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4"/>
  </p:notesMasterIdLst>
  <p:sldIdLst>
    <p:sldId id="551" r:id="rId2"/>
    <p:sldId id="454" r:id="rId3"/>
    <p:sldId id="502" r:id="rId4"/>
    <p:sldId id="469" r:id="rId5"/>
    <p:sldId id="547" r:id="rId6"/>
    <p:sldId id="548" r:id="rId7"/>
    <p:sldId id="471" r:id="rId8"/>
    <p:sldId id="533" r:id="rId9"/>
    <p:sldId id="534" r:id="rId10"/>
    <p:sldId id="504" r:id="rId11"/>
    <p:sldId id="505" r:id="rId12"/>
    <p:sldId id="550" r:id="rId13"/>
    <p:sldId id="549" r:id="rId14"/>
    <p:sldId id="506" r:id="rId15"/>
    <p:sldId id="526" r:id="rId16"/>
    <p:sldId id="527" r:id="rId17"/>
    <p:sldId id="528" r:id="rId18"/>
    <p:sldId id="507" r:id="rId19"/>
    <p:sldId id="532" r:id="rId20"/>
    <p:sldId id="508" r:id="rId21"/>
    <p:sldId id="542" r:id="rId22"/>
    <p:sldId id="543" r:id="rId23"/>
    <p:sldId id="493" r:id="rId24"/>
    <p:sldId id="537" r:id="rId25"/>
    <p:sldId id="538" r:id="rId26"/>
    <p:sldId id="496" r:id="rId27"/>
    <p:sldId id="545" r:id="rId28"/>
    <p:sldId id="546" r:id="rId29"/>
    <p:sldId id="509" r:id="rId30"/>
    <p:sldId id="511" r:id="rId31"/>
    <p:sldId id="512" r:id="rId32"/>
    <p:sldId id="552" r:id="rId33"/>
  </p:sldIdLst>
  <p:sldSz cx="12188825" cy="6858000"/>
  <p:notesSz cx="6858000" cy="9144000"/>
  <p:defaultTextStyle>
    <a:defPPr>
      <a:defRPr lang="en-US"/>
    </a:defPPr>
    <a:lvl1pPr marL="0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DCDFE8"/>
    <a:srgbClr val="E4CBE7"/>
    <a:srgbClr val="A954AB"/>
    <a:srgbClr val="D8B3DC"/>
    <a:srgbClr val="CCFFFF"/>
    <a:srgbClr val="933B95"/>
    <a:srgbClr val="990000"/>
    <a:srgbClr val="D6EAF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 autoAdjust="0"/>
    <p:restoredTop sz="89005" autoAdjust="0"/>
  </p:normalViewPr>
  <p:slideViewPr>
    <p:cSldViewPr>
      <p:cViewPr varScale="1">
        <p:scale>
          <a:sx n="68" d="100"/>
          <a:sy n="68" d="100"/>
        </p:scale>
        <p:origin x="836" y="56"/>
      </p:cViewPr>
      <p:guideLst>
        <p:guide orient="horz" pos="2160"/>
        <p:guide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6FA500-FA62-9845-B1D8-52D238C257F6}" type="doc">
      <dgm:prSet loTypeId="urn:microsoft.com/office/officeart/2005/8/layout/process4" loCatId="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406D3BE-8094-1247-BF98-D0F0D7374546}">
      <dgm:prSet phldrT="[Text]" custT="1"/>
      <dgm:spPr/>
      <dgm:t>
        <a:bodyPr/>
        <a:lstStyle/>
        <a:p>
          <a:r>
            <a:rPr lang="en-US" sz="1600" spc="-5" dirty="0">
              <a:cs typeface="Calibri"/>
            </a:rPr>
            <a:t>The </a:t>
          </a:r>
          <a:r>
            <a:rPr lang="en-US" sz="1600" spc="-10" dirty="0">
              <a:cs typeface="Calibri"/>
            </a:rPr>
            <a:t>substance must </a:t>
          </a:r>
          <a:r>
            <a:rPr lang="en-US" sz="1600" dirty="0">
              <a:cs typeface="Calibri"/>
            </a:rPr>
            <a:t>be </a:t>
          </a:r>
          <a:r>
            <a:rPr lang="en-US" sz="1600" spc="-10" dirty="0">
              <a:cs typeface="Calibri"/>
            </a:rPr>
            <a:t>present </a:t>
          </a:r>
          <a:r>
            <a:rPr lang="en-US" sz="1600" spc="-5" dirty="0">
              <a:cs typeface="Calibri"/>
            </a:rPr>
            <a:t>within </a:t>
          </a:r>
          <a:r>
            <a:rPr lang="en-US" sz="1600" dirty="0">
              <a:cs typeface="Calibri"/>
            </a:rPr>
            <a:t>the </a:t>
          </a:r>
          <a:r>
            <a:rPr lang="en-US" sz="1600" spc="-10" dirty="0">
              <a:cs typeface="Calibri"/>
            </a:rPr>
            <a:t>pre-synaptic neuron  </a:t>
          </a:r>
          <a:endParaRPr lang="en-US" sz="1600" dirty="0"/>
        </a:p>
      </dgm:t>
    </dgm:pt>
    <dgm:pt modelId="{AB1E66FF-1E17-3141-B4C2-991F0895184D}" type="parTrans" cxnId="{672450A8-149A-1140-8109-C27143144A2E}">
      <dgm:prSet/>
      <dgm:spPr/>
      <dgm:t>
        <a:bodyPr/>
        <a:lstStyle/>
        <a:p>
          <a:endParaRPr lang="en-US" sz="1600"/>
        </a:p>
      </dgm:t>
    </dgm:pt>
    <dgm:pt modelId="{03AC9744-D385-D24F-8910-18605E9EE2AC}" type="sibTrans" cxnId="{672450A8-149A-1140-8109-C27143144A2E}">
      <dgm:prSet/>
      <dgm:spPr/>
      <dgm:t>
        <a:bodyPr/>
        <a:lstStyle/>
        <a:p>
          <a:endParaRPr lang="en-US" sz="1600"/>
        </a:p>
      </dgm:t>
    </dgm:pt>
    <dgm:pt modelId="{EDA5D9D2-742A-0343-9854-84BAAD91EAC1}">
      <dgm:prSet phldrT="[Text]" custT="1"/>
      <dgm:spPr/>
      <dgm:t>
        <a:bodyPr/>
        <a:lstStyle/>
        <a:p>
          <a:endParaRPr lang="en-US" sz="1600" dirty="0">
            <a:cs typeface="Calibri"/>
          </a:endParaRPr>
        </a:p>
        <a:p>
          <a:r>
            <a:rPr lang="en-US" sz="1600" dirty="0">
              <a:cs typeface="Calibri"/>
            </a:rPr>
            <a:t>Enzymes &amp; </a:t>
          </a:r>
          <a:r>
            <a:rPr lang="en-US" sz="1600" spc="-10" dirty="0">
              <a:cs typeface="Calibri"/>
            </a:rPr>
            <a:t>precursors are present </a:t>
          </a:r>
          <a:r>
            <a:rPr lang="en-US" sz="1600" dirty="0">
              <a:cs typeface="Calibri"/>
            </a:rPr>
            <a:t>in </a:t>
          </a:r>
          <a:r>
            <a:rPr lang="en-US" sz="1600" spc="-10" dirty="0">
              <a:cs typeface="Calibri"/>
            </a:rPr>
            <a:t>pre-synaptic</a:t>
          </a:r>
          <a:r>
            <a:rPr lang="en-US" sz="1600" spc="-45" dirty="0">
              <a:cs typeface="Calibri"/>
            </a:rPr>
            <a:t> </a:t>
          </a:r>
          <a:r>
            <a:rPr lang="en-US" sz="1600" spc="-10" dirty="0">
              <a:cs typeface="Calibri"/>
            </a:rPr>
            <a:t>neuron</a:t>
          </a:r>
          <a:endParaRPr lang="en-US" sz="1600" dirty="0">
            <a:cs typeface="Calibri"/>
          </a:endParaRPr>
        </a:p>
        <a:p>
          <a:endParaRPr lang="en-US" sz="1600" dirty="0"/>
        </a:p>
      </dgm:t>
    </dgm:pt>
    <dgm:pt modelId="{889A5DAE-479E-4F49-8597-B66E3757B5A5}" type="parTrans" cxnId="{DC07C297-64E8-5141-A297-5B84C1FC98FC}">
      <dgm:prSet/>
      <dgm:spPr/>
      <dgm:t>
        <a:bodyPr/>
        <a:lstStyle/>
        <a:p>
          <a:endParaRPr lang="en-US" sz="1600"/>
        </a:p>
      </dgm:t>
    </dgm:pt>
    <dgm:pt modelId="{CB7396E6-3F4C-8D40-AEB9-0A3B35A69853}" type="sibTrans" cxnId="{DC07C297-64E8-5141-A297-5B84C1FC98FC}">
      <dgm:prSet/>
      <dgm:spPr/>
      <dgm:t>
        <a:bodyPr/>
        <a:lstStyle/>
        <a:p>
          <a:endParaRPr lang="en-US" sz="1600"/>
        </a:p>
      </dgm:t>
    </dgm:pt>
    <dgm:pt modelId="{46ABFAC1-FCB4-C048-961C-CE016A6D1A69}">
      <dgm:prSet phldrT="[Text]" custT="1"/>
      <dgm:spPr/>
      <dgm:t>
        <a:bodyPr/>
        <a:lstStyle/>
        <a:p>
          <a:r>
            <a:rPr lang="en-US" sz="1600" spc="-5" dirty="0">
              <a:cs typeface="Calibri"/>
            </a:rPr>
            <a:t>The </a:t>
          </a:r>
          <a:r>
            <a:rPr lang="en-US" sz="1600" spc="-10" dirty="0">
              <a:cs typeface="Calibri"/>
            </a:rPr>
            <a:t>substance must </a:t>
          </a:r>
          <a:r>
            <a:rPr lang="en-US" sz="1600" dirty="0">
              <a:cs typeface="Calibri"/>
            </a:rPr>
            <a:t>be </a:t>
          </a:r>
          <a:r>
            <a:rPr lang="en-US" sz="1600" spc="-5" dirty="0">
              <a:cs typeface="Calibri"/>
            </a:rPr>
            <a:t>released </a:t>
          </a:r>
          <a:r>
            <a:rPr lang="en-US" sz="1600" dirty="0">
              <a:cs typeface="Calibri"/>
            </a:rPr>
            <a:t>in </a:t>
          </a:r>
          <a:r>
            <a:rPr lang="en-US" sz="1600" spc="-5" dirty="0">
              <a:cs typeface="Calibri"/>
            </a:rPr>
            <a:t>response </a:t>
          </a:r>
          <a:r>
            <a:rPr lang="en-US" sz="1600" spc="-15" dirty="0">
              <a:cs typeface="Calibri"/>
            </a:rPr>
            <a:t>to</a:t>
          </a:r>
          <a:r>
            <a:rPr lang="en-US" sz="1600" spc="-70" dirty="0">
              <a:cs typeface="Calibri"/>
            </a:rPr>
            <a:t> </a:t>
          </a:r>
          <a:r>
            <a:rPr lang="en-US" sz="1600" spc="-5" dirty="0">
              <a:cs typeface="Calibri"/>
            </a:rPr>
            <a:t>depolarization</a:t>
          </a:r>
          <a:endParaRPr lang="en-US" sz="1600" dirty="0"/>
        </a:p>
      </dgm:t>
    </dgm:pt>
    <dgm:pt modelId="{503BD99A-9F5E-644E-8D3E-63ABDB11D661}" type="parTrans" cxnId="{EC15FCCA-AF20-B24E-9FE7-FE6AB512D4D4}">
      <dgm:prSet/>
      <dgm:spPr/>
      <dgm:t>
        <a:bodyPr/>
        <a:lstStyle/>
        <a:p>
          <a:endParaRPr lang="en-US" sz="1600"/>
        </a:p>
      </dgm:t>
    </dgm:pt>
    <dgm:pt modelId="{7B65DBE1-982B-424A-8993-DC48E933E18D}" type="sibTrans" cxnId="{EC15FCCA-AF20-B24E-9FE7-FE6AB512D4D4}">
      <dgm:prSet/>
      <dgm:spPr/>
      <dgm:t>
        <a:bodyPr/>
        <a:lstStyle/>
        <a:p>
          <a:endParaRPr lang="en-US" sz="1600"/>
        </a:p>
      </dgm:t>
    </dgm:pt>
    <dgm:pt modelId="{17FCE21C-6EBB-7F4B-9A6F-29029437F08B}">
      <dgm:prSet phldrT="[Text]" custT="1"/>
      <dgm:spPr/>
      <dgm:t>
        <a:bodyPr/>
        <a:lstStyle/>
        <a:p>
          <a:r>
            <a:rPr lang="en-US" sz="1600" spc="-10" dirty="0">
              <a:cs typeface="Calibri"/>
            </a:rPr>
            <a:t>The release </a:t>
          </a:r>
          <a:r>
            <a:rPr lang="en-US" sz="1600" spc="-15" dirty="0">
              <a:cs typeface="Calibri"/>
            </a:rPr>
            <a:t>must </a:t>
          </a:r>
          <a:r>
            <a:rPr lang="en-US" sz="1600" spc="-5" dirty="0">
              <a:cs typeface="Calibri"/>
            </a:rPr>
            <a:t>be </a:t>
          </a:r>
          <a:r>
            <a:rPr lang="en-US" sz="1600" dirty="0">
              <a:cs typeface="Calibri"/>
            </a:rPr>
            <a:t>Ca</a:t>
          </a:r>
          <a:r>
            <a:rPr lang="en-US" sz="1600" baseline="25525" dirty="0">
              <a:cs typeface="Calibri"/>
            </a:rPr>
            <a:t>2+</a:t>
          </a:r>
          <a:r>
            <a:rPr lang="en-US" sz="1600" spc="15" baseline="25525" dirty="0">
              <a:cs typeface="Calibri"/>
            </a:rPr>
            <a:t> </a:t>
          </a:r>
          <a:r>
            <a:rPr lang="en-US" sz="1600" spc="-10" dirty="0">
              <a:cs typeface="Calibri"/>
            </a:rPr>
            <a:t>dependent</a:t>
          </a:r>
          <a:endParaRPr lang="en-US" sz="1600" dirty="0"/>
        </a:p>
      </dgm:t>
    </dgm:pt>
    <dgm:pt modelId="{B86C7A2E-0402-474A-B25E-C34CEB8A60D5}" type="parTrans" cxnId="{28A65FC9-A472-DD41-A777-F55220541092}">
      <dgm:prSet/>
      <dgm:spPr/>
      <dgm:t>
        <a:bodyPr/>
        <a:lstStyle/>
        <a:p>
          <a:endParaRPr lang="en-US" sz="1600"/>
        </a:p>
      </dgm:t>
    </dgm:pt>
    <dgm:pt modelId="{D9215407-DD32-4745-963E-F9078B28C3FC}" type="sibTrans" cxnId="{28A65FC9-A472-DD41-A777-F55220541092}">
      <dgm:prSet/>
      <dgm:spPr/>
      <dgm:t>
        <a:bodyPr/>
        <a:lstStyle/>
        <a:p>
          <a:endParaRPr lang="en-US" sz="1600"/>
        </a:p>
      </dgm:t>
    </dgm:pt>
    <dgm:pt modelId="{1AAE3A0E-368E-A14C-B9D3-1CE0CBA0DEA0}">
      <dgm:prSet phldrT="[Text]" custT="1"/>
      <dgm:spPr/>
      <dgm:t>
        <a:bodyPr/>
        <a:lstStyle/>
        <a:p>
          <a:r>
            <a:rPr lang="en-US" sz="1600" spc="-5" dirty="0">
              <a:cs typeface="Calibri"/>
            </a:rPr>
            <a:t>Specific </a:t>
          </a:r>
          <a:r>
            <a:rPr lang="en-US" sz="1600" spc="-15" dirty="0">
              <a:cs typeface="Calibri"/>
            </a:rPr>
            <a:t>receptors </a:t>
          </a:r>
          <a:r>
            <a:rPr lang="en-US" sz="1600" spc="-10" dirty="0">
              <a:cs typeface="Calibri"/>
            </a:rPr>
            <a:t>must </a:t>
          </a:r>
          <a:r>
            <a:rPr lang="en-US" sz="1600" dirty="0">
              <a:cs typeface="Calibri"/>
            </a:rPr>
            <a:t>be </a:t>
          </a:r>
          <a:r>
            <a:rPr lang="en-US" sz="1600" spc="-15" dirty="0">
              <a:cs typeface="Calibri"/>
            </a:rPr>
            <a:t>present </a:t>
          </a:r>
          <a:r>
            <a:rPr lang="en-US" sz="1600" dirty="0">
              <a:cs typeface="Calibri"/>
            </a:rPr>
            <a:t>on </a:t>
          </a:r>
          <a:r>
            <a:rPr lang="en-US" sz="1600" spc="-5" dirty="0">
              <a:cs typeface="Calibri"/>
            </a:rPr>
            <a:t>the </a:t>
          </a:r>
          <a:r>
            <a:rPr lang="en-US" sz="1600" spc="-10" dirty="0">
              <a:cs typeface="Calibri"/>
            </a:rPr>
            <a:t>postsynaptic </a:t>
          </a:r>
          <a:r>
            <a:rPr lang="en-US" sz="1600" dirty="0">
              <a:cs typeface="Calibri"/>
            </a:rPr>
            <a:t>cell</a:t>
          </a:r>
          <a:endParaRPr lang="en-US" sz="1600" dirty="0"/>
        </a:p>
      </dgm:t>
    </dgm:pt>
    <dgm:pt modelId="{B4EE579A-DF31-6B41-BF83-33DEDE8CE1CB}" type="parTrans" cxnId="{31B446C2-6FA7-6948-B4BB-7F48BA711961}">
      <dgm:prSet/>
      <dgm:spPr/>
      <dgm:t>
        <a:bodyPr/>
        <a:lstStyle/>
        <a:p>
          <a:endParaRPr lang="en-US" sz="1600"/>
        </a:p>
      </dgm:t>
    </dgm:pt>
    <dgm:pt modelId="{243176EE-2D61-1E49-92EA-3CBA89B7057D}" type="sibTrans" cxnId="{31B446C2-6FA7-6948-B4BB-7F48BA711961}">
      <dgm:prSet/>
      <dgm:spPr/>
      <dgm:t>
        <a:bodyPr/>
        <a:lstStyle/>
        <a:p>
          <a:endParaRPr lang="en-US" sz="1600"/>
        </a:p>
      </dgm:t>
    </dgm:pt>
    <dgm:pt modelId="{77CD9D10-2E72-704F-9E84-A4913A491E8E}">
      <dgm:prSet custT="1"/>
      <dgm:spPr/>
      <dgm:t>
        <a:bodyPr/>
        <a:lstStyle/>
        <a:p>
          <a:endParaRPr lang="en-US" sz="1600" dirty="0">
            <a:cs typeface="Times New Roman"/>
          </a:endParaRPr>
        </a:p>
        <a:p>
          <a:r>
            <a:rPr lang="en-US" sz="1600" spc="-10" dirty="0">
              <a:cs typeface="Calibri"/>
            </a:rPr>
            <a:t>Substances are </a:t>
          </a:r>
          <a:r>
            <a:rPr lang="en-US" sz="1600" spc="-15" dirty="0">
              <a:cs typeface="Calibri"/>
            </a:rPr>
            <a:t>referred to </a:t>
          </a:r>
          <a:r>
            <a:rPr lang="en-US" sz="1600" dirty="0">
              <a:cs typeface="Calibri"/>
            </a:rPr>
            <a:t>as </a:t>
          </a:r>
          <a:r>
            <a:rPr lang="en-US" sz="1600" spc="-10" dirty="0">
              <a:cs typeface="Calibri"/>
            </a:rPr>
            <a:t>"putative" </a:t>
          </a:r>
          <a:r>
            <a:rPr lang="en-US" sz="1600" spc="-15" dirty="0">
              <a:cs typeface="Calibri"/>
            </a:rPr>
            <a:t>neurotransmitters </a:t>
          </a:r>
          <a:r>
            <a:rPr lang="en-US" sz="1600" dirty="0">
              <a:cs typeface="Calibri"/>
            </a:rPr>
            <a:t>if </a:t>
          </a:r>
          <a:r>
            <a:rPr lang="en-US" sz="1600" spc="-10" dirty="0">
              <a:cs typeface="Calibri"/>
            </a:rPr>
            <a:t>they  follow </a:t>
          </a:r>
          <a:r>
            <a:rPr lang="en-US" sz="1600" dirty="0">
              <a:cs typeface="Calibri"/>
            </a:rPr>
            <a:t>some </a:t>
          </a:r>
          <a:r>
            <a:rPr lang="en-US" sz="1600" spc="-5" dirty="0">
              <a:cs typeface="Calibri"/>
            </a:rPr>
            <a:t>but </a:t>
          </a:r>
          <a:r>
            <a:rPr lang="en-US" sz="1600" dirty="0">
              <a:cs typeface="Calibri"/>
            </a:rPr>
            <a:t>not all</a:t>
          </a:r>
          <a:r>
            <a:rPr lang="en-US" sz="1600" spc="-70" dirty="0">
              <a:cs typeface="Calibri"/>
            </a:rPr>
            <a:t> </a:t>
          </a:r>
          <a:r>
            <a:rPr lang="en-US" sz="1600" spc="-10" dirty="0">
              <a:cs typeface="Calibri"/>
            </a:rPr>
            <a:t>criteria</a:t>
          </a:r>
          <a:endParaRPr lang="en-US" sz="1600" dirty="0"/>
        </a:p>
      </dgm:t>
    </dgm:pt>
    <dgm:pt modelId="{8574EC34-28C1-C048-B967-176EA27460E0}" type="parTrans" cxnId="{C8412FCC-36DC-FC49-8AD5-02B73DFBDD8E}">
      <dgm:prSet/>
      <dgm:spPr/>
      <dgm:t>
        <a:bodyPr/>
        <a:lstStyle/>
        <a:p>
          <a:endParaRPr lang="en-US" sz="1600"/>
        </a:p>
      </dgm:t>
    </dgm:pt>
    <dgm:pt modelId="{9B46064F-4173-B14A-A628-55478DAA80AC}" type="sibTrans" cxnId="{C8412FCC-36DC-FC49-8AD5-02B73DFBDD8E}">
      <dgm:prSet/>
      <dgm:spPr/>
      <dgm:t>
        <a:bodyPr/>
        <a:lstStyle/>
        <a:p>
          <a:endParaRPr lang="en-US" sz="1600"/>
        </a:p>
      </dgm:t>
    </dgm:pt>
    <dgm:pt modelId="{7BF116AA-B9C5-3347-A8C9-346E0F3FEA6B}">
      <dgm:prSet custT="1"/>
      <dgm:spPr/>
      <dgm:t>
        <a:bodyPr/>
        <a:lstStyle/>
        <a:p>
          <a:r>
            <a:rPr lang="en-US" sz="1600">
              <a:cs typeface="Calibri"/>
            </a:rPr>
            <a:t>A </a:t>
          </a:r>
          <a:r>
            <a:rPr lang="en-US" sz="1600" spc="-10">
              <a:cs typeface="Calibri"/>
            </a:rPr>
            <a:t>neurotransmitter </a:t>
          </a:r>
          <a:r>
            <a:rPr lang="en-US" sz="1600" spc="-15">
              <a:cs typeface="Calibri"/>
            </a:rPr>
            <a:t>requires </a:t>
          </a:r>
          <a:r>
            <a:rPr lang="en-US" sz="1600">
              <a:cs typeface="Calibri"/>
            </a:rPr>
            <a:t>a</a:t>
          </a:r>
          <a:r>
            <a:rPr lang="en-US" sz="1600" spc="-20">
              <a:cs typeface="Calibri"/>
            </a:rPr>
            <a:t> target</a:t>
          </a:r>
          <a:endParaRPr lang="en-US" sz="1600" dirty="0"/>
        </a:p>
      </dgm:t>
    </dgm:pt>
    <dgm:pt modelId="{0BE0CD46-C88C-F446-B0DA-9D6A2AC8ECDA}" type="parTrans" cxnId="{641F7995-E149-0346-A1B0-2ECD146725F9}">
      <dgm:prSet/>
      <dgm:spPr/>
      <dgm:t>
        <a:bodyPr/>
        <a:lstStyle/>
        <a:p>
          <a:endParaRPr lang="en-US" sz="1600"/>
        </a:p>
      </dgm:t>
    </dgm:pt>
    <dgm:pt modelId="{56F85A26-6C74-794E-8C21-512380CAB0E5}" type="sibTrans" cxnId="{641F7995-E149-0346-A1B0-2ECD146725F9}">
      <dgm:prSet/>
      <dgm:spPr/>
      <dgm:t>
        <a:bodyPr/>
        <a:lstStyle/>
        <a:p>
          <a:endParaRPr lang="en-US" sz="1600"/>
        </a:p>
      </dgm:t>
    </dgm:pt>
    <dgm:pt modelId="{2B063031-3619-2041-8F1F-1D87D0E8DFE0}" type="pres">
      <dgm:prSet presAssocID="{D06FA500-FA62-9845-B1D8-52D238C257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B02FAE-D761-D744-9448-74E0F7017489}" type="pres">
      <dgm:prSet presAssocID="{77CD9D10-2E72-704F-9E84-A4913A491E8E}" presName="boxAndChildren" presStyleCnt="0"/>
      <dgm:spPr/>
    </dgm:pt>
    <dgm:pt modelId="{B7A1DA4D-B64B-AD43-A361-8A24FCF380D9}" type="pres">
      <dgm:prSet presAssocID="{77CD9D10-2E72-704F-9E84-A4913A491E8E}" presName="parentTextBox" presStyleLbl="node1" presStyleIdx="0" presStyleCnt="4"/>
      <dgm:spPr/>
      <dgm:t>
        <a:bodyPr/>
        <a:lstStyle/>
        <a:p>
          <a:endParaRPr lang="en-US"/>
        </a:p>
      </dgm:t>
    </dgm:pt>
    <dgm:pt modelId="{846691E5-6B4C-854A-85B9-5502C40C64DA}" type="pres">
      <dgm:prSet presAssocID="{243176EE-2D61-1E49-92EA-3CBA89B7057D}" presName="sp" presStyleCnt="0"/>
      <dgm:spPr/>
    </dgm:pt>
    <dgm:pt modelId="{2F073437-2648-6B40-90FD-3A791321A5A6}" type="pres">
      <dgm:prSet presAssocID="{1AAE3A0E-368E-A14C-B9D3-1CE0CBA0DEA0}" presName="arrowAndChildren" presStyleCnt="0"/>
      <dgm:spPr/>
    </dgm:pt>
    <dgm:pt modelId="{6051DD74-8A27-5246-8A03-AA63B82C7378}" type="pres">
      <dgm:prSet presAssocID="{1AAE3A0E-368E-A14C-B9D3-1CE0CBA0DEA0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B68FB9E6-DF95-464D-B01F-C28C2F0D3F4F}" type="pres">
      <dgm:prSet presAssocID="{1AAE3A0E-368E-A14C-B9D3-1CE0CBA0DEA0}" presName="arrow" presStyleLbl="node1" presStyleIdx="1" presStyleCnt="4"/>
      <dgm:spPr/>
      <dgm:t>
        <a:bodyPr/>
        <a:lstStyle/>
        <a:p>
          <a:endParaRPr lang="en-US"/>
        </a:p>
      </dgm:t>
    </dgm:pt>
    <dgm:pt modelId="{48C09273-8F1B-0C40-889C-391972849281}" type="pres">
      <dgm:prSet presAssocID="{1AAE3A0E-368E-A14C-B9D3-1CE0CBA0DEA0}" presName="descendantArrow" presStyleCnt="0"/>
      <dgm:spPr/>
    </dgm:pt>
    <dgm:pt modelId="{26F8399F-E41C-744A-8A85-16E3737DA62F}" type="pres">
      <dgm:prSet presAssocID="{7BF116AA-B9C5-3347-A8C9-346E0F3FEA6B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50057-A735-5A41-B76A-ED546B4DF2E3}" type="pres">
      <dgm:prSet presAssocID="{7B65DBE1-982B-424A-8993-DC48E933E18D}" presName="sp" presStyleCnt="0"/>
      <dgm:spPr/>
    </dgm:pt>
    <dgm:pt modelId="{D92E9A4D-56D9-EF46-9DDE-2C8E079E575D}" type="pres">
      <dgm:prSet presAssocID="{46ABFAC1-FCB4-C048-961C-CE016A6D1A69}" presName="arrowAndChildren" presStyleCnt="0"/>
      <dgm:spPr/>
    </dgm:pt>
    <dgm:pt modelId="{3C2B7D2C-6D46-144F-9031-9FEA7D6E4377}" type="pres">
      <dgm:prSet presAssocID="{46ABFAC1-FCB4-C048-961C-CE016A6D1A69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FEA796A7-1A56-6A41-B992-674C48D8A17E}" type="pres">
      <dgm:prSet presAssocID="{46ABFAC1-FCB4-C048-961C-CE016A6D1A69}" presName="arrow" presStyleLbl="node1" presStyleIdx="2" presStyleCnt="4"/>
      <dgm:spPr/>
      <dgm:t>
        <a:bodyPr/>
        <a:lstStyle/>
        <a:p>
          <a:endParaRPr lang="en-US"/>
        </a:p>
      </dgm:t>
    </dgm:pt>
    <dgm:pt modelId="{4F4C2064-311C-3B48-9DD0-5744DFF895CF}" type="pres">
      <dgm:prSet presAssocID="{46ABFAC1-FCB4-C048-961C-CE016A6D1A69}" presName="descendantArrow" presStyleCnt="0"/>
      <dgm:spPr/>
    </dgm:pt>
    <dgm:pt modelId="{0CDF61C0-1761-1D4A-85E9-76C1A23AB06B}" type="pres">
      <dgm:prSet presAssocID="{17FCE21C-6EBB-7F4B-9A6F-29029437F08B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A5429-CDC5-CB4E-BA3A-0C9E00885AF9}" type="pres">
      <dgm:prSet presAssocID="{03AC9744-D385-D24F-8910-18605E9EE2AC}" presName="sp" presStyleCnt="0"/>
      <dgm:spPr/>
    </dgm:pt>
    <dgm:pt modelId="{159D4FE2-DE77-B34C-8DBC-D0CBE103853A}" type="pres">
      <dgm:prSet presAssocID="{D406D3BE-8094-1247-BF98-D0F0D7374546}" presName="arrowAndChildren" presStyleCnt="0"/>
      <dgm:spPr/>
    </dgm:pt>
    <dgm:pt modelId="{34B7D7BE-EE39-634E-881F-4A6502F86CFC}" type="pres">
      <dgm:prSet presAssocID="{D406D3BE-8094-1247-BF98-D0F0D7374546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CA05B266-A37A-1048-AE05-8A8C06898B84}" type="pres">
      <dgm:prSet presAssocID="{D406D3BE-8094-1247-BF98-D0F0D7374546}" presName="arrow" presStyleLbl="node1" presStyleIdx="3" presStyleCnt="4" custLinFactNeighborX="-4525" custLinFactNeighborY="19"/>
      <dgm:spPr/>
      <dgm:t>
        <a:bodyPr/>
        <a:lstStyle/>
        <a:p>
          <a:endParaRPr lang="en-US"/>
        </a:p>
      </dgm:t>
    </dgm:pt>
    <dgm:pt modelId="{1D0B066D-789B-BF45-A64A-C15F24D65228}" type="pres">
      <dgm:prSet presAssocID="{D406D3BE-8094-1247-BF98-D0F0D7374546}" presName="descendantArrow" presStyleCnt="0"/>
      <dgm:spPr/>
    </dgm:pt>
    <dgm:pt modelId="{82B3DD15-F9D5-2141-8036-B8CD61939C50}" type="pres">
      <dgm:prSet presAssocID="{EDA5D9D2-742A-0343-9854-84BAAD91EAC1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6AA6DE-BD64-4A41-B9E2-CC5711B3120C}" type="presOf" srcId="{D406D3BE-8094-1247-BF98-D0F0D7374546}" destId="{34B7D7BE-EE39-634E-881F-4A6502F86CFC}" srcOrd="0" destOrd="0" presId="urn:microsoft.com/office/officeart/2005/8/layout/process4"/>
    <dgm:cxn modelId="{EC15FCCA-AF20-B24E-9FE7-FE6AB512D4D4}" srcId="{D06FA500-FA62-9845-B1D8-52D238C257F6}" destId="{46ABFAC1-FCB4-C048-961C-CE016A6D1A69}" srcOrd="1" destOrd="0" parTransId="{503BD99A-9F5E-644E-8D3E-63ABDB11D661}" sibTransId="{7B65DBE1-982B-424A-8993-DC48E933E18D}"/>
    <dgm:cxn modelId="{641F7995-E149-0346-A1B0-2ECD146725F9}" srcId="{1AAE3A0E-368E-A14C-B9D3-1CE0CBA0DEA0}" destId="{7BF116AA-B9C5-3347-A8C9-346E0F3FEA6B}" srcOrd="0" destOrd="0" parTransId="{0BE0CD46-C88C-F446-B0DA-9D6A2AC8ECDA}" sibTransId="{56F85A26-6C74-794E-8C21-512380CAB0E5}"/>
    <dgm:cxn modelId="{E18AE8AA-E966-7244-90A1-35A0AAE45E7D}" type="presOf" srcId="{46ABFAC1-FCB4-C048-961C-CE016A6D1A69}" destId="{FEA796A7-1A56-6A41-B992-674C48D8A17E}" srcOrd="1" destOrd="0" presId="urn:microsoft.com/office/officeart/2005/8/layout/process4"/>
    <dgm:cxn modelId="{1DF12378-0ECB-3D42-8126-D743F0FA4EF9}" type="presOf" srcId="{D406D3BE-8094-1247-BF98-D0F0D7374546}" destId="{CA05B266-A37A-1048-AE05-8A8C06898B84}" srcOrd="1" destOrd="0" presId="urn:microsoft.com/office/officeart/2005/8/layout/process4"/>
    <dgm:cxn modelId="{DC07C297-64E8-5141-A297-5B84C1FC98FC}" srcId="{D406D3BE-8094-1247-BF98-D0F0D7374546}" destId="{EDA5D9D2-742A-0343-9854-84BAAD91EAC1}" srcOrd="0" destOrd="0" parTransId="{889A5DAE-479E-4F49-8597-B66E3757B5A5}" sibTransId="{CB7396E6-3F4C-8D40-AEB9-0A3B35A69853}"/>
    <dgm:cxn modelId="{28A65FC9-A472-DD41-A777-F55220541092}" srcId="{46ABFAC1-FCB4-C048-961C-CE016A6D1A69}" destId="{17FCE21C-6EBB-7F4B-9A6F-29029437F08B}" srcOrd="0" destOrd="0" parTransId="{B86C7A2E-0402-474A-B25E-C34CEB8A60D5}" sibTransId="{D9215407-DD32-4745-963E-F9078B28C3FC}"/>
    <dgm:cxn modelId="{672450A8-149A-1140-8109-C27143144A2E}" srcId="{D06FA500-FA62-9845-B1D8-52D238C257F6}" destId="{D406D3BE-8094-1247-BF98-D0F0D7374546}" srcOrd="0" destOrd="0" parTransId="{AB1E66FF-1E17-3141-B4C2-991F0895184D}" sibTransId="{03AC9744-D385-D24F-8910-18605E9EE2AC}"/>
    <dgm:cxn modelId="{A356A5E7-FFF8-514D-B577-7B333F0A5FD4}" type="presOf" srcId="{EDA5D9D2-742A-0343-9854-84BAAD91EAC1}" destId="{82B3DD15-F9D5-2141-8036-B8CD61939C50}" srcOrd="0" destOrd="0" presId="urn:microsoft.com/office/officeart/2005/8/layout/process4"/>
    <dgm:cxn modelId="{C8412FCC-36DC-FC49-8AD5-02B73DFBDD8E}" srcId="{D06FA500-FA62-9845-B1D8-52D238C257F6}" destId="{77CD9D10-2E72-704F-9E84-A4913A491E8E}" srcOrd="3" destOrd="0" parTransId="{8574EC34-28C1-C048-B967-176EA27460E0}" sibTransId="{9B46064F-4173-B14A-A628-55478DAA80AC}"/>
    <dgm:cxn modelId="{389B362A-C34B-5F45-B9A0-2916B188D41B}" type="presOf" srcId="{17FCE21C-6EBB-7F4B-9A6F-29029437F08B}" destId="{0CDF61C0-1761-1D4A-85E9-76C1A23AB06B}" srcOrd="0" destOrd="0" presId="urn:microsoft.com/office/officeart/2005/8/layout/process4"/>
    <dgm:cxn modelId="{C0E0E60A-F856-0443-AA5F-21FF037279E3}" type="presOf" srcId="{7BF116AA-B9C5-3347-A8C9-346E0F3FEA6B}" destId="{26F8399F-E41C-744A-8A85-16E3737DA62F}" srcOrd="0" destOrd="0" presId="urn:microsoft.com/office/officeart/2005/8/layout/process4"/>
    <dgm:cxn modelId="{52AD00A6-346C-804E-9C00-01D4FEE150A4}" type="presOf" srcId="{77CD9D10-2E72-704F-9E84-A4913A491E8E}" destId="{B7A1DA4D-B64B-AD43-A361-8A24FCF380D9}" srcOrd="0" destOrd="0" presId="urn:microsoft.com/office/officeart/2005/8/layout/process4"/>
    <dgm:cxn modelId="{31B446C2-6FA7-6948-B4BB-7F48BA711961}" srcId="{D06FA500-FA62-9845-B1D8-52D238C257F6}" destId="{1AAE3A0E-368E-A14C-B9D3-1CE0CBA0DEA0}" srcOrd="2" destOrd="0" parTransId="{B4EE579A-DF31-6B41-BF83-33DEDE8CE1CB}" sibTransId="{243176EE-2D61-1E49-92EA-3CBA89B7057D}"/>
    <dgm:cxn modelId="{DD3113BA-A797-E947-B5B2-49775A6D06B9}" type="presOf" srcId="{46ABFAC1-FCB4-C048-961C-CE016A6D1A69}" destId="{3C2B7D2C-6D46-144F-9031-9FEA7D6E4377}" srcOrd="0" destOrd="0" presId="urn:microsoft.com/office/officeart/2005/8/layout/process4"/>
    <dgm:cxn modelId="{5A03E3AB-88D0-9149-9CDA-B9DE142D7461}" type="presOf" srcId="{1AAE3A0E-368E-A14C-B9D3-1CE0CBA0DEA0}" destId="{6051DD74-8A27-5246-8A03-AA63B82C7378}" srcOrd="0" destOrd="0" presId="urn:microsoft.com/office/officeart/2005/8/layout/process4"/>
    <dgm:cxn modelId="{F21D604B-12E0-BF4C-8CD8-F02FD18B116D}" type="presOf" srcId="{D06FA500-FA62-9845-B1D8-52D238C257F6}" destId="{2B063031-3619-2041-8F1F-1D87D0E8DFE0}" srcOrd="0" destOrd="0" presId="urn:microsoft.com/office/officeart/2005/8/layout/process4"/>
    <dgm:cxn modelId="{449ECC3D-3230-8F41-8EF0-90565C638072}" type="presOf" srcId="{1AAE3A0E-368E-A14C-B9D3-1CE0CBA0DEA0}" destId="{B68FB9E6-DF95-464D-B01F-C28C2F0D3F4F}" srcOrd="1" destOrd="0" presId="urn:microsoft.com/office/officeart/2005/8/layout/process4"/>
    <dgm:cxn modelId="{44A16283-DC22-2B48-807D-F6F464349EDD}" type="presParOf" srcId="{2B063031-3619-2041-8F1F-1D87D0E8DFE0}" destId="{39B02FAE-D761-D744-9448-74E0F7017489}" srcOrd="0" destOrd="0" presId="urn:microsoft.com/office/officeart/2005/8/layout/process4"/>
    <dgm:cxn modelId="{FC8C21F4-89C5-D946-9252-7499B813F3DC}" type="presParOf" srcId="{39B02FAE-D761-D744-9448-74E0F7017489}" destId="{B7A1DA4D-B64B-AD43-A361-8A24FCF380D9}" srcOrd="0" destOrd="0" presId="urn:microsoft.com/office/officeart/2005/8/layout/process4"/>
    <dgm:cxn modelId="{9D7E4D0B-A608-F142-8920-EA3B716B326F}" type="presParOf" srcId="{2B063031-3619-2041-8F1F-1D87D0E8DFE0}" destId="{846691E5-6B4C-854A-85B9-5502C40C64DA}" srcOrd="1" destOrd="0" presId="urn:microsoft.com/office/officeart/2005/8/layout/process4"/>
    <dgm:cxn modelId="{6678C10F-D0FD-8F41-A0BC-282A171048DA}" type="presParOf" srcId="{2B063031-3619-2041-8F1F-1D87D0E8DFE0}" destId="{2F073437-2648-6B40-90FD-3A791321A5A6}" srcOrd="2" destOrd="0" presId="urn:microsoft.com/office/officeart/2005/8/layout/process4"/>
    <dgm:cxn modelId="{50513122-192B-C942-AC21-9233C8E59352}" type="presParOf" srcId="{2F073437-2648-6B40-90FD-3A791321A5A6}" destId="{6051DD74-8A27-5246-8A03-AA63B82C7378}" srcOrd="0" destOrd="0" presId="urn:microsoft.com/office/officeart/2005/8/layout/process4"/>
    <dgm:cxn modelId="{03343763-6AB0-CF42-A364-6F0F582EF47D}" type="presParOf" srcId="{2F073437-2648-6B40-90FD-3A791321A5A6}" destId="{B68FB9E6-DF95-464D-B01F-C28C2F0D3F4F}" srcOrd="1" destOrd="0" presId="urn:microsoft.com/office/officeart/2005/8/layout/process4"/>
    <dgm:cxn modelId="{BC8382A7-A20B-1044-841B-F410C8FBBCD1}" type="presParOf" srcId="{2F073437-2648-6B40-90FD-3A791321A5A6}" destId="{48C09273-8F1B-0C40-889C-391972849281}" srcOrd="2" destOrd="0" presId="urn:microsoft.com/office/officeart/2005/8/layout/process4"/>
    <dgm:cxn modelId="{B4879382-959D-6C46-9D64-05A22144937B}" type="presParOf" srcId="{48C09273-8F1B-0C40-889C-391972849281}" destId="{26F8399F-E41C-744A-8A85-16E3737DA62F}" srcOrd="0" destOrd="0" presId="urn:microsoft.com/office/officeart/2005/8/layout/process4"/>
    <dgm:cxn modelId="{734CEB4F-A3BC-8E4A-8C31-81AEC4E9378B}" type="presParOf" srcId="{2B063031-3619-2041-8F1F-1D87D0E8DFE0}" destId="{81150057-A735-5A41-B76A-ED546B4DF2E3}" srcOrd="3" destOrd="0" presId="urn:microsoft.com/office/officeart/2005/8/layout/process4"/>
    <dgm:cxn modelId="{5307C359-6F90-534A-AB92-D771A4ACEFA2}" type="presParOf" srcId="{2B063031-3619-2041-8F1F-1D87D0E8DFE0}" destId="{D92E9A4D-56D9-EF46-9DDE-2C8E079E575D}" srcOrd="4" destOrd="0" presId="urn:microsoft.com/office/officeart/2005/8/layout/process4"/>
    <dgm:cxn modelId="{A5B27EB9-D520-B14C-8C64-F81AA6653E11}" type="presParOf" srcId="{D92E9A4D-56D9-EF46-9DDE-2C8E079E575D}" destId="{3C2B7D2C-6D46-144F-9031-9FEA7D6E4377}" srcOrd="0" destOrd="0" presId="urn:microsoft.com/office/officeart/2005/8/layout/process4"/>
    <dgm:cxn modelId="{678576BE-9ECA-2A4F-B558-1AF4CE895DE8}" type="presParOf" srcId="{D92E9A4D-56D9-EF46-9DDE-2C8E079E575D}" destId="{FEA796A7-1A56-6A41-B992-674C48D8A17E}" srcOrd="1" destOrd="0" presId="urn:microsoft.com/office/officeart/2005/8/layout/process4"/>
    <dgm:cxn modelId="{44A88E60-66F0-104E-80CC-C1F15265E591}" type="presParOf" srcId="{D92E9A4D-56D9-EF46-9DDE-2C8E079E575D}" destId="{4F4C2064-311C-3B48-9DD0-5744DFF895CF}" srcOrd="2" destOrd="0" presId="urn:microsoft.com/office/officeart/2005/8/layout/process4"/>
    <dgm:cxn modelId="{38F735EC-E1E1-3445-A198-984EE07EE447}" type="presParOf" srcId="{4F4C2064-311C-3B48-9DD0-5744DFF895CF}" destId="{0CDF61C0-1761-1D4A-85E9-76C1A23AB06B}" srcOrd="0" destOrd="0" presId="urn:microsoft.com/office/officeart/2005/8/layout/process4"/>
    <dgm:cxn modelId="{5B7E0905-A655-C34A-BB22-645D703F20DE}" type="presParOf" srcId="{2B063031-3619-2041-8F1F-1D87D0E8DFE0}" destId="{732A5429-CDC5-CB4E-BA3A-0C9E00885AF9}" srcOrd="5" destOrd="0" presId="urn:microsoft.com/office/officeart/2005/8/layout/process4"/>
    <dgm:cxn modelId="{6BB91EE8-CBE8-1A48-9078-BE17BD4555C8}" type="presParOf" srcId="{2B063031-3619-2041-8F1F-1D87D0E8DFE0}" destId="{159D4FE2-DE77-B34C-8DBC-D0CBE103853A}" srcOrd="6" destOrd="0" presId="urn:microsoft.com/office/officeart/2005/8/layout/process4"/>
    <dgm:cxn modelId="{FB7E7857-1D8D-AB4B-AD14-25197F34A392}" type="presParOf" srcId="{159D4FE2-DE77-B34C-8DBC-D0CBE103853A}" destId="{34B7D7BE-EE39-634E-881F-4A6502F86CFC}" srcOrd="0" destOrd="0" presId="urn:microsoft.com/office/officeart/2005/8/layout/process4"/>
    <dgm:cxn modelId="{5EB67F80-8EDB-A847-B16A-7E11A071C39B}" type="presParOf" srcId="{159D4FE2-DE77-B34C-8DBC-D0CBE103853A}" destId="{CA05B266-A37A-1048-AE05-8A8C06898B84}" srcOrd="1" destOrd="0" presId="urn:microsoft.com/office/officeart/2005/8/layout/process4"/>
    <dgm:cxn modelId="{2F817C92-10E2-FC42-8875-08444C43BF82}" type="presParOf" srcId="{159D4FE2-DE77-B34C-8DBC-D0CBE103853A}" destId="{1D0B066D-789B-BF45-A64A-C15F24D65228}" srcOrd="2" destOrd="0" presId="urn:microsoft.com/office/officeart/2005/8/layout/process4"/>
    <dgm:cxn modelId="{3D20EE8D-C1A9-8543-87EA-11E0B75B1586}" type="presParOf" srcId="{1D0B066D-789B-BF45-A64A-C15F24D65228}" destId="{82B3DD15-F9D5-2141-8036-B8CD61939C5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5F3913-8135-A541-9B3C-0CBE534A30E7}" type="doc">
      <dgm:prSet loTypeId="urn:microsoft.com/office/officeart/2005/8/layout/process4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50A7923-21CA-B54E-89BF-B904901DD53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200" b="1" spc="-5" dirty="0">
              <a:solidFill>
                <a:schemeClr val="bg1"/>
              </a:solidFill>
              <a:latin typeface="+mn-lt"/>
              <a:cs typeface="Calibri"/>
            </a:rPr>
            <a:t>In the </a:t>
          </a:r>
          <a:r>
            <a:rPr lang="en-US" sz="1200" b="1" spc="-10" dirty="0">
              <a:solidFill>
                <a:schemeClr val="bg1"/>
              </a:solidFill>
              <a:latin typeface="+mn-lt"/>
              <a:cs typeface="Calibri"/>
            </a:rPr>
            <a:t>neuronal cell</a:t>
          </a:r>
          <a:r>
            <a:rPr lang="en-US" sz="1200" b="1" spc="5" dirty="0">
              <a:solidFill>
                <a:schemeClr val="bg1"/>
              </a:solidFill>
              <a:latin typeface="+mn-lt"/>
              <a:cs typeface="Calibri"/>
            </a:rPr>
            <a:t> </a:t>
          </a:r>
          <a:r>
            <a:rPr lang="en-US" sz="1200" b="1" spc="-5" dirty="0">
              <a:solidFill>
                <a:schemeClr val="bg1"/>
              </a:solidFill>
              <a:latin typeface="+mn-lt"/>
              <a:cs typeface="Calibri"/>
            </a:rPr>
            <a:t>body</a:t>
          </a:r>
          <a:endParaRPr lang="en-US" sz="1200" b="1" dirty="0">
            <a:solidFill>
              <a:schemeClr val="bg1"/>
            </a:solidFill>
            <a:latin typeface="+mn-lt"/>
          </a:endParaRPr>
        </a:p>
      </dgm:t>
    </dgm:pt>
    <dgm:pt modelId="{A6DE5C46-706F-9546-AD1E-B0BAC3E6EF44}" type="parTrans" cxnId="{3E0CDEDF-1F12-AF43-A7B7-F72516E4B83F}">
      <dgm:prSet/>
      <dgm:spPr/>
      <dgm:t>
        <a:bodyPr/>
        <a:lstStyle/>
        <a:p>
          <a:endParaRPr lang="en-US" sz="1200" b="0">
            <a:latin typeface="+mn-lt"/>
          </a:endParaRPr>
        </a:p>
      </dgm:t>
    </dgm:pt>
    <dgm:pt modelId="{35733AB6-E787-2B46-A0F5-8B767A03CCB2}" type="sibTrans" cxnId="{3E0CDEDF-1F12-AF43-A7B7-F72516E4B83F}">
      <dgm:prSet/>
      <dgm:spPr/>
      <dgm:t>
        <a:bodyPr/>
        <a:lstStyle/>
        <a:p>
          <a:endParaRPr lang="en-US" sz="1200" b="0">
            <a:latin typeface="+mn-lt"/>
          </a:endParaRPr>
        </a:p>
      </dgm:t>
    </dgm:pt>
    <dgm:pt modelId="{326588E9-065E-AB44-8F6A-1EC96DBFD8F2}">
      <dgm:prSet phldrT="[Text]" custT="1"/>
      <dgm:spPr/>
      <dgm:t>
        <a:bodyPr/>
        <a:lstStyle/>
        <a:p>
          <a:r>
            <a:rPr lang="en-US" sz="1200" b="0" dirty="0">
              <a:latin typeface="+mn-lt"/>
              <a:cs typeface="Calibri"/>
            </a:rPr>
            <a:t>Enzymes </a:t>
          </a:r>
          <a:r>
            <a:rPr lang="en-US" sz="1200" b="0" spc="-10" dirty="0">
              <a:latin typeface="+mn-lt"/>
              <a:cs typeface="Calibri"/>
            </a:rPr>
            <a:t>are</a:t>
          </a:r>
          <a:r>
            <a:rPr lang="en-US" sz="1200" b="0" spc="-125" dirty="0">
              <a:latin typeface="+mn-lt"/>
              <a:cs typeface="Calibri"/>
            </a:rPr>
            <a:t> </a:t>
          </a:r>
          <a:r>
            <a:rPr lang="en-US" sz="1200" b="0" spc="-5" dirty="0">
              <a:latin typeface="+mn-lt"/>
              <a:cs typeface="Calibri"/>
            </a:rPr>
            <a:t>produced</a:t>
          </a:r>
          <a:endParaRPr lang="en-US" sz="1200" b="0" dirty="0">
            <a:latin typeface="+mn-lt"/>
          </a:endParaRPr>
        </a:p>
      </dgm:t>
    </dgm:pt>
    <dgm:pt modelId="{DE66CFD2-681D-1647-94CC-DB2CA726B2CB}" type="parTrans" cxnId="{3008B7A3-8ED2-D441-A12B-A895CA590CC4}">
      <dgm:prSet/>
      <dgm:spPr/>
      <dgm:t>
        <a:bodyPr/>
        <a:lstStyle/>
        <a:p>
          <a:endParaRPr lang="en-US" sz="1200" b="0">
            <a:latin typeface="+mn-lt"/>
          </a:endParaRPr>
        </a:p>
      </dgm:t>
    </dgm:pt>
    <dgm:pt modelId="{1A3BC3F8-6D3D-8043-837E-1007C3337A02}" type="sibTrans" cxnId="{3008B7A3-8ED2-D441-A12B-A895CA590CC4}">
      <dgm:prSet/>
      <dgm:spPr/>
      <dgm:t>
        <a:bodyPr/>
        <a:lstStyle/>
        <a:p>
          <a:endParaRPr lang="en-US" sz="1200" b="0">
            <a:latin typeface="+mn-lt"/>
          </a:endParaRPr>
        </a:p>
      </dgm:t>
    </dgm:pt>
    <dgm:pt modelId="{782B2A62-A553-0C46-A6C2-31B63F9ABA25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200" b="1" spc="-5" dirty="0">
              <a:solidFill>
                <a:schemeClr val="bg1"/>
              </a:solidFill>
              <a:latin typeface="+mn-lt"/>
              <a:cs typeface="Calibri"/>
            </a:rPr>
            <a:t>In the axon</a:t>
          </a:r>
        </a:p>
      </dgm:t>
    </dgm:pt>
    <dgm:pt modelId="{276D670D-88F4-CF41-8F17-A832F1C13848}" type="parTrans" cxnId="{8E8330BC-83D0-214C-8A0C-117A3B2EBC36}">
      <dgm:prSet/>
      <dgm:spPr/>
      <dgm:t>
        <a:bodyPr/>
        <a:lstStyle/>
        <a:p>
          <a:endParaRPr lang="en-US" sz="1200" b="0">
            <a:latin typeface="+mn-lt"/>
          </a:endParaRPr>
        </a:p>
      </dgm:t>
    </dgm:pt>
    <dgm:pt modelId="{9F1CCF90-E56B-5141-BCCE-0BD9D421FE2D}" type="sibTrans" cxnId="{8E8330BC-83D0-214C-8A0C-117A3B2EBC36}">
      <dgm:prSet/>
      <dgm:spPr/>
      <dgm:t>
        <a:bodyPr/>
        <a:lstStyle/>
        <a:p>
          <a:endParaRPr lang="en-US" sz="1200" b="0">
            <a:latin typeface="+mn-lt"/>
          </a:endParaRPr>
        </a:p>
      </dgm:t>
    </dgm:pt>
    <dgm:pt modelId="{67F84939-A138-964D-8686-F4F779E63454}">
      <dgm:prSet phldrT="[Text]" custT="1"/>
      <dgm:spPr/>
      <dgm:t>
        <a:bodyPr/>
        <a:lstStyle/>
        <a:p>
          <a:r>
            <a:rPr lang="en-US" sz="1200" b="0" spc="-5" dirty="0">
              <a:latin typeface="+mn-lt"/>
              <a:cs typeface="Calibri"/>
            </a:rPr>
            <a:t>Enzymes </a:t>
          </a:r>
          <a:r>
            <a:rPr lang="en-US" sz="1200" b="0" spc="-10" dirty="0">
              <a:latin typeface="+mn-lt"/>
              <a:cs typeface="Calibri"/>
            </a:rPr>
            <a:t>transported </a:t>
          </a:r>
          <a:r>
            <a:rPr lang="en-US" sz="1200" b="0" spc="-5" dirty="0">
              <a:latin typeface="+mn-lt"/>
              <a:cs typeface="Calibri"/>
            </a:rPr>
            <a:t>by </a:t>
          </a:r>
          <a:r>
            <a:rPr lang="en-US" sz="1200" b="0" dirty="0">
              <a:latin typeface="+mn-lt"/>
              <a:cs typeface="Calibri"/>
            </a:rPr>
            <a:t>slow </a:t>
          </a:r>
          <a:r>
            <a:rPr lang="en-US" sz="1200" b="0" spc="-15" dirty="0">
              <a:latin typeface="+mn-lt"/>
              <a:cs typeface="Calibri"/>
            </a:rPr>
            <a:t>axonal</a:t>
          </a:r>
          <a:r>
            <a:rPr lang="en-US" sz="1200" b="0" spc="-40" dirty="0">
              <a:latin typeface="+mn-lt"/>
              <a:cs typeface="Calibri"/>
            </a:rPr>
            <a:t> </a:t>
          </a:r>
          <a:r>
            <a:rPr lang="en-US" sz="1200" b="0" spc="-5" dirty="0">
              <a:latin typeface="+mn-lt"/>
              <a:cs typeface="Calibri"/>
            </a:rPr>
            <a:t>transport</a:t>
          </a:r>
          <a:endParaRPr lang="en-US" sz="1200" b="0" dirty="0">
            <a:latin typeface="+mn-lt"/>
          </a:endParaRPr>
        </a:p>
      </dgm:t>
    </dgm:pt>
    <dgm:pt modelId="{950E4FD9-55CE-E247-9768-3270688CCAE5}" type="parTrans" cxnId="{731C95E9-10F5-2443-B36E-4442A2615926}">
      <dgm:prSet/>
      <dgm:spPr/>
      <dgm:t>
        <a:bodyPr/>
        <a:lstStyle/>
        <a:p>
          <a:endParaRPr lang="en-US" sz="1200" b="0">
            <a:latin typeface="+mn-lt"/>
          </a:endParaRPr>
        </a:p>
      </dgm:t>
    </dgm:pt>
    <dgm:pt modelId="{B6E5F35C-D481-1B4C-8859-D559EF0E7D6B}" type="sibTrans" cxnId="{731C95E9-10F5-2443-B36E-4442A2615926}">
      <dgm:prSet/>
      <dgm:spPr/>
      <dgm:t>
        <a:bodyPr/>
        <a:lstStyle/>
        <a:p>
          <a:endParaRPr lang="en-US" sz="1200" b="0">
            <a:latin typeface="+mn-lt"/>
          </a:endParaRPr>
        </a:p>
      </dgm:t>
    </dgm:pt>
    <dgm:pt modelId="{5859963C-3D7E-AE46-8D0B-4B3883ADE711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200" b="1" spc="-5" dirty="0">
              <a:solidFill>
                <a:schemeClr val="bg1"/>
              </a:solidFill>
              <a:latin typeface="+mn-lt"/>
              <a:cs typeface="Calibri"/>
            </a:rPr>
            <a:t>Within presynaptic terminal cytoplasm</a:t>
          </a:r>
        </a:p>
      </dgm:t>
    </dgm:pt>
    <dgm:pt modelId="{090BF52C-8ECE-CF44-B5FE-39E08F143532}" type="parTrans" cxnId="{711D4A63-9DC9-004F-AE6E-479EFEF66CF1}">
      <dgm:prSet/>
      <dgm:spPr/>
      <dgm:t>
        <a:bodyPr/>
        <a:lstStyle/>
        <a:p>
          <a:endParaRPr lang="en-US" sz="1200" b="0">
            <a:latin typeface="+mn-lt"/>
          </a:endParaRPr>
        </a:p>
      </dgm:t>
    </dgm:pt>
    <dgm:pt modelId="{34F622EC-32B7-AA49-8C56-9E1332C85F76}" type="sibTrans" cxnId="{711D4A63-9DC9-004F-AE6E-479EFEF66CF1}">
      <dgm:prSet/>
      <dgm:spPr/>
      <dgm:t>
        <a:bodyPr/>
        <a:lstStyle/>
        <a:p>
          <a:endParaRPr lang="en-US" sz="1200" b="0">
            <a:latin typeface="+mn-lt"/>
          </a:endParaRPr>
        </a:p>
      </dgm:t>
    </dgm:pt>
    <dgm:pt modelId="{732D9C9B-D1FE-664B-846D-8F78F4E75ACB}">
      <dgm:prSet phldrT="[Text]" custT="1"/>
      <dgm:spPr/>
      <dgm:t>
        <a:bodyPr/>
        <a:lstStyle/>
        <a:p>
          <a:r>
            <a:rPr lang="en-US" sz="1200" b="0" dirty="0">
              <a:latin typeface="+mn-lt"/>
              <a:cs typeface="Calibri"/>
            </a:rPr>
            <a:t>Enzymes &amp; </a:t>
          </a:r>
          <a:r>
            <a:rPr lang="en-US" sz="1200" b="0" spc="-10" dirty="0">
              <a:latin typeface="+mn-lt"/>
              <a:cs typeface="Calibri"/>
            </a:rPr>
            <a:t>precursors  are  </a:t>
          </a:r>
          <a:r>
            <a:rPr lang="en-US" sz="1200" b="0" dirty="0">
              <a:latin typeface="+mn-lt"/>
              <a:cs typeface="Calibri"/>
            </a:rPr>
            <a:t>needed </a:t>
          </a:r>
          <a:r>
            <a:rPr lang="en-US" sz="1200" b="0" spc="-10" dirty="0">
              <a:latin typeface="+mn-lt"/>
              <a:cs typeface="Calibri"/>
            </a:rPr>
            <a:t>to synthesize</a:t>
          </a:r>
          <a:r>
            <a:rPr lang="en-US" sz="1200" b="0" spc="-65" dirty="0">
              <a:latin typeface="+mn-lt"/>
              <a:cs typeface="Calibri"/>
            </a:rPr>
            <a:t> </a:t>
          </a:r>
          <a:r>
            <a:rPr lang="en-US" sz="1200" b="0" spc="-45" dirty="0">
              <a:latin typeface="+mn-lt"/>
              <a:cs typeface="Calibri"/>
            </a:rPr>
            <a:t>NTs</a:t>
          </a:r>
          <a:endParaRPr lang="en-US" sz="1200" b="0" dirty="0">
            <a:latin typeface="+mn-lt"/>
          </a:endParaRPr>
        </a:p>
      </dgm:t>
    </dgm:pt>
    <dgm:pt modelId="{5F1006D2-A36E-DA4F-B238-AA0526B34ECA}" type="parTrans" cxnId="{1D32310F-83CC-D942-B7ED-73D209D6EC80}">
      <dgm:prSet/>
      <dgm:spPr/>
      <dgm:t>
        <a:bodyPr/>
        <a:lstStyle/>
        <a:p>
          <a:endParaRPr lang="en-US" sz="1200" b="0">
            <a:latin typeface="+mn-lt"/>
          </a:endParaRPr>
        </a:p>
      </dgm:t>
    </dgm:pt>
    <dgm:pt modelId="{D3FA7738-07A0-E545-8830-A346D12A44FF}" type="sibTrans" cxnId="{1D32310F-83CC-D942-B7ED-73D209D6EC80}">
      <dgm:prSet/>
      <dgm:spPr/>
      <dgm:t>
        <a:bodyPr/>
        <a:lstStyle/>
        <a:p>
          <a:pPr rtl="0"/>
          <a:endParaRPr lang="en-US" sz="1200" b="0">
            <a:latin typeface="+mn-lt"/>
          </a:endParaRPr>
        </a:p>
      </dgm:t>
    </dgm:pt>
    <dgm:pt modelId="{66E1FEB5-C31C-9C4C-AC69-A271FCA8AA5B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200" b="1" spc="-5" dirty="0">
              <a:solidFill>
                <a:schemeClr val="bg1"/>
              </a:solidFill>
              <a:latin typeface="+mn-lt"/>
              <a:cs typeface="Calibri"/>
            </a:rPr>
            <a:t>In the vesicles</a:t>
          </a:r>
        </a:p>
      </dgm:t>
    </dgm:pt>
    <dgm:pt modelId="{424675E7-19A3-7E4C-93E9-65C16C904336}" type="parTrans" cxnId="{3F7B731F-2D67-6E41-BCF4-EEB3EED96477}">
      <dgm:prSet/>
      <dgm:spPr/>
      <dgm:t>
        <a:bodyPr/>
        <a:lstStyle/>
        <a:p>
          <a:endParaRPr lang="en-US" sz="1200" b="0">
            <a:latin typeface="+mn-lt"/>
          </a:endParaRPr>
        </a:p>
      </dgm:t>
    </dgm:pt>
    <dgm:pt modelId="{4BA0DD12-1D6F-BB4C-AEA7-538B770CDF46}" type="sibTrans" cxnId="{3F7B731F-2D67-6E41-BCF4-EEB3EED96477}">
      <dgm:prSet/>
      <dgm:spPr/>
      <dgm:t>
        <a:bodyPr/>
        <a:lstStyle/>
        <a:p>
          <a:endParaRPr lang="en-US" sz="1200" b="0">
            <a:latin typeface="+mn-lt"/>
          </a:endParaRPr>
        </a:p>
      </dgm:t>
    </dgm:pt>
    <dgm:pt modelId="{C7D316C0-26A0-2544-8A1F-057EA1EA498A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200" b="1" spc="-5" dirty="0">
              <a:solidFill>
                <a:schemeClr val="bg1"/>
              </a:solidFill>
              <a:latin typeface="+mn-lt"/>
              <a:cs typeface="Calibri"/>
            </a:rPr>
            <a:t>At synaptic cleft</a:t>
          </a:r>
        </a:p>
      </dgm:t>
    </dgm:pt>
    <dgm:pt modelId="{5F0F0070-B7FB-D549-808F-5B468523C3AB}" type="parTrans" cxnId="{1B6225B6-B071-6F42-BBEB-7A413E605D8F}">
      <dgm:prSet/>
      <dgm:spPr/>
      <dgm:t>
        <a:bodyPr/>
        <a:lstStyle/>
        <a:p>
          <a:endParaRPr lang="en-US" sz="1200" b="0">
            <a:latin typeface="+mn-lt"/>
          </a:endParaRPr>
        </a:p>
      </dgm:t>
    </dgm:pt>
    <dgm:pt modelId="{9FDCEAC2-B3AE-D840-B171-1D82D88488AF}" type="sibTrans" cxnId="{1B6225B6-B071-6F42-BBEB-7A413E605D8F}">
      <dgm:prSet/>
      <dgm:spPr/>
      <dgm:t>
        <a:bodyPr/>
        <a:lstStyle/>
        <a:p>
          <a:endParaRPr lang="en-US" sz="1200" b="0">
            <a:latin typeface="+mn-lt"/>
          </a:endParaRPr>
        </a:p>
      </dgm:t>
    </dgm:pt>
    <dgm:pt modelId="{DDD56B7A-3B33-C14D-A614-0E9B77E4D36A}">
      <dgm:prSet custT="1"/>
      <dgm:spPr/>
      <dgm:t>
        <a:bodyPr/>
        <a:lstStyle/>
        <a:p>
          <a:r>
            <a:rPr lang="en-US" sz="1200" b="0" dirty="0">
              <a:latin typeface="+mn-lt"/>
            </a:rPr>
            <a:t>NTs are released and taken up into the nerve terminal </a:t>
          </a:r>
        </a:p>
      </dgm:t>
    </dgm:pt>
    <dgm:pt modelId="{BDAC41D5-EBA8-EE49-9C09-782A82A557BE}" type="parTrans" cxnId="{88DF88AF-BD24-C247-90C9-3A220CA46980}">
      <dgm:prSet/>
      <dgm:spPr/>
      <dgm:t>
        <a:bodyPr/>
        <a:lstStyle/>
        <a:p>
          <a:endParaRPr lang="en-US" sz="1200" b="0">
            <a:latin typeface="+mn-lt"/>
          </a:endParaRPr>
        </a:p>
      </dgm:t>
    </dgm:pt>
    <dgm:pt modelId="{BD5F0F9C-20CE-2145-B0BF-CACA108F0F1B}" type="sibTrans" cxnId="{88DF88AF-BD24-C247-90C9-3A220CA46980}">
      <dgm:prSet/>
      <dgm:spPr/>
      <dgm:t>
        <a:bodyPr/>
        <a:lstStyle/>
        <a:p>
          <a:endParaRPr lang="en-US" sz="1200" b="0">
            <a:latin typeface="+mn-lt"/>
          </a:endParaRPr>
        </a:p>
      </dgm:t>
    </dgm:pt>
    <dgm:pt modelId="{A642B565-08D8-0B4E-BCDF-03B4AA3E81C1}">
      <dgm:prSet custT="1"/>
      <dgm:spPr/>
      <dgm:t>
        <a:bodyPr/>
        <a:lstStyle/>
        <a:p>
          <a:r>
            <a:rPr lang="en-US" sz="1200" b="0" dirty="0">
              <a:latin typeface="+mn-lt"/>
            </a:rPr>
            <a:t>NTs are loaded into the synaptic vesicle via transporters</a:t>
          </a:r>
        </a:p>
      </dgm:t>
    </dgm:pt>
    <dgm:pt modelId="{4632D3C8-24D5-804C-A5B4-BFF1DD72032D}" type="parTrans" cxnId="{361DE530-CE7B-0E49-AFEC-79D110F73569}">
      <dgm:prSet/>
      <dgm:spPr/>
      <dgm:t>
        <a:bodyPr/>
        <a:lstStyle/>
        <a:p>
          <a:endParaRPr lang="en-US" sz="1200" b="0">
            <a:latin typeface="+mn-lt"/>
          </a:endParaRPr>
        </a:p>
      </dgm:t>
    </dgm:pt>
    <dgm:pt modelId="{1C7D07F3-8FE5-F148-BEC6-BF819FD68713}" type="sibTrans" cxnId="{361DE530-CE7B-0E49-AFEC-79D110F73569}">
      <dgm:prSet/>
      <dgm:spPr/>
      <dgm:t>
        <a:bodyPr/>
        <a:lstStyle/>
        <a:p>
          <a:endParaRPr lang="en-US" sz="1200" b="0">
            <a:latin typeface="+mn-lt"/>
          </a:endParaRPr>
        </a:p>
      </dgm:t>
    </dgm:pt>
    <dgm:pt modelId="{8EC5E390-6BF4-BD4C-A479-8196A507DB5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200" b="1" spc="-5" dirty="0">
              <a:solidFill>
                <a:schemeClr val="accent4">
                  <a:lumMod val="75000"/>
                </a:schemeClr>
              </a:solidFill>
              <a:latin typeface="+mn-lt"/>
              <a:cs typeface="Calibri"/>
            </a:rPr>
            <a:t>40 to 60 </a:t>
          </a:r>
          <a:r>
            <a:rPr lang="en-US" sz="1200" b="1" spc="-5" dirty="0">
              <a:solidFill>
                <a:schemeClr val="bg1"/>
              </a:solidFill>
              <a:latin typeface="+mn-lt"/>
              <a:cs typeface="Calibri"/>
            </a:rPr>
            <a:t>NTs </a:t>
          </a:r>
        </a:p>
        <a:p>
          <a:r>
            <a:rPr lang="en-US" sz="1200" b="1" spc="-5" dirty="0">
              <a:solidFill>
                <a:schemeClr val="bg1"/>
              </a:solidFill>
              <a:latin typeface="+mn-lt"/>
              <a:cs typeface="Calibri"/>
            </a:rPr>
            <a:t>small clear-core vesicle  </a:t>
          </a:r>
        </a:p>
      </dgm:t>
    </dgm:pt>
    <dgm:pt modelId="{B0190B8C-B12B-AB4E-8A13-8C7588D2693E}" type="parTrans" cxnId="{84D5D22F-1F87-1B4D-8D8C-02D12312B76A}">
      <dgm:prSet/>
      <dgm:spPr/>
      <dgm:t>
        <a:bodyPr/>
        <a:lstStyle/>
        <a:p>
          <a:endParaRPr lang="en-US" sz="1200" b="0">
            <a:latin typeface="+mn-lt"/>
          </a:endParaRPr>
        </a:p>
      </dgm:t>
    </dgm:pt>
    <dgm:pt modelId="{AAAC9D0D-61F5-D549-BA3C-CB60682C3980}" type="sibTrans" cxnId="{84D5D22F-1F87-1B4D-8D8C-02D12312B76A}">
      <dgm:prSet/>
      <dgm:spPr/>
      <dgm:t>
        <a:bodyPr/>
        <a:lstStyle/>
        <a:p>
          <a:endParaRPr lang="en-US" sz="1200" b="0">
            <a:latin typeface="+mn-lt"/>
          </a:endParaRPr>
        </a:p>
      </dgm:t>
    </dgm:pt>
    <dgm:pt modelId="{A933B89B-7F34-424C-86A9-A05657FC9AF0}" type="pres">
      <dgm:prSet presAssocID="{BE5F3913-8135-A541-9B3C-0CBE534A30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7C842-653A-7644-8E67-078ABD4B0E02}" type="pres">
      <dgm:prSet presAssocID="{8EC5E390-6BF4-BD4C-A479-8196A507DB5F}" presName="boxAndChildren" presStyleCnt="0"/>
      <dgm:spPr/>
    </dgm:pt>
    <dgm:pt modelId="{BD4A400C-7B91-744C-AB71-D25CF7669343}" type="pres">
      <dgm:prSet presAssocID="{8EC5E390-6BF4-BD4C-A479-8196A507DB5F}" presName="parentTextBox" presStyleLbl="node1" presStyleIdx="0" presStyleCnt="6"/>
      <dgm:spPr/>
      <dgm:t>
        <a:bodyPr/>
        <a:lstStyle/>
        <a:p>
          <a:endParaRPr lang="en-US"/>
        </a:p>
      </dgm:t>
    </dgm:pt>
    <dgm:pt modelId="{276752E2-7210-8446-876B-49A536E4017A}" type="pres">
      <dgm:prSet presAssocID="{9FDCEAC2-B3AE-D840-B171-1D82D88488AF}" presName="sp" presStyleCnt="0"/>
      <dgm:spPr/>
    </dgm:pt>
    <dgm:pt modelId="{A578276A-0907-7A4A-BBD6-8ED134539646}" type="pres">
      <dgm:prSet presAssocID="{C7D316C0-26A0-2544-8A1F-057EA1EA498A}" presName="arrowAndChildren" presStyleCnt="0"/>
      <dgm:spPr/>
    </dgm:pt>
    <dgm:pt modelId="{C4083232-C165-2940-BC45-95AD30DA5C14}" type="pres">
      <dgm:prSet presAssocID="{C7D316C0-26A0-2544-8A1F-057EA1EA498A}" presName="parentTextArrow" presStyleLbl="node1" presStyleIdx="0" presStyleCnt="6"/>
      <dgm:spPr/>
      <dgm:t>
        <a:bodyPr/>
        <a:lstStyle/>
        <a:p>
          <a:endParaRPr lang="en-US"/>
        </a:p>
      </dgm:t>
    </dgm:pt>
    <dgm:pt modelId="{30AEB7CC-4D94-DF4F-BC3B-9C22FF3CFDCC}" type="pres">
      <dgm:prSet presAssocID="{C7D316C0-26A0-2544-8A1F-057EA1EA498A}" presName="arrow" presStyleLbl="node1" presStyleIdx="1" presStyleCnt="6"/>
      <dgm:spPr/>
      <dgm:t>
        <a:bodyPr/>
        <a:lstStyle/>
        <a:p>
          <a:endParaRPr lang="en-US"/>
        </a:p>
      </dgm:t>
    </dgm:pt>
    <dgm:pt modelId="{6E885F9C-8C56-5348-B157-7795C099BA7B}" type="pres">
      <dgm:prSet presAssocID="{C7D316C0-26A0-2544-8A1F-057EA1EA498A}" presName="descendantArrow" presStyleCnt="0"/>
      <dgm:spPr/>
    </dgm:pt>
    <dgm:pt modelId="{BE48B8CC-72C6-7240-BF69-0E69AE2DAB2B}" type="pres">
      <dgm:prSet presAssocID="{DDD56B7A-3B33-C14D-A614-0E9B77E4D36A}" presName="childTextArrow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1CF91-AD76-DA49-B91C-277FC92C23EA}" type="pres">
      <dgm:prSet presAssocID="{4BA0DD12-1D6F-BB4C-AEA7-538B770CDF46}" presName="sp" presStyleCnt="0"/>
      <dgm:spPr/>
    </dgm:pt>
    <dgm:pt modelId="{567A4D72-73D1-1143-8FBB-DB3F74265A97}" type="pres">
      <dgm:prSet presAssocID="{66E1FEB5-C31C-9C4C-AC69-A271FCA8AA5B}" presName="arrowAndChildren" presStyleCnt="0"/>
      <dgm:spPr/>
    </dgm:pt>
    <dgm:pt modelId="{9E103303-61FE-9047-AC98-D5C152B32D97}" type="pres">
      <dgm:prSet presAssocID="{66E1FEB5-C31C-9C4C-AC69-A271FCA8AA5B}" presName="parentTextArrow" presStyleLbl="node1" presStyleIdx="1" presStyleCnt="6"/>
      <dgm:spPr/>
      <dgm:t>
        <a:bodyPr/>
        <a:lstStyle/>
        <a:p>
          <a:endParaRPr lang="en-US"/>
        </a:p>
      </dgm:t>
    </dgm:pt>
    <dgm:pt modelId="{F13296F4-4C68-4643-ACBA-9A8C2649AADA}" type="pres">
      <dgm:prSet presAssocID="{66E1FEB5-C31C-9C4C-AC69-A271FCA8AA5B}" presName="arrow" presStyleLbl="node1" presStyleIdx="2" presStyleCnt="6"/>
      <dgm:spPr/>
      <dgm:t>
        <a:bodyPr/>
        <a:lstStyle/>
        <a:p>
          <a:endParaRPr lang="en-US"/>
        </a:p>
      </dgm:t>
    </dgm:pt>
    <dgm:pt modelId="{5F4CA7BD-EADB-744F-9CFD-4633921AE74F}" type="pres">
      <dgm:prSet presAssocID="{66E1FEB5-C31C-9C4C-AC69-A271FCA8AA5B}" presName="descendantArrow" presStyleCnt="0"/>
      <dgm:spPr/>
    </dgm:pt>
    <dgm:pt modelId="{859FC8B4-D0D0-FD49-BAC3-E284B00DF964}" type="pres">
      <dgm:prSet presAssocID="{A642B565-08D8-0B4E-BCDF-03B4AA3E81C1}" presName="childTextArrow" presStyleLbl="fgAccFollowNode1" presStyleIdx="1" presStyleCnt="5" custScaleY="137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2555C-9A92-B94F-85BA-F78B996C6C92}" type="pres">
      <dgm:prSet presAssocID="{34F622EC-32B7-AA49-8C56-9E1332C85F76}" presName="sp" presStyleCnt="0"/>
      <dgm:spPr/>
    </dgm:pt>
    <dgm:pt modelId="{BBEC286B-04C0-9047-ACEA-DA47C96532F7}" type="pres">
      <dgm:prSet presAssocID="{5859963C-3D7E-AE46-8D0B-4B3883ADE711}" presName="arrowAndChildren" presStyleCnt="0"/>
      <dgm:spPr/>
    </dgm:pt>
    <dgm:pt modelId="{84545FB0-902C-EF4F-A07A-CECC0E82A37F}" type="pres">
      <dgm:prSet presAssocID="{5859963C-3D7E-AE46-8D0B-4B3883ADE711}" presName="parentTextArrow" presStyleLbl="node1" presStyleIdx="2" presStyleCnt="6"/>
      <dgm:spPr/>
      <dgm:t>
        <a:bodyPr/>
        <a:lstStyle/>
        <a:p>
          <a:endParaRPr lang="en-US"/>
        </a:p>
      </dgm:t>
    </dgm:pt>
    <dgm:pt modelId="{5D848CD6-75FD-C54E-8E00-24F22BD72202}" type="pres">
      <dgm:prSet presAssocID="{5859963C-3D7E-AE46-8D0B-4B3883ADE711}" presName="arrow" presStyleLbl="node1" presStyleIdx="3" presStyleCnt="6"/>
      <dgm:spPr/>
      <dgm:t>
        <a:bodyPr/>
        <a:lstStyle/>
        <a:p>
          <a:endParaRPr lang="en-US"/>
        </a:p>
      </dgm:t>
    </dgm:pt>
    <dgm:pt modelId="{9AE1EBD9-D446-8848-B778-F2D39C1BD743}" type="pres">
      <dgm:prSet presAssocID="{5859963C-3D7E-AE46-8D0B-4B3883ADE711}" presName="descendantArrow" presStyleCnt="0"/>
      <dgm:spPr/>
    </dgm:pt>
    <dgm:pt modelId="{CA3BCC92-30A6-E746-9B37-82F9EFC40D4E}" type="pres">
      <dgm:prSet presAssocID="{732D9C9B-D1FE-664B-846D-8F78F4E75ACB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B7E21-3177-7348-ADB4-BB6E7EDC39F5}" type="pres">
      <dgm:prSet presAssocID="{9F1CCF90-E56B-5141-BCCE-0BD9D421FE2D}" presName="sp" presStyleCnt="0"/>
      <dgm:spPr/>
    </dgm:pt>
    <dgm:pt modelId="{A10201AF-1F11-0C42-A42C-F631DF9209E0}" type="pres">
      <dgm:prSet presAssocID="{782B2A62-A553-0C46-A6C2-31B63F9ABA25}" presName="arrowAndChildren" presStyleCnt="0"/>
      <dgm:spPr/>
    </dgm:pt>
    <dgm:pt modelId="{04C4C18D-6481-524F-B47F-105BF2C58BD9}" type="pres">
      <dgm:prSet presAssocID="{782B2A62-A553-0C46-A6C2-31B63F9ABA25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5E8683DB-1C52-9948-9850-FD5D16DCF591}" type="pres">
      <dgm:prSet presAssocID="{782B2A62-A553-0C46-A6C2-31B63F9ABA25}" presName="arrow" presStyleLbl="node1" presStyleIdx="4" presStyleCnt="6"/>
      <dgm:spPr/>
      <dgm:t>
        <a:bodyPr/>
        <a:lstStyle/>
        <a:p>
          <a:endParaRPr lang="en-US"/>
        </a:p>
      </dgm:t>
    </dgm:pt>
    <dgm:pt modelId="{70950217-53B3-5E49-9B79-5DE32D7FE849}" type="pres">
      <dgm:prSet presAssocID="{782B2A62-A553-0C46-A6C2-31B63F9ABA25}" presName="descendantArrow" presStyleCnt="0"/>
      <dgm:spPr/>
    </dgm:pt>
    <dgm:pt modelId="{C9563BC4-505A-7E4F-8F29-E7738A2BDF30}" type="pres">
      <dgm:prSet presAssocID="{67F84939-A138-964D-8686-F4F779E63454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99227-AC09-8540-8366-BBFAD8420732}" type="pres">
      <dgm:prSet presAssocID="{35733AB6-E787-2B46-A0F5-8B767A03CCB2}" presName="sp" presStyleCnt="0"/>
      <dgm:spPr/>
    </dgm:pt>
    <dgm:pt modelId="{8E637ACD-F95D-9F4A-B8A1-3A215F8CE50F}" type="pres">
      <dgm:prSet presAssocID="{350A7923-21CA-B54E-89BF-B904901DD53B}" presName="arrowAndChildren" presStyleCnt="0"/>
      <dgm:spPr/>
    </dgm:pt>
    <dgm:pt modelId="{6B543450-D992-A945-8FBE-2C5ADAA902AC}" type="pres">
      <dgm:prSet presAssocID="{350A7923-21CA-B54E-89BF-B904901DD53B}" presName="parentTextArrow" presStyleLbl="node1" presStyleIdx="4" presStyleCnt="6"/>
      <dgm:spPr/>
      <dgm:t>
        <a:bodyPr/>
        <a:lstStyle/>
        <a:p>
          <a:endParaRPr lang="en-US"/>
        </a:p>
      </dgm:t>
    </dgm:pt>
    <dgm:pt modelId="{C3F376D4-05E3-174C-B790-2C2228BE9A6F}" type="pres">
      <dgm:prSet presAssocID="{350A7923-21CA-B54E-89BF-B904901DD53B}" presName="arrow" presStyleLbl="node1" presStyleIdx="5" presStyleCnt="6"/>
      <dgm:spPr/>
      <dgm:t>
        <a:bodyPr/>
        <a:lstStyle/>
        <a:p>
          <a:endParaRPr lang="en-US"/>
        </a:p>
      </dgm:t>
    </dgm:pt>
    <dgm:pt modelId="{43DF1C51-A120-E143-8514-D4C51B7FA398}" type="pres">
      <dgm:prSet presAssocID="{350A7923-21CA-B54E-89BF-B904901DD53B}" presName="descendantArrow" presStyleCnt="0"/>
      <dgm:spPr/>
    </dgm:pt>
    <dgm:pt modelId="{A51B4B6F-2470-834F-957B-25C6D7DAD3B7}" type="pres">
      <dgm:prSet presAssocID="{326588E9-065E-AB44-8F6A-1EC96DBFD8F2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88A9B6-9BE8-0F49-9663-B423D393339C}" type="presOf" srcId="{67F84939-A138-964D-8686-F4F779E63454}" destId="{C9563BC4-505A-7E4F-8F29-E7738A2BDF30}" srcOrd="0" destOrd="0" presId="urn:microsoft.com/office/officeart/2005/8/layout/process4"/>
    <dgm:cxn modelId="{C7EEF1FA-AEAA-CE44-A82E-4E1FC8A6991D}" type="presOf" srcId="{C7D316C0-26A0-2544-8A1F-057EA1EA498A}" destId="{30AEB7CC-4D94-DF4F-BC3B-9C22FF3CFDCC}" srcOrd="1" destOrd="0" presId="urn:microsoft.com/office/officeart/2005/8/layout/process4"/>
    <dgm:cxn modelId="{1B6225B6-B071-6F42-BBEB-7A413E605D8F}" srcId="{BE5F3913-8135-A541-9B3C-0CBE534A30E7}" destId="{C7D316C0-26A0-2544-8A1F-057EA1EA498A}" srcOrd="4" destOrd="0" parTransId="{5F0F0070-B7FB-D549-808F-5B468523C3AB}" sibTransId="{9FDCEAC2-B3AE-D840-B171-1D82D88488AF}"/>
    <dgm:cxn modelId="{D26A56DD-DAED-984E-B895-92B0D30B46B4}" type="presOf" srcId="{5859963C-3D7E-AE46-8D0B-4B3883ADE711}" destId="{84545FB0-902C-EF4F-A07A-CECC0E82A37F}" srcOrd="0" destOrd="0" presId="urn:microsoft.com/office/officeart/2005/8/layout/process4"/>
    <dgm:cxn modelId="{8E8330BC-83D0-214C-8A0C-117A3B2EBC36}" srcId="{BE5F3913-8135-A541-9B3C-0CBE534A30E7}" destId="{782B2A62-A553-0C46-A6C2-31B63F9ABA25}" srcOrd="1" destOrd="0" parTransId="{276D670D-88F4-CF41-8F17-A832F1C13848}" sibTransId="{9F1CCF90-E56B-5141-BCCE-0BD9D421FE2D}"/>
    <dgm:cxn modelId="{711A4F48-FA62-6647-A523-ACB0FD423EE4}" type="presOf" srcId="{350A7923-21CA-B54E-89BF-B904901DD53B}" destId="{6B543450-D992-A945-8FBE-2C5ADAA902AC}" srcOrd="0" destOrd="0" presId="urn:microsoft.com/office/officeart/2005/8/layout/process4"/>
    <dgm:cxn modelId="{73E24B1B-469A-1442-AC23-645E2A261220}" type="presOf" srcId="{350A7923-21CA-B54E-89BF-B904901DD53B}" destId="{C3F376D4-05E3-174C-B790-2C2228BE9A6F}" srcOrd="1" destOrd="0" presId="urn:microsoft.com/office/officeart/2005/8/layout/process4"/>
    <dgm:cxn modelId="{88DF88AF-BD24-C247-90C9-3A220CA46980}" srcId="{C7D316C0-26A0-2544-8A1F-057EA1EA498A}" destId="{DDD56B7A-3B33-C14D-A614-0E9B77E4D36A}" srcOrd="0" destOrd="0" parTransId="{BDAC41D5-EBA8-EE49-9C09-782A82A557BE}" sibTransId="{BD5F0F9C-20CE-2145-B0BF-CACA108F0F1B}"/>
    <dgm:cxn modelId="{33E3ACD6-7642-7842-A61F-76034C7AD6BA}" type="presOf" srcId="{C7D316C0-26A0-2544-8A1F-057EA1EA498A}" destId="{C4083232-C165-2940-BC45-95AD30DA5C14}" srcOrd="0" destOrd="0" presId="urn:microsoft.com/office/officeart/2005/8/layout/process4"/>
    <dgm:cxn modelId="{D774A2CF-3EE3-C343-BE01-A599CEF3D8A6}" type="presOf" srcId="{66E1FEB5-C31C-9C4C-AC69-A271FCA8AA5B}" destId="{F13296F4-4C68-4643-ACBA-9A8C2649AADA}" srcOrd="1" destOrd="0" presId="urn:microsoft.com/office/officeart/2005/8/layout/process4"/>
    <dgm:cxn modelId="{6C70CD68-83F3-424B-ABDA-E275C3C8786C}" type="presOf" srcId="{782B2A62-A553-0C46-A6C2-31B63F9ABA25}" destId="{5E8683DB-1C52-9948-9850-FD5D16DCF591}" srcOrd="1" destOrd="0" presId="urn:microsoft.com/office/officeart/2005/8/layout/process4"/>
    <dgm:cxn modelId="{24665874-BB33-8A40-94D5-AC9894943871}" type="presOf" srcId="{66E1FEB5-C31C-9C4C-AC69-A271FCA8AA5B}" destId="{9E103303-61FE-9047-AC98-D5C152B32D97}" srcOrd="0" destOrd="0" presId="urn:microsoft.com/office/officeart/2005/8/layout/process4"/>
    <dgm:cxn modelId="{731C95E9-10F5-2443-B36E-4442A2615926}" srcId="{782B2A62-A553-0C46-A6C2-31B63F9ABA25}" destId="{67F84939-A138-964D-8686-F4F779E63454}" srcOrd="0" destOrd="0" parTransId="{950E4FD9-55CE-E247-9768-3270688CCAE5}" sibTransId="{B6E5F35C-D481-1B4C-8859-D559EF0E7D6B}"/>
    <dgm:cxn modelId="{3008B7A3-8ED2-D441-A12B-A895CA590CC4}" srcId="{350A7923-21CA-B54E-89BF-B904901DD53B}" destId="{326588E9-065E-AB44-8F6A-1EC96DBFD8F2}" srcOrd="0" destOrd="0" parTransId="{DE66CFD2-681D-1647-94CC-DB2CA726B2CB}" sibTransId="{1A3BC3F8-6D3D-8043-837E-1007C3337A02}"/>
    <dgm:cxn modelId="{D26147D7-17AE-E240-8E0F-884DA38C9996}" type="presOf" srcId="{782B2A62-A553-0C46-A6C2-31B63F9ABA25}" destId="{04C4C18D-6481-524F-B47F-105BF2C58BD9}" srcOrd="0" destOrd="0" presId="urn:microsoft.com/office/officeart/2005/8/layout/process4"/>
    <dgm:cxn modelId="{84D5D22F-1F87-1B4D-8D8C-02D12312B76A}" srcId="{BE5F3913-8135-A541-9B3C-0CBE534A30E7}" destId="{8EC5E390-6BF4-BD4C-A479-8196A507DB5F}" srcOrd="5" destOrd="0" parTransId="{B0190B8C-B12B-AB4E-8A13-8C7588D2693E}" sibTransId="{AAAC9D0D-61F5-D549-BA3C-CB60682C3980}"/>
    <dgm:cxn modelId="{1D32310F-83CC-D942-B7ED-73D209D6EC80}" srcId="{5859963C-3D7E-AE46-8D0B-4B3883ADE711}" destId="{732D9C9B-D1FE-664B-846D-8F78F4E75ACB}" srcOrd="0" destOrd="0" parTransId="{5F1006D2-A36E-DA4F-B238-AA0526B34ECA}" sibTransId="{D3FA7738-07A0-E545-8830-A346D12A44FF}"/>
    <dgm:cxn modelId="{361DE530-CE7B-0E49-AFEC-79D110F73569}" srcId="{66E1FEB5-C31C-9C4C-AC69-A271FCA8AA5B}" destId="{A642B565-08D8-0B4E-BCDF-03B4AA3E81C1}" srcOrd="0" destOrd="0" parTransId="{4632D3C8-24D5-804C-A5B4-BFF1DD72032D}" sibTransId="{1C7D07F3-8FE5-F148-BEC6-BF819FD68713}"/>
    <dgm:cxn modelId="{3F7B731F-2D67-6E41-BCF4-EEB3EED96477}" srcId="{BE5F3913-8135-A541-9B3C-0CBE534A30E7}" destId="{66E1FEB5-C31C-9C4C-AC69-A271FCA8AA5B}" srcOrd="3" destOrd="0" parTransId="{424675E7-19A3-7E4C-93E9-65C16C904336}" sibTransId="{4BA0DD12-1D6F-BB4C-AEA7-538B770CDF46}"/>
    <dgm:cxn modelId="{711D4A63-9DC9-004F-AE6E-479EFEF66CF1}" srcId="{BE5F3913-8135-A541-9B3C-0CBE534A30E7}" destId="{5859963C-3D7E-AE46-8D0B-4B3883ADE711}" srcOrd="2" destOrd="0" parTransId="{090BF52C-8ECE-CF44-B5FE-39E08F143532}" sibTransId="{34F622EC-32B7-AA49-8C56-9E1332C85F76}"/>
    <dgm:cxn modelId="{3E0CDEDF-1F12-AF43-A7B7-F72516E4B83F}" srcId="{BE5F3913-8135-A541-9B3C-0CBE534A30E7}" destId="{350A7923-21CA-B54E-89BF-B904901DD53B}" srcOrd="0" destOrd="0" parTransId="{A6DE5C46-706F-9546-AD1E-B0BAC3E6EF44}" sibTransId="{35733AB6-E787-2B46-A0F5-8B767A03CCB2}"/>
    <dgm:cxn modelId="{F2D62DC4-9F40-B142-BEE5-C2D0D2BE6C7E}" type="presOf" srcId="{5859963C-3D7E-AE46-8D0B-4B3883ADE711}" destId="{5D848CD6-75FD-C54E-8E00-24F22BD72202}" srcOrd="1" destOrd="0" presId="urn:microsoft.com/office/officeart/2005/8/layout/process4"/>
    <dgm:cxn modelId="{339EC35F-24E9-A74F-A926-3A96BAE79003}" type="presOf" srcId="{326588E9-065E-AB44-8F6A-1EC96DBFD8F2}" destId="{A51B4B6F-2470-834F-957B-25C6D7DAD3B7}" srcOrd="0" destOrd="0" presId="urn:microsoft.com/office/officeart/2005/8/layout/process4"/>
    <dgm:cxn modelId="{C47C1F30-F61B-4B45-B7D3-BBB66DA343B3}" type="presOf" srcId="{DDD56B7A-3B33-C14D-A614-0E9B77E4D36A}" destId="{BE48B8CC-72C6-7240-BF69-0E69AE2DAB2B}" srcOrd="0" destOrd="0" presId="urn:microsoft.com/office/officeart/2005/8/layout/process4"/>
    <dgm:cxn modelId="{38278040-B537-5740-8DA3-F1FF05165406}" type="presOf" srcId="{A642B565-08D8-0B4E-BCDF-03B4AA3E81C1}" destId="{859FC8B4-D0D0-FD49-BAC3-E284B00DF964}" srcOrd="0" destOrd="0" presId="urn:microsoft.com/office/officeart/2005/8/layout/process4"/>
    <dgm:cxn modelId="{ECD5C2FF-46FC-7E47-869D-200C5C367312}" type="presOf" srcId="{732D9C9B-D1FE-664B-846D-8F78F4E75ACB}" destId="{CA3BCC92-30A6-E746-9B37-82F9EFC40D4E}" srcOrd="0" destOrd="0" presId="urn:microsoft.com/office/officeart/2005/8/layout/process4"/>
    <dgm:cxn modelId="{03DEE0AD-79E3-E446-A8F4-5F83C3BFAA77}" type="presOf" srcId="{BE5F3913-8135-A541-9B3C-0CBE534A30E7}" destId="{A933B89B-7F34-424C-86A9-A05657FC9AF0}" srcOrd="0" destOrd="0" presId="urn:microsoft.com/office/officeart/2005/8/layout/process4"/>
    <dgm:cxn modelId="{687FF793-1E9E-2A45-B6D9-39C2B72D7C81}" type="presOf" srcId="{8EC5E390-6BF4-BD4C-A479-8196A507DB5F}" destId="{BD4A400C-7B91-744C-AB71-D25CF7669343}" srcOrd="0" destOrd="0" presId="urn:microsoft.com/office/officeart/2005/8/layout/process4"/>
    <dgm:cxn modelId="{AC7275A6-CEFF-144C-A9C0-E6225DF199FA}" type="presParOf" srcId="{A933B89B-7F34-424C-86A9-A05657FC9AF0}" destId="{D967C842-653A-7644-8E67-078ABD4B0E02}" srcOrd="0" destOrd="0" presId="urn:microsoft.com/office/officeart/2005/8/layout/process4"/>
    <dgm:cxn modelId="{036EC23C-9E79-7F49-BF09-9870253166F4}" type="presParOf" srcId="{D967C842-653A-7644-8E67-078ABD4B0E02}" destId="{BD4A400C-7B91-744C-AB71-D25CF7669343}" srcOrd="0" destOrd="0" presId="urn:microsoft.com/office/officeart/2005/8/layout/process4"/>
    <dgm:cxn modelId="{A299419F-8F33-F24C-9B8E-94B9E5597434}" type="presParOf" srcId="{A933B89B-7F34-424C-86A9-A05657FC9AF0}" destId="{276752E2-7210-8446-876B-49A536E4017A}" srcOrd="1" destOrd="0" presId="urn:microsoft.com/office/officeart/2005/8/layout/process4"/>
    <dgm:cxn modelId="{3AD59863-7DBA-7F46-9837-BBFD46909566}" type="presParOf" srcId="{A933B89B-7F34-424C-86A9-A05657FC9AF0}" destId="{A578276A-0907-7A4A-BBD6-8ED134539646}" srcOrd="2" destOrd="0" presId="urn:microsoft.com/office/officeart/2005/8/layout/process4"/>
    <dgm:cxn modelId="{AF4AC201-A965-A947-BF86-E17E3E5A9168}" type="presParOf" srcId="{A578276A-0907-7A4A-BBD6-8ED134539646}" destId="{C4083232-C165-2940-BC45-95AD30DA5C14}" srcOrd="0" destOrd="0" presId="urn:microsoft.com/office/officeart/2005/8/layout/process4"/>
    <dgm:cxn modelId="{EF84795B-F422-F94C-871C-56700021D82B}" type="presParOf" srcId="{A578276A-0907-7A4A-BBD6-8ED134539646}" destId="{30AEB7CC-4D94-DF4F-BC3B-9C22FF3CFDCC}" srcOrd="1" destOrd="0" presId="urn:microsoft.com/office/officeart/2005/8/layout/process4"/>
    <dgm:cxn modelId="{1F2A0321-3E49-7C4D-BF42-BAE812755B73}" type="presParOf" srcId="{A578276A-0907-7A4A-BBD6-8ED134539646}" destId="{6E885F9C-8C56-5348-B157-7795C099BA7B}" srcOrd="2" destOrd="0" presId="urn:microsoft.com/office/officeart/2005/8/layout/process4"/>
    <dgm:cxn modelId="{A5F9AE86-5D68-184E-BA91-09785F215F36}" type="presParOf" srcId="{6E885F9C-8C56-5348-B157-7795C099BA7B}" destId="{BE48B8CC-72C6-7240-BF69-0E69AE2DAB2B}" srcOrd="0" destOrd="0" presId="urn:microsoft.com/office/officeart/2005/8/layout/process4"/>
    <dgm:cxn modelId="{EDA1A6B4-C416-1548-9DB4-DE893A439502}" type="presParOf" srcId="{A933B89B-7F34-424C-86A9-A05657FC9AF0}" destId="{53D1CF91-AD76-DA49-B91C-277FC92C23EA}" srcOrd="3" destOrd="0" presId="urn:microsoft.com/office/officeart/2005/8/layout/process4"/>
    <dgm:cxn modelId="{8C513C10-0D95-B24F-B49C-CFADD1584B2A}" type="presParOf" srcId="{A933B89B-7F34-424C-86A9-A05657FC9AF0}" destId="{567A4D72-73D1-1143-8FBB-DB3F74265A97}" srcOrd="4" destOrd="0" presId="urn:microsoft.com/office/officeart/2005/8/layout/process4"/>
    <dgm:cxn modelId="{9F0CAE5D-3E75-9D42-BE4E-85173978DDEB}" type="presParOf" srcId="{567A4D72-73D1-1143-8FBB-DB3F74265A97}" destId="{9E103303-61FE-9047-AC98-D5C152B32D97}" srcOrd="0" destOrd="0" presId="urn:microsoft.com/office/officeart/2005/8/layout/process4"/>
    <dgm:cxn modelId="{F5B19CB6-9842-BB40-AC61-897244407C57}" type="presParOf" srcId="{567A4D72-73D1-1143-8FBB-DB3F74265A97}" destId="{F13296F4-4C68-4643-ACBA-9A8C2649AADA}" srcOrd="1" destOrd="0" presId="urn:microsoft.com/office/officeart/2005/8/layout/process4"/>
    <dgm:cxn modelId="{24EBA5FE-940E-DA4A-9798-4D46AE5AA2B1}" type="presParOf" srcId="{567A4D72-73D1-1143-8FBB-DB3F74265A97}" destId="{5F4CA7BD-EADB-744F-9CFD-4633921AE74F}" srcOrd="2" destOrd="0" presId="urn:microsoft.com/office/officeart/2005/8/layout/process4"/>
    <dgm:cxn modelId="{42CBF4AE-C9BB-694E-86A9-66466851C57A}" type="presParOf" srcId="{5F4CA7BD-EADB-744F-9CFD-4633921AE74F}" destId="{859FC8B4-D0D0-FD49-BAC3-E284B00DF964}" srcOrd="0" destOrd="0" presId="urn:microsoft.com/office/officeart/2005/8/layout/process4"/>
    <dgm:cxn modelId="{FFC74D9F-1A59-314D-B0DD-15259475B874}" type="presParOf" srcId="{A933B89B-7F34-424C-86A9-A05657FC9AF0}" destId="{02E2555C-9A92-B94F-85BA-F78B996C6C92}" srcOrd="5" destOrd="0" presId="urn:microsoft.com/office/officeart/2005/8/layout/process4"/>
    <dgm:cxn modelId="{A43545C5-AC13-BD4E-90F9-819311AC3766}" type="presParOf" srcId="{A933B89B-7F34-424C-86A9-A05657FC9AF0}" destId="{BBEC286B-04C0-9047-ACEA-DA47C96532F7}" srcOrd="6" destOrd="0" presId="urn:microsoft.com/office/officeart/2005/8/layout/process4"/>
    <dgm:cxn modelId="{24C561A6-7B76-0948-9255-546D0E74D82B}" type="presParOf" srcId="{BBEC286B-04C0-9047-ACEA-DA47C96532F7}" destId="{84545FB0-902C-EF4F-A07A-CECC0E82A37F}" srcOrd="0" destOrd="0" presId="urn:microsoft.com/office/officeart/2005/8/layout/process4"/>
    <dgm:cxn modelId="{37F74C92-FB2F-1E40-9E45-BAC886A493A6}" type="presParOf" srcId="{BBEC286B-04C0-9047-ACEA-DA47C96532F7}" destId="{5D848CD6-75FD-C54E-8E00-24F22BD72202}" srcOrd="1" destOrd="0" presId="urn:microsoft.com/office/officeart/2005/8/layout/process4"/>
    <dgm:cxn modelId="{D8B578E6-6037-A44F-82A5-C34FD5AAAB04}" type="presParOf" srcId="{BBEC286B-04C0-9047-ACEA-DA47C96532F7}" destId="{9AE1EBD9-D446-8848-B778-F2D39C1BD743}" srcOrd="2" destOrd="0" presId="urn:microsoft.com/office/officeart/2005/8/layout/process4"/>
    <dgm:cxn modelId="{EBA4439D-10E2-5F48-80AC-2DE7E08A894E}" type="presParOf" srcId="{9AE1EBD9-D446-8848-B778-F2D39C1BD743}" destId="{CA3BCC92-30A6-E746-9B37-82F9EFC40D4E}" srcOrd="0" destOrd="0" presId="urn:microsoft.com/office/officeart/2005/8/layout/process4"/>
    <dgm:cxn modelId="{68EC622C-6F66-644B-B17D-8605091D4F87}" type="presParOf" srcId="{A933B89B-7F34-424C-86A9-A05657FC9AF0}" destId="{162B7E21-3177-7348-ADB4-BB6E7EDC39F5}" srcOrd="7" destOrd="0" presId="urn:microsoft.com/office/officeart/2005/8/layout/process4"/>
    <dgm:cxn modelId="{6D182ABF-41B9-6C47-B840-614DD1AA87BF}" type="presParOf" srcId="{A933B89B-7F34-424C-86A9-A05657FC9AF0}" destId="{A10201AF-1F11-0C42-A42C-F631DF9209E0}" srcOrd="8" destOrd="0" presId="urn:microsoft.com/office/officeart/2005/8/layout/process4"/>
    <dgm:cxn modelId="{2483B10D-CF39-4748-A5E4-46A34AEC7CCD}" type="presParOf" srcId="{A10201AF-1F11-0C42-A42C-F631DF9209E0}" destId="{04C4C18D-6481-524F-B47F-105BF2C58BD9}" srcOrd="0" destOrd="0" presId="urn:microsoft.com/office/officeart/2005/8/layout/process4"/>
    <dgm:cxn modelId="{265CAD7B-8FE1-B048-B464-4A8D388E5B1D}" type="presParOf" srcId="{A10201AF-1F11-0C42-A42C-F631DF9209E0}" destId="{5E8683DB-1C52-9948-9850-FD5D16DCF591}" srcOrd="1" destOrd="0" presId="urn:microsoft.com/office/officeart/2005/8/layout/process4"/>
    <dgm:cxn modelId="{8E419977-E978-A24F-B536-2B9324D74FD3}" type="presParOf" srcId="{A10201AF-1F11-0C42-A42C-F631DF9209E0}" destId="{70950217-53B3-5E49-9B79-5DE32D7FE849}" srcOrd="2" destOrd="0" presId="urn:microsoft.com/office/officeart/2005/8/layout/process4"/>
    <dgm:cxn modelId="{BED2CDCD-DEE9-1B42-8B29-FE5E62D1B307}" type="presParOf" srcId="{70950217-53B3-5E49-9B79-5DE32D7FE849}" destId="{C9563BC4-505A-7E4F-8F29-E7738A2BDF30}" srcOrd="0" destOrd="0" presId="urn:microsoft.com/office/officeart/2005/8/layout/process4"/>
    <dgm:cxn modelId="{BBB0AA15-0D13-A24D-A00C-46C29E2378DE}" type="presParOf" srcId="{A933B89B-7F34-424C-86A9-A05657FC9AF0}" destId="{D9E99227-AC09-8540-8366-BBFAD8420732}" srcOrd="9" destOrd="0" presId="urn:microsoft.com/office/officeart/2005/8/layout/process4"/>
    <dgm:cxn modelId="{4DC28C71-530F-E442-A088-03F145FB1306}" type="presParOf" srcId="{A933B89B-7F34-424C-86A9-A05657FC9AF0}" destId="{8E637ACD-F95D-9F4A-B8A1-3A215F8CE50F}" srcOrd="10" destOrd="0" presId="urn:microsoft.com/office/officeart/2005/8/layout/process4"/>
    <dgm:cxn modelId="{13A69465-6343-B041-B581-ACB2F152ACE5}" type="presParOf" srcId="{8E637ACD-F95D-9F4A-B8A1-3A215F8CE50F}" destId="{6B543450-D992-A945-8FBE-2C5ADAA902AC}" srcOrd="0" destOrd="0" presId="urn:microsoft.com/office/officeart/2005/8/layout/process4"/>
    <dgm:cxn modelId="{E3A9F1B0-E539-9E46-A6E2-5C12073C1362}" type="presParOf" srcId="{8E637ACD-F95D-9F4A-B8A1-3A215F8CE50F}" destId="{C3F376D4-05E3-174C-B790-2C2228BE9A6F}" srcOrd="1" destOrd="0" presId="urn:microsoft.com/office/officeart/2005/8/layout/process4"/>
    <dgm:cxn modelId="{291F2418-5200-3741-AABC-206E3A8E5A4B}" type="presParOf" srcId="{8E637ACD-F95D-9F4A-B8A1-3A215F8CE50F}" destId="{43DF1C51-A120-E143-8514-D4C51B7FA398}" srcOrd="2" destOrd="0" presId="urn:microsoft.com/office/officeart/2005/8/layout/process4"/>
    <dgm:cxn modelId="{88F901AB-AA9E-8243-902A-4D257238FD21}" type="presParOf" srcId="{43DF1C51-A120-E143-8514-D4C51B7FA398}" destId="{A51B4B6F-2470-834F-957B-25C6D7DAD3B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DCD26B-26CF-D74D-97DC-91DCBA9728E8}" type="doc">
      <dgm:prSet loTypeId="urn:microsoft.com/office/officeart/2005/8/layout/process4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787C9D6-D32D-5240-83E0-C24CBE66222D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200" b="1" spc="-10" dirty="0">
              <a:solidFill>
                <a:schemeClr val="bg1"/>
              </a:solidFill>
              <a:latin typeface="+mn-lt"/>
              <a:cs typeface="Calibri"/>
            </a:rPr>
            <a:t>At the cell body</a:t>
          </a:r>
        </a:p>
      </dgm:t>
    </dgm:pt>
    <dgm:pt modelId="{2709CFF9-FF8E-7F40-9E62-7474D85171F3}" type="parTrans" cxnId="{01CC804D-3C2F-8A4A-B403-DCC7F506DAEB}">
      <dgm:prSet/>
      <dgm:spPr/>
      <dgm:t>
        <a:bodyPr/>
        <a:lstStyle/>
        <a:p>
          <a:endParaRPr lang="en-US" sz="1400" b="0">
            <a:latin typeface="+mn-lt"/>
          </a:endParaRPr>
        </a:p>
      </dgm:t>
    </dgm:pt>
    <dgm:pt modelId="{9D372BA5-9ACF-3044-B21A-838CC890B18D}" type="sibTrans" cxnId="{01CC804D-3C2F-8A4A-B403-DCC7F506DAEB}">
      <dgm:prSet/>
      <dgm:spPr/>
      <dgm:t>
        <a:bodyPr/>
        <a:lstStyle/>
        <a:p>
          <a:endParaRPr lang="en-US" sz="1400" b="0">
            <a:latin typeface="+mn-lt"/>
          </a:endParaRPr>
        </a:p>
      </dgm:t>
    </dgm:pt>
    <dgm:pt modelId="{270D2C60-EEFF-A243-A466-7023BF2C2303}">
      <dgm:prSet phldrT="[Text]" custT="1"/>
      <dgm:spPr/>
      <dgm:t>
        <a:bodyPr/>
        <a:lstStyle/>
        <a:p>
          <a:r>
            <a:rPr lang="en-US" sz="1200" b="0" spc="-10" dirty="0">
              <a:latin typeface="+mn-lt"/>
              <a:cs typeface="Calibri"/>
            </a:rPr>
            <a:t>Peptide </a:t>
          </a:r>
          <a:r>
            <a:rPr lang="en-US" sz="1200" b="0" spc="-40" dirty="0">
              <a:latin typeface="+mn-lt"/>
              <a:cs typeface="Calibri"/>
            </a:rPr>
            <a:t>NTs </a:t>
          </a:r>
          <a:r>
            <a:rPr lang="en-US" sz="1200" b="0" spc="-10" dirty="0">
              <a:latin typeface="+mn-lt"/>
              <a:cs typeface="Calibri"/>
            </a:rPr>
            <a:t>(pro-peptides) </a:t>
          </a:r>
          <a:r>
            <a:rPr lang="en-US" sz="1200" b="0" spc="-5" dirty="0">
              <a:latin typeface="+mn-lt"/>
              <a:cs typeface="Calibri"/>
            </a:rPr>
            <a:t>&amp; </a:t>
          </a:r>
          <a:r>
            <a:rPr lang="en-US" sz="1200" b="0" spc="-10" dirty="0">
              <a:latin typeface="+mn-lt"/>
              <a:cs typeface="Calibri"/>
            </a:rPr>
            <a:t>enzymes are</a:t>
          </a:r>
          <a:r>
            <a:rPr lang="en-US" sz="1200" b="0" spc="165" dirty="0">
              <a:latin typeface="+mn-lt"/>
              <a:cs typeface="Calibri"/>
            </a:rPr>
            <a:t> </a:t>
          </a:r>
          <a:r>
            <a:rPr lang="en-US" sz="1200" b="0" spc="-15" dirty="0">
              <a:latin typeface="+mn-lt"/>
              <a:cs typeface="Calibri"/>
            </a:rPr>
            <a:t>synthesized</a:t>
          </a:r>
          <a:endParaRPr lang="en-US" sz="1200" b="0" dirty="0">
            <a:latin typeface="+mn-lt"/>
          </a:endParaRPr>
        </a:p>
      </dgm:t>
    </dgm:pt>
    <dgm:pt modelId="{B4C65910-135D-7845-B5E3-F1DFD8139191}" type="parTrans" cxnId="{7BE3FBEA-ACD1-E342-AEAF-4B70A7DEF0EF}">
      <dgm:prSet/>
      <dgm:spPr/>
      <dgm:t>
        <a:bodyPr/>
        <a:lstStyle/>
        <a:p>
          <a:endParaRPr lang="en-US" sz="1400" b="0">
            <a:latin typeface="+mn-lt"/>
          </a:endParaRPr>
        </a:p>
      </dgm:t>
    </dgm:pt>
    <dgm:pt modelId="{6961677D-6BB9-A148-9C27-CE272C8B5E93}" type="sibTrans" cxnId="{7BE3FBEA-ACD1-E342-AEAF-4B70A7DEF0EF}">
      <dgm:prSet/>
      <dgm:spPr/>
      <dgm:t>
        <a:bodyPr/>
        <a:lstStyle/>
        <a:p>
          <a:endParaRPr lang="en-US" sz="1400" b="0">
            <a:latin typeface="+mn-lt"/>
          </a:endParaRPr>
        </a:p>
      </dgm:t>
    </dgm:pt>
    <dgm:pt modelId="{787E2619-3B3D-CC4C-A3DF-AABFC0C3BD4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200" b="1" spc="-10" dirty="0">
              <a:solidFill>
                <a:schemeClr val="bg1"/>
              </a:solidFill>
              <a:latin typeface="+mn-lt"/>
              <a:cs typeface="Calibri"/>
            </a:rPr>
            <a:t>In the </a:t>
          </a:r>
          <a:r>
            <a:rPr lang="en-US" sz="1200" b="1" spc="-10" dirty="0" err="1">
              <a:solidFill>
                <a:schemeClr val="bg1"/>
              </a:solidFill>
              <a:latin typeface="+mn-lt"/>
              <a:cs typeface="Calibri"/>
            </a:rPr>
            <a:t>golgi</a:t>
          </a:r>
          <a:r>
            <a:rPr lang="en-US" sz="1200" b="1" spc="-10" dirty="0">
              <a:solidFill>
                <a:schemeClr val="bg1"/>
              </a:solidFill>
              <a:latin typeface="+mn-lt"/>
              <a:cs typeface="Calibri"/>
            </a:rPr>
            <a:t> apparatus:</a:t>
          </a:r>
        </a:p>
      </dgm:t>
    </dgm:pt>
    <dgm:pt modelId="{C5A2B09F-8F55-1640-802B-E7E7FC7CB211}" type="parTrans" cxnId="{EB4CDB3F-B020-914E-B150-27984A0B95C1}">
      <dgm:prSet/>
      <dgm:spPr/>
      <dgm:t>
        <a:bodyPr/>
        <a:lstStyle/>
        <a:p>
          <a:endParaRPr lang="en-US" sz="1400" b="0">
            <a:latin typeface="+mn-lt"/>
          </a:endParaRPr>
        </a:p>
      </dgm:t>
    </dgm:pt>
    <dgm:pt modelId="{2BFF6E8B-9378-864C-B980-99F17FD5646B}" type="sibTrans" cxnId="{EB4CDB3F-B020-914E-B150-27984A0B95C1}">
      <dgm:prSet/>
      <dgm:spPr/>
      <dgm:t>
        <a:bodyPr/>
        <a:lstStyle/>
        <a:p>
          <a:endParaRPr lang="en-US" sz="1400" b="0">
            <a:latin typeface="+mn-lt"/>
          </a:endParaRPr>
        </a:p>
      </dgm:t>
    </dgm:pt>
    <dgm:pt modelId="{772C61D6-597C-424F-A778-9035BF03D78E}">
      <dgm:prSet phldrT="[Text]" custT="1"/>
      <dgm:spPr/>
      <dgm:t>
        <a:bodyPr/>
        <a:lstStyle/>
        <a:p>
          <a:r>
            <a:rPr lang="en-US" sz="1200" b="0" spc="-5" dirty="0">
              <a:latin typeface="+mn-lt"/>
              <a:cs typeface="Calibri"/>
            </a:rPr>
            <a:t>Enzymes and </a:t>
          </a:r>
          <a:r>
            <a:rPr lang="en-US" sz="1200" b="0" spc="-10" dirty="0">
              <a:latin typeface="+mn-lt"/>
              <a:cs typeface="Calibri"/>
            </a:rPr>
            <a:t>pro-peptides are packaged into</a:t>
          </a:r>
          <a:r>
            <a:rPr lang="en-US" sz="1200" b="0" spc="80" dirty="0">
              <a:latin typeface="+mn-lt"/>
              <a:cs typeface="Calibri"/>
            </a:rPr>
            <a:t> </a:t>
          </a:r>
          <a:r>
            <a:rPr lang="en-US" sz="1200" b="0" spc="-5" dirty="0">
              <a:latin typeface="+mn-lt"/>
              <a:cs typeface="Calibri"/>
            </a:rPr>
            <a:t>vesicles</a:t>
          </a:r>
          <a:endParaRPr lang="en-US" sz="1200" b="0" dirty="0">
            <a:latin typeface="+mn-lt"/>
          </a:endParaRPr>
        </a:p>
      </dgm:t>
    </dgm:pt>
    <dgm:pt modelId="{D3626A9E-0E45-1D48-8FA6-F38FB0E900A5}" type="parTrans" cxnId="{D52510F8-D613-4545-ABF2-BDAD9238DF35}">
      <dgm:prSet/>
      <dgm:spPr/>
      <dgm:t>
        <a:bodyPr/>
        <a:lstStyle/>
        <a:p>
          <a:endParaRPr lang="en-US" sz="1400" b="0">
            <a:latin typeface="+mn-lt"/>
          </a:endParaRPr>
        </a:p>
      </dgm:t>
    </dgm:pt>
    <dgm:pt modelId="{5EBC0E45-9D16-DE43-B746-80D055585818}" type="sibTrans" cxnId="{D52510F8-D613-4545-ABF2-BDAD9238DF35}">
      <dgm:prSet/>
      <dgm:spPr/>
      <dgm:t>
        <a:bodyPr/>
        <a:lstStyle/>
        <a:p>
          <a:endParaRPr lang="en-US" sz="1400" b="0">
            <a:latin typeface="+mn-lt"/>
          </a:endParaRPr>
        </a:p>
      </dgm:t>
    </dgm:pt>
    <dgm:pt modelId="{5B76B945-9CFF-A049-BAA6-1469347C024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200" b="1" spc="-10" dirty="0">
              <a:solidFill>
                <a:schemeClr val="bg1"/>
              </a:solidFill>
              <a:latin typeface="+mn-lt"/>
              <a:cs typeface="Calibri"/>
            </a:rPr>
            <a:t>In the axon</a:t>
          </a:r>
        </a:p>
      </dgm:t>
    </dgm:pt>
    <dgm:pt modelId="{263AF1FF-19B4-074E-9878-76273606A95C}" type="parTrans" cxnId="{A7077B06-35E5-2148-A462-448ACA4417CB}">
      <dgm:prSet/>
      <dgm:spPr/>
      <dgm:t>
        <a:bodyPr/>
        <a:lstStyle/>
        <a:p>
          <a:endParaRPr lang="en-US" sz="1400" b="0">
            <a:latin typeface="+mn-lt"/>
          </a:endParaRPr>
        </a:p>
      </dgm:t>
    </dgm:pt>
    <dgm:pt modelId="{C7A74521-6308-2848-B817-67CA9429B026}" type="sibTrans" cxnId="{A7077B06-35E5-2148-A462-448ACA4417CB}">
      <dgm:prSet/>
      <dgm:spPr/>
      <dgm:t>
        <a:bodyPr/>
        <a:lstStyle/>
        <a:p>
          <a:endParaRPr lang="en-US" sz="1400" b="0">
            <a:latin typeface="+mn-lt"/>
          </a:endParaRPr>
        </a:p>
      </dgm:t>
    </dgm:pt>
    <dgm:pt modelId="{11C64FC7-50CB-1642-8D90-51BBB59884D0}">
      <dgm:prSet phldrT="[Text]" custT="1"/>
      <dgm:spPr/>
      <dgm:t>
        <a:bodyPr/>
        <a:lstStyle/>
        <a:p>
          <a:r>
            <a:rPr lang="en-US" sz="1200" b="0" spc="-20" dirty="0">
              <a:latin typeface="+mn-lt"/>
              <a:cs typeface="Calibri"/>
            </a:rPr>
            <a:t>Fast </a:t>
          </a:r>
          <a:r>
            <a:rPr lang="en-US" sz="1200" b="0" spc="-15" dirty="0">
              <a:latin typeface="+mn-lt"/>
              <a:cs typeface="Calibri"/>
            </a:rPr>
            <a:t>axonal </a:t>
          </a:r>
          <a:r>
            <a:rPr lang="en-US" sz="1200" b="0" spc="-10" dirty="0">
              <a:latin typeface="+mn-lt"/>
              <a:cs typeface="Calibri"/>
            </a:rPr>
            <a:t>transport </a:t>
          </a:r>
          <a:r>
            <a:rPr lang="en-US" sz="1200" b="0" spc="-5" dirty="0">
              <a:latin typeface="+mn-lt"/>
              <a:cs typeface="Calibri"/>
            </a:rPr>
            <a:t>of </a:t>
          </a:r>
          <a:r>
            <a:rPr lang="en-US" sz="1200" b="0" spc="-10" dirty="0">
              <a:latin typeface="+mn-lt"/>
              <a:cs typeface="Calibri"/>
            </a:rPr>
            <a:t>these </a:t>
          </a:r>
          <a:r>
            <a:rPr lang="en-US" sz="1200" b="0" spc="-5" dirty="0">
              <a:latin typeface="+mn-lt"/>
              <a:cs typeface="Calibri"/>
            </a:rPr>
            <a:t>vesicles </a:t>
          </a:r>
          <a:r>
            <a:rPr lang="en-US" sz="1200" b="0" spc="-10" dirty="0">
              <a:latin typeface="+mn-lt"/>
              <a:cs typeface="Calibri"/>
            </a:rPr>
            <a:t>to the synaptic</a:t>
          </a:r>
          <a:r>
            <a:rPr lang="en-US" sz="1200" b="0" spc="140" dirty="0">
              <a:latin typeface="+mn-lt"/>
              <a:cs typeface="Calibri"/>
            </a:rPr>
            <a:t> </a:t>
          </a:r>
          <a:r>
            <a:rPr lang="en-US" sz="1200" b="0" spc="-10" dirty="0">
              <a:latin typeface="+mn-lt"/>
              <a:cs typeface="Calibri"/>
            </a:rPr>
            <a:t>terminals</a:t>
          </a:r>
          <a:endParaRPr lang="en-US" sz="1200" b="0" dirty="0">
            <a:latin typeface="+mn-lt"/>
          </a:endParaRPr>
        </a:p>
      </dgm:t>
    </dgm:pt>
    <dgm:pt modelId="{0E498065-B9D6-5547-9607-C5171AFCA2C6}" type="parTrans" cxnId="{F80DB0C4-4906-134B-B019-2FD442314FE0}">
      <dgm:prSet/>
      <dgm:spPr/>
      <dgm:t>
        <a:bodyPr/>
        <a:lstStyle/>
        <a:p>
          <a:endParaRPr lang="en-US" sz="1400" b="0">
            <a:latin typeface="+mn-lt"/>
          </a:endParaRPr>
        </a:p>
      </dgm:t>
    </dgm:pt>
    <dgm:pt modelId="{27AF699C-9D26-8048-AD2E-E3E0443B8719}" type="sibTrans" cxnId="{F80DB0C4-4906-134B-B019-2FD442314FE0}">
      <dgm:prSet/>
      <dgm:spPr/>
      <dgm:t>
        <a:bodyPr/>
        <a:lstStyle/>
        <a:p>
          <a:pPr rtl="0"/>
          <a:endParaRPr lang="en-US" sz="1400" b="0">
            <a:latin typeface="+mn-lt"/>
          </a:endParaRPr>
        </a:p>
      </dgm:t>
    </dgm:pt>
    <dgm:pt modelId="{F8F421C9-4BC5-D649-BE84-9C168CF4D4B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200" b="1" spc="-10" dirty="0">
              <a:solidFill>
                <a:schemeClr val="bg1"/>
              </a:solidFill>
              <a:latin typeface="+mn-lt"/>
              <a:cs typeface="Calibri"/>
            </a:rPr>
            <a:t>At the terminal</a:t>
          </a:r>
        </a:p>
      </dgm:t>
    </dgm:pt>
    <dgm:pt modelId="{6AD2CCB9-0EFF-C342-A95A-3F36F95588D5}" type="parTrans" cxnId="{5B7D386E-4FE3-4646-9675-B47ED4470D7B}">
      <dgm:prSet/>
      <dgm:spPr/>
      <dgm:t>
        <a:bodyPr/>
        <a:lstStyle/>
        <a:p>
          <a:endParaRPr lang="en-US" sz="1400" b="0">
            <a:latin typeface="+mn-lt"/>
          </a:endParaRPr>
        </a:p>
      </dgm:t>
    </dgm:pt>
    <dgm:pt modelId="{BD358F60-BA0C-954A-A6A9-72336BA63F99}" type="sibTrans" cxnId="{5B7D386E-4FE3-4646-9675-B47ED4470D7B}">
      <dgm:prSet/>
      <dgm:spPr/>
      <dgm:t>
        <a:bodyPr/>
        <a:lstStyle/>
        <a:p>
          <a:endParaRPr lang="en-US" sz="1400" b="0">
            <a:latin typeface="+mn-lt"/>
          </a:endParaRPr>
        </a:p>
      </dgm:t>
    </dgm:pt>
    <dgm:pt modelId="{F3200EE6-DB2D-DC4B-A143-C9C5351436A6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200" b="1" spc="-10" dirty="0">
              <a:solidFill>
                <a:schemeClr val="bg1"/>
              </a:solidFill>
              <a:latin typeface="+mn-lt"/>
              <a:cs typeface="Calibri"/>
            </a:rPr>
            <a:t>vesicles</a:t>
          </a:r>
        </a:p>
      </dgm:t>
    </dgm:pt>
    <dgm:pt modelId="{74B1D91F-B064-EE40-836A-DEFD0DB9E3BA}" type="parTrans" cxnId="{00307B1E-B97D-A940-A56D-58A07BB77404}">
      <dgm:prSet/>
      <dgm:spPr/>
      <dgm:t>
        <a:bodyPr/>
        <a:lstStyle/>
        <a:p>
          <a:endParaRPr lang="en-US" sz="1400" b="0">
            <a:latin typeface="+mn-lt"/>
          </a:endParaRPr>
        </a:p>
      </dgm:t>
    </dgm:pt>
    <dgm:pt modelId="{0A745C3D-4456-2B4D-9D5E-BC9BBFC3760D}" type="sibTrans" cxnId="{00307B1E-B97D-A940-A56D-58A07BB77404}">
      <dgm:prSet/>
      <dgm:spPr/>
      <dgm:t>
        <a:bodyPr/>
        <a:lstStyle/>
        <a:p>
          <a:endParaRPr lang="en-US" sz="1400" b="0">
            <a:latin typeface="+mn-lt"/>
          </a:endParaRPr>
        </a:p>
      </dgm:t>
    </dgm:pt>
    <dgm:pt modelId="{44DAC08C-7D86-794A-BCC3-FAE378DFF345}">
      <dgm:prSet custT="1"/>
      <dgm:spPr/>
      <dgm:t>
        <a:bodyPr/>
        <a:lstStyle/>
        <a:p>
          <a:r>
            <a:rPr lang="en-US" sz="1400" b="0" dirty="0">
              <a:latin typeface="+mn-lt"/>
            </a:rPr>
            <a:t>Large dense-core vesicles</a:t>
          </a:r>
        </a:p>
      </dgm:t>
    </dgm:pt>
    <dgm:pt modelId="{D6C70998-53E2-6E47-AE4A-6DCF0E3C6FAB}" type="parTrans" cxnId="{B141F9EC-4862-6145-87F7-5A96B8271B3F}">
      <dgm:prSet/>
      <dgm:spPr/>
      <dgm:t>
        <a:bodyPr/>
        <a:lstStyle/>
        <a:p>
          <a:endParaRPr lang="en-US" sz="1400" b="0">
            <a:latin typeface="+mn-lt"/>
          </a:endParaRPr>
        </a:p>
      </dgm:t>
    </dgm:pt>
    <dgm:pt modelId="{BD006925-ABA8-8941-A210-68693696D379}" type="sibTrans" cxnId="{B141F9EC-4862-6145-87F7-5A96B8271B3F}">
      <dgm:prSet/>
      <dgm:spPr/>
      <dgm:t>
        <a:bodyPr/>
        <a:lstStyle/>
        <a:p>
          <a:endParaRPr lang="en-US" sz="1400" b="0">
            <a:latin typeface="+mn-lt"/>
          </a:endParaRPr>
        </a:p>
      </dgm:t>
    </dgm:pt>
    <dgm:pt modelId="{742C2275-465B-9E44-8154-16EE99FFE59A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200" b="1" spc="-10" dirty="0">
              <a:solidFill>
                <a:schemeClr val="bg1"/>
              </a:solidFill>
              <a:latin typeface="+mn-lt"/>
              <a:cs typeface="Calibri"/>
            </a:rPr>
            <a:t>On stimulus</a:t>
          </a:r>
        </a:p>
      </dgm:t>
    </dgm:pt>
    <dgm:pt modelId="{4DD4DC10-BB06-2847-9CEA-606C11E930BD}" type="parTrans" cxnId="{79FEC784-6DF6-484F-9BAF-408F3763D996}">
      <dgm:prSet/>
      <dgm:spPr/>
      <dgm:t>
        <a:bodyPr/>
        <a:lstStyle/>
        <a:p>
          <a:endParaRPr lang="en-US" sz="1400" b="0">
            <a:latin typeface="+mn-lt"/>
          </a:endParaRPr>
        </a:p>
      </dgm:t>
    </dgm:pt>
    <dgm:pt modelId="{7B6B674A-4627-9445-9421-8A3AE2B9FB83}" type="sibTrans" cxnId="{79FEC784-6DF6-484F-9BAF-408F3763D996}">
      <dgm:prSet/>
      <dgm:spPr/>
      <dgm:t>
        <a:bodyPr/>
        <a:lstStyle/>
        <a:p>
          <a:endParaRPr lang="en-US" sz="1400" b="0">
            <a:latin typeface="+mn-lt"/>
          </a:endParaRPr>
        </a:p>
      </dgm:t>
    </dgm:pt>
    <dgm:pt modelId="{B63EB9B2-D84D-5A4F-83C8-0B7CD4EA43AC}">
      <dgm:prSet custT="1"/>
      <dgm:spPr/>
      <dgm:t>
        <a:bodyPr/>
        <a:lstStyle/>
        <a:p>
          <a:r>
            <a:rPr lang="en-US" sz="1400" b="0" dirty="0">
              <a:latin typeface="+mn-lt"/>
            </a:rPr>
            <a:t>Vesicle fusion and exocytosis </a:t>
          </a:r>
        </a:p>
      </dgm:t>
    </dgm:pt>
    <dgm:pt modelId="{40083D25-204F-1849-9EAE-F64800EC2C7E}" type="parTrans" cxnId="{592762A5-1C7E-2340-AF40-19B6D5448138}">
      <dgm:prSet/>
      <dgm:spPr/>
      <dgm:t>
        <a:bodyPr/>
        <a:lstStyle/>
        <a:p>
          <a:endParaRPr lang="en-US" sz="1400" b="0">
            <a:latin typeface="+mn-lt"/>
          </a:endParaRPr>
        </a:p>
      </dgm:t>
    </dgm:pt>
    <dgm:pt modelId="{97B67C10-7D8E-404F-8452-0AF5618904AD}" type="sibTrans" cxnId="{592762A5-1C7E-2340-AF40-19B6D5448138}">
      <dgm:prSet/>
      <dgm:spPr/>
      <dgm:t>
        <a:bodyPr/>
        <a:lstStyle/>
        <a:p>
          <a:endParaRPr lang="en-US" sz="1400" b="0">
            <a:latin typeface="+mn-lt"/>
          </a:endParaRPr>
        </a:p>
      </dgm:t>
    </dgm:pt>
    <dgm:pt modelId="{8F7173C3-10AC-AB41-A36B-7ACCFDBF18EA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200" b="1" spc="-10" dirty="0">
              <a:solidFill>
                <a:schemeClr val="bg1"/>
              </a:solidFill>
              <a:latin typeface="+mn-lt"/>
              <a:cs typeface="Calibri"/>
            </a:rPr>
            <a:t>In the synaptic cleft</a:t>
          </a:r>
        </a:p>
      </dgm:t>
    </dgm:pt>
    <dgm:pt modelId="{8092DED5-F5AD-A645-8965-3203DA516827}" type="parTrans" cxnId="{452D8A34-EE26-8B46-A721-EC34937859AC}">
      <dgm:prSet/>
      <dgm:spPr/>
      <dgm:t>
        <a:bodyPr/>
        <a:lstStyle/>
        <a:p>
          <a:endParaRPr lang="en-US" sz="1400" b="0">
            <a:latin typeface="+mn-lt"/>
          </a:endParaRPr>
        </a:p>
      </dgm:t>
    </dgm:pt>
    <dgm:pt modelId="{9571ED24-BA11-7546-8C18-E04EAF445775}" type="sibTrans" cxnId="{452D8A34-EE26-8B46-A721-EC34937859AC}">
      <dgm:prSet/>
      <dgm:spPr/>
      <dgm:t>
        <a:bodyPr/>
        <a:lstStyle/>
        <a:p>
          <a:endParaRPr lang="en-US" sz="1400" b="0">
            <a:latin typeface="+mn-lt"/>
          </a:endParaRPr>
        </a:p>
      </dgm:t>
    </dgm:pt>
    <dgm:pt modelId="{9C602DBF-AD86-FF4E-BEEA-6234D1A4BBE7}">
      <dgm:prSet custT="1"/>
      <dgm:spPr/>
      <dgm:t>
        <a:bodyPr/>
        <a:lstStyle/>
        <a:p>
          <a:r>
            <a:rPr lang="en-US" sz="1400" b="0" dirty="0">
              <a:latin typeface="+mn-lt"/>
            </a:rPr>
            <a:t>the peptides diffuse or degraded </a:t>
          </a:r>
          <a:r>
            <a:rPr lang="en-US" sz="1400" b="0">
              <a:latin typeface="+mn-lt"/>
            </a:rPr>
            <a:t>by enzymes</a:t>
          </a:r>
          <a:endParaRPr lang="en-US" sz="1400" b="0" dirty="0">
            <a:latin typeface="+mn-lt"/>
          </a:endParaRPr>
        </a:p>
      </dgm:t>
    </dgm:pt>
    <dgm:pt modelId="{EB45ABE4-F526-204D-90EA-C04F52E720AD}" type="parTrans" cxnId="{C961ED2A-E43C-8743-B152-22AEE3D8CCB9}">
      <dgm:prSet/>
      <dgm:spPr/>
      <dgm:t>
        <a:bodyPr/>
        <a:lstStyle/>
        <a:p>
          <a:endParaRPr lang="en-US" sz="1400" b="0">
            <a:latin typeface="+mn-lt"/>
          </a:endParaRPr>
        </a:p>
      </dgm:t>
    </dgm:pt>
    <dgm:pt modelId="{784B7D8D-3A95-7747-9FBA-16DB90548CA9}" type="sibTrans" cxnId="{C961ED2A-E43C-8743-B152-22AEE3D8CCB9}">
      <dgm:prSet/>
      <dgm:spPr/>
      <dgm:t>
        <a:bodyPr/>
        <a:lstStyle/>
        <a:p>
          <a:endParaRPr lang="en-US" sz="1400" b="0">
            <a:latin typeface="+mn-lt"/>
          </a:endParaRPr>
        </a:p>
      </dgm:t>
    </dgm:pt>
    <dgm:pt modelId="{C7FA703C-4DBC-0D48-B173-1F29D11DEB5C}">
      <dgm:prSet custT="1"/>
      <dgm:spPr/>
      <dgm:t>
        <a:bodyPr/>
        <a:lstStyle/>
        <a:p>
          <a:r>
            <a:rPr lang="en-US" sz="1400" b="0" spc="-5" dirty="0">
              <a:latin typeface="+mn-lt"/>
              <a:cs typeface="Calibri"/>
            </a:rPr>
            <a:t>Enzymes </a:t>
          </a:r>
          <a:r>
            <a:rPr lang="en-US" sz="1400" b="0" dirty="0">
              <a:latin typeface="+mn-lt"/>
              <a:cs typeface="Calibri"/>
            </a:rPr>
            <a:t>modify</a:t>
          </a:r>
          <a:r>
            <a:rPr lang="en-US" sz="1400" b="0" spc="-45" dirty="0">
              <a:latin typeface="+mn-lt"/>
              <a:cs typeface="Calibri"/>
            </a:rPr>
            <a:t> </a:t>
          </a:r>
          <a:r>
            <a:rPr lang="en-US" sz="1400" b="0" spc="-5" dirty="0">
              <a:latin typeface="+mn-lt"/>
              <a:cs typeface="Calibri"/>
            </a:rPr>
            <a:t>pro-peptides</a:t>
          </a:r>
          <a:endParaRPr lang="en-US" sz="1400" b="0" dirty="0">
            <a:latin typeface="+mn-lt"/>
            <a:cs typeface="Calibri"/>
          </a:endParaRPr>
        </a:p>
      </dgm:t>
    </dgm:pt>
    <dgm:pt modelId="{26C2F683-03AC-8348-9C28-56E6004B0917}" type="parTrans" cxnId="{61074C6E-69DD-1E42-96B6-DDF76E79A7F3}">
      <dgm:prSet/>
      <dgm:spPr/>
      <dgm:t>
        <a:bodyPr/>
        <a:lstStyle/>
        <a:p>
          <a:endParaRPr lang="en-US" sz="1400" b="0">
            <a:latin typeface="+mn-lt"/>
          </a:endParaRPr>
        </a:p>
      </dgm:t>
    </dgm:pt>
    <dgm:pt modelId="{6FE72B34-FD5B-BA4B-9C9F-DD579B62F768}" type="sibTrans" cxnId="{61074C6E-69DD-1E42-96B6-DDF76E79A7F3}">
      <dgm:prSet/>
      <dgm:spPr/>
      <dgm:t>
        <a:bodyPr/>
        <a:lstStyle/>
        <a:p>
          <a:endParaRPr lang="en-US" sz="1400" b="0">
            <a:latin typeface="+mn-lt"/>
          </a:endParaRPr>
        </a:p>
      </dgm:t>
    </dgm:pt>
    <dgm:pt modelId="{B8918AC4-7B19-9847-875C-8399AD277454}" type="pres">
      <dgm:prSet presAssocID="{89DCD26B-26CF-D74D-97DC-91DCBA9728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1D37E3-76E2-EA4F-A709-7B798F8EF8C8}" type="pres">
      <dgm:prSet presAssocID="{8F7173C3-10AC-AB41-A36B-7ACCFDBF18EA}" presName="boxAndChildren" presStyleCnt="0"/>
      <dgm:spPr/>
    </dgm:pt>
    <dgm:pt modelId="{B9CB8E9F-F6E7-B34B-926C-4FE851B2F055}" type="pres">
      <dgm:prSet presAssocID="{8F7173C3-10AC-AB41-A36B-7ACCFDBF18EA}" presName="parentTextBox" presStyleLbl="node1" presStyleIdx="0" presStyleCnt="7"/>
      <dgm:spPr/>
      <dgm:t>
        <a:bodyPr/>
        <a:lstStyle/>
        <a:p>
          <a:endParaRPr lang="en-US"/>
        </a:p>
      </dgm:t>
    </dgm:pt>
    <dgm:pt modelId="{8BFA6977-B574-3749-A66D-E8797F97CA14}" type="pres">
      <dgm:prSet presAssocID="{8F7173C3-10AC-AB41-A36B-7ACCFDBF18EA}" presName="entireBox" presStyleLbl="node1" presStyleIdx="0" presStyleCnt="7"/>
      <dgm:spPr/>
      <dgm:t>
        <a:bodyPr/>
        <a:lstStyle/>
        <a:p>
          <a:endParaRPr lang="en-US"/>
        </a:p>
      </dgm:t>
    </dgm:pt>
    <dgm:pt modelId="{5B94944C-775A-BF4C-86AC-90B15E20F046}" type="pres">
      <dgm:prSet presAssocID="{8F7173C3-10AC-AB41-A36B-7ACCFDBF18EA}" presName="descendantBox" presStyleCnt="0"/>
      <dgm:spPr/>
    </dgm:pt>
    <dgm:pt modelId="{2E760217-491A-7A48-8FD6-CFFED68F53F4}" type="pres">
      <dgm:prSet presAssocID="{9C602DBF-AD86-FF4E-BEEA-6234D1A4BBE7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408DD-A552-334A-974B-28CFF7FCBB7C}" type="pres">
      <dgm:prSet presAssocID="{7B6B674A-4627-9445-9421-8A3AE2B9FB83}" presName="sp" presStyleCnt="0"/>
      <dgm:spPr/>
    </dgm:pt>
    <dgm:pt modelId="{B9DAC804-E6C6-644C-A9EB-F017A4717BD8}" type="pres">
      <dgm:prSet presAssocID="{742C2275-465B-9E44-8154-16EE99FFE59A}" presName="arrowAndChildren" presStyleCnt="0"/>
      <dgm:spPr/>
    </dgm:pt>
    <dgm:pt modelId="{476815B3-84A3-2E44-AC0B-C6C28B966663}" type="pres">
      <dgm:prSet presAssocID="{742C2275-465B-9E44-8154-16EE99FFE59A}" presName="parentTextArrow" presStyleLbl="node1" presStyleIdx="0" presStyleCnt="7"/>
      <dgm:spPr/>
      <dgm:t>
        <a:bodyPr/>
        <a:lstStyle/>
        <a:p>
          <a:endParaRPr lang="en-US"/>
        </a:p>
      </dgm:t>
    </dgm:pt>
    <dgm:pt modelId="{C3CE14AE-333D-1143-BAB3-E0C8C0D1FB76}" type="pres">
      <dgm:prSet presAssocID="{742C2275-465B-9E44-8154-16EE99FFE59A}" presName="arrow" presStyleLbl="node1" presStyleIdx="1" presStyleCnt="7"/>
      <dgm:spPr/>
      <dgm:t>
        <a:bodyPr/>
        <a:lstStyle/>
        <a:p>
          <a:endParaRPr lang="en-US"/>
        </a:p>
      </dgm:t>
    </dgm:pt>
    <dgm:pt modelId="{20FEF546-624E-A84B-BB05-46A376BEFF36}" type="pres">
      <dgm:prSet presAssocID="{742C2275-465B-9E44-8154-16EE99FFE59A}" presName="descendantArrow" presStyleCnt="0"/>
      <dgm:spPr/>
    </dgm:pt>
    <dgm:pt modelId="{C715A813-9EC0-A240-9D59-DB631E068A6E}" type="pres">
      <dgm:prSet presAssocID="{B63EB9B2-D84D-5A4F-83C8-0B7CD4EA43AC}" presName="childTextArrow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559BF-7E58-874C-9C48-9E1BE9CBC2B7}" type="pres">
      <dgm:prSet presAssocID="{0A745C3D-4456-2B4D-9D5E-BC9BBFC3760D}" presName="sp" presStyleCnt="0"/>
      <dgm:spPr/>
    </dgm:pt>
    <dgm:pt modelId="{418E5ADE-F62D-5848-A247-9D83464902FB}" type="pres">
      <dgm:prSet presAssocID="{F3200EE6-DB2D-DC4B-A143-C9C5351436A6}" presName="arrowAndChildren" presStyleCnt="0"/>
      <dgm:spPr/>
    </dgm:pt>
    <dgm:pt modelId="{98F19626-C983-1A42-94A2-B6DDCDED461E}" type="pres">
      <dgm:prSet presAssocID="{F3200EE6-DB2D-DC4B-A143-C9C5351436A6}" presName="parentTextArrow" presStyleLbl="node1" presStyleIdx="1" presStyleCnt="7"/>
      <dgm:spPr/>
      <dgm:t>
        <a:bodyPr/>
        <a:lstStyle/>
        <a:p>
          <a:endParaRPr lang="en-US"/>
        </a:p>
      </dgm:t>
    </dgm:pt>
    <dgm:pt modelId="{4CDAA168-7A87-1948-8E32-389A9093702D}" type="pres">
      <dgm:prSet presAssocID="{F3200EE6-DB2D-DC4B-A143-C9C5351436A6}" presName="arrow" presStyleLbl="node1" presStyleIdx="2" presStyleCnt="7"/>
      <dgm:spPr/>
      <dgm:t>
        <a:bodyPr/>
        <a:lstStyle/>
        <a:p>
          <a:endParaRPr lang="en-US"/>
        </a:p>
      </dgm:t>
    </dgm:pt>
    <dgm:pt modelId="{46A9F6B2-9F1F-6749-85B7-82D0E873E368}" type="pres">
      <dgm:prSet presAssocID="{F3200EE6-DB2D-DC4B-A143-C9C5351436A6}" presName="descendantArrow" presStyleCnt="0"/>
      <dgm:spPr/>
    </dgm:pt>
    <dgm:pt modelId="{5FA188EA-C18A-C742-BA56-271A76FACEDD}" type="pres">
      <dgm:prSet presAssocID="{44DAC08C-7D86-794A-BCC3-FAE378DFF345}" presName="childTextArrow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3B6F2-41CB-3E49-9ED8-0C66374EB511}" type="pres">
      <dgm:prSet presAssocID="{BD358F60-BA0C-954A-A6A9-72336BA63F99}" presName="sp" presStyleCnt="0"/>
      <dgm:spPr/>
    </dgm:pt>
    <dgm:pt modelId="{31656A8E-5DAC-3A48-8489-93FCC0F31F3A}" type="pres">
      <dgm:prSet presAssocID="{F8F421C9-4BC5-D649-BE84-9C168CF4D4BF}" presName="arrowAndChildren" presStyleCnt="0"/>
      <dgm:spPr/>
    </dgm:pt>
    <dgm:pt modelId="{0EECF99A-2513-434D-BF55-83D593B35B68}" type="pres">
      <dgm:prSet presAssocID="{F8F421C9-4BC5-D649-BE84-9C168CF4D4BF}" presName="parentTextArrow" presStyleLbl="node1" presStyleIdx="2" presStyleCnt="7"/>
      <dgm:spPr/>
      <dgm:t>
        <a:bodyPr/>
        <a:lstStyle/>
        <a:p>
          <a:endParaRPr lang="en-US"/>
        </a:p>
      </dgm:t>
    </dgm:pt>
    <dgm:pt modelId="{1FC55FF6-439E-9044-AC32-FC34875C26D1}" type="pres">
      <dgm:prSet presAssocID="{F8F421C9-4BC5-D649-BE84-9C168CF4D4BF}" presName="arrow" presStyleLbl="node1" presStyleIdx="3" presStyleCnt="7"/>
      <dgm:spPr/>
      <dgm:t>
        <a:bodyPr/>
        <a:lstStyle/>
        <a:p>
          <a:endParaRPr lang="en-US"/>
        </a:p>
      </dgm:t>
    </dgm:pt>
    <dgm:pt modelId="{3B184F52-03E7-7C47-BDEA-3F6C3049F593}" type="pres">
      <dgm:prSet presAssocID="{F8F421C9-4BC5-D649-BE84-9C168CF4D4BF}" presName="descendantArrow" presStyleCnt="0"/>
      <dgm:spPr/>
    </dgm:pt>
    <dgm:pt modelId="{7A6971F4-AC4C-6546-B513-792239FE0B72}" type="pres">
      <dgm:prSet presAssocID="{C7FA703C-4DBC-0D48-B173-1F29D11DEB5C}" presName="childTextArrow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048C2-FDB3-924F-B05E-1BFC9BB80333}" type="pres">
      <dgm:prSet presAssocID="{C7A74521-6308-2848-B817-67CA9429B026}" presName="sp" presStyleCnt="0"/>
      <dgm:spPr/>
    </dgm:pt>
    <dgm:pt modelId="{CAA42AC4-A117-DF45-B458-05C17F1A066E}" type="pres">
      <dgm:prSet presAssocID="{5B76B945-9CFF-A049-BAA6-1469347C0244}" presName="arrowAndChildren" presStyleCnt="0"/>
      <dgm:spPr/>
    </dgm:pt>
    <dgm:pt modelId="{837F1BE7-BEAD-1D4C-A0DF-3BEE09BCEA9F}" type="pres">
      <dgm:prSet presAssocID="{5B76B945-9CFF-A049-BAA6-1469347C0244}" presName="parentTextArrow" presStyleLbl="node1" presStyleIdx="3" presStyleCnt="7"/>
      <dgm:spPr/>
      <dgm:t>
        <a:bodyPr/>
        <a:lstStyle/>
        <a:p>
          <a:endParaRPr lang="en-US"/>
        </a:p>
      </dgm:t>
    </dgm:pt>
    <dgm:pt modelId="{C250B037-1F2E-5542-A7CF-4885F45D4368}" type="pres">
      <dgm:prSet presAssocID="{5B76B945-9CFF-A049-BAA6-1469347C0244}" presName="arrow" presStyleLbl="node1" presStyleIdx="4" presStyleCnt="7"/>
      <dgm:spPr/>
      <dgm:t>
        <a:bodyPr/>
        <a:lstStyle/>
        <a:p>
          <a:endParaRPr lang="en-US"/>
        </a:p>
      </dgm:t>
    </dgm:pt>
    <dgm:pt modelId="{E35DA510-2DD9-764C-8D36-0BCCDB5B60B8}" type="pres">
      <dgm:prSet presAssocID="{5B76B945-9CFF-A049-BAA6-1469347C0244}" presName="descendantArrow" presStyleCnt="0"/>
      <dgm:spPr/>
    </dgm:pt>
    <dgm:pt modelId="{3090A6CE-5ACE-2D48-8326-F7A6CABE1100}" type="pres">
      <dgm:prSet presAssocID="{11C64FC7-50CB-1642-8D90-51BBB59884D0}" presName="childTextArrow" presStyleLbl="fgAccFollowNode1" presStyleIdx="4" presStyleCnt="7" custScaleY="136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E517C-82B1-4740-88FC-5160FA9DD061}" type="pres">
      <dgm:prSet presAssocID="{2BFF6E8B-9378-864C-B980-99F17FD5646B}" presName="sp" presStyleCnt="0"/>
      <dgm:spPr/>
    </dgm:pt>
    <dgm:pt modelId="{3583A4C1-E94B-624F-B771-CEE9CB666F18}" type="pres">
      <dgm:prSet presAssocID="{787E2619-3B3D-CC4C-A3DF-AABFC0C3BD43}" presName="arrowAndChildren" presStyleCnt="0"/>
      <dgm:spPr/>
    </dgm:pt>
    <dgm:pt modelId="{028467C7-BBF1-6145-AA12-4D1625F5DF9F}" type="pres">
      <dgm:prSet presAssocID="{787E2619-3B3D-CC4C-A3DF-AABFC0C3BD43}" presName="parentTextArrow" presStyleLbl="node1" presStyleIdx="4" presStyleCnt="7"/>
      <dgm:spPr/>
      <dgm:t>
        <a:bodyPr/>
        <a:lstStyle/>
        <a:p>
          <a:endParaRPr lang="en-US"/>
        </a:p>
      </dgm:t>
    </dgm:pt>
    <dgm:pt modelId="{D4D7D3C2-D622-6644-8F21-DFC16F2729D3}" type="pres">
      <dgm:prSet presAssocID="{787E2619-3B3D-CC4C-A3DF-AABFC0C3BD43}" presName="arrow" presStyleLbl="node1" presStyleIdx="5" presStyleCnt="7"/>
      <dgm:spPr/>
      <dgm:t>
        <a:bodyPr/>
        <a:lstStyle/>
        <a:p>
          <a:endParaRPr lang="en-US"/>
        </a:p>
      </dgm:t>
    </dgm:pt>
    <dgm:pt modelId="{A15C0396-DA49-8142-9CBE-5D962947838C}" type="pres">
      <dgm:prSet presAssocID="{787E2619-3B3D-CC4C-A3DF-AABFC0C3BD43}" presName="descendantArrow" presStyleCnt="0"/>
      <dgm:spPr/>
    </dgm:pt>
    <dgm:pt modelId="{2C70C64F-C0C9-B848-8DCF-AA73251E16FE}" type="pres">
      <dgm:prSet presAssocID="{772C61D6-597C-424F-A778-9035BF03D78E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DD5FB-904B-C74C-8104-429FA1090BA9}" type="pres">
      <dgm:prSet presAssocID="{9D372BA5-9ACF-3044-B21A-838CC890B18D}" presName="sp" presStyleCnt="0"/>
      <dgm:spPr/>
    </dgm:pt>
    <dgm:pt modelId="{9B0F3C41-44B0-AC4C-A9C7-816D7037A3E9}" type="pres">
      <dgm:prSet presAssocID="{F787C9D6-D32D-5240-83E0-C24CBE66222D}" presName="arrowAndChildren" presStyleCnt="0"/>
      <dgm:spPr/>
    </dgm:pt>
    <dgm:pt modelId="{45D47582-DE77-F644-B10A-396F759CC8FE}" type="pres">
      <dgm:prSet presAssocID="{F787C9D6-D32D-5240-83E0-C24CBE66222D}" presName="parentTextArrow" presStyleLbl="node1" presStyleIdx="5" presStyleCnt="7"/>
      <dgm:spPr/>
      <dgm:t>
        <a:bodyPr/>
        <a:lstStyle/>
        <a:p>
          <a:endParaRPr lang="en-US"/>
        </a:p>
      </dgm:t>
    </dgm:pt>
    <dgm:pt modelId="{B785BE80-5B79-9D49-B43F-49D19622A4DC}" type="pres">
      <dgm:prSet presAssocID="{F787C9D6-D32D-5240-83E0-C24CBE66222D}" presName="arrow" presStyleLbl="node1" presStyleIdx="6" presStyleCnt="7"/>
      <dgm:spPr/>
      <dgm:t>
        <a:bodyPr/>
        <a:lstStyle/>
        <a:p>
          <a:endParaRPr lang="en-US"/>
        </a:p>
      </dgm:t>
    </dgm:pt>
    <dgm:pt modelId="{F767BB02-5B4E-5040-8C1E-2D98791C8C0D}" type="pres">
      <dgm:prSet presAssocID="{F787C9D6-D32D-5240-83E0-C24CBE66222D}" presName="descendantArrow" presStyleCnt="0"/>
      <dgm:spPr/>
    </dgm:pt>
    <dgm:pt modelId="{5815CD24-4C73-9B4A-BC69-078DBC5D444D}" type="pres">
      <dgm:prSet presAssocID="{270D2C60-EEFF-A243-A466-7023BF2C2303}" presName="childTextArrow" presStyleLbl="fgAccFollowNode1" presStyleIdx="6" presStyleCnt="7" custScaleY="112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F23D6C-990F-2D47-AEA0-DDBAB750F8FD}" type="presOf" srcId="{772C61D6-597C-424F-A778-9035BF03D78E}" destId="{2C70C64F-C0C9-B848-8DCF-AA73251E16FE}" srcOrd="0" destOrd="0" presId="urn:microsoft.com/office/officeart/2005/8/layout/process4"/>
    <dgm:cxn modelId="{85F66F89-1207-CD41-A8FC-503D47D8A99B}" type="presOf" srcId="{F8F421C9-4BC5-D649-BE84-9C168CF4D4BF}" destId="{1FC55FF6-439E-9044-AC32-FC34875C26D1}" srcOrd="1" destOrd="0" presId="urn:microsoft.com/office/officeart/2005/8/layout/process4"/>
    <dgm:cxn modelId="{136AC245-06CD-EB41-833E-101CC96CDE1D}" type="presOf" srcId="{8F7173C3-10AC-AB41-A36B-7ACCFDBF18EA}" destId="{8BFA6977-B574-3749-A66D-E8797F97CA14}" srcOrd="1" destOrd="0" presId="urn:microsoft.com/office/officeart/2005/8/layout/process4"/>
    <dgm:cxn modelId="{EB4CDB3F-B020-914E-B150-27984A0B95C1}" srcId="{89DCD26B-26CF-D74D-97DC-91DCBA9728E8}" destId="{787E2619-3B3D-CC4C-A3DF-AABFC0C3BD43}" srcOrd="1" destOrd="0" parTransId="{C5A2B09F-8F55-1640-802B-E7E7FC7CB211}" sibTransId="{2BFF6E8B-9378-864C-B980-99F17FD5646B}"/>
    <dgm:cxn modelId="{6D692E17-21ED-6D40-A0CC-A0A06DA73525}" type="presOf" srcId="{C7FA703C-4DBC-0D48-B173-1F29D11DEB5C}" destId="{7A6971F4-AC4C-6546-B513-792239FE0B72}" srcOrd="0" destOrd="0" presId="urn:microsoft.com/office/officeart/2005/8/layout/process4"/>
    <dgm:cxn modelId="{815DDB63-12F9-7C42-AFBE-3CE064749471}" type="presOf" srcId="{5B76B945-9CFF-A049-BAA6-1469347C0244}" destId="{837F1BE7-BEAD-1D4C-A0DF-3BEE09BCEA9F}" srcOrd="0" destOrd="0" presId="urn:microsoft.com/office/officeart/2005/8/layout/process4"/>
    <dgm:cxn modelId="{61074C6E-69DD-1E42-96B6-DDF76E79A7F3}" srcId="{F8F421C9-4BC5-D649-BE84-9C168CF4D4BF}" destId="{C7FA703C-4DBC-0D48-B173-1F29D11DEB5C}" srcOrd="0" destOrd="0" parTransId="{26C2F683-03AC-8348-9C28-56E6004B0917}" sibTransId="{6FE72B34-FD5B-BA4B-9C9F-DD579B62F768}"/>
    <dgm:cxn modelId="{789D1CA2-DA6B-084E-8F32-CB22A599D8CE}" type="presOf" srcId="{B63EB9B2-D84D-5A4F-83C8-0B7CD4EA43AC}" destId="{C715A813-9EC0-A240-9D59-DB631E068A6E}" srcOrd="0" destOrd="0" presId="urn:microsoft.com/office/officeart/2005/8/layout/process4"/>
    <dgm:cxn modelId="{D52510F8-D613-4545-ABF2-BDAD9238DF35}" srcId="{787E2619-3B3D-CC4C-A3DF-AABFC0C3BD43}" destId="{772C61D6-597C-424F-A778-9035BF03D78E}" srcOrd="0" destOrd="0" parTransId="{D3626A9E-0E45-1D48-8FA6-F38FB0E900A5}" sibTransId="{5EBC0E45-9D16-DE43-B746-80D055585818}"/>
    <dgm:cxn modelId="{5B7D386E-4FE3-4646-9675-B47ED4470D7B}" srcId="{89DCD26B-26CF-D74D-97DC-91DCBA9728E8}" destId="{F8F421C9-4BC5-D649-BE84-9C168CF4D4BF}" srcOrd="3" destOrd="0" parTransId="{6AD2CCB9-0EFF-C342-A95A-3F36F95588D5}" sibTransId="{BD358F60-BA0C-954A-A6A9-72336BA63F99}"/>
    <dgm:cxn modelId="{4C26992D-526E-1E48-9BE3-D4257868E29A}" type="presOf" srcId="{F3200EE6-DB2D-DC4B-A143-C9C5351436A6}" destId="{98F19626-C983-1A42-94A2-B6DDCDED461E}" srcOrd="0" destOrd="0" presId="urn:microsoft.com/office/officeart/2005/8/layout/process4"/>
    <dgm:cxn modelId="{C961ED2A-E43C-8743-B152-22AEE3D8CCB9}" srcId="{8F7173C3-10AC-AB41-A36B-7ACCFDBF18EA}" destId="{9C602DBF-AD86-FF4E-BEEA-6234D1A4BBE7}" srcOrd="0" destOrd="0" parTransId="{EB45ABE4-F526-204D-90EA-C04F52E720AD}" sibTransId="{784B7D8D-3A95-7747-9FBA-16DB90548CA9}"/>
    <dgm:cxn modelId="{F80DB0C4-4906-134B-B019-2FD442314FE0}" srcId="{5B76B945-9CFF-A049-BAA6-1469347C0244}" destId="{11C64FC7-50CB-1642-8D90-51BBB59884D0}" srcOrd="0" destOrd="0" parTransId="{0E498065-B9D6-5547-9607-C5171AFCA2C6}" sibTransId="{27AF699C-9D26-8048-AD2E-E3E0443B8719}"/>
    <dgm:cxn modelId="{B141F9EC-4862-6145-87F7-5A96B8271B3F}" srcId="{F3200EE6-DB2D-DC4B-A143-C9C5351436A6}" destId="{44DAC08C-7D86-794A-BCC3-FAE378DFF345}" srcOrd="0" destOrd="0" parTransId="{D6C70998-53E2-6E47-AE4A-6DCF0E3C6FAB}" sibTransId="{BD006925-ABA8-8941-A210-68693696D379}"/>
    <dgm:cxn modelId="{D43A1124-FB6B-BC49-91F4-01231AE50AC7}" type="presOf" srcId="{8F7173C3-10AC-AB41-A36B-7ACCFDBF18EA}" destId="{B9CB8E9F-F6E7-B34B-926C-4FE851B2F055}" srcOrd="0" destOrd="0" presId="urn:microsoft.com/office/officeart/2005/8/layout/process4"/>
    <dgm:cxn modelId="{FE1744DD-2199-E443-B7A9-0FD56D7316C1}" type="presOf" srcId="{787E2619-3B3D-CC4C-A3DF-AABFC0C3BD43}" destId="{D4D7D3C2-D622-6644-8F21-DFC16F2729D3}" srcOrd="1" destOrd="0" presId="urn:microsoft.com/office/officeart/2005/8/layout/process4"/>
    <dgm:cxn modelId="{C27D6298-C03A-334B-A3AD-0EE287E116FA}" type="presOf" srcId="{5B76B945-9CFF-A049-BAA6-1469347C0244}" destId="{C250B037-1F2E-5542-A7CF-4885F45D4368}" srcOrd="1" destOrd="0" presId="urn:microsoft.com/office/officeart/2005/8/layout/process4"/>
    <dgm:cxn modelId="{A7077B06-35E5-2148-A462-448ACA4417CB}" srcId="{89DCD26B-26CF-D74D-97DC-91DCBA9728E8}" destId="{5B76B945-9CFF-A049-BAA6-1469347C0244}" srcOrd="2" destOrd="0" parTransId="{263AF1FF-19B4-074E-9878-76273606A95C}" sibTransId="{C7A74521-6308-2848-B817-67CA9429B026}"/>
    <dgm:cxn modelId="{A98DFD0D-4D3E-0448-AA31-1AED98B9F434}" type="presOf" srcId="{270D2C60-EEFF-A243-A466-7023BF2C2303}" destId="{5815CD24-4C73-9B4A-BC69-078DBC5D444D}" srcOrd="0" destOrd="0" presId="urn:microsoft.com/office/officeart/2005/8/layout/process4"/>
    <dgm:cxn modelId="{9A7A230D-E67F-2347-85BF-CD13389BDA97}" type="presOf" srcId="{742C2275-465B-9E44-8154-16EE99FFE59A}" destId="{476815B3-84A3-2E44-AC0B-C6C28B966663}" srcOrd="0" destOrd="0" presId="urn:microsoft.com/office/officeart/2005/8/layout/process4"/>
    <dgm:cxn modelId="{01CC804D-3C2F-8A4A-B403-DCC7F506DAEB}" srcId="{89DCD26B-26CF-D74D-97DC-91DCBA9728E8}" destId="{F787C9D6-D32D-5240-83E0-C24CBE66222D}" srcOrd="0" destOrd="0" parTransId="{2709CFF9-FF8E-7F40-9E62-7474D85171F3}" sibTransId="{9D372BA5-9ACF-3044-B21A-838CC890B18D}"/>
    <dgm:cxn modelId="{D19786AC-B93E-514A-8259-77BBF0875E7E}" type="presOf" srcId="{9C602DBF-AD86-FF4E-BEEA-6234D1A4BBE7}" destId="{2E760217-491A-7A48-8FD6-CFFED68F53F4}" srcOrd="0" destOrd="0" presId="urn:microsoft.com/office/officeart/2005/8/layout/process4"/>
    <dgm:cxn modelId="{B5C34EB8-EFCF-224B-A051-45FABE65A807}" type="presOf" srcId="{F787C9D6-D32D-5240-83E0-C24CBE66222D}" destId="{B785BE80-5B79-9D49-B43F-49D19622A4DC}" srcOrd="1" destOrd="0" presId="urn:microsoft.com/office/officeart/2005/8/layout/process4"/>
    <dgm:cxn modelId="{06690EA6-C1A4-E04F-8B59-E6AE7F3E8B5D}" type="presOf" srcId="{787E2619-3B3D-CC4C-A3DF-AABFC0C3BD43}" destId="{028467C7-BBF1-6145-AA12-4D1625F5DF9F}" srcOrd="0" destOrd="0" presId="urn:microsoft.com/office/officeart/2005/8/layout/process4"/>
    <dgm:cxn modelId="{79FEC784-6DF6-484F-9BAF-408F3763D996}" srcId="{89DCD26B-26CF-D74D-97DC-91DCBA9728E8}" destId="{742C2275-465B-9E44-8154-16EE99FFE59A}" srcOrd="5" destOrd="0" parTransId="{4DD4DC10-BB06-2847-9CEA-606C11E930BD}" sibTransId="{7B6B674A-4627-9445-9421-8A3AE2B9FB83}"/>
    <dgm:cxn modelId="{592762A5-1C7E-2340-AF40-19B6D5448138}" srcId="{742C2275-465B-9E44-8154-16EE99FFE59A}" destId="{B63EB9B2-D84D-5A4F-83C8-0B7CD4EA43AC}" srcOrd="0" destOrd="0" parTransId="{40083D25-204F-1849-9EAE-F64800EC2C7E}" sibTransId="{97B67C10-7D8E-404F-8452-0AF5618904AD}"/>
    <dgm:cxn modelId="{AEF2CB4D-521D-634D-996D-59B8BD6502F2}" type="presOf" srcId="{F8F421C9-4BC5-D649-BE84-9C168CF4D4BF}" destId="{0EECF99A-2513-434D-BF55-83D593B35B68}" srcOrd="0" destOrd="0" presId="urn:microsoft.com/office/officeart/2005/8/layout/process4"/>
    <dgm:cxn modelId="{7BE3FBEA-ACD1-E342-AEAF-4B70A7DEF0EF}" srcId="{F787C9D6-D32D-5240-83E0-C24CBE66222D}" destId="{270D2C60-EEFF-A243-A466-7023BF2C2303}" srcOrd="0" destOrd="0" parTransId="{B4C65910-135D-7845-B5E3-F1DFD8139191}" sibTransId="{6961677D-6BB9-A148-9C27-CE272C8B5E93}"/>
    <dgm:cxn modelId="{0F82D97E-A4DC-8349-864B-06B76B7E8CAC}" type="presOf" srcId="{44DAC08C-7D86-794A-BCC3-FAE378DFF345}" destId="{5FA188EA-C18A-C742-BA56-271A76FACEDD}" srcOrd="0" destOrd="0" presId="urn:microsoft.com/office/officeart/2005/8/layout/process4"/>
    <dgm:cxn modelId="{0F89B210-922A-6E48-8270-5DF0900C83B8}" type="presOf" srcId="{742C2275-465B-9E44-8154-16EE99FFE59A}" destId="{C3CE14AE-333D-1143-BAB3-E0C8C0D1FB76}" srcOrd="1" destOrd="0" presId="urn:microsoft.com/office/officeart/2005/8/layout/process4"/>
    <dgm:cxn modelId="{00307B1E-B97D-A940-A56D-58A07BB77404}" srcId="{89DCD26B-26CF-D74D-97DC-91DCBA9728E8}" destId="{F3200EE6-DB2D-DC4B-A143-C9C5351436A6}" srcOrd="4" destOrd="0" parTransId="{74B1D91F-B064-EE40-836A-DEFD0DB9E3BA}" sibTransId="{0A745C3D-4456-2B4D-9D5E-BC9BBFC3760D}"/>
    <dgm:cxn modelId="{452D8A34-EE26-8B46-A721-EC34937859AC}" srcId="{89DCD26B-26CF-D74D-97DC-91DCBA9728E8}" destId="{8F7173C3-10AC-AB41-A36B-7ACCFDBF18EA}" srcOrd="6" destOrd="0" parTransId="{8092DED5-F5AD-A645-8965-3203DA516827}" sibTransId="{9571ED24-BA11-7546-8C18-E04EAF445775}"/>
    <dgm:cxn modelId="{C82D1B82-D42F-DA40-96AE-45FA76666171}" type="presOf" srcId="{89DCD26B-26CF-D74D-97DC-91DCBA9728E8}" destId="{B8918AC4-7B19-9847-875C-8399AD277454}" srcOrd="0" destOrd="0" presId="urn:microsoft.com/office/officeart/2005/8/layout/process4"/>
    <dgm:cxn modelId="{795CAD3D-5C63-F645-9331-BB20F334B35D}" type="presOf" srcId="{11C64FC7-50CB-1642-8D90-51BBB59884D0}" destId="{3090A6CE-5ACE-2D48-8326-F7A6CABE1100}" srcOrd="0" destOrd="0" presId="urn:microsoft.com/office/officeart/2005/8/layout/process4"/>
    <dgm:cxn modelId="{469FED5D-D8BF-CE40-BE8C-5B24AAF9D1BD}" type="presOf" srcId="{F787C9D6-D32D-5240-83E0-C24CBE66222D}" destId="{45D47582-DE77-F644-B10A-396F759CC8FE}" srcOrd="0" destOrd="0" presId="urn:microsoft.com/office/officeart/2005/8/layout/process4"/>
    <dgm:cxn modelId="{368A3207-99F4-F64C-958B-FE5E1D3B8F5E}" type="presOf" srcId="{F3200EE6-DB2D-DC4B-A143-C9C5351436A6}" destId="{4CDAA168-7A87-1948-8E32-389A9093702D}" srcOrd="1" destOrd="0" presId="urn:microsoft.com/office/officeart/2005/8/layout/process4"/>
    <dgm:cxn modelId="{67D21599-3EE5-034D-8D35-313355EFCD24}" type="presParOf" srcId="{B8918AC4-7B19-9847-875C-8399AD277454}" destId="{AB1D37E3-76E2-EA4F-A709-7B798F8EF8C8}" srcOrd="0" destOrd="0" presId="urn:microsoft.com/office/officeart/2005/8/layout/process4"/>
    <dgm:cxn modelId="{2FFCCDFA-3A62-0B49-A165-9D415A992B76}" type="presParOf" srcId="{AB1D37E3-76E2-EA4F-A709-7B798F8EF8C8}" destId="{B9CB8E9F-F6E7-B34B-926C-4FE851B2F055}" srcOrd="0" destOrd="0" presId="urn:microsoft.com/office/officeart/2005/8/layout/process4"/>
    <dgm:cxn modelId="{CFACCD7B-D368-744F-98E9-A085C1734BB6}" type="presParOf" srcId="{AB1D37E3-76E2-EA4F-A709-7B798F8EF8C8}" destId="{8BFA6977-B574-3749-A66D-E8797F97CA14}" srcOrd="1" destOrd="0" presId="urn:microsoft.com/office/officeart/2005/8/layout/process4"/>
    <dgm:cxn modelId="{F14ECC36-DDCB-6749-8F1A-869B0871309E}" type="presParOf" srcId="{AB1D37E3-76E2-EA4F-A709-7B798F8EF8C8}" destId="{5B94944C-775A-BF4C-86AC-90B15E20F046}" srcOrd="2" destOrd="0" presId="urn:microsoft.com/office/officeart/2005/8/layout/process4"/>
    <dgm:cxn modelId="{BAE7272A-52E3-4845-B54E-5B86E0B27592}" type="presParOf" srcId="{5B94944C-775A-BF4C-86AC-90B15E20F046}" destId="{2E760217-491A-7A48-8FD6-CFFED68F53F4}" srcOrd="0" destOrd="0" presId="urn:microsoft.com/office/officeart/2005/8/layout/process4"/>
    <dgm:cxn modelId="{177F3740-9632-7A47-821C-57EAF6E8FF5C}" type="presParOf" srcId="{B8918AC4-7B19-9847-875C-8399AD277454}" destId="{400408DD-A552-334A-974B-28CFF7FCBB7C}" srcOrd="1" destOrd="0" presId="urn:microsoft.com/office/officeart/2005/8/layout/process4"/>
    <dgm:cxn modelId="{A21815E2-BAAF-364A-A706-08F7B4B609C5}" type="presParOf" srcId="{B8918AC4-7B19-9847-875C-8399AD277454}" destId="{B9DAC804-E6C6-644C-A9EB-F017A4717BD8}" srcOrd="2" destOrd="0" presId="urn:microsoft.com/office/officeart/2005/8/layout/process4"/>
    <dgm:cxn modelId="{43F0BFE1-D525-F749-B548-8FC8CA0752CF}" type="presParOf" srcId="{B9DAC804-E6C6-644C-A9EB-F017A4717BD8}" destId="{476815B3-84A3-2E44-AC0B-C6C28B966663}" srcOrd="0" destOrd="0" presId="urn:microsoft.com/office/officeart/2005/8/layout/process4"/>
    <dgm:cxn modelId="{1C8706A1-73A5-D44F-9C15-86FEAC816725}" type="presParOf" srcId="{B9DAC804-E6C6-644C-A9EB-F017A4717BD8}" destId="{C3CE14AE-333D-1143-BAB3-E0C8C0D1FB76}" srcOrd="1" destOrd="0" presId="urn:microsoft.com/office/officeart/2005/8/layout/process4"/>
    <dgm:cxn modelId="{1A447C20-3974-2346-9AFA-E315F0F399FC}" type="presParOf" srcId="{B9DAC804-E6C6-644C-A9EB-F017A4717BD8}" destId="{20FEF546-624E-A84B-BB05-46A376BEFF36}" srcOrd="2" destOrd="0" presId="urn:microsoft.com/office/officeart/2005/8/layout/process4"/>
    <dgm:cxn modelId="{76A591E0-5A47-7742-BB8F-66D061231E86}" type="presParOf" srcId="{20FEF546-624E-A84B-BB05-46A376BEFF36}" destId="{C715A813-9EC0-A240-9D59-DB631E068A6E}" srcOrd="0" destOrd="0" presId="urn:microsoft.com/office/officeart/2005/8/layout/process4"/>
    <dgm:cxn modelId="{288581EE-0D8D-274B-9D21-8DC9428B511B}" type="presParOf" srcId="{B8918AC4-7B19-9847-875C-8399AD277454}" destId="{5C2559BF-7E58-874C-9C48-9E1BE9CBC2B7}" srcOrd="3" destOrd="0" presId="urn:microsoft.com/office/officeart/2005/8/layout/process4"/>
    <dgm:cxn modelId="{AF50163D-613E-6A47-9DF4-72C2C75CDCAD}" type="presParOf" srcId="{B8918AC4-7B19-9847-875C-8399AD277454}" destId="{418E5ADE-F62D-5848-A247-9D83464902FB}" srcOrd="4" destOrd="0" presId="urn:microsoft.com/office/officeart/2005/8/layout/process4"/>
    <dgm:cxn modelId="{C189A203-57F7-724A-969A-7E703590343D}" type="presParOf" srcId="{418E5ADE-F62D-5848-A247-9D83464902FB}" destId="{98F19626-C983-1A42-94A2-B6DDCDED461E}" srcOrd="0" destOrd="0" presId="urn:microsoft.com/office/officeart/2005/8/layout/process4"/>
    <dgm:cxn modelId="{5F077B83-9E0B-AB4C-AA36-4A859468923D}" type="presParOf" srcId="{418E5ADE-F62D-5848-A247-9D83464902FB}" destId="{4CDAA168-7A87-1948-8E32-389A9093702D}" srcOrd="1" destOrd="0" presId="urn:microsoft.com/office/officeart/2005/8/layout/process4"/>
    <dgm:cxn modelId="{DEAB015C-C5D7-0948-9787-248DF6783AD4}" type="presParOf" srcId="{418E5ADE-F62D-5848-A247-9D83464902FB}" destId="{46A9F6B2-9F1F-6749-85B7-82D0E873E368}" srcOrd="2" destOrd="0" presId="urn:microsoft.com/office/officeart/2005/8/layout/process4"/>
    <dgm:cxn modelId="{8A703BDA-2447-2F45-B0D8-7E3C32213649}" type="presParOf" srcId="{46A9F6B2-9F1F-6749-85B7-82D0E873E368}" destId="{5FA188EA-C18A-C742-BA56-271A76FACEDD}" srcOrd="0" destOrd="0" presId="urn:microsoft.com/office/officeart/2005/8/layout/process4"/>
    <dgm:cxn modelId="{216A68ED-1CD7-E244-9760-B21EB40E5276}" type="presParOf" srcId="{B8918AC4-7B19-9847-875C-8399AD277454}" destId="{5DD3B6F2-41CB-3E49-9ED8-0C66374EB511}" srcOrd="5" destOrd="0" presId="urn:microsoft.com/office/officeart/2005/8/layout/process4"/>
    <dgm:cxn modelId="{23B76E5E-5E81-7C49-B538-DA526FB79539}" type="presParOf" srcId="{B8918AC4-7B19-9847-875C-8399AD277454}" destId="{31656A8E-5DAC-3A48-8489-93FCC0F31F3A}" srcOrd="6" destOrd="0" presId="urn:microsoft.com/office/officeart/2005/8/layout/process4"/>
    <dgm:cxn modelId="{29150FAC-8ADB-5444-BD41-E28A2519770F}" type="presParOf" srcId="{31656A8E-5DAC-3A48-8489-93FCC0F31F3A}" destId="{0EECF99A-2513-434D-BF55-83D593B35B68}" srcOrd="0" destOrd="0" presId="urn:microsoft.com/office/officeart/2005/8/layout/process4"/>
    <dgm:cxn modelId="{0DF53F3A-A7CD-B241-8D07-70CD1E3F474D}" type="presParOf" srcId="{31656A8E-5DAC-3A48-8489-93FCC0F31F3A}" destId="{1FC55FF6-439E-9044-AC32-FC34875C26D1}" srcOrd="1" destOrd="0" presId="urn:microsoft.com/office/officeart/2005/8/layout/process4"/>
    <dgm:cxn modelId="{B6DF5E61-4486-7848-A243-DFD1E286EEDE}" type="presParOf" srcId="{31656A8E-5DAC-3A48-8489-93FCC0F31F3A}" destId="{3B184F52-03E7-7C47-BDEA-3F6C3049F593}" srcOrd="2" destOrd="0" presId="urn:microsoft.com/office/officeart/2005/8/layout/process4"/>
    <dgm:cxn modelId="{9F83E6D4-4CF1-F146-B283-A4ADB9ED0FC7}" type="presParOf" srcId="{3B184F52-03E7-7C47-BDEA-3F6C3049F593}" destId="{7A6971F4-AC4C-6546-B513-792239FE0B72}" srcOrd="0" destOrd="0" presId="urn:microsoft.com/office/officeart/2005/8/layout/process4"/>
    <dgm:cxn modelId="{1D098A41-3879-9645-BBFF-6700B0129151}" type="presParOf" srcId="{B8918AC4-7B19-9847-875C-8399AD277454}" destId="{3C8048C2-FDB3-924F-B05E-1BFC9BB80333}" srcOrd="7" destOrd="0" presId="urn:microsoft.com/office/officeart/2005/8/layout/process4"/>
    <dgm:cxn modelId="{BF3657C7-FD58-3C42-8885-129B060AE385}" type="presParOf" srcId="{B8918AC4-7B19-9847-875C-8399AD277454}" destId="{CAA42AC4-A117-DF45-B458-05C17F1A066E}" srcOrd="8" destOrd="0" presId="urn:microsoft.com/office/officeart/2005/8/layout/process4"/>
    <dgm:cxn modelId="{5D57ECB5-2FA7-FA46-BF14-519C620FC420}" type="presParOf" srcId="{CAA42AC4-A117-DF45-B458-05C17F1A066E}" destId="{837F1BE7-BEAD-1D4C-A0DF-3BEE09BCEA9F}" srcOrd="0" destOrd="0" presId="urn:microsoft.com/office/officeart/2005/8/layout/process4"/>
    <dgm:cxn modelId="{479A4982-AD12-F447-BE89-865962F97399}" type="presParOf" srcId="{CAA42AC4-A117-DF45-B458-05C17F1A066E}" destId="{C250B037-1F2E-5542-A7CF-4885F45D4368}" srcOrd="1" destOrd="0" presId="urn:microsoft.com/office/officeart/2005/8/layout/process4"/>
    <dgm:cxn modelId="{8105C5CD-869A-A146-A50A-13A1052BC4FB}" type="presParOf" srcId="{CAA42AC4-A117-DF45-B458-05C17F1A066E}" destId="{E35DA510-2DD9-764C-8D36-0BCCDB5B60B8}" srcOrd="2" destOrd="0" presId="urn:microsoft.com/office/officeart/2005/8/layout/process4"/>
    <dgm:cxn modelId="{70A6FBE6-DB10-244C-8D37-DAA7FEC6B12C}" type="presParOf" srcId="{E35DA510-2DD9-764C-8D36-0BCCDB5B60B8}" destId="{3090A6CE-5ACE-2D48-8326-F7A6CABE1100}" srcOrd="0" destOrd="0" presId="urn:microsoft.com/office/officeart/2005/8/layout/process4"/>
    <dgm:cxn modelId="{D47A0A45-6DDB-FF40-AD1B-A5456F1D9A73}" type="presParOf" srcId="{B8918AC4-7B19-9847-875C-8399AD277454}" destId="{8D8E517C-82B1-4740-88FC-5160FA9DD061}" srcOrd="9" destOrd="0" presId="urn:microsoft.com/office/officeart/2005/8/layout/process4"/>
    <dgm:cxn modelId="{E2B1943E-A915-4645-80B2-2FF58FBF72DB}" type="presParOf" srcId="{B8918AC4-7B19-9847-875C-8399AD277454}" destId="{3583A4C1-E94B-624F-B771-CEE9CB666F18}" srcOrd="10" destOrd="0" presId="urn:microsoft.com/office/officeart/2005/8/layout/process4"/>
    <dgm:cxn modelId="{55F5C937-8110-FA48-8059-EFE35C7A1DD1}" type="presParOf" srcId="{3583A4C1-E94B-624F-B771-CEE9CB666F18}" destId="{028467C7-BBF1-6145-AA12-4D1625F5DF9F}" srcOrd="0" destOrd="0" presId="urn:microsoft.com/office/officeart/2005/8/layout/process4"/>
    <dgm:cxn modelId="{62328531-78EA-4B45-881D-C892117CBD56}" type="presParOf" srcId="{3583A4C1-E94B-624F-B771-CEE9CB666F18}" destId="{D4D7D3C2-D622-6644-8F21-DFC16F2729D3}" srcOrd="1" destOrd="0" presId="urn:microsoft.com/office/officeart/2005/8/layout/process4"/>
    <dgm:cxn modelId="{39F66A92-F65F-714D-9AB1-578E355B7F6D}" type="presParOf" srcId="{3583A4C1-E94B-624F-B771-CEE9CB666F18}" destId="{A15C0396-DA49-8142-9CBE-5D962947838C}" srcOrd="2" destOrd="0" presId="urn:microsoft.com/office/officeart/2005/8/layout/process4"/>
    <dgm:cxn modelId="{7D76C947-4A10-4749-888F-6A799D45296F}" type="presParOf" srcId="{A15C0396-DA49-8142-9CBE-5D962947838C}" destId="{2C70C64F-C0C9-B848-8DCF-AA73251E16FE}" srcOrd="0" destOrd="0" presId="urn:microsoft.com/office/officeart/2005/8/layout/process4"/>
    <dgm:cxn modelId="{670D0372-5942-914C-A1F0-69132BD7B5EF}" type="presParOf" srcId="{B8918AC4-7B19-9847-875C-8399AD277454}" destId="{40ADD5FB-904B-C74C-8104-429FA1090BA9}" srcOrd="11" destOrd="0" presId="urn:microsoft.com/office/officeart/2005/8/layout/process4"/>
    <dgm:cxn modelId="{720015FE-16D9-1F49-B3BD-C761C04DFB00}" type="presParOf" srcId="{B8918AC4-7B19-9847-875C-8399AD277454}" destId="{9B0F3C41-44B0-AC4C-A9C7-816D7037A3E9}" srcOrd="12" destOrd="0" presId="urn:microsoft.com/office/officeart/2005/8/layout/process4"/>
    <dgm:cxn modelId="{4853C0B4-498D-6D46-A197-6E572B2CA871}" type="presParOf" srcId="{9B0F3C41-44B0-AC4C-A9C7-816D7037A3E9}" destId="{45D47582-DE77-F644-B10A-396F759CC8FE}" srcOrd="0" destOrd="0" presId="urn:microsoft.com/office/officeart/2005/8/layout/process4"/>
    <dgm:cxn modelId="{E3AA7FED-51F8-2B42-AE4F-579594AC0447}" type="presParOf" srcId="{9B0F3C41-44B0-AC4C-A9C7-816D7037A3E9}" destId="{B785BE80-5B79-9D49-B43F-49D19622A4DC}" srcOrd="1" destOrd="0" presId="urn:microsoft.com/office/officeart/2005/8/layout/process4"/>
    <dgm:cxn modelId="{32E16A14-C6CE-754D-8D0E-F883020C54D0}" type="presParOf" srcId="{9B0F3C41-44B0-AC4C-A9C7-816D7037A3E9}" destId="{F767BB02-5B4E-5040-8C1E-2D98791C8C0D}" srcOrd="2" destOrd="0" presId="urn:microsoft.com/office/officeart/2005/8/layout/process4"/>
    <dgm:cxn modelId="{31F77148-210B-7B46-9E81-DF2B5F849338}" type="presParOf" srcId="{F767BB02-5B4E-5040-8C1E-2D98791C8C0D}" destId="{5815CD24-4C73-9B4A-BC69-078DBC5D444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1DA4D-B64B-AD43-A361-8A24FCF380D9}">
      <dsp:nvSpPr>
        <dsp:cNvPr id="0" name=""/>
        <dsp:cNvSpPr/>
      </dsp:nvSpPr>
      <dsp:spPr>
        <a:xfrm>
          <a:off x="0" y="3589924"/>
          <a:ext cx="5996601" cy="78538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cs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pc="-10" dirty="0">
              <a:cs typeface="Calibri"/>
            </a:rPr>
            <a:t>Substances are </a:t>
          </a:r>
          <a:r>
            <a:rPr lang="en-US" sz="1600" kern="1200" spc="-15" dirty="0">
              <a:cs typeface="Calibri"/>
            </a:rPr>
            <a:t>referred to </a:t>
          </a:r>
          <a:r>
            <a:rPr lang="en-US" sz="1600" kern="1200" dirty="0">
              <a:cs typeface="Calibri"/>
            </a:rPr>
            <a:t>as </a:t>
          </a:r>
          <a:r>
            <a:rPr lang="en-US" sz="1600" kern="1200" spc="-10" dirty="0">
              <a:cs typeface="Calibri"/>
            </a:rPr>
            <a:t>"putative" </a:t>
          </a:r>
          <a:r>
            <a:rPr lang="en-US" sz="1600" kern="1200" spc="-15" dirty="0">
              <a:cs typeface="Calibri"/>
            </a:rPr>
            <a:t>neurotransmitters </a:t>
          </a:r>
          <a:r>
            <a:rPr lang="en-US" sz="1600" kern="1200" dirty="0">
              <a:cs typeface="Calibri"/>
            </a:rPr>
            <a:t>if </a:t>
          </a:r>
          <a:r>
            <a:rPr lang="en-US" sz="1600" kern="1200" spc="-10" dirty="0">
              <a:cs typeface="Calibri"/>
            </a:rPr>
            <a:t>they  follow </a:t>
          </a:r>
          <a:r>
            <a:rPr lang="en-US" sz="1600" kern="1200" dirty="0">
              <a:cs typeface="Calibri"/>
            </a:rPr>
            <a:t>some </a:t>
          </a:r>
          <a:r>
            <a:rPr lang="en-US" sz="1600" kern="1200" spc="-5" dirty="0">
              <a:cs typeface="Calibri"/>
            </a:rPr>
            <a:t>but </a:t>
          </a:r>
          <a:r>
            <a:rPr lang="en-US" sz="1600" kern="1200" dirty="0">
              <a:cs typeface="Calibri"/>
            </a:rPr>
            <a:t>not all</a:t>
          </a:r>
          <a:r>
            <a:rPr lang="en-US" sz="1600" kern="1200" spc="-70" dirty="0">
              <a:cs typeface="Calibri"/>
            </a:rPr>
            <a:t> </a:t>
          </a:r>
          <a:r>
            <a:rPr lang="en-US" sz="1600" kern="1200" spc="-10" dirty="0">
              <a:cs typeface="Calibri"/>
            </a:rPr>
            <a:t>criteria</a:t>
          </a:r>
          <a:endParaRPr lang="en-US" sz="1600" kern="1200" dirty="0"/>
        </a:p>
      </dsp:txBody>
      <dsp:txXfrm>
        <a:off x="0" y="3589924"/>
        <a:ext cx="5996601" cy="785387"/>
      </dsp:txXfrm>
    </dsp:sp>
    <dsp:sp modelId="{B68FB9E6-DF95-464D-B01F-C28C2F0D3F4F}">
      <dsp:nvSpPr>
        <dsp:cNvPr id="0" name=""/>
        <dsp:cNvSpPr/>
      </dsp:nvSpPr>
      <dsp:spPr>
        <a:xfrm rot="10800000">
          <a:off x="0" y="2393778"/>
          <a:ext cx="5996601" cy="1207926"/>
        </a:xfrm>
        <a:prstGeom prst="upArrowCallout">
          <a:avLst/>
        </a:prstGeom>
        <a:solidFill>
          <a:schemeClr val="accent2">
            <a:shade val="80000"/>
            <a:hueOff val="23413"/>
            <a:satOff val="1880"/>
            <a:lumOff val="56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pc="-5" dirty="0">
              <a:cs typeface="Calibri"/>
            </a:rPr>
            <a:t>Specific </a:t>
          </a:r>
          <a:r>
            <a:rPr lang="en-US" sz="1600" kern="1200" spc="-15" dirty="0">
              <a:cs typeface="Calibri"/>
            </a:rPr>
            <a:t>receptors </a:t>
          </a:r>
          <a:r>
            <a:rPr lang="en-US" sz="1600" kern="1200" spc="-10" dirty="0">
              <a:cs typeface="Calibri"/>
            </a:rPr>
            <a:t>must </a:t>
          </a:r>
          <a:r>
            <a:rPr lang="en-US" sz="1600" kern="1200" dirty="0">
              <a:cs typeface="Calibri"/>
            </a:rPr>
            <a:t>be </a:t>
          </a:r>
          <a:r>
            <a:rPr lang="en-US" sz="1600" kern="1200" spc="-15" dirty="0">
              <a:cs typeface="Calibri"/>
            </a:rPr>
            <a:t>present </a:t>
          </a:r>
          <a:r>
            <a:rPr lang="en-US" sz="1600" kern="1200" dirty="0">
              <a:cs typeface="Calibri"/>
            </a:rPr>
            <a:t>on </a:t>
          </a:r>
          <a:r>
            <a:rPr lang="en-US" sz="1600" kern="1200" spc="-5" dirty="0">
              <a:cs typeface="Calibri"/>
            </a:rPr>
            <a:t>the </a:t>
          </a:r>
          <a:r>
            <a:rPr lang="en-US" sz="1600" kern="1200" spc="-10" dirty="0">
              <a:cs typeface="Calibri"/>
            </a:rPr>
            <a:t>postsynaptic </a:t>
          </a:r>
          <a:r>
            <a:rPr lang="en-US" sz="1600" kern="1200" dirty="0">
              <a:cs typeface="Calibri"/>
            </a:rPr>
            <a:t>cell</a:t>
          </a:r>
          <a:endParaRPr lang="en-US" sz="1600" kern="1200" dirty="0"/>
        </a:p>
      </dsp:txBody>
      <dsp:txXfrm rot="-10800000">
        <a:off x="0" y="2393778"/>
        <a:ext cx="5996601" cy="423982"/>
      </dsp:txXfrm>
    </dsp:sp>
    <dsp:sp modelId="{26F8399F-E41C-744A-8A85-16E3737DA62F}">
      <dsp:nvSpPr>
        <dsp:cNvPr id="0" name=""/>
        <dsp:cNvSpPr/>
      </dsp:nvSpPr>
      <dsp:spPr>
        <a:xfrm>
          <a:off x="0" y="2817761"/>
          <a:ext cx="5996601" cy="36116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cs typeface="Calibri"/>
            </a:rPr>
            <a:t>A </a:t>
          </a:r>
          <a:r>
            <a:rPr lang="en-US" sz="1600" kern="1200" spc="-10">
              <a:cs typeface="Calibri"/>
            </a:rPr>
            <a:t>neurotransmitter </a:t>
          </a:r>
          <a:r>
            <a:rPr lang="en-US" sz="1600" kern="1200" spc="-15">
              <a:cs typeface="Calibri"/>
            </a:rPr>
            <a:t>requires </a:t>
          </a:r>
          <a:r>
            <a:rPr lang="en-US" sz="1600" kern="1200">
              <a:cs typeface="Calibri"/>
            </a:rPr>
            <a:t>a</a:t>
          </a:r>
          <a:r>
            <a:rPr lang="en-US" sz="1600" kern="1200" spc="-20">
              <a:cs typeface="Calibri"/>
            </a:rPr>
            <a:t> target</a:t>
          </a:r>
          <a:endParaRPr lang="en-US" sz="1600" kern="1200" dirty="0"/>
        </a:p>
      </dsp:txBody>
      <dsp:txXfrm>
        <a:off x="0" y="2817761"/>
        <a:ext cx="5996601" cy="361169"/>
      </dsp:txXfrm>
    </dsp:sp>
    <dsp:sp modelId="{FEA796A7-1A56-6A41-B992-674C48D8A17E}">
      <dsp:nvSpPr>
        <dsp:cNvPr id="0" name=""/>
        <dsp:cNvSpPr/>
      </dsp:nvSpPr>
      <dsp:spPr>
        <a:xfrm rot="10800000">
          <a:off x="0" y="1197633"/>
          <a:ext cx="5996601" cy="1207926"/>
        </a:xfrm>
        <a:prstGeom prst="upArrowCallout">
          <a:avLst/>
        </a:prstGeom>
        <a:solidFill>
          <a:schemeClr val="accent2">
            <a:shade val="80000"/>
            <a:hueOff val="46826"/>
            <a:satOff val="3760"/>
            <a:lumOff val="113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pc="-5" dirty="0">
              <a:cs typeface="Calibri"/>
            </a:rPr>
            <a:t>The </a:t>
          </a:r>
          <a:r>
            <a:rPr lang="en-US" sz="1600" kern="1200" spc="-10" dirty="0">
              <a:cs typeface="Calibri"/>
            </a:rPr>
            <a:t>substance must </a:t>
          </a:r>
          <a:r>
            <a:rPr lang="en-US" sz="1600" kern="1200" dirty="0">
              <a:cs typeface="Calibri"/>
            </a:rPr>
            <a:t>be </a:t>
          </a:r>
          <a:r>
            <a:rPr lang="en-US" sz="1600" kern="1200" spc="-5" dirty="0">
              <a:cs typeface="Calibri"/>
            </a:rPr>
            <a:t>released </a:t>
          </a:r>
          <a:r>
            <a:rPr lang="en-US" sz="1600" kern="1200" dirty="0">
              <a:cs typeface="Calibri"/>
            </a:rPr>
            <a:t>in </a:t>
          </a:r>
          <a:r>
            <a:rPr lang="en-US" sz="1600" kern="1200" spc="-5" dirty="0">
              <a:cs typeface="Calibri"/>
            </a:rPr>
            <a:t>response </a:t>
          </a:r>
          <a:r>
            <a:rPr lang="en-US" sz="1600" kern="1200" spc="-15" dirty="0">
              <a:cs typeface="Calibri"/>
            </a:rPr>
            <a:t>to</a:t>
          </a:r>
          <a:r>
            <a:rPr lang="en-US" sz="1600" kern="1200" spc="-70" dirty="0">
              <a:cs typeface="Calibri"/>
            </a:rPr>
            <a:t> </a:t>
          </a:r>
          <a:r>
            <a:rPr lang="en-US" sz="1600" kern="1200" spc="-5" dirty="0">
              <a:cs typeface="Calibri"/>
            </a:rPr>
            <a:t>depolarization</a:t>
          </a:r>
          <a:endParaRPr lang="en-US" sz="1600" kern="1200" dirty="0"/>
        </a:p>
      </dsp:txBody>
      <dsp:txXfrm rot="-10800000">
        <a:off x="0" y="1197633"/>
        <a:ext cx="5996601" cy="423982"/>
      </dsp:txXfrm>
    </dsp:sp>
    <dsp:sp modelId="{0CDF61C0-1761-1D4A-85E9-76C1A23AB06B}">
      <dsp:nvSpPr>
        <dsp:cNvPr id="0" name=""/>
        <dsp:cNvSpPr/>
      </dsp:nvSpPr>
      <dsp:spPr>
        <a:xfrm>
          <a:off x="0" y="1621615"/>
          <a:ext cx="5996601" cy="36116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pc="-10" dirty="0">
              <a:cs typeface="Calibri"/>
            </a:rPr>
            <a:t>The release </a:t>
          </a:r>
          <a:r>
            <a:rPr lang="en-US" sz="1600" kern="1200" spc="-15" dirty="0">
              <a:cs typeface="Calibri"/>
            </a:rPr>
            <a:t>must </a:t>
          </a:r>
          <a:r>
            <a:rPr lang="en-US" sz="1600" kern="1200" spc="-5" dirty="0">
              <a:cs typeface="Calibri"/>
            </a:rPr>
            <a:t>be </a:t>
          </a:r>
          <a:r>
            <a:rPr lang="en-US" sz="1600" kern="1200" dirty="0">
              <a:cs typeface="Calibri"/>
            </a:rPr>
            <a:t>Ca</a:t>
          </a:r>
          <a:r>
            <a:rPr lang="en-US" sz="1600" kern="1200" baseline="25525" dirty="0">
              <a:cs typeface="Calibri"/>
            </a:rPr>
            <a:t>2+</a:t>
          </a:r>
          <a:r>
            <a:rPr lang="en-US" sz="1600" kern="1200" spc="15" baseline="25525" dirty="0">
              <a:cs typeface="Calibri"/>
            </a:rPr>
            <a:t> </a:t>
          </a:r>
          <a:r>
            <a:rPr lang="en-US" sz="1600" kern="1200" spc="-10" dirty="0">
              <a:cs typeface="Calibri"/>
            </a:rPr>
            <a:t>dependent</a:t>
          </a:r>
          <a:endParaRPr lang="en-US" sz="1600" kern="1200" dirty="0"/>
        </a:p>
      </dsp:txBody>
      <dsp:txXfrm>
        <a:off x="0" y="1621615"/>
        <a:ext cx="5996601" cy="361169"/>
      </dsp:txXfrm>
    </dsp:sp>
    <dsp:sp modelId="{CA05B266-A37A-1048-AE05-8A8C06898B84}">
      <dsp:nvSpPr>
        <dsp:cNvPr id="0" name=""/>
        <dsp:cNvSpPr/>
      </dsp:nvSpPr>
      <dsp:spPr>
        <a:xfrm rot="10800000">
          <a:off x="0" y="1717"/>
          <a:ext cx="5996601" cy="1207926"/>
        </a:xfrm>
        <a:prstGeom prst="upArrowCallout">
          <a:avLst/>
        </a:prstGeom>
        <a:solidFill>
          <a:schemeClr val="accent2">
            <a:shade val="80000"/>
            <a:hueOff val="70238"/>
            <a:satOff val="5640"/>
            <a:lumOff val="170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pc="-5" dirty="0">
              <a:cs typeface="Calibri"/>
            </a:rPr>
            <a:t>The </a:t>
          </a:r>
          <a:r>
            <a:rPr lang="en-US" sz="1600" kern="1200" spc="-10" dirty="0">
              <a:cs typeface="Calibri"/>
            </a:rPr>
            <a:t>substance must </a:t>
          </a:r>
          <a:r>
            <a:rPr lang="en-US" sz="1600" kern="1200" dirty="0">
              <a:cs typeface="Calibri"/>
            </a:rPr>
            <a:t>be </a:t>
          </a:r>
          <a:r>
            <a:rPr lang="en-US" sz="1600" kern="1200" spc="-10" dirty="0">
              <a:cs typeface="Calibri"/>
            </a:rPr>
            <a:t>present </a:t>
          </a:r>
          <a:r>
            <a:rPr lang="en-US" sz="1600" kern="1200" spc="-5" dirty="0">
              <a:cs typeface="Calibri"/>
            </a:rPr>
            <a:t>within </a:t>
          </a:r>
          <a:r>
            <a:rPr lang="en-US" sz="1600" kern="1200" dirty="0">
              <a:cs typeface="Calibri"/>
            </a:rPr>
            <a:t>the </a:t>
          </a:r>
          <a:r>
            <a:rPr lang="en-US" sz="1600" kern="1200" spc="-10" dirty="0">
              <a:cs typeface="Calibri"/>
            </a:rPr>
            <a:t>pre-synaptic neuron  </a:t>
          </a:r>
          <a:endParaRPr lang="en-US" sz="1600" kern="1200" dirty="0"/>
        </a:p>
      </dsp:txBody>
      <dsp:txXfrm rot="-10800000">
        <a:off x="0" y="1717"/>
        <a:ext cx="5996601" cy="423982"/>
      </dsp:txXfrm>
    </dsp:sp>
    <dsp:sp modelId="{82B3DD15-F9D5-2141-8036-B8CD61939C50}">
      <dsp:nvSpPr>
        <dsp:cNvPr id="0" name=""/>
        <dsp:cNvSpPr/>
      </dsp:nvSpPr>
      <dsp:spPr>
        <a:xfrm>
          <a:off x="0" y="425470"/>
          <a:ext cx="5996601" cy="36116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cs typeface="Calibri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cs typeface="Calibri"/>
            </a:rPr>
            <a:t>Enzymes &amp; </a:t>
          </a:r>
          <a:r>
            <a:rPr lang="en-US" sz="1600" kern="1200" spc="-10" dirty="0">
              <a:cs typeface="Calibri"/>
            </a:rPr>
            <a:t>precursors are present </a:t>
          </a:r>
          <a:r>
            <a:rPr lang="en-US" sz="1600" kern="1200" dirty="0">
              <a:cs typeface="Calibri"/>
            </a:rPr>
            <a:t>in </a:t>
          </a:r>
          <a:r>
            <a:rPr lang="en-US" sz="1600" kern="1200" spc="-10" dirty="0">
              <a:cs typeface="Calibri"/>
            </a:rPr>
            <a:t>pre-synaptic</a:t>
          </a:r>
          <a:r>
            <a:rPr lang="en-US" sz="1600" kern="1200" spc="-45" dirty="0">
              <a:cs typeface="Calibri"/>
            </a:rPr>
            <a:t> </a:t>
          </a:r>
          <a:r>
            <a:rPr lang="en-US" sz="1600" kern="1200" spc="-10" dirty="0">
              <a:cs typeface="Calibri"/>
            </a:rPr>
            <a:t>neuron</a:t>
          </a:r>
          <a:endParaRPr lang="en-US" sz="1600" kern="1200" dirty="0">
            <a:cs typeface="Calibri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0" y="425470"/>
        <a:ext cx="5996601" cy="361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A400C-7B91-744C-AB71-D25CF7669343}">
      <dsp:nvSpPr>
        <dsp:cNvPr id="0" name=""/>
        <dsp:cNvSpPr/>
      </dsp:nvSpPr>
      <dsp:spPr>
        <a:xfrm>
          <a:off x="0" y="4342161"/>
          <a:ext cx="3594601" cy="56990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5" dirty="0">
              <a:solidFill>
                <a:schemeClr val="accent4">
                  <a:lumMod val="75000"/>
                </a:schemeClr>
              </a:solidFill>
              <a:latin typeface="+mn-lt"/>
              <a:cs typeface="Calibri"/>
            </a:rPr>
            <a:t>40 to 60 </a:t>
          </a:r>
          <a:r>
            <a:rPr lang="en-US" sz="1200" b="1" kern="1200" spc="-5" dirty="0">
              <a:solidFill>
                <a:schemeClr val="bg1"/>
              </a:solidFill>
              <a:latin typeface="+mn-lt"/>
              <a:cs typeface="Calibri"/>
            </a:rPr>
            <a:t>NTs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5" dirty="0">
              <a:solidFill>
                <a:schemeClr val="bg1"/>
              </a:solidFill>
              <a:latin typeface="+mn-lt"/>
              <a:cs typeface="Calibri"/>
            </a:rPr>
            <a:t>small clear-core vesicle  </a:t>
          </a:r>
        </a:p>
      </dsp:txBody>
      <dsp:txXfrm>
        <a:off x="0" y="4342161"/>
        <a:ext cx="3594601" cy="569906"/>
      </dsp:txXfrm>
    </dsp:sp>
    <dsp:sp modelId="{30AEB7CC-4D94-DF4F-BC3B-9C22FF3CFDCC}">
      <dsp:nvSpPr>
        <dsp:cNvPr id="0" name=""/>
        <dsp:cNvSpPr/>
      </dsp:nvSpPr>
      <dsp:spPr>
        <a:xfrm rot="10800000">
          <a:off x="0" y="3474193"/>
          <a:ext cx="3594601" cy="876515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5" dirty="0">
              <a:solidFill>
                <a:schemeClr val="bg1"/>
              </a:solidFill>
              <a:latin typeface="+mn-lt"/>
              <a:cs typeface="Calibri"/>
            </a:rPr>
            <a:t>At synaptic cleft</a:t>
          </a:r>
        </a:p>
      </dsp:txBody>
      <dsp:txXfrm rot="-10800000">
        <a:off x="0" y="3474193"/>
        <a:ext cx="3594601" cy="307657"/>
      </dsp:txXfrm>
    </dsp:sp>
    <dsp:sp modelId="{BE48B8CC-72C6-7240-BF69-0E69AE2DAB2B}">
      <dsp:nvSpPr>
        <dsp:cNvPr id="0" name=""/>
        <dsp:cNvSpPr/>
      </dsp:nvSpPr>
      <dsp:spPr>
        <a:xfrm>
          <a:off x="0" y="3781850"/>
          <a:ext cx="3594601" cy="26207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latin typeface="+mn-lt"/>
            </a:rPr>
            <a:t>NTs are released and taken up into the nerve terminal </a:t>
          </a:r>
        </a:p>
      </dsp:txBody>
      <dsp:txXfrm>
        <a:off x="0" y="3781850"/>
        <a:ext cx="3594601" cy="262078"/>
      </dsp:txXfrm>
    </dsp:sp>
    <dsp:sp modelId="{F13296F4-4C68-4643-ACBA-9A8C2649AADA}">
      <dsp:nvSpPr>
        <dsp:cNvPr id="0" name=""/>
        <dsp:cNvSpPr/>
      </dsp:nvSpPr>
      <dsp:spPr>
        <a:xfrm rot="10800000">
          <a:off x="0" y="2606226"/>
          <a:ext cx="3594601" cy="876515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5" dirty="0">
              <a:solidFill>
                <a:schemeClr val="bg1"/>
              </a:solidFill>
              <a:latin typeface="+mn-lt"/>
              <a:cs typeface="Calibri"/>
            </a:rPr>
            <a:t>In the vesicles</a:t>
          </a:r>
        </a:p>
      </dsp:txBody>
      <dsp:txXfrm rot="-10800000">
        <a:off x="0" y="2606226"/>
        <a:ext cx="3594601" cy="307657"/>
      </dsp:txXfrm>
    </dsp:sp>
    <dsp:sp modelId="{859FC8B4-D0D0-FD49-BAC3-E284B00DF964}">
      <dsp:nvSpPr>
        <dsp:cNvPr id="0" name=""/>
        <dsp:cNvSpPr/>
      </dsp:nvSpPr>
      <dsp:spPr>
        <a:xfrm>
          <a:off x="0" y="2864109"/>
          <a:ext cx="3594601" cy="36162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latin typeface="+mn-lt"/>
            </a:rPr>
            <a:t>NTs are loaded into the synaptic vesicle via transporters</a:t>
          </a:r>
        </a:p>
      </dsp:txBody>
      <dsp:txXfrm>
        <a:off x="0" y="2864109"/>
        <a:ext cx="3594601" cy="361626"/>
      </dsp:txXfrm>
    </dsp:sp>
    <dsp:sp modelId="{5D848CD6-75FD-C54E-8E00-24F22BD72202}">
      <dsp:nvSpPr>
        <dsp:cNvPr id="0" name=""/>
        <dsp:cNvSpPr/>
      </dsp:nvSpPr>
      <dsp:spPr>
        <a:xfrm rot="10800000">
          <a:off x="0" y="1738259"/>
          <a:ext cx="3594601" cy="876515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5" dirty="0">
              <a:solidFill>
                <a:schemeClr val="bg1"/>
              </a:solidFill>
              <a:latin typeface="+mn-lt"/>
              <a:cs typeface="Calibri"/>
            </a:rPr>
            <a:t>Within presynaptic terminal cytoplasm</a:t>
          </a:r>
        </a:p>
      </dsp:txBody>
      <dsp:txXfrm rot="-10800000">
        <a:off x="0" y="1738259"/>
        <a:ext cx="3594601" cy="307657"/>
      </dsp:txXfrm>
    </dsp:sp>
    <dsp:sp modelId="{CA3BCC92-30A6-E746-9B37-82F9EFC40D4E}">
      <dsp:nvSpPr>
        <dsp:cNvPr id="0" name=""/>
        <dsp:cNvSpPr/>
      </dsp:nvSpPr>
      <dsp:spPr>
        <a:xfrm>
          <a:off x="0" y="2045916"/>
          <a:ext cx="3594601" cy="26207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latin typeface="+mn-lt"/>
              <a:cs typeface="Calibri"/>
            </a:rPr>
            <a:t>Enzymes &amp; </a:t>
          </a:r>
          <a:r>
            <a:rPr lang="en-US" sz="1200" b="0" kern="1200" spc="-10" dirty="0">
              <a:latin typeface="+mn-lt"/>
              <a:cs typeface="Calibri"/>
            </a:rPr>
            <a:t>precursors  are  </a:t>
          </a:r>
          <a:r>
            <a:rPr lang="en-US" sz="1200" b="0" kern="1200" dirty="0">
              <a:latin typeface="+mn-lt"/>
              <a:cs typeface="Calibri"/>
            </a:rPr>
            <a:t>needed </a:t>
          </a:r>
          <a:r>
            <a:rPr lang="en-US" sz="1200" b="0" kern="1200" spc="-10" dirty="0">
              <a:latin typeface="+mn-lt"/>
              <a:cs typeface="Calibri"/>
            </a:rPr>
            <a:t>to synthesize</a:t>
          </a:r>
          <a:r>
            <a:rPr lang="en-US" sz="1200" b="0" kern="1200" spc="-65" dirty="0">
              <a:latin typeface="+mn-lt"/>
              <a:cs typeface="Calibri"/>
            </a:rPr>
            <a:t> </a:t>
          </a:r>
          <a:r>
            <a:rPr lang="en-US" sz="1200" b="0" kern="1200" spc="-45" dirty="0">
              <a:latin typeface="+mn-lt"/>
              <a:cs typeface="Calibri"/>
            </a:rPr>
            <a:t>NTs</a:t>
          </a:r>
          <a:endParaRPr lang="en-US" sz="1200" b="0" kern="1200" dirty="0">
            <a:latin typeface="+mn-lt"/>
          </a:endParaRPr>
        </a:p>
      </dsp:txBody>
      <dsp:txXfrm>
        <a:off x="0" y="2045916"/>
        <a:ext cx="3594601" cy="262078"/>
      </dsp:txXfrm>
    </dsp:sp>
    <dsp:sp modelId="{5E8683DB-1C52-9948-9850-FD5D16DCF591}">
      <dsp:nvSpPr>
        <dsp:cNvPr id="0" name=""/>
        <dsp:cNvSpPr/>
      </dsp:nvSpPr>
      <dsp:spPr>
        <a:xfrm rot="10800000">
          <a:off x="0" y="870291"/>
          <a:ext cx="3594601" cy="876515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5" dirty="0">
              <a:solidFill>
                <a:schemeClr val="bg1"/>
              </a:solidFill>
              <a:latin typeface="+mn-lt"/>
              <a:cs typeface="Calibri"/>
            </a:rPr>
            <a:t>In the axon</a:t>
          </a:r>
        </a:p>
      </dsp:txBody>
      <dsp:txXfrm rot="-10800000">
        <a:off x="0" y="870291"/>
        <a:ext cx="3594601" cy="307657"/>
      </dsp:txXfrm>
    </dsp:sp>
    <dsp:sp modelId="{C9563BC4-505A-7E4F-8F29-E7738A2BDF30}">
      <dsp:nvSpPr>
        <dsp:cNvPr id="0" name=""/>
        <dsp:cNvSpPr/>
      </dsp:nvSpPr>
      <dsp:spPr>
        <a:xfrm>
          <a:off x="0" y="1177948"/>
          <a:ext cx="3594601" cy="26207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spc="-5" dirty="0">
              <a:latin typeface="+mn-lt"/>
              <a:cs typeface="Calibri"/>
            </a:rPr>
            <a:t>Enzymes </a:t>
          </a:r>
          <a:r>
            <a:rPr lang="en-US" sz="1200" b="0" kern="1200" spc="-10" dirty="0">
              <a:latin typeface="+mn-lt"/>
              <a:cs typeface="Calibri"/>
            </a:rPr>
            <a:t>transported </a:t>
          </a:r>
          <a:r>
            <a:rPr lang="en-US" sz="1200" b="0" kern="1200" spc="-5" dirty="0">
              <a:latin typeface="+mn-lt"/>
              <a:cs typeface="Calibri"/>
            </a:rPr>
            <a:t>by </a:t>
          </a:r>
          <a:r>
            <a:rPr lang="en-US" sz="1200" b="0" kern="1200" dirty="0">
              <a:latin typeface="+mn-lt"/>
              <a:cs typeface="Calibri"/>
            </a:rPr>
            <a:t>slow </a:t>
          </a:r>
          <a:r>
            <a:rPr lang="en-US" sz="1200" b="0" kern="1200" spc="-15" dirty="0">
              <a:latin typeface="+mn-lt"/>
              <a:cs typeface="Calibri"/>
            </a:rPr>
            <a:t>axonal</a:t>
          </a:r>
          <a:r>
            <a:rPr lang="en-US" sz="1200" b="0" kern="1200" spc="-40" dirty="0">
              <a:latin typeface="+mn-lt"/>
              <a:cs typeface="Calibri"/>
            </a:rPr>
            <a:t> </a:t>
          </a:r>
          <a:r>
            <a:rPr lang="en-US" sz="1200" b="0" kern="1200" spc="-5" dirty="0">
              <a:latin typeface="+mn-lt"/>
              <a:cs typeface="Calibri"/>
            </a:rPr>
            <a:t>transport</a:t>
          </a:r>
          <a:endParaRPr lang="en-US" sz="1200" b="0" kern="1200" dirty="0">
            <a:latin typeface="+mn-lt"/>
          </a:endParaRPr>
        </a:p>
      </dsp:txBody>
      <dsp:txXfrm>
        <a:off x="0" y="1177948"/>
        <a:ext cx="3594601" cy="262078"/>
      </dsp:txXfrm>
    </dsp:sp>
    <dsp:sp modelId="{C3F376D4-05E3-174C-B790-2C2228BE9A6F}">
      <dsp:nvSpPr>
        <dsp:cNvPr id="0" name=""/>
        <dsp:cNvSpPr/>
      </dsp:nvSpPr>
      <dsp:spPr>
        <a:xfrm rot="10800000">
          <a:off x="0" y="2324"/>
          <a:ext cx="3594601" cy="876515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5" dirty="0">
              <a:solidFill>
                <a:schemeClr val="bg1"/>
              </a:solidFill>
              <a:latin typeface="+mn-lt"/>
              <a:cs typeface="Calibri"/>
            </a:rPr>
            <a:t>In the </a:t>
          </a:r>
          <a:r>
            <a:rPr lang="en-US" sz="1200" b="1" kern="1200" spc="-10" dirty="0">
              <a:solidFill>
                <a:schemeClr val="bg1"/>
              </a:solidFill>
              <a:latin typeface="+mn-lt"/>
              <a:cs typeface="Calibri"/>
            </a:rPr>
            <a:t>neuronal cell</a:t>
          </a:r>
          <a:r>
            <a:rPr lang="en-US" sz="1200" b="1" kern="1200" spc="5" dirty="0">
              <a:solidFill>
                <a:schemeClr val="bg1"/>
              </a:solidFill>
              <a:latin typeface="+mn-lt"/>
              <a:cs typeface="Calibri"/>
            </a:rPr>
            <a:t> </a:t>
          </a:r>
          <a:r>
            <a:rPr lang="en-US" sz="1200" b="1" kern="1200" spc="-5" dirty="0">
              <a:solidFill>
                <a:schemeClr val="bg1"/>
              </a:solidFill>
              <a:latin typeface="+mn-lt"/>
              <a:cs typeface="Calibri"/>
            </a:rPr>
            <a:t>body</a:t>
          </a:r>
          <a:endParaRPr lang="en-US" sz="1200" b="1" kern="1200" dirty="0">
            <a:solidFill>
              <a:schemeClr val="bg1"/>
            </a:solidFill>
            <a:latin typeface="+mn-lt"/>
          </a:endParaRPr>
        </a:p>
      </dsp:txBody>
      <dsp:txXfrm rot="-10800000">
        <a:off x="0" y="2324"/>
        <a:ext cx="3594601" cy="307657"/>
      </dsp:txXfrm>
    </dsp:sp>
    <dsp:sp modelId="{A51B4B6F-2470-834F-957B-25C6D7DAD3B7}">
      <dsp:nvSpPr>
        <dsp:cNvPr id="0" name=""/>
        <dsp:cNvSpPr/>
      </dsp:nvSpPr>
      <dsp:spPr>
        <a:xfrm>
          <a:off x="0" y="309981"/>
          <a:ext cx="3594601" cy="26207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latin typeface="+mn-lt"/>
              <a:cs typeface="Calibri"/>
            </a:rPr>
            <a:t>Enzymes </a:t>
          </a:r>
          <a:r>
            <a:rPr lang="en-US" sz="1200" b="0" kern="1200" spc="-10" dirty="0">
              <a:latin typeface="+mn-lt"/>
              <a:cs typeface="Calibri"/>
            </a:rPr>
            <a:t>are</a:t>
          </a:r>
          <a:r>
            <a:rPr lang="en-US" sz="1200" b="0" kern="1200" spc="-125" dirty="0">
              <a:latin typeface="+mn-lt"/>
              <a:cs typeface="Calibri"/>
            </a:rPr>
            <a:t> </a:t>
          </a:r>
          <a:r>
            <a:rPr lang="en-US" sz="1200" b="0" kern="1200" spc="-5" dirty="0">
              <a:latin typeface="+mn-lt"/>
              <a:cs typeface="Calibri"/>
            </a:rPr>
            <a:t>produced</a:t>
          </a:r>
          <a:endParaRPr lang="en-US" sz="1200" b="0" kern="1200" dirty="0">
            <a:latin typeface="+mn-lt"/>
          </a:endParaRPr>
        </a:p>
      </dsp:txBody>
      <dsp:txXfrm>
        <a:off x="0" y="309981"/>
        <a:ext cx="3594601" cy="262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A6977-B574-3749-A66D-E8797F97CA14}">
      <dsp:nvSpPr>
        <dsp:cNvPr id="0" name=""/>
        <dsp:cNvSpPr/>
      </dsp:nvSpPr>
      <dsp:spPr>
        <a:xfrm>
          <a:off x="0" y="4447165"/>
          <a:ext cx="3798564" cy="48665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10" dirty="0">
              <a:solidFill>
                <a:schemeClr val="bg1"/>
              </a:solidFill>
              <a:latin typeface="+mn-lt"/>
              <a:cs typeface="Calibri"/>
            </a:rPr>
            <a:t>In the synaptic cleft</a:t>
          </a:r>
        </a:p>
      </dsp:txBody>
      <dsp:txXfrm>
        <a:off x="0" y="4447165"/>
        <a:ext cx="3798564" cy="262791"/>
      </dsp:txXfrm>
    </dsp:sp>
    <dsp:sp modelId="{2E760217-491A-7A48-8FD6-CFFED68F53F4}">
      <dsp:nvSpPr>
        <dsp:cNvPr id="0" name=""/>
        <dsp:cNvSpPr/>
      </dsp:nvSpPr>
      <dsp:spPr>
        <a:xfrm>
          <a:off x="0" y="4700224"/>
          <a:ext cx="3798564" cy="2238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latin typeface="+mn-lt"/>
            </a:rPr>
            <a:t>the peptides diffuse or degraded </a:t>
          </a:r>
          <a:r>
            <a:rPr lang="en-US" sz="1400" b="0" kern="1200">
              <a:latin typeface="+mn-lt"/>
            </a:rPr>
            <a:t>by enzymes</a:t>
          </a:r>
          <a:endParaRPr lang="en-US" sz="1400" b="0" kern="1200" dirty="0">
            <a:latin typeface="+mn-lt"/>
          </a:endParaRPr>
        </a:p>
      </dsp:txBody>
      <dsp:txXfrm>
        <a:off x="0" y="4700224"/>
        <a:ext cx="3798564" cy="223859"/>
      </dsp:txXfrm>
    </dsp:sp>
    <dsp:sp modelId="{C3CE14AE-333D-1143-BAB3-E0C8C0D1FB76}">
      <dsp:nvSpPr>
        <dsp:cNvPr id="0" name=""/>
        <dsp:cNvSpPr/>
      </dsp:nvSpPr>
      <dsp:spPr>
        <a:xfrm rot="10800000">
          <a:off x="0" y="3705996"/>
          <a:ext cx="3798564" cy="748469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10" dirty="0">
              <a:solidFill>
                <a:schemeClr val="bg1"/>
              </a:solidFill>
              <a:latin typeface="+mn-lt"/>
              <a:cs typeface="Calibri"/>
            </a:rPr>
            <a:t>On stimulus</a:t>
          </a:r>
        </a:p>
      </dsp:txBody>
      <dsp:txXfrm rot="-10800000">
        <a:off x="0" y="3705996"/>
        <a:ext cx="3798564" cy="262712"/>
      </dsp:txXfrm>
    </dsp:sp>
    <dsp:sp modelId="{C715A813-9EC0-A240-9D59-DB631E068A6E}">
      <dsp:nvSpPr>
        <dsp:cNvPr id="0" name=""/>
        <dsp:cNvSpPr/>
      </dsp:nvSpPr>
      <dsp:spPr>
        <a:xfrm>
          <a:off x="0" y="3968708"/>
          <a:ext cx="3798564" cy="22379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latin typeface="+mn-lt"/>
            </a:rPr>
            <a:t>Vesicle fusion and exocytosis </a:t>
          </a:r>
        </a:p>
      </dsp:txBody>
      <dsp:txXfrm>
        <a:off x="0" y="3968708"/>
        <a:ext cx="3798564" cy="223792"/>
      </dsp:txXfrm>
    </dsp:sp>
    <dsp:sp modelId="{4CDAA168-7A87-1948-8E32-389A9093702D}">
      <dsp:nvSpPr>
        <dsp:cNvPr id="0" name=""/>
        <dsp:cNvSpPr/>
      </dsp:nvSpPr>
      <dsp:spPr>
        <a:xfrm rot="10800000">
          <a:off x="0" y="2964826"/>
          <a:ext cx="3798564" cy="748469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10" dirty="0">
              <a:solidFill>
                <a:schemeClr val="bg1"/>
              </a:solidFill>
              <a:latin typeface="+mn-lt"/>
              <a:cs typeface="Calibri"/>
            </a:rPr>
            <a:t>vesicles</a:t>
          </a:r>
        </a:p>
      </dsp:txBody>
      <dsp:txXfrm rot="-10800000">
        <a:off x="0" y="2964826"/>
        <a:ext cx="3798564" cy="262712"/>
      </dsp:txXfrm>
    </dsp:sp>
    <dsp:sp modelId="{5FA188EA-C18A-C742-BA56-271A76FACEDD}">
      <dsp:nvSpPr>
        <dsp:cNvPr id="0" name=""/>
        <dsp:cNvSpPr/>
      </dsp:nvSpPr>
      <dsp:spPr>
        <a:xfrm>
          <a:off x="0" y="3227539"/>
          <a:ext cx="3798564" cy="22379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latin typeface="+mn-lt"/>
            </a:rPr>
            <a:t>Large dense-core vesicles</a:t>
          </a:r>
        </a:p>
      </dsp:txBody>
      <dsp:txXfrm>
        <a:off x="0" y="3227539"/>
        <a:ext cx="3798564" cy="223792"/>
      </dsp:txXfrm>
    </dsp:sp>
    <dsp:sp modelId="{1FC55FF6-439E-9044-AC32-FC34875C26D1}">
      <dsp:nvSpPr>
        <dsp:cNvPr id="0" name=""/>
        <dsp:cNvSpPr/>
      </dsp:nvSpPr>
      <dsp:spPr>
        <a:xfrm rot="10800000">
          <a:off x="0" y="2223657"/>
          <a:ext cx="3798564" cy="748469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10" dirty="0">
              <a:solidFill>
                <a:schemeClr val="bg1"/>
              </a:solidFill>
              <a:latin typeface="+mn-lt"/>
              <a:cs typeface="Calibri"/>
            </a:rPr>
            <a:t>At the terminal</a:t>
          </a:r>
        </a:p>
      </dsp:txBody>
      <dsp:txXfrm rot="-10800000">
        <a:off x="0" y="2223657"/>
        <a:ext cx="3798564" cy="262712"/>
      </dsp:txXfrm>
    </dsp:sp>
    <dsp:sp modelId="{7A6971F4-AC4C-6546-B513-792239FE0B72}">
      <dsp:nvSpPr>
        <dsp:cNvPr id="0" name=""/>
        <dsp:cNvSpPr/>
      </dsp:nvSpPr>
      <dsp:spPr>
        <a:xfrm>
          <a:off x="0" y="2486370"/>
          <a:ext cx="3798564" cy="22379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spc="-5" dirty="0">
              <a:latin typeface="+mn-lt"/>
              <a:cs typeface="Calibri"/>
            </a:rPr>
            <a:t>Enzymes </a:t>
          </a:r>
          <a:r>
            <a:rPr lang="en-US" sz="1400" b="0" kern="1200" dirty="0">
              <a:latin typeface="+mn-lt"/>
              <a:cs typeface="Calibri"/>
            </a:rPr>
            <a:t>modify</a:t>
          </a:r>
          <a:r>
            <a:rPr lang="en-US" sz="1400" b="0" kern="1200" spc="-45" dirty="0">
              <a:latin typeface="+mn-lt"/>
              <a:cs typeface="Calibri"/>
            </a:rPr>
            <a:t> </a:t>
          </a:r>
          <a:r>
            <a:rPr lang="en-US" sz="1400" b="0" kern="1200" spc="-5" dirty="0">
              <a:latin typeface="+mn-lt"/>
              <a:cs typeface="Calibri"/>
            </a:rPr>
            <a:t>pro-peptides</a:t>
          </a:r>
          <a:endParaRPr lang="en-US" sz="1400" b="0" kern="1200" dirty="0">
            <a:latin typeface="+mn-lt"/>
            <a:cs typeface="Calibri"/>
          </a:endParaRPr>
        </a:p>
      </dsp:txBody>
      <dsp:txXfrm>
        <a:off x="0" y="2486370"/>
        <a:ext cx="3798564" cy="223792"/>
      </dsp:txXfrm>
    </dsp:sp>
    <dsp:sp modelId="{C250B037-1F2E-5542-A7CF-4885F45D4368}">
      <dsp:nvSpPr>
        <dsp:cNvPr id="0" name=""/>
        <dsp:cNvSpPr/>
      </dsp:nvSpPr>
      <dsp:spPr>
        <a:xfrm rot="10800000">
          <a:off x="0" y="1482488"/>
          <a:ext cx="3798564" cy="748469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10" dirty="0">
              <a:solidFill>
                <a:schemeClr val="bg1"/>
              </a:solidFill>
              <a:latin typeface="+mn-lt"/>
              <a:cs typeface="Calibri"/>
            </a:rPr>
            <a:t>In the axon</a:t>
          </a:r>
        </a:p>
      </dsp:txBody>
      <dsp:txXfrm rot="-10800000">
        <a:off x="0" y="1482488"/>
        <a:ext cx="3798564" cy="262712"/>
      </dsp:txXfrm>
    </dsp:sp>
    <dsp:sp modelId="{3090A6CE-5ACE-2D48-8326-F7A6CABE1100}">
      <dsp:nvSpPr>
        <dsp:cNvPr id="0" name=""/>
        <dsp:cNvSpPr/>
      </dsp:nvSpPr>
      <dsp:spPr>
        <a:xfrm>
          <a:off x="0" y="1704680"/>
          <a:ext cx="3798564" cy="30483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spc="-20" dirty="0">
              <a:latin typeface="+mn-lt"/>
              <a:cs typeface="Calibri"/>
            </a:rPr>
            <a:t>Fast </a:t>
          </a:r>
          <a:r>
            <a:rPr lang="en-US" sz="1200" b="0" kern="1200" spc="-15" dirty="0">
              <a:latin typeface="+mn-lt"/>
              <a:cs typeface="Calibri"/>
            </a:rPr>
            <a:t>axonal </a:t>
          </a:r>
          <a:r>
            <a:rPr lang="en-US" sz="1200" b="0" kern="1200" spc="-10" dirty="0">
              <a:latin typeface="+mn-lt"/>
              <a:cs typeface="Calibri"/>
            </a:rPr>
            <a:t>transport </a:t>
          </a:r>
          <a:r>
            <a:rPr lang="en-US" sz="1200" b="0" kern="1200" spc="-5" dirty="0">
              <a:latin typeface="+mn-lt"/>
              <a:cs typeface="Calibri"/>
            </a:rPr>
            <a:t>of </a:t>
          </a:r>
          <a:r>
            <a:rPr lang="en-US" sz="1200" b="0" kern="1200" spc="-10" dirty="0">
              <a:latin typeface="+mn-lt"/>
              <a:cs typeface="Calibri"/>
            </a:rPr>
            <a:t>these </a:t>
          </a:r>
          <a:r>
            <a:rPr lang="en-US" sz="1200" b="0" kern="1200" spc="-5" dirty="0">
              <a:latin typeface="+mn-lt"/>
              <a:cs typeface="Calibri"/>
            </a:rPr>
            <a:t>vesicles </a:t>
          </a:r>
          <a:r>
            <a:rPr lang="en-US" sz="1200" b="0" kern="1200" spc="-10" dirty="0">
              <a:latin typeface="+mn-lt"/>
              <a:cs typeface="Calibri"/>
            </a:rPr>
            <a:t>to the synaptic</a:t>
          </a:r>
          <a:r>
            <a:rPr lang="en-US" sz="1200" b="0" kern="1200" spc="140" dirty="0">
              <a:latin typeface="+mn-lt"/>
              <a:cs typeface="Calibri"/>
            </a:rPr>
            <a:t> </a:t>
          </a:r>
          <a:r>
            <a:rPr lang="en-US" sz="1200" b="0" kern="1200" spc="-10" dirty="0">
              <a:latin typeface="+mn-lt"/>
              <a:cs typeface="Calibri"/>
            </a:rPr>
            <a:t>terminals</a:t>
          </a:r>
          <a:endParaRPr lang="en-US" sz="1200" b="0" kern="1200" dirty="0">
            <a:latin typeface="+mn-lt"/>
          </a:endParaRPr>
        </a:p>
      </dsp:txBody>
      <dsp:txXfrm>
        <a:off x="0" y="1704680"/>
        <a:ext cx="3798564" cy="304831"/>
      </dsp:txXfrm>
    </dsp:sp>
    <dsp:sp modelId="{D4D7D3C2-D622-6644-8F21-DFC16F2729D3}">
      <dsp:nvSpPr>
        <dsp:cNvPr id="0" name=""/>
        <dsp:cNvSpPr/>
      </dsp:nvSpPr>
      <dsp:spPr>
        <a:xfrm rot="10800000">
          <a:off x="0" y="741318"/>
          <a:ext cx="3798564" cy="748469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10" dirty="0">
              <a:solidFill>
                <a:schemeClr val="bg1"/>
              </a:solidFill>
              <a:latin typeface="+mn-lt"/>
              <a:cs typeface="Calibri"/>
            </a:rPr>
            <a:t>In the </a:t>
          </a:r>
          <a:r>
            <a:rPr lang="en-US" sz="1200" b="1" kern="1200" spc="-10" dirty="0" err="1">
              <a:solidFill>
                <a:schemeClr val="bg1"/>
              </a:solidFill>
              <a:latin typeface="+mn-lt"/>
              <a:cs typeface="Calibri"/>
            </a:rPr>
            <a:t>golgi</a:t>
          </a:r>
          <a:r>
            <a:rPr lang="en-US" sz="1200" b="1" kern="1200" spc="-10" dirty="0">
              <a:solidFill>
                <a:schemeClr val="bg1"/>
              </a:solidFill>
              <a:latin typeface="+mn-lt"/>
              <a:cs typeface="Calibri"/>
            </a:rPr>
            <a:t> apparatus:</a:t>
          </a:r>
        </a:p>
      </dsp:txBody>
      <dsp:txXfrm rot="-10800000">
        <a:off x="0" y="741318"/>
        <a:ext cx="3798564" cy="262712"/>
      </dsp:txXfrm>
    </dsp:sp>
    <dsp:sp modelId="{2C70C64F-C0C9-B848-8DCF-AA73251E16FE}">
      <dsp:nvSpPr>
        <dsp:cNvPr id="0" name=""/>
        <dsp:cNvSpPr/>
      </dsp:nvSpPr>
      <dsp:spPr>
        <a:xfrm>
          <a:off x="0" y="1004031"/>
          <a:ext cx="3798564" cy="22379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spc="-5" dirty="0">
              <a:latin typeface="+mn-lt"/>
              <a:cs typeface="Calibri"/>
            </a:rPr>
            <a:t>Enzymes and </a:t>
          </a:r>
          <a:r>
            <a:rPr lang="en-US" sz="1200" b="0" kern="1200" spc="-10" dirty="0">
              <a:latin typeface="+mn-lt"/>
              <a:cs typeface="Calibri"/>
            </a:rPr>
            <a:t>pro-peptides are packaged into</a:t>
          </a:r>
          <a:r>
            <a:rPr lang="en-US" sz="1200" b="0" kern="1200" spc="80" dirty="0">
              <a:latin typeface="+mn-lt"/>
              <a:cs typeface="Calibri"/>
            </a:rPr>
            <a:t> </a:t>
          </a:r>
          <a:r>
            <a:rPr lang="en-US" sz="1200" b="0" kern="1200" spc="-5" dirty="0">
              <a:latin typeface="+mn-lt"/>
              <a:cs typeface="Calibri"/>
            </a:rPr>
            <a:t>vesicles</a:t>
          </a:r>
          <a:endParaRPr lang="en-US" sz="1200" b="0" kern="1200" dirty="0">
            <a:latin typeface="+mn-lt"/>
          </a:endParaRPr>
        </a:p>
      </dsp:txBody>
      <dsp:txXfrm>
        <a:off x="0" y="1004031"/>
        <a:ext cx="3798564" cy="223792"/>
      </dsp:txXfrm>
    </dsp:sp>
    <dsp:sp modelId="{B785BE80-5B79-9D49-B43F-49D19622A4DC}">
      <dsp:nvSpPr>
        <dsp:cNvPr id="0" name=""/>
        <dsp:cNvSpPr/>
      </dsp:nvSpPr>
      <dsp:spPr>
        <a:xfrm rot="10800000">
          <a:off x="0" y="149"/>
          <a:ext cx="3798564" cy="748469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10" dirty="0">
              <a:solidFill>
                <a:schemeClr val="bg1"/>
              </a:solidFill>
              <a:latin typeface="+mn-lt"/>
              <a:cs typeface="Calibri"/>
            </a:rPr>
            <a:t>At the cell body</a:t>
          </a:r>
        </a:p>
      </dsp:txBody>
      <dsp:txXfrm rot="-10800000">
        <a:off x="0" y="149"/>
        <a:ext cx="3798564" cy="262712"/>
      </dsp:txXfrm>
    </dsp:sp>
    <dsp:sp modelId="{5815CD24-4C73-9B4A-BC69-078DBC5D444D}">
      <dsp:nvSpPr>
        <dsp:cNvPr id="0" name=""/>
        <dsp:cNvSpPr/>
      </dsp:nvSpPr>
      <dsp:spPr>
        <a:xfrm>
          <a:off x="0" y="248880"/>
          <a:ext cx="3798564" cy="25175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spc="-10" dirty="0">
              <a:latin typeface="+mn-lt"/>
              <a:cs typeface="Calibri"/>
            </a:rPr>
            <a:t>Peptide </a:t>
          </a:r>
          <a:r>
            <a:rPr lang="en-US" sz="1200" b="0" kern="1200" spc="-40" dirty="0">
              <a:latin typeface="+mn-lt"/>
              <a:cs typeface="Calibri"/>
            </a:rPr>
            <a:t>NTs </a:t>
          </a:r>
          <a:r>
            <a:rPr lang="en-US" sz="1200" b="0" kern="1200" spc="-10" dirty="0">
              <a:latin typeface="+mn-lt"/>
              <a:cs typeface="Calibri"/>
            </a:rPr>
            <a:t>(pro-peptides) </a:t>
          </a:r>
          <a:r>
            <a:rPr lang="en-US" sz="1200" b="0" kern="1200" spc="-5" dirty="0">
              <a:latin typeface="+mn-lt"/>
              <a:cs typeface="Calibri"/>
            </a:rPr>
            <a:t>&amp; </a:t>
          </a:r>
          <a:r>
            <a:rPr lang="en-US" sz="1200" b="0" kern="1200" spc="-10" dirty="0">
              <a:latin typeface="+mn-lt"/>
              <a:cs typeface="Calibri"/>
            </a:rPr>
            <a:t>enzymes are</a:t>
          </a:r>
          <a:r>
            <a:rPr lang="en-US" sz="1200" b="0" kern="1200" spc="165" dirty="0">
              <a:latin typeface="+mn-lt"/>
              <a:cs typeface="Calibri"/>
            </a:rPr>
            <a:t> </a:t>
          </a:r>
          <a:r>
            <a:rPr lang="en-US" sz="1200" b="0" kern="1200" spc="-15" dirty="0">
              <a:latin typeface="+mn-lt"/>
              <a:cs typeface="Calibri"/>
            </a:rPr>
            <a:t>synthesized</a:t>
          </a:r>
          <a:endParaRPr lang="en-US" sz="1200" b="0" kern="1200" dirty="0">
            <a:latin typeface="+mn-lt"/>
          </a:endParaRPr>
        </a:p>
      </dsp:txBody>
      <dsp:txXfrm>
        <a:off x="0" y="248880"/>
        <a:ext cx="3798564" cy="251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03T13:37:09.869"/>
    </inkml:context>
    <inkml:brush xml:id="br0">
      <inkml:brushProperty name="width" value="0.09071" units="cm"/>
      <inkml:brushProperty name="height" value="0.09071" units="cm"/>
    </inkml:brush>
  </inkml:definitions>
  <inkml:traceGroup>
    <inkml:annotationXML>
      <emma:emma xmlns:emma="http://www.w3.org/2003/04/emma" version="1.0">
        <emma:interpretation id="{8F4379BC-7BD1-914A-AC37-B5EBB63E7639}" emma:medium="tactile" emma:mode="ink">
          <msink:context xmlns:msink="http://schemas.microsoft.com/ink/2010/main" type="writingRegion" rotatedBoundingBox="18249,-2579 19026,-2579 19026,-2233 18249,-2233"/>
        </emma:interpretation>
      </emma:emma>
    </inkml:annotationXML>
    <inkml:traceGroup>
      <inkml:annotationXML>
        <emma:emma xmlns:emma="http://www.w3.org/2003/04/emma" version="1.0">
          <emma:interpretation id="{1EF0C4E2-2248-B84B-8507-EF0B8815C2DA}" emma:medium="tactile" emma:mode="ink">
            <msink:context xmlns:msink="http://schemas.microsoft.com/ink/2010/main" type="paragraph" rotatedBoundingBox="18249,-2579 19026,-2579 19026,-2233 18249,-22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35FE7F-059C-494D-9AC7-0FF908856D47}" emma:medium="tactile" emma:mode="ink">
              <msink:context xmlns:msink="http://schemas.microsoft.com/ink/2010/main" type="line" rotatedBoundingBox="18249,-2579 19026,-2579 19026,-2233 18249,-2233"/>
            </emma:interpretation>
          </emma:emma>
        </inkml:annotationXML>
        <inkml:traceGroup>
          <inkml:annotationXML>
            <emma:emma xmlns:emma="http://www.w3.org/2003/04/emma" version="1.0">
              <emma:interpretation id="{3F21AA3D-A7AB-7C4A-AE81-FF8C90BF7444}" emma:medium="tactile" emma:mode="ink">
                <msink:context xmlns:msink="http://schemas.microsoft.com/ink/2010/main" type="inkWord" rotatedBoundingBox="18249,-2579 19026,-2579 19026,-2233 18249,-2233"/>
              </emma:interpretation>
            </emma:emma>
          </inkml:annotationXML>
          <inkml:trace contextRef="#ctx0" brushRef="#br0">777 1 8355,'-79'23'-234,"6"0"0,8-2 0,7 0 0,4 0 0,4 2-78,4-1 1,4-3 0,7-2 0,1 0 333,-1 1 1,6-1 0,2-2-1,2-3 1,4-5 0,2-1-1,2 2 1,-1 0 0,1 1-1,2 1-24,3 3 1,6-5-41,12-2 0,4-4-45,7-2 1,0-8 0,1-2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67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09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84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6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9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177" y="3886200"/>
            <a:ext cx="9141618" cy="990600"/>
          </a:xfrm>
        </p:spPr>
        <p:txBody>
          <a:bodyPr anchor="t" anchorCtr="0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177" y="5124453"/>
            <a:ext cx="9141618" cy="533400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07949" indent="0" algn="ctr">
              <a:buNone/>
            </a:lvl2pPr>
            <a:lvl3pPr marL="1015898" indent="0" algn="ctr">
              <a:buNone/>
            </a:lvl3pPr>
            <a:lvl4pPr marL="1523848" indent="0" algn="ctr">
              <a:buNone/>
            </a:lvl4pPr>
            <a:lvl5pPr marL="2031797" indent="0" algn="ctr">
              <a:buNone/>
            </a:lvl5pPr>
            <a:lvl6pPr marL="2539746" indent="0" algn="ctr">
              <a:buNone/>
            </a:lvl6pPr>
            <a:lvl7pPr marL="3047695" indent="0" algn="ctr">
              <a:buNone/>
            </a:lvl7pPr>
            <a:lvl8pPr marL="3555644" indent="0" algn="ctr">
              <a:buNone/>
            </a:lvl8pPr>
            <a:lvl9pPr marL="406359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>
            <a:lvl1pPr>
              <a:defRPr sz="1600"/>
            </a:lvl1pPr>
          </a:lstStyle>
          <a:p>
            <a:fld id="{25377462-29DF-4DF7-9A87-A3B2331BF22E}" type="datetime1">
              <a:rPr lang="en-US" smtClean="0"/>
              <a:t>11/3/2017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132" y="6355080"/>
            <a:ext cx="1625177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186" y="3648075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218883" y="5048250"/>
            <a:ext cx="975106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06204" y="3648075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18882" y="5048250"/>
            <a:ext cx="304721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ADFE-DE17-4FB7-87B4-7EE3AFCF0ADE}" type="datetime1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81"/>
            <a:ext cx="2742486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81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10EC-7F9A-4B9E-957B-CE4878AA0D23}" type="datetime1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2560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E694-A001-456E-8D89-C5FF30063482}" type="datetime1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0969943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971803"/>
            <a:ext cx="9141618" cy="1066800"/>
          </a:xfrm>
        </p:spPr>
        <p:txBody>
          <a:bodyPr anchor="t" anchorCtr="0"/>
          <a:lstStyle>
            <a:lvl1pPr algn="r">
              <a:buNone/>
              <a:defRPr sz="36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753" y="4267200"/>
            <a:ext cx="9040045" cy="1143000"/>
          </a:xfrm>
        </p:spPr>
        <p:txBody>
          <a:bodyPr anchor="t" anchorCtr="0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/>
          <a:p>
            <a:fld id="{2AC42BDF-45E4-45D1-AC1B-B0D7EAFB28DA}" type="datetime1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095" y="6355080"/>
            <a:ext cx="2027408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8883" y="2819400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8882" y="2819400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9102-33A0-49ED-8A43-9F25AFF7CBAC}" type="datetime1">
              <a:rPr lang="en-US" smtClean="0"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442" y="1219200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4658" y="1216155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60" y="1285875"/>
            <a:ext cx="5385514" cy="685800"/>
          </a:xfrm>
          <a:noFill/>
          <a:ln>
            <a:noFill/>
          </a:ln>
        </p:spPr>
        <p:txBody>
          <a:bodyPr lIns="101590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990" y="1295400"/>
            <a:ext cx="5387630" cy="685800"/>
          </a:xfrm>
          <a:noFill/>
          <a:ln>
            <a:noFill/>
          </a:ln>
        </p:spPr>
        <p:txBody>
          <a:bodyPr lIns="101590" anchor="b" anchorCtr="0"/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38D-77B9-4A13-B402-596108990702}" type="datetime1">
              <a:rPr lang="en-US" smtClean="0"/>
              <a:t>11/3/2017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462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6004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C583-C7CA-46EB-9433-76E3128A28D2}" type="datetime1">
              <a:rPr lang="en-US" smtClean="0"/>
              <a:t>11/3/2017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4F8B-541A-4291-A5F8-6DA28722854A}" type="datetime1">
              <a:rPr lang="en-US" smtClean="0"/>
              <a:t>11/3/2017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25" y="304800"/>
            <a:ext cx="3351927" cy="838200"/>
          </a:xfrm>
        </p:spPr>
        <p:txBody>
          <a:bodyPr anchor="b" anchorCtr="0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0625" y="1219213"/>
            <a:ext cx="3351927" cy="4843463"/>
          </a:xfrm>
        </p:spPr>
        <p:txBody>
          <a:bodyPr/>
          <a:lstStyle>
            <a:lvl1pPr marL="0" indent="0">
              <a:lnSpc>
                <a:spcPts val="2444"/>
              </a:lnSpc>
              <a:spcAft>
                <a:spcPts val="1111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AABB-FF5E-4A96-8D96-CD378F4FF3A0}" type="datetime1">
              <a:rPr lang="en-US" smtClean="0"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7889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94" y="304803"/>
            <a:ext cx="7618016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500856"/>
            <a:ext cx="10969943" cy="674688"/>
          </a:xfrm>
          <a:ln>
            <a:solidFill>
              <a:schemeClr val="accent1"/>
            </a:solidFill>
          </a:ln>
        </p:spPr>
        <p:txBody>
          <a:bodyPr lIns="304770" anchor="ctr"/>
          <a:lstStyle>
            <a:lvl1pPr algn="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60" y="1905000"/>
            <a:ext cx="1096994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67"/>
              </a:spcBef>
              <a:buNone/>
              <a:defRPr sz="36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60" y="1219200"/>
            <a:ext cx="10969943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1784-87A0-4E6F-923B-E12637B1DF1F}" type="datetime1">
              <a:rPr lang="en-US" smtClean="0"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460" y="500856"/>
            <a:ext cx="24377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0969943" cy="990600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60" y="1219200"/>
            <a:ext cx="10969943" cy="4910328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2195" y="6356350"/>
            <a:ext cx="3051269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7AC1D868-7307-4A5E-BC59-8E455FBD5CAD}" type="datetime1">
              <a:rPr lang="en-US" smtClean="0"/>
              <a:t>11/3/2017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876" y="6356350"/>
            <a:ext cx="4672382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669" y="6356350"/>
            <a:ext cx="2640913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460" y="1143000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70" indent="-304770" algn="l" rtl="0" eaLnBrk="1" latinLnBrk="0" hangingPunct="1">
        <a:spcBef>
          <a:spcPts val="667"/>
        </a:spcBef>
        <a:buClr>
          <a:schemeClr val="accent1"/>
        </a:buClr>
        <a:buSzPct val="76000"/>
        <a:buFont typeface="Wingdings 3"/>
        <a:buChar char="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indent="-304770" algn="l" rtl="0" eaLnBrk="1" latinLnBrk="0" hangingPunct="1">
        <a:spcBef>
          <a:spcPts val="556"/>
        </a:spcBef>
        <a:buClr>
          <a:schemeClr val="accent2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09" indent="-253975" algn="l" rtl="0" eaLnBrk="1" latinLnBrk="0" hangingPunct="1">
        <a:spcBef>
          <a:spcPts val="556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078" indent="-253975" algn="l" rtl="0" eaLnBrk="1" latinLnBrk="0" hangingPunct="1">
        <a:spcBef>
          <a:spcPts val="444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48" indent="-253975" algn="l" rtl="0" eaLnBrk="1" latinLnBrk="0" hangingPunct="1">
        <a:spcBef>
          <a:spcPts val="333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617" indent="-203180" algn="l" rtl="0" eaLnBrk="1" latinLnBrk="0" hangingPunct="1">
        <a:spcBef>
          <a:spcPts val="333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31797" indent="-203180" algn="l" rtl="0" eaLnBrk="1" latinLnBrk="0" hangingPunct="1">
        <a:spcBef>
          <a:spcPts val="333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34976" indent="-203180" algn="l" rtl="0" eaLnBrk="1" latinLnBrk="0" hangingPunct="1">
        <a:spcBef>
          <a:spcPts val="333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438156" indent="-203180" algn="l" rtl="0" eaLnBrk="1" latinLnBrk="0" hangingPunct="1">
        <a:spcBef>
          <a:spcPts val="333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8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6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zheimer's_disease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ochemical_cascade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ustomXml" Target="../ink/ink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open?id=0B-7mWPKMvk76SVNRSEpDdzlSck0" TargetMode="External"/><Relationship Id="rId3" Type="http://schemas.openxmlformats.org/officeDocument/2006/relationships/hyperlink" Target="mailto:physiology436@gmail.com" TargetMode="External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hyperlink" Target="https://docs.google.com/forms/d/1u1JBrQF2OHrdd-GO9svz5ydywmjOUc5AXtFmphInV9c/prefill" TargetMode="External"/><Relationship Id="rId5" Type="http://schemas.openxmlformats.org/officeDocument/2006/relationships/hyperlink" Target="https://twitter.com/Physiology436" TargetMode="External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9" y="365237"/>
            <a:ext cx="1655322" cy="16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98" y="497956"/>
            <a:ext cx="1940248" cy="12684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3" name="Rectangle 12"/>
          <p:cNvSpPr/>
          <p:nvPr/>
        </p:nvSpPr>
        <p:spPr>
          <a:xfrm>
            <a:off x="12082932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5" name="Rectangle 14"/>
          <p:cNvSpPr/>
          <p:nvPr/>
        </p:nvSpPr>
        <p:spPr>
          <a:xfrm>
            <a:off x="108829" y="6748278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6" name="Rectangle 15"/>
          <p:cNvSpPr/>
          <p:nvPr/>
        </p:nvSpPr>
        <p:spPr>
          <a:xfrm>
            <a:off x="108829" y="893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8" name="مربع نص 1"/>
          <p:cNvSpPr txBox="1"/>
          <p:nvPr/>
        </p:nvSpPr>
        <p:spPr>
          <a:xfrm>
            <a:off x="618115" y="4909816"/>
            <a:ext cx="208814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DDE9EC">
                    <a:lumMod val="50000"/>
                  </a:srgbClr>
                </a:solidFill>
              </a:rPr>
              <a:t>Te</a:t>
            </a:r>
            <a:r>
              <a:rPr lang="en-US" sz="1200" b="1" dirty="0"/>
              <a:t>xt</a:t>
            </a:r>
            <a:endParaRPr lang="en-US" sz="1200" b="1" dirty="0">
              <a:solidFill>
                <a:srgbClr val="FF0000"/>
              </a:solidFill>
            </a:endParaRP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FF0000"/>
                </a:solidFill>
              </a:rPr>
              <a:t>Important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C76B9B"/>
                </a:solidFill>
              </a:rPr>
              <a:t>Formulas</a:t>
            </a:r>
            <a:endParaRPr lang="en-US" sz="1200" b="1" dirty="0">
              <a:solidFill>
                <a:srgbClr val="DDE9EC">
                  <a:lumMod val="50000"/>
                </a:srgbClr>
              </a:solidFill>
            </a:endParaRP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FADA7A">
                    <a:lumMod val="75000"/>
                  </a:srgbClr>
                </a:solidFill>
              </a:rPr>
              <a:t>Numbers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00B050"/>
                </a:solidFill>
              </a:rPr>
              <a:t>Doctor notes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Notes and explanation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909" y="1028223"/>
            <a:ext cx="6358679" cy="4785775"/>
          </a:xfrm>
          <a:prstGeom prst="rect">
            <a:avLst/>
          </a:prstGeom>
          <a:ln>
            <a:noFill/>
          </a:ln>
        </p:spPr>
      </p:pic>
      <p:sp>
        <p:nvSpPr>
          <p:cNvPr id="14" name="Flowchart: Process 13"/>
          <p:cNvSpPr/>
          <p:nvPr/>
        </p:nvSpPr>
        <p:spPr>
          <a:xfrm>
            <a:off x="9275339" y="4987964"/>
            <a:ext cx="779513" cy="598961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Lecture No.25</a:t>
            </a:r>
          </a:p>
        </p:txBody>
      </p:sp>
      <p:sp>
        <p:nvSpPr>
          <p:cNvPr id="19" name="مربع نص 1"/>
          <p:cNvSpPr txBox="1"/>
          <p:nvPr/>
        </p:nvSpPr>
        <p:spPr>
          <a:xfrm>
            <a:off x="9275339" y="5586925"/>
            <a:ext cx="229830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Agency FB" panose="020B0503020202020204" pitchFamily="34" charset="0"/>
              </a:rPr>
              <a:t>“If It Doesn’t Challenge You, It Won’t Change You”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15" y="2030348"/>
            <a:ext cx="1660275" cy="139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84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796" y="620688"/>
            <a:ext cx="7269284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marL="12700"/>
            <a:r>
              <a:rPr lang="en-US" sz="3200" spc="-5" dirty="0"/>
              <a:t>Cont.</a:t>
            </a:r>
            <a:endParaRPr sz="3200" spc="-5" dirty="0"/>
          </a:p>
        </p:txBody>
      </p:sp>
      <p:sp>
        <p:nvSpPr>
          <p:cNvPr id="12" name="object 2"/>
          <p:cNvSpPr/>
          <p:nvPr/>
        </p:nvSpPr>
        <p:spPr>
          <a:xfrm>
            <a:off x="7495072" y="2132856"/>
            <a:ext cx="4005783" cy="2902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 txBox="1"/>
          <p:nvPr/>
        </p:nvSpPr>
        <p:spPr>
          <a:xfrm>
            <a:off x="7495072" y="4697080"/>
            <a:ext cx="296164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b="1" spc="-5" dirty="0">
                <a:solidFill>
                  <a:srgbClr val="FF0000"/>
                </a:solidFill>
                <a:latin typeface="Arial"/>
                <a:cs typeface="Arial"/>
              </a:rPr>
              <a:t>PGi: Nucleus</a:t>
            </a:r>
            <a:r>
              <a:rPr sz="11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0000"/>
                </a:solidFill>
                <a:latin typeface="Arial"/>
                <a:cs typeface="Arial"/>
              </a:rPr>
              <a:t>paragigantocellularis</a:t>
            </a:r>
            <a:endParaRPr sz="1100" dirty="0">
              <a:latin typeface="Arial"/>
              <a:cs typeface="Arial"/>
            </a:endParaRPr>
          </a:p>
          <a:p>
            <a:pPr marL="12700"/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PrH: </a:t>
            </a:r>
            <a:r>
              <a:rPr sz="1100" b="1" spc="-5" dirty="0">
                <a:solidFill>
                  <a:srgbClr val="FF0000"/>
                </a:solidFill>
                <a:latin typeface="Arial"/>
                <a:cs typeface="Arial"/>
              </a:rPr>
              <a:t>Perirhinal</a:t>
            </a:r>
            <a:r>
              <a:rPr sz="11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Cortex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4" name="object 2"/>
          <p:cNvSpPr/>
          <p:nvPr/>
        </p:nvSpPr>
        <p:spPr>
          <a:xfrm>
            <a:off x="4027613" y="2132856"/>
            <a:ext cx="3384376" cy="29027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"/>
          <p:cNvSpPr/>
          <p:nvPr/>
        </p:nvSpPr>
        <p:spPr>
          <a:xfrm>
            <a:off x="555639" y="2132856"/>
            <a:ext cx="3469717" cy="2938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159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22404" y="3530478"/>
            <a:ext cx="5760492" cy="2718754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3812" y="3530478"/>
            <a:ext cx="5184576" cy="2788773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796" y="620688"/>
            <a:ext cx="7269284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marL="12700"/>
            <a:r>
              <a:rPr lang="en-US" sz="3200" spc="-5" dirty="0"/>
              <a:t>2) Acetylcholine</a:t>
            </a:r>
            <a:endParaRPr sz="3200" spc="-5" dirty="0"/>
          </a:p>
        </p:txBody>
      </p:sp>
      <p:sp>
        <p:nvSpPr>
          <p:cNvPr id="4" name="object 2"/>
          <p:cNvSpPr/>
          <p:nvPr/>
        </p:nvSpPr>
        <p:spPr>
          <a:xfrm>
            <a:off x="6523864" y="1246088"/>
            <a:ext cx="5043156" cy="22843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 txBox="1"/>
          <p:nvPr/>
        </p:nvSpPr>
        <p:spPr>
          <a:xfrm>
            <a:off x="549796" y="1246089"/>
            <a:ext cx="5960241" cy="341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buClr>
                <a:srgbClr val="30B6FC"/>
              </a:buClr>
              <a:buFont typeface="Arial" charset="0"/>
              <a:buChar char="•"/>
              <a:tabLst>
                <a:tab pos="287655" algn="l"/>
              </a:tabLst>
            </a:pPr>
            <a:r>
              <a:rPr sz="1800" dirty="0">
                <a:cs typeface="Comic Sans MS"/>
              </a:rPr>
              <a:t>Major </a:t>
            </a:r>
            <a:r>
              <a:rPr sz="1800" spc="-5" dirty="0">
                <a:cs typeface="Comic Sans MS"/>
              </a:rPr>
              <a:t>neurotransmitter in the</a:t>
            </a:r>
            <a:r>
              <a:rPr sz="1800" spc="-30" dirty="0">
                <a:cs typeface="Comic Sans MS"/>
              </a:rPr>
              <a:t> </a:t>
            </a:r>
            <a:r>
              <a:rPr sz="1800" spc="-5" dirty="0">
                <a:cs typeface="Comic Sans MS"/>
              </a:rPr>
              <a:t>peripheral</a:t>
            </a:r>
            <a:r>
              <a:rPr lang="en-US" sz="1800" dirty="0">
                <a:cs typeface="Comic Sans MS"/>
              </a:rPr>
              <a:t> </a:t>
            </a:r>
            <a:r>
              <a:rPr sz="1800" spc="-5" dirty="0">
                <a:cs typeface="Comic Sans MS"/>
              </a:rPr>
              <a:t>nervous</a:t>
            </a:r>
            <a:r>
              <a:rPr sz="1800" spc="-80" dirty="0">
                <a:cs typeface="Comic Sans MS"/>
              </a:rPr>
              <a:t> </a:t>
            </a:r>
            <a:r>
              <a:rPr sz="1800" spc="-5" dirty="0">
                <a:cs typeface="Comic Sans MS"/>
              </a:rPr>
              <a:t>system</a:t>
            </a:r>
            <a:r>
              <a:rPr lang="en-US" sz="1800" dirty="0">
                <a:cs typeface="Comic Sans MS"/>
              </a:rPr>
              <a:t>. </a:t>
            </a:r>
            <a:r>
              <a:rPr sz="1800" spc="-5" dirty="0">
                <a:cs typeface="Comic Sans MS"/>
              </a:rPr>
              <a:t>Produced by the neurons in the </a:t>
            </a:r>
            <a:r>
              <a:rPr sz="1800" dirty="0">
                <a:cs typeface="Comic Sans MS"/>
              </a:rPr>
              <a:t>parietal lobes  of </a:t>
            </a:r>
            <a:r>
              <a:rPr sz="1800" spc="-5" dirty="0">
                <a:cs typeface="Comic Sans MS"/>
              </a:rPr>
              <a:t>the</a:t>
            </a:r>
            <a:r>
              <a:rPr sz="1800" spc="-105" dirty="0">
                <a:cs typeface="Comic Sans MS"/>
              </a:rPr>
              <a:t> </a:t>
            </a:r>
            <a:r>
              <a:rPr sz="1800" spc="-5" dirty="0">
                <a:cs typeface="Comic Sans MS"/>
              </a:rPr>
              <a:t>brain</a:t>
            </a:r>
            <a:endParaRPr lang="en-US" sz="1800" spc="-5" dirty="0">
              <a:cs typeface="Comic Sans MS"/>
            </a:endParaRPr>
          </a:p>
          <a:p>
            <a:pPr marL="298450" indent="-285750">
              <a:buClr>
                <a:srgbClr val="30B6FC"/>
              </a:buClr>
              <a:buFont typeface="Arial" charset="0"/>
              <a:buChar char="•"/>
              <a:tabLst>
                <a:tab pos="287655" algn="l"/>
              </a:tabLst>
            </a:pPr>
            <a:endParaRPr lang="en-US" sz="1800" b="1" spc="-5" dirty="0">
              <a:cs typeface="Calibri"/>
            </a:endParaRPr>
          </a:p>
          <a:p>
            <a:pPr marL="298450" indent="-285750">
              <a:buClr>
                <a:srgbClr val="30B6FC"/>
              </a:buClr>
              <a:buFont typeface="Arial" charset="0"/>
              <a:buChar char="•"/>
              <a:tabLst>
                <a:tab pos="287655" algn="l"/>
              </a:tabLst>
            </a:pPr>
            <a:r>
              <a:rPr lang="en-US" sz="1800" b="1" spc="-5" dirty="0">
                <a:cs typeface="Calibri"/>
              </a:rPr>
              <a:t>Acetylcholine </a:t>
            </a:r>
            <a:r>
              <a:rPr lang="en-US" sz="1800" b="1" dirty="0">
                <a:cs typeface="Calibri"/>
              </a:rPr>
              <a:t>(Ach) is </a:t>
            </a:r>
            <a:r>
              <a:rPr lang="en-US" sz="1800" b="1" spc="-5" dirty="0">
                <a:cs typeface="Calibri"/>
              </a:rPr>
              <a:t>the </a:t>
            </a:r>
            <a:r>
              <a:rPr lang="en-US" sz="1800" b="1" spc="-15" dirty="0">
                <a:cs typeface="Calibri"/>
              </a:rPr>
              <a:t>1</a:t>
            </a:r>
            <a:r>
              <a:rPr lang="en-US" sz="1800" b="1" spc="-22" baseline="24305" dirty="0">
                <a:cs typeface="Calibri"/>
              </a:rPr>
              <a:t>st  </a:t>
            </a:r>
            <a:r>
              <a:rPr lang="en-US" sz="1800" spc="-15" dirty="0">
                <a:cs typeface="Calibri"/>
              </a:rPr>
              <a:t>neurotransmitter to </a:t>
            </a:r>
            <a:r>
              <a:rPr lang="en-US" sz="1800" spc="-5" dirty="0">
                <a:cs typeface="Calibri"/>
              </a:rPr>
              <a:t>be identified  (about 90 </a:t>
            </a:r>
            <a:r>
              <a:rPr lang="en-US" sz="1800" spc="-10" dirty="0">
                <a:cs typeface="Calibri"/>
              </a:rPr>
              <a:t>years</a:t>
            </a:r>
            <a:r>
              <a:rPr lang="en-US" sz="1800" spc="-114" dirty="0">
                <a:cs typeface="Calibri"/>
              </a:rPr>
              <a:t> </a:t>
            </a:r>
            <a:r>
              <a:rPr lang="en-US" sz="1800" spc="-5" dirty="0">
                <a:cs typeface="Calibri"/>
              </a:rPr>
              <a:t>ago) </a:t>
            </a:r>
          </a:p>
          <a:p>
            <a:pPr marL="298450" indent="-285750">
              <a:buClr>
                <a:srgbClr val="30B6FC"/>
              </a:buClr>
              <a:buFont typeface="Arial" charset="0"/>
              <a:buChar char="•"/>
              <a:tabLst>
                <a:tab pos="287655" algn="l"/>
              </a:tabLst>
            </a:pPr>
            <a:endParaRPr lang="en-US" sz="1800" dirty="0">
              <a:cs typeface="Calibri"/>
            </a:endParaRPr>
          </a:p>
          <a:p>
            <a:pPr marL="298450" indent="-285750">
              <a:buClr>
                <a:srgbClr val="30B6FC"/>
              </a:buClr>
              <a:buFont typeface="Arial" charset="0"/>
              <a:buChar char="•"/>
              <a:tabLst>
                <a:tab pos="287655" algn="l"/>
              </a:tabLst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It is </a:t>
            </a:r>
            <a:r>
              <a:rPr lang="en-US" sz="18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released </a:t>
            </a:r>
            <a:r>
              <a:rPr lang="en-US" sz="18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by lower</a:t>
            </a:r>
            <a:r>
              <a:rPr lang="en-US" sz="1800" spc="-1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8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motor  neurons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and </a:t>
            </a:r>
            <a:r>
              <a:rPr lang="en-US" sz="18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neurons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in </a:t>
            </a:r>
            <a:r>
              <a:rPr lang="en-US" sz="1800" spc="-15" dirty="0">
                <a:solidFill>
                  <a:schemeClr val="bg1">
                    <a:lumMod val="50000"/>
                  </a:schemeClr>
                </a:solidFill>
                <a:cs typeface="Calibri"/>
              </a:rPr>
              <a:t>many  brain</a:t>
            </a:r>
            <a:r>
              <a:rPr lang="en-US" sz="1800" spc="-55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8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regions</a:t>
            </a:r>
            <a:endParaRPr lang="en-US" sz="180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298450" indent="-285750">
              <a:buClr>
                <a:srgbClr val="30B6FC"/>
              </a:buClr>
              <a:buFont typeface="Arial" charset="0"/>
              <a:buChar char="•"/>
              <a:tabLst>
                <a:tab pos="287655" algn="l"/>
              </a:tabLst>
            </a:pPr>
            <a:endParaRPr lang="en-US" sz="1800" spc="-5" dirty="0">
              <a:cs typeface="Calibri"/>
            </a:endParaRPr>
          </a:p>
          <a:p>
            <a:pPr marL="298450" indent="-285750">
              <a:buClr>
                <a:srgbClr val="30B6FC"/>
              </a:buClr>
              <a:buFont typeface="Arial" charset="0"/>
              <a:buChar char="•"/>
              <a:tabLst>
                <a:tab pos="287655" algn="l"/>
              </a:tabLst>
            </a:pPr>
            <a:endParaRPr lang="en-US" sz="1800" spc="-5" dirty="0">
              <a:cs typeface="Comic Sans MS"/>
            </a:endParaRPr>
          </a:p>
          <a:p>
            <a:pPr marL="298450" indent="-285750">
              <a:buClr>
                <a:srgbClr val="30B6FC"/>
              </a:buClr>
              <a:buFont typeface="Arial" charset="0"/>
              <a:buChar char="•"/>
              <a:tabLst>
                <a:tab pos="287655" algn="l"/>
              </a:tabLst>
            </a:pPr>
            <a:endParaRPr sz="1800" dirty="0">
              <a:cs typeface="Comic Sans MS"/>
            </a:endParaRPr>
          </a:p>
          <a:p>
            <a:pPr marL="298450" indent="-285750">
              <a:spcBef>
                <a:spcPts val="680"/>
              </a:spcBef>
              <a:buClr>
                <a:srgbClr val="30B6FC"/>
              </a:buClr>
              <a:buFont typeface="Arial" charset="0"/>
              <a:buChar char="•"/>
              <a:tabLst>
                <a:tab pos="287655" algn="l"/>
              </a:tabLst>
            </a:pPr>
            <a:endParaRPr lang="en-US" sz="1800" spc="-5" dirty="0">
              <a:cs typeface="Comic Sans MS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6172589" y="3281753"/>
            <a:ext cx="5394431" cy="3013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spcBef>
                <a:spcPts val="580"/>
              </a:spcBef>
              <a:buClr>
                <a:srgbClr val="30B6FC"/>
              </a:buClr>
              <a:buFont typeface="Symbol"/>
              <a:buChar char=""/>
              <a:tabLst>
                <a:tab pos="287655" algn="l"/>
                <a:tab pos="5955665" algn="l"/>
              </a:tabLst>
            </a:pPr>
            <a:endParaRPr lang="en-US" sz="1600" dirty="0">
              <a:cs typeface="Comic Sans MS"/>
            </a:endParaRPr>
          </a:p>
          <a:p>
            <a:pPr marL="298450" marR="5080" indent="-285750">
              <a:spcBef>
                <a:spcPts val="680"/>
              </a:spcBef>
              <a:buClr>
                <a:srgbClr val="30B6FC"/>
              </a:buClr>
              <a:buFont typeface="Arial" charset="0"/>
              <a:buChar char="•"/>
              <a:tabLst>
                <a:tab pos="287655" algn="l"/>
              </a:tabLst>
            </a:pPr>
            <a:r>
              <a:rPr lang="en-US" sz="1600" b="1" spc="-5" dirty="0">
                <a:solidFill>
                  <a:schemeClr val="accent1"/>
                </a:solidFill>
                <a:cs typeface="Comic Sans MS"/>
              </a:rPr>
              <a:t>Ach-related disorders:</a:t>
            </a:r>
          </a:p>
          <a:p>
            <a:pPr marL="298450" marR="5080" indent="-285750">
              <a:spcBef>
                <a:spcPts val="580"/>
              </a:spcBef>
              <a:buClr>
                <a:schemeClr val="tx1"/>
              </a:buClr>
              <a:buFont typeface="Wingdings" charset="2"/>
              <a:buChar char="Ø"/>
              <a:tabLst>
                <a:tab pos="287655" algn="l"/>
                <a:tab pos="5955665" algn="l"/>
              </a:tabLst>
            </a:pPr>
            <a:r>
              <a:rPr sz="1600" dirty="0">
                <a:cs typeface="Comic Sans MS"/>
              </a:rPr>
              <a:t>Alzheimer’s </a:t>
            </a:r>
            <a:r>
              <a:rPr sz="1600" spc="-5" dirty="0">
                <a:cs typeface="Comic Sans MS"/>
              </a:rPr>
              <a:t>Disease- </a:t>
            </a:r>
            <a:r>
              <a:rPr sz="1600" dirty="0">
                <a:cs typeface="Comic Sans MS"/>
              </a:rPr>
              <a:t>the </a:t>
            </a:r>
            <a:r>
              <a:rPr sz="1600" spc="-5" dirty="0">
                <a:cs typeface="Comic Sans MS"/>
              </a:rPr>
              <a:t>most </a:t>
            </a:r>
            <a:r>
              <a:rPr sz="1600" dirty="0">
                <a:cs typeface="Comic Sans MS"/>
              </a:rPr>
              <a:t>common form</a:t>
            </a:r>
            <a:r>
              <a:rPr sz="1600" spc="-105" dirty="0">
                <a:cs typeface="Comic Sans MS"/>
              </a:rPr>
              <a:t> </a:t>
            </a:r>
            <a:r>
              <a:rPr sz="1600" dirty="0">
                <a:cs typeface="Comic Sans MS"/>
              </a:rPr>
              <a:t>of  </a:t>
            </a:r>
            <a:r>
              <a:rPr sz="1600" spc="-5" dirty="0">
                <a:cs typeface="Comic Sans MS"/>
              </a:rPr>
              <a:t>dementia </a:t>
            </a:r>
            <a:r>
              <a:rPr sz="1600" dirty="0">
                <a:cs typeface="Comic Sans MS"/>
              </a:rPr>
              <a:t>that is associated with acetylcholine  Damage to Ach producing cells</a:t>
            </a:r>
            <a:r>
              <a:rPr sz="1600" spc="10" dirty="0">
                <a:cs typeface="Comic Sans MS"/>
              </a:rPr>
              <a:t> </a:t>
            </a:r>
            <a:r>
              <a:rPr sz="1600" spc="-5" dirty="0">
                <a:cs typeface="Comic Sans MS"/>
              </a:rPr>
              <a:t>in </a:t>
            </a:r>
            <a:r>
              <a:rPr sz="1600" dirty="0">
                <a:cs typeface="Comic Sans MS"/>
              </a:rPr>
              <a:t>the</a:t>
            </a:r>
            <a:r>
              <a:rPr lang="en-US" sz="1600" dirty="0">
                <a:cs typeface="Comic Sans MS"/>
              </a:rPr>
              <a:t> </a:t>
            </a:r>
            <a:r>
              <a:rPr sz="1600" spc="-5" dirty="0">
                <a:cs typeface="Comic Sans MS"/>
              </a:rPr>
              <a:t>basal  </a:t>
            </a:r>
            <a:r>
              <a:rPr sz="1600" dirty="0">
                <a:cs typeface="Comic Sans MS"/>
              </a:rPr>
              <a:t>forebrain</a:t>
            </a:r>
            <a:r>
              <a:rPr lang="en-US" sz="1600" dirty="0">
                <a:cs typeface="Comic Sans MS"/>
              </a:rPr>
              <a:t> (</a:t>
            </a:r>
            <a:r>
              <a:rPr lang="en-US" sz="1600" dirty="0">
                <a:solidFill>
                  <a:srgbClr val="993300"/>
                </a:solidFill>
                <a:cs typeface="Comic Sans MS"/>
              </a:rPr>
              <a:t>death of Ach neurons)</a:t>
            </a:r>
            <a:endParaRPr sz="1600" dirty="0">
              <a:solidFill>
                <a:srgbClr val="993300"/>
              </a:solidFill>
              <a:cs typeface="Comic Sans MS"/>
            </a:endParaRPr>
          </a:p>
          <a:p>
            <a:pPr marL="298450" indent="-285750">
              <a:spcBef>
                <a:spcPts val="580"/>
              </a:spcBef>
              <a:buClr>
                <a:schemeClr val="tx1"/>
              </a:buClr>
              <a:buFont typeface="Wingdings" charset="2"/>
              <a:buChar char="Ø"/>
              <a:tabLst>
                <a:tab pos="287655" algn="l"/>
              </a:tabLst>
            </a:pPr>
            <a:r>
              <a:rPr sz="1600" dirty="0">
                <a:cs typeface="Comic Sans MS"/>
              </a:rPr>
              <a:t>Bipolar</a:t>
            </a:r>
            <a:r>
              <a:rPr sz="1600" spc="-75" dirty="0">
                <a:cs typeface="Comic Sans MS"/>
              </a:rPr>
              <a:t> </a:t>
            </a:r>
            <a:r>
              <a:rPr sz="1600" spc="-5" dirty="0">
                <a:cs typeface="Comic Sans MS"/>
              </a:rPr>
              <a:t>disorder</a:t>
            </a:r>
            <a:endParaRPr sz="1600" dirty="0">
              <a:cs typeface="Comic Sans MS"/>
            </a:endParaRPr>
          </a:p>
          <a:p>
            <a:pPr marL="298450" indent="-285750">
              <a:spcBef>
                <a:spcPts val="560"/>
              </a:spcBef>
              <a:buClr>
                <a:schemeClr val="tx1"/>
              </a:buClr>
              <a:buFont typeface="Wingdings" charset="2"/>
              <a:buChar char="Ø"/>
              <a:tabLst>
                <a:tab pos="287655" algn="l"/>
              </a:tabLst>
            </a:pPr>
            <a:r>
              <a:rPr sz="1600" dirty="0">
                <a:cs typeface="Comic Sans MS"/>
              </a:rPr>
              <a:t>Mood</a:t>
            </a:r>
            <a:r>
              <a:rPr sz="1600" spc="-75" dirty="0">
                <a:cs typeface="Comic Sans MS"/>
              </a:rPr>
              <a:t> </a:t>
            </a:r>
            <a:r>
              <a:rPr sz="1600" dirty="0">
                <a:cs typeface="Comic Sans MS"/>
              </a:rPr>
              <a:t>swings</a:t>
            </a:r>
          </a:p>
          <a:p>
            <a:pPr marL="298450" indent="-285750">
              <a:spcBef>
                <a:spcPts val="580"/>
              </a:spcBef>
              <a:buClr>
                <a:schemeClr val="tx1"/>
              </a:buClr>
              <a:buFont typeface="Wingdings" charset="2"/>
              <a:buChar char="Ø"/>
              <a:tabLst>
                <a:tab pos="287655" algn="l"/>
              </a:tabLst>
            </a:pPr>
            <a:r>
              <a:rPr sz="1600" spc="-5" dirty="0">
                <a:cs typeface="Comic Sans MS"/>
              </a:rPr>
              <a:t>Depression</a:t>
            </a:r>
            <a:endParaRPr sz="1600" dirty="0">
              <a:cs typeface="Comic Sans MS"/>
            </a:endParaRPr>
          </a:p>
          <a:p>
            <a:pPr marL="298450" indent="-285750">
              <a:spcBef>
                <a:spcPts val="580"/>
              </a:spcBef>
              <a:buClr>
                <a:schemeClr val="tx1"/>
              </a:buClr>
              <a:buFont typeface="Wingdings" charset="2"/>
              <a:buChar char="Ø"/>
              <a:tabLst>
                <a:tab pos="287655" algn="l"/>
              </a:tabLst>
            </a:pPr>
            <a:r>
              <a:rPr sz="1600" dirty="0">
                <a:cs typeface="Comic Sans MS"/>
              </a:rPr>
              <a:t>Mental</a:t>
            </a:r>
            <a:r>
              <a:rPr sz="1600" spc="-90" dirty="0">
                <a:cs typeface="Comic Sans MS"/>
              </a:rPr>
              <a:t> </a:t>
            </a:r>
            <a:r>
              <a:rPr sz="1600" dirty="0">
                <a:cs typeface="Comic Sans MS"/>
              </a:rPr>
              <a:t>attension</a:t>
            </a:r>
            <a:endParaRPr lang="en-US" sz="1600" dirty="0">
              <a:cs typeface="Comic Sans MS"/>
            </a:endParaRPr>
          </a:p>
          <a:p>
            <a:pPr marL="298450" indent="-285750">
              <a:spcBef>
                <a:spcPts val="580"/>
              </a:spcBef>
              <a:buClr>
                <a:schemeClr val="tx1"/>
              </a:buClr>
              <a:buFont typeface="Wingdings" charset="2"/>
              <a:buChar char="Ø"/>
              <a:tabLst>
                <a:tab pos="287655" algn="l"/>
              </a:tabLst>
            </a:pPr>
            <a:r>
              <a:rPr lang="en-US" sz="1600" dirty="0">
                <a:cs typeface="Comic Sans MS"/>
              </a:rPr>
              <a:t>Myasthenia gravis </a:t>
            </a:r>
            <a:endParaRPr sz="1600" dirty="0"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7764" y="3555314"/>
            <a:ext cx="4596173" cy="2023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indent="-285750">
              <a:spcBef>
                <a:spcPts val="680"/>
              </a:spcBef>
              <a:buClr>
                <a:srgbClr val="30B6FC"/>
              </a:buClr>
              <a:buFont typeface="Arial" charset="0"/>
              <a:buChar char="•"/>
              <a:tabLst>
                <a:tab pos="287655" algn="l"/>
              </a:tabLst>
            </a:pPr>
            <a:r>
              <a:rPr lang="en-US" sz="1800" spc="-5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Associated</a:t>
            </a:r>
            <a:r>
              <a:rPr lang="en-US" sz="1800" spc="-55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 </a:t>
            </a:r>
            <a:r>
              <a:rPr lang="en-US" sz="1800" spc="-5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with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:</a:t>
            </a:r>
          </a:p>
          <a:p>
            <a:pPr marL="12700">
              <a:spcBef>
                <a:spcPts val="680"/>
              </a:spcBef>
              <a:buClr>
                <a:srgbClr val="30B6FC"/>
              </a:buClr>
              <a:tabLst>
                <a:tab pos="287655" algn="l"/>
              </a:tabLst>
            </a:pPr>
            <a:r>
              <a:rPr lang="en-US" sz="1800" dirty="0">
                <a:cs typeface="Comic Sans MS"/>
              </a:rPr>
              <a:t>Thought, Memory, </a:t>
            </a:r>
            <a:r>
              <a:rPr lang="en-US" sz="1800" spc="-5" dirty="0">
                <a:cs typeface="Comic Sans MS"/>
              </a:rPr>
              <a:t>Muscular</a:t>
            </a:r>
            <a:r>
              <a:rPr lang="en-US" sz="1800" spc="-85" dirty="0">
                <a:cs typeface="Comic Sans MS"/>
              </a:rPr>
              <a:t> </a:t>
            </a:r>
            <a:r>
              <a:rPr lang="en-US" sz="1800" spc="-5" dirty="0">
                <a:cs typeface="Comic Sans MS"/>
              </a:rPr>
              <a:t>coordination</a:t>
            </a:r>
            <a:r>
              <a:rPr lang="en-US" sz="1800" dirty="0">
                <a:cs typeface="Comic Sans MS"/>
              </a:rPr>
              <a:t>, </a:t>
            </a:r>
            <a:r>
              <a:rPr lang="en-US" sz="1800" spc="-5" dirty="0">
                <a:cs typeface="Comic Sans MS"/>
              </a:rPr>
              <a:t>Speed </a:t>
            </a:r>
            <a:r>
              <a:rPr lang="en-US" sz="1800" dirty="0">
                <a:cs typeface="Comic Sans MS"/>
              </a:rPr>
              <a:t>of </a:t>
            </a:r>
            <a:r>
              <a:rPr lang="en-US" sz="1800" spc="-5" dirty="0">
                <a:cs typeface="Comic Sans MS"/>
              </a:rPr>
              <a:t>information processing in the</a:t>
            </a:r>
            <a:r>
              <a:rPr lang="en-US" sz="1800" spc="20" dirty="0">
                <a:cs typeface="Comic Sans MS"/>
              </a:rPr>
              <a:t> </a:t>
            </a:r>
            <a:r>
              <a:rPr lang="en-US" sz="1800" spc="-5" dirty="0">
                <a:cs typeface="Comic Sans MS"/>
              </a:rPr>
              <a:t>brain</a:t>
            </a:r>
            <a:r>
              <a:rPr lang="en-US" sz="1800" dirty="0">
                <a:cs typeface="Comic Sans MS"/>
              </a:rPr>
              <a:t>, </a:t>
            </a:r>
            <a:r>
              <a:rPr lang="en-US" sz="1800" spc="-5" dirty="0">
                <a:cs typeface="Comic Sans MS"/>
              </a:rPr>
              <a:t>Production </a:t>
            </a:r>
            <a:r>
              <a:rPr lang="en-US" sz="1800" spc="5" dirty="0">
                <a:cs typeface="Comic Sans MS"/>
              </a:rPr>
              <a:t>of </a:t>
            </a:r>
            <a:r>
              <a:rPr lang="en-US" sz="1800" spc="-5" dirty="0">
                <a:cs typeface="Comic Sans MS"/>
              </a:rPr>
              <a:t>myelin</a:t>
            </a:r>
            <a:r>
              <a:rPr lang="en-US" sz="1800" spc="-65" dirty="0">
                <a:cs typeface="Comic Sans MS"/>
              </a:rPr>
              <a:t> </a:t>
            </a:r>
            <a:r>
              <a:rPr lang="en-US" sz="1800" dirty="0">
                <a:cs typeface="Comic Sans MS"/>
              </a:rPr>
              <a:t>sheath</a:t>
            </a:r>
          </a:p>
          <a:p>
            <a:pPr marL="298450" indent="-285750">
              <a:spcBef>
                <a:spcPts val="680"/>
              </a:spcBef>
              <a:buClr>
                <a:srgbClr val="30B6FC"/>
              </a:buClr>
              <a:buFont typeface="Arial" charset="0"/>
              <a:buChar char="•"/>
              <a:tabLst>
                <a:tab pos="287655" algn="l"/>
              </a:tabLst>
            </a:pPr>
            <a:endParaRPr lang="en-US" sz="1800" b="1" spc="-5" dirty="0">
              <a:solidFill>
                <a:schemeClr val="accent1"/>
              </a:solidFill>
              <a:cs typeface="Comic Sans MS"/>
            </a:endParaRPr>
          </a:p>
          <a:p>
            <a:pPr marL="12700">
              <a:spcBef>
                <a:spcPts val="680"/>
              </a:spcBef>
              <a:buClr>
                <a:srgbClr val="30B6FC"/>
              </a:buClr>
              <a:tabLst>
                <a:tab pos="287655" algn="l"/>
              </a:tabLst>
            </a:pPr>
            <a:endParaRPr lang="en-US" sz="1800" dirty="0">
              <a:cs typeface="Comic Sans MS"/>
            </a:endParaRPr>
          </a:p>
        </p:txBody>
      </p:sp>
      <p:sp>
        <p:nvSpPr>
          <p:cNvPr id="9" name="object 4"/>
          <p:cNvSpPr txBox="1">
            <a:spLocks noGrp="1"/>
          </p:cNvSpPr>
          <p:nvPr>
            <p:ph sz="quarter" idx="1"/>
          </p:nvPr>
        </p:nvSpPr>
        <p:spPr>
          <a:xfrm>
            <a:off x="-550325" y="4152914"/>
            <a:ext cx="6709087" cy="828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buClr>
                <a:srgbClr val="430FFB"/>
              </a:buClr>
              <a:buFont typeface="Wingdings"/>
              <a:buChar char=""/>
              <a:tabLst>
                <a:tab pos="221615" algn="l"/>
              </a:tabLst>
            </a:pPr>
            <a:endParaRPr lang="en-US" sz="2400" spc="-5" dirty="0">
              <a:latin typeface="Calibri"/>
              <a:cs typeface="Calibri"/>
            </a:endParaRPr>
          </a:p>
          <a:p>
            <a:pPr marL="12700" marR="5080">
              <a:buClr>
                <a:srgbClr val="430FFB"/>
              </a:buClr>
              <a:buFont typeface="Wingdings"/>
              <a:buChar char=""/>
              <a:tabLst>
                <a:tab pos="221615" algn="l"/>
              </a:tabLst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1750" y="5042178"/>
            <a:ext cx="51845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indent="-285750">
              <a:spcBef>
                <a:spcPts val="680"/>
              </a:spcBef>
              <a:buClr>
                <a:srgbClr val="30B6FC"/>
              </a:buClr>
              <a:buFont typeface="Arial" charset="0"/>
              <a:buChar char="•"/>
              <a:tabLst>
                <a:tab pos="287655" algn="l"/>
              </a:tabLst>
            </a:pPr>
            <a:r>
              <a:rPr lang="en-US" sz="1800" spc="-5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Mental processes influenced by Ach(Functions</a:t>
            </a:r>
            <a:r>
              <a:rPr lang="en-US" sz="1800" spc="-5" dirty="0">
                <a:solidFill>
                  <a:schemeClr val="accent1"/>
                </a:solidFill>
                <a:cs typeface="Comic Sans MS"/>
              </a:rPr>
              <a:t>): </a:t>
            </a:r>
          </a:p>
          <a:p>
            <a:pPr marL="12700">
              <a:buClr>
                <a:srgbClr val="30B6FC"/>
              </a:buClr>
              <a:tabLst>
                <a:tab pos="287655" algn="l"/>
              </a:tabLst>
            </a:pPr>
            <a:r>
              <a:rPr lang="en-US" sz="1800" dirty="0">
                <a:cs typeface="Comic Sans MS"/>
              </a:rPr>
              <a:t>Learning, Memory, </a:t>
            </a:r>
            <a:r>
              <a:rPr lang="en-US" sz="1800" spc="-5" dirty="0">
                <a:cs typeface="Comic Sans MS"/>
              </a:rPr>
              <a:t>Sleeping</a:t>
            </a:r>
            <a:r>
              <a:rPr lang="en-US" sz="1800" dirty="0">
                <a:cs typeface="Comic Sans MS"/>
              </a:rPr>
              <a:t>, Dreaming,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Wakefulness, Anger &amp; aggression, sexuality and thirst.</a:t>
            </a:r>
          </a:p>
        </p:txBody>
      </p:sp>
    </p:spTree>
    <p:extLst>
      <p:ext uri="{BB962C8B-B14F-4D97-AF65-F5344CB8AC3E}">
        <p14:creationId xmlns:p14="http://schemas.microsoft.com/office/powerpoint/2010/main" val="102782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0422" y="1631860"/>
            <a:ext cx="4963950" cy="283732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0422" y="4565737"/>
            <a:ext cx="4963950" cy="1702163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Acetylcholine            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59" y="1115485"/>
            <a:ext cx="10969943" cy="681338"/>
          </a:xfrm>
        </p:spPr>
        <p:txBody>
          <a:bodyPr>
            <a:normAutofit/>
          </a:bodyPr>
          <a:lstStyle/>
          <a:p>
            <a:pPr marL="12700"/>
            <a:r>
              <a:rPr lang="en-US" sz="2000" dirty="0">
                <a:cs typeface="Calibri"/>
              </a:rPr>
              <a:t>Ach is </a:t>
            </a:r>
            <a:r>
              <a:rPr lang="en-US" sz="2000" spc="-5" dirty="0">
                <a:cs typeface="Calibri"/>
              </a:rPr>
              <a:t>released </a:t>
            </a:r>
            <a:r>
              <a:rPr lang="en-US" sz="2000" spc="-10" dirty="0">
                <a:cs typeface="Calibri"/>
              </a:rPr>
              <a:t>from</a:t>
            </a:r>
            <a:r>
              <a:rPr lang="en-US" sz="2000" spc="-8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cholinergic</a:t>
            </a:r>
            <a:r>
              <a:rPr lang="en-US" sz="200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neurons</a:t>
            </a:r>
            <a:r>
              <a:rPr lang="en-US" sz="2000" spc="-7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of:</a:t>
            </a:r>
          </a:p>
          <a:p>
            <a:endParaRPr lang="en-US" sz="2000" dirty="0"/>
          </a:p>
        </p:txBody>
      </p:sp>
      <p:sp>
        <p:nvSpPr>
          <p:cNvPr id="6" name="object 5"/>
          <p:cNvSpPr txBox="1"/>
          <p:nvPr/>
        </p:nvSpPr>
        <p:spPr>
          <a:xfrm>
            <a:off x="801017" y="1699196"/>
            <a:ext cx="4793285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38455"/>
            <a:r>
              <a:rPr lang="en-US" sz="1800" spc="-5" dirty="0">
                <a:cs typeface="Calibri"/>
              </a:rPr>
              <a:t>1-</a:t>
            </a:r>
            <a:r>
              <a:rPr sz="1800" b="1" spc="-5" dirty="0">
                <a:solidFill>
                  <a:schemeClr val="accent1"/>
                </a:solidFill>
                <a:cs typeface="Calibri"/>
              </a:rPr>
              <a:t>The basal </a:t>
            </a:r>
            <a:r>
              <a:rPr sz="1800" b="1" spc="-15" dirty="0">
                <a:solidFill>
                  <a:schemeClr val="accent1"/>
                </a:solidFill>
                <a:cs typeface="Calibri"/>
              </a:rPr>
              <a:t>forebrain </a:t>
            </a:r>
            <a:r>
              <a:rPr sz="1800" b="1" spc="-5" dirty="0">
                <a:solidFill>
                  <a:schemeClr val="accent1"/>
                </a:solidFill>
                <a:cs typeface="Calibri"/>
              </a:rPr>
              <a:t>nuclei</a:t>
            </a:r>
            <a:r>
              <a:rPr sz="1800" spc="-5" dirty="0">
                <a:cs typeface="Calibri"/>
              </a:rPr>
              <a:t>  (nucleus </a:t>
            </a:r>
            <a:r>
              <a:rPr sz="1800" dirty="0">
                <a:cs typeface="Calibri"/>
              </a:rPr>
              <a:t>basalis </a:t>
            </a:r>
            <a:r>
              <a:rPr sz="1800" spc="-5" dirty="0">
                <a:cs typeface="Calibri"/>
              </a:rPr>
              <a:t>&amp; </a:t>
            </a:r>
            <a:r>
              <a:rPr sz="1800" spc="-10" dirty="0">
                <a:cs typeface="Calibri"/>
              </a:rPr>
              <a:t>septal</a:t>
            </a:r>
            <a:r>
              <a:rPr sz="1800" spc="-45" dirty="0">
                <a:cs typeface="Calibri"/>
              </a:rPr>
              <a:t> </a:t>
            </a:r>
            <a:r>
              <a:rPr sz="1800" dirty="0">
                <a:cs typeface="Calibri"/>
              </a:rPr>
              <a:t>)</a:t>
            </a:r>
          </a:p>
          <a:p>
            <a:pPr marL="299085" marR="5080" indent="-286385">
              <a:buClr>
                <a:srgbClr val="F303A2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endParaRPr lang="en-US" sz="1800" spc="-5" dirty="0">
              <a:solidFill>
                <a:srgbClr val="E36C09"/>
              </a:solidFill>
              <a:cs typeface="Calibri"/>
            </a:endParaRPr>
          </a:p>
          <a:p>
            <a:pPr marL="355600" marR="5080" indent="-342900">
              <a:buClr>
                <a:schemeClr val="tx1"/>
              </a:buClr>
              <a:buFont typeface="Arial" charset="0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chemeClr val="accent1"/>
                </a:solidFill>
                <a:cs typeface="Calibri"/>
              </a:rPr>
              <a:t>The nucleus </a:t>
            </a:r>
            <a:r>
              <a:rPr sz="1800" dirty="0">
                <a:solidFill>
                  <a:schemeClr val="accent1"/>
                </a:solidFill>
                <a:cs typeface="Calibri"/>
              </a:rPr>
              <a:t>basalis </a:t>
            </a:r>
            <a:r>
              <a:rPr sz="1800" spc="-5" dirty="0">
                <a:cs typeface="Calibri"/>
              </a:rPr>
              <a:t>(Meynert)  </a:t>
            </a:r>
            <a:r>
              <a:rPr sz="18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provides </a:t>
            </a:r>
            <a:r>
              <a:rPr sz="18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innervation </a:t>
            </a:r>
            <a:r>
              <a:rPr sz="1800" spc="-15" dirty="0">
                <a:solidFill>
                  <a:schemeClr val="bg1">
                    <a:lumMod val="50000"/>
                  </a:schemeClr>
                </a:solidFill>
                <a:cs typeface="Calibri"/>
              </a:rPr>
              <a:t>to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the  </a:t>
            </a:r>
            <a:r>
              <a:rPr sz="18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entire </a:t>
            </a:r>
            <a:r>
              <a:rPr sz="1800" spc="-15" dirty="0">
                <a:solidFill>
                  <a:schemeClr val="bg1">
                    <a:lumMod val="50000"/>
                  </a:schemeClr>
                </a:solidFill>
                <a:cs typeface="Calibri"/>
              </a:rPr>
              <a:t>cortex, amygdala,  </a:t>
            </a:r>
            <a:r>
              <a:rPr sz="18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hippocampus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&amp;</a:t>
            </a:r>
            <a:r>
              <a:rPr sz="1800" spc="-1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thalamus.</a:t>
            </a:r>
          </a:p>
          <a:p>
            <a:pPr marL="355600" indent="-342900">
              <a:buClr>
                <a:schemeClr val="tx1"/>
              </a:buClr>
              <a:buFont typeface="Arial" charset="0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chemeClr val="accent1"/>
                </a:solidFill>
                <a:cs typeface="Calibri"/>
              </a:rPr>
              <a:t>The medial </a:t>
            </a:r>
            <a:r>
              <a:rPr sz="1800" spc="-10" dirty="0">
                <a:solidFill>
                  <a:schemeClr val="accent1"/>
                </a:solidFill>
                <a:cs typeface="Calibri"/>
              </a:rPr>
              <a:t>septal</a:t>
            </a:r>
            <a:r>
              <a:rPr sz="1800" spc="-50" dirty="0">
                <a:solidFill>
                  <a:schemeClr val="accent1"/>
                </a:solidFill>
                <a:cs typeface="Calibri"/>
              </a:rPr>
              <a:t> </a:t>
            </a:r>
            <a:r>
              <a:rPr sz="1800" spc="-5" dirty="0">
                <a:solidFill>
                  <a:schemeClr val="accent1"/>
                </a:solidFill>
                <a:cs typeface="Calibri"/>
              </a:rPr>
              <a:t>nuclei</a:t>
            </a:r>
            <a:endParaRPr lang="en-US" sz="1800" spc="-5" dirty="0">
              <a:solidFill>
                <a:schemeClr val="accent1"/>
              </a:solidFill>
              <a:cs typeface="Calibri"/>
            </a:endParaRPr>
          </a:p>
          <a:p>
            <a:pPr marL="12700" marR="5080">
              <a:buClr>
                <a:schemeClr val="tx1"/>
              </a:buClr>
              <a:tabLst>
                <a:tab pos="299085" algn="l"/>
                <a:tab pos="299720" algn="l"/>
              </a:tabLst>
            </a:pPr>
            <a:r>
              <a:rPr lang="en-US" sz="18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provide cholinergic innervation  to the cerebral cortex,  hippocampus, and amygdala</a:t>
            </a:r>
            <a:endParaRPr sz="1800" spc="-10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823397" y="4565737"/>
            <a:ext cx="4564646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116205"/>
            <a:endParaRPr sz="1800" dirty="0">
              <a:cs typeface="Calibri"/>
            </a:endParaRPr>
          </a:p>
          <a:p>
            <a:pPr marL="12700" marR="5080"/>
            <a:r>
              <a:rPr lang="en-US" sz="1800" spc="-15" dirty="0">
                <a:cs typeface="Calibri"/>
              </a:rPr>
              <a:t>2- </a:t>
            </a:r>
            <a:r>
              <a:rPr lang="en-GB" sz="1800" b="1" spc="-15" dirty="0" err="1">
                <a:solidFill>
                  <a:schemeClr val="accent1"/>
                </a:solidFill>
                <a:cs typeface="Calibri"/>
              </a:rPr>
              <a:t>ponto</a:t>
            </a:r>
            <a:r>
              <a:rPr lang="en-GB" sz="1800" b="1" spc="-15" dirty="0">
                <a:solidFill>
                  <a:schemeClr val="accent1"/>
                </a:solidFill>
                <a:cs typeface="Calibri"/>
              </a:rPr>
              <a:t>- mesencephalic cholinergic complex </a:t>
            </a:r>
            <a:endParaRPr lang="en-US" sz="1800" spc="-5" dirty="0">
              <a:cs typeface="Calibri"/>
            </a:endParaRPr>
          </a:p>
          <a:p>
            <a:pPr marL="12700" marR="5080"/>
            <a:endParaRPr lang="en-US" sz="1800" spc="-10" dirty="0">
              <a:cs typeface="Calibri"/>
            </a:endParaRPr>
          </a:p>
          <a:p>
            <a:pPr marL="12700" marR="5080">
              <a:buClr>
                <a:schemeClr val="tx1"/>
              </a:buClr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project to basal  ganglia, thalamus, cerebellum  hypothalamus, reticular formation</a:t>
            </a:r>
          </a:p>
        </p:txBody>
      </p:sp>
      <p:sp>
        <p:nvSpPr>
          <p:cNvPr id="10" name="object 9"/>
          <p:cNvSpPr/>
          <p:nvPr/>
        </p:nvSpPr>
        <p:spPr>
          <a:xfrm>
            <a:off x="8974732" y="4149080"/>
            <a:ext cx="2448272" cy="2118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/>
        </p:nvSpPr>
        <p:spPr>
          <a:xfrm>
            <a:off x="5734372" y="5157192"/>
            <a:ext cx="235500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>
                <a:latin typeface="Calibri"/>
                <a:cs typeface="Calibri"/>
              </a:rPr>
              <a:t>Degeneration </a:t>
            </a:r>
            <a:r>
              <a:rPr dirty="0">
                <a:latin typeface="Calibri"/>
                <a:cs typeface="Calibri"/>
              </a:rPr>
              <a:t>in </a:t>
            </a:r>
            <a:r>
              <a:rPr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Alzheimer's</a:t>
            </a:r>
            <a:r>
              <a:rPr u="heavy" spc="3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disease</a:t>
            </a:r>
            <a:endParaRPr dirty="0">
              <a:latin typeface="Calibri"/>
              <a:cs typeface="Calibri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894612" y="5661248"/>
            <a:ext cx="93610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8"/>
          <p:cNvSpPr/>
          <p:nvPr/>
        </p:nvSpPr>
        <p:spPr>
          <a:xfrm>
            <a:off x="8123716" y="1374441"/>
            <a:ext cx="3455685" cy="2159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7"/>
          <p:cNvSpPr txBox="1"/>
          <p:nvPr/>
        </p:nvSpPr>
        <p:spPr>
          <a:xfrm>
            <a:off x="5594302" y="1778782"/>
            <a:ext cx="2091648" cy="1674817"/>
          </a:xfrm>
          <a:prstGeom prst="rect">
            <a:avLst/>
          </a:prstGeom>
          <a:ln w="25908">
            <a:solidFill>
              <a:srgbClr val="FF7B8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78105" marR="132080">
              <a:spcBef>
                <a:spcPts val="100"/>
              </a:spcBef>
            </a:pPr>
            <a:r>
              <a:rPr sz="1800" spc="-10" dirty="0">
                <a:cs typeface="Calibri"/>
              </a:rPr>
              <a:t>Inhibitors </a:t>
            </a:r>
            <a:r>
              <a:rPr sz="1800" dirty="0">
                <a:cs typeface="Calibri"/>
              </a:rPr>
              <a:t>of </a:t>
            </a:r>
            <a:r>
              <a:rPr sz="1800" spc="-10" dirty="0">
                <a:solidFill>
                  <a:schemeClr val="accent1"/>
                </a:solidFill>
                <a:cs typeface="Calibri"/>
              </a:rPr>
              <a:t>acetylcholinesterase  </a:t>
            </a:r>
            <a:r>
              <a:rPr sz="1800" dirty="0">
                <a:cs typeface="Calibri"/>
              </a:rPr>
              <a:t>in the </a:t>
            </a:r>
            <a:r>
              <a:rPr sz="1800" spc="-15" dirty="0">
                <a:cs typeface="Calibri"/>
              </a:rPr>
              <a:t>brain </a:t>
            </a:r>
            <a:r>
              <a:rPr sz="1800" spc="-10" dirty="0">
                <a:cs typeface="Calibri"/>
              </a:rPr>
              <a:t>are </a:t>
            </a:r>
            <a:r>
              <a:rPr sz="1800" spc="-5" dirty="0">
                <a:cs typeface="Calibri"/>
              </a:rPr>
              <a:t>the </a:t>
            </a:r>
            <a:r>
              <a:rPr sz="1800" dirty="0">
                <a:cs typeface="Calibri"/>
              </a:rPr>
              <a:t>main </a:t>
            </a:r>
            <a:r>
              <a:rPr sz="1800" spc="-10" dirty="0">
                <a:cs typeface="Calibri"/>
              </a:rPr>
              <a:t>drugs  </a:t>
            </a:r>
            <a:r>
              <a:rPr sz="1800" dirty="0">
                <a:cs typeface="Calibri"/>
              </a:rPr>
              <a:t>used </a:t>
            </a:r>
            <a:r>
              <a:rPr sz="1800" spc="-15" dirty="0">
                <a:cs typeface="Calibri"/>
              </a:rPr>
              <a:t>to </a:t>
            </a:r>
            <a:r>
              <a:rPr sz="1800" spc="-10" dirty="0">
                <a:cs typeface="Calibri"/>
              </a:rPr>
              <a:t>treat </a:t>
            </a:r>
            <a:r>
              <a:rPr sz="1800" spc="-5" dirty="0">
                <a:cs typeface="Calibri"/>
              </a:rPr>
              <a:t>Alzheimer’s</a:t>
            </a:r>
            <a:r>
              <a:rPr sz="1800" spc="-90" dirty="0">
                <a:cs typeface="Calibri"/>
              </a:rPr>
              <a:t> </a:t>
            </a:r>
            <a:r>
              <a:rPr sz="1800" dirty="0">
                <a:cs typeface="Calibri"/>
              </a:rPr>
              <a:t>disease.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94303" y="4060021"/>
            <a:ext cx="5985100" cy="220788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600521" y="-1490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1412737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6669" y="4611056"/>
            <a:ext cx="10720435" cy="167387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74585" y="1700808"/>
            <a:ext cx="5662519" cy="2830407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8982" y="1700808"/>
            <a:ext cx="4965390" cy="2809109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89483"/>
            <a:ext cx="10969943" cy="990600"/>
          </a:xfrm>
        </p:spPr>
        <p:txBody>
          <a:bodyPr>
            <a:normAutofit/>
          </a:bodyPr>
          <a:lstStyle/>
          <a:p>
            <a:r>
              <a:rPr lang="en-US" sz="3200" spc="-5" dirty="0"/>
              <a:t>Acetylcholine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object 6"/>
          <p:cNvSpPr txBox="1"/>
          <p:nvPr/>
        </p:nvSpPr>
        <p:spPr>
          <a:xfrm>
            <a:off x="1042358" y="1806262"/>
            <a:ext cx="7416824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buFont typeface="Arial" charset="0"/>
              <a:buChar char="•"/>
            </a:pPr>
            <a:endParaRPr lang="en-US" sz="1800" b="1" spc="-5" dirty="0">
              <a:solidFill>
                <a:schemeClr val="accent1"/>
              </a:solidFill>
              <a:cs typeface="Calibri"/>
            </a:endParaRPr>
          </a:p>
          <a:p>
            <a:pPr marL="298450" indent="-285750">
              <a:buFont typeface="Arial" charset="0"/>
              <a:buChar char="•"/>
            </a:pPr>
            <a:r>
              <a:rPr sz="1800" b="1" spc="-5" dirty="0">
                <a:solidFill>
                  <a:schemeClr val="accent1"/>
                </a:solidFill>
                <a:cs typeface="Calibri"/>
              </a:rPr>
              <a:t>Nicotinic</a:t>
            </a:r>
            <a:r>
              <a:rPr sz="1800" spc="-160" dirty="0">
                <a:solidFill>
                  <a:srgbClr val="002060"/>
                </a:solidFill>
                <a:cs typeface="Calibri"/>
              </a:rPr>
              <a:t> </a:t>
            </a:r>
            <a:r>
              <a:rPr sz="1800" spc="-5" dirty="0">
                <a:cs typeface="Calibri"/>
              </a:rPr>
              <a:t>(ionotropic)</a:t>
            </a:r>
            <a:endParaRPr sz="1800" dirty="0">
              <a:cs typeface="Calibri"/>
            </a:endParaRPr>
          </a:p>
          <a:p>
            <a:pPr marL="12700"/>
            <a:r>
              <a:rPr sz="1800" spc="-15" dirty="0">
                <a:cs typeface="Calibri"/>
              </a:rPr>
              <a:t>(antagonist-Curare):</a:t>
            </a:r>
            <a:r>
              <a:rPr sz="1800" spc="-25" dirty="0">
                <a:cs typeface="Calibri"/>
              </a:rPr>
              <a:t> </a:t>
            </a:r>
            <a:r>
              <a:rPr sz="1800" spc="-20" dirty="0">
                <a:cs typeface="Calibri"/>
              </a:rPr>
              <a:t>excitatory</a:t>
            </a:r>
            <a:endParaRPr lang="en-US" sz="1800" dirty="0">
              <a:cs typeface="Calibri"/>
            </a:endParaRPr>
          </a:p>
          <a:p>
            <a:pPr marL="298450" indent="-285750">
              <a:buFont typeface="Arial" charset="0"/>
              <a:buChar char="•"/>
            </a:pPr>
            <a:endParaRPr lang="en-US" sz="1800" b="1" spc="-5" dirty="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8" name="object 2"/>
          <p:cNvSpPr/>
          <p:nvPr/>
        </p:nvSpPr>
        <p:spPr>
          <a:xfrm>
            <a:off x="909836" y="3092872"/>
            <a:ext cx="4428743" cy="1406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007748" y="1892544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8450" indent="-285750">
              <a:buFont typeface="Arial" charset="0"/>
              <a:buChar char="•"/>
            </a:pPr>
            <a:r>
              <a:rPr lang="en-US" sz="1800" b="1" spc="-5" dirty="0">
                <a:solidFill>
                  <a:schemeClr val="accent1"/>
                </a:solidFill>
                <a:cs typeface="Calibri"/>
              </a:rPr>
              <a:t>Muscarinic</a:t>
            </a:r>
            <a:r>
              <a:rPr lang="en-US" sz="1800" spc="-25" dirty="0">
                <a:solidFill>
                  <a:srgbClr val="430FFB"/>
                </a:solidFill>
                <a:cs typeface="Calibri"/>
              </a:rPr>
              <a:t> </a:t>
            </a:r>
            <a:r>
              <a:rPr lang="en-US" sz="1800" spc="-10" dirty="0">
                <a:cs typeface="Calibri"/>
              </a:rPr>
              <a:t>(metabotropic)</a:t>
            </a:r>
            <a:endParaRPr lang="en-US" sz="1800" dirty="0">
              <a:cs typeface="Calibri"/>
            </a:endParaRPr>
          </a:p>
          <a:p>
            <a:pPr marL="12700"/>
            <a:r>
              <a:rPr lang="en-US" sz="1800" spc="-15" dirty="0">
                <a:cs typeface="Calibri"/>
              </a:rPr>
              <a:t>(antagonist-Atropine):</a:t>
            </a:r>
            <a:endParaRPr lang="en-US" sz="1800" dirty="0">
              <a:cs typeface="Calibri"/>
            </a:endParaRPr>
          </a:p>
          <a:p>
            <a:pPr marL="755650" lvl="1" indent="-285750">
              <a:buClr>
                <a:schemeClr val="tx2"/>
              </a:buClr>
              <a:buFont typeface="Wingdings" charset="2"/>
              <a:buChar char="Ø"/>
              <a:tabLst>
                <a:tab pos="711200" algn="l"/>
              </a:tabLst>
            </a:pPr>
            <a:r>
              <a:rPr lang="en-US" sz="1800" spc="-15" dirty="0">
                <a:cs typeface="Calibri"/>
              </a:rPr>
              <a:t>Excitatory </a:t>
            </a:r>
            <a:r>
              <a:rPr lang="en-US" sz="1800" spc="-5" dirty="0">
                <a:cs typeface="Calibri"/>
              </a:rPr>
              <a:t>or</a:t>
            </a:r>
            <a:r>
              <a:rPr lang="en-US" sz="1800" spc="-65" dirty="0">
                <a:cs typeface="Calibri"/>
              </a:rPr>
              <a:t> </a:t>
            </a:r>
            <a:r>
              <a:rPr lang="en-US" sz="1800" spc="-5" dirty="0">
                <a:solidFill>
                  <a:srgbClr val="FF0000"/>
                </a:solidFill>
                <a:cs typeface="Calibri"/>
              </a:rPr>
              <a:t>inhibitory</a:t>
            </a:r>
            <a:endParaRPr lang="en-US" sz="1800" dirty="0">
              <a:cs typeface="Calibri"/>
            </a:endParaRPr>
          </a:p>
          <a:p>
            <a:pPr marL="755650" marR="152400" lvl="1" indent="-285750">
              <a:buClr>
                <a:schemeClr val="tx1"/>
              </a:buClr>
              <a:buFont typeface="Wingdings" charset="2"/>
              <a:buChar char="Ø"/>
              <a:tabLst>
                <a:tab pos="723265" algn="l"/>
              </a:tabLst>
            </a:pPr>
            <a:r>
              <a:rPr lang="en-US" sz="1800" spc="-10" dirty="0">
                <a:cs typeface="Calibri"/>
              </a:rPr>
              <a:t>Five </a:t>
            </a:r>
            <a:r>
              <a:rPr lang="en-US" sz="1800" spc="-5" dirty="0">
                <a:cs typeface="Calibri"/>
              </a:rPr>
              <a:t>subtypes (M1-M5):</a:t>
            </a:r>
            <a:r>
              <a:rPr lang="en-US" sz="1800" spc="-70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all  </a:t>
            </a:r>
            <a:r>
              <a:rPr lang="en-US" sz="1800" spc="-10" dirty="0">
                <a:cs typeface="Calibri"/>
              </a:rPr>
              <a:t>present </a:t>
            </a:r>
            <a:r>
              <a:rPr lang="en-US" sz="1800" dirty="0">
                <a:cs typeface="Calibri"/>
              </a:rPr>
              <a:t>in the</a:t>
            </a:r>
            <a:r>
              <a:rPr lang="en-US" sz="1800" spc="-75" dirty="0">
                <a:cs typeface="Calibri"/>
              </a:rPr>
              <a:t> </a:t>
            </a:r>
            <a:r>
              <a:rPr lang="en-US" sz="1800" spc="-15" dirty="0">
                <a:cs typeface="Calibri"/>
              </a:rPr>
              <a:t>brain</a:t>
            </a:r>
            <a:endParaRPr lang="en-US" sz="1800" dirty="0">
              <a:cs typeface="Calibri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1601820" y="4089735"/>
            <a:ext cx="107061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15" dirty="0">
                <a:solidFill>
                  <a:srgbClr val="C00000"/>
                </a:solidFill>
                <a:latin typeface="Calibri"/>
                <a:cs typeface="Calibri"/>
              </a:rPr>
              <a:t>Excitatory</a:t>
            </a:r>
            <a:endParaRPr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1" name="object 3"/>
          <p:cNvSpPr/>
          <p:nvPr/>
        </p:nvSpPr>
        <p:spPr>
          <a:xfrm>
            <a:off x="6244810" y="3133784"/>
            <a:ext cx="4428744" cy="1365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850375" y="1133607"/>
            <a:ext cx="3494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buClr>
                <a:srgbClr val="430FFB"/>
              </a:buClr>
              <a:tabLst>
                <a:tab pos="221615" algn="l"/>
              </a:tabLst>
            </a:pPr>
            <a:r>
              <a:rPr lang="en-US" dirty="0">
                <a:cs typeface="Calibri"/>
              </a:rPr>
              <a:t>Acts on 2 </a:t>
            </a:r>
            <a:r>
              <a:rPr lang="en-US" spc="-10" dirty="0">
                <a:cs typeface="Calibri"/>
              </a:rPr>
              <a:t>cholinergic</a:t>
            </a:r>
            <a:r>
              <a:rPr lang="en-US" spc="-10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receptors:</a:t>
            </a:r>
            <a:endParaRPr lang="en-US" dirty="0"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982" y="4747819"/>
            <a:ext cx="108866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>
              <a:lnSpc>
                <a:spcPct val="100400"/>
              </a:lnSpc>
              <a:buClr>
                <a:schemeClr val="tx1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1600" b="1" spc="-5" dirty="0">
                <a:solidFill>
                  <a:schemeClr val="accent1"/>
                </a:solidFill>
                <a:cs typeface="Calibri"/>
              </a:rPr>
              <a:t>M1 </a:t>
            </a:r>
            <a:r>
              <a:rPr lang="en-US" sz="1600" b="1" spc="-20" dirty="0">
                <a:solidFill>
                  <a:schemeClr val="accent1"/>
                </a:solidFill>
                <a:cs typeface="Calibri"/>
              </a:rPr>
              <a:t>receptors </a:t>
            </a:r>
            <a:r>
              <a:rPr lang="en-US" sz="1600" spc="-15" dirty="0">
                <a:cs typeface="Calibri"/>
              </a:rPr>
              <a:t>most </a:t>
            </a:r>
            <a:r>
              <a:rPr lang="en-US" sz="1600" spc="-20" dirty="0">
                <a:cs typeface="Calibri"/>
              </a:rPr>
              <a:t>involved </a:t>
            </a:r>
            <a:r>
              <a:rPr lang="en-US" sz="1600" spc="-5" dirty="0">
                <a:cs typeface="Calibri"/>
              </a:rPr>
              <a:t>in </a:t>
            </a:r>
            <a:r>
              <a:rPr lang="en-US" sz="1600" spc="-15" dirty="0">
                <a:cs typeface="Calibri"/>
              </a:rPr>
              <a:t>cognitive </a:t>
            </a:r>
            <a:r>
              <a:rPr lang="en-US" sz="1600" spc="-10" dirty="0">
                <a:cs typeface="Calibri"/>
              </a:rPr>
              <a:t>functioning  </a:t>
            </a:r>
            <a:r>
              <a:rPr lang="en-US" sz="1600" spc="-5" dirty="0">
                <a:cs typeface="Calibri"/>
              </a:rPr>
              <a:t>(evidence </a:t>
            </a:r>
            <a:r>
              <a:rPr lang="en-US" sz="1600" spc="-15" dirty="0">
                <a:cs typeface="Calibri"/>
              </a:rPr>
              <a:t>from </a:t>
            </a:r>
            <a:r>
              <a:rPr lang="en-US" sz="1600" spc="-20" dirty="0">
                <a:cs typeface="Calibri"/>
              </a:rPr>
              <a:t>Knockout </a:t>
            </a:r>
            <a:r>
              <a:rPr lang="en-US" sz="1600" dirty="0">
                <a:cs typeface="Calibri"/>
              </a:rPr>
              <a:t>mice and </a:t>
            </a:r>
            <a:r>
              <a:rPr lang="en-US" sz="1600" spc="-5" dirty="0">
                <a:cs typeface="Calibri"/>
              </a:rPr>
              <a:t>pharmacologic human studies  </a:t>
            </a:r>
            <a:r>
              <a:rPr lang="en-US" sz="1600" dirty="0">
                <a:cs typeface="Calibri"/>
              </a:rPr>
              <a:t>with </a:t>
            </a:r>
            <a:r>
              <a:rPr lang="en-US" sz="1600" spc="-5" dirty="0">
                <a:cs typeface="Calibri"/>
              </a:rPr>
              <a:t>M1 blocking</a:t>
            </a:r>
            <a:r>
              <a:rPr lang="en-US" sz="1600" spc="-295" dirty="0">
                <a:cs typeface="Calibri"/>
              </a:rPr>
              <a:t> </a:t>
            </a:r>
            <a:r>
              <a:rPr lang="en-US" sz="1600" spc="-5" dirty="0">
                <a:cs typeface="Calibri"/>
              </a:rPr>
              <a:t>drugs)</a:t>
            </a:r>
          </a:p>
          <a:p>
            <a:pPr marL="355600" marR="5080" indent="-342900">
              <a:lnSpc>
                <a:spcPct val="100400"/>
              </a:lnSpc>
              <a:buClr>
                <a:schemeClr val="tx1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1600" b="1" spc="-5" dirty="0">
                <a:solidFill>
                  <a:schemeClr val="accent1"/>
                </a:solidFill>
                <a:cs typeface="Calibri"/>
              </a:rPr>
              <a:t>M2 blocking </a:t>
            </a:r>
            <a:r>
              <a:rPr lang="en-US" sz="1600" b="1" spc="-15" dirty="0">
                <a:solidFill>
                  <a:schemeClr val="accent1"/>
                </a:solidFill>
                <a:cs typeface="Calibri"/>
              </a:rPr>
              <a:t>agents </a:t>
            </a:r>
            <a:r>
              <a:rPr lang="en-US" sz="1600" spc="-20" dirty="0">
                <a:cs typeface="Calibri"/>
              </a:rPr>
              <a:t>may  facilitate </a:t>
            </a:r>
            <a:r>
              <a:rPr lang="en-US" sz="1600" spc="-10" dirty="0">
                <a:cs typeface="Calibri"/>
              </a:rPr>
              <a:t>cognition </a:t>
            </a:r>
            <a:r>
              <a:rPr lang="en-US" sz="1600" spc="-5" dirty="0">
                <a:cs typeface="Calibri"/>
              </a:rPr>
              <a:t>in  animals (but these </a:t>
            </a:r>
            <a:r>
              <a:rPr lang="en-US" sz="1600" spc="-10" dirty="0">
                <a:cs typeface="Calibri"/>
              </a:rPr>
              <a:t>drugs </a:t>
            </a:r>
            <a:r>
              <a:rPr lang="en-US" sz="1600" spc="-20" dirty="0">
                <a:cs typeface="Calibri"/>
              </a:rPr>
              <a:t>are </a:t>
            </a:r>
            <a:r>
              <a:rPr lang="en-US" sz="1600" spc="-10" dirty="0">
                <a:cs typeface="Calibri"/>
              </a:rPr>
              <a:t>not being used </a:t>
            </a:r>
            <a:r>
              <a:rPr lang="en-US" sz="1600" spc="-5" dirty="0">
                <a:cs typeface="Calibri"/>
              </a:rPr>
              <a:t>in  </a:t>
            </a:r>
            <a:r>
              <a:rPr lang="en-US" sz="1600" spc="-10" dirty="0">
                <a:cs typeface="Calibri"/>
              </a:rPr>
              <a:t>humans </a:t>
            </a:r>
            <a:r>
              <a:rPr lang="en-US" sz="1600" spc="-15" dirty="0">
                <a:cs typeface="Calibri"/>
              </a:rPr>
              <a:t>at </a:t>
            </a:r>
            <a:r>
              <a:rPr lang="en-US" sz="1600" spc="-5" dirty="0">
                <a:cs typeface="Calibri"/>
              </a:rPr>
              <a:t>this</a:t>
            </a:r>
            <a:r>
              <a:rPr lang="en-US" sz="1600" spc="15" dirty="0">
                <a:cs typeface="Calibri"/>
              </a:rPr>
              <a:t> </a:t>
            </a:r>
            <a:r>
              <a:rPr lang="en-US" sz="1600" spc="-10" dirty="0">
                <a:cs typeface="Calibri"/>
              </a:rPr>
              <a:t>point).</a:t>
            </a:r>
          </a:p>
          <a:p>
            <a:pPr marL="355600" marR="5080" indent="-342900">
              <a:lnSpc>
                <a:spcPct val="100400"/>
              </a:lnSpc>
              <a:buClr>
                <a:schemeClr val="tx1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1600" b="1" spc="-5" dirty="0">
                <a:solidFill>
                  <a:schemeClr val="accent1"/>
                </a:solidFill>
                <a:cs typeface="Calibri"/>
              </a:rPr>
              <a:t>M3 </a:t>
            </a:r>
            <a:r>
              <a:rPr lang="en-US" sz="1600" b="1" spc="-20" dirty="0">
                <a:solidFill>
                  <a:schemeClr val="accent1"/>
                </a:solidFill>
                <a:cs typeface="Calibri"/>
              </a:rPr>
              <a:t>receptors </a:t>
            </a:r>
            <a:r>
              <a:rPr lang="en-US" sz="1600" spc="-5" dirty="0">
                <a:cs typeface="Calibri"/>
              </a:rPr>
              <a:t>do </a:t>
            </a:r>
            <a:r>
              <a:rPr lang="en-US" sz="1600" spc="-10" dirty="0">
                <a:cs typeface="Calibri"/>
              </a:rPr>
              <a:t>not seem  </a:t>
            </a:r>
            <a:r>
              <a:rPr lang="en-US" sz="1600" spc="-15" dirty="0">
                <a:cs typeface="Calibri"/>
              </a:rPr>
              <a:t>to </a:t>
            </a:r>
            <a:r>
              <a:rPr lang="en-US" sz="1600" spc="-20" dirty="0">
                <a:cs typeface="Calibri"/>
              </a:rPr>
              <a:t>play </a:t>
            </a:r>
            <a:r>
              <a:rPr lang="en-US" sz="1600" spc="-5" dirty="0">
                <a:cs typeface="Calibri"/>
              </a:rPr>
              <a:t>much of a </a:t>
            </a:r>
            <a:r>
              <a:rPr lang="en-US" sz="1600" spc="-20" dirty="0">
                <a:cs typeface="Calibri"/>
              </a:rPr>
              <a:t>role </a:t>
            </a:r>
            <a:r>
              <a:rPr lang="en-US" sz="1600" spc="-5" dirty="0">
                <a:cs typeface="Calibri"/>
              </a:rPr>
              <a:t>in  </a:t>
            </a:r>
            <a:r>
              <a:rPr lang="en-US" sz="1600" spc="-10" dirty="0">
                <a:cs typeface="Calibri"/>
              </a:rPr>
              <a:t>cognition </a:t>
            </a:r>
            <a:r>
              <a:rPr lang="en-US" sz="1600" spc="-5" dirty="0">
                <a:cs typeface="Calibri"/>
              </a:rPr>
              <a:t>(animal</a:t>
            </a:r>
            <a:r>
              <a:rPr lang="en-US" sz="1600" spc="-55" dirty="0">
                <a:cs typeface="Calibri"/>
              </a:rPr>
              <a:t> </a:t>
            </a:r>
            <a:r>
              <a:rPr lang="en-US" sz="1600" spc="-10" dirty="0">
                <a:cs typeface="Calibri"/>
              </a:rPr>
              <a:t>studies).</a:t>
            </a:r>
          </a:p>
          <a:p>
            <a:pPr marL="355600" marR="5080" indent="-342900">
              <a:lnSpc>
                <a:spcPct val="100400"/>
              </a:lnSpc>
              <a:buClr>
                <a:schemeClr val="tx1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1600" b="1" spc="-5" dirty="0">
                <a:solidFill>
                  <a:schemeClr val="accent1"/>
                </a:solidFill>
                <a:cs typeface="Calibri"/>
              </a:rPr>
              <a:t>M4 and </a:t>
            </a:r>
            <a:r>
              <a:rPr lang="en-US" sz="1600" b="1" dirty="0">
                <a:solidFill>
                  <a:schemeClr val="accent1"/>
                </a:solidFill>
                <a:cs typeface="Calibri"/>
              </a:rPr>
              <a:t>M5 </a:t>
            </a:r>
            <a:r>
              <a:rPr lang="en-US" sz="1600" b="1" spc="-5" dirty="0">
                <a:solidFill>
                  <a:schemeClr val="accent1"/>
                </a:solidFill>
                <a:cs typeface="Calibri"/>
              </a:rPr>
              <a:t>functions </a:t>
            </a:r>
            <a:r>
              <a:rPr lang="en-US" sz="1600" spc="-5" dirty="0">
                <a:cs typeface="Calibri"/>
              </a:rPr>
              <a:t>in  the </a:t>
            </a:r>
            <a:r>
              <a:rPr lang="en-US" sz="1600" spc="-20" dirty="0">
                <a:cs typeface="Calibri"/>
              </a:rPr>
              <a:t>brain are</a:t>
            </a:r>
            <a:r>
              <a:rPr lang="en-US" sz="1600" spc="-10" dirty="0">
                <a:cs typeface="Calibri"/>
              </a:rPr>
              <a:t> unknown</a:t>
            </a:r>
            <a:endParaRPr lang="en-US" sz="1600" dirty="0">
              <a:cs typeface="Calibri"/>
            </a:endParaRPr>
          </a:p>
          <a:p>
            <a:pPr marL="355600" marR="5080" indent="-342900">
              <a:lnSpc>
                <a:spcPct val="100400"/>
              </a:lnSpc>
              <a:buClr>
                <a:schemeClr val="tx1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en-US" sz="1600" dirty="0">
              <a:cs typeface="Calibri"/>
            </a:endParaRPr>
          </a:p>
          <a:p>
            <a:pPr marL="355600" marR="5080" indent="-342900">
              <a:lnSpc>
                <a:spcPct val="100400"/>
              </a:lnSpc>
              <a:buClr>
                <a:schemeClr val="tx1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en-US" sz="1600" spc="-10" dirty="0">
              <a:cs typeface="Calibri"/>
            </a:endParaRPr>
          </a:p>
          <a:p>
            <a:pPr marL="355600" marR="5080" indent="-342900">
              <a:lnSpc>
                <a:spcPct val="100400"/>
              </a:lnSpc>
              <a:buClr>
                <a:schemeClr val="tx1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en-US" sz="1600" dirty="0">
              <a:cs typeface="Calibri"/>
            </a:endParaRPr>
          </a:p>
          <a:p>
            <a:pPr marL="355600" marR="5080" indent="-342900">
              <a:lnSpc>
                <a:spcPct val="100400"/>
              </a:lnSpc>
              <a:buClr>
                <a:schemeClr val="tx1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en-US" sz="1600" dirty="0"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96537" y="-14050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638617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9796" y="1196550"/>
            <a:ext cx="5904656" cy="2838894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796" y="620689"/>
            <a:ext cx="7269284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marL="12700"/>
            <a:r>
              <a:rPr lang="en-US" sz="3200" spc="-5" dirty="0"/>
              <a:t>3) Glutamate</a:t>
            </a:r>
            <a:endParaRPr sz="3200" spc="-5" dirty="0"/>
          </a:p>
        </p:txBody>
      </p:sp>
      <p:sp>
        <p:nvSpPr>
          <p:cNvPr id="11" name="object 10"/>
          <p:cNvSpPr txBox="1"/>
          <p:nvPr/>
        </p:nvSpPr>
        <p:spPr>
          <a:xfrm>
            <a:off x="693812" y="1330087"/>
            <a:ext cx="5307318" cy="268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308610" indent="-274320">
              <a:lnSpc>
                <a:spcPct val="79800"/>
              </a:lnSpc>
              <a:buClr>
                <a:srgbClr val="30B6FC"/>
              </a:buClr>
              <a:buFont typeface="Symbol"/>
              <a:buChar char=""/>
              <a:tabLst>
                <a:tab pos="287655" algn="l"/>
              </a:tabLst>
            </a:pPr>
            <a:r>
              <a:rPr sz="1800" spc="-5" dirty="0">
                <a:cs typeface="Comic Sans MS"/>
              </a:rPr>
              <a:t>It is the </a:t>
            </a:r>
            <a:r>
              <a:rPr sz="1800" spc="-5" dirty="0">
                <a:solidFill>
                  <a:srgbClr val="C00000"/>
                </a:solidFill>
                <a:cs typeface="Comic Sans MS"/>
              </a:rPr>
              <a:t>most commonly  </a:t>
            </a:r>
            <a:r>
              <a:rPr sz="1800" spc="-5" dirty="0">
                <a:cs typeface="Comic Sans MS"/>
              </a:rPr>
              <a:t>found </a:t>
            </a:r>
            <a:r>
              <a:rPr sz="1800" spc="-10" dirty="0">
                <a:cs typeface="Comic Sans MS"/>
              </a:rPr>
              <a:t>neurotransmitter </a:t>
            </a:r>
            <a:r>
              <a:rPr sz="1800" spc="-5" dirty="0">
                <a:cs typeface="Comic Sans MS"/>
              </a:rPr>
              <a:t>in</a:t>
            </a:r>
            <a:r>
              <a:rPr lang="en-US" sz="1800" spc="-5" dirty="0">
                <a:cs typeface="Comic Sans MS"/>
              </a:rPr>
              <a:t> </a:t>
            </a:r>
            <a:r>
              <a:rPr sz="1800" spc="-5" dirty="0">
                <a:cs typeface="Comic Sans MS"/>
              </a:rPr>
              <a:t>the</a:t>
            </a:r>
            <a:r>
              <a:rPr sz="1800" spc="-90" dirty="0">
                <a:cs typeface="Comic Sans MS"/>
              </a:rPr>
              <a:t> </a:t>
            </a:r>
            <a:r>
              <a:rPr sz="1800" spc="-10" dirty="0">
                <a:cs typeface="Comic Sans MS"/>
              </a:rPr>
              <a:t>brain.</a:t>
            </a:r>
            <a:r>
              <a:rPr lang="en-US" sz="1800" spc="-10" dirty="0">
                <a:cs typeface="Comic Sans MS"/>
              </a:rPr>
              <a:t> </a:t>
            </a:r>
            <a:r>
              <a:rPr lang="en-US" sz="1800" spc="-5" dirty="0">
                <a:latin typeface="Calibri"/>
                <a:cs typeface="Calibri"/>
              </a:rPr>
              <a:t>(</a:t>
            </a:r>
            <a:r>
              <a:rPr lang="en-US" sz="1800" b="1" spc="-5" dirty="0">
                <a:latin typeface="Calibri"/>
                <a:cs typeface="Calibri"/>
              </a:rPr>
              <a:t>king </a:t>
            </a:r>
            <a:r>
              <a:rPr lang="en-US" sz="1800" spc="-5" dirty="0">
                <a:latin typeface="Calibri"/>
                <a:cs typeface="Calibri"/>
              </a:rPr>
              <a:t>of </a:t>
            </a:r>
            <a:r>
              <a:rPr lang="en-US" sz="1800" spc="-50" dirty="0">
                <a:latin typeface="Calibri"/>
                <a:cs typeface="Calibri"/>
              </a:rPr>
              <a:t>NTs, </a:t>
            </a:r>
            <a:r>
              <a:rPr lang="en-US" sz="1800" dirty="0">
                <a:latin typeface="Calibri"/>
                <a:cs typeface="Calibri"/>
              </a:rPr>
              <a:t>~50%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neurons).</a:t>
            </a:r>
            <a:endParaRPr lang="en-US" sz="1800" dirty="0">
              <a:cs typeface="Comic Sans MS"/>
            </a:endParaRPr>
          </a:p>
          <a:p>
            <a:pPr marL="287020" marR="308610" indent="-274320">
              <a:lnSpc>
                <a:spcPct val="79800"/>
              </a:lnSpc>
              <a:buClr>
                <a:srgbClr val="30B6FC"/>
              </a:buClr>
              <a:buFont typeface="Symbol"/>
              <a:buChar char=""/>
              <a:tabLst>
                <a:tab pos="287655" algn="l"/>
              </a:tabLst>
            </a:pPr>
            <a:endParaRPr lang="en-US" sz="1800" spc="-5" dirty="0">
              <a:cs typeface="Comic Sans MS"/>
            </a:endParaRPr>
          </a:p>
          <a:p>
            <a:pPr marL="287020" marR="308610" indent="-274320">
              <a:lnSpc>
                <a:spcPct val="79800"/>
              </a:lnSpc>
              <a:buClr>
                <a:srgbClr val="30B6FC"/>
              </a:buClr>
              <a:buFont typeface="Symbol"/>
              <a:buChar char=""/>
              <a:tabLst>
                <a:tab pos="287655" algn="l"/>
              </a:tabLst>
            </a:pPr>
            <a:r>
              <a:rPr sz="1800" spc="-5" dirty="0">
                <a:cs typeface="Comic Sans MS"/>
              </a:rPr>
              <a:t>It is </a:t>
            </a:r>
            <a:r>
              <a:rPr sz="1800" dirty="0">
                <a:cs typeface="Comic Sans MS"/>
              </a:rPr>
              <a:t>always</a:t>
            </a:r>
            <a:r>
              <a:rPr sz="1800" spc="-90" dirty="0">
                <a:cs typeface="Comic Sans MS"/>
              </a:rPr>
              <a:t> </a:t>
            </a:r>
            <a:r>
              <a:rPr sz="1800" spc="-5" dirty="0">
                <a:cs typeface="Comic Sans MS"/>
              </a:rPr>
              <a:t>excitatory.</a:t>
            </a:r>
            <a:endParaRPr sz="1800" dirty="0">
              <a:cs typeface="Comic Sans MS"/>
            </a:endParaRPr>
          </a:p>
          <a:p>
            <a:pPr marL="287020" indent="-274320">
              <a:lnSpc>
                <a:spcPts val="2810"/>
              </a:lnSpc>
              <a:buClr>
                <a:srgbClr val="30B6FC"/>
              </a:buClr>
              <a:buFont typeface="Symbol"/>
              <a:buChar char=""/>
              <a:tabLst>
                <a:tab pos="287655" algn="l"/>
              </a:tabLst>
            </a:pPr>
            <a:endParaRPr lang="en-US" sz="1800" spc="-5" dirty="0">
              <a:cs typeface="Comic Sans MS"/>
            </a:endParaRPr>
          </a:p>
          <a:p>
            <a:pPr marL="287020" indent="-274320">
              <a:lnSpc>
                <a:spcPts val="2810"/>
              </a:lnSpc>
              <a:buClr>
                <a:srgbClr val="30B6FC"/>
              </a:buClr>
              <a:buFont typeface="Symbol"/>
              <a:buChar char=""/>
              <a:tabLst>
                <a:tab pos="287655" algn="l"/>
              </a:tabLst>
            </a:pPr>
            <a:r>
              <a:rPr sz="1800" spc="-5" dirty="0">
                <a:cs typeface="Comic Sans MS"/>
              </a:rPr>
              <a:t>Glutamate is formed</a:t>
            </a:r>
            <a:r>
              <a:rPr sz="1800" spc="-25" dirty="0">
                <a:cs typeface="Comic Sans MS"/>
              </a:rPr>
              <a:t> </a:t>
            </a:r>
            <a:r>
              <a:rPr sz="1800" dirty="0">
                <a:cs typeface="Comic Sans MS"/>
              </a:rPr>
              <a:t>(alpha</a:t>
            </a:r>
          </a:p>
          <a:p>
            <a:pPr marL="287020">
              <a:lnSpc>
                <a:spcPts val="2810"/>
              </a:lnSpc>
            </a:pPr>
            <a:r>
              <a:rPr sz="1800" spc="-5" dirty="0">
                <a:cs typeface="Comic Sans MS"/>
              </a:rPr>
              <a:t>ketoregulation) Kreb’s</a:t>
            </a:r>
            <a:r>
              <a:rPr sz="1800" spc="-65" dirty="0">
                <a:cs typeface="Comic Sans MS"/>
              </a:rPr>
              <a:t> </a:t>
            </a:r>
            <a:r>
              <a:rPr sz="1800" dirty="0">
                <a:cs typeface="Comic Sans MS"/>
              </a:rPr>
              <a:t>cycle</a:t>
            </a:r>
            <a:r>
              <a:rPr lang="en-US" sz="1800" dirty="0">
                <a:cs typeface="Comic Sans MS"/>
              </a:rPr>
              <a:t> </a:t>
            </a:r>
            <a:r>
              <a:rPr lang="en-US" sz="1800" dirty="0">
                <a:cs typeface="Comic Sans MS"/>
                <a:sym typeface="Wingdings"/>
              </a:rPr>
              <a:t> </a:t>
            </a:r>
            <a:r>
              <a:rPr sz="1800" spc="-10" dirty="0">
                <a:cs typeface="Comic Sans MS"/>
              </a:rPr>
              <a:t>carried into  </a:t>
            </a:r>
            <a:r>
              <a:rPr sz="1800" spc="-5" dirty="0">
                <a:cs typeface="Comic Sans MS"/>
              </a:rPr>
              <a:t>astrocytes </a:t>
            </a:r>
            <a:r>
              <a:rPr lang="en-US" sz="1800" dirty="0">
                <a:cs typeface="Comic Sans MS"/>
                <a:sym typeface="Wingdings"/>
              </a:rPr>
              <a:t> </a:t>
            </a:r>
            <a:r>
              <a:rPr sz="1800" spc="-5" dirty="0">
                <a:cs typeface="Comic Sans MS"/>
              </a:rPr>
              <a:t>converted  to glutamine </a:t>
            </a:r>
            <a:r>
              <a:rPr lang="en-US" sz="1800" dirty="0">
                <a:cs typeface="Comic Sans MS"/>
                <a:sym typeface="Wingdings"/>
              </a:rPr>
              <a:t></a:t>
            </a:r>
            <a:r>
              <a:rPr sz="1800" dirty="0">
                <a:cs typeface="Comic Sans MS"/>
              </a:rPr>
              <a:t> </a:t>
            </a:r>
            <a:r>
              <a:rPr sz="1800" spc="-5" dirty="0">
                <a:cs typeface="Comic Sans MS"/>
              </a:rPr>
              <a:t>passed</a:t>
            </a:r>
            <a:r>
              <a:rPr lang="en-US" sz="1800" spc="-5" dirty="0">
                <a:cs typeface="Comic Sans MS"/>
              </a:rPr>
              <a:t> </a:t>
            </a:r>
            <a:r>
              <a:rPr sz="1800" spc="-5" dirty="0">
                <a:cs typeface="Comic Sans MS"/>
              </a:rPr>
              <a:t>on</a:t>
            </a:r>
            <a:r>
              <a:rPr lang="en-US" sz="1800" spc="-5" dirty="0">
                <a:cs typeface="Comic Sans MS"/>
              </a:rPr>
              <a:t> </a:t>
            </a:r>
            <a:r>
              <a:rPr sz="1800" spc="-5" dirty="0">
                <a:cs typeface="Comic Sans MS"/>
              </a:rPr>
              <a:t>to</a:t>
            </a:r>
            <a:r>
              <a:rPr lang="en-US" sz="1800" spc="-5" dirty="0">
                <a:cs typeface="Comic Sans MS"/>
              </a:rPr>
              <a:t> </a:t>
            </a:r>
            <a:r>
              <a:rPr sz="1800" spc="-5" dirty="0">
                <a:cs typeface="Comic Sans MS"/>
              </a:rPr>
              <a:t>glutaminergic</a:t>
            </a:r>
            <a:r>
              <a:rPr lang="en-US" sz="1800" spc="-5" dirty="0">
                <a:cs typeface="Comic Sans MS"/>
              </a:rPr>
              <a:t> </a:t>
            </a:r>
            <a:r>
              <a:rPr sz="1800" spc="-5" dirty="0">
                <a:cs typeface="Comic Sans MS"/>
              </a:rPr>
              <a:t>neurones</a:t>
            </a:r>
            <a:endParaRPr sz="1800" dirty="0">
              <a:cs typeface="Comic Sans MS"/>
            </a:endParaRPr>
          </a:p>
        </p:txBody>
      </p:sp>
      <p:sp>
        <p:nvSpPr>
          <p:cNvPr id="12" name="object 2"/>
          <p:cNvSpPr/>
          <p:nvPr/>
        </p:nvSpPr>
        <p:spPr>
          <a:xfrm>
            <a:off x="7102524" y="1330088"/>
            <a:ext cx="4536504" cy="4845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 txBox="1">
            <a:spLocks/>
          </p:cNvSpPr>
          <p:nvPr/>
        </p:nvSpPr>
        <p:spPr>
          <a:xfrm>
            <a:off x="4006180" y="4435982"/>
            <a:ext cx="2857500" cy="123110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defTabSz="914400">
              <a:buClr>
                <a:srgbClr val="30B6FC"/>
              </a:buClr>
              <a:tabLst>
                <a:tab pos="287020" algn="l"/>
                <a:tab pos="2599055" algn="l"/>
              </a:tabLst>
            </a:pPr>
            <a:r>
              <a:rPr lang="en-US" sz="2000" b="1" spc="5" dirty="0">
                <a:solidFill>
                  <a:schemeClr val="tx1"/>
                </a:solidFill>
              </a:rPr>
              <a:t>I</a:t>
            </a:r>
            <a:r>
              <a:rPr lang="en-US" sz="2000" b="1" dirty="0">
                <a:solidFill>
                  <a:schemeClr val="tx1"/>
                </a:solidFill>
              </a:rPr>
              <a:t>m</a:t>
            </a:r>
            <a:r>
              <a:rPr lang="en-US" sz="2000" b="1" spc="-10" dirty="0">
                <a:solidFill>
                  <a:schemeClr val="tx1"/>
                </a:solidFill>
              </a:rPr>
              <a:t>p</a:t>
            </a:r>
            <a:r>
              <a:rPr lang="en-US" sz="2000" b="1" dirty="0">
                <a:solidFill>
                  <a:schemeClr val="tx1"/>
                </a:solidFill>
              </a:rPr>
              <a:t>or</a:t>
            </a:r>
            <a:r>
              <a:rPr lang="en-US" sz="2000" b="1" spc="10" dirty="0">
                <a:solidFill>
                  <a:schemeClr val="tx1"/>
                </a:solidFill>
              </a:rPr>
              <a:t>t</a:t>
            </a:r>
            <a:r>
              <a:rPr lang="en-US" sz="2000" b="1" dirty="0">
                <a:solidFill>
                  <a:schemeClr val="tx1"/>
                </a:solidFill>
              </a:rPr>
              <a:t>a</a:t>
            </a:r>
            <a:r>
              <a:rPr lang="en-US" sz="2000" b="1" spc="5" dirty="0">
                <a:solidFill>
                  <a:schemeClr val="tx1"/>
                </a:solidFill>
              </a:rPr>
              <a:t>n</a:t>
            </a:r>
            <a:r>
              <a:rPr lang="en-US" sz="2000" b="1" dirty="0">
                <a:solidFill>
                  <a:schemeClr val="tx1"/>
                </a:solidFill>
              </a:rPr>
              <a:t>t</a:t>
            </a:r>
            <a:r>
              <a:rPr lang="en-US" sz="2000" b="1" spc="-35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role </a:t>
            </a:r>
            <a:r>
              <a:rPr lang="en-US" sz="2000" dirty="0">
                <a:solidFill>
                  <a:srgbClr val="073D86"/>
                </a:solidFill>
              </a:rPr>
              <a:t>i</a:t>
            </a:r>
            <a:r>
              <a:rPr lang="en-US" sz="2000" spc="-5" dirty="0">
                <a:solidFill>
                  <a:srgbClr val="073D86"/>
                </a:solidFill>
              </a:rPr>
              <a:t>n </a:t>
            </a:r>
          </a:p>
          <a:p>
            <a:pPr marL="355600" indent="-342900" defTabSz="914400">
              <a:buClr>
                <a:srgbClr val="30B6FC"/>
              </a:buClr>
              <a:buFont typeface="Arial" charset="0"/>
              <a:buChar char="•"/>
              <a:tabLst>
                <a:tab pos="287020" algn="l"/>
                <a:tab pos="2599055" algn="l"/>
              </a:tabLst>
            </a:pPr>
            <a:endParaRPr lang="en-US" sz="2000" spc="-5" dirty="0">
              <a:solidFill>
                <a:srgbClr val="073D86"/>
              </a:solidFill>
            </a:endParaRPr>
          </a:p>
          <a:p>
            <a:pPr marL="355600" indent="-342900" defTabSz="914400">
              <a:buClr>
                <a:srgbClr val="30B6FC"/>
              </a:buClr>
              <a:buFont typeface="Arial" charset="0"/>
              <a:buChar char="•"/>
              <a:tabLst>
                <a:tab pos="287020" algn="l"/>
                <a:tab pos="2599055" algn="l"/>
              </a:tabLst>
            </a:pPr>
            <a:r>
              <a:rPr lang="en-US" sz="2000" spc="-5" dirty="0">
                <a:solidFill>
                  <a:srgbClr val="073D86"/>
                </a:solidFill>
              </a:rPr>
              <a:t>Learning </a:t>
            </a:r>
          </a:p>
          <a:p>
            <a:pPr marL="355600" indent="-342900" defTabSz="914400">
              <a:buClr>
                <a:srgbClr val="30B6FC"/>
              </a:buClr>
              <a:buFont typeface="Arial" charset="0"/>
              <a:buChar char="•"/>
              <a:tabLst>
                <a:tab pos="287020" algn="l"/>
                <a:tab pos="2599055" algn="l"/>
              </a:tabLst>
            </a:pPr>
            <a:r>
              <a:rPr lang="en-US" sz="2000" spc="-5" dirty="0">
                <a:solidFill>
                  <a:srgbClr val="073D86"/>
                </a:solidFill>
              </a:rPr>
              <a:t>Memory </a:t>
            </a:r>
            <a:endParaRPr lang="en-US" sz="2000" dirty="0"/>
          </a:p>
        </p:txBody>
      </p:sp>
      <p:sp>
        <p:nvSpPr>
          <p:cNvPr id="14" name="object 4"/>
          <p:cNvSpPr txBox="1"/>
          <p:nvPr/>
        </p:nvSpPr>
        <p:spPr>
          <a:xfrm>
            <a:off x="714600" y="4328535"/>
            <a:ext cx="3452495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b="1" spc="-5" dirty="0">
                <a:cs typeface="Comic Sans MS"/>
              </a:rPr>
              <a:t>Reduced level</a:t>
            </a:r>
            <a:r>
              <a:rPr b="1" spc="-70" dirty="0">
                <a:cs typeface="Comic Sans MS"/>
              </a:rPr>
              <a:t> </a:t>
            </a:r>
            <a:r>
              <a:rPr b="1" spc="-5" dirty="0">
                <a:cs typeface="Comic Sans MS"/>
              </a:rPr>
              <a:t>in:</a:t>
            </a:r>
            <a:endParaRPr dirty="0">
              <a:cs typeface="Comic Sans MS"/>
            </a:endParaRPr>
          </a:p>
          <a:p>
            <a:pPr marL="355600" indent="-342900">
              <a:spcBef>
                <a:spcPts val="580"/>
              </a:spcBef>
              <a:buClr>
                <a:srgbClr val="30B6FC"/>
              </a:buClr>
              <a:buFont typeface="Arial" charset="0"/>
              <a:buChar char="•"/>
              <a:tabLst>
                <a:tab pos="287020" algn="l"/>
              </a:tabLst>
            </a:pPr>
            <a:r>
              <a:rPr lang="en-US" u="sng" dirty="0">
                <a:cs typeface="Comic Sans MS"/>
              </a:rPr>
              <a:t>Stroke</a:t>
            </a:r>
            <a:endParaRPr u="sng" dirty="0">
              <a:cs typeface="Comic Sans MS"/>
            </a:endParaRPr>
          </a:p>
          <a:p>
            <a:pPr marL="355600" indent="-342900">
              <a:spcBef>
                <a:spcPts val="580"/>
              </a:spcBef>
              <a:buClr>
                <a:srgbClr val="30B6FC"/>
              </a:buClr>
              <a:buFont typeface="Arial" charset="0"/>
              <a:buChar char="•"/>
              <a:tabLst>
                <a:tab pos="287020" algn="l"/>
              </a:tabLst>
            </a:pPr>
            <a:r>
              <a:rPr lang="en-US" u="sng" spc="-5" dirty="0">
                <a:cs typeface="Comic Sans MS"/>
              </a:rPr>
              <a:t>Autism</a:t>
            </a:r>
            <a:endParaRPr u="sng" dirty="0">
              <a:cs typeface="Comic Sans MS"/>
            </a:endParaRPr>
          </a:p>
          <a:p>
            <a:pPr marL="355600" indent="-342900">
              <a:spcBef>
                <a:spcPts val="580"/>
              </a:spcBef>
              <a:buClr>
                <a:srgbClr val="30B6FC"/>
              </a:buClr>
              <a:buFont typeface="Arial" charset="0"/>
              <a:buChar char="•"/>
              <a:tabLst>
                <a:tab pos="287020" algn="l"/>
              </a:tabLst>
            </a:pPr>
            <a:r>
              <a:rPr lang="en-US" u="sng" spc="-5" dirty="0">
                <a:cs typeface="Comic Sans MS"/>
              </a:rPr>
              <a:t>Intellectual disability</a:t>
            </a:r>
            <a:endParaRPr u="sng" dirty="0">
              <a:cs typeface="Comic Sans MS"/>
            </a:endParaRPr>
          </a:p>
          <a:p>
            <a:pPr marL="355600" indent="-342900">
              <a:spcBef>
                <a:spcPts val="560"/>
              </a:spcBef>
              <a:buClr>
                <a:srgbClr val="30B6FC"/>
              </a:buClr>
              <a:buFont typeface="Arial" charset="0"/>
              <a:buChar char="•"/>
              <a:tabLst>
                <a:tab pos="287020" algn="l"/>
              </a:tabLst>
            </a:pPr>
            <a:r>
              <a:rPr lang="en-US" u="sng" spc="-5" dirty="0">
                <a:cs typeface="Comic Sans MS"/>
              </a:rPr>
              <a:t>Alzheimer’s disease</a:t>
            </a:r>
            <a:endParaRPr u="sng" dirty="0"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9796" y="4221088"/>
            <a:ext cx="2880320" cy="20615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94920" y="4221087"/>
            <a:ext cx="2880320" cy="20615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22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63012" y="1207842"/>
            <a:ext cx="6179472" cy="515609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/>
          <p:nvPr/>
        </p:nvSpPr>
        <p:spPr>
          <a:xfrm>
            <a:off x="7174532" y="1230461"/>
            <a:ext cx="4392488" cy="5040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3012" y="1018237"/>
            <a:ext cx="6395496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5"/>
              </a:spcBef>
              <a:buClr>
                <a:srgbClr val="F303A2"/>
              </a:buClr>
              <a:buFont typeface="Wingdings"/>
              <a:buChar char=""/>
            </a:pPr>
            <a:endParaRPr sz="1800" dirty="0">
              <a:cs typeface="Times New Roman"/>
            </a:endParaRPr>
          </a:p>
          <a:p>
            <a:pPr marL="298450" marR="374650" indent="-285750">
              <a:buClr>
                <a:schemeClr val="tx1"/>
              </a:buClr>
              <a:buFont typeface="Arial" charset="0"/>
              <a:buChar char="•"/>
              <a:tabLst>
                <a:tab pos="221615" algn="l"/>
              </a:tabLst>
            </a:pPr>
            <a:r>
              <a:rPr sz="1800" spc="-10" dirty="0">
                <a:cs typeface="Calibri"/>
              </a:rPr>
              <a:t>Glutamate </a:t>
            </a:r>
            <a:r>
              <a:rPr sz="1800" spc="-5" dirty="0">
                <a:cs typeface="Calibri"/>
              </a:rPr>
              <a:t>(can cause  </a:t>
            </a:r>
            <a:r>
              <a:rPr sz="1800" spc="-15" dirty="0">
                <a:cs typeface="Calibri"/>
              </a:rPr>
              <a:t>excitotoxicity) </a:t>
            </a:r>
            <a:r>
              <a:rPr sz="1800" dirty="0">
                <a:cs typeface="Calibri"/>
              </a:rPr>
              <a:t>is </a:t>
            </a:r>
            <a:r>
              <a:rPr sz="1800" spc="-15" dirty="0">
                <a:cs typeface="Calibri"/>
              </a:rPr>
              <a:t>converted </a:t>
            </a:r>
            <a:r>
              <a:rPr sz="1800" dirty="0">
                <a:cs typeface="Calibri"/>
              </a:rPr>
              <a:t>in  </a:t>
            </a:r>
            <a:r>
              <a:rPr sz="1800" spc="-10" dirty="0">
                <a:cs typeface="Calibri"/>
              </a:rPr>
              <a:t>astrocytes </a:t>
            </a:r>
            <a:r>
              <a:rPr sz="1800" spc="-15" dirty="0">
                <a:cs typeface="Calibri"/>
              </a:rPr>
              <a:t>into </a:t>
            </a:r>
            <a:r>
              <a:rPr sz="1800" spc="-5" dirty="0">
                <a:cs typeface="Calibri"/>
              </a:rPr>
              <a:t>glutamine (not  </a:t>
            </a:r>
            <a:r>
              <a:rPr sz="1800" spc="-15" dirty="0">
                <a:cs typeface="Calibri"/>
              </a:rPr>
              <a:t>toxic) </a:t>
            </a:r>
            <a:r>
              <a:rPr sz="1800" dirty="0">
                <a:cs typeface="Calibri"/>
              </a:rPr>
              <a:t>and </a:t>
            </a:r>
            <a:r>
              <a:rPr sz="1800" spc="-5" dirty="0">
                <a:cs typeface="Calibri"/>
              </a:rPr>
              <a:t>passed </a:t>
            </a:r>
            <a:r>
              <a:rPr sz="1800" spc="-15" dirty="0">
                <a:cs typeface="Calibri"/>
              </a:rPr>
              <a:t>onto  </a:t>
            </a:r>
            <a:r>
              <a:rPr sz="1800" spc="-5" dirty="0">
                <a:cs typeface="Calibri"/>
              </a:rPr>
              <a:t>glutaminergic</a:t>
            </a:r>
            <a:r>
              <a:rPr sz="1800" spc="-120" dirty="0">
                <a:cs typeface="Calibri"/>
              </a:rPr>
              <a:t> </a:t>
            </a:r>
            <a:r>
              <a:rPr sz="1800" spc="-10" dirty="0">
                <a:cs typeface="Calibri"/>
              </a:rPr>
              <a:t>neurons</a:t>
            </a:r>
            <a:endParaRPr sz="1800" dirty="0">
              <a:cs typeface="Calibri"/>
            </a:endParaRPr>
          </a:p>
          <a:p>
            <a:pPr>
              <a:spcBef>
                <a:spcPts val="5"/>
              </a:spcBef>
              <a:buClr>
                <a:srgbClr val="F303A2"/>
              </a:buClr>
              <a:buFont typeface="Wingdings"/>
              <a:buChar char=""/>
            </a:pPr>
            <a:endParaRPr sz="1800" dirty="0">
              <a:cs typeface="Times New Roman"/>
            </a:endParaRPr>
          </a:p>
          <a:p>
            <a:pPr marL="298450" marR="5080" indent="-285750">
              <a:buClr>
                <a:schemeClr val="tx1"/>
              </a:buClr>
              <a:buFont typeface="Arial" charset="0"/>
              <a:buChar char="•"/>
              <a:tabLst>
                <a:tab pos="221615" algn="l"/>
                <a:tab pos="1934210" algn="l"/>
              </a:tabLst>
            </a:pPr>
            <a:r>
              <a:rPr sz="1800" spc="-5" dirty="0">
                <a:cs typeface="Calibri"/>
              </a:rPr>
              <a:t>Wide </a:t>
            </a:r>
            <a:r>
              <a:rPr sz="1800" spc="-10" dirty="0">
                <a:cs typeface="Calibri"/>
              </a:rPr>
              <a:t>spread, </a:t>
            </a:r>
            <a:r>
              <a:rPr sz="1800" spc="-5" dirty="0">
                <a:cs typeface="Calibri"/>
              </a:rPr>
              <a:t>but high </a:t>
            </a:r>
            <a:r>
              <a:rPr sz="1800" spc="-10" dirty="0">
                <a:cs typeface="Calibri"/>
              </a:rPr>
              <a:t>levels </a:t>
            </a:r>
            <a:r>
              <a:rPr sz="1800" dirty="0">
                <a:cs typeface="Calibri"/>
              </a:rPr>
              <a:t>in  </a:t>
            </a:r>
            <a:r>
              <a:rPr sz="1800" spc="-5" dirty="0">
                <a:cs typeface="Calibri"/>
              </a:rPr>
              <a:t>hippocampus; </a:t>
            </a:r>
            <a:r>
              <a:rPr sz="1800" spc="-10" dirty="0">
                <a:solidFill>
                  <a:srgbClr val="C00000"/>
                </a:solidFill>
                <a:cs typeface="Calibri"/>
              </a:rPr>
              <a:t>hypofunction</a:t>
            </a:r>
            <a:r>
              <a:rPr sz="1800" spc="-55" dirty="0">
                <a:cs typeface="Calibri"/>
              </a:rPr>
              <a:t> </a:t>
            </a:r>
            <a:r>
              <a:rPr sz="1800" dirty="0">
                <a:cs typeface="Calibri"/>
              </a:rPr>
              <a:t>of  </a:t>
            </a:r>
            <a:r>
              <a:rPr sz="1800" spc="-15" dirty="0">
                <a:cs typeface="Calibri"/>
              </a:rPr>
              <a:t>NMDA receptors </a:t>
            </a:r>
            <a:r>
              <a:rPr sz="1800" dirty="0">
                <a:cs typeface="Calibri"/>
              </a:rPr>
              <a:t>in </a:t>
            </a:r>
            <a:r>
              <a:rPr sz="1800" spc="-5" dirty="0">
                <a:cs typeface="Calibri"/>
              </a:rPr>
              <a:t>this </a:t>
            </a:r>
            <a:r>
              <a:rPr sz="1800" spc="-10" dirty="0">
                <a:cs typeface="Calibri"/>
              </a:rPr>
              <a:t>area </a:t>
            </a:r>
            <a:r>
              <a:rPr sz="1800" dirty="0">
                <a:cs typeface="Calibri"/>
              </a:rPr>
              <a:t>and  </a:t>
            </a:r>
            <a:r>
              <a:rPr sz="1800" spc="-15" dirty="0">
                <a:cs typeface="Calibri"/>
              </a:rPr>
              <a:t>prefrontal cortex </a:t>
            </a:r>
            <a:r>
              <a:rPr sz="1800" dirty="0">
                <a:cs typeface="Calibri"/>
              </a:rPr>
              <a:t>is </a:t>
            </a:r>
            <a:r>
              <a:rPr sz="1800" spc="-10" dirty="0">
                <a:cs typeface="Calibri"/>
              </a:rPr>
              <a:t>associated  </a:t>
            </a:r>
            <a:r>
              <a:rPr sz="1800" spc="-5" dirty="0">
                <a:cs typeface="Calibri"/>
              </a:rPr>
              <a:t>with</a:t>
            </a:r>
            <a:r>
              <a:rPr sz="1800" spc="-50" dirty="0"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cs typeface="Calibri"/>
              </a:rPr>
              <a:t>schizophrenia</a:t>
            </a:r>
            <a:endParaRPr sz="1800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8443" y="531682"/>
            <a:ext cx="2298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-5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Glutamate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012" y="3333728"/>
            <a:ext cx="401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-1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Functions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Learning/memory (hippocampus)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Motor coordination (cerebellum)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012" y="4257058"/>
            <a:ext cx="63215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-15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Disorders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Excess Glutamate activity is implicated in some types of epileptic seizures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Under some pathological conditions , such Stroke , ALS (Amyotrophic Lateral Sclerosis) , and Alzheimer's diseases, it acts as an </a:t>
            </a:r>
            <a:r>
              <a:rPr lang="en-GB" sz="1800" dirty="0" err="1"/>
              <a:t>excitotoxin</a:t>
            </a:r>
            <a:r>
              <a:rPr lang="en-GB" sz="1800" dirty="0"/>
              <a:t> ,producing excessive influx of calcium into the neurons and causing neuronal death </a:t>
            </a:r>
            <a:endParaRPr lang="en-US" sz="1800" b="1" spc="-15" dirty="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96537" y="0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1161657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4964" y="2780928"/>
            <a:ext cx="4965390" cy="3107745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588277" y="1253778"/>
            <a:ext cx="5998582" cy="2809109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bject 6"/>
          <p:cNvSpPr/>
          <p:nvPr/>
        </p:nvSpPr>
        <p:spPr>
          <a:xfrm>
            <a:off x="5653095" y="4062887"/>
            <a:ext cx="5960776" cy="2284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6794" y="2562121"/>
            <a:ext cx="5054471" cy="3572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ts val="265"/>
              </a:spcBef>
            </a:pPr>
            <a:endParaRPr lang="en-US" sz="1800" spc="-10" dirty="0">
              <a:solidFill>
                <a:srgbClr val="F303A2"/>
              </a:solidFill>
              <a:cs typeface="Calibri"/>
            </a:endParaRPr>
          </a:p>
          <a:p>
            <a:pPr marL="12700">
              <a:spcBef>
                <a:spcPts val="265"/>
              </a:spcBef>
            </a:pPr>
            <a:r>
              <a:rPr lang="en-US" sz="1800" spc="-15" dirty="0">
                <a:cs typeface="Calibri"/>
              </a:rPr>
              <a:t>1- </a:t>
            </a:r>
            <a:r>
              <a:rPr sz="1800" b="1" spc="-15" dirty="0">
                <a:solidFill>
                  <a:schemeClr val="accent1"/>
                </a:solidFill>
                <a:cs typeface="Calibri"/>
              </a:rPr>
              <a:t>Metabotropic receptors </a:t>
            </a:r>
            <a:r>
              <a:rPr sz="1800" spc="-10" dirty="0">
                <a:cs typeface="Calibri"/>
              </a:rPr>
              <a:t>(G protein-coupled </a:t>
            </a:r>
            <a:r>
              <a:rPr sz="1800" spc="-15" dirty="0">
                <a:cs typeface="Calibri"/>
              </a:rPr>
              <a:t>receptors):</a:t>
            </a:r>
            <a:r>
              <a:rPr sz="1800" spc="305" dirty="0">
                <a:cs typeface="Calibri"/>
              </a:rPr>
              <a:t> </a:t>
            </a:r>
            <a:r>
              <a:rPr sz="1800" spc="-5" dirty="0">
                <a:cs typeface="Calibri"/>
              </a:rPr>
              <a:t>mGluR1-mGluR11</a:t>
            </a:r>
            <a:endParaRPr sz="1800" dirty="0">
              <a:cs typeface="Calibri"/>
            </a:endParaRPr>
          </a:p>
          <a:p>
            <a:pPr marL="756285" lvl="1" indent="-286385">
              <a:spcBef>
                <a:spcPts val="265"/>
              </a:spcBef>
              <a:buClr>
                <a:srgbClr val="F303A2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endParaRPr lang="en-US" sz="1800" spc="-10" dirty="0">
              <a:cs typeface="Calibri"/>
            </a:endParaRPr>
          </a:p>
          <a:p>
            <a:pPr marL="756285" lvl="1" indent="-286385">
              <a:spcBef>
                <a:spcPts val="265"/>
              </a:spcBef>
              <a:buClr>
                <a:schemeClr val="tx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cs typeface="Calibri"/>
              </a:rPr>
              <a:t>Found </a:t>
            </a:r>
            <a:r>
              <a:rPr sz="1800" spc="-5" dirty="0">
                <a:cs typeface="Calibri"/>
              </a:rPr>
              <a:t>in </a:t>
            </a:r>
            <a:r>
              <a:rPr lang="en-US" sz="1800" u="heavy" spc="-10" dirty="0">
                <a:cs typeface="Calibri"/>
              </a:rPr>
              <a:t>hippocampus</a:t>
            </a:r>
            <a:r>
              <a:rPr sz="1800" spc="-10" dirty="0">
                <a:cs typeface="Calibri"/>
              </a:rPr>
              <a:t>, </a:t>
            </a:r>
            <a:r>
              <a:rPr lang="en-US" sz="1800" u="heavy" spc="-10" dirty="0">
                <a:cs typeface="Calibri"/>
              </a:rPr>
              <a:t>cerebellum </a:t>
            </a:r>
            <a:r>
              <a:rPr sz="1800" spc="-5" dirty="0">
                <a:cs typeface="Calibri"/>
              </a:rPr>
              <a:t>and the </a:t>
            </a:r>
            <a:r>
              <a:rPr lang="en-US" sz="1800" u="heavy" spc="-15" dirty="0">
                <a:cs typeface="Calibri"/>
              </a:rPr>
              <a:t>cerebral cortex</a:t>
            </a:r>
            <a:endParaRPr sz="1800" dirty="0">
              <a:cs typeface="Calibri"/>
            </a:endParaRPr>
          </a:p>
          <a:p>
            <a:pPr marL="755650" marR="13970" lvl="1" indent="-285750">
              <a:lnSpc>
                <a:spcPts val="2380"/>
              </a:lnSpc>
              <a:spcBef>
                <a:spcPts val="560"/>
              </a:spcBef>
              <a:buClr>
                <a:schemeClr val="tx1"/>
              </a:buClr>
              <a:buFont typeface="Arial" charset="0"/>
              <a:buChar char="•"/>
              <a:tabLst>
                <a:tab pos="756285" algn="l"/>
                <a:tab pos="756920" algn="l"/>
              </a:tabLst>
            </a:pPr>
            <a:endParaRPr lang="en-US" sz="1800" spc="-15" dirty="0">
              <a:cs typeface="Calibri"/>
            </a:endParaRPr>
          </a:p>
          <a:p>
            <a:pPr marL="755650" marR="13970" lvl="1" indent="-285750">
              <a:lnSpc>
                <a:spcPts val="2380"/>
              </a:lnSpc>
              <a:spcBef>
                <a:spcPts val="560"/>
              </a:spcBef>
              <a:buClr>
                <a:schemeClr val="tx1"/>
              </a:buClr>
              <a:buFont typeface="Arial" charset="0"/>
              <a:buChar char="•"/>
              <a:tabLst>
                <a:tab pos="756285" algn="l"/>
                <a:tab pos="756920" algn="l"/>
              </a:tabLst>
            </a:pPr>
            <a:r>
              <a:rPr sz="1800" spc="-15" dirty="0">
                <a:cs typeface="Calibri"/>
              </a:rPr>
              <a:t>Activate </a:t>
            </a:r>
            <a:r>
              <a:rPr sz="1800" u="heavy" spc="-10" dirty="0">
                <a:solidFill>
                  <a:srgbClr val="0000FF"/>
                </a:solidFill>
                <a:cs typeface="Calibri"/>
                <a:hlinkClick r:id="rId3"/>
              </a:rPr>
              <a:t>biochemical cascades</a:t>
            </a:r>
            <a:r>
              <a:rPr sz="1800" spc="-10" dirty="0">
                <a:cs typeface="Calibri"/>
              </a:rPr>
              <a:t>, </a:t>
            </a:r>
            <a:r>
              <a:rPr sz="1800" spc="-5" dirty="0">
                <a:cs typeface="Calibri"/>
              </a:rPr>
              <a:t>leading </a:t>
            </a:r>
            <a:r>
              <a:rPr sz="1800" spc="-15" dirty="0">
                <a:cs typeface="Calibri"/>
              </a:rPr>
              <a:t>to </a:t>
            </a:r>
            <a:r>
              <a:rPr sz="1800" spc="-10" dirty="0">
                <a:cs typeface="Calibri"/>
              </a:rPr>
              <a:t>modification </a:t>
            </a:r>
            <a:r>
              <a:rPr sz="1800" dirty="0">
                <a:cs typeface="Calibri"/>
              </a:rPr>
              <a:t>of </a:t>
            </a:r>
            <a:r>
              <a:rPr sz="1800" spc="-5" dirty="0">
                <a:cs typeface="Calibri"/>
              </a:rPr>
              <a:t>other </a:t>
            </a:r>
            <a:r>
              <a:rPr sz="1800" spc="-15" dirty="0">
                <a:cs typeface="Calibri"/>
              </a:rPr>
              <a:t>proteins  </a:t>
            </a:r>
            <a:r>
              <a:rPr sz="1800" spc="-10" dirty="0">
                <a:cs typeface="Calibri"/>
              </a:rPr>
              <a:t>such </a:t>
            </a:r>
            <a:r>
              <a:rPr sz="1800" spc="-5" dirty="0">
                <a:cs typeface="Calibri"/>
              </a:rPr>
              <a:t>as ion</a:t>
            </a:r>
            <a:r>
              <a:rPr sz="1800" spc="-45" dirty="0">
                <a:cs typeface="Calibri"/>
              </a:rPr>
              <a:t> </a:t>
            </a:r>
            <a:r>
              <a:rPr sz="1800" spc="-5" dirty="0">
                <a:cs typeface="Calibri"/>
              </a:rPr>
              <a:t>channels.</a:t>
            </a:r>
            <a:endParaRPr sz="1800" dirty="0">
              <a:cs typeface="Calibri"/>
            </a:endParaRPr>
          </a:p>
          <a:p>
            <a:pPr marL="935355" marR="4060825" lvl="2" indent="-286385">
              <a:lnSpc>
                <a:spcPts val="2590"/>
              </a:lnSpc>
              <a:spcBef>
                <a:spcPts val="615"/>
              </a:spcBef>
              <a:buClr>
                <a:srgbClr val="F303A2"/>
              </a:buClr>
              <a:buFont typeface="Arial"/>
              <a:buChar char="•"/>
              <a:tabLst>
                <a:tab pos="935355" algn="l"/>
                <a:tab pos="935990" algn="l"/>
              </a:tabLst>
            </a:pPr>
            <a:endParaRPr sz="1800" dirty="0"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4452" y="5766970"/>
            <a:ext cx="154813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20" dirty="0">
                <a:cs typeface="Calibri"/>
              </a:rPr>
              <a:t>Fast</a:t>
            </a:r>
            <a:r>
              <a:rPr sz="1600" spc="-125" dirty="0">
                <a:cs typeface="Calibri"/>
              </a:rPr>
              <a:t> </a:t>
            </a:r>
            <a:r>
              <a:rPr sz="1600" spc="-15" dirty="0">
                <a:cs typeface="Calibri"/>
              </a:rPr>
              <a:t>excitatory</a:t>
            </a:r>
            <a:endParaRPr sz="1600" dirty="0">
              <a:cs typeface="Calibri"/>
            </a:endParaRPr>
          </a:p>
          <a:p>
            <a:pPr marL="12700"/>
            <a:r>
              <a:rPr sz="1600" spc="-5" dirty="0">
                <a:cs typeface="Calibri"/>
              </a:rPr>
              <a:t>transmission</a:t>
            </a:r>
            <a:endParaRPr sz="1600" dirty="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62341" y="5888673"/>
            <a:ext cx="191706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dirty="0">
                <a:cs typeface="Calibri"/>
              </a:rPr>
              <a:t>slow</a:t>
            </a:r>
            <a:r>
              <a:rPr sz="1600" spc="-85" dirty="0">
                <a:cs typeface="Calibri"/>
              </a:rPr>
              <a:t> </a:t>
            </a:r>
            <a:r>
              <a:rPr sz="1600" spc="-5" dirty="0">
                <a:cs typeface="Calibri"/>
              </a:rPr>
              <a:t>transmission</a:t>
            </a:r>
            <a:endParaRPr sz="1600"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98268" y="2911408"/>
            <a:ext cx="10261931" cy="39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5355" marR="4060825" lvl="2" indent="-286385">
              <a:lnSpc>
                <a:spcPts val="2590"/>
              </a:lnSpc>
              <a:spcBef>
                <a:spcPts val="615"/>
              </a:spcBef>
              <a:buClr>
                <a:srgbClr val="F303A2"/>
              </a:buClr>
              <a:buFont typeface="Arial"/>
              <a:buChar char="•"/>
              <a:tabLst>
                <a:tab pos="935355" algn="l"/>
                <a:tab pos="935990" algn="l"/>
              </a:tabLst>
            </a:pPr>
            <a:endParaRPr lang="en-US" sz="1800" dirty="0"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4634" y="1574420"/>
            <a:ext cx="3898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buClr>
                <a:srgbClr val="F303A2"/>
              </a:buClr>
              <a:tabLst>
                <a:tab pos="354965" algn="l"/>
                <a:tab pos="355600" algn="l"/>
                <a:tab pos="4529455" algn="l"/>
              </a:tabLst>
            </a:pPr>
            <a:r>
              <a:rPr lang="en-US" spc="-15" dirty="0">
                <a:cs typeface="Calibri"/>
              </a:rPr>
              <a:t>Are </a:t>
            </a:r>
            <a:r>
              <a:rPr lang="en-US" spc="-5" dirty="0">
                <a:cs typeface="Calibri"/>
              </a:rPr>
              <a:t>widely </a:t>
            </a:r>
            <a:r>
              <a:rPr lang="en-US" spc="-15" dirty="0">
                <a:cs typeface="Calibri"/>
              </a:rPr>
              <a:t>distributed </a:t>
            </a:r>
            <a:r>
              <a:rPr lang="en-US" spc="-5" dirty="0">
                <a:cs typeface="Calibri"/>
              </a:rPr>
              <a:t>in</a:t>
            </a:r>
            <a:r>
              <a:rPr lang="en-US" spc="114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the</a:t>
            </a:r>
            <a:r>
              <a:rPr lang="en-US" spc="15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brain; they are </a:t>
            </a:r>
            <a:r>
              <a:rPr lang="en-US" spc="-10" dirty="0">
                <a:cs typeface="Calibri"/>
              </a:rPr>
              <a:t>of </a:t>
            </a:r>
            <a:r>
              <a:rPr lang="en-US" spc="-20" dirty="0">
                <a:cs typeface="Calibri"/>
              </a:rPr>
              <a:t>two</a:t>
            </a:r>
            <a:r>
              <a:rPr lang="en-US" spc="7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types:</a:t>
            </a:r>
            <a:endParaRPr lang="en-US" dirty="0"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82203" y="1263488"/>
            <a:ext cx="59046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spc="-5" dirty="0">
                <a:cs typeface="Calibri"/>
              </a:rPr>
              <a:t>2- </a:t>
            </a:r>
            <a:r>
              <a:rPr lang="en-US" sz="1800" b="1" spc="-15" dirty="0">
                <a:solidFill>
                  <a:schemeClr val="accent1"/>
                </a:solidFill>
                <a:cs typeface="Calibri"/>
              </a:rPr>
              <a:t>Ionotropic receptors </a:t>
            </a:r>
            <a:r>
              <a:rPr lang="en-US" sz="1800" b="1" spc="-15" dirty="0">
                <a:cs typeface="Calibri"/>
              </a:rPr>
              <a:t>(ligand-gated  </a:t>
            </a:r>
            <a:r>
              <a:rPr lang="en-US" sz="1800" b="1" spc="-5" dirty="0">
                <a:cs typeface="Calibri"/>
              </a:rPr>
              <a:t>ion channels</a:t>
            </a:r>
            <a:r>
              <a:rPr lang="en-US" sz="1800" spc="-5" dirty="0">
                <a:cs typeface="Calibri"/>
              </a:rPr>
              <a:t>).</a:t>
            </a:r>
          </a:p>
          <a:p>
            <a:r>
              <a:rPr lang="en-US" sz="1800" spc="-15" dirty="0">
                <a:cs typeface="Calibri"/>
              </a:rPr>
              <a:t>Three</a:t>
            </a:r>
            <a:r>
              <a:rPr lang="en-US" sz="1800" spc="-25" dirty="0">
                <a:cs typeface="Calibri"/>
              </a:rPr>
              <a:t> </a:t>
            </a:r>
            <a:r>
              <a:rPr lang="en-US" sz="1800" spc="-5" dirty="0">
                <a:cs typeface="Calibri"/>
              </a:rPr>
              <a:t>types:</a:t>
            </a:r>
          </a:p>
          <a:p>
            <a:endParaRPr lang="en-US" sz="1800" spc="-5" dirty="0">
              <a:cs typeface="Calibri"/>
            </a:endParaRPr>
          </a:p>
          <a:p>
            <a:pPr marL="0" lvl="2"/>
            <a:r>
              <a:rPr lang="en-US" sz="1800" b="1" spc="-15" dirty="0">
                <a:cs typeface="Calibri"/>
              </a:rPr>
              <a:t>AMPA receptors </a:t>
            </a:r>
            <a:r>
              <a:rPr lang="en-US" sz="1800" spc="-5" dirty="0">
                <a:cs typeface="Calibri"/>
              </a:rPr>
              <a:t>(α-amino-3-</a:t>
            </a:r>
            <a:r>
              <a:rPr lang="en-US" sz="1800" spc="-50" dirty="0">
                <a:cs typeface="Calibri"/>
              </a:rPr>
              <a:t>h</a:t>
            </a:r>
            <a:r>
              <a:rPr lang="en-US" sz="1800" spc="-20" dirty="0">
                <a:cs typeface="Calibri"/>
              </a:rPr>
              <a:t>y</a:t>
            </a:r>
            <a:r>
              <a:rPr lang="en-US" sz="1800" spc="-5" dirty="0">
                <a:cs typeface="Calibri"/>
              </a:rPr>
              <a:t>d</a:t>
            </a:r>
            <a:r>
              <a:rPr lang="en-US" sz="1800" spc="-35" dirty="0">
                <a:cs typeface="Calibri"/>
              </a:rPr>
              <a:t>r</a:t>
            </a:r>
            <a:r>
              <a:rPr lang="en-US" sz="1800" spc="-55" dirty="0">
                <a:cs typeface="Calibri"/>
              </a:rPr>
              <a:t>o</a:t>
            </a:r>
            <a:r>
              <a:rPr lang="en-US" sz="1800" spc="-5" dirty="0">
                <a:cs typeface="Calibri"/>
              </a:rPr>
              <a:t>x</a:t>
            </a:r>
            <a:r>
              <a:rPr lang="en-US" sz="1800" dirty="0">
                <a:cs typeface="Calibri"/>
              </a:rPr>
              <a:t>y</a:t>
            </a:r>
            <a:r>
              <a:rPr lang="en-US" sz="1800" spc="-5" dirty="0">
                <a:cs typeface="Calibri"/>
              </a:rPr>
              <a:t>-</a:t>
            </a:r>
            <a:r>
              <a:rPr lang="en-US" sz="1800" spc="-10" dirty="0">
                <a:cs typeface="Calibri"/>
              </a:rPr>
              <a:t>5</a:t>
            </a:r>
            <a:r>
              <a:rPr lang="en-US" sz="1800" spc="-5" dirty="0">
                <a:cs typeface="Calibri"/>
              </a:rPr>
              <a:t>-</a:t>
            </a:r>
            <a:r>
              <a:rPr lang="en-US" sz="1800" dirty="0">
                <a:cs typeface="Calibri"/>
              </a:rPr>
              <a:t>m</a:t>
            </a:r>
            <a:r>
              <a:rPr lang="en-US" sz="1800" spc="-10" dirty="0">
                <a:cs typeface="Calibri"/>
              </a:rPr>
              <a:t>e</a:t>
            </a:r>
            <a:r>
              <a:rPr lang="en-US" sz="1800" dirty="0">
                <a:cs typeface="Calibri"/>
              </a:rPr>
              <a:t>t</a:t>
            </a:r>
            <a:r>
              <a:rPr lang="en-US" sz="1800" spc="-55" dirty="0">
                <a:cs typeface="Calibri"/>
              </a:rPr>
              <a:t>h</a:t>
            </a:r>
            <a:r>
              <a:rPr lang="en-US" sz="1800" dirty="0">
                <a:cs typeface="Calibri"/>
              </a:rPr>
              <a:t>ylis</a:t>
            </a:r>
            <a:r>
              <a:rPr lang="en-US" sz="1800" spc="-60" dirty="0">
                <a:cs typeface="Calibri"/>
              </a:rPr>
              <a:t>o</a:t>
            </a:r>
            <a:r>
              <a:rPr lang="en-US" sz="1800" spc="-45" dirty="0">
                <a:cs typeface="Calibri"/>
              </a:rPr>
              <a:t>x</a:t>
            </a:r>
            <a:r>
              <a:rPr lang="en-US" sz="1800" dirty="0">
                <a:cs typeface="Calibri"/>
              </a:rPr>
              <a:t>a</a:t>
            </a:r>
            <a:r>
              <a:rPr lang="en-US" sz="1800" spc="-50" dirty="0">
                <a:cs typeface="Calibri"/>
              </a:rPr>
              <a:t>z</a:t>
            </a:r>
            <a:r>
              <a:rPr lang="en-US" sz="1800" spc="-5" dirty="0">
                <a:cs typeface="Calibri"/>
              </a:rPr>
              <a:t>ol</a:t>
            </a:r>
            <a:r>
              <a:rPr lang="en-US" sz="1800" dirty="0">
                <a:cs typeface="Calibri"/>
              </a:rPr>
              <a:t>e</a:t>
            </a:r>
            <a:r>
              <a:rPr lang="en-US" sz="1800" spc="-5" dirty="0">
                <a:cs typeface="Calibri"/>
              </a:rPr>
              <a:t>-</a:t>
            </a:r>
            <a:r>
              <a:rPr lang="en-US" sz="1800" spc="-10" dirty="0">
                <a:cs typeface="Calibri"/>
              </a:rPr>
              <a:t>4</a:t>
            </a:r>
            <a:r>
              <a:rPr lang="en-US" sz="1800" dirty="0">
                <a:cs typeface="Calibri"/>
              </a:rPr>
              <a:t>-  </a:t>
            </a:r>
            <a:r>
              <a:rPr lang="en-US" sz="1800" spc="-10" dirty="0">
                <a:cs typeface="Calibri"/>
              </a:rPr>
              <a:t>propionate)</a:t>
            </a:r>
          </a:p>
          <a:p>
            <a:pPr marL="0" lvl="2"/>
            <a:r>
              <a:rPr lang="en-US" sz="1800" b="1" spc="-15" dirty="0" err="1">
                <a:cs typeface="Calibri"/>
              </a:rPr>
              <a:t>Kainate</a:t>
            </a:r>
            <a:r>
              <a:rPr lang="en-US" sz="1800" b="1" spc="-15" dirty="0">
                <a:cs typeface="Calibri"/>
              </a:rPr>
              <a:t> receptors </a:t>
            </a:r>
            <a:r>
              <a:rPr lang="en-US" sz="1800" spc="-10" dirty="0">
                <a:cs typeface="Calibri"/>
              </a:rPr>
              <a:t>(</a:t>
            </a:r>
            <a:r>
              <a:rPr lang="en-US" sz="1800" spc="-10" dirty="0" err="1">
                <a:cs typeface="Calibri"/>
              </a:rPr>
              <a:t>kainate</a:t>
            </a:r>
            <a:r>
              <a:rPr lang="en-US" sz="1800" spc="-10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is an  acid </a:t>
            </a:r>
            <a:r>
              <a:rPr lang="en-US" sz="1800" spc="-10" dirty="0">
                <a:cs typeface="Calibri"/>
              </a:rPr>
              <a:t>isolated </a:t>
            </a:r>
            <a:r>
              <a:rPr lang="en-US" sz="1800" spc="-15" dirty="0">
                <a:cs typeface="Calibri"/>
              </a:rPr>
              <a:t>from </a:t>
            </a:r>
            <a:r>
              <a:rPr lang="en-US" sz="1800" spc="-10" dirty="0">
                <a:cs typeface="Calibri"/>
              </a:rPr>
              <a:t>seaweed),</a:t>
            </a:r>
          </a:p>
          <a:p>
            <a:pPr marL="0" lvl="2"/>
            <a:r>
              <a:rPr lang="en-US" sz="1800" b="1" spc="-15" dirty="0">
                <a:cs typeface="Calibri"/>
              </a:rPr>
              <a:t>NMDA receptors </a:t>
            </a:r>
            <a:r>
              <a:rPr lang="en-US" sz="1800" spc="-15" dirty="0">
                <a:cs typeface="Calibri"/>
              </a:rPr>
              <a:t>(for </a:t>
            </a:r>
            <a:r>
              <a:rPr lang="en-US" sz="1800" spc="-10" dirty="0">
                <a:cs typeface="Calibri"/>
              </a:rPr>
              <a:t>N-methyl-  D-aspartate); </a:t>
            </a:r>
            <a:r>
              <a:rPr lang="en-US" sz="1800" spc="-15" dirty="0">
                <a:cs typeface="Calibri"/>
              </a:rPr>
              <a:t>play </a:t>
            </a:r>
            <a:r>
              <a:rPr lang="en-US" sz="1800" dirty="0">
                <a:cs typeface="Calibri"/>
              </a:rPr>
              <a:t>a </a:t>
            </a:r>
            <a:r>
              <a:rPr lang="en-US" sz="1800" spc="-10" dirty="0">
                <a:cs typeface="Calibri"/>
              </a:rPr>
              <a:t>role </a:t>
            </a:r>
            <a:r>
              <a:rPr lang="en-US" sz="1800" dirty="0">
                <a:cs typeface="Calibri"/>
              </a:rPr>
              <a:t>in  </a:t>
            </a:r>
            <a:r>
              <a:rPr lang="en-US" sz="1800" spc="-10" dirty="0">
                <a:cs typeface="Calibri"/>
              </a:rPr>
              <a:t>synaptic </a:t>
            </a:r>
            <a:r>
              <a:rPr lang="en-US" sz="1800" spc="-5" dirty="0">
                <a:cs typeface="Calibri"/>
              </a:rPr>
              <a:t>plasticity </a:t>
            </a:r>
            <a:r>
              <a:rPr lang="en-US" sz="1800" spc="-15" dirty="0">
                <a:cs typeface="Calibri"/>
              </a:rPr>
              <a:t>related to  </a:t>
            </a:r>
            <a:r>
              <a:rPr lang="en-US" sz="1800" spc="-5" dirty="0">
                <a:cs typeface="Calibri"/>
              </a:rPr>
              <a:t>learning </a:t>
            </a:r>
            <a:r>
              <a:rPr lang="en-US" sz="1800" dirty="0">
                <a:cs typeface="Calibri"/>
              </a:rPr>
              <a:t>and</a:t>
            </a:r>
            <a:r>
              <a:rPr lang="en-US" sz="1800" spc="-60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memory</a:t>
            </a:r>
          </a:p>
          <a:p>
            <a:pPr marL="0" lvl="2"/>
            <a:endParaRPr lang="en-US" sz="1800" spc="-10" dirty="0">
              <a:cs typeface="Calibri"/>
            </a:endParaRPr>
          </a:p>
          <a:p>
            <a:pPr marL="0" lvl="2"/>
            <a:endParaRPr lang="en-US" sz="1800" dirty="0">
              <a:cs typeface="Calibri"/>
            </a:endParaRPr>
          </a:p>
          <a:p>
            <a:endParaRPr lang="en-US" sz="1800" dirty="0">
              <a:cs typeface="Calibri"/>
            </a:endParaRPr>
          </a:p>
          <a:p>
            <a:r>
              <a:rPr lang="en-US" sz="1800" spc="-5" dirty="0">
                <a:cs typeface="Calibri"/>
              </a:rPr>
              <a:t> </a:t>
            </a: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735964" y="476672"/>
            <a:ext cx="1271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-5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96537" y="0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1195549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76750" y="2074732"/>
            <a:ext cx="6409750" cy="3813941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bject 5"/>
          <p:cNvSpPr txBox="1"/>
          <p:nvPr/>
        </p:nvSpPr>
        <p:spPr>
          <a:xfrm>
            <a:off x="-1394420" y="4365104"/>
            <a:ext cx="16417824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1685" marR="6399530" lvl="1" indent="-286385">
              <a:spcBef>
                <a:spcPts val="955"/>
              </a:spcBef>
              <a:buClr>
                <a:schemeClr val="tx1"/>
              </a:buClr>
              <a:buFont typeface="Wingdings"/>
              <a:buChar char=""/>
              <a:tabLst>
                <a:tab pos="781685" algn="l"/>
                <a:tab pos="782320" algn="l"/>
              </a:tabLst>
            </a:pPr>
            <a:endParaRPr lang="en-US" dirty="0">
              <a:cs typeface="Calibri"/>
            </a:endParaRPr>
          </a:p>
          <a:p>
            <a:pPr marL="781685" marR="6399530" lvl="1" indent="-286385">
              <a:spcBef>
                <a:spcPts val="955"/>
              </a:spcBef>
              <a:buClr>
                <a:schemeClr val="tx1"/>
              </a:buClr>
              <a:buFont typeface="Wingdings"/>
              <a:buChar char=""/>
              <a:tabLst>
                <a:tab pos="781685" algn="l"/>
                <a:tab pos="782320" algn="l"/>
              </a:tabLst>
            </a:pPr>
            <a:endParaRPr dirty="0">
              <a:cs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592" y="2074732"/>
            <a:ext cx="4563214" cy="36857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6750" y="2216052"/>
            <a:ext cx="648279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indent="-286385">
              <a:buClr>
                <a:schemeClr val="tx1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z="1800" spc="-10" dirty="0">
                <a:cs typeface="Calibri"/>
              </a:rPr>
              <a:t>Permits passage </a:t>
            </a:r>
            <a:r>
              <a:rPr lang="en-US" sz="1800" spc="-5" dirty="0">
                <a:cs typeface="Calibri"/>
              </a:rPr>
              <a:t>of Na</a:t>
            </a:r>
            <a:r>
              <a:rPr lang="en-US" sz="1800" spc="-7" baseline="24305" dirty="0">
                <a:cs typeface="Calibri"/>
              </a:rPr>
              <a:t>+  </a:t>
            </a:r>
            <a:r>
              <a:rPr lang="en-US" sz="1800" dirty="0">
                <a:cs typeface="Calibri"/>
              </a:rPr>
              <a:t>and </a:t>
            </a:r>
            <a:r>
              <a:rPr lang="en-US" sz="1800" spc="-15" dirty="0">
                <a:cs typeface="Calibri"/>
              </a:rPr>
              <a:t>large </a:t>
            </a:r>
            <a:r>
              <a:rPr lang="en-US" sz="1800" spc="-5" dirty="0">
                <a:cs typeface="Calibri"/>
              </a:rPr>
              <a:t>amounts </a:t>
            </a:r>
            <a:r>
              <a:rPr lang="en-US" sz="1800" spc="-10" dirty="0">
                <a:cs typeface="Calibri"/>
              </a:rPr>
              <a:t>of </a:t>
            </a:r>
            <a:r>
              <a:rPr lang="en-US" sz="1800" spc="-5" dirty="0">
                <a:cs typeface="Calibri"/>
              </a:rPr>
              <a:t>Ca</a:t>
            </a:r>
            <a:r>
              <a:rPr lang="en-US" sz="1800" spc="-7" baseline="24305" dirty="0">
                <a:cs typeface="Calibri"/>
              </a:rPr>
              <a:t>2+</a:t>
            </a:r>
            <a:r>
              <a:rPr lang="en-US" sz="1800" spc="-5" dirty="0">
                <a:cs typeface="Calibri"/>
              </a:rPr>
              <a:t>. They </a:t>
            </a:r>
            <a:r>
              <a:rPr lang="en-US" sz="1800" spc="-10" dirty="0">
                <a:cs typeface="Calibri"/>
              </a:rPr>
              <a:t>are</a:t>
            </a:r>
            <a:r>
              <a:rPr lang="en-US" sz="1800" spc="-155" dirty="0">
                <a:cs typeface="Calibri"/>
              </a:rPr>
              <a:t> </a:t>
            </a:r>
            <a:r>
              <a:rPr lang="en-US" sz="1800" spc="-5" dirty="0">
                <a:cs typeface="Calibri"/>
              </a:rPr>
              <a:t>unique:</a:t>
            </a:r>
          </a:p>
          <a:p>
            <a:pPr marL="299085" lvl="1" indent="-286385">
              <a:buClr>
                <a:schemeClr val="tx1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z="1800" b="1" spc="-10" dirty="0">
                <a:solidFill>
                  <a:srgbClr val="C00000"/>
                </a:solidFill>
                <a:cs typeface="Calibri"/>
              </a:rPr>
              <a:t>Glycine</a:t>
            </a:r>
            <a:r>
              <a:rPr lang="en-US" sz="1800" b="1" spc="-10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1800" dirty="0">
                <a:cs typeface="Calibri"/>
              </a:rPr>
              <a:t>is </a:t>
            </a:r>
            <a:r>
              <a:rPr lang="en-US" sz="1800" spc="-5" dirty="0">
                <a:cs typeface="Calibri"/>
              </a:rPr>
              <a:t>essential </a:t>
            </a:r>
            <a:r>
              <a:rPr lang="en-US" sz="1800" spc="-20" dirty="0">
                <a:cs typeface="Calibri"/>
              </a:rPr>
              <a:t>for </a:t>
            </a:r>
            <a:r>
              <a:rPr lang="en-US" sz="1800" dirty="0">
                <a:cs typeface="Calibri"/>
              </a:rPr>
              <a:t>their </a:t>
            </a:r>
            <a:r>
              <a:rPr lang="en-US" sz="1800" spc="-5" dirty="0">
                <a:cs typeface="Calibri"/>
              </a:rPr>
              <a:t>normal response </a:t>
            </a:r>
            <a:r>
              <a:rPr lang="en-US" sz="1800" spc="-15" dirty="0">
                <a:cs typeface="Calibri"/>
              </a:rPr>
              <a:t>to</a:t>
            </a:r>
            <a:r>
              <a:rPr lang="en-US" sz="1800" spc="-30" dirty="0">
                <a:cs typeface="Calibri"/>
              </a:rPr>
              <a:t> </a:t>
            </a:r>
            <a:r>
              <a:rPr lang="en-US" sz="1800" spc="-10" dirty="0">
                <a:cs typeface="Calibri"/>
              </a:rPr>
              <a:t>glutamate.</a:t>
            </a:r>
          </a:p>
          <a:p>
            <a:pPr marL="299085" lvl="1" indent="-286385">
              <a:buClr>
                <a:schemeClr val="tx1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z="1800" spc="-5" dirty="0">
                <a:cs typeface="Calibri"/>
              </a:rPr>
              <a:t>The </a:t>
            </a:r>
            <a:r>
              <a:rPr lang="en-US" sz="1800" dirty="0">
                <a:cs typeface="Calibri"/>
              </a:rPr>
              <a:t>channel is </a:t>
            </a:r>
            <a:r>
              <a:rPr lang="en-US" sz="1800" spc="-15" dirty="0">
                <a:cs typeface="Calibri"/>
              </a:rPr>
              <a:t>blocked </a:t>
            </a:r>
            <a:r>
              <a:rPr lang="en-US" sz="1800" spc="-10" dirty="0">
                <a:cs typeface="Calibri"/>
              </a:rPr>
              <a:t>by </a:t>
            </a:r>
            <a:r>
              <a:rPr lang="en-US" sz="1800" b="1" spc="-5" dirty="0">
                <a:solidFill>
                  <a:srgbClr val="C00000"/>
                </a:solidFill>
                <a:cs typeface="Calibri"/>
              </a:rPr>
              <a:t>Mg</a:t>
            </a:r>
            <a:r>
              <a:rPr lang="en-US" sz="1800" b="1" spc="-7" baseline="24305" dirty="0">
                <a:solidFill>
                  <a:srgbClr val="C00000"/>
                </a:solidFill>
                <a:cs typeface="Calibri"/>
              </a:rPr>
              <a:t>2+ 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ion </a:t>
            </a:r>
            <a:r>
              <a:rPr lang="en-US" sz="1800" spc="-15" dirty="0">
                <a:cs typeface="Calibri"/>
              </a:rPr>
              <a:t>at </a:t>
            </a:r>
            <a:r>
              <a:rPr lang="en-US" sz="1800" spc="-5" dirty="0">
                <a:cs typeface="Calibri"/>
              </a:rPr>
              <a:t>normal </a:t>
            </a:r>
            <a:r>
              <a:rPr lang="en-US" sz="1800" spc="-10" dirty="0">
                <a:cs typeface="Calibri"/>
              </a:rPr>
              <a:t>membrane</a:t>
            </a:r>
            <a:r>
              <a:rPr lang="en-US" sz="1800" spc="15" dirty="0">
                <a:cs typeface="Calibri"/>
              </a:rPr>
              <a:t> </a:t>
            </a:r>
            <a:r>
              <a:rPr lang="en-US" sz="1800" spc="-10" dirty="0">
                <a:cs typeface="Calibri"/>
              </a:rPr>
              <a:t>potentials</a:t>
            </a:r>
          </a:p>
          <a:p>
            <a:pPr marL="299085" lvl="1" indent="-286385">
              <a:buClr>
                <a:schemeClr val="tx1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z="1800" spc="-5" dirty="0">
                <a:cs typeface="Calibri"/>
              </a:rPr>
              <a:t>This </a:t>
            </a:r>
            <a:r>
              <a:rPr lang="en-US" sz="1800" spc="-10" dirty="0">
                <a:cs typeface="Calibri"/>
              </a:rPr>
              <a:t>blockade </a:t>
            </a:r>
            <a:r>
              <a:rPr lang="en-US" sz="1800" dirty="0">
                <a:cs typeface="Calibri"/>
              </a:rPr>
              <a:t>is </a:t>
            </a:r>
            <a:r>
              <a:rPr lang="en-US" sz="1800" spc="-15" dirty="0">
                <a:cs typeface="Calibri"/>
              </a:rPr>
              <a:t>removed </a:t>
            </a:r>
            <a:r>
              <a:rPr lang="en-US" sz="1800" spc="-10" dirty="0">
                <a:cs typeface="Calibri"/>
              </a:rPr>
              <a:t>by </a:t>
            </a:r>
            <a:r>
              <a:rPr lang="en-US" sz="1800" b="1" spc="-5" dirty="0">
                <a:solidFill>
                  <a:srgbClr val="C00000"/>
                </a:solidFill>
                <a:cs typeface="Calibri"/>
              </a:rPr>
              <a:t>depolarization</a:t>
            </a:r>
            <a:r>
              <a:rPr lang="en-US" sz="1800" b="1" spc="-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1800" spc="-5" dirty="0">
                <a:cs typeface="Calibri"/>
              </a:rPr>
              <a:t>(caused </a:t>
            </a:r>
            <a:r>
              <a:rPr lang="en-US" sz="1800" spc="-10" dirty="0">
                <a:cs typeface="Calibri"/>
              </a:rPr>
              <a:t>by </a:t>
            </a:r>
            <a:r>
              <a:rPr lang="en-US" sz="1800" spc="5" dirty="0">
                <a:cs typeface="Calibri"/>
              </a:rPr>
              <a:t>e.g.</a:t>
            </a:r>
            <a:r>
              <a:rPr lang="en-US" sz="1800" dirty="0">
                <a:cs typeface="Calibri"/>
              </a:rPr>
              <a:t> </a:t>
            </a:r>
            <a:r>
              <a:rPr lang="en-US" sz="1800" spc="-40" dirty="0">
                <a:cs typeface="Calibri"/>
              </a:rPr>
              <a:t>AMPA)</a:t>
            </a:r>
          </a:p>
          <a:p>
            <a:pPr marL="299085" lvl="1" indent="-286385">
              <a:buClr>
                <a:schemeClr val="tx1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z="1800" dirty="0">
                <a:cs typeface="Calibri"/>
              </a:rPr>
              <a:t>Binding </a:t>
            </a:r>
            <a:r>
              <a:rPr lang="en-US" sz="1800" spc="-10" dirty="0">
                <a:cs typeface="Calibri"/>
              </a:rPr>
              <a:t>site</a:t>
            </a:r>
            <a:r>
              <a:rPr lang="en-US" sz="1800" spc="-125" dirty="0">
                <a:cs typeface="Calibri"/>
              </a:rPr>
              <a:t> </a:t>
            </a:r>
            <a:r>
              <a:rPr lang="en-US" sz="1800" spc="-20" dirty="0">
                <a:cs typeface="Calibri"/>
              </a:rPr>
              <a:t>for  </a:t>
            </a:r>
            <a:r>
              <a:rPr lang="en-US" sz="1800" spc="-10" dirty="0">
                <a:cs typeface="Calibri"/>
              </a:rPr>
              <a:t>dissociative  </a:t>
            </a:r>
            <a:r>
              <a:rPr lang="en-US" sz="1800" spc="-5" dirty="0" err="1">
                <a:cs typeface="Calibri"/>
              </a:rPr>
              <a:t>anaesthetics</a:t>
            </a:r>
            <a:r>
              <a:rPr lang="en-US" sz="1800" spc="-5" dirty="0">
                <a:cs typeface="Calibri"/>
              </a:rPr>
              <a:t> (</a:t>
            </a:r>
            <a:r>
              <a:rPr lang="en-US" sz="1800" b="1" spc="-5" dirty="0">
                <a:solidFill>
                  <a:srgbClr val="C00000"/>
                </a:solidFill>
                <a:cs typeface="Calibri"/>
              </a:rPr>
              <a:t>blockade</a:t>
            </a:r>
            <a:r>
              <a:rPr lang="en-US" sz="1800" b="1" spc="-10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1800" spc="5" dirty="0">
                <a:cs typeface="Calibri"/>
              </a:rPr>
              <a:t>e.g.  </a:t>
            </a:r>
            <a:r>
              <a:rPr lang="en-US" sz="1800" spc="-15" dirty="0">
                <a:cs typeface="Calibri"/>
              </a:rPr>
              <a:t>ketamine)</a:t>
            </a:r>
          </a:p>
          <a:p>
            <a:pPr marL="299085" lvl="1" indent="-286385">
              <a:buClr>
                <a:schemeClr val="tx1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z="1800" spc="-5" dirty="0">
                <a:cs typeface="Calibri"/>
              </a:rPr>
              <a:t>The channel  opens only  </a:t>
            </a:r>
            <a:r>
              <a:rPr lang="en-US" sz="1800" dirty="0">
                <a:cs typeface="Calibri"/>
              </a:rPr>
              <a:t>when </a:t>
            </a:r>
            <a:r>
              <a:rPr lang="en-US" sz="1800" spc="-5" dirty="0">
                <a:cs typeface="Calibri"/>
              </a:rPr>
              <a:t>both  </a:t>
            </a:r>
            <a:r>
              <a:rPr lang="en-US" sz="1800" b="1" spc="-10" dirty="0">
                <a:cs typeface="Calibri"/>
              </a:rPr>
              <a:t>glycine </a:t>
            </a:r>
            <a:r>
              <a:rPr lang="en-US" sz="1800" dirty="0">
                <a:cs typeface="Calibri"/>
              </a:rPr>
              <a:t>and  </a:t>
            </a:r>
            <a:r>
              <a:rPr lang="en-US" sz="1800" b="1" spc="-15" dirty="0">
                <a:cs typeface="Calibri"/>
              </a:rPr>
              <a:t>glutamate </a:t>
            </a:r>
            <a:r>
              <a:rPr lang="en-US" sz="1800" spc="-5" dirty="0">
                <a:cs typeface="Calibri"/>
              </a:rPr>
              <a:t>bind  </a:t>
            </a:r>
            <a:r>
              <a:rPr lang="en-US" sz="1800" spc="-15" dirty="0">
                <a:cs typeface="Calibri"/>
              </a:rPr>
              <a:t>to </a:t>
            </a:r>
            <a:r>
              <a:rPr lang="en-US" sz="1800" dirty="0">
                <a:cs typeface="Calibri"/>
              </a:rPr>
              <a:t>the</a:t>
            </a:r>
            <a:r>
              <a:rPr lang="en-US" sz="1800" spc="-95" dirty="0">
                <a:cs typeface="Calibri"/>
              </a:rPr>
              <a:t> </a:t>
            </a:r>
            <a:r>
              <a:rPr lang="en-US" sz="1800" spc="-10" dirty="0">
                <a:cs typeface="Calibri"/>
              </a:rPr>
              <a:t>receptor</a:t>
            </a:r>
            <a:endParaRPr lang="en-US" sz="1800" dirty="0">
              <a:cs typeface="Calibri"/>
            </a:endParaRPr>
          </a:p>
          <a:p>
            <a:pPr marL="299085" lvl="1" indent="-286385">
              <a:buClr>
                <a:schemeClr val="tx1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endParaRPr lang="en-US" sz="1800" spc="-15" dirty="0">
              <a:cs typeface="Calibri"/>
            </a:endParaRPr>
          </a:p>
          <a:p>
            <a:pPr marL="299085" lvl="1" indent="-286385">
              <a:buClr>
                <a:schemeClr val="tx1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endParaRPr lang="en-US" sz="1800" dirty="0">
              <a:cs typeface="Calibri"/>
            </a:endParaRPr>
          </a:p>
          <a:p>
            <a:pPr marL="299085" lvl="1" indent="-286385">
              <a:buClr>
                <a:schemeClr val="tx1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endParaRPr lang="en-US" sz="1800" dirty="0">
              <a:cs typeface="Calibri"/>
            </a:endParaRPr>
          </a:p>
          <a:p>
            <a:pPr marL="299085" lvl="1" indent="-286385">
              <a:buClr>
                <a:schemeClr val="tx1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endParaRPr lang="en-US" sz="1800" dirty="0">
              <a:cs typeface="Calibri"/>
            </a:endParaRPr>
          </a:p>
          <a:p>
            <a:pPr marL="299085" indent="-286385">
              <a:buClr>
                <a:schemeClr val="tx1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endParaRPr lang="en-US" sz="1800" dirty="0">
              <a:cs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3812" y="1564440"/>
            <a:ext cx="2014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-40"/>
              <a:t>NMDA </a:t>
            </a:r>
            <a:r>
              <a:rPr lang="en-US" spc="-30"/>
              <a:t>Receptors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2106" y="486091"/>
            <a:ext cx="1271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-5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96537" y="-18404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1735041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9275" y="1297721"/>
            <a:ext cx="7777385" cy="1121155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9"/>
          <p:cNvSpPr txBox="1">
            <a:spLocks noGrp="1"/>
          </p:cNvSpPr>
          <p:nvPr>
            <p:ph type="title"/>
          </p:nvPr>
        </p:nvSpPr>
        <p:spPr>
          <a:xfrm>
            <a:off x="530784" y="532253"/>
            <a:ext cx="9361561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marL="12700"/>
            <a:r>
              <a:rPr lang="en-US" sz="3200" spc="-5" dirty="0"/>
              <a:t>4) </a:t>
            </a:r>
            <a:r>
              <a:rPr sz="3200" spc="-5" dirty="0"/>
              <a:t>Gamma Aminobutyric </a:t>
            </a:r>
            <a:r>
              <a:rPr lang="en-US" sz="3200" spc="-5" dirty="0"/>
              <a:t>A</a:t>
            </a:r>
            <a:r>
              <a:rPr sz="3200" spc="-5" dirty="0"/>
              <a:t>cid (GABA)</a:t>
            </a:r>
          </a:p>
        </p:txBody>
      </p:sp>
      <p:sp>
        <p:nvSpPr>
          <p:cNvPr id="6" name="object 10"/>
          <p:cNvSpPr txBox="1"/>
          <p:nvPr/>
        </p:nvSpPr>
        <p:spPr>
          <a:xfrm>
            <a:off x="618008" y="1399896"/>
            <a:ext cx="7489353" cy="1146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1800" spc="-10" dirty="0">
                <a:cs typeface="Comic Sans MS"/>
              </a:rPr>
              <a:t>Inhibitory neurotransmitter</a:t>
            </a:r>
            <a:r>
              <a:rPr sz="1800" spc="65" dirty="0">
                <a:cs typeface="Comic Sans MS"/>
              </a:rPr>
              <a:t> </a:t>
            </a:r>
            <a:r>
              <a:rPr sz="1800" dirty="0">
                <a:cs typeface="Comic Sans MS"/>
              </a:rPr>
              <a:t>of</a:t>
            </a:r>
            <a:r>
              <a:rPr lang="en-US" sz="1800" dirty="0">
                <a:cs typeface="Comic Sans MS"/>
              </a:rPr>
              <a:t> </a:t>
            </a:r>
            <a:r>
              <a:rPr sz="1800" spc="-5" dirty="0">
                <a:cs typeface="Comic Sans MS"/>
              </a:rPr>
              <a:t>CNS and is </a:t>
            </a:r>
            <a:r>
              <a:rPr sz="1800" dirty="0">
                <a:cs typeface="Comic Sans MS"/>
              </a:rPr>
              <a:t>also </a:t>
            </a:r>
            <a:r>
              <a:rPr sz="1800" spc="-5" dirty="0">
                <a:cs typeface="Comic Sans MS"/>
              </a:rPr>
              <a:t>found in</a:t>
            </a:r>
            <a:r>
              <a:rPr sz="1800" spc="-60" dirty="0">
                <a:cs typeface="Comic Sans MS"/>
              </a:rPr>
              <a:t> </a:t>
            </a:r>
            <a:r>
              <a:rPr sz="1800" spc="-10" dirty="0">
                <a:cs typeface="Comic Sans MS"/>
              </a:rPr>
              <a:t>retina.</a:t>
            </a:r>
            <a:r>
              <a:rPr lang="en-US" sz="1800" spc="-10" dirty="0">
                <a:cs typeface="Comic Sans MS"/>
              </a:rPr>
              <a:t> </a:t>
            </a:r>
            <a:r>
              <a:rPr lang="en-US" sz="1800" dirty="0"/>
              <a:t>(GABA is </a:t>
            </a:r>
            <a:r>
              <a:rPr lang="en-US" sz="1800" spc="-5" dirty="0"/>
              <a:t>the </a:t>
            </a:r>
            <a:r>
              <a:rPr lang="en-US" sz="1800" dirty="0"/>
              <a:t>main </a:t>
            </a:r>
            <a:r>
              <a:rPr lang="en-US" sz="1800" spc="-5" dirty="0"/>
              <a:t>inhibitory</a:t>
            </a:r>
            <a:r>
              <a:rPr lang="en-US" sz="1800" spc="-70" dirty="0"/>
              <a:t> </a:t>
            </a:r>
            <a:r>
              <a:rPr lang="en-US" sz="1800" spc="-5" dirty="0"/>
              <a:t>neurotransmitter</a:t>
            </a:r>
            <a:r>
              <a:rPr lang="en-US" sz="1800" dirty="0"/>
              <a:t> in </a:t>
            </a:r>
            <a:r>
              <a:rPr lang="en-US" sz="1800" spc="-5" dirty="0"/>
              <a:t>the </a:t>
            </a:r>
            <a:r>
              <a:rPr lang="en-US" sz="1800" dirty="0"/>
              <a:t>central </a:t>
            </a:r>
            <a:r>
              <a:rPr lang="en-US" sz="1800" spc="-5" dirty="0"/>
              <a:t>nervous system</a:t>
            </a:r>
            <a:r>
              <a:rPr lang="en-US" sz="1800" spc="-130" dirty="0"/>
              <a:t>)</a:t>
            </a:r>
            <a:endParaRPr lang="en-US" sz="1800" dirty="0"/>
          </a:p>
          <a:p>
            <a:pPr marL="287020" indent="-274320">
              <a:spcBef>
                <a:spcPts val="32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1800" spc="-5" dirty="0">
                <a:cs typeface="Comic Sans MS"/>
              </a:rPr>
              <a:t>Formed by decarboxylation</a:t>
            </a:r>
            <a:r>
              <a:rPr sz="1800" spc="-65" dirty="0">
                <a:cs typeface="Comic Sans MS"/>
              </a:rPr>
              <a:t> </a:t>
            </a:r>
            <a:r>
              <a:rPr sz="1800" dirty="0">
                <a:cs typeface="Comic Sans MS"/>
              </a:rPr>
              <a:t>of</a:t>
            </a:r>
            <a:r>
              <a:rPr lang="en-US" sz="1800" dirty="0">
                <a:cs typeface="Comic Sans MS"/>
              </a:rPr>
              <a:t> </a:t>
            </a:r>
            <a:r>
              <a:rPr sz="1800" spc="-5" dirty="0">
                <a:cs typeface="Comic Sans MS"/>
              </a:rPr>
              <a:t>glutamate.</a:t>
            </a:r>
            <a:endParaRPr lang="en-US" sz="1800" dirty="0">
              <a:cs typeface="Comic Sans MS"/>
            </a:endParaRPr>
          </a:p>
          <a:p>
            <a:pPr marL="287020"/>
            <a:endParaRPr lang="en-US" sz="1800" spc="-10" dirty="0">
              <a:cs typeface="Comic Sans MS"/>
            </a:endParaRPr>
          </a:p>
        </p:txBody>
      </p:sp>
      <p:sp>
        <p:nvSpPr>
          <p:cNvPr id="7" name="object 11"/>
          <p:cNvSpPr/>
          <p:nvPr/>
        </p:nvSpPr>
        <p:spPr>
          <a:xfrm>
            <a:off x="8519259" y="1297720"/>
            <a:ext cx="3047762" cy="4976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 txBox="1"/>
          <p:nvPr/>
        </p:nvSpPr>
        <p:spPr>
          <a:xfrm>
            <a:off x="4991466" y="2605024"/>
            <a:ext cx="3384376" cy="31803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ts val="2740"/>
              </a:lnSpc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1800" spc="-10" dirty="0">
                <a:cs typeface="Comic Sans MS"/>
              </a:rPr>
              <a:t>GABAergic inhibition is seen at all levels of</a:t>
            </a:r>
            <a:r>
              <a:rPr lang="en-US" sz="1800" spc="-10" dirty="0">
                <a:cs typeface="Comic Sans MS"/>
              </a:rPr>
              <a:t> </a:t>
            </a:r>
            <a:r>
              <a:rPr sz="1800" spc="-10" dirty="0">
                <a:cs typeface="Comic Sans MS"/>
              </a:rPr>
              <a:t>the CN</a:t>
            </a:r>
            <a:r>
              <a:rPr lang="en-US" sz="1800" spc="-10" dirty="0">
                <a:cs typeface="Comic Sans MS"/>
              </a:rPr>
              <a:t>S</a:t>
            </a:r>
            <a:endParaRPr sz="1800" spc="-10" dirty="0">
              <a:cs typeface="Comic Sans MS"/>
            </a:endParaRPr>
          </a:p>
          <a:p>
            <a:pPr marL="287020" indent="-274320">
              <a:lnSpc>
                <a:spcPts val="2740"/>
              </a:lnSpc>
              <a:spcBef>
                <a:spcPts val="28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sz="1800" spc="-10" dirty="0">
                <a:cs typeface="Comic Sans MS"/>
              </a:rPr>
              <a:t>(Hypothalamus, hippocampus, cerebral cortexand cerebellar cortex.</a:t>
            </a:r>
          </a:p>
          <a:p>
            <a:pPr marL="287020" marR="5080" indent="-274320">
              <a:lnSpc>
                <a:spcPts val="2600"/>
              </a:lnSpc>
              <a:spcBef>
                <a:spcPts val="60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  <a:tab pos="1781175" algn="l"/>
              </a:tabLst>
            </a:pPr>
            <a:r>
              <a:rPr sz="1800" spc="-10" dirty="0">
                <a:cs typeface="Comic Sans MS"/>
              </a:rPr>
              <a:t>GABA interneurones are abundant in the  brain, with 50% of the inhibitory synapses in  the brain</a:t>
            </a:r>
            <a:r>
              <a:rPr lang="en-US" sz="1800" spc="-10" dirty="0">
                <a:cs typeface="Comic Sans MS"/>
              </a:rPr>
              <a:t> </a:t>
            </a:r>
            <a:r>
              <a:rPr sz="1800" spc="-10" dirty="0">
                <a:cs typeface="Comic Sans MS"/>
              </a:rPr>
              <a:t>being GABA mediated.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361552" y="2800800"/>
            <a:ext cx="4527301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020"/>
            <a:r>
              <a:rPr lang="en-US" sz="1700" spc="-10" dirty="0">
                <a:cs typeface="Comic Sans MS"/>
              </a:rPr>
              <a:t>There are three </a:t>
            </a:r>
            <a:r>
              <a:rPr lang="en-US" sz="1700" spc="-5" dirty="0">
                <a:cs typeface="Comic Sans MS"/>
              </a:rPr>
              <a:t>types </a:t>
            </a:r>
            <a:r>
              <a:rPr lang="en-US" sz="1700" dirty="0">
                <a:cs typeface="Comic Sans MS"/>
              </a:rPr>
              <a:t>of </a:t>
            </a:r>
            <a:r>
              <a:rPr lang="en-US" sz="1700" spc="-5" dirty="0">
                <a:cs typeface="Comic Sans MS"/>
              </a:rPr>
              <a:t>GABA</a:t>
            </a:r>
            <a:r>
              <a:rPr lang="en-US" sz="1700" spc="-65" dirty="0">
                <a:cs typeface="Comic Sans MS"/>
              </a:rPr>
              <a:t> </a:t>
            </a:r>
            <a:r>
              <a:rPr lang="en-US" sz="1700" spc="-5" dirty="0">
                <a:cs typeface="Comic Sans MS"/>
              </a:rPr>
              <a:t>receptors</a:t>
            </a:r>
            <a:endParaRPr lang="en-US" sz="1700" dirty="0">
              <a:cs typeface="Comic Sans MS"/>
            </a:endParaRPr>
          </a:p>
          <a:p>
            <a:pPr marL="287020"/>
            <a:r>
              <a:rPr lang="en-US" sz="1700" spc="-5" dirty="0">
                <a:cs typeface="Comic Sans MS"/>
              </a:rPr>
              <a:t>e.g. </a:t>
            </a:r>
            <a:r>
              <a:rPr lang="en-US" sz="1700" dirty="0">
                <a:cs typeface="Comic Sans MS"/>
              </a:rPr>
              <a:t>GABA</a:t>
            </a:r>
            <a:r>
              <a:rPr lang="en-US" sz="1700" baseline="-21241" dirty="0">
                <a:cs typeface="Comic Sans MS"/>
              </a:rPr>
              <a:t>A </a:t>
            </a:r>
            <a:r>
              <a:rPr lang="en-US" sz="1700" spc="37" baseline="-21241" dirty="0">
                <a:cs typeface="Comic Sans MS"/>
              </a:rPr>
              <a:t>B &amp;</a:t>
            </a:r>
            <a:r>
              <a:rPr lang="en-US" sz="1700" spc="-165" baseline="-21241" dirty="0">
                <a:cs typeface="Comic Sans MS"/>
              </a:rPr>
              <a:t> </a:t>
            </a:r>
            <a:r>
              <a:rPr lang="en-US" sz="1700" spc="30" baseline="-21241" dirty="0">
                <a:cs typeface="Comic Sans MS"/>
              </a:rPr>
              <a:t>C.</a:t>
            </a:r>
            <a:endParaRPr lang="en-US" sz="1700" baseline="-21241" dirty="0">
              <a:cs typeface="Comic Sans MS"/>
            </a:endParaRPr>
          </a:p>
          <a:p>
            <a:pPr marL="287020"/>
            <a:endParaRPr lang="en-US" sz="1700" spc="-5" baseline="-21241" dirty="0">
              <a:cs typeface="Comic Sans MS"/>
            </a:endParaRPr>
          </a:p>
          <a:p>
            <a:pPr marL="629920" indent="-342900">
              <a:buFont typeface="Arial" charset="0"/>
              <a:buChar char="•"/>
            </a:pPr>
            <a:r>
              <a:rPr lang="en-US" sz="1700" spc="-5" dirty="0">
                <a:cs typeface="Comic Sans MS"/>
              </a:rPr>
              <a:t>GABA </a:t>
            </a:r>
            <a:r>
              <a:rPr lang="en-US" sz="1700" spc="-15" baseline="-20634" dirty="0">
                <a:cs typeface="Comic Sans MS"/>
              </a:rPr>
              <a:t>A </a:t>
            </a:r>
            <a:r>
              <a:rPr lang="en-US" sz="1700" spc="-7" baseline="-20634" dirty="0">
                <a:cs typeface="Comic Sans MS"/>
              </a:rPr>
              <a:t>&amp; B </a:t>
            </a:r>
            <a:r>
              <a:rPr lang="en-US" sz="1700" spc="-5" dirty="0">
                <a:cs typeface="Comic Sans MS"/>
              </a:rPr>
              <a:t>receptors </a:t>
            </a:r>
            <a:r>
              <a:rPr lang="en-US" sz="1700" spc="-10" dirty="0">
                <a:cs typeface="Comic Sans MS"/>
              </a:rPr>
              <a:t>are</a:t>
            </a:r>
            <a:r>
              <a:rPr lang="en-US" sz="1700" spc="-80" dirty="0">
                <a:cs typeface="Comic Sans MS"/>
              </a:rPr>
              <a:t> </a:t>
            </a:r>
            <a:r>
              <a:rPr lang="en-US" sz="1700" spc="-5" dirty="0">
                <a:cs typeface="Comic Sans MS"/>
              </a:rPr>
              <a:t>widely</a:t>
            </a:r>
            <a:endParaRPr lang="en-US" sz="1700" dirty="0">
              <a:cs typeface="Comic Sans MS"/>
            </a:endParaRPr>
          </a:p>
          <a:p>
            <a:pPr marL="287020">
              <a:tabLst>
                <a:tab pos="2180590" algn="l"/>
              </a:tabLst>
            </a:pPr>
            <a:r>
              <a:rPr lang="en-US" sz="1700" spc="-10" dirty="0">
                <a:cs typeface="Comic Sans MS"/>
              </a:rPr>
              <a:t>Distributed </a:t>
            </a:r>
            <a:r>
              <a:rPr lang="en-US" sz="1700" spc="-5" dirty="0">
                <a:cs typeface="Comic Sans MS"/>
              </a:rPr>
              <a:t>in</a:t>
            </a:r>
            <a:r>
              <a:rPr lang="en-US" sz="1700" spc="-80" dirty="0">
                <a:cs typeface="Comic Sans MS"/>
              </a:rPr>
              <a:t> </a:t>
            </a:r>
            <a:r>
              <a:rPr lang="en-US" sz="1700" spc="-5" dirty="0">
                <a:cs typeface="Comic Sans MS"/>
              </a:rPr>
              <a:t>CNS.</a:t>
            </a:r>
            <a:endParaRPr lang="en-US" sz="1700" dirty="0">
              <a:cs typeface="Comic Sans MS"/>
            </a:endParaRPr>
          </a:p>
          <a:p>
            <a:pPr marL="629920" indent="-342900">
              <a:buFont typeface="Arial" charset="0"/>
              <a:buChar char="•"/>
              <a:tabLst>
                <a:tab pos="2180590" algn="l"/>
              </a:tabLst>
            </a:pPr>
            <a:r>
              <a:rPr lang="en-US" sz="1700" spc="-5" dirty="0">
                <a:cs typeface="Comic Sans MS"/>
              </a:rPr>
              <a:t>GABA</a:t>
            </a:r>
            <a:r>
              <a:rPr lang="en-US" sz="1700" spc="-7" baseline="-20634" dirty="0">
                <a:cs typeface="Comic Sans MS"/>
              </a:rPr>
              <a:t>C </a:t>
            </a:r>
            <a:r>
              <a:rPr lang="en-US" sz="1700" spc="-10" dirty="0">
                <a:cs typeface="Comic Sans MS"/>
              </a:rPr>
              <a:t>are </a:t>
            </a:r>
            <a:r>
              <a:rPr lang="en-US" sz="1700" spc="-5" dirty="0">
                <a:cs typeface="Comic Sans MS"/>
              </a:rPr>
              <a:t>found in </a:t>
            </a:r>
            <a:r>
              <a:rPr lang="en-US" sz="1700" spc="-10" dirty="0">
                <a:cs typeface="Comic Sans MS"/>
              </a:rPr>
              <a:t>retina</a:t>
            </a:r>
            <a:r>
              <a:rPr lang="en-US" sz="1700" spc="-40" dirty="0">
                <a:cs typeface="Comic Sans MS"/>
              </a:rPr>
              <a:t> </a:t>
            </a:r>
            <a:r>
              <a:rPr lang="en-US" sz="1700" spc="-5" dirty="0">
                <a:cs typeface="Comic Sans MS"/>
              </a:rPr>
              <a:t>only</a:t>
            </a:r>
            <a:endParaRPr lang="en-US" sz="1700" dirty="0">
              <a:cs typeface="Comic Sans MS"/>
            </a:endParaRPr>
          </a:p>
          <a:p>
            <a:pPr marL="629920" indent="-342900">
              <a:buFont typeface="Arial" charset="0"/>
              <a:buChar char="•"/>
              <a:tabLst>
                <a:tab pos="2180590" algn="l"/>
              </a:tabLst>
            </a:pPr>
            <a:r>
              <a:rPr lang="en-US" sz="1700" spc="-5" dirty="0">
                <a:cs typeface="Comic Sans MS"/>
              </a:rPr>
              <a:t>GABA </a:t>
            </a:r>
            <a:r>
              <a:rPr lang="en-US" sz="1700" spc="37" baseline="-21241" dirty="0">
                <a:cs typeface="Comic Sans MS"/>
              </a:rPr>
              <a:t>B </a:t>
            </a:r>
            <a:r>
              <a:rPr lang="en-US" sz="1700" spc="-5" dirty="0">
                <a:cs typeface="Comic Sans MS"/>
              </a:rPr>
              <a:t>are metabotropic</a:t>
            </a:r>
            <a:r>
              <a:rPr lang="en-US" sz="1700" spc="-65" dirty="0">
                <a:cs typeface="Comic Sans MS"/>
              </a:rPr>
              <a:t> </a:t>
            </a:r>
            <a:r>
              <a:rPr lang="en-US" sz="1700" dirty="0">
                <a:cs typeface="Comic Sans MS"/>
              </a:rPr>
              <a:t>(G-</a:t>
            </a:r>
          </a:p>
          <a:p>
            <a:pPr marL="287020"/>
            <a:r>
              <a:rPr lang="en-US" sz="1700" spc="-5" dirty="0">
                <a:cs typeface="Comic Sans MS"/>
              </a:rPr>
              <a:t>protein) </a:t>
            </a:r>
            <a:r>
              <a:rPr lang="en-US" sz="1700" spc="-10" dirty="0">
                <a:cs typeface="Comic Sans MS"/>
              </a:rPr>
              <a:t>in</a:t>
            </a:r>
            <a:r>
              <a:rPr lang="en-US" sz="1700" spc="-80" dirty="0">
                <a:cs typeface="Comic Sans MS"/>
              </a:rPr>
              <a:t> </a:t>
            </a:r>
            <a:r>
              <a:rPr lang="en-US" sz="1700" spc="-5" dirty="0">
                <a:cs typeface="Comic Sans MS"/>
              </a:rPr>
              <a:t>function. </a:t>
            </a:r>
            <a:r>
              <a:rPr lang="en-US" sz="1700" spc="-5" dirty="0">
                <a:cs typeface="Calibri"/>
              </a:rPr>
              <a:t>(</a:t>
            </a:r>
            <a:r>
              <a:rPr lang="en-US" sz="1700" spc="-5" dirty="0">
                <a:solidFill>
                  <a:srgbClr val="FF0000"/>
                </a:solidFill>
                <a:cs typeface="Calibri"/>
              </a:rPr>
              <a:t>increase K</a:t>
            </a:r>
            <a:r>
              <a:rPr lang="en-US" sz="1700" spc="-7" baseline="24305" dirty="0">
                <a:solidFill>
                  <a:srgbClr val="FF0000"/>
                </a:solidFill>
                <a:cs typeface="Calibri"/>
              </a:rPr>
              <a:t>+ </a:t>
            </a:r>
            <a:r>
              <a:rPr lang="en-US" sz="1700" spc="-5" dirty="0">
                <a:solidFill>
                  <a:srgbClr val="FF0000"/>
                </a:solidFill>
                <a:cs typeface="Calibri"/>
              </a:rPr>
              <a:t>conductance  </a:t>
            </a:r>
            <a:r>
              <a:rPr lang="en-US" sz="1700" dirty="0">
                <a:solidFill>
                  <a:srgbClr val="FF0000"/>
                </a:solidFill>
                <a:cs typeface="Calibri"/>
              </a:rPr>
              <a:t>and </a:t>
            </a:r>
            <a:r>
              <a:rPr lang="en-US" sz="1700" spc="-5" dirty="0">
                <a:solidFill>
                  <a:srgbClr val="FF0000"/>
                </a:solidFill>
                <a:cs typeface="Calibri"/>
              </a:rPr>
              <a:t>decrease Ca</a:t>
            </a:r>
            <a:r>
              <a:rPr lang="en-US" sz="1700" spc="-7" baseline="24305" dirty="0">
                <a:solidFill>
                  <a:srgbClr val="FF0000"/>
                </a:solidFill>
                <a:cs typeface="Calibri"/>
              </a:rPr>
              <a:t>+2</a:t>
            </a:r>
            <a:r>
              <a:rPr lang="en-US" sz="1700" spc="142" baseline="2430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1700" spc="-5" dirty="0">
                <a:solidFill>
                  <a:srgbClr val="FF0000"/>
                </a:solidFill>
                <a:cs typeface="Calibri"/>
              </a:rPr>
              <a:t>influx</a:t>
            </a:r>
            <a:r>
              <a:rPr lang="en-US" sz="1700" spc="-5" dirty="0">
                <a:cs typeface="Calibri"/>
              </a:rPr>
              <a:t>).</a:t>
            </a:r>
          </a:p>
          <a:p>
            <a:pPr marL="572770" indent="-285750">
              <a:buFont typeface="Arial" charset="0"/>
              <a:buChar char="•"/>
            </a:pPr>
            <a:r>
              <a:rPr lang="en-US" sz="1700" spc="-10" dirty="0">
                <a:cs typeface="Calibri"/>
              </a:rPr>
              <a:t>GABA </a:t>
            </a:r>
            <a:r>
              <a:rPr lang="en-US" sz="1700" dirty="0">
                <a:cs typeface="Calibri"/>
              </a:rPr>
              <a:t>A and C </a:t>
            </a:r>
            <a:r>
              <a:rPr lang="en-US" sz="1700" spc="-15" dirty="0">
                <a:cs typeface="Calibri"/>
              </a:rPr>
              <a:t>receptors </a:t>
            </a:r>
            <a:r>
              <a:rPr lang="en-US" sz="1700" spc="-5" dirty="0">
                <a:cs typeface="Calibri"/>
              </a:rPr>
              <a:t>(</a:t>
            </a:r>
            <a:r>
              <a:rPr lang="en-US" sz="1700" b="1" spc="-5" dirty="0">
                <a:cs typeface="Calibri"/>
              </a:rPr>
              <a:t>ionotropic</a:t>
            </a:r>
            <a:r>
              <a:rPr lang="en-US" sz="1700" spc="-5" dirty="0">
                <a:cs typeface="Calibri"/>
              </a:rPr>
              <a:t>)  </a:t>
            </a:r>
            <a:r>
              <a:rPr lang="en-US" sz="1700" spc="-20" dirty="0">
                <a:cs typeface="Calibri"/>
              </a:rPr>
              <a:t>have </a:t>
            </a:r>
            <a:r>
              <a:rPr lang="en-US" sz="1700" b="1" spc="-5" dirty="0">
                <a:cs typeface="Calibri"/>
              </a:rPr>
              <a:t>multiple binding </a:t>
            </a:r>
            <a:r>
              <a:rPr lang="en-US" sz="1700" b="1" dirty="0">
                <a:cs typeface="Calibri"/>
              </a:rPr>
              <a:t>sides </a:t>
            </a:r>
            <a:r>
              <a:rPr lang="en-US" sz="1700" spc="-15" dirty="0">
                <a:cs typeface="Calibri"/>
              </a:rPr>
              <a:t>(for  </a:t>
            </a:r>
            <a:r>
              <a:rPr lang="en-US" sz="1700" spc="-10" dirty="0">
                <a:cs typeface="Calibri"/>
              </a:rPr>
              <a:t>benzodiazepine </a:t>
            </a:r>
            <a:r>
              <a:rPr lang="en-US" sz="1700" dirty="0">
                <a:cs typeface="Calibri"/>
              </a:rPr>
              <a:t>and </a:t>
            </a:r>
            <a:r>
              <a:rPr lang="en-US" sz="1700" spc="-10" dirty="0">
                <a:cs typeface="Calibri"/>
              </a:rPr>
              <a:t>barbiturates)</a:t>
            </a:r>
            <a:r>
              <a:rPr lang="en-US" sz="1700" b="1" spc="-10" dirty="0">
                <a:cs typeface="Calibri"/>
              </a:rPr>
              <a:t>. </a:t>
            </a:r>
            <a:r>
              <a:rPr lang="en-US" sz="1700" b="1" spc="-5" dirty="0">
                <a:cs typeface="Calibri"/>
              </a:rPr>
              <a:t>The  channel </a:t>
            </a:r>
            <a:r>
              <a:rPr lang="en-US" sz="1700" b="1" dirty="0">
                <a:cs typeface="Calibri"/>
              </a:rPr>
              <a:t>is</a:t>
            </a:r>
            <a:r>
              <a:rPr lang="en-US" sz="1700" b="1" spc="5" dirty="0">
                <a:cs typeface="Calibri"/>
              </a:rPr>
              <a:t> </a:t>
            </a:r>
            <a:r>
              <a:rPr lang="en-US" sz="1700" b="1" dirty="0">
                <a:cs typeface="Calibri"/>
              </a:rPr>
              <a:t>a </a:t>
            </a:r>
            <a:r>
              <a:rPr lang="en-US" sz="1700" b="1" spc="-5" dirty="0">
                <a:cs typeface="Calibri"/>
              </a:rPr>
              <a:t>Cl</a:t>
            </a:r>
            <a:r>
              <a:rPr lang="en-US" sz="1700" b="1" spc="-7" baseline="24305" dirty="0">
                <a:cs typeface="Calibri"/>
              </a:rPr>
              <a:t>-</a:t>
            </a:r>
            <a:r>
              <a:rPr lang="en-US" sz="1700" b="1" spc="-7" dirty="0">
                <a:cs typeface="Calibri"/>
              </a:rPr>
              <a:t> </a:t>
            </a:r>
            <a:r>
              <a:rPr lang="en-US" sz="1700" b="1" spc="-5" dirty="0">
                <a:cs typeface="Calibri"/>
              </a:rPr>
              <a:t>channel </a:t>
            </a:r>
            <a:r>
              <a:rPr lang="en-US" sz="1700" spc="-5" dirty="0">
                <a:cs typeface="Calibri"/>
              </a:rPr>
              <a:t>(not</a:t>
            </a:r>
            <a:r>
              <a:rPr lang="en-US" sz="1700" spc="-90" dirty="0">
                <a:cs typeface="Calibri"/>
              </a:rPr>
              <a:t> </a:t>
            </a:r>
            <a:r>
              <a:rPr lang="en-US" sz="1700" spc="-5" dirty="0">
                <a:cs typeface="Calibri"/>
              </a:rPr>
              <a:t>Na</a:t>
            </a:r>
            <a:r>
              <a:rPr lang="en-US" sz="1700" spc="-7" baseline="24305" dirty="0">
                <a:cs typeface="Calibri"/>
              </a:rPr>
              <a:t>+</a:t>
            </a:r>
            <a:r>
              <a:rPr lang="en-US" sz="1700" spc="-5" dirty="0">
                <a:cs typeface="Calibri"/>
              </a:rPr>
              <a:t>)</a:t>
            </a:r>
            <a:endParaRPr lang="en-US" sz="1800" dirty="0">
              <a:cs typeface="Calibri"/>
            </a:endParaRPr>
          </a:p>
          <a:p>
            <a:pPr marL="287020"/>
            <a:endParaRPr lang="en-US" sz="1800" dirty="0">
              <a:cs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2857" y="2495321"/>
            <a:ext cx="4246785" cy="3778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23058" y="2495320"/>
            <a:ext cx="3418579" cy="37665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9">
                <a:extLst>
                  <a:ext uri="{FF2B5EF4-FFF2-40B4-BE49-F238E27FC236}">
                    <a16:creationId xmlns:a16="http://schemas.microsoft.com/office/drawing/2014/main" id="{C8B8AE01-0B4D-634B-9F0C-84BF36135292}"/>
                  </a:ext>
                </a:extLst>
              </p14:cNvPr>
              <p14:cNvContentPartPr/>
              <p14:nvPr/>
            </p14:nvContentPartPr>
            <p14:xfrm>
              <a:off x="6569678" y="-929125"/>
              <a:ext cx="279720" cy="124920"/>
            </p14:xfrm>
          </p:contentPart>
        </mc:Choice>
        <mc:Fallback xmlns="">
          <p:pic>
            <p:nvPicPr>
              <p:cNvPr id="9" name="Ink 9">
                <a:extLst>
                  <a:ext uri="{FF2B5EF4-FFF2-40B4-BE49-F238E27FC236}">
                    <a16:creationId xmlns:a16="http://schemas.microsoft.com/office/drawing/2014/main" id="{C8B8AE01-0B4D-634B-9F0C-84BF361352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53478" y="-945325"/>
                <a:ext cx="312120" cy="15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9658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941" y="1217902"/>
            <a:ext cx="7048818" cy="513089"/>
          </a:xfrm>
          <a:prstGeom prst="rect">
            <a:avLst/>
          </a:prstGeom>
        </p:spPr>
        <p:txBody>
          <a:bodyPr vert="horz" wrap="square" lIns="0" tIns="203327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r>
              <a:rPr sz="2000" dirty="0">
                <a:latin typeface="+mn-lt"/>
              </a:rPr>
              <a:t>Functions &amp; </a:t>
            </a:r>
            <a:r>
              <a:rPr sz="2000" spc="-15" dirty="0">
                <a:latin typeface="+mn-lt"/>
              </a:rPr>
              <a:t>Disorders </a:t>
            </a:r>
            <a:r>
              <a:rPr sz="2000" dirty="0">
                <a:latin typeface="+mn-lt"/>
              </a:rPr>
              <a:t>of </a:t>
            </a:r>
            <a:r>
              <a:rPr sz="2000" spc="-10" dirty="0">
                <a:latin typeface="+mn-lt"/>
              </a:rPr>
              <a:t>GABAergic</a:t>
            </a:r>
            <a:r>
              <a:rPr sz="2000" spc="-15" dirty="0">
                <a:latin typeface="+mn-lt"/>
              </a:rPr>
              <a:t> </a:t>
            </a:r>
            <a:r>
              <a:rPr sz="2000" spc="-30" dirty="0">
                <a:latin typeface="+mn-lt"/>
              </a:rPr>
              <a:t>System</a:t>
            </a:r>
            <a:endParaRPr sz="2000" dirty="0">
              <a:latin typeface="+mn-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1844" y="5326933"/>
            <a:ext cx="5256530" cy="62581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357505" indent="-287020">
              <a:spcBef>
                <a:spcPts val="80"/>
              </a:spcBef>
              <a:buFont typeface="Wingdings"/>
              <a:buChar char=""/>
              <a:tabLst>
                <a:tab pos="358140" algn="l"/>
              </a:tabLst>
            </a:pPr>
            <a:r>
              <a:rPr spc="-15" dirty="0">
                <a:cs typeface="Calibri"/>
              </a:rPr>
              <a:t>Depressant </a:t>
            </a:r>
            <a:r>
              <a:rPr spc="-5" dirty="0">
                <a:cs typeface="Calibri"/>
              </a:rPr>
              <a:t>drugs </a:t>
            </a:r>
            <a:r>
              <a:rPr spc="-10" dirty="0">
                <a:cs typeface="Calibri"/>
              </a:rPr>
              <a:t>(alcohol,</a:t>
            </a:r>
            <a:r>
              <a:rPr spc="85" dirty="0">
                <a:cs typeface="Calibri"/>
              </a:rPr>
              <a:t> </a:t>
            </a:r>
            <a:r>
              <a:rPr spc="-15" dirty="0">
                <a:cs typeface="Calibri"/>
              </a:rPr>
              <a:t>barbiturates)</a:t>
            </a:r>
            <a:endParaRPr>
              <a:cs typeface="Calibri"/>
            </a:endParaRPr>
          </a:p>
          <a:p>
            <a:pPr marL="357505"/>
            <a:r>
              <a:rPr spc="-10" dirty="0">
                <a:cs typeface="Calibri"/>
              </a:rPr>
              <a:t>work by increasing GABA</a:t>
            </a:r>
            <a:r>
              <a:rPr spc="30" dirty="0">
                <a:cs typeface="Calibri"/>
              </a:rPr>
              <a:t> </a:t>
            </a:r>
            <a:r>
              <a:rPr spc="-5" dirty="0">
                <a:cs typeface="Calibri"/>
              </a:rPr>
              <a:t>activity</a:t>
            </a:r>
            <a:endParaRPr>
              <a:cs typeface="Calibri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7613031" y="1595625"/>
            <a:ext cx="3995927" cy="4662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7833883" y="1261781"/>
            <a:ext cx="377507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cs typeface="Calibri"/>
              </a:rPr>
              <a:t>The </a:t>
            </a:r>
            <a:r>
              <a:rPr spc="-10" dirty="0">
                <a:cs typeface="Calibri"/>
              </a:rPr>
              <a:t>fabulous GABA</a:t>
            </a:r>
            <a:r>
              <a:rPr spc="-55" dirty="0">
                <a:cs typeface="Calibri"/>
              </a:rPr>
              <a:t> </a:t>
            </a:r>
            <a:r>
              <a:rPr spc="-10" dirty="0">
                <a:cs typeface="Calibri"/>
              </a:rPr>
              <a:t>receptor</a:t>
            </a:r>
            <a:endParaRPr dirty="0"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69370" y="1714597"/>
            <a:ext cx="3834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80820">
              <a:spcBef>
                <a:spcPts val="1115"/>
              </a:spcBef>
            </a:pPr>
            <a:r>
              <a:rPr lang="en-US" dirty="0">
                <a:cs typeface="Calibri"/>
              </a:rPr>
              <a:t>Multiple binding</a:t>
            </a:r>
            <a:r>
              <a:rPr lang="en-US" spc="-13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sites</a:t>
            </a:r>
            <a:endParaRPr lang="en-US" dirty="0">
              <a:cs typeface="Calibri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7704418" y="5814245"/>
            <a:ext cx="392112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Activation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GABA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receptors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cause</a:t>
            </a:r>
            <a:r>
              <a:rPr sz="180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IPSPs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8081" y="536168"/>
            <a:ext cx="1271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-5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5693" y="2114707"/>
            <a:ext cx="4263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-5" dirty="0">
                <a:solidFill>
                  <a:schemeClr val="accent1"/>
                </a:solidFill>
                <a:cs typeface="Comic Sans MS"/>
              </a:rPr>
              <a:t>Functions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Presynaptic inhibition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GABAA receptors in the CNS are chronically stimulation to regulate neuronal excitability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5693" y="3859320"/>
            <a:ext cx="40575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pc="-5" dirty="0">
                <a:solidFill>
                  <a:schemeClr val="accent1"/>
                </a:solidFill>
                <a:cs typeface="Comic Sans MS"/>
              </a:rPr>
              <a:t>Disorders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Seizures (under activity of GABA)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81845" y="2114707"/>
            <a:ext cx="5472608" cy="2826461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596537" y="0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197757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2155212" y="498298"/>
            <a:ext cx="7443889" cy="848865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9FB8CD">
                    <a:lumMod val="75000"/>
                  </a:srgbClr>
                </a:solidFill>
                <a:latin typeface="Arial Black" panose="020B0A04020102020204" pitchFamily="34" charset="0"/>
              </a:rPr>
              <a:t>Brain Neurotransmitters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968734" y="1627389"/>
            <a:ext cx="10289916" cy="425065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999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1" name="Rectangle 10"/>
          <p:cNvSpPr/>
          <p:nvPr/>
        </p:nvSpPr>
        <p:spPr>
          <a:xfrm>
            <a:off x="12082932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2" name="Rectangle 11"/>
          <p:cNvSpPr/>
          <p:nvPr/>
        </p:nvSpPr>
        <p:spPr>
          <a:xfrm>
            <a:off x="108829" y="6748278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3" name="Rectangle 12"/>
          <p:cNvSpPr/>
          <p:nvPr/>
        </p:nvSpPr>
        <p:spPr>
          <a:xfrm>
            <a:off x="108829" y="893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5" name="TextBox 14"/>
          <p:cNvSpPr txBox="1"/>
          <p:nvPr/>
        </p:nvSpPr>
        <p:spPr>
          <a:xfrm>
            <a:off x="1200072" y="1944484"/>
            <a:ext cx="9827240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Objectives:</a:t>
            </a:r>
          </a:p>
          <a:p>
            <a:r>
              <a:rPr lang="en-US" sz="2400" dirty="0">
                <a:solidFill>
                  <a:schemeClr val="tx2"/>
                </a:solidFill>
                <a:ea typeface="+mj-ea"/>
                <a:cs typeface="+mj-cs"/>
              </a:rPr>
              <a:t>1-</a:t>
            </a:r>
            <a:r>
              <a:rPr lang="en-US" sz="2400" spc="-5" dirty="0">
                <a:cs typeface="Calibri"/>
              </a:rPr>
              <a:t>Describe the functions of </a:t>
            </a:r>
            <a:r>
              <a:rPr lang="en-US" sz="2400" spc="-10" dirty="0" err="1">
                <a:cs typeface="Calibri"/>
              </a:rPr>
              <a:t>glutamergic</a:t>
            </a:r>
            <a:r>
              <a:rPr lang="en-US" sz="2400" spc="-130" dirty="0">
                <a:cs typeface="Calibri"/>
              </a:rPr>
              <a:t> </a:t>
            </a:r>
            <a:r>
              <a:rPr lang="en-US" sz="2400" spc="-30" dirty="0">
                <a:cs typeface="Calibri"/>
              </a:rPr>
              <a:t>system</a:t>
            </a:r>
            <a:endParaRPr lang="en-US" sz="2400" dirty="0">
              <a:cs typeface="Calibri"/>
            </a:endParaRPr>
          </a:p>
          <a:p>
            <a:pPr marL="12700">
              <a:spcBef>
                <a:spcPts val="815"/>
              </a:spcBef>
              <a:buClr>
                <a:srgbClr val="430FFB"/>
              </a:buClr>
              <a:tabLst>
                <a:tab pos="355600" algn="l"/>
              </a:tabLst>
            </a:pPr>
            <a:r>
              <a:rPr lang="en-US" sz="2400" dirty="0">
                <a:solidFill>
                  <a:schemeClr val="tx2"/>
                </a:solidFill>
                <a:ea typeface="+mj-ea"/>
                <a:cs typeface="+mj-cs"/>
              </a:rPr>
              <a:t>2- </a:t>
            </a:r>
            <a:r>
              <a:rPr lang="en-US" sz="2400" spc="-5" dirty="0">
                <a:cs typeface="Calibri"/>
              </a:rPr>
              <a:t>Describe the functions </a:t>
            </a:r>
            <a:r>
              <a:rPr lang="en-US" sz="2400" spc="-10" dirty="0">
                <a:cs typeface="Calibri"/>
              </a:rPr>
              <a:t>of </a:t>
            </a:r>
            <a:r>
              <a:rPr lang="en-US" sz="2400" spc="-90" dirty="0">
                <a:cs typeface="Calibri"/>
              </a:rPr>
              <a:t>NTs </a:t>
            </a:r>
            <a:r>
              <a:rPr lang="en-US" sz="2400" spc="-5" dirty="0">
                <a:cs typeface="Calibri"/>
              </a:rPr>
              <a:t>of the </a:t>
            </a:r>
            <a:r>
              <a:rPr lang="en-US" sz="2400" spc="-15" dirty="0">
                <a:cs typeface="Calibri"/>
              </a:rPr>
              <a:t>brain</a:t>
            </a:r>
            <a:r>
              <a:rPr lang="en-US" sz="2400" spc="20" dirty="0">
                <a:cs typeface="Calibri"/>
              </a:rPr>
              <a:t> </a:t>
            </a:r>
            <a:r>
              <a:rPr lang="en-US" sz="2400" spc="-20" dirty="0">
                <a:cs typeface="Calibri"/>
              </a:rPr>
              <a:t>stem</a:t>
            </a:r>
            <a:endParaRPr lang="en-US" sz="2400" dirty="0">
              <a:cs typeface="Calibri"/>
            </a:endParaRPr>
          </a:p>
          <a:p>
            <a:pPr marL="355600"/>
            <a:r>
              <a:rPr lang="en-US" sz="2400" spc="-5" dirty="0">
                <a:cs typeface="Calibri"/>
              </a:rPr>
              <a:t>(the </a:t>
            </a:r>
            <a:r>
              <a:rPr lang="en-US" sz="2400" spc="-15" dirty="0">
                <a:cs typeface="Calibri"/>
              </a:rPr>
              <a:t>noradrenergic </a:t>
            </a:r>
            <a:r>
              <a:rPr lang="en-US" sz="2400" spc="-5" dirty="0">
                <a:cs typeface="Calibri"/>
              </a:rPr>
              <a:t>&amp; </a:t>
            </a:r>
            <a:r>
              <a:rPr lang="en-US" sz="2400" spc="-15" dirty="0">
                <a:cs typeface="Calibri"/>
              </a:rPr>
              <a:t>serotonergic</a:t>
            </a:r>
            <a:r>
              <a:rPr lang="en-US" sz="2400" spc="-105" dirty="0">
                <a:cs typeface="Calibri"/>
              </a:rPr>
              <a:t> </a:t>
            </a:r>
            <a:r>
              <a:rPr lang="en-US" sz="2400" spc="-25" dirty="0">
                <a:cs typeface="Calibri"/>
              </a:rPr>
              <a:t>systems)</a:t>
            </a:r>
            <a:endParaRPr lang="en-US" sz="2400" dirty="0">
              <a:cs typeface="Calibri"/>
            </a:endParaRPr>
          </a:p>
          <a:p>
            <a:r>
              <a:rPr lang="en-US" sz="2400" dirty="0">
                <a:solidFill>
                  <a:schemeClr val="tx2"/>
                </a:solidFill>
                <a:ea typeface="+mj-ea"/>
                <a:cs typeface="+mj-cs"/>
              </a:rPr>
              <a:t>3-</a:t>
            </a:r>
            <a:r>
              <a:rPr lang="en-US" sz="2400" spc="-5" dirty="0">
                <a:cs typeface="Calibri"/>
              </a:rPr>
              <a:t>Describe the functions of </a:t>
            </a:r>
            <a:r>
              <a:rPr lang="en-US" sz="2400" spc="-90" dirty="0">
                <a:cs typeface="Calibri"/>
              </a:rPr>
              <a:t>NTs </a:t>
            </a:r>
            <a:r>
              <a:rPr lang="en-US" sz="2400" spc="-5" dirty="0">
                <a:cs typeface="Calibri"/>
              </a:rPr>
              <a:t>of the basal  </a:t>
            </a:r>
            <a:r>
              <a:rPr lang="en-US" sz="2400" spc="-10" dirty="0" err="1">
                <a:cs typeface="Calibri"/>
              </a:rPr>
              <a:t>ganglial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(cholinergic, </a:t>
            </a:r>
            <a:r>
              <a:rPr lang="en-US" sz="2400" spc="-10" dirty="0">
                <a:cs typeface="Calibri"/>
              </a:rPr>
              <a:t>dopaminergic, </a:t>
            </a:r>
            <a:r>
              <a:rPr lang="en-US" sz="2400" spc="-15" dirty="0">
                <a:cs typeface="Calibri"/>
              </a:rPr>
              <a:t>GABAergic  </a:t>
            </a:r>
            <a:r>
              <a:rPr lang="en-US" sz="2400" spc="-25" dirty="0">
                <a:cs typeface="Calibri"/>
              </a:rPr>
              <a:t>systems)</a:t>
            </a:r>
            <a:endParaRPr lang="en-US" sz="2400" dirty="0">
              <a:cs typeface="Calibri"/>
            </a:endParaRPr>
          </a:p>
          <a:p>
            <a:r>
              <a:rPr lang="en-US" sz="2400" dirty="0">
                <a:solidFill>
                  <a:schemeClr val="tx2"/>
                </a:solidFill>
                <a:ea typeface="+mj-ea"/>
                <a:cs typeface="+mj-cs"/>
              </a:rPr>
              <a:t>4-</a:t>
            </a:r>
            <a:r>
              <a:rPr lang="en-US" sz="2400" spc="-15" dirty="0">
                <a:cs typeface="Calibri"/>
              </a:rPr>
              <a:t>Appreciate </a:t>
            </a:r>
            <a:r>
              <a:rPr lang="en-US" sz="2400" spc="-10" dirty="0">
                <a:cs typeface="Calibri"/>
              </a:rPr>
              <a:t>that </a:t>
            </a:r>
            <a:r>
              <a:rPr lang="en-US" sz="2400" spc="-20" dirty="0">
                <a:cs typeface="Calibri"/>
              </a:rPr>
              <a:t>many </a:t>
            </a:r>
            <a:r>
              <a:rPr lang="en-US" sz="2400" spc="-5" dirty="0">
                <a:cs typeface="Calibri"/>
              </a:rPr>
              <a:t>drugs and </a:t>
            </a:r>
            <a:r>
              <a:rPr lang="en-US" sz="2400" spc="-10" dirty="0">
                <a:cs typeface="Calibri"/>
              </a:rPr>
              <a:t>CNS </a:t>
            </a:r>
            <a:r>
              <a:rPr lang="en-US" sz="2400" spc="-15" dirty="0">
                <a:cs typeface="Calibri"/>
              </a:rPr>
              <a:t>disorders  </a:t>
            </a:r>
            <a:r>
              <a:rPr lang="en-US" sz="2400" spc="-30" dirty="0">
                <a:cs typeface="Calibri"/>
              </a:rPr>
              <a:t>affect </a:t>
            </a:r>
            <a:r>
              <a:rPr lang="en-US" sz="2400" spc="-5" dirty="0">
                <a:cs typeface="Calibri"/>
              </a:rPr>
              <a:t>function of </a:t>
            </a:r>
            <a:r>
              <a:rPr lang="en-US" sz="2400" spc="-20" dirty="0">
                <a:cs typeface="Calibri"/>
              </a:rPr>
              <a:t>brain neurotransmitters</a:t>
            </a:r>
            <a:endParaRPr lang="en-US" sz="2400" dirty="0">
              <a:cs typeface="Calibri"/>
            </a:endParaRPr>
          </a:p>
          <a:p>
            <a:pPr lvl="0"/>
            <a:endParaRPr lang="en-US" sz="2400" dirty="0">
              <a:solidFill>
                <a:schemeClr val="tx2"/>
              </a:solidFill>
              <a:ea typeface="+mj-ea"/>
              <a:cs typeface="+mj-cs"/>
            </a:endParaRPr>
          </a:p>
          <a:p>
            <a:pPr lvl="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47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3808" y="1377876"/>
            <a:ext cx="6176668" cy="4499396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796" y="620688"/>
            <a:ext cx="7269284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marL="12700"/>
            <a:r>
              <a:rPr lang="en-US" sz="3200" spc="-5" dirty="0"/>
              <a:t>5) Serotonin</a:t>
            </a:r>
            <a:endParaRPr sz="3200" spc="-5" dirty="0"/>
          </a:p>
        </p:txBody>
      </p:sp>
      <p:sp>
        <p:nvSpPr>
          <p:cNvPr id="5" name="object 5"/>
          <p:cNvSpPr/>
          <p:nvPr/>
        </p:nvSpPr>
        <p:spPr>
          <a:xfrm>
            <a:off x="6967131" y="1377877"/>
            <a:ext cx="4527881" cy="4499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618910" y="4654591"/>
            <a:ext cx="31470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spc="-5" dirty="0">
                <a:solidFill>
                  <a:schemeClr val="accent1"/>
                </a:solidFill>
                <a:cs typeface="Comic Sans MS"/>
              </a:rPr>
              <a:t>Serotonin (5-HT) Disorders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spc="-5" dirty="0"/>
              <a:t>Depression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spc="-5" dirty="0"/>
              <a:t>Anxiety </a:t>
            </a:r>
            <a:endParaRPr lang="en-US" sz="1800" dirty="0"/>
          </a:p>
        </p:txBody>
      </p:sp>
      <p:sp>
        <p:nvSpPr>
          <p:cNvPr id="9" name="object 4"/>
          <p:cNvSpPr txBox="1"/>
          <p:nvPr/>
        </p:nvSpPr>
        <p:spPr>
          <a:xfrm>
            <a:off x="588518" y="1589917"/>
            <a:ext cx="7050176" cy="2587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pc="-5" dirty="0">
                <a:cs typeface="Comic Sans MS"/>
              </a:rPr>
              <a:t>The serotonin pathways in</a:t>
            </a:r>
            <a:r>
              <a:rPr lang="en-US" spc="-5" dirty="0">
                <a:cs typeface="Comic Sans MS"/>
              </a:rPr>
              <a:t> </a:t>
            </a:r>
            <a:r>
              <a:rPr spc="-5" dirty="0">
                <a:cs typeface="Comic Sans MS"/>
              </a:rPr>
              <a:t>the brain:</a:t>
            </a:r>
          </a:p>
          <a:p>
            <a:pPr>
              <a:spcBef>
                <a:spcPts val="5"/>
              </a:spcBef>
            </a:pPr>
            <a:endParaRPr sz="1800" spc="-5" dirty="0">
              <a:cs typeface="Comic Sans MS"/>
            </a:endParaRPr>
          </a:p>
          <a:p>
            <a:pPr marL="12700" marR="5080"/>
            <a:r>
              <a:rPr sz="1800" b="1" spc="-5" dirty="0">
                <a:solidFill>
                  <a:schemeClr val="accent1"/>
                </a:solidFill>
                <a:cs typeface="Comic Sans MS"/>
              </a:rPr>
              <a:t>The principal centers for  serotonergic neurons are</a:t>
            </a:r>
            <a:r>
              <a:rPr lang="en-US" sz="1800" b="1" spc="-5" dirty="0">
                <a:solidFill>
                  <a:schemeClr val="accent1"/>
                </a:solidFill>
                <a:cs typeface="Comic Sans MS"/>
              </a:rPr>
              <a:t>:</a:t>
            </a:r>
          </a:p>
          <a:p>
            <a:pPr marL="12700" marR="5080"/>
            <a:r>
              <a:rPr sz="1800" spc="-5" dirty="0">
                <a:solidFill>
                  <a:schemeClr val="tx2"/>
                </a:solidFill>
                <a:cs typeface="Comic Sans MS"/>
              </a:rPr>
              <a:t> </a:t>
            </a:r>
            <a:r>
              <a:rPr sz="1800" spc="-5" dirty="0">
                <a:cs typeface="Comic Sans MS"/>
              </a:rPr>
              <a:t>the  rostral and caudal raphe  nuclei</a:t>
            </a:r>
            <a:r>
              <a:rPr lang="en-US" sz="1800" spc="-5" dirty="0">
                <a:cs typeface="Comic Sans MS"/>
              </a:rPr>
              <a:t> </a:t>
            </a:r>
            <a:endParaRPr lang="en-US" sz="1800" spc="-5" dirty="0">
              <a:cs typeface="Comic Sans MS"/>
              <a:sym typeface="Wingdings"/>
            </a:endParaRPr>
          </a:p>
          <a:p>
            <a:pPr marL="12700" marR="5080"/>
            <a:endParaRPr lang="en-US" sz="1800" b="1" spc="-5" dirty="0">
              <a:solidFill>
                <a:schemeClr val="accent1"/>
              </a:solidFill>
              <a:cs typeface="Comic Sans MS"/>
              <a:sym typeface="Wingdings"/>
            </a:endParaRPr>
          </a:p>
          <a:p>
            <a:pPr marL="12700" marR="5080"/>
            <a:r>
              <a:rPr lang="en-US" sz="1800" b="1" spc="-5" dirty="0">
                <a:solidFill>
                  <a:schemeClr val="accent1"/>
                </a:solidFill>
                <a:cs typeface="Comic Sans MS"/>
                <a:sym typeface="Wingdings"/>
              </a:rPr>
              <a:t>Projections:</a:t>
            </a:r>
          </a:p>
          <a:p>
            <a:pPr marL="298450" marR="5080" indent="-285750">
              <a:buFont typeface="Arial" charset="0"/>
              <a:buChar char="•"/>
            </a:pPr>
            <a:r>
              <a:rPr sz="1800" spc="-5" dirty="0">
                <a:cs typeface="Comic Sans MS"/>
              </a:rPr>
              <a:t>axons ascend to the  cerebral cortex, limbic &amp;  basal ganglia  Serotonergic nuclei in the</a:t>
            </a:r>
            <a:r>
              <a:rPr lang="en-US" sz="1800" spc="-5" dirty="0">
                <a:cs typeface="Comic Sans MS"/>
              </a:rPr>
              <a:t> </a:t>
            </a:r>
            <a:r>
              <a:rPr sz="1800" spc="-5" dirty="0">
                <a:cs typeface="Comic Sans MS"/>
              </a:rPr>
              <a:t>brain stem </a:t>
            </a:r>
            <a:endParaRPr lang="en-US" sz="1800" spc="-5" dirty="0">
              <a:cs typeface="Comic Sans MS"/>
            </a:endParaRPr>
          </a:p>
          <a:p>
            <a:pPr marL="298450" marR="132080" indent="-285750">
              <a:buFont typeface="Arial" charset="0"/>
              <a:buChar char="•"/>
              <a:tabLst>
                <a:tab pos="1457325" algn="l"/>
              </a:tabLst>
            </a:pPr>
            <a:r>
              <a:rPr sz="1800" spc="-5" dirty="0">
                <a:cs typeface="Comic Sans MS"/>
              </a:rPr>
              <a:t>descending  axons (terminate in the  medulla&amp;</a:t>
            </a:r>
            <a:r>
              <a:rPr lang="en-US" sz="1800" spc="-5" dirty="0">
                <a:cs typeface="Comic Sans MS"/>
              </a:rPr>
              <a:t> </a:t>
            </a:r>
            <a:r>
              <a:rPr sz="1800" spc="-5" dirty="0">
                <a:cs typeface="Comic Sans MS"/>
              </a:rPr>
              <a:t>spinal cord</a:t>
            </a:r>
          </a:p>
        </p:txBody>
      </p:sp>
    </p:spTree>
    <p:extLst>
      <p:ext uri="{BB962C8B-B14F-4D97-AF65-F5344CB8AC3E}">
        <p14:creationId xmlns:p14="http://schemas.microsoft.com/office/powerpoint/2010/main" val="1611444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3648" y="1382716"/>
            <a:ext cx="10603332" cy="30987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3648" y="540204"/>
            <a:ext cx="10969943" cy="543867"/>
          </a:xfrm>
          <a:prstGeom prst="rect">
            <a:avLst/>
          </a:prstGeom>
        </p:spPr>
        <p:txBody>
          <a:bodyPr vert="horz" wrap="square" lIns="0" tIns="50927" rIns="0" bIns="0" rtlCol="0" anchor="b" anchorCtr="0">
            <a:spAutoFit/>
          </a:bodyPr>
          <a:lstStyle/>
          <a:p>
            <a:pPr marL="154940"/>
            <a:r>
              <a:rPr sz="3200" spc="-5" dirty="0"/>
              <a:t>The Serotonin System</a:t>
            </a:r>
          </a:p>
        </p:txBody>
      </p:sp>
      <p:sp>
        <p:nvSpPr>
          <p:cNvPr id="5" name="object 5"/>
          <p:cNvSpPr/>
          <p:nvPr/>
        </p:nvSpPr>
        <p:spPr>
          <a:xfrm>
            <a:off x="2020167" y="4460157"/>
            <a:ext cx="8136904" cy="1616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3648" y="1356342"/>
            <a:ext cx="11095803" cy="2831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buClr>
                <a:schemeClr val="tx1"/>
              </a:buClr>
              <a:buFont typeface="Arial" charset="0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cs typeface="Calibri"/>
              </a:rPr>
              <a:t>Serotonin </a:t>
            </a:r>
            <a:r>
              <a:rPr sz="1800" dirty="0">
                <a:cs typeface="Calibri"/>
              </a:rPr>
              <a:t>is </a:t>
            </a:r>
            <a:r>
              <a:rPr sz="1800" spc="-15" dirty="0">
                <a:cs typeface="Calibri"/>
              </a:rPr>
              <a:t>synthesized from </a:t>
            </a:r>
            <a:r>
              <a:rPr sz="1800" dirty="0">
                <a:cs typeface="Calibri"/>
              </a:rPr>
              <a:t>the amino acid </a:t>
            </a:r>
            <a:r>
              <a:rPr sz="1800" spc="-5" dirty="0">
                <a:cs typeface="Calibri"/>
              </a:rPr>
              <a:t>tryptophan, </a:t>
            </a:r>
            <a:r>
              <a:rPr sz="1800" dirty="0">
                <a:cs typeface="Calibri"/>
              </a:rPr>
              <a:t>which is  </a:t>
            </a:r>
            <a:r>
              <a:rPr sz="1800" spc="-5" dirty="0">
                <a:cs typeface="Calibri"/>
              </a:rPr>
              <a:t>abundant </a:t>
            </a:r>
            <a:r>
              <a:rPr sz="1800" dirty="0">
                <a:cs typeface="Calibri"/>
              </a:rPr>
              <a:t>in</a:t>
            </a:r>
            <a:r>
              <a:rPr sz="1800" spc="-70" dirty="0">
                <a:cs typeface="Calibri"/>
              </a:rPr>
              <a:t> </a:t>
            </a:r>
            <a:r>
              <a:rPr sz="1800" spc="-10" dirty="0">
                <a:cs typeface="Calibri"/>
              </a:rPr>
              <a:t>meat</a:t>
            </a:r>
            <a:endParaRPr sz="1800" dirty="0">
              <a:cs typeface="Calibri"/>
            </a:endParaRPr>
          </a:p>
          <a:p>
            <a:pPr marL="355600" indent="-342900">
              <a:spcBef>
                <a:spcPts val="250"/>
              </a:spcBef>
              <a:buClr>
                <a:schemeClr val="tx1"/>
              </a:buClr>
              <a:buFont typeface="Arial" charset="0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cs typeface="Calibri"/>
              </a:rPr>
              <a:t>Our </a:t>
            </a:r>
            <a:r>
              <a:rPr sz="1800" spc="-10" dirty="0">
                <a:cs typeface="Calibri"/>
              </a:rPr>
              <a:t>bodies </a:t>
            </a:r>
            <a:r>
              <a:rPr sz="1800" spc="-5" dirty="0">
                <a:cs typeface="Calibri"/>
              </a:rPr>
              <a:t>cannot </a:t>
            </a:r>
            <a:r>
              <a:rPr sz="1800" spc="-20" dirty="0">
                <a:cs typeface="Calibri"/>
              </a:rPr>
              <a:t>make </a:t>
            </a:r>
            <a:r>
              <a:rPr sz="1800" spc="-5" dirty="0">
                <a:cs typeface="Calibri"/>
              </a:rPr>
              <a:t>tryptophan </a:t>
            </a:r>
            <a:r>
              <a:rPr sz="1800" spc="-10" dirty="0">
                <a:cs typeface="Calibri"/>
              </a:rPr>
              <a:t>(must </a:t>
            </a:r>
            <a:r>
              <a:rPr sz="1800" spc="-15" dirty="0">
                <a:cs typeface="Calibri"/>
              </a:rPr>
              <a:t>get </a:t>
            </a:r>
            <a:r>
              <a:rPr sz="1800" spc="-10" dirty="0">
                <a:cs typeface="Calibri"/>
              </a:rPr>
              <a:t>from</a:t>
            </a:r>
            <a:r>
              <a:rPr sz="1800" spc="5" dirty="0">
                <a:cs typeface="Calibri"/>
              </a:rPr>
              <a:t> </a:t>
            </a:r>
            <a:r>
              <a:rPr sz="1800" spc="-5" dirty="0">
                <a:cs typeface="Calibri"/>
              </a:rPr>
              <a:t>diet)</a:t>
            </a:r>
            <a:endParaRPr sz="1800" dirty="0">
              <a:cs typeface="Calibri"/>
            </a:endParaRPr>
          </a:p>
          <a:p>
            <a:pPr marL="355600" indent="-342900">
              <a:spcBef>
                <a:spcPts val="285"/>
              </a:spcBef>
              <a:buClr>
                <a:schemeClr val="tx1"/>
              </a:buClr>
              <a:buFont typeface="Arial" charset="0"/>
              <a:buChar char="•"/>
              <a:tabLst>
                <a:tab pos="354965" algn="l"/>
                <a:tab pos="355600" algn="l"/>
              </a:tabLst>
            </a:pPr>
            <a:r>
              <a:rPr sz="1800" spc="-20" dirty="0">
                <a:cs typeface="Calibri"/>
              </a:rPr>
              <a:t>Tryptophan </a:t>
            </a:r>
            <a:r>
              <a:rPr sz="1800" spc="-5" dirty="0">
                <a:cs typeface="Calibri"/>
              </a:rPr>
              <a:t>deprivation </a:t>
            </a:r>
            <a:r>
              <a:rPr sz="1800" spc="-10" dirty="0">
                <a:cs typeface="Calibri"/>
              </a:rPr>
              <a:t>alters brain </a:t>
            </a:r>
            <a:r>
              <a:rPr sz="1800" spc="-5" dirty="0">
                <a:cs typeface="Calibri"/>
              </a:rPr>
              <a:t>chemistry </a:t>
            </a:r>
            <a:r>
              <a:rPr sz="1800" dirty="0">
                <a:cs typeface="Calibri"/>
              </a:rPr>
              <a:t>and</a:t>
            </a:r>
            <a:r>
              <a:rPr sz="1800" spc="-85" dirty="0">
                <a:cs typeface="Calibri"/>
              </a:rPr>
              <a:t> </a:t>
            </a:r>
            <a:r>
              <a:rPr sz="1800" spc="-5" dirty="0">
                <a:cs typeface="Calibri"/>
              </a:rPr>
              <a:t>mood</a:t>
            </a:r>
            <a:endParaRPr sz="1800" dirty="0">
              <a:cs typeface="Calibri"/>
            </a:endParaRPr>
          </a:p>
          <a:p>
            <a:pPr marL="355600" indent="-342900">
              <a:spcBef>
                <a:spcPts val="290"/>
              </a:spcBef>
              <a:buClr>
                <a:schemeClr val="tx1"/>
              </a:buClr>
              <a:buFont typeface="Arial" charset="0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cs typeface="Calibri"/>
              </a:rPr>
              <a:t>There </a:t>
            </a:r>
            <a:r>
              <a:rPr sz="1800" dirty="0">
                <a:cs typeface="Calibri"/>
              </a:rPr>
              <a:t>is </a:t>
            </a:r>
            <a:r>
              <a:rPr sz="1800" spc="-10" dirty="0">
                <a:cs typeface="Calibri"/>
              </a:rPr>
              <a:t>only </a:t>
            </a:r>
            <a:r>
              <a:rPr sz="1800" dirty="0">
                <a:cs typeface="Calibri"/>
              </a:rPr>
              <a:t>a </a:t>
            </a:r>
            <a:r>
              <a:rPr sz="1800" spc="-25" dirty="0">
                <a:cs typeface="Calibri"/>
              </a:rPr>
              <a:t>few </a:t>
            </a:r>
            <a:r>
              <a:rPr sz="1800" spc="-5" dirty="0">
                <a:cs typeface="Calibri"/>
              </a:rPr>
              <a:t>100,000`s of 5-HT </a:t>
            </a:r>
            <a:r>
              <a:rPr sz="1800" spc="-10" dirty="0">
                <a:cs typeface="Calibri"/>
              </a:rPr>
              <a:t>neurons </a:t>
            </a:r>
            <a:r>
              <a:rPr sz="1800" dirty="0">
                <a:cs typeface="Calibri"/>
              </a:rPr>
              <a:t>in </a:t>
            </a:r>
            <a:r>
              <a:rPr sz="1800" spc="-5" dirty="0">
                <a:cs typeface="Calibri"/>
              </a:rPr>
              <a:t>human</a:t>
            </a:r>
            <a:r>
              <a:rPr sz="1800" spc="5" dirty="0">
                <a:cs typeface="Calibri"/>
              </a:rPr>
              <a:t> </a:t>
            </a:r>
            <a:r>
              <a:rPr sz="1800" spc="-10" dirty="0">
                <a:cs typeface="Calibri"/>
              </a:rPr>
              <a:t>brain</a:t>
            </a:r>
            <a:endParaRPr sz="1800" dirty="0">
              <a:cs typeface="Calibri"/>
            </a:endParaRPr>
          </a:p>
          <a:p>
            <a:pPr marL="355600" marR="668655" indent="-342900">
              <a:lnSpc>
                <a:spcPts val="2590"/>
              </a:lnSpc>
              <a:spcBef>
                <a:spcPts val="615"/>
              </a:spcBef>
              <a:buClr>
                <a:schemeClr val="tx1"/>
              </a:buClr>
              <a:buFont typeface="Arial" charset="0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cs typeface="Calibri"/>
              </a:rPr>
              <a:t>There </a:t>
            </a:r>
            <a:r>
              <a:rPr sz="1800" dirty="0">
                <a:cs typeface="Calibri"/>
              </a:rPr>
              <a:t>is </a:t>
            </a:r>
            <a:r>
              <a:rPr sz="1800" spc="-5" dirty="0">
                <a:cs typeface="Calibri"/>
              </a:rPr>
              <a:t>14 serotonin </a:t>
            </a:r>
            <a:r>
              <a:rPr sz="1800" spc="-15" dirty="0">
                <a:cs typeface="Calibri"/>
              </a:rPr>
              <a:t>receptors </a:t>
            </a:r>
            <a:r>
              <a:rPr sz="1800" spc="-20" dirty="0">
                <a:cs typeface="Calibri"/>
              </a:rPr>
              <a:t>(</a:t>
            </a:r>
            <a:r>
              <a:rPr sz="1800" spc="-20" dirty="0">
                <a:solidFill>
                  <a:srgbClr val="FF0000"/>
                </a:solidFill>
                <a:cs typeface="Calibri"/>
              </a:rPr>
              <a:t>excitatory </a:t>
            </a:r>
            <a:r>
              <a:rPr sz="1800" dirty="0">
                <a:solidFill>
                  <a:srgbClr val="FF0000"/>
                </a:solidFill>
                <a:cs typeface="Calibri"/>
              </a:rPr>
              <a:t>or </a:t>
            </a:r>
            <a:r>
              <a:rPr sz="1800" spc="-5" dirty="0">
                <a:solidFill>
                  <a:srgbClr val="FF0000"/>
                </a:solidFill>
                <a:cs typeface="Calibri"/>
              </a:rPr>
              <a:t>inhibitory</a:t>
            </a:r>
            <a:r>
              <a:rPr sz="1800" spc="-5" dirty="0">
                <a:cs typeface="Calibri"/>
              </a:rPr>
              <a:t>) </a:t>
            </a:r>
            <a:r>
              <a:rPr sz="1800" dirty="0">
                <a:cs typeface="Calibri"/>
              </a:rPr>
              <a:t>in  </a:t>
            </a:r>
            <a:r>
              <a:rPr sz="1800" spc="-20" dirty="0">
                <a:cs typeface="Calibri"/>
              </a:rPr>
              <a:t>different </a:t>
            </a:r>
            <a:r>
              <a:rPr sz="1800" spc="-5" dirty="0">
                <a:cs typeface="Calibri"/>
              </a:rPr>
              <a:t>parts of </a:t>
            </a:r>
            <a:r>
              <a:rPr sz="1800" dirty="0">
                <a:cs typeface="Calibri"/>
              </a:rPr>
              <a:t>CNS </a:t>
            </a:r>
            <a:r>
              <a:rPr sz="1800" spc="-10" dirty="0">
                <a:cs typeface="Calibri"/>
              </a:rPr>
              <a:t>(most </a:t>
            </a:r>
            <a:r>
              <a:rPr sz="1800" spc="-15" dirty="0">
                <a:cs typeface="Calibri"/>
              </a:rPr>
              <a:t>are </a:t>
            </a:r>
            <a:r>
              <a:rPr sz="1800" spc="-10" dirty="0">
                <a:solidFill>
                  <a:schemeClr val="accent1"/>
                </a:solidFill>
                <a:cs typeface="Calibri"/>
              </a:rPr>
              <a:t>metabotropic</a:t>
            </a:r>
            <a:r>
              <a:rPr sz="1800" spc="-10" dirty="0">
                <a:solidFill>
                  <a:srgbClr val="430FFB"/>
                </a:solidFill>
                <a:cs typeface="Calibri"/>
              </a:rPr>
              <a:t>, </a:t>
            </a:r>
            <a:r>
              <a:rPr sz="1800" spc="-15" dirty="0">
                <a:cs typeface="Calibri"/>
              </a:rPr>
              <a:t>except</a:t>
            </a:r>
            <a:r>
              <a:rPr sz="1800" spc="-5" dirty="0">
                <a:cs typeface="Calibri"/>
              </a:rPr>
              <a:t> 5-HT</a:t>
            </a:r>
            <a:r>
              <a:rPr sz="1800" spc="-7" baseline="-20833" dirty="0">
                <a:cs typeface="Calibri"/>
              </a:rPr>
              <a:t>3</a:t>
            </a:r>
            <a:r>
              <a:rPr sz="1800" spc="-5" dirty="0">
                <a:cs typeface="Calibri"/>
              </a:rPr>
              <a:t>)</a:t>
            </a:r>
            <a:endParaRPr sz="1800" dirty="0">
              <a:cs typeface="Calibri"/>
            </a:endParaRPr>
          </a:p>
          <a:p>
            <a:pPr marL="355600" indent="-342900">
              <a:lnSpc>
                <a:spcPts val="2965"/>
              </a:lnSpc>
              <a:spcBef>
                <a:spcPts val="265"/>
              </a:spcBef>
              <a:buClr>
                <a:schemeClr val="tx1"/>
              </a:buClr>
              <a:buFont typeface="Arial" charset="0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cs typeface="Calibri"/>
              </a:rPr>
              <a:t>Mice in which the </a:t>
            </a:r>
            <a:r>
              <a:rPr sz="1800" spc="-5" dirty="0">
                <a:cs typeface="Calibri"/>
              </a:rPr>
              <a:t>gene </a:t>
            </a:r>
            <a:r>
              <a:rPr sz="1800" spc="-25" dirty="0">
                <a:cs typeface="Calibri"/>
              </a:rPr>
              <a:t>for </a:t>
            </a:r>
            <a:r>
              <a:rPr sz="1800" spc="-5" dirty="0">
                <a:cs typeface="Calibri"/>
              </a:rPr>
              <a:t>5-HT2 </a:t>
            </a:r>
            <a:r>
              <a:rPr sz="1800" dirty="0">
                <a:cs typeface="Calibri"/>
              </a:rPr>
              <a:t>C </a:t>
            </a:r>
            <a:r>
              <a:rPr sz="1800" spc="-15" dirty="0">
                <a:cs typeface="Calibri"/>
              </a:rPr>
              <a:t>receptors </a:t>
            </a:r>
            <a:r>
              <a:rPr sz="1800" spc="-5" dirty="0">
                <a:cs typeface="Calibri"/>
              </a:rPr>
              <a:t>has</a:t>
            </a:r>
            <a:r>
              <a:rPr sz="1800" spc="-65" dirty="0">
                <a:cs typeface="Calibri"/>
              </a:rPr>
              <a:t> </a:t>
            </a:r>
            <a:r>
              <a:rPr sz="1800" spc="-5" dirty="0">
                <a:cs typeface="Calibri"/>
              </a:rPr>
              <a:t>been</a:t>
            </a:r>
            <a:endParaRPr sz="1800" dirty="0">
              <a:cs typeface="Calibri"/>
            </a:endParaRPr>
          </a:p>
          <a:p>
            <a:pPr marL="641350" indent="-285750">
              <a:lnSpc>
                <a:spcPts val="2965"/>
              </a:lnSpc>
              <a:buClr>
                <a:schemeClr val="tx1"/>
              </a:buClr>
              <a:buFont typeface="Arial" charset="0"/>
              <a:buChar char="•"/>
            </a:pPr>
            <a:r>
              <a:rPr sz="1800" spc="-15" dirty="0">
                <a:cs typeface="Calibri"/>
              </a:rPr>
              <a:t>knocked </a:t>
            </a:r>
            <a:r>
              <a:rPr sz="1800" spc="-5" dirty="0">
                <a:cs typeface="Calibri"/>
              </a:rPr>
              <a:t>out </a:t>
            </a:r>
            <a:r>
              <a:rPr sz="1800" spc="-10" dirty="0">
                <a:cs typeface="Calibri"/>
              </a:rPr>
              <a:t>are</a:t>
            </a:r>
            <a:r>
              <a:rPr sz="1800" spc="-55" dirty="0">
                <a:cs typeface="Calibri"/>
              </a:rPr>
              <a:t> </a:t>
            </a:r>
            <a:r>
              <a:rPr sz="1800" dirty="0">
                <a:solidFill>
                  <a:schemeClr val="accent1"/>
                </a:solidFill>
                <a:cs typeface="Calibri"/>
              </a:rPr>
              <a:t>obese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96537" y="0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678276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33628" y="1286690"/>
            <a:ext cx="4819827" cy="3870502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6"/>
          <p:cNvSpPr txBox="1"/>
          <p:nvPr/>
        </p:nvSpPr>
        <p:spPr>
          <a:xfrm>
            <a:off x="1125860" y="1786578"/>
            <a:ext cx="4320480" cy="3072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500"/>
              </a:lnSpc>
              <a:buClr>
                <a:srgbClr val="430FFB"/>
              </a:buClr>
              <a:tabLst>
                <a:tab pos="354965" algn="l"/>
                <a:tab pos="355600" algn="l"/>
              </a:tabLst>
            </a:pPr>
            <a:r>
              <a:rPr sz="1800" spc="-10" dirty="0">
                <a:cs typeface="Calibri"/>
              </a:rPr>
              <a:t>Neurons </a:t>
            </a:r>
            <a:r>
              <a:rPr sz="1800" dirty="0">
                <a:cs typeface="Calibri"/>
              </a:rPr>
              <a:t>in </a:t>
            </a:r>
            <a:r>
              <a:rPr sz="1800" spc="-5" dirty="0">
                <a:cs typeface="Calibri"/>
              </a:rPr>
              <a:t>caudal  </a:t>
            </a:r>
            <a:r>
              <a:rPr sz="1800" spc="-15" dirty="0">
                <a:cs typeface="Calibri"/>
              </a:rPr>
              <a:t>raphe </a:t>
            </a:r>
            <a:r>
              <a:rPr sz="1800" spc="-5" dirty="0">
                <a:cs typeface="Calibri"/>
              </a:rPr>
              <a:t>nuclei project  </a:t>
            </a:r>
            <a:r>
              <a:rPr sz="1800" spc="-10" dirty="0">
                <a:cs typeface="Calibri"/>
              </a:rPr>
              <a:t>to:</a:t>
            </a:r>
            <a:endParaRPr sz="1800" dirty="0">
              <a:cs typeface="Calibri"/>
            </a:endParaRPr>
          </a:p>
          <a:p>
            <a:pPr marL="756285" lvl="1" indent="-286385">
              <a:spcBef>
                <a:spcPts val="20"/>
              </a:spcBef>
              <a:buFont typeface="Arial" charset="0"/>
              <a:buChar char="•"/>
              <a:tabLst>
                <a:tab pos="756920" algn="l"/>
              </a:tabLst>
            </a:pPr>
            <a:r>
              <a:rPr sz="1800" spc="-10" dirty="0">
                <a:cs typeface="Calibri"/>
              </a:rPr>
              <a:t>Cerebellum</a:t>
            </a:r>
            <a:endParaRPr sz="1800" dirty="0">
              <a:cs typeface="Calibri"/>
            </a:endParaRPr>
          </a:p>
          <a:p>
            <a:pPr marL="756285" lvl="1" indent="-286385">
              <a:buFont typeface="Arial" charset="0"/>
              <a:buChar char="•"/>
              <a:tabLst>
                <a:tab pos="756920" algn="l"/>
              </a:tabLst>
            </a:pPr>
            <a:r>
              <a:rPr sz="1800" spc="-5" dirty="0">
                <a:cs typeface="Calibri"/>
              </a:rPr>
              <a:t>Medulla</a:t>
            </a:r>
            <a:endParaRPr sz="1800" dirty="0">
              <a:cs typeface="Calibri"/>
            </a:endParaRPr>
          </a:p>
          <a:p>
            <a:pPr marL="756285" lvl="1" indent="-286385">
              <a:buFont typeface="Arial" charset="0"/>
              <a:buChar char="•"/>
              <a:tabLst>
                <a:tab pos="756920" algn="l"/>
              </a:tabLst>
            </a:pPr>
            <a:r>
              <a:rPr sz="1800" spc="-5" dirty="0">
                <a:cs typeface="Calibri"/>
              </a:rPr>
              <a:t>Spinal</a:t>
            </a:r>
            <a:r>
              <a:rPr sz="1800" spc="-60" dirty="0">
                <a:cs typeface="Calibri"/>
              </a:rPr>
              <a:t> </a:t>
            </a:r>
            <a:r>
              <a:rPr sz="1800" spc="-15" dirty="0">
                <a:cs typeface="Calibri"/>
              </a:rPr>
              <a:t>cord</a:t>
            </a:r>
            <a:endParaRPr sz="1800" dirty="0"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625"/>
              </a:spcBef>
              <a:buClr>
                <a:srgbClr val="430FFB"/>
              </a:buClr>
              <a:tabLst>
                <a:tab pos="354965" algn="l"/>
                <a:tab pos="355600" algn="l"/>
              </a:tabLst>
            </a:pPr>
            <a:endParaRPr lang="en-US" sz="1800" spc="-10" dirty="0"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625"/>
              </a:spcBef>
              <a:buClr>
                <a:srgbClr val="430FFB"/>
              </a:buClr>
              <a:tabLst>
                <a:tab pos="354965" algn="l"/>
                <a:tab pos="355600" algn="l"/>
              </a:tabLst>
            </a:pPr>
            <a:r>
              <a:rPr sz="1800" spc="-10" dirty="0">
                <a:cs typeface="Calibri"/>
              </a:rPr>
              <a:t>Neurons </a:t>
            </a:r>
            <a:r>
              <a:rPr sz="1800" dirty="0">
                <a:cs typeface="Calibri"/>
              </a:rPr>
              <a:t>in </a:t>
            </a:r>
            <a:r>
              <a:rPr sz="1800" spc="-20" dirty="0">
                <a:cs typeface="Calibri"/>
              </a:rPr>
              <a:t>rostral  </a:t>
            </a:r>
            <a:r>
              <a:rPr sz="1800" spc="-15" dirty="0">
                <a:cs typeface="Calibri"/>
              </a:rPr>
              <a:t>raphe </a:t>
            </a:r>
            <a:r>
              <a:rPr sz="1800" spc="-5" dirty="0">
                <a:cs typeface="Calibri"/>
              </a:rPr>
              <a:t>nuclei project  </a:t>
            </a:r>
            <a:r>
              <a:rPr sz="1800" spc="-10" dirty="0">
                <a:cs typeface="Calibri"/>
              </a:rPr>
              <a:t>to:</a:t>
            </a:r>
            <a:endParaRPr sz="1800" dirty="0">
              <a:cs typeface="Calibri"/>
            </a:endParaRPr>
          </a:p>
          <a:p>
            <a:pPr marL="756285" lvl="1" indent="-286385">
              <a:buFont typeface="Arial" charset="0"/>
              <a:buChar char="•"/>
              <a:tabLst>
                <a:tab pos="756920" algn="l"/>
              </a:tabLst>
            </a:pPr>
            <a:r>
              <a:rPr sz="1800" spc="-5" dirty="0">
                <a:cs typeface="Calibri"/>
              </a:rPr>
              <a:t>Thalamus</a:t>
            </a:r>
            <a:endParaRPr sz="1800" dirty="0">
              <a:cs typeface="Calibri"/>
            </a:endParaRPr>
          </a:p>
          <a:p>
            <a:pPr marL="756285" lvl="1" indent="-286385">
              <a:buFont typeface="Arial" charset="0"/>
              <a:buChar char="•"/>
              <a:tabLst>
                <a:tab pos="756920" algn="l"/>
              </a:tabLst>
            </a:pPr>
            <a:r>
              <a:rPr sz="1800" dirty="0">
                <a:cs typeface="Calibri"/>
              </a:rPr>
              <a:t>Basal</a:t>
            </a:r>
            <a:r>
              <a:rPr sz="1800" spc="-95" dirty="0">
                <a:cs typeface="Calibri"/>
              </a:rPr>
              <a:t> </a:t>
            </a:r>
            <a:r>
              <a:rPr sz="1800" spc="-10" dirty="0">
                <a:cs typeface="Calibri"/>
              </a:rPr>
              <a:t>ganglia</a:t>
            </a:r>
            <a:endParaRPr sz="1800" dirty="0">
              <a:cs typeface="Calibri"/>
            </a:endParaRPr>
          </a:p>
          <a:p>
            <a:pPr marL="756285" lvl="1" indent="-286385">
              <a:lnSpc>
                <a:spcPts val="2875"/>
              </a:lnSpc>
              <a:spcBef>
                <a:spcPts val="5"/>
              </a:spcBef>
              <a:buFont typeface="Arial" charset="0"/>
              <a:buChar char="•"/>
              <a:tabLst>
                <a:tab pos="756920" algn="l"/>
              </a:tabLst>
            </a:pPr>
            <a:r>
              <a:rPr sz="1800" dirty="0">
                <a:cs typeface="Calibri"/>
              </a:rPr>
              <a:t>Limbic</a:t>
            </a:r>
            <a:r>
              <a:rPr sz="1800" spc="-114" dirty="0">
                <a:cs typeface="Calibri"/>
              </a:rPr>
              <a:t> </a:t>
            </a:r>
            <a:r>
              <a:rPr sz="1800" spc="-20" dirty="0">
                <a:cs typeface="Calibri"/>
              </a:rPr>
              <a:t>system</a:t>
            </a:r>
            <a:endParaRPr sz="1800" dirty="0">
              <a:cs typeface="Calibri"/>
            </a:endParaRPr>
          </a:p>
          <a:p>
            <a:pPr marL="756285" lvl="1" indent="-286385">
              <a:lnSpc>
                <a:spcPts val="3115"/>
              </a:lnSpc>
              <a:buFont typeface="Arial" charset="0"/>
              <a:buChar char="•"/>
              <a:tabLst>
                <a:tab pos="756920" algn="l"/>
              </a:tabLst>
            </a:pPr>
            <a:r>
              <a:rPr sz="1800" spc="-15" dirty="0">
                <a:cs typeface="Calibri"/>
              </a:rPr>
              <a:t>Cerebral</a:t>
            </a:r>
            <a:r>
              <a:rPr sz="1800" spc="-85" dirty="0">
                <a:cs typeface="Calibri"/>
              </a:rPr>
              <a:t> </a:t>
            </a:r>
            <a:r>
              <a:rPr sz="1800" spc="-15" dirty="0">
                <a:cs typeface="Calibri"/>
              </a:rPr>
              <a:t>cortex</a:t>
            </a:r>
            <a:endParaRPr sz="1800" dirty="0"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4351" y="5224386"/>
            <a:ext cx="4675811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470" algn="ctr">
              <a:spcBef>
                <a:spcPts val="105"/>
              </a:spcBef>
            </a:pPr>
            <a:endParaRPr lang="en-US" sz="1800" b="1" spc="-10" dirty="0">
              <a:cs typeface="Calibri"/>
            </a:endParaRPr>
          </a:p>
          <a:p>
            <a:pPr marL="77470" algn="ctr">
              <a:spcBef>
                <a:spcPts val="105"/>
              </a:spcBef>
            </a:pPr>
            <a:r>
              <a:rPr lang="en-US" sz="1800" b="1" spc="-10" dirty="0">
                <a:cs typeface="Calibri"/>
              </a:rPr>
              <a:t>Serotonin innervates </a:t>
            </a:r>
            <a:r>
              <a:rPr lang="en-US" sz="1800" b="1" spc="-5" dirty="0">
                <a:cs typeface="Calibri"/>
              </a:rPr>
              <a:t>the </a:t>
            </a:r>
            <a:r>
              <a:rPr lang="en-US" sz="1800" b="1" spc="-15" dirty="0">
                <a:cs typeface="Calibri"/>
              </a:rPr>
              <a:t>entire</a:t>
            </a:r>
            <a:r>
              <a:rPr lang="en-US" sz="1800" b="1" spc="25" dirty="0">
                <a:cs typeface="Calibri"/>
              </a:rPr>
              <a:t> </a:t>
            </a:r>
            <a:r>
              <a:rPr lang="en-US" sz="1800" b="1" spc="-5" dirty="0">
                <a:cs typeface="Calibri"/>
              </a:rPr>
              <a:t>CNS</a:t>
            </a:r>
            <a:endParaRPr lang="en-US" sz="1800" dirty="0"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3629" y="5366354"/>
            <a:ext cx="4712710" cy="745077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0529" y="645133"/>
            <a:ext cx="4517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-5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en-US" spc="-5" dirty="0"/>
              <a:t> </a:t>
            </a:r>
            <a:r>
              <a:rPr lang="en-US" sz="3200" spc="-5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Serotonin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98468" y="1407485"/>
            <a:ext cx="241643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pc="-5" dirty="0">
                <a:solidFill>
                  <a:schemeClr val="accent1"/>
                </a:solidFill>
                <a:cs typeface="Comic Sans MS"/>
              </a:rPr>
              <a:t>Functions: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Improved Mood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Decrease appetite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Sleep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88496" y="3322639"/>
            <a:ext cx="262283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pc="-5" dirty="0">
                <a:solidFill>
                  <a:schemeClr val="accent1"/>
                </a:solidFill>
                <a:cs typeface="Comic Sans MS"/>
              </a:rPr>
              <a:t>Disorders: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Depression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Anxiety and suicide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Aggressiveness </a:t>
            </a:r>
          </a:p>
        </p:txBody>
      </p:sp>
      <p:sp>
        <p:nvSpPr>
          <p:cNvPr id="15" name="object 7"/>
          <p:cNvSpPr txBox="1"/>
          <p:nvPr/>
        </p:nvSpPr>
        <p:spPr>
          <a:xfrm>
            <a:off x="6238428" y="5366355"/>
            <a:ext cx="4819828" cy="745076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71120">
              <a:spcBef>
                <a:spcPts val="50"/>
              </a:spcBef>
              <a:buClr>
                <a:srgbClr val="430FFB"/>
              </a:buClr>
              <a:tabLst>
                <a:tab pos="528320" algn="l"/>
                <a:tab pos="528955" algn="l"/>
              </a:tabLst>
            </a:pPr>
            <a:r>
              <a:rPr sz="1600" b="1" spc="-5" dirty="0">
                <a:cs typeface="Calibri"/>
              </a:rPr>
              <a:t>Drugs </a:t>
            </a:r>
            <a:r>
              <a:rPr sz="1600" b="1" spc="5" dirty="0">
                <a:cs typeface="Calibri"/>
              </a:rPr>
              <a:t>(e.g. </a:t>
            </a:r>
            <a:r>
              <a:rPr sz="1600" b="1" spc="-15" dirty="0">
                <a:cs typeface="Calibri"/>
              </a:rPr>
              <a:t>Prozac) </a:t>
            </a:r>
            <a:r>
              <a:rPr sz="1600" b="1" spc="-10" dirty="0">
                <a:cs typeface="Calibri"/>
              </a:rPr>
              <a:t>that </a:t>
            </a:r>
            <a:r>
              <a:rPr sz="1600" b="1" spc="-5" dirty="0">
                <a:cs typeface="Calibri"/>
              </a:rPr>
              <a:t>prolong </a:t>
            </a:r>
            <a:r>
              <a:rPr sz="1600" b="1" spc="-20" dirty="0">
                <a:cs typeface="Calibri"/>
              </a:rPr>
              <a:t>serotonin’s </a:t>
            </a:r>
            <a:r>
              <a:rPr sz="1600" b="1" spc="-5" dirty="0">
                <a:cs typeface="Calibri"/>
              </a:rPr>
              <a:t>actions</a:t>
            </a:r>
            <a:r>
              <a:rPr sz="1600" b="1" spc="125" dirty="0">
                <a:cs typeface="Calibri"/>
              </a:rPr>
              <a:t> </a:t>
            </a:r>
            <a:r>
              <a:rPr sz="1600" b="1" spc="-15" dirty="0">
                <a:cs typeface="Calibri"/>
              </a:rPr>
              <a:t>relieve</a:t>
            </a:r>
            <a:r>
              <a:rPr lang="en-US" sz="1600" dirty="0">
                <a:cs typeface="Calibri"/>
              </a:rPr>
              <a:t> </a:t>
            </a:r>
            <a:r>
              <a:rPr sz="1600" b="1" spc="-10" dirty="0">
                <a:cs typeface="Calibri"/>
              </a:rPr>
              <a:t>symptoms </a:t>
            </a:r>
            <a:r>
              <a:rPr sz="1600" b="1" dirty="0">
                <a:cs typeface="Calibri"/>
              </a:rPr>
              <a:t>of </a:t>
            </a:r>
            <a:r>
              <a:rPr sz="1600" b="1" spc="-5" dirty="0">
                <a:cs typeface="Calibri"/>
              </a:rPr>
              <a:t>depression </a:t>
            </a:r>
            <a:r>
              <a:rPr sz="1600" b="1" dirty="0">
                <a:cs typeface="Calibri"/>
              </a:rPr>
              <a:t>&amp; </a:t>
            </a:r>
            <a:r>
              <a:rPr sz="1600" b="1" spc="-5" dirty="0">
                <a:cs typeface="Calibri"/>
              </a:rPr>
              <a:t>obsessive</a:t>
            </a:r>
            <a:r>
              <a:rPr sz="1600" b="1" spc="-45" dirty="0">
                <a:cs typeface="Calibri"/>
              </a:rPr>
              <a:t> </a:t>
            </a:r>
            <a:r>
              <a:rPr sz="1600" b="1" spc="-10" dirty="0">
                <a:cs typeface="Calibri"/>
              </a:rPr>
              <a:t>disorders</a:t>
            </a:r>
            <a:endParaRPr sz="1600" dirty="0"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38429" y="1181160"/>
            <a:ext cx="4819827" cy="3870502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615406" y="0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28408" y="1286690"/>
            <a:ext cx="2733328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a typeface="+mj-ea"/>
                <a:cs typeface="+mj-cs"/>
              </a:rPr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948458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82652" y="6323329"/>
            <a:ext cx="2235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dirty="0">
                <a:latin typeface="Arial"/>
                <a:cs typeface="Arial"/>
              </a:rPr>
              <a:t>31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9796" y="548680"/>
            <a:ext cx="7282359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marL="12700"/>
            <a:r>
              <a:rPr lang="en-US" sz="3200" spc="-5" dirty="0"/>
              <a:t>6) </a:t>
            </a:r>
            <a:r>
              <a:rPr sz="3200" spc="-5" dirty="0"/>
              <a:t>Dopaminergic Pathways</a:t>
            </a:r>
          </a:p>
        </p:txBody>
      </p:sp>
      <p:sp>
        <p:nvSpPr>
          <p:cNvPr id="5" name="object 5"/>
          <p:cNvSpPr/>
          <p:nvPr/>
        </p:nvSpPr>
        <p:spPr>
          <a:xfrm>
            <a:off x="7606580" y="1412775"/>
            <a:ext cx="4248150" cy="4464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283645"/>
              </p:ext>
            </p:extLst>
          </p:nvPr>
        </p:nvGraphicFramePr>
        <p:xfrm>
          <a:off x="514536" y="1950843"/>
          <a:ext cx="6848570" cy="33883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424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spc="-5" dirty="0"/>
                        <a:t>Dopamine </a:t>
                      </a:r>
                      <a:r>
                        <a:rPr lang="en-US" sz="1800" dirty="0"/>
                        <a:t>is </a:t>
                      </a:r>
                      <a:r>
                        <a:rPr lang="en-US" sz="1800" spc="-5" dirty="0"/>
                        <a:t>transmitted</a:t>
                      </a:r>
                      <a:r>
                        <a:rPr lang="en-US" sz="1800" spc="-95" dirty="0"/>
                        <a:t> </a:t>
                      </a:r>
                      <a:r>
                        <a:rPr lang="en-US" sz="1800" spc="-5" dirty="0"/>
                        <a:t>via  three </a:t>
                      </a:r>
                      <a:r>
                        <a:rPr lang="en-US" sz="1800" spc="-10" dirty="0"/>
                        <a:t>major</a:t>
                      </a:r>
                      <a:r>
                        <a:rPr lang="en-US" sz="1800" spc="-50" dirty="0"/>
                        <a:t> </a:t>
                      </a:r>
                      <a:r>
                        <a:rPr lang="en-US" sz="1800" spc="-10" dirty="0"/>
                        <a:t>pathways</a:t>
                      </a:r>
                      <a:endParaRPr 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spc="-5" dirty="0"/>
                        <a:t>The first </a:t>
                      </a:r>
                      <a:r>
                        <a:rPr lang="en-US" sz="1800" dirty="0"/>
                        <a:t>extends from  </a:t>
                      </a:r>
                      <a:r>
                        <a:rPr lang="en-US" sz="1800" spc="-5" dirty="0"/>
                        <a:t>the substantia </a:t>
                      </a:r>
                      <a:r>
                        <a:rPr lang="en-US" sz="1800" dirty="0" err="1"/>
                        <a:t>nigra</a:t>
                      </a:r>
                      <a:r>
                        <a:rPr lang="en-US" sz="1800" dirty="0"/>
                        <a:t> to</a:t>
                      </a:r>
                      <a:r>
                        <a:rPr lang="en-US" sz="1800" spc="-130" dirty="0"/>
                        <a:t> </a:t>
                      </a:r>
                      <a:r>
                        <a:rPr lang="en-US" sz="1800" spc="-5" dirty="0"/>
                        <a:t>the  caudate nucleus-putamen  (</a:t>
                      </a:r>
                      <a:r>
                        <a:rPr lang="en-US" sz="1800" spc="-5" dirty="0" err="1"/>
                        <a:t>neostriatum</a:t>
                      </a:r>
                      <a:r>
                        <a:rPr lang="en-US" sz="1800" spc="-5" dirty="0"/>
                        <a:t>) 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concerned with </a:t>
                      </a:r>
                      <a:r>
                        <a:rPr lang="en-US" sz="1800" spc="-5" dirty="0"/>
                        <a:t>sensory  stimuli and</a:t>
                      </a:r>
                      <a:r>
                        <a:rPr lang="en-US" sz="1800" spc="-55" dirty="0"/>
                        <a:t> </a:t>
                      </a:r>
                      <a:r>
                        <a:rPr lang="en-US" sz="1800" spc="-5" dirty="0"/>
                        <a:t>movement.</a:t>
                      </a:r>
                      <a:endParaRPr lang="en-US" sz="1800" dirty="0"/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" dirty="0"/>
                        <a:t>The </a:t>
                      </a:r>
                      <a:r>
                        <a:rPr lang="en-US" sz="1800" dirty="0"/>
                        <a:t>second </a:t>
                      </a:r>
                      <a:r>
                        <a:rPr lang="en-US" sz="1800" spc="-10" dirty="0"/>
                        <a:t>pathway  </a:t>
                      </a:r>
                      <a:r>
                        <a:rPr lang="en-US" sz="1800" dirty="0"/>
                        <a:t>projects to </a:t>
                      </a:r>
                      <a:r>
                        <a:rPr lang="en-US" sz="1800" spc="-5" dirty="0"/>
                        <a:t>the</a:t>
                      </a:r>
                      <a:r>
                        <a:rPr lang="en-US" sz="1800" spc="-100" dirty="0"/>
                        <a:t> </a:t>
                      </a:r>
                      <a:r>
                        <a:rPr lang="en-US" sz="1800" spc="-5" dirty="0"/>
                        <a:t>mesolimbic  forebrain</a:t>
                      </a:r>
                      <a:endParaRPr lang="en-US" sz="1800" dirty="0"/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" dirty="0"/>
                        <a:t>Related to </a:t>
                      </a:r>
                      <a:r>
                        <a:rPr lang="en-US" sz="1800" dirty="0"/>
                        <a:t>cognitive,  reward </a:t>
                      </a:r>
                      <a:r>
                        <a:rPr lang="en-US" sz="1800" spc="-5" dirty="0"/>
                        <a:t>and</a:t>
                      </a:r>
                      <a:r>
                        <a:rPr lang="en-US" sz="1800" spc="-105" dirty="0"/>
                        <a:t> </a:t>
                      </a:r>
                      <a:r>
                        <a:rPr lang="en-US" sz="1800" dirty="0"/>
                        <a:t>emotional  </a:t>
                      </a:r>
                      <a:r>
                        <a:rPr lang="en-US" sz="1800" spc="-5" dirty="0"/>
                        <a:t>behavior</a:t>
                      </a:r>
                      <a:endParaRPr lang="en-US" sz="1800" dirty="0"/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The </a:t>
                      </a:r>
                      <a:r>
                        <a:rPr lang="en-US" sz="1800" spc="-5" dirty="0"/>
                        <a:t>third</a:t>
                      </a:r>
                      <a:r>
                        <a:rPr lang="en-US" sz="1800" spc="-75" dirty="0"/>
                        <a:t> </a:t>
                      </a:r>
                      <a:r>
                        <a:rPr lang="en-US" sz="1800" spc="-10" dirty="0"/>
                        <a:t>pathway,  </a:t>
                      </a:r>
                      <a:r>
                        <a:rPr lang="en-US" sz="1800" dirty="0"/>
                        <a:t>known as </a:t>
                      </a:r>
                      <a:r>
                        <a:rPr lang="en-US" sz="1800" spc="-5" dirty="0"/>
                        <a:t>the </a:t>
                      </a:r>
                      <a:r>
                        <a:rPr lang="en-US" sz="1800" dirty="0" err="1"/>
                        <a:t>tubero</a:t>
                      </a:r>
                      <a:r>
                        <a:rPr lang="en-US" sz="1800" dirty="0"/>
                        <a:t>-  </a:t>
                      </a:r>
                      <a:r>
                        <a:rPr lang="en-US" sz="1800" spc="-5" dirty="0"/>
                        <a:t>infundibular</a:t>
                      </a:r>
                      <a:r>
                        <a:rPr lang="en-US" sz="1800" spc="-60" dirty="0"/>
                        <a:t> </a:t>
                      </a:r>
                      <a:r>
                        <a:rPr lang="en-US" sz="1800" spc="-5" dirty="0"/>
                        <a:t>system</a:t>
                      </a:r>
                      <a:endParaRPr lang="en-US" sz="1800" dirty="0"/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" dirty="0"/>
                        <a:t>Related </a:t>
                      </a:r>
                      <a:r>
                        <a:rPr lang="en-US" sz="1800" dirty="0"/>
                        <a:t>to </a:t>
                      </a:r>
                      <a:r>
                        <a:rPr lang="en-US" sz="1800" spc="-5" dirty="0"/>
                        <a:t>neuronal  </a:t>
                      </a:r>
                      <a:r>
                        <a:rPr lang="en-US" sz="1800" dirty="0"/>
                        <a:t>control of </a:t>
                      </a:r>
                      <a:r>
                        <a:rPr lang="en-US" sz="1800" spc="-5" dirty="0"/>
                        <a:t>the  </a:t>
                      </a:r>
                      <a:r>
                        <a:rPr lang="en-US" sz="1800" spc="-5" dirty="0" err="1"/>
                        <a:t>hypothalmic-pituatory</a:t>
                      </a:r>
                      <a:r>
                        <a:rPr lang="en-US" sz="1800" spc="-5" dirty="0"/>
                        <a:t>  endocrine</a:t>
                      </a:r>
                      <a:r>
                        <a:rPr lang="en-US" sz="1800" spc="-65" dirty="0"/>
                        <a:t> </a:t>
                      </a:r>
                      <a:r>
                        <a:rPr lang="en-US" sz="1800" spc="-5" dirty="0"/>
                        <a:t>system.</a:t>
                      </a:r>
                      <a:endParaRPr lang="en-US" sz="1800" dirty="0"/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543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12081" y="1252063"/>
            <a:ext cx="4251734" cy="3257057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/>
          <p:nvPr/>
        </p:nvSpPr>
        <p:spPr>
          <a:xfrm>
            <a:off x="8182644" y="1252063"/>
            <a:ext cx="3271631" cy="3257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02508" y="4746961"/>
            <a:ext cx="3940810" cy="1097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48590"/>
            <a:r>
              <a:rPr sz="1600" spc="-5" dirty="0">
                <a:solidFill>
                  <a:srgbClr val="00AFEF"/>
                </a:solidFill>
                <a:latin typeface="Calibri"/>
                <a:cs typeface="Calibri"/>
              </a:rPr>
              <a:t>❶</a:t>
            </a:r>
            <a:r>
              <a:rPr sz="1600" spc="-2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Nigrostriatal</a:t>
            </a:r>
            <a:endParaRPr sz="1600" dirty="0">
              <a:latin typeface="Calibri"/>
              <a:cs typeface="Calibri"/>
            </a:endParaRPr>
          </a:p>
          <a:p>
            <a:pPr marL="12700">
              <a:spcBef>
                <a:spcPts val="1655"/>
              </a:spcBef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❷ </a:t>
            </a:r>
            <a:r>
              <a:rPr sz="1600" b="1" dirty="0">
                <a:latin typeface="Calibri"/>
                <a:cs typeface="Calibri"/>
              </a:rPr>
              <a:t>Mesolimbic </a:t>
            </a:r>
            <a:r>
              <a:rPr sz="1600" b="1" spc="-5" dirty="0">
                <a:latin typeface="Calibri"/>
                <a:cs typeface="Calibri"/>
              </a:rPr>
              <a:t>&amp;</a:t>
            </a:r>
            <a:r>
              <a:rPr sz="1600" b="1" spc="-2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Mesocortical</a:t>
            </a:r>
            <a:endParaRPr sz="1600" dirty="0">
              <a:latin typeface="Calibri"/>
              <a:cs typeface="Calibri"/>
            </a:endParaRPr>
          </a:p>
          <a:p>
            <a:pPr marR="144145">
              <a:spcBef>
                <a:spcPts val="1090"/>
              </a:spcBef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❸</a:t>
            </a:r>
            <a:r>
              <a:rPr sz="1600" spc="-18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Tuberoinfundibular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1436" y="1556792"/>
            <a:ext cx="3994824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8595">
              <a:buClr>
                <a:schemeClr val="tx1"/>
              </a:buClr>
              <a:buFont typeface="Wingdings"/>
              <a:buChar char=""/>
              <a:tabLst>
                <a:tab pos="255270" algn="l"/>
              </a:tabLst>
            </a:pPr>
            <a:r>
              <a:rPr sz="1800" b="1" spc="-10" dirty="0">
                <a:cs typeface="Calibri"/>
              </a:rPr>
              <a:t>Dopamine </a:t>
            </a:r>
            <a:r>
              <a:rPr sz="1800" spc="-5" dirty="0">
                <a:cs typeface="Calibri"/>
              </a:rPr>
              <a:t>is a  </a:t>
            </a:r>
            <a:r>
              <a:rPr sz="1800" spc="-10" dirty="0">
                <a:cs typeface="Calibri"/>
              </a:rPr>
              <a:t>catecholamine that</a:t>
            </a:r>
            <a:r>
              <a:rPr sz="1800" spc="-45" dirty="0">
                <a:cs typeface="Calibri"/>
              </a:rPr>
              <a:t> </a:t>
            </a:r>
            <a:r>
              <a:rPr sz="1800" spc="-5" dirty="0">
                <a:cs typeface="Calibri"/>
              </a:rPr>
              <a:t>is  </a:t>
            </a:r>
            <a:r>
              <a:rPr sz="1800" spc="-20" dirty="0">
                <a:cs typeface="Calibri"/>
              </a:rPr>
              <a:t>synthesized from  </a:t>
            </a:r>
            <a:r>
              <a:rPr sz="1800" b="1" spc="-10" dirty="0">
                <a:cs typeface="Calibri"/>
              </a:rPr>
              <a:t>tyrosine</a:t>
            </a:r>
            <a:endParaRPr sz="1800" dirty="0">
              <a:cs typeface="Calibri"/>
            </a:endParaRPr>
          </a:p>
          <a:p>
            <a:pPr marL="12700" marR="5080">
              <a:buClr>
                <a:srgbClr val="430FFB"/>
              </a:buClr>
              <a:buFont typeface="Wingdings"/>
              <a:buChar char=""/>
              <a:tabLst>
                <a:tab pos="255270" algn="l"/>
              </a:tabLst>
            </a:pPr>
            <a:endParaRPr lang="en-US" sz="1800" spc="-5" dirty="0">
              <a:cs typeface="Calibri"/>
            </a:endParaRPr>
          </a:p>
          <a:p>
            <a:pPr marL="12700" marR="5080">
              <a:buClr>
                <a:schemeClr val="tx1"/>
              </a:buClr>
              <a:buFont typeface="Wingdings"/>
              <a:buChar char=""/>
              <a:tabLst>
                <a:tab pos="255270" algn="l"/>
              </a:tabLst>
            </a:pPr>
            <a:r>
              <a:rPr lang="en-US" sz="1800" spc="-5" dirty="0">
                <a:cs typeface="Calibri"/>
              </a:rPr>
              <a:t>I</a:t>
            </a:r>
            <a:r>
              <a:rPr sz="1800" spc="-5" dirty="0">
                <a:cs typeface="Calibri"/>
              </a:rPr>
              <a:t>t is </a:t>
            </a:r>
            <a:r>
              <a:rPr sz="1800" spc="-15" dirty="0">
                <a:cs typeface="Calibri"/>
              </a:rPr>
              <a:t>present </a:t>
            </a:r>
            <a:r>
              <a:rPr sz="1800" spc="-5" dirty="0">
                <a:cs typeface="Calibri"/>
              </a:rPr>
              <a:t>in 3  </a:t>
            </a:r>
            <a:r>
              <a:rPr sz="1800" spc="-10" dirty="0">
                <a:cs typeface="Calibri"/>
              </a:rPr>
              <a:t>principal circuits </a:t>
            </a:r>
            <a:r>
              <a:rPr sz="1800" spc="-5" dirty="0">
                <a:cs typeface="Calibri"/>
              </a:rPr>
              <a:t>in the  </a:t>
            </a:r>
            <a:r>
              <a:rPr sz="1800" spc="-15" dirty="0">
                <a:cs typeface="Calibri"/>
              </a:rPr>
              <a:t>brain:</a:t>
            </a:r>
            <a:endParaRPr sz="1800" dirty="0">
              <a:cs typeface="Calibri"/>
            </a:endParaRPr>
          </a:p>
          <a:p>
            <a:pPr marL="12700">
              <a:spcBef>
                <a:spcPts val="30"/>
              </a:spcBef>
            </a:pPr>
            <a:endParaRPr lang="en-US" sz="1800" b="1" spc="-5" dirty="0">
              <a:solidFill>
                <a:srgbClr val="430FFB"/>
              </a:solidFill>
              <a:cs typeface="Calibri"/>
            </a:endParaRPr>
          </a:p>
          <a:p>
            <a:pPr marL="12700">
              <a:spcBef>
                <a:spcPts val="30"/>
              </a:spcBef>
            </a:pPr>
            <a:r>
              <a:rPr lang="en-US" sz="1800" b="1" spc="-5" dirty="0">
                <a:cs typeface="Calibri"/>
              </a:rPr>
              <a:t>1-</a:t>
            </a:r>
            <a:r>
              <a:rPr sz="1800" b="1" spc="-10" dirty="0">
                <a:cs typeface="Calibri"/>
              </a:rPr>
              <a:t>Nigrostriatal</a:t>
            </a:r>
            <a:endParaRPr sz="1800" dirty="0">
              <a:cs typeface="Calibri"/>
            </a:endParaRPr>
          </a:p>
          <a:p>
            <a:pPr marL="12700" marR="1050290"/>
            <a:r>
              <a:rPr lang="en-US" sz="1800" b="1" dirty="0">
                <a:cs typeface="Calibri"/>
              </a:rPr>
              <a:t>2-</a:t>
            </a:r>
            <a:r>
              <a:rPr sz="1800" b="1" dirty="0">
                <a:cs typeface="Calibri"/>
              </a:rPr>
              <a:t>Mesolimbic</a:t>
            </a:r>
            <a:r>
              <a:rPr sz="1800" b="1" spc="-114" dirty="0">
                <a:cs typeface="Calibri"/>
              </a:rPr>
              <a:t> </a:t>
            </a:r>
            <a:r>
              <a:rPr sz="1800" b="1" spc="-5" dirty="0">
                <a:cs typeface="Calibri"/>
              </a:rPr>
              <a:t>&amp;  Mesocortical</a:t>
            </a:r>
            <a:endParaRPr sz="1800" dirty="0">
              <a:cs typeface="Calibri"/>
            </a:endParaRPr>
          </a:p>
          <a:p>
            <a:pPr marL="12700">
              <a:spcBef>
                <a:spcPts val="25"/>
              </a:spcBef>
            </a:pPr>
            <a:r>
              <a:rPr lang="en-US" sz="1800" b="1" spc="-15" dirty="0">
                <a:cs typeface="Calibri"/>
              </a:rPr>
              <a:t>3-</a:t>
            </a:r>
            <a:r>
              <a:rPr sz="1800" b="1" spc="-15" dirty="0">
                <a:cs typeface="Calibri"/>
              </a:rPr>
              <a:t>Tuberoinfundibular</a:t>
            </a:r>
            <a:endParaRPr sz="1800" dirty="0"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4333" y="424189"/>
            <a:ext cx="10969943" cy="557076"/>
          </a:xfrm>
          <a:prstGeom prst="rect">
            <a:avLst/>
          </a:prstGeom>
        </p:spPr>
        <p:txBody>
          <a:bodyPr vert="horz" wrap="square" lIns="0" tIns="64008" rIns="0" bIns="0" rtlCol="0" anchor="b" anchorCtr="0">
            <a:spAutoFit/>
          </a:bodyPr>
          <a:lstStyle/>
          <a:p>
            <a:pPr marL="144145"/>
            <a:r>
              <a:rPr sz="3200" spc="-5" dirty="0"/>
              <a:t>The Dopaminergic System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2082" y="4572244"/>
            <a:ext cx="4214178" cy="1555554"/>
          </a:xfrm>
          <a:prstGeom prst="rect">
            <a:avLst/>
          </a:prstGeom>
          <a:ln w="25908">
            <a:solidFill>
              <a:srgbClr val="FF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419735" indent="-342900">
              <a:spcBef>
                <a:spcPts val="130"/>
              </a:spcBef>
              <a:buClr>
                <a:schemeClr val="tx1"/>
              </a:buClr>
              <a:buFont typeface="Arial" charset="0"/>
              <a:buChar char="•"/>
              <a:tabLst>
                <a:tab pos="289560" algn="l"/>
              </a:tabLst>
            </a:pPr>
            <a:r>
              <a:rPr spc="-5" dirty="0">
                <a:cs typeface="Calibri"/>
              </a:rPr>
              <a:t>Five dopaminergic </a:t>
            </a:r>
            <a:r>
              <a:rPr spc="-15" dirty="0">
                <a:cs typeface="Calibri"/>
              </a:rPr>
              <a:t>receptors </a:t>
            </a:r>
            <a:r>
              <a:rPr dirty="0">
                <a:cs typeface="Calibri"/>
              </a:rPr>
              <a:t>(D1-D5)</a:t>
            </a:r>
            <a:r>
              <a:rPr spc="-35" dirty="0">
                <a:cs typeface="Calibri"/>
              </a:rPr>
              <a:t> </a:t>
            </a:r>
            <a:r>
              <a:rPr dirty="0">
                <a:cs typeface="Calibri"/>
              </a:rPr>
              <a:t>.</a:t>
            </a:r>
          </a:p>
          <a:p>
            <a:pPr marL="419735" marR="242570" indent="-342900">
              <a:buClr>
                <a:schemeClr val="tx1"/>
              </a:buClr>
              <a:buFont typeface="Arial" charset="0"/>
              <a:buChar char="•"/>
              <a:tabLst>
                <a:tab pos="289560" algn="l"/>
              </a:tabLst>
            </a:pPr>
            <a:r>
              <a:rPr spc="-10" dirty="0">
                <a:cs typeface="Calibri"/>
              </a:rPr>
              <a:t>Overstimulation </a:t>
            </a:r>
            <a:r>
              <a:rPr dirty="0">
                <a:cs typeface="Calibri"/>
              </a:rPr>
              <a:t>of </a:t>
            </a:r>
            <a:r>
              <a:rPr spc="-5" dirty="0">
                <a:cs typeface="Calibri"/>
              </a:rPr>
              <a:t>D2 </a:t>
            </a:r>
            <a:r>
              <a:rPr spc="-15" dirty="0">
                <a:cs typeface="Calibri"/>
              </a:rPr>
              <a:t>receptors </a:t>
            </a:r>
            <a:r>
              <a:rPr dirty="0">
                <a:cs typeface="Calibri"/>
              </a:rPr>
              <a:t>is  </a:t>
            </a:r>
            <a:r>
              <a:rPr spc="-5" dirty="0">
                <a:cs typeface="Calibri"/>
              </a:rPr>
              <a:t>thought </a:t>
            </a:r>
            <a:r>
              <a:rPr spc="-15" dirty="0">
                <a:cs typeface="Calibri"/>
              </a:rPr>
              <a:t>to </a:t>
            </a:r>
            <a:r>
              <a:rPr dirty="0">
                <a:cs typeface="Calibri"/>
              </a:rPr>
              <a:t>be </a:t>
            </a:r>
            <a:r>
              <a:rPr spc="-15" dirty="0">
                <a:cs typeface="Calibri"/>
              </a:rPr>
              <a:t>related to</a:t>
            </a:r>
            <a:r>
              <a:rPr spc="-45" dirty="0">
                <a:cs typeface="Calibri"/>
              </a:rPr>
              <a:t> </a:t>
            </a:r>
            <a:r>
              <a:rPr spc="-5" dirty="0">
                <a:solidFill>
                  <a:srgbClr val="C00000"/>
                </a:solidFill>
                <a:cs typeface="Calibri"/>
              </a:rPr>
              <a:t>schizophrenia</a:t>
            </a:r>
            <a:endParaRPr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4918876" y="1252063"/>
            <a:ext cx="3226214" cy="50355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 txBox="1"/>
          <p:nvPr/>
        </p:nvSpPr>
        <p:spPr>
          <a:xfrm>
            <a:off x="6278981" y="3585177"/>
            <a:ext cx="25300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175" dirty="0">
                <a:solidFill>
                  <a:srgbClr val="FF0000"/>
                </a:solidFill>
                <a:latin typeface="Calibri"/>
                <a:cs typeface="Calibri"/>
              </a:rPr>
              <a:t>❶</a:t>
            </a:r>
            <a:r>
              <a:rPr sz="1200" spc="5" dirty="0">
                <a:solidFill>
                  <a:srgbClr val="FF0000"/>
                </a:solidFill>
                <a:latin typeface="Calibri"/>
                <a:cs typeface="Calibri"/>
              </a:rPr>
              <a:t>❷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6724599" y="3462066"/>
            <a:ext cx="3638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5" dirty="0">
                <a:solidFill>
                  <a:srgbClr val="FF0000"/>
                </a:solidFill>
                <a:latin typeface="Calibri"/>
                <a:cs typeface="Calibri"/>
              </a:rPr>
              <a:t>❸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15406" y="-18987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105571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971921" y="1370514"/>
            <a:ext cx="3739115" cy="479479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51504" y="1370514"/>
            <a:ext cx="3727085" cy="479479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7738" y="1370514"/>
            <a:ext cx="3377120" cy="479479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549796" y="1556792"/>
            <a:ext cx="3096344" cy="4180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n-US" spc="-5" dirty="0">
                <a:solidFill>
                  <a:srgbClr val="1F487C"/>
                </a:solidFill>
                <a:cs typeface="Candara"/>
              </a:rPr>
              <a:t>1-</a:t>
            </a:r>
            <a:r>
              <a:rPr spc="-5" dirty="0">
                <a:solidFill>
                  <a:srgbClr val="1F487C"/>
                </a:solidFill>
                <a:cs typeface="Candara"/>
              </a:rPr>
              <a:t> The Nigrostriatal  circuit: </a:t>
            </a:r>
            <a:endParaRPr lang="en-US" spc="-5" dirty="0">
              <a:solidFill>
                <a:srgbClr val="1F487C"/>
              </a:solidFill>
              <a:cs typeface="Candara"/>
            </a:endParaRPr>
          </a:p>
          <a:p>
            <a:pPr marL="12700" marR="5080"/>
            <a:endParaRPr lang="en-US" spc="-5" dirty="0">
              <a:solidFill>
                <a:srgbClr val="1F487C"/>
              </a:solidFill>
              <a:cs typeface="Candara"/>
            </a:endParaRPr>
          </a:p>
          <a:p>
            <a:pPr marL="12700" marR="5080"/>
            <a:r>
              <a:rPr spc="-15" dirty="0">
                <a:cs typeface="Calibri"/>
              </a:rPr>
              <a:t>extends </a:t>
            </a:r>
            <a:r>
              <a:rPr spc="-20" dirty="0">
                <a:cs typeface="Calibri"/>
              </a:rPr>
              <a:t>from </a:t>
            </a:r>
            <a:r>
              <a:rPr spc="-5" dirty="0">
                <a:cs typeface="Calibri"/>
              </a:rPr>
              <a:t>the  </a:t>
            </a:r>
            <a:r>
              <a:rPr spc="-15" dirty="0">
                <a:cs typeface="Calibri"/>
              </a:rPr>
              <a:t>substantia nigra to </a:t>
            </a:r>
            <a:r>
              <a:rPr spc="-5" dirty="0">
                <a:cs typeface="Calibri"/>
              </a:rPr>
              <a:t>the  </a:t>
            </a:r>
            <a:r>
              <a:rPr spc="-15" dirty="0">
                <a:cs typeface="Calibri"/>
              </a:rPr>
              <a:t>striatum (caudate  </a:t>
            </a:r>
            <a:r>
              <a:rPr spc="-10" dirty="0">
                <a:cs typeface="Calibri"/>
              </a:rPr>
              <a:t>nucleus-putamen)</a:t>
            </a:r>
            <a:endParaRPr lang="en-US" spc="-10" dirty="0">
              <a:cs typeface="Calibri"/>
            </a:endParaRPr>
          </a:p>
          <a:p>
            <a:pPr marL="469900" marR="5080" indent="-457200">
              <a:buClr>
                <a:schemeClr val="tx1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endParaRPr lang="en-US" spc="-10" dirty="0">
              <a:cs typeface="Calibri"/>
            </a:endParaRPr>
          </a:p>
          <a:p>
            <a:pPr marL="469900" marR="5080" indent="-457200">
              <a:buClr>
                <a:schemeClr val="tx1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lang="en-US" spc="-10" dirty="0">
                <a:cs typeface="Calibri"/>
              </a:rPr>
              <a:t>This circuit </a:t>
            </a:r>
            <a:r>
              <a:rPr lang="en-US" spc="-5" dirty="0">
                <a:cs typeface="Calibri"/>
              </a:rPr>
              <a:t>is  </a:t>
            </a:r>
            <a:r>
              <a:rPr lang="en-US" spc="-10" dirty="0">
                <a:cs typeface="Calibri"/>
              </a:rPr>
              <a:t>concerned </a:t>
            </a:r>
            <a:r>
              <a:rPr lang="en-US" spc="-5" dirty="0">
                <a:cs typeface="Calibri"/>
              </a:rPr>
              <a:t>with </a:t>
            </a:r>
            <a:r>
              <a:rPr lang="en-US" spc="-10" dirty="0">
                <a:cs typeface="Calibri"/>
              </a:rPr>
              <a:t>motor  </a:t>
            </a:r>
            <a:r>
              <a:rPr lang="en-US" spc="-15" dirty="0">
                <a:cs typeface="Calibri"/>
              </a:rPr>
              <a:t>control.</a:t>
            </a:r>
            <a:endParaRPr lang="en-US" dirty="0">
              <a:cs typeface="Calibri"/>
            </a:endParaRPr>
          </a:p>
          <a:p>
            <a:pPr marL="355600" marR="39370" indent="-342900">
              <a:lnSpc>
                <a:spcPct val="100099"/>
              </a:lnSpc>
              <a:spcBef>
                <a:spcPts val="665"/>
              </a:spcBef>
              <a:buClr>
                <a:schemeClr val="tx1"/>
              </a:buClr>
              <a:buFont typeface="Wingdings" charset="2"/>
              <a:buChar char="§"/>
              <a:tabLst>
                <a:tab pos="469265" algn="l"/>
                <a:tab pos="469900" algn="l"/>
              </a:tabLst>
            </a:pPr>
            <a:endParaRPr lang="en-US" spc="-5" dirty="0">
              <a:cs typeface="Candara"/>
            </a:endParaRPr>
          </a:p>
          <a:p>
            <a:pPr marL="355600" marR="39370" indent="-342900">
              <a:lnSpc>
                <a:spcPct val="100099"/>
              </a:lnSpc>
              <a:spcBef>
                <a:spcPts val="665"/>
              </a:spcBef>
              <a:buClr>
                <a:schemeClr val="tx1"/>
              </a:buClr>
              <a:buFont typeface="Wingdings" charset="2"/>
              <a:buChar char="§"/>
              <a:tabLst>
                <a:tab pos="469265" algn="l"/>
                <a:tab pos="469900" algn="l"/>
              </a:tabLst>
            </a:pPr>
            <a:r>
              <a:rPr lang="en-US" spc="-5" dirty="0">
                <a:cs typeface="Candara"/>
              </a:rPr>
              <a:t>Death of neurons in  this pathway is linked  to </a:t>
            </a:r>
            <a:r>
              <a:rPr lang="en-US" spc="-10" dirty="0">
                <a:solidFill>
                  <a:srgbClr val="FF0000"/>
                </a:solidFill>
                <a:cs typeface="Candara"/>
              </a:rPr>
              <a:t>Parkinson's  disease</a:t>
            </a:r>
            <a:endParaRPr lang="en-US" dirty="0">
              <a:solidFill>
                <a:srgbClr val="FF0000"/>
              </a:solidFill>
              <a:cs typeface="Candara"/>
            </a:endParaRPr>
          </a:p>
          <a:p>
            <a:pPr marL="12700" marR="5080"/>
            <a:endParaRPr dirty="0"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812" y="476672"/>
            <a:ext cx="5416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-5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Dopaminergic System</a:t>
            </a:r>
          </a:p>
        </p:txBody>
      </p:sp>
      <p:sp>
        <p:nvSpPr>
          <p:cNvPr id="11" name="object 3"/>
          <p:cNvSpPr txBox="1"/>
          <p:nvPr/>
        </p:nvSpPr>
        <p:spPr>
          <a:xfrm>
            <a:off x="4078189" y="1555552"/>
            <a:ext cx="3600400" cy="421718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spcBef>
                <a:spcPts val="5"/>
              </a:spcBef>
            </a:pPr>
            <a:r>
              <a:rPr lang="en-US" sz="1800" spc="-5" dirty="0">
                <a:solidFill>
                  <a:srgbClr val="1F487C"/>
                </a:solidFill>
                <a:cs typeface="Candara"/>
              </a:rPr>
              <a:t>2-</a:t>
            </a:r>
            <a:r>
              <a:rPr sz="1800" spc="-5" dirty="0">
                <a:solidFill>
                  <a:srgbClr val="1F487C"/>
                </a:solidFill>
                <a:cs typeface="Candara"/>
              </a:rPr>
              <a:t>The Mesolimbic &amp;</a:t>
            </a:r>
            <a:r>
              <a:rPr lang="en-US" sz="1800" spc="-5" dirty="0">
                <a:solidFill>
                  <a:srgbClr val="1F487C"/>
                </a:solidFill>
                <a:cs typeface="Candara"/>
              </a:rPr>
              <a:t> </a:t>
            </a:r>
            <a:r>
              <a:rPr sz="1800" spc="-5" dirty="0" err="1">
                <a:solidFill>
                  <a:srgbClr val="1F487C"/>
                </a:solidFill>
                <a:cs typeface="Candara"/>
              </a:rPr>
              <a:t>Mesocortical</a:t>
            </a:r>
            <a:r>
              <a:rPr sz="1800" spc="-5" dirty="0">
                <a:solidFill>
                  <a:srgbClr val="1F487C"/>
                </a:solidFill>
                <a:cs typeface="Candara"/>
              </a:rPr>
              <a:t> system</a:t>
            </a:r>
            <a:endParaRPr lang="en-US" sz="1800" spc="-5" dirty="0">
              <a:solidFill>
                <a:srgbClr val="1F487C"/>
              </a:solidFill>
              <a:cs typeface="Candara"/>
            </a:endParaRPr>
          </a:p>
          <a:p>
            <a:pPr marL="12700">
              <a:spcBef>
                <a:spcPts val="5"/>
              </a:spcBef>
            </a:pPr>
            <a:endParaRPr lang="en-US" sz="1800" spc="-40" dirty="0">
              <a:cs typeface="Calibri"/>
            </a:endParaRPr>
          </a:p>
          <a:p>
            <a:pPr marL="12700">
              <a:spcBef>
                <a:spcPts val="5"/>
              </a:spcBef>
            </a:pPr>
            <a:r>
              <a:rPr sz="1800" spc="-40" dirty="0">
                <a:solidFill>
                  <a:schemeClr val="bg1">
                    <a:lumMod val="50000"/>
                  </a:schemeClr>
                </a:solidFill>
                <a:cs typeface="Calibri"/>
              </a:rPr>
              <a:t>e</a:t>
            </a:r>
            <a:r>
              <a:rPr sz="1800" spc="5" dirty="0">
                <a:solidFill>
                  <a:schemeClr val="bg1">
                    <a:lumMod val="50000"/>
                  </a:schemeClr>
                </a:solidFill>
                <a:cs typeface="Calibri"/>
              </a:rPr>
              <a:t>x</a:t>
            </a:r>
            <a:r>
              <a:rPr sz="1800" spc="-25" dirty="0">
                <a:solidFill>
                  <a:schemeClr val="bg1">
                    <a:lumMod val="50000"/>
                  </a:schemeClr>
                </a:solidFill>
                <a:cs typeface="Calibri"/>
              </a:rPr>
              <a:t>t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en</a:t>
            </a:r>
            <a:r>
              <a:rPr sz="1800" spc="-20" dirty="0">
                <a:solidFill>
                  <a:schemeClr val="bg1">
                    <a:lumMod val="50000"/>
                  </a:schemeClr>
                </a:solidFill>
                <a:cs typeface="Calibri"/>
              </a:rPr>
              <a:t>d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s  </a:t>
            </a:r>
            <a:r>
              <a:rPr sz="18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from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the </a:t>
            </a:r>
            <a:r>
              <a:rPr sz="18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v</a:t>
            </a:r>
            <a:r>
              <a:rPr sz="1800" spc="-5" dirty="0">
                <a:solidFill>
                  <a:schemeClr val="bg1">
                    <a:lumMod val="50000"/>
                  </a:schemeClr>
                </a:solidFill>
                <a:cs typeface="Candara"/>
              </a:rPr>
              <a:t>entral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cs typeface="Candara"/>
              </a:rPr>
              <a:t>tegmental  </a:t>
            </a:r>
            <a:r>
              <a:rPr sz="1800" spc="-5" dirty="0">
                <a:solidFill>
                  <a:schemeClr val="bg1">
                    <a:lumMod val="50000"/>
                  </a:schemeClr>
                </a:solidFill>
                <a:cs typeface="Candara"/>
              </a:rPr>
              <a:t>area </a:t>
            </a:r>
            <a:r>
              <a:rPr sz="1800" spc="-10" dirty="0">
                <a:solidFill>
                  <a:schemeClr val="bg1">
                    <a:lumMod val="50000"/>
                  </a:schemeClr>
                </a:solidFill>
                <a:cs typeface="Candara"/>
              </a:rPr>
              <a:t>(</a:t>
            </a:r>
            <a:r>
              <a:rPr sz="1800" b="1" spc="-10" dirty="0">
                <a:solidFill>
                  <a:schemeClr val="bg1">
                    <a:lumMod val="50000"/>
                  </a:schemeClr>
                </a:solidFill>
                <a:cs typeface="Candara"/>
              </a:rPr>
              <a:t>VTA</a:t>
            </a:r>
            <a:r>
              <a:rPr sz="1800" spc="-10" dirty="0">
                <a:solidFill>
                  <a:schemeClr val="bg1">
                    <a:lumMod val="50000"/>
                  </a:schemeClr>
                </a:solidFill>
                <a:cs typeface="Candara"/>
              </a:rPr>
              <a:t>)</a:t>
            </a:r>
            <a:r>
              <a:rPr sz="1800" spc="-114" dirty="0">
                <a:solidFill>
                  <a:schemeClr val="bg1">
                    <a:lumMod val="50000"/>
                  </a:schemeClr>
                </a:solidFill>
                <a:cs typeface="Candara"/>
              </a:rPr>
              <a:t>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cs typeface="Candara"/>
              </a:rPr>
              <a:t>to:</a:t>
            </a:r>
          </a:p>
          <a:p>
            <a:pPr marL="715010" indent="-290830">
              <a:spcBef>
                <a:spcPts val="1050"/>
              </a:spcBef>
              <a:buClr>
                <a:schemeClr val="tx1"/>
              </a:buClr>
              <a:buSzPct val="116666"/>
              <a:buFont typeface="Calibri"/>
              <a:buChar char="●"/>
              <a:tabLst>
                <a:tab pos="715645" algn="l"/>
              </a:tabLst>
            </a:pPr>
            <a:r>
              <a:rPr sz="1800" dirty="0">
                <a:solidFill>
                  <a:schemeClr val="bg1">
                    <a:lumMod val="50000"/>
                  </a:schemeClr>
                </a:solidFill>
                <a:cs typeface="Candara"/>
              </a:rPr>
              <a:t>Nucleus</a:t>
            </a:r>
            <a:r>
              <a:rPr sz="1800" spc="-65" dirty="0">
                <a:solidFill>
                  <a:schemeClr val="bg1">
                    <a:lumMod val="50000"/>
                  </a:schemeClr>
                </a:solidFill>
                <a:cs typeface="Candara"/>
              </a:rPr>
              <a:t> </a:t>
            </a:r>
            <a:r>
              <a:rPr sz="1800" spc="-5" dirty="0">
                <a:solidFill>
                  <a:schemeClr val="bg1">
                    <a:lumMod val="50000"/>
                  </a:schemeClr>
                </a:solidFill>
                <a:cs typeface="Candara"/>
              </a:rPr>
              <a:t>accumbens</a:t>
            </a:r>
            <a:endParaRPr sz="1800" dirty="0">
              <a:solidFill>
                <a:schemeClr val="bg1">
                  <a:lumMod val="50000"/>
                </a:schemeClr>
              </a:solidFill>
              <a:cs typeface="Candara"/>
            </a:endParaRPr>
          </a:p>
          <a:p>
            <a:pPr marL="719455" indent="-295275">
              <a:spcBef>
                <a:spcPts val="1155"/>
              </a:spcBef>
              <a:buClr>
                <a:schemeClr val="tx1"/>
              </a:buClr>
              <a:buSzPct val="116666"/>
              <a:buFont typeface="Calibri"/>
              <a:buChar char="●"/>
              <a:tabLst>
                <a:tab pos="720090" algn="l"/>
              </a:tabLst>
            </a:pPr>
            <a:r>
              <a:rPr sz="1800" spc="-5" dirty="0">
                <a:solidFill>
                  <a:schemeClr val="bg1">
                    <a:lumMod val="50000"/>
                  </a:schemeClr>
                </a:solidFill>
                <a:cs typeface="Candara"/>
              </a:rPr>
              <a:t>Amygdala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cs typeface="Candara"/>
              </a:rPr>
              <a:t>&amp;</a:t>
            </a:r>
            <a:r>
              <a:rPr sz="1800" spc="-45" dirty="0">
                <a:solidFill>
                  <a:schemeClr val="bg1">
                    <a:lumMod val="50000"/>
                  </a:schemeClr>
                </a:solidFill>
                <a:cs typeface="Candara"/>
              </a:rPr>
              <a:t> </a:t>
            </a:r>
            <a:r>
              <a:rPr sz="1800" spc="-5" dirty="0">
                <a:solidFill>
                  <a:schemeClr val="bg1">
                    <a:lumMod val="50000"/>
                  </a:schemeClr>
                </a:solidFill>
                <a:cs typeface="Candara"/>
              </a:rPr>
              <a:t>Hippocampus</a:t>
            </a:r>
            <a:endParaRPr sz="1800" dirty="0">
              <a:solidFill>
                <a:schemeClr val="bg1">
                  <a:lumMod val="50000"/>
                </a:schemeClr>
              </a:solidFill>
              <a:cs typeface="Candara"/>
            </a:endParaRPr>
          </a:p>
          <a:p>
            <a:pPr marL="715010" indent="-290830">
              <a:spcBef>
                <a:spcPts val="1150"/>
              </a:spcBef>
              <a:buClr>
                <a:schemeClr val="tx1"/>
              </a:buClr>
              <a:buSzPct val="116666"/>
              <a:buFont typeface="Calibri"/>
              <a:buChar char="●"/>
              <a:tabLst>
                <a:tab pos="715645" algn="l"/>
              </a:tabLst>
            </a:pPr>
            <a:r>
              <a:rPr sz="1800" dirty="0">
                <a:solidFill>
                  <a:schemeClr val="bg1">
                    <a:lumMod val="50000"/>
                  </a:schemeClr>
                </a:solidFill>
                <a:cs typeface="Candara"/>
              </a:rPr>
              <a:t>Prefrontal</a:t>
            </a:r>
            <a:r>
              <a:rPr sz="1800" spc="-70" dirty="0">
                <a:solidFill>
                  <a:schemeClr val="bg1">
                    <a:lumMod val="50000"/>
                  </a:schemeClr>
                </a:solidFill>
                <a:cs typeface="Candara"/>
              </a:rPr>
              <a:t> </a:t>
            </a:r>
            <a:r>
              <a:rPr sz="1800" spc="-5" dirty="0">
                <a:solidFill>
                  <a:schemeClr val="bg1">
                    <a:lumMod val="50000"/>
                  </a:schemeClr>
                </a:solidFill>
                <a:cs typeface="Candara"/>
              </a:rPr>
              <a:t>cortex</a:t>
            </a:r>
            <a:endParaRPr sz="1800" dirty="0">
              <a:solidFill>
                <a:schemeClr val="bg1">
                  <a:lumMod val="50000"/>
                </a:schemeClr>
              </a:solidFill>
              <a:cs typeface="Candara"/>
            </a:endParaRPr>
          </a:p>
          <a:p>
            <a:pPr marL="355600" marR="177165" indent="-342900">
              <a:spcBef>
                <a:spcPts val="725"/>
              </a:spcBef>
              <a:buClr>
                <a:schemeClr val="tx1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cs typeface="Candara"/>
              </a:rPr>
              <a:t>Concerned with </a:t>
            </a:r>
            <a:r>
              <a:rPr sz="1800" b="1" dirty="0">
                <a:cs typeface="Candara"/>
              </a:rPr>
              <a:t>memory</a:t>
            </a:r>
            <a:r>
              <a:rPr sz="1800" dirty="0">
                <a:cs typeface="Candara"/>
              </a:rPr>
              <a:t>,  </a:t>
            </a:r>
            <a:r>
              <a:rPr sz="1800" b="1" dirty="0">
                <a:cs typeface="Candara"/>
              </a:rPr>
              <a:t>motivation</a:t>
            </a:r>
            <a:r>
              <a:rPr sz="1800" dirty="0">
                <a:cs typeface="Candara"/>
              </a:rPr>
              <a:t>, </a:t>
            </a:r>
            <a:r>
              <a:rPr sz="1800" b="1" spc="-5" dirty="0">
                <a:cs typeface="Candara"/>
              </a:rPr>
              <a:t>emotion</a:t>
            </a:r>
            <a:r>
              <a:rPr sz="1800" spc="-5" dirty="0">
                <a:cs typeface="Candara"/>
              </a:rPr>
              <a:t>,  </a:t>
            </a:r>
            <a:r>
              <a:rPr sz="1800" b="1" spc="-5" dirty="0">
                <a:cs typeface="Candara"/>
              </a:rPr>
              <a:t>reward</a:t>
            </a:r>
            <a:r>
              <a:rPr sz="1800" spc="-5" dirty="0">
                <a:cs typeface="Candara"/>
              </a:rPr>
              <a:t>, </a:t>
            </a:r>
            <a:r>
              <a:rPr sz="1800" b="1" spc="-5" dirty="0">
                <a:cs typeface="Candara"/>
              </a:rPr>
              <a:t>desire </a:t>
            </a:r>
            <a:r>
              <a:rPr sz="1800" dirty="0">
                <a:cs typeface="Candara"/>
              </a:rPr>
              <a:t>&amp;</a:t>
            </a:r>
            <a:r>
              <a:rPr sz="1800" spc="-80" dirty="0">
                <a:cs typeface="Candara"/>
              </a:rPr>
              <a:t> </a:t>
            </a:r>
            <a:r>
              <a:rPr sz="1800" b="1" spc="-5" dirty="0">
                <a:cs typeface="Candara"/>
              </a:rPr>
              <a:t>addiction</a:t>
            </a:r>
            <a:endParaRPr sz="1800" dirty="0">
              <a:cs typeface="Candara"/>
            </a:endParaRPr>
          </a:p>
          <a:p>
            <a:pPr marL="355600" marR="5080" indent="-342900">
              <a:spcBef>
                <a:spcPts val="625"/>
              </a:spcBef>
              <a:buClr>
                <a:schemeClr val="tx1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b="1" dirty="0">
                <a:cs typeface="Candara"/>
              </a:rPr>
              <a:t>Dysfunction </a:t>
            </a:r>
            <a:r>
              <a:rPr sz="1800" dirty="0">
                <a:cs typeface="Candara"/>
              </a:rPr>
              <a:t>is connected</a:t>
            </a:r>
            <a:r>
              <a:rPr sz="1800" spc="-130" dirty="0">
                <a:cs typeface="Candara"/>
              </a:rPr>
              <a:t> </a:t>
            </a:r>
            <a:r>
              <a:rPr sz="1800" dirty="0">
                <a:cs typeface="Candara"/>
              </a:rPr>
              <a:t>to  hallucinations and  </a:t>
            </a:r>
            <a:r>
              <a:rPr sz="1800" spc="-5" dirty="0">
                <a:solidFill>
                  <a:srgbClr val="FF0000"/>
                </a:solidFill>
                <a:cs typeface="Candara"/>
              </a:rPr>
              <a:t>schizophrenia</a:t>
            </a:r>
            <a:endParaRPr sz="1800" dirty="0">
              <a:solidFill>
                <a:srgbClr val="FF0000"/>
              </a:solidFill>
              <a:cs typeface="Candara"/>
            </a:endParaRPr>
          </a:p>
        </p:txBody>
      </p:sp>
      <p:sp>
        <p:nvSpPr>
          <p:cNvPr id="12" name="object 3"/>
          <p:cNvSpPr txBox="1"/>
          <p:nvPr/>
        </p:nvSpPr>
        <p:spPr>
          <a:xfrm>
            <a:off x="8127967" y="1555552"/>
            <a:ext cx="3456384" cy="394531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spcBef>
                <a:spcPts val="345"/>
              </a:spcBef>
            </a:pPr>
            <a:r>
              <a:rPr lang="en-US" sz="1800" spc="-10" dirty="0">
                <a:solidFill>
                  <a:srgbClr val="1F487C"/>
                </a:solidFill>
                <a:cs typeface="Candara"/>
              </a:rPr>
              <a:t>3-</a:t>
            </a:r>
            <a:r>
              <a:rPr sz="1800" spc="-10" dirty="0">
                <a:solidFill>
                  <a:srgbClr val="1F487C"/>
                </a:solidFill>
                <a:cs typeface="Candara"/>
              </a:rPr>
              <a:t>Tuberoinfundibular</a:t>
            </a:r>
            <a:r>
              <a:rPr lang="en-US" sz="1800" dirty="0">
                <a:cs typeface="Candara"/>
              </a:rPr>
              <a:t> </a:t>
            </a:r>
            <a:r>
              <a:rPr sz="1800" spc="-5" dirty="0">
                <a:solidFill>
                  <a:srgbClr val="1F487C"/>
                </a:solidFill>
                <a:cs typeface="Candara"/>
              </a:rPr>
              <a:t>system </a:t>
            </a:r>
            <a:endParaRPr lang="en-US" sz="1800" spc="-5" dirty="0">
              <a:solidFill>
                <a:srgbClr val="1F487C"/>
              </a:solidFill>
              <a:cs typeface="Candara"/>
            </a:endParaRPr>
          </a:p>
          <a:p>
            <a:pPr marL="12700" marR="5080">
              <a:lnSpc>
                <a:spcPct val="100200"/>
              </a:lnSpc>
              <a:spcBef>
                <a:spcPts val="665"/>
              </a:spcBef>
            </a:pPr>
            <a:endParaRPr lang="en-US" sz="1800" spc="-5" dirty="0">
              <a:solidFill>
                <a:srgbClr val="1F487C"/>
              </a:solidFill>
              <a:cs typeface="Candara"/>
            </a:endParaRPr>
          </a:p>
          <a:p>
            <a:pPr marL="12700" marR="5080">
              <a:lnSpc>
                <a:spcPct val="100200"/>
              </a:lnSpc>
              <a:spcBef>
                <a:spcPts val="665"/>
              </a:spcBef>
            </a:pPr>
            <a:r>
              <a:rPr sz="18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extends </a:t>
            </a:r>
            <a:r>
              <a:rPr sz="1800" spc="-15" dirty="0">
                <a:solidFill>
                  <a:schemeClr val="bg1">
                    <a:lumMod val="50000"/>
                  </a:schemeClr>
                </a:solidFill>
                <a:cs typeface="Calibri"/>
              </a:rPr>
              <a:t>from  </a:t>
            </a:r>
            <a:r>
              <a:rPr sz="18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infundibular region (median  eminence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of </a:t>
            </a:r>
            <a:r>
              <a:rPr sz="18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hypothalamus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) 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cs typeface="Candara"/>
              </a:rPr>
              <a:t>to:</a:t>
            </a:r>
          </a:p>
          <a:p>
            <a:pPr marL="424180">
              <a:spcBef>
                <a:spcPts val="650"/>
              </a:spcBef>
            </a:pPr>
            <a:r>
              <a:rPr sz="1800" spc="-5" dirty="0">
                <a:solidFill>
                  <a:schemeClr val="bg1">
                    <a:lumMod val="50000"/>
                  </a:schemeClr>
                </a:solidFill>
                <a:cs typeface="Candara"/>
              </a:rPr>
              <a:t>- Pituitary</a:t>
            </a:r>
            <a:r>
              <a:rPr sz="1800" spc="-65" dirty="0">
                <a:solidFill>
                  <a:schemeClr val="bg1">
                    <a:lumMod val="50000"/>
                  </a:schemeClr>
                </a:solidFill>
                <a:cs typeface="Candara"/>
              </a:rPr>
              <a:t> </a:t>
            </a:r>
            <a:r>
              <a:rPr sz="1800" spc="-5" dirty="0">
                <a:solidFill>
                  <a:schemeClr val="bg1">
                    <a:lumMod val="50000"/>
                  </a:schemeClr>
                </a:solidFill>
                <a:cs typeface="Candara"/>
              </a:rPr>
              <a:t>gand</a:t>
            </a:r>
            <a:endParaRPr sz="1800" dirty="0">
              <a:solidFill>
                <a:schemeClr val="bg1">
                  <a:lumMod val="50000"/>
                </a:schemeClr>
              </a:solidFill>
              <a:cs typeface="Candara"/>
            </a:endParaRPr>
          </a:p>
          <a:p>
            <a:pPr marL="355600" indent="-342900">
              <a:spcBef>
                <a:spcPts val="645"/>
              </a:spcBef>
              <a:buClr>
                <a:schemeClr val="tx1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800" spc="-5" dirty="0">
                <a:cs typeface="Candara"/>
              </a:rPr>
              <a:t>It </a:t>
            </a:r>
            <a:r>
              <a:rPr sz="1800" dirty="0">
                <a:cs typeface="Candara"/>
              </a:rPr>
              <a:t>is concerned</a:t>
            </a:r>
            <a:r>
              <a:rPr sz="1800" spc="-110" dirty="0">
                <a:cs typeface="Candara"/>
              </a:rPr>
              <a:t> </a:t>
            </a:r>
            <a:r>
              <a:rPr sz="1800" spc="-5" dirty="0">
                <a:cs typeface="Candara"/>
              </a:rPr>
              <a:t>with:</a:t>
            </a:r>
            <a:endParaRPr sz="1800" dirty="0">
              <a:cs typeface="Candara"/>
            </a:endParaRPr>
          </a:p>
          <a:p>
            <a:pPr marL="1099185" marR="944880" lvl="1" indent="-342900">
              <a:spcBef>
                <a:spcPts val="625"/>
              </a:spcBef>
              <a:buClr>
                <a:schemeClr val="tx1"/>
              </a:buClr>
              <a:buFont typeface="Wingdings"/>
              <a:buChar char=""/>
              <a:tabLst>
                <a:tab pos="1099185" algn="l"/>
                <a:tab pos="1099820" algn="l"/>
              </a:tabLst>
            </a:pPr>
            <a:r>
              <a:rPr sz="1800" spc="-5" dirty="0">
                <a:cs typeface="Candara"/>
              </a:rPr>
              <a:t>Regulation</a:t>
            </a:r>
            <a:r>
              <a:rPr sz="1800" spc="-55" dirty="0">
                <a:cs typeface="Candara"/>
              </a:rPr>
              <a:t> </a:t>
            </a:r>
            <a:r>
              <a:rPr sz="1800" dirty="0">
                <a:cs typeface="Candara"/>
              </a:rPr>
              <a:t>of  hormones</a:t>
            </a:r>
          </a:p>
          <a:p>
            <a:pPr marL="1099185" lvl="1" indent="-342900">
              <a:spcBef>
                <a:spcPts val="625"/>
              </a:spcBef>
              <a:buClr>
                <a:schemeClr val="tx1"/>
              </a:buClr>
              <a:buFont typeface="Wingdings"/>
              <a:buChar char=""/>
              <a:tabLst>
                <a:tab pos="1099185" algn="l"/>
                <a:tab pos="1099820" algn="l"/>
              </a:tabLst>
            </a:pPr>
            <a:r>
              <a:rPr sz="1800" dirty="0">
                <a:cs typeface="Candara"/>
              </a:rPr>
              <a:t>Maternal</a:t>
            </a:r>
            <a:r>
              <a:rPr sz="1800" spc="-90" dirty="0">
                <a:cs typeface="Candara"/>
              </a:rPr>
              <a:t> </a:t>
            </a:r>
            <a:r>
              <a:rPr sz="1800" dirty="0">
                <a:cs typeface="Candara"/>
              </a:rPr>
              <a:t>behavior</a:t>
            </a:r>
          </a:p>
          <a:p>
            <a:pPr marL="1099185">
              <a:buClr>
                <a:schemeClr val="tx1"/>
              </a:buClr>
            </a:pPr>
            <a:r>
              <a:rPr sz="1800" dirty="0">
                <a:cs typeface="Candara"/>
              </a:rPr>
              <a:t>(nurturing)</a:t>
            </a:r>
          </a:p>
          <a:p>
            <a:pPr marL="1099185" lvl="1" indent="-342900">
              <a:spcBef>
                <a:spcPts val="625"/>
              </a:spcBef>
              <a:buClr>
                <a:schemeClr val="tx1"/>
              </a:buClr>
              <a:buFont typeface="Wingdings"/>
              <a:buChar char=""/>
              <a:tabLst>
                <a:tab pos="1099185" algn="l"/>
                <a:tab pos="1099820" algn="l"/>
              </a:tabLst>
            </a:pPr>
            <a:r>
              <a:rPr sz="1800" dirty="0">
                <a:cs typeface="Candara"/>
              </a:rPr>
              <a:t>Pregnancy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4772" y="135484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517380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084331" y="3586457"/>
            <a:ext cx="5872461" cy="1323439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62256" y="1568750"/>
            <a:ext cx="5894536" cy="1915167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549796" y="1273579"/>
            <a:ext cx="5008679" cy="3636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6150932" y="1572115"/>
            <a:ext cx="340215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pc="-5" dirty="0">
                <a:solidFill>
                  <a:schemeClr val="accent1"/>
                </a:solidFill>
                <a:cs typeface="Comic Sans MS"/>
              </a:rPr>
              <a:t>Functions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Motor &amp; hormonal control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Memory &amp; motivation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Emotion &amp; reward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Desire &amp; addiction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26460" y="3586457"/>
            <a:ext cx="54303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pc="-5" dirty="0">
                <a:solidFill>
                  <a:schemeClr val="accent1"/>
                </a:solidFill>
                <a:cs typeface="Comic Sans MS"/>
              </a:rPr>
              <a:t>Disorders</a:t>
            </a:r>
          </a:p>
          <a:p>
            <a:r>
              <a:rPr lang="en-US" dirty="0"/>
              <a:t>Parkinson’s disease (decreased levels of dopamine)</a:t>
            </a:r>
          </a:p>
          <a:p>
            <a:r>
              <a:rPr lang="en-US" dirty="0"/>
              <a:t>Schizophrenia (over-activity at DA synapses) </a:t>
            </a:r>
          </a:p>
          <a:p>
            <a:r>
              <a:rPr lang="en-US" dirty="0"/>
              <a:t>Hallucinations</a:t>
            </a:r>
          </a:p>
        </p:txBody>
      </p:sp>
      <p:sp>
        <p:nvSpPr>
          <p:cNvPr id="13" name="object 9"/>
          <p:cNvSpPr txBox="1"/>
          <p:nvPr/>
        </p:nvSpPr>
        <p:spPr>
          <a:xfrm>
            <a:off x="1125860" y="5445224"/>
            <a:ext cx="4277716" cy="560410"/>
          </a:xfrm>
          <a:prstGeom prst="rect">
            <a:avLst/>
          </a:prstGeom>
          <a:ln w="38099">
            <a:solidFill>
              <a:srgbClr val="FF7B8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358140" marR="753110" indent="-287020" algn="ctr">
              <a:spcBef>
                <a:spcPts val="50"/>
              </a:spcBef>
              <a:buFont typeface="Wingdings"/>
              <a:buChar char=""/>
              <a:tabLst>
                <a:tab pos="358140" algn="l"/>
              </a:tabLst>
            </a:pPr>
            <a:r>
              <a:rPr sz="1800" b="1" spc="-5" dirty="0">
                <a:cs typeface="Calibri"/>
              </a:rPr>
              <a:t>Cocaine </a:t>
            </a:r>
            <a:r>
              <a:rPr sz="1800" b="1" spc="-15" dirty="0">
                <a:cs typeface="Calibri"/>
              </a:rPr>
              <a:t>elevate </a:t>
            </a:r>
            <a:r>
              <a:rPr sz="1800" b="1" spc="-5" dirty="0">
                <a:cs typeface="Calibri"/>
              </a:rPr>
              <a:t>activity </a:t>
            </a:r>
            <a:r>
              <a:rPr sz="1800" b="1" spc="-15" dirty="0">
                <a:cs typeface="Calibri"/>
              </a:rPr>
              <a:t>at  </a:t>
            </a:r>
            <a:r>
              <a:rPr sz="1800" b="1" spc="-5" dirty="0">
                <a:cs typeface="Calibri"/>
              </a:rPr>
              <a:t>dopaminergic</a:t>
            </a:r>
            <a:r>
              <a:rPr sz="1800" b="1" spc="-80" dirty="0">
                <a:cs typeface="Calibri"/>
              </a:rPr>
              <a:t> </a:t>
            </a:r>
            <a:r>
              <a:rPr sz="1800" b="1" spc="-10" dirty="0">
                <a:cs typeface="Calibri"/>
              </a:rPr>
              <a:t>synapses</a:t>
            </a:r>
            <a:endParaRPr sz="1800">
              <a:cs typeface="Calibri"/>
            </a:endParaRPr>
          </a:p>
        </p:txBody>
      </p:sp>
      <p:sp>
        <p:nvSpPr>
          <p:cNvPr id="14" name="object 7"/>
          <p:cNvSpPr/>
          <p:nvPr/>
        </p:nvSpPr>
        <p:spPr>
          <a:xfrm>
            <a:off x="8470328" y="5012435"/>
            <a:ext cx="1905000" cy="133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8"/>
          <p:cNvSpPr txBox="1"/>
          <p:nvPr/>
        </p:nvSpPr>
        <p:spPr>
          <a:xfrm>
            <a:off x="6993082" y="5725429"/>
            <a:ext cx="1371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U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spc="-10" dirty="0">
                <a:latin typeface="Calibri"/>
                <a:cs typeface="Calibri"/>
              </a:rPr>
              <a:t>H</a:t>
            </a:r>
            <a:r>
              <a:rPr sz="2400" b="1" spc="-5" dirty="0">
                <a:latin typeface="Calibri"/>
                <a:cs typeface="Calibri"/>
              </a:rPr>
              <a:t>ORIA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444" y="445863"/>
            <a:ext cx="5416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-5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dopaminergic system</a:t>
            </a:r>
          </a:p>
        </p:txBody>
      </p:sp>
    </p:spTree>
    <p:extLst>
      <p:ext uri="{BB962C8B-B14F-4D97-AF65-F5344CB8AC3E}">
        <p14:creationId xmlns:p14="http://schemas.microsoft.com/office/powerpoint/2010/main" val="1970537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973" y="1471181"/>
            <a:ext cx="4648445" cy="4981561"/>
          </a:xfrm>
          <a:prstGeom prst="rect">
            <a:avLst/>
          </a:prstGeom>
          <a:blipFill>
            <a:blip r:embed="rId2" cstate="print"/>
            <a:srcRect/>
            <a:stretch>
              <a:fillRect l="5185" t="2017" r="-97605" b="-1369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92876" y="1740916"/>
            <a:ext cx="4331208" cy="4247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13896" y="5721858"/>
            <a:ext cx="1080770" cy="514350"/>
          </a:xfrm>
          <a:custGeom>
            <a:avLst/>
            <a:gdLst/>
            <a:ahLst/>
            <a:cxnLst/>
            <a:rect l="l" t="t" r="r" b="b"/>
            <a:pathLst>
              <a:path w="1080770" h="514350">
                <a:moveTo>
                  <a:pt x="0" y="514349"/>
                </a:moveTo>
                <a:lnTo>
                  <a:pt x="1080515" y="514349"/>
                </a:lnTo>
                <a:lnTo>
                  <a:pt x="1080515" y="0"/>
                </a:lnTo>
                <a:lnTo>
                  <a:pt x="0" y="0"/>
                </a:lnTo>
                <a:lnTo>
                  <a:pt x="0" y="514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66195" y="4364736"/>
            <a:ext cx="1080770" cy="216535"/>
          </a:xfrm>
          <a:custGeom>
            <a:avLst/>
            <a:gdLst/>
            <a:ahLst/>
            <a:cxnLst/>
            <a:rect l="l" t="t" r="r" b="b"/>
            <a:pathLst>
              <a:path w="1080770" h="216535">
                <a:moveTo>
                  <a:pt x="0" y="216407"/>
                </a:moveTo>
                <a:lnTo>
                  <a:pt x="1080516" y="216407"/>
                </a:lnTo>
                <a:lnTo>
                  <a:pt x="1080516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67737" y="3768777"/>
            <a:ext cx="1224280" cy="631583"/>
          </a:xfrm>
          <a:prstGeom prst="rect">
            <a:avLst/>
          </a:prstGeom>
          <a:solidFill>
            <a:schemeClr val="accent2"/>
          </a:solidFill>
          <a:ln w="25908">
            <a:solidFill>
              <a:schemeClr val="tx1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78105">
              <a:spcBef>
                <a:spcPts val="125"/>
              </a:spcBef>
            </a:pPr>
            <a:r>
              <a:rPr b="1" spc="-10" dirty="0">
                <a:latin typeface="Calibri"/>
                <a:cs typeface="Calibri"/>
              </a:rPr>
              <a:t>Gives</a:t>
            </a:r>
            <a:r>
              <a:rPr b="1" spc="-7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you</a:t>
            </a:r>
            <a:endParaRPr>
              <a:latin typeface="Calibri"/>
              <a:cs typeface="Calibri"/>
            </a:endParaRPr>
          </a:p>
          <a:p>
            <a:pPr marL="78105"/>
            <a:r>
              <a:rPr b="1" spc="-10" dirty="0">
                <a:latin typeface="Calibri"/>
                <a:cs typeface="Calibri"/>
              </a:rPr>
              <a:t>energy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18495" y="3140965"/>
            <a:ext cx="1080770" cy="215265"/>
          </a:xfrm>
          <a:custGeom>
            <a:avLst/>
            <a:gdLst/>
            <a:ahLst/>
            <a:cxnLst/>
            <a:rect l="l" t="t" r="r" b="b"/>
            <a:pathLst>
              <a:path w="1080770" h="215264">
                <a:moveTo>
                  <a:pt x="0" y="214884"/>
                </a:moveTo>
                <a:lnTo>
                  <a:pt x="1080516" y="214884"/>
                </a:lnTo>
                <a:lnTo>
                  <a:pt x="1080516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78137" y="2347979"/>
            <a:ext cx="1369060" cy="631583"/>
          </a:xfrm>
          <a:prstGeom prst="rect">
            <a:avLst/>
          </a:prstGeom>
          <a:solidFill>
            <a:schemeClr val="accent2"/>
          </a:solidFill>
          <a:ln w="25908">
            <a:solidFill>
              <a:schemeClr val="tx1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78105" marR="384175">
              <a:spcBef>
                <a:spcPts val="125"/>
              </a:spcBef>
            </a:pPr>
            <a:r>
              <a:rPr b="1" spc="-5" dirty="0">
                <a:latin typeface="Calibri"/>
                <a:cs typeface="Calibri"/>
              </a:rPr>
              <a:t>Lets </a:t>
            </a:r>
            <a:r>
              <a:rPr b="1" spc="-10" dirty="0">
                <a:latin typeface="Calibri"/>
                <a:cs typeface="Calibri"/>
              </a:rPr>
              <a:t>you  </a:t>
            </a:r>
            <a:r>
              <a:rPr b="1" dirty="0">
                <a:latin typeface="Calibri"/>
                <a:cs typeface="Calibri"/>
              </a:rPr>
              <a:t>sleep</a:t>
            </a:r>
            <a:endParaRPr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5973" y="498784"/>
            <a:ext cx="10969943" cy="629017"/>
          </a:xfrm>
          <a:prstGeom prst="rect">
            <a:avLst/>
          </a:prstGeom>
        </p:spPr>
        <p:txBody>
          <a:bodyPr vert="horz" wrap="square" lIns="0" tIns="135254" rIns="0" bIns="0" rtlCol="0" anchor="b" anchorCtr="0">
            <a:spAutoFit/>
          </a:bodyPr>
          <a:lstStyle/>
          <a:p>
            <a:pPr marL="324485"/>
            <a:r>
              <a:rPr lang="en-US" sz="3200" spc="-5" dirty="0"/>
              <a:t>The three happy neurotransmitters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28195" y="5177230"/>
            <a:ext cx="1224280" cy="632866"/>
          </a:xfrm>
          <a:prstGeom prst="rect">
            <a:avLst/>
          </a:prstGeom>
          <a:solidFill>
            <a:schemeClr val="accent2"/>
          </a:solidFill>
          <a:ln w="25908">
            <a:solidFill>
              <a:schemeClr val="tx1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78105" marR="135890">
              <a:spcBef>
                <a:spcPts val="135"/>
              </a:spcBef>
            </a:pPr>
            <a:r>
              <a:rPr b="1" spc="-5" dirty="0">
                <a:latin typeface="Calibri"/>
                <a:cs typeface="Calibri"/>
              </a:rPr>
              <a:t>Sets </a:t>
            </a:r>
            <a:r>
              <a:rPr b="1" spc="-10" dirty="0">
                <a:latin typeface="Calibri"/>
                <a:cs typeface="Calibri"/>
              </a:rPr>
              <a:t>your  </a:t>
            </a:r>
            <a:r>
              <a:rPr b="1" spc="-5" dirty="0">
                <a:latin typeface="Calibri"/>
                <a:cs typeface="Calibri"/>
              </a:rPr>
              <a:t>pleasure</a:t>
            </a:r>
            <a:endParaRPr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9956" y="1385206"/>
            <a:ext cx="2733328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a typeface="+mj-ea"/>
                <a:cs typeface="+mj-cs"/>
              </a:rPr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1775004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804" y="1268760"/>
            <a:ext cx="10969943" cy="4968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1804" y="548680"/>
            <a:ext cx="10969943" cy="604396"/>
          </a:xfrm>
          <a:prstGeom prst="rect">
            <a:avLst/>
          </a:prstGeom>
        </p:spPr>
        <p:txBody>
          <a:bodyPr vert="horz" wrap="square" lIns="0" tIns="110871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spc="-5" dirty="0">
                <a:solidFill>
                  <a:schemeClr val="bg1">
                    <a:lumMod val="50000"/>
                  </a:schemeClr>
                </a:solidFill>
              </a:rPr>
              <a:t>Some mechanisms of drug 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55497" y="6966"/>
            <a:ext cx="273332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a typeface="+mj-ea"/>
                <a:cs typeface="+mj-cs"/>
              </a:rPr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1813257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  <a:endParaRPr lang="ar-SA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015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9A69E-7D8F-4515-9605-0315ABD4F31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10158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aphicFrame>
        <p:nvGraphicFramePr>
          <p:cNvPr id="4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813171"/>
              </p:ext>
            </p:extLst>
          </p:nvPr>
        </p:nvGraphicFramePr>
        <p:xfrm>
          <a:off x="609461" y="1383610"/>
          <a:ext cx="10969942" cy="479430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52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0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58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25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9333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300" b="1" spc="-5" dirty="0"/>
                        <a:t>Neurotransmitter</a:t>
                      </a:r>
                      <a:endParaRPr sz="1300" b="1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300" b="1" spc="-5" dirty="0"/>
                        <a:t>Postsynapti</a:t>
                      </a:r>
                      <a:endParaRPr sz="1300" b="1" dirty="0"/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300" b="1" dirty="0"/>
                        <a:t>c</a:t>
                      </a:r>
                      <a:r>
                        <a:rPr sz="1300" b="1" spc="-70" dirty="0"/>
                        <a:t> </a:t>
                      </a:r>
                      <a:r>
                        <a:rPr sz="1300" b="1" spc="-5" dirty="0"/>
                        <a:t>effect</a:t>
                      </a:r>
                      <a:endParaRPr sz="1300" b="1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300" b="1" spc="-5" dirty="0"/>
                        <a:t>Derived</a:t>
                      </a:r>
                      <a:endParaRPr sz="1300" b="1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5" dirty="0"/>
                        <a:t>from</a:t>
                      </a:r>
                      <a:endParaRPr sz="1300" b="1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300" b="1" dirty="0"/>
                        <a:t>Site</a:t>
                      </a:r>
                      <a:r>
                        <a:rPr sz="1300" b="1" spc="-90" dirty="0"/>
                        <a:t> </a:t>
                      </a:r>
                      <a:r>
                        <a:rPr sz="1300" b="1" dirty="0"/>
                        <a:t>of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5" dirty="0"/>
                        <a:t>synthesis</a:t>
                      </a:r>
                      <a:endParaRPr sz="1300" b="1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300" b="1" spc="-5" dirty="0"/>
                        <a:t>Postsynaptic</a:t>
                      </a:r>
                      <a:endParaRPr sz="1300" b="1" dirty="0"/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b="1" dirty="0"/>
                        <a:t>receptor</a:t>
                      </a:r>
                      <a:endParaRPr sz="1300" b="1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300" b="1" spc="-10" dirty="0"/>
                        <a:t>Fate</a:t>
                      </a:r>
                      <a:endParaRPr sz="1300" b="1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734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300" b="1" spc="-5" dirty="0"/>
                        <a:t>Functions</a:t>
                      </a:r>
                      <a:endParaRPr sz="1300" b="1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745">
                <a:tc>
                  <a:txBody>
                    <a:bodyPr/>
                    <a:lstStyle/>
                    <a:p>
                      <a:pPr marL="78105" marR="22732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1.Acetyl</a:t>
                      </a:r>
                      <a:r>
                        <a:rPr sz="1300" b="1" spc="-8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sz="1300" b="1" spc="-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choline  </a:t>
                      </a:r>
                      <a:r>
                        <a:rPr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(Ach)</a:t>
                      </a:r>
                      <a:endParaRPr sz="13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" dirty="0"/>
                        <a:t>Excitatory</a:t>
                      </a:r>
                      <a:endParaRPr sz="13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marR="1822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dirty="0"/>
                        <a:t>Acetyl</a:t>
                      </a:r>
                      <a:r>
                        <a:rPr sz="1300" spc="-105" dirty="0"/>
                        <a:t> </a:t>
                      </a:r>
                      <a:r>
                        <a:rPr sz="1300" dirty="0"/>
                        <a:t>co-  A</a:t>
                      </a:r>
                      <a:r>
                        <a:rPr sz="1300" spc="-100" dirty="0"/>
                        <a:t> </a:t>
                      </a:r>
                      <a:r>
                        <a:rPr sz="1300" dirty="0"/>
                        <a:t>+</a:t>
                      </a:r>
                      <a:endParaRPr sz="1300"/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300" spc="-5" dirty="0"/>
                        <a:t>Choline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 marR="20827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" dirty="0"/>
                        <a:t>Cholinergic  nerve</a:t>
                      </a:r>
                      <a:r>
                        <a:rPr sz="1300" spc="-65" dirty="0"/>
                        <a:t> </a:t>
                      </a:r>
                      <a:r>
                        <a:rPr sz="1300" spc="-5" dirty="0"/>
                        <a:t>endings  Cholinergic  pathways </a:t>
                      </a:r>
                      <a:r>
                        <a:rPr sz="1300" dirty="0"/>
                        <a:t>of  </a:t>
                      </a:r>
                      <a:r>
                        <a:rPr sz="1300" spc="-5" dirty="0"/>
                        <a:t>brainstem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 marR="1384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" dirty="0"/>
                        <a:t>1.Nicotinic  </a:t>
                      </a:r>
                      <a:r>
                        <a:rPr sz="1300" spc="5" dirty="0"/>
                        <a:t>2</a:t>
                      </a:r>
                      <a:r>
                        <a:rPr sz="1300" spc="-5" dirty="0"/>
                        <a:t>.</a:t>
                      </a:r>
                      <a:r>
                        <a:rPr sz="1300" dirty="0"/>
                        <a:t>Mu</a:t>
                      </a:r>
                      <a:r>
                        <a:rPr sz="1300" spc="-10" dirty="0"/>
                        <a:t>s</a:t>
                      </a:r>
                      <a:r>
                        <a:rPr sz="1300" dirty="0"/>
                        <a:t>c</a:t>
                      </a:r>
                      <a:r>
                        <a:rPr sz="1300" spc="-5" dirty="0"/>
                        <a:t>a</a:t>
                      </a:r>
                      <a:r>
                        <a:rPr sz="1300" dirty="0"/>
                        <a:t>ri</a:t>
                      </a:r>
                      <a:r>
                        <a:rPr sz="1300" spc="-10" dirty="0"/>
                        <a:t>n</a:t>
                      </a:r>
                      <a:r>
                        <a:rPr sz="1300" dirty="0"/>
                        <a:t>i  c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 marR="2470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dirty="0"/>
                        <a:t>Broken by  </a:t>
                      </a:r>
                      <a:r>
                        <a:rPr sz="1300" spc="-5" dirty="0"/>
                        <a:t>acetyl  </a:t>
                      </a:r>
                      <a:r>
                        <a:rPr sz="1300" dirty="0"/>
                        <a:t>c</a:t>
                      </a:r>
                      <a:r>
                        <a:rPr sz="1300" spc="5" dirty="0"/>
                        <a:t>ho</a:t>
                      </a:r>
                      <a:r>
                        <a:rPr sz="1300" spc="-10" dirty="0"/>
                        <a:t>l</a:t>
                      </a:r>
                      <a:r>
                        <a:rPr sz="1300" dirty="0"/>
                        <a:t>i</a:t>
                      </a:r>
                      <a:r>
                        <a:rPr sz="1300" spc="-10" dirty="0"/>
                        <a:t>n</a:t>
                      </a:r>
                      <a:r>
                        <a:rPr sz="1300" spc="5" dirty="0"/>
                        <a:t>e</a:t>
                      </a:r>
                      <a:r>
                        <a:rPr sz="1300" spc="-5" dirty="0"/>
                        <a:t>st</a:t>
                      </a:r>
                      <a:r>
                        <a:rPr sz="1300" spc="5" dirty="0"/>
                        <a:t>e</a:t>
                      </a:r>
                      <a:r>
                        <a:rPr sz="1300" dirty="0"/>
                        <a:t>r</a:t>
                      </a:r>
                      <a:r>
                        <a:rPr sz="1300" spc="-10" dirty="0"/>
                        <a:t>a</a:t>
                      </a:r>
                      <a:r>
                        <a:rPr sz="1300" spc="-5" dirty="0"/>
                        <a:t>s</a:t>
                      </a:r>
                      <a:r>
                        <a:rPr sz="1300" dirty="0"/>
                        <a:t>e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 marR="1784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" dirty="0"/>
                        <a:t>Cognitive  functions </a:t>
                      </a:r>
                      <a:r>
                        <a:rPr sz="1300" dirty="0"/>
                        <a:t>e.g.  memory  Peripheral</a:t>
                      </a:r>
                      <a:r>
                        <a:rPr sz="1300" spc="-100" dirty="0"/>
                        <a:t> </a:t>
                      </a:r>
                      <a:r>
                        <a:rPr sz="1300" spc="-5" dirty="0"/>
                        <a:t>action  </a:t>
                      </a:r>
                      <a:r>
                        <a:rPr sz="1300" dirty="0"/>
                        <a:t>e.g.  </a:t>
                      </a:r>
                      <a:r>
                        <a:rPr sz="1300" spc="-5" dirty="0"/>
                        <a:t>cardiovascular  system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333">
                <a:tc>
                  <a:txBody>
                    <a:bodyPr/>
                    <a:lstStyle/>
                    <a:p>
                      <a:pPr marL="304800" indent="-226060">
                        <a:lnSpc>
                          <a:spcPct val="100000"/>
                        </a:lnSpc>
                        <a:spcBef>
                          <a:spcPts val="270"/>
                        </a:spcBef>
                        <a:buAutoNum type="arabicPeriod" startAt="2"/>
                        <a:tabLst>
                          <a:tab pos="304800" algn="l"/>
                        </a:tabLst>
                      </a:pPr>
                      <a:r>
                        <a:rPr sz="1300" b="1" spc="-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Catecholamines</a:t>
                      </a:r>
                      <a:endParaRPr sz="1300" b="1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78740" marR="344170" lvl="1">
                        <a:lnSpc>
                          <a:spcPct val="100000"/>
                        </a:lnSpc>
                        <a:buAutoNum type="romanLcPeriod"/>
                        <a:tabLst>
                          <a:tab pos="321945" algn="l"/>
                          <a:tab pos="322580" algn="l"/>
                        </a:tabLst>
                      </a:pPr>
                      <a:r>
                        <a:rPr sz="1300" b="1" spc="-1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</a:t>
                      </a:r>
                      <a:r>
                        <a:rPr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pi</a:t>
                      </a:r>
                      <a:r>
                        <a:rPr sz="1300" b="1" spc="-1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</a:t>
                      </a:r>
                      <a:r>
                        <a:rPr sz="1300" b="1" spc="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</a:t>
                      </a:r>
                      <a:r>
                        <a:rPr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phri</a:t>
                      </a:r>
                      <a:r>
                        <a:rPr sz="1300" b="1" spc="-1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</a:t>
                      </a:r>
                      <a:r>
                        <a:rPr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  </a:t>
                      </a:r>
                      <a:r>
                        <a:rPr sz="1300" b="1" spc="-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(adrenaline)</a:t>
                      </a:r>
                      <a:endParaRPr sz="1300" b="1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 marR="1320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spc="-10" dirty="0"/>
                        <a:t>Ex</a:t>
                      </a:r>
                      <a:r>
                        <a:rPr sz="1300" dirty="0"/>
                        <a:t>c</a:t>
                      </a:r>
                      <a:r>
                        <a:rPr sz="1300" spc="5" dirty="0"/>
                        <a:t>i</a:t>
                      </a:r>
                      <a:r>
                        <a:rPr sz="1300" spc="-5" dirty="0"/>
                        <a:t>t</a:t>
                      </a:r>
                      <a:r>
                        <a:rPr sz="1300" spc="-10" dirty="0"/>
                        <a:t>a</a:t>
                      </a:r>
                      <a:r>
                        <a:rPr sz="1300" spc="-5" dirty="0"/>
                        <a:t>t</a:t>
                      </a:r>
                      <a:r>
                        <a:rPr sz="1300" spc="5" dirty="0"/>
                        <a:t>o</a:t>
                      </a:r>
                      <a:r>
                        <a:rPr sz="1300" dirty="0"/>
                        <a:t>ry  in some  but  inhibitory  </a:t>
                      </a:r>
                      <a:r>
                        <a:rPr sz="1300" spc="-5" dirty="0"/>
                        <a:t>in</a:t>
                      </a:r>
                      <a:r>
                        <a:rPr sz="1300" spc="-95" dirty="0"/>
                        <a:t> </a:t>
                      </a:r>
                      <a:r>
                        <a:rPr sz="1300" dirty="0"/>
                        <a:t>other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marR="104139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spc="-5" dirty="0"/>
                        <a:t>Tyrosine  </a:t>
                      </a:r>
                      <a:r>
                        <a:rPr sz="1300" dirty="0"/>
                        <a:t>produced in  </a:t>
                      </a:r>
                      <a:r>
                        <a:rPr sz="1300" spc="-5" dirty="0"/>
                        <a:t>liver from  </a:t>
                      </a:r>
                      <a:r>
                        <a:rPr sz="1300" dirty="0"/>
                        <a:t>ph</a:t>
                      </a:r>
                      <a:r>
                        <a:rPr sz="1300" spc="5" dirty="0"/>
                        <a:t>e</a:t>
                      </a:r>
                      <a:r>
                        <a:rPr sz="1300" spc="-10" dirty="0"/>
                        <a:t>n</a:t>
                      </a:r>
                      <a:r>
                        <a:rPr sz="1300" dirty="0"/>
                        <a:t>y</a:t>
                      </a:r>
                      <a:r>
                        <a:rPr sz="1300" spc="-15" dirty="0"/>
                        <a:t>l</a:t>
                      </a:r>
                      <a:r>
                        <a:rPr sz="1300" spc="-10" dirty="0"/>
                        <a:t>alan</a:t>
                      </a:r>
                      <a:r>
                        <a:rPr sz="1300" dirty="0"/>
                        <a:t>in  e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 marR="344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spc="-5" dirty="0"/>
                        <a:t>Adrenal  medulla</a:t>
                      </a:r>
                      <a:r>
                        <a:rPr sz="1300" spc="-70" dirty="0"/>
                        <a:t> </a:t>
                      </a:r>
                      <a:r>
                        <a:rPr sz="1300" spc="-10" dirty="0"/>
                        <a:t>and  </a:t>
                      </a:r>
                      <a:r>
                        <a:rPr sz="1300" dirty="0"/>
                        <a:t>some CNS  </a:t>
                      </a:r>
                      <a:r>
                        <a:rPr sz="1300" spc="-5" dirty="0"/>
                        <a:t>cells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 marR="2108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spc="-5" dirty="0"/>
                        <a:t>Excites  </a:t>
                      </a:r>
                      <a:r>
                        <a:rPr sz="1300" dirty="0"/>
                        <a:t>both</a:t>
                      </a:r>
                      <a:r>
                        <a:rPr sz="1300" spc="-100" dirty="0"/>
                        <a:t> </a:t>
                      </a:r>
                      <a:r>
                        <a:rPr sz="1300" spc="-5" dirty="0"/>
                        <a:t>alpha  </a:t>
                      </a:r>
                      <a:r>
                        <a:rPr sz="1300" dirty="0"/>
                        <a:t>α</a:t>
                      </a:r>
                      <a:r>
                        <a:rPr sz="1300" spc="-105" dirty="0"/>
                        <a:t> </a:t>
                      </a:r>
                      <a:r>
                        <a:rPr sz="1300" spc="-5" dirty="0"/>
                        <a:t>&amp;</a:t>
                      </a:r>
                      <a:endParaRPr sz="1300"/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300" dirty="0"/>
                        <a:t>beta</a:t>
                      </a:r>
                      <a:r>
                        <a:rPr sz="1300" spc="-105" dirty="0"/>
                        <a:t> </a:t>
                      </a:r>
                      <a:r>
                        <a:rPr sz="1300" spc="-5" dirty="0"/>
                        <a:t>β</a:t>
                      </a:r>
                      <a:endParaRPr sz="1300"/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300" dirty="0"/>
                        <a:t>receptors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86360" marR="11239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spc="-5" dirty="0"/>
                        <a:t>1.Catabolized  to inactive  product</a:t>
                      </a:r>
                      <a:r>
                        <a:rPr sz="1300" spc="-95" dirty="0"/>
                        <a:t> </a:t>
                      </a:r>
                      <a:r>
                        <a:rPr sz="1300" dirty="0"/>
                        <a:t>through  COMT &amp;</a:t>
                      </a:r>
                      <a:r>
                        <a:rPr sz="1300" spc="-90" dirty="0"/>
                        <a:t> </a:t>
                      </a:r>
                      <a:r>
                        <a:rPr sz="1300" dirty="0"/>
                        <a:t>MAO</a:t>
                      </a:r>
                      <a:endParaRPr sz="1300"/>
                    </a:p>
                    <a:p>
                      <a:pPr marL="86360" marR="76835">
                        <a:lnSpc>
                          <a:spcPct val="100000"/>
                        </a:lnSpc>
                      </a:pPr>
                      <a:r>
                        <a:rPr sz="1300" spc="-5" dirty="0"/>
                        <a:t>in liver  2.Reuptake into  adrenergic  nerve endings  3.Diffusion  away from  nerve endings</a:t>
                      </a:r>
                      <a:r>
                        <a:rPr sz="1300" spc="-45" dirty="0"/>
                        <a:t> </a:t>
                      </a:r>
                      <a:r>
                        <a:rPr sz="1300" spc="-5" dirty="0"/>
                        <a:t>to  </a:t>
                      </a:r>
                      <a:r>
                        <a:rPr sz="1300" dirty="0"/>
                        <a:t>body</a:t>
                      </a:r>
                      <a:r>
                        <a:rPr sz="1300" spc="-125" dirty="0"/>
                        <a:t> </a:t>
                      </a:r>
                      <a:r>
                        <a:rPr sz="1300" spc="-5" dirty="0"/>
                        <a:t>fluid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86995" marR="156845">
                        <a:lnSpc>
                          <a:spcPct val="100000"/>
                        </a:lnSpc>
                        <a:spcBef>
                          <a:spcPts val="270"/>
                        </a:spcBef>
                        <a:tabLst>
                          <a:tab pos="1107440" algn="l"/>
                        </a:tabLst>
                      </a:pPr>
                      <a:r>
                        <a:rPr sz="1300" spc="-5" dirty="0"/>
                        <a:t>For details</a:t>
                      </a:r>
                      <a:r>
                        <a:rPr sz="1300" spc="-85" dirty="0"/>
                        <a:t> </a:t>
                      </a:r>
                      <a:r>
                        <a:rPr sz="1300" dirty="0"/>
                        <a:t>refer  ANS. e.g. </a:t>
                      </a:r>
                      <a:r>
                        <a:rPr sz="1300" spc="-5" dirty="0"/>
                        <a:t>fight  </a:t>
                      </a:r>
                      <a:r>
                        <a:rPr sz="1300" dirty="0"/>
                        <a:t>or</a:t>
                      </a:r>
                      <a:r>
                        <a:rPr sz="1300" spc="-15" dirty="0"/>
                        <a:t> </a:t>
                      </a:r>
                      <a:r>
                        <a:rPr sz="1300" spc="-5" dirty="0"/>
                        <a:t>flight,	</a:t>
                      </a:r>
                      <a:r>
                        <a:rPr sz="1300" dirty="0"/>
                        <a:t>on  </a:t>
                      </a:r>
                      <a:r>
                        <a:rPr sz="1300" spc="-5" dirty="0"/>
                        <a:t>heart, BP,  gastrointestinal  activity</a:t>
                      </a:r>
                      <a:r>
                        <a:rPr sz="1300" spc="-65" dirty="0"/>
                        <a:t> </a:t>
                      </a:r>
                      <a:r>
                        <a:rPr sz="1300" dirty="0"/>
                        <a:t>etc.</a:t>
                      </a:r>
                    </a:p>
                    <a:p>
                      <a:pPr marL="86995" marR="109220">
                        <a:lnSpc>
                          <a:spcPct val="100000"/>
                        </a:lnSpc>
                      </a:pPr>
                      <a:r>
                        <a:rPr sz="1300" dirty="0"/>
                        <a:t>Norepinehrine  </a:t>
                      </a:r>
                      <a:r>
                        <a:rPr sz="1300" spc="-5" dirty="0"/>
                        <a:t>controls</a:t>
                      </a:r>
                      <a:r>
                        <a:rPr sz="1300" spc="-75" dirty="0"/>
                        <a:t> </a:t>
                      </a:r>
                      <a:r>
                        <a:rPr sz="1300" spc="-5" dirty="0"/>
                        <a:t>attention  </a:t>
                      </a:r>
                      <a:r>
                        <a:rPr sz="1300" dirty="0"/>
                        <a:t>&amp; </a:t>
                      </a:r>
                      <a:r>
                        <a:rPr sz="1300" spc="-5" dirty="0"/>
                        <a:t>arousal,  sleep/wake</a:t>
                      </a:r>
                      <a:r>
                        <a:rPr sz="1300" spc="-25" dirty="0"/>
                        <a:t> </a:t>
                      </a:r>
                      <a:r>
                        <a:rPr sz="1300" spc="-5" dirty="0"/>
                        <a:t>cycle.</a:t>
                      </a:r>
                      <a:endParaRPr sz="13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1999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b="1" spc="-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ii.Norepinephrine</a:t>
                      </a:r>
                      <a:endParaRPr sz="1300" b="1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spc="-5" dirty="0"/>
                        <a:t>Excitatory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marR="2806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dirty="0"/>
                        <a:t>Tyr</a:t>
                      </a:r>
                      <a:r>
                        <a:rPr sz="1300" spc="5" dirty="0"/>
                        <a:t>o</a:t>
                      </a:r>
                      <a:r>
                        <a:rPr sz="1300" spc="-5" dirty="0"/>
                        <a:t>s</a:t>
                      </a:r>
                      <a:r>
                        <a:rPr sz="1300" dirty="0"/>
                        <a:t>i</a:t>
                      </a:r>
                      <a:r>
                        <a:rPr sz="1300" spc="-10" dirty="0"/>
                        <a:t>n</a:t>
                      </a:r>
                      <a:r>
                        <a:rPr sz="1300" spc="5" dirty="0"/>
                        <a:t>e</a:t>
                      </a:r>
                      <a:r>
                        <a:rPr sz="1300" dirty="0"/>
                        <a:t>,  </a:t>
                      </a:r>
                      <a:r>
                        <a:rPr sz="1300" spc="-5" dirty="0"/>
                        <a:t>found </a:t>
                      </a:r>
                      <a:r>
                        <a:rPr sz="1300" dirty="0"/>
                        <a:t>in  </a:t>
                      </a:r>
                      <a:r>
                        <a:rPr sz="1300" spc="-5" dirty="0"/>
                        <a:t>pons.</a:t>
                      </a:r>
                      <a:endParaRPr sz="1300"/>
                    </a:p>
                    <a:p>
                      <a:pPr marL="85725" marR="199390">
                        <a:lnSpc>
                          <a:spcPct val="100000"/>
                        </a:lnSpc>
                      </a:pPr>
                      <a:r>
                        <a:rPr sz="1300" spc="-5" dirty="0"/>
                        <a:t>Reticular  </a:t>
                      </a:r>
                      <a:r>
                        <a:rPr sz="1300" spc="-10" dirty="0"/>
                        <a:t>f</a:t>
                      </a:r>
                      <a:r>
                        <a:rPr sz="1300" spc="5" dirty="0"/>
                        <a:t>o</a:t>
                      </a:r>
                      <a:r>
                        <a:rPr sz="1300" dirty="0"/>
                        <a:t>r</a:t>
                      </a:r>
                      <a:r>
                        <a:rPr sz="1300" spc="5" dirty="0"/>
                        <a:t>m</a:t>
                      </a:r>
                      <a:r>
                        <a:rPr sz="1300" spc="-10" dirty="0"/>
                        <a:t>a</a:t>
                      </a:r>
                      <a:r>
                        <a:rPr sz="1300" spc="-5" dirty="0"/>
                        <a:t>t</a:t>
                      </a:r>
                      <a:r>
                        <a:rPr sz="1300" dirty="0"/>
                        <a:t>i</a:t>
                      </a:r>
                      <a:r>
                        <a:rPr sz="1300" spc="5" dirty="0"/>
                        <a:t>o</a:t>
                      </a:r>
                      <a:r>
                        <a:rPr sz="1300" spc="-10" dirty="0"/>
                        <a:t>n</a:t>
                      </a:r>
                      <a:r>
                        <a:rPr sz="1300" dirty="0"/>
                        <a:t>,  </a:t>
                      </a:r>
                      <a:r>
                        <a:rPr sz="1300" spc="-5" dirty="0"/>
                        <a:t>locus  coerules,  thalamus,  </a:t>
                      </a:r>
                      <a:r>
                        <a:rPr sz="1300" dirty="0"/>
                        <a:t>mid-brain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 marR="990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dirty="0"/>
                        <a:t>Begins </a:t>
                      </a:r>
                      <a:r>
                        <a:rPr sz="1300" spc="-5" dirty="0"/>
                        <a:t>inside  </a:t>
                      </a:r>
                      <a:r>
                        <a:rPr sz="1300" spc="-10" dirty="0"/>
                        <a:t>axoplasm </a:t>
                      </a:r>
                      <a:r>
                        <a:rPr sz="1300" dirty="0"/>
                        <a:t>of  </a:t>
                      </a:r>
                      <a:r>
                        <a:rPr sz="1300" spc="-5" dirty="0"/>
                        <a:t>adrenergic  nerve ending</a:t>
                      </a:r>
                      <a:r>
                        <a:rPr sz="1300" spc="-70" dirty="0"/>
                        <a:t> </a:t>
                      </a:r>
                      <a:r>
                        <a:rPr sz="1300" dirty="0"/>
                        <a:t>is  completed  </a:t>
                      </a:r>
                      <a:r>
                        <a:rPr sz="1300" spc="-5" dirty="0"/>
                        <a:t>inside the  secretary  vesicles</a:t>
                      </a:r>
                      <a:endParaRPr sz="13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 marR="616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spc="-5" dirty="0"/>
                        <a:t>α</a:t>
                      </a:r>
                      <a:r>
                        <a:rPr sz="1300" spc="-7" baseline="-24305" dirty="0"/>
                        <a:t>1 </a:t>
                      </a:r>
                      <a:r>
                        <a:rPr sz="1300" spc="-5" dirty="0"/>
                        <a:t>α</a:t>
                      </a:r>
                      <a:r>
                        <a:rPr sz="1300" spc="-7" baseline="-24305" dirty="0"/>
                        <a:t>2  </a:t>
                      </a:r>
                      <a:r>
                        <a:rPr sz="1300" spc="-5" dirty="0"/>
                        <a:t>β</a:t>
                      </a:r>
                      <a:r>
                        <a:rPr sz="1300" spc="-7" baseline="-24305" dirty="0"/>
                        <a:t>1</a:t>
                      </a:r>
                      <a:r>
                        <a:rPr sz="1300" spc="135" baseline="-24305" dirty="0"/>
                        <a:t> </a:t>
                      </a:r>
                      <a:r>
                        <a:rPr sz="1300" spc="-5" dirty="0"/>
                        <a:t>β</a:t>
                      </a:r>
                      <a:r>
                        <a:rPr sz="1300" spc="-7" baseline="-24305" dirty="0"/>
                        <a:t>2</a:t>
                      </a:r>
                      <a:endParaRPr sz="1300" baseline="-24305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4443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iii.</a:t>
                      </a:r>
                      <a:r>
                        <a:rPr sz="1300" b="1" spc="-8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sz="1300" b="1" spc="-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Dopamine</a:t>
                      </a:r>
                      <a:endParaRPr sz="13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00" spc="-5" dirty="0"/>
                        <a:t>Excitatory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00" spc="-5" dirty="0"/>
                        <a:t>Tyrosine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00" dirty="0"/>
                        <a:t>CNS,</a:t>
                      </a:r>
                    </a:p>
                    <a:p>
                      <a:pPr marL="86360" marR="80645">
                        <a:lnSpc>
                          <a:spcPct val="100000"/>
                        </a:lnSpc>
                      </a:pPr>
                      <a:r>
                        <a:rPr sz="1300" spc="-5" dirty="0"/>
                        <a:t>concentrated  </a:t>
                      </a:r>
                      <a:r>
                        <a:rPr sz="1300" dirty="0"/>
                        <a:t>in </a:t>
                      </a:r>
                      <a:r>
                        <a:rPr sz="1300" spc="-5" dirty="0"/>
                        <a:t>basal</a:t>
                      </a:r>
                      <a:r>
                        <a:rPr sz="1300" spc="-85" dirty="0"/>
                        <a:t> </a:t>
                      </a:r>
                      <a:r>
                        <a:rPr sz="1300" spc="-5" dirty="0"/>
                        <a:t>ganglia  </a:t>
                      </a:r>
                      <a:r>
                        <a:rPr sz="1300" spc="-10" dirty="0"/>
                        <a:t>and </a:t>
                      </a:r>
                      <a:r>
                        <a:rPr sz="1300" spc="-5" dirty="0"/>
                        <a:t>dopamine  pathways</a:t>
                      </a:r>
                      <a:r>
                        <a:rPr sz="1300" spc="-75" dirty="0"/>
                        <a:t> </a:t>
                      </a:r>
                      <a:r>
                        <a:rPr sz="1300" dirty="0"/>
                        <a:t>e.g.</a:t>
                      </a:r>
                    </a:p>
                    <a:p>
                      <a:pPr marL="86360" marR="133985">
                        <a:lnSpc>
                          <a:spcPts val="1440"/>
                        </a:lnSpc>
                        <a:spcBef>
                          <a:spcPts val="45"/>
                        </a:spcBef>
                      </a:pPr>
                      <a:r>
                        <a:rPr sz="1300" spc="-105" dirty="0"/>
                        <a:t>nigrostriaal,  </a:t>
                      </a:r>
                      <a:r>
                        <a:rPr sz="1300" spc="5" dirty="0"/>
                        <a:t>me</a:t>
                      </a:r>
                      <a:r>
                        <a:rPr sz="1300" spc="-5" dirty="0"/>
                        <a:t>s</a:t>
                      </a:r>
                      <a:r>
                        <a:rPr sz="1300" spc="5" dirty="0"/>
                        <a:t>o</a:t>
                      </a:r>
                      <a:r>
                        <a:rPr sz="1300" dirty="0"/>
                        <a:t>c</a:t>
                      </a:r>
                      <a:r>
                        <a:rPr sz="1300" spc="10" dirty="0"/>
                        <a:t>o</a:t>
                      </a:r>
                      <a:r>
                        <a:rPr sz="1300" dirty="0"/>
                        <a:t>r</a:t>
                      </a:r>
                      <a:r>
                        <a:rPr sz="1300" spc="-5" dirty="0"/>
                        <a:t>t</a:t>
                      </a:r>
                      <a:r>
                        <a:rPr sz="1300" dirty="0"/>
                        <a:t>ic</a:t>
                      </a:r>
                      <a:r>
                        <a:rPr sz="1300" spc="10" dirty="0"/>
                        <a:t>o</a:t>
                      </a:r>
                      <a:r>
                        <a:rPr sz="1300" spc="-10" dirty="0"/>
                        <a:t>l</a:t>
                      </a:r>
                      <a:r>
                        <a:rPr sz="1300" dirty="0"/>
                        <a:t>im  bic</a:t>
                      </a:r>
                      <a:r>
                        <a:rPr sz="1300" spc="-100" dirty="0"/>
                        <a:t> </a:t>
                      </a:r>
                      <a:r>
                        <a:rPr sz="1300" spc="-10" dirty="0"/>
                        <a:t>and</a:t>
                      </a:r>
                      <a:endParaRPr sz="13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 marR="3549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00" spc="-5" dirty="0"/>
                        <a:t>D</a:t>
                      </a:r>
                      <a:r>
                        <a:rPr sz="1300" spc="-7" baseline="-24305" dirty="0"/>
                        <a:t>1 </a:t>
                      </a:r>
                      <a:r>
                        <a:rPr sz="1300" spc="-5" dirty="0"/>
                        <a:t>to D</a:t>
                      </a:r>
                      <a:r>
                        <a:rPr sz="1300" spc="-7" baseline="-24305" dirty="0"/>
                        <a:t>5  </a:t>
                      </a:r>
                      <a:r>
                        <a:rPr sz="1300" dirty="0"/>
                        <a:t>r</a:t>
                      </a:r>
                      <a:r>
                        <a:rPr sz="1300" spc="5" dirty="0"/>
                        <a:t>e</a:t>
                      </a:r>
                      <a:r>
                        <a:rPr sz="1300" dirty="0"/>
                        <a:t>c</a:t>
                      </a:r>
                      <a:r>
                        <a:rPr sz="1300" spc="10" dirty="0"/>
                        <a:t>e</a:t>
                      </a:r>
                      <a:r>
                        <a:rPr sz="1300" dirty="0"/>
                        <a:t>p</a:t>
                      </a:r>
                      <a:r>
                        <a:rPr sz="1300" spc="-10" dirty="0"/>
                        <a:t>t</a:t>
                      </a:r>
                      <a:r>
                        <a:rPr sz="1300" spc="5" dirty="0"/>
                        <a:t>o</a:t>
                      </a:r>
                      <a:r>
                        <a:rPr sz="1300" dirty="0"/>
                        <a:t>r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00" dirty="0"/>
                        <a:t>Same </a:t>
                      </a:r>
                      <a:r>
                        <a:rPr sz="1300" spc="-5" dirty="0"/>
                        <a:t>as</a:t>
                      </a:r>
                      <a:r>
                        <a:rPr sz="1300" spc="-70" dirty="0"/>
                        <a:t> </a:t>
                      </a:r>
                      <a:r>
                        <a:rPr sz="1300" spc="-5" dirty="0"/>
                        <a:t>above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 marR="819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00" dirty="0"/>
                        <a:t>Sensory motor  C</a:t>
                      </a:r>
                      <a:r>
                        <a:rPr sz="1300" spc="5" dirty="0"/>
                        <a:t>o</a:t>
                      </a:r>
                      <a:r>
                        <a:rPr sz="1300" dirty="0"/>
                        <a:t>g</a:t>
                      </a:r>
                      <a:r>
                        <a:rPr sz="1300" spc="-10" dirty="0"/>
                        <a:t>n</a:t>
                      </a:r>
                      <a:r>
                        <a:rPr sz="1300" spc="5" dirty="0"/>
                        <a:t>e</a:t>
                      </a:r>
                      <a:r>
                        <a:rPr sz="1300" spc="-5" dirty="0"/>
                        <a:t>t</a:t>
                      </a:r>
                      <a:r>
                        <a:rPr sz="1300" dirty="0"/>
                        <a:t>i</a:t>
                      </a:r>
                      <a:r>
                        <a:rPr sz="1300" spc="-5" dirty="0"/>
                        <a:t>v</a:t>
                      </a:r>
                      <a:r>
                        <a:rPr sz="1300" spc="5" dirty="0"/>
                        <a:t>e/emo</a:t>
                      </a:r>
                      <a:r>
                        <a:rPr sz="1300" spc="-5" dirty="0"/>
                        <a:t>t</a:t>
                      </a:r>
                      <a:r>
                        <a:rPr sz="1300" dirty="0"/>
                        <a:t>i</a:t>
                      </a:r>
                      <a:r>
                        <a:rPr sz="1300" spc="5" dirty="0"/>
                        <a:t>o</a:t>
                      </a:r>
                      <a:r>
                        <a:rPr sz="1300" dirty="0"/>
                        <a:t>n  </a:t>
                      </a:r>
                      <a:r>
                        <a:rPr sz="1300" spc="-5" dirty="0"/>
                        <a:t>al </a:t>
                      </a:r>
                      <a:r>
                        <a:rPr sz="1300" dirty="0"/>
                        <a:t>behavior  </a:t>
                      </a:r>
                      <a:r>
                        <a:rPr sz="1300" spc="-5" dirty="0"/>
                        <a:t>Endocrine  Hypothalamic</a:t>
                      </a:r>
                      <a:endParaRPr sz="13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/>
                    </a:p>
                    <a:p>
                      <a:pPr marL="86995" marR="569595">
                        <a:lnSpc>
                          <a:spcPct val="100000"/>
                        </a:lnSpc>
                      </a:pPr>
                      <a:r>
                        <a:rPr sz="1300" spc="-5" dirty="0"/>
                        <a:t>Decreased  dopamine</a:t>
                      </a:r>
                      <a:r>
                        <a:rPr sz="1300" spc="-95" dirty="0"/>
                        <a:t> </a:t>
                      </a:r>
                      <a:r>
                        <a:rPr sz="1300" dirty="0"/>
                        <a:t>in</a:t>
                      </a:r>
                      <a:endParaRPr sz="13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074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7788" y="1311129"/>
            <a:ext cx="4536504" cy="2909959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Definition &amp; Classification </a:t>
            </a:r>
            <a:r>
              <a:rPr lang="en-US" sz="2800"/>
              <a:t>of Neurotransmitters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object 8"/>
          <p:cNvSpPr txBox="1"/>
          <p:nvPr/>
        </p:nvSpPr>
        <p:spPr>
          <a:xfrm>
            <a:off x="609460" y="1312075"/>
            <a:ext cx="4404832" cy="2800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Clr>
                <a:srgbClr val="30B6FC"/>
              </a:buClr>
              <a:buFont typeface="Arial" charset="0"/>
              <a:buChar char="•"/>
              <a:tabLst>
                <a:tab pos="287020" algn="l"/>
                <a:tab pos="3532504" algn="l"/>
              </a:tabLst>
            </a:pPr>
            <a:r>
              <a:rPr sz="1800" dirty="0">
                <a:cs typeface="Comic Sans MS"/>
              </a:rPr>
              <a:t>C</a:t>
            </a:r>
            <a:r>
              <a:rPr sz="1800" spc="-15" dirty="0">
                <a:cs typeface="Comic Sans MS"/>
              </a:rPr>
              <a:t>h</a:t>
            </a:r>
            <a:r>
              <a:rPr sz="1800" spc="-5" dirty="0">
                <a:cs typeface="Comic Sans MS"/>
              </a:rPr>
              <a:t>emi</a:t>
            </a:r>
            <a:r>
              <a:rPr sz="1800" spc="5" dirty="0">
                <a:cs typeface="Comic Sans MS"/>
              </a:rPr>
              <a:t>c</a:t>
            </a:r>
            <a:r>
              <a:rPr sz="1800" dirty="0">
                <a:cs typeface="Comic Sans MS"/>
              </a:rPr>
              <a:t>al</a:t>
            </a:r>
            <a:r>
              <a:rPr sz="1800" spc="5" dirty="0">
                <a:cs typeface="Comic Sans MS"/>
              </a:rPr>
              <a:t> </a:t>
            </a:r>
            <a:r>
              <a:rPr sz="1800" spc="-10" dirty="0">
                <a:cs typeface="Comic Sans MS"/>
              </a:rPr>
              <a:t>su</a:t>
            </a:r>
            <a:r>
              <a:rPr sz="1800" spc="-5" dirty="0">
                <a:cs typeface="Comic Sans MS"/>
              </a:rPr>
              <a:t>b</a:t>
            </a:r>
            <a:r>
              <a:rPr sz="1800" spc="-15" dirty="0">
                <a:cs typeface="Comic Sans MS"/>
              </a:rPr>
              <a:t>s</a:t>
            </a:r>
            <a:r>
              <a:rPr sz="1800" spc="5" dirty="0">
                <a:cs typeface="Comic Sans MS"/>
              </a:rPr>
              <a:t>t</a:t>
            </a:r>
            <a:r>
              <a:rPr sz="1800" dirty="0">
                <a:cs typeface="Comic Sans MS"/>
              </a:rPr>
              <a:t>a</a:t>
            </a:r>
            <a:r>
              <a:rPr sz="1800" spc="5" dirty="0">
                <a:cs typeface="Comic Sans MS"/>
              </a:rPr>
              <a:t>n</a:t>
            </a:r>
            <a:r>
              <a:rPr sz="1800" dirty="0">
                <a:cs typeface="Comic Sans MS"/>
              </a:rPr>
              <a:t>ces</a:t>
            </a:r>
            <a:r>
              <a:rPr lang="en-US" sz="1800" dirty="0">
                <a:cs typeface="Comic Sans MS"/>
              </a:rPr>
              <a:t> </a:t>
            </a:r>
            <a:r>
              <a:rPr sz="1800" spc="-5" dirty="0">
                <a:cs typeface="Comic Sans MS"/>
              </a:rPr>
              <a:t>released  by </a:t>
            </a:r>
            <a:r>
              <a:rPr sz="1800" dirty="0">
                <a:cs typeface="Comic Sans MS"/>
              </a:rPr>
              <a:t>electrical </a:t>
            </a:r>
            <a:r>
              <a:rPr sz="1800" spc="-5" dirty="0">
                <a:cs typeface="Comic Sans MS"/>
              </a:rPr>
              <a:t>impulses </a:t>
            </a:r>
            <a:r>
              <a:rPr sz="1800" dirty="0">
                <a:cs typeface="Comic Sans MS"/>
              </a:rPr>
              <a:t>into </a:t>
            </a:r>
            <a:r>
              <a:rPr sz="1800" spc="-5" dirty="0">
                <a:cs typeface="Comic Sans MS"/>
              </a:rPr>
              <a:t>the  synaptic </a:t>
            </a:r>
            <a:r>
              <a:rPr sz="1800" dirty="0">
                <a:cs typeface="Comic Sans MS"/>
              </a:rPr>
              <a:t>cleft from </a:t>
            </a:r>
            <a:r>
              <a:rPr sz="1800" spc="-5" dirty="0">
                <a:cs typeface="Comic Sans MS"/>
              </a:rPr>
              <a:t>synaptic vesicles </a:t>
            </a:r>
            <a:r>
              <a:rPr sz="1800" dirty="0">
                <a:cs typeface="Comic Sans MS"/>
              </a:rPr>
              <a:t>of </a:t>
            </a:r>
            <a:r>
              <a:rPr sz="1800" spc="-5" dirty="0">
                <a:cs typeface="Comic Sans MS"/>
              </a:rPr>
              <a:t>presynaptic  membrane</a:t>
            </a:r>
            <a:endParaRPr sz="1800" dirty="0">
              <a:cs typeface="Comic Sans MS"/>
            </a:endParaRPr>
          </a:p>
          <a:p>
            <a:pPr marL="287020" marR="250825" indent="-274320">
              <a:spcBef>
                <a:spcPts val="58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endParaRPr lang="en-US" sz="1800" spc="-5" dirty="0">
              <a:cs typeface="Comic Sans MS"/>
            </a:endParaRPr>
          </a:p>
          <a:p>
            <a:pPr marL="298450" marR="250825" indent="-285750">
              <a:spcBef>
                <a:spcPts val="580"/>
              </a:spcBef>
              <a:buClr>
                <a:schemeClr val="accent2">
                  <a:lumMod val="75000"/>
                </a:schemeClr>
              </a:buClr>
              <a:buFont typeface="Wingdings" charset="2"/>
              <a:buChar char="Ø"/>
              <a:tabLst>
                <a:tab pos="287020" algn="l"/>
              </a:tabLst>
            </a:pPr>
            <a:r>
              <a:rPr sz="1800" spc="-5" dirty="0">
                <a:cs typeface="Comic Sans MS"/>
              </a:rPr>
              <a:t>Diffuses </a:t>
            </a:r>
            <a:r>
              <a:rPr sz="1800" dirty="0">
                <a:cs typeface="Comic Sans MS"/>
              </a:rPr>
              <a:t>to </a:t>
            </a:r>
            <a:r>
              <a:rPr sz="1800" spc="-5" dirty="0">
                <a:cs typeface="Comic Sans MS"/>
              </a:rPr>
              <a:t>the</a:t>
            </a:r>
            <a:r>
              <a:rPr sz="1800" spc="-65" dirty="0">
                <a:cs typeface="Comic Sans MS"/>
              </a:rPr>
              <a:t> </a:t>
            </a:r>
            <a:r>
              <a:rPr sz="1800" spc="-5" dirty="0">
                <a:cs typeface="Comic Sans MS"/>
              </a:rPr>
              <a:t>postsynaptic membrane</a:t>
            </a:r>
            <a:endParaRPr sz="1800" dirty="0">
              <a:cs typeface="Comic Sans MS"/>
            </a:endParaRPr>
          </a:p>
          <a:p>
            <a:pPr marL="298450" marR="560705" indent="-285750">
              <a:spcBef>
                <a:spcPts val="560"/>
              </a:spcBef>
              <a:buClr>
                <a:schemeClr val="accent2">
                  <a:lumMod val="75000"/>
                </a:schemeClr>
              </a:buClr>
              <a:buFont typeface="Wingdings" charset="2"/>
              <a:buChar char="Ø"/>
              <a:tabLst>
                <a:tab pos="287020" algn="l"/>
              </a:tabLst>
            </a:pPr>
            <a:r>
              <a:rPr sz="1800" spc="-5" dirty="0">
                <a:cs typeface="Comic Sans MS"/>
              </a:rPr>
              <a:t>Binds </a:t>
            </a:r>
            <a:r>
              <a:rPr sz="1800" dirty="0">
                <a:cs typeface="Comic Sans MS"/>
              </a:rPr>
              <a:t>to and activates</a:t>
            </a:r>
            <a:r>
              <a:rPr sz="1800" spc="-145" dirty="0">
                <a:cs typeface="Comic Sans MS"/>
              </a:rPr>
              <a:t> </a:t>
            </a:r>
            <a:r>
              <a:rPr sz="1800" spc="-5" dirty="0">
                <a:cs typeface="Comic Sans MS"/>
              </a:rPr>
              <a:t>the receptors</a:t>
            </a:r>
            <a:endParaRPr sz="1800" dirty="0">
              <a:cs typeface="Comic Sans MS"/>
            </a:endParaRPr>
          </a:p>
          <a:p>
            <a:pPr marL="298450" marR="138430" indent="-285750">
              <a:spcBef>
                <a:spcPts val="580"/>
              </a:spcBef>
              <a:buClr>
                <a:schemeClr val="accent2">
                  <a:lumMod val="75000"/>
                </a:schemeClr>
              </a:buClr>
              <a:buFont typeface="Wingdings" charset="2"/>
              <a:buChar char="Ø"/>
              <a:tabLst>
                <a:tab pos="287020" algn="l"/>
                <a:tab pos="734060" algn="l"/>
                <a:tab pos="3804285" algn="l"/>
              </a:tabLst>
            </a:pPr>
            <a:r>
              <a:rPr sz="1800" spc="-5" dirty="0">
                <a:cs typeface="Comic Sans MS"/>
              </a:rPr>
              <a:t>Leading </a:t>
            </a:r>
            <a:r>
              <a:rPr sz="1800" dirty="0">
                <a:cs typeface="Comic Sans MS"/>
              </a:rPr>
              <a:t>to initiation</a:t>
            </a:r>
            <a:r>
              <a:rPr sz="1800" spc="-35" dirty="0">
                <a:cs typeface="Comic Sans MS"/>
              </a:rPr>
              <a:t> </a:t>
            </a:r>
            <a:r>
              <a:rPr sz="1800" dirty="0">
                <a:cs typeface="Comic Sans MS"/>
              </a:rPr>
              <a:t>of</a:t>
            </a:r>
            <a:r>
              <a:rPr lang="en-US" sz="1800" dirty="0">
                <a:cs typeface="Comic Sans MS"/>
              </a:rPr>
              <a:t> </a:t>
            </a:r>
            <a:r>
              <a:rPr sz="1800" spc="-5" dirty="0">
                <a:cs typeface="Comic Sans MS"/>
              </a:rPr>
              <a:t>new</a:t>
            </a:r>
            <a:r>
              <a:rPr lang="en-US" sz="1800" spc="-5" dirty="0">
                <a:cs typeface="Comic Sans MS"/>
              </a:rPr>
              <a:t> </a:t>
            </a:r>
            <a:r>
              <a:rPr sz="1800" dirty="0">
                <a:cs typeface="Comic Sans MS"/>
              </a:rPr>
              <a:t>electrical </a:t>
            </a:r>
            <a:r>
              <a:rPr sz="1800" spc="-5" dirty="0">
                <a:cs typeface="Comic Sans MS"/>
              </a:rPr>
              <a:t>signals or inhibition </a:t>
            </a:r>
            <a:r>
              <a:rPr sz="1800" dirty="0">
                <a:cs typeface="Comic Sans MS"/>
              </a:rPr>
              <a:t>of</a:t>
            </a:r>
            <a:r>
              <a:rPr lang="en-US" sz="1800" dirty="0">
                <a:cs typeface="Comic Sans MS"/>
              </a:rPr>
              <a:t> </a:t>
            </a:r>
            <a:r>
              <a:rPr sz="1800" spc="-5" dirty="0">
                <a:cs typeface="Comic Sans MS"/>
              </a:rPr>
              <a:t>the post-synaptic</a:t>
            </a:r>
            <a:r>
              <a:rPr sz="1800" spc="-65" dirty="0">
                <a:cs typeface="Comic Sans MS"/>
              </a:rPr>
              <a:t> </a:t>
            </a:r>
            <a:r>
              <a:rPr sz="1800" spc="-5" dirty="0">
                <a:cs typeface="Comic Sans MS"/>
              </a:rPr>
              <a:t>neuron</a:t>
            </a:r>
            <a:endParaRPr sz="1800" dirty="0">
              <a:cs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964" y="1311129"/>
            <a:ext cx="6433439" cy="47690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35987" y="6019318"/>
            <a:ext cx="1853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Team435 physiology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7788" y="4756765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Amines are small molecule neurotransmitters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Amino Acids are large molecule NTs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Nitric oxide, Carbon monoxide and hydrogen sulfide are gaseous neurotransmitters </a:t>
            </a:r>
          </a:p>
          <a:p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477788" y="4282523"/>
            <a:ext cx="4536504" cy="18001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Cont.</a:t>
            </a:r>
            <a:endParaRPr lang="ar-SA" sz="3200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015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9A69E-7D8F-4515-9605-0315ABD4F31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10158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aphicFrame>
        <p:nvGraphicFramePr>
          <p:cNvPr id="4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077288"/>
              </p:ext>
            </p:extLst>
          </p:nvPr>
        </p:nvGraphicFramePr>
        <p:xfrm>
          <a:off x="609460" y="1247878"/>
          <a:ext cx="10969943" cy="498608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64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1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77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8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47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5" dirty="0"/>
                        <a:t>Neurotransmitt</a:t>
                      </a:r>
                      <a:endParaRPr sz="13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spc="5" dirty="0"/>
                        <a:t>er</a:t>
                      </a:r>
                      <a:endParaRPr sz="13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5" dirty="0"/>
                        <a:t>Postsynaptic</a:t>
                      </a:r>
                      <a:endParaRPr sz="130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spc="-5" dirty="0"/>
                        <a:t>effect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300" spc="-5" dirty="0"/>
                        <a:t>Derived</a:t>
                      </a:r>
                      <a:r>
                        <a:rPr sz="1300" spc="-65" dirty="0"/>
                        <a:t> </a:t>
                      </a:r>
                      <a:r>
                        <a:rPr sz="1300" spc="-5" dirty="0"/>
                        <a:t>from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300" dirty="0"/>
                        <a:t>Site</a:t>
                      </a:r>
                      <a:r>
                        <a:rPr sz="1300" spc="-90" dirty="0"/>
                        <a:t> </a:t>
                      </a:r>
                      <a:r>
                        <a:rPr sz="1300" dirty="0"/>
                        <a:t>of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spc="-5" dirty="0"/>
                        <a:t>synthesis</a:t>
                      </a:r>
                      <a:endParaRPr sz="13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300" spc="-5" dirty="0"/>
                        <a:t>Postsynaptic</a:t>
                      </a:r>
                      <a:endParaRPr sz="13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dirty="0"/>
                        <a:t>receptor</a:t>
                      </a:r>
                      <a:endParaRPr sz="13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300" spc="-10" dirty="0"/>
                        <a:t>Fate</a:t>
                      </a:r>
                      <a:endParaRPr sz="13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300" spc="-5" dirty="0"/>
                        <a:t>Functions</a:t>
                      </a:r>
                      <a:endParaRPr sz="13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6133">
                <a:tc>
                  <a:txBody>
                    <a:bodyPr/>
                    <a:lstStyle/>
                    <a:p>
                      <a:pPr marL="401955" marR="169545" indent="-23367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3.</a:t>
                      </a:r>
                      <a:r>
                        <a:rPr sz="1300" b="1" spc="-6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sz="1300" b="1" spc="-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serotonin  </a:t>
                      </a:r>
                      <a:r>
                        <a:rPr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(5HT)</a:t>
                      </a:r>
                      <a:endParaRPr sz="13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" dirty="0"/>
                        <a:t>Excitatory</a:t>
                      </a:r>
                      <a:endParaRPr sz="13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" dirty="0"/>
                        <a:t>Tryptophan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dirty="0"/>
                        <a:t>CNS,</a:t>
                      </a:r>
                      <a:r>
                        <a:rPr sz="1300" spc="-95" dirty="0"/>
                        <a:t> </a:t>
                      </a:r>
                      <a:r>
                        <a:rPr sz="1300" dirty="0"/>
                        <a:t>Gut</a:t>
                      </a:r>
                      <a:endParaRPr sz="1300"/>
                    </a:p>
                    <a:p>
                      <a:pPr marL="85725" marR="182245">
                        <a:lnSpc>
                          <a:spcPct val="100000"/>
                        </a:lnSpc>
                      </a:pPr>
                      <a:r>
                        <a:rPr sz="1300" spc="-5" dirty="0"/>
                        <a:t>(</a:t>
                      </a:r>
                      <a:r>
                        <a:rPr sz="1300" dirty="0"/>
                        <a:t>c</a:t>
                      </a:r>
                      <a:r>
                        <a:rPr sz="1300" spc="5" dirty="0"/>
                        <a:t>h</a:t>
                      </a:r>
                      <a:r>
                        <a:rPr sz="1300" dirty="0"/>
                        <a:t>r</a:t>
                      </a:r>
                      <a:r>
                        <a:rPr sz="1300" spc="5" dirty="0"/>
                        <a:t>om</a:t>
                      </a:r>
                      <a:r>
                        <a:rPr sz="1300" spc="-10" dirty="0"/>
                        <a:t>aff</a:t>
                      </a:r>
                      <a:r>
                        <a:rPr sz="1300" dirty="0"/>
                        <a:t>in  </a:t>
                      </a:r>
                      <a:r>
                        <a:rPr sz="1300" spc="-5" dirty="0"/>
                        <a:t>cells)  Platelets </a:t>
                      </a:r>
                      <a:r>
                        <a:rPr sz="1300" dirty="0"/>
                        <a:t>&amp;  </a:t>
                      </a:r>
                      <a:r>
                        <a:rPr sz="1300" spc="-5" dirty="0"/>
                        <a:t>retina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dirty="0"/>
                        <a:t>5-HT</a:t>
                      </a:r>
                      <a:r>
                        <a:rPr sz="1300" baseline="-24305" dirty="0"/>
                        <a:t>1 </a:t>
                      </a:r>
                      <a:r>
                        <a:rPr sz="1300" spc="142" baseline="-24305" dirty="0"/>
                        <a:t> </a:t>
                      </a:r>
                      <a:r>
                        <a:rPr sz="1300" spc="-5" dirty="0"/>
                        <a:t>to</a:t>
                      </a:r>
                      <a:endParaRPr sz="1300"/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300" dirty="0"/>
                        <a:t>5-HT</a:t>
                      </a:r>
                      <a:r>
                        <a:rPr sz="1300" spc="-85" dirty="0"/>
                        <a:t> </a:t>
                      </a:r>
                      <a:r>
                        <a:rPr sz="1300" baseline="-24305" dirty="0"/>
                        <a:t>7</a:t>
                      </a:r>
                      <a:endParaRPr sz="1300" baseline="-24305"/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300" dirty="0"/>
                        <a:t>5-HT </a:t>
                      </a:r>
                      <a:r>
                        <a:rPr sz="1300" baseline="-24305" dirty="0"/>
                        <a:t>2</a:t>
                      </a:r>
                      <a:r>
                        <a:rPr sz="1300" spc="-127" baseline="-24305" dirty="0"/>
                        <a:t> </a:t>
                      </a:r>
                      <a:r>
                        <a:rPr sz="1300" dirty="0"/>
                        <a:t>A</a:t>
                      </a:r>
                      <a:endParaRPr sz="1300"/>
                    </a:p>
                    <a:p>
                      <a:pPr marL="86360" marR="93345">
                        <a:lnSpc>
                          <a:spcPct val="100000"/>
                        </a:lnSpc>
                      </a:pPr>
                      <a:r>
                        <a:rPr sz="1300" dirty="0"/>
                        <a:t>receptor  </a:t>
                      </a:r>
                      <a:r>
                        <a:rPr sz="1300" spc="-5" dirty="0"/>
                        <a:t>mediate  platelet  aggregation </a:t>
                      </a:r>
                      <a:r>
                        <a:rPr sz="1300" dirty="0"/>
                        <a:t>&amp;  smooth</a:t>
                      </a:r>
                      <a:r>
                        <a:rPr sz="1300" spc="-95" dirty="0"/>
                        <a:t> </a:t>
                      </a:r>
                      <a:r>
                        <a:rPr sz="1300" spc="-5" dirty="0"/>
                        <a:t>muscle  contraction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 marR="1016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" dirty="0"/>
                        <a:t>Inactivated </a:t>
                      </a:r>
                      <a:r>
                        <a:rPr sz="1300" dirty="0"/>
                        <a:t>by  MAO </a:t>
                      </a:r>
                      <a:r>
                        <a:rPr sz="1300" spc="-5" dirty="0"/>
                        <a:t>to form </a:t>
                      </a:r>
                      <a:r>
                        <a:rPr sz="1300" spc="5" dirty="0"/>
                        <a:t>5-  </a:t>
                      </a:r>
                      <a:r>
                        <a:rPr sz="1300" spc="-5" dirty="0"/>
                        <a:t>hydroxyindoleace  tic acid(5-HIAA)  </a:t>
                      </a:r>
                      <a:r>
                        <a:rPr sz="1300" dirty="0"/>
                        <a:t>in </a:t>
                      </a:r>
                      <a:r>
                        <a:rPr sz="1300" spc="-5" dirty="0"/>
                        <a:t>pineal </a:t>
                      </a:r>
                      <a:r>
                        <a:rPr sz="1300" dirty="0"/>
                        <a:t>body it  is </a:t>
                      </a:r>
                      <a:r>
                        <a:rPr sz="1300" spc="-5" dirty="0"/>
                        <a:t>converted to  melatonin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 marR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dirty="0"/>
                        <a:t>Mood </a:t>
                      </a:r>
                      <a:r>
                        <a:rPr sz="1300" spc="-5" dirty="0"/>
                        <a:t>control,  sleep, pain  feeling,  temperature,</a:t>
                      </a:r>
                      <a:r>
                        <a:rPr sz="1300" spc="-45" dirty="0"/>
                        <a:t> </a:t>
                      </a:r>
                      <a:r>
                        <a:rPr sz="1300" spc="-5" dirty="0"/>
                        <a:t>BP,  </a:t>
                      </a:r>
                      <a:r>
                        <a:rPr sz="1300" dirty="0"/>
                        <a:t>&amp; hormonal  </a:t>
                      </a:r>
                      <a:r>
                        <a:rPr sz="1300" spc="-5" dirty="0"/>
                        <a:t>activity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0224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</a:t>
                      </a:r>
                      <a:r>
                        <a:rPr sz="1300" b="1" spc="-7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sz="1300" b="1" spc="-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Histamine</a:t>
                      </a:r>
                      <a:endParaRPr sz="13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spc="-5" dirty="0"/>
                        <a:t>Excitatory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spc="-5" dirty="0"/>
                        <a:t>Histidine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marR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dirty="0"/>
                        <a:t>H</a:t>
                      </a:r>
                      <a:r>
                        <a:rPr sz="1300" spc="-5" dirty="0"/>
                        <a:t>y</a:t>
                      </a:r>
                      <a:r>
                        <a:rPr sz="1300" dirty="0"/>
                        <a:t>p</a:t>
                      </a:r>
                      <a:r>
                        <a:rPr sz="1300" spc="5" dirty="0"/>
                        <a:t>o</a:t>
                      </a:r>
                      <a:r>
                        <a:rPr sz="1300" spc="-5" dirty="0"/>
                        <a:t>t</a:t>
                      </a:r>
                      <a:r>
                        <a:rPr sz="1300" spc="5" dirty="0"/>
                        <a:t>h</a:t>
                      </a:r>
                      <a:r>
                        <a:rPr sz="1300" spc="-10" dirty="0"/>
                        <a:t>ala</a:t>
                      </a:r>
                      <a:r>
                        <a:rPr sz="1300" spc="5" dirty="0"/>
                        <a:t>m</a:t>
                      </a:r>
                      <a:r>
                        <a:rPr sz="1300" dirty="0"/>
                        <a:t>us</a:t>
                      </a:r>
                      <a:endParaRPr sz="13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 marR="247015">
                        <a:lnSpc>
                          <a:spcPts val="1780"/>
                        </a:lnSpc>
                        <a:spcBef>
                          <a:spcPts val="45"/>
                        </a:spcBef>
                      </a:pPr>
                      <a:r>
                        <a:rPr sz="1300" dirty="0"/>
                        <a:t>Three</a:t>
                      </a:r>
                      <a:r>
                        <a:rPr sz="1300" spc="-85" dirty="0"/>
                        <a:t> </a:t>
                      </a:r>
                      <a:r>
                        <a:rPr sz="1300" spc="-5" dirty="0"/>
                        <a:t>types  </a:t>
                      </a:r>
                      <a:r>
                        <a:rPr sz="1300" spc="-7" baseline="16203" dirty="0"/>
                        <a:t>H</a:t>
                      </a:r>
                      <a:r>
                        <a:rPr sz="1300" spc="-5" dirty="0"/>
                        <a:t>1, </a:t>
                      </a:r>
                      <a:r>
                        <a:rPr sz="1300" spc="-7" baseline="16203" dirty="0"/>
                        <a:t>H</a:t>
                      </a:r>
                      <a:r>
                        <a:rPr sz="1300" spc="-5" dirty="0"/>
                        <a:t>2</a:t>
                      </a:r>
                      <a:r>
                        <a:rPr sz="1300" spc="114" dirty="0"/>
                        <a:t> </a:t>
                      </a:r>
                      <a:r>
                        <a:rPr sz="1300" spc="-5" dirty="0"/>
                        <a:t>,</a:t>
                      </a:r>
                      <a:r>
                        <a:rPr sz="1300" spc="-7" baseline="16203" dirty="0"/>
                        <a:t>H</a:t>
                      </a:r>
                      <a:r>
                        <a:rPr sz="1300" spc="-5" dirty="0"/>
                        <a:t>3</a:t>
                      </a:r>
                      <a:endParaRPr sz="1300"/>
                    </a:p>
                    <a:p>
                      <a:pPr marL="86360">
                        <a:lnSpc>
                          <a:spcPts val="985"/>
                        </a:lnSpc>
                      </a:pPr>
                      <a:r>
                        <a:rPr sz="1300" dirty="0"/>
                        <a:t>receptors</a:t>
                      </a:r>
                      <a:endParaRPr sz="1300"/>
                    </a:p>
                    <a:p>
                      <a:pPr marL="86360" marR="167640">
                        <a:lnSpc>
                          <a:spcPct val="100000"/>
                        </a:lnSpc>
                      </a:pPr>
                      <a:r>
                        <a:rPr sz="1300" spc="-5" dirty="0"/>
                        <a:t>found </a:t>
                      </a:r>
                      <a:r>
                        <a:rPr sz="1300" dirty="0"/>
                        <a:t>in  peripheral  </a:t>
                      </a:r>
                      <a:r>
                        <a:rPr sz="1300" spc="-5" dirty="0"/>
                        <a:t>tissues </a:t>
                      </a:r>
                      <a:r>
                        <a:rPr sz="1300" dirty="0"/>
                        <a:t>&amp;</a:t>
                      </a:r>
                      <a:r>
                        <a:rPr sz="1300" spc="-55" dirty="0"/>
                        <a:t> </a:t>
                      </a:r>
                      <a:r>
                        <a:rPr sz="1300" dirty="0"/>
                        <a:t>the  </a:t>
                      </a:r>
                      <a:r>
                        <a:rPr sz="1300" spc="-5" dirty="0"/>
                        <a:t>brain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 marR="1409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spc="-5" dirty="0"/>
                        <a:t>Enzyme diamine  oxidase  (histaminase)  cause</a:t>
                      </a:r>
                      <a:r>
                        <a:rPr sz="1300" spc="-55" dirty="0"/>
                        <a:t> </a:t>
                      </a:r>
                      <a:r>
                        <a:rPr sz="1300" spc="-5" dirty="0"/>
                        <a:t>breakdown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 marR="717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spc="-5" dirty="0"/>
                        <a:t>Arousal, pain  threshold, </a:t>
                      </a:r>
                      <a:r>
                        <a:rPr sz="1300" dirty="0"/>
                        <a:t>blood  </a:t>
                      </a:r>
                      <a:r>
                        <a:rPr sz="1300" spc="-5" dirty="0"/>
                        <a:t>pressure, </a:t>
                      </a:r>
                      <a:r>
                        <a:rPr sz="1300" dirty="0"/>
                        <a:t>blood  </a:t>
                      </a:r>
                      <a:r>
                        <a:rPr sz="1300" spc="-5" dirty="0"/>
                        <a:t>flow control, </a:t>
                      </a:r>
                      <a:r>
                        <a:rPr sz="1300" dirty="0"/>
                        <a:t>gut  secretion,  </a:t>
                      </a:r>
                      <a:r>
                        <a:rPr sz="1300" spc="-5" dirty="0"/>
                        <a:t>allergic </a:t>
                      </a:r>
                      <a:r>
                        <a:rPr sz="1300" dirty="0"/>
                        <a:t>reaction  </a:t>
                      </a:r>
                      <a:r>
                        <a:rPr sz="1300" spc="-5" dirty="0"/>
                        <a:t>(involved in  sensation </a:t>
                      </a:r>
                      <a:r>
                        <a:rPr sz="1300" dirty="0"/>
                        <a:t>of</a:t>
                      </a:r>
                      <a:r>
                        <a:rPr sz="1300" spc="-85" dirty="0"/>
                        <a:t> </a:t>
                      </a:r>
                      <a:r>
                        <a:rPr sz="1300" dirty="0"/>
                        <a:t>itch)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6144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5.</a:t>
                      </a:r>
                      <a:r>
                        <a:rPr sz="1300" b="1" spc="-9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sz="1300" b="1" spc="-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Glutamate</a:t>
                      </a:r>
                      <a:endParaRPr sz="13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 marR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00" spc="-5" dirty="0"/>
                        <a:t>Excitatory  </a:t>
                      </a:r>
                      <a:r>
                        <a:rPr sz="1300" dirty="0"/>
                        <a:t>75% of  </a:t>
                      </a:r>
                      <a:r>
                        <a:rPr sz="1300" spc="-5" dirty="0"/>
                        <a:t>excitatory  </a:t>
                      </a:r>
                      <a:r>
                        <a:rPr sz="1300" spc="-10" dirty="0"/>
                        <a:t>t</a:t>
                      </a:r>
                      <a:r>
                        <a:rPr sz="1300" spc="-5" dirty="0"/>
                        <a:t>r</a:t>
                      </a:r>
                      <a:r>
                        <a:rPr sz="1300" spc="-10" dirty="0"/>
                        <a:t>ans</a:t>
                      </a:r>
                      <a:r>
                        <a:rPr sz="1300" spc="5" dirty="0"/>
                        <a:t>m</a:t>
                      </a:r>
                      <a:r>
                        <a:rPr sz="1300" spc="-5" dirty="0"/>
                        <a:t>is</a:t>
                      </a:r>
                      <a:r>
                        <a:rPr sz="1300" spc="-10" dirty="0"/>
                        <a:t>s</a:t>
                      </a:r>
                      <a:r>
                        <a:rPr sz="1300" spc="-5" dirty="0"/>
                        <a:t>io  </a:t>
                      </a:r>
                      <a:r>
                        <a:rPr sz="1300" dirty="0"/>
                        <a:t>n in </a:t>
                      </a:r>
                      <a:r>
                        <a:rPr sz="1300" spc="-5" dirty="0"/>
                        <a:t>the  brain</a:t>
                      </a:r>
                      <a:endParaRPr sz="13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marR="933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00" dirty="0"/>
                        <a:t>By </a:t>
                      </a:r>
                      <a:r>
                        <a:rPr sz="1300" spc="-5" dirty="0"/>
                        <a:t>reductive  amination </a:t>
                      </a:r>
                      <a:r>
                        <a:rPr sz="1300" dirty="0"/>
                        <a:t>of  Kreb’s </a:t>
                      </a:r>
                      <a:r>
                        <a:rPr sz="1300" spc="-5" dirty="0"/>
                        <a:t>cycle  intermediate  </a:t>
                      </a:r>
                      <a:r>
                        <a:rPr sz="1300" dirty="0"/>
                        <a:t>α </a:t>
                      </a:r>
                      <a:r>
                        <a:rPr sz="1300" spc="-5" dirty="0"/>
                        <a:t>–  </a:t>
                      </a:r>
                      <a:r>
                        <a:rPr sz="1300" spc="-10" dirty="0"/>
                        <a:t>k</a:t>
                      </a:r>
                      <a:r>
                        <a:rPr sz="1300" spc="5" dirty="0"/>
                        <a:t>e</a:t>
                      </a:r>
                      <a:r>
                        <a:rPr sz="1300" spc="-5" dirty="0"/>
                        <a:t>t</a:t>
                      </a:r>
                      <a:r>
                        <a:rPr sz="1300" spc="5" dirty="0"/>
                        <a:t>o</a:t>
                      </a:r>
                      <a:r>
                        <a:rPr sz="1300" dirty="0"/>
                        <a:t>g</a:t>
                      </a:r>
                      <a:r>
                        <a:rPr sz="1300" spc="-10" dirty="0"/>
                        <a:t>l</a:t>
                      </a:r>
                      <a:r>
                        <a:rPr sz="1300" spc="-5" dirty="0"/>
                        <a:t>ut</a:t>
                      </a:r>
                      <a:r>
                        <a:rPr sz="1300" spc="-10" dirty="0"/>
                        <a:t>a</a:t>
                      </a:r>
                      <a:r>
                        <a:rPr sz="1300" dirty="0"/>
                        <a:t>r</a:t>
                      </a:r>
                      <a:r>
                        <a:rPr sz="1300" spc="-10" dirty="0"/>
                        <a:t>a</a:t>
                      </a:r>
                      <a:r>
                        <a:rPr sz="1300" spc="-5" dirty="0"/>
                        <a:t>t</a:t>
                      </a:r>
                      <a:r>
                        <a:rPr sz="1300" spc="5" dirty="0"/>
                        <a:t>e</a:t>
                      </a:r>
                      <a:r>
                        <a:rPr sz="1300" dirty="0"/>
                        <a:t>.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marR="1460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00" spc="-5" dirty="0"/>
                        <a:t>Brain </a:t>
                      </a:r>
                      <a:r>
                        <a:rPr sz="1300" dirty="0"/>
                        <a:t>&amp;  </a:t>
                      </a:r>
                      <a:r>
                        <a:rPr sz="1300" spc="-5" dirty="0"/>
                        <a:t>spinal </a:t>
                      </a:r>
                      <a:r>
                        <a:rPr sz="1300" dirty="0"/>
                        <a:t>cord  e.g.  h</a:t>
                      </a:r>
                      <a:r>
                        <a:rPr sz="1300" spc="-5" dirty="0"/>
                        <a:t>ipp</a:t>
                      </a:r>
                      <a:r>
                        <a:rPr sz="1300" dirty="0"/>
                        <a:t>oc</a:t>
                      </a:r>
                      <a:r>
                        <a:rPr sz="1300" spc="-10" dirty="0"/>
                        <a:t>a</a:t>
                      </a:r>
                      <a:r>
                        <a:rPr sz="1300" spc="5" dirty="0"/>
                        <a:t>m</a:t>
                      </a:r>
                      <a:r>
                        <a:rPr sz="1300" dirty="0"/>
                        <a:t>p</a:t>
                      </a:r>
                      <a:r>
                        <a:rPr sz="1300" spc="-10" dirty="0"/>
                        <a:t>u</a:t>
                      </a:r>
                      <a:r>
                        <a:rPr sz="1300" dirty="0"/>
                        <a:t>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 marR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00" dirty="0"/>
                        <a:t>Ionotropic</a:t>
                      </a:r>
                      <a:r>
                        <a:rPr sz="1300" spc="-145" dirty="0"/>
                        <a:t> </a:t>
                      </a:r>
                      <a:r>
                        <a:rPr sz="1300" spc="-10" dirty="0"/>
                        <a:t>and  </a:t>
                      </a:r>
                      <a:r>
                        <a:rPr sz="1300" dirty="0"/>
                        <a:t>metabotropic  receptors.</a:t>
                      </a:r>
                    </a:p>
                    <a:p>
                      <a:pPr marL="86360" marR="80645">
                        <a:lnSpc>
                          <a:spcPct val="100000"/>
                        </a:lnSpc>
                      </a:pPr>
                      <a:r>
                        <a:rPr sz="1300" dirty="0"/>
                        <a:t>Three </a:t>
                      </a:r>
                      <a:r>
                        <a:rPr sz="1300" spc="-5" dirty="0"/>
                        <a:t>types  </a:t>
                      </a:r>
                      <a:r>
                        <a:rPr sz="1300" dirty="0"/>
                        <a:t>of ionotropic  receptors</a:t>
                      </a:r>
                      <a:r>
                        <a:rPr sz="1300" spc="-105" dirty="0"/>
                        <a:t> </a:t>
                      </a:r>
                      <a:r>
                        <a:rPr sz="1300" dirty="0"/>
                        <a:t>e.g.  NMDA,</a:t>
                      </a:r>
                      <a:r>
                        <a:rPr sz="1300" spc="-95" dirty="0"/>
                        <a:t> </a:t>
                      </a:r>
                      <a:r>
                        <a:rPr sz="1300" dirty="0"/>
                        <a:t>AMPA</a:t>
                      </a:r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300" spc="-10" dirty="0"/>
                        <a:t>and</a:t>
                      </a:r>
                      <a:r>
                        <a:rPr sz="1300" spc="-55" dirty="0"/>
                        <a:t> </a:t>
                      </a:r>
                      <a:r>
                        <a:rPr sz="1300" spc="-10" dirty="0"/>
                        <a:t>kainate</a:t>
                      </a:r>
                      <a:endParaRPr sz="1300" dirty="0"/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300" spc="-5" dirty="0"/>
                        <a:t>receptors.</a:t>
                      </a:r>
                      <a:endParaRPr sz="13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 marR="844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00" dirty="0"/>
                        <a:t>It </a:t>
                      </a:r>
                      <a:r>
                        <a:rPr sz="1300" spc="-5" dirty="0"/>
                        <a:t>is cleared  from the brain  ECF </a:t>
                      </a:r>
                      <a:r>
                        <a:rPr sz="1300" dirty="0"/>
                        <a:t>by Na </a:t>
                      </a:r>
                      <a:r>
                        <a:rPr sz="1300" baseline="24305" dirty="0"/>
                        <a:t>+  </a:t>
                      </a:r>
                      <a:r>
                        <a:rPr sz="1300" spc="-5" dirty="0"/>
                        <a:t>dependent</a:t>
                      </a:r>
                      <a:r>
                        <a:rPr sz="1300" spc="-50" dirty="0"/>
                        <a:t> </a:t>
                      </a:r>
                      <a:r>
                        <a:rPr sz="1300" spc="-10" dirty="0"/>
                        <a:t>uptake  </a:t>
                      </a:r>
                      <a:r>
                        <a:rPr sz="1300" spc="-5" dirty="0"/>
                        <a:t>system </a:t>
                      </a:r>
                      <a:r>
                        <a:rPr sz="1300" dirty="0"/>
                        <a:t>in  </a:t>
                      </a:r>
                      <a:r>
                        <a:rPr sz="1300" spc="-5" dirty="0"/>
                        <a:t>neurons </a:t>
                      </a:r>
                      <a:r>
                        <a:rPr sz="1300" spc="-10" dirty="0"/>
                        <a:t>and  </a:t>
                      </a:r>
                      <a:r>
                        <a:rPr sz="1300" spc="-5" dirty="0"/>
                        <a:t>neuroglia.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 marR="4851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00" spc="-5" dirty="0"/>
                        <a:t>Long term  potentiation  involved in  </a:t>
                      </a:r>
                      <a:r>
                        <a:rPr sz="1300" dirty="0"/>
                        <a:t>memory</a:t>
                      </a:r>
                      <a:r>
                        <a:rPr sz="1300" spc="-80" dirty="0"/>
                        <a:t> </a:t>
                      </a:r>
                      <a:r>
                        <a:rPr sz="1300" spc="-10" dirty="0"/>
                        <a:t>and  </a:t>
                      </a:r>
                      <a:r>
                        <a:rPr sz="1300" spc="-5" dirty="0"/>
                        <a:t>learning </a:t>
                      </a:r>
                      <a:r>
                        <a:rPr sz="1300" dirty="0"/>
                        <a:t>by  </a:t>
                      </a:r>
                      <a:r>
                        <a:rPr sz="1300" spc="-5" dirty="0"/>
                        <a:t>causing</a:t>
                      </a:r>
                      <a:r>
                        <a:rPr sz="1300" spc="-60" dirty="0"/>
                        <a:t> </a:t>
                      </a:r>
                      <a:r>
                        <a:rPr sz="1300" spc="-10" dirty="0"/>
                        <a:t>Ca</a:t>
                      </a:r>
                      <a:r>
                        <a:rPr sz="1300" spc="-15" baseline="24305" dirty="0"/>
                        <a:t>++  </a:t>
                      </a:r>
                      <a:r>
                        <a:rPr sz="1300" spc="-10" dirty="0"/>
                        <a:t>influx.</a:t>
                      </a:r>
                      <a:endParaRPr sz="13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573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Cont.</a:t>
            </a:r>
            <a:endParaRPr lang="ar-SA" sz="3200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015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9A69E-7D8F-4515-9605-0315ABD4F31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10158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aphicFrame>
        <p:nvGraphicFramePr>
          <p:cNvPr id="4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677417"/>
              </p:ext>
            </p:extLst>
          </p:nvPr>
        </p:nvGraphicFramePr>
        <p:xfrm>
          <a:off x="593240" y="1200634"/>
          <a:ext cx="10969945" cy="509808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1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33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3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33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9755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300" spc="-5" dirty="0"/>
                        <a:t>Neurotransmitt</a:t>
                      </a:r>
                      <a:endParaRPr sz="13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dirty="0"/>
                        <a:t>er</a:t>
                      </a:r>
                      <a:endParaRPr sz="13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300" spc="-5" dirty="0"/>
                        <a:t>Postsynaptic</a:t>
                      </a:r>
                      <a:endParaRPr sz="1300"/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dirty="0"/>
                        <a:t>effect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300" dirty="0"/>
                        <a:t>Derived</a:t>
                      </a:r>
                      <a:r>
                        <a:rPr sz="1300" spc="-80" dirty="0"/>
                        <a:t> </a:t>
                      </a:r>
                      <a:r>
                        <a:rPr sz="1300" spc="-5" dirty="0"/>
                        <a:t>from</a:t>
                      </a:r>
                      <a:endParaRPr sz="13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dirty="0"/>
                        <a:t>Site</a:t>
                      </a:r>
                      <a:r>
                        <a:rPr sz="1300" spc="-90" dirty="0"/>
                        <a:t> </a:t>
                      </a:r>
                      <a:r>
                        <a:rPr sz="1300" dirty="0"/>
                        <a:t>of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spc="-5" dirty="0"/>
                        <a:t>synthesis</a:t>
                      </a:r>
                      <a:endParaRPr sz="13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5" dirty="0"/>
                        <a:t>Postsynaptic</a:t>
                      </a:r>
                      <a:endParaRPr sz="13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dirty="0"/>
                        <a:t>receptor</a:t>
                      </a:r>
                      <a:endParaRPr sz="13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300" spc="-10" dirty="0"/>
                        <a:t>Fate</a:t>
                      </a:r>
                      <a:endParaRPr sz="13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300" spc="-5" dirty="0"/>
                        <a:t>Functions</a:t>
                      </a:r>
                      <a:endParaRPr sz="13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6.</a:t>
                      </a:r>
                      <a:r>
                        <a:rPr sz="1300" b="1" spc="-9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sz="1300" b="1" spc="-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Aspartate</a:t>
                      </a:r>
                      <a:endParaRPr sz="13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/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300" spc="-5" dirty="0"/>
                        <a:t>Excitatory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/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300" spc="-5" dirty="0"/>
                        <a:t>Acidic</a:t>
                      </a:r>
                      <a:r>
                        <a:rPr sz="1300" spc="-80" dirty="0"/>
                        <a:t> </a:t>
                      </a:r>
                      <a:r>
                        <a:rPr sz="1300" spc="-5" dirty="0"/>
                        <a:t>amines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marR="370840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300" spc="5" dirty="0"/>
                        <a:t>S</a:t>
                      </a:r>
                      <a:r>
                        <a:rPr sz="1300" dirty="0"/>
                        <a:t>p</a:t>
                      </a:r>
                      <a:r>
                        <a:rPr sz="1300" spc="5" dirty="0"/>
                        <a:t>i</a:t>
                      </a:r>
                      <a:r>
                        <a:rPr sz="1300" spc="-10" dirty="0"/>
                        <a:t>n</a:t>
                      </a:r>
                      <a:r>
                        <a:rPr sz="1300" spc="-5" dirty="0"/>
                        <a:t>a</a:t>
                      </a:r>
                      <a:r>
                        <a:rPr sz="1300" dirty="0"/>
                        <a:t>l  cord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/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300" spc="-5" dirty="0"/>
                        <a:t>Spinal</a:t>
                      </a:r>
                      <a:r>
                        <a:rPr sz="1300" spc="-65" dirty="0"/>
                        <a:t> </a:t>
                      </a:r>
                      <a:r>
                        <a:rPr sz="1300" dirty="0"/>
                        <a:t>cord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6360" marR="4616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300" spc="-5" dirty="0"/>
                        <a:t>Aspartate </a:t>
                      </a:r>
                      <a:r>
                        <a:rPr sz="1300" dirty="0"/>
                        <a:t>&amp; </a:t>
                      </a:r>
                      <a:r>
                        <a:rPr sz="1300" spc="-5" dirty="0"/>
                        <a:t>Glycine form an  excitatory </a:t>
                      </a:r>
                      <a:r>
                        <a:rPr sz="1300" dirty="0"/>
                        <a:t>/ </a:t>
                      </a:r>
                      <a:r>
                        <a:rPr sz="1300" spc="-5" dirty="0"/>
                        <a:t>inhibitory pair in the  ventral spinal</a:t>
                      </a:r>
                      <a:r>
                        <a:rPr sz="1300" spc="-55" dirty="0"/>
                        <a:t> </a:t>
                      </a:r>
                      <a:r>
                        <a:rPr sz="1300" dirty="0"/>
                        <a:t>cord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82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78105" marR="98425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7. Gama</a:t>
                      </a:r>
                      <a:r>
                        <a:rPr sz="1300" b="1" spc="-10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sz="1300" b="1" spc="-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amino  butyric  acid(GABA)</a:t>
                      </a:r>
                      <a:endParaRPr sz="13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/>
                    </a:p>
                    <a:p>
                      <a:pPr marL="85090" marR="222250">
                        <a:lnSpc>
                          <a:spcPct val="100000"/>
                        </a:lnSpc>
                      </a:pPr>
                      <a:r>
                        <a:rPr sz="1300" dirty="0"/>
                        <a:t>Major  i</a:t>
                      </a:r>
                      <a:r>
                        <a:rPr sz="1300" spc="-10" dirty="0"/>
                        <a:t>n</a:t>
                      </a:r>
                      <a:r>
                        <a:rPr sz="1300" spc="5" dirty="0"/>
                        <a:t>h</a:t>
                      </a:r>
                      <a:r>
                        <a:rPr sz="1300" dirty="0"/>
                        <a:t>i</a:t>
                      </a:r>
                      <a:r>
                        <a:rPr sz="1300" spc="5" dirty="0"/>
                        <a:t>b</a:t>
                      </a:r>
                      <a:r>
                        <a:rPr sz="1300" dirty="0"/>
                        <a:t>i</a:t>
                      </a:r>
                      <a:r>
                        <a:rPr sz="1300" spc="-5" dirty="0"/>
                        <a:t>t</a:t>
                      </a:r>
                      <a:r>
                        <a:rPr sz="1300" spc="5" dirty="0"/>
                        <a:t>o</a:t>
                      </a:r>
                      <a:r>
                        <a:rPr sz="1300" dirty="0"/>
                        <a:t>ry  mediator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/>
                    </a:p>
                    <a:p>
                      <a:pPr marL="85725" marR="97790">
                        <a:lnSpc>
                          <a:spcPct val="100000"/>
                        </a:lnSpc>
                      </a:pPr>
                      <a:r>
                        <a:rPr sz="1300" spc="-10" dirty="0"/>
                        <a:t>D</a:t>
                      </a:r>
                      <a:r>
                        <a:rPr sz="1300" spc="5" dirty="0"/>
                        <a:t>e</a:t>
                      </a:r>
                      <a:r>
                        <a:rPr sz="1300" dirty="0"/>
                        <a:t>c</a:t>
                      </a:r>
                      <a:r>
                        <a:rPr sz="1300" spc="-5" dirty="0"/>
                        <a:t>a</a:t>
                      </a:r>
                      <a:r>
                        <a:rPr sz="1300" dirty="0"/>
                        <a:t>r</a:t>
                      </a:r>
                      <a:r>
                        <a:rPr sz="1300" spc="5" dirty="0"/>
                        <a:t>bo</a:t>
                      </a:r>
                      <a:r>
                        <a:rPr sz="1300" spc="-10" dirty="0"/>
                        <a:t>x</a:t>
                      </a:r>
                      <a:r>
                        <a:rPr sz="1300" dirty="0"/>
                        <a:t>y</a:t>
                      </a:r>
                      <a:r>
                        <a:rPr sz="1300" spc="-15" dirty="0"/>
                        <a:t>l</a:t>
                      </a:r>
                      <a:r>
                        <a:rPr sz="1300" spc="-10" dirty="0"/>
                        <a:t>a</a:t>
                      </a:r>
                      <a:r>
                        <a:rPr sz="1300" spc="-5" dirty="0"/>
                        <a:t>t</a:t>
                      </a:r>
                      <a:r>
                        <a:rPr sz="1300" dirty="0"/>
                        <a:t>i  on of  </a:t>
                      </a:r>
                      <a:r>
                        <a:rPr sz="1300" spc="-5" dirty="0"/>
                        <a:t>glutamate </a:t>
                      </a:r>
                      <a:r>
                        <a:rPr sz="1300" dirty="0"/>
                        <a:t>by  </a:t>
                      </a:r>
                      <a:r>
                        <a:rPr sz="1300" spc="-5" dirty="0"/>
                        <a:t>glutamate  decarboxylas  </a:t>
                      </a:r>
                      <a:r>
                        <a:rPr sz="1300" dirty="0"/>
                        <a:t>e </a:t>
                      </a:r>
                      <a:r>
                        <a:rPr sz="1300" spc="-5" dirty="0"/>
                        <a:t>(GAD) </a:t>
                      </a:r>
                      <a:r>
                        <a:rPr sz="1300" dirty="0"/>
                        <a:t>by  GABAergic  </a:t>
                      </a:r>
                      <a:r>
                        <a:rPr sz="1300" spc="-5" dirty="0"/>
                        <a:t>neuron.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/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300" dirty="0"/>
                        <a:t>CNS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00" dirty="0"/>
                        <a:t>GABA </a:t>
                      </a:r>
                      <a:r>
                        <a:rPr sz="1300" spc="-5" dirty="0"/>
                        <a:t>–</a:t>
                      </a:r>
                      <a:r>
                        <a:rPr sz="1300" spc="-105" dirty="0"/>
                        <a:t> </a:t>
                      </a:r>
                      <a:r>
                        <a:rPr sz="1300" dirty="0"/>
                        <a:t>A</a:t>
                      </a:r>
                      <a:endParaRPr sz="1300"/>
                    </a:p>
                    <a:p>
                      <a:pPr marL="86360" marR="121285">
                        <a:lnSpc>
                          <a:spcPct val="100000"/>
                        </a:lnSpc>
                      </a:pPr>
                      <a:r>
                        <a:rPr sz="1300" spc="-5" dirty="0"/>
                        <a:t>increases</a:t>
                      </a:r>
                      <a:r>
                        <a:rPr sz="1300" spc="-65" dirty="0"/>
                        <a:t> </a:t>
                      </a:r>
                      <a:r>
                        <a:rPr sz="1300" spc="-5" dirty="0"/>
                        <a:t>the  </a:t>
                      </a:r>
                      <a:r>
                        <a:rPr sz="1300" dirty="0"/>
                        <a:t>Cl </a:t>
                      </a:r>
                      <a:r>
                        <a:rPr sz="1300" baseline="24305" dirty="0"/>
                        <a:t>-  </a:t>
                      </a:r>
                      <a:r>
                        <a:rPr sz="1300" spc="-5" dirty="0"/>
                        <a:t>conductance,  </a:t>
                      </a:r>
                      <a:r>
                        <a:rPr sz="1300" dirty="0"/>
                        <a:t>GABA </a:t>
                      </a:r>
                      <a:r>
                        <a:rPr sz="1300" spc="-5" dirty="0"/>
                        <a:t>– </a:t>
                      </a:r>
                      <a:r>
                        <a:rPr sz="1300" dirty="0"/>
                        <a:t>B</a:t>
                      </a:r>
                      <a:r>
                        <a:rPr sz="1300" spc="-100" dirty="0"/>
                        <a:t> </a:t>
                      </a:r>
                      <a:r>
                        <a:rPr sz="1300" spc="-5" dirty="0"/>
                        <a:t>is</a:t>
                      </a:r>
                      <a:endParaRPr sz="1300"/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300" dirty="0"/>
                        <a:t>metabotropic</a:t>
                      </a:r>
                      <a:endParaRPr sz="1300"/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300" spc="-5" dirty="0"/>
                        <a:t>works with</a:t>
                      </a:r>
                      <a:r>
                        <a:rPr sz="1300" spc="-75" dirty="0"/>
                        <a:t> </a:t>
                      </a:r>
                      <a:r>
                        <a:rPr sz="1300" dirty="0"/>
                        <a:t>G</a:t>
                      </a:r>
                      <a:endParaRPr sz="1300"/>
                    </a:p>
                    <a:p>
                      <a:pPr marL="86360" marR="458470">
                        <a:lnSpc>
                          <a:spcPct val="100000"/>
                        </a:lnSpc>
                      </a:pPr>
                      <a:r>
                        <a:rPr sz="1300" spc="-5" dirty="0"/>
                        <a:t>–</a:t>
                      </a:r>
                      <a:r>
                        <a:rPr sz="1300" spc="-80" dirty="0"/>
                        <a:t> </a:t>
                      </a:r>
                      <a:r>
                        <a:rPr sz="1300" dirty="0"/>
                        <a:t>protein  GABA</a:t>
                      </a:r>
                      <a:endParaRPr sz="1300"/>
                    </a:p>
                    <a:p>
                      <a:pPr marL="86360" marR="160655">
                        <a:lnSpc>
                          <a:spcPct val="100000"/>
                        </a:lnSpc>
                      </a:pPr>
                      <a:r>
                        <a:rPr sz="1300" spc="-5" dirty="0"/>
                        <a:t>t</a:t>
                      </a:r>
                      <a:r>
                        <a:rPr sz="1300" dirty="0"/>
                        <a:t>r</a:t>
                      </a:r>
                      <a:r>
                        <a:rPr sz="1300" spc="-10" dirty="0"/>
                        <a:t>an</a:t>
                      </a:r>
                      <a:r>
                        <a:rPr sz="1300" spc="-5" dirty="0"/>
                        <a:t>s</a:t>
                      </a:r>
                      <a:r>
                        <a:rPr sz="1300" spc="-10" dirty="0"/>
                        <a:t>a</a:t>
                      </a:r>
                      <a:r>
                        <a:rPr sz="1300" spc="5" dirty="0"/>
                        <a:t>m</a:t>
                      </a:r>
                      <a:r>
                        <a:rPr sz="1300" dirty="0"/>
                        <a:t>i</a:t>
                      </a:r>
                      <a:r>
                        <a:rPr sz="1300" spc="-10" dirty="0"/>
                        <a:t>na</a:t>
                      </a:r>
                      <a:r>
                        <a:rPr sz="1300" spc="-5" dirty="0"/>
                        <a:t>s</a:t>
                      </a:r>
                      <a:r>
                        <a:rPr sz="1300" dirty="0"/>
                        <a:t>e  </a:t>
                      </a:r>
                      <a:r>
                        <a:rPr sz="1300" spc="-5" dirty="0"/>
                        <a:t>catalyzes.</a:t>
                      </a:r>
                      <a:endParaRPr sz="1300"/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300" dirty="0"/>
                        <a:t>GABA –</a:t>
                      </a:r>
                      <a:r>
                        <a:rPr sz="1300" spc="-110" dirty="0"/>
                        <a:t> </a:t>
                      </a:r>
                      <a:r>
                        <a:rPr sz="1300" dirty="0"/>
                        <a:t>C</a:t>
                      </a:r>
                      <a:endParaRPr sz="1300"/>
                    </a:p>
                    <a:p>
                      <a:pPr marL="86360" marR="140970">
                        <a:lnSpc>
                          <a:spcPct val="100000"/>
                        </a:lnSpc>
                      </a:pPr>
                      <a:r>
                        <a:rPr sz="1300" spc="-5" dirty="0"/>
                        <a:t>found  exclusively</a:t>
                      </a:r>
                      <a:r>
                        <a:rPr sz="1300" spc="-45" dirty="0"/>
                        <a:t> </a:t>
                      </a:r>
                      <a:r>
                        <a:rPr sz="1300" dirty="0"/>
                        <a:t>in  the</a:t>
                      </a:r>
                      <a:r>
                        <a:rPr sz="1300" spc="-80" dirty="0"/>
                        <a:t> </a:t>
                      </a:r>
                      <a:r>
                        <a:rPr sz="1300" spc="-5" dirty="0"/>
                        <a:t>retina.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/>
                    </a:p>
                    <a:p>
                      <a:pPr marL="86360" marR="1524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5" dirty="0"/>
                        <a:t>Metabolized </a:t>
                      </a:r>
                      <a:r>
                        <a:rPr sz="1300" dirty="0"/>
                        <a:t>by  </a:t>
                      </a:r>
                      <a:r>
                        <a:rPr sz="1300" spc="-5" dirty="0"/>
                        <a:t>transamination</a:t>
                      </a:r>
                      <a:r>
                        <a:rPr sz="1300" spc="-65" dirty="0"/>
                        <a:t> </a:t>
                      </a:r>
                      <a:r>
                        <a:rPr sz="1300" spc="-5" dirty="0"/>
                        <a:t>to  succinate in </a:t>
                      </a:r>
                      <a:r>
                        <a:rPr sz="1300" dirty="0"/>
                        <a:t>the  citric </a:t>
                      </a:r>
                      <a:r>
                        <a:rPr sz="1300" spc="-5" dirty="0"/>
                        <a:t>acid</a:t>
                      </a:r>
                      <a:r>
                        <a:rPr sz="1300" spc="-85" dirty="0"/>
                        <a:t> </a:t>
                      </a:r>
                      <a:r>
                        <a:rPr sz="1300" spc="-5" dirty="0"/>
                        <a:t>cycle.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 marR="10160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300" dirty="0"/>
                        <a:t>GABA </a:t>
                      </a:r>
                      <a:r>
                        <a:rPr sz="1300" spc="-5" dirty="0"/>
                        <a:t>– </a:t>
                      </a:r>
                      <a:r>
                        <a:rPr sz="1300" dirty="0"/>
                        <a:t>A </a:t>
                      </a:r>
                      <a:r>
                        <a:rPr sz="1300" spc="-5" dirty="0"/>
                        <a:t>causes  hyperpolarization  (inhibition)  Anxiolytic drugs  like  benzodiazepine  cause increase in  Cl</a:t>
                      </a:r>
                      <a:r>
                        <a:rPr sz="1300" spc="-7" baseline="24305" dirty="0"/>
                        <a:t>- </a:t>
                      </a:r>
                      <a:r>
                        <a:rPr sz="1300" spc="-5" dirty="0"/>
                        <a:t>entry into the  </a:t>
                      </a:r>
                      <a:r>
                        <a:rPr sz="1300" dirty="0"/>
                        <a:t>cell &amp; </a:t>
                      </a:r>
                      <a:r>
                        <a:rPr sz="1300" spc="-5" dirty="0"/>
                        <a:t>cause  soothing effects.  </a:t>
                      </a:r>
                      <a:r>
                        <a:rPr sz="1300" dirty="0"/>
                        <a:t>GABA – B </a:t>
                      </a:r>
                      <a:r>
                        <a:rPr sz="1300" spc="-5" dirty="0"/>
                        <a:t>cause  increase  conductance </a:t>
                      </a:r>
                      <a:r>
                        <a:rPr sz="1300" dirty="0"/>
                        <a:t>of</a:t>
                      </a:r>
                      <a:r>
                        <a:rPr sz="1300" spc="-90" dirty="0"/>
                        <a:t> </a:t>
                      </a:r>
                      <a:r>
                        <a:rPr sz="1300" spc="5" dirty="0"/>
                        <a:t>K</a:t>
                      </a:r>
                      <a:r>
                        <a:rPr sz="1300" spc="7" baseline="24305" dirty="0"/>
                        <a:t>+  </a:t>
                      </a:r>
                      <a:r>
                        <a:rPr sz="1300" spc="-5" dirty="0"/>
                        <a:t>into the</a:t>
                      </a:r>
                      <a:r>
                        <a:rPr sz="1300" spc="-75" dirty="0"/>
                        <a:t> </a:t>
                      </a:r>
                      <a:r>
                        <a:rPr sz="1300" spc="-5" dirty="0"/>
                        <a:t>cell.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89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8.</a:t>
                      </a:r>
                      <a:r>
                        <a:rPr sz="1300" b="1" spc="-8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sz="1300" b="1" spc="-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Glycine</a:t>
                      </a:r>
                      <a:endParaRPr sz="13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/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300" dirty="0"/>
                        <a:t>Inhibitory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/>
                    </a:p>
                    <a:p>
                      <a:pPr marL="85725" marR="9398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dirty="0"/>
                        <a:t>Is </a:t>
                      </a:r>
                      <a:r>
                        <a:rPr sz="1300" spc="-5" dirty="0"/>
                        <a:t>simple  amino acid  having amino  </a:t>
                      </a:r>
                      <a:r>
                        <a:rPr sz="1300" dirty="0"/>
                        <a:t>group </a:t>
                      </a:r>
                      <a:r>
                        <a:rPr sz="1300" spc="-10" dirty="0"/>
                        <a:t>and </a:t>
                      </a:r>
                      <a:r>
                        <a:rPr sz="1300" dirty="0"/>
                        <a:t>a  </a:t>
                      </a:r>
                      <a:r>
                        <a:rPr sz="1300" spc="-5" dirty="0"/>
                        <a:t>carboxyl  </a:t>
                      </a:r>
                      <a:r>
                        <a:rPr sz="1300" dirty="0"/>
                        <a:t>group  </a:t>
                      </a:r>
                      <a:r>
                        <a:rPr sz="1300" spc="-5" dirty="0"/>
                        <a:t>attached to</a:t>
                      </a:r>
                      <a:r>
                        <a:rPr sz="1300" spc="-95" dirty="0"/>
                        <a:t> </a:t>
                      </a:r>
                      <a:r>
                        <a:rPr sz="1300" dirty="0"/>
                        <a:t>a  carbon</a:t>
                      </a:r>
                      <a:r>
                        <a:rPr sz="1300" spc="-114" dirty="0"/>
                        <a:t> </a:t>
                      </a:r>
                      <a:r>
                        <a:rPr sz="1300" spc="-5" dirty="0"/>
                        <a:t>atom</a:t>
                      </a:r>
                      <a:endParaRPr sz="13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/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300" spc="-5" dirty="0"/>
                        <a:t>Spinal</a:t>
                      </a:r>
                      <a:endParaRPr sz="1300" dirty="0"/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300" dirty="0"/>
                        <a:t>cord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/>
                    </a:p>
                    <a:p>
                      <a:pPr marL="86360" marR="14668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spc="-5" dirty="0"/>
                        <a:t>Glycine  </a:t>
                      </a:r>
                      <a:r>
                        <a:rPr sz="1300" dirty="0"/>
                        <a:t>receptor  </a:t>
                      </a:r>
                      <a:r>
                        <a:rPr sz="1300" spc="-5" dirty="0"/>
                        <a:t>makes  postsynaptic  </a:t>
                      </a:r>
                      <a:r>
                        <a:rPr sz="1300" dirty="0"/>
                        <a:t>membrane  more  permeable</a:t>
                      </a:r>
                      <a:r>
                        <a:rPr sz="1300" spc="-110" dirty="0"/>
                        <a:t> </a:t>
                      </a:r>
                      <a:r>
                        <a:rPr sz="1300" spc="-5" dirty="0"/>
                        <a:t>to  Cl</a:t>
                      </a:r>
                      <a:r>
                        <a:rPr sz="1300" spc="-7" baseline="24305" dirty="0"/>
                        <a:t>-</a:t>
                      </a:r>
                      <a:r>
                        <a:rPr sz="1300" spc="150" baseline="24305" dirty="0"/>
                        <a:t> </a:t>
                      </a:r>
                      <a:r>
                        <a:rPr sz="1300" spc="-5" dirty="0"/>
                        <a:t>ion.</a:t>
                      </a:r>
                      <a:endParaRPr sz="13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/>
                    </a:p>
                    <a:p>
                      <a:pPr marL="86360" marR="15303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spc="-5" dirty="0"/>
                        <a:t>Deactivated in  </a:t>
                      </a:r>
                      <a:r>
                        <a:rPr sz="1300" dirty="0"/>
                        <a:t>the </a:t>
                      </a:r>
                      <a:r>
                        <a:rPr sz="1300" spc="-10" dirty="0"/>
                        <a:t>synapse </a:t>
                      </a:r>
                      <a:r>
                        <a:rPr sz="1300" dirty="0"/>
                        <a:t>by  </a:t>
                      </a:r>
                      <a:r>
                        <a:rPr sz="1300" spc="-5" dirty="0"/>
                        <a:t>simple </a:t>
                      </a:r>
                      <a:r>
                        <a:rPr sz="1300" dirty="0"/>
                        <a:t>process</a:t>
                      </a:r>
                      <a:r>
                        <a:rPr sz="1300" spc="-65" dirty="0"/>
                        <a:t> </a:t>
                      </a:r>
                      <a:r>
                        <a:rPr sz="1300" dirty="0"/>
                        <a:t>of  </a:t>
                      </a:r>
                      <a:r>
                        <a:rPr sz="1300" spc="-5" dirty="0"/>
                        <a:t>reabsorbtion </a:t>
                      </a:r>
                      <a:r>
                        <a:rPr sz="1300" dirty="0"/>
                        <a:t>by  </a:t>
                      </a:r>
                      <a:r>
                        <a:rPr sz="1300" spc="-5" dirty="0"/>
                        <a:t>active transport  back into the  presynaptic  </a:t>
                      </a:r>
                      <a:r>
                        <a:rPr sz="1300" dirty="0"/>
                        <a:t>membrane</a:t>
                      </a:r>
                      <a:endParaRPr sz="13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/>
                    </a:p>
                    <a:p>
                      <a:pPr marL="86995" marR="9525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spc="-5" dirty="0"/>
                        <a:t>Glycine </a:t>
                      </a:r>
                      <a:r>
                        <a:rPr sz="1300" dirty="0"/>
                        <a:t>is  inhibitory  </a:t>
                      </a:r>
                      <a:r>
                        <a:rPr sz="1300" spc="-5" dirty="0"/>
                        <a:t>transmitted</a:t>
                      </a:r>
                      <a:r>
                        <a:rPr sz="1300" spc="-55" dirty="0"/>
                        <a:t> </a:t>
                      </a:r>
                      <a:r>
                        <a:rPr sz="1300" spc="-5" dirty="0"/>
                        <a:t>found  in the ventral  spinal </a:t>
                      </a:r>
                      <a:r>
                        <a:rPr sz="1300" dirty="0"/>
                        <a:t>cord. It </a:t>
                      </a:r>
                      <a:r>
                        <a:rPr sz="1300" spc="-5" dirty="0"/>
                        <a:t>is  </a:t>
                      </a:r>
                      <a:r>
                        <a:rPr sz="1300" dirty="0"/>
                        <a:t>inhibitory  </a:t>
                      </a:r>
                      <a:r>
                        <a:rPr sz="1300" spc="-5" dirty="0"/>
                        <a:t>transmitter to  Renshaw</a:t>
                      </a:r>
                      <a:r>
                        <a:rPr sz="1300" spc="-55" dirty="0"/>
                        <a:t> </a:t>
                      </a:r>
                      <a:r>
                        <a:rPr sz="1300" spc="-5" dirty="0"/>
                        <a:t>cells.</a:t>
                      </a:r>
                      <a:endParaRPr sz="13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979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105"/>
            <a:ext cx="12188825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Thank you! </a:t>
            </a:r>
          </a:p>
        </p:txBody>
      </p:sp>
      <p:sp>
        <p:nvSpPr>
          <p:cNvPr id="6" name="Rectangle 5"/>
          <p:cNvSpPr/>
          <p:nvPr/>
        </p:nvSpPr>
        <p:spPr>
          <a:xfrm>
            <a:off x="822160" y="2451761"/>
            <a:ext cx="4423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Physiology 436 Team: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46058" y="2480726"/>
            <a:ext cx="2916905" cy="155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Team Leaders: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Lulwah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Alshiha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Laila Mathkour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Mohammad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Alayed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32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840" y="1654995"/>
            <a:ext cx="10297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ar-SA" sz="1800" dirty="0">
                <a:solidFill>
                  <a:srgbClr val="DDE9EC">
                    <a:lumMod val="75000"/>
                  </a:srgbClr>
                </a:solidFill>
                <a:latin typeface="ArialMT" charset="0"/>
              </a:rPr>
              <a:t>اعمل لترسم بسمة، اعمل لتمسح دمعة، اعمل و أنت تعلم أن الله لا يضيع أجر من أحسن عملا.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6669" y="2894242"/>
            <a:ext cx="1965375" cy="2869493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fontAlgn="t">
              <a:lnSpc>
                <a:spcPct val="15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Females Members:</a:t>
            </a:r>
          </a:p>
          <a:p>
            <a:pPr fontAlgn="t">
              <a:lnSpc>
                <a:spcPct val="150000"/>
              </a:lnSpc>
              <a:spcBef>
                <a:spcPct val="20000"/>
              </a:spcBef>
            </a:pP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Ashwag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Almajed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</a:p>
          <a:p>
            <a:pPr fontAlgn="t">
              <a:lnSpc>
                <a:spcPct val="150000"/>
              </a:lnSpc>
              <a:spcBef>
                <a:spcPct val="20000"/>
              </a:spcBef>
            </a:pP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Hanin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Bashaikh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</a:p>
          <a:p>
            <a:pPr fontAlgn="t">
              <a:lnSpc>
                <a:spcPct val="150000"/>
              </a:lnSpc>
              <a:spcBef>
                <a:spcPct val="20000"/>
              </a:spcBef>
            </a:pP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Hayfaa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Alshaalan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	</a:t>
            </a:r>
          </a:p>
          <a:p>
            <a:pPr fontAlgn="t">
              <a:lnSpc>
                <a:spcPct val="150000"/>
              </a:lnSpc>
              <a:spcBef>
                <a:spcPct val="20000"/>
              </a:spcBef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146058" y="4276772"/>
            <a:ext cx="19447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Contact us: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5" t="21850" r="25930" b="22937"/>
          <a:stretch/>
        </p:blipFill>
        <p:spPr>
          <a:xfrm>
            <a:off x="8254652" y="5409259"/>
            <a:ext cx="490813" cy="354476"/>
          </a:xfrm>
          <a:prstGeom prst="rect">
            <a:avLst/>
          </a:prstGeom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9" t="22721" r="26650" b="22723"/>
          <a:stretch/>
        </p:blipFill>
        <p:spPr>
          <a:xfrm>
            <a:off x="8254652" y="4735673"/>
            <a:ext cx="512901" cy="431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9051" r="18500" b="9051"/>
          <a:stretch/>
        </p:blipFill>
        <p:spPr>
          <a:xfrm>
            <a:off x="9356906" y="4660517"/>
            <a:ext cx="360040" cy="507097"/>
          </a:xfrm>
          <a:prstGeom prst="rect">
            <a:avLst/>
          </a:prstGeom>
        </p:spPr>
      </p:pic>
      <p:pic>
        <p:nvPicPr>
          <p:cNvPr id="9" name="Picture 8">
            <a:hlinkClick r:id="rId8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0" t="19760" r="23540" b="19761"/>
          <a:stretch/>
        </p:blipFill>
        <p:spPr>
          <a:xfrm>
            <a:off x="9284898" y="5331687"/>
            <a:ext cx="504056" cy="4320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23807" y="2894242"/>
            <a:ext cx="1821359" cy="1459877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fontAlgn="t">
              <a:lnSpc>
                <a:spcPct val="15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Males Members: </a:t>
            </a:r>
          </a:p>
          <a:p>
            <a:pPr fontAlgn="t">
              <a:lnSpc>
                <a:spcPct val="150000"/>
              </a:lnSpc>
              <a:spcBef>
                <a:spcPct val="20000"/>
              </a:spcBef>
            </a:pP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Qais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Almuhaideb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150000"/>
              </a:lnSpc>
              <a:spcBef>
                <a:spcPct val="20000"/>
              </a:spcBef>
            </a:pP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6012" y="5763735"/>
            <a:ext cx="1158340" cy="646232"/>
          </a:xfrm>
          <a:prstGeom prst="rect">
            <a:avLst/>
          </a:prstGeom>
        </p:spPr>
      </p:pic>
      <p:sp>
        <p:nvSpPr>
          <p:cNvPr id="17" name="مربع نص 1"/>
          <p:cNvSpPr txBox="1"/>
          <p:nvPr/>
        </p:nvSpPr>
        <p:spPr>
          <a:xfrm>
            <a:off x="612932" y="5473472"/>
            <a:ext cx="549077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References: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64653"/>
                </a:solidFill>
              </a:rPr>
              <a:t>Females’ and Males’ slides.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64653"/>
                </a:solidFill>
              </a:rPr>
              <a:t>Guyton and Hall Textbook of Medical Physiology (Thirteenth Edition.)</a:t>
            </a:r>
          </a:p>
        </p:txBody>
      </p:sp>
      <p:pic>
        <p:nvPicPr>
          <p:cNvPr id="18" name="Picture 17">
            <a:hlinkClick r:id="rId11"/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191" y="5473472"/>
            <a:ext cx="992439" cy="81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90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350576" y="1708530"/>
            <a:ext cx="5467985" cy="774700"/>
          </a:xfrm>
          <a:custGeom>
            <a:avLst/>
            <a:gdLst/>
            <a:ahLst/>
            <a:cxnLst/>
            <a:rect l="l" t="t" r="r" b="b"/>
            <a:pathLst>
              <a:path w="5467984" h="774700">
                <a:moveTo>
                  <a:pt x="0" y="78232"/>
                </a:moveTo>
                <a:lnTo>
                  <a:pt x="19176" y="73660"/>
                </a:lnTo>
                <a:lnTo>
                  <a:pt x="76581" y="62611"/>
                </a:lnTo>
                <a:lnTo>
                  <a:pt x="174370" y="46990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2"/>
                </a:lnTo>
                <a:lnTo>
                  <a:pt x="491109" y="15748"/>
                </a:lnTo>
                <a:lnTo>
                  <a:pt x="595249" y="9017"/>
                </a:lnTo>
                <a:lnTo>
                  <a:pt x="712215" y="4572"/>
                </a:lnTo>
                <a:lnTo>
                  <a:pt x="839724" y="2286"/>
                </a:lnTo>
                <a:lnTo>
                  <a:pt x="977900" y="0"/>
                </a:lnTo>
                <a:lnTo>
                  <a:pt x="1126744" y="2286"/>
                </a:lnTo>
                <a:lnTo>
                  <a:pt x="1286256" y="6731"/>
                </a:lnTo>
                <a:lnTo>
                  <a:pt x="1458467" y="15748"/>
                </a:lnTo>
                <a:lnTo>
                  <a:pt x="1641221" y="26797"/>
                </a:lnTo>
                <a:lnTo>
                  <a:pt x="1834769" y="44704"/>
                </a:lnTo>
                <a:lnTo>
                  <a:pt x="2040889" y="64770"/>
                </a:lnTo>
                <a:lnTo>
                  <a:pt x="2259838" y="89281"/>
                </a:lnTo>
                <a:lnTo>
                  <a:pt x="2489454" y="118364"/>
                </a:lnTo>
                <a:lnTo>
                  <a:pt x="2731897" y="154051"/>
                </a:lnTo>
                <a:lnTo>
                  <a:pt x="2984881" y="194310"/>
                </a:lnTo>
                <a:lnTo>
                  <a:pt x="3250565" y="241173"/>
                </a:lnTo>
                <a:lnTo>
                  <a:pt x="3529076" y="296926"/>
                </a:lnTo>
                <a:lnTo>
                  <a:pt x="3820287" y="357251"/>
                </a:lnTo>
                <a:lnTo>
                  <a:pt x="4124325" y="424180"/>
                </a:lnTo>
                <a:lnTo>
                  <a:pt x="4441063" y="499999"/>
                </a:lnTo>
                <a:lnTo>
                  <a:pt x="4770628" y="582676"/>
                </a:lnTo>
                <a:lnTo>
                  <a:pt x="5112893" y="674116"/>
                </a:lnTo>
                <a:lnTo>
                  <a:pt x="5467985" y="77457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31366" y="1695196"/>
            <a:ext cx="3308350" cy="652145"/>
          </a:xfrm>
          <a:custGeom>
            <a:avLst/>
            <a:gdLst/>
            <a:ahLst/>
            <a:cxnLst/>
            <a:rect l="l" t="t" r="r" b="b"/>
            <a:pathLst>
              <a:path w="3308350" h="652144">
                <a:moveTo>
                  <a:pt x="0" y="651763"/>
                </a:moveTo>
                <a:lnTo>
                  <a:pt x="95631" y="624966"/>
                </a:lnTo>
                <a:lnTo>
                  <a:pt x="357124" y="555751"/>
                </a:lnTo>
                <a:lnTo>
                  <a:pt x="537845" y="508888"/>
                </a:lnTo>
                <a:lnTo>
                  <a:pt x="746125" y="457580"/>
                </a:lnTo>
                <a:lnTo>
                  <a:pt x="977900" y="401827"/>
                </a:lnTo>
                <a:lnTo>
                  <a:pt x="1226693" y="341502"/>
                </a:lnTo>
                <a:lnTo>
                  <a:pt x="1490218" y="283463"/>
                </a:lnTo>
                <a:lnTo>
                  <a:pt x="1760220" y="225425"/>
                </a:lnTo>
                <a:lnTo>
                  <a:pt x="2036572" y="171830"/>
                </a:lnTo>
                <a:lnTo>
                  <a:pt x="2310892" y="120523"/>
                </a:lnTo>
                <a:lnTo>
                  <a:pt x="2446909" y="98170"/>
                </a:lnTo>
                <a:lnTo>
                  <a:pt x="2578735" y="75945"/>
                </a:lnTo>
                <a:lnTo>
                  <a:pt x="2710561" y="58038"/>
                </a:lnTo>
                <a:lnTo>
                  <a:pt x="2838069" y="40131"/>
                </a:lnTo>
                <a:lnTo>
                  <a:pt x="2963545" y="26796"/>
                </a:lnTo>
                <a:lnTo>
                  <a:pt x="3082544" y="15620"/>
                </a:lnTo>
                <a:lnTo>
                  <a:pt x="3197352" y="6730"/>
                </a:lnTo>
                <a:lnTo>
                  <a:pt x="330796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33549" y="1679576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260401" y="792352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4861877" y="558038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614483" y="267842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  <a:path w="8723630" h="1330325">
                <a:moveTo>
                  <a:pt x="8723312" y="569213"/>
                </a:move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680261" y="828166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8723312" y="850391"/>
                </a:lnTo>
                <a:lnTo>
                  <a:pt x="8723312" y="5692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93812" y="587128"/>
            <a:ext cx="5179695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marL="12700"/>
            <a:r>
              <a:rPr lang="en-US" sz="3200" spc="-5" dirty="0">
                <a:solidFill>
                  <a:schemeClr val="accent6">
                    <a:lumMod val="50000"/>
                  </a:schemeClr>
                </a:solidFill>
              </a:rPr>
              <a:t>Classes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en-US" sz="3200" spc="-35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spc="-5" dirty="0">
                <a:solidFill>
                  <a:schemeClr val="accent6">
                    <a:lumMod val="50000"/>
                  </a:schemeClr>
                </a:solidFill>
              </a:rPr>
              <a:t>receptors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7347" y="1559307"/>
            <a:ext cx="4798268" cy="2736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850488"/>
              </p:ext>
            </p:extLst>
          </p:nvPr>
        </p:nvGraphicFramePr>
        <p:xfrm>
          <a:off x="405780" y="4595518"/>
          <a:ext cx="4896544" cy="15544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Metabotropic </a:t>
                      </a:r>
                      <a:endParaRPr 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Ionotropic</a:t>
                      </a:r>
                      <a:endParaRPr 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700" indent="0">
                        <a:buClr>
                          <a:srgbClr val="30B6FC"/>
                        </a:buClr>
                        <a:buFont typeface="Symbol"/>
                        <a:buNone/>
                        <a:tabLst>
                          <a:tab pos="287655" algn="l"/>
                        </a:tabLst>
                      </a:pPr>
                      <a:r>
                        <a:rPr lang="en-US" sz="1800" dirty="0"/>
                        <a:t>transmembrane </a:t>
                      </a:r>
                      <a:r>
                        <a:rPr lang="en-US" sz="1800" spc="-5" dirty="0"/>
                        <a:t>receptor</a:t>
                      </a:r>
                      <a:r>
                        <a:rPr lang="en-US" sz="1800" spc="-145" dirty="0"/>
                        <a:t> </a:t>
                      </a:r>
                      <a:r>
                        <a:rPr lang="en-US" sz="1800" dirty="0"/>
                        <a:t>acts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spc="-5" dirty="0"/>
                        <a:t>through </a:t>
                      </a:r>
                      <a:r>
                        <a:rPr lang="en-US" sz="1800" dirty="0"/>
                        <a:t>a </a:t>
                      </a:r>
                      <a:r>
                        <a:rPr lang="en-US" sz="1800" spc="-5" dirty="0"/>
                        <a:t>secondary</a:t>
                      </a:r>
                      <a:r>
                        <a:rPr lang="en-US" sz="1800" spc="-15" dirty="0"/>
                        <a:t> </a:t>
                      </a:r>
                      <a:r>
                        <a:rPr lang="en-US" sz="1800" spc="-10" dirty="0"/>
                        <a:t>messenger</a:t>
                      </a:r>
                      <a:endParaRPr lang="en-US" sz="1800" dirty="0"/>
                    </a:p>
                    <a:p>
                      <a:endParaRPr lang="en-US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Ligand gated ion</a:t>
                      </a:r>
                      <a:r>
                        <a:rPr lang="en-US" sz="1800" spc="-110" dirty="0"/>
                        <a:t> </a:t>
                      </a:r>
                      <a:r>
                        <a:rPr lang="en-US" sz="1800" spc="-5" dirty="0"/>
                        <a:t>channel</a:t>
                      </a:r>
                      <a:endParaRPr lang="en-US" sz="180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11589949"/>
              </p:ext>
            </p:extLst>
          </p:nvPr>
        </p:nvGraphicFramePr>
        <p:xfrm>
          <a:off x="5653193" y="1916832"/>
          <a:ext cx="5996601" cy="43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5662364" y="1452303"/>
            <a:ext cx="4349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-15" dirty="0"/>
              <a:t>Criteria that </a:t>
            </a:r>
            <a:r>
              <a:rPr lang="en-US" spc="-10" dirty="0"/>
              <a:t>Define </a:t>
            </a:r>
            <a:r>
              <a:rPr lang="en-US" spc="-5" dirty="0"/>
              <a:t>a </a:t>
            </a:r>
            <a:r>
              <a:rPr lang="en-US" spc="-15" dirty="0"/>
              <a:t>Substance </a:t>
            </a:r>
            <a:r>
              <a:rPr lang="en-US" spc="-5" dirty="0"/>
              <a:t>as a</a:t>
            </a:r>
            <a:r>
              <a:rPr lang="en-US" spc="95" dirty="0"/>
              <a:t> </a:t>
            </a:r>
            <a:r>
              <a:rPr lang="en-US" spc="-10" dirty="0"/>
              <a:t>NT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553851" y="1225102"/>
            <a:ext cx="6195283" cy="510684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015806" y="1208146"/>
            <a:ext cx="2733328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a typeface="+mj-ea"/>
                <a:cs typeface="+mj-cs"/>
              </a:rPr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165798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2" y="152400"/>
            <a:ext cx="5450030" cy="990600"/>
          </a:xfrm>
        </p:spPr>
        <p:txBody>
          <a:bodyPr>
            <a:normAutofit/>
          </a:bodyPr>
          <a:lstStyle/>
          <a:p>
            <a:r>
              <a:rPr lang="en-US" sz="2000" spc="-10" dirty="0">
                <a:solidFill>
                  <a:schemeClr val="bg1">
                    <a:lumMod val="50000"/>
                  </a:schemeClr>
                </a:solidFill>
              </a:rPr>
              <a:t>Synthesis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&amp; </a:t>
            </a:r>
            <a:r>
              <a:rPr lang="en-US" sz="2000" spc="-15" dirty="0">
                <a:solidFill>
                  <a:schemeClr val="bg1">
                    <a:lumMod val="50000"/>
                  </a:schemeClr>
                </a:solidFill>
              </a:rPr>
              <a:t>Recycling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of Small-  </a:t>
            </a:r>
            <a:r>
              <a:rPr lang="en-US" sz="2000" spc="-5" dirty="0">
                <a:solidFill>
                  <a:schemeClr val="bg1">
                    <a:lumMod val="50000"/>
                  </a:schemeClr>
                </a:solidFill>
              </a:rPr>
              <a:t>Molecule </a:t>
            </a:r>
            <a:r>
              <a:rPr lang="en-US" sz="2000" spc="-20" dirty="0">
                <a:solidFill>
                  <a:schemeClr val="bg1">
                    <a:lumMod val="50000"/>
                  </a:schemeClr>
                </a:solidFill>
              </a:rPr>
              <a:t>Neurotransmitters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47423683"/>
              </p:ext>
            </p:extLst>
          </p:nvPr>
        </p:nvGraphicFramePr>
        <p:xfrm>
          <a:off x="630796" y="1250913"/>
          <a:ext cx="3594601" cy="4914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33"/>
          <p:cNvSpPr/>
          <p:nvPr/>
        </p:nvSpPr>
        <p:spPr>
          <a:xfrm>
            <a:off x="4304374" y="1265399"/>
            <a:ext cx="1656184" cy="4899905"/>
          </a:xfrm>
          <a:prstGeom prst="rect">
            <a:avLst/>
          </a:prstGeom>
          <a:blipFill>
            <a:blip r:embed="rId7" cstate="print"/>
            <a:srcRect/>
            <a:stretch>
              <a:fillRect l="-4031" t="-1818" r="-8923" b="-133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7"/>
          <p:cNvSpPr txBox="1"/>
          <p:nvPr/>
        </p:nvSpPr>
        <p:spPr>
          <a:xfrm>
            <a:off x="5234820" y="4590420"/>
            <a:ext cx="80394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100" spc="-5" dirty="0">
                <a:solidFill>
                  <a:srgbClr val="FF0000"/>
                </a:solidFill>
                <a:cs typeface="Calibri"/>
              </a:rPr>
              <a:t>Less </a:t>
            </a:r>
            <a:r>
              <a:rPr sz="1100" spc="-10" dirty="0">
                <a:solidFill>
                  <a:srgbClr val="FF0000"/>
                </a:solidFill>
                <a:cs typeface="Calibri"/>
              </a:rPr>
              <a:t>than</a:t>
            </a:r>
            <a:r>
              <a:rPr sz="1100" spc="-45" dirty="0">
                <a:solidFill>
                  <a:srgbClr val="FF0000"/>
                </a:solidFill>
                <a:cs typeface="Calibri"/>
              </a:rPr>
              <a:t> </a:t>
            </a:r>
            <a:r>
              <a:rPr sz="1100" spc="-5" dirty="0">
                <a:solidFill>
                  <a:srgbClr val="FF0000"/>
                </a:solidFill>
                <a:cs typeface="Calibri"/>
              </a:rPr>
              <a:t>8  </a:t>
            </a:r>
            <a:r>
              <a:rPr sz="1100" spc="-10" dirty="0">
                <a:solidFill>
                  <a:srgbClr val="FF0000"/>
                </a:solidFill>
                <a:cs typeface="Calibri"/>
              </a:rPr>
              <a:t>mm/day</a:t>
            </a:r>
            <a:endParaRPr sz="1100" dirty="0"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6420" y="646814"/>
            <a:ext cx="5379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Synthesis &amp; Recycling of  Neuropeptides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57461987"/>
              </p:ext>
            </p:extLst>
          </p:nvPr>
        </p:nvGraphicFramePr>
        <p:xfrm>
          <a:off x="6250094" y="1231338"/>
          <a:ext cx="3798564" cy="4933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object 3"/>
          <p:cNvSpPr/>
          <p:nvPr/>
        </p:nvSpPr>
        <p:spPr>
          <a:xfrm>
            <a:off x="10126860" y="1255243"/>
            <a:ext cx="1512169" cy="4968552"/>
          </a:xfrm>
          <a:prstGeom prst="rect">
            <a:avLst/>
          </a:prstGeom>
          <a:blipFill>
            <a:blip r:embed="rId13" cstate="print"/>
            <a:srcRect/>
            <a:stretch>
              <a:fillRect l="-395" t="-2717" r="-4" b="-225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1"/>
          <p:cNvSpPr txBox="1"/>
          <p:nvPr/>
        </p:nvSpPr>
        <p:spPr>
          <a:xfrm>
            <a:off x="10946125" y="3851756"/>
            <a:ext cx="692904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200" spc="-20" dirty="0">
                <a:solidFill>
                  <a:srgbClr val="FF0000"/>
                </a:solidFill>
                <a:cs typeface="Calibri"/>
              </a:rPr>
              <a:t>Fast</a:t>
            </a:r>
            <a:r>
              <a:rPr sz="1200" spc="-70" dirty="0">
                <a:solidFill>
                  <a:srgbClr val="FF0000"/>
                </a:solidFill>
                <a:cs typeface="Calibri"/>
              </a:rPr>
              <a:t> </a:t>
            </a:r>
            <a:r>
              <a:rPr sz="1200" spc="-15" dirty="0">
                <a:solidFill>
                  <a:srgbClr val="FF0000"/>
                </a:solidFill>
                <a:cs typeface="Calibri"/>
              </a:rPr>
              <a:t>axonal  </a:t>
            </a:r>
            <a:r>
              <a:rPr sz="1200" spc="-10" dirty="0">
                <a:solidFill>
                  <a:srgbClr val="FF0000"/>
                </a:solidFill>
                <a:cs typeface="Calibri"/>
              </a:rPr>
              <a:t>transport  </a:t>
            </a:r>
            <a:r>
              <a:rPr sz="1200" spc="-10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50-400</a:t>
            </a:r>
            <a:endParaRPr sz="1200" dirty="0">
              <a:solidFill>
                <a:schemeClr val="accent4">
                  <a:lumMod val="75000"/>
                </a:schemeClr>
              </a:solidFill>
              <a:cs typeface="Calibri"/>
            </a:endParaRPr>
          </a:p>
          <a:p>
            <a:pPr marL="12700"/>
            <a:r>
              <a:rPr sz="1200" spc="-10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mm/day</a:t>
            </a:r>
            <a:endParaRPr sz="1200" dirty="0">
              <a:solidFill>
                <a:schemeClr val="accent4">
                  <a:lumMod val="75000"/>
                </a:schemeClr>
              </a:solidFill>
              <a:cs typeface="Calibri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059492" y="1255243"/>
            <a:ext cx="0" cy="496855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455497" y="-388"/>
            <a:ext cx="273332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a typeface="+mj-ea"/>
                <a:cs typeface="+mj-cs"/>
              </a:rPr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191337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86500" y="1878110"/>
            <a:ext cx="4910951" cy="342309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are neurotransmitters released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700808"/>
            <a:ext cx="5040560" cy="4442048"/>
          </a:xfrm>
        </p:spPr>
      </p:pic>
      <p:sp>
        <p:nvSpPr>
          <p:cNvPr id="7" name="object 3"/>
          <p:cNvSpPr txBox="1">
            <a:spLocks/>
          </p:cNvSpPr>
          <p:nvPr/>
        </p:nvSpPr>
        <p:spPr>
          <a:xfrm>
            <a:off x="7110878" y="2564904"/>
            <a:ext cx="5063242" cy="2862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6445" indent="-514350" defTabSz="914400">
              <a:buFont typeface="+mj-lt"/>
              <a:buAutoNum type="arabicParenR"/>
            </a:pPr>
            <a:r>
              <a:rPr lang="en-US" sz="1800" spc="-15" dirty="0"/>
              <a:t>Noradrenergic </a:t>
            </a:r>
            <a:r>
              <a:rPr lang="en-US" sz="1800" spc="-25" dirty="0"/>
              <a:t>system</a:t>
            </a:r>
            <a:r>
              <a:rPr lang="en-US" sz="1800" spc="-5" dirty="0"/>
              <a:t> </a:t>
            </a:r>
            <a:r>
              <a:rPr lang="en-US" sz="1800" spc="-10" dirty="0"/>
              <a:t>(Noradrenaline)</a:t>
            </a:r>
          </a:p>
          <a:p>
            <a:pPr marL="526445" indent="-514350" defTabSz="914400">
              <a:spcBef>
                <a:spcPts val="1160"/>
              </a:spcBef>
              <a:buFont typeface="+mj-lt"/>
              <a:buAutoNum type="arabicParenR"/>
            </a:pPr>
            <a:r>
              <a:rPr lang="en-US" sz="1800" spc="-10" dirty="0"/>
              <a:t>Cholinergic </a:t>
            </a:r>
            <a:r>
              <a:rPr lang="en-US" sz="1800" spc="-25" dirty="0"/>
              <a:t>system</a:t>
            </a:r>
            <a:r>
              <a:rPr lang="en-US" sz="1800" spc="20" dirty="0"/>
              <a:t> </a:t>
            </a:r>
            <a:r>
              <a:rPr lang="en-US" sz="1800" spc="-5" dirty="0"/>
              <a:t>(Acetylcholine)</a:t>
            </a:r>
          </a:p>
          <a:p>
            <a:pPr marL="526445" indent="-514350" defTabSz="914400">
              <a:spcBef>
                <a:spcPts val="1160"/>
              </a:spcBef>
              <a:buFont typeface="+mj-lt"/>
              <a:buAutoNum type="arabicParenR"/>
            </a:pPr>
            <a:r>
              <a:rPr lang="en-US" sz="1800" spc="-10" dirty="0" err="1"/>
              <a:t>Glutamergic</a:t>
            </a:r>
            <a:r>
              <a:rPr lang="en-US" sz="1800" spc="-10" dirty="0"/>
              <a:t> </a:t>
            </a:r>
            <a:r>
              <a:rPr lang="en-US" sz="1800" spc="-25" dirty="0"/>
              <a:t>system</a:t>
            </a:r>
            <a:r>
              <a:rPr lang="en-US" sz="1800" spc="-65" dirty="0"/>
              <a:t> </a:t>
            </a:r>
            <a:r>
              <a:rPr lang="en-US" sz="1800" spc="-10" dirty="0"/>
              <a:t>(Glutamate)</a:t>
            </a:r>
          </a:p>
          <a:p>
            <a:pPr marL="526445" indent="-514350" defTabSz="914400">
              <a:spcBef>
                <a:spcPts val="1160"/>
              </a:spcBef>
              <a:buFont typeface="+mj-lt"/>
              <a:buAutoNum type="arabicParenR"/>
            </a:pPr>
            <a:r>
              <a:rPr lang="en-US" sz="1800" spc="-10" dirty="0">
                <a:solidFill>
                  <a:srgbClr val="FF0000"/>
                </a:solidFill>
              </a:rPr>
              <a:t>GABAergic </a:t>
            </a:r>
            <a:r>
              <a:rPr lang="en-US" sz="1800" spc="-25" dirty="0">
                <a:solidFill>
                  <a:srgbClr val="FF0000"/>
                </a:solidFill>
              </a:rPr>
              <a:t>system</a:t>
            </a:r>
            <a:r>
              <a:rPr lang="en-US" sz="1800" spc="-45" dirty="0">
                <a:solidFill>
                  <a:srgbClr val="FF0000"/>
                </a:solidFill>
              </a:rPr>
              <a:t> </a:t>
            </a:r>
            <a:r>
              <a:rPr lang="en-US" sz="1800" spc="-10" dirty="0">
                <a:solidFill>
                  <a:srgbClr val="FF0000"/>
                </a:solidFill>
              </a:rPr>
              <a:t>(GABA)</a:t>
            </a:r>
          </a:p>
          <a:p>
            <a:pPr marL="526445" indent="-514350" defTabSz="914400">
              <a:spcBef>
                <a:spcPts val="1160"/>
              </a:spcBef>
              <a:buFont typeface="+mj-lt"/>
              <a:buAutoNum type="arabicParenR"/>
            </a:pPr>
            <a:r>
              <a:rPr lang="en-US" sz="1800" spc="-10" dirty="0"/>
              <a:t>Serotoninergic </a:t>
            </a:r>
            <a:r>
              <a:rPr lang="en-US" sz="1800" spc="-25" dirty="0"/>
              <a:t>system</a:t>
            </a:r>
            <a:r>
              <a:rPr lang="en-US" sz="1800" spc="-40" dirty="0"/>
              <a:t> </a:t>
            </a:r>
            <a:r>
              <a:rPr lang="en-US" sz="1800" spc="-10" dirty="0"/>
              <a:t>(Serotonin)</a:t>
            </a:r>
          </a:p>
          <a:p>
            <a:pPr marL="526445" indent="-514350" defTabSz="914400">
              <a:spcBef>
                <a:spcPts val="1155"/>
              </a:spcBef>
              <a:buFont typeface="+mj-lt"/>
              <a:buAutoNum type="arabicParenR"/>
            </a:pPr>
            <a:r>
              <a:rPr lang="en-US" sz="1800" dirty="0">
                <a:solidFill>
                  <a:srgbClr val="F303A2"/>
                </a:solidFill>
                <a:cs typeface="Cambria Math"/>
              </a:rPr>
              <a:t> </a:t>
            </a:r>
            <a:r>
              <a:rPr lang="en-US" sz="1800" spc="-10" dirty="0"/>
              <a:t>Dopaminergic </a:t>
            </a:r>
            <a:r>
              <a:rPr lang="en-US" sz="1800" spc="-25" dirty="0"/>
              <a:t>system</a:t>
            </a:r>
            <a:r>
              <a:rPr lang="en-US" sz="1800" spc="-60" dirty="0"/>
              <a:t> </a:t>
            </a:r>
            <a:r>
              <a:rPr lang="en-US" sz="1800" dirty="0"/>
              <a:t>(Dopamine)</a:t>
            </a:r>
          </a:p>
          <a:p>
            <a:pPr marL="526445" indent="-514350" defTabSz="914400">
              <a:spcBef>
                <a:spcPts val="1165"/>
              </a:spcBef>
              <a:buFont typeface="+mj-lt"/>
              <a:buAutoNum type="arabicParenR"/>
            </a:pPr>
            <a:endParaRPr lang="en-US" sz="1800" spc="-10" dirty="0"/>
          </a:p>
        </p:txBody>
      </p:sp>
      <p:sp>
        <p:nvSpPr>
          <p:cNvPr id="8" name="object 5"/>
          <p:cNvSpPr txBox="1">
            <a:spLocks/>
          </p:cNvSpPr>
          <p:nvPr/>
        </p:nvSpPr>
        <p:spPr>
          <a:xfrm>
            <a:off x="6676528" y="1865466"/>
            <a:ext cx="4680520" cy="471539"/>
          </a:xfrm>
          <a:prstGeom prst="rect">
            <a:avLst/>
          </a:prstGeom>
        </p:spPr>
        <p:txBody>
          <a:bodyPr vert="horz" wrap="square" lIns="0" tIns="101219" rIns="0" bIns="0" rtlCol="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14655" defTabSz="914400"/>
            <a:r>
              <a:rPr lang="en-US" sz="2400">
                <a:latin typeface="+mn-lt"/>
              </a:rPr>
              <a:t>Some of NTs </a:t>
            </a:r>
            <a:r>
              <a:rPr lang="en-US" sz="2400" spc="-35">
                <a:latin typeface="+mn-lt"/>
              </a:rPr>
              <a:t>Systems </a:t>
            </a:r>
            <a:r>
              <a:rPr lang="en-US" sz="2400">
                <a:latin typeface="+mn-lt"/>
              </a:rPr>
              <a:t>in the</a:t>
            </a:r>
            <a:r>
              <a:rPr lang="en-US" sz="2400" spc="-50">
                <a:latin typeface="+mn-lt"/>
              </a:rPr>
              <a:t> </a:t>
            </a:r>
            <a:r>
              <a:rPr lang="en-US" sz="2400" spc="-30">
                <a:latin typeface="+mn-lt"/>
              </a:rPr>
              <a:t>Brain</a:t>
            </a:r>
            <a:endParaRPr lang="en-US" sz="240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460" y="1272562"/>
            <a:ext cx="6061015" cy="496475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37147" y="1272562"/>
            <a:ext cx="2733328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a typeface="+mj-ea"/>
                <a:cs typeface="+mj-cs"/>
              </a:rPr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1711162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11928" y="1212174"/>
            <a:ext cx="7295855" cy="3937203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796" y="620688"/>
            <a:ext cx="7269284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marL="12700"/>
            <a:r>
              <a:rPr lang="en-US" sz="3200" spc="-5" dirty="0"/>
              <a:t>1) norepinephrine</a:t>
            </a:r>
            <a:r>
              <a:rPr lang="en-US" sz="3200" spc="-50" dirty="0"/>
              <a:t> </a:t>
            </a:r>
            <a:r>
              <a:rPr lang="en-US" sz="3200" spc="-5" dirty="0"/>
              <a:t>system</a:t>
            </a:r>
          </a:p>
        </p:txBody>
      </p:sp>
      <p:sp>
        <p:nvSpPr>
          <p:cNvPr id="3" name="object 3"/>
          <p:cNvSpPr/>
          <p:nvPr/>
        </p:nvSpPr>
        <p:spPr>
          <a:xfrm>
            <a:off x="7678588" y="1297732"/>
            <a:ext cx="3903253" cy="2061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9796" y="1861190"/>
            <a:ext cx="6984776" cy="4250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Arial" charset="0"/>
              <a:buChar char="•"/>
              <a:tabLst>
                <a:tab pos="1031240" algn="l"/>
              </a:tabLst>
            </a:pPr>
            <a:r>
              <a:rPr lang="en-US" sz="1600" b="1" dirty="0">
                <a:solidFill>
                  <a:schemeClr val="accent1"/>
                </a:solidFill>
                <a:cs typeface="Comic Sans MS"/>
              </a:rPr>
              <a:t>Location: </a:t>
            </a:r>
            <a:r>
              <a:rPr sz="1600" dirty="0">
                <a:cs typeface="Comic Sans MS"/>
              </a:rPr>
              <a:t>N</a:t>
            </a:r>
            <a:r>
              <a:rPr sz="1600" spc="-10" dirty="0">
                <a:cs typeface="Comic Sans MS"/>
              </a:rPr>
              <a:t>u</a:t>
            </a:r>
            <a:r>
              <a:rPr sz="1600" spc="5" dirty="0">
                <a:cs typeface="Comic Sans MS"/>
              </a:rPr>
              <a:t>c</a:t>
            </a:r>
            <a:r>
              <a:rPr sz="1600" spc="-5" dirty="0">
                <a:cs typeface="Comic Sans MS"/>
              </a:rPr>
              <a:t>l</a:t>
            </a:r>
            <a:r>
              <a:rPr sz="1600" spc="5" dirty="0">
                <a:cs typeface="Comic Sans MS"/>
              </a:rPr>
              <a:t>e</a:t>
            </a:r>
            <a:r>
              <a:rPr sz="1600" dirty="0">
                <a:cs typeface="Comic Sans MS"/>
              </a:rPr>
              <a:t>us</a:t>
            </a:r>
            <a:r>
              <a:rPr lang="en-US" sz="1600" dirty="0">
                <a:cs typeface="Comic Sans MS"/>
              </a:rPr>
              <a:t> </a:t>
            </a:r>
            <a:r>
              <a:rPr sz="1600" spc="5" dirty="0">
                <a:cs typeface="Comic Sans MS"/>
              </a:rPr>
              <a:t>C</a:t>
            </a:r>
            <a:r>
              <a:rPr sz="1600" dirty="0">
                <a:cs typeface="Comic Sans MS"/>
              </a:rPr>
              <a:t>o</a:t>
            </a:r>
            <a:r>
              <a:rPr sz="1600" spc="5" dirty="0">
                <a:cs typeface="Comic Sans MS"/>
              </a:rPr>
              <a:t>e</a:t>
            </a:r>
            <a:r>
              <a:rPr sz="1600" spc="-5" dirty="0">
                <a:cs typeface="Comic Sans MS"/>
              </a:rPr>
              <a:t>rul</a:t>
            </a:r>
            <a:r>
              <a:rPr sz="1600" spc="5" dirty="0">
                <a:cs typeface="Comic Sans MS"/>
              </a:rPr>
              <a:t>e</a:t>
            </a:r>
            <a:r>
              <a:rPr sz="1600" dirty="0">
                <a:cs typeface="Comic Sans MS"/>
              </a:rPr>
              <a:t>us</a:t>
            </a:r>
            <a:r>
              <a:rPr lang="en-US" sz="1600" dirty="0">
                <a:cs typeface="Comic Sans MS"/>
              </a:rPr>
              <a:t> is in </a:t>
            </a:r>
            <a:r>
              <a:rPr lang="en-US" sz="1600" spc="-5" dirty="0">
                <a:cs typeface="Comic Sans MS"/>
              </a:rPr>
              <a:t>th</a:t>
            </a:r>
            <a:r>
              <a:rPr lang="en-US" sz="1600" dirty="0">
                <a:cs typeface="Comic Sans MS"/>
              </a:rPr>
              <a:t>e </a:t>
            </a:r>
            <a:r>
              <a:rPr lang="en-US" sz="1600" spc="-10" dirty="0">
                <a:cs typeface="Comic Sans MS"/>
              </a:rPr>
              <a:t>p</a:t>
            </a:r>
            <a:r>
              <a:rPr lang="en-US" sz="1600" dirty="0">
                <a:cs typeface="Comic Sans MS"/>
              </a:rPr>
              <a:t>o</a:t>
            </a:r>
            <a:r>
              <a:rPr lang="en-US" sz="1600" spc="-10" dirty="0">
                <a:cs typeface="Comic Sans MS"/>
              </a:rPr>
              <a:t>ns.</a:t>
            </a:r>
          </a:p>
          <a:p>
            <a:pPr marL="298450" marR="5080" indent="-285750">
              <a:buFont typeface="Arial" charset="0"/>
              <a:buChar char="•"/>
              <a:tabLst>
                <a:tab pos="1031240" algn="l"/>
              </a:tabLst>
            </a:pPr>
            <a:endParaRPr lang="en-US" sz="1600" spc="-10" dirty="0">
              <a:cs typeface="Comic Sans MS"/>
            </a:endParaRPr>
          </a:p>
          <a:p>
            <a:pPr marL="298450" marR="5080" indent="-285750">
              <a:buFont typeface="Arial" charset="0"/>
              <a:buChar char="•"/>
              <a:tabLst>
                <a:tab pos="1031240" algn="l"/>
              </a:tabLst>
            </a:pPr>
            <a:r>
              <a:rPr lang="en-US" sz="1600" b="1" spc="-5" dirty="0">
                <a:solidFill>
                  <a:schemeClr val="accent1"/>
                </a:solidFill>
                <a:cs typeface="Comic Sans MS"/>
              </a:rPr>
              <a:t>Responds/activated</a:t>
            </a:r>
            <a:r>
              <a:rPr lang="en-US" sz="1600" b="1" spc="-5" dirty="0">
                <a:cs typeface="Comic Sans MS"/>
              </a:rPr>
              <a:t>:</a:t>
            </a:r>
            <a:r>
              <a:rPr lang="en-US" sz="1600" spc="-5" dirty="0">
                <a:cs typeface="Comic Sans MS"/>
              </a:rPr>
              <a:t> by </a:t>
            </a:r>
            <a:r>
              <a:rPr lang="en-US" sz="1600" dirty="0">
                <a:cs typeface="Comic Sans MS"/>
              </a:rPr>
              <a:t>stress and panic (physiological)</a:t>
            </a:r>
          </a:p>
          <a:p>
            <a:pPr marL="298450" marR="5080" indent="-285750">
              <a:buFont typeface="Arial" charset="0"/>
              <a:buChar char="•"/>
              <a:tabLst>
                <a:tab pos="1031240" algn="l"/>
              </a:tabLst>
            </a:pPr>
            <a:endParaRPr lang="en-US" sz="1600" b="1" spc="-5" dirty="0">
              <a:solidFill>
                <a:schemeClr val="accent1"/>
              </a:solidFill>
              <a:cs typeface="Comic Sans MS"/>
            </a:endParaRPr>
          </a:p>
          <a:p>
            <a:pPr marL="298450" marR="5080" indent="-285750">
              <a:buFont typeface="Arial" charset="0"/>
              <a:buChar char="•"/>
              <a:tabLst>
                <a:tab pos="1031240" algn="l"/>
              </a:tabLst>
            </a:pPr>
            <a:r>
              <a:rPr lang="en-US" sz="1600" b="1" spc="-5" dirty="0">
                <a:solidFill>
                  <a:schemeClr val="accent1"/>
                </a:solidFill>
                <a:cs typeface="Comic Sans MS"/>
              </a:rPr>
              <a:t>Co-ordinates  responses via:  </a:t>
            </a:r>
            <a:r>
              <a:rPr lang="en-US" sz="1600" spc="-5" dirty="0">
                <a:cs typeface="Comic Sans MS"/>
              </a:rPr>
              <a:t>projections to </a:t>
            </a:r>
            <a:r>
              <a:rPr lang="en-US" sz="1600" dirty="0">
                <a:cs typeface="Comic Sans MS"/>
              </a:rPr>
              <a:t>thalamus, cerebral </a:t>
            </a:r>
            <a:r>
              <a:rPr lang="en-US" sz="1600" spc="-5" dirty="0">
                <a:cs typeface="Comic Sans MS"/>
              </a:rPr>
              <a:t>cortex, cerebellum, </a:t>
            </a:r>
            <a:r>
              <a:rPr lang="en-US" sz="1600" dirty="0">
                <a:cs typeface="Comic Sans MS"/>
              </a:rPr>
              <a:t>hippocampus, </a:t>
            </a:r>
            <a:r>
              <a:rPr lang="en-US" sz="1600" spc="-5" dirty="0">
                <a:cs typeface="Comic Sans MS"/>
              </a:rPr>
              <a:t>amygdala,  </a:t>
            </a:r>
            <a:r>
              <a:rPr lang="en-US" sz="1600" dirty="0">
                <a:cs typeface="Comic Sans MS"/>
              </a:rPr>
              <a:t>hypothalamus, autonomic </a:t>
            </a:r>
            <a:r>
              <a:rPr lang="en-US" sz="1600" spc="-5" dirty="0">
                <a:cs typeface="Comic Sans MS"/>
              </a:rPr>
              <a:t>brainstem centers,  </a:t>
            </a:r>
            <a:r>
              <a:rPr lang="en-US" sz="1600" dirty="0">
                <a:cs typeface="Comic Sans MS"/>
              </a:rPr>
              <a:t>and the spinal</a:t>
            </a:r>
            <a:r>
              <a:rPr lang="en-US" sz="1600" spc="-105" dirty="0">
                <a:cs typeface="Comic Sans MS"/>
              </a:rPr>
              <a:t> </a:t>
            </a:r>
            <a:r>
              <a:rPr lang="en-US" sz="1600" spc="-5" dirty="0">
                <a:cs typeface="Comic Sans MS"/>
              </a:rPr>
              <a:t>cord (Very wide-spread projection</a:t>
            </a:r>
            <a:r>
              <a:rPr lang="en-US" sz="1600" spc="30" dirty="0">
                <a:cs typeface="Comic Sans MS"/>
              </a:rPr>
              <a:t> </a:t>
            </a:r>
            <a:r>
              <a:rPr lang="en-US" sz="1600" spc="-5" dirty="0">
                <a:cs typeface="Comic Sans MS"/>
              </a:rPr>
              <a:t>system)</a:t>
            </a:r>
          </a:p>
          <a:p>
            <a:pPr marL="298450" marR="5080" indent="-285750">
              <a:buFont typeface="Arial" charset="0"/>
              <a:buChar char="•"/>
              <a:tabLst>
                <a:tab pos="1031240" algn="l"/>
              </a:tabLst>
            </a:pPr>
            <a:endParaRPr lang="en-US" sz="1600" b="1" spc="-5" dirty="0">
              <a:solidFill>
                <a:schemeClr val="accent1"/>
              </a:solidFill>
              <a:cs typeface="Comic Sans MS"/>
            </a:endParaRPr>
          </a:p>
          <a:p>
            <a:pPr marL="298450" marR="5080" indent="-285750">
              <a:buFont typeface="Arial" charset="0"/>
              <a:buChar char="•"/>
              <a:tabLst>
                <a:tab pos="1031240" algn="l"/>
              </a:tabLst>
            </a:pPr>
            <a:r>
              <a:rPr lang="en-US" sz="1600" b="1" spc="-5" dirty="0">
                <a:solidFill>
                  <a:schemeClr val="accent1"/>
                </a:solidFill>
                <a:cs typeface="Comic Sans MS"/>
              </a:rPr>
              <a:t>Activated during: </a:t>
            </a:r>
            <a:r>
              <a:rPr lang="en-US" sz="1600" spc="-10" dirty="0">
                <a:cs typeface="Comic Sans MS"/>
              </a:rPr>
              <a:t>Sleep</a:t>
            </a:r>
            <a:r>
              <a:rPr lang="en-US" sz="1600" dirty="0">
                <a:cs typeface="Comic Sans MS"/>
              </a:rPr>
              <a:t>, </a:t>
            </a:r>
            <a:r>
              <a:rPr lang="en-US" sz="1600" spc="-5" dirty="0">
                <a:cs typeface="Comic Sans MS"/>
              </a:rPr>
              <a:t>Attention/Vigilance</a:t>
            </a:r>
          </a:p>
          <a:p>
            <a:pPr marL="298450" marR="685800" indent="-285750">
              <a:buFont typeface="Arial" charset="0"/>
              <a:buChar char="•"/>
            </a:pPr>
            <a:endParaRPr lang="en-US" sz="1600" spc="-5" dirty="0">
              <a:cs typeface="Comic Sans MS"/>
            </a:endParaRPr>
          </a:p>
          <a:p>
            <a:pPr marL="298450" marR="685800" indent="-285750">
              <a:buFont typeface="Arial" charset="0"/>
              <a:buChar char="•"/>
            </a:pPr>
            <a:r>
              <a:rPr lang="en-US" sz="1600" b="1" spc="-5" dirty="0">
                <a:solidFill>
                  <a:schemeClr val="accent1"/>
                </a:solidFill>
                <a:cs typeface="Comic Sans MS"/>
              </a:rPr>
              <a:t>Deactivated/decreased: </a:t>
            </a:r>
            <a:r>
              <a:rPr lang="en-US" sz="1600" spc="-5" dirty="0">
                <a:cs typeface="Comic Sans MS"/>
              </a:rPr>
              <a:t>Their </a:t>
            </a:r>
            <a:r>
              <a:rPr lang="en-US" sz="1600" dirty="0">
                <a:cs typeface="Comic Sans MS"/>
              </a:rPr>
              <a:t>firing </a:t>
            </a:r>
            <a:r>
              <a:rPr lang="en-US" sz="1600" u="sng" spc="-5" dirty="0">
                <a:solidFill>
                  <a:srgbClr val="C00000"/>
                </a:solidFill>
                <a:cs typeface="Comic Sans MS"/>
              </a:rPr>
              <a:t>decreases</a:t>
            </a:r>
            <a:r>
              <a:rPr lang="en-US" sz="1600" spc="-5" dirty="0">
                <a:cs typeface="Comic Sans MS"/>
              </a:rPr>
              <a:t> </a:t>
            </a:r>
            <a:r>
              <a:rPr lang="en-US" sz="1600" dirty="0">
                <a:cs typeface="Comic Sans MS"/>
              </a:rPr>
              <a:t>markedly </a:t>
            </a:r>
            <a:r>
              <a:rPr lang="en-US" sz="1600" spc="-5" dirty="0">
                <a:cs typeface="Comic Sans MS"/>
              </a:rPr>
              <a:t>during </a:t>
            </a:r>
            <a:r>
              <a:rPr lang="en-US" sz="1600" spc="-10" dirty="0">
                <a:cs typeface="Comic Sans MS"/>
              </a:rPr>
              <a:t>slow-wave  </a:t>
            </a:r>
            <a:r>
              <a:rPr lang="en-US" sz="1600" dirty="0">
                <a:cs typeface="Comic Sans MS"/>
              </a:rPr>
              <a:t>sleep. and virtually </a:t>
            </a:r>
            <a:r>
              <a:rPr lang="en-US" sz="1600" spc="-5" dirty="0">
                <a:solidFill>
                  <a:srgbClr val="C00000"/>
                </a:solidFill>
                <a:cs typeface="Comic Sans MS"/>
              </a:rPr>
              <a:t>disappears </a:t>
            </a:r>
            <a:r>
              <a:rPr lang="en-US" sz="1600" spc="-5" dirty="0">
                <a:cs typeface="Comic Sans MS"/>
              </a:rPr>
              <a:t>during </a:t>
            </a:r>
            <a:r>
              <a:rPr lang="en-US" sz="1600" dirty="0">
                <a:cs typeface="Comic Sans MS"/>
              </a:rPr>
              <a:t>REM</a:t>
            </a:r>
            <a:r>
              <a:rPr lang="en-US" sz="1600" spc="-10" dirty="0">
                <a:cs typeface="Comic Sans MS"/>
              </a:rPr>
              <a:t> sleep.</a:t>
            </a:r>
            <a:endParaRPr lang="en-US" sz="1600" dirty="0">
              <a:cs typeface="Comic Sans MS"/>
            </a:endParaRPr>
          </a:p>
          <a:p>
            <a:pPr marL="355600" marR="5080" indent="-342900">
              <a:lnSpc>
                <a:spcPct val="90100"/>
              </a:lnSpc>
              <a:spcBef>
                <a:spcPts val="670"/>
              </a:spcBef>
              <a:buFont typeface="Comic Sans MS"/>
              <a:buChar char="•"/>
              <a:tabLst>
                <a:tab pos="355600" algn="l"/>
                <a:tab pos="356235" algn="l"/>
              </a:tabLst>
            </a:pPr>
            <a:endParaRPr lang="en-US" sz="1600" dirty="0">
              <a:cs typeface="Comic Sans MS"/>
            </a:endParaRPr>
          </a:p>
          <a:p>
            <a:pPr marL="298450" marR="5080" indent="-285750">
              <a:buFont typeface="Arial" charset="0"/>
              <a:buChar char="•"/>
              <a:tabLst>
                <a:tab pos="1031240" algn="l"/>
              </a:tabLst>
            </a:pPr>
            <a:endParaRPr lang="en-US" sz="1600" dirty="0">
              <a:cs typeface="Comic Sans MS"/>
            </a:endParaRPr>
          </a:p>
          <a:p>
            <a:pPr marL="298450" marR="5080" indent="-285750">
              <a:buFont typeface="Arial" charset="0"/>
              <a:buChar char="•"/>
              <a:tabLst>
                <a:tab pos="1031240" algn="l"/>
              </a:tabLst>
            </a:pPr>
            <a:endParaRPr lang="en-US" sz="1600" dirty="0">
              <a:cs typeface="Comic Sans MS"/>
            </a:endParaRPr>
          </a:p>
          <a:p>
            <a:pPr marL="298450" marR="5080" indent="-285750">
              <a:buFont typeface="Arial" charset="0"/>
              <a:buChar char="•"/>
              <a:tabLst>
                <a:tab pos="1031240" algn="l"/>
              </a:tabLst>
            </a:pPr>
            <a:endParaRPr lang="en-US" sz="1600" dirty="0">
              <a:cs typeface="Comic Sans MS"/>
            </a:endParaRPr>
          </a:p>
          <a:p>
            <a:pPr marL="298450" marR="5080" indent="-285750">
              <a:buFont typeface="Arial" charset="0"/>
              <a:buChar char="•"/>
              <a:tabLst>
                <a:tab pos="1031240" algn="l"/>
              </a:tabLst>
            </a:pPr>
            <a:endParaRPr sz="1600" dirty="0"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5820" y="1297732"/>
            <a:ext cx="46057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-5" dirty="0">
                <a:cs typeface="Comic Sans MS"/>
              </a:rPr>
              <a:t>The </a:t>
            </a:r>
            <a:r>
              <a:rPr lang="en-US" dirty="0">
                <a:cs typeface="Comic Sans MS"/>
              </a:rPr>
              <a:t>Locus</a:t>
            </a:r>
            <a:r>
              <a:rPr lang="en-US" spc="-60" dirty="0">
                <a:cs typeface="Comic Sans MS"/>
              </a:rPr>
              <a:t> </a:t>
            </a:r>
            <a:r>
              <a:rPr lang="en-US" spc="-5" dirty="0" err="1">
                <a:cs typeface="Comic Sans MS"/>
              </a:rPr>
              <a:t>Coeruleus</a:t>
            </a:r>
            <a:r>
              <a:rPr lang="en-US" spc="-5" dirty="0">
                <a:cs typeface="Comic Sans MS"/>
              </a:rPr>
              <a:t> / Nucleus </a:t>
            </a:r>
            <a:r>
              <a:rPr lang="en-US" spc="-5" dirty="0" err="1">
                <a:cs typeface="Comic Sans MS"/>
              </a:rPr>
              <a:t>Coeruleus</a:t>
            </a:r>
            <a:endParaRPr lang="en-US" dirty="0"/>
          </a:p>
        </p:txBody>
      </p:sp>
      <p:sp>
        <p:nvSpPr>
          <p:cNvPr id="6" name="object 3"/>
          <p:cNvSpPr/>
          <p:nvPr/>
        </p:nvSpPr>
        <p:spPr>
          <a:xfrm>
            <a:off x="7678588" y="3645024"/>
            <a:ext cx="3903253" cy="13851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/>
          <p:nvPr/>
        </p:nvSpPr>
        <p:spPr>
          <a:xfrm>
            <a:off x="765820" y="5315932"/>
            <a:ext cx="6247364" cy="1369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Arial" charset="0"/>
              <a:buChar char="•"/>
              <a:tabLst>
                <a:tab pos="6864984" algn="l"/>
              </a:tabLst>
            </a:pPr>
            <a:r>
              <a:rPr sz="1600" dirty="0">
                <a:cs typeface="Comic Sans MS"/>
              </a:rPr>
              <a:t>Lo</a:t>
            </a:r>
            <a:r>
              <a:rPr sz="1600" spc="5" dirty="0">
                <a:cs typeface="Comic Sans MS"/>
              </a:rPr>
              <a:t>c</a:t>
            </a:r>
            <a:r>
              <a:rPr sz="1600" dirty="0">
                <a:cs typeface="Comic Sans MS"/>
              </a:rPr>
              <a:t>us</a:t>
            </a:r>
            <a:r>
              <a:rPr sz="1600" spc="5" dirty="0">
                <a:cs typeface="Comic Sans MS"/>
              </a:rPr>
              <a:t> c</a:t>
            </a:r>
            <a:r>
              <a:rPr sz="1600" dirty="0">
                <a:cs typeface="Comic Sans MS"/>
              </a:rPr>
              <a:t>oe</a:t>
            </a:r>
            <a:r>
              <a:rPr sz="1600" spc="5" dirty="0">
                <a:cs typeface="Comic Sans MS"/>
              </a:rPr>
              <a:t>r</a:t>
            </a:r>
            <a:r>
              <a:rPr sz="1600" dirty="0">
                <a:cs typeface="Comic Sans MS"/>
              </a:rPr>
              <a:t>uleus</a:t>
            </a:r>
            <a:r>
              <a:rPr sz="1600" spc="-15" dirty="0">
                <a:cs typeface="Comic Sans MS"/>
              </a:rPr>
              <a:t> </a:t>
            </a:r>
            <a:r>
              <a:rPr sz="1600" dirty="0">
                <a:cs typeface="Comic Sans MS"/>
              </a:rPr>
              <a:t>n</a:t>
            </a:r>
            <a:r>
              <a:rPr sz="1600" spc="-5" dirty="0">
                <a:cs typeface="Comic Sans MS"/>
              </a:rPr>
              <a:t>euro</a:t>
            </a:r>
            <a:r>
              <a:rPr sz="1600" spc="10" dirty="0">
                <a:cs typeface="Comic Sans MS"/>
              </a:rPr>
              <a:t>n</a:t>
            </a:r>
            <a:r>
              <a:rPr sz="1600" dirty="0">
                <a:cs typeface="Comic Sans MS"/>
              </a:rPr>
              <a:t>s </a:t>
            </a:r>
            <a:r>
              <a:rPr sz="1600" spc="-5" dirty="0">
                <a:cs typeface="Comic Sans MS"/>
              </a:rPr>
              <a:t>f</a:t>
            </a:r>
            <a:r>
              <a:rPr sz="1600" dirty="0">
                <a:cs typeface="Comic Sans MS"/>
              </a:rPr>
              <a:t>i</a:t>
            </a:r>
            <a:r>
              <a:rPr sz="1600" spc="5" dirty="0">
                <a:cs typeface="Comic Sans MS"/>
              </a:rPr>
              <a:t>r</a:t>
            </a:r>
            <a:r>
              <a:rPr sz="1600" dirty="0">
                <a:cs typeface="Comic Sans MS"/>
              </a:rPr>
              <a:t>e </a:t>
            </a:r>
            <a:r>
              <a:rPr sz="1600" spc="5" dirty="0">
                <a:cs typeface="Comic Sans MS"/>
              </a:rPr>
              <a:t>a</a:t>
            </a:r>
            <a:r>
              <a:rPr sz="1600" dirty="0">
                <a:cs typeface="Comic Sans MS"/>
              </a:rPr>
              <a:t>s a</a:t>
            </a:r>
            <a:r>
              <a:rPr sz="1600" spc="-15" dirty="0">
                <a:cs typeface="Comic Sans MS"/>
              </a:rPr>
              <a:t> </a:t>
            </a:r>
            <a:r>
              <a:rPr sz="1600" spc="-5" dirty="0">
                <a:cs typeface="Comic Sans MS"/>
              </a:rPr>
              <a:t>fun</a:t>
            </a:r>
            <a:r>
              <a:rPr sz="1600" spc="10" dirty="0">
                <a:cs typeface="Comic Sans MS"/>
              </a:rPr>
              <a:t>c</a:t>
            </a:r>
            <a:r>
              <a:rPr sz="1600" spc="5" dirty="0">
                <a:cs typeface="Comic Sans MS"/>
              </a:rPr>
              <a:t>ti</a:t>
            </a:r>
            <a:r>
              <a:rPr sz="1600" dirty="0">
                <a:cs typeface="Comic Sans MS"/>
              </a:rPr>
              <a:t>on of</a:t>
            </a:r>
            <a:r>
              <a:rPr lang="en-US" sz="1600" dirty="0">
                <a:cs typeface="Comic Sans MS"/>
              </a:rPr>
              <a:t> </a:t>
            </a:r>
            <a:r>
              <a:rPr sz="1600" spc="-5" dirty="0">
                <a:cs typeface="Comic Sans MS"/>
              </a:rPr>
              <a:t>v</a:t>
            </a:r>
            <a:r>
              <a:rPr sz="1600" spc="5" dirty="0">
                <a:cs typeface="Comic Sans MS"/>
              </a:rPr>
              <a:t>igi</a:t>
            </a:r>
            <a:r>
              <a:rPr sz="1600" dirty="0">
                <a:cs typeface="Comic Sans MS"/>
              </a:rPr>
              <a:t>l</a:t>
            </a:r>
            <a:r>
              <a:rPr sz="1600" spc="10" dirty="0">
                <a:cs typeface="Comic Sans MS"/>
              </a:rPr>
              <a:t>a</a:t>
            </a:r>
            <a:r>
              <a:rPr sz="1600" dirty="0">
                <a:cs typeface="Comic Sans MS"/>
              </a:rPr>
              <a:t>n</a:t>
            </a:r>
            <a:r>
              <a:rPr sz="1600" spc="5" dirty="0">
                <a:cs typeface="Comic Sans MS"/>
              </a:rPr>
              <a:t>c</a:t>
            </a:r>
            <a:r>
              <a:rPr sz="1600" dirty="0">
                <a:cs typeface="Comic Sans MS"/>
              </a:rPr>
              <a:t>e  and</a:t>
            </a:r>
            <a:r>
              <a:rPr sz="1600" spc="-85" dirty="0">
                <a:cs typeface="Comic Sans MS"/>
              </a:rPr>
              <a:t> </a:t>
            </a:r>
            <a:r>
              <a:rPr sz="1600" dirty="0">
                <a:cs typeface="Comic Sans MS"/>
              </a:rPr>
              <a:t>arousal</a:t>
            </a:r>
          </a:p>
          <a:p>
            <a:pPr marL="298450" indent="-285750">
              <a:buFont typeface="Arial" charset="0"/>
              <a:buChar char="•"/>
            </a:pPr>
            <a:r>
              <a:rPr sz="1600" dirty="0">
                <a:cs typeface="Comic Sans MS"/>
              </a:rPr>
              <a:t>Irregular firing </a:t>
            </a:r>
            <a:r>
              <a:rPr sz="1600" spc="-5" dirty="0">
                <a:cs typeface="Comic Sans MS"/>
              </a:rPr>
              <a:t>during quiet</a:t>
            </a:r>
            <a:r>
              <a:rPr sz="1600" spc="-30" dirty="0">
                <a:cs typeface="Comic Sans MS"/>
              </a:rPr>
              <a:t> </a:t>
            </a:r>
            <a:r>
              <a:rPr sz="1600" spc="-5" dirty="0">
                <a:cs typeface="Comic Sans MS"/>
              </a:rPr>
              <a:t>wakefulness</a:t>
            </a:r>
            <a:r>
              <a:rPr lang="en-US" sz="1600" dirty="0">
                <a:cs typeface="Comic Sans MS"/>
              </a:rPr>
              <a:t> and </a:t>
            </a:r>
            <a:r>
              <a:rPr lang="en-US" sz="1600" spc="-5" dirty="0">
                <a:cs typeface="Comic Sans MS"/>
              </a:rPr>
              <a:t>s</a:t>
            </a:r>
            <a:r>
              <a:rPr sz="1600" spc="-5" dirty="0">
                <a:cs typeface="Comic Sans MS"/>
              </a:rPr>
              <a:t>ustained </a:t>
            </a:r>
            <a:r>
              <a:rPr sz="1600" dirty="0">
                <a:cs typeface="Comic Sans MS"/>
              </a:rPr>
              <a:t>activation </a:t>
            </a:r>
            <a:r>
              <a:rPr sz="1600" spc="-5" dirty="0">
                <a:cs typeface="Comic Sans MS"/>
              </a:rPr>
              <a:t>during</a:t>
            </a:r>
            <a:r>
              <a:rPr sz="1600" spc="-20" dirty="0">
                <a:cs typeface="Comic Sans MS"/>
              </a:rPr>
              <a:t> </a:t>
            </a:r>
            <a:r>
              <a:rPr sz="1600" spc="-5" dirty="0">
                <a:cs typeface="Comic Sans MS"/>
              </a:rPr>
              <a:t>stress</a:t>
            </a:r>
            <a:endParaRPr lang="en-US" sz="1600" spc="-5" dirty="0">
              <a:cs typeface="Comic Sans MS"/>
            </a:endParaRPr>
          </a:p>
          <a:p>
            <a:pPr marL="298450" indent="-285750">
              <a:buFont typeface="Arial" charset="0"/>
              <a:buChar char="•"/>
            </a:pPr>
            <a:r>
              <a:rPr lang="en-US" sz="1600" spc="-5" dirty="0">
                <a:solidFill>
                  <a:srgbClr val="C00000"/>
                </a:solidFill>
                <a:cs typeface="Comic Sans MS"/>
              </a:rPr>
              <a:t>Stress causes very high levels of LC activity </a:t>
            </a:r>
            <a:endParaRPr sz="1600" dirty="0">
              <a:solidFill>
                <a:srgbClr val="C00000"/>
              </a:solidFill>
              <a:cs typeface="Comic Sans MS"/>
            </a:endParaRPr>
          </a:p>
          <a:p>
            <a:pPr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78588" y="5315932"/>
            <a:ext cx="3903253" cy="80367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">
              <a:spcBef>
                <a:spcPts val="1000"/>
              </a:spcBef>
            </a:pPr>
            <a:endParaRPr lang="en-US" sz="1200" spc="-5" dirty="0">
              <a:solidFill>
                <a:schemeClr val="accent2">
                  <a:lumMod val="75000"/>
                </a:schemeClr>
              </a:solidFill>
              <a:cs typeface="Comic Sans MS"/>
            </a:endParaRPr>
          </a:p>
          <a:p>
            <a:pPr marL="4445">
              <a:spcBef>
                <a:spcPts val="1000"/>
              </a:spcBef>
            </a:pPr>
            <a:endParaRPr lang="en-US" sz="1200" spc="-5" dirty="0">
              <a:solidFill>
                <a:schemeClr val="accent2">
                  <a:lumMod val="75000"/>
                </a:schemeClr>
              </a:solidFill>
              <a:cs typeface="Comic Sans MS"/>
            </a:endParaRPr>
          </a:p>
          <a:p>
            <a:pPr marL="4445">
              <a:spcBef>
                <a:spcPts val="1000"/>
              </a:spcBef>
            </a:pPr>
            <a:r>
              <a:rPr lang="en-US" sz="1200" spc="-5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Norepinephrine (NE) Implicated in</a:t>
            </a:r>
            <a:r>
              <a:rPr lang="en-US" sz="1200" spc="15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 </a:t>
            </a:r>
            <a:r>
              <a:rPr lang="en-US" sz="1200" spc="-5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Stress-</a:t>
            </a:r>
            <a:endParaRPr lang="en-US" sz="1200" dirty="0">
              <a:solidFill>
                <a:schemeClr val="accent2">
                  <a:lumMod val="75000"/>
                </a:schemeClr>
              </a:solidFill>
              <a:cs typeface="Comic Sans MS"/>
            </a:endParaRPr>
          </a:p>
          <a:p>
            <a:pPr marL="635"/>
            <a:r>
              <a:rPr lang="en-US" sz="1200" spc="-5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Related</a:t>
            </a:r>
            <a:r>
              <a:rPr lang="en-US" sz="1200" spc="-85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 </a:t>
            </a:r>
            <a:r>
              <a:rPr lang="en-US" sz="1200" spc="-5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Disorders</a:t>
            </a:r>
          </a:p>
          <a:p>
            <a:pPr marL="355600" indent="-342900"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lang="en-US" sz="1200" spc="-5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Depression</a:t>
            </a:r>
            <a:endParaRPr lang="en-US" sz="1200" dirty="0">
              <a:solidFill>
                <a:schemeClr val="accent2">
                  <a:lumMod val="75000"/>
                </a:schemeClr>
              </a:solidFill>
              <a:cs typeface="Comic Sans MS"/>
            </a:endParaRPr>
          </a:p>
          <a:p>
            <a:pPr marL="355600" indent="-342900"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lang="en-US" sz="1200" spc="-5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Withdrawal from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some</a:t>
            </a:r>
            <a:r>
              <a:rPr lang="en-US" sz="1200" spc="20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 </a:t>
            </a:r>
            <a:r>
              <a:rPr lang="en-US" sz="1200" spc="-5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drugs</a:t>
            </a:r>
            <a:r>
              <a:rPr lang="en-US" sz="1200" spc="15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of </a:t>
            </a:r>
            <a:r>
              <a:rPr lang="en-US" sz="1200" spc="-5" dirty="0">
                <a:solidFill>
                  <a:schemeClr val="accent2">
                    <a:lumMod val="75000"/>
                  </a:schemeClr>
                </a:solidFill>
                <a:cs typeface="Comic Sans MS"/>
              </a:rPr>
              <a:t>abuse</a:t>
            </a:r>
            <a:endParaRPr lang="en-US" sz="1200" dirty="0">
              <a:solidFill>
                <a:schemeClr val="accent2">
                  <a:lumMod val="75000"/>
                </a:schemeClr>
              </a:solidFill>
              <a:cs typeface="Comic Sans MS"/>
            </a:endParaRPr>
          </a:p>
          <a:p>
            <a:pPr marL="355600" indent="-342900"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lang="en-US" spc="-5" dirty="0">
                <a:cs typeface="Comic Sans MS"/>
              </a:rPr>
              <a:t>Other </a:t>
            </a:r>
            <a:r>
              <a:rPr lang="en-US" spc="-10" dirty="0">
                <a:cs typeface="Comic Sans MS"/>
              </a:rPr>
              <a:t>stress-related </a:t>
            </a:r>
            <a:r>
              <a:rPr lang="en-US" spc="-5" dirty="0">
                <a:cs typeface="Comic Sans MS"/>
              </a:rPr>
              <a:t>disorders </a:t>
            </a:r>
            <a:r>
              <a:rPr lang="en-US" dirty="0">
                <a:cs typeface="Comic Sans MS"/>
              </a:rPr>
              <a:t>such as  panic</a:t>
            </a:r>
            <a:r>
              <a:rPr lang="en-US" spc="-100" dirty="0">
                <a:cs typeface="Comic Sans MS"/>
              </a:rPr>
              <a:t> </a:t>
            </a:r>
            <a:r>
              <a:rPr lang="en-US" spc="-5" dirty="0">
                <a:cs typeface="Comic Sans MS"/>
              </a:rPr>
              <a:t>disorder</a:t>
            </a:r>
            <a:endParaRPr lang="en-US" dirty="0"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5280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94456" y="1231914"/>
            <a:ext cx="3339717" cy="4949143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621805" y="1263220"/>
            <a:ext cx="3312368" cy="443198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355600" marR="619125" indent="-342900">
              <a:buClr>
                <a:schemeClr val="accent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chemeClr val="accent1"/>
                </a:solidFill>
                <a:cs typeface="Calibri"/>
              </a:rPr>
              <a:t>Noradrenaline</a:t>
            </a:r>
            <a:r>
              <a:rPr sz="1800" b="1" spc="-10" dirty="0">
                <a:solidFill>
                  <a:srgbClr val="430FFB"/>
                </a:solidFill>
                <a:cs typeface="Calibri"/>
              </a:rPr>
              <a:t> </a:t>
            </a:r>
            <a:r>
              <a:rPr sz="1800" spc="-5" dirty="0">
                <a:cs typeface="Calibri"/>
              </a:rPr>
              <a:t>(NA): </a:t>
            </a:r>
            <a:r>
              <a:rPr sz="1800" dirty="0">
                <a:cs typeface="Calibri"/>
              </a:rPr>
              <a:t>is a  </a:t>
            </a:r>
            <a:r>
              <a:rPr sz="1800" spc="-5" dirty="0">
                <a:cs typeface="Calibri"/>
              </a:rPr>
              <a:t>catecholamine that </a:t>
            </a:r>
            <a:r>
              <a:rPr sz="1800" dirty="0">
                <a:cs typeface="Calibri"/>
              </a:rPr>
              <a:t>is</a:t>
            </a:r>
            <a:r>
              <a:rPr sz="1800" spc="-105" dirty="0">
                <a:cs typeface="Calibri"/>
              </a:rPr>
              <a:t> </a:t>
            </a:r>
            <a:r>
              <a:rPr sz="1800" spc="-15" dirty="0">
                <a:cs typeface="Calibri"/>
              </a:rPr>
              <a:t>synthesized  </a:t>
            </a:r>
            <a:r>
              <a:rPr sz="1800" spc="-10" dirty="0">
                <a:cs typeface="Calibri"/>
              </a:rPr>
              <a:t>from</a:t>
            </a:r>
            <a:r>
              <a:rPr sz="1800" spc="-90" dirty="0">
                <a:cs typeface="Calibri"/>
              </a:rPr>
              <a:t> </a:t>
            </a:r>
            <a:r>
              <a:rPr sz="1800" b="1" spc="-5" dirty="0">
                <a:cs typeface="Calibri"/>
              </a:rPr>
              <a:t>Dopamine</a:t>
            </a:r>
            <a:endParaRPr sz="1800" dirty="0">
              <a:cs typeface="Calibri"/>
            </a:endParaRP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/>
              <a:buChar char=""/>
            </a:pPr>
            <a:endParaRPr sz="1800" dirty="0">
              <a:cs typeface="Times New Roman"/>
            </a:endParaRPr>
          </a:p>
          <a:p>
            <a:pPr marL="355600" marR="26670" indent="-342900">
              <a:buClr>
                <a:schemeClr val="accent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cs typeface="Calibri"/>
              </a:rPr>
              <a:t>It is </a:t>
            </a:r>
            <a:r>
              <a:rPr sz="1800" spc="-5" dirty="0">
                <a:cs typeface="Calibri"/>
              </a:rPr>
              <a:t>released </a:t>
            </a:r>
            <a:r>
              <a:rPr sz="1800" spc="-10" dirty="0">
                <a:cs typeface="Calibri"/>
              </a:rPr>
              <a:t>from sympathetic  </a:t>
            </a:r>
            <a:r>
              <a:rPr sz="1800" spc="-5" dirty="0">
                <a:cs typeface="Calibri"/>
              </a:rPr>
              <a:t>nerves, </a:t>
            </a:r>
            <a:r>
              <a:rPr sz="1800" dirty="0">
                <a:cs typeface="Calibri"/>
              </a:rPr>
              <a:t>the </a:t>
            </a:r>
            <a:r>
              <a:rPr sz="1800" spc="-5" dirty="0">
                <a:cs typeface="Calibri"/>
              </a:rPr>
              <a:t>adrenal </a:t>
            </a:r>
            <a:r>
              <a:rPr sz="1800" dirty="0">
                <a:cs typeface="Calibri"/>
              </a:rPr>
              <a:t>medulla and</a:t>
            </a:r>
            <a:r>
              <a:rPr sz="1800" spc="-120" dirty="0">
                <a:cs typeface="Calibri"/>
              </a:rPr>
              <a:t> </a:t>
            </a:r>
            <a:r>
              <a:rPr sz="1800" spc="-10" dirty="0">
                <a:cs typeface="Calibri"/>
              </a:rPr>
              <a:t>brain  </a:t>
            </a:r>
            <a:r>
              <a:rPr sz="1800" spc="-15" dirty="0">
                <a:cs typeface="Calibri"/>
              </a:rPr>
              <a:t>stem</a:t>
            </a:r>
            <a:r>
              <a:rPr sz="1800" spc="-90" dirty="0">
                <a:cs typeface="Calibri"/>
              </a:rPr>
              <a:t> </a:t>
            </a:r>
            <a:r>
              <a:rPr sz="1800" spc="-10" dirty="0">
                <a:cs typeface="Calibri"/>
              </a:rPr>
              <a:t>neurons</a:t>
            </a:r>
            <a:endParaRPr sz="1800" dirty="0">
              <a:cs typeface="Calibri"/>
            </a:endParaRP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/>
              <a:buChar char=""/>
            </a:pPr>
            <a:endParaRPr sz="1800" dirty="0">
              <a:cs typeface="Times New Roman"/>
            </a:endParaRPr>
          </a:p>
          <a:p>
            <a:pPr marL="355600" marR="5080" indent="-342900">
              <a:buClr>
                <a:schemeClr val="accent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cs typeface="Calibri"/>
              </a:rPr>
              <a:t>It acts </a:t>
            </a:r>
            <a:r>
              <a:rPr sz="1800" spc="-5" dirty="0">
                <a:cs typeface="Calibri"/>
              </a:rPr>
              <a:t>on both </a:t>
            </a:r>
            <a:r>
              <a:rPr sz="1800" b="1" spc="-5" dirty="0">
                <a:cs typeface="Calibri"/>
              </a:rPr>
              <a:t>α- and </a:t>
            </a:r>
            <a:r>
              <a:rPr sz="1800" b="1" spc="-10" dirty="0">
                <a:cs typeface="Calibri"/>
              </a:rPr>
              <a:t>β</a:t>
            </a:r>
            <a:r>
              <a:rPr sz="1800" spc="-10" dirty="0">
                <a:cs typeface="Calibri"/>
              </a:rPr>
              <a:t>-adrenergic  </a:t>
            </a:r>
            <a:r>
              <a:rPr sz="1800" spc="-15" dirty="0">
                <a:cs typeface="Calibri"/>
              </a:rPr>
              <a:t>receptors </a:t>
            </a:r>
            <a:r>
              <a:rPr sz="1800" b="1" spc="-10" dirty="0">
                <a:cs typeface="Calibri"/>
              </a:rPr>
              <a:t>(G-protein-coupled</a:t>
            </a:r>
            <a:r>
              <a:rPr sz="1800" b="1" spc="30" dirty="0">
                <a:cs typeface="Calibri"/>
              </a:rPr>
              <a:t> </a:t>
            </a:r>
            <a:r>
              <a:rPr sz="1800" b="1" spc="-15" dirty="0">
                <a:cs typeface="Calibri"/>
              </a:rPr>
              <a:t>receptors)</a:t>
            </a:r>
            <a:endParaRPr sz="1800" dirty="0">
              <a:cs typeface="Calibri"/>
            </a:endParaRP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/>
              <a:buChar char=""/>
            </a:pPr>
            <a:endParaRPr sz="1800" dirty="0">
              <a:cs typeface="Times New Roman"/>
            </a:endParaRPr>
          </a:p>
          <a:p>
            <a:pPr marL="355600" indent="-342900">
              <a:buClr>
                <a:schemeClr val="accent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cs typeface="Calibri"/>
              </a:rPr>
              <a:t>NA is </a:t>
            </a:r>
            <a:r>
              <a:rPr sz="1800" spc="-10" dirty="0">
                <a:cs typeface="Calibri"/>
              </a:rPr>
              <a:t>believed </a:t>
            </a:r>
            <a:r>
              <a:rPr sz="1800" spc="-15" dirty="0">
                <a:cs typeface="Calibri"/>
              </a:rPr>
              <a:t>to play </a:t>
            </a:r>
            <a:r>
              <a:rPr sz="1800" dirty="0">
                <a:cs typeface="Calibri"/>
              </a:rPr>
              <a:t>a </a:t>
            </a:r>
            <a:r>
              <a:rPr sz="1800" spc="-10" dirty="0">
                <a:cs typeface="Calibri"/>
              </a:rPr>
              <a:t>role </a:t>
            </a:r>
            <a:r>
              <a:rPr sz="1800" dirty="0">
                <a:cs typeface="Calibri"/>
              </a:rPr>
              <a:t>in</a:t>
            </a:r>
            <a:r>
              <a:rPr sz="1800" spc="-75" dirty="0">
                <a:cs typeface="Calibri"/>
              </a:rPr>
              <a:t> </a:t>
            </a:r>
            <a:r>
              <a:rPr sz="1800" spc="-5" dirty="0">
                <a:cs typeface="Calibri"/>
              </a:rPr>
              <a:t>both</a:t>
            </a:r>
            <a:endParaRPr sz="1800" dirty="0">
              <a:cs typeface="Calibri"/>
            </a:endParaRPr>
          </a:p>
          <a:p>
            <a:pPr marL="355600">
              <a:buClr>
                <a:schemeClr val="accent2"/>
              </a:buClr>
            </a:pPr>
            <a:r>
              <a:rPr sz="1800" b="1" spc="-5" dirty="0">
                <a:solidFill>
                  <a:srgbClr val="FF0000"/>
                </a:solidFill>
                <a:cs typeface="Calibri"/>
              </a:rPr>
              <a:t>learning </a:t>
            </a:r>
            <a:r>
              <a:rPr sz="1800" dirty="0">
                <a:cs typeface="Calibri"/>
              </a:rPr>
              <a:t>and</a:t>
            </a:r>
            <a:r>
              <a:rPr sz="1800" spc="-50" dirty="0">
                <a:cs typeface="Calibri"/>
              </a:rPr>
              <a:t> </a:t>
            </a:r>
            <a:r>
              <a:rPr sz="1800" b="1" spc="-20" dirty="0">
                <a:solidFill>
                  <a:srgbClr val="FF0000"/>
                </a:solidFill>
                <a:cs typeface="Calibri"/>
              </a:rPr>
              <a:t>memory.</a:t>
            </a:r>
            <a:endParaRPr sz="1800" dirty="0"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14692" y="1221167"/>
            <a:ext cx="3147027" cy="490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621804" y="476672"/>
            <a:ext cx="4866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-5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Norepinephrine system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11313" y="1139914"/>
            <a:ext cx="430337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-5" dirty="0">
                <a:solidFill>
                  <a:schemeClr val="accent1"/>
                </a:solidFill>
                <a:cs typeface="Comic Sans MS"/>
              </a:rPr>
              <a:t>Functions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Attentiveness &amp; Vigilance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Learning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Aggressive </a:t>
            </a:r>
            <a:r>
              <a:rPr lang="en-US" dirty="0" err="1"/>
              <a:t>behaviour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Fight-or-Flight response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>
                <a:cs typeface="Calibri"/>
              </a:rPr>
              <a:t>It </a:t>
            </a:r>
            <a:r>
              <a:rPr lang="en-GB" spc="-10" dirty="0">
                <a:cs typeface="Calibri"/>
              </a:rPr>
              <a:t>constitutes </a:t>
            </a:r>
            <a:r>
              <a:rPr lang="en-GB" spc="-5" dirty="0">
                <a:cs typeface="Calibri"/>
              </a:rPr>
              <a:t>part of</a:t>
            </a:r>
            <a:r>
              <a:rPr lang="en-GB" spc="-85" dirty="0">
                <a:cs typeface="Calibri"/>
              </a:rPr>
              <a:t> </a:t>
            </a:r>
            <a:r>
              <a:rPr lang="en-GB" dirty="0">
                <a:cs typeface="Calibri"/>
              </a:rPr>
              <a:t>the </a:t>
            </a:r>
            <a:r>
              <a:rPr lang="en-GB" spc="-5" dirty="0" err="1">
                <a:cs typeface="Calibri"/>
              </a:rPr>
              <a:t>Reticualr</a:t>
            </a:r>
            <a:r>
              <a:rPr lang="en-GB" spc="-5" dirty="0">
                <a:cs typeface="Calibri"/>
              </a:rPr>
              <a:t> </a:t>
            </a:r>
            <a:r>
              <a:rPr lang="en-GB" spc="-10" dirty="0">
                <a:cs typeface="Calibri"/>
              </a:rPr>
              <a:t>Activating </a:t>
            </a:r>
            <a:r>
              <a:rPr lang="en-GB" spc="-20" dirty="0">
                <a:cs typeface="Calibri"/>
              </a:rPr>
              <a:t>System (RAS)</a:t>
            </a:r>
            <a:r>
              <a:rPr lang="en-US" spc="-20" dirty="0">
                <a:cs typeface="Calibri"/>
                <a:sym typeface="Wingdings"/>
              </a:rPr>
              <a:t>  attention# vigilance </a:t>
            </a:r>
            <a:r>
              <a:rPr lang="en-GB" spc="-20" dirty="0">
                <a:cs typeface="Calibri"/>
              </a:rPr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94212" y="3573016"/>
            <a:ext cx="43204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-5" dirty="0">
                <a:solidFill>
                  <a:schemeClr val="accent1"/>
                </a:solidFill>
                <a:cs typeface="Comic Sans MS"/>
              </a:rPr>
              <a:t>Disorders </a:t>
            </a:r>
            <a:r>
              <a:rPr lang="en-US" sz="1300" b="1" spc="-5" dirty="0">
                <a:solidFill>
                  <a:schemeClr val="accent1"/>
                </a:solidFill>
                <a:cs typeface="Comic Sans MS"/>
              </a:rPr>
              <a:t>(in both male and female slides)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Depression and panic disorders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Withdrawal from some drugs of abuse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4212" y="4745568"/>
            <a:ext cx="45365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-5" dirty="0">
                <a:solidFill>
                  <a:schemeClr val="accent1"/>
                </a:solidFill>
                <a:cs typeface="Comic Sans MS"/>
              </a:rPr>
              <a:t>Deficiencies in NA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Alzheimer’s disease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Parkinson’s disease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/>
              <a:t>Korsakoff’s</a:t>
            </a:r>
            <a:r>
              <a:rPr lang="en-US" dirty="0"/>
              <a:t> syndrome (chronic alcoholism)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96537" y="0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548385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11928" y="1212174"/>
            <a:ext cx="5597087" cy="4737106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6295332" y="1550178"/>
            <a:ext cx="5048879" cy="3672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4054" y="1550178"/>
            <a:ext cx="451121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chemeClr val="tx1"/>
              </a:buClr>
              <a:buFont typeface="Arial" charset="0"/>
              <a:buChar char="•"/>
              <a:tabLst>
                <a:tab pos="354965" algn="l"/>
                <a:tab pos="355600" algn="l"/>
              </a:tabLst>
            </a:pPr>
            <a:r>
              <a:rPr dirty="0">
                <a:cs typeface="Calibri"/>
              </a:rPr>
              <a:t>It </a:t>
            </a:r>
            <a:r>
              <a:rPr spc="-10" dirty="0">
                <a:cs typeface="Calibri"/>
              </a:rPr>
              <a:t>constitutes </a:t>
            </a:r>
            <a:r>
              <a:rPr spc="-5" dirty="0">
                <a:cs typeface="Calibri"/>
              </a:rPr>
              <a:t>part of</a:t>
            </a:r>
            <a:r>
              <a:rPr spc="-85" dirty="0">
                <a:cs typeface="Calibri"/>
              </a:rPr>
              <a:t> </a:t>
            </a:r>
            <a:r>
              <a:rPr dirty="0">
                <a:cs typeface="Calibri"/>
              </a:rPr>
              <a:t>the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Reticualr </a:t>
            </a:r>
            <a:r>
              <a:rPr lang="en-US" spc="-10" dirty="0">
                <a:cs typeface="Calibri"/>
              </a:rPr>
              <a:t>Activating </a:t>
            </a:r>
            <a:r>
              <a:rPr lang="en-US" spc="-20" dirty="0">
                <a:cs typeface="Calibri"/>
              </a:rPr>
              <a:t>System (RAS) </a:t>
            </a:r>
            <a:r>
              <a:rPr lang="en-US" spc="-20" dirty="0">
                <a:cs typeface="Calibri"/>
                <a:sym typeface="Wingdings"/>
              </a:rPr>
              <a:t> </a:t>
            </a:r>
            <a:r>
              <a:rPr lang="en-US" spc="-20" dirty="0">
                <a:solidFill>
                  <a:srgbClr val="C00000"/>
                </a:solidFill>
                <a:cs typeface="Calibri"/>
                <a:sym typeface="Wingdings"/>
              </a:rPr>
              <a:t>alertness</a:t>
            </a:r>
            <a:endParaRPr lang="en-US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8415" y="2663355"/>
            <a:ext cx="5400600" cy="1744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buFont typeface="Arial" charset="0"/>
              <a:buChar char="•"/>
            </a:pPr>
            <a:r>
              <a:rPr spc="-5" dirty="0">
                <a:cs typeface="Calibri"/>
              </a:rPr>
              <a:t>The </a:t>
            </a:r>
            <a:r>
              <a:rPr spc="-15" dirty="0">
                <a:cs typeface="Calibri"/>
              </a:rPr>
              <a:t>LC </a:t>
            </a:r>
            <a:r>
              <a:rPr spc="-5" dirty="0">
                <a:cs typeface="Calibri"/>
              </a:rPr>
              <a:t>is </a:t>
            </a:r>
            <a:r>
              <a:rPr spc="-15" dirty="0">
                <a:cs typeface="Calibri"/>
              </a:rPr>
              <a:t>activated by </a:t>
            </a:r>
            <a:r>
              <a:rPr spc="-10" dirty="0">
                <a:cs typeface="Calibri"/>
              </a:rPr>
              <a:t>similar  </a:t>
            </a:r>
            <a:r>
              <a:rPr spc="-15" dirty="0">
                <a:cs typeface="Calibri"/>
              </a:rPr>
              <a:t>stimuli to </a:t>
            </a:r>
            <a:r>
              <a:rPr spc="-5" dirty="0">
                <a:cs typeface="Calibri"/>
              </a:rPr>
              <a:t>those </a:t>
            </a:r>
            <a:r>
              <a:rPr spc="-10" dirty="0">
                <a:cs typeface="Calibri"/>
              </a:rPr>
              <a:t>that </a:t>
            </a:r>
            <a:r>
              <a:rPr spc="-15" dirty="0">
                <a:cs typeface="Calibri"/>
              </a:rPr>
              <a:t>activate</a:t>
            </a:r>
            <a:r>
              <a:rPr spc="45" dirty="0">
                <a:cs typeface="Calibri"/>
              </a:rPr>
              <a:t> </a:t>
            </a:r>
            <a:r>
              <a:rPr spc="-5" dirty="0">
                <a:cs typeface="Calibri"/>
              </a:rPr>
              <a:t>ANS</a:t>
            </a:r>
            <a:endParaRPr lang="en-US" spc="-5" dirty="0">
              <a:cs typeface="Calibri"/>
            </a:endParaRPr>
          </a:p>
          <a:p>
            <a:pPr marL="469900" marR="5080" indent="-457200">
              <a:buFont typeface="Arial" charset="0"/>
              <a:buChar char="•"/>
            </a:pPr>
            <a:r>
              <a:rPr lang="en-US" spc="-15" dirty="0">
                <a:cs typeface="Calibri"/>
              </a:rPr>
              <a:t>ANS mobilizes the body</a:t>
            </a:r>
          </a:p>
          <a:p>
            <a:pPr marL="469900" marR="5080" indent="-457200">
              <a:buFont typeface="Arial" charset="0"/>
              <a:buChar char="•"/>
            </a:pPr>
            <a:r>
              <a:rPr lang="en-US" spc="-15" dirty="0">
                <a:cs typeface="Calibri"/>
              </a:rPr>
              <a:t>LC mobilizes </a:t>
            </a:r>
            <a:r>
              <a:rPr lang="en-US" spc="-5" dirty="0">
                <a:cs typeface="Calibri"/>
              </a:rPr>
              <a:t>the </a:t>
            </a:r>
            <a:r>
              <a:rPr lang="en-US" spc="-20" dirty="0">
                <a:cs typeface="Calibri"/>
              </a:rPr>
              <a:t>brain </a:t>
            </a:r>
            <a:r>
              <a:rPr lang="en-US" spc="-25" dirty="0">
                <a:cs typeface="Calibri"/>
              </a:rPr>
              <a:t>for</a:t>
            </a:r>
            <a:r>
              <a:rPr lang="en-US" spc="25" dirty="0">
                <a:cs typeface="Calibri"/>
              </a:rPr>
              <a:t> </a:t>
            </a:r>
            <a:r>
              <a:rPr lang="en-US" dirty="0">
                <a:cs typeface="Calibri"/>
              </a:rPr>
              <a:t>action</a:t>
            </a:r>
          </a:p>
          <a:p>
            <a:pPr marL="12700" marR="5080"/>
            <a:endParaRPr lang="en-US" baseline="20833" dirty="0">
              <a:cs typeface="Calibri"/>
            </a:endParaRPr>
          </a:p>
          <a:p>
            <a:pPr marL="12700" marR="5080"/>
            <a:endParaRPr dirty="0"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18978" y="2703285"/>
            <a:ext cx="7118984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200" spc="-7" baseline="20833" dirty="0">
                <a:solidFill>
                  <a:srgbClr val="F303A2"/>
                </a:solidFill>
                <a:latin typeface="Calibri"/>
                <a:cs typeface="Calibri"/>
              </a:rPr>
              <a:t>●</a:t>
            </a:r>
            <a:endParaRPr sz="4200" baseline="20833" dirty="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1804" y="504340"/>
            <a:ext cx="1271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-5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Cont.</a:t>
            </a:r>
          </a:p>
        </p:txBody>
      </p:sp>
      <p:sp>
        <p:nvSpPr>
          <p:cNvPr id="15" name="object 8"/>
          <p:cNvSpPr txBox="1"/>
          <p:nvPr/>
        </p:nvSpPr>
        <p:spPr>
          <a:xfrm>
            <a:off x="710782" y="4653136"/>
            <a:ext cx="4911648" cy="939360"/>
          </a:xfrm>
          <a:prstGeom prst="rect">
            <a:avLst/>
          </a:prstGeom>
          <a:ln w="25908">
            <a:solidFill>
              <a:srgbClr val="FF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365760" marR="83820" indent="-287020">
              <a:spcBef>
                <a:spcPts val="125"/>
              </a:spcBef>
              <a:buFont typeface="Wingdings"/>
              <a:buChar char=""/>
              <a:tabLst>
                <a:tab pos="365760" algn="l"/>
              </a:tabLst>
            </a:pPr>
            <a:r>
              <a:rPr spc="-10" dirty="0">
                <a:cs typeface="Calibri"/>
              </a:rPr>
              <a:t>Drugs </a:t>
            </a:r>
            <a:r>
              <a:rPr spc="-15" dirty="0">
                <a:cs typeface="Calibri"/>
              </a:rPr>
              <a:t>that </a:t>
            </a:r>
            <a:r>
              <a:rPr spc="-10" dirty="0">
                <a:cs typeface="Calibri"/>
              </a:rPr>
              <a:t>suppress </a:t>
            </a:r>
            <a:r>
              <a:rPr spc="-20" dirty="0">
                <a:cs typeface="Calibri"/>
              </a:rPr>
              <a:t>LC have </a:t>
            </a:r>
            <a:r>
              <a:rPr spc="-5" dirty="0">
                <a:cs typeface="Calibri"/>
              </a:rPr>
              <a:t>a  </a:t>
            </a:r>
            <a:r>
              <a:rPr spc="-10" dirty="0">
                <a:cs typeface="Calibri"/>
              </a:rPr>
              <a:t>powerful sedating </a:t>
            </a:r>
            <a:r>
              <a:rPr spc="-15" dirty="0">
                <a:cs typeface="Calibri"/>
              </a:rPr>
              <a:t>effect </a:t>
            </a:r>
            <a:r>
              <a:rPr spc="-10" dirty="0">
                <a:cs typeface="Calibri"/>
              </a:rPr>
              <a:t>because  </a:t>
            </a:r>
            <a:r>
              <a:rPr spc="-20" dirty="0">
                <a:cs typeface="Calibri"/>
              </a:rPr>
              <a:t>LC </a:t>
            </a:r>
            <a:r>
              <a:rPr spc="-15" dirty="0">
                <a:cs typeface="Calibri"/>
              </a:rPr>
              <a:t>controls </a:t>
            </a:r>
            <a:r>
              <a:rPr spc="-10" dirty="0">
                <a:cs typeface="Calibri"/>
              </a:rPr>
              <a:t>arousal</a:t>
            </a:r>
            <a:r>
              <a:rPr spc="55" dirty="0">
                <a:cs typeface="Calibri"/>
              </a:rPr>
              <a:t> </a:t>
            </a:r>
            <a:r>
              <a:rPr spc="-15" dirty="0">
                <a:cs typeface="Calibri"/>
              </a:rPr>
              <a:t>level</a:t>
            </a:r>
            <a:endParaRPr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34772" y="7705"/>
            <a:ext cx="285405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a typeface="+mj-ea"/>
                <a:cs typeface="+mj-cs"/>
              </a:rPr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1869626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1092</TotalTime>
  <Words>2930</Words>
  <Application>Microsoft Office PowerPoint</Application>
  <PresentationFormat>Custom</PresentationFormat>
  <Paragraphs>617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Agency FB</vt:lpstr>
      <vt:lpstr>Arial</vt:lpstr>
      <vt:lpstr>Arial Black</vt:lpstr>
      <vt:lpstr>ArialMT</vt:lpstr>
      <vt:lpstr>Bookman Old Style</vt:lpstr>
      <vt:lpstr>Calibri</vt:lpstr>
      <vt:lpstr>Cambria Math</vt:lpstr>
      <vt:lpstr>Candara</vt:lpstr>
      <vt:lpstr>Comic Sans MS</vt:lpstr>
      <vt:lpstr>Gill Sans MT</vt:lpstr>
      <vt:lpstr>Symbol</vt:lpstr>
      <vt:lpstr>Times New Roman</vt:lpstr>
      <vt:lpstr>Wingdings</vt:lpstr>
      <vt:lpstr>Wingdings 3</vt:lpstr>
      <vt:lpstr>Origin</vt:lpstr>
      <vt:lpstr>PowerPoint Presentation</vt:lpstr>
      <vt:lpstr>PowerPoint Presentation</vt:lpstr>
      <vt:lpstr>Definition &amp; Classification of Neurotransmitters</vt:lpstr>
      <vt:lpstr>Classes of receptors</vt:lpstr>
      <vt:lpstr>Synthesis &amp; Recycling of Small-  Molecule Neurotransmitters</vt:lpstr>
      <vt:lpstr>How are neurotransmitters released</vt:lpstr>
      <vt:lpstr>1) norepinephrine system</vt:lpstr>
      <vt:lpstr>PowerPoint Presentation</vt:lpstr>
      <vt:lpstr>PowerPoint Presentation</vt:lpstr>
      <vt:lpstr>Cont.</vt:lpstr>
      <vt:lpstr>2) Acetylcholine</vt:lpstr>
      <vt:lpstr>Acetylcholine              </vt:lpstr>
      <vt:lpstr>Acetylcholine</vt:lpstr>
      <vt:lpstr>3) Glutamate</vt:lpstr>
      <vt:lpstr>PowerPoint Presentation</vt:lpstr>
      <vt:lpstr>PowerPoint Presentation</vt:lpstr>
      <vt:lpstr>PowerPoint Presentation</vt:lpstr>
      <vt:lpstr>4) Gamma Aminobutyric Acid (GABA)</vt:lpstr>
      <vt:lpstr>Functions &amp; Disorders of GABAergic System</vt:lpstr>
      <vt:lpstr>5) Serotonin</vt:lpstr>
      <vt:lpstr>The Serotonin System</vt:lpstr>
      <vt:lpstr>PowerPoint Presentation</vt:lpstr>
      <vt:lpstr>6) Dopaminergic Pathways</vt:lpstr>
      <vt:lpstr>The Dopaminergic System</vt:lpstr>
      <vt:lpstr>PowerPoint Presentation</vt:lpstr>
      <vt:lpstr>PowerPoint Presentation</vt:lpstr>
      <vt:lpstr>The three happy neurotransmitters</vt:lpstr>
      <vt:lpstr>Some mechanisms of drug action</vt:lpstr>
      <vt:lpstr>Summary</vt:lpstr>
      <vt:lpstr>Cont.</vt:lpstr>
      <vt:lpstr>Cont.</vt:lpstr>
      <vt:lpstr>Thank you!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Lelo HM</dc:creator>
  <cp:lastModifiedBy>abdulaziz abdullah</cp:lastModifiedBy>
  <cp:revision>899</cp:revision>
  <dcterms:created xsi:type="dcterms:W3CDTF">2016-09-07T16:15:34Z</dcterms:created>
  <dcterms:modified xsi:type="dcterms:W3CDTF">2017-11-03T14:21:12Z</dcterms:modified>
</cp:coreProperties>
</file>