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2"/>
  </p:notesMasterIdLst>
  <p:sldIdLst>
    <p:sldId id="502" r:id="rId2"/>
    <p:sldId id="503" r:id="rId3"/>
    <p:sldId id="504" r:id="rId4"/>
    <p:sldId id="505" r:id="rId5"/>
    <p:sldId id="506" r:id="rId6"/>
    <p:sldId id="507" r:id="rId7"/>
    <p:sldId id="459" r:id="rId8"/>
    <p:sldId id="460" r:id="rId9"/>
    <p:sldId id="461" r:id="rId10"/>
    <p:sldId id="508" r:id="rId11"/>
    <p:sldId id="509" r:id="rId12"/>
    <p:sldId id="510" r:id="rId13"/>
    <p:sldId id="464" r:id="rId14"/>
    <p:sldId id="465" r:id="rId15"/>
    <p:sldId id="511" r:id="rId16"/>
    <p:sldId id="512" r:id="rId17"/>
    <p:sldId id="499" r:id="rId18"/>
    <p:sldId id="471" r:id="rId19"/>
    <p:sldId id="472" r:id="rId20"/>
    <p:sldId id="466" r:id="rId21"/>
    <p:sldId id="467" r:id="rId22"/>
    <p:sldId id="484" r:id="rId23"/>
    <p:sldId id="480" r:id="rId24"/>
    <p:sldId id="487" r:id="rId25"/>
    <p:sldId id="488" r:id="rId26"/>
    <p:sldId id="489" r:id="rId27"/>
    <p:sldId id="486" r:id="rId28"/>
    <p:sldId id="500" r:id="rId29"/>
    <p:sldId id="501" r:id="rId30"/>
    <p:sldId id="490" r:id="rId3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CE5"/>
    <a:srgbClr val="E4CBE7"/>
    <a:srgbClr val="CCFFFF"/>
    <a:srgbClr val="FFFDCA"/>
    <a:srgbClr val="D8B3DC"/>
    <a:srgbClr val="DCDFE8"/>
    <a:srgbClr val="A954AB"/>
    <a:srgbClr val="933B95"/>
    <a:srgbClr val="99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9" autoAdjust="0"/>
    <p:restoredTop sz="88320" autoAdjust="0"/>
  </p:normalViewPr>
  <p:slideViewPr>
    <p:cSldViewPr>
      <p:cViewPr varScale="1">
        <p:scale>
          <a:sx n="61" d="100"/>
          <a:sy n="61" d="100"/>
        </p:scale>
        <p:origin x="604"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0A91F-5F5C-9C45-9829-517BE9282BBB}" type="doc">
      <dgm:prSet loTypeId="urn:microsoft.com/office/officeart/2005/8/layout/cycle2" loCatId="cycle" qsTypeId="urn:microsoft.com/office/officeart/2005/8/quickstyle/simple1" qsCatId="simple" csTypeId="urn:microsoft.com/office/officeart/2005/8/colors/accent2_1" csCatId="accent2"/>
      <dgm:spPr/>
      <dgm:t>
        <a:bodyPr/>
        <a:lstStyle/>
        <a:p>
          <a:endParaRPr lang="en-US"/>
        </a:p>
      </dgm:t>
    </dgm:pt>
    <dgm:pt modelId="{5BD68F6B-9F02-CF44-B65E-C551790FF5FD}">
      <dgm:prSet custT="1"/>
      <dgm:spPr/>
      <dgm:t>
        <a:bodyPr/>
        <a:lstStyle/>
        <a:p>
          <a:pPr rtl="0"/>
          <a:r>
            <a:rPr lang="en-US" sz="1200" smtClean="0"/>
            <a:t>Activation of direct pathway facilitates movement.</a:t>
          </a:r>
          <a:endParaRPr lang="en-US" sz="1200"/>
        </a:p>
      </dgm:t>
    </dgm:pt>
    <dgm:pt modelId="{FA1C0038-C0CD-7D48-A422-D6C66D728E16}" type="parTrans" cxnId="{663FD992-89FC-7548-B173-6A96A3960EE7}">
      <dgm:prSet/>
      <dgm:spPr/>
      <dgm:t>
        <a:bodyPr/>
        <a:lstStyle/>
        <a:p>
          <a:endParaRPr lang="en-US" sz="1200"/>
        </a:p>
      </dgm:t>
    </dgm:pt>
    <dgm:pt modelId="{BA2FDB1A-16CC-4242-971F-0D55990CD594}" type="sibTrans" cxnId="{663FD992-89FC-7548-B173-6A96A3960EE7}">
      <dgm:prSet custT="1"/>
      <dgm:spPr/>
      <dgm:t>
        <a:bodyPr/>
        <a:lstStyle/>
        <a:p>
          <a:endParaRPr lang="en-US" sz="1200"/>
        </a:p>
      </dgm:t>
    </dgm:pt>
    <dgm:pt modelId="{94A76158-D8E0-FD40-A28A-5A19CA73B7E0}">
      <dgm:prSet custT="1"/>
      <dgm:spPr/>
      <dgm:t>
        <a:bodyPr/>
        <a:lstStyle/>
        <a:p>
          <a:pPr rtl="0"/>
          <a:r>
            <a:rPr lang="en-US" sz="1200" smtClean="0"/>
            <a:t>Activation of indirect pathway suppresses movement.</a:t>
          </a:r>
          <a:endParaRPr lang="en-US" sz="1200"/>
        </a:p>
      </dgm:t>
    </dgm:pt>
    <dgm:pt modelId="{BAF7421D-2884-F349-8FD0-C5E464941DA5}" type="parTrans" cxnId="{79EEC2B6-7101-7E4C-851A-8D03D8A9CBEA}">
      <dgm:prSet/>
      <dgm:spPr/>
      <dgm:t>
        <a:bodyPr/>
        <a:lstStyle/>
        <a:p>
          <a:endParaRPr lang="en-US" sz="1200"/>
        </a:p>
      </dgm:t>
    </dgm:pt>
    <dgm:pt modelId="{0DE7B717-F50C-6F4A-9F30-DC42E0C97739}" type="sibTrans" cxnId="{79EEC2B6-7101-7E4C-851A-8D03D8A9CBEA}">
      <dgm:prSet custT="1"/>
      <dgm:spPr/>
      <dgm:t>
        <a:bodyPr/>
        <a:lstStyle/>
        <a:p>
          <a:endParaRPr lang="en-US" sz="1200"/>
        </a:p>
      </dgm:t>
    </dgm:pt>
    <dgm:pt modelId="{C8CDBA68-5B9C-6F46-AA18-DC77E51F6436}">
      <dgm:prSet custT="1"/>
      <dgm:spPr/>
      <dgm:t>
        <a:bodyPr/>
        <a:lstStyle/>
        <a:p>
          <a:pPr rtl="0"/>
          <a:r>
            <a:rPr lang="en-US" sz="1200" smtClean="0"/>
            <a:t>Direct output makes focal inhibitory contact on GPi/SNr.</a:t>
          </a:r>
          <a:endParaRPr lang="en-US" sz="1200"/>
        </a:p>
      </dgm:t>
    </dgm:pt>
    <dgm:pt modelId="{A56DC44A-2A21-5849-9D4D-41D1B426B864}" type="parTrans" cxnId="{75ECAD1D-490D-CF41-BB56-3CEDA5A42ADA}">
      <dgm:prSet/>
      <dgm:spPr/>
      <dgm:t>
        <a:bodyPr/>
        <a:lstStyle/>
        <a:p>
          <a:endParaRPr lang="en-US" sz="1200"/>
        </a:p>
      </dgm:t>
    </dgm:pt>
    <dgm:pt modelId="{5DC6BB19-2EA9-F541-943C-B1040FA6F05D}" type="sibTrans" cxnId="{75ECAD1D-490D-CF41-BB56-3CEDA5A42ADA}">
      <dgm:prSet custT="1"/>
      <dgm:spPr/>
      <dgm:t>
        <a:bodyPr/>
        <a:lstStyle/>
        <a:p>
          <a:endParaRPr lang="en-US" sz="1200"/>
        </a:p>
      </dgm:t>
    </dgm:pt>
    <dgm:pt modelId="{46129D04-D9FA-574A-AAFA-168194DE3290}">
      <dgm:prSet custT="1"/>
      <dgm:spPr/>
      <dgm:t>
        <a:bodyPr/>
        <a:lstStyle/>
        <a:p>
          <a:pPr rtl="0"/>
          <a:r>
            <a:rPr lang="en-US" sz="1200" smtClean="0"/>
            <a:t>Indirect output makes diffuse, widespread excitatory contact on GPi/SNr.</a:t>
          </a:r>
          <a:endParaRPr lang="en-US" sz="1200"/>
        </a:p>
      </dgm:t>
    </dgm:pt>
    <dgm:pt modelId="{BCEDA7B2-2D96-0B48-9739-938935443C06}" type="parTrans" cxnId="{FC55CDAE-16E9-C744-8BF4-1D0114B8B574}">
      <dgm:prSet/>
      <dgm:spPr/>
      <dgm:t>
        <a:bodyPr/>
        <a:lstStyle/>
        <a:p>
          <a:endParaRPr lang="en-US" sz="1200"/>
        </a:p>
      </dgm:t>
    </dgm:pt>
    <dgm:pt modelId="{624F3D92-8C20-EE4A-BB39-AEF9988D0105}" type="sibTrans" cxnId="{FC55CDAE-16E9-C744-8BF4-1D0114B8B574}">
      <dgm:prSet custT="1"/>
      <dgm:spPr/>
      <dgm:t>
        <a:bodyPr/>
        <a:lstStyle/>
        <a:p>
          <a:endParaRPr lang="en-US" sz="1200"/>
        </a:p>
      </dgm:t>
    </dgm:pt>
    <dgm:pt modelId="{28562555-4506-A241-93FA-068A93E03F8E}">
      <dgm:prSet custT="1"/>
      <dgm:spPr/>
      <dgm:t>
        <a:bodyPr/>
        <a:lstStyle/>
        <a:p>
          <a:pPr rtl="0"/>
          <a:r>
            <a:rPr lang="en-US" sz="1200" dirty="0" smtClean="0"/>
            <a:t>Co-activation of these pathways facilitates action selection through center-surround mechanism.</a:t>
          </a:r>
          <a:endParaRPr lang="en-US" sz="1200" dirty="0"/>
        </a:p>
      </dgm:t>
    </dgm:pt>
    <dgm:pt modelId="{A7ABE4D8-26C6-8745-B3EB-4FF61E5953B5}" type="parTrans" cxnId="{FD7D8D8F-E3E5-604E-B355-E04DE91CAAF8}">
      <dgm:prSet/>
      <dgm:spPr/>
      <dgm:t>
        <a:bodyPr/>
        <a:lstStyle/>
        <a:p>
          <a:endParaRPr lang="en-US" sz="1200"/>
        </a:p>
      </dgm:t>
    </dgm:pt>
    <dgm:pt modelId="{50928DCC-6DF6-2B48-A2D8-D68927189B1E}" type="sibTrans" cxnId="{FD7D8D8F-E3E5-604E-B355-E04DE91CAAF8}">
      <dgm:prSet custT="1"/>
      <dgm:spPr/>
      <dgm:t>
        <a:bodyPr/>
        <a:lstStyle/>
        <a:p>
          <a:pPr rtl="0"/>
          <a:endParaRPr lang="en-US" sz="1200"/>
        </a:p>
      </dgm:t>
    </dgm:pt>
    <dgm:pt modelId="{A8111704-773A-5F43-B53F-1717ABE80E25}" type="pres">
      <dgm:prSet presAssocID="{7170A91F-5F5C-9C45-9829-517BE9282BBB}" presName="cycle" presStyleCnt="0">
        <dgm:presLayoutVars>
          <dgm:dir/>
          <dgm:resizeHandles val="exact"/>
        </dgm:presLayoutVars>
      </dgm:prSet>
      <dgm:spPr/>
      <dgm:t>
        <a:bodyPr/>
        <a:lstStyle/>
        <a:p>
          <a:endParaRPr lang="en-US"/>
        </a:p>
      </dgm:t>
    </dgm:pt>
    <dgm:pt modelId="{8D2C3995-E6EE-1749-AB52-F590E7CB7AF0}" type="pres">
      <dgm:prSet presAssocID="{5BD68F6B-9F02-CF44-B65E-C551790FF5FD}" presName="node" presStyleLbl="node1" presStyleIdx="0" presStyleCnt="5">
        <dgm:presLayoutVars>
          <dgm:bulletEnabled val="1"/>
        </dgm:presLayoutVars>
      </dgm:prSet>
      <dgm:spPr/>
      <dgm:t>
        <a:bodyPr/>
        <a:lstStyle/>
        <a:p>
          <a:endParaRPr lang="en-US"/>
        </a:p>
      </dgm:t>
    </dgm:pt>
    <dgm:pt modelId="{A2E6FCCB-AF35-3544-BD13-0D138172849E}" type="pres">
      <dgm:prSet presAssocID="{BA2FDB1A-16CC-4242-971F-0D55990CD594}" presName="sibTrans" presStyleLbl="sibTrans2D1" presStyleIdx="0" presStyleCnt="5"/>
      <dgm:spPr/>
      <dgm:t>
        <a:bodyPr/>
        <a:lstStyle/>
        <a:p>
          <a:endParaRPr lang="en-US"/>
        </a:p>
      </dgm:t>
    </dgm:pt>
    <dgm:pt modelId="{9B52D9FC-76B6-F545-98D8-56AA65267B09}" type="pres">
      <dgm:prSet presAssocID="{BA2FDB1A-16CC-4242-971F-0D55990CD594}" presName="connectorText" presStyleLbl="sibTrans2D1" presStyleIdx="0" presStyleCnt="5"/>
      <dgm:spPr/>
      <dgm:t>
        <a:bodyPr/>
        <a:lstStyle/>
        <a:p>
          <a:endParaRPr lang="en-US"/>
        </a:p>
      </dgm:t>
    </dgm:pt>
    <dgm:pt modelId="{916BB6E5-F121-4E46-B2E0-B4BEC469AEE1}" type="pres">
      <dgm:prSet presAssocID="{94A76158-D8E0-FD40-A28A-5A19CA73B7E0}" presName="node" presStyleLbl="node1" presStyleIdx="1" presStyleCnt="5">
        <dgm:presLayoutVars>
          <dgm:bulletEnabled val="1"/>
        </dgm:presLayoutVars>
      </dgm:prSet>
      <dgm:spPr/>
      <dgm:t>
        <a:bodyPr/>
        <a:lstStyle/>
        <a:p>
          <a:endParaRPr lang="en-US"/>
        </a:p>
      </dgm:t>
    </dgm:pt>
    <dgm:pt modelId="{FD1CE969-1B7D-7145-A377-157E9D9389B6}" type="pres">
      <dgm:prSet presAssocID="{0DE7B717-F50C-6F4A-9F30-DC42E0C97739}" presName="sibTrans" presStyleLbl="sibTrans2D1" presStyleIdx="1" presStyleCnt="5"/>
      <dgm:spPr/>
      <dgm:t>
        <a:bodyPr/>
        <a:lstStyle/>
        <a:p>
          <a:endParaRPr lang="en-US"/>
        </a:p>
      </dgm:t>
    </dgm:pt>
    <dgm:pt modelId="{32CF4218-5F1A-2C4E-A2A3-BC63AD3DCCFA}" type="pres">
      <dgm:prSet presAssocID="{0DE7B717-F50C-6F4A-9F30-DC42E0C97739}" presName="connectorText" presStyleLbl="sibTrans2D1" presStyleIdx="1" presStyleCnt="5"/>
      <dgm:spPr/>
      <dgm:t>
        <a:bodyPr/>
        <a:lstStyle/>
        <a:p>
          <a:endParaRPr lang="en-US"/>
        </a:p>
      </dgm:t>
    </dgm:pt>
    <dgm:pt modelId="{6764AF63-4290-2442-A25F-04B481B5942A}" type="pres">
      <dgm:prSet presAssocID="{C8CDBA68-5B9C-6F46-AA18-DC77E51F6436}" presName="node" presStyleLbl="node1" presStyleIdx="2" presStyleCnt="5">
        <dgm:presLayoutVars>
          <dgm:bulletEnabled val="1"/>
        </dgm:presLayoutVars>
      </dgm:prSet>
      <dgm:spPr/>
      <dgm:t>
        <a:bodyPr/>
        <a:lstStyle/>
        <a:p>
          <a:endParaRPr lang="en-US"/>
        </a:p>
      </dgm:t>
    </dgm:pt>
    <dgm:pt modelId="{DC633297-6749-FB40-B0B6-693F08C91134}" type="pres">
      <dgm:prSet presAssocID="{5DC6BB19-2EA9-F541-943C-B1040FA6F05D}" presName="sibTrans" presStyleLbl="sibTrans2D1" presStyleIdx="2" presStyleCnt="5"/>
      <dgm:spPr/>
      <dgm:t>
        <a:bodyPr/>
        <a:lstStyle/>
        <a:p>
          <a:endParaRPr lang="en-US"/>
        </a:p>
      </dgm:t>
    </dgm:pt>
    <dgm:pt modelId="{6F0E5412-256A-C840-881A-C9BC06C1E714}" type="pres">
      <dgm:prSet presAssocID="{5DC6BB19-2EA9-F541-943C-B1040FA6F05D}" presName="connectorText" presStyleLbl="sibTrans2D1" presStyleIdx="2" presStyleCnt="5"/>
      <dgm:spPr/>
      <dgm:t>
        <a:bodyPr/>
        <a:lstStyle/>
        <a:p>
          <a:endParaRPr lang="en-US"/>
        </a:p>
      </dgm:t>
    </dgm:pt>
    <dgm:pt modelId="{2B635126-83E3-A448-8774-C4764DB2BF8D}" type="pres">
      <dgm:prSet presAssocID="{46129D04-D9FA-574A-AAFA-168194DE3290}" presName="node" presStyleLbl="node1" presStyleIdx="3" presStyleCnt="5">
        <dgm:presLayoutVars>
          <dgm:bulletEnabled val="1"/>
        </dgm:presLayoutVars>
      </dgm:prSet>
      <dgm:spPr/>
      <dgm:t>
        <a:bodyPr/>
        <a:lstStyle/>
        <a:p>
          <a:endParaRPr lang="en-US"/>
        </a:p>
      </dgm:t>
    </dgm:pt>
    <dgm:pt modelId="{46F083F5-DEC4-0448-ACCB-11873801153F}" type="pres">
      <dgm:prSet presAssocID="{624F3D92-8C20-EE4A-BB39-AEF9988D0105}" presName="sibTrans" presStyleLbl="sibTrans2D1" presStyleIdx="3" presStyleCnt="5"/>
      <dgm:spPr/>
      <dgm:t>
        <a:bodyPr/>
        <a:lstStyle/>
        <a:p>
          <a:endParaRPr lang="en-US"/>
        </a:p>
      </dgm:t>
    </dgm:pt>
    <dgm:pt modelId="{829B4C0E-C050-1346-9652-D251C6B612E1}" type="pres">
      <dgm:prSet presAssocID="{624F3D92-8C20-EE4A-BB39-AEF9988D0105}" presName="connectorText" presStyleLbl="sibTrans2D1" presStyleIdx="3" presStyleCnt="5"/>
      <dgm:spPr/>
      <dgm:t>
        <a:bodyPr/>
        <a:lstStyle/>
        <a:p>
          <a:endParaRPr lang="en-US"/>
        </a:p>
      </dgm:t>
    </dgm:pt>
    <dgm:pt modelId="{4711F9F5-9566-4A49-9F90-8CFBA0DA81BD}" type="pres">
      <dgm:prSet presAssocID="{28562555-4506-A241-93FA-068A93E03F8E}" presName="node" presStyleLbl="node1" presStyleIdx="4" presStyleCnt="5">
        <dgm:presLayoutVars>
          <dgm:bulletEnabled val="1"/>
        </dgm:presLayoutVars>
      </dgm:prSet>
      <dgm:spPr/>
      <dgm:t>
        <a:bodyPr/>
        <a:lstStyle/>
        <a:p>
          <a:endParaRPr lang="en-US"/>
        </a:p>
      </dgm:t>
    </dgm:pt>
    <dgm:pt modelId="{21F0630D-7FFC-5B4C-8495-04A368015F31}" type="pres">
      <dgm:prSet presAssocID="{50928DCC-6DF6-2B48-A2D8-D68927189B1E}" presName="sibTrans" presStyleLbl="sibTrans2D1" presStyleIdx="4" presStyleCnt="5"/>
      <dgm:spPr/>
      <dgm:t>
        <a:bodyPr/>
        <a:lstStyle/>
        <a:p>
          <a:endParaRPr lang="en-US"/>
        </a:p>
      </dgm:t>
    </dgm:pt>
    <dgm:pt modelId="{0E878CCF-26F6-4345-AD95-38102669AD53}" type="pres">
      <dgm:prSet presAssocID="{50928DCC-6DF6-2B48-A2D8-D68927189B1E}" presName="connectorText" presStyleLbl="sibTrans2D1" presStyleIdx="4" presStyleCnt="5"/>
      <dgm:spPr/>
      <dgm:t>
        <a:bodyPr/>
        <a:lstStyle/>
        <a:p>
          <a:endParaRPr lang="en-US"/>
        </a:p>
      </dgm:t>
    </dgm:pt>
  </dgm:ptLst>
  <dgm:cxnLst>
    <dgm:cxn modelId="{5BCD96D0-3AE8-2B42-BFF5-C4C243FCA821}" type="presOf" srcId="{5DC6BB19-2EA9-F541-943C-B1040FA6F05D}" destId="{6F0E5412-256A-C840-881A-C9BC06C1E714}" srcOrd="1" destOrd="0" presId="urn:microsoft.com/office/officeart/2005/8/layout/cycle2"/>
    <dgm:cxn modelId="{9443BC31-54F7-8E40-AB82-93D114D77F21}" type="presOf" srcId="{BA2FDB1A-16CC-4242-971F-0D55990CD594}" destId="{9B52D9FC-76B6-F545-98D8-56AA65267B09}" srcOrd="1" destOrd="0" presId="urn:microsoft.com/office/officeart/2005/8/layout/cycle2"/>
    <dgm:cxn modelId="{81FD52BD-0D48-4346-8545-2A0DE5CECC0A}" type="presOf" srcId="{94A76158-D8E0-FD40-A28A-5A19CA73B7E0}" destId="{916BB6E5-F121-4E46-B2E0-B4BEC469AEE1}" srcOrd="0" destOrd="0" presId="urn:microsoft.com/office/officeart/2005/8/layout/cycle2"/>
    <dgm:cxn modelId="{62E0DEFC-1937-5D4F-8D80-0A45A2CD2460}" type="presOf" srcId="{0DE7B717-F50C-6F4A-9F30-DC42E0C97739}" destId="{FD1CE969-1B7D-7145-A377-157E9D9389B6}" srcOrd="0" destOrd="0" presId="urn:microsoft.com/office/officeart/2005/8/layout/cycle2"/>
    <dgm:cxn modelId="{21DBDE0B-2901-2C45-8FDB-7BBC46464DF7}" type="presOf" srcId="{7170A91F-5F5C-9C45-9829-517BE9282BBB}" destId="{A8111704-773A-5F43-B53F-1717ABE80E25}" srcOrd="0" destOrd="0" presId="urn:microsoft.com/office/officeart/2005/8/layout/cycle2"/>
    <dgm:cxn modelId="{663FD992-89FC-7548-B173-6A96A3960EE7}" srcId="{7170A91F-5F5C-9C45-9829-517BE9282BBB}" destId="{5BD68F6B-9F02-CF44-B65E-C551790FF5FD}" srcOrd="0" destOrd="0" parTransId="{FA1C0038-C0CD-7D48-A422-D6C66D728E16}" sibTransId="{BA2FDB1A-16CC-4242-971F-0D55990CD594}"/>
    <dgm:cxn modelId="{CEA6A8A8-E098-5E43-BD76-41943E3825F9}" type="presOf" srcId="{624F3D92-8C20-EE4A-BB39-AEF9988D0105}" destId="{829B4C0E-C050-1346-9652-D251C6B612E1}" srcOrd="1" destOrd="0" presId="urn:microsoft.com/office/officeart/2005/8/layout/cycle2"/>
    <dgm:cxn modelId="{2C2A166D-6FA3-D349-BAA2-873DB1B79B32}" type="presOf" srcId="{5BD68F6B-9F02-CF44-B65E-C551790FF5FD}" destId="{8D2C3995-E6EE-1749-AB52-F590E7CB7AF0}" srcOrd="0" destOrd="0" presId="urn:microsoft.com/office/officeart/2005/8/layout/cycle2"/>
    <dgm:cxn modelId="{FD7D8D8F-E3E5-604E-B355-E04DE91CAAF8}" srcId="{7170A91F-5F5C-9C45-9829-517BE9282BBB}" destId="{28562555-4506-A241-93FA-068A93E03F8E}" srcOrd="4" destOrd="0" parTransId="{A7ABE4D8-26C6-8745-B3EB-4FF61E5953B5}" sibTransId="{50928DCC-6DF6-2B48-A2D8-D68927189B1E}"/>
    <dgm:cxn modelId="{C10011AF-6EA3-DA43-8A97-ED616A8D93E2}" type="presOf" srcId="{50928DCC-6DF6-2B48-A2D8-D68927189B1E}" destId="{0E878CCF-26F6-4345-AD95-38102669AD53}" srcOrd="1" destOrd="0" presId="urn:microsoft.com/office/officeart/2005/8/layout/cycle2"/>
    <dgm:cxn modelId="{2D971952-72F2-4D43-B632-E3A1365159F3}" type="presOf" srcId="{624F3D92-8C20-EE4A-BB39-AEF9988D0105}" destId="{46F083F5-DEC4-0448-ACCB-11873801153F}" srcOrd="0" destOrd="0" presId="urn:microsoft.com/office/officeart/2005/8/layout/cycle2"/>
    <dgm:cxn modelId="{FC55CDAE-16E9-C744-8BF4-1D0114B8B574}" srcId="{7170A91F-5F5C-9C45-9829-517BE9282BBB}" destId="{46129D04-D9FA-574A-AAFA-168194DE3290}" srcOrd="3" destOrd="0" parTransId="{BCEDA7B2-2D96-0B48-9739-938935443C06}" sibTransId="{624F3D92-8C20-EE4A-BB39-AEF9988D0105}"/>
    <dgm:cxn modelId="{97A30041-B3E5-CD43-80EB-A3B064B1E766}" type="presOf" srcId="{5DC6BB19-2EA9-F541-943C-B1040FA6F05D}" destId="{DC633297-6749-FB40-B0B6-693F08C91134}" srcOrd="0" destOrd="0" presId="urn:microsoft.com/office/officeart/2005/8/layout/cycle2"/>
    <dgm:cxn modelId="{7B9869BC-142D-0442-8F25-F887603D73F6}" type="presOf" srcId="{BA2FDB1A-16CC-4242-971F-0D55990CD594}" destId="{A2E6FCCB-AF35-3544-BD13-0D138172849E}" srcOrd="0" destOrd="0" presId="urn:microsoft.com/office/officeart/2005/8/layout/cycle2"/>
    <dgm:cxn modelId="{EA9FC116-2FFF-9A41-9804-966AE42B8921}" type="presOf" srcId="{28562555-4506-A241-93FA-068A93E03F8E}" destId="{4711F9F5-9566-4A49-9F90-8CFBA0DA81BD}" srcOrd="0" destOrd="0" presId="urn:microsoft.com/office/officeart/2005/8/layout/cycle2"/>
    <dgm:cxn modelId="{5F518052-2758-214D-8D99-D4226124E274}" type="presOf" srcId="{0DE7B717-F50C-6F4A-9F30-DC42E0C97739}" destId="{32CF4218-5F1A-2C4E-A2A3-BC63AD3DCCFA}" srcOrd="1" destOrd="0" presId="urn:microsoft.com/office/officeart/2005/8/layout/cycle2"/>
    <dgm:cxn modelId="{75ECAD1D-490D-CF41-BB56-3CEDA5A42ADA}" srcId="{7170A91F-5F5C-9C45-9829-517BE9282BBB}" destId="{C8CDBA68-5B9C-6F46-AA18-DC77E51F6436}" srcOrd="2" destOrd="0" parTransId="{A56DC44A-2A21-5849-9D4D-41D1B426B864}" sibTransId="{5DC6BB19-2EA9-F541-943C-B1040FA6F05D}"/>
    <dgm:cxn modelId="{79EEC2B6-7101-7E4C-851A-8D03D8A9CBEA}" srcId="{7170A91F-5F5C-9C45-9829-517BE9282BBB}" destId="{94A76158-D8E0-FD40-A28A-5A19CA73B7E0}" srcOrd="1" destOrd="0" parTransId="{BAF7421D-2884-F349-8FD0-C5E464941DA5}" sibTransId="{0DE7B717-F50C-6F4A-9F30-DC42E0C97739}"/>
    <dgm:cxn modelId="{F0FAD73A-B49C-394B-8A9E-3B582A518ABB}" type="presOf" srcId="{50928DCC-6DF6-2B48-A2D8-D68927189B1E}" destId="{21F0630D-7FFC-5B4C-8495-04A368015F31}" srcOrd="0" destOrd="0" presId="urn:microsoft.com/office/officeart/2005/8/layout/cycle2"/>
    <dgm:cxn modelId="{5D6EF86E-1A9B-5742-B376-E97964D33601}" type="presOf" srcId="{46129D04-D9FA-574A-AAFA-168194DE3290}" destId="{2B635126-83E3-A448-8774-C4764DB2BF8D}" srcOrd="0" destOrd="0" presId="urn:microsoft.com/office/officeart/2005/8/layout/cycle2"/>
    <dgm:cxn modelId="{EF932413-2E94-EB4F-BB24-A31DF4A8ABE3}" type="presOf" srcId="{C8CDBA68-5B9C-6F46-AA18-DC77E51F6436}" destId="{6764AF63-4290-2442-A25F-04B481B5942A}" srcOrd="0" destOrd="0" presId="urn:microsoft.com/office/officeart/2005/8/layout/cycle2"/>
    <dgm:cxn modelId="{53AF8E31-47E1-E449-AC35-CC78C5508137}" type="presParOf" srcId="{A8111704-773A-5F43-B53F-1717ABE80E25}" destId="{8D2C3995-E6EE-1749-AB52-F590E7CB7AF0}" srcOrd="0" destOrd="0" presId="urn:microsoft.com/office/officeart/2005/8/layout/cycle2"/>
    <dgm:cxn modelId="{BCDF94EF-9A5B-4F41-B74D-EDF383D10E40}" type="presParOf" srcId="{A8111704-773A-5F43-B53F-1717ABE80E25}" destId="{A2E6FCCB-AF35-3544-BD13-0D138172849E}" srcOrd="1" destOrd="0" presId="urn:microsoft.com/office/officeart/2005/8/layout/cycle2"/>
    <dgm:cxn modelId="{A54B2079-8E8A-4B47-A817-9AD21F493D3F}" type="presParOf" srcId="{A2E6FCCB-AF35-3544-BD13-0D138172849E}" destId="{9B52D9FC-76B6-F545-98D8-56AA65267B09}" srcOrd="0" destOrd="0" presId="urn:microsoft.com/office/officeart/2005/8/layout/cycle2"/>
    <dgm:cxn modelId="{C313BF9E-019F-6C4E-82C5-4404C454C853}" type="presParOf" srcId="{A8111704-773A-5F43-B53F-1717ABE80E25}" destId="{916BB6E5-F121-4E46-B2E0-B4BEC469AEE1}" srcOrd="2" destOrd="0" presId="urn:microsoft.com/office/officeart/2005/8/layout/cycle2"/>
    <dgm:cxn modelId="{BE443821-5760-F94D-818A-7EA89C1B8211}" type="presParOf" srcId="{A8111704-773A-5F43-B53F-1717ABE80E25}" destId="{FD1CE969-1B7D-7145-A377-157E9D9389B6}" srcOrd="3" destOrd="0" presId="urn:microsoft.com/office/officeart/2005/8/layout/cycle2"/>
    <dgm:cxn modelId="{5509CFC4-76B7-E847-97CB-2C654504A27C}" type="presParOf" srcId="{FD1CE969-1B7D-7145-A377-157E9D9389B6}" destId="{32CF4218-5F1A-2C4E-A2A3-BC63AD3DCCFA}" srcOrd="0" destOrd="0" presId="urn:microsoft.com/office/officeart/2005/8/layout/cycle2"/>
    <dgm:cxn modelId="{5ABD4C53-7C3B-2C4F-A3DD-7D625E57CD60}" type="presParOf" srcId="{A8111704-773A-5F43-B53F-1717ABE80E25}" destId="{6764AF63-4290-2442-A25F-04B481B5942A}" srcOrd="4" destOrd="0" presId="urn:microsoft.com/office/officeart/2005/8/layout/cycle2"/>
    <dgm:cxn modelId="{FB821EA6-0B10-3F4C-A8F7-1FE7DC64596C}" type="presParOf" srcId="{A8111704-773A-5F43-B53F-1717ABE80E25}" destId="{DC633297-6749-FB40-B0B6-693F08C91134}" srcOrd="5" destOrd="0" presId="urn:microsoft.com/office/officeart/2005/8/layout/cycle2"/>
    <dgm:cxn modelId="{73D63DC3-6CEC-F249-898D-EE5D38CA2CDC}" type="presParOf" srcId="{DC633297-6749-FB40-B0B6-693F08C91134}" destId="{6F0E5412-256A-C840-881A-C9BC06C1E714}" srcOrd="0" destOrd="0" presId="urn:microsoft.com/office/officeart/2005/8/layout/cycle2"/>
    <dgm:cxn modelId="{72851BC0-548A-6C41-B177-0345EBD95401}" type="presParOf" srcId="{A8111704-773A-5F43-B53F-1717ABE80E25}" destId="{2B635126-83E3-A448-8774-C4764DB2BF8D}" srcOrd="6" destOrd="0" presId="urn:microsoft.com/office/officeart/2005/8/layout/cycle2"/>
    <dgm:cxn modelId="{CC2C86A1-3691-FC4A-B5A5-212EF75E33B3}" type="presParOf" srcId="{A8111704-773A-5F43-B53F-1717ABE80E25}" destId="{46F083F5-DEC4-0448-ACCB-11873801153F}" srcOrd="7" destOrd="0" presId="urn:microsoft.com/office/officeart/2005/8/layout/cycle2"/>
    <dgm:cxn modelId="{20FA340C-4F4A-6041-9721-1372B2459FE7}" type="presParOf" srcId="{46F083F5-DEC4-0448-ACCB-11873801153F}" destId="{829B4C0E-C050-1346-9652-D251C6B612E1}" srcOrd="0" destOrd="0" presId="urn:microsoft.com/office/officeart/2005/8/layout/cycle2"/>
    <dgm:cxn modelId="{622B9A3B-CD12-C345-B6E6-CDC2E6C5B874}" type="presParOf" srcId="{A8111704-773A-5F43-B53F-1717ABE80E25}" destId="{4711F9F5-9566-4A49-9F90-8CFBA0DA81BD}" srcOrd="8" destOrd="0" presId="urn:microsoft.com/office/officeart/2005/8/layout/cycle2"/>
    <dgm:cxn modelId="{C0202419-D6C5-F847-A3B2-DCCF06153569}" type="presParOf" srcId="{A8111704-773A-5F43-B53F-1717ABE80E25}" destId="{21F0630D-7FFC-5B4C-8495-04A368015F31}" srcOrd="9" destOrd="0" presId="urn:microsoft.com/office/officeart/2005/8/layout/cycle2"/>
    <dgm:cxn modelId="{2A95A832-A6A3-704B-97C5-F066198A4DF7}" type="presParOf" srcId="{21F0630D-7FFC-5B4C-8495-04A368015F31}" destId="{0E878CCF-26F6-4345-AD95-38102669AD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71C2F-67AA-A34E-9C38-C69152CFF433}" type="doc">
      <dgm:prSet loTypeId="urn:microsoft.com/office/officeart/2005/8/layout/process4" loCatId="" qsTypeId="urn:microsoft.com/office/officeart/2005/8/quickstyle/simple1" qsCatId="simple" csTypeId="urn:microsoft.com/office/officeart/2005/8/colors/accent2_1" csCatId="accent2" phldr="1"/>
      <dgm:spPr/>
      <dgm:t>
        <a:bodyPr/>
        <a:lstStyle/>
        <a:p>
          <a:endParaRPr lang="en-US"/>
        </a:p>
      </dgm:t>
    </dgm:pt>
    <dgm:pt modelId="{48398521-73E8-D448-9276-CF626D34B635}">
      <dgm:prSet phldrT="[Text]" custT="1"/>
      <dgm:spPr>
        <a:solidFill>
          <a:schemeClr val="accent2">
            <a:lumMod val="40000"/>
            <a:lumOff val="60000"/>
          </a:schemeClr>
        </a:solidFill>
      </dgm:spPr>
      <dgm:t>
        <a:bodyPr/>
        <a:lstStyle/>
        <a:p>
          <a:r>
            <a:rPr lang="en-US" sz="1800" dirty="0" smtClean="0">
              <a:solidFill>
                <a:schemeClr val="bg1"/>
              </a:solidFill>
            </a:rPr>
            <a:t>Dopamine</a:t>
          </a:r>
          <a:endParaRPr lang="en-US" sz="1800" dirty="0">
            <a:solidFill>
              <a:schemeClr val="bg1"/>
            </a:solidFill>
          </a:endParaRPr>
        </a:p>
      </dgm:t>
    </dgm:pt>
    <dgm:pt modelId="{E34459A7-8D2B-ED40-8FE9-3413AB6909B6}" type="parTrans" cxnId="{C3F96650-8F04-4845-80DC-B85CF810E1A2}">
      <dgm:prSet/>
      <dgm:spPr/>
      <dgm:t>
        <a:bodyPr/>
        <a:lstStyle/>
        <a:p>
          <a:endParaRPr lang="en-US"/>
        </a:p>
      </dgm:t>
    </dgm:pt>
    <dgm:pt modelId="{2EE65741-ADF9-C849-A9BE-526E766617F2}" type="sibTrans" cxnId="{C3F96650-8F04-4845-80DC-B85CF810E1A2}">
      <dgm:prSet/>
      <dgm:spPr/>
      <dgm:t>
        <a:bodyPr/>
        <a:lstStyle/>
        <a:p>
          <a:endParaRPr lang="en-US"/>
        </a:p>
      </dgm:t>
    </dgm:pt>
    <dgm:pt modelId="{0C991EA5-1BFD-A44F-842B-9F574B70570E}">
      <dgm:prSet phldrT="[Text]" custT="1"/>
      <dgm:spPr/>
      <dgm:t>
        <a:bodyPr/>
        <a:lstStyle/>
        <a:p>
          <a:r>
            <a:rPr lang="en-US" sz="1600" dirty="0" smtClean="0"/>
            <a:t>From SN to Putamen and  Caudate nucleus</a:t>
          </a:r>
          <a:endParaRPr lang="en-US" sz="1600" dirty="0"/>
        </a:p>
      </dgm:t>
    </dgm:pt>
    <dgm:pt modelId="{B78169F2-8E94-0B4D-ACE8-126A954B5AF9}" type="parTrans" cxnId="{84FD78F8-0531-E04A-8E02-CD1DFEB2CCD9}">
      <dgm:prSet/>
      <dgm:spPr/>
      <dgm:t>
        <a:bodyPr/>
        <a:lstStyle/>
        <a:p>
          <a:endParaRPr lang="en-US"/>
        </a:p>
      </dgm:t>
    </dgm:pt>
    <dgm:pt modelId="{DB290B67-ADE8-5E46-8EAA-7FF38DEB83F4}" type="sibTrans" cxnId="{84FD78F8-0531-E04A-8E02-CD1DFEB2CCD9}">
      <dgm:prSet/>
      <dgm:spPr/>
      <dgm:t>
        <a:bodyPr/>
        <a:lstStyle/>
        <a:p>
          <a:endParaRPr lang="en-US"/>
        </a:p>
      </dgm:t>
    </dgm:pt>
    <dgm:pt modelId="{3CBFAFF0-07B6-6442-9512-3DC639AF310B}">
      <dgm:prSet phldrT="[Text]" custT="1"/>
      <dgm:spPr>
        <a:solidFill>
          <a:schemeClr val="accent2">
            <a:lumMod val="40000"/>
            <a:lumOff val="60000"/>
          </a:schemeClr>
        </a:solidFill>
      </dgm:spPr>
      <dgm:t>
        <a:bodyPr/>
        <a:lstStyle/>
        <a:p>
          <a:r>
            <a:rPr lang="en-US" sz="1800" dirty="0" smtClean="0">
              <a:solidFill>
                <a:schemeClr val="bg1"/>
              </a:solidFill>
            </a:rPr>
            <a:t>GABA</a:t>
          </a:r>
          <a:endParaRPr lang="en-US" sz="1800" dirty="0">
            <a:solidFill>
              <a:schemeClr val="bg1"/>
            </a:solidFill>
          </a:endParaRPr>
        </a:p>
      </dgm:t>
    </dgm:pt>
    <dgm:pt modelId="{9336A7CB-95DB-C148-9899-0E47213388BF}" type="parTrans" cxnId="{1098EF33-0283-3741-AAD8-6759E0E736A0}">
      <dgm:prSet/>
      <dgm:spPr/>
      <dgm:t>
        <a:bodyPr/>
        <a:lstStyle/>
        <a:p>
          <a:endParaRPr lang="en-US"/>
        </a:p>
      </dgm:t>
    </dgm:pt>
    <dgm:pt modelId="{15F8DB00-B6CE-9C49-81D2-B1AEEFF58C9E}" type="sibTrans" cxnId="{1098EF33-0283-3741-AAD8-6759E0E736A0}">
      <dgm:prSet/>
      <dgm:spPr/>
      <dgm:t>
        <a:bodyPr/>
        <a:lstStyle/>
        <a:p>
          <a:endParaRPr lang="en-US"/>
        </a:p>
      </dgm:t>
    </dgm:pt>
    <dgm:pt modelId="{37975D1E-CB34-A541-AB76-E603E0791449}">
      <dgm:prSet phldrT="[Text]" custT="1"/>
      <dgm:spPr/>
      <dgm:t>
        <a:bodyPr/>
        <a:lstStyle/>
        <a:p>
          <a:r>
            <a:rPr lang="en-US" sz="1600" dirty="0" smtClean="0"/>
            <a:t>From these nuclei to </a:t>
          </a:r>
          <a:r>
            <a:rPr lang="en-US" sz="1600" dirty="0" err="1" smtClean="0"/>
            <a:t>globos</a:t>
          </a:r>
          <a:r>
            <a:rPr lang="en-US" sz="1600" dirty="0" smtClean="0"/>
            <a:t> pallidus and SN.</a:t>
          </a:r>
          <a:endParaRPr lang="en-US" sz="1600" dirty="0"/>
        </a:p>
      </dgm:t>
    </dgm:pt>
    <dgm:pt modelId="{DB488448-DC5E-3C48-BFCF-E44857D52A15}" type="parTrans" cxnId="{D4597D5B-67D8-4146-A8C7-C3DE107C0D4B}">
      <dgm:prSet/>
      <dgm:spPr/>
      <dgm:t>
        <a:bodyPr/>
        <a:lstStyle/>
        <a:p>
          <a:endParaRPr lang="en-US"/>
        </a:p>
      </dgm:t>
    </dgm:pt>
    <dgm:pt modelId="{399D739E-7764-614E-803C-FF95CD744969}" type="sibTrans" cxnId="{D4597D5B-67D8-4146-A8C7-C3DE107C0D4B}">
      <dgm:prSet/>
      <dgm:spPr/>
      <dgm:t>
        <a:bodyPr/>
        <a:lstStyle/>
        <a:p>
          <a:endParaRPr lang="en-US"/>
        </a:p>
      </dgm:t>
    </dgm:pt>
    <dgm:pt modelId="{221B4F4E-E814-4B41-ADB8-889887B8432C}">
      <dgm:prSet phldrT="[Text]" custT="1"/>
      <dgm:spPr>
        <a:solidFill>
          <a:schemeClr val="accent2">
            <a:lumMod val="40000"/>
            <a:lumOff val="60000"/>
          </a:schemeClr>
        </a:solidFill>
      </dgm:spPr>
      <dgm:t>
        <a:bodyPr/>
        <a:lstStyle/>
        <a:p>
          <a:r>
            <a:rPr lang="en-US" sz="1800" dirty="0" smtClean="0">
              <a:solidFill>
                <a:schemeClr val="bg1"/>
              </a:solidFill>
            </a:rPr>
            <a:t>Acetylcholine</a:t>
          </a:r>
          <a:endParaRPr lang="en-US" sz="1800" dirty="0">
            <a:solidFill>
              <a:schemeClr val="bg1"/>
            </a:solidFill>
          </a:endParaRPr>
        </a:p>
      </dgm:t>
    </dgm:pt>
    <dgm:pt modelId="{73F8A530-6CE0-274E-825A-8507DA88B29D}" type="parTrans" cxnId="{6C99D473-A200-F842-A49F-4ABD20F814AC}">
      <dgm:prSet/>
      <dgm:spPr/>
      <dgm:t>
        <a:bodyPr/>
        <a:lstStyle/>
        <a:p>
          <a:endParaRPr lang="en-US"/>
        </a:p>
      </dgm:t>
    </dgm:pt>
    <dgm:pt modelId="{A326FF91-4DEA-F14B-B461-5D24565C71F6}" type="sibTrans" cxnId="{6C99D473-A200-F842-A49F-4ABD20F814AC}">
      <dgm:prSet/>
      <dgm:spPr/>
      <dgm:t>
        <a:bodyPr/>
        <a:lstStyle/>
        <a:p>
          <a:endParaRPr lang="en-US"/>
        </a:p>
      </dgm:t>
    </dgm:pt>
    <dgm:pt modelId="{D57C5C75-5654-5448-9507-684EBAAFF080}">
      <dgm:prSet phldrT="[Text]" custT="1"/>
      <dgm:spPr/>
      <dgm:t>
        <a:bodyPr/>
        <a:lstStyle/>
        <a:p>
          <a:r>
            <a:rPr lang="en-US" sz="1600" dirty="0" smtClean="0"/>
            <a:t>From cortex to  caudate nucleus and putamen.</a:t>
          </a:r>
          <a:endParaRPr lang="en-US" sz="1600" dirty="0"/>
        </a:p>
      </dgm:t>
    </dgm:pt>
    <dgm:pt modelId="{AB7597A7-8001-4446-8A93-86A050EA8B59}" type="parTrans" cxnId="{A94EE578-8541-924D-906E-5822B3EFB85A}">
      <dgm:prSet/>
      <dgm:spPr/>
      <dgm:t>
        <a:bodyPr/>
        <a:lstStyle/>
        <a:p>
          <a:endParaRPr lang="en-US"/>
        </a:p>
      </dgm:t>
    </dgm:pt>
    <dgm:pt modelId="{429E35AF-B815-D24B-81EF-90A5BB05C733}" type="sibTrans" cxnId="{A94EE578-8541-924D-906E-5822B3EFB85A}">
      <dgm:prSet/>
      <dgm:spPr/>
      <dgm:t>
        <a:bodyPr/>
        <a:lstStyle/>
        <a:p>
          <a:endParaRPr lang="en-US"/>
        </a:p>
      </dgm:t>
    </dgm:pt>
    <dgm:pt modelId="{F33B2456-710A-A749-AAF5-C4E16590331C}" type="pres">
      <dgm:prSet presAssocID="{1CC71C2F-67AA-A34E-9C38-C69152CFF433}" presName="Name0" presStyleCnt="0">
        <dgm:presLayoutVars>
          <dgm:dir/>
          <dgm:animLvl val="lvl"/>
          <dgm:resizeHandles val="exact"/>
        </dgm:presLayoutVars>
      </dgm:prSet>
      <dgm:spPr/>
      <dgm:t>
        <a:bodyPr/>
        <a:lstStyle/>
        <a:p>
          <a:endParaRPr lang="en-US"/>
        </a:p>
      </dgm:t>
    </dgm:pt>
    <dgm:pt modelId="{437F4206-5837-AE40-A6B2-ACEA8960C15D}" type="pres">
      <dgm:prSet presAssocID="{221B4F4E-E814-4B41-ADB8-889887B8432C}" presName="boxAndChildren" presStyleCnt="0"/>
      <dgm:spPr/>
      <dgm:t>
        <a:bodyPr/>
        <a:lstStyle/>
        <a:p>
          <a:endParaRPr lang="en-US"/>
        </a:p>
      </dgm:t>
    </dgm:pt>
    <dgm:pt modelId="{B4806478-883C-FD46-844E-1BA98C56774F}" type="pres">
      <dgm:prSet presAssocID="{221B4F4E-E814-4B41-ADB8-889887B8432C}" presName="parentTextBox" presStyleLbl="node1" presStyleIdx="0" presStyleCnt="3"/>
      <dgm:spPr/>
      <dgm:t>
        <a:bodyPr/>
        <a:lstStyle/>
        <a:p>
          <a:endParaRPr lang="en-US"/>
        </a:p>
      </dgm:t>
    </dgm:pt>
    <dgm:pt modelId="{FC1F4BF9-EB29-4F42-B4CC-6890D39AE40E}" type="pres">
      <dgm:prSet presAssocID="{221B4F4E-E814-4B41-ADB8-889887B8432C}" presName="entireBox" presStyleLbl="node1" presStyleIdx="0" presStyleCnt="3"/>
      <dgm:spPr/>
      <dgm:t>
        <a:bodyPr/>
        <a:lstStyle/>
        <a:p>
          <a:endParaRPr lang="en-US"/>
        </a:p>
      </dgm:t>
    </dgm:pt>
    <dgm:pt modelId="{77D1A387-EEDA-164D-A080-71223A75B742}" type="pres">
      <dgm:prSet presAssocID="{221B4F4E-E814-4B41-ADB8-889887B8432C}" presName="descendantBox" presStyleCnt="0"/>
      <dgm:spPr/>
      <dgm:t>
        <a:bodyPr/>
        <a:lstStyle/>
        <a:p>
          <a:endParaRPr lang="en-US"/>
        </a:p>
      </dgm:t>
    </dgm:pt>
    <dgm:pt modelId="{0B5DCAF3-0E91-7A42-944B-0E1F3C59E1D0}" type="pres">
      <dgm:prSet presAssocID="{D57C5C75-5654-5448-9507-684EBAAFF080}" presName="childTextBox" presStyleLbl="fgAccFollowNode1" presStyleIdx="0" presStyleCnt="3">
        <dgm:presLayoutVars>
          <dgm:bulletEnabled val="1"/>
        </dgm:presLayoutVars>
      </dgm:prSet>
      <dgm:spPr/>
      <dgm:t>
        <a:bodyPr/>
        <a:lstStyle/>
        <a:p>
          <a:endParaRPr lang="en-US"/>
        </a:p>
      </dgm:t>
    </dgm:pt>
    <dgm:pt modelId="{04265DAE-497F-1D4D-B691-B4815303619D}" type="pres">
      <dgm:prSet presAssocID="{15F8DB00-B6CE-9C49-81D2-B1AEEFF58C9E}" presName="sp" presStyleCnt="0"/>
      <dgm:spPr/>
      <dgm:t>
        <a:bodyPr/>
        <a:lstStyle/>
        <a:p>
          <a:endParaRPr lang="en-US"/>
        </a:p>
      </dgm:t>
    </dgm:pt>
    <dgm:pt modelId="{D9047855-A68D-CB45-A61F-12D1F1CC7B0F}" type="pres">
      <dgm:prSet presAssocID="{3CBFAFF0-07B6-6442-9512-3DC639AF310B}" presName="arrowAndChildren" presStyleCnt="0"/>
      <dgm:spPr/>
      <dgm:t>
        <a:bodyPr/>
        <a:lstStyle/>
        <a:p>
          <a:endParaRPr lang="en-US"/>
        </a:p>
      </dgm:t>
    </dgm:pt>
    <dgm:pt modelId="{4A4BAECC-EE33-F646-A429-B95466D7C6F7}" type="pres">
      <dgm:prSet presAssocID="{3CBFAFF0-07B6-6442-9512-3DC639AF310B}" presName="parentTextArrow" presStyleLbl="node1" presStyleIdx="0" presStyleCnt="3"/>
      <dgm:spPr/>
      <dgm:t>
        <a:bodyPr/>
        <a:lstStyle/>
        <a:p>
          <a:endParaRPr lang="en-US"/>
        </a:p>
      </dgm:t>
    </dgm:pt>
    <dgm:pt modelId="{0854E885-B1C9-3540-BE55-B08A312694C9}" type="pres">
      <dgm:prSet presAssocID="{3CBFAFF0-07B6-6442-9512-3DC639AF310B}" presName="arrow" presStyleLbl="node1" presStyleIdx="1" presStyleCnt="3" custLinFactNeighborX="6658" custLinFactNeighborY="-37"/>
      <dgm:spPr/>
      <dgm:t>
        <a:bodyPr/>
        <a:lstStyle/>
        <a:p>
          <a:endParaRPr lang="en-US"/>
        </a:p>
      </dgm:t>
    </dgm:pt>
    <dgm:pt modelId="{2B9A04AE-F5BA-B145-BCE1-D36B347193E9}" type="pres">
      <dgm:prSet presAssocID="{3CBFAFF0-07B6-6442-9512-3DC639AF310B}" presName="descendantArrow" presStyleCnt="0"/>
      <dgm:spPr/>
      <dgm:t>
        <a:bodyPr/>
        <a:lstStyle/>
        <a:p>
          <a:endParaRPr lang="en-US"/>
        </a:p>
      </dgm:t>
    </dgm:pt>
    <dgm:pt modelId="{0D2BA482-0E6E-1149-8AEE-9956A51F8E08}" type="pres">
      <dgm:prSet presAssocID="{37975D1E-CB34-A541-AB76-E603E0791449}" presName="childTextArrow" presStyleLbl="fgAccFollowNode1" presStyleIdx="1" presStyleCnt="3">
        <dgm:presLayoutVars>
          <dgm:bulletEnabled val="1"/>
        </dgm:presLayoutVars>
      </dgm:prSet>
      <dgm:spPr/>
      <dgm:t>
        <a:bodyPr/>
        <a:lstStyle/>
        <a:p>
          <a:endParaRPr lang="en-US"/>
        </a:p>
      </dgm:t>
    </dgm:pt>
    <dgm:pt modelId="{737076C3-8909-8B40-BBB6-5D5BE755331F}" type="pres">
      <dgm:prSet presAssocID="{2EE65741-ADF9-C849-A9BE-526E766617F2}" presName="sp" presStyleCnt="0"/>
      <dgm:spPr/>
      <dgm:t>
        <a:bodyPr/>
        <a:lstStyle/>
        <a:p>
          <a:endParaRPr lang="en-US"/>
        </a:p>
      </dgm:t>
    </dgm:pt>
    <dgm:pt modelId="{A68C5356-E19D-924A-8EA3-F5353640F57D}" type="pres">
      <dgm:prSet presAssocID="{48398521-73E8-D448-9276-CF626D34B635}" presName="arrowAndChildren" presStyleCnt="0"/>
      <dgm:spPr/>
      <dgm:t>
        <a:bodyPr/>
        <a:lstStyle/>
        <a:p>
          <a:endParaRPr lang="en-US"/>
        </a:p>
      </dgm:t>
    </dgm:pt>
    <dgm:pt modelId="{28E77E1B-A27F-494E-AC1C-DF38103873E8}" type="pres">
      <dgm:prSet presAssocID="{48398521-73E8-D448-9276-CF626D34B635}" presName="parentTextArrow" presStyleLbl="node1" presStyleIdx="1" presStyleCnt="3"/>
      <dgm:spPr/>
      <dgm:t>
        <a:bodyPr/>
        <a:lstStyle/>
        <a:p>
          <a:endParaRPr lang="en-US"/>
        </a:p>
      </dgm:t>
    </dgm:pt>
    <dgm:pt modelId="{56C5A0D9-98CE-8241-B4AD-4A0D48D05329}" type="pres">
      <dgm:prSet presAssocID="{48398521-73E8-D448-9276-CF626D34B635}" presName="arrow" presStyleLbl="node1" presStyleIdx="2" presStyleCnt="3"/>
      <dgm:spPr/>
      <dgm:t>
        <a:bodyPr/>
        <a:lstStyle/>
        <a:p>
          <a:endParaRPr lang="en-US"/>
        </a:p>
      </dgm:t>
    </dgm:pt>
    <dgm:pt modelId="{3EE5E075-4F75-2C48-A077-F74941802479}" type="pres">
      <dgm:prSet presAssocID="{48398521-73E8-D448-9276-CF626D34B635}" presName="descendantArrow" presStyleCnt="0"/>
      <dgm:spPr/>
      <dgm:t>
        <a:bodyPr/>
        <a:lstStyle/>
        <a:p>
          <a:endParaRPr lang="en-US"/>
        </a:p>
      </dgm:t>
    </dgm:pt>
    <dgm:pt modelId="{6F90267D-17C4-9B42-9FDF-019BD15C6EC4}" type="pres">
      <dgm:prSet presAssocID="{0C991EA5-1BFD-A44F-842B-9F574B70570E}" presName="childTextArrow" presStyleLbl="fgAccFollowNode1" presStyleIdx="2" presStyleCnt="3">
        <dgm:presLayoutVars>
          <dgm:bulletEnabled val="1"/>
        </dgm:presLayoutVars>
      </dgm:prSet>
      <dgm:spPr/>
      <dgm:t>
        <a:bodyPr/>
        <a:lstStyle/>
        <a:p>
          <a:endParaRPr lang="en-US"/>
        </a:p>
      </dgm:t>
    </dgm:pt>
  </dgm:ptLst>
  <dgm:cxnLst>
    <dgm:cxn modelId="{C3F96650-8F04-4845-80DC-B85CF810E1A2}" srcId="{1CC71C2F-67AA-A34E-9C38-C69152CFF433}" destId="{48398521-73E8-D448-9276-CF626D34B635}" srcOrd="0" destOrd="0" parTransId="{E34459A7-8D2B-ED40-8FE9-3413AB6909B6}" sibTransId="{2EE65741-ADF9-C849-A9BE-526E766617F2}"/>
    <dgm:cxn modelId="{FFCDF3A0-8873-F749-8786-D30F3DE82095}" type="presOf" srcId="{3CBFAFF0-07B6-6442-9512-3DC639AF310B}" destId="{0854E885-B1C9-3540-BE55-B08A312694C9}" srcOrd="1" destOrd="0" presId="urn:microsoft.com/office/officeart/2005/8/layout/process4"/>
    <dgm:cxn modelId="{BAFA5917-E73A-1647-8F23-6D9359E82D7C}" type="presOf" srcId="{221B4F4E-E814-4B41-ADB8-889887B8432C}" destId="{FC1F4BF9-EB29-4F42-B4CC-6890D39AE40E}" srcOrd="1" destOrd="0" presId="urn:microsoft.com/office/officeart/2005/8/layout/process4"/>
    <dgm:cxn modelId="{41677A8C-F5DC-E747-86C6-2998A6675A9B}" type="presOf" srcId="{1CC71C2F-67AA-A34E-9C38-C69152CFF433}" destId="{F33B2456-710A-A749-AAF5-C4E16590331C}" srcOrd="0" destOrd="0" presId="urn:microsoft.com/office/officeart/2005/8/layout/process4"/>
    <dgm:cxn modelId="{D4597D5B-67D8-4146-A8C7-C3DE107C0D4B}" srcId="{3CBFAFF0-07B6-6442-9512-3DC639AF310B}" destId="{37975D1E-CB34-A541-AB76-E603E0791449}" srcOrd="0" destOrd="0" parTransId="{DB488448-DC5E-3C48-BFCF-E44857D52A15}" sibTransId="{399D739E-7764-614E-803C-FF95CD744969}"/>
    <dgm:cxn modelId="{84FD78F8-0531-E04A-8E02-CD1DFEB2CCD9}" srcId="{48398521-73E8-D448-9276-CF626D34B635}" destId="{0C991EA5-1BFD-A44F-842B-9F574B70570E}" srcOrd="0" destOrd="0" parTransId="{B78169F2-8E94-0B4D-ACE8-126A954B5AF9}" sibTransId="{DB290B67-ADE8-5E46-8EAA-7FF38DEB83F4}"/>
    <dgm:cxn modelId="{1098EF33-0283-3741-AAD8-6759E0E736A0}" srcId="{1CC71C2F-67AA-A34E-9C38-C69152CFF433}" destId="{3CBFAFF0-07B6-6442-9512-3DC639AF310B}" srcOrd="1" destOrd="0" parTransId="{9336A7CB-95DB-C148-9899-0E47213388BF}" sibTransId="{15F8DB00-B6CE-9C49-81D2-B1AEEFF58C9E}"/>
    <dgm:cxn modelId="{FB296E8D-9534-D94A-9EE4-C9F96F2BDF15}" type="presOf" srcId="{3CBFAFF0-07B6-6442-9512-3DC639AF310B}" destId="{4A4BAECC-EE33-F646-A429-B95466D7C6F7}" srcOrd="0" destOrd="0" presId="urn:microsoft.com/office/officeart/2005/8/layout/process4"/>
    <dgm:cxn modelId="{DB940218-E609-0D4E-A067-44C3AC0B4025}" type="presOf" srcId="{221B4F4E-E814-4B41-ADB8-889887B8432C}" destId="{B4806478-883C-FD46-844E-1BA98C56774F}" srcOrd="0" destOrd="0" presId="urn:microsoft.com/office/officeart/2005/8/layout/process4"/>
    <dgm:cxn modelId="{917498FD-4E87-E642-9D23-9937127E0C4C}" type="presOf" srcId="{0C991EA5-1BFD-A44F-842B-9F574B70570E}" destId="{6F90267D-17C4-9B42-9FDF-019BD15C6EC4}" srcOrd="0" destOrd="0" presId="urn:microsoft.com/office/officeart/2005/8/layout/process4"/>
    <dgm:cxn modelId="{96BBFE81-8AA1-C243-A7F9-40D55E5995B0}" type="presOf" srcId="{D57C5C75-5654-5448-9507-684EBAAFF080}" destId="{0B5DCAF3-0E91-7A42-944B-0E1F3C59E1D0}" srcOrd="0" destOrd="0" presId="urn:microsoft.com/office/officeart/2005/8/layout/process4"/>
    <dgm:cxn modelId="{DAEC9739-D5EE-C64C-9886-F034DFB686B5}" type="presOf" srcId="{48398521-73E8-D448-9276-CF626D34B635}" destId="{56C5A0D9-98CE-8241-B4AD-4A0D48D05329}" srcOrd="1" destOrd="0" presId="urn:microsoft.com/office/officeart/2005/8/layout/process4"/>
    <dgm:cxn modelId="{C8C292F4-91FB-4745-93DB-6EC13C070EE9}" type="presOf" srcId="{37975D1E-CB34-A541-AB76-E603E0791449}" destId="{0D2BA482-0E6E-1149-8AEE-9956A51F8E08}" srcOrd="0" destOrd="0" presId="urn:microsoft.com/office/officeart/2005/8/layout/process4"/>
    <dgm:cxn modelId="{311BAEBF-A635-9545-9355-9BC59C8977BA}" type="presOf" srcId="{48398521-73E8-D448-9276-CF626D34B635}" destId="{28E77E1B-A27F-494E-AC1C-DF38103873E8}" srcOrd="0" destOrd="0" presId="urn:microsoft.com/office/officeart/2005/8/layout/process4"/>
    <dgm:cxn modelId="{A94EE578-8541-924D-906E-5822B3EFB85A}" srcId="{221B4F4E-E814-4B41-ADB8-889887B8432C}" destId="{D57C5C75-5654-5448-9507-684EBAAFF080}" srcOrd="0" destOrd="0" parTransId="{AB7597A7-8001-4446-8A93-86A050EA8B59}" sibTransId="{429E35AF-B815-D24B-81EF-90A5BB05C733}"/>
    <dgm:cxn modelId="{6C99D473-A200-F842-A49F-4ABD20F814AC}" srcId="{1CC71C2F-67AA-A34E-9C38-C69152CFF433}" destId="{221B4F4E-E814-4B41-ADB8-889887B8432C}" srcOrd="2" destOrd="0" parTransId="{73F8A530-6CE0-274E-825A-8507DA88B29D}" sibTransId="{A326FF91-4DEA-F14B-B461-5D24565C71F6}"/>
    <dgm:cxn modelId="{30B3B963-5150-D14D-8B71-28BA54F5604E}" type="presParOf" srcId="{F33B2456-710A-A749-AAF5-C4E16590331C}" destId="{437F4206-5837-AE40-A6B2-ACEA8960C15D}" srcOrd="0" destOrd="0" presId="urn:microsoft.com/office/officeart/2005/8/layout/process4"/>
    <dgm:cxn modelId="{FC8B97A0-CC7C-6B47-B6D9-C87684950E17}" type="presParOf" srcId="{437F4206-5837-AE40-A6B2-ACEA8960C15D}" destId="{B4806478-883C-FD46-844E-1BA98C56774F}" srcOrd="0" destOrd="0" presId="urn:microsoft.com/office/officeart/2005/8/layout/process4"/>
    <dgm:cxn modelId="{6C99ECBC-604C-1646-B0CD-434AD86E5F00}" type="presParOf" srcId="{437F4206-5837-AE40-A6B2-ACEA8960C15D}" destId="{FC1F4BF9-EB29-4F42-B4CC-6890D39AE40E}" srcOrd="1" destOrd="0" presId="urn:microsoft.com/office/officeart/2005/8/layout/process4"/>
    <dgm:cxn modelId="{FDD78CCF-C8A1-CE4C-8150-F928A2DEBDA6}" type="presParOf" srcId="{437F4206-5837-AE40-A6B2-ACEA8960C15D}" destId="{77D1A387-EEDA-164D-A080-71223A75B742}" srcOrd="2" destOrd="0" presId="urn:microsoft.com/office/officeart/2005/8/layout/process4"/>
    <dgm:cxn modelId="{5A9EB1DC-41A5-3446-B2CD-A698D29C96B9}" type="presParOf" srcId="{77D1A387-EEDA-164D-A080-71223A75B742}" destId="{0B5DCAF3-0E91-7A42-944B-0E1F3C59E1D0}" srcOrd="0" destOrd="0" presId="urn:microsoft.com/office/officeart/2005/8/layout/process4"/>
    <dgm:cxn modelId="{7610C731-864F-574B-A944-F41819670C3A}" type="presParOf" srcId="{F33B2456-710A-A749-AAF5-C4E16590331C}" destId="{04265DAE-497F-1D4D-B691-B4815303619D}" srcOrd="1" destOrd="0" presId="urn:microsoft.com/office/officeart/2005/8/layout/process4"/>
    <dgm:cxn modelId="{41AFD036-86BC-354D-A870-347494EA4DEB}" type="presParOf" srcId="{F33B2456-710A-A749-AAF5-C4E16590331C}" destId="{D9047855-A68D-CB45-A61F-12D1F1CC7B0F}" srcOrd="2" destOrd="0" presId="urn:microsoft.com/office/officeart/2005/8/layout/process4"/>
    <dgm:cxn modelId="{0F1004A0-130C-1445-B43C-4F00AADEA18C}" type="presParOf" srcId="{D9047855-A68D-CB45-A61F-12D1F1CC7B0F}" destId="{4A4BAECC-EE33-F646-A429-B95466D7C6F7}" srcOrd="0" destOrd="0" presId="urn:microsoft.com/office/officeart/2005/8/layout/process4"/>
    <dgm:cxn modelId="{147A4D8C-CB92-D246-847A-061C62263181}" type="presParOf" srcId="{D9047855-A68D-CB45-A61F-12D1F1CC7B0F}" destId="{0854E885-B1C9-3540-BE55-B08A312694C9}" srcOrd="1" destOrd="0" presId="urn:microsoft.com/office/officeart/2005/8/layout/process4"/>
    <dgm:cxn modelId="{CE70BE60-1D3A-0D43-9C85-4CD8CEA9E4AD}" type="presParOf" srcId="{D9047855-A68D-CB45-A61F-12D1F1CC7B0F}" destId="{2B9A04AE-F5BA-B145-BCE1-D36B347193E9}" srcOrd="2" destOrd="0" presId="urn:microsoft.com/office/officeart/2005/8/layout/process4"/>
    <dgm:cxn modelId="{6E9653DC-B226-6D4E-829C-B830D62FDB04}" type="presParOf" srcId="{2B9A04AE-F5BA-B145-BCE1-D36B347193E9}" destId="{0D2BA482-0E6E-1149-8AEE-9956A51F8E08}" srcOrd="0" destOrd="0" presId="urn:microsoft.com/office/officeart/2005/8/layout/process4"/>
    <dgm:cxn modelId="{C7F10FEB-0FBD-AC4A-8182-6ACEAF90EAE2}" type="presParOf" srcId="{F33B2456-710A-A749-AAF5-C4E16590331C}" destId="{737076C3-8909-8B40-BBB6-5D5BE755331F}" srcOrd="3" destOrd="0" presId="urn:microsoft.com/office/officeart/2005/8/layout/process4"/>
    <dgm:cxn modelId="{5E85D023-5CCF-A04E-B4A1-4BDB8F3FB280}" type="presParOf" srcId="{F33B2456-710A-A749-AAF5-C4E16590331C}" destId="{A68C5356-E19D-924A-8EA3-F5353640F57D}" srcOrd="4" destOrd="0" presId="urn:microsoft.com/office/officeart/2005/8/layout/process4"/>
    <dgm:cxn modelId="{CA5E9433-B74F-D44C-9337-125B7D521B90}" type="presParOf" srcId="{A68C5356-E19D-924A-8EA3-F5353640F57D}" destId="{28E77E1B-A27F-494E-AC1C-DF38103873E8}" srcOrd="0" destOrd="0" presId="urn:microsoft.com/office/officeart/2005/8/layout/process4"/>
    <dgm:cxn modelId="{4BEC16A8-5FD7-E149-BB3E-EB2DB942DBD3}" type="presParOf" srcId="{A68C5356-E19D-924A-8EA3-F5353640F57D}" destId="{56C5A0D9-98CE-8241-B4AD-4A0D48D05329}" srcOrd="1" destOrd="0" presId="urn:microsoft.com/office/officeart/2005/8/layout/process4"/>
    <dgm:cxn modelId="{1EF434AA-DF89-224B-A3F1-0D7E5EF264C3}" type="presParOf" srcId="{A68C5356-E19D-924A-8EA3-F5353640F57D}" destId="{3EE5E075-4F75-2C48-A077-F74941802479}" srcOrd="2" destOrd="0" presId="urn:microsoft.com/office/officeart/2005/8/layout/process4"/>
    <dgm:cxn modelId="{D87B09FF-7479-CC4F-8BF6-076B8DC143AD}" type="presParOf" srcId="{3EE5E075-4F75-2C48-A077-F74941802479}" destId="{6F90267D-17C4-9B42-9FDF-019BD15C6EC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840B02-4BB5-E540-98D2-A6296F7F265C}" type="doc">
      <dgm:prSet loTypeId="urn:microsoft.com/office/officeart/2008/layout/HorizontalMultiLevelHierarchy" loCatId="" qsTypeId="urn:microsoft.com/office/officeart/2005/8/quickstyle/simple1" qsCatId="simple" csTypeId="urn:microsoft.com/office/officeart/2005/8/colors/accent2_1" csCatId="accent2" phldr="1"/>
      <dgm:spPr/>
      <dgm:t>
        <a:bodyPr/>
        <a:lstStyle/>
        <a:p>
          <a:endParaRPr lang="en-US"/>
        </a:p>
      </dgm:t>
    </dgm:pt>
    <dgm:pt modelId="{684BA835-0797-8B42-ACD5-74056BACE12B}">
      <dgm:prSet phldrT="[Text]" custT="1"/>
      <dgm:spPr/>
      <dgm:t>
        <a:bodyPr/>
        <a:lstStyle/>
        <a:p>
          <a:r>
            <a:rPr lang="en-US" sz="1600" dirty="0" smtClean="0">
              <a:solidFill>
                <a:schemeClr val="accent2">
                  <a:lumMod val="75000"/>
                </a:schemeClr>
              </a:solidFill>
            </a:rPr>
            <a:t>Functions</a:t>
          </a:r>
          <a:endParaRPr lang="en-US" sz="1600" dirty="0">
            <a:solidFill>
              <a:schemeClr val="accent2">
                <a:lumMod val="75000"/>
              </a:schemeClr>
            </a:solidFill>
          </a:endParaRPr>
        </a:p>
      </dgm:t>
    </dgm:pt>
    <dgm:pt modelId="{C61B1E87-64BE-3842-BD73-A273497D477A}" type="parTrans" cxnId="{4CECB337-E193-C646-B41D-E4EC3EDE30D6}">
      <dgm:prSet/>
      <dgm:spPr/>
      <dgm:t>
        <a:bodyPr/>
        <a:lstStyle/>
        <a:p>
          <a:endParaRPr lang="en-US"/>
        </a:p>
      </dgm:t>
    </dgm:pt>
    <dgm:pt modelId="{6CB73A80-2DF2-5845-A1EC-9AC7F537F243}" type="sibTrans" cxnId="{4CECB337-E193-C646-B41D-E4EC3EDE30D6}">
      <dgm:prSet/>
      <dgm:spPr/>
      <dgm:t>
        <a:bodyPr/>
        <a:lstStyle/>
        <a:p>
          <a:endParaRPr lang="en-US"/>
        </a:p>
      </dgm:t>
    </dgm:pt>
    <dgm:pt modelId="{0F44FA93-1BAE-6646-9A37-E8BD3769FD8F}">
      <dgm:prSet phldrT="[Text]" custT="1"/>
      <dgm:spPr/>
      <dgm:t>
        <a:bodyPr/>
        <a:lstStyle/>
        <a:p>
          <a:r>
            <a:rPr lang="en-US" sz="1800" dirty="0" smtClean="0"/>
            <a:t>Control movements</a:t>
          </a:r>
          <a:endParaRPr lang="en-US" sz="1800" dirty="0"/>
        </a:p>
      </dgm:t>
    </dgm:pt>
    <dgm:pt modelId="{54CF6FB7-5059-8D46-9992-41B2BD7E2138}" type="parTrans" cxnId="{B8ABBF24-F934-D645-B31B-4EDFFF5A701E}">
      <dgm:prSet/>
      <dgm:spPr/>
      <dgm:t>
        <a:bodyPr/>
        <a:lstStyle/>
        <a:p>
          <a:endParaRPr lang="en-US"/>
        </a:p>
      </dgm:t>
    </dgm:pt>
    <dgm:pt modelId="{8F6F453E-2D4C-4440-93B9-D622ED034203}" type="sibTrans" cxnId="{B8ABBF24-F934-D645-B31B-4EDFFF5A701E}">
      <dgm:prSet/>
      <dgm:spPr/>
      <dgm:t>
        <a:bodyPr/>
        <a:lstStyle/>
        <a:p>
          <a:endParaRPr lang="en-US"/>
        </a:p>
      </dgm:t>
    </dgm:pt>
    <dgm:pt modelId="{039AE203-A571-D94F-B031-DEFEED4E3035}">
      <dgm:prSet phldrT="[Text]" custT="1"/>
      <dgm:spPr/>
      <dgm:t>
        <a:bodyPr/>
        <a:lstStyle/>
        <a:p>
          <a:r>
            <a:rPr lang="en-US" sz="1800" dirty="0" smtClean="0"/>
            <a:t>Cognition</a:t>
          </a:r>
          <a:endParaRPr lang="en-US" sz="1800" dirty="0"/>
        </a:p>
      </dgm:t>
    </dgm:pt>
    <dgm:pt modelId="{31AF075D-74BE-0740-9CBA-C1A497CD0E5C}" type="parTrans" cxnId="{AEEE1D79-0B2D-D940-8658-83A421F255D2}">
      <dgm:prSet/>
      <dgm:spPr/>
      <dgm:t>
        <a:bodyPr/>
        <a:lstStyle/>
        <a:p>
          <a:endParaRPr lang="en-US"/>
        </a:p>
      </dgm:t>
    </dgm:pt>
    <dgm:pt modelId="{02B5B77D-9975-3F4C-9D0E-F416EB5AB8DA}" type="sibTrans" cxnId="{AEEE1D79-0B2D-D940-8658-83A421F255D2}">
      <dgm:prSet/>
      <dgm:spPr/>
      <dgm:t>
        <a:bodyPr/>
        <a:lstStyle/>
        <a:p>
          <a:endParaRPr lang="en-US"/>
        </a:p>
      </dgm:t>
    </dgm:pt>
    <dgm:pt modelId="{E2BECB40-0E79-4141-BA97-EC87AC1386A2}">
      <dgm:prSet phldrT="[Text]" custT="1"/>
      <dgm:spPr/>
      <dgm:t>
        <a:bodyPr/>
        <a:lstStyle/>
        <a:p>
          <a:r>
            <a:rPr lang="en-US" sz="1600" dirty="0" smtClean="0">
              <a:solidFill>
                <a:schemeClr val="accent2">
                  <a:lumMod val="75000"/>
                </a:schemeClr>
              </a:solidFill>
            </a:rPr>
            <a:t>Disorders</a:t>
          </a:r>
          <a:endParaRPr lang="en-US" sz="1600" dirty="0">
            <a:solidFill>
              <a:schemeClr val="accent2">
                <a:lumMod val="75000"/>
              </a:schemeClr>
            </a:solidFill>
          </a:endParaRPr>
        </a:p>
      </dgm:t>
    </dgm:pt>
    <dgm:pt modelId="{06ED8C1A-FA6A-F94C-A549-984BDD0FD9BF}" type="parTrans" cxnId="{71BF56D0-E2D4-C34A-87B3-D584561CCE97}">
      <dgm:prSet/>
      <dgm:spPr/>
      <dgm:t>
        <a:bodyPr/>
        <a:lstStyle/>
        <a:p>
          <a:endParaRPr lang="en-US"/>
        </a:p>
      </dgm:t>
    </dgm:pt>
    <dgm:pt modelId="{4814650D-2431-E745-8FBA-3184547ACC9F}" type="sibTrans" cxnId="{71BF56D0-E2D4-C34A-87B3-D584561CCE97}">
      <dgm:prSet/>
      <dgm:spPr/>
      <dgm:t>
        <a:bodyPr/>
        <a:lstStyle/>
        <a:p>
          <a:endParaRPr lang="en-US"/>
        </a:p>
      </dgm:t>
    </dgm:pt>
    <dgm:pt modelId="{33B9B224-1DA1-FA48-9AEA-F6F23932E3D4}">
      <dgm:prSet phldrT="[Text]"/>
      <dgm:spPr/>
      <dgm:t>
        <a:bodyPr/>
        <a:lstStyle/>
        <a:p>
          <a:r>
            <a:rPr lang="en-US" spc="-5" dirty="0" smtClean="0">
              <a:latin typeface="+mn-lt"/>
            </a:rPr>
            <a:t>Movements </a:t>
          </a:r>
          <a:r>
            <a:rPr lang="en-US" spc="-55" dirty="0" smtClean="0">
              <a:solidFill>
                <a:schemeClr val="bg2">
                  <a:lumMod val="75000"/>
                </a:schemeClr>
              </a:solidFill>
              <a:latin typeface="+mn-lt"/>
            </a:rPr>
            <a:t>(Ataxia </a:t>
          </a:r>
          <a:r>
            <a:rPr lang="en-US" dirty="0" smtClean="0">
              <a:solidFill>
                <a:schemeClr val="bg2">
                  <a:lumMod val="75000"/>
                </a:schemeClr>
              </a:solidFill>
              <a:latin typeface="+mn-lt"/>
            </a:rPr>
            <a:t>Rate, Range, Force,</a:t>
          </a:r>
          <a:r>
            <a:rPr lang="en-US" spc="-100" dirty="0" smtClean="0">
              <a:solidFill>
                <a:schemeClr val="bg2">
                  <a:lumMod val="75000"/>
                </a:schemeClr>
              </a:solidFill>
              <a:latin typeface="+mn-lt"/>
            </a:rPr>
            <a:t> </a:t>
          </a:r>
          <a:r>
            <a:rPr lang="en-US" dirty="0" smtClean="0">
              <a:solidFill>
                <a:schemeClr val="bg2">
                  <a:lumMod val="75000"/>
                </a:schemeClr>
              </a:solidFill>
              <a:latin typeface="+mn-lt"/>
            </a:rPr>
            <a:t>Direction)</a:t>
          </a:r>
          <a:endParaRPr lang="en-US" dirty="0">
            <a:solidFill>
              <a:schemeClr val="bg2">
                <a:lumMod val="75000"/>
              </a:schemeClr>
            </a:solidFill>
            <a:latin typeface="+mn-lt"/>
          </a:endParaRPr>
        </a:p>
      </dgm:t>
    </dgm:pt>
    <dgm:pt modelId="{2B6F6FAB-5A2F-5543-A715-DD8290E18023}" type="parTrans" cxnId="{2BE3E151-8B95-F14E-8CB4-B2F37474B866}">
      <dgm:prSet/>
      <dgm:spPr/>
      <dgm:t>
        <a:bodyPr/>
        <a:lstStyle/>
        <a:p>
          <a:endParaRPr lang="en-US"/>
        </a:p>
      </dgm:t>
    </dgm:pt>
    <dgm:pt modelId="{4140D19B-47F5-224B-B595-5C59A2D87594}" type="sibTrans" cxnId="{2BE3E151-8B95-F14E-8CB4-B2F37474B866}">
      <dgm:prSet/>
      <dgm:spPr/>
      <dgm:t>
        <a:bodyPr/>
        <a:lstStyle/>
        <a:p>
          <a:pPr rtl="0"/>
          <a:endParaRPr lang="en-US"/>
        </a:p>
      </dgm:t>
    </dgm:pt>
    <dgm:pt modelId="{C7B04206-2F0F-764F-BFAF-DA8BAF021D03}">
      <dgm:prSet phldrT="[Text]" custT="1"/>
      <dgm:spPr>
        <a:solidFill>
          <a:schemeClr val="accent2">
            <a:lumMod val="40000"/>
            <a:lumOff val="60000"/>
          </a:schemeClr>
        </a:solidFill>
      </dgm:spPr>
      <dgm:t>
        <a:bodyPr/>
        <a:lstStyle/>
        <a:p>
          <a:r>
            <a:rPr lang="en-US" sz="1800" dirty="0" smtClean="0">
              <a:solidFill>
                <a:schemeClr val="bg1"/>
              </a:solidFill>
            </a:rPr>
            <a:t>Basal Ganglia</a:t>
          </a:r>
          <a:endParaRPr lang="en-US" sz="1800" dirty="0">
            <a:solidFill>
              <a:schemeClr val="bg1"/>
            </a:solidFill>
          </a:endParaRPr>
        </a:p>
      </dgm:t>
    </dgm:pt>
    <dgm:pt modelId="{1786F052-1DD7-CA41-9F35-B1CD9173E723}" type="sibTrans" cxnId="{0730A4CC-A1BA-DE49-B38F-976496B3C610}">
      <dgm:prSet/>
      <dgm:spPr/>
      <dgm:t>
        <a:bodyPr/>
        <a:lstStyle/>
        <a:p>
          <a:endParaRPr lang="en-US"/>
        </a:p>
      </dgm:t>
    </dgm:pt>
    <dgm:pt modelId="{FC97DB6F-BCE1-1A42-A600-6AD0492EFB8C}" type="parTrans" cxnId="{0730A4CC-A1BA-DE49-B38F-976496B3C610}">
      <dgm:prSet/>
      <dgm:spPr/>
      <dgm:t>
        <a:bodyPr/>
        <a:lstStyle/>
        <a:p>
          <a:endParaRPr lang="en-US"/>
        </a:p>
      </dgm:t>
    </dgm:pt>
    <dgm:pt modelId="{EA535B08-78F7-8D4E-AFCD-CBCAE1D85257}">
      <dgm:prSet custT="1"/>
      <dgm:spPr/>
      <dgm:t>
        <a:bodyPr/>
        <a:lstStyle/>
        <a:p>
          <a:r>
            <a:rPr lang="en-US" sz="1600" dirty="0" smtClean="0"/>
            <a:t>Planning and programing of movements</a:t>
          </a:r>
          <a:endParaRPr lang="en-US" sz="1600" dirty="0"/>
        </a:p>
      </dgm:t>
    </dgm:pt>
    <dgm:pt modelId="{F67D4D59-350A-4141-988D-000CA196FCF1}" type="parTrans" cxnId="{C039E016-09BB-F747-AB97-C40FEAEDDBF6}">
      <dgm:prSet/>
      <dgm:spPr/>
      <dgm:t>
        <a:bodyPr/>
        <a:lstStyle/>
        <a:p>
          <a:endParaRPr lang="en-US"/>
        </a:p>
      </dgm:t>
    </dgm:pt>
    <dgm:pt modelId="{0D7F3890-98D8-7E4B-8B9D-5B49CB027634}" type="sibTrans" cxnId="{C039E016-09BB-F747-AB97-C40FEAEDDBF6}">
      <dgm:prSet/>
      <dgm:spPr/>
      <dgm:t>
        <a:bodyPr/>
        <a:lstStyle/>
        <a:p>
          <a:endParaRPr lang="en-US"/>
        </a:p>
      </dgm:t>
    </dgm:pt>
    <dgm:pt modelId="{C00DCDAD-4A6B-F943-A8D3-F457123BD28F}">
      <dgm:prSet custT="1"/>
      <dgm:spPr/>
      <dgm:t>
        <a:bodyPr/>
        <a:lstStyle/>
        <a:p>
          <a:r>
            <a:rPr lang="en-US" sz="1800" dirty="0" smtClean="0"/>
            <a:t>Speech</a:t>
          </a:r>
          <a:endParaRPr lang="en-US" sz="1800" dirty="0"/>
        </a:p>
      </dgm:t>
    </dgm:pt>
    <dgm:pt modelId="{B81B584E-03B1-FD48-832B-48004EA6A99B}" type="parTrans" cxnId="{0D6D9959-E6A7-0243-9268-6905D24A11F3}">
      <dgm:prSet/>
      <dgm:spPr/>
      <dgm:t>
        <a:bodyPr/>
        <a:lstStyle/>
        <a:p>
          <a:endParaRPr lang="en-US"/>
        </a:p>
      </dgm:t>
    </dgm:pt>
    <dgm:pt modelId="{AFA90B6E-AAAA-AB44-AE03-CD5AF7C9F3B0}" type="sibTrans" cxnId="{0D6D9959-E6A7-0243-9268-6905D24A11F3}">
      <dgm:prSet/>
      <dgm:spPr/>
      <dgm:t>
        <a:bodyPr/>
        <a:lstStyle/>
        <a:p>
          <a:endParaRPr lang="en-US"/>
        </a:p>
      </dgm:t>
    </dgm:pt>
    <dgm:pt modelId="{16C6D905-14C8-794B-BB18-FFDF5C5E02B0}">
      <dgm:prSet custT="1"/>
      <dgm:spPr/>
      <dgm:t>
        <a:bodyPr/>
        <a:lstStyle/>
        <a:p>
          <a:r>
            <a:rPr lang="en-US" sz="1800" dirty="0" smtClean="0"/>
            <a:t>Posture</a:t>
          </a:r>
        </a:p>
      </dgm:t>
    </dgm:pt>
    <dgm:pt modelId="{E7B3B751-9293-164D-9BBA-3942E9BB48F3}" type="parTrans" cxnId="{B3F83F70-9205-6C47-A725-E6C564969375}">
      <dgm:prSet/>
      <dgm:spPr/>
      <dgm:t>
        <a:bodyPr/>
        <a:lstStyle/>
        <a:p>
          <a:endParaRPr lang="en-US"/>
        </a:p>
      </dgm:t>
    </dgm:pt>
    <dgm:pt modelId="{A878B1FE-851C-2649-A8C0-D045CA889AA4}" type="sibTrans" cxnId="{B3F83F70-9205-6C47-A725-E6C564969375}">
      <dgm:prSet/>
      <dgm:spPr/>
      <dgm:t>
        <a:bodyPr/>
        <a:lstStyle/>
        <a:p>
          <a:endParaRPr lang="en-US"/>
        </a:p>
      </dgm:t>
    </dgm:pt>
    <dgm:pt modelId="{63861983-9FB0-1D46-AB19-602B5C6C529B}">
      <dgm:prSet custT="1"/>
      <dgm:spPr/>
      <dgm:t>
        <a:bodyPr/>
        <a:lstStyle/>
        <a:p>
          <a:r>
            <a:rPr lang="en-US" sz="1800" dirty="0" smtClean="0"/>
            <a:t>Gait</a:t>
          </a:r>
          <a:endParaRPr lang="en-US" sz="1800" dirty="0"/>
        </a:p>
      </dgm:t>
    </dgm:pt>
    <dgm:pt modelId="{A61F4784-08A1-E940-AB31-9A43F85C2086}" type="parTrans" cxnId="{37834CFC-2737-B443-AFE3-BA645DB8D6BE}">
      <dgm:prSet/>
      <dgm:spPr/>
      <dgm:t>
        <a:bodyPr/>
        <a:lstStyle/>
        <a:p>
          <a:endParaRPr lang="en-US"/>
        </a:p>
      </dgm:t>
    </dgm:pt>
    <dgm:pt modelId="{DAE1FDA7-5398-B643-A475-05B35A806DC4}" type="sibTrans" cxnId="{37834CFC-2737-B443-AFE3-BA645DB8D6BE}">
      <dgm:prSet/>
      <dgm:spPr/>
      <dgm:t>
        <a:bodyPr/>
        <a:lstStyle/>
        <a:p>
          <a:endParaRPr lang="en-US"/>
        </a:p>
      </dgm:t>
    </dgm:pt>
    <dgm:pt modelId="{090818DD-6602-6C41-BFAC-267E3F23C6A0}">
      <dgm:prSet custT="1"/>
      <dgm:spPr/>
      <dgm:t>
        <a:bodyPr/>
        <a:lstStyle/>
        <a:p>
          <a:r>
            <a:rPr lang="en-US" sz="1800" dirty="0" smtClean="0"/>
            <a:t>Mental activity</a:t>
          </a:r>
          <a:endParaRPr lang="en-US" sz="1800" dirty="0"/>
        </a:p>
      </dgm:t>
    </dgm:pt>
    <dgm:pt modelId="{5BD284A9-C2FA-6A4E-81F0-85D35A675D65}" type="parTrans" cxnId="{7591F907-237A-714F-96ED-73C751AE650E}">
      <dgm:prSet/>
      <dgm:spPr/>
      <dgm:t>
        <a:bodyPr/>
        <a:lstStyle/>
        <a:p>
          <a:endParaRPr lang="en-US"/>
        </a:p>
      </dgm:t>
    </dgm:pt>
    <dgm:pt modelId="{4733C7B4-849D-894B-A43B-9553E0166108}" type="sibTrans" cxnId="{7591F907-237A-714F-96ED-73C751AE650E}">
      <dgm:prSet/>
      <dgm:spPr/>
      <dgm:t>
        <a:bodyPr/>
        <a:lstStyle/>
        <a:p>
          <a:endParaRPr lang="en-US"/>
        </a:p>
      </dgm:t>
    </dgm:pt>
    <dgm:pt modelId="{C8541A64-7EF7-AE40-8DCD-EE19559E5AB4}" type="pres">
      <dgm:prSet presAssocID="{6E840B02-4BB5-E540-98D2-A6296F7F265C}" presName="Name0" presStyleCnt="0">
        <dgm:presLayoutVars>
          <dgm:chPref val="1"/>
          <dgm:dir/>
          <dgm:animOne val="branch"/>
          <dgm:animLvl val="lvl"/>
          <dgm:resizeHandles val="exact"/>
        </dgm:presLayoutVars>
      </dgm:prSet>
      <dgm:spPr/>
      <dgm:t>
        <a:bodyPr/>
        <a:lstStyle/>
        <a:p>
          <a:endParaRPr lang="en-US"/>
        </a:p>
      </dgm:t>
    </dgm:pt>
    <dgm:pt modelId="{411A07B4-38BA-594B-B47F-F3CCB771AE6D}" type="pres">
      <dgm:prSet presAssocID="{C7B04206-2F0F-764F-BFAF-DA8BAF021D03}" presName="root1" presStyleCnt="0"/>
      <dgm:spPr/>
      <dgm:t>
        <a:bodyPr/>
        <a:lstStyle/>
        <a:p>
          <a:endParaRPr lang="en-US"/>
        </a:p>
      </dgm:t>
    </dgm:pt>
    <dgm:pt modelId="{DDDB3E12-5B94-0C47-A3FA-3A7BA2167F83}" type="pres">
      <dgm:prSet presAssocID="{C7B04206-2F0F-764F-BFAF-DA8BAF021D03}" presName="LevelOneTextNode" presStyleLbl="node0" presStyleIdx="0" presStyleCnt="1" custScaleY="119375" custLinFactX="-55035" custLinFactNeighborX="-100000" custLinFactNeighborY="783">
        <dgm:presLayoutVars>
          <dgm:chPref val="3"/>
        </dgm:presLayoutVars>
      </dgm:prSet>
      <dgm:spPr/>
      <dgm:t>
        <a:bodyPr/>
        <a:lstStyle/>
        <a:p>
          <a:endParaRPr lang="en-US"/>
        </a:p>
      </dgm:t>
    </dgm:pt>
    <dgm:pt modelId="{19A78A84-3217-4B45-AF81-CEF39C3F83EB}" type="pres">
      <dgm:prSet presAssocID="{C7B04206-2F0F-764F-BFAF-DA8BAF021D03}" presName="level2hierChild" presStyleCnt="0"/>
      <dgm:spPr/>
      <dgm:t>
        <a:bodyPr/>
        <a:lstStyle/>
        <a:p>
          <a:endParaRPr lang="en-US"/>
        </a:p>
      </dgm:t>
    </dgm:pt>
    <dgm:pt modelId="{B91EA756-6AEC-1B48-B36A-0158E5D4D33E}" type="pres">
      <dgm:prSet presAssocID="{C61B1E87-64BE-3842-BD73-A273497D477A}" presName="conn2-1" presStyleLbl="parChTrans1D2" presStyleIdx="0" presStyleCnt="2"/>
      <dgm:spPr/>
      <dgm:t>
        <a:bodyPr/>
        <a:lstStyle/>
        <a:p>
          <a:endParaRPr lang="en-US"/>
        </a:p>
      </dgm:t>
    </dgm:pt>
    <dgm:pt modelId="{4A1474D4-E8B9-B247-B821-E82893DBBED4}" type="pres">
      <dgm:prSet presAssocID="{C61B1E87-64BE-3842-BD73-A273497D477A}" presName="connTx" presStyleLbl="parChTrans1D2" presStyleIdx="0" presStyleCnt="2"/>
      <dgm:spPr/>
      <dgm:t>
        <a:bodyPr/>
        <a:lstStyle/>
        <a:p>
          <a:endParaRPr lang="en-US"/>
        </a:p>
      </dgm:t>
    </dgm:pt>
    <dgm:pt modelId="{E926DFAE-CE0E-D844-A8F5-EE8714A14161}" type="pres">
      <dgm:prSet presAssocID="{684BA835-0797-8B42-ACD5-74056BACE12B}" presName="root2" presStyleCnt="0"/>
      <dgm:spPr/>
      <dgm:t>
        <a:bodyPr/>
        <a:lstStyle/>
        <a:p>
          <a:endParaRPr lang="en-US"/>
        </a:p>
      </dgm:t>
    </dgm:pt>
    <dgm:pt modelId="{819FE127-C335-0B49-9F10-41BB580FE9E4}" type="pres">
      <dgm:prSet presAssocID="{684BA835-0797-8B42-ACD5-74056BACE12B}" presName="LevelTwoTextNode" presStyleLbl="node2" presStyleIdx="0" presStyleCnt="2" custScaleY="130307" custLinFactNeighborX="-23441" custLinFactNeighborY="188">
        <dgm:presLayoutVars>
          <dgm:chPref val="3"/>
        </dgm:presLayoutVars>
      </dgm:prSet>
      <dgm:spPr/>
      <dgm:t>
        <a:bodyPr/>
        <a:lstStyle/>
        <a:p>
          <a:endParaRPr lang="en-US"/>
        </a:p>
      </dgm:t>
    </dgm:pt>
    <dgm:pt modelId="{EE797BC3-6928-2A47-AFB1-05367777132C}" type="pres">
      <dgm:prSet presAssocID="{684BA835-0797-8B42-ACD5-74056BACE12B}" presName="level3hierChild" presStyleCnt="0"/>
      <dgm:spPr/>
      <dgm:t>
        <a:bodyPr/>
        <a:lstStyle/>
        <a:p>
          <a:endParaRPr lang="en-US"/>
        </a:p>
      </dgm:t>
    </dgm:pt>
    <dgm:pt modelId="{6F5E211D-8F3D-DE46-A90E-558DDFBF4067}" type="pres">
      <dgm:prSet presAssocID="{54CF6FB7-5059-8D46-9992-41B2BD7E2138}" presName="conn2-1" presStyleLbl="parChTrans1D3" presStyleIdx="0" presStyleCnt="8"/>
      <dgm:spPr/>
      <dgm:t>
        <a:bodyPr/>
        <a:lstStyle/>
        <a:p>
          <a:endParaRPr lang="en-US"/>
        </a:p>
      </dgm:t>
    </dgm:pt>
    <dgm:pt modelId="{EDA75894-8232-1B40-8801-CFC57C03C8BC}" type="pres">
      <dgm:prSet presAssocID="{54CF6FB7-5059-8D46-9992-41B2BD7E2138}" presName="connTx" presStyleLbl="parChTrans1D3" presStyleIdx="0" presStyleCnt="8"/>
      <dgm:spPr/>
      <dgm:t>
        <a:bodyPr/>
        <a:lstStyle/>
        <a:p>
          <a:endParaRPr lang="en-US"/>
        </a:p>
      </dgm:t>
    </dgm:pt>
    <dgm:pt modelId="{389D9653-9C8B-A843-B1F5-2196298D5830}" type="pres">
      <dgm:prSet presAssocID="{0F44FA93-1BAE-6646-9A37-E8BD3769FD8F}" presName="root2" presStyleCnt="0"/>
      <dgm:spPr/>
      <dgm:t>
        <a:bodyPr/>
        <a:lstStyle/>
        <a:p>
          <a:endParaRPr lang="en-US"/>
        </a:p>
      </dgm:t>
    </dgm:pt>
    <dgm:pt modelId="{50272730-DF67-7845-8DFA-4E7E5BF2FB24}" type="pres">
      <dgm:prSet presAssocID="{0F44FA93-1BAE-6646-9A37-E8BD3769FD8F}" presName="LevelTwoTextNode" presStyleLbl="node3" presStyleIdx="0" presStyleCnt="8" custScaleX="226179">
        <dgm:presLayoutVars>
          <dgm:chPref val="3"/>
        </dgm:presLayoutVars>
      </dgm:prSet>
      <dgm:spPr/>
      <dgm:t>
        <a:bodyPr/>
        <a:lstStyle/>
        <a:p>
          <a:endParaRPr lang="en-US"/>
        </a:p>
      </dgm:t>
    </dgm:pt>
    <dgm:pt modelId="{0F15FD9F-D0BC-E344-830C-FA064AECB189}" type="pres">
      <dgm:prSet presAssocID="{0F44FA93-1BAE-6646-9A37-E8BD3769FD8F}" presName="level3hierChild" presStyleCnt="0"/>
      <dgm:spPr/>
      <dgm:t>
        <a:bodyPr/>
        <a:lstStyle/>
        <a:p>
          <a:endParaRPr lang="en-US"/>
        </a:p>
      </dgm:t>
    </dgm:pt>
    <dgm:pt modelId="{09BB63ED-E5F3-6649-B325-2D0851A084ED}" type="pres">
      <dgm:prSet presAssocID="{F67D4D59-350A-4141-988D-000CA196FCF1}" presName="conn2-1" presStyleLbl="parChTrans1D3" presStyleIdx="1" presStyleCnt="8"/>
      <dgm:spPr/>
      <dgm:t>
        <a:bodyPr/>
        <a:lstStyle/>
        <a:p>
          <a:endParaRPr lang="en-US"/>
        </a:p>
      </dgm:t>
    </dgm:pt>
    <dgm:pt modelId="{D89905C2-ACBE-6541-8E22-39E3EB2A5EF8}" type="pres">
      <dgm:prSet presAssocID="{F67D4D59-350A-4141-988D-000CA196FCF1}" presName="connTx" presStyleLbl="parChTrans1D3" presStyleIdx="1" presStyleCnt="8"/>
      <dgm:spPr/>
      <dgm:t>
        <a:bodyPr/>
        <a:lstStyle/>
        <a:p>
          <a:endParaRPr lang="en-US"/>
        </a:p>
      </dgm:t>
    </dgm:pt>
    <dgm:pt modelId="{6D15B76F-F24E-4B4E-9DC3-A4B5044CBDA8}" type="pres">
      <dgm:prSet presAssocID="{EA535B08-78F7-8D4E-AFCD-CBCAE1D85257}" presName="root2" presStyleCnt="0"/>
      <dgm:spPr/>
      <dgm:t>
        <a:bodyPr/>
        <a:lstStyle/>
        <a:p>
          <a:endParaRPr lang="en-US"/>
        </a:p>
      </dgm:t>
    </dgm:pt>
    <dgm:pt modelId="{9DC743AF-5DDF-8C46-8BED-599462547FCA}" type="pres">
      <dgm:prSet presAssocID="{EA535B08-78F7-8D4E-AFCD-CBCAE1D85257}" presName="LevelTwoTextNode" presStyleLbl="node3" presStyleIdx="1" presStyleCnt="8" custScaleX="226179">
        <dgm:presLayoutVars>
          <dgm:chPref val="3"/>
        </dgm:presLayoutVars>
      </dgm:prSet>
      <dgm:spPr/>
      <dgm:t>
        <a:bodyPr/>
        <a:lstStyle/>
        <a:p>
          <a:endParaRPr lang="en-US"/>
        </a:p>
      </dgm:t>
    </dgm:pt>
    <dgm:pt modelId="{29384499-3710-2844-A842-F9A8CFF9C596}" type="pres">
      <dgm:prSet presAssocID="{EA535B08-78F7-8D4E-AFCD-CBCAE1D85257}" presName="level3hierChild" presStyleCnt="0"/>
      <dgm:spPr/>
      <dgm:t>
        <a:bodyPr/>
        <a:lstStyle/>
        <a:p>
          <a:endParaRPr lang="en-US"/>
        </a:p>
      </dgm:t>
    </dgm:pt>
    <dgm:pt modelId="{74833A45-81DF-0940-BEA5-2DF905B27839}" type="pres">
      <dgm:prSet presAssocID="{31AF075D-74BE-0740-9CBA-C1A497CD0E5C}" presName="conn2-1" presStyleLbl="parChTrans1D3" presStyleIdx="2" presStyleCnt="8"/>
      <dgm:spPr/>
      <dgm:t>
        <a:bodyPr/>
        <a:lstStyle/>
        <a:p>
          <a:endParaRPr lang="en-US"/>
        </a:p>
      </dgm:t>
    </dgm:pt>
    <dgm:pt modelId="{F8E0801C-147F-C642-A8A2-8BD27959219A}" type="pres">
      <dgm:prSet presAssocID="{31AF075D-74BE-0740-9CBA-C1A497CD0E5C}" presName="connTx" presStyleLbl="parChTrans1D3" presStyleIdx="2" presStyleCnt="8"/>
      <dgm:spPr/>
      <dgm:t>
        <a:bodyPr/>
        <a:lstStyle/>
        <a:p>
          <a:endParaRPr lang="en-US"/>
        </a:p>
      </dgm:t>
    </dgm:pt>
    <dgm:pt modelId="{50D1C503-A4BF-A649-96D8-233A0F17B81B}" type="pres">
      <dgm:prSet presAssocID="{039AE203-A571-D94F-B031-DEFEED4E3035}" presName="root2" presStyleCnt="0"/>
      <dgm:spPr/>
      <dgm:t>
        <a:bodyPr/>
        <a:lstStyle/>
        <a:p>
          <a:endParaRPr lang="en-US"/>
        </a:p>
      </dgm:t>
    </dgm:pt>
    <dgm:pt modelId="{38FAB560-B3B1-7241-A7EE-17F66379BDFC}" type="pres">
      <dgm:prSet presAssocID="{039AE203-A571-D94F-B031-DEFEED4E3035}" presName="LevelTwoTextNode" presStyleLbl="node3" presStyleIdx="2" presStyleCnt="8" custScaleX="226179">
        <dgm:presLayoutVars>
          <dgm:chPref val="3"/>
        </dgm:presLayoutVars>
      </dgm:prSet>
      <dgm:spPr/>
      <dgm:t>
        <a:bodyPr/>
        <a:lstStyle/>
        <a:p>
          <a:endParaRPr lang="en-US"/>
        </a:p>
      </dgm:t>
    </dgm:pt>
    <dgm:pt modelId="{C559F20C-C1AE-F641-936C-B875756FAE56}" type="pres">
      <dgm:prSet presAssocID="{039AE203-A571-D94F-B031-DEFEED4E3035}" presName="level3hierChild" presStyleCnt="0"/>
      <dgm:spPr/>
      <dgm:t>
        <a:bodyPr/>
        <a:lstStyle/>
        <a:p>
          <a:endParaRPr lang="en-US"/>
        </a:p>
      </dgm:t>
    </dgm:pt>
    <dgm:pt modelId="{009A8281-FD10-CA44-BA04-45F8E058EAD0}" type="pres">
      <dgm:prSet presAssocID="{06ED8C1A-FA6A-F94C-A549-984BDD0FD9BF}" presName="conn2-1" presStyleLbl="parChTrans1D2" presStyleIdx="1" presStyleCnt="2"/>
      <dgm:spPr/>
      <dgm:t>
        <a:bodyPr/>
        <a:lstStyle/>
        <a:p>
          <a:endParaRPr lang="en-US"/>
        </a:p>
      </dgm:t>
    </dgm:pt>
    <dgm:pt modelId="{EB20AC59-E822-434C-A49F-E7A9A18C3C26}" type="pres">
      <dgm:prSet presAssocID="{06ED8C1A-FA6A-F94C-A549-984BDD0FD9BF}" presName="connTx" presStyleLbl="parChTrans1D2" presStyleIdx="1" presStyleCnt="2"/>
      <dgm:spPr/>
      <dgm:t>
        <a:bodyPr/>
        <a:lstStyle/>
        <a:p>
          <a:endParaRPr lang="en-US"/>
        </a:p>
      </dgm:t>
    </dgm:pt>
    <dgm:pt modelId="{E37EC188-F5BB-8A4B-9F90-244C3544CB04}" type="pres">
      <dgm:prSet presAssocID="{E2BECB40-0E79-4141-BA97-EC87AC1386A2}" presName="root2" presStyleCnt="0"/>
      <dgm:spPr/>
      <dgm:t>
        <a:bodyPr/>
        <a:lstStyle/>
        <a:p>
          <a:endParaRPr lang="en-US"/>
        </a:p>
      </dgm:t>
    </dgm:pt>
    <dgm:pt modelId="{AEBF6B6A-A9F4-6040-9D89-F709E66B6087}" type="pres">
      <dgm:prSet presAssocID="{E2BECB40-0E79-4141-BA97-EC87AC1386A2}" presName="LevelTwoTextNode" presStyleLbl="node2" presStyleIdx="1" presStyleCnt="2" custScaleY="131292" custLinFactNeighborX="-23149" custLinFactNeighborY="61">
        <dgm:presLayoutVars>
          <dgm:chPref val="3"/>
        </dgm:presLayoutVars>
      </dgm:prSet>
      <dgm:spPr/>
      <dgm:t>
        <a:bodyPr/>
        <a:lstStyle/>
        <a:p>
          <a:endParaRPr lang="en-US"/>
        </a:p>
      </dgm:t>
    </dgm:pt>
    <dgm:pt modelId="{F6869A88-767D-C14F-9C56-69489E76D5C4}" type="pres">
      <dgm:prSet presAssocID="{E2BECB40-0E79-4141-BA97-EC87AC1386A2}" presName="level3hierChild" presStyleCnt="0"/>
      <dgm:spPr/>
      <dgm:t>
        <a:bodyPr/>
        <a:lstStyle/>
        <a:p>
          <a:endParaRPr lang="en-US"/>
        </a:p>
      </dgm:t>
    </dgm:pt>
    <dgm:pt modelId="{75CB0F8E-CAB0-024C-A8BE-EE90766FC8C3}" type="pres">
      <dgm:prSet presAssocID="{2B6F6FAB-5A2F-5543-A715-DD8290E18023}" presName="conn2-1" presStyleLbl="parChTrans1D3" presStyleIdx="3" presStyleCnt="8"/>
      <dgm:spPr/>
      <dgm:t>
        <a:bodyPr/>
        <a:lstStyle/>
        <a:p>
          <a:endParaRPr lang="en-US"/>
        </a:p>
      </dgm:t>
    </dgm:pt>
    <dgm:pt modelId="{42D28B44-C81D-FB41-A6D5-AB554026ABB9}" type="pres">
      <dgm:prSet presAssocID="{2B6F6FAB-5A2F-5543-A715-DD8290E18023}" presName="connTx" presStyleLbl="parChTrans1D3" presStyleIdx="3" presStyleCnt="8"/>
      <dgm:spPr/>
      <dgm:t>
        <a:bodyPr/>
        <a:lstStyle/>
        <a:p>
          <a:endParaRPr lang="en-US"/>
        </a:p>
      </dgm:t>
    </dgm:pt>
    <dgm:pt modelId="{6C96E615-D30D-C847-AE9D-440BECB249BD}" type="pres">
      <dgm:prSet presAssocID="{33B9B224-1DA1-FA48-9AEA-F6F23932E3D4}" presName="root2" presStyleCnt="0"/>
      <dgm:spPr/>
      <dgm:t>
        <a:bodyPr/>
        <a:lstStyle/>
        <a:p>
          <a:endParaRPr lang="en-US"/>
        </a:p>
      </dgm:t>
    </dgm:pt>
    <dgm:pt modelId="{0D0CF3CB-0573-3847-9783-D6448A7AE542}" type="pres">
      <dgm:prSet presAssocID="{33B9B224-1DA1-FA48-9AEA-F6F23932E3D4}" presName="LevelTwoTextNode" presStyleLbl="node3" presStyleIdx="3" presStyleCnt="8" custScaleX="226179">
        <dgm:presLayoutVars>
          <dgm:chPref val="3"/>
        </dgm:presLayoutVars>
      </dgm:prSet>
      <dgm:spPr/>
      <dgm:t>
        <a:bodyPr/>
        <a:lstStyle/>
        <a:p>
          <a:endParaRPr lang="en-US"/>
        </a:p>
      </dgm:t>
    </dgm:pt>
    <dgm:pt modelId="{90358560-2B33-C040-8259-DC5DA48448B9}" type="pres">
      <dgm:prSet presAssocID="{33B9B224-1DA1-FA48-9AEA-F6F23932E3D4}" presName="level3hierChild" presStyleCnt="0"/>
      <dgm:spPr/>
      <dgm:t>
        <a:bodyPr/>
        <a:lstStyle/>
        <a:p>
          <a:endParaRPr lang="en-US"/>
        </a:p>
      </dgm:t>
    </dgm:pt>
    <dgm:pt modelId="{85D94BF3-F5D6-3F4F-A138-1E86B5391391}" type="pres">
      <dgm:prSet presAssocID="{B81B584E-03B1-FD48-832B-48004EA6A99B}" presName="conn2-1" presStyleLbl="parChTrans1D3" presStyleIdx="4" presStyleCnt="8"/>
      <dgm:spPr/>
      <dgm:t>
        <a:bodyPr/>
        <a:lstStyle/>
        <a:p>
          <a:endParaRPr lang="en-US"/>
        </a:p>
      </dgm:t>
    </dgm:pt>
    <dgm:pt modelId="{C05C6CC4-701C-6C4E-8556-3AF382E4B636}" type="pres">
      <dgm:prSet presAssocID="{B81B584E-03B1-FD48-832B-48004EA6A99B}" presName="connTx" presStyleLbl="parChTrans1D3" presStyleIdx="4" presStyleCnt="8"/>
      <dgm:spPr/>
      <dgm:t>
        <a:bodyPr/>
        <a:lstStyle/>
        <a:p>
          <a:endParaRPr lang="en-US"/>
        </a:p>
      </dgm:t>
    </dgm:pt>
    <dgm:pt modelId="{87754DEB-C9C4-0143-95BD-5F2C19DFE129}" type="pres">
      <dgm:prSet presAssocID="{C00DCDAD-4A6B-F943-A8D3-F457123BD28F}" presName="root2" presStyleCnt="0"/>
      <dgm:spPr/>
      <dgm:t>
        <a:bodyPr/>
        <a:lstStyle/>
        <a:p>
          <a:endParaRPr lang="en-US"/>
        </a:p>
      </dgm:t>
    </dgm:pt>
    <dgm:pt modelId="{1CD67553-679B-8745-A804-C6D484F5D0D1}" type="pres">
      <dgm:prSet presAssocID="{C00DCDAD-4A6B-F943-A8D3-F457123BD28F}" presName="LevelTwoTextNode" presStyleLbl="node3" presStyleIdx="4" presStyleCnt="8" custScaleX="226179" custLinFactNeighborX="0" custLinFactNeighborY="2448">
        <dgm:presLayoutVars>
          <dgm:chPref val="3"/>
        </dgm:presLayoutVars>
      </dgm:prSet>
      <dgm:spPr/>
      <dgm:t>
        <a:bodyPr/>
        <a:lstStyle/>
        <a:p>
          <a:endParaRPr lang="en-US"/>
        </a:p>
      </dgm:t>
    </dgm:pt>
    <dgm:pt modelId="{0E00DE8C-B143-4F4E-8FC6-8C64285CFCBD}" type="pres">
      <dgm:prSet presAssocID="{C00DCDAD-4A6B-F943-A8D3-F457123BD28F}" presName="level3hierChild" presStyleCnt="0"/>
      <dgm:spPr/>
      <dgm:t>
        <a:bodyPr/>
        <a:lstStyle/>
        <a:p>
          <a:endParaRPr lang="en-US"/>
        </a:p>
      </dgm:t>
    </dgm:pt>
    <dgm:pt modelId="{6F83E488-48ED-D043-AC7C-1A2A8C2658D2}" type="pres">
      <dgm:prSet presAssocID="{E7B3B751-9293-164D-9BBA-3942E9BB48F3}" presName="conn2-1" presStyleLbl="parChTrans1D3" presStyleIdx="5" presStyleCnt="8"/>
      <dgm:spPr/>
      <dgm:t>
        <a:bodyPr/>
        <a:lstStyle/>
        <a:p>
          <a:endParaRPr lang="en-US"/>
        </a:p>
      </dgm:t>
    </dgm:pt>
    <dgm:pt modelId="{77E136EC-7906-7D47-9C6A-F0DD38182370}" type="pres">
      <dgm:prSet presAssocID="{E7B3B751-9293-164D-9BBA-3942E9BB48F3}" presName="connTx" presStyleLbl="parChTrans1D3" presStyleIdx="5" presStyleCnt="8"/>
      <dgm:spPr/>
      <dgm:t>
        <a:bodyPr/>
        <a:lstStyle/>
        <a:p>
          <a:endParaRPr lang="en-US"/>
        </a:p>
      </dgm:t>
    </dgm:pt>
    <dgm:pt modelId="{359D3BC0-E8A9-D34A-8872-3DB9149B6A74}" type="pres">
      <dgm:prSet presAssocID="{16C6D905-14C8-794B-BB18-FFDF5C5E02B0}" presName="root2" presStyleCnt="0"/>
      <dgm:spPr/>
      <dgm:t>
        <a:bodyPr/>
        <a:lstStyle/>
        <a:p>
          <a:endParaRPr lang="en-US"/>
        </a:p>
      </dgm:t>
    </dgm:pt>
    <dgm:pt modelId="{0D684F43-8E12-374F-9A3F-69C6F550F4C2}" type="pres">
      <dgm:prSet presAssocID="{16C6D905-14C8-794B-BB18-FFDF5C5E02B0}" presName="LevelTwoTextNode" presStyleLbl="node3" presStyleIdx="5" presStyleCnt="8" custScaleX="226179" custScaleY="110000">
        <dgm:presLayoutVars>
          <dgm:chPref val="3"/>
        </dgm:presLayoutVars>
      </dgm:prSet>
      <dgm:spPr/>
      <dgm:t>
        <a:bodyPr/>
        <a:lstStyle/>
        <a:p>
          <a:endParaRPr lang="en-US"/>
        </a:p>
      </dgm:t>
    </dgm:pt>
    <dgm:pt modelId="{9D57CD1B-46CE-C848-9A52-DFD0FC636D4C}" type="pres">
      <dgm:prSet presAssocID="{16C6D905-14C8-794B-BB18-FFDF5C5E02B0}" presName="level3hierChild" presStyleCnt="0"/>
      <dgm:spPr/>
      <dgm:t>
        <a:bodyPr/>
        <a:lstStyle/>
        <a:p>
          <a:endParaRPr lang="en-US"/>
        </a:p>
      </dgm:t>
    </dgm:pt>
    <dgm:pt modelId="{902CF856-9890-9743-B72A-186DE950D1DF}" type="pres">
      <dgm:prSet presAssocID="{A61F4784-08A1-E940-AB31-9A43F85C2086}" presName="conn2-1" presStyleLbl="parChTrans1D3" presStyleIdx="6" presStyleCnt="8"/>
      <dgm:spPr/>
      <dgm:t>
        <a:bodyPr/>
        <a:lstStyle/>
        <a:p>
          <a:endParaRPr lang="en-US"/>
        </a:p>
      </dgm:t>
    </dgm:pt>
    <dgm:pt modelId="{1F9E1709-ED4B-C54F-9912-E88A93AE0462}" type="pres">
      <dgm:prSet presAssocID="{A61F4784-08A1-E940-AB31-9A43F85C2086}" presName="connTx" presStyleLbl="parChTrans1D3" presStyleIdx="6" presStyleCnt="8"/>
      <dgm:spPr/>
      <dgm:t>
        <a:bodyPr/>
        <a:lstStyle/>
        <a:p>
          <a:endParaRPr lang="en-US"/>
        </a:p>
      </dgm:t>
    </dgm:pt>
    <dgm:pt modelId="{6EB6E994-5987-3C42-8EFE-E0BB123E048C}" type="pres">
      <dgm:prSet presAssocID="{63861983-9FB0-1D46-AB19-602B5C6C529B}" presName="root2" presStyleCnt="0"/>
      <dgm:spPr/>
      <dgm:t>
        <a:bodyPr/>
        <a:lstStyle/>
        <a:p>
          <a:endParaRPr lang="en-US"/>
        </a:p>
      </dgm:t>
    </dgm:pt>
    <dgm:pt modelId="{5B1E7961-DAD6-2940-94E4-827E87CF2059}" type="pres">
      <dgm:prSet presAssocID="{63861983-9FB0-1D46-AB19-602B5C6C529B}" presName="LevelTwoTextNode" presStyleLbl="node3" presStyleIdx="6" presStyleCnt="8" custScaleX="226179">
        <dgm:presLayoutVars>
          <dgm:chPref val="3"/>
        </dgm:presLayoutVars>
      </dgm:prSet>
      <dgm:spPr/>
      <dgm:t>
        <a:bodyPr/>
        <a:lstStyle/>
        <a:p>
          <a:endParaRPr lang="en-US"/>
        </a:p>
      </dgm:t>
    </dgm:pt>
    <dgm:pt modelId="{369D26AA-8D1A-5F43-B0FC-CAB8DDFE24F8}" type="pres">
      <dgm:prSet presAssocID="{63861983-9FB0-1D46-AB19-602B5C6C529B}" presName="level3hierChild" presStyleCnt="0"/>
      <dgm:spPr/>
      <dgm:t>
        <a:bodyPr/>
        <a:lstStyle/>
        <a:p>
          <a:endParaRPr lang="en-US"/>
        </a:p>
      </dgm:t>
    </dgm:pt>
    <dgm:pt modelId="{A1E2A660-A7A4-1841-BF77-E345B7FA5C15}" type="pres">
      <dgm:prSet presAssocID="{5BD284A9-C2FA-6A4E-81F0-85D35A675D65}" presName="conn2-1" presStyleLbl="parChTrans1D3" presStyleIdx="7" presStyleCnt="8"/>
      <dgm:spPr/>
      <dgm:t>
        <a:bodyPr/>
        <a:lstStyle/>
        <a:p>
          <a:endParaRPr lang="en-US"/>
        </a:p>
      </dgm:t>
    </dgm:pt>
    <dgm:pt modelId="{5BA9DB76-F597-4C4B-974F-DB9357FEDDB5}" type="pres">
      <dgm:prSet presAssocID="{5BD284A9-C2FA-6A4E-81F0-85D35A675D65}" presName="connTx" presStyleLbl="parChTrans1D3" presStyleIdx="7" presStyleCnt="8"/>
      <dgm:spPr/>
      <dgm:t>
        <a:bodyPr/>
        <a:lstStyle/>
        <a:p>
          <a:endParaRPr lang="en-US"/>
        </a:p>
      </dgm:t>
    </dgm:pt>
    <dgm:pt modelId="{B8E02806-3070-6D47-9036-DE03AE0F396F}" type="pres">
      <dgm:prSet presAssocID="{090818DD-6602-6C41-BFAC-267E3F23C6A0}" presName="root2" presStyleCnt="0"/>
      <dgm:spPr/>
      <dgm:t>
        <a:bodyPr/>
        <a:lstStyle/>
        <a:p>
          <a:endParaRPr lang="en-US"/>
        </a:p>
      </dgm:t>
    </dgm:pt>
    <dgm:pt modelId="{6C51A0EB-3D3A-BD48-A587-9FF2D0C40C5C}" type="pres">
      <dgm:prSet presAssocID="{090818DD-6602-6C41-BFAC-267E3F23C6A0}" presName="LevelTwoTextNode" presStyleLbl="node3" presStyleIdx="7" presStyleCnt="8" custScaleX="226179">
        <dgm:presLayoutVars>
          <dgm:chPref val="3"/>
        </dgm:presLayoutVars>
      </dgm:prSet>
      <dgm:spPr/>
      <dgm:t>
        <a:bodyPr/>
        <a:lstStyle/>
        <a:p>
          <a:endParaRPr lang="en-US"/>
        </a:p>
      </dgm:t>
    </dgm:pt>
    <dgm:pt modelId="{9F29E255-C9FD-6C4F-851D-57DF058BB1B7}" type="pres">
      <dgm:prSet presAssocID="{090818DD-6602-6C41-BFAC-267E3F23C6A0}" presName="level3hierChild" presStyleCnt="0"/>
      <dgm:spPr/>
      <dgm:t>
        <a:bodyPr/>
        <a:lstStyle/>
        <a:p>
          <a:endParaRPr lang="en-US"/>
        </a:p>
      </dgm:t>
    </dgm:pt>
  </dgm:ptLst>
  <dgm:cxnLst>
    <dgm:cxn modelId="{697CDE98-1D53-4EF7-BD6D-FE524EA4FEC9}" type="presOf" srcId="{090818DD-6602-6C41-BFAC-267E3F23C6A0}" destId="{6C51A0EB-3D3A-BD48-A587-9FF2D0C40C5C}" srcOrd="0" destOrd="0" presId="urn:microsoft.com/office/officeart/2008/layout/HorizontalMultiLevelHierarchy"/>
    <dgm:cxn modelId="{5E8D4B30-C632-404A-990B-3317F28CC0F0}" type="presOf" srcId="{0F44FA93-1BAE-6646-9A37-E8BD3769FD8F}" destId="{50272730-DF67-7845-8DFA-4E7E5BF2FB24}" srcOrd="0" destOrd="0" presId="urn:microsoft.com/office/officeart/2008/layout/HorizontalMultiLevelHierarchy"/>
    <dgm:cxn modelId="{960317DA-D9D7-4BF2-94DA-4B262B4DBADB}" type="presOf" srcId="{E7B3B751-9293-164D-9BBA-3942E9BB48F3}" destId="{6F83E488-48ED-D043-AC7C-1A2A8C2658D2}" srcOrd="0" destOrd="0" presId="urn:microsoft.com/office/officeart/2008/layout/HorizontalMultiLevelHierarchy"/>
    <dgm:cxn modelId="{69B18816-E618-4C8B-9CC4-602D4C69442C}" type="presOf" srcId="{B81B584E-03B1-FD48-832B-48004EA6A99B}" destId="{85D94BF3-F5D6-3F4F-A138-1E86B5391391}" srcOrd="0" destOrd="0" presId="urn:microsoft.com/office/officeart/2008/layout/HorizontalMultiLevelHierarchy"/>
    <dgm:cxn modelId="{9A4AC919-657D-47B3-8727-D15D98FEA0B9}" type="presOf" srcId="{54CF6FB7-5059-8D46-9992-41B2BD7E2138}" destId="{6F5E211D-8F3D-DE46-A90E-558DDFBF4067}" srcOrd="0" destOrd="0" presId="urn:microsoft.com/office/officeart/2008/layout/HorizontalMultiLevelHierarchy"/>
    <dgm:cxn modelId="{AEEE1D79-0B2D-D940-8658-83A421F255D2}" srcId="{684BA835-0797-8B42-ACD5-74056BACE12B}" destId="{039AE203-A571-D94F-B031-DEFEED4E3035}" srcOrd="2" destOrd="0" parTransId="{31AF075D-74BE-0740-9CBA-C1A497CD0E5C}" sibTransId="{02B5B77D-9975-3F4C-9D0E-F416EB5AB8DA}"/>
    <dgm:cxn modelId="{677C45BC-EC9D-4390-981C-B93A82A6772F}" type="presOf" srcId="{A61F4784-08A1-E940-AB31-9A43F85C2086}" destId="{1F9E1709-ED4B-C54F-9912-E88A93AE0462}" srcOrd="1" destOrd="0" presId="urn:microsoft.com/office/officeart/2008/layout/HorizontalMultiLevelHierarchy"/>
    <dgm:cxn modelId="{C81E3E46-AFA5-41F4-869E-ABB60B76AA17}" type="presOf" srcId="{06ED8C1A-FA6A-F94C-A549-984BDD0FD9BF}" destId="{EB20AC59-E822-434C-A49F-E7A9A18C3C26}" srcOrd="1" destOrd="0" presId="urn:microsoft.com/office/officeart/2008/layout/HorizontalMultiLevelHierarchy"/>
    <dgm:cxn modelId="{C0B926C5-42F7-49B6-A664-9DFDCD6E00DF}" type="presOf" srcId="{6E840B02-4BB5-E540-98D2-A6296F7F265C}" destId="{C8541A64-7EF7-AE40-8DCD-EE19559E5AB4}" srcOrd="0" destOrd="0" presId="urn:microsoft.com/office/officeart/2008/layout/HorizontalMultiLevelHierarchy"/>
    <dgm:cxn modelId="{69B5FE18-DE22-44DE-B0E3-512976D6D0E8}" type="presOf" srcId="{F67D4D59-350A-4141-988D-000CA196FCF1}" destId="{09BB63ED-E5F3-6649-B325-2D0851A084ED}" srcOrd="0" destOrd="0" presId="urn:microsoft.com/office/officeart/2008/layout/HorizontalMultiLevelHierarchy"/>
    <dgm:cxn modelId="{B8ABBF24-F934-D645-B31B-4EDFFF5A701E}" srcId="{684BA835-0797-8B42-ACD5-74056BACE12B}" destId="{0F44FA93-1BAE-6646-9A37-E8BD3769FD8F}" srcOrd="0" destOrd="0" parTransId="{54CF6FB7-5059-8D46-9992-41B2BD7E2138}" sibTransId="{8F6F453E-2D4C-4440-93B9-D622ED034203}"/>
    <dgm:cxn modelId="{97A6F8EC-0992-47AA-AB2E-D19FA02D2DD8}" type="presOf" srcId="{684BA835-0797-8B42-ACD5-74056BACE12B}" destId="{819FE127-C335-0B49-9F10-41BB580FE9E4}" srcOrd="0" destOrd="0" presId="urn:microsoft.com/office/officeart/2008/layout/HorizontalMultiLevelHierarchy"/>
    <dgm:cxn modelId="{B1299D46-FED8-400F-AE34-6221CAA9CEB3}" type="presOf" srcId="{31AF075D-74BE-0740-9CBA-C1A497CD0E5C}" destId="{F8E0801C-147F-C642-A8A2-8BD27959219A}" srcOrd="1" destOrd="0" presId="urn:microsoft.com/office/officeart/2008/layout/HorizontalMultiLevelHierarchy"/>
    <dgm:cxn modelId="{B8608AB8-EE2F-40C3-A93D-93D2FC9DF6C0}" type="presOf" srcId="{A61F4784-08A1-E940-AB31-9A43F85C2086}" destId="{902CF856-9890-9743-B72A-186DE950D1DF}" srcOrd="0" destOrd="0" presId="urn:microsoft.com/office/officeart/2008/layout/HorizontalMultiLevelHierarchy"/>
    <dgm:cxn modelId="{2E68B0F6-BD6A-4551-A628-99FF870299E2}" type="presOf" srcId="{EA535B08-78F7-8D4E-AFCD-CBCAE1D85257}" destId="{9DC743AF-5DDF-8C46-8BED-599462547FCA}" srcOrd="0" destOrd="0" presId="urn:microsoft.com/office/officeart/2008/layout/HorizontalMultiLevelHierarchy"/>
    <dgm:cxn modelId="{97EF59CA-95F4-452A-8D57-3088479D7A18}" type="presOf" srcId="{C61B1E87-64BE-3842-BD73-A273497D477A}" destId="{4A1474D4-E8B9-B247-B821-E82893DBBED4}" srcOrd="1" destOrd="0" presId="urn:microsoft.com/office/officeart/2008/layout/HorizontalMultiLevelHierarchy"/>
    <dgm:cxn modelId="{917AC05C-9A88-43CA-881A-8A9D1FE3EEC9}" type="presOf" srcId="{C61B1E87-64BE-3842-BD73-A273497D477A}" destId="{B91EA756-6AEC-1B48-B36A-0158E5D4D33E}" srcOrd="0" destOrd="0" presId="urn:microsoft.com/office/officeart/2008/layout/HorizontalMultiLevelHierarchy"/>
    <dgm:cxn modelId="{62734D9D-0A4F-4C2C-B5EC-CEA7510FDE03}" type="presOf" srcId="{E7B3B751-9293-164D-9BBA-3942E9BB48F3}" destId="{77E136EC-7906-7D47-9C6A-F0DD38182370}" srcOrd="1" destOrd="0" presId="urn:microsoft.com/office/officeart/2008/layout/HorizontalMultiLevelHierarchy"/>
    <dgm:cxn modelId="{F6AE660E-B14B-41F5-838D-879273DBAEA6}" type="presOf" srcId="{5BD284A9-C2FA-6A4E-81F0-85D35A675D65}" destId="{A1E2A660-A7A4-1841-BF77-E345B7FA5C15}" srcOrd="0" destOrd="0" presId="urn:microsoft.com/office/officeart/2008/layout/HorizontalMultiLevelHierarchy"/>
    <dgm:cxn modelId="{06CAA85F-0C04-48D8-BB2D-CF7E1383F92B}" type="presOf" srcId="{33B9B224-1DA1-FA48-9AEA-F6F23932E3D4}" destId="{0D0CF3CB-0573-3847-9783-D6448A7AE542}" srcOrd="0" destOrd="0" presId="urn:microsoft.com/office/officeart/2008/layout/HorizontalMultiLevelHierarchy"/>
    <dgm:cxn modelId="{FAD17D12-B95D-4285-9F57-ED411AAC0E49}" type="presOf" srcId="{31AF075D-74BE-0740-9CBA-C1A497CD0E5C}" destId="{74833A45-81DF-0940-BEA5-2DF905B27839}" srcOrd="0" destOrd="0" presId="urn:microsoft.com/office/officeart/2008/layout/HorizontalMultiLevelHierarchy"/>
    <dgm:cxn modelId="{8A7919F1-16DE-4992-B029-B3A6366FA898}" type="presOf" srcId="{C7B04206-2F0F-764F-BFAF-DA8BAF021D03}" destId="{DDDB3E12-5B94-0C47-A3FA-3A7BA2167F83}" srcOrd="0" destOrd="0" presId="urn:microsoft.com/office/officeart/2008/layout/HorizontalMultiLevelHierarchy"/>
    <dgm:cxn modelId="{AD6E6814-2058-4390-9CA8-236C1FFEB428}" type="presOf" srcId="{63861983-9FB0-1D46-AB19-602B5C6C529B}" destId="{5B1E7961-DAD6-2940-94E4-827E87CF2059}" srcOrd="0" destOrd="0" presId="urn:microsoft.com/office/officeart/2008/layout/HorizontalMultiLevelHierarchy"/>
    <dgm:cxn modelId="{0D6D9959-E6A7-0243-9268-6905D24A11F3}" srcId="{E2BECB40-0E79-4141-BA97-EC87AC1386A2}" destId="{C00DCDAD-4A6B-F943-A8D3-F457123BD28F}" srcOrd="1" destOrd="0" parTransId="{B81B584E-03B1-FD48-832B-48004EA6A99B}" sibTransId="{AFA90B6E-AAAA-AB44-AE03-CD5AF7C9F3B0}"/>
    <dgm:cxn modelId="{4F2BA2DB-9A53-47BD-8385-C6CE0E13268D}" type="presOf" srcId="{16C6D905-14C8-794B-BB18-FFDF5C5E02B0}" destId="{0D684F43-8E12-374F-9A3F-69C6F550F4C2}" srcOrd="0" destOrd="0" presId="urn:microsoft.com/office/officeart/2008/layout/HorizontalMultiLevelHierarchy"/>
    <dgm:cxn modelId="{EA376819-0137-41E8-AD38-9E7019408CA9}" type="presOf" srcId="{06ED8C1A-FA6A-F94C-A549-984BDD0FD9BF}" destId="{009A8281-FD10-CA44-BA04-45F8E058EAD0}" srcOrd="0" destOrd="0" presId="urn:microsoft.com/office/officeart/2008/layout/HorizontalMultiLevelHierarchy"/>
    <dgm:cxn modelId="{4CECB337-E193-C646-B41D-E4EC3EDE30D6}" srcId="{C7B04206-2F0F-764F-BFAF-DA8BAF021D03}" destId="{684BA835-0797-8B42-ACD5-74056BACE12B}" srcOrd="0" destOrd="0" parTransId="{C61B1E87-64BE-3842-BD73-A273497D477A}" sibTransId="{6CB73A80-2DF2-5845-A1EC-9AC7F537F243}"/>
    <dgm:cxn modelId="{E743817E-AD8C-432E-8AF4-E0FABB16D0FB}" type="presOf" srcId="{E2BECB40-0E79-4141-BA97-EC87AC1386A2}" destId="{AEBF6B6A-A9F4-6040-9D89-F709E66B6087}" srcOrd="0" destOrd="0" presId="urn:microsoft.com/office/officeart/2008/layout/HorizontalMultiLevelHierarchy"/>
    <dgm:cxn modelId="{C039E016-09BB-F747-AB97-C40FEAEDDBF6}" srcId="{684BA835-0797-8B42-ACD5-74056BACE12B}" destId="{EA535B08-78F7-8D4E-AFCD-CBCAE1D85257}" srcOrd="1" destOrd="0" parTransId="{F67D4D59-350A-4141-988D-000CA196FCF1}" sibTransId="{0D7F3890-98D8-7E4B-8B9D-5B49CB027634}"/>
    <dgm:cxn modelId="{B0FB2DC7-FD14-4857-AA78-8FDDCBE13986}" type="presOf" srcId="{B81B584E-03B1-FD48-832B-48004EA6A99B}" destId="{C05C6CC4-701C-6C4E-8556-3AF382E4B636}" srcOrd="1" destOrd="0" presId="urn:microsoft.com/office/officeart/2008/layout/HorizontalMultiLevelHierarchy"/>
    <dgm:cxn modelId="{6A79077C-7F33-4289-A64A-4A510A8A98B2}" type="presOf" srcId="{F67D4D59-350A-4141-988D-000CA196FCF1}" destId="{D89905C2-ACBE-6541-8E22-39E3EB2A5EF8}" srcOrd="1" destOrd="0" presId="urn:microsoft.com/office/officeart/2008/layout/HorizontalMultiLevelHierarchy"/>
    <dgm:cxn modelId="{37834CFC-2737-B443-AFE3-BA645DB8D6BE}" srcId="{E2BECB40-0E79-4141-BA97-EC87AC1386A2}" destId="{63861983-9FB0-1D46-AB19-602B5C6C529B}" srcOrd="3" destOrd="0" parTransId="{A61F4784-08A1-E940-AB31-9A43F85C2086}" sibTransId="{DAE1FDA7-5398-B643-A475-05B35A806DC4}"/>
    <dgm:cxn modelId="{0730A4CC-A1BA-DE49-B38F-976496B3C610}" srcId="{6E840B02-4BB5-E540-98D2-A6296F7F265C}" destId="{C7B04206-2F0F-764F-BFAF-DA8BAF021D03}" srcOrd="0" destOrd="0" parTransId="{FC97DB6F-BCE1-1A42-A600-6AD0492EFB8C}" sibTransId="{1786F052-1DD7-CA41-9F35-B1CD9173E723}"/>
    <dgm:cxn modelId="{B3F83F70-9205-6C47-A725-E6C564969375}" srcId="{E2BECB40-0E79-4141-BA97-EC87AC1386A2}" destId="{16C6D905-14C8-794B-BB18-FFDF5C5E02B0}" srcOrd="2" destOrd="0" parTransId="{E7B3B751-9293-164D-9BBA-3942E9BB48F3}" sibTransId="{A878B1FE-851C-2649-A8C0-D045CA889AA4}"/>
    <dgm:cxn modelId="{A4C8E320-D674-477D-916E-1B42BF217DE3}" type="presOf" srcId="{2B6F6FAB-5A2F-5543-A715-DD8290E18023}" destId="{42D28B44-C81D-FB41-A6D5-AB554026ABB9}" srcOrd="1" destOrd="0" presId="urn:microsoft.com/office/officeart/2008/layout/HorizontalMultiLevelHierarchy"/>
    <dgm:cxn modelId="{2BE3E151-8B95-F14E-8CB4-B2F37474B866}" srcId="{E2BECB40-0E79-4141-BA97-EC87AC1386A2}" destId="{33B9B224-1DA1-FA48-9AEA-F6F23932E3D4}" srcOrd="0" destOrd="0" parTransId="{2B6F6FAB-5A2F-5543-A715-DD8290E18023}" sibTransId="{4140D19B-47F5-224B-B595-5C59A2D87594}"/>
    <dgm:cxn modelId="{7591F907-237A-714F-96ED-73C751AE650E}" srcId="{E2BECB40-0E79-4141-BA97-EC87AC1386A2}" destId="{090818DD-6602-6C41-BFAC-267E3F23C6A0}" srcOrd="4" destOrd="0" parTransId="{5BD284A9-C2FA-6A4E-81F0-85D35A675D65}" sibTransId="{4733C7B4-849D-894B-A43B-9553E0166108}"/>
    <dgm:cxn modelId="{5E01CCBA-4ADE-46CD-993B-74EBF3E4468A}" type="presOf" srcId="{039AE203-A571-D94F-B031-DEFEED4E3035}" destId="{38FAB560-B3B1-7241-A7EE-17F66379BDFC}" srcOrd="0" destOrd="0" presId="urn:microsoft.com/office/officeart/2008/layout/HorizontalMultiLevelHierarchy"/>
    <dgm:cxn modelId="{71BF56D0-E2D4-C34A-87B3-D584561CCE97}" srcId="{C7B04206-2F0F-764F-BFAF-DA8BAF021D03}" destId="{E2BECB40-0E79-4141-BA97-EC87AC1386A2}" srcOrd="1" destOrd="0" parTransId="{06ED8C1A-FA6A-F94C-A549-984BDD0FD9BF}" sibTransId="{4814650D-2431-E745-8FBA-3184547ACC9F}"/>
    <dgm:cxn modelId="{4B575EA7-843C-4C7E-BC3E-09481A28D055}" type="presOf" srcId="{54CF6FB7-5059-8D46-9992-41B2BD7E2138}" destId="{EDA75894-8232-1B40-8801-CFC57C03C8BC}" srcOrd="1" destOrd="0" presId="urn:microsoft.com/office/officeart/2008/layout/HorizontalMultiLevelHierarchy"/>
    <dgm:cxn modelId="{3450D1B9-D910-4EF3-968F-8C8213FDB4F4}" type="presOf" srcId="{C00DCDAD-4A6B-F943-A8D3-F457123BD28F}" destId="{1CD67553-679B-8745-A804-C6D484F5D0D1}" srcOrd="0" destOrd="0" presId="urn:microsoft.com/office/officeart/2008/layout/HorizontalMultiLevelHierarchy"/>
    <dgm:cxn modelId="{7C9045F4-C685-4BE6-B247-BEF4B446EEF0}" type="presOf" srcId="{5BD284A9-C2FA-6A4E-81F0-85D35A675D65}" destId="{5BA9DB76-F597-4C4B-974F-DB9357FEDDB5}" srcOrd="1" destOrd="0" presId="urn:microsoft.com/office/officeart/2008/layout/HorizontalMultiLevelHierarchy"/>
    <dgm:cxn modelId="{640F0F2B-94C3-4286-8F4C-8FD4A58032DF}" type="presOf" srcId="{2B6F6FAB-5A2F-5543-A715-DD8290E18023}" destId="{75CB0F8E-CAB0-024C-A8BE-EE90766FC8C3}" srcOrd="0" destOrd="0" presId="urn:microsoft.com/office/officeart/2008/layout/HorizontalMultiLevelHierarchy"/>
    <dgm:cxn modelId="{55F2E41F-4FB4-4AD0-884D-040430456D90}" type="presParOf" srcId="{C8541A64-7EF7-AE40-8DCD-EE19559E5AB4}" destId="{411A07B4-38BA-594B-B47F-F3CCB771AE6D}" srcOrd="0" destOrd="0" presId="urn:microsoft.com/office/officeart/2008/layout/HorizontalMultiLevelHierarchy"/>
    <dgm:cxn modelId="{997F1113-6B12-43E3-A573-CED87E7C5DF0}" type="presParOf" srcId="{411A07B4-38BA-594B-B47F-F3CCB771AE6D}" destId="{DDDB3E12-5B94-0C47-A3FA-3A7BA2167F83}" srcOrd="0" destOrd="0" presId="urn:microsoft.com/office/officeart/2008/layout/HorizontalMultiLevelHierarchy"/>
    <dgm:cxn modelId="{3B284E81-B9EC-4DC8-964B-66A90F1D0976}" type="presParOf" srcId="{411A07B4-38BA-594B-B47F-F3CCB771AE6D}" destId="{19A78A84-3217-4B45-AF81-CEF39C3F83EB}" srcOrd="1" destOrd="0" presId="urn:microsoft.com/office/officeart/2008/layout/HorizontalMultiLevelHierarchy"/>
    <dgm:cxn modelId="{311C10D1-5EAA-44DE-A641-7C29B6ADE87A}" type="presParOf" srcId="{19A78A84-3217-4B45-AF81-CEF39C3F83EB}" destId="{B91EA756-6AEC-1B48-B36A-0158E5D4D33E}" srcOrd="0" destOrd="0" presId="urn:microsoft.com/office/officeart/2008/layout/HorizontalMultiLevelHierarchy"/>
    <dgm:cxn modelId="{540ABC38-C81A-4668-A9C6-064CE000FAA2}" type="presParOf" srcId="{B91EA756-6AEC-1B48-B36A-0158E5D4D33E}" destId="{4A1474D4-E8B9-B247-B821-E82893DBBED4}" srcOrd="0" destOrd="0" presId="urn:microsoft.com/office/officeart/2008/layout/HorizontalMultiLevelHierarchy"/>
    <dgm:cxn modelId="{DE5F46C3-C189-4ADC-98D8-4FA2A0443B77}" type="presParOf" srcId="{19A78A84-3217-4B45-AF81-CEF39C3F83EB}" destId="{E926DFAE-CE0E-D844-A8F5-EE8714A14161}" srcOrd="1" destOrd="0" presId="urn:microsoft.com/office/officeart/2008/layout/HorizontalMultiLevelHierarchy"/>
    <dgm:cxn modelId="{6F5F0BC8-0FA9-4F2F-88EC-B0546AA310DA}" type="presParOf" srcId="{E926DFAE-CE0E-D844-A8F5-EE8714A14161}" destId="{819FE127-C335-0B49-9F10-41BB580FE9E4}" srcOrd="0" destOrd="0" presId="urn:microsoft.com/office/officeart/2008/layout/HorizontalMultiLevelHierarchy"/>
    <dgm:cxn modelId="{D26F4DC6-4237-456B-8970-D6497F5E1D46}" type="presParOf" srcId="{E926DFAE-CE0E-D844-A8F5-EE8714A14161}" destId="{EE797BC3-6928-2A47-AFB1-05367777132C}" srcOrd="1" destOrd="0" presId="urn:microsoft.com/office/officeart/2008/layout/HorizontalMultiLevelHierarchy"/>
    <dgm:cxn modelId="{37BD30BD-96A8-419D-B209-C7A5F22A40F7}" type="presParOf" srcId="{EE797BC3-6928-2A47-AFB1-05367777132C}" destId="{6F5E211D-8F3D-DE46-A90E-558DDFBF4067}" srcOrd="0" destOrd="0" presId="urn:microsoft.com/office/officeart/2008/layout/HorizontalMultiLevelHierarchy"/>
    <dgm:cxn modelId="{9E7E1C2D-04E1-43E6-BDFB-7BF3B302F8F9}" type="presParOf" srcId="{6F5E211D-8F3D-DE46-A90E-558DDFBF4067}" destId="{EDA75894-8232-1B40-8801-CFC57C03C8BC}" srcOrd="0" destOrd="0" presId="urn:microsoft.com/office/officeart/2008/layout/HorizontalMultiLevelHierarchy"/>
    <dgm:cxn modelId="{FF4FA25D-A81B-4A5A-936B-7F9902F8A621}" type="presParOf" srcId="{EE797BC3-6928-2A47-AFB1-05367777132C}" destId="{389D9653-9C8B-A843-B1F5-2196298D5830}" srcOrd="1" destOrd="0" presId="urn:microsoft.com/office/officeart/2008/layout/HorizontalMultiLevelHierarchy"/>
    <dgm:cxn modelId="{F7B50CBD-3AEA-40CF-A080-F3261CF2E3A7}" type="presParOf" srcId="{389D9653-9C8B-A843-B1F5-2196298D5830}" destId="{50272730-DF67-7845-8DFA-4E7E5BF2FB24}" srcOrd="0" destOrd="0" presId="urn:microsoft.com/office/officeart/2008/layout/HorizontalMultiLevelHierarchy"/>
    <dgm:cxn modelId="{201CA230-CC07-4F00-8556-95FBA3EB15AB}" type="presParOf" srcId="{389D9653-9C8B-A843-B1F5-2196298D5830}" destId="{0F15FD9F-D0BC-E344-830C-FA064AECB189}" srcOrd="1" destOrd="0" presId="urn:microsoft.com/office/officeart/2008/layout/HorizontalMultiLevelHierarchy"/>
    <dgm:cxn modelId="{74D263AD-66D2-4AFA-BC09-3C48EFA42795}" type="presParOf" srcId="{EE797BC3-6928-2A47-AFB1-05367777132C}" destId="{09BB63ED-E5F3-6649-B325-2D0851A084ED}" srcOrd="2" destOrd="0" presId="urn:microsoft.com/office/officeart/2008/layout/HorizontalMultiLevelHierarchy"/>
    <dgm:cxn modelId="{65D16AE7-989B-41B0-B3AF-474213957EAC}" type="presParOf" srcId="{09BB63ED-E5F3-6649-B325-2D0851A084ED}" destId="{D89905C2-ACBE-6541-8E22-39E3EB2A5EF8}" srcOrd="0" destOrd="0" presId="urn:microsoft.com/office/officeart/2008/layout/HorizontalMultiLevelHierarchy"/>
    <dgm:cxn modelId="{F8697758-D5CB-4C83-97BA-B4FB4691CAAA}" type="presParOf" srcId="{EE797BC3-6928-2A47-AFB1-05367777132C}" destId="{6D15B76F-F24E-4B4E-9DC3-A4B5044CBDA8}" srcOrd="3" destOrd="0" presId="urn:microsoft.com/office/officeart/2008/layout/HorizontalMultiLevelHierarchy"/>
    <dgm:cxn modelId="{DF2C068C-184C-4F29-86AC-6574F06208AC}" type="presParOf" srcId="{6D15B76F-F24E-4B4E-9DC3-A4B5044CBDA8}" destId="{9DC743AF-5DDF-8C46-8BED-599462547FCA}" srcOrd="0" destOrd="0" presId="urn:microsoft.com/office/officeart/2008/layout/HorizontalMultiLevelHierarchy"/>
    <dgm:cxn modelId="{618DD18B-76C4-4703-BF30-D2C256615F49}" type="presParOf" srcId="{6D15B76F-F24E-4B4E-9DC3-A4B5044CBDA8}" destId="{29384499-3710-2844-A842-F9A8CFF9C596}" srcOrd="1" destOrd="0" presId="urn:microsoft.com/office/officeart/2008/layout/HorizontalMultiLevelHierarchy"/>
    <dgm:cxn modelId="{1620E41D-C49D-4BEA-A3E0-DD85B4F4F414}" type="presParOf" srcId="{EE797BC3-6928-2A47-AFB1-05367777132C}" destId="{74833A45-81DF-0940-BEA5-2DF905B27839}" srcOrd="4" destOrd="0" presId="urn:microsoft.com/office/officeart/2008/layout/HorizontalMultiLevelHierarchy"/>
    <dgm:cxn modelId="{64553601-40B1-4247-B740-A7F5F3A2231F}" type="presParOf" srcId="{74833A45-81DF-0940-BEA5-2DF905B27839}" destId="{F8E0801C-147F-C642-A8A2-8BD27959219A}" srcOrd="0" destOrd="0" presId="urn:microsoft.com/office/officeart/2008/layout/HorizontalMultiLevelHierarchy"/>
    <dgm:cxn modelId="{2A7D1DA6-6094-45E2-B27A-43F5FE6D9FFF}" type="presParOf" srcId="{EE797BC3-6928-2A47-AFB1-05367777132C}" destId="{50D1C503-A4BF-A649-96D8-233A0F17B81B}" srcOrd="5" destOrd="0" presId="urn:microsoft.com/office/officeart/2008/layout/HorizontalMultiLevelHierarchy"/>
    <dgm:cxn modelId="{C75F08A3-8041-4D7F-94A5-74767D59A4D0}" type="presParOf" srcId="{50D1C503-A4BF-A649-96D8-233A0F17B81B}" destId="{38FAB560-B3B1-7241-A7EE-17F66379BDFC}" srcOrd="0" destOrd="0" presId="urn:microsoft.com/office/officeart/2008/layout/HorizontalMultiLevelHierarchy"/>
    <dgm:cxn modelId="{858C3F3B-3286-449C-A96C-1D84A4AA653D}" type="presParOf" srcId="{50D1C503-A4BF-A649-96D8-233A0F17B81B}" destId="{C559F20C-C1AE-F641-936C-B875756FAE56}" srcOrd="1" destOrd="0" presId="urn:microsoft.com/office/officeart/2008/layout/HorizontalMultiLevelHierarchy"/>
    <dgm:cxn modelId="{2594CDE3-8042-41A9-91B2-B0F100037D6F}" type="presParOf" srcId="{19A78A84-3217-4B45-AF81-CEF39C3F83EB}" destId="{009A8281-FD10-CA44-BA04-45F8E058EAD0}" srcOrd="2" destOrd="0" presId="urn:microsoft.com/office/officeart/2008/layout/HorizontalMultiLevelHierarchy"/>
    <dgm:cxn modelId="{D9951C0A-8805-4EF5-92CC-92FCCCD275C9}" type="presParOf" srcId="{009A8281-FD10-CA44-BA04-45F8E058EAD0}" destId="{EB20AC59-E822-434C-A49F-E7A9A18C3C26}" srcOrd="0" destOrd="0" presId="urn:microsoft.com/office/officeart/2008/layout/HorizontalMultiLevelHierarchy"/>
    <dgm:cxn modelId="{CEEE9521-916D-4532-B6DF-63E4B39664F8}" type="presParOf" srcId="{19A78A84-3217-4B45-AF81-CEF39C3F83EB}" destId="{E37EC188-F5BB-8A4B-9F90-244C3544CB04}" srcOrd="3" destOrd="0" presId="urn:microsoft.com/office/officeart/2008/layout/HorizontalMultiLevelHierarchy"/>
    <dgm:cxn modelId="{848A9373-02FD-4449-B854-F9481A6649D6}" type="presParOf" srcId="{E37EC188-F5BB-8A4B-9F90-244C3544CB04}" destId="{AEBF6B6A-A9F4-6040-9D89-F709E66B6087}" srcOrd="0" destOrd="0" presId="urn:microsoft.com/office/officeart/2008/layout/HorizontalMultiLevelHierarchy"/>
    <dgm:cxn modelId="{27E3C5BC-9F4A-4A6F-8C86-D82E7DBEB7E9}" type="presParOf" srcId="{E37EC188-F5BB-8A4B-9F90-244C3544CB04}" destId="{F6869A88-767D-C14F-9C56-69489E76D5C4}" srcOrd="1" destOrd="0" presId="urn:microsoft.com/office/officeart/2008/layout/HorizontalMultiLevelHierarchy"/>
    <dgm:cxn modelId="{AFB76BCA-059D-4B31-96FF-EE710A9023BB}" type="presParOf" srcId="{F6869A88-767D-C14F-9C56-69489E76D5C4}" destId="{75CB0F8E-CAB0-024C-A8BE-EE90766FC8C3}" srcOrd="0" destOrd="0" presId="urn:microsoft.com/office/officeart/2008/layout/HorizontalMultiLevelHierarchy"/>
    <dgm:cxn modelId="{37D3030A-952A-434D-AF0E-21B339933DCE}" type="presParOf" srcId="{75CB0F8E-CAB0-024C-A8BE-EE90766FC8C3}" destId="{42D28B44-C81D-FB41-A6D5-AB554026ABB9}" srcOrd="0" destOrd="0" presId="urn:microsoft.com/office/officeart/2008/layout/HorizontalMultiLevelHierarchy"/>
    <dgm:cxn modelId="{C0D4BF9D-BF98-4E5D-AC51-B34FE97392FE}" type="presParOf" srcId="{F6869A88-767D-C14F-9C56-69489E76D5C4}" destId="{6C96E615-D30D-C847-AE9D-440BECB249BD}" srcOrd="1" destOrd="0" presId="urn:microsoft.com/office/officeart/2008/layout/HorizontalMultiLevelHierarchy"/>
    <dgm:cxn modelId="{D2626E8E-69DB-4F46-9DDC-79F56A656446}" type="presParOf" srcId="{6C96E615-D30D-C847-AE9D-440BECB249BD}" destId="{0D0CF3CB-0573-3847-9783-D6448A7AE542}" srcOrd="0" destOrd="0" presId="urn:microsoft.com/office/officeart/2008/layout/HorizontalMultiLevelHierarchy"/>
    <dgm:cxn modelId="{F55166F8-022E-48E7-94A9-4F0FFAF160C5}" type="presParOf" srcId="{6C96E615-D30D-C847-AE9D-440BECB249BD}" destId="{90358560-2B33-C040-8259-DC5DA48448B9}" srcOrd="1" destOrd="0" presId="urn:microsoft.com/office/officeart/2008/layout/HorizontalMultiLevelHierarchy"/>
    <dgm:cxn modelId="{6F9DE5D9-58F0-4A0C-8602-C16C92B1699A}" type="presParOf" srcId="{F6869A88-767D-C14F-9C56-69489E76D5C4}" destId="{85D94BF3-F5D6-3F4F-A138-1E86B5391391}" srcOrd="2" destOrd="0" presId="urn:microsoft.com/office/officeart/2008/layout/HorizontalMultiLevelHierarchy"/>
    <dgm:cxn modelId="{26D51B42-4EF7-44F0-85FE-443A56EB3A8E}" type="presParOf" srcId="{85D94BF3-F5D6-3F4F-A138-1E86B5391391}" destId="{C05C6CC4-701C-6C4E-8556-3AF382E4B636}" srcOrd="0" destOrd="0" presId="urn:microsoft.com/office/officeart/2008/layout/HorizontalMultiLevelHierarchy"/>
    <dgm:cxn modelId="{E8BDE021-768A-40A5-B6B4-D7FCD6AED983}" type="presParOf" srcId="{F6869A88-767D-C14F-9C56-69489E76D5C4}" destId="{87754DEB-C9C4-0143-95BD-5F2C19DFE129}" srcOrd="3" destOrd="0" presId="urn:microsoft.com/office/officeart/2008/layout/HorizontalMultiLevelHierarchy"/>
    <dgm:cxn modelId="{79FE980A-943F-4D29-A230-C0DB5E609F07}" type="presParOf" srcId="{87754DEB-C9C4-0143-95BD-5F2C19DFE129}" destId="{1CD67553-679B-8745-A804-C6D484F5D0D1}" srcOrd="0" destOrd="0" presId="urn:microsoft.com/office/officeart/2008/layout/HorizontalMultiLevelHierarchy"/>
    <dgm:cxn modelId="{DAD92246-F67D-43B3-9F25-E1452C1CDB7A}" type="presParOf" srcId="{87754DEB-C9C4-0143-95BD-5F2C19DFE129}" destId="{0E00DE8C-B143-4F4E-8FC6-8C64285CFCBD}" srcOrd="1" destOrd="0" presId="urn:microsoft.com/office/officeart/2008/layout/HorizontalMultiLevelHierarchy"/>
    <dgm:cxn modelId="{5FB9E5A0-AEF3-4C2C-B186-7C193AE7829D}" type="presParOf" srcId="{F6869A88-767D-C14F-9C56-69489E76D5C4}" destId="{6F83E488-48ED-D043-AC7C-1A2A8C2658D2}" srcOrd="4" destOrd="0" presId="urn:microsoft.com/office/officeart/2008/layout/HorizontalMultiLevelHierarchy"/>
    <dgm:cxn modelId="{B81328AD-26C4-4ED0-A882-2BC14BF04E1F}" type="presParOf" srcId="{6F83E488-48ED-D043-AC7C-1A2A8C2658D2}" destId="{77E136EC-7906-7D47-9C6A-F0DD38182370}" srcOrd="0" destOrd="0" presId="urn:microsoft.com/office/officeart/2008/layout/HorizontalMultiLevelHierarchy"/>
    <dgm:cxn modelId="{964EF43A-5CDF-4989-AC13-5C13F78159D8}" type="presParOf" srcId="{F6869A88-767D-C14F-9C56-69489E76D5C4}" destId="{359D3BC0-E8A9-D34A-8872-3DB9149B6A74}" srcOrd="5" destOrd="0" presId="urn:microsoft.com/office/officeart/2008/layout/HorizontalMultiLevelHierarchy"/>
    <dgm:cxn modelId="{1A63218C-D6F7-4FFA-B95A-66BB0FD9CE36}" type="presParOf" srcId="{359D3BC0-E8A9-D34A-8872-3DB9149B6A74}" destId="{0D684F43-8E12-374F-9A3F-69C6F550F4C2}" srcOrd="0" destOrd="0" presId="urn:microsoft.com/office/officeart/2008/layout/HorizontalMultiLevelHierarchy"/>
    <dgm:cxn modelId="{3E54913C-28B5-4036-B9EE-1ED4E01B6EFA}" type="presParOf" srcId="{359D3BC0-E8A9-D34A-8872-3DB9149B6A74}" destId="{9D57CD1B-46CE-C848-9A52-DFD0FC636D4C}" srcOrd="1" destOrd="0" presId="urn:microsoft.com/office/officeart/2008/layout/HorizontalMultiLevelHierarchy"/>
    <dgm:cxn modelId="{80FF4DEC-938F-4704-AF0D-454F438E7F09}" type="presParOf" srcId="{F6869A88-767D-C14F-9C56-69489E76D5C4}" destId="{902CF856-9890-9743-B72A-186DE950D1DF}" srcOrd="6" destOrd="0" presId="urn:microsoft.com/office/officeart/2008/layout/HorizontalMultiLevelHierarchy"/>
    <dgm:cxn modelId="{8D67DD70-5DAD-48ED-8DC1-6F39A24214E2}" type="presParOf" srcId="{902CF856-9890-9743-B72A-186DE950D1DF}" destId="{1F9E1709-ED4B-C54F-9912-E88A93AE0462}" srcOrd="0" destOrd="0" presId="urn:microsoft.com/office/officeart/2008/layout/HorizontalMultiLevelHierarchy"/>
    <dgm:cxn modelId="{A4C92F79-0BE1-4B73-9121-6495C9E6A70E}" type="presParOf" srcId="{F6869A88-767D-C14F-9C56-69489E76D5C4}" destId="{6EB6E994-5987-3C42-8EFE-E0BB123E048C}" srcOrd="7" destOrd="0" presId="urn:microsoft.com/office/officeart/2008/layout/HorizontalMultiLevelHierarchy"/>
    <dgm:cxn modelId="{586BDBF0-F889-413B-A04A-E0C3FAA08875}" type="presParOf" srcId="{6EB6E994-5987-3C42-8EFE-E0BB123E048C}" destId="{5B1E7961-DAD6-2940-94E4-827E87CF2059}" srcOrd="0" destOrd="0" presId="urn:microsoft.com/office/officeart/2008/layout/HorizontalMultiLevelHierarchy"/>
    <dgm:cxn modelId="{09E180E2-B9F5-4431-878D-C9A932A42541}" type="presParOf" srcId="{6EB6E994-5987-3C42-8EFE-E0BB123E048C}" destId="{369D26AA-8D1A-5F43-B0FC-CAB8DDFE24F8}" srcOrd="1" destOrd="0" presId="urn:microsoft.com/office/officeart/2008/layout/HorizontalMultiLevelHierarchy"/>
    <dgm:cxn modelId="{3CC950F7-1CCE-4BCA-B0BE-F6B19439F25C}" type="presParOf" srcId="{F6869A88-767D-C14F-9C56-69489E76D5C4}" destId="{A1E2A660-A7A4-1841-BF77-E345B7FA5C15}" srcOrd="8" destOrd="0" presId="urn:microsoft.com/office/officeart/2008/layout/HorizontalMultiLevelHierarchy"/>
    <dgm:cxn modelId="{E65060E0-CD2C-47CC-A28F-C512AB5D1DF2}" type="presParOf" srcId="{A1E2A660-A7A4-1841-BF77-E345B7FA5C15}" destId="{5BA9DB76-F597-4C4B-974F-DB9357FEDDB5}" srcOrd="0" destOrd="0" presId="urn:microsoft.com/office/officeart/2008/layout/HorizontalMultiLevelHierarchy"/>
    <dgm:cxn modelId="{C35A5646-8EDF-4CFE-A76C-FA0AB50A354E}" type="presParOf" srcId="{F6869A88-767D-C14F-9C56-69489E76D5C4}" destId="{B8E02806-3070-6D47-9036-DE03AE0F396F}" srcOrd="9" destOrd="0" presId="urn:microsoft.com/office/officeart/2008/layout/HorizontalMultiLevelHierarchy"/>
    <dgm:cxn modelId="{AA74BF43-FB30-4F3E-B5A0-BABEE5DDBB96}" type="presParOf" srcId="{B8E02806-3070-6D47-9036-DE03AE0F396F}" destId="{6C51A0EB-3D3A-BD48-A587-9FF2D0C40C5C}" srcOrd="0" destOrd="0" presId="urn:microsoft.com/office/officeart/2008/layout/HorizontalMultiLevelHierarchy"/>
    <dgm:cxn modelId="{91292EC1-41BB-42A6-8E3E-86A057BD4FF1}" type="presParOf" srcId="{B8E02806-3070-6D47-9036-DE03AE0F396F}" destId="{9F29E255-C9FD-6C4F-851D-57DF058BB1B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E0C27F-1BAE-7247-8DB1-D08F73F3E4F9}" type="doc">
      <dgm:prSet loTypeId="urn:microsoft.com/office/officeart/2005/8/layout/default" loCatId="" qsTypeId="urn:microsoft.com/office/officeart/2005/8/quickstyle/simple1" qsCatId="simple" csTypeId="urn:microsoft.com/office/officeart/2005/8/colors/accent2_1" csCatId="accent2" phldr="1"/>
      <dgm:spPr/>
      <dgm:t>
        <a:bodyPr/>
        <a:lstStyle/>
        <a:p>
          <a:endParaRPr lang="en-US"/>
        </a:p>
      </dgm:t>
    </dgm:pt>
    <dgm:pt modelId="{F8619686-AF2E-F14F-AF9D-E899B705C8D3}">
      <dgm:prSet phldrT="[Text]" custT="1"/>
      <dgm:spPr/>
      <dgm:t>
        <a:bodyPr/>
        <a:lstStyle/>
        <a:p>
          <a:r>
            <a:rPr lang="en-US" sz="1600" dirty="0" smtClean="0"/>
            <a:t>Tremor</a:t>
          </a:r>
          <a:endParaRPr lang="en-US" sz="1600" dirty="0"/>
        </a:p>
      </dgm:t>
    </dgm:pt>
    <dgm:pt modelId="{0619869E-7082-5B4E-81ED-F75233B5D74C}" type="parTrans" cxnId="{F966FC68-8F9E-964C-A119-DCE526DC2B7C}">
      <dgm:prSet/>
      <dgm:spPr/>
      <dgm:t>
        <a:bodyPr/>
        <a:lstStyle/>
        <a:p>
          <a:endParaRPr lang="en-US" sz="1600"/>
        </a:p>
      </dgm:t>
    </dgm:pt>
    <dgm:pt modelId="{DB8873A8-5FB8-044D-A90E-237C7EDC3A9E}" type="sibTrans" cxnId="{F966FC68-8F9E-964C-A119-DCE526DC2B7C}">
      <dgm:prSet/>
      <dgm:spPr/>
      <dgm:t>
        <a:bodyPr/>
        <a:lstStyle/>
        <a:p>
          <a:endParaRPr lang="en-US" sz="1600"/>
        </a:p>
      </dgm:t>
    </dgm:pt>
    <dgm:pt modelId="{82553E80-AE51-A945-9377-D1E2B8B9832C}">
      <dgm:prSet phldrT="[Text]" custT="1"/>
      <dgm:spPr/>
      <dgm:t>
        <a:bodyPr/>
        <a:lstStyle/>
        <a:p>
          <a:r>
            <a:rPr lang="en-US" sz="1600" dirty="0" smtClean="0"/>
            <a:t>Rigidity</a:t>
          </a:r>
          <a:endParaRPr lang="en-US" sz="1600" dirty="0"/>
        </a:p>
      </dgm:t>
    </dgm:pt>
    <dgm:pt modelId="{D5D0E2B3-5089-5846-B133-FC71201CA5D0}" type="parTrans" cxnId="{D47BB249-D5FE-844A-8F7B-30DDCBA49B33}">
      <dgm:prSet/>
      <dgm:spPr/>
      <dgm:t>
        <a:bodyPr/>
        <a:lstStyle/>
        <a:p>
          <a:endParaRPr lang="en-US" sz="1600"/>
        </a:p>
      </dgm:t>
    </dgm:pt>
    <dgm:pt modelId="{C4641409-A450-A94E-9E1C-1542C10FBFB8}" type="sibTrans" cxnId="{D47BB249-D5FE-844A-8F7B-30DDCBA49B33}">
      <dgm:prSet/>
      <dgm:spPr/>
      <dgm:t>
        <a:bodyPr/>
        <a:lstStyle/>
        <a:p>
          <a:endParaRPr lang="en-US" sz="1600"/>
        </a:p>
      </dgm:t>
    </dgm:pt>
    <dgm:pt modelId="{AF3A1B16-177C-2842-A078-5D25FBB01C07}">
      <dgm:prSet phldrT="[Text]" custT="1"/>
      <dgm:spPr/>
      <dgm:t>
        <a:bodyPr/>
        <a:lstStyle/>
        <a:p>
          <a:r>
            <a:rPr lang="en-US" sz="1600" dirty="0" smtClean="0"/>
            <a:t>Akinesia &amp; Bradykinesia</a:t>
          </a:r>
          <a:endParaRPr lang="en-US" sz="1600" dirty="0"/>
        </a:p>
      </dgm:t>
    </dgm:pt>
    <dgm:pt modelId="{D12EFB6A-18F5-934F-AC91-4712332BB5BF}" type="parTrans" cxnId="{B8DFAE69-5A79-1F40-82E2-532AFEC382BB}">
      <dgm:prSet/>
      <dgm:spPr/>
      <dgm:t>
        <a:bodyPr/>
        <a:lstStyle/>
        <a:p>
          <a:endParaRPr lang="en-US" sz="1600"/>
        </a:p>
      </dgm:t>
    </dgm:pt>
    <dgm:pt modelId="{63C61AB5-1830-B24E-8AC7-FFE04BED3605}" type="sibTrans" cxnId="{B8DFAE69-5A79-1F40-82E2-532AFEC382BB}">
      <dgm:prSet/>
      <dgm:spPr/>
      <dgm:t>
        <a:bodyPr/>
        <a:lstStyle/>
        <a:p>
          <a:endParaRPr lang="en-US" sz="1600"/>
        </a:p>
      </dgm:t>
    </dgm:pt>
    <dgm:pt modelId="{42EF410E-84DF-E84C-AE46-D062CF2DB4D0}">
      <dgm:prSet phldrT="[Text]" custT="1"/>
      <dgm:spPr/>
      <dgm:t>
        <a:bodyPr/>
        <a:lstStyle/>
        <a:p>
          <a:r>
            <a:rPr lang="en-US" sz="1600" dirty="0" smtClean="0"/>
            <a:t>Postural Changes</a:t>
          </a:r>
          <a:endParaRPr lang="en-US" sz="1600" dirty="0"/>
        </a:p>
      </dgm:t>
    </dgm:pt>
    <dgm:pt modelId="{BB94B8EC-FAC0-644A-A71D-94AD6535B522}" type="parTrans" cxnId="{119F239E-1274-4B40-9712-A479DA9C6A4E}">
      <dgm:prSet/>
      <dgm:spPr/>
      <dgm:t>
        <a:bodyPr/>
        <a:lstStyle/>
        <a:p>
          <a:endParaRPr lang="en-US" sz="1600"/>
        </a:p>
      </dgm:t>
    </dgm:pt>
    <dgm:pt modelId="{09336F58-9294-A74F-996F-D0E4EF54BA57}" type="sibTrans" cxnId="{119F239E-1274-4B40-9712-A479DA9C6A4E}">
      <dgm:prSet/>
      <dgm:spPr/>
      <dgm:t>
        <a:bodyPr/>
        <a:lstStyle/>
        <a:p>
          <a:endParaRPr lang="en-US" sz="1600"/>
        </a:p>
      </dgm:t>
    </dgm:pt>
    <dgm:pt modelId="{F255C34E-A572-5D45-AF3F-D7EB35470049}">
      <dgm:prSet phldrT="[Text]" custT="1"/>
      <dgm:spPr/>
      <dgm:t>
        <a:bodyPr/>
        <a:lstStyle/>
        <a:p>
          <a:r>
            <a:rPr lang="en-US" sz="1600" dirty="0" smtClean="0"/>
            <a:t>Speech Changes</a:t>
          </a:r>
          <a:endParaRPr lang="en-US" sz="1600" dirty="0"/>
        </a:p>
      </dgm:t>
    </dgm:pt>
    <dgm:pt modelId="{AFF68A5A-D48E-884B-9B77-80E5DB3ED2C9}" type="parTrans" cxnId="{C3D48697-546E-654D-9319-128B3002496C}">
      <dgm:prSet/>
      <dgm:spPr/>
      <dgm:t>
        <a:bodyPr/>
        <a:lstStyle/>
        <a:p>
          <a:endParaRPr lang="en-US" sz="1600"/>
        </a:p>
      </dgm:t>
    </dgm:pt>
    <dgm:pt modelId="{15CE128E-1522-5243-BE40-D89DE90AD350}" type="sibTrans" cxnId="{C3D48697-546E-654D-9319-128B3002496C}">
      <dgm:prSet/>
      <dgm:spPr/>
      <dgm:t>
        <a:bodyPr/>
        <a:lstStyle/>
        <a:p>
          <a:pPr rtl="0"/>
          <a:endParaRPr lang="en-US" sz="1600"/>
        </a:p>
      </dgm:t>
    </dgm:pt>
    <dgm:pt modelId="{801FFFFA-35C7-EE43-A2C2-61BD6EB6A90C}" type="pres">
      <dgm:prSet presAssocID="{70E0C27F-1BAE-7247-8DB1-D08F73F3E4F9}" presName="diagram" presStyleCnt="0">
        <dgm:presLayoutVars>
          <dgm:dir/>
          <dgm:resizeHandles val="exact"/>
        </dgm:presLayoutVars>
      </dgm:prSet>
      <dgm:spPr/>
      <dgm:t>
        <a:bodyPr/>
        <a:lstStyle/>
        <a:p>
          <a:endParaRPr lang="en-US"/>
        </a:p>
      </dgm:t>
    </dgm:pt>
    <dgm:pt modelId="{2DA0AAD1-2A10-C74C-83D5-8B486A9CFBE5}" type="pres">
      <dgm:prSet presAssocID="{F8619686-AF2E-F14F-AF9D-E899B705C8D3}" presName="node" presStyleLbl="node1" presStyleIdx="0" presStyleCnt="5">
        <dgm:presLayoutVars>
          <dgm:bulletEnabled val="1"/>
        </dgm:presLayoutVars>
      </dgm:prSet>
      <dgm:spPr/>
      <dgm:t>
        <a:bodyPr/>
        <a:lstStyle/>
        <a:p>
          <a:endParaRPr lang="en-US"/>
        </a:p>
      </dgm:t>
    </dgm:pt>
    <dgm:pt modelId="{D0432EF8-0D2B-DA43-8D07-5F3E815C4C53}" type="pres">
      <dgm:prSet presAssocID="{DB8873A8-5FB8-044D-A90E-237C7EDC3A9E}" presName="sibTrans" presStyleCnt="0"/>
      <dgm:spPr/>
      <dgm:t>
        <a:bodyPr/>
        <a:lstStyle/>
        <a:p>
          <a:endParaRPr lang="en-US"/>
        </a:p>
      </dgm:t>
    </dgm:pt>
    <dgm:pt modelId="{DE50895C-E3B8-D34D-BC0C-A1CD8B3438DD}" type="pres">
      <dgm:prSet presAssocID="{82553E80-AE51-A945-9377-D1E2B8B9832C}" presName="node" presStyleLbl="node1" presStyleIdx="1" presStyleCnt="5">
        <dgm:presLayoutVars>
          <dgm:bulletEnabled val="1"/>
        </dgm:presLayoutVars>
      </dgm:prSet>
      <dgm:spPr/>
      <dgm:t>
        <a:bodyPr/>
        <a:lstStyle/>
        <a:p>
          <a:endParaRPr lang="en-US"/>
        </a:p>
      </dgm:t>
    </dgm:pt>
    <dgm:pt modelId="{CEF183E1-62DE-1549-839D-AE4F266DC8C3}" type="pres">
      <dgm:prSet presAssocID="{C4641409-A450-A94E-9E1C-1542C10FBFB8}" presName="sibTrans" presStyleCnt="0"/>
      <dgm:spPr/>
      <dgm:t>
        <a:bodyPr/>
        <a:lstStyle/>
        <a:p>
          <a:endParaRPr lang="en-US"/>
        </a:p>
      </dgm:t>
    </dgm:pt>
    <dgm:pt modelId="{09E13BA8-6FAF-A940-9BA7-E0FEEB08C974}" type="pres">
      <dgm:prSet presAssocID="{AF3A1B16-177C-2842-A078-5D25FBB01C07}" presName="node" presStyleLbl="node1" presStyleIdx="2" presStyleCnt="5">
        <dgm:presLayoutVars>
          <dgm:bulletEnabled val="1"/>
        </dgm:presLayoutVars>
      </dgm:prSet>
      <dgm:spPr/>
      <dgm:t>
        <a:bodyPr/>
        <a:lstStyle/>
        <a:p>
          <a:endParaRPr lang="en-US"/>
        </a:p>
      </dgm:t>
    </dgm:pt>
    <dgm:pt modelId="{B65A254E-0A01-FB40-8BC5-580391B0C05F}" type="pres">
      <dgm:prSet presAssocID="{63C61AB5-1830-B24E-8AC7-FFE04BED3605}" presName="sibTrans" presStyleCnt="0"/>
      <dgm:spPr/>
      <dgm:t>
        <a:bodyPr/>
        <a:lstStyle/>
        <a:p>
          <a:endParaRPr lang="en-US"/>
        </a:p>
      </dgm:t>
    </dgm:pt>
    <dgm:pt modelId="{25E4CE09-DB05-164D-968F-073E1F1403A3}" type="pres">
      <dgm:prSet presAssocID="{42EF410E-84DF-E84C-AE46-D062CF2DB4D0}" presName="node" presStyleLbl="node1" presStyleIdx="3" presStyleCnt="5">
        <dgm:presLayoutVars>
          <dgm:bulletEnabled val="1"/>
        </dgm:presLayoutVars>
      </dgm:prSet>
      <dgm:spPr/>
      <dgm:t>
        <a:bodyPr/>
        <a:lstStyle/>
        <a:p>
          <a:endParaRPr lang="en-US"/>
        </a:p>
      </dgm:t>
    </dgm:pt>
    <dgm:pt modelId="{DBBFCDDB-0675-F94B-8F59-C0E8AF2D8204}" type="pres">
      <dgm:prSet presAssocID="{09336F58-9294-A74F-996F-D0E4EF54BA57}" presName="sibTrans" presStyleCnt="0"/>
      <dgm:spPr/>
      <dgm:t>
        <a:bodyPr/>
        <a:lstStyle/>
        <a:p>
          <a:endParaRPr lang="en-US"/>
        </a:p>
      </dgm:t>
    </dgm:pt>
    <dgm:pt modelId="{3ABEFFC5-10B3-3241-B989-5C1ED38D7599}" type="pres">
      <dgm:prSet presAssocID="{F255C34E-A572-5D45-AF3F-D7EB35470049}" presName="node" presStyleLbl="node1" presStyleIdx="4" presStyleCnt="5">
        <dgm:presLayoutVars>
          <dgm:bulletEnabled val="1"/>
        </dgm:presLayoutVars>
      </dgm:prSet>
      <dgm:spPr/>
      <dgm:t>
        <a:bodyPr/>
        <a:lstStyle/>
        <a:p>
          <a:endParaRPr lang="en-US"/>
        </a:p>
      </dgm:t>
    </dgm:pt>
  </dgm:ptLst>
  <dgm:cxnLst>
    <dgm:cxn modelId="{FDAFD9DA-9846-4367-8BEC-60922B7A4D34}" type="presOf" srcId="{F255C34E-A572-5D45-AF3F-D7EB35470049}" destId="{3ABEFFC5-10B3-3241-B989-5C1ED38D7599}" srcOrd="0" destOrd="0" presId="urn:microsoft.com/office/officeart/2005/8/layout/default"/>
    <dgm:cxn modelId="{D47BB249-D5FE-844A-8F7B-30DDCBA49B33}" srcId="{70E0C27F-1BAE-7247-8DB1-D08F73F3E4F9}" destId="{82553E80-AE51-A945-9377-D1E2B8B9832C}" srcOrd="1" destOrd="0" parTransId="{D5D0E2B3-5089-5846-B133-FC71201CA5D0}" sibTransId="{C4641409-A450-A94E-9E1C-1542C10FBFB8}"/>
    <dgm:cxn modelId="{1C3AF778-5A20-4634-947F-2C8436F849BE}" type="presOf" srcId="{82553E80-AE51-A945-9377-D1E2B8B9832C}" destId="{DE50895C-E3B8-D34D-BC0C-A1CD8B3438DD}" srcOrd="0" destOrd="0" presId="urn:microsoft.com/office/officeart/2005/8/layout/default"/>
    <dgm:cxn modelId="{716F2C3A-59E5-47D8-93C9-C447DB7B52FE}" type="presOf" srcId="{70E0C27F-1BAE-7247-8DB1-D08F73F3E4F9}" destId="{801FFFFA-35C7-EE43-A2C2-61BD6EB6A90C}" srcOrd="0" destOrd="0" presId="urn:microsoft.com/office/officeart/2005/8/layout/default"/>
    <dgm:cxn modelId="{119F239E-1274-4B40-9712-A479DA9C6A4E}" srcId="{70E0C27F-1BAE-7247-8DB1-D08F73F3E4F9}" destId="{42EF410E-84DF-E84C-AE46-D062CF2DB4D0}" srcOrd="3" destOrd="0" parTransId="{BB94B8EC-FAC0-644A-A71D-94AD6535B522}" sibTransId="{09336F58-9294-A74F-996F-D0E4EF54BA57}"/>
    <dgm:cxn modelId="{683FE477-6124-46F7-806E-B4899C5FD655}" type="presOf" srcId="{F8619686-AF2E-F14F-AF9D-E899B705C8D3}" destId="{2DA0AAD1-2A10-C74C-83D5-8B486A9CFBE5}" srcOrd="0" destOrd="0" presId="urn:microsoft.com/office/officeart/2005/8/layout/default"/>
    <dgm:cxn modelId="{C3D48697-546E-654D-9319-128B3002496C}" srcId="{70E0C27F-1BAE-7247-8DB1-D08F73F3E4F9}" destId="{F255C34E-A572-5D45-AF3F-D7EB35470049}" srcOrd="4" destOrd="0" parTransId="{AFF68A5A-D48E-884B-9B77-80E5DB3ED2C9}" sibTransId="{15CE128E-1522-5243-BE40-D89DE90AD350}"/>
    <dgm:cxn modelId="{B8DFAE69-5A79-1F40-82E2-532AFEC382BB}" srcId="{70E0C27F-1BAE-7247-8DB1-D08F73F3E4F9}" destId="{AF3A1B16-177C-2842-A078-5D25FBB01C07}" srcOrd="2" destOrd="0" parTransId="{D12EFB6A-18F5-934F-AC91-4712332BB5BF}" sibTransId="{63C61AB5-1830-B24E-8AC7-FFE04BED3605}"/>
    <dgm:cxn modelId="{A9EB3F66-A320-49FA-B2C5-2AE359C36936}" type="presOf" srcId="{AF3A1B16-177C-2842-A078-5D25FBB01C07}" destId="{09E13BA8-6FAF-A940-9BA7-E0FEEB08C974}" srcOrd="0" destOrd="0" presId="urn:microsoft.com/office/officeart/2005/8/layout/default"/>
    <dgm:cxn modelId="{F966FC68-8F9E-964C-A119-DCE526DC2B7C}" srcId="{70E0C27F-1BAE-7247-8DB1-D08F73F3E4F9}" destId="{F8619686-AF2E-F14F-AF9D-E899B705C8D3}" srcOrd="0" destOrd="0" parTransId="{0619869E-7082-5B4E-81ED-F75233B5D74C}" sibTransId="{DB8873A8-5FB8-044D-A90E-237C7EDC3A9E}"/>
    <dgm:cxn modelId="{A42B94E7-5655-453B-8CCD-928E9A4247A2}" type="presOf" srcId="{42EF410E-84DF-E84C-AE46-D062CF2DB4D0}" destId="{25E4CE09-DB05-164D-968F-073E1F1403A3}" srcOrd="0" destOrd="0" presId="urn:microsoft.com/office/officeart/2005/8/layout/default"/>
    <dgm:cxn modelId="{686E17AF-C3C9-497D-85B1-584E2ACAAF8C}" type="presParOf" srcId="{801FFFFA-35C7-EE43-A2C2-61BD6EB6A90C}" destId="{2DA0AAD1-2A10-C74C-83D5-8B486A9CFBE5}" srcOrd="0" destOrd="0" presId="urn:microsoft.com/office/officeart/2005/8/layout/default"/>
    <dgm:cxn modelId="{3FBC5B45-7EF1-455B-BB43-874BBBD8C12F}" type="presParOf" srcId="{801FFFFA-35C7-EE43-A2C2-61BD6EB6A90C}" destId="{D0432EF8-0D2B-DA43-8D07-5F3E815C4C53}" srcOrd="1" destOrd="0" presId="urn:microsoft.com/office/officeart/2005/8/layout/default"/>
    <dgm:cxn modelId="{477E8B1E-DCC1-4157-BD27-D1D9EA3CD14A}" type="presParOf" srcId="{801FFFFA-35C7-EE43-A2C2-61BD6EB6A90C}" destId="{DE50895C-E3B8-D34D-BC0C-A1CD8B3438DD}" srcOrd="2" destOrd="0" presId="urn:microsoft.com/office/officeart/2005/8/layout/default"/>
    <dgm:cxn modelId="{9307B588-3EEA-4009-9E0E-5044726D84FF}" type="presParOf" srcId="{801FFFFA-35C7-EE43-A2C2-61BD6EB6A90C}" destId="{CEF183E1-62DE-1549-839D-AE4F266DC8C3}" srcOrd="3" destOrd="0" presId="urn:microsoft.com/office/officeart/2005/8/layout/default"/>
    <dgm:cxn modelId="{FB798A13-3F97-4E33-929F-48BDB9432D24}" type="presParOf" srcId="{801FFFFA-35C7-EE43-A2C2-61BD6EB6A90C}" destId="{09E13BA8-6FAF-A940-9BA7-E0FEEB08C974}" srcOrd="4" destOrd="0" presId="urn:microsoft.com/office/officeart/2005/8/layout/default"/>
    <dgm:cxn modelId="{ECC0419B-7157-4797-93B6-3C33A2B65D0B}" type="presParOf" srcId="{801FFFFA-35C7-EE43-A2C2-61BD6EB6A90C}" destId="{B65A254E-0A01-FB40-8BC5-580391B0C05F}" srcOrd="5" destOrd="0" presId="urn:microsoft.com/office/officeart/2005/8/layout/default"/>
    <dgm:cxn modelId="{BE4B1C30-AC9A-4F15-B265-B0E31A910B75}" type="presParOf" srcId="{801FFFFA-35C7-EE43-A2C2-61BD6EB6A90C}" destId="{25E4CE09-DB05-164D-968F-073E1F1403A3}" srcOrd="6" destOrd="0" presId="urn:microsoft.com/office/officeart/2005/8/layout/default"/>
    <dgm:cxn modelId="{99BAB8F7-73D9-4250-976A-894726A5EB89}" type="presParOf" srcId="{801FFFFA-35C7-EE43-A2C2-61BD6EB6A90C}" destId="{DBBFCDDB-0675-F94B-8F59-C0E8AF2D8204}" srcOrd="7" destOrd="0" presId="urn:microsoft.com/office/officeart/2005/8/layout/default"/>
    <dgm:cxn modelId="{B2E64863-0937-4C7D-B2B8-353E3AE71CAD}" type="presParOf" srcId="{801FFFFA-35C7-EE43-A2C2-61BD6EB6A90C}" destId="{3ABEFFC5-10B3-3241-B989-5C1ED38D7599}"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C3995-E6EE-1749-AB52-F590E7CB7AF0}">
      <dsp:nvSpPr>
        <dsp:cNvPr id="0" name=""/>
        <dsp:cNvSpPr/>
      </dsp:nvSpPr>
      <dsp:spPr>
        <a:xfrm>
          <a:off x="2221792" y="1096"/>
          <a:ext cx="1516115" cy="151611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Activation of direct pathway facilitates movement.</a:t>
          </a:r>
          <a:endParaRPr lang="en-US" sz="1200" kern="1200"/>
        </a:p>
      </dsp:txBody>
      <dsp:txXfrm>
        <a:off x="2443822" y="223126"/>
        <a:ext cx="1072055" cy="1072055"/>
      </dsp:txXfrm>
    </dsp:sp>
    <dsp:sp modelId="{A2E6FCCB-AF35-3544-BD13-0D138172849E}">
      <dsp:nvSpPr>
        <dsp:cNvPr id="0" name=""/>
        <dsp:cNvSpPr/>
      </dsp:nvSpPr>
      <dsp:spPr>
        <a:xfrm rot="2160000">
          <a:off x="3689705" y="1165027"/>
          <a:ext cx="401843" cy="5116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701217" y="1231935"/>
        <a:ext cx="281290" cy="307012"/>
      </dsp:txXfrm>
    </dsp:sp>
    <dsp:sp modelId="{916BB6E5-F121-4E46-B2E0-B4BEC469AEE1}">
      <dsp:nvSpPr>
        <dsp:cNvPr id="0" name=""/>
        <dsp:cNvSpPr/>
      </dsp:nvSpPr>
      <dsp:spPr>
        <a:xfrm>
          <a:off x="4061748" y="1337902"/>
          <a:ext cx="1516115" cy="151611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Activation of indirect pathway suppresses movement.</a:t>
          </a:r>
          <a:endParaRPr lang="en-US" sz="1200" kern="1200"/>
        </a:p>
      </dsp:txBody>
      <dsp:txXfrm>
        <a:off x="4283778" y="1559932"/>
        <a:ext cx="1072055" cy="1072055"/>
      </dsp:txXfrm>
    </dsp:sp>
    <dsp:sp modelId="{FD1CE969-1B7D-7145-A377-157E9D9389B6}">
      <dsp:nvSpPr>
        <dsp:cNvPr id="0" name=""/>
        <dsp:cNvSpPr/>
      </dsp:nvSpPr>
      <dsp:spPr>
        <a:xfrm rot="6480000">
          <a:off x="4270998" y="2910798"/>
          <a:ext cx="401843" cy="5116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349901" y="2955810"/>
        <a:ext cx="281290" cy="307012"/>
      </dsp:txXfrm>
    </dsp:sp>
    <dsp:sp modelId="{6764AF63-4290-2442-A25F-04B481B5942A}">
      <dsp:nvSpPr>
        <dsp:cNvPr id="0" name=""/>
        <dsp:cNvSpPr/>
      </dsp:nvSpPr>
      <dsp:spPr>
        <a:xfrm>
          <a:off x="3358947" y="3500900"/>
          <a:ext cx="1516115" cy="151611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Direct output makes focal inhibitory contact on GPi/SNr.</a:t>
          </a:r>
          <a:endParaRPr lang="en-US" sz="1200" kern="1200"/>
        </a:p>
      </dsp:txBody>
      <dsp:txXfrm>
        <a:off x="3580977" y="3722930"/>
        <a:ext cx="1072055" cy="1072055"/>
      </dsp:txXfrm>
    </dsp:sp>
    <dsp:sp modelId="{DC633297-6749-FB40-B0B6-693F08C91134}">
      <dsp:nvSpPr>
        <dsp:cNvPr id="0" name=""/>
        <dsp:cNvSpPr/>
      </dsp:nvSpPr>
      <dsp:spPr>
        <a:xfrm rot="10800000">
          <a:off x="2790301" y="4003113"/>
          <a:ext cx="401843" cy="5116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910854" y="4105451"/>
        <a:ext cx="281290" cy="307012"/>
      </dsp:txXfrm>
    </dsp:sp>
    <dsp:sp modelId="{2B635126-83E3-A448-8774-C4764DB2BF8D}">
      <dsp:nvSpPr>
        <dsp:cNvPr id="0" name=""/>
        <dsp:cNvSpPr/>
      </dsp:nvSpPr>
      <dsp:spPr>
        <a:xfrm>
          <a:off x="1084637" y="3500900"/>
          <a:ext cx="1516115" cy="151611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smtClean="0"/>
            <a:t>Indirect output makes diffuse, widespread excitatory contact on GPi/SNr.</a:t>
          </a:r>
          <a:endParaRPr lang="en-US" sz="1200" kern="1200"/>
        </a:p>
      </dsp:txBody>
      <dsp:txXfrm>
        <a:off x="1306667" y="3722930"/>
        <a:ext cx="1072055" cy="1072055"/>
      </dsp:txXfrm>
    </dsp:sp>
    <dsp:sp modelId="{46F083F5-DEC4-0448-ACCB-11873801153F}">
      <dsp:nvSpPr>
        <dsp:cNvPr id="0" name=""/>
        <dsp:cNvSpPr/>
      </dsp:nvSpPr>
      <dsp:spPr>
        <a:xfrm rot="15120000">
          <a:off x="1293887" y="2932430"/>
          <a:ext cx="401843" cy="5116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372790" y="3092094"/>
        <a:ext cx="281290" cy="307012"/>
      </dsp:txXfrm>
    </dsp:sp>
    <dsp:sp modelId="{4711F9F5-9566-4A49-9F90-8CFBA0DA81BD}">
      <dsp:nvSpPr>
        <dsp:cNvPr id="0" name=""/>
        <dsp:cNvSpPr/>
      </dsp:nvSpPr>
      <dsp:spPr>
        <a:xfrm>
          <a:off x="381837" y="1337902"/>
          <a:ext cx="1516115" cy="151611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Co-activation of these pathways facilitates action selection through center-surround mechanism.</a:t>
          </a:r>
          <a:endParaRPr lang="en-US" sz="1200" kern="1200" dirty="0"/>
        </a:p>
      </dsp:txBody>
      <dsp:txXfrm>
        <a:off x="603867" y="1559932"/>
        <a:ext cx="1072055" cy="1072055"/>
      </dsp:txXfrm>
    </dsp:sp>
    <dsp:sp modelId="{21F0630D-7FFC-5B4C-8495-04A368015F31}">
      <dsp:nvSpPr>
        <dsp:cNvPr id="0" name=""/>
        <dsp:cNvSpPr/>
      </dsp:nvSpPr>
      <dsp:spPr>
        <a:xfrm rot="19440000">
          <a:off x="1849750" y="1178397"/>
          <a:ext cx="401843" cy="51168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endParaRPr lang="en-US" sz="1200" kern="1200"/>
        </a:p>
      </dsp:txBody>
      <dsp:txXfrm>
        <a:off x="1861262" y="1316165"/>
        <a:ext cx="281290" cy="307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F4BF9-EB29-4F42-B4CC-6890D39AE40E}">
      <dsp:nvSpPr>
        <dsp:cNvPr id="0" name=""/>
        <dsp:cNvSpPr/>
      </dsp:nvSpPr>
      <dsp:spPr>
        <a:xfrm>
          <a:off x="0" y="2259679"/>
          <a:ext cx="6204891" cy="741677"/>
        </a:xfrm>
        <a:prstGeom prst="rect">
          <a:avLst/>
        </a:prstGeom>
        <a:solidFill>
          <a:schemeClr val="accent2">
            <a:lumMod val="40000"/>
            <a:lumOff val="6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Acetylcholine</a:t>
          </a:r>
          <a:endParaRPr lang="en-US" sz="1800" kern="1200" dirty="0">
            <a:solidFill>
              <a:schemeClr val="bg1"/>
            </a:solidFill>
          </a:endParaRPr>
        </a:p>
      </dsp:txBody>
      <dsp:txXfrm>
        <a:off x="0" y="2259679"/>
        <a:ext cx="6204891" cy="400505"/>
      </dsp:txXfrm>
    </dsp:sp>
    <dsp:sp modelId="{0B5DCAF3-0E91-7A42-944B-0E1F3C59E1D0}">
      <dsp:nvSpPr>
        <dsp:cNvPr id="0" name=""/>
        <dsp:cNvSpPr/>
      </dsp:nvSpPr>
      <dsp:spPr>
        <a:xfrm>
          <a:off x="0" y="2645351"/>
          <a:ext cx="6204891" cy="341171"/>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From cortex to  caudate nucleus and putamen.</a:t>
          </a:r>
          <a:endParaRPr lang="en-US" sz="1600" kern="1200" dirty="0"/>
        </a:p>
      </dsp:txBody>
      <dsp:txXfrm>
        <a:off x="0" y="2645351"/>
        <a:ext cx="6204891" cy="341171"/>
      </dsp:txXfrm>
    </dsp:sp>
    <dsp:sp modelId="{0854E885-B1C9-3540-BE55-B08A312694C9}">
      <dsp:nvSpPr>
        <dsp:cNvPr id="0" name=""/>
        <dsp:cNvSpPr/>
      </dsp:nvSpPr>
      <dsp:spPr>
        <a:xfrm rot="10800000">
          <a:off x="0" y="1129682"/>
          <a:ext cx="6204891" cy="1140699"/>
        </a:xfrm>
        <a:prstGeom prst="upArrowCallout">
          <a:avLst/>
        </a:prstGeom>
        <a:solidFill>
          <a:schemeClr val="accent2">
            <a:lumMod val="40000"/>
            <a:lumOff val="6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GABA</a:t>
          </a:r>
          <a:endParaRPr lang="en-US" sz="1800" kern="1200" dirty="0">
            <a:solidFill>
              <a:schemeClr val="bg1"/>
            </a:solidFill>
          </a:endParaRPr>
        </a:p>
      </dsp:txBody>
      <dsp:txXfrm rot="-10800000">
        <a:off x="0" y="1129682"/>
        <a:ext cx="6204891" cy="400385"/>
      </dsp:txXfrm>
    </dsp:sp>
    <dsp:sp modelId="{0D2BA482-0E6E-1149-8AEE-9956A51F8E08}">
      <dsp:nvSpPr>
        <dsp:cNvPr id="0" name=""/>
        <dsp:cNvSpPr/>
      </dsp:nvSpPr>
      <dsp:spPr>
        <a:xfrm>
          <a:off x="0" y="1530490"/>
          <a:ext cx="6204891" cy="341069"/>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From these nuclei to </a:t>
          </a:r>
          <a:r>
            <a:rPr lang="en-US" sz="1600" kern="1200" dirty="0" err="1" smtClean="0"/>
            <a:t>globos</a:t>
          </a:r>
          <a:r>
            <a:rPr lang="en-US" sz="1600" kern="1200" dirty="0" smtClean="0"/>
            <a:t> pallidus and SN.</a:t>
          </a:r>
          <a:endParaRPr lang="en-US" sz="1600" kern="1200" dirty="0"/>
        </a:p>
      </dsp:txBody>
      <dsp:txXfrm>
        <a:off x="0" y="1530490"/>
        <a:ext cx="6204891" cy="341069"/>
      </dsp:txXfrm>
    </dsp:sp>
    <dsp:sp modelId="{56C5A0D9-98CE-8241-B4AD-4A0D48D05329}">
      <dsp:nvSpPr>
        <dsp:cNvPr id="0" name=""/>
        <dsp:cNvSpPr/>
      </dsp:nvSpPr>
      <dsp:spPr>
        <a:xfrm rot="10800000">
          <a:off x="0" y="530"/>
          <a:ext cx="6204891" cy="1140699"/>
        </a:xfrm>
        <a:prstGeom prst="upArrowCallout">
          <a:avLst/>
        </a:prstGeom>
        <a:solidFill>
          <a:schemeClr val="accent2">
            <a:lumMod val="40000"/>
            <a:lumOff val="6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Dopamine</a:t>
          </a:r>
          <a:endParaRPr lang="en-US" sz="1800" kern="1200" dirty="0">
            <a:solidFill>
              <a:schemeClr val="bg1"/>
            </a:solidFill>
          </a:endParaRPr>
        </a:p>
      </dsp:txBody>
      <dsp:txXfrm rot="-10800000">
        <a:off x="0" y="530"/>
        <a:ext cx="6204891" cy="400385"/>
      </dsp:txXfrm>
    </dsp:sp>
    <dsp:sp modelId="{6F90267D-17C4-9B42-9FDF-019BD15C6EC4}">
      <dsp:nvSpPr>
        <dsp:cNvPr id="0" name=""/>
        <dsp:cNvSpPr/>
      </dsp:nvSpPr>
      <dsp:spPr>
        <a:xfrm>
          <a:off x="0" y="400916"/>
          <a:ext cx="6204891" cy="341069"/>
        </a:xfrm>
        <a:prstGeom prst="rect">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From SN to Putamen and  Caudate nucleus</a:t>
          </a:r>
          <a:endParaRPr lang="en-US" sz="1600" kern="1200" dirty="0"/>
        </a:p>
      </dsp:txBody>
      <dsp:txXfrm>
        <a:off x="0" y="400916"/>
        <a:ext cx="6204891" cy="341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A660-A7A4-1841-BF77-E345B7FA5C15}">
      <dsp:nvSpPr>
        <dsp:cNvPr id="0" name=""/>
        <dsp:cNvSpPr/>
      </dsp:nvSpPr>
      <dsp:spPr>
        <a:xfrm>
          <a:off x="2331093" y="3394588"/>
          <a:ext cx="705809" cy="1271391"/>
        </a:xfrm>
        <a:custGeom>
          <a:avLst/>
          <a:gdLst/>
          <a:ahLst/>
          <a:cxnLst/>
          <a:rect l="0" t="0" r="0" b="0"/>
          <a:pathLst>
            <a:path>
              <a:moveTo>
                <a:pt x="0" y="0"/>
              </a:moveTo>
              <a:lnTo>
                <a:pt x="352904" y="0"/>
              </a:lnTo>
              <a:lnTo>
                <a:pt x="352904" y="1271391"/>
              </a:lnTo>
              <a:lnTo>
                <a:pt x="705809" y="1271391"/>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644" y="3993929"/>
        <a:ext cx="72708" cy="72708"/>
      </dsp:txXfrm>
    </dsp:sp>
    <dsp:sp modelId="{902CF856-9890-9743-B72A-186DE950D1DF}">
      <dsp:nvSpPr>
        <dsp:cNvPr id="0" name=""/>
        <dsp:cNvSpPr/>
      </dsp:nvSpPr>
      <dsp:spPr>
        <a:xfrm>
          <a:off x="2331093" y="3394588"/>
          <a:ext cx="705809" cy="648011"/>
        </a:xfrm>
        <a:custGeom>
          <a:avLst/>
          <a:gdLst/>
          <a:ahLst/>
          <a:cxnLst/>
          <a:rect l="0" t="0" r="0" b="0"/>
          <a:pathLst>
            <a:path>
              <a:moveTo>
                <a:pt x="0" y="0"/>
              </a:moveTo>
              <a:lnTo>
                <a:pt x="352904" y="0"/>
              </a:lnTo>
              <a:lnTo>
                <a:pt x="352904" y="648011"/>
              </a:lnTo>
              <a:lnTo>
                <a:pt x="705809" y="648011"/>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0044" y="3694639"/>
        <a:ext cx="47908" cy="47908"/>
      </dsp:txXfrm>
    </dsp:sp>
    <dsp:sp modelId="{6F83E488-48ED-D043-AC7C-1A2A8C2658D2}">
      <dsp:nvSpPr>
        <dsp:cNvPr id="0" name=""/>
        <dsp:cNvSpPr/>
      </dsp:nvSpPr>
      <dsp:spPr>
        <a:xfrm>
          <a:off x="2331093" y="3348564"/>
          <a:ext cx="705809" cy="91440"/>
        </a:xfrm>
        <a:custGeom>
          <a:avLst/>
          <a:gdLst/>
          <a:ahLst/>
          <a:cxnLst/>
          <a:rect l="0" t="0" r="0" b="0"/>
          <a:pathLst>
            <a:path>
              <a:moveTo>
                <a:pt x="0" y="46024"/>
              </a:moveTo>
              <a:lnTo>
                <a:pt x="352904" y="46024"/>
              </a:lnTo>
              <a:lnTo>
                <a:pt x="352904" y="45720"/>
              </a:lnTo>
              <a:lnTo>
                <a:pt x="705809"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6353" y="3376639"/>
        <a:ext cx="35290" cy="35290"/>
      </dsp:txXfrm>
    </dsp:sp>
    <dsp:sp modelId="{85D94BF3-F5D6-3F4F-A138-1E86B5391391}">
      <dsp:nvSpPr>
        <dsp:cNvPr id="0" name=""/>
        <dsp:cNvSpPr/>
      </dsp:nvSpPr>
      <dsp:spPr>
        <a:xfrm>
          <a:off x="2331093" y="2758177"/>
          <a:ext cx="705809" cy="636411"/>
        </a:xfrm>
        <a:custGeom>
          <a:avLst/>
          <a:gdLst/>
          <a:ahLst/>
          <a:cxnLst/>
          <a:rect l="0" t="0" r="0" b="0"/>
          <a:pathLst>
            <a:path>
              <a:moveTo>
                <a:pt x="0" y="636411"/>
              </a:moveTo>
              <a:lnTo>
                <a:pt x="352904" y="636411"/>
              </a:lnTo>
              <a:lnTo>
                <a:pt x="352904" y="0"/>
              </a:lnTo>
              <a:lnTo>
                <a:pt x="705809" y="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0239" y="3052623"/>
        <a:ext cx="47518" cy="47518"/>
      </dsp:txXfrm>
    </dsp:sp>
    <dsp:sp modelId="{75CB0F8E-CAB0-024C-A8BE-EE90766FC8C3}">
      <dsp:nvSpPr>
        <dsp:cNvPr id="0" name=""/>
        <dsp:cNvSpPr/>
      </dsp:nvSpPr>
      <dsp:spPr>
        <a:xfrm>
          <a:off x="2331093" y="2122588"/>
          <a:ext cx="705809" cy="1271999"/>
        </a:xfrm>
        <a:custGeom>
          <a:avLst/>
          <a:gdLst/>
          <a:ahLst/>
          <a:cxnLst/>
          <a:rect l="0" t="0" r="0" b="0"/>
          <a:pathLst>
            <a:path>
              <a:moveTo>
                <a:pt x="0" y="1271999"/>
              </a:moveTo>
              <a:lnTo>
                <a:pt x="352904" y="1271999"/>
              </a:lnTo>
              <a:lnTo>
                <a:pt x="352904" y="0"/>
              </a:lnTo>
              <a:lnTo>
                <a:pt x="705809" y="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630" y="2722221"/>
        <a:ext cx="72734" cy="72734"/>
      </dsp:txXfrm>
    </dsp:sp>
    <dsp:sp modelId="{009A8281-FD10-CA44-BA04-45F8E058EAD0}">
      <dsp:nvSpPr>
        <dsp:cNvPr id="0" name=""/>
        <dsp:cNvSpPr/>
      </dsp:nvSpPr>
      <dsp:spPr>
        <a:xfrm>
          <a:off x="498704" y="2156836"/>
          <a:ext cx="196640" cy="1237752"/>
        </a:xfrm>
        <a:custGeom>
          <a:avLst/>
          <a:gdLst/>
          <a:ahLst/>
          <a:cxnLst/>
          <a:rect l="0" t="0" r="0" b="0"/>
          <a:pathLst>
            <a:path>
              <a:moveTo>
                <a:pt x="0" y="0"/>
              </a:moveTo>
              <a:lnTo>
                <a:pt x="98320" y="0"/>
              </a:lnTo>
              <a:lnTo>
                <a:pt x="98320" y="1237752"/>
              </a:lnTo>
              <a:lnTo>
                <a:pt x="196640" y="1237752"/>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5692" y="2744380"/>
        <a:ext cx="62663" cy="62663"/>
      </dsp:txXfrm>
    </dsp:sp>
    <dsp:sp modelId="{74833A45-81DF-0940-BEA5-2DF905B27839}">
      <dsp:nvSpPr>
        <dsp:cNvPr id="0" name=""/>
        <dsp:cNvSpPr/>
      </dsp:nvSpPr>
      <dsp:spPr>
        <a:xfrm>
          <a:off x="2326317" y="876765"/>
          <a:ext cx="710585" cy="622442"/>
        </a:xfrm>
        <a:custGeom>
          <a:avLst/>
          <a:gdLst/>
          <a:ahLst/>
          <a:cxnLst/>
          <a:rect l="0" t="0" r="0" b="0"/>
          <a:pathLst>
            <a:path>
              <a:moveTo>
                <a:pt x="0" y="0"/>
              </a:moveTo>
              <a:lnTo>
                <a:pt x="355292" y="0"/>
              </a:lnTo>
              <a:lnTo>
                <a:pt x="355292" y="622442"/>
              </a:lnTo>
              <a:lnTo>
                <a:pt x="710585" y="622442"/>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57993" y="1164370"/>
        <a:ext cx="47232" cy="47232"/>
      </dsp:txXfrm>
    </dsp:sp>
    <dsp:sp modelId="{09BB63ED-E5F3-6649-B325-2D0851A084ED}">
      <dsp:nvSpPr>
        <dsp:cNvPr id="0" name=""/>
        <dsp:cNvSpPr/>
      </dsp:nvSpPr>
      <dsp:spPr>
        <a:xfrm>
          <a:off x="2326317" y="830108"/>
          <a:ext cx="710585" cy="91440"/>
        </a:xfrm>
        <a:custGeom>
          <a:avLst/>
          <a:gdLst/>
          <a:ahLst/>
          <a:cxnLst/>
          <a:rect l="0" t="0" r="0" b="0"/>
          <a:pathLst>
            <a:path>
              <a:moveTo>
                <a:pt x="0" y="46657"/>
              </a:moveTo>
              <a:lnTo>
                <a:pt x="355292" y="46657"/>
              </a:lnTo>
              <a:lnTo>
                <a:pt x="355292" y="45720"/>
              </a:lnTo>
              <a:lnTo>
                <a:pt x="710585" y="4572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3845" y="858063"/>
        <a:ext cx="35529" cy="35529"/>
      </dsp:txXfrm>
    </dsp:sp>
    <dsp:sp modelId="{6F5E211D-8F3D-DE46-A90E-558DDFBF4067}">
      <dsp:nvSpPr>
        <dsp:cNvPr id="0" name=""/>
        <dsp:cNvSpPr/>
      </dsp:nvSpPr>
      <dsp:spPr>
        <a:xfrm>
          <a:off x="2326317" y="252448"/>
          <a:ext cx="710585" cy="624317"/>
        </a:xfrm>
        <a:custGeom>
          <a:avLst/>
          <a:gdLst/>
          <a:ahLst/>
          <a:cxnLst/>
          <a:rect l="0" t="0" r="0" b="0"/>
          <a:pathLst>
            <a:path>
              <a:moveTo>
                <a:pt x="0" y="624317"/>
              </a:moveTo>
              <a:lnTo>
                <a:pt x="355292" y="624317"/>
              </a:lnTo>
              <a:lnTo>
                <a:pt x="355292" y="0"/>
              </a:lnTo>
              <a:lnTo>
                <a:pt x="710585" y="0"/>
              </a:lnTo>
            </a:path>
          </a:pathLst>
        </a:custGeom>
        <a:noFill/>
        <a:ln w="190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57963" y="540959"/>
        <a:ext cx="47294" cy="47294"/>
      </dsp:txXfrm>
    </dsp:sp>
    <dsp:sp modelId="{B91EA756-6AEC-1B48-B36A-0158E5D4D33E}">
      <dsp:nvSpPr>
        <dsp:cNvPr id="0" name=""/>
        <dsp:cNvSpPr/>
      </dsp:nvSpPr>
      <dsp:spPr>
        <a:xfrm>
          <a:off x="498704" y="876765"/>
          <a:ext cx="191863" cy="1280070"/>
        </a:xfrm>
        <a:custGeom>
          <a:avLst/>
          <a:gdLst/>
          <a:ahLst/>
          <a:cxnLst/>
          <a:rect l="0" t="0" r="0" b="0"/>
          <a:pathLst>
            <a:path>
              <a:moveTo>
                <a:pt x="0" y="1280070"/>
              </a:moveTo>
              <a:lnTo>
                <a:pt x="95931" y="1280070"/>
              </a:lnTo>
              <a:lnTo>
                <a:pt x="95931" y="0"/>
              </a:lnTo>
              <a:lnTo>
                <a:pt x="191863" y="0"/>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2276" y="1484441"/>
        <a:ext cx="64718" cy="64718"/>
      </dsp:txXfrm>
    </dsp:sp>
    <dsp:sp modelId="{DDDB3E12-5B94-0C47-A3FA-3A7BA2167F83}">
      <dsp:nvSpPr>
        <dsp:cNvPr id="0" name=""/>
        <dsp:cNvSpPr/>
      </dsp:nvSpPr>
      <dsp:spPr>
        <a:xfrm rot="16200000">
          <a:off x="-1317300" y="1907484"/>
          <a:ext cx="3133305" cy="498704"/>
        </a:xfrm>
        <a:prstGeom prst="rect">
          <a:avLst/>
        </a:prstGeom>
        <a:solidFill>
          <a:schemeClr val="accent2">
            <a:lumMod val="40000"/>
            <a:lumOff val="6000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Basal Ganglia</a:t>
          </a:r>
          <a:endParaRPr lang="en-US" sz="1800" kern="1200" dirty="0">
            <a:solidFill>
              <a:schemeClr val="bg1"/>
            </a:solidFill>
          </a:endParaRPr>
        </a:p>
      </dsp:txBody>
      <dsp:txXfrm>
        <a:off x="-1317300" y="1907484"/>
        <a:ext cx="3133305" cy="498704"/>
      </dsp:txXfrm>
    </dsp:sp>
    <dsp:sp modelId="{819FE127-C335-0B49-9F10-41BB580FE9E4}">
      <dsp:nvSpPr>
        <dsp:cNvPr id="0" name=""/>
        <dsp:cNvSpPr/>
      </dsp:nvSpPr>
      <dsp:spPr>
        <a:xfrm>
          <a:off x="690567" y="551842"/>
          <a:ext cx="1635749" cy="64984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lumMod val="75000"/>
                </a:schemeClr>
              </a:solidFill>
            </a:rPr>
            <a:t>Functions</a:t>
          </a:r>
          <a:endParaRPr lang="en-US" sz="1600" kern="1200" dirty="0">
            <a:solidFill>
              <a:schemeClr val="accent2">
                <a:lumMod val="75000"/>
              </a:schemeClr>
            </a:solidFill>
          </a:endParaRPr>
        </a:p>
      </dsp:txBody>
      <dsp:txXfrm>
        <a:off x="690567" y="551842"/>
        <a:ext cx="1635749" cy="649846"/>
      </dsp:txXfrm>
    </dsp:sp>
    <dsp:sp modelId="{50272730-DF67-7845-8DFA-4E7E5BF2FB24}">
      <dsp:nvSpPr>
        <dsp:cNvPr id="0" name=""/>
        <dsp:cNvSpPr/>
      </dsp:nvSpPr>
      <dsp:spPr>
        <a:xfrm>
          <a:off x="3036903" y="3096"/>
          <a:ext cx="3699721" cy="4987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Control movements</a:t>
          </a:r>
          <a:endParaRPr lang="en-US" sz="1800" kern="1200" dirty="0"/>
        </a:p>
      </dsp:txBody>
      <dsp:txXfrm>
        <a:off x="3036903" y="3096"/>
        <a:ext cx="3699721" cy="498704"/>
      </dsp:txXfrm>
    </dsp:sp>
    <dsp:sp modelId="{9DC743AF-5DDF-8C46-8BED-599462547FCA}">
      <dsp:nvSpPr>
        <dsp:cNvPr id="0" name=""/>
        <dsp:cNvSpPr/>
      </dsp:nvSpPr>
      <dsp:spPr>
        <a:xfrm>
          <a:off x="3036903" y="626476"/>
          <a:ext cx="3699721" cy="4987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Planning and programing of movements</a:t>
          </a:r>
          <a:endParaRPr lang="en-US" sz="1600" kern="1200" dirty="0"/>
        </a:p>
      </dsp:txBody>
      <dsp:txXfrm>
        <a:off x="3036903" y="626476"/>
        <a:ext cx="3699721" cy="498704"/>
      </dsp:txXfrm>
    </dsp:sp>
    <dsp:sp modelId="{38FAB560-B3B1-7241-A7EE-17F66379BDFC}">
      <dsp:nvSpPr>
        <dsp:cNvPr id="0" name=""/>
        <dsp:cNvSpPr/>
      </dsp:nvSpPr>
      <dsp:spPr>
        <a:xfrm>
          <a:off x="3036903" y="1249856"/>
          <a:ext cx="3699721" cy="4987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Cognition</a:t>
          </a:r>
          <a:endParaRPr lang="en-US" sz="1800" kern="1200" dirty="0"/>
        </a:p>
      </dsp:txBody>
      <dsp:txXfrm>
        <a:off x="3036903" y="1249856"/>
        <a:ext cx="3699721" cy="498704"/>
      </dsp:txXfrm>
    </dsp:sp>
    <dsp:sp modelId="{AEBF6B6A-A9F4-6040-9D89-F709E66B6087}">
      <dsp:nvSpPr>
        <dsp:cNvPr id="0" name=""/>
        <dsp:cNvSpPr/>
      </dsp:nvSpPr>
      <dsp:spPr>
        <a:xfrm>
          <a:off x="695344" y="3067209"/>
          <a:ext cx="1635749" cy="6547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lumMod val="75000"/>
                </a:schemeClr>
              </a:solidFill>
            </a:rPr>
            <a:t>Disorders</a:t>
          </a:r>
          <a:endParaRPr lang="en-US" sz="1600" kern="1200" dirty="0">
            <a:solidFill>
              <a:schemeClr val="accent2">
                <a:lumMod val="75000"/>
              </a:schemeClr>
            </a:solidFill>
          </a:endParaRPr>
        </a:p>
      </dsp:txBody>
      <dsp:txXfrm>
        <a:off x="695344" y="3067209"/>
        <a:ext cx="1635749" cy="654758"/>
      </dsp:txXfrm>
    </dsp:sp>
    <dsp:sp modelId="{0D0CF3CB-0573-3847-9783-D6448A7AE542}">
      <dsp:nvSpPr>
        <dsp:cNvPr id="0" name=""/>
        <dsp:cNvSpPr/>
      </dsp:nvSpPr>
      <dsp:spPr>
        <a:xfrm>
          <a:off x="3036903" y="1873236"/>
          <a:ext cx="3699721" cy="4987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pc="-5" dirty="0" smtClean="0">
              <a:latin typeface="+mn-lt"/>
            </a:rPr>
            <a:t>Movements </a:t>
          </a:r>
          <a:r>
            <a:rPr lang="en-US" sz="1600" kern="1200" spc="-55" dirty="0" smtClean="0">
              <a:solidFill>
                <a:schemeClr val="bg2">
                  <a:lumMod val="75000"/>
                </a:schemeClr>
              </a:solidFill>
              <a:latin typeface="+mn-lt"/>
            </a:rPr>
            <a:t>(Ataxia </a:t>
          </a:r>
          <a:r>
            <a:rPr lang="en-US" sz="1600" kern="1200" dirty="0" smtClean="0">
              <a:solidFill>
                <a:schemeClr val="bg2">
                  <a:lumMod val="75000"/>
                </a:schemeClr>
              </a:solidFill>
              <a:latin typeface="+mn-lt"/>
            </a:rPr>
            <a:t>Rate, Range, Force,</a:t>
          </a:r>
          <a:r>
            <a:rPr lang="en-US" sz="1600" kern="1200" spc="-100" dirty="0" smtClean="0">
              <a:solidFill>
                <a:schemeClr val="bg2">
                  <a:lumMod val="75000"/>
                </a:schemeClr>
              </a:solidFill>
              <a:latin typeface="+mn-lt"/>
            </a:rPr>
            <a:t> </a:t>
          </a:r>
          <a:r>
            <a:rPr lang="en-US" sz="1600" kern="1200" dirty="0" smtClean="0">
              <a:solidFill>
                <a:schemeClr val="bg2">
                  <a:lumMod val="75000"/>
                </a:schemeClr>
              </a:solidFill>
              <a:latin typeface="+mn-lt"/>
            </a:rPr>
            <a:t>Direction)</a:t>
          </a:r>
          <a:endParaRPr lang="en-US" sz="1600" kern="1200" dirty="0">
            <a:solidFill>
              <a:schemeClr val="bg2">
                <a:lumMod val="75000"/>
              </a:schemeClr>
            </a:solidFill>
            <a:latin typeface="+mn-lt"/>
          </a:endParaRPr>
        </a:p>
      </dsp:txBody>
      <dsp:txXfrm>
        <a:off x="3036903" y="1873236"/>
        <a:ext cx="3699721" cy="498704"/>
      </dsp:txXfrm>
    </dsp:sp>
    <dsp:sp modelId="{1CD67553-679B-8745-A804-C6D484F5D0D1}">
      <dsp:nvSpPr>
        <dsp:cNvPr id="0" name=""/>
        <dsp:cNvSpPr/>
      </dsp:nvSpPr>
      <dsp:spPr>
        <a:xfrm>
          <a:off x="3036903" y="2508825"/>
          <a:ext cx="3699721" cy="4987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Speech</a:t>
          </a:r>
          <a:endParaRPr lang="en-US" sz="1800" kern="1200" dirty="0"/>
        </a:p>
      </dsp:txBody>
      <dsp:txXfrm>
        <a:off x="3036903" y="2508825"/>
        <a:ext cx="3699721" cy="498704"/>
      </dsp:txXfrm>
    </dsp:sp>
    <dsp:sp modelId="{0D684F43-8E12-374F-9A3F-69C6F550F4C2}">
      <dsp:nvSpPr>
        <dsp:cNvPr id="0" name=""/>
        <dsp:cNvSpPr/>
      </dsp:nvSpPr>
      <dsp:spPr>
        <a:xfrm>
          <a:off x="3036903" y="3119996"/>
          <a:ext cx="3699721" cy="54857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Posture</a:t>
          </a:r>
        </a:p>
      </dsp:txBody>
      <dsp:txXfrm>
        <a:off x="3036903" y="3119996"/>
        <a:ext cx="3699721" cy="548574"/>
      </dsp:txXfrm>
    </dsp:sp>
    <dsp:sp modelId="{5B1E7961-DAD6-2940-94E4-827E87CF2059}">
      <dsp:nvSpPr>
        <dsp:cNvPr id="0" name=""/>
        <dsp:cNvSpPr/>
      </dsp:nvSpPr>
      <dsp:spPr>
        <a:xfrm>
          <a:off x="3036903" y="3793247"/>
          <a:ext cx="3699721" cy="4987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Gait</a:t>
          </a:r>
          <a:endParaRPr lang="en-US" sz="1800" kern="1200" dirty="0"/>
        </a:p>
      </dsp:txBody>
      <dsp:txXfrm>
        <a:off x="3036903" y="3793247"/>
        <a:ext cx="3699721" cy="498704"/>
      </dsp:txXfrm>
    </dsp:sp>
    <dsp:sp modelId="{6C51A0EB-3D3A-BD48-A587-9FF2D0C40C5C}">
      <dsp:nvSpPr>
        <dsp:cNvPr id="0" name=""/>
        <dsp:cNvSpPr/>
      </dsp:nvSpPr>
      <dsp:spPr>
        <a:xfrm>
          <a:off x="3036903" y="4416627"/>
          <a:ext cx="3699721" cy="49870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Mental activity</a:t>
          </a:r>
          <a:endParaRPr lang="en-US" sz="1800" kern="1200" dirty="0"/>
        </a:p>
      </dsp:txBody>
      <dsp:txXfrm>
        <a:off x="3036903" y="4416627"/>
        <a:ext cx="3699721" cy="498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AAD1-2A10-C74C-83D5-8B486A9CFBE5}">
      <dsp:nvSpPr>
        <dsp:cNvPr id="0" name=""/>
        <dsp:cNvSpPr/>
      </dsp:nvSpPr>
      <dsp:spPr>
        <a:xfrm>
          <a:off x="126322" y="286"/>
          <a:ext cx="1500080" cy="90004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Tremor</a:t>
          </a:r>
          <a:endParaRPr lang="en-US" sz="1600" kern="1200" dirty="0"/>
        </a:p>
      </dsp:txBody>
      <dsp:txXfrm>
        <a:off x="126322" y="286"/>
        <a:ext cx="1500080" cy="900048"/>
      </dsp:txXfrm>
    </dsp:sp>
    <dsp:sp modelId="{DE50895C-E3B8-D34D-BC0C-A1CD8B3438DD}">
      <dsp:nvSpPr>
        <dsp:cNvPr id="0" name=""/>
        <dsp:cNvSpPr/>
      </dsp:nvSpPr>
      <dsp:spPr>
        <a:xfrm>
          <a:off x="1776411" y="286"/>
          <a:ext cx="1500080" cy="90004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Rigidity</a:t>
          </a:r>
          <a:endParaRPr lang="en-US" sz="1600" kern="1200" dirty="0"/>
        </a:p>
      </dsp:txBody>
      <dsp:txXfrm>
        <a:off x="1776411" y="286"/>
        <a:ext cx="1500080" cy="900048"/>
      </dsp:txXfrm>
    </dsp:sp>
    <dsp:sp modelId="{09E13BA8-6FAF-A940-9BA7-E0FEEB08C974}">
      <dsp:nvSpPr>
        <dsp:cNvPr id="0" name=""/>
        <dsp:cNvSpPr/>
      </dsp:nvSpPr>
      <dsp:spPr>
        <a:xfrm>
          <a:off x="3426500" y="286"/>
          <a:ext cx="1500080" cy="90004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Akinesia &amp; Bradykinesia</a:t>
          </a:r>
          <a:endParaRPr lang="en-US" sz="1600" kern="1200" dirty="0"/>
        </a:p>
      </dsp:txBody>
      <dsp:txXfrm>
        <a:off x="3426500" y="286"/>
        <a:ext cx="1500080" cy="900048"/>
      </dsp:txXfrm>
    </dsp:sp>
    <dsp:sp modelId="{25E4CE09-DB05-164D-968F-073E1F1403A3}">
      <dsp:nvSpPr>
        <dsp:cNvPr id="0" name=""/>
        <dsp:cNvSpPr/>
      </dsp:nvSpPr>
      <dsp:spPr>
        <a:xfrm>
          <a:off x="951367" y="1050343"/>
          <a:ext cx="1500080" cy="90004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Postural Changes</a:t>
          </a:r>
          <a:endParaRPr lang="en-US" sz="1600" kern="1200" dirty="0"/>
        </a:p>
      </dsp:txBody>
      <dsp:txXfrm>
        <a:off x="951367" y="1050343"/>
        <a:ext cx="1500080" cy="900048"/>
      </dsp:txXfrm>
    </dsp:sp>
    <dsp:sp modelId="{3ABEFFC5-10B3-3241-B989-5C1ED38D7599}">
      <dsp:nvSpPr>
        <dsp:cNvPr id="0" name=""/>
        <dsp:cNvSpPr/>
      </dsp:nvSpPr>
      <dsp:spPr>
        <a:xfrm>
          <a:off x="2601456" y="1050343"/>
          <a:ext cx="1500080" cy="90004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Speech Changes</a:t>
          </a:r>
          <a:endParaRPr lang="en-US" sz="1600" kern="1200" dirty="0"/>
        </a:p>
      </dsp:txBody>
      <dsp:txXfrm>
        <a:off x="2601456" y="1050343"/>
        <a:ext cx="1500080" cy="90004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11/5/2017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335077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kumimoji="0" lang="ar-SA" sz="1450" kern="1200" dirty="0">
              <a:solidFill>
                <a:schemeClr val="bg2">
                  <a:lumMod val="75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DB205093-C804-447C-A940-865EF0339665}" type="slidenum">
              <a:rPr lang="en-US" smtClean="0"/>
              <a:t>22</a:t>
            </a:fld>
            <a:endParaRPr lang="en-US" dirty="0"/>
          </a:p>
        </p:txBody>
      </p:sp>
    </p:spTree>
    <p:extLst>
      <p:ext uri="{BB962C8B-B14F-4D97-AF65-F5344CB8AC3E}">
        <p14:creationId xmlns:p14="http://schemas.microsoft.com/office/powerpoint/2010/main" val="133091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978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326611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5</a:t>
            </a:fld>
            <a:endParaRPr lang="en-US" dirty="0"/>
          </a:p>
        </p:txBody>
      </p:sp>
    </p:spTree>
    <p:extLst>
      <p:ext uri="{BB962C8B-B14F-4D97-AF65-F5344CB8AC3E}">
        <p14:creationId xmlns:p14="http://schemas.microsoft.com/office/powerpoint/2010/main" val="4661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6</a:t>
            </a:fld>
            <a:endParaRPr lang="en-US" dirty="0"/>
          </a:p>
        </p:txBody>
      </p:sp>
    </p:spTree>
    <p:extLst>
      <p:ext uri="{BB962C8B-B14F-4D97-AF65-F5344CB8AC3E}">
        <p14:creationId xmlns:p14="http://schemas.microsoft.com/office/powerpoint/2010/main" val="8748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7</a:t>
            </a:fld>
            <a:endParaRPr lang="en-US" dirty="0"/>
          </a:p>
        </p:txBody>
      </p:sp>
    </p:spTree>
    <p:extLst>
      <p:ext uri="{BB962C8B-B14F-4D97-AF65-F5344CB8AC3E}">
        <p14:creationId xmlns:p14="http://schemas.microsoft.com/office/powerpoint/2010/main" val="21161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8</a:t>
            </a:fld>
            <a:endParaRPr lang="en-US" dirty="0"/>
          </a:p>
        </p:txBody>
      </p:sp>
    </p:spTree>
    <p:extLst>
      <p:ext uri="{BB962C8B-B14F-4D97-AF65-F5344CB8AC3E}">
        <p14:creationId xmlns:p14="http://schemas.microsoft.com/office/powerpoint/2010/main" val="86667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9</a:t>
            </a:fld>
            <a:endParaRPr lang="en-US" dirty="0"/>
          </a:p>
        </p:txBody>
      </p:sp>
    </p:spTree>
    <p:extLst>
      <p:ext uri="{BB962C8B-B14F-4D97-AF65-F5344CB8AC3E}">
        <p14:creationId xmlns:p14="http://schemas.microsoft.com/office/powerpoint/2010/main" val="211122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20</a:t>
            </a:fld>
            <a:endParaRPr lang="en-US" dirty="0"/>
          </a:p>
        </p:txBody>
      </p:sp>
    </p:spTree>
    <p:extLst>
      <p:ext uri="{BB962C8B-B14F-4D97-AF65-F5344CB8AC3E}">
        <p14:creationId xmlns:p14="http://schemas.microsoft.com/office/powerpoint/2010/main" val="231083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21</a:t>
            </a:fld>
            <a:endParaRPr lang="en-US" dirty="0"/>
          </a:p>
        </p:txBody>
      </p:sp>
    </p:spTree>
    <p:extLst>
      <p:ext uri="{BB962C8B-B14F-4D97-AF65-F5344CB8AC3E}">
        <p14:creationId xmlns:p14="http://schemas.microsoft.com/office/powerpoint/2010/main" val="114492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11/5/2017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11/5/2017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11/5/2017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0.jpg"/><Relationship Id="rId7" Type="http://schemas.openxmlformats.org/officeDocument/2006/relationships/diagramQuickStyle" Target="../diagrams/quickStyle4.xml"/><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1.jpg"/><Relationship Id="rId9" Type="http://schemas.microsoft.com/office/2007/relationships/diagramDrawing" Target="../diagrams/drawing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drive.google.com/open?id=0B-7mWPKMvk76SVNRSEpDdzlSck0" TargetMode="External"/><Relationship Id="rId13" Type="http://schemas.openxmlformats.org/officeDocument/2006/relationships/image" Target="../media/image37.png"/><Relationship Id="rId3" Type="http://schemas.openxmlformats.org/officeDocument/2006/relationships/hyperlink" Target="mailto:physiology436@gmail.com" TargetMode="External"/><Relationship Id="rId7" Type="http://schemas.openxmlformats.org/officeDocument/2006/relationships/image" Target="../media/image34.png"/><Relationship Id="rId12" Type="http://schemas.openxmlformats.org/officeDocument/2006/relationships/hyperlink" Target="https://docs.google.com/forms/d/1u1JBrQF2OHrdd-GO9svz5ydywmjOUc5AXtFmphInV9c/prefil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hyperlink" Target="https://twitter.com/Physiology436" TargetMode="External"/><Relationship Id="rId10" Type="http://schemas.openxmlformats.org/officeDocument/2006/relationships/hyperlink" Target="https://www.onlineexambuilder.com/physiology-of-basal-ganglia-and-regulatory-mechanisms/exam-185107" TargetMode="External"/><Relationship Id="rId4" Type="http://schemas.openxmlformats.org/officeDocument/2006/relationships/image" Target="../media/image32.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5032927"/>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solidFill>
                  <a:srgbClr val="DDE9EC">
                    <a:lumMod val="50000"/>
                  </a:srgbClr>
                </a:solidFill>
              </a:rPr>
              <a:t>Te</a:t>
            </a:r>
            <a:r>
              <a:rPr lang="en-US" sz="1200" b="1" dirty="0"/>
              <a:t>xt</a:t>
            </a:r>
            <a:endParaRPr lang="en-US" sz="1200" b="1" dirty="0">
              <a:solidFill>
                <a:srgbClr val="FF0000"/>
              </a:solidFill>
            </a:endParaRPr>
          </a:p>
          <a:p>
            <a:pPr marL="171399" indent="-171399" defTabSz="914089">
              <a:buFont typeface="Wingdings" panose="05000000000000000000" pitchFamily="2" charset="2"/>
              <a:buChar char="§"/>
            </a:pPr>
            <a:r>
              <a:rPr lang="en-US" sz="1200" b="1" dirty="0">
                <a:solidFill>
                  <a:srgbClr val="FF0000"/>
                </a:solidFill>
              </a:rPr>
              <a:t>Important</a:t>
            </a:r>
          </a:p>
          <a:p>
            <a:pPr marL="171399" indent="-171399" defTabSz="914089">
              <a:buFont typeface="Wingdings" panose="05000000000000000000" pitchFamily="2" charset="2"/>
              <a:buChar char="§"/>
            </a:pPr>
            <a:r>
              <a:rPr lang="en-US" sz="1200" b="1" dirty="0">
                <a:solidFill>
                  <a:srgbClr val="C76B9B"/>
                </a:solidFill>
              </a:rPr>
              <a:t>Formulas</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776315" y="1028223"/>
            <a:ext cx="6358679" cy="4785775"/>
          </a:xfrm>
          <a:prstGeom prst="rect">
            <a:avLst/>
          </a:prstGeom>
          <a:ln>
            <a:noFill/>
          </a:ln>
        </p:spPr>
      </p:pic>
      <p:sp>
        <p:nvSpPr>
          <p:cNvPr id="20" name="Flowchart: Process 19"/>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No.26</a:t>
            </a:r>
          </a:p>
        </p:txBody>
      </p:sp>
      <p:sp>
        <p:nvSpPr>
          <p:cNvPr id="21" name="مربع نص 1"/>
          <p:cNvSpPr txBox="1"/>
          <p:nvPr/>
        </p:nvSpPr>
        <p:spPr>
          <a:xfrm>
            <a:off x="9275339" y="5586925"/>
            <a:ext cx="2298307" cy="646331"/>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200" b="1" dirty="0">
                <a:solidFill>
                  <a:schemeClr val="bg2">
                    <a:lumMod val="75000"/>
                  </a:schemeClr>
                </a:solidFill>
                <a:latin typeface="Agency FB" panose="020B0503020202020204" pitchFamily="34" charset="0"/>
              </a:rPr>
              <a:t>“ Chase Every Dream You Have. Only You Can Reach Your Goals. No One Else Can Achieve Them For You”</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592" y="2052951"/>
            <a:ext cx="1660276" cy="1385531"/>
          </a:xfrm>
          <a:prstGeom prst="rect">
            <a:avLst/>
          </a:prstGeom>
        </p:spPr>
      </p:pic>
    </p:spTree>
    <p:extLst>
      <p:ext uri="{BB962C8B-B14F-4D97-AF65-F5344CB8AC3E}">
        <p14:creationId xmlns:p14="http://schemas.microsoft.com/office/powerpoint/2010/main" val="288367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09460" y="1219200"/>
            <a:ext cx="10969943" cy="5137150"/>
          </a:xfrm>
        </p:spPr>
        <p:txBody>
          <a:bodyPr>
            <a:normAutofit lnSpcReduction="10000"/>
          </a:bodyPr>
          <a:lstStyle/>
          <a:p>
            <a:pPr lvl="0">
              <a:lnSpc>
                <a:spcPct val="150000"/>
              </a:lnSpc>
              <a:buClr>
                <a:srgbClr val="727CA3"/>
              </a:buClr>
            </a:pPr>
            <a:r>
              <a:rPr lang="en-US" sz="1600" dirty="0" smtClean="0">
                <a:solidFill>
                  <a:schemeClr val="tx1">
                    <a:lumMod val="95000"/>
                    <a:lumOff val="5000"/>
                  </a:schemeClr>
                </a:solidFill>
              </a:rPr>
              <a:t>Change the timing and to scale the intensity of movements.</a:t>
            </a:r>
          </a:p>
          <a:p>
            <a:pPr lvl="0">
              <a:lnSpc>
                <a:spcPct val="150000"/>
              </a:lnSpc>
              <a:buClr>
                <a:srgbClr val="727CA3"/>
              </a:buClr>
            </a:pPr>
            <a:r>
              <a:rPr lang="en-US" sz="1600" dirty="0" smtClean="0">
                <a:solidFill>
                  <a:schemeClr val="accent4">
                    <a:lumMod val="75000"/>
                  </a:schemeClr>
                </a:solidFill>
              </a:rPr>
              <a:t>Two</a:t>
            </a:r>
            <a:r>
              <a:rPr lang="en-US" sz="1600" dirty="0" smtClean="0">
                <a:solidFill>
                  <a:schemeClr val="tx1">
                    <a:lumMod val="95000"/>
                    <a:lumOff val="5000"/>
                  </a:schemeClr>
                </a:solidFill>
              </a:rPr>
              <a:t> important capabilities of the brain in controlling movement are:</a:t>
            </a:r>
          </a:p>
          <a:p>
            <a:pPr marL="342900" lvl="0" indent="-342900">
              <a:lnSpc>
                <a:spcPct val="150000"/>
              </a:lnSpc>
              <a:buClr>
                <a:srgbClr val="727CA3"/>
              </a:buClr>
              <a:buAutoNum type="arabicParenBoth"/>
            </a:pPr>
            <a:r>
              <a:rPr lang="en-US" sz="1600" dirty="0" smtClean="0">
                <a:solidFill>
                  <a:schemeClr val="bg2">
                    <a:lumMod val="75000"/>
                  </a:schemeClr>
                </a:solidFill>
              </a:rPr>
              <a:t>To determine how rapidly the movement is to be performed.</a:t>
            </a:r>
          </a:p>
          <a:p>
            <a:pPr marL="342900" lvl="0" indent="-342900">
              <a:lnSpc>
                <a:spcPct val="150000"/>
              </a:lnSpc>
              <a:buClr>
                <a:srgbClr val="727CA3"/>
              </a:buClr>
              <a:buAutoNum type="arabicParenBoth"/>
            </a:pPr>
            <a:r>
              <a:rPr lang="en-US" sz="1600" dirty="0" smtClean="0">
                <a:solidFill>
                  <a:schemeClr val="bg2">
                    <a:lumMod val="75000"/>
                  </a:schemeClr>
                </a:solidFill>
              </a:rPr>
              <a:t>To control how large the movement will be. </a:t>
            </a:r>
          </a:p>
          <a:p>
            <a:pPr marL="0" lvl="0" indent="0">
              <a:lnSpc>
                <a:spcPct val="150000"/>
              </a:lnSpc>
              <a:buClr>
                <a:srgbClr val="727CA3"/>
              </a:buClr>
              <a:buNone/>
            </a:pPr>
            <a:endParaRPr lang="en-US" sz="1600" dirty="0" smtClean="0">
              <a:solidFill>
                <a:schemeClr val="tx1">
                  <a:lumMod val="95000"/>
                  <a:lumOff val="5000"/>
                </a:schemeClr>
              </a:solidFill>
            </a:endParaRPr>
          </a:p>
          <a:p>
            <a:pPr marL="0" lvl="0" indent="0">
              <a:lnSpc>
                <a:spcPct val="150000"/>
              </a:lnSpc>
              <a:buClr>
                <a:srgbClr val="727CA3"/>
              </a:buClr>
              <a:buNone/>
            </a:pPr>
            <a:r>
              <a:rPr lang="en-US" sz="1600" dirty="0" smtClean="0">
                <a:solidFill>
                  <a:schemeClr val="tx1">
                    <a:lumMod val="95000"/>
                    <a:lumOff val="5000"/>
                  </a:schemeClr>
                </a:solidFill>
              </a:rPr>
              <a:t>For instance, a person may write the letter "a" slowly or rapidly. Also, he or she may write a small "a" on a piece of paper or a large "a" on a chalkboard. Regardless of the choice, the proportional characteristics of the letter remain nearly the same.</a:t>
            </a:r>
          </a:p>
          <a:p>
            <a:pPr marL="0" lvl="0" indent="0">
              <a:lnSpc>
                <a:spcPct val="150000"/>
              </a:lnSpc>
              <a:buClr>
                <a:srgbClr val="727CA3"/>
              </a:buClr>
              <a:buNone/>
            </a:pPr>
            <a:endParaRPr lang="en-US" sz="1600" dirty="0" smtClean="0">
              <a:solidFill>
                <a:srgbClr val="9FB8CD">
                  <a:lumMod val="75000"/>
                </a:srgbClr>
              </a:solidFill>
            </a:endParaRPr>
          </a:p>
          <a:p>
            <a:pPr lvl="0">
              <a:lnSpc>
                <a:spcPct val="150000"/>
              </a:lnSpc>
              <a:buClr>
                <a:srgbClr val="727CA3"/>
              </a:buClr>
            </a:pPr>
            <a:r>
              <a:rPr lang="en-US" sz="1600" dirty="0" smtClean="0">
                <a:solidFill>
                  <a:srgbClr val="9FB8CD">
                    <a:lumMod val="75000"/>
                  </a:srgbClr>
                </a:solidFill>
              </a:rPr>
              <a:t>Damage of the caudate circuit result in:</a:t>
            </a:r>
          </a:p>
          <a:p>
            <a:pPr lvl="1">
              <a:lnSpc>
                <a:spcPct val="150000"/>
              </a:lnSpc>
              <a:buClr>
                <a:srgbClr val="727CA3"/>
              </a:buClr>
            </a:pPr>
            <a:r>
              <a:rPr lang="en-US" sz="1600" dirty="0" smtClean="0">
                <a:solidFill>
                  <a:prstClr val="black"/>
                </a:solidFill>
              </a:rPr>
              <a:t>Inability to organize pattern of  movements to achieve a complex  goal.</a:t>
            </a:r>
          </a:p>
          <a:p>
            <a:pPr lvl="1">
              <a:lnSpc>
                <a:spcPct val="150000"/>
              </a:lnSpc>
              <a:buClr>
                <a:srgbClr val="727CA3"/>
              </a:buClr>
            </a:pPr>
            <a:r>
              <a:rPr lang="en-US" sz="1600" dirty="0" smtClean="0">
                <a:solidFill>
                  <a:prstClr val="black"/>
                </a:solidFill>
              </a:rPr>
              <a:t>Inability to write or draw figures with fixed scale.</a:t>
            </a:r>
          </a:p>
          <a:p>
            <a:pPr lvl="1">
              <a:lnSpc>
                <a:spcPct val="150000"/>
              </a:lnSpc>
              <a:buClr>
                <a:srgbClr val="727CA3"/>
              </a:buClr>
            </a:pPr>
            <a:r>
              <a:rPr lang="en-US" sz="1600" dirty="0" smtClean="0">
                <a:solidFill>
                  <a:prstClr val="black"/>
                </a:solidFill>
              </a:rPr>
              <a:t>Loss of timing and scaling of movements.</a:t>
            </a:r>
          </a:p>
          <a:p>
            <a:pPr>
              <a:lnSpc>
                <a:spcPct val="150000"/>
              </a:lnSpc>
            </a:pPr>
            <a:endParaRPr lang="en-US" sz="1600" dirty="0"/>
          </a:p>
        </p:txBody>
      </p:sp>
      <p:pic>
        <p:nvPicPr>
          <p:cNvPr id="5" name="Picture 4"/>
          <p:cNvPicPr>
            <a:picLocks noChangeAspect="1"/>
          </p:cNvPicPr>
          <p:nvPr/>
        </p:nvPicPr>
        <p:blipFill>
          <a:blip r:embed="rId2"/>
          <a:stretch>
            <a:fillRect/>
          </a:stretch>
        </p:blipFill>
        <p:spPr>
          <a:xfrm>
            <a:off x="9190756" y="1212985"/>
            <a:ext cx="2293199" cy="2320556"/>
          </a:xfrm>
          <a:prstGeom prst="rect">
            <a:avLst/>
          </a:prstGeom>
        </p:spPr>
      </p:pic>
      <p:pic>
        <p:nvPicPr>
          <p:cNvPr id="7" name="Picture 6"/>
          <p:cNvPicPr>
            <a:picLocks noChangeAspect="1"/>
          </p:cNvPicPr>
          <p:nvPr/>
        </p:nvPicPr>
        <p:blipFill rotWithShape="1">
          <a:blip r:embed="rId3"/>
          <a:srcRect l="27355" t="22898" r="38270" b="30920"/>
          <a:stretch/>
        </p:blipFill>
        <p:spPr>
          <a:xfrm>
            <a:off x="8542683" y="4167140"/>
            <a:ext cx="2941271" cy="2099309"/>
          </a:xfrm>
          <a:prstGeom prst="rect">
            <a:avLst/>
          </a:prstGeom>
        </p:spPr>
      </p:pic>
    </p:spTree>
    <p:extLst>
      <p:ext uri="{BB962C8B-B14F-4D97-AF65-F5344CB8AC3E}">
        <p14:creationId xmlns:p14="http://schemas.microsoft.com/office/powerpoint/2010/main" val="62219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59" y="159122"/>
            <a:ext cx="10969943" cy="990600"/>
          </a:xfrm>
        </p:spPr>
        <p:txBody>
          <a:bodyPr>
            <a:normAutofit/>
          </a:bodyPr>
          <a:lstStyle/>
          <a:p>
            <a:r>
              <a:rPr lang="en-US" sz="3200" dirty="0" smtClean="0"/>
              <a:t>Direct basal </a:t>
            </a:r>
            <a:r>
              <a:rPr lang="en-US" sz="3200" dirty="0" err="1" smtClean="0"/>
              <a:t>ganglial</a:t>
            </a:r>
            <a:r>
              <a:rPr lang="en-US" sz="3200" dirty="0" smtClean="0"/>
              <a:t> pathway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pic>
        <p:nvPicPr>
          <p:cNvPr id="74" name="Picture 73"/>
          <p:cNvPicPr>
            <a:picLocks noChangeAspect="1"/>
          </p:cNvPicPr>
          <p:nvPr/>
        </p:nvPicPr>
        <p:blipFill>
          <a:blip r:embed="rId2"/>
          <a:stretch>
            <a:fillRect/>
          </a:stretch>
        </p:blipFill>
        <p:spPr>
          <a:xfrm>
            <a:off x="609459" y="1683112"/>
            <a:ext cx="4476841" cy="4268044"/>
          </a:xfrm>
          <a:prstGeom prst="rect">
            <a:avLst/>
          </a:prstGeom>
        </p:spPr>
      </p:pic>
      <p:cxnSp>
        <p:nvCxnSpPr>
          <p:cNvPr id="5" name="Straight Connector 4"/>
          <p:cNvCxnSpPr/>
          <p:nvPr/>
        </p:nvCxnSpPr>
        <p:spPr>
          <a:xfrm>
            <a:off x="5170690" y="1149722"/>
            <a:ext cx="0" cy="520662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p:nvPicPr>
        <p:blipFill>
          <a:blip r:embed="rId3"/>
          <a:stretch>
            <a:fillRect/>
          </a:stretch>
        </p:blipFill>
        <p:spPr>
          <a:xfrm>
            <a:off x="5374332" y="1426722"/>
            <a:ext cx="6205070" cy="4857714"/>
          </a:xfrm>
          <a:prstGeom prst="rect">
            <a:avLst/>
          </a:prstGeom>
        </p:spPr>
      </p:pic>
      <p:sp>
        <p:nvSpPr>
          <p:cNvPr id="6" name="Rectangle 5"/>
          <p:cNvSpPr/>
          <p:nvPr/>
        </p:nvSpPr>
        <p:spPr>
          <a:xfrm>
            <a:off x="5170690" y="1123898"/>
            <a:ext cx="6408712" cy="369332"/>
          </a:xfrm>
          <a:prstGeom prst="rect">
            <a:avLst/>
          </a:prstGeom>
        </p:spPr>
        <p:txBody>
          <a:bodyPr wrap="square">
            <a:spAutoFit/>
          </a:bodyPr>
          <a:lstStyle/>
          <a:p>
            <a:r>
              <a:rPr lang="en-US" sz="1800" dirty="0">
                <a:solidFill>
                  <a:srgbClr val="00B050"/>
                </a:solidFill>
              </a:rPr>
              <a:t>Direct connection of basal ganglia and cortex via </a:t>
            </a:r>
            <a:r>
              <a:rPr lang="en-US" sz="1800" dirty="0" smtClean="0">
                <a:solidFill>
                  <a:srgbClr val="00B050"/>
                </a:solidFill>
              </a:rPr>
              <a:t>thalamus.</a:t>
            </a:r>
            <a:endParaRPr lang="en-US" sz="1800" dirty="0">
              <a:solidFill>
                <a:srgbClr val="00B050"/>
              </a:solidFill>
            </a:endParaRPr>
          </a:p>
        </p:txBody>
      </p:sp>
      <p:sp>
        <p:nvSpPr>
          <p:cNvPr id="8" name="Rectangle 7"/>
          <p:cNvSpPr/>
          <p:nvPr/>
        </p:nvSpPr>
        <p:spPr>
          <a:xfrm>
            <a:off x="5170690" y="3337537"/>
            <a:ext cx="1283762" cy="830997"/>
          </a:xfrm>
          <a:prstGeom prst="rect">
            <a:avLst/>
          </a:prstGeom>
        </p:spPr>
        <p:txBody>
          <a:bodyPr wrap="square">
            <a:spAutoFit/>
          </a:bodyPr>
          <a:lstStyle/>
          <a:p>
            <a:r>
              <a:rPr lang="en-US" sz="1600" dirty="0" smtClean="0">
                <a:solidFill>
                  <a:srgbClr val="00B050"/>
                </a:solidFill>
              </a:rPr>
              <a:t>Decrease secretion of GABA</a:t>
            </a:r>
            <a:endParaRPr lang="en-US" sz="1600" dirty="0">
              <a:solidFill>
                <a:srgbClr val="00B050"/>
              </a:solidFill>
            </a:endParaRPr>
          </a:p>
        </p:txBody>
      </p:sp>
      <p:sp>
        <p:nvSpPr>
          <p:cNvPr id="9" name="Rectangle 8"/>
          <p:cNvSpPr/>
          <p:nvPr/>
        </p:nvSpPr>
        <p:spPr>
          <a:xfrm>
            <a:off x="2858034" y="6059391"/>
            <a:ext cx="5032596" cy="369332"/>
          </a:xfrm>
          <a:prstGeom prst="rect">
            <a:avLst/>
          </a:prstGeom>
        </p:spPr>
        <p:txBody>
          <a:bodyPr wrap="none">
            <a:spAutoFit/>
          </a:bodyPr>
          <a:lstStyle/>
          <a:p>
            <a:pPr algn="ctr"/>
            <a:r>
              <a:rPr lang="en-US" sz="1800" dirty="0">
                <a:solidFill>
                  <a:srgbClr val="00B050"/>
                </a:solidFill>
              </a:rPr>
              <a:t>End result, they are disinhibited, stop the </a:t>
            </a:r>
            <a:r>
              <a:rPr lang="en-US" sz="1800" dirty="0" smtClean="0">
                <a:solidFill>
                  <a:srgbClr val="00B050"/>
                </a:solidFill>
              </a:rPr>
              <a:t>inhibition. </a:t>
            </a:r>
            <a:endParaRPr lang="en-US" sz="1800" dirty="0">
              <a:solidFill>
                <a:srgbClr val="00B050"/>
              </a:solidFill>
            </a:endParaRPr>
          </a:p>
        </p:txBody>
      </p:sp>
      <p:sp>
        <p:nvSpPr>
          <p:cNvPr id="11" name="Rectangle 10"/>
          <p:cNvSpPr/>
          <p:nvPr/>
        </p:nvSpPr>
        <p:spPr>
          <a:xfrm>
            <a:off x="2676676" y="114700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610851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59" y="159122"/>
            <a:ext cx="10969943" cy="990600"/>
          </a:xfrm>
        </p:spPr>
        <p:txBody>
          <a:bodyPr>
            <a:normAutofit/>
          </a:bodyPr>
          <a:lstStyle/>
          <a:p>
            <a:r>
              <a:rPr lang="en-US" sz="3200" dirty="0" smtClean="0"/>
              <a:t>Indirect basal </a:t>
            </a:r>
            <a:r>
              <a:rPr lang="en-US" sz="3200" dirty="0" err="1" smtClean="0"/>
              <a:t>ganglial</a:t>
            </a:r>
            <a:r>
              <a:rPr lang="en-US" sz="3200" dirty="0" smtClean="0"/>
              <a:t> pathway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cxnSp>
        <p:nvCxnSpPr>
          <p:cNvPr id="5" name="Straight Connector 4"/>
          <p:cNvCxnSpPr/>
          <p:nvPr/>
        </p:nvCxnSpPr>
        <p:spPr>
          <a:xfrm>
            <a:off x="5170690" y="1149722"/>
            <a:ext cx="0" cy="5206628"/>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2"/>
          <a:stretch>
            <a:fillRect/>
          </a:stretch>
        </p:blipFill>
        <p:spPr>
          <a:xfrm>
            <a:off x="609459" y="1916832"/>
            <a:ext cx="4476841" cy="4211862"/>
          </a:xfrm>
          <a:prstGeom prst="rect">
            <a:avLst/>
          </a:prstGeom>
        </p:spPr>
      </p:pic>
      <p:sp>
        <p:nvSpPr>
          <p:cNvPr id="4" name="Rectangle 3"/>
          <p:cNvSpPr/>
          <p:nvPr/>
        </p:nvSpPr>
        <p:spPr>
          <a:xfrm>
            <a:off x="609459" y="1551664"/>
            <a:ext cx="4476841" cy="338554"/>
          </a:xfrm>
          <a:prstGeom prst="rect">
            <a:avLst/>
          </a:prstGeom>
        </p:spPr>
        <p:txBody>
          <a:bodyPr wrap="square">
            <a:spAutoFit/>
          </a:bodyPr>
          <a:lstStyle/>
          <a:p>
            <a:r>
              <a:rPr lang="en-US" sz="1600" dirty="0">
                <a:solidFill>
                  <a:schemeClr val="accent2">
                    <a:lumMod val="75000"/>
                  </a:schemeClr>
                </a:solidFill>
              </a:rPr>
              <a:t>Indirect pathway inputs are widespread and diffuse</a:t>
            </a:r>
          </a:p>
        </p:txBody>
      </p:sp>
      <p:pic>
        <p:nvPicPr>
          <p:cNvPr id="6" name="Picture 5"/>
          <p:cNvPicPr>
            <a:picLocks noChangeAspect="1"/>
          </p:cNvPicPr>
          <p:nvPr/>
        </p:nvPicPr>
        <p:blipFill rotWithShape="1">
          <a:blip r:embed="rId3"/>
          <a:srcRect r="7797"/>
          <a:stretch/>
        </p:blipFill>
        <p:spPr>
          <a:xfrm>
            <a:off x="5518348" y="1277917"/>
            <a:ext cx="6061054" cy="4850778"/>
          </a:xfrm>
          <a:prstGeom prst="rect">
            <a:avLst/>
          </a:prstGeom>
        </p:spPr>
      </p:pic>
      <p:sp>
        <p:nvSpPr>
          <p:cNvPr id="9" name="Rectangle 8"/>
          <p:cNvSpPr/>
          <p:nvPr/>
        </p:nvSpPr>
        <p:spPr>
          <a:xfrm>
            <a:off x="5195106" y="6017796"/>
            <a:ext cx="6092825" cy="338554"/>
          </a:xfrm>
          <a:prstGeom prst="rect">
            <a:avLst/>
          </a:prstGeom>
        </p:spPr>
        <p:txBody>
          <a:bodyPr>
            <a:spAutoFit/>
          </a:bodyPr>
          <a:lstStyle/>
          <a:p>
            <a:r>
              <a:rPr lang="en-US" sz="1600" dirty="0">
                <a:solidFill>
                  <a:srgbClr val="00B050"/>
                </a:solidFill>
              </a:rPr>
              <a:t>Inhibit the release of </a:t>
            </a:r>
            <a:r>
              <a:rPr lang="en-US" sz="1600" dirty="0" err="1">
                <a:solidFill>
                  <a:srgbClr val="00B050"/>
                </a:solidFill>
              </a:rPr>
              <a:t>glutamte</a:t>
            </a:r>
            <a:r>
              <a:rPr lang="en-US" sz="1600" dirty="0">
                <a:solidFill>
                  <a:srgbClr val="00B050"/>
                </a:solidFill>
              </a:rPr>
              <a:t> (Excitatory neurotransmitter</a:t>
            </a:r>
            <a:r>
              <a:rPr lang="en-US" sz="1600" dirty="0" smtClean="0">
                <a:solidFill>
                  <a:srgbClr val="00B050"/>
                </a:solidFill>
              </a:rPr>
              <a:t>).</a:t>
            </a:r>
            <a:endParaRPr lang="en-US" sz="1600" dirty="0">
              <a:solidFill>
                <a:srgbClr val="00B050"/>
              </a:solidFill>
            </a:endParaRPr>
          </a:p>
        </p:txBody>
      </p:sp>
      <p:sp>
        <p:nvSpPr>
          <p:cNvPr id="10" name="Rectangle 9"/>
          <p:cNvSpPr/>
          <p:nvPr/>
        </p:nvSpPr>
        <p:spPr>
          <a:xfrm>
            <a:off x="2676676" y="114700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1503058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21804" y="1219200"/>
            <a:ext cx="7776863" cy="5137150"/>
          </a:xfrm>
        </p:spPr>
        <p:txBody>
          <a:bodyPr>
            <a:normAutofit lnSpcReduction="10000"/>
          </a:bodyPr>
          <a:lstStyle/>
          <a:p>
            <a:pPr>
              <a:lnSpc>
                <a:spcPct val="150000"/>
              </a:lnSpc>
            </a:pPr>
            <a:r>
              <a:rPr lang="en-US" sz="1600" dirty="0">
                <a:solidFill>
                  <a:schemeClr val="accent2">
                    <a:lumMod val="75000"/>
                  </a:schemeClr>
                </a:solidFill>
              </a:rPr>
              <a:t>In the physiological </a:t>
            </a:r>
            <a:r>
              <a:rPr lang="en-US" sz="1600" dirty="0" smtClean="0">
                <a:solidFill>
                  <a:schemeClr val="accent2">
                    <a:lumMod val="75000"/>
                  </a:schemeClr>
                </a:solidFill>
              </a:rPr>
              <a:t>condition: </a:t>
            </a:r>
          </a:p>
          <a:p>
            <a:pPr marL="0" indent="0">
              <a:lnSpc>
                <a:spcPct val="150000"/>
              </a:lnSpc>
              <a:buNone/>
            </a:pPr>
            <a:r>
              <a:rPr lang="en-US" sz="1600" dirty="0" smtClean="0"/>
              <a:t>DA </a:t>
            </a:r>
            <a:r>
              <a:rPr lang="en-US" sz="1600" dirty="0"/>
              <a:t>arising </a:t>
            </a:r>
            <a:r>
              <a:rPr lang="en-US" sz="1600" dirty="0" smtClean="0"/>
              <a:t>from </a:t>
            </a:r>
            <a:r>
              <a:rPr lang="en-US" sz="1600" dirty="0"/>
              <a:t>the </a:t>
            </a:r>
            <a:r>
              <a:rPr lang="en-US" sz="1600" dirty="0" smtClean="0"/>
              <a:t>SNPC </a:t>
            </a:r>
            <a:r>
              <a:rPr lang="en-US" sz="1600" dirty="0"/>
              <a:t>is thought to activate D1-expressing  striatal MSNs of the direct pathway (</a:t>
            </a:r>
            <a:r>
              <a:rPr lang="en-US" sz="1600" dirty="0">
                <a:solidFill>
                  <a:srgbClr val="FF0000"/>
                </a:solidFill>
              </a:rPr>
              <a:t>red lines</a:t>
            </a:r>
            <a:r>
              <a:rPr lang="en-US" sz="1600" dirty="0"/>
              <a:t>) </a:t>
            </a:r>
            <a:r>
              <a:rPr lang="en-US" sz="1600" dirty="0" smtClean="0"/>
              <a:t>and </a:t>
            </a:r>
            <a:r>
              <a:rPr lang="en-US" sz="1600" dirty="0"/>
              <a:t>to inhibit D2-expressing striatal neurons of  the indirect pathway (</a:t>
            </a:r>
            <a:r>
              <a:rPr lang="en-US" sz="1600" dirty="0">
                <a:solidFill>
                  <a:srgbClr val="0070C0"/>
                </a:solidFill>
              </a:rPr>
              <a:t>blue lines</a:t>
            </a:r>
            <a:r>
              <a:rPr lang="en-US" sz="1600" dirty="0"/>
              <a:t>). </a:t>
            </a:r>
            <a:endParaRPr lang="en-US" sz="1600" dirty="0" smtClean="0"/>
          </a:p>
          <a:p>
            <a:pPr marL="0" indent="0">
              <a:lnSpc>
                <a:spcPct val="150000"/>
              </a:lnSpc>
              <a:buNone/>
            </a:pPr>
            <a:endParaRPr lang="en-US" sz="1600" dirty="0" smtClean="0"/>
          </a:p>
          <a:p>
            <a:pPr>
              <a:lnSpc>
                <a:spcPct val="150000"/>
              </a:lnSpc>
            </a:pPr>
            <a:r>
              <a:rPr lang="en-US" sz="1600" dirty="0" smtClean="0">
                <a:solidFill>
                  <a:schemeClr val="accent2">
                    <a:lumMod val="75000"/>
                  </a:schemeClr>
                </a:solidFill>
              </a:rPr>
              <a:t>The output: </a:t>
            </a:r>
          </a:p>
          <a:p>
            <a:pPr marL="0" indent="0">
              <a:lnSpc>
                <a:spcPct val="150000"/>
              </a:lnSpc>
              <a:buNone/>
            </a:pPr>
            <a:r>
              <a:rPr lang="en-US" sz="1600" dirty="0" smtClean="0"/>
              <a:t>nuclei GPI and SNPR  </a:t>
            </a:r>
            <a:r>
              <a:rPr lang="en-US" sz="1600" dirty="0"/>
              <a:t>project to the thalamus, </a:t>
            </a:r>
            <a:r>
              <a:rPr lang="en-US" sz="1600" dirty="0" smtClean="0"/>
              <a:t>which </a:t>
            </a:r>
            <a:r>
              <a:rPr lang="en-US" sz="1600" dirty="0"/>
              <a:t>in turn sends </a:t>
            </a:r>
            <a:r>
              <a:rPr lang="en-US" sz="1600" dirty="0" smtClean="0"/>
              <a:t>efferent </a:t>
            </a:r>
            <a:r>
              <a:rPr lang="en-US" sz="1600" dirty="0"/>
              <a:t>that complete the  </a:t>
            </a:r>
            <a:r>
              <a:rPr lang="en-US" sz="1600" dirty="0" err="1"/>
              <a:t>cortico</a:t>
            </a:r>
            <a:r>
              <a:rPr lang="en-US" sz="1600" dirty="0"/>
              <a:t>-basal ganglia-</a:t>
            </a:r>
            <a:r>
              <a:rPr lang="en-US" sz="1600" dirty="0" err="1"/>
              <a:t>thalamo</a:t>
            </a:r>
            <a:r>
              <a:rPr lang="en-US" sz="1600" dirty="0"/>
              <a:t>-cortical loop. </a:t>
            </a:r>
            <a:endParaRPr lang="en-US" sz="1600" dirty="0" smtClean="0"/>
          </a:p>
          <a:p>
            <a:pPr marL="0" indent="0">
              <a:lnSpc>
                <a:spcPct val="150000"/>
              </a:lnSpc>
              <a:buNone/>
            </a:pPr>
            <a:endParaRPr lang="en-US" sz="1600" dirty="0" smtClean="0"/>
          </a:p>
          <a:p>
            <a:pPr>
              <a:lnSpc>
                <a:spcPct val="150000"/>
              </a:lnSpc>
            </a:pPr>
            <a:r>
              <a:rPr lang="en-US" sz="1600" dirty="0" smtClean="0"/>
              <a:t>In </a:t>
            </a:r>
            <a:r>
              <a:rPr lang="en-US" sz="1600" dirty="0"/>
              <a:t>Parkinson's disease, degeneration of </a:t>
            </a:r>
            <a:r>
              <a:rPr lang="en-US" sz="1600" dirty="0" err="1" smtClean="0"/>
              <a:t>nigral</a:t>
            </a:r>
            <a:r>
              <a:rPr lang="en-US" sz="1600" dirty="0" smtClean="0"/>
              <a:t> neurons </a:t>
            </a:r>
            <a:r>
              <a:rPr lang="en-US" sz="1600" dirty="0"/>
              <a:t>reduces DA receptor stimulation in </a:t>
            </a:r>
            <a:r>
              <a:rPr lang="en-US" sz="1600" dirty="0" smtClean="0"/>
              <a:t>striatal </a:t>
            </a:r>
            <a:r>
              <a:rPr lang="en-US" sz="1600" dirty="0"/>
              <a:t>MSNs. The imbalance between </a:t>
            </a:r>
            <a:r>
              <a:rPr lang="en-US" sz="1600" dirty="0" smtClean="0"/>
              <a:t>direct </a:t>
            </a:r>
            <a:r>
              <a:rPr lang="en-US" sz="1600" dirty="0"/>
              <a:t>and indirect pathways results into abnormal </a:t>
            </a:r>
            <a:r>
              <a:rPr lang="en-US" sz="1600" dirty="0" smtClean="0"/>
              <a:t>activation </a:t>
            </a:r>
            <a:r>
              <a:rPr lang="en-US" sz="1600" dirty="0"/>
              <a:t>of output nuclei and over-inhibition  of thalamic neurons projecting to the </a:t>
            </a:r>
            <a:r>
              <a:rPr lang="en-US" sz="1600" dirty="0" smtClean="0"/>
              <a:t>cortex.</a:t>
            </a:r>
            <a:endParaRPr lang="en-US" sz="1600" dirty="0"/>
          </a:p>
        </p:txBody>
      </p:sp>
      <p:sp>
        <p:nvSpPr>
          <p:cNvPr id="5" name="object 3"/>
          <p:cNvSpPr/>
          <p:nvPr/>
        </p:nvSpPr>
        <p:spPr>
          <a:xfrm>
            <a:off x="8470676" y="1219200"/>
            <a:ext cx="3024336" cy="4937760"/>
          </a:xfrm>
          <a:prstGeom prst="rect">
            <a:avLst/>
          </a:prstGeom>
          <a:blipFill>
            <a:blip r:embed="rId2" cstate="print"/>
            <a:stretch>
              <a:fillRect/>
            </a:stretch>
          </a:blipFill>
        </p:spPr>
        <p:txBody>
          <a:bodyPr wrap="square" lIns="0" tIns="0" rIns="0" bIns="0" rtlCol="0"/>
          <a:lstStyle/>
          <a:p>
            <a:endParaRPr/>
          </a:p>
        </p:txBody>
      </p:sp>
      <p:sp>
        <p:nvSpPr>
          <p:cNvPr id="7" name="Title 1"/>
          <p:cNvSpPr>
            <a:spLocks noGrp="1"/>
          </p:cNvSpPr>
          <p:nvPr>
            <p:ph type="title"/>
          </p:nvPr>
        </p:nvSpPr>
        <p:spPr>
          <a:xfrm>
            <a:off x="609459" y="159122"/>
            <a:ext cx="10969943" cy="990600"/>
          </a:xfrm>
        </p:spPr>
        <p:txBody>
          <a:bodyPr>
            <a:normAutofit/>
          </a:bodyPr>
          <a:lstStyle/>
          <a:p>
            <a:r>
              <a:rPr lang="en-US" sz="3200" dirty="0" smtClean="0">
                <a:solidFill>
                  <a:schemeClr val="bg1">
                    <a:lumMod val="50000"/>
                  </a:schemeClr>
                </a:solidFill>
              </a:rPr>
              <a:t>Cont.								</a:t>
            </a:r>
            <a:endParaRPr lang="en-US" sz="3200" dirty="0">
              <a:solidFill>
                <a:schemeClr val="bg1">
                  <a:lumMod val="50000"/>
                </a:schemeClr>
              </a:solidFill>
            </a:endParaRPr>
          </a:p>
        </p:txBody>
      </p:sp>
      <p:sp>
        <p:nvSpPr>
          <p:cNvPr id="2" name="Rectangle 1"/>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1757235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Both direct and indirect basal </a:t>
            </a:r>
            <a:r>
              <a:rPr lang="en-US" sz="3200" dirty="0" err="1" smtClean="0"/>
              <a:t>ganglial</a:t>
            </a:r>
            <a:r>
              <a:rPr lang="en-US" sz="3200" dirty="0" smtClean="0"/>
              <a:t> pathway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pic>
        <p:nvPicPr>
          <p:cNvPr id="45" name="Picture 44"/>
          <p:cNvPicPr>
            <a:picLocks noChangeAspect="1"/>
          </p:cNvPicPr>
          <p:nvPr/>
        </p:nvPicPr>
        <p:blipFill>
          <a:blip r:embed="rId2"/>
          <a:stretch>
            <a:fillRect/>
          </a:stretch>
        </p:blipFill>
        <p:spPr>
          <a:xfrm>
            <a:off x="609460" y="1143000"/>
            <a:ext cx="5196920" cy="4809066"/>
          </a:xfrm>
          <a:prstGeom prst="rect">
            <a:avLst/>
          </a:prstGeom>
        </p:spPr>
      </p:pic>
      <p:pic>
        <p:nvPicPr>
          <p:cNvPr id="129" name="Picture 128"/>
          <p:cNvPicPr>
            <a:picLocks noChangeAspect="1"/>
          </p:cNvPicPr>
          <p:nvPr/>
        </p:nvPicPr>
        <p:blipFill>
          <a:blip r:embed="rId3"/>
          <a:stretch>
            <a:fillRect/>
          </a:stretch>
        </p:blipFill>
        <p:spPr>
          <a:xfrm>
            <a:off x="6310436" y="1143000"/>
            <a:ext cx="5268967" cy="4809066"/>
          </a:xfrm>
          <a:prstGeom prst="rect">
            <a:avLst/>
          </a:prstGeom>
        </p:spPr>
      </p:pic>
      <p:cxnSp>
        <p:nvCxnSpPr>
          <p:cNvPr id="5" name="Straight Connector 4"/>
          <p:cNvCxnSpPr/>
          <p:nvPr/>
        </p:nvCxnSpPr>
        <p:spPr>
          <a:xfrm flipH="1">
            <a:off x="6094411" y="1197835"/>
            <a:ext cx="20" cy="5126955"/>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4" name="Rectangle 3"/>
          <p:cNvSpPr/>
          <p:nvPr/>
        </p:nvSpPr>
        <p:spPr>
          <a:xfrm>
            <a:off x="764815" y="5941551"/>
            <a:ext cx="4886209" cy="369332"/>
          </a:xfrm>
          <a:prstGeom prst="rect">
            <a:avLst/>
          </a:prstGeom>
        </p:spPr>
        <p:txBody>
          <a:bodyPr wrap="none">
            <a:spAutoFit/>
          </a:bodyPr>
          <a:lstStyle/>
          <a:p>
            <a:pPr algn="ctr"/>
            <a:r>
              <a:rPr lang="en-US" sz="1800" dirty="0" smtClean="0">
                <a:solidFill>
                  <a:srgbClr val="00B050"/>
                </a:solidFill>
              </a:rPr>
              <a:t>Direct increase motor activity facilitate movement</a:t>
            </a:r>
            <a:endParaRPr lang="en-US" sz="1800" dirty="0">
              <a:solidFill>
                <a:srgbClr val="00B050"/>
              </a:solidFill>
            </a:endParaRPr>
          </a:p>
        </p:txBody>
      </p:sp>
      <p:sp>
        <p:nvSpPr>
          <p:cNvPr id="6" name="Rectangle 5"/>
          <p:cNvSpPr/>
          <p:nvPr/>
        </p:nvSpPr>
        <p:spPr>
          <a:xfrm>
            <a:off x="6094411" y="5955458"/>
            <a:ext cx="5351273" cy="369332"/>
          </a:xfrm>
          <a:prstGeom prst="rect">
            <a:avLst/>
          </a:prstGeom>
        </p:spPr>
        <p:txBody>
          <a:bodyPr wrap="none">
            <a:spAutoFit/>
          </a:bodyPr>
          <a:lstStyle/>
          <a:p>
            <a:r>
              <a:rPr lang="en-US" sz="1800" dirty="0">
                <a:solidFill>
                  <a:srgbClr val="00B050"/>
                </a:solidFill>
              </a:rPr>
              <a:t>Indirect decrease motor activity </a:t>
            </a:r>
            <a:r>
              <a:rPr lang="en-US" sz="1800" dirty="0" err="1">
                <a:solidFill>
                  <a:srgbClr val="00B050"/>
                </a:solidFill>
              </a:rPr>
              <a:t>supress</a:t>
            </a:r>
            <a:r>
              <a:rPr lang="en-US" sz="1800" dirty="0">
                <a:solidFill>
                  <a:srgbClr val="00B050"/>
                </a:solidFill>
              </a:rPr>
              <a:t> the movement</a:t>
            </a:r>
          </a:p>
        </p:txBody>
      </p:sp>
    </p:spTree>
    <p:extLst>
      <p:ext uri="{BB962C8B-B14F-4D97-AF65-F5344CB8AC3E}">
        <p14:creationId xmlns:p14="http://schemas.microsoft.com/office/powerpoint/2010/main" val="691255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Cont.</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a:xfrm>
            <a:off x="609460" y="1261773"/>
            <a:ext cx="10969943" cy="409600"/>
          </a:xfrm>
        </p:spPr>
        <p:txBody>
          <a:bodyPr>
            <a:normAutofit/>
          </a:bodyPr>
          <a:lstStyle/>
          <a:p>
            <a:r>
              <a:rPr lang="en-US" sz="1800" dirty="0">
                <a:solidFill>
                  <a:schemeClr val="accent2">
                    <a:lumMod val="75000"/>
                  </a:schemeClr>
                </a:solidFill>
              </a:rPr>
              <a:t>Together, these inputs create a </a:t>
            </a:r>
            <a:r>
              <a:rPr lang="en-US" sz="1800" dirty="0" smtClean="0">
                <a:solidFill>
                  <a:schemeClr val="accent2">
                    <a:lumMod val="75000"/>
                  </a:schemeClr>
                </a:solidFill>
              </a:rPr>
              <a:t>center-surround </a:t>
            </a:r>
            <a:r>
              <a:rPr lang="en-US" sz="1800" dirty="0">
                <a:solidFill>
                  <a:schemeClr val="accent2">
                    <a:lumMod val="75000"/>
                  </a:schemeClr>
                </a:solidFill>
              </a:rPr>
              <a:t>mechanism for action </a:t>
            </a:r>
            <a:r>
              <a:rPr lang="en-US" sz="1800" dirty="0" smtClean="0">
                <a:solidFill>
                  <a:schemeClr val="accent2">
                    <a:lumMod val="75000"/>
                  </a:schemeClr>
                </a:solidFill>
              </a:rPr>
              <a:t>selection.</a:t>
            </a:r>
            <a:endParaRPr lang="en-US" sz="1800"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1341884" y="1812191"/>
            <a:ext cx="8949704" cy="4298053"/>
          </a:xfrm>
          <a:prstGeom prst="rect">
            <a:avLst/>
          </a:prstGeom>
        </p:spPr>
      </p:pic>
      <p:sp>
        <p:nvSpPr>
          <p:cNvPr id="7" name="Rectangle 6"/>
          <p:cNvSpPr/>
          <p:nvPr/>
        </p:nvSpPr>
        <p:spPr>
          <a:xfrm>
            <a:off x="3862164" y="1842387"/>
            <a:ext cx="6429424" cy="646331"/>
          </a:xfrm>
          <a:prstGeom prst="rect">
            <a:avLst/>
          </a:prstGeom>
        </p:spPr>
        <p:txBody>
          <a:bodyPr wrap="square">
            <a:spAutoFit/>
          </a:bodyPr>
          <a:lstStyle/>
          <a:p>
            <a:r>
              <a:rPr lang="en-US" sz="1800" dirty="0">
                <a:solidFill>
                  <a:srgbClr val="00B050"/>
                </a:solidFill>
              </a:rPr>
              <a:t>Normal motor function needs balance between direct and indirect </a:t>
            </a:r>
            <a:r>
              <a:rPr lang="en-US" sz="1800" dirty="0" smtClean="0">
                <a:solidFill>
                  <a:srgbClr val="00B050"/>
                </a:solidFill>
              </a:rPr>
              <a:t>pathways.</a:t>
            </a:r>
            <a:endParaRPr lang="en-US" sz="1800" dirty="0">
              <a:solidFill>
                <a:srgbClr val="00B050"/>
              </a:solidFill>
            </a:endParaRPr>
          </a:p>
        </p:txBody>
      </p:sp>
      <p:sp>
        <p:nvSpPr>
          <p:cNvPr id="8" name="Rectangle 7"/>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35806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152400"/>
            <a:ext cx="5124913" cy="990600"/>
          </a:xfrm>
        </p:spPr>
        <p:txBody>
          <a:bodyPr>
            <a:normAutofit/>
          </a:bodyPr>
          <a:lstStyle/>
          <a:p>
            <a:r>
              <a:rPr lang="en-US" sz="3200" dirty="0" smtClean="0">
                <a:solidFill>
                  <a:schemeClr val="bg1">
                    <a:lumMod val="50000"/>
                  </a:schemeClr>
                </a:solidFill>
              </a:rPr>
              <a:t>Cont.</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a:xfrm>
            <a:off x="609461" y="1219200"/>
            <a:ext cx="5268927" cy="625624"/>
          </a:xfrm>
        </p:spPr>
        <p:txBody>
          <a:bodyPr>
            <a:noAutofit/>
          </a:bodyPr>
          <a:lstStyle/>
          <a:p>
            <a:r>
              <a:rPr lang="en-US" sz="1800" dirty="0">
                <a:solidFill>
                  <a:schemeClr val="accent2">
                    <a:lumMod val="75000"/>
                  </a:schemeClr>
                </a:solidFill>
              </a:rPr>
              <a:t>Movement modulation occurs </a:t>
            </a:r>
            <a:r>
              <a:rPr lang="en-US" sz="1800" dirty="0" smtClean="0">
                <a:solidFill>
                  <a:schemeClr val="accent2">
                    <a:lumMod val="75000"/>
                  </a:schemeClr>
                </a:solidFill>
              </a:rPr>
              <a:t>through disinhibition </a:t>
            </a:r>
            <a:r>
              <a:rPr lang="en-US" sz="1800" dirty="0">
                <a:solidFill>
                  <a:schemeClr val="accent2">
                    <a:lumMod val="75000"/>
                  </a:schemeClr>
                </a:solidFill>
              </a:rPr>
              <a:t>of </a:t>
            </a:r>
            <a:r>
              <a:rPr lang="en-US" sz="1800" dirty="0" err="1">
                <a:solidFill>
                  <a:schemeClr val="accent2">
                    <a:lumMod val="75000"/>
                  </a:schemeClr>
                </a:solidFill>
              </a:rPr>
              <a:t>thalamocortical</a:t>
            </a:r>
            <a:r>
              <a:rPr lang="en-US" sz="1800" dirty="0">
                <a:solidFill>
                  <a:schemeClr val="accent2">
                    <a:lumMod val="75000"/>
                  </a:schemeClr>
                </a:solidFill>
              </a:rPr>
              <a:t> target </a:t>
            </a:r>
            <a:r>
              <a:rPr lang="en-US" sz="1800" dirty="0" smtClean="0">
                <a:solidFill>
                  <a:schemeClr val="accent2">
                    <a:lumMod val="75000"/>
                  </a:schemeClr>
                </a:solidFill>
              </a:rPr>
              <a:t>regions.</a:t>
            </a:r>
            <a:endParaRPr lang="en-US" sz="1800" dirty="0">
              <a:solidFill>
                <a:schemeClr val="accent2">
                  <a:lumMod val="75000"/>
                </a:schemeClr>
              </a:solidFill>
            </a:endParaRPr>
          </a:p>
        </p:txBody>
      </p:sp>
      <p:pic>
        <p:nvPicPr>
          <p:cNvPr id="15" name="Picture 14"/>
          <p:cNvPicPr>
            <a:picLocks noChangeAspect="1"/>
          </p:cNvPicPr>
          <p:nvPr/>
        </p:nvPicPr>
        <p:blipFill rotWithShape="1">
          <a:blip r:embed="rId2"/>
          <a:srcRect t="1755"/>
          <a:stretch/>
        </p:blipFill>
        <p:spPr>
          <a:xfrm>
            <a:off x="609438" y="1844824"/>
            <a:ext cx="5412966" cy="4176464"/>
          </a:xfrm>
          <a:prstGeom prst="rect">
            <a:avLst/>
          </a:prstGeom>
        </p:spPr>
      </p:pic>
      <p:sp>
        <p:nvSpPr>
          <p:cNvPr id="16" name="Title 1"/>
          <p:cNvSpPr txBox="1">
            <a:spLocks/>
          </p:cNvSpPr>
          <p:nvPr/>
        </p:nvSpPr>
        <p:spPr>
          <a:xfrm>
            <a:off x="6166421" y="152400"/>
            <a:ext cx="541298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solidFill>
                  <a:schemeClr val="bg1">
                    <a:lumMod val="50000"/>
                  </a:schemeClr>
                </a:solidFill>
              </a:rPr>
              <a:t>Cont.</a:t>
            </a:r>
            <a:endParaRPr lang="en-US" sz="3200" dirty="0">
              <a:solidFill>
                <a:schemeClr val="bg1">
                  <a:lumMod val="50000"/>
                </a:schemeClr>
              </a:solidFill>
            </a:endParaRPr>
          </a:p>
        </p:txBody>
      </p:sp>
      <p:sp>
        <p:nvSpPr>
          <p:cNvPr id="17" name="Content Placeholder 3"/>
          <p:cNvSpPr txBox="1">
            <a:spLocks/>
          </p:cNvSpPr>
          <p:nvPr/>
        </p:nvSpPr>
        <p:spPr>
          <a:xfrm>
            <a:off x="6094412" y="1219200"/>
            <a:ext cx="5484992" cy="481608"/>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800" dirty="0">
                <a:solidFill>
                  <a:schemeClr val="accent2">
                    <a:lumMod val="75000"/>
                  </a:schemeClr>
                </a:solidFill>
              </a:rPr>
              <a:t>Competing alternatives are actively </a:t>
            </a:r>
            <a:r>
              <a:rPr lang="en-US" sz="1800" dirty="0" smtClean="0">
                <a:solidFill>
                  <a:schemeClr val="accent2">
                    <a:lumMod val="75000"/>
                  </a:schemeClr>
                </a:solidFill>
              </a:rPr>
              <a:t>inhibited.</a:t>
            </a:r>
            <a:endParaRPr lang="en-US" sz="1800" dirty="0">
              <a:solidFill>
                <a:schemeClr val="accent2">
                  <a:lumMod val="75000"/>
                </a:schemeClr>
              </a:solidFill>
            </a:endParaRPr>
          </a:p>
        </p:txBody>
      </p:sp>
      <p:pic>
        <p:nvPicPr>
          <p:cNvPr id="34" name="Picture 33"/>
          <p:cNvPicPr>
            <a:picLocks noChangeAspect="1"/>
          </p:cNvPicPr>
          <p:nvPr/>
        </p:nvPicPr>
        <p:blipFill rotWithShape="1">
          <a:blip r:embed="rId3"/>
          <a:srcRect t="1723" b="-1"/>
          <a:stretch/>
        </p:blipFill>
        <p:spPr>
          <a:xfrm>
            <a:off x="6238427" y="1844824"/>
            <a:ext cx="5340977" cy="4176464"/>
          </a:xfrm>
          <a:prstGeom prst="rect">
            <a:avLst/>
          </a:prstGeom>
        </p:spPr>
      </p:pic>
      <p:cxnSp>
        <p:nvCxnSpPr>
          <p:cNvPr id="11" name="Straight Connector 10"/>
          <p:cNvCxnSpPr/>
          <p:nvPr/>
        </p:nvCxnSpPr>
        <p:spPr>
          <a:xfrm flipH="1">
            <a:off x="6094411" y="1197835"/>
            <a:ext cx="20" cy="5126955"/>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2824389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90600"/>
          </a:xfrm>
        </p:spPr>
        <p:txBody>
          <a:bodyPr>
            <a:normAutofit fontScale="90000"/>
          </a:bodyPr>
          <a:lstStyle/>
          <a:p>
            <a:r>
              <a:rPr lang="en-US" dirty="0" smtClean="0"/>
              <a:t>Direct and indirect pathways together facilitate action selection</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p:txBody>
          <a:bodyPr>
            <a:normAutofit/>
          </a:bodyPr>
          <a:lstStyle/>
          <a:p>
            <a:r>
              <a:rPr lang="en-US" sz="1800" dirty="0" smtClean="0"/>
              <a:t>Activation of direct pathway facilitates movement.</a:t>
            </a:r>
          </a:p>
          <a:p>
            <a:endParaRPr lang="en-US" sz="1800" dirty="0" smtClean="0"/>
          </a:p>
          <a:p>
            <a:r>
              <a:rPr lang="en-US" sz="1800" dirty="0" smtClean="0"/>
              <a:t>Activation of indirect pathway suppresses movement. </a:t>
            </a:r>
          </a:p>
          <a:p>
            <a:endParaRPr lang="en-US" sz="1800" dirty="0" smtClean="0"/>
          </a:p>
          <a:p>
            <a:r>
              <a:rPr lang="en-US" sz="1800" dirty="0" smtClean="0"/>
              <a:t>Direct output makes focal inhibitory contact on GPI/SNR.</a:t>
            </a:r>
          </a:p>
          <a:p>
            <a:endParaRPr lang="en-US" sz="1800" dirty="0" smtClean="0"/>
          </a:p>
          <a:p>
            <a:r>
              <a:rPr lang="en-US" sz="1800" dirty="0" smtClean="0"/>
              <a:t>Indirect output makes diffuse, widespread excitatory contact on GPI/SNR.</a:t>
            </a:r>
          </a:p>
          <a:p>
            <a:endParaRPr lang="en-US" sz="1800" dirty="0" smtClean="0"/>
          </a:p>
          <a:p>
            <a:r>
              <a:rPr lang="en-US" sz="1800" dirty="0" smtClean="0"/>
              <a:t>Co-activation of these pathways facilitates action selection through center-surround mechanism.</a:t>
            </a:r>
          </a:p>
          <a:p>
            <a:pPr marL="0" indent="0">
              <a:buNone/>
            </a:pPr>
            <a:endParaRPr lang="en-US" sz="1800" dirty="0" smtClean="0"/>
          </a:p>
        </p:txBody>
      </p:sp>
      <p:sp>
        <p:nvSpPr>
          <p:cNvPr id="5" name="TextBox 4"/>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75690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0" y="433374"/>
            <a:ext cx="10969943" cy="619361"/>
          </a:xfrm>
        </p:spPr>
        <p:txBody>
          <a:bodyPr>
            <a:normAutofit fontScale="90000"/>
          </a:bodyPr>
          <a:lstStyle/>
          <a:p>
            <a:r>
              <a:rPr lang="en-US" dirty="0" smtClean="0">
                <a:solidFill>
                  <a:schemeClr val="bg1">
                    <a:lumMod val="50000"/>
                  </a:schemeClr>
                </a:solidFill>
              </a:rPr>
              <a:t>Why do we need to ‘sharpen’ selection mechanisms?</a:t>
            </a:r>
            <a:endParaRPr lang="en-US"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Rectangle 4"/>
          <p:cNvSpPr/>
          <p:nvPr/>
        </p:nvSpPr>
        <p:spPr>
          <a:xfrm>
            <a:off x="4148254" y="1705029"/>
            <a:ext cx="3888432"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a:solidFill>
                  <a:schemeClr val="bg1"/>
                </a:solidFill>
              </a:rPr>
              <a:t>Why do we need to ‘sharpen’ selection mechanisms?</a:t>
            </a:r>
            <a:endParaRPr lang="en-US" sz="1600" dirty="0">
              <a:solidFill>
                <a:schemeClr val="bg1"/>
              </a:solidFill>
            </a:endParaRPr>
          </a:p>
        </p:txBody>
      </p:sp>
      <p:cxnSp>
        <p:nvCxnSpPr>
          <p:cNvPr id="9" name="Straight Connector 8"/>
          <p:cNvCxnSpPr>
            <a:stCxn id="5" idx="2"/>
          </p:cNvCxnSpPr>
          <p:nvPr/>
        </p:nvCxnSpPr>
        <p:spPr>
          <a:xfrm flipH="1">
            <a:off x="6092451" y="2209085"/>
            <a:ext cx="19"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6092451" y="2425109"/>
            <a:ext cx="403244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132030" y="2425109"/>
            <a:ext cx="4032448" cy="0"/>
          </a:xfrm>
          <a:prstGeom prst="line">
            <a:avLst/>
          </a:prstGeom>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583867" y="2637447"/>
            <a:ext cx="3096325" cy="10838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600" dirty="0"/>
              <a:t>Multiple/ambiguous stimuli in our environment  often demand our attention/action </a:t>
            </a:r>
            <a:endParaRPr lang="en-US" sz="1600" dirty="0" smtClean="0"/>
          </a:p>
          <a:p>
            <a:pPr lvl="0"/>
            <a:r>
              <a:rPr lang="en-US" sz="1600" dirty="0" smtClean="0">
                <a:solidFill>
                  <a:schemeClr val="bg2">
                    <a:lumMod val="75000"/>
                  </a:schemeClr>
                </a:solidFill>
              </a:rPr>
              <a:t>(</a:t>
            </a:r>
            <a:r>
              <a:rPr lang="en-US" sz="1600" dirty="0" err="1" smtClean="0">
                <a:solidFill>
                  <a:schemeClr val="bg2">
                    <a:lumMod val="75000"/>
                  </a:schemeClr>
                </a:solidFill>
              </a:rPr>
              <a:t>e.g</a:t>
            </a:r>
            <a:r>
              <a:rPr lang="en-US" sz="1600" dirty="0">
                <a:solidFill>
                  <a:schemeClr val="bg2">
                    <a:lumMod val="75000"/>
                  </a:schemeClr>
                </a:solidFill>
              </a:rPr>
              <a:t>:</a:t>
            </a:r>
            <a:r>
              <a:rPr lang="en-US" sz="1600" dirty="0" smtClean="0">
                <a:solidFill>
                  <a:schemeClr val="bg2">
                    <a:lumMod val="75000"/>
                  </a:schemeClr>
                </a:solidFill>
              </a:rPr>
              <a:t> </a:t>
            </a:r>
            <a:r>
              <a:rPr lang="en-US" sz="1600" dirty="0">
                <a:solidFill>
                  <a:schemeClr val="bg2">
                    <a:lumMod val="75000"/>
                  </a:schemeClr>
                </a:solidFill>
              </a:rPr>
              <a:t>visual  stimuli).</a:t>
            </a:r>
          </a:p>
        </p:txBody>
      </p:sp>
      <p:cxnSp>
        <p:nvCxnSpPr>
          <p:cNvPr id="16" name="Straight Arrow Connector 15"/>
          <p:cNvCxnSpPr/>
          <p:nvPr/>
        </p:nvCxnSpPr>
        <p:spPr>
          <a:xfrm flipH="1">
            <a:off x="2132030" y="2420888"/>
            <a:ext cx="19"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H="1">
            <a:off x="10124861" y="2421379"/>
            <a:ext cx="19"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544269" y="2636911"/>
            <a:ext cx="3096325" cy="10843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600" dirty="0"/>
              <a:t>However, we’re often confined to making a  single action to address these stimuli </a:t>
            </a:r>
            <a:endParaRPr lang="en-US" sz="1600" dirty="0" smtClean="0"/>
          </a:p>
          <a:p>
            <a:pPr lvl="0"/>
            <a:r>
              <a:rPr lang="en-US" sz="1600" dirty="0" smtClean="0">
                <a:solidFill>
                  <a:schemeClr val="bg2">
                    <a:lumMod val="75000"/>
                  </a:schemeClr>
                </a:solidFill>
              </a:rPr>
              <a:t>(</a:t>
            </a:r>
            <a:r>
              <a:rPr lang="en-US" sz="1600" dirty="0" err="1" smtClean="0">
                <a:solidFill>
                  <a:schemeClr val="bg2">
                    <a:lumMod val="75000"/>
                  </a:schemeClr>
                </a:solidFill>
              </a:rPr>
              <a:t>e.g</a:t>
            </a:r>
            <a:r>
              <a:rPr lang="en-US" sz="1600" dirty="0">
                <a:solidFill>
                  <a:schemeClr val="bg2">
                    <a:lumMod val="75000"/>
                  </a:schemeClr>
                </a:solidFill>
              </a:rPr>
              <a:t>:</a:t>
            </a:r>
            <a:r>
              <a:rPr lang="en-US" sz="1600" dirty="0" smtClean="0">
                <a:solidFill>
                  <a:schemeClr val="bg2">
                    <a:lumMod val="75000"/>
                  </a:schemeClr>
                </a:solidFill>
              </a:rPr>
              <a:t> </a:t>
            </a:r>
            <a:r>
              <a:rPr lang="en-US" sz="1600" dirty="0">
                <a:solidFill>
                  <a:schemeClr val="bg2">
                    <a:lumMod val="75000"/>
                  </a:schemeClr>
                </a:solidFill>
              </a:rPr>
              <a:t>a  saccade).</a:t>
            </a:r>
          </a:p>
        </p:txBody>
      </p:sp>
      <p:cxnSp>
        <p:nvCxnSpPr>
          <p:cNvPr id="19" name="Straight Arrow Connector 18"/>
          <p:cNvCxnSpPr/>
          <p:nvPr/>
        </p:nvCxnSpPr>
        <p:spPr>
          <a:xfrm flipH="1">
            <a:off x="6092432" y="2420888"/>
            <a:ext cx="19"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Rectangle 19"/>
          <p:cNvSpPr/>
          <p:nvPr/>
        </p:nvSpPr>
        <p:spPr>
          <a:xfrm>
            <a:off x="8576698" y="2636912"/>
            <a:ext cx="3096325" cy="10843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600" dirty="0"/>
              <a:t>Particularly where conflicting needs are present, </a:t>
            </a:r>
            <a:r>
              <a:rPr lang="en-US" sz="1600" dirty="0" smtClean="0"/>
              <a:t>action </a:t>
            </a:r>
            <a:r>
              <a:rPr lang="en-US" sz="1600" dirty="0"/>
              <a:t>may require active inhibition.</a:t>
            </a:r>
          </a:p>
        </p:txBody>
      </p:sp>
      <p:sp>
        <p:nvSpPr>
          <p:cNvPr id="21" name="Rectangle 20"/>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2074194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59" y="122790"/>
            <a:ext cx="5484951" cy="990600"/>
          </a:xfrm>
        </p:spPr>
        <p:txBody>
          <a:bodyPr>
            <a:noAutofit/>
          </a:bodyPr>
          <a:lstStyle/>
          <a:p>
            <a:r>
              <a:rPr lang="en-US" sz="2400" dirty="0">
                <a:solidFill>
                  <a:schemeClr val="bg1">
                    <a:lumMod val="50000"/>
                  </a:schemeClr>
                </a:solidFill>
              </a:rPr>
              <a:t>Action selection (in action)</a:t>
            </a:r>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Content Placeholder 3"/>
          <p:cNvSpPr>
            <a:spLocks noGrp="1"/>
          </p:cNvSpPr>
          <p:nvPr>
            <p:ph sz="quarter" idx="1"/>
          </p:nvPr>
        </p:nvSpPr>
        <p:spPr>
          <a:xfrm>
            <a:off x="609460" y="1143000"/>
            <a:ext cx="5412943" cy="2479576"/>
          </a:xfrm>
        </p:spPr>
        <p:txBody>
          <a:bodyPr>
            <a:noAutofit/>
          </a:bodyPr>
          <a:lstStyle/>
          <a:p>
            <a:pPr>
              <a:lnSpc>
                <a:spcPct val="150000"/>
              </a:lnSpc>
            </a:pPr>
            <a:r>
              <a:rPr lang="en-US" sz="1600" dirty="0"/>
              <a:t>Multiple/ambiguous stimuli in our  environment </a:t>
            </a:r>
            <a:r>
              <a:rPr lang="en-US" sz="1600" dirty="0" smtClean="0"/>
              <a:t>often demand our attention/action.</a:t>
            </a:r>
            <a:endParaRPr lang="en-US" sz="1600" dirty="0"/>
          </a:p>
          <a:p>
            <a:pPr>
              <a:lnSpc>
                <a:spcPct val="150000"/>
              </a:lnSpc>
            </a:pPr>
            <a:r>
              <a:rPr lang="en-US" sz="1600" dirty="0"/>
              <a:t>However, we’re </a:t>
            </a:r>
            <a:r>
              <a:rPr lang="en-US" sz="1600" dirty="0" smtClean="0"/>
              <a:t>often confined </a:t>
            </a:r>
            <a:r>
              <a:rPr lang="en-US" sz="1600" dirty="0"/>
              <a:t>to </a:t>
            </a:r>
            <a:r>
              <a:rPr lang="en-US" sz="1600" dirty="0" smtClean="0"/>
              <a:t>making </a:t>
            </a:r>
            <a:r>
              <a:rPr lang="en-US" sz="1600" dirty="0"/>
              <a:t>a </a:t>
            </a:r>
            <a:r>
              <a:rPr lang="en-US" sz="1600" dirty="0" smtClean="0"/>
              <a:t>single action </a:t>
            </a:r>
            <a:r>
              <a:rPr lang="en-US" sz="1600" dirty="0"/>
              <a:t>to address  </a:t>
            </a:r>
            <a:r>
              <a:rPr lang="en-US" sz="1600" dirty="0" smtClean="0"/>
              <a:t>these stimuli </a:t>
            </a:r>
            <a:r>
              <a:rPr lang="en-US" sz="1600" dirty="0">
                <a:solidFill>
                  <a:schemeClr val="accent2">
                    <a:lumMod val="75000"/>
                  </a:schemeClr>
                </a:solidFill>
              </a:rPr>
              <a:t>(e.g., a saccade</a:t>
            </a:r>
            <a:r>
              <a:rPr lang="en-US" sz="1600" dirty="0" smtClean="0">
                <a:solidFill>
                  <a:schemeClr val="accent2">
                    <a:lumMod val="75000"/>
                  </a:schemeClr>
                </a:solidFill>
              </a:rPr>
              <a:t>).</a:t>
            </a:r>
            <a:endParaRPr lang="en-US" sz="1600" dirty="0">
              <a:solidFill>
                <a:schemeClr val="accent2">
                  <a:lumMod val="75000"/>
                </a:schemeClr>
              </a:solidFill>
            </a:endParaRPr>
          </a:p>
          <a:p>
            <a:pPr>
              <a:lnSpc>
                <a:spcPct val="150000"/>
              </a:lnSpc>
            </a:pPr>
            <a:r>
              <a:rPr lang="en-US" sz="1600" dirty="0"/>
              <a:t>Selection through surround  inhibition likely occurs </a:t>
            </a:r>
            <a:r>
              <a:rPr lang="en-US" sz="1600" dirty="0" smtClean="0"/>
              <a:t>on large </a:t>
            </a:r>
            <a:r>
              <a:rPr lang="en-US" sz="1600" dirty="0"/>
              <a:t>and  small scales – i.e., not only  saccade left or right, but how far </a:t>
            </a:r>
            <a:endParaRPr lang="en-US" sz="1600" dirty="0" smtClean="0"/>
          </a:p>
          <a:p>
            <a:pPr marL="0" indent="0">
              <a:lnSpc>
                <a:spcPct val="150000"/>
              </a:lnSpc>
              <a:buNone/>
            </a:pPr>
            <a:r>
              <a:rPr lang="en-US" sz="1600" dirty="0"/>
              <a:t> </a:t>
            </a:r>
            <a:r>
              <a:rPr lang="en-US" sz="1600" dirty="0" smtClean="0"/>
              <a:t>    to  saccade.</a:t>
            </a:r>
            <a:endParaRPr lang="en-US" sz="1600" dirty="0"/>
          </a:p>
        </p:txBody>
      </p:sp>
      <p:pic>
        <p:nvPicPr>
          <p:cNvPr id="12" name="Picture 11"/>
          <p:cNvPicPr>
            <a:picLocks noChangeAspect="1"/>
          </p:cNvPicPr>
          <p:nvPr/>
        </p:nvPicPr>
        <p:blipFill>
          <a:blip r:embed="rId2"/>
          <a:stretch>
            <a:fillRect/>
          </a:stretch>
        </p:blipFill>
        <p:spPr>
          <a:xfrm>
            <a:off x="2132156" y="3652186"/>
            <a:ext cx="3674223" cy="2594130"/>
          </a:xfrm>
          <a:prstGeom prst="rect">
            <a:avLst/>
          </a:prstGeom>
        </p:spPr>
      </p:pic>
      <p:sp>
        <p:nvSpPr>
          <p:cNvPr id="13" name="Title 1"/>
          <p:cNvSpPr txBox="1">
            <a:spLocks/>
          </p:cNvSpPr>
          <p:nvPr/>
        </p:nvSpPr>
        <p:spPr>
          <a:xfrm>
            <a:off x="6094411" y="152400"/>
            <a:ext cx="5400602" cy="990600"/>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2400" dirty="0" smtClean="0">
                <a:solidFill>
                  <a:schemeClr val="bg1">
                    <a:lumMod val="50000"/>
                  </a:schemeClr>
                </a:solidFill>
              </a:rPr>
              <a:t>Direct and indirect pathways together  facilitate action selection</a:t>
            </a:r>
            <a:endParaRPr lang="en-US" sz="2400" dirty="0">
              <a:solidFill>
                <a:schemeClr val="bg1">
                  <a:lumMod val="50000"/>
                </a:schemeClr>
              </a:solidFill>
            </a:endParaRPr>
          </a:p>
        </p:txBody>
      </p:sp>
      <p:graphicFrame>
        <p:nvGraphicFramePr>
          <p:cNvPr id="16" name="Diagram 15"/>
          <p:cNvGraphicFramePr/>
          <p:nvPr>
            <p:extLst>
              <p:ext uri="{D42A27DB-BD31-4B8C-83A1-F6EECF244321}">
                <p14:modId xmlns:p14="http://schemas.microsoft.com/office/powerpoint/2010/main" val="87917945"/>
              </p:ext>
            </p:extLst>
          </p:nvPr>
        </p:nvGraphicFramePr>
        <p:xfrm>
          <a:off x="6027789" y="1252256"/>
          <a:ext cx="5959701" cy="501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p:cNvCxnSpPr/>
          <p:nvPr/>
        </p:nvCxnSpPr>
        <p:spPr>
          <a:xfrm flipH="1">
            <a:off x="6094411" y="1197835"/>
            <a:ext cx="20" cy="5126955"/>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436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955420" y="382845"/>
            <a:ext cx="8280920" cy="957052"/>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800" b="1" dirty="0">
              <a:solidFill>
                <a:srgbClr val="9FB8CD">
                  <a:lumMod val="75000"/>
                </a:srgbClr>
              </a:solidFill>
              <a:latin typeface="Arial Black" panose="020B0A04020102020204" pitchFamily="34" charset="0"/>
            </a:endParaRPr>
          </a:p>
          <a:p>
            <a:pPr algn="ctr"/>
            <a:r>
              <a:rPr lang="en-US" sz="2800" b="1" dirty="0">
                <a:solidFill>
                  <a:srgbClr val="9FB8CD">
                    <a:lumMod val="75000"/>
                  </a:srgbClr>
                </a:solidFill>
                <a:latin typeface="Arial Black" panose="020B0A04020102020204" pitchFamily="34" charset="0"/>
              </a:rPr>
              <a:t>Physiology of basal ganglia &amp; regulatory mechanisms</a:t>
            </a:r>
            <a:endParaRPr lang="en-US" sz="2800" dirty="0"/>
          </a:p>
        </p:txBody>
      </p:sp>
      <p:sp>
        <p:nvSpPr>
          <p:cNvPr id="4" name="Flowchart: Process 3"/>
          <p:cNvSpPr/>
          <p:nvPr/>
        </p:nvSpPr>
        <p:spPr>
          <a:xfrm>
            <a:off x="828564" y="1628800"/>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rPr>
              <a:t>Objectives:</a:t>
            </a:r>
          </a:p>
          <a:p>
            <a:pPr lvl="0"/>
            <a:endParaRPr lang="en-US" b="1" dirty="0">
              <a:solidFill>
                <a:schemeClr val="accent1">
                  <a:lumMod val="75000"/>
                </a:schemeClr>
              </a:solidFill>
            </a:endParaRPr>
          </a:p>
          <a:p>
            <a:pPr marL="514350" lvl="0" indent="-514350">
              <a:lnSpc>
                <a:spcPct val="150000"/>
              </a:lnSpc>
              <a:buFont typeface="+mj-lt"/>
              <a:buAutoNum type="arabicPeriod"/>
            </a:pPr>
            <a:r>
              <a:rPr lang="en-US" dirty="0">
                <a:solidFill>
                  <a:schemeClr val="tx2"/>
                </a:solidFill>
              </a:rPr>
              <a:t>Name different parts of basal ganglia.</a:t>
            </a:r>
          </a:p>
          <a:p>
            <a:pPr marL="514350" lvl="0" indent="-514350">
              <a:lnSpc>
                <a:spcPct val="150000"/>
              </a:lnSpc>
              <a:buFont typeface="+mj-lt"/>
              <a:buAutoNum type="arabicPeriod"/>
            </a:pPr>
            <a:r>
              <a:rPr lang="en-US" dirty="0">
                <a:solidFill>
                  <a:schemeClr val="tx2"/>
                </a:solidFill>
              </a:rPr>
              <a:t>List important functions of basal ganglia.</a:t>
            </a:r>
          </a:p>
          <a:p>
            <a:pPr marL="514350" lvl="0" indent="-514350">
              <a:lnSpc>
                <a:spcPct val="150000"/>
              </a:lnSpc>
              <a:buFont typeface="+mj-lt"/>
              <a:buAutoNum type="arabicPeriod"/>
            </a:pPr>
            <a:r>
              <a:rPr lang="en-US" dirty="0">
                <a:solidFill>
                  <a:schemeClr val="tx2"/>
                </a:solidFill>
              </a:rPr>
              <a:t>Describe neuronal connections of basal ganglia and their neurotransmitters.</a:t>
            </a:r>
          </a:p>
          <a:p>
            <a:pPr marL="514350" lvl="0" indent="-514350">
              <a:lnSpc>
                <a:spcPct val="150000"/>
              </a:lnSpc>
              <a:buFont typeface="+mj-lt"/>
              <a:buAutoNum type="arabicPeriod"/>
            </a:pPr>
            <a:r>
              <a:rPr lang="en-US" dirty="0">
                <a:solidFill>
                  <a:schemeClr val="tx2"/>
                </a:solidFill>
              </a:rPr>
              <a:t>Describe disorders of the basal ganglia.</a:t>
            </a:r>
          </a:p>
          <a:p>
            <a:pPr marL="514350" lvl="0" indent="-514350">
              <a:buFont typeface="+mj-lt"/>
              <a:buAutoNum type="arabicPeriod"/>
            </a:pPr>
            <a:endParaRPr lang="en-US" dirty="0">
              <a:solidFill>
                <a:schemeClr val="tx2"/>
              </a:solidFill>
            </a:endParaRPr>
          </a:p>
          <a:p>
            <a:pPr marL="514350" lvl="0" indent="-514350">
              <a:buFont typeface="+mj-lt"/>
              <a:buAutoNum type="arabicPeriod"/>
            </a:pPr>
            <a:endParaRPr lang="en-US" dirty="0">
              <a:solidFill>
                <a:schemeClr val="tx2"/>
              </a:solidFill>
            </a:endParaRPr>
          </a:p>
          <a:p>
            <a:pPr marL="514350" lvl="0" indent="-514350">
              <a:buFont typeface="+mj-lt"/>
              <a:buAutoNum type="arabicPeriod"/>
            </a:pPr>
            <a:endParaRPr lang="en-US" dirty="0">
              <a:solidFill>
                <a:schemeClr val="tx2"/>
              </a:solidFill>
            </a:endParaRPr>
          </a:p>
          <a:p>
            <a:pPr marL="514350" lvl="0" indent="-514350">
              <a:buFont typeface="+mj-lt"/>
              <a:buAutoNum type="arabicPeriod"/>
            </a:pPr>
            <a:endParaRPr lang="en-US" dirty="0">
              <a:solidFill>
                <a:schemeClr val="tx2"/>
              </a:solidFill>
            </a:endParaRPr>
          </a:p>
          <a:p>
            <a:pPr marL="514350" lvl="0" indent="-514350">
              <a:buFont typeface="+mj-lt"/>
              <a:buAutoNum type="arabicPeriod"/>
            </a:pPr>
            <a:endParaRPr lang="en-US" dirty="0">
              <a:solidFill>
                <a:schemeClr val="tx2"/>
              </a:solidFill>
            </a:endParaRPr>
          </a:p>
          <a:p>
            <a:pPr marL="514350" lvl="0" indent="-514350">
              <a:buFont typeface="+mj-lt"/>
              <a:buAutoNum type="arabicPeriod"/>
            </a:pPr>
            <a:endParaRPr lang="en-US" dirty="0">
              <a:solidFill>
                <a:schemeClr val="tx2"/>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305782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20" dirty="0" smtClean="0"/>
              <a:t>Neurotransmitters </a:t>
            </a:r>
            <a:r>
              <a:rPr lang="en-US" sz="3200" dirty="0" smtClean="0"/>
              <a:t>of </a:t>
            </a:r>
            <a:r>
              <a:rPr lang="en-US" sz="3200" spc="-5" dirty="0" smtClean="0"/>
              <a:t>the </a:t>
            </a:r>
            <a:r>
              <a:rPr lang="en-US" sz="3200" dirty="0" smtClean="0"/>
              <a:t>BG</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object 2"/>
          <p:cNvSpPr/>
          <p:nvPr/>
        </p:nvSpPr>
        <p:spPr>
          <a:xfrm>
            <a:off x="7030516" y="1219201"/>
            <a:ext cx="4548887" cy="3001887"/>
          </a:xfrm>
          <a:prstGeom prst="rect">
            <a:avLst/>
          </a:prstGeom>
          <a:blipFill>
            <a:blip r:embed="rId3" cstate="print"/>
            <a:srcRect/>
            <a:stretch>
              <a:fillRect b="-5039"/>
            </a:stretch>
          </a:blipFill>
        </p:spPr>
        <p:txBody>
          <a:bodyPr wrap="square" lIns="0" tIns="0" rIns="0" bIns="0" rtlCol="0"/>
          <a:lstStyle/>
          <a:p>
            <a:endParaRPr/>
          </a:p>
        </p:txBody>
      </p:sp>
      <p:sp>
        <p:nvSpPr>
          <p:cNvPr id="6" name="Content Placeholder 3"/>
          <p:cNvSpPr txBox="1">
            <a:spLocks/>
          </p:cNvSpPr>
          <p:nvPr/>
        </p:nvSpPr>
        <p:spPr>
          <a:xfrm>
            <a:off x="609461" y="4365104"/>
            <a:ext cx="6205031" cy="1872208"/>
          </a:xfrm>
          <a:prstGeom prst="rect">
            <a:avLst/>
          </a:prstGeom>
          <a:ln/>
        </p:spPr>
        <p:style>
          <a:lnRef idx="2">
            <a:schemeClr val="accent2"/>
          </a:lnRef>
          <a:fillRef idx="1">
            <a:schemeClr val="lt1"/>
          </a:fillRef>
          <a:effectRef idx="0">
            <a:schemeClr val="accent2"/>
          </a:effectRef>
          <a:fontRef idx="minor">
            <a:schemeClr val="dk1"/>
          </a:fontRef>
        </p:style>
        <p:txBody>
          <a:bodyPr vert="horz" lIns="101590" tIns="50795" rIns="101590" bIns="50795">
            <a:normAutofit fontScale="92500"/>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600" dirty="0" smtClean="0"/>
              <a:t>Other neurotransmitters  such as </a:t>
            </a:r>
            <a:r>
              <a:rPr lang="en-US" sz="1600" dirty="0" smtClean="0">
                <a:solidFill>
                  <a:srgbClr val="FF0000"/>
                </a:solidFill>
              </a:rPr>
              <a:t>SP</a:t>
            </a:r>
            <a:r>
              <a:rPr lang="en-US" sz="1600" dirty="0" smtClean="0"/>
              <a:t> &amp; </a:t>
            </a:r>
            <a:r>
              <a:rPr lang="en-US" sz="1600" dirty="0" err="1" smtClean="0">
                <a:solidFill>
                  <a:srgbClr val="FF0000"/>
                </a:solidFill>
              </a:rPr>
              <a:t>Enkephalin</a:t>
            </a:r>
            <a:r>
              <a:rPr lang="en-US" sz="1600" dirty="0" smtClean="0">
                <a:solidFill>
                  <a:srgbClr val="FF0000"/>
                </a:solidFill>
              </a:rPr>
              <a:t> </a:t>
            </a:r>
            <a:r>
              <a:rPr lang="en-US" sz="1600" dirty="0" smtClean="0"/>
              <a:t>are also present and may act as co-transmitters.</a:t>
            </a:r>
          </a:p>
          <a:p>
            <a:pPr defTabSz="914400"/>
            <a:r>
              <a:rPr lang="en-US" sz="1600" dirty="0" smtClean="0"/>
              <a:t>Several NTs (</a:t>
            </a:r>
            <a:r>
              <a:rPr lang="en-US" sz="1600" dirty="0" smtClean="0">
                <a:solidFill>
                  <a:srgbClr val="FF0000"/>
                </a:solidFill>
              </a:rPr>
              <a:t>NA</a:t>
            </a:r>
            <a:r>
              <a:rPr lang="en-US" sz="1600" dirty="0" smtClean="0"/>
              <a:t>, </a:t>
            </a:r>
            <a:r>
              <a:rPr lang="en-US" sz="1600" dirty="0" smtClean="0">
                <a:solidFill>
                  <a:srgbClr val="FF0000"/>
                </a:solidFill>
              </a:rPr>
              <a:t>5HT</a:t>
            </a:r>
            <a:r>
              <a:rPr lang="en-US" sz="1600" dirty="0" smtClean="0"/>
              <a:t>,  </a:t>
            </a:r>
            <a:r>
              <a:rPr lang="en-US" sz="1600" dirty="0" err="1" smtClean="0">
                <a:solidFill>
                  <a:srgbClr val="FF0000"/>
                </a:solidFill>
              </a:rPr>
              <a:t>Enk</a:t>
            </a:r>
            <a:r>
              <a:rPr lang="en-US" sz="1600" dirty="0" smtClean="0"/>
              <a:t>) from the brain stem.</a:t>
            </a:r>
          </a:p>
          <a:p>
            <a:pPr defTabSz="914400"/>
            <a:r>
              <a:rPr lang="en-US" sz="1600" dirty="0" smtClean="0"/>
              <a:t>Multiple excitatory  glutamate pathways (not  shown) that </a:t>
            </a:r>
            <a:r>
              <a:rPr lang="en-US" sz="1600" dirty="0" smtClean="0">
                <a:solidFill>
                  <a:srgbClr val="FF0000"/>
                </a:solidFill>
              </a:rPr>
              <a:t>balance the inhibitory effects </a:t>
            </a:r>
            <a:r>
              <a:rPr lang="en-US" sz="1600" dirty="0" smtClean="0"/>
              <a:t>of GABA,  Dopamine and 5HT.</a:t>
            </a:r>
            <a:endParaRPr lang="ar-SA" sz="1600" dirty="0" smtClean="0"/>
          </a:p>
          <a:p>
            <a:pPr defTabSz="914400"/>
            <a:r>
              <a:rPr lang="en-US" sz="1600" spc="-5" dirty="0">
                <a:solidFill>
                  <a:srgbClr val="FF0000"/>
                </a:solidFill>
                <a:cs typeface="Calibri"/>
              </a:rPr>
              <a:t>Imbalance </a:t>
            </a:r>
            <a:r>
              <a:rPr lang="en-US" sz="1600" dirty="0">
                <a:solidFill>
                  <a:srgbClr val="FF0000"/>
                </a:solidFill>
                <a:cs typeface="Calibri"/>
              </a:rPr>
              <a:t>of </a:t>
            </a:r>
            <a:r>
              <a:rPr lang="en-US" sz="1600" spc="-5" dirty="0">
                <a:solidFill>
                  <a:srgbClr val="FF0000"/>
                </a:solidFill>
                <a:cs typeface="Calibri"/>
              </a:rPr>
              <a:t>the amount </a:t>
            </a:r>
            <a:r>
              <a:rPr lang="en-US" sz="1600" dirty="0">
                <a:solidFill>
                  <a:srgbClr val="FF0000"/>
                </a:solidFill>
                <a:cs typeface="Calibri"/>
              </a:rPr>
              <a:t>of</a:t>
            </a:r>
            <a:r>
              <a:rPr lang="en-US" sz="1600" spc="-65" dirty="0">
                <a:solidFill>
                  <a:srgbClr val="FF0000"/>
                </a:solidFill>
                <a:cs typeface="Calibri"/>
              </a:rPr>
              <a:t> </a:t>
            </a:r>
            <a:r>
              <a:rPr lang="en-US" sz="1600" spc="-5" dirty="0">
                <a:solidFill>
                  <a:srgbClr val="FF0000"/>
                </a:solidFill>
                <a:cs typeface="Calibri"/>
              </a:rPr>
              <a:t>these  </a:t>
            </a:r>
            <a:r>
              <a:rPr lang="en-US" sz="1600" spc="-55" dirty="0">
                <a:solidFill>
                  <a:srgbClr val="FF0000"/>
                </a:solidFill>
                <a:cs typeface="Calibri"/>
              </a:rPr>
              <a:t>NTs </a:t>
            </a:r>
            <a:r>
              <a:rPr lang="en-US" sz="1600" spc="-5" dirty="0">
                <a:solidFill>
                  <a:srgbClr val="FF0000"/>
                </a:solidFill>
                <a:cs typeface="Calibri"/>
              </a:rPr>
              <a:t>result </a:t>
            </a:r>
            <a:r>
              <a:rPr lang="en-US" sz="1600" dirty="0">
                <a:solidFill>
                  <a:srgbClr val="FF0000"/>
                </a:solidFill>
                <a:cs typeface="Calibri"/>
              </a:rPr>
              <a:t>in </a:t>
            </a:r>
            <a:r>
              <a:rPr lang="en-US" sz="1600" spc="-5" dirty="0">
                <a:solidFill>
                  <a:srgbClr val="FF0000"/>
                </a:solidFill>
                <a:cs typeface="Calibri"/>
              </a:rPr>
              <a:t>various </a:t>
            </a:r>
            <a:r>
              <a:rPr lang="en-US" sz="1600" dirty="0">
                <a:solidFill>
                  <a:srgbClr val="FF0000"/>
                </a:solidFill>
                <a:cs typeface="Calibri"/>
              </a:rPr>
              <a:t>BG</a:t>
            </a:r>
            <a:r>
              <a:rPr lang="en-US" sz="1600" spc="-60" dirty="0">
                <a:solidFill>
                  <a:srgbClr val="FF0000"/>
                </a:solidFill>
                <a:cs typeface="Calibri"/>
              </a:rPr>
              <a:t> </a:t>
            </a:r>
            <a:r>
              <a:rPr lang="en-US" sz="1600" spc="-10" dirty="0" smtClean="0">
                <a:solidFill>
                  <a:srgbClr val="FF0000"/>
                </a:solidFill>
                <a:cs typeface="Calibri"/>
              </a:rPr>
              <a:t>disorders.</a:t>
            </a:r>
            <a:endParaRPr lang="en-US" sz="1600" dirty="0">
              <a:cs typeface="Calibri"/>
            </a:endParaRPr>
          </a:p>
          <a:p>
            <a:pPr defTabSz="914400"/>
            <a:endParaRPr lang="en-US" sz="1600" dirty="0"/>
          </a:p>
        </p:txBody>
      </p:sp>
      <p:graphicFrame>
        <p:nvGraphicFramePr>
          <p:cNvPr id="11" name="Content Placeholder 4"/>
          <p:cNvGraphicFramePr>
            <a:graphicFrameLocks noGrp="1"/>
          </p:cNvGraphicFramePr>
          <p:nvPr>
            <p:ph sz="quarter" idx="1"/>
            <p:extLst>
              <p:ext uri="{D42A27DB-BD31-4B8C-83A1-F6EECF244321}">
                <p14:modId xmlns:p14="http://schemas.microsoft.com/office/powerpoint/2010/main" val="1973245021"/>
              </p:ext>
            </p:extLst>
          </p:nvPr>
        </p:nvGraphicFramePr>
        <p:xfrm>
          <a:off x="609600" y="1219201"/>
          <a:ext cx="6204892" cy="3001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6886500" y="4365104"/>
            <a:ext cx="4362665" cy="1846659"/>
          </a:xfrm>
          <a:prstGeom prst="rect">
            <a:avLst/>
          </a:prstGeom>
          <a:noFill/>
          <a:ln w="19050">
            <a:solidFill>
              <a:schemeClr val="bg2">
                <a:lumMod val="50000"/>
              </a:schemeClr>
            </a:solidFill>
            <a:prstDash val="dash"/>
          </a:ln>
        </p:spPr>
        <p:txBody>
          <a:bodyPr wrap="square" rtlCol="0">
            <a:spAutoFit/>
          </a:bodyPr>
          <a:lstStyle/>
          <a:p>
            <a:r>
              <a:rPr lang="en-US" sz="1400" b="1" dirty="0" smtClean="0">
                <a:solidFill>
                  <a:schemeClr val="accent2">
                    <a:lumMod val="75000"/>
                  </a:schemeClr>
                </a:solidFill>
              </a:rPr>
              <a:t>Dopamine </a:t>
            </a:r>
            <a:r>
              <a:rPr lang="en-US" sz="1400" b="1" dirty="0">
                <a:solidFill>
                  <a:schemeClr val="accent2">
                    <a:lumMod val="75000"/>
                  </a:schemeClr>
                </a:solidFill>
              </a:rPr>
              <a:t>effects on direct </a:t>
            </a:r>
            <a:r>
              <a:rPr lang="en-US" sz="1400" b="1" dirty="0" smtClean="0">
                <a:solidFill>
                  <a:schemeClr val="accent2">
                    <a:lumMod val="75000"/>
                  </a:schemeClr>
                </a:solidFill>
              </a:rPr>
              <a:t>and indirect pathways: </a:t>
            </a:r>
          </a:p>
          <a:p>
            <a:pPr marL="285750" indent="-285750">
              <a:buFont typeface="Wingdings" panose="05000000000000000000" pitchFamily="2" charset="2"/>
              <a:buChar char="Ø"/>
            </a:pPr>
            <a:r>
              <a:rPr lang="en-US" sz="1400" dirty="0"/>
              <a:t>Dopamine signaling through D2 receptors  in </a:t>
            </a:r>
            <a:r>
              <a:rPr lang="en-US" sz="1400" dirty="0" smtClean="0"/>
              <a:t>the indirect </a:t>
            </a:r>
            <a:r>
              <a:rPr lang="en-US" sz="1400" dirty="0"/>
              <a:t>pathway suppresses striatal  </a:t>
            </a:r>
            <a:r>
              <a:rPr lang="en-US" sz="1400" dirty="0" smtClean="0"/>
              <a:t>activity.</a:t>
            </a:r>
            <a:endParaRPr lang="en-US" sz="1400" dirty="0"/>
          </a:p>
          <a:p>
            <a:pPr marL="285750" indent="-285750">
              <a:buFont typeface="Wingdings" panose="05000000000000000000" pitchFamily="2" charset="2"/>
              <a:buChar char="Ø"/>
            </a:pPr>
            <a:r>
              <a:rPr lang="en-US" sz="1400" dirty="0"/>
              <a:t>Dopamine signaling through D1 </a:t>
            </a:r>
            <a:r>
              <a:rPr lang="en-US" sz="1400" dirty="0" smtClean="0"/>
              <a:t>receptors in </a:t>
            </a:r>
            <a:r>
              <a:rPr lang="en-US" sz="1400" dirty="0"/>
              <a:t>the direct pathway:</a:t>
            </a:r>
          </a:p>
          <a:p>
            <a:pPr marL="342900" indent="-342900">
              <a:buFont typeface="+mj-lt"/>
              <a:buAutoNum type="arabicPeriod"/>
            </a:pPr>
            <a:r>
              <a:rPr lang="en-US" sz="1400" dirty="0"/>
              <a:t>Facilitates strong, phasic inputs</a:t>
            </a:r>
          </a:p>
          <a:p>
            <a:pPr marL="342900" indent="-342900">
              <a:buFont typeface="+mj-lt"/>
              <a:buAutoNum type="arabicPeriod"/>
            </a:pPr>
            <a:r>
              <a:rPr lang="en-US" sz="1400" dirty="0"/>
              <a:t>Suppresses weak </a:t>
            </a:r>
            <a:r>
              <a:rPr lang="en-US" sz="1400" dirty="0" smtClean="0"/>
              <a:t>inputs</a:t>
            </a:r>
          </a:p>
          <a:p>
            <a:pPr marL="342900" indent="-342900">
              <a:buFont typeface="+mj-lt"/>
              <a:buAutoNum type="arabicPeriod"/>
            </a:pPr>
            <a:endParaRPr lang="en-US" sz="800" dirty="0" smtClean="0"/>
          </a:p>
          <a:p>
            <a:pPr marL="342900" indent="-342900">
              <a:buFont typeface="+mj-lt"/>
              <a:buAutoNum type="arabicPeriod"/>
            </a:pPr>
            <a:endParaRPr lang="en-US" sz="800" dirty="0" smtClean="0"/>
          </a:p>
        </p:txBody>
      </p:sp>
      <p:sp>
        <p:nvSpPr>
          <p:cNvPr id="16" name="TextBox 15"/>
          <p:cNvSpPr txBox="1"/>
          <p:nvPr/>
        </p:nvSpPr>
        <p:spPr>
          <a:xfrm rot="5400000">
            <a:off x="10556399" y="5057334"/>
            <a:ext cx="1847195" cy="461665"/>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745498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cxnSp>
        <p:nvCxnSpPr>
          <p:cNvPr id="14" name="Straight Connector 13"/>
          <p:cNvCxnSpPr/>
          <p:nvPr/>
        </p:nvCxnSpPr>
        <p:spPr>
          <a:xfrm>
            <a:off x="4510236" y="1219200"/>
            <a:ext cx="0" cy="504056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7" name="Title 1"/>
          <p:cNvSpPr>
            <a:spLocks noGrp="1"/>
          </p:cNvSpPr>
          <p:nvPr>
            <p:ph type="title"/>
          </p:nvPr>
        </p:nvSpPr>
        <p:spPr>
          <a:xfrm>
            <a:off x="609461" y="152400"/>
            <a:ext cx="3900775" cy="990600"/>
          </a:xfrm>
        </p:spPr>
        <p:txBody>
          <a:bodyPr>
            <a:noAutofit/>
          </a:bodyPr>
          <a:lstStyle/>
          <a:p>
            <a:r>
              <a:rPr lang="en-US" sz="3200" dirty="0" smtClean="0"/>
              <a:t>Metabolic characteristics</a:t>
            </a:r>
            <a:endParaRPr lang="en-US" sz="3200" dirty="0"/>
          </a:p>
        </p:txBody>
      </p:sp>
      <p:sp>
        <p:nvSpPr>
          <p:cNvPr id="18" name="Content Placeholder 3"/>
          <p:cNvSpPr>
            <a:spLocks noGrp="1"/>
          </p:cNvSpPr>
          <p:nvPr>
            <p:ph sz="quarter" idx="1"/>
          </p:nvPr>
        </p:nvSpPr>
        <p:spPr>
          <a:xfrm>
            <a:off x="609461" y="1450776"/>
            <a:ext cx="3828767" cy="5002559"/>
          </a:xfrm>
        </p:spPr>
        <p:txBody>
          <a:bodyPr>
            <a:normAutofit fontScale="92500"/>
          </a:bodyPr>
          <a:lstStyle/>
          <a:p>
            <a:pPr>
              <a:lnSpc>
                <a:spcPct val="160000"/>
              </a:lnSpc>
            </a:pPr>
            <a:r>
              <a:rPr lang="en-US" sz="1600" dirty="0"/>
              <a:t>High Oxygen </a:t>
            </a:r>
            <a:r>
              <a:rPr lang="en-US" sz="1600" dirty="0" smtClean="0"/>
              <a:t>consumption.</a:t>
            </a:r>
            <a:endParaRPr lang="en-US" sz="800" dirty="0"/>
          </a:p>
          <a:p>
            <a:pPr>
              <a:lnSpc>
                <a:spcPct val="160000"/>
              </a:lnSpc>
            </a:pPr>
            <a:r>
              <a:rPr lang="en-US" sz="1600" dirty="0"/>
              <a:t>High Copper </a:t>
            </a:r>
            <a:r>
              <a:rPr lang="en-US" sz="1600" dirty="0" smtClean="0"/>
              <a:t>content in </a:t>
            </a:r>
            <a:r>
              <a:rPr lang="en-US" sz="1600" dirty="0">
                <a:solidFill>
                  <a:srgbClr val="FF0000"/>
                </a:solidFill>
              </a:rPr>
              <a:t>Wilson’s </a:t>
            </a:r>
            <a:r>
              <a:rPr lang="en-US" sz="1600" dirty="0" smtClean="0">
                <a:solidFill>
                  <a:srgbClr val="FF0000"/>
                </a:solidFill>
              </a:rPr>
              <a:t>disease.</a:t>
            </a:r>
          </a:p>
          <a:p>
            <a:pPr>
              <a:lnSpc>
                <a:spcPct val="160000"/>
              </a:lnSpc>
            </a:pPr>
            <a:endParaRPr lang="en-US" sz="800" dirty="0">
              <a:solidFill>
                <a:srgbClr val="FF0000"/>
              </a:solidFill>
            </a:endParaRPr>
          </a:p>
          <a:p>
            <a:pPr>
              <a:lnSpc>
                <a:spcPct val="160000"/>
              </a:lnSpc>
            </a:pPr>
            <a:r>
              <a:rPr lang="en-US" sz="1600" dirty="0" smtClean="0">
                <a:solidFill>
                  <a:schemeClr val="accent2">
                    <a:lumMod val="75000"/>
                  </a:schemeClr>
                </a:solidFill>
              </a:rPr>
              <a:t>Copper intoxication</a:t>
            </a:r>
            <a:r>
              <a:rPr lang="en-US" sz="1600" dirty="0">
                <a:solidFill>
                  <a:schemeClr val="accent2">
                    <a:lumMod val="75000"/>
                  </a:schemeClr>
                </a:solidFill>
              </a:rPr>
              <a:t>:</a:t>
            </a:r>
          </a:p>
          <a:p>
            <a:pPr lvl="1">
              <a:lnSpc>
                <a:spcPct val="160000"/>
              </a:lnSpc>
            </a:pPr>
            <a:r>
              <a:rPr lang="en-US" sz="1600" dirty="0">
                <a:solidFill>
                  <a:schemeClr val="tx1"/>
                </a:solidFill>
              </a:rPr>
              <a:t>Autosomal </a:t>
            </a:r>
            <a:r>
              <a:rPr lang="en-US" sz="1600" dirty="0" smtClean="0">
                <a:solidFill>
                  <a:schemeClr val="tx1"/>
                </a:solidFill>
              </a:rPr>
              <a:t>Recessive.</a:t>
            </a:r>
            <a:endParaRPr lang="en-US" sz="1600" dirty="0">
              <a:solidFill>
                <a:schemeClr val="tx1"/>
              </a:solidFill>
            </a:endParaRPr>
          </a:p>
          <a:p>
            <a:pPr lvl="1">
              <a:lnSpc>
                <a:spcPct val="160000"/>
              </a:lnSpc>
            </a:pPr>
            <a:r>
              <a:rPr lang="en-US" sz="1600" dirty="0">
                <a:solidFill>
                  <a:schemeClr val="tx1"/>
                </a:solidFill>
              </a:rPr>
              <a:t>Copper binding protein </a:t>
            </a:r>
            <a:r>
              <a:rPr lang="en-US" sz="1600" dirty="0" err="1">
                <a:solidFill>
                  <a:srgbClr val="FF0000"/>
                </a:solidFill>
              </a:rPr>
              <a:t>Ceruloplasmin</a:t>
            </a:r>
            <a:r>
              <a:rPr lang="en-US" sz="1600" dirty="0">
                <a:solidFill>
                  <a:srgbClr val="FF0000"/>
                </a:solidFill>
              </a:rPr>
              <a:t> </a:t>
            </a:r>
            <a:r>
              <a:rPr lang="en-US" sz="1600" dirty="0" smtClean="0">
                <a:solidFill>
                  <a:schemeClr val="tx1"/>
                </a:solidFill>
              </a:rPr>
              <a:t>is low → Lenticular </a:t>
            </a:r>
            <a:r>
              <a:rPr lang="en-US" sz="1600" dirty="0">
                <a:solidFill>
                  <a:schemeClr val="tx1"/>
                </a:solidFill>
              </a:rPr>
              <a:t>degeneration </a:t>
            </a:r>
            <a:r>
              <a:rPr lang="en-US" sz="1600" dirty="0" smtClean="0">
                <a:solidFill>
                  <a:schemeClr val="tx1"/>
                </a:solidFill>
              </a:rPr>
              <a:t>occurs and patients </a:t>
            </a:r>
            <a:r>
              <a:rPr lang="en-US" sz="1600" dirty="0" err="1" smtClean="0">
                <a:solidFill>
                  <a:schemeClr val="tx1"/>
                </a:solidFill>
              </a:rPr>
              <a:t>choreiform</a:t>
            </a:r>
            <a:r>
              <a:rPr lang="en-US" sz="1600" dirty="0" smtClean="0">
                <a:solidFill>
                  <a:schemeClr val="tx1"/>
                </a:solidFill>
              </a:rPr>
              <a:t> movements and dystonia.</a:t>
            </a:r>
          </a:p>
          <a:p>
            <a:pPr lvl="1">
              <a:lnSpc>
                <a:spcPct val="160000"/>
              </a:lnSpc>
            </a:pPr>
            <a:r>
              <a:rPr lang="en-US" sz="1600" dirty="0">
                <a:solidFill>
                  <a:srgbClr val="00B050"/>
                </a:solidFill>
              </a:rPr>
              <a:t>Copper needs to be moderate, not too much or not too </a:t>
            </a:r>
            <a:r>
              <a:rPr lang="en-US" sz="1600" dirty="0" smtClean="0">
                <a:solidFill>
                  <a:srgbClr val="00B050"/>
                </a:solidFill>
              </a:rPr>
              <a:t>little</a:t>
            </a:r>
            <a:r>
              <a:rPr lang="en-US" sz="1600" dirty="0">
                <a:solidFill>
                  <a:srgbClr val="00B050"/>
                </a:solidFill>
              </a:rPr>
              <a:t>.</a:t>
            </a:r>
            <a:endParaRPr lang="en-US" sz="1600" dirty="0" smtClean="0">
              <a:solidFill>
                <a:srgbClr val="00B050"/>
              </a:solidFill>
            </a:endParaRPr>
          </a:p>
        </p:txBody>
      </p:sp>
      <p:sp>
        <p:nvSpPr>
          <p:cNvPr id="19" name="Title 1"/>
          <p:cNvSpPr txBox="1">
            <a:spLocks/>
          </p:cNvSpPr>
          <p:nvPr/>
        </p:nvSpPr>
        <p:spPr>
          <a:xfrm>
            <a:off x="4515381" y="152400"/>
            <a:ext cx="6984776"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Basal ganglia</a:t>
            </a:r>
            <a:endParaRPr lang="en-US" sz="3200" dirty="0"/>
          </a:p>
        </p:txBody>
      </p:sp>
      <p:graphicFrame>
        <p:nvGraphicFramePr>
          <p:cNvPr id="20" name="Diagram 19"/>
          <p:cNvGraphicFramePr/>
          <p:nvPr>
            <p:extLst>
              <p:ext uri="{D42A27DB-BD31-4B8C-83A1-F6EECF244321}">
                <p14:modId xmlns:p14="http://schemas.microsoft.com/office/powerpoint/2010/main" val="1412185058"/>
              </p:ext>
            </p:extLst>
          </p:nvPr>
        </p:nvGraphicFramePr>
        <p:xfrm>
          <a:off x="4721938" y="1280266"/>
          <a:ext cx="6984775" cy="4918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1782053" y="114300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436158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18" name="Content Placeholder 3"/>
          <p:cNvSpPr>
            <a:spLocks noGrp="1"/>
          </p:cNvSpPr>
          <p:nvPr>
            <p:ph sz="quarter" idx="1"/>
          </p:nvPr>
        </p:nvSpPr>
        <p:spPr>
          <a:xfrm>
            <a:off x="632396" y="1280266"/>
            <a:ext cx="5390008" cy="5076084"/>
          </a:xfrm>
        </p:spPr>
        <p:txBody>
          <a:bodyPr>
            <a:noAutofit/>
          </a:bodyPr>
          <a:lstStyle/>
          <a:p>
            <a:pPr>
              <a:lnSpc>
                <a:spcPct val="150000"/>
              </a:lnSpc>
            </a:pPr>
            <a:r>
              <a:rPr lang="en-US" sz="1600" dirty="0">
                <a:solidFill>
                  <a:schemeClr val="accent2">
                    <a:lumMod val="75000"/>
                  </a:schemeClr>
                </a:solidFill>
              </a:rPr>
              <a:t>Diseases of the BG lead to </a:t>
            </a:r>
            <a:r>
              <a:rPr lang="en-US" sz="1600" dirty="0">
                <a:solidFill>
                  <a:schemeClr val="accent4">
                    <a:lumMod val="75000"/>
                  </a:schemeClr>
                </a:solidFill>
              </a:rPr>
              <a:t>two</a:t>
            </a:r>
            <a:r>
              <a:rPr lang="en-US" sz="1600" dirty="0">
                <a:solidFill>
                  <a:schemeClr val="accent2">
                    <a:lumMod val="75000"/>
                  </a:schemeClr>
                </a:solidFill>
              </a:rPr>
              <a:t> general types of disorder:</a:t>
            </a:r>
          </a:p>
          <a:p>
            <a:pPr marL="0" indent="0">
              <a:lnSpc>
                <a:spcPct val="150000"/>
              </a:lnSpc>
              <a:buNone/>
            </a:pPr>
            <a:r>
              <a:rPr lang="en-US" sz="1600" dirty="0" smtClean="0">
                <a:solidFill>
                  <a:schemeClr val="accent2">
                    <a:lumMod val="75000"/>
                  </a:schemeClr>
                </a:solidFill>
              </a:rPr>
              <a:t>1. Hyperkinetic</a:t>
            </a:r>
            <a:r>
              <a:rPr lang="en-US" sz="1600" dirty="0">
                <a:solidFill>
                  <a:schemeClr val="accent2">
                    <a:lumMod val="75000"/>
                  </a:schemeClr>
                </a:solidFill>
              </a:rPr>
              <a:t>: </a:t>
            </a:r>
            <a:r>
              <a:rPr lang="en-US" sz="1600" dirty="0" smtClean="0">
                <a:solidFill>
                  <a:schemeClr val="bg1">
                    <a:lumMod val="50000"/>
                  </a:schemeClr>
                </a:solidFill>
              </a:rPr>
              <a:t>movements are excessive and abnormal.</a:t>
            </a:r>
          </a:p>
          <a:p>
            <a:pPr lvl="1">
              <a:lnSpc>
                <a:spcPct val="150000"/>
              </a:lnSpc>
            </a:pPr>
            <a:r>
              <a:rPr lang="en-US" sz="1600" dirty="0" smtClean="0">
                <a:solidFill>
                  <a:schemeClr val="accent5">
                    <a:lumMod val="75000"/>
                  </a:schemeClr>
                </a:solidFill>
              </a:rPr>
              <a:t>Chorea.</a:t>
            </a:r>
          </a:p>
          <a:p>
            <a:pPr marL="780989" lvl="2" indent="-171450">
              <a:lnSpc>
                <a:spcPct val="150000"/>
              </a:lnSpc>
            </a:pPr>
            <a:r>
              <a:rPr lang="en-US" sz="1600" dirty="0" smtClean="0"/>
              <a:t>Huntington’s </a:t>
            </a:r>
            <a:r>
              <a:rPr lang="en-US" sz="1600" dirty="0"/>
              <a:t>Disease</a:t>
            </a:r>
          </a:p>
          <a:p>
            <a:pPr marL="780989" lvl="2" indent="-171450">
              <a:lnSpc>
                <a:spcPct val="150000"/>
              </a:lnSpc>
            </a:pPr>
            <a:r>
              <a:rPr lang="en-US" sz="1600" dirty="0" smtClean="0">
                <a:solidFill>
                  <a:schemeClr val="accent5">
                    <a:lumMod val="75000"/>
                  </a:schemeClr>
                </a:solidFill>
              </a:rPr>
              <a:t>Saint </a:t>
            </a:r>
            <a:r>
              <a:rPr lang="en-US" sz="1600" dirty="0">
                <a:solidFill>
                  <a:schemeClr val="accent5">
                    <a:lumMod val="75000"/>
                  </a:schemeClr>
                </a:solidFill>
              </a:rPr>
              <a:t>Vitus Dance (Sydenham’s Chorea)</a:t>
            </a:r>
            <a:endParaRPr lang="en-US" sz="1600" dirty="0" smtClean="0">
              <a:solidFill>
                <a:schemeClr val="accent5">
                  <a:lumMod val="75000"/>
                </a:schemeClr>
              </a:solidFill>
            </a:endParaRPr>
          </a:p>
          <a:p>
            <a:pPr lvl="1">
              <a:lnSpc>
                <a:spcPct val="150000"/>
              </a:lnSpc>
            </a:pPr>
            <a:r>
              <a:rPr lang="en-US" sz="1600" dirty="0" err="1" smtClean="0">
                <a:solidFill>
                  <a:schemeClr val="bg2">
                    <a:lumMod val="75000"/>
                  </a:schemeClr>
                </a:solidFill>
              </a:rPr>
              <a:t>Athetosis</a:t>
            </a:r>
            <a:r>
              <a:rPr lang="en-US" sz="1600" dirty="0">
                <a:solidFill>
                  <a:schemeClr val="bg2">
                    <a:lumMod val="75000"/>
                  </a:schemeClr>
                </a:solidFill>
              </a:rPr>
              <a:t>.</a:t>
            </a:r>
            <a:endParaRPr lang="en-US" sz="1600" dirty="0" smtClean="0"/>
          </a:p>
          <a:p>
            <a:pPr lvl="1">
              <a:lnSpc>
                <a:spcPct val="150000"/>
              </a:lnSpc>
            </a:pPr>
            <a:r>
              <a:rPr lang="en-US" sz="1600" dirty="0" err="1" smtClean="0">
                <a:solidFill>
                  <a:schemeClr val="bg2">
                    <a:lumMod val="75000"/>
                  </a:schemeClr>
                </a:solidFill>
              </a:rPr>
              <a:t>Hemiballismus</a:t>
            </a:r>
            <a:r>
              <a:rPr lang="en-US" sz="1600" dirty="0" smtClean="0">
                <a:solidFill>
                  <a:schemeClr val="bg2">
                    <a:lumMod val="75000"/>
                  </a:schemeClr>
                </a:solidFill>
              </a:rPr>
              <a:t> \ </a:t>
            </a:r>
            <a:r>
              <a:rPr lang="en-US" sz="1600" dirty="0" err="1" smtClean="0">
                <a:solidFill>
                  <a:schemeClr val="accent5">
                    <a:lumMod val="75000"/>
                  </a:schemeClr>
                </a:solidFill>
              </a:rPr>
              <a:t>Ballism</a:t>
            </a:r>
            <a:r>
              <a:rPr lang="en-US" sz="1600" dirty="0" smtClean="0">
                <a:solidFill>
                  <a:schemeClr val="accent5">
                    <a:lumMod val="75000"/>
                  </a:schemeClr>
                </a:solidFill>
              </a:rPr>
              <a:t>:</a:t>
            </a:r>
            <a:r>
              <a:rPr lang="en-US" sz="1600" dirty="0" smtClean="0">
                <a:solidFill>
                  <a:schemeClr val="bg2">
                    <a:lumMod val="75000"/>
                  </a:schemeClr>
                </a:solidFill>
              </a:rPr>
              <a:t> </a:t>
            </a:r>
            <a:r>
              <a:rPr lang="en-US" sz="1600" dirty="0" smtClean="0">
                <a:solidFill>
                  <a:schemeClr val="bg1">
                    <a:lumMod val="50000"/>
                  </a:schemeClr>
                </a:solidFill>
              </a:rPr>
              <a:t>involuntary movement.</a:t>
            </a:r>
          </a:p>
          <a:p>
            <a:pPr lvl="1">
              <a:lnSpc>
                <a:spcPct val="150000"/>
              </a:lnSpc>
            </a:pPr>
            <a:r>
              <a:rPr lang="en-US" sz="1600" dirty="0" smtClean="0">
                <a:solidFill>
                  <a:schemeClr val="accent5">
                    <a:lumMod val="75000"/>
                  </a:schemeClr>
                </a:solidFill>
              </a:rPr>
              <a:t>Dystonia.</a:t>
            </a:r>
          </a:p>
          <a:p>
            <a:pPr lvl="1">
              <a:lnSpc>
                <a:spcPct val="150000"/>
              </a:lnSpc>
            </a:pPr>
            <a:r>
              <a:rPr lang="en-US" sz="1600" dirty="0" smtClean="0">
                <a:solidFill>
                  <a:schemeClr val="accent5">
                    <a:lumMod val="75000"/>
                  </a:schemeClr>
                </a:solidFill>
              </a:rPr>
              <a:t>Tardive dyskinesia.</a:t>
            </a:r>
          </a:p>
          <a:p>
            <a:pPr lvl="1">
              <a:lnSpc>
                <a:spcPct val="150000"/>
              </a:lnSpc>
            </a:pPr>
            <a:r>
              <a:rPr lang="en-US" sz="1600" dirty="0" smtClean="0">
                <a:solidFill>
                  <a:schemeClr val="accent5">
                    <a:lumMod val="75000"/>
                  </a:schemeClr>
                </a:solidFill>
              </a:rPr>
              <a:t>Wilson’s disease.</a:t>
            </a:r>
          </a:p>
          <a:p>
            <a:pPr>
              <a:lnSpc>
                <a:spcPct val="150000"/>
              </a:lnSpc>
              <a:buFont typeface="Arial" panose="020B0604020202020204" pitchFamily="34" charset="0"/>
              <a:buChar char="•"/>
            </a:pPr>
            <a:endParaRPr lang="en-US" sz="1600" dirty="0" smtClean="0"/>
          </a:p>
          <a:p>
            <a:pPr>
              <a:lnSpc>
                <a:spcPct val="150000"/>
              </a:lnSpc>
              <a:buFont typeface="Arial" panose="020B0604020202020204" pitchFamily="34" charset="0"/>
              <a:buChar char="•"/>
            </a:pPr>
            <a:endParaRPr lang="en-US" sz="1600" dirty="0"/>
          </a:p>
        </p:txBody>
      </p:sp>
      <p:sp>
        <p:nvSpPr>
          <p:cNvPr id="19" name="Title 1"/>
          <p:cNvSpPr txBox="1">
            <a:spLocks/>
          </p:cNvSpPr>
          <p:nvPr/>
        </p:nvSpPr>
        <p:spPr>
          <a:xfrm>
            <a:off x="632397" y="152400"/>
            <a:ext cx="10867760"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Movement disorders</a:t>
            </a:r>
            <a:endParaRPr lang="en-US" sz="3200" dirty="0"/>
          </a:p>
        </p:txBody>
      </p:sp>
      <p:sp>
        <p:nvSpPr>
          <p:cNvPr id="2" name="Rectangle 1"/>
          <p:cNvSpPr/>
          <p:nvPr/>
        </p:nvSpPr>
        <p:spPr>
          <a:xfrm>
            <a:off x="3637889" y="5678615"/>
            <a:ext cx="5201077"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5">
                    <a:lumMod val="75000"/>
                  </a:schemeClr>
                </a:solidFill>
              </a:rPr>
              <a:t>Lesions affect indirect pathway predominantly</a:t>
            </a:r>
          </a:p>
        </p:txBody>
      </p:sp>
      <p:sp>
        <p:nvSpPr>
          <p:cNvPr id="27" name="Rectangle 26"/>
          <p:cNvSpPr/>
          <p:nvPr/>
        </p:nvSpPr>
        <p:spPr>
          <a:xfrm>
            <a:off x="6305291" y="1280266"/>
            <a:ext cx="5261729" cy="2634311"/>
          </a:xfrm>
          <a:prstGeom prst="rect">
            <a:avLst/>
          </a:prstGeom>
        </p:spPr>
        <p:txBody>
          <a:bodyPr wrap="square">
            <a:spAutoFit/>
          </a:bodyPr>
          <a:lstStyle/>
          <a:p>
            <a:pPr>
              <a:lnSpc>
                <a:spcPct val="150000"/>
              </a:lnSpc>
            </a:pPr>
            <a:r>
              <a:rPr lang="en-US" sz="1600" dirty="0">
                <a:solidFill>
                  <a:schemeClr val="accent2">
                    <a:lumMod val="75000"/>
                  </a:schemeClr>
                </a:solidFill>
              </a:rPr>
              <a:t>2. Hypokinetic:</a:t>
            </a:r>
          </a:p>
          <a:p>
            <a:pPr lvl="1">
              <a:lnSpc>
                <a:spcPct val="150000"/>
              </a:lnSpc>
            </a:pPr>
            <a:r>
              <a:rPr lang="en-US" sz="1600" dirty="0">
                <a:solidFill>
                  <a:schemeClr val="bg1">
                    <a:lumMod val="50000"/>
                  </a:schemeClr>
                </a:solidFill>
              </a:rPr>
              <a:t>Akinesia: difficulty in initiating movement.</a:t>
            </a:r>
          </a:p>
          <a:p>
            <a:pPr lvl="1">
              <a:lnSpc>
                <a:spcPct val="150000"/>
              </a:lnSpc>
            </a:pPr>
            <a:r>
              <a:rPr lang="en-US" sz="1600" dirty="0">
                <a:solidFill>
                  <a:schemeClr val="bg1">
                    <a:lumMod val="50000"/>
                  </a:schemeClr>
                </a:solidFill>
              </a:rPr>
              <a:t>Bradykinesia: slowness of movement.</a:t>
            </a:r>
          </a:p>
          <a:p>
            <a:pPr lvl="1">
              <a:lnSpc>
                <a:spcPct val="150000"/>
              </a:lnSpc>
            </a:pPr>
            <a:r>
              <a:rPr lang="en-US" sz="1600" dirty="0">
                <a:solidFill>
                  <a:schemeClr val="bg2">
                    <a:lumMod val="75000"/>
                  </a:schemeClr>
                </a:solidFill>
              </a:rPr>
              <a:t>Parkinson</a:t>
            </a:r>
            <a:r>
              <a:rPr lang="en-US" sz="1600" dirty="0"/>
              <a:t> </a:t>
            </a:r>
            <a:r>
              <a:rPr lang="en-US" sz="1600" dirty="0">
                <a:solidFill>
                  <a:schemeClr val="bg2">
                    <a:lumMod val="75000"/>
                  </a:schemeClr>
                </a:solidFill>
              </a:rPr>
              <a:t>disease.</a:t>
            </a:r>
          </a:p>
          <a:p>
            <a:pPr lvl="1">
              <a:lnSpc>
                <a:spcPct val="150000"/>
              </a:lnSpc>
            </a:pPr>
            <a:r>
              <a:rPr lang="en-US" sz="1600" dirty="0">
                <a:solidFill>
                  <a:schemeClr val="bg2">
                    <a:lumMod val="75000"/>
                  </a:schemeClr>
                </a:solidFill>
              </a:rPr>
              <a:t>Drug induced </a:t>
            </a:r>
            <a:r>
              <a:rPr lang="en-US" sz="1600" dirty="0" err="1"/>
              <a:t>eg:MPTP</a:t>
            </a:r>
            <a:endParaRPr lang="en-US" sz="1600" dirty="0"/>
          </a:p>
          <a:p>
            <a:pPr lvl="1">
              <a:lnSpc>
                <a:spcPct val="150000"/>
              </a:lnSpc>
            </a:pPr>
            <a:r>
              <a:rPr lang="en-US" sz="1600" dirty="0">
                <a:solidFill>
                  <a:schemeClr val="accent5">
                    <a:lumMod val="75000"/>
                  </a:schemeClr>
                </a:solidFill>
              </a:rPr>
              <a:t>Dopamine receptor blockers </a:t>
            </a:r>
            <a:r>
              <a:rPr lang="en-US" sz="1600" dirty="0" err="1">
                <a:solidFill>
                  <a:schemeClr val="accent5">
                    <a:lumMod val="75000"/>
                  </a:schemeClr>
                </a:solidFill>
              </a:rPr>
              <a:t>eg</a:t>
            </a:r>
            <a:r>
              <a:rPr lang="en-US" sz="1600" dirty="0">
                <a:solidFill>
                  <a:schemeClr val="accent5">
                    <a:lumMod val="75000"/>
                  </a:schemeClr>
                </a:solidFill>
              </a:rPr>
              <a:t>: neuroleptics &amp; antipsychotic drugs.</a:t>
            </a:r>
          </a:p>
        </p:txBody>
      </p:sp>
      <p:cxnSp>
        <p:nvCxnSpPr>
          <p:cNvPr id="30" name="Straight Connector 29"/>
          <p:cNvCxnSpPr/>
          <p:nvPr/>
        </p:nvCxnSpPr>
        <p:spPr>
          <a:xfrm>
            <a:off x="6238428" y="1143000"/>
            <a:ext cx="0" cy="4302224"/>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33" name="TextBox 32"/>
          <p:cNvSpPr txBox="1"/>
          <p:nvPr/>
        </p:nvSpPr>
        <p:spPr>
          <a:xfrm>
            <a:off x="7423912" y="778337"/>
            <a:ext cx="4143108" cy="276999"/>
          </a:xfrm>
          <a:prstGeom prst="rect">
            <a:avLst/>
          </a:prstGeom>
          <a:solidFill>
            <a:schemeClr val="bg1"/>
          </a:solidFill>
          <a:ln w="19050">
            <a:solidFill>
              <a:schemeClr val="bg2">
                <a:lumMod val="50000"/>
              </a:schemeClr>
            </a:solidFill>
            <a:prstDash val="dash"/>
          </a:ln>
        </p:spPr>
        <p:txBody>
          <a:bodyPr wrap="square" rtlCol="0">
            <a:spAutoFit/>
          </a:bodyPr>
          <a:lstStyle/>
          <a:p>
            <a:pPr marL="171450" indent="-171450">
              <a:buFont typeface="Arial" panose="020B0604020202020204" pitchFamily="34" charset="0"/>
              <a:buChar char="•"/>
            </a:pPr>
            <a:r>
              <a:rPr lang="en-US" sz="1200" b="1" dirty="0" smtClean="0">
                <a:solidFill>
                  <a:schemeClr val="accent5">
                    <a:lumMod val="75000"/>
                  </a:schemeClr>
                </a:solidFill>
              </a:rPr>
              <a:t>Brown </a:t>
            </a:r>
            <a:r>
              <a:rPr lang="en-US" sz="1200" b="1" dirty="0">
                <a:solidFill>
                  <a:schemeClr val="accent5">
                    <a:lumMod val="75000"/>
                  </a:schemeClr>
                </a:solidFill>
              </a:rPr>
              <a:t>color refer to (ONLY IN </a:t>
            </a:r>
            <a:r>
              <a:rPr lang="en-US" sz="1200" b="1" dirty="0" smtClean="0">
                <a:solidFill>
                  <a:schemeClr val="accent5">
                    <a:lumMod val="75000"/>
                  </a:schemeClr>
                </a:solidFill>
              </a:rPr>
              <a:t>Males’ </a:t>
            </a:r>
            <a:r>
              <a:rPr lang="en-US" sz="1200" b="1" dirty="0">
                <a:solidFill>
                  <a:schemeClr val="accent5">
                    <a:lumMod val="75000"/>
                  </a:schemeClr>
                </a:solidFill>
              </a:rPr>
              <a:t>SLIDES) </a:t>
            </a:r>
          </a:p>
        </p:txBody>
      </p:sp>
    </p:spTree>
    <p:extLst>
      <p:ext uri="{BB962C8B-B14F-4D97-AF65-F5344CB8AC3E}">
        <p14:creationId xmlns:p14="http://schemas.microsoft.com/office/powerpoint/2010/main" val="745483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graphicFrame>
        <p:nvGraphicFramePr>
          <p:cNvPr id="5" name="object 2"/>
          <p:cNvGraphicFramePr>
            <a:graphicFrameLocks noGrp="1"/>
          </p:cNvGraphicFramePr>
          <p:nvPr>
            <p:extLst>
              <p:ext uri="{D42A27DB-BD31-4B8C-83A1-F6EECF244321}">
                <p14:modId xmlns:p14="http://schemas.microsoft.com/office/powerpoint/2010/main" val="2587743634"/>
              </p:ext>
            </p:extLst>
          </p:nvPr>
        </p:nvGraphicFramePr>
        <p:xfrm>
          <a:off x="609459" y="1312075"/>
          <a:ext cx="10969943" cy="4875200"/>
        </p:xfrm>
        <a:graphic>
          <a:graphicData uri="http://schemas.openxmlformats.org/drawingml/2006/table">
            <a:tbl>
              <a:tblPr firstRow="1" bandRow="1">
                <a:tableStyleId>{5DA37D80-6434-44D0-A028-1B22A696006F}</a:tableStyleId>
              </a:tblPr>
              <a:tblGrid>
                <a:gridCol w="2676640">
                  <a:extLst>
                    <a:ext uri="{9D8B030D-6E8A-4147-A177-3AD203B41FA5}">
                      <a16:colId xmlns:a16="http://schemas.microsoft.com/office/drawing/2014/main" val="20000"/>
                    </a:ext>
                  </a:extLst>
                </a:gridCol>
                <a:gridCol w="4636633">
                  <a:extLst>
                    <a:ext uri="{9D8B030D-6E8A-4147-A177-3AD203B41FA5}">
                      <a16:colId xmlns:a16="http://schemas.microsoft.com/office/drawing/2014/main" val="20001"/>
                    </a:ext>
                  </a:extLst>
                </a:gridCol>
                <a:gridCol w="3656670">
                  <a:extLst>
                    <a:ext uri="{9D8B030D-6E8A-4147-A177-3AD203B41FA5}">
                      <a16:colId xmlns:a16="http://schemas.microsoft.com/office/drawing/2014/main" val="20002"/>
                    </a:ext>
                  </a:extLst>
                </a:gridCol>
              </a:tblGrid>
              <a:tr h="508756">
                <a:tc>
                  <a:txBody>
                    <a:bodyPr/>
                    <a:lstStyle/>
                    <a:p>
                      <a:pPr marL="893444" marR="810260" indent="-76200" algn="ctr">
                        <a:lnSpc>
                          <a:spcPct val="100000"/>
                        </a:lnSpc>
                        <a:spcBef>
                          <a:spcPts val="215"/>
                        </a:spcBef>
                      </a:pPr>
                      <a:r>
                        <a:rPr lang="en-US" sz="1600" spc="-5" dirty="0" smtClean="0">
                          <a:solidFill>
                            <a:schemeClr val="bg1"/>
                          </a:solidFill>
                        </a:rPr>
                        <a:t>M</a:t>
                      </a:r>
                      <a:r>
                        <a:rPr lang="en-US" sz="1600" dirty="0" smtClean="0">
                          <a:solidFill>
                            <a:schemeClr val="bg1"/>
                          </a:solidFill>
                        </a:rPr>
                        <a:t>ove</a:t>
                      </a:r>
                      <a:r>
                        <a:rPr lang="en-US" sz="1600" spc="5" dirty="0" smtClean="0">
                          <a:solidFill>
                            <a:schemeClr val="bg1"/>
                          </a:solidFill>
                        </a:rPr>
                        <a:t>m</a:t>
                      </a:r>
                      <a:r>
                        <a:rPr lang="en-US" sz="1600" spc="-5" dirty="0" smtClean="0">
                          <a:solidFill>
                            <a:schemeClr val="bg1"/>
                          </a:solidFill>
                        </a:rPr>
                        <a:t>e</a:t>
                      </a:r>
                      <a:r>
                        <a:rPr lang="en-US" sz="1600" spc="5" dirty="0" smtClean="0">
                          <a:solidFill>
                            <a:schemeClr val="bg1"/>
                          </a:solidFill>
                        </a:rPr>
                        <a:t>n</a:t>
                      </a:r>
                      <a:r>
                        <a:rPr lang="en-US" sz="1600" dirty="0" smtClean="0">
                          <a:solidFill>
                            <a:schemeClr val="bg1"/>
                          </a:solidFill>
                        </a:rPr>
                        <a:t>t  disorder</a:t>
                      </a:r>
                      <a:endParaRPr lang="en-US" sz="1600" dirty="0">
                        <a:solidFill>
                          <a:schemeClr val="bg1"/>
                        </a:solidFill>
                        <a:latin typeface="+mn-lt"/>
                        <a:cs typeface="Comic Sans MS"/>
                      </a:endParaRPr>
                    </a:p>
                  </a:txBody>
                  <a:tcPr marL="0" marR="0" marT="0" marB="0" anchor="ctr">
                    <a:solidFill>
                      <a:schemeClr val="accent2">
                        <a:lumMod val="40000"/>
                        <a:lumOff val="60000"/>
                      </a:schemeClr>
                    </a:solidFill>
                  </a:tcPr>
                </a:tc>
                <a:tc>
                  <a:txBody>
                    <a:bodyPr/>
                    <a:lstStyle/>
                    <a:p>
                      <a:pPr marL="880110" algn="l">
                        <a:lnSpc>
                          <a:spcPct val="100000"/>
                        </a:lnSpc>
                        <a:spcBef>
                          <a:spcPts val="215"/>
                        </a:spcBef>
                      </a:pPr>
                      <a:r>
                        <a:rPr lang="en-US" sz="1600" dirty="0" smtClean="0">
                          <a:solidFill>
                            <a:schemeClr val="bg1"/>
                          </a:solidFill>
                        </a:rPr>
                        <a:t>                  </a:t>
                      </a:r>
                      <a:r>
                        <a:rPr lang="en-US" sz="1600" baseline="0" dirty="0" smtClean="0">
                          <a:solidFill>
                            <a:schemeClr val="bg1"/>
                          </a:solidFill>
                        </a:rPr>
                        <a:t> </a:t>
                      </a:r>
                      <a:r>
                        <a:rPr lang="en-US" sz="1600" dirty="0" smtClean="0">
                          <a:solidFill>
                            <a:schemeClr val="bg1"/>
                          </a:solidFill>
                        </a:rPr>
                        <a:t>Features</a:t>
                      </a:r>
                      <a:endParaRPr lang="en-US" sz="1600" dirty="0">
                        <a:solidFill>
                          <a:schemeClr val="bg1"/>
                        </a:solidFill>
                        <a:latin typeface="+mn-lt"/>
                        <a:cs typeface="Comic Sans MS"/>
                      </a:endParaRPr>
                    </a:p>
                  </a:txBody>
                  <a:tcPr marL="0" marR="0" marT="0" marB="0" anchor="ctr">
                    <a:solidFill>
                      <a:schemeClr val="accent2">
                        <a:lumMod val="40000"/>
                        <a:lumOff val="60000"/>
                      </a:schemeClr>
                    </a:solidFill>
                  </a:tcPr>
                </a:tc>
                <a:tc>
                  <a:txBody>
                    <a:bodyPr/>
                    <a:lstStyle/>
                    <a:p>
                      <a:pPr algn="ctr">
                        <a:lnSpc>
                          <a:spcPct val="100000"/>
                        </a:lnSpc>
                        <a:spcBef>
                          <a:spcPts val="215"/>
                        </a:spcBef>
                      </a:pPr>
                      <a:r>
                        <a:rPr lang="en-US" sz="1600" dirty="0" smtClean="0">
                          <a:solidFill>
                            <a:schemeClr val="bg1"/>
                          </a:solidFill>
                        </a:rPr>
                        <a:t>Lesion</a:t>
                      </a:r>
                      <a:endParaRPr lang="en-US" sz="1600" dirty="0">
                        <a:solidFill>
                          <a:schemeClr val="bg1"/>
                        </a:solidFill>
                        <a:latin typeface="+mn-lt"/>
                        <a:cs typeface="Comic Sans MS"/>
                      </a:endParaRPr>
                    </a:p>
                  </a:txBody>
                  <a:tcPr marL="0" marR="0" marT="0" marB="0" anchor="ctr">
                    <a:solidFill>
                      <a:schemeClr val="accent2">
                        <a:lumMod val="40000"/>
                        <a:lumOff val="60000"/>
                      </a:schemeClr>
                    </a:solidFill>
                  </a:tcPr>
                </a:tc>
                <a:extLst>
                  <a:ext uri="{0D108BD9-81ED-4DB2-BD59-A6C34878D82A}">
                    <a16:rowId xmlns:a16="http://schemas.microsoft.com/office/drawing/2014/main" val="10000"/>
                  </a:ext>
                </a:extLst>
              </a:tr>
              <a:tr h="980396">
                <a:tc>
                  <a:txBody>
                    <a:bodyPr/>
                    <a:lstStyle/>
                    <a:p>
                      <a:pPr marL="635" algn="ctr">
                        <a:lnSpc>
                          <a:spcPct val="100000"/>
                        </a:lnSpc>
                        <a:spcBef>
                          <a:spcPts val="114"/>
                        </a:spcBef>
                      </a:pPr>
                      <a:r>
                        <a:rPr lang="en-US" sz="1800" dirty="0" smtClean="0">
                          <a:solidFill>
                            <a:srgbClr val="FF0000"/>
                          </a:solidFill>
                        </a:rPr>
                        <a:t>Chorea</a:t>
                      </a:r>
                      <a:endParaRPr lang="en-US" sz="1600" dirty="0">
                        <a:solidFill>
                          <a:srgbClr val="FF0000"/>
                        </a:solidFill>
                        <a:latin typeface="+mn-lt"/>
                        <a:cs typeface="Comic Sans MS"/>
                      </a:endParaRPr>
                    </a:p>
                  </a:txBody>
                  <a:tcPr marL="0" marR="0" marT="0" marB="0" anchor="ctr">
                    <a:solidFill>
                      <a:schemeClr val="bg1"/>
                    </a:solidFill>
                  </a:tcPr>
                </a:tc>
                <a:tc>
                  <a:txBody>
                    <a:bodyPr/>
                    <a:lstStyle/>
                    <a:p>
                      <a:pPr marL="85725" marR="252095" algn="l">
                        <a:lnSpc>
                          <a:spcPct val="100000"/>
                        </a:lnSpc>
                        <a:spcBef>
                          <a:spcPts val="114"/>
                        </a:spcBef>
                      </a:pPr>
                      <a:r>
                        <a:rPr lang="en-US" sz="1600" spc="-5" dirty="0" smtClean="0"/>
                        <a:t>Multiple </a:t>
                      </a:r>
                      <a:r>
                        <a:rPr lang="en-US" sz="1600" dirty="0" smtClean="0"/>
                        <a:t>quick involuntary,</a:t>
                      </a:r>
                      <a:r>
                        <a:rPr lang="en-US" sz="1600" spc="-65" dirty="0" smtClean="0"/>
                        <a:t> </a:t>
                      </a:r>
                      <a:r>
                        <a:rPr lang="en-US" sz="1600" spc="-5" dirty="0" smtClean="0"/>
                        <a:t>random/purposeless movements </a:t>
                      </a:r>
                      <a:r>
                        <a:rPr lang="en-US" sz="1600" dirty="0" smtClean="0">
                          <a:solidFill>
                            <a:schemeClr val="bg1">
                              <a:lumMod val="50000"/>
                            </a:schemeClr>
                          </a:solidFill>
                        </a:rPr>
                        <a:t>at </a:t>
                      </a:r>
                      <a:r>
                        <a:rPr lang="en-US" sz="1600" spc="-5" dirty="0" smtClean="0">
                          <a:solidFill>
                            <a:schemeClr val="bg1">
                              <a:lumMod val="50000"/>
                            </a:schemeClr>
                          </a:solidFill>
                        </a:rPr>
                        <a:t>rest</a:t>
                      </a:r>
                      <a:r>
                        <a:rPr lang="en-US" sz="1600" spc="-5" dirty="0" smtClean="0"/>
                        <a:t>, </a:t>
                      </a:r>
                      <a:r>
                        <a:rPr lang="en-US" sz="1600" dirty="0" smtClean="0"/>
                        <a:t>usually </a:t>
                      </a:r>
                      <a:r>
                        <a:rPr lang="en-US" sz="1600" spc="-5" dirty="0" smtClean="0"/>
                        <a:t>most prominent in the appendicular muscle.</a:t>
                      </a:r>
                      <a:endParaRPr lang="en-US" sz="1600" dirty="0">
                        <a:latin typeface="+mn-lt"/>
                        <a:cs typeface="Comic Sans MS"/>
                      </a:endParaRPr>
                    </a:p>
                  </a:txBody>
                  <a:tcPr marL="0" marR="0" marT="0" marB="0" anchor="ctr">
                    <a:solidFill>
                      <a:schemeClr val="bg1"/>
                    </a:solidFill>
                  </a:tcPr>
                </a:tc>
                <a:tc>
                  <a:txBody>
                    <a:bodyPr/>
                    <a:lstStyle/>
                    <a:p>
                      <a:pPr marL="371475" marR="410209" indent="-285750" algn="l">
                        <a:lnSpc>
                          <a:spcPct val="100000"/>
                        </a:lnSpc>
                        <a:spcBef>
                          <a:spcPts val="114"/>
                        </a:spcBef>
                        <a:buFont typeface="Arial" panose="020B0604020202020204" pitchFamily="34" charset="0"/>
                        <a:buChar char="•"/>
                        <a:tabLst>
                          <a:tab pos="1640839" algn="l"/>
                        </a:tabLst>
                      </a:pPr>
                      <a:r>
                        <a:rPr lang="en-US" sz="1600" spc="-5" dirty="0" smtClean="0"/>
                        <a:t>Atrophy</a:t>
                      </a:r>
                      <a:r>
                        <a:rPr lang="en-US" sz="1600" spc="-5" baseline="0" dirty="0" smtClean="0"/>
                        <a:t> </a:t>
                      </a:r>
                      <a:r>
                        <a:rPr lang="en-US" sz="1600" dirty="0" smtClean="0"/>
                        <a:t>of</a:t>
                      </a:r>
                      <a:r>
                        <a:rPr lang="en-US" sz="1600" spc="-100" dirty="0" smtClean="0"/>
                        <a:t> </a:t>
                      </a:r>
                      <a:r>
                        <a:rPr lang="en-US" sz="1600" dirty="0" smtClean="0"/>
                        <a:t>the </a:t>
                      </a:r>
                      <a:r>
                        <a:rPr lang="en-US" sz="1600" dirty="0" smtClean="0">
                          <a:solidFill>
                            <a:srgbClr val="FF0000"/>
                          </a:solidFill>
                        </a:rPr>
                        <a:t>striatum</a:t>
                      </a:r>
                      <a:r>
                        <a:rPr lang="en-US" sz="1600" dirty="0" smtClean="0"/>
                        <a:t>.</a:t>
                      </a:r>
                    </a:p>
                    <a:p>
                      <a:pPr marL="371475" marR="410209" indent="-285750" algn="l">
                        <a:lnSpc>
                          <a:spcPct val="100000"/>
                        </a:lnSpc>
                        <a:spcBef>
                          <a:spcPts val="114"/>
                        </a:spcBef>
                        <a:buFont typeface="Arial" panose="020B0604020202020204" pitchFamily="34" charset="0"/>
                        <a:buChar char="•"/>
                        <a:tabLst>
                          <a:tab pos="1640839" algn="l"/>
                        </a:tabLst>
                      </a:pPr>
                      <a:r>
                        <a:rPr lang="en-US" sz="1600" dirty="0" smtClean="0">
                          <a:solidFill>
                            <a:srgbClr val="FF0000"/>
                          </a:solidFill>
                          <a:latin typeface="+mn-lt"/>
                          <a:cs typeface="Comic Sans MS"/>
                        </a:rPr>
                        <a:t>Huntington Chorea.</a:t>
                      </a:r>
                    </a:p>
                    <a:p>
                      <a:pPr marL="371475" marR="410209" indent="-285750" algn="l">
                        <a:lnSpc>
                          <a:spcPct val="100000"/>
                        </a:lnSpc>
                        <a:spcBef>
                          <a:spcPts val="114"/>
                        </a:spcBef>
                        <a:buFont typeface="Arial" panose="020B0604020202020204" pitchFamily="34" charset="0"/>
                        <a:buChar char="•"/>
                        <a:tabLst>
                          <a:tab pos="1640839" algn="l"/>
                        </a:tabLst>
                      </a:pPr>
                      <a:r>
                        <a:rPr kumimoji="0" lang="en-US" sz="1600" kern="1200" spc="-5" dirty="0" smtClean="0">
                          <a:solidFill>
                            <a:schemeClr val="tx1"/>
                          </a:solidFill>
                          <a:latin typeface="+mn-lt"/>
                          <a:ea typeface="+mn-ea"/>
                          <a:cs typeface="+mn-cs"/>
                        </a:rPr>
                        <a:t>Saint </a:t>
                      </a:r>
                      <a:r>
                        <a:rPr kumimoji="0" lang="en-US" sz="1600" kern="1200" spc="-5" dirty="0" err="1" smtClean="0">
                          <a:solidFill>
                            <a:schemeClr val="tx1"/>
                          </a:solidFill>
                          <a:latin typeface="+mn-lt"/>
                          <a:ea typeface="+mn-ea"/>
                          <a:cs typeface="+mn-cs"/>
                        </a:rPr>
                        <a:t>vitus</a:t>
                      </a:r>
                      <a:r>
                        <a:rPr kumimoji="0" lang="en-US" sz="1600" kern="1200" spc="-5" dirty="0" smtClean="0">
                          <a:solidFill>
                            <a:schemeClr val="tx1"/>
                          </a:solidFill>
                          <a:latin typeface="+mn-lt"/>
                          <a:ea typeface="+mn-ea"/>
                          <a:cs typeface="+mn-cs"/>
                        </a:rPr>
                        <a:t> dance (post streptococcal infection).</a:t>
                      </a:r>
                      <a:endParaRPr kumimoji="0" lang="en-US" sz="1600" kern="1200" spc="-5"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val="10001"/>
                  </a:ext>
                </a:extLst>
              </a:tr>
              <a:tr h="850172">
                <a:tc>
                  <a:txBody>
                    <a:bodyPr/>
                    <a:lstStyle/>
                    <a:p>
                      <a:pPr algn="ctr">
                        <a:lnSpc>
                          <a:spcPct val="100000"/>
                        </a:lnSpc>
                        <a:spcBef>
                          <a:spcPts val="219"/>
                        </a:spcBef>
                      </a:pPr>
                      <a:r>
                        <a:rPr lang="en-US" sz="1600" dirty="0" err="1" smtClean="0">
                          <a:solidFill>
                            <a:schemeClr val="accent2">
                              <a:lumMod val="75000"/>
                            </a:schemeClr>
                          </a:solidFill>
                        </a:rPr>
                        <a:t>Athetosis</a:t>
                      </a:r>
                      <a:endParaRPr lang="en-US" sz="1600" dirty="0">
                        <a:solidFill>
                          <a:schemeClr val="accent2">
                            <a:lumMod val="75000"/>
                          </a:schemeClr>
                        </a:solidFill>
                        <a:latin typeface="+mn-lt"/>
                        <a:cs typeface="Comic Sans MS"/>
                      </a:endParaRPr>
                    </a:p>
                  </a:txBody>
                  <a:tcPr marL="0" marR="0" marT="0" marB="0" anchor="ctr">
                    <a:solidFill>
                      <a:schemeClr val="bg1"/>
                    </a:solidFill>
                  </a:tcPr>
                </a:tc>
                <a:tc>
                  <a:txBody>
                    <a:bodyPr/>
                    <a:lstStyle/>
                    <a:p>
                      <a:pPr marL="85725" marR="410209" algn="l">
                        <a:lnSpc>
                          <a:spcPct val="100000"/>
                        </a:lnSpc>
                        <a:spcBef>
                          <a:spcPts val="219"/>
                        </a:spcBef>
                      </a:pPr>
                      <a:r>
                        <a:rPr lang="en-US" sz="1600" spc="-5" dirty="0" smtClean="0"/>
                        <a:t>Slow writhing</a:t>
                      </a:r>
                      <a:r>
                        <a:rPr lang="en-US" sz="1600" spc="-5" baseline="0" dirty="0" smtClean="0"/>
                        <a:t> </a:t>
                      </a:r>
                      <a:r>
                        <a:rPr lang="en-US" sz="1600" spc="-5" dirty="0" smtClean="0"/>
                        <a:t>movements </a:t>
                      </a:r>
                      <a:r>
                        <a:rPr lang="en-US" sz="1600" dirty="0" smtClean="0">
                          <a:solidFill>
                            <a:schemeClr val="bg1">
                              <a:lumMod val="50000"/>
                            </a:schemeClr>
                          </a:solidFill>
                        </a:rPr>
                        <a:t>of hand</a:t>
                      </a:r>
                      <a:r>
                        <a:rPr lang="en-US" sz="1600" dirty="0" smtClean="0"/>
                        <a:t>, </a:t>
                      </a:r>
                      <a:r>
                        <a:rPr lang="en-US" sz="1600" spc="-5" dirty="0" smtClean="0">
                          <a:solidFill>
                            <a:schemeClr val="bg1">
                              <a:lumMod val="50000"/>
                            </a:schemeClr>
                          </a:solidFill>
                        </a:rPr>
                        <a:t>neck</a:t>
                      </a:r>
                      <a:r>
                        <a:rPr lang="en-US" sz="1600" spc="-5" dirty="0" smtClean="0"/>
                        <a:t>,</a:t>
                      </a:r>
                      <a:r>
                        <a:rPr lang="en-US" sz="1600" spc="-5" baseline="0" dirty="0" smtClean="0"/>
                        <a:t> </a:t>
                      </a:r>
                      <a:r>
                        <a:rPr lang="en-US" sz="1600" dirty="0" smtClean="0">
                          <a:solidFill>
                            <a:schemeClr val="bg1">
                              <a:lumMod val="50000"/>
                            </a:schemeClr>
                          </a:solidFill>
                        </a:rPr>
                        <a:t>face &amp;</a:t>
                      </a:r>
                      <a:r>
                        <a:rPr lang="en-US" sz="1600" baseline="0" dirty="0" smtClean="0">
                          <a:solidFill>
                            <a:schemeClr val="bg1">
                              <a:lumMod val="50000"/>
                            </a:schemeClr>
                          </a:solidFill>
                        </a:rPr>
                        <a:t> </a:t>
                      </a:r>
                      <a:r>
                        <a:rPr lang="en-US" sz="1600" dirty="0" smtClean="0">
                          <a:solidFill>
                            <a:schemeClr val="bg1">
                              <a:lumMod val="50000"/>
                            </a:schemeClr>
                          </a:solidFill>
                        </a:rPr>
                        <a:t>tongue, which are usually more severe in the appendicular muscles.</a:t>
                      </a:r>
                      <a:endParaRPr lang="en-US" sz="1600" dirty="0">
                        <a:solidFill>
                          <a:schemeClr val="bg1">
                            <a:lumMod val="50000"/>
                          </a:schemeClr>
                        </a:solidFill>
                        <a:latin typeface="+mn-lt"/>
                        <a:cs typeface="Comic Sans MS"/>
                      </a:endParaRPr>
                    </a:p>
                  </a:txBody>
                  <a:tcPr marL="0" marR="0" marT="0" marB="0" anchor="ctr">
                    <a:solidFill>
                      <a:schemeClr val="bg1"/>
                    </a:solidFill>
                  </a:tcPr>
                </a:tc>
                <a:tc>
                  <a:txBody>
                    <a:bodyPr/>
                    <a:lstStyle/>
                    <a:p>
                      <a:pPr marL="371475" marR="311150" indent="-285750" algn="l">
                        <a:lnSpc>
                          <a:spcPct val="100000"/>
                        </a:lnSpc>
                        <a:spcBef>
                          <a:spcPts val="219"/>
                        </a:spcBef>
                        <a:buFont typeface="Arial" panose="020B0604020202020204" pitchFamily="34" charset="0"/>
                        <a:buChar char="•"/>
                      </a:pPr>
                      <a:r>
                        <a:rPr lang="en-US" sz="1600" dirty="0" smtClean="0"/>
                        <a:t>Diffuse hypermyelination of </a:t>
                      </a:r>
                      <a:r>
                        <a:rPr lang="en-US" sz="1600" dirty="0" smtClean="0">
                          <a:solidFill>
                            <a:srgbClr val="FF0000"/>
                          </a:solidFill>
                        </a:rPr>
                        <a:t>corpus</a:t>
                      </a:r>
                      <a:r>
                        <a:rPr lang="en-US" sz="1600" baseline="0" dirty="0" smtClean="0">
                          <a:solidFill>
                            <a:srgbClr val="FF0000"/>
                          </a:solidFill>
                        </a:rPr>
                        <a:t> </a:t>
                      </a:r>
                      <a:r>
                        <a:rPr lang="en-US" sz="1600" dirty="0" smtClean="0">
                          <a:solidFill>
                            <a:srgbClr val="FF0000"/>
                          </a:solidFill>
                        </a:rPr>
                        <a:t>striatum</a:t>
                      </a:r>
                      <a:r>
                        <a:rPr lang="en-US" sz="1600" baseline="0" dirty="0" smtClean="0">
                          <a:solidFill>
                            <a:srgbClr val="FF0000"/>
                          </a:solidFill>
                        </a:rPr>
                        <a:t> and thalamus.</a:t>
                      </a:r>
                      <a:endParaRPr lang="en-US" sz="1600" dirty="0">
                        <a:solidFill>
                          <a:srgbClr val="FF0000"/>
                        </a:solidFill>
                        <a:latin typeface="+mn-lt"/>
                        <a:cs typeface="Comic Sans MS"/>
                      </a:endParaRPr>
                    </a:p>
                  </a:txBody>
                  <a:tcPr marL="0" marR="0" marT="0" marB="0" anchor="ctr">
                    <a:solidFill>
                      <a:schemeClr val="bg1"/>
                    </a:solidFill>
                  </a:tcPr>
                </a:tc>
                <a:extLst>
                  <a:ext uri="{0D108BD9-81ED-4DB2-BD59-A6C34878D82A}">
                    <a16:rowId xmlns:a16="http://schemas.microsoft.com/office/drawing/2014/main" val="10002"/>
                  </a:ext>
                </a:extLst>
              </a:tr>
              <a:tr h="1001672">
                <a:tc>
                  <a:txBody>
                    <a:bodyPr/>
                    <a:lstStyle/>
                    <a:p>
                      <a:pPr algn="ctr">
                        <a:lnSpc>
                          <a:spcPct val="100000"/>
                        </a:lnSpc>
                        <a:spcBef>
                          <a:spcPts val="220"/>
                        </a:spcBef>
                      </a:pPr>
                      <a:r>
                        <a:rPr lang="en-US" sz="1600" spc="-5" dirty="0" err="1" smtClean="0">
                          <a:solidFill>
                            <a:schemeClr val="accent2">
                              <a:lumMod val="75000"/>
                            </a:schemeClr>
                          </a:solidFill>
                        </a:rPr>
                        <a:t>Hemiballismus</a:t>
                      </a:r>
                      <a:endParaRPr lang="en-US" sz="1600" dirty="0">
                        <a:solidFill>
                          <a:schemeClr val="accent2">
                            <a:lumMod val="75000"/>
                          </a:schemeClr>
                        </a:solidFill>
                        <a:latin typeface="+mn-lt"/>
                        <a:cs typeface="Comic Sans MS"/>
                      </a:endParaRPr>
                    </a:p>
                  </a:txBody>
                  <a:tcPr marL="0" marR="0" marT="0" marB="0" anchor="ctr">
                    <a:solidFill>
                      <a:schemeClr val="bg1"/>
                    </a:solidFill>
                  </a:tcPr>
                </a:tc>
                <a:tc>
                  <a:txBody>
                    <a:bodyPr/>
                    <a:lstStyle/>
                    <a:p>
                      <a:pPr marL="85725" marR="895350" algn="ctr">
                        <a:lnSpc>
                          <a:spcPct val="100000"/>
                        </a:lnSpc>
                        <a:spcBef>
                          <a:spcPts val="220"/>
                        </a:spcBef>
                      </a:pPr>
                      <a:r>
                        <a:rPr lang="en-US" sz="1600" dirty="0" smtClean="0"/>
                        <a:t>Wild </a:t>
                      </a:r>
                      <a:r>
                        <a:rPr lang="en-US" sz="1600" spc="-5" dirty="0" smtClean="0"/>
                        <a:t>flinging movements </a:t>
                      </a:r>
                      <a:r>
                        <a:rPr lang="en-US" sz="1600" dirty="0" smtClean="0"/>
                        <a:t>of  half of the</a:t>
                      </a:r>
                      <a:r>
                        <a:rPr lang="en-US" sz="1600" spc="-135" dirty="0" smtClean="0"/>
                        <a:t> </a:t>
                      </a:r>
                      <a:r>
                        <a:rPr lang="en-US" sz="1600" spc="-5" dirty="0" smtClean="0"/>
                        <a:t>body.</a:t>
                      </a:r>
                      <a:endParaRPr lang="en-US" sz="1600" dirty="0">
                        <a:latin typeface="+mn-lt"/>
                        <a:cs typeface="Comic Sans MS"/>
                      </a:endParaRPr>
                    </a:p>
                  </a:txBody>
                  <a:tcPr marL="0" marR="0" marT="0" marB="0" anchor="ctr">
                    <a:solidFill>
                      <a:schemeClr val="bg1"/>
                    </a:solidFill>
                  </a:tcPr>
                </a:tc>
                <a:tc>
                  <a:txBody>
                    <a:bodyPr/>
                    <a:lstStyle/>
                    <a:p>
                      <a:pPr marL="285750" indent="-285750" algn="l">
                        <a:buFont typeface="Arial" panose="020B0604020202020204" pitchFamily="34" charset="0"/>
                        <a:buChar char="•"/>
                      </a:pPr>
                      <a:r>
                        <a:rPr lang="en-US" sz="1600" spc="-5" dirty="0" smtClean="0"/>
                        <a:t>Hemorrh</a:t>
                      </a:r>
                      <a:r>
                        <a:rPr lang="en-US" sz="1600" spc="5" dirty="0" smtClean="0"/>
                        <a:t>a</a:t>
                      </a:r>
                      <a:r>
                        <a:rPr lang="en-US" sz="1600" dirty="0" smtClean="0"/>
                        <a:t>gic </a:t>
                      </a:r>
                      <a:r>
                        <a:rPr lang="en-US" sz="1600" spc="-5" dirty="0" smtClean="0"/>
                        <a:t>destruction</a:t>
                      </a:r>
                      <a:r>
                        <a:rPr lang="en-US" sz="1600" dirty="0" smtClean="0"/>
                        <a:t> of</a:t>
                      </a:r>
                      <a:r>
                        <a:rPr lang="en-US" sz="1600" spc="-45" dirty="0" smtClean="0"/>
                        <a:t> </a:t>
                      </a:r>
                      <a:r>
                        <a:rPr lang="en-US" sz="1600" spc="-5" dirty="0" smtClean="0"/>
                        <a:t>contralateral </a:t>
                      </a:r>
                      <a:r>
                        <a:rPr lang="en-US" sz="1600" dirty="0" err="1" smtClean="0">
                          <a:solidFill>
                            <a:srgbClr val="FF0000"/>
                          </a:solidFill>
                        </a:rPr>
                        <a:t>subthalamic</a:t>
                      </a:r>
                      <a:r>
                        <a:rPr lang="en-US" sz="1600" spc="-125" dirty="0" smtClean="0">
                          <a:solidFill>
                            <a:srgbClr val="FF0000"/>
                          </a:solidFill>
                        </a:rPr>
                        <a:t> </a:t>
                      </a:r>
                      <a:r>
                        <a:rPr lang="en-US" sz="1600" dirty="0" smtClean="0">
                          <a:solidFill>
                            <a:srgbClr val="FF0000"/>
                          </a:solidFill>
                        </a:rPr>
                        <a:t>n. </a:t>
                      </a:r>
                    </a:p>
                    <a:p>
                      <a:pPr marL="285750" indent="-285750" algn="l">
                        <a:buFont typeface="Arial" panose="020B0604020202020204" pitchFamily="34" charset="0"/>
                        <a:buChar char="•"/>
                      </a:pPr>
                      <a:r>
                        <a:rPr lang="en-US" sz="1600" spc="-5" dirty="0" smtClean="0"/>
                        <a:t>Hypertensive</a:t>
                      </a:r>
                      <a:r>
                        <a:rPr lang="en-US" sz="1600" spc="-35" dirty="0" smtClean="0"/>
                        <a:t> </a:t>
                      </a:r>
                      <a:r>
                        <a:rPr lang="en-US" sz="1600" spc="-5" dirty="0" smtClean="0"/>
                        <a:t>patients.</a:t>
                      </a:r>
                      <a:endParaRPr lang="en-US" sz="1600" dirty="0">
                        <a:cs typeface="Comic Sans MS"/>
                      </a:endParaRPr>
                    </a:p>
                  </a:txBody>
                  <a:tcPr marL="0" marR="0" marT="0" marB="0" anchor="ctr">
                    <a:solidFill>
                      <a:schemeClr val="bg1"/>
                    </a:solidFill>
                  </a:tcPr>
                </a:tc>
                <a:extLst>
                  <a:ext uri="{0D108BD9-81ED-4DB2-BD59-A6C34878D82A}">
                    <a16:rowId xmlns:a16="http://schemas.microsoft.com/office/drawing/2014/main" val="10003"/>
                  </a:ext>
                </a:extLst>
              </a:tr>
              <a:tr h="1017512">
                <a:tc>
                  <a:txBody>
                    <a:bodyPr/>
                    <a:lstStyle/>
                    <a:p>
                      <a:pPr algn="ctr">
                        <a:lnSpc>
                          <a:spcPct val="100000"/>
                        </a:lnSpc>
                        <a:spcBef>
                          <a:spcPts val="225"/>
                        </a:spcBef>
                      </a:pPr>
                      <a:r>
                        <a:rPr kumimoji="0" lang="en-US" sz="1800" kern="1200" dirty="0" smtClean="0">
                          <a:solidFill>
                            <a:srgbClr val="FF0000"/>
                          </a:solidFill>
                          <a:latin typeface="+mn-lt"/>
                          <a:ea typeface="+mn-ea"/>
                          <a:cs typeface="+mn-cs"/>
                        </a:rPr>
                        <a:t>Parkinsonism</a:t>
                      </a:r>
                      <a:endParaRPr kumimoji="0" lang="en-US" sz="1800" kern="1200" dirty="0">
                        <a:solidFill>
                          <a:srgbClr val="FF0000"/>
                        </a:solidFill>
                        <a:latin typeface="+mn-lt"/>
                        <a:ea typeface="+mn-ea"/>
                        <a:cs typeface="+mn-cs"/>
                      </a:endParaRPr>
                    </a:p>
                  </a:txBody>
                  <a:tcPr marL="0" marR="0" marT="0" marB="0" anchor="ctr">
                    <a:solidFill>
                      <a:schemeClr val="bg1"/>
                    </a:solidFill>
                  </a:tcPr>
                </a:tc>
                <a:tc>
                  <a:txBody>
                    <a:bodyPr/>
                    <a:lstStyle/>
                    <a:p>
                      <a:pPr marL="371475" marR="404495" indent="-285750" algn="l">
                        <a:lnSpc>
                          <a:spcPct val="100000"/>
                        </a:lnSpc>
                        <a:spcBef>
                          <a:spcPts val="225"/>
                        </a:spcBef>
                        <a:buFont typeface="Arial" panose="020B0604020202020204" pitchFamily="34" charset="0"/>
                        <a:buChar char="•"/>
                      </a:pPr>
                      <a:r>
                        <a:rPr lang="en-US" sz="1600" dirty="0" smtClean="0"/>
                        <a:t>Pill </a:t>
                      </a:r>
                      <a:r>
                        <a:rPr lang="en-US" sz="1600" spc="-5" dirty="0" smtClean="0"/>
                        <a:t>rolling tremor </a:t>
                      </a:r>
                      <a:r>
                        <a:rPr lang="en-US" sz="1600" dirty="0" smtClean="0"/>
                        <a:t>of the </a:t>
                      </a:r>
                      <a:r>
                        <a:rPr lang="en-US" sz="1600" spc="-5" dirty="0" smtClean="0"/>
                        <a:t>fingers </a:t>
                      </a:r>
                      <a:r>
                        <a:rPr lang="en-US" sz="1600" dirty="0" smtClean="0"/>
                        <a:t>at </a:t>
                      </a:r>
                      <a:r>
                        <a:rPr lang="en-US" sz="1600" spc="-5" dirty="0" smtClean="0"/>
                        <a:t>rest, </a:t>
                      </a:r>
                      <a:r>
                        <a:rPr lang="en-US" sz="1600" dirty="0" smtClean="0"/>
                        <a:t>lead </a:t>
                      </a:r>
                      <a:r>
                        <a:rPr lang="en-US" sz="1600" spc="-5" dirty="0" smtClean="0"/>
                        <a:t>pipe rigidity</a:t>
                      </a:r>
                      <a:r>
                        <a:rPr lang="en-US" sz="1600" spc="-85" dirty="0" smtClean="0"/>
                        <a:t> </a:t>
                      </a:r>
                      <a:r>
                        <a:rPr lang="en-US" sz="1600" dirty="0" smtClean="0"/>
                        <a:t>and akinesia.</a:t>
                      </a:r>
                    </a:p>
                    <a:p>
                      <a:pPr marL="371475" marR="404495" indent="-285750" algn="l" defTabSz="914400" rtl="0" eaLnBrk="1" fontAlgn="auto" latinLnBrk="0" hangingPunct="1">
                        <a:lnSpc>
                          <a:spcPct val="100000"/>
                        </a:lnSpc>
                        <a:spcBef>
                          <a:spcPts val="225"/>
                        </a:spcBef>
                        <a:spcAft>
                          <a:spcPts val="0"/>
                        </a:spcAft>
                        <a:buClrTx/>
                        <a:buSzTx/>
                        <a:buFont typeface="Arial" panose="020B0604020202020204" pitchFamily="34" charset="0"/>
                        <a:buChar char="•"/>
                        <a:tabLst/>
                        <a:defRPr/>
                      </a:pPr>
                      <a:r>
                        <a:rPr lang="en-US" sz="1600" dirty="0" smtClean="0">
                          <a:solidFill>
                            <a:srgbClr val="00B050"/>
                          </a:solidFill>
                        </a:rPr>
                        <a:t>Akinesia = no movement looks dead at the end stage of disease.</a:t>
                      </a:r>
                    </a:p>
                    <a:p>
                      <a:pPr marL="371475" marR="404495" indent="-285750" algn="l" defTabSz="914400" rtl="0" eaLnBrk="1" fontAlgn="auto" latinLnBrk="0" hangingPunct="1">
                        <a:lnSpc>
                          <a:spcPct val="100000"/>
                        </a:lnSpc>
                        <a:spcBef>
                          <a:spcPts val="225"/>
                        </a:spcBef>
                        <a:spcAft>
                          <a:spcPts val="0"/>
                        </a:spcAft>
                        <a:buClrTx/>
                        <a:buSzTx/>
                        <a:buFont typeface="Arial" panose="020B0604020202020204" pitchFamily="34" charset="0"/>
                        <a:buChar char="•"/>
                        <a:tabLst/>
                        <a:defRPr/>
                      </a:pPr>
                      <a:r>
                        <a:rPr lang="en-US" sz="1600" dirty="0" smtClean="0">
                          <a:solidFill>
                            <a:srgbClr val="00B050"/>
                          </a:solidFill>
                        </a:rPr>
                        <a:t>Because of imbalance of direct and indirect pathways.</a:t>
                      </a:r>
                    </a:p>
                  </a:txBody>
                  <a:tcPr marL="0" marR="0" marT="0" marB="0" anchor="ctr">
                    <a:solidFill>
                      <a:schemeClr val="bg1"/>
                    </a:solidFill>
                  </a:tcPr>
                </a:tc>
                <a:tc>
                  <a:txBody>
                    <a:bodyPr/>
                    <a:lstStyle/>
                    <a:p>
                      <a:pPr marL="371475" marR="913130" indent="-285750" algn="l">
                        <a:lnSpc>
                          <a:spcPct val="100000"/>
                        </a:lnSpc>
                        <a:spcBef>
                          <a:spcPts val="225"/>
                        </a:spcBef>
                        <a:buFont typeface="Arial" panose="020B0604020202020204" pitchFamily="34" charset="0"/>
                        <a:buChar char="•"/>
                      </a:pPr>
                      <a:r>
                        <a:rPr lang="en-US" sz="1600" spc="-5" dirty="0" smtClean="0"/>
                        <a:t>Degeneration</a:t>
                      </a:r>
                      <a:r>
                        <a:rPr lang="en-US" sz="1600" spc="-65" dirty="0" smtClean="0"/>
                        <a:t> </a:t>
                      </a:r>
                      <a:r>
                        <a:rPr lang="en-US" sz="1600" dirty="0" smtClean="0"/>
                        <a:t>of </a:t>
                      </a:r>
                      <a:r>
                        <a:rPr lang="en-US" sz="1600" spc="-5" dirty="0" smtClean="0">
                          <a:solidFill>
                            <a:srgbClr val="FF0000"/>
                          </a:solidFill>
                        </a:rPr>
                        <a:t>substantia  </a:t>
                      </a:r>
                      <a:r>
                        <a:rPr lang="en-US" sz="1600" spc="-5" dirty="0" err="1" smtClean="0">
                          <a:solidFill>
                            <a:srgbClr val="FF0000"/>
                          </a:solidFill>
                        </a:rPr>
                        <a:t>nigra</a:t>
                      </a:r>
                      <a:r>
                        <a:rPr lang="en-US" sz="1600" spc="-5" dirty="0" smtClean="0">
                          <a:solidFill>
                            <a:srgbClr val="FF0000"/>
                          </a:solidFill>
                        </a:rPr>
                        <a:t>.</a:t>
                      </a:r>
                      <a:endParaRPr lang="en-US" sz="1600" dirty="0">
                        <a:solidFill>
                          <a:srgbClr val="FF0000"/>
                        </a:solidFill>
                        <a:latin typeface="+mn-lt"/>
                        <a:cs typeface="Comic Sans MS"/>
                      </a:endParaRPr>
                    </a:p>
                  </a:txBody>
                  <a:tcPr marL="0" marR="0" marT="0" marB="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0256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0" y="116632"/>
            <a:ext cx="10969943" cy="990600"/>
          </a:xfrm>
        </p:spPr>
        <p:txBody>
          <a:bodyPr>
            <a:normAutofit/>
          </a:bodyPr>
          <a:lstStyle/>
          <a:p>
            <a:r>
              <a:rPr lang="en-US" sz="3200" dirty="0">
                <a:solidFill>
                  <a:schemeClr val="bg1">
                    <a:lumMod val="50000"/>
                  </a:schemeClr>
                </a:solidFill>
              </a:rPr>
              <a:t>Abnormal Function in Putamen </a:t>
            </a:r>
            <a:r>
              <a:rPr lang="en-US" sz="3200" dirty="0" smtClean="0">
                <a:solidFill>
                  <a:schemeClr val="bg1">
                    <a:lumMod val="50000"/>
                  </a:schemeClr>
                </a:solidFill>
              </a:rPr>
              <a:t>circuit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6" name="Rectangle 5"/>
          <p:cNvSpPr/>
          <p:nvPr/>
        </p:nvSpPr>
        <p:spPr>
          <a:xfrm>
            <a:off x="4474251" y="1295400"/>
            <a:ext cx="3240360" cy="5760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800">
                <a:solidFill>
                  <a:schemeClr val="bg1"/>
                </a:solidFill>
              </a:rPr>
              <a:t>Abnormal Function in Putamen circuit</a:t>
            </a:r>
            <a:endParaRPr lang="en-US" sz="1800" dirty="0">
              <a:solidFill>
                <a:schemeClr val="bg1"/>
              </a:solidFill>
            </a:endParaRPr>
          </a:p>
        </p:txBody>
      </p:sp>
      <p:cxnSp>
        <p:nvCxnSpPr>
          <p:cNvPr id="8" name="Straight Connector 7"/>
          <p:cNvCxnSpPr>
            <a:stCxn id="6" idx="2"/>
          </p:cNvCxnSpPr>
          <p:nvPr/>
        </p:nvCxnSpPr>
        <p:spPr>
          <a:xfrm flipH="1">
            <a:off x="6094412" y="1871464"/>
            <a:ext cx="19" cy="189384"/>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094412" y="2060848"/>
            <a:ext cx="41764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989956" y="2060848"/>
            <a:ext cx="41764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989956"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6094412"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0270876"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161864" y="2285541"/>
            <a:ext cx="1656184" cy="42337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a:solidFill>
                  <a:schemeClr val="accent2">
                    <a:lumMod val="75000"/>
                  </a:schemeClr>
                </a:solidFill>
                <a:cs typeface="Comic Sans MS"/>
              </a:rPr>
              <a:t>Athetosis</a:t>
            </a:r>
            <a:endParaRPr lang="en-US" sz="1600" dirty="0">
              <a:solidFill>
                <a:schemeClr val="accent2">
                  <a:lumMod val="75000"/>
                </a:schemeClr>
              </a:solidFill>
            </a:endParaRPr>
          </a:p>
        </p:txBody>
      </p:sp>
      <p:sp>
        <p:nvSpPr>
          <p:cNvPr id="17" name="Rectangle 16"/>
          <p:cNvSpPr/>
          <p:nvPr/>
        </p:nvSpPr>
        <p:spPr>
          <a:xfrm>
            <a:off x="5266320" y="2285256"/>
            <a:ext cx="1656184" cy="4233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a:solidFill>
                  <a:schemeClr val="accent2">
                    <a:lumMod val="75000"/>
                  </a:schemeClr>
                </a:solidFill>
                <a:cs typeface="Comic Sans MS"/>
              </a:rPr>
              <a:t>Chorea</a:t>
            </a:r>
            <a:endParaRPr lang="en-US" sz="1600" dirty="0">
              <a:solidFill>
                <a:schemeClr val="accent2">
                  <a:lumMod val="75000"/>
                </a:schemeClr>
              </a:solidFill>
            </a:endParaRPr>
          </a:p>
        </p:txBody>
      </p:sp>
      <p:sp>
        <p:nvSpPr>
          <p:cNvPr id="18" name="Rectangle 17"/>
          <p:cNvSpPr/>
          <p:nvPr/>
        </p:nvSpPr>
        <p:spPr>
          <a:xfrm>
            <a:off x="9442784" y="2285256"/>
            <a:ext cx="1656184" cy="4233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a:solidFill>
                  <a:schemeClr val="accent2">
                    <a:lumMod val="75000"/>
                  </a:schemeClr>
                </a:solidFill>
              </a:rPr>
              <a:t>Ballismus</a:t>
            </a:r>
            <a:endParaRPr lang="en-US" sz="1600" dirty="0">
              <a:solidFill>
                <a:schemeClr val="accent2">
                  <a:lumMod val="75000"/>
                </a:schemeClr>
              </a:solidFill>
            </a:endParaRPr>
          </a:p>
        </p:txBody>
      </p:sp>
      <p:cxnSp>
        <p:nvCxnSpPr>
          <p:cNvPr id="20" name="Straight Connector 19"/>
          <p:cNvCxnSpPr>
            <a:stCxn id="16" idx="2"/>
          </p:cNvCxnSpPr>
          <p:nvPr/>
        </p:nvCxnSpPr>
        <p:spPr>
          <a:xfrm>
            <a:off x="1989956" y="2708920"/>
            <a:ext cx="0" cy="269777"/>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989956" y="2996952"/>
            <a:ext cx="770485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989956" y="2978697"/>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9694812" y="2996952"/>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5806380" y="2996952"/>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1161864" y="3284985"/>
            <a:ext cx="1656184" cy="15841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It is characterized by continuous  slow writhing (twisting and turning) movements of the hand, </a:t>
            </a:r>
            <a:r>
              <a:rPr lang="en-US" sz="1400" dirty="0" smtClean="0"/>
              <a:t>arm</a:t>
            </a:r>
            <a:r>
              <a:rPr lang="en-US" sz="1400" dirty="0"/>
              <a:t>, neck and face.</a:t>
            </a:r>
          </a:p>
        </p:txBody>
      </p:sp>
      <p:sp>
        <p:nvSpPr>
          <p:cNvPr id="28" name="Rectangle 27"/>
          <p:cNvSpPr/>
          <p:nvPr/>
        </p:nvSpPr>
        <p:spPr>
          <a:xfrm>
            <a:off x="4978288" y="3284985"/>
            <a:ext cx="1656184" cy="15841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There is high degree of hyper-</a:t>
            </a:r>
            <a:r>
              <a:rPr lang="en-US" sz="1400" dirty="0" err="1"/>
              <a:t>tonia</a:t>
            </a:r>
            <a:r>
              <a:rPr lang="en-US" dirty="0"/>
              <a:t>.</a:t>
            </a:r>
          </a:p>
        </p:txBody>
      </p:sp>
      <p:sp>
        <p:nvSpPr>
          <p:cNvPr id="29" name="Rectangle 28"/>
          <p:cNvSpPr/>
          <p:nvPr/>
        </p:nvSpPr>
        <p:spPr>
          <a:xfrm>
            <a:off x="8866720" y="3284984"/>
            <a:ext cx="1656184" cy="1584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It is due to degeneration of the globus pallidus.</a:t>
            </a:r>
            <a:endParaRPr lang="en-US" sz="1400" dirty="0"/>
          </a:p>
        </p:txBody>
      </p:sp>
      <p:sp>
        <p:nvSpPr>
          <p:cNvPr id="23" name="Rectangle 22"/>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655868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Cont.</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6" name="Rectangle 5"/>
          <p:cNvSpPr/>
          <p:nvPr/>
        </p:nvSpPr>
        <p:spPr>
          <a:xfrm>
            <a:off x="4474251" y="1295400"/>
            <a:ext cx="3240360" cy="5760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800">
                <a:solidFill>
                  <a:schemeClr val="bg1"/>
                </a:solidFill>
              </a:rPr>
              <a:t>Abnormal Function in Putamen circuit</a:t>
            </a:r>
            <a:endParaRPr lang="en-US" sz="1800" dirty="0">
              <a:solidFill>
                <a:schemeClr val="bg1"/>
              </a:solidFill>
            </a:endParaRPr>
          </a:p>
        </p:txBody>
      </p:sp>
      <p:cxnSp>
        <p:nvCxnSpPr>
          <p:cNvPr id="8" name="Straight Connector 7"/>
          <p:cNvCxnSpPr>
            <a:stCxn id="6" idx="2"/>
          </p:cNvCxnSpPr>
          <p:nvPr/>
        </p:nvCxnSpPr>
        <p:spPr>
          <a:xfrm flipH="1">
            <a:off x="6094412" y="1871464"/>
            <a:ext cx="19" cy="189384"/>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094412" y="2060848"/>
            <a:ext cx="41764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989956" y="2060848"/>
            <a:ext cx="41764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989956"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6094412"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0270876"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161864" y="2285541"/>
            <a:ext cx="1656184" cy="423379"/>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a:solidFill>
                  <a:schemeClr val="accent2">
                    <a:lumMod val="75000"/>
                  </a:schemeClr>
                </a:solidFill>
                <a:cs typeface="Comic Sans MS"/>
              </a:rPr>
              <a:t>Athetosis</a:t>
            </a:r>
            <a:endParaRPr lang="en-US" sz="1600" dirty="0">
              <a:solidFill>
                <a:schemeClr val="accent2">
                  <a:lumMod val="75000"/>
                </a:schemeClr>
              </a:solidFill>
            </a:endParaRPr>
          </a:p>
        </p:txBody>
      </p:sp>
      <p:sp>
        <p:nvSpPr>
          <p:cNvPr id="17" name="Rectangle 16"/>
          <p:cNvSpPr/>
          <p:nvPr/>
        </p:nvSpPr>
        <p:spPr>
          <a:xfrm>
            <a:off x="5266320" y="2285256"/>
            <a:ext cx="1656184" cy="42337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a:solidFill>
                  <a:schemeClr val="accent2">
                    <a:lumMod val="75000"/>
                  </a:schemeClr>
                </a:solidFill>
                <a:cs typeface="Comic Sans MS"/>
              </a:rPr>
              <a:t>Chorea</a:t>
            </a:r>
            <a:endParaRPr lang="en-US" sz="1600" dirty="0">
              <a:solidFill>
                <a:schemeClr val="accent2">
                  <a:lumMod val="75000"/>
                </a:schemeClr>
              </a:solidFill>
            </a:endParaRPr>
          </a:p>
        </p:txBody>
      </p:sp>
      <p:sp>
        <p:nvSpPr>
          <p:cNvPr id="18" name="Rectangle 17"/>
          <p:cNvSpPr/>
          <p:nvPr/>
        </p:nvSpPr>
        <p:spPr>
          <a:xfrm>
            <a:off x="9442784" y="2285256"/>
            <a:ext cx="1656184" cy="42337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a:solidFill>
                  <a:schemeClr val="accent2">
                    <a:lumMod val="75000"/>
                  </a:schemeClr>
                </a:solidFill>
              </a:rPr>
              <a:t>Ballismus</a:t>
            </a:r>
            <a:endParaRPr lang="en-US" sz="1600" dirty="0">
              <a:solidFill>
                <a:schemeClr val="accent2">
                  <a:lumMod val="75000"/>
                </a:schemeClr>
              </a:solidFill>
            </a:endParaRPr>
          </a:p>
        </p:txBody>
      </p:sp>
      <p:cxnSp>
        <p:nvCxnSpPr>
          <p:cNvPr id="20" name="Straight Connector 19"/>
          <p:cNvCxnSpPr/>
          <p:nvPr/>
        </p:nvCxnSpPr>
        <p:spPr>
          <a:xfrm>
            <a:off x="6094412" y="2708635"/>
            <a:ext cx="0" cy="269777"/>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989956" y="2974257"/>
            <a:ext cx="802889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989956" y="2978697"/>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10018848" y="2974257"/>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7534572" y="2974257"/>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1161864" y="3284985"/>
            <a:ext cx="1656184" cy="19192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Rapid involuntary dancing `jerky` movements of the extremities and facial  muscles during rest &amp; increased by  muscular activity and emotion.</a:t>
            </a:r>
          </a:p>
        </p:txBody>
      </p:sp>
      <p:sp>
        <p:nvSpPr>
          <p:cNvPr id="28" name="Rectangle 27"/>
          <p:cNvSpPr/>
          <p:nvPr/>
        </p:nvSpPr>
        <p:spPr>
          <a:xfrm>
            <a:off x="3538128" y="3284985"/>
            <a:ext cx="1656184" cy="19192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Accompanied by </a:t>
            </a:r>
            <a:r>
              <a:rPr lang="en-US" sz="1400" dirty="0" err="1"/>
              <a:t>hypotonia</a:t>
            </a:r>
            <a:endParaRPr lang="en-US" sz="1400" dirty="0"/>
          </a:p>
        </p:txBody>
      </p:sp>
      <p:sp>
        <p:nvSpPr>
          <p:cNvPr id="29" name="Rectangle 28"/>
          <p:cNvSpPr/>
          <p:nvPr/>
        </p:nvSpPr>
        <p:spPr>
          <a:xfrm>
            <a:off x="6706480" y="3284983"/>
            <a:ext cx="1656184" cy="19192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It is due to lesion in the caudate and  putamen</a:t>
            </a:r>
          </a:p>
        </p:txBody>
      </p:sp>
      <p:cxnSp>
        <p:nvCxnSpPr>
          <p:cNvPr id="30" name="Straight Arrow Connector 29"/>
          <p:cNvCxnSpPr/>
          <p:nvPr/>
        </p:nvCxnSpPr>
        <p:spPr>
          <a:xfrm>
            <a:off x="4366220" y="2974257"/>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9190756" y="3284983"/>
            <a:ext cx="1656184" cy="19192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It is explained by loss of GABA-</a:t>
            </a:r>
            <a:r>
              <a:rPr lang="en-US" sz="1400" dirty="0" err="1"/>
              <a:t>ergic</a:t>
            </a:r>
            <a:r>
              <a:rPr lang="en-US" sz="1400" dirty="0"/>
              <a:t> neurons.</a:t>
            </a:r>
          </a:p>
        </p:txBody>
      </p:sp>
      <p:sp>
        <p:nvSpPr>
          <p:cNvPr id="32" name="Rectangle 31"/>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021641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50000"/>
                  </a:schemeClr>
                </a:solidFill>
              </a:rPr>
              <a:t>Cont.</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sp>
        <p:nvSpPr>
          <p:cNvPr id="6" name="Rectangle 5"/>
          <p:cNvSpPr/>
          <p:nvPr/>
        </p:nvSpPr>
        <p:spPr>
          <a:xfrm>
            <a:off x="4474251" y="1295400"/>
            <a:ext cx="3240360" cy="5760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800">
                <a:solidFill>
                  <a:schemeClr val="bg1"/>
                </a:solidFill>
              </a:rPr>
              <a:t>Abnormal Function in Putamen circuit</a:t>
            </a:r>
            <a:endParaRPr lang="en-US" sz="1800" dirty="0">
              <a:solidFill>
                <a:schemeClr val="bg1"/>
              </a:solidFill>
            </a:endParaRPr>
          </a:p>
        </p:txBody>
      </p:sp>
      <p:cxnSp>
        <p:nvCxnSpPr>
          <p:cNvPr id="8" name="Straight Connector 7"/>
          <p:cNvCxnSpPr>
            <a:stCxn id="6" idx="2"/>
          </p:cNvCxnSpPr>
          <p:nvPr/>
        </p:nvCxnSpPr>
        <p:spPr>
          <a:xfrm flipH="1">
            <a:off x="6094412" y="1871464"/>
            <a:ext cx="19" cy="189384"/>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094412" y="2060848"/>
            <a:ext cx="41764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989956" y="2060848"/>
            <a:ext cx="41764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989956"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6094412"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0270876" y="206084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angle 15"/>
          <p:cNvSpPr/>
          <p:nvPr/>
        </p:nvSpPr>
        <p:spPr>
          <a:xfrm>
            <a:off x="1161864" y="2285541"/>
            <a:ext cx="1656184" cy="423379"/>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a:solidFill>
                  <a:schemeClr val="accent2">
                    <a:lumMod val="75000"/>
                  </a:schemeClr>
                </a:solidFill>
                <a:cs typeface="Comic Sans MS"/>
              </a:rPr>
              <a:t>Athetosis</a:t>
            </a:r>
            <a:endParaRPr lang="en-US" sz="1600" dirty="0">
              <a:solidFill>
                <a:schemeClr val="accent2">
                  <a:lumMod val="75000"/>
                </a:schemeClr>
              </a:solidFill>
            </a:endParaRPr>
          </a:p>
        </p:txBody>
      </p:sp>
      <p:sp>
        <p:nvSpPr>
          <p:cNvPr id="17" name="Rectangle 16"/>
          <p:cNvSpPr/>
          <p:nvPr/>
        </p:nvSpPr>
        <p:spPr>
          <a:xfrm>
            <a:off x="5266320" y="2285256"/>
            <a:ext cx="1656184" cy="423379"/>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lumMod val="75000"/>
                  </a:schemeClr>
                </a:solidFill>
                <a:cs typeface="Comic Sans MS"/>
              </a:rPr>
              <a:t>Chorea</a:t>
            </a:r>
            <a:endParaRPr lang="en-US" sz="1600" dirty="0">
              <a:solidFill>
                <a:schemeClr val="accent2">
                  <a:lumMod val="75000"/>
                </a:schemeClr>
              </a:solidFill>
            </a:endParaRPr>
          </a:p>
        </p:txBody>
      </p:sp>
      <p:sp>
        <p:nvSpPr>
          <p:cNvPr id="18" name="Rectangle 17"/>
          <p:cNvSpPr/>
          <p:nvPr/>
        </p:nvSpPr>
        <p:spPr>
          <a:xfrm>
            <a:off x="9442784" y="2285256"/>
            <a:ext cx="1656184" cy="42337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a:solidFill>
                  <a:schemeClr val="accent2">
                    <a:lumMod val="75000"/>
                  </a:schemeClr>
                </a:solidFill>
              </a:rPr>
              <a:t>Ballismus</a:t>
            </a:r>
            <a:endParaRPr lang="en-US" sz="1600" dirty="0">
              <a:solidFill>
                <a:schemeClr val="accent2">
                  <a:lumMod val="75000"/>
                </a:schemeClr>
              </a:solidFill>
            </a:endParaRPr>
          </a:p>
        </p:txBody>
      </p:sp>
      <p:cxnSp>
        <p:nvCxnSpPr>
          <p:cNvPr id="20" name="Straight Connector 19"/>
          <p:cNvCxnSpPr/>
          <p:nvPr/>
        </p:nvCxnSpPr>
        <p:spPr>
          <a:xfrm>
            <a:off x="10270876" y="2708635"/>
            <a:ext cx="0" cy="269777"/>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241984" y="2978412"/>
            <a:ext cx="802889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2241984" y="2978412"/>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10270876" y="2978412"/>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7786600" y="2978412"/>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1413892" y="3285270"/>
            <a:ext cx="1656184" cy="19192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Sudden, intense and violent movements of an entire limb.</a:t>
            </a:r>
          </a:p>
        </p:txBody>
      </p:sp>
      <p:sp>
        <p:nvSpPr>
          <p:cNvPr id="28" name="Rectangle 27"/>
          <p:cNvSpPr/>
          <p:nvPr/>
        </p:nvSpPr>
        <p:spPr>
          <a:xfrm>
            <a:off x="3790156" y="3285270"/>
            <a:ext cx="1656184" cy="19192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It is due to a lesion in the </a:t>
            </a:r>
            <a:r>
              <a:rPr lang="en-US" sz="1400" dirty="0" err="1"/>
              <a:t>subthalamus</a:t>
            </a:r>
            <a:r>
              <a:rPr lang="en-US" sz="1400" dirty="0"/>
              <a:t>.</a:t>
            </a:r>
          </a:p>
        </p:txBody>
      </p:sp>
      <p:sp>
        <p:nvSpPr>
          <p:cNvPr id="29" name="Rectangle 28"/>
          <p:cNvSpPr/>
          <p:nvPr/>
        </p:nvSpPr>
        <p:spPr>
          <a:xfrm>
            <a:off x="6958508" y="3285268"/>
            <a:ext cx="1656184" cy="19192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If only one </a:t>
            </a:r>
            <a:r>
              <a:rPr lang="en-US" sz="1400" dirty="0" err="1"/>
              <a:t>subthalamic</a:t>
            </a:r>
            <a:r>
              <a:rPr lang="en-US" sz="1400" dirty="0"/>
              <a:t> nucleus is  destroyed, involuntary movements are  confined to the contralateral side (hemi- </a:t>
            </a:r>
            <a:r>
              <a:rPr lang="en-US" sz="1400" dirty="0" err="1" smtClean="0"/>
              <a:t>ballismus</a:t>
            </a:r>
            <a:r>
              <a:rPr lang="en-US" sz="1400" dirty="0"/>
              <a:t>)</a:t>
            </a:r>
          </a:p>
        </p:txBody>
      </p:sp>
      <p:cxnSp>
        <p:nvCxnSpPr>
          <p:cNvPr id="30" name="Straight Arrow Connector 29"/>
          <p:cNvCxnSpPr/>
          <p:nvPr/>
        </p:nvCxnSpPr>
        <p:spPr>
          <a:xfrm>
            <a:off x="4618248" y="2978412"/>
            <a:ext cx="0" cy="2342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9442784" y="3285268"/>
            <a:ext cx="1656184" cy="19192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The resulting loss of excitatory input to </a:t>
            </a:r>
            <a:r>
              <a:rPr lang="en-US" sz="1400" dirty="0" err="1"/>
              <a:t>gpi</a:t>
            </a:r>
            <a:r>
              <a:rPr lang="en-US" sz="1400" dirty="0"/>
              <a:t>  leads to dis-inhibition of the cortical and  brain stem motor mechanisms.</a:t>
            </a:r>
          </a:p>
        </p:txBody>
      </p:sp>
      <p:sp>
        <p:nvSpPr>
          <p:cNvPr id="32" name="Rectangle 31"/>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275112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lumMod val="50000"/>
                  </a:schemeClr>
                </a:solidFill>
              </a:rPr>
              <a:t>Disorders of The Basal </a:t>
            </a:r>
            <a:r>
              <a:rPr lang="en-US" sz="3200" dirty="0" smtClean="0">
                <a:solidFill>
                  <a:schemeClr val="bg1">
                    <a:lumMod val="50000"/>
                  </a:schemeClr>
                </a:solidFill>
              </a:rPr>
              <a:t>Ganglia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5" name="Rectangle 4"/>
          <p:cNvSpPr/>
          <p:nvPr/>
        </p:nvSpPr>
        <p:spPr>
          <a:xfrm>
            <a:off x="3862183" y="1217025"/>
            <a:ext cx="4464496"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dirty="0">
                <a:solidFill>
                  <a:schemeClr val="bg1"/>
                </a:solidFill>
              </a:rPr>
              <a:t>Huntington`s chorea</a:t>
            </a:r>
          </a:p>
        </p:txBody>
      </p:sp>
      <p:sp>
        <p:nvSpPr>
          <p:cNvPr id="6" name="Rectangle 5"/>
          <p:cNvSpPr/>
          <p:nvPr/>
        </p:nvSpPr>
        <p:spPr>
          <a:xfrm>
            <a:off x="623152" y="1988840"/>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It is an inherited autosomal dominant disorder. It occurs in the </a:t>
            </a:r>
            <a:r>
              <a:rPr lang="en-US" sz="1400" dirty="0">
                <a:solidFill>
                  <a:schemeClr val="accent4">
                    <a:lumMod val="75000"/>
                  </a:schemeClr>
                </a:solidFill>
              </a:rPr>
              <a:t>3</a:t>
            </a:r>
            <a:r>
              <a:rPr lang="en-US" sz="1400" baseline="30000" dirty="0"/>
              <a:t>rd</a:t>
            </a:r>
            <a:r>
              <a:rPr lang="en-US" sz="1400" dirty="0"/>
              <a:t> to </a:t>
            </a:r>
            <a:r>
              <a:rPr lang="en-US" sz="1400" dirty="0">
                <a:solidFill>
                  <a:schemeClr val="accent4">
                    <a:lumMod val="75000"/>
                  </a:schemeClr>
                </a:solidFill>
              </a:rPr>
              <a:t>4</a:t>
            </a:r>
            <a:r>
              <a:rPr lang="en-US" sz="1400" baseline="30000" dirty="0"/>
              <a:t>th</a:t>
            </a:r>
            <a:r>
              <a:rPr lang="en-US" sz="1400" dirty="0"/>
              <a:t> decade of life.</a:t>
            </a:r>
          </a:p>
        </p:txBody>
      </p:sp>
      <p:sp>
        <p:nvSpPr>
          <p:cNvPr id="7" name="Rectangle 6"/>
          <p:cNvSpPr/>
          <p:nvPr/>
        </p:nvSpPr>
        <p:spPr>
          <a:xfrm>
            <a:off x="4677216" y="3399740"/>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This loss of GABA-ergic pathway to  the GPe releases inhibition, permitting  the hyperkinetic features of the  disease to develop</a:t>
            </a:r>
            <a:endParaRPr lang="en-US" sz="1400" dirty="0"/>
          </a:p>
        </p:txBody>
      </p:sp>
      <p:sp>
        <p:nvSpPr>
          <p:cNvPr id="8" name="Rectangle 7"/>
          <p:cNvSpPr/>
          <p:nvPr/>
        </p:nvSpPr>
        <p:spPr>
          <a:xfrm>
            <a:off x="8744973" y="3399740"/>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An early sign is a jerky hand when reaching to touch a spot</a:t>
            </a:r>
            <a:endParaRPr lang="en-US" sz="1400" dirty="0"/>
          </a:p>
        </p:txBody>
      </p:sp>
      <p:sp>
        <p:nvSpPr>
          <p:cNvPr id="9" name="Rectangle 8"/>
          <p:cNvSpPr/>
          <p:nvPr/>
        </p:nvSpPr>
        <p:spPr>
          <a:xfrm>
            <a:off x="8744973" y="1988840"/>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No treatment is currently available for the fatal disease.</a:t>
            </a:r>
            <a:endParaRPr lang="en-US" sz="1400" dirty="0"/>
          </a:p>
        </p:txBody>
      </p:sp>
      <p:sp>
        <p:nvSpPr>
          <p:cNvPr id="10" name="Rectangle 9"/>
          <p:cNvSpPr/>
          <p:nvPr/>
        </p:nvSpPr>
        <p:spPr>
          <a:xfrm>
            <a:off x="4677216" y="1988840"/>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It is due to mutation in a gene that  codes for a protein called </a:t>
            </a:r>
            <a:r>
              <a:rPr lang="en-US" sz="1400">
                <a:solidFill>
                  <a:srgbClr val="FF0000"/>
                </a:solidFill>
              </a:rPr>
              <a:t>huntingtin</a:t>
            </a:r>
            <a:r>
              <a:rPr lang="en-US" sz="1400"/>
              <a:t> whose function is unknown (but toxic)</a:t>
            </a:r>
            <a:endParaRPr lang="en-US" sz="1400" dirty="0"/>
          </a:p>
        </p:txBody>
      </p:sp>
      <p:sp>
        <p:nvSpPr>
          <p:cNvPr id="11" name="Rectangle 10"/>
          <p:cNvSpPr/>
          <p:nvPr/>
        </p:nvSpPr>
        <p:spPr>
          <a:xfrm>
            <a:off x="623152" y="3399740"/>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It is due to selective degeneration of  the GABA-ergic neurons in the  striatum</a:t>
            </a:r>
            <a:endParaRPr lang="en-US" sz="1400" dirty="0"/>
          </a:p>
        </p:txBody>
      </p:sp>
      <p:sp>
        <p:nvSpPr>
          <p:cNvPr id="12" name="Rectangle 11"/>
          <p:cNvSpPr/>
          <p:nvPr/>
        </p:nvSpPr>
        <p:spPr>
          <a:xfrm>
            <a:off x="8744972" y="4955871"/>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Later hyperkinetic movements appear and  gradually increase and become  incapacitating.</a:t>
            </a:r>
            <a:endParaRPr lang="en-US" sz="1400" dirty="0"/>
          </a:p>
        </p:txBody>
      </p:sp>
      <p:sp>
        <p:nvSpPr>
          <p:cNvPr id="13" name="Rectangle 12"/>
          <p:cNvSpPr/>
          <p:nvPr/>
        </p:nvSpPr>
        <p:spPr>
          <a:xfrm>
            <a:off x="4677216" y="4955871"/>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a:t>Speech becomes slurred and then incomprehensible</a:t>
            </a:r>
            <a:endParaRPr lang="en-US" sz="1400" dirty="0"/>
          </a:p>
        </p:txBody>
      </p:sp>
      <p:sp>
        <p:nvSpPr>
          <p:cNvPr id="14" name="Rectangle 13"/>
          <p:cNvSpPr/>
          <p:nvPr/>
        </p:nvSpPr>
        <p:spPr>
          <a:xfrm>
            <a:off x="609460" y="4955871"/>
            <a:ext cx="2834430" cy="9348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400" dirty="0"/>
              <a:t>Then a progressive dementia (</a:t>
            </a:r>
            <a:r>
              <a:rPr lang="en-US" sz="1400" dirty="0" smtClean="0"/>
              <a:t>loss</a:t>
            </a:r>
          </a:p>
          <a:p>
            <a:pPr lvl="0"/>
            <a:r>
              <a:rPr lang="en-US" sz="1400" dirty="0" smtClean="0"/>
              <a:t> </a:t>
            </a:r>
            <a:r>
              <a:rPr lang="en-US" sz="1400" dirty="0"/>
              <a:t>of </a:t>
            </a:r>
            <a:r>
              <a:rPr lang="en-US" sz="1400" dirty="0" smtClean="0"/>
              <a:t>memory</a:t>
            </a:r>
            <a:r>
              <a:rPr lang="en-US" sz="1400" dirty="0"/>
              <a:t>) is followed by death usually within </a:t>
            </a:r>
            <a:r>
              <a:rPr lang="en-US" sz="1400" dirty="0">
                <a:solidFill>
                  <a:schemeClr val="accent4">
                    <a:lumMod val="75000"/>
                  </a:schemeClr>
                </a:solidFill>
              </a:rPr>
              <a:t>10-15</a:t>
            </a:r>
            <a:r>
              <a:rPr lang="en-US" sz="1400" dirty="0"/>
              <a:t> years after the symptoms onset.</a:t>
            </a:r>
          </a:p>
        </p:txBody>
      </p:sp>
      <p:cxnSp>
        <p:nvCxnSpPr>
          <p:cNvPr id="16" name="Straight Arrow Connector 15"/>
          <p:cNvCxnSpPr>
            <a:stCxn id="6" idx="3"/>
            <a:endCxn id="10" idx="1"/>
          </p:cNvCxnSpPr>
          <p:nvPr/>
        </p:nvCxnSpPr>
        <p:spPr>
          <a:xfrm>
            <a:off x="3457582" y="2456282"/>
            <a:ext cx="12196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7525338" y="2456282"/>
            <a:ext cx="12196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9" idx="2"/>
            <a:endCxn id="8" idx="0"/>
          </p:cNvCxnSpPr>
          <p:nvPr/>
        </p:nvCxnSpPr>
        <p:spPr>
          <a:xfrm>
            <a:off x="10162188" y="2923724"/>
            <a:ext cx="0" cy="476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stCxn id="8" idx="2"/>
            <a:endCxn id="12" idx="0"/>
          </p:cNvCxnSpPr>
          <p:nvPr/>
        </p:nvCxnSpPr>
        <p:spPr>
          <a:xfrm flipH="1">
            <a:off x="10162187" y="4334624"/>
            <a:ext cx="1" cy="6212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12" idx="1"/>
            <a:endCxn id="13" idx="3"/>
          </p:cNvCxnSpPr>
          <p:nvPr/>
        </p:nvCxnSpPr>
        <p:spPr>
          <a:xfrm flipH="1">
            <a:off x="7511646" y="5423313"/>
            <a:ext cx="123332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flipH="1">
            <a:off x="3443890" y="5423313"/>
            <a:ext cx="123332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flipV="1">
            <a:off x="2040367" y="4345737"/>
            <a:ext cx="0" cy="6212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a:off x="3450736" y="3847176"/>
            <a:ext cx="121963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9" name="Oval 38"/>
          <p:cNvSpPr/>
          <p:nvPr/>
        </p:nvSpPr>
        <p:spPr>
          <a:xfrm>
            <a:off x="3254382" y="1856482"/>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ar-SA" b="1" smtClean="0">
                <a:solidFill>
                  <a:schemeClr val="bg1"/>
                </a:solidFill>
              </a:rPr>
              <a:t>1</a:t>
            </a:r>
            <a:endParaRPr lang="en-US" b="1">
              <a:solidFill>
                <a:schemeClr val="bg1"/>
              </a:solidFill>
            </a:endParaRPr>
          </a:p>
        </p:txBody>
      </p:sp>
      <p:sp>
        <p:nvSpPr>
          <p:cNvPr id="40" name="Oval 39"/>
          <p:cNvSpPr/>
          <p:nvPr/>
        </p:nvSpPr>
        <p:spPr>
          <a:xfrm>
            <a:off x="7301600" y="1856482"/>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bg1"/>
                </a:solidFill>
              </a:rPr>
              <a:t>2</a:t>
            </a:r>
            <a:endParaRPr lang="en-US" b="1" dirty="0">
              <a:solidFill>
                <a:schemeClr val="bg1"/>
              </a:solidFill>
            </a:endParaRPr>
          </a:p>
        </p:txBody>
      </p:sp>
      <p:sp>
        <p:nvSpPr>
          <p:cNvPr id="41" name="Oval 40"/>
          <p:cNvSpPr/>
          <p:nvPr/>
        </p:nvSpPr>
        <p:spPr>
          <a:xfrm>
            <a:off x="11348818" y="1856794"/>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bg1"/>
                </a:solidFill>
              </a:rPr>
              <a:t>3</a:t>
            </a:r>
          </a:p>
        </p:txBody>
      </p:sp>
      <p:sp>
        <p:nvSpPr>
          <p:cNvPr id="42" name="Oval 41"/>
          <p:cNvSpPr/>
          <p:nvPr/>
        </p:nvSpPr>
        <p:spPr>
          <a:xfrm>
            <a:off x="11348818" y="3232858"/>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bg1"/>
                </a:solidFill>
              </a:rPr>
              <a:t>4</a:t>
            </a:r>
          </a:p>
        </p:txBody>
      </p:sp>
      <p:sp>
        <p:nvSpPr>
          <p:cNvPr id="43" name="Oval 42"/>
          <p:cNvSpPr/>
          <p:nvPr/>
        </p:nvSpPr>
        <p:spPr>
          <a:xfrm>
            <a:off x="11348818" y="4810640"/>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bg1"/>
                </a:solidFill>
              </a:rPr>
              <a:t>5</a:t>
            </a:r>
          </a:p>
        </p:txBody>
      </p:sp>
      <p:sp>
        <p:nvSpPr>
          <p:cNvPr id="44" name="Oval 43"/>
          <p:cNvSpPr/>
          <p:nvPr/>
        </p:nvSpPr>
        <p:spPr>
          <a:xfrm>
            <a:off x="7266401" y="4810640"/>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bg1"/>
                </a:solidFill>
              </a:rPr>
              <a:t>6</a:t>
            </a:r>
          </a:p>
        </p:txBody>
      </p:sp>
      <p:sp>
        <p:nvSpPr>
          <p:cNvPr id="45" name="Oval 44"/>
          <p:cNvSpPr/>
          <p:nvPr/>
        </p:nvSpPr>
        <p:spPr>
          <a:xfrm>
            <a:off x="3226998" y="4806061"/>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bg1"/>
                </a:solidFill>
              </a:rPr>
              <a:t>7</a:t>
            </a:r>
          </a:p>
        </p:txBody>
      </p:sp>
      <p:sp>
        <p:nvSpPr>
          <p:cNvPr id="46" name="Oval 45"/>
          <p:cNvSpPr/>
          <p:nvPr/>
        </p:nvSpPr>
        <p:spPr>
          <a:xfrm>
            <a:off x="3254382" y="3241694"/>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bg1"/>
                </a:solidFill>
              </a:rPr>
              <a:t>8</a:t>
            </a:r>
          </a:p>
        </p:txBody>
      </p:sp>
      <p:sp>
        <p:nvSpPr>
          <p:cNvPr id="47" name="Oval 46"/>
          <p:cNvSpPr/>
          <p:nvPr/>
        </p:nvSpPr>
        <p:spPr>
          <a:xfrm>
            <a:off x="7308446" y="3241694"/>
            <a:ext cx="420092" cy="346948"/>
          </a:xfrm>
          <a:prstGeom prst="ellipse">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schemeClr val="bg1"/>
                </a:solidFill>
              </a:rPr>
              <a:t>9</a:t>
            </a:r>
          </a:p>
        </p:txBody>
      </p:sp>
      <p:sp>
        <p:nvSpPr>
          <p:cNvPr id="32" name="Rectangle 31"/>
          <p:cNvSpPr/>
          <p:nvPr/>
        </p:nvSpPr>
        <p:spPr>
          <a:xfrm>
            <a:off x="9694812" y="0"/>
            <a:ext cx="2494013" cy="4046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528112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Parkinson’s Disease</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p:txBody>
          <a:bodyPr>
            <a:normAutofit/>
          </a:bodyPr>
          <a:lstStyle/>
          <a:p>
            <a:r>
              <a:rPr lang="en-US" sz="1600" dirty="0"/>
              <a:t>Described by James Parkinson</a:t>
            </a:r>
            <a:r>
              <a:rPr lang="en-US" sz="1600" dirty="0" smtClean="0"/>
              <a:t>.</a:t>
            </a:r>
          </a:p>
          <a:p>
            <a:pPr marL="0" indent="0">
              <a:buNone/>
            </a:pPr>
            <a:endParaRPr lang="en-US" sz="800" dirty="0" smtClean="0"/>
          </a:p>
          <a:p>
            <a:r>
              <a:rPr lang="en-US" sz="1600" dirty="0" smtClean="0"/>
              <a:t>Degeneration </a:t>
            </a:r>
            <a:r>
              <a:rPr lang="en-US" sz="1600" dirty="0"/>
              <a:t>of dopaminergic </a:t>
            </a:r>
            <a:r>
              <a:rPr lang="en-US" sz="1600" dirty="0" err="1"/>
              <a:t>nigrostriatal</a:t>
            </a:r>
            <a:r>
              <a:rPr lang="en-US" sz="1600" dirty="0"/>
              <a:t> </a:t>
            </a:r>
            <a:r>
              <a:rPr lang="en-US" sz="1600" dirty="0" smtClean="0"/>
              <a:t>neurons (</a:t>
            </a:r>
            <a:r>
              <a:rPr lang="en-US" sz="1600" dirty="0" smtClean="0">
                <a:solidFill>
                  <a:schemeClr val="accent4">
                    <a:lumMod val="75000"/>
                  </a:schemeClr>
                </a:solidFill>
              </a:rPr>
              <a:t>60-80 </a:t>
            </a:r>
            <a:r>
              <a:rPr lang="en-US" sz="1600" dirty="0">
                <a:solidFill>
                  <a:schemeClr val="accent4">
                    <a:lumMod val="75000"/>
                  </a:schemeClr>
                </a:solidFill>
              </a:rPr>
              <a:t>%</a:t>
            </a:r>
            <a:r>
              <a:rPr lang="en-US" sz="1600" dirty="0"/>
              <a:t>).</a:t>
            </a:r>
          </a:p>
          <a:p>
            <a:endParaRPr lang="en-US" sz="800" dirty="0"/>
          </a:p>
          <a:p>
            <a:r>
              <a:rPr lang="en-US" sz="1600" dirty="0" err="1"/>
              <a:t>Phenthiazines</a:t>
            </a:r>
            <a:r>
              <a:rPr lang="en-US" sz="1600" dirty="0"/>
              <a:t> (tranquilizers drugs) .</a:t>
            </a:r>
          </a:p>
          <a:p>
            <a:endParaRPr lang="en-US" sz="800" dirty="0"/>
          </a:p>
          <a:p>
            <a:r>
              <a:rPr lang="en-US" sz="1600" dirty="0"/>
              <a:t>Methyl-Phenyl-</a:t>
            </a:r>
            <a:r>
              <a:rPr lang="en-US" sz="1600" dirty="0" err="1"/>
              <a:t>Tetrahydro</a:t>
            </a:r>
            <a:r>
              <a:rPr lang="en-US" sz="1600" dirty="0"/>
              <a:t>-Pyridine (MPTP). The  oxidant MPP+ is toxic to SN</a:t>
            </a:r>
            <a:r>
              <a:rPr lang="en-US" sz="1600" dirty="0" smtClean="0"/>
              <a:t>.</a:t>
            </a:r>
          </a:p>
          <a:p>
            <a:endParaRPr lang="en-US" sz="800" dirty="0"/>
          </a:p>
          <a:p>
            <a:r>
              <a:rPr lang="en-US" sz="1600" dirty="0">
                <a:solidFill>
                  <a:srgbClr val="FFC000"/>
                </a:solidFill>
              </a:rPr>
              <a:t>Five</a:t>
            </a:r>
            <a:r>
              <a:rPr lang="en-US" sz="1600" dirty="0">
                <a:solidFill>
                  <a:schemeClr val="accent2">
                    <a:lumMod val="75000"/>
                  </a:schemeClr>
                </a:solidFill>
              </a:rPr>
              <a:t> cardinal features:</a:t>
            </a:r>
          </a:p>
          <a:p>
            <a:endParaRPr lang="en-US" sz="1600" dirty="0"/>
          </a:p>
        </p:txBody>
      </p:sp>
      <p:cxnSp>
        <p:nvCxnSpPr>
          <p:cNvPr id="6" name="Straight Connector 5"/>
          <p:cNvCxnSpPr/>
          <p:nvPr/>
        </p:nvCxnSpPr>
        <p:spPr>
          <a:xfrm>
            <a:off x="6094411" y="1143000"/>
            <a:ext cx="0" cy="518179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7" name="object 2"/>
          <p:cNvSpPr/>
          <p:nvPr/>
        </p:nvSpPr>
        <p:spPr>
          <a:xfrm>
            <a:off x="6428968" y="1484784"/>
            <a:ext cx="4417972" cy="2304256"/>
          </a:xfrm>
          <a:prstGeom prst="rect">
            <a:avLst/>
          </a:prstGeom>
          <a:blipFill>
            <a:blip r:embed="rId2" cstate="print"/>
            <a:srcRect/>
            <a:stretch>
              <a:fillRect l="-6667" t="-16578" r="-4999" b="-4323"/>
            </a:stretch>
          </a:blipFill>
          <a:ln>
            <a:noFill/>
            <a:prstDash val="dash"/>
          </a:ln>
        </p:spPr>
        <p:txBody>
          <a:bodyPr wrap="square" lIns="0" tIns="0" rIns="0" bIns="0" rtlCol="0"/>
          <a:lstStyle/>
          <a:p>
            <a:endParaRPr/>
          </a:p>
        </p:txBody>
      </p:sp>
      <p:sp>
        <p:nvSpPr>
          <p:cNvPr id="8" name="object 2"/>
          <p:cNvSpPr/>
          <p:nvPr/>
        </p:nvSpPr>
        <p:spPr>
          <a:xfrm>
            <a:off x="6238428" y="3846921"/>
            <a:ext cx="5340935" cy="2500302"/>
          </a:xfrm>
          <a:prstGeom prst="rect">
            <a:avLst/>
          </a:prstGeom>
          <a:blipFill>
            <a:blip r:embed="rId3" cstate="print"/>
            <a:stretch>
              <a:fillRect/>
            </a:stretch>
          </a:blipFill>
          <a:ln>
            <a:noFill/>
            <a:prstDash val="dash"/>
          </a:ln>
        </p:spPr>
        <p:txBody>
          <a:bodyPr wrap="square" lIns="0" tIns="0" rIns="0" bIns="0" rtlCol="0"/>
          <a:lstStyle/>
          <a:p>
            <a:endParaRPr/>
          </a:p>
        </p:txBody>
      </p:sp>
      <p:sp>
        <p:nvSpPr>
          <p:cNvPr id="9" name="TextBox 8"/>
          <p:cNvSpPr txBox="1"/>
          <p:nvPr/>
        </p:nvSpPr>
        <p:spPr>
          <a:xfrm>
            <a:off x="6094411" y="114299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10" name="object 72"/>
          <p:cNvSpPr/>
          <p:nvPr/>
        </p:nvSpPr>
        <p:spPr>
          <a:xfrm>
            <a:off x="10739659" y="1676786"/>
            <a:ext cx="839704" cy="1944126"/>
          </a:xfrm>
          <a:prstGeom prst="rect">
            <a:avLst/>
          </a:prstGeom>
          <a:blipFill>
            <a:blip r:embed="rId4" cstate="print"/>
            <a:stretch>
              <a:fillRect/>
            </a:stretch>
          </a:blipFill>
        </p:spPr>
        <p:txBody>
          <a:bodyPr wrap="square" lIns="0" tIns="0" rIns="0" bIns="0" rtlCol="0"/>
          <a:lstStyle/>
          <a:p>
            <a:endParaRPr/>
          </a:p>
        </p:txBody>
      </p:sp>
      <p:graphicFrame>
        <p:nvGraphicFramePr>
          <p:cNvPr id="11" name="Diagram 10"/>
          <p:cNvGraphicFramePr/>
          <p:nvPr>
            <p:extLst>
              <p:ext uri="{D42A27DB-BD31-4B8C-83A1-F6EECF244321}">
                <p14:modId xmlns:p14="http://schemas.microsoft.com/office/powerpoint/2010/main" val="2506427210"/>
              </p:ext>
            </p:extLst>
          </p:nvPr>
        </p:nvGraphicFramePr>
        <p:xfrm>
          <a:off x="609442" y="4305977"/>
          <a:ext cx="5052904" cy="19506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6085263" y="111964"/>
            <a:ext cx="5484952" cy="1077218"/>
          </a:xfrm>
          <a:prstGeom prst="rect">
            <a:avLst/>
          </a:prstGeom>
        </p:spPr>
        <p:txBody>
          <a:bodyPr wrap="square">
            <a:spAutoFit/>
          </a:bodyPr>
          <a:lstStyle/>
          <a:p>
            <a:r>
              <a:rPr lang="en-US" sz="1600" dirty="0">
                <a:solidFill>
                  <a:srgbClr val="00B050"/>
                </a:solidFill>
              </a:rPr>
              <a:t>Now they do surgery (deep brain stimulation) in the beginning of the disease, by electrical stimulation but it will not stop the degeneration, or could treat by dopamine neuronal stem cell but with side </a:t>
            </a:r>
            <a:r>
              <a:rPr lang="en-US" sz="1600" dirty="0" smtClean="0">
                <a:solidFill>
                  <a:srgbClr val="00B050"/>
                </a:solidFill>
              </a:rPr>
              <a:t>effects.</a:t>
            </a:r>
            <a:endParaRPr lang="en-US" sz="1600" dirty="0">
              <a:solidFill>
                <a:srgbClr val="00B050"/>
              </a:solidFill>
            </a:endParaRPr>
          </a:p>
        </p:txBody>
      </p:sp>
    </p:spTree>
    <p:extLst>
      <p:ext uri="{BB962C8B-B14F-4D97-AF65-F5344CB8AC3E}">
        <p14:creationId xmlns:p14="http://schemas.microsoft.com/office/powerpoint/2010/main" val="654813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rPr>
              <a:t>Doctors’ Notes</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dirty="0">
                <a:solidFill>
                  <a:srgbClr val="00B050"/>
                </a:solidFill>
              </a:rPr>
              <a:t>The putamen circuit passes through putamen and the other nuclei and bypasses the caudate.</a:t>
            </a:r>
          </a:p>
          <a:p>
            <a:pPr>
              <a:lnSpc>
                <a:spcPct val="150000"/>
              </a:lnSpc>
            </a:pPr>
            <a:r>
              <a:rPr lang="en-US" sz="1800" dirty="0">
                <a:solidFill>
                  <a:srgbClr val="00B050"/>
                </a:solidFill>
              </a:rPr>
              <a:t>The putamen circuit takes its input from premotor area, supplementary motor area and somatosensory cortex and goes to the basal ganglia circuits via the thalamus back to the cortex (primary motor area and premotor area and part of the supplementary motor area).</a:t>
            </a:r>
          </a:p>
          <a:p>
            <a:pPr>
              <a:lnSpc>
                <a:spcPct val="150000"/>
              </a:lnSpc>
            </a:pPr>
            <a:r>
              <a:rPr lang="en-US" sz="1800" dirty="0">
                <a:solidFill>
                  <a:srgbClr val="00B050"/>
                </a:solidFill>
              </a:rPr>
              <a:t>If a neuron receives both inhibitory and excitatory signals, it depends on the net effect (the stronger signal’s effect). </a:t>
            </a:r>
          </a:p>
          <a:p>
            <a:pPr>
              <a:lnSpc>
                <a:spcPct val="150000"/>
              </a:lnSpc>
            </a:pPr>
            <a:r>
              <a:rPr lang="en-US" sz="1800" dirty="0">
                <a:solidFill>
                  <a:srgbClr val="00B050"/>
                </a:solidFill>
              </a:rPr>
              <a:t>Both direct and indirect circuits work at the same time to regulate the movements.</a:t>
            </a:r>
          </a:p>
          <a:p>
            <a:pPr>
              <a:lnSpc>
                <a:spcPct val="150000"/>
              </a:lnSpc>
            </a:pPr>
            <a:endParaRPr lang="en-US" sz="1800" dirty="0">
              <a:solidFill>
                <a:srgbClr val="00B050"/>
              </a:solidFill>
            </a:endParaRPr>
          </a:p>
        </p:txBody>
      </p:sp>
    </p:spTree>
    <p:extLst>
      <p:ext uri="{BB962C8B-B14F-4D97-AF65-F5344CB8AC3E}">
        <p14:creationId xmlns:p14="http://schemas.microsoft.com/office/powerpoint/2010/main" val="20300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Overview of motor activity control</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pic>
        <p:nvPicPr>
          <p:cNvPr id="5"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4463" t="12572" r="25720" b="49291"/>
          <a:stretch/>
        </p:blipFill>
        <p:spPr bwMode="auto">
          <a:xfrm>
            <a:off x="2295071" y="1238932"/>
            <a:ext cx="7598719" cy="502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10436" y="1142999"/>
            <a:ext cx="3703000" cy="369332"/>
          </a:xfrm>
          <a:prstGeom prst="rect">
            <a:avLst/>
          </a:prstGeom>
        </p:spPr>
        <p:txBody>
          <a:bodyPr wrap="none">
            <a:spAutoFit/>
          </a:bodyPr>
          <a:lstStyle/>
          <a:p>
            <a:pPr algn="ctr"/>
            <a:r>
              <a:rPr lang="en-US" sz="1800" dirty="0">
                <a:solidFill>
                  <a:srgbClr val="00B050"/>
                </a:solidFill>
              </a:rPr>
              <a:t>Cerebellum controls rapid movement</a:t>
            </a:r>
          </a:p>
        </p:txBody>
      </p:sp>
    </p:spTree>
    <p:extLst>
      <p:ext uri="{BB962C8B-B14F-4D97-AF65-F5344CB8AC3E}">
        <p14:creationId xmlns:p14="http://schemas.microsoft.com/office/powerpoint/2010/main" val="133161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30</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913426"/>
            <a:ext cx="1965375" cy="2915660"/>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Aseel</a:t>
            </a:r>
            <a:r>
              <a:rPr lang="en-US" sz="1800" dirty="0">
                <a:solidFill>
                  <a:srgbClr val="DDE9EC">
                    <a:lumMod val="75000"/>
                  </a:srgbClr>
                </a:solidFill>
              </a:rPr>
              <a:t> </a:t>
            </a:r>
            <a:r>
              <a:rPr lang="en-US" sz="1800" dirty="0" err="1">
                <a:solidFill>
                  <a:srgbClr val="DDE9EC">
                    <a:lumMod val="75000"/>
                  </a:srgbClr>
                </a:solidFill>
              </a:rPr>
              <a:t>Alsulimani</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Alshayea</a:t>
            </a:r>
            <a:r>
              <a:rPr lang="en-US" sz="1800" dirty="0">
                <a:solidFill>
                  <a:srgbClr val="DDE9EC">
                    <a:lumMod val="75000"/>
                  </a:srgbClr>
                </a:solidFill>
              </a:rPr>
              <a:t> </a:t>
            </a:r>
            <a:r>
              <a:rPr lang="en-US" dirty="0"/>
              <a:t>	</a:t>
            </a:r>
          </a:p>
          <a:p>
            <a:pPr fontAlgn="t">
              <a:lnSpc>
                <a:spcPct val="150000"/>
              </a:lnSpc>
              <a:spcBef>
                <a:spcPct val="20000"/>
              </a:spcBef>
            </a:pPr>
            <a:r>
              <a:rPr lang="en-US" dirty="0"/>
              <a:t>	</a:t>
            </a:r>
          </a:p>
          <a:p>
            <a:pPr fontAlgn="t">
              <a:lnSpc>
                <a:spcPct val="150000"/>
              </a:lnSpc>
              <a:spcBef>
                <a:spcPct val="20000"/>
              </a:spcBef>
            </a:pPr>
            <a:endParaRPr lang="en-US" sz="1800" dirty="0">
              <a:solidFill>
                <a:srgbClr val="DDE9EC">
                  <a:lumMod val="75000"/>
                </a:srgbClr>
              </a:solidFill>
            </a:endParaRP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p:cNvPicPr>
            <a:picLocks noChangeAspect="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3214093" y="2913426"/>
            <a:ext cx="2031074" cy="2346273"/>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a:t>
            </a:r>
          </a:p>
          <a:p>
            <a:pPr fontAlgn="t">
              <a:lnSpc>
                <a:spcPct val="150000"/>
              </a:lnSpc>
              <a:spcBef>
                <a:spcPct val="20000"/>
              </a:spcBef>
            </a:pPr>
            <a:r>
              <a:rPr lang="en-US" sz="1800" dirty="0">
                <a:solidFill>
                  <a:srgbClr val="DDE9EC">
                    <a:lumMod val="75000"/>
                  </a:srgbClr>
                </a:solidFill>
              </a:rPr>
              <a:t>Fahad </a:t>
            </a:r>
            <a:r>
              <a:rPr lang="en-US" sz="1800" dirty="0" err="1">
                <a:solidFill>
                  <a:srgbClr val="DDE9EC">
                    <a:lumMod val="75000"/>
                  </a:srgbClr>
                </a:solidFill>
              </a:rPr>
              <a:t>Alfayez</a:t>
            </a:r>
            <a:r>
              <a:rPr lang="en-US" sz="1800" dirty="0">
                <a:solidFill>
                  <a:srgbClr val="DDE9EC">
                    <a:lumMod val="75000"/>
                  </a:srgbClr>
                </a:solidFill>
              </a:rPr>
              <a:t> </a:t>
            </a:r>
          </a:p>
          <a:p>
            <a:pPr fontAlgn="t">
              <a:lnSpc>
                <a:spcPct val="150000"/>
              </a:lnSpc>
              <a:spcBef>
                <a:spcPct val="20000"/>
              </a:spcBef>
            </a:pPr>
            <a:r>
              <a:rPr lang="en-US" sz="1800" dirty="0">
                <a:solidFill>
                  <a:srgbClr val="DDE9EC">
                    <a:lumMod val="75000"/>
                  </a:srgbClr>
                </a:solidFill>
              </a:rPr>
              <a:t>Mohammad </a:t>
            </a:r>
            <a:r>
              <a:rPr lang="en-US" sz="1800" dirty="0" err="1">
                <a:solidFill>
                  <a:srgbClr val="DDE9EC">
                    <a:lumMod val="75000"/>
                  </a:srgbClr>
                </a:solidFill>
              </a:rPr>
              <a:t>Nusser</a:t>
            </a:r>
            <a:r>
              <a:rPr lang="en-US" sz="1800" dirty="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11" name="Picture 10">
            <a:hlinkClick r:id="rId10"/>
          </p:cNvPr>
          <p:cNvPicPr>
            <a:picLocks noChangeAspect="1"/>
          </p:cNvPicPr>
          <p:nvPr/>
        </p:nvPicPr>
        <p:blipFill>
          <a:blip r:embed="rId11"/>
          <a:stretch>
            <a:fillRect/>
          </a:stretch>
        </p:blipFill>
        <p:spPr>
          <a:xfrm>
            <a:off x="8436012" y="5763735"/>
            <a:ext cx="1158340" cy="646232"/>
          </a:xfrm>
          <a:prstGeom prst="rect">
            <a:avLst/>
          </a:prstGeom>
        </p:spPr>
      </p:pic>
      <p:pic>
        <p:nvPicPr>
          <p:cNvPr id="17" name="Picture 16">
            <a:hlinkClick r:id="rId12"/>
          </p:cNvPr>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1993003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a:t>Basal ganglia (BG)</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pSp>
        <p:nvGrpSpPr>
          <p:cNvPr id="6" name="Group 5"/>
          <p:cNvGrpSpPr/>
          <p:nvPr/>
        </p:nvGrpSpPr>
        <p:grpSpPr>
          <a:xfrm>
            <a:off x="609460" y="1286149"/>
            <a:ext cx="4354583" cy="2142851"/>
            <a:chOff x="6958918" y="-497128"/>
            <a:chExt cx="4354583" cy="2142851"/>
          </a:xfrm>
        </p:grpSpPr>
        <p:sp>
          <p:nvSpPr>
            <p:cNvPr id="7" name="Freeform 6"/>
            <p:cNvSpPr/>
            <p:nvPr/>
          </p:nvSpPr>
          <p:spPr>
            <a:xfrm>
              <a:off x="6958918" y="-497128"/>
              <a:ext cx="4354583" cy="846708"/>
            </a:xfrm>
            <a:custGeom>
              <a:avLst/>
              <a:gdLst>
                <a:gd name="connsiteX0" fmla="*/ 0 w 4354173"/>
                <a:gd name="connsiteY0" fmla="*/ 124229 h 1242294"/>
                <a:gd name="connsiteX1" fmla="*/ 124229 w 4354173"/>
                <a:gd name="connsiteY1" fmla="*/ 0 h 1242294"/>
                <a:gd name="connsiteX2" fmla="*/ 4229944 w 4354173"/>
                <a:gd name="connsiteY2" fmla="*/ 0 h 1242294"/>
                <a:gd name="connsiteX3" fmla="*/ 4354173 w 4354173"/>
                <a:gd name="connsiteY3" fmla="*/ 124229 h 1242294"/>
                <a:gd name="connsiteX4" fmla="*/ 4354173 w 4354173"/>
                <a:gd name="connsiteY4" fmla="*/ 1118065 h 1242294"/>
                <a:gd name="connsiteX5" fmla="*/ 4229944 w 4354173"/>
                <a:gd name="connsiteY5" fmla="*/ 1242294 h 1242294"/>
                <a:gd name="connsiteX6" fmla="*/ 124229 w 4354173"/>
                <a:gd name="connsiteY6" fmla="*/ 1242294 h 1242294"/>
                <a:gd name="connsiteX7" fmla="*/ 0 w 4354173"/>
                <a:gd name="connsiteY7" fmla="*/ 1118065 h 1242294"/>
                <a:gd name="connsiteX8" fmla="*/ 0 w 4354173"/>
                <a:gd name="connsiteY8" fmla="*/ 124229 h 124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4173" h="1242294">
                  <a:moveTo>
                    <a:pt x="0" y="124229"/>
                  </a:moveTo>
                  <a:cubicBezTo>
                    <a:pt x="0" y="55619"/>
                    <a:pt x="55619" y="0"/>
                    <a:pt x="124229" y="0"/>
                  </a:cubicBezTo>
                  <a:lnTo>
                    <a:pt x="4229944" y="0"/>
                  </a:lnTo>
                  <a:cubicBezTo>
                    <a:pt x="4298554" y="0"/>
                    <a:pt x="4354173" y="55619"/>
                    <a:pt x="4354173" y="124229"/>
                  </a:cubicBezTo>
                  <a:lnTo>
                    <a:pt x="4354173" y="1118065"/>
                  </a:lnTo>
                  <a:cubicBezTo>
                    <a:pt x="4354173" y="1186675"/>
                    <a:pt x="4298554" y="1242294"/>
                    <a:pt x="4229944" y="1242294"/>
                  </a:cubicBezTo>
                  <a:lnTo>
                    <a:pt x="124229" y="1242294"/>
                  </a:lnTo>
                  <a:cubicBezTo>
                    <a:pt x="55619" y="1242294"/>
                    <a:pt x="0" y="1186675"/>
                    <a:pt x="0" y="1118065"/>
                  </a:cubicBezTo>
                  <a:lnTo>
                    <a:pt x="0" y="124229"/>
                  </a:lnTo>
                  <a:close/>
                </a:path>
              </a:pathLst>
            </a:custGeom>
            <a:solidFill>
              <a:schemeClr val="accent2">
                <a:lumMod val="40000"/>
                <a:lumOff val="6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4966" tIns="104966" rIns="104966" bIns="104966"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The term BG (Basal nuclei) to a group of several structures deep in the cerebral cortex:</a:t>
              </a:r>
            </a:p>
          </p:txBody>
        </p:sp>
        <p:sp>
          <p:nvSpPr>
            <p:cNvPr id="9" name="Freeform 8"/>
            <p:cNvSpPr/>
            <p:nvPr/>
          </p:nvSpPr>
          <p:spPr>
            <a:xfrm>
              <a:off x="6958918" y="543020"/>
              <a:ext cx="2116660" cy="1102703"/>
            </a:xfrm>
            <a:custGeom>
              <a:avLst/>
              <a:gdLst>
                <a:gd name="connsiteX0" fmla="*/ 0 w 2116660"/>
                <a:gd name="connsiteY0" fmla="*/ 211666 h 2554269"/>
                <a:gd name="connsiteX1" fmla="*/ 211666 w 2116660"/>
                <a:gd name="connsiteY1" fmla="*/ 0 h 2554269"/>
                <a:gd name="connsiteX2" fmla="*/ 1904994 w 2116660"/>
                <a:gd name="connsiteY2" fmla="*/ 0 h 2554269"/>
                <a:gd name="connsiteX3" fmla="*/ 2116660 w 2116660"/>
                <a:gd name="connsiteY3" fmla="*/ 211666 h 2554269"/>
                <a:gd name="connsiteX4" fmla="*/ 2116660 w 2116660"/>
                <a:gd name="connsiteY4" fmla="*/ 2342603 h 2554269"/>
                <a:gd name="connsiteX5" fmla="*/ 1904994 w 2116660"/>
                <a:gd name="connsiteY5" fmla="*/ 2554269 h 2554269"/>
                <a:gd name="connsiteX6" fmla="*/ 211666 w 2116660"/>
                <a:gd name="connsiteY6" fmla="*/ 2554269 h 2554269"/>
                <a:gd name="connsiteX7" fmla="*/ 0 w 2116660"/>
                <a:gd name="connsiteY7" fmla="*/ 2342603 h 2554269"/>
                <a:gd name="connsiteX8" fmla="*/ 0 w 2116660"/>
                <a:gd name="connsiteY8" fmla="*/ 211666 h 25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6660" h="2554269">
                  <a:moveTo>
                    <a:pt x="0" y="211666"/>
                  </a:moveTo>
                  <a:cubicBezTo>
                    <a:pt x="0" y="94766"/>
                    <a:pt x="94766" y="0"/>
                    <a:pt x="211666" y="0"/>
                  </a:cubicBezTo>
                  <a:lnTo>
                    <a:pt x="1904994" y="0"/>
                  </a:lnTo>
                  <a:cubicBezTo>
                    <a:pt x="2021894" y="0"/>
                    <a:pt x="2116660" y="94766"/>
                    <a:pt x="2116660" y="211666"/>
                  </a:cubicBezTo>
                  <a:lnTo>
                    <a:pt x="2116660" y="2342603"/>
                  </a:lnTo>
                  <a:cubicBezTo>
                    <a:pt x="2116660" y="2459503"/>
                    <a:pt x="2021894" y="2554269"/>
                    <a:pt x="1904994" y="2554269"/>
                  </a:cubicBezTo>
                  <a:lnTo>
                    <a:pt x="211666" y="2554269"/>
                  </a:lnTo>
                  <a:cubicBezTo>
                    <a:pt x="94766" y="2554269"/>
                    <a:pt x="0" y="2459503"/>
                    <a:pt x="0" y="2342603"/>
                  </a:cubicBezTo>
                  <a:lnTo>
                    <a:pt x="0" y="211666"/>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0575" tIns="130575" rIns="130575" bIns="130575" numCol="1" spcCol="1270" anchor="ctr" anchorCtr="0">
              <a:noAutofit/>
            </a:bodyPr>
            <a:lstStyle/>
            <a:p>
              <a:pPr lvl="0" algn="ctr" defTabSz="800100">
                <a:lnSpc>
                  <a:spcPct val="90000"/>
                </a:lnSpc>
                <a:spcBef>
                  <a:spcPct val="0"/>
                </a:spcBef>
                <a:spcAft>
                  <a:spcPct val="35000"/>
                </a:spcAft>
              </a:pPr>
              <a:r>
                <a:rPr lang="en-US" sz="1600" kern="1200" dirty="0">
                  <a:solidFill>
                    <a:schemeClr val="accent2">
                      <a:lumMod val="75000"/>
                    </a:schemeClr>
                  </a:solidFill>
                </a:rPr>
                <a:t>Caudate nucleus, putamen, globus pallidus (Large masses).</a:t>
              </a:r>
            </a:p>
          </p:txBody>
        </p:sp>
        <p:sp>
          <p:nvSpPr>
            <p:cNvPr id="10" name="Freeform 9"/>
            <p:cNvSpPr/>
            <p:nvPr/>
          </p:nvSpPr>
          <p:spPr>
            <a:xfrm>
              <a:off x="9219780" y="543020"/>
              <a:ext cx="2093721" cy="1102703"/>
            </a:xfrm>
            <a:custGeom>
              <a:avLst/>
              <a:gdLst>
                <a:gd name="connsiteX0" fmla="*/ 0 w 2093721"/>
                <a:gd name="connsiteY0" fmla="*/ 209372 h 2554269"/>
                <a:gd name="connsiteX1" fmla="*/ 209372 w 2093721"/>
                <a:gd name="connsiteY1" fmla="*/ 0 h 2554269"/>
                <a:gd name="connsiteX2" fmla="*/ 1884349 w 2093721"/>
                <a:gd name="connsiteY2" fmla="*/ 0 h 2554269"/>
                <a:gd name="connsiteX3" fmla="*/ 2093721 w 2093721"/>
                <a:gd name="connsiteY3" fmla="*/ 209372 h 2554269"/>
                <a:gd name="connsiteX4" fmla="*/ 2093721 w 2093721"/>
                <a:gd name="connsiteY4" fmla="*/ 2344897 h 2554269"/>
                <a:gd name="connsiteX5" fmla="*/ 1884349 w 2093721"/>
                <a:gd name="connsiteY5" fmla="*/ 2554269 h 2554269"/>
                <a:gd name="connsiteX6" fmla="*/ 209372 w 2093721"/>
                <a:gd name="connsiteY6" fmla="*/ 2554269 h 2554269"/>
                <a:gd name="connsiteX7" fmla="*/ 0 w 2093721"/>
                <a:gd name="connsiteY7" fmla="*/ 2344897 h 2554269"/>
                <a:gd name="connsiteX8" fmla="*/ 0 w 2093721"/>
                <a:gd name="connsiteY8" fmla="*/ 209372 h 25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21" h="2554269">
                  <a:moveTo>
                    <a:pt x="0" y="209372"/>
                  </a:moveTo>
                  <a:cubicBezTo>
                    <a:pt x="0" y="93739"/>
                    <a:pt x="93739" y="0"/>
                    <a:pt x="209372" y="0"/>
                  </a:cubicBezTo>
                  <a:lnTo>
                    <a:pt x="1884349" y="0"/>
                  </a:lnTo>
                  <a:cubicBezTo>
                    <a:pt x="1999982" y="0"/>
                    <a:pt x="2093721" y="93739"/>
                    <a:pt x="2093721" y="209372"/>
                  </a:cubicBezTo>
                  <a:lnTo>
                    <a:pt x="2093721" y="2344897"/>
                  </a:lnTo>
                  <a:cubicBezTo>
                    <a:pt x="2093721" y="2460530"/>
                    <a:pt x="1999982" y="2554269"/>
                    <a:pt x="1884349" y="2554269"/>
                  </a:cubicBezTo>
                  <a:lnTo>
                    <a:pt x="209372" y="2554269"/>
                  </a:lnTo>
                  <a:cubicBezTo>
                    <a:pt x="93739" y="2554269"/>
                    <a:pt x="0" y="2460530"/>
                    <a:pt x="0" y="2344897"/>
                  </a:cubicBezTo>
                  <a:lnTo>
                    <a:pt x="0" y="20937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7523" tIns="137523" rIns="137523" bIns="137523" numCol="1" spcCol="1270" anchor="ctr" anchorCtr="0">
              <a:noAutofit/>
            </a:bodyPr>
            <a:lstStyle/>
            <a:p>
              <a:pPr lvl="0" algn="ctr" defTabSz="889000">
                <a:lnSpc>
                  <a:spcPct val="90000"/>
                </a:lnSpc>
                <a:spcBef>
                  <a:spcPct val="0"/>
                </a:spcBef>
                <a:spcAft>
                  <a:spcPct val="35000"/>
                </a:spcAft>
              </a:pPr>
              <a:r>
                <a:rPr lang="en-US" sz="1600" dirty="0">
                  <a:solidFill>
                    <a:schemeClr val="accent2">
                      <a:lumMod val="75000"/>
                    </a:schemeClr>
                  </a:solidFill>
                </a:rPr>
                <a:t>Sub thalamic nucleus &amp; substantia </a:t>
              </a:r>
              <a:r>
                <a:rPr lang="en-US" sz="1600" dirty="0" err="1">
                  <a:solidFill>
                    <a:schemeClr val="accent2">
                      <a:lumMod val="75000"/>
                    </a:schemeClr>
                  </a:solidFill>
                </a:rPr>
                <a:t>nigra</a:t>
              </a:r>
              <a:r>
                <a:rPr lang="en-US" sz="1600" dirty="0">
                  <a:solidFill>
                    <a:schemeClr val="accent2">
                      <a:lumMod val="75000"/>
                    </a:schemeClr>
                  </a:solidFill>
                </a:rPr>
                <a:t> in the mid brain</a:t>
              </a:r>
              <a:r>
                <a:rPr lang="en-US" sz="1600" kern="1200" dirty="0"/>
                <a:t>.</a:t>
              </a:r>
            </a:p>
          </p:txBody>
        </p:sp>
      </p:grpSp>
      <p:pic>
        <p:nvPicPr>
          <p:cNvPr id="64" name="Picture 63"/>
          <p:cNvPicPr>
            <a:picLocks noChangeAspect="1"/>
          </p:cNvPicPr>
          <p:nvPr/>
        </p:nvPicPr>
        <p:blipFill>
          <a:blip r:embed="rId3"/>
          <a:stretch>
            <a:fillRect/>
          </a:stretch>
        </p:blipFill>
        <p:spPr>
          <a:xfrm>
            <a:off x="608864" y="3732450"/>
            <a:ext cx="5665549" cy="2575933"/>
          </a:xfrm>
          <a:prstGeom prst="rect">
            <a:avLst/>
          </a:prstGeom>
          <a:ln>
            <a:noFill/>
            <a:prstDash val="dash"/>
          </a:ln>
        </p:spPr>
      </p:pic>
      <p:pic>
        <p:nvPicPr>
          <p:cNvPr id="8" name="Picture 7"/>
          <p:cNvPicPr>
            <a:picLocks noChangeAspect="1"/>
          </p:cNvPicPr>
          <p:nvPr/>
        </p:nvPicPr>
        <p:blipFill>
          <a:blip r:embed="rId4"/>
          <a:stretch>
            <a:fillRect/>
          </a:stretch>
        </p:blipFill>
        <p:spPr>
          <a:xfrm>
            <a:off x="5630753" y="1217751"/>
            <a:ext cx="5948650" cy="2371550"/>
          </a:xfrm>
          <a:prstGeom prst="rect">
            <a:avLst/>
          </a:prstGeom>
        </p:spPr>
      </p:pic>
      <p:sp>
        <p:nvSpPr>
          <p:cNvPr id="11" name="Rectangle 10"/>
          <p:cNvSpPr/>
          <p:nvPr/>
        </p:nvSpPr>
        <p:spPr>
          <a:xfrm>
            <a:off x="5558665" y="525036"/>
            <a:ext cx="6020738" cy="584775"/>
          </a:xfrm>
          <a:prstGeom prst="rect">
            <a:avLst/>
          </a:prstGeom>
        </p:spPr>
        <p:txBody>
          <a:bodyPr wrap="square">
            <a:spAutoFit/>
          </a:bodyPr>
          <a:lstStyle/>
          <a:p>
            <a:r>
              <a:rPr lang="en-US" sz="1600" dirty="0">
                <a:solidFill>
                  <a:srgbClr val="00B050"/>
                </a:solidFill>
                <a:latin typeface="Calibri" panose="020F0502020204030204" pitchFamily="34" charset="0"/>
                <a:cs typeface="Calibri" panose="020F0502020204030204" pitchFamily="34" charset="0"/>
              </a:rPr>
              <a:t>Patient with basal </a:t>
            </a:r>
            <a:r>
              <a:rPr lang="en-US" sz="1600" dirty="0" smtClean="0">
                <a:solidFill>
                  <a:srgbClr val="00B050"/>
                </a:solidFill>
                <a:latin typeface="Calibri" panose="020F0502020204030204" pitchFamily="34" charset="0"/>
                <a:cs typeface="Calibri" panose="020F0502020204030204" pitchFamily="34" charset="0"/>
              </a:rPr>
              <a:t>ganglia disorder </a:t>
            </a:r>
            <a:r>
              <a:rPr lang="en-US" sz="1600" dirty="0">
                <a:solidFill>
                  <a:srgbClr val="00B050"/>
                </a:solidFill>
                <a:latin typeface="Calibri" panose="020F0502020204030204" pitchFamily="34" charset="0"/>
                <a:cs typeface="Calibri" panose="020F0502020204030204" pitchFamily="34" charset="0"/>
              </a:rPr>
              <a:t>will have tremors while rest</a:t>
            </a:r>
          </a:p>
          <a:p>
            <a:pPr algn="ctr"/>
            <a:r>
              <a:rPr lang="ar-SA" sz="1600" dirty="0">
                <a:solidFill>
                  <a:srgbClr val="00B050"/>
                </a:solidFill>
                <a:latin typeface="Calibri" panose="020F0502020204030204" pitchFamily="34" charset="0"/>
                <a:cs typeface="Calibri" panose="020F0502020204030204" pitchFamily="34" charset="0"/>
              </a:rPr>
              <a:t>كانه قاعد يسبِّح بالمسبحة</a:t>
            </a:r>
            <a:endParaRPr lang="en-US" sz="1600" dirty="0">
              <a:solidFill>
                <a:srgbClr val="00B050"/>
              </a:solidFill>
              <a:latin typeface="Calibri" panose="020F0502020204030204" pitchFamily="34" charset="0"/>
              <a:cs typeface="Calibri" panose="020F0502020204030204" pitchFamily="34" charset="0"/>
            </a:endParaRPr>
          </a:p>
        </p:txBody>
      </p:sp>
      <p:sp>
        <p:nvSpPr>
          <p:cNvPr id="16" name="Rectangle 15"/>
          <p:cNvSpPr/>
          <p:nvPr/>
        </p:nvSpPr>
        <p:spPr>
          <a:xfrm>
            <a:off x="6670476" y="3732449"/>
            <a:ext cx="4908927" cy="25759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600" dirty="0">
                <a:solidFill>
                  <a:srgbClr val="00B050"/>
                </a:solidFill>
                <a:latin typeface="Calibri" panose="020F0502020204030204" pitchFamily="34" charset="0"/>
                <a:cs typeface="Calibri" panose="020F0502020204030204" pitchFamily="34" charset="0"/>
              </a:rPr>
              <a:t>Electrical signals come from Basal ganglia before cerebral cortex in electrodes recording. Because Basal ganglia control the function of cerebral cortex. In case of destruction of basal ganglia all the signals will come without control resulting in rigidity or tremors </a:t>
            </a:r>
          </a:p>
        </p:txBody>
      </p:sp>
    </p:spTree>
    <p:extLst>
      <p:ext uri="{BB962C8B-B14F-4D97-AF65-F5344CB8AC3E}">
        <p14:creationId xmlns:p14="http://schemas.microsoft.com/office/powerpoint/2010/main" val="37428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object 5"/>
          <p:cNvSpPr/>
          <p:nvPr/>
        </p:nvSpPr>
        <p:spPr>
          <a:xfrm>
            <a:off x="6449281" y="1216766"/>
            <a:ext cx="5130122" cy="5090120"/>
          </a:xfrm>
          <a:prstGeom prst="rect">
            <a:avLst/>
          </a:prstGeom>
          <a:blipFill>
            <a:blip r:embed="rId3" cstate="print"/>
            <a:stretch>
              <a:fillRect/>
            </a:stretch>
          </a:blipFill>
        </p:spPr>
        <p:txBody>
          <a:bodyPr wrap="square" lIns="0" tIns="0" rIns="0" bIns="0" rtlCol="0"/>
          <a:lstStyle/>
          <a:p>
            <a:endParaRPr/>
          </a:p>
        </p:txBody>
      </p:sp>
      <p:sp>
        <p:nvSpPr>
          <p:cNvPr id="7" name="Content Placeholder 6"/>
          <p:cNvSpPr>
            <a:spLocks noGrp="1"/>
          </p:cNvSpPr>
          <p:nvPr>
            <p:ph sz="quarter" idx="1"/>
          </p:nvPr>
        </p:nvSpPr>
        <p:spPr>
          <a:xfrm>
            <a:off x="609461" y="1340768"/>
            <a:ext cx="5628968" cy="4816192"/>
          </a:xfrm>
        </p:spPr>
        <p:txBody>
          <a:bodyPr>
            <a:normAutofit/>
          </a:bodyPr>
          <a:lstStyle/>
          <a:p>
            <a:r>
              <a:rPr lang="en-US" sz="1800" dirty="0"/>
              <a:t>Caudate nucleus (</a:t>
            </a:r>
            <a:r>
              <a:rPr lang="en-US" sz="1800" dirty="0">
                <a:solidFill>
                  <a:schemeClr val="accent4"/>
                </a:solidFill>
              </a:rPr>
              <a:t>yellow</a:t>
            </a:r>
            <a:r>
              <a:rPr lang="en-US" sz="1800" dirty="0"/>
              <a:t>) and Putamen (</a:t>
            </a:r>
            <a:r>
              <a:rPr lang="en-US" sz="1800" dirty="0">
                <a:solidFill>
                  <a:srgbClr val="00B050"/>
                </a:solidFill>
              </a:rPr>
              <a:t>green</a:t>
            </a:r>
            <a:r>
              <a:rPr lang="en-US" sz="1800" dirty="0"/>
              <a:t>) are called the  striatum or </a:t>
            </a:r>
            <a:r>
              <a:rPr lang="en-US" sz="1800" dirty="0" err="1"/>
              <a:t>neostriatum</a:t>
            </a:r>
            <a:r>
              <a:rPr lang="en-US" sz="1800" dirty="0"/>
              <a:t> </a:t>
            </a:r>
            <a:r>
              <a:rPr lang="en-US" sz="1800" dirty="0">
                <a:solidFill>
                  <a:schemeClr val="bg1">
                    <a:lumMod val="50000"/>
                  </a:schemeClr>
                </a:solidFill>
              </a:rPr>
              <a:t>(but not internal capsule).</a:t>
            </a:r>
          </a:p>
          <a:p>
            <a:endParaRPr lang="en-US" sz="1800" dirty="0">
              <a:solidFill>
                <a:schemeClr val="bg1">
                  <a:lumMod val="50000"/>
                </a:schemeClr>
              </a:solidFill>
            </a:endParaRPr>
          </a:p>
          <a:p>
            <a:r>
              <a:rPr lang="en-US" sz="1800" dirty="0">
                <a:solidFill>
                  <a:schemeClr val="bg1">
                    <a:lumMod val="50000"/>
                  </a:schemeClr>
                </a:solidFill>
              </a:rPr>
              <a:t>Globus Pallidus (GP)  is divided into external (GPE) and  internal (GPI) segments.</a:t>
            </a:r>
          </a:p>
          <a:p>
            <a:endParaRPr lang="en-US" sz="1800" dirty="0">
              <a:solidFill>
                <a:schemeClr val="bg1">
                  <a:lumMod val="50000"/>
                </a:schemeClr>
              </a:solidFill>
            </a:endParaRPr>
          </a:p>
          <a:p>
            <a:r>
              <a:rPr lang="en-US" sz="1800" dirty="0" err="1">
                <a:solidFill>
                  <a:schemeClr val="bg1">
                    <a:lumMod val="50000"/>
                  </a:schemeClr>
                </a:solidFill>
              </a:rPr>
              <a:t>Substania</a:t>
            </a:r>
            <a:r>
              <a:rPr lang="en-US" sz="1800" dirty="0">
                <a:solidFill>
                  <a:schemeClr val="bg1">
                    <a:lumMod val="50000"/>
                  </a:schemeClr>
                </a:solidFill>
              </a:rPr>
              <a:t> </a:t>
            </a:r>
            <a:r>
              <a:rPr lang="en-US" sz="1800" dirty="0" err="1">
                <a:solidFill>
                  <a:schemeClr val="bg1">
                    <a:lumMod val="50000"/>
                  </a:schemeClr>
                </a:solidFill>
              </a:rPr>
              <a:t>nigra</a:t>
            </a:r>
            <a:r>
              <a:rPr lang="en-US" sz="1800" dirty="0">
                <a:solidFill>
                  <a:schemeClr val="bg1">
                    <a:lumMod val="50000"/>
                  </a:schemeClr>
                </a:solidFill>
              </a:rPr>
              <a:t> is divided into pars  compacta and pars </a:t>
            </a:r>
            <a:r>
              <a:rPr lang="en-US" sz="1800" dirty="0" err="1">
                <a:solidFill>
                  <a:schemeClr val="bg1">
                    <a:lumMod val="50000"/>
                  </a:schemeClr>
                </a:solidFill>
              </a:rPr>
              <a:t>reticulta</a:t>
            </a:r>
            <a:r>
              <a:rPr lang="en-US" sz="1800" dirty="0">
                <a:solidFill>
                  <a:schemeClr val="bg1">
                    <a:lumMod val="50000"/>
                  </a:schemeClr>
                </a:solidFill>
              </a:rPr>
              <a:t>.</a:t>
            </a:r>
          </a:p>
        </p:txBody>
      </p:sp>
    </p:spTree>
    <p:extLst>
      <p:ext uri="{BB962C8B-B14F-4D97-AF65-F5344CB8AC3E}">
        <p14:creationId xmlns:p14="http://schemas.microsoft.com/office/powerpoint/2010/main" val="149214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Neuronal circuitry of Basal ganglia</a:t>
            </a: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pic>
        <p:nvPicPr>
          <p:cNvPr id="4" name="Picture 3"/>
          <p:cNvPicPr>
            <a:picLocks noChangeAspect="1"/>
          </p:cNvPicPr>
          <p:nvPr/>
        </p:nvPicPr>
        <p:blipFill>
          <a:blip r:embed="rId3"/>
          <a:stretch>
            <a:fillRect/>
          </a:stretch>
        </p:blipFill>
        <p:spPr>
          <a:xfrm>
            <a:off x="7354509" y="1289726"/>
            <a:ext cx="4224894" cy="4919898"/>
          </a:xfrm>
          <a:prstGeom prst="rect">
            <a:avLst/>
          </a:prstGeom>
        </p:spPr>
      </p:pic>
      <p:sp>
        <p:nvSpPr>
          <p:cNvPr id="9" name="Rectangle 8"/>
          <p:cNvSpPr/>
          <p:nvPr/>
        </p:nvSpPr>
        <p:spPr>
          <a:xfrm>
            <a:off x="637108" y="1824703"/>
            <a:ext cx="6336704" cy="9361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800" dirty="0">
                <a:cs typeface="Comic Sans MS"/>
              </a:rPr>
              <a:t>BG receive </a:t>
            </a:r>
            <a:r>
              <a:rPr lang="en-US" sz="1800" spc="-5" dirty="0">
                <a:cs typeface="Comic Sans MS"/>
              </a:rPr>
              <a:t>most </a:t>
            </a:r>
            <a:r>
              <a:rPr lang="en-US" sz="1800" dirty="0">
                <a:cs typeface="Comic Sans MS"/>
              </a:rPr>
              <a:t>of </a:t>
            </a:r>
            <a:r>
              <a:rPr lang="en-US" sz="1800" spc="-5" dirty="0">
                <a:cs typeface="Comic Sans MS"/>
              </a:rPr>
              <a:t>their </a:t>
            </a:r>
            <a:r>
              <a:rPr lang="en-US" sz="1800" spc="-5" dirty="0">
                <a:solidFill>
                  <a:srgbClr val="FF0000"/>
                </a:solidFill>
                <a:cs typeface="Comic Sans MS"/>
              </a:rPr>
              <a:t>input </a:t>
            </a:r>
            <a:r>
              <a:rPr lang="en-US" sz="1800" spc="-5" dirty="0">
                <a:cs typeface="Comic Sans MS"/>
              </a:rPr>
              <a:t>from</a:t>
            </a:r>
            <a:r>
              <a:rPr lang="en-US" sz="1800" spc="-50" dirty="0">
                <a:cs typeface="Comic Sans MS"/>
              </a:rPr>
              <a:t> </a:t>
            </a:r>
            <a:r>
              <a:rPr lang="en-US" sz="1800" dirty="0">
                <a:cs typeface="Comic Sans MS"/>
              </a:rPr>
              <a:t>the </a:t>
            </a:r>
            <a:r>
              <a:rPr lang="en-US" sz="1800" spc="-5" dirty="0">
                <a:cs typeface="Comic Sans MS"/>
              </a:rPr>
              <a:t>cerebral cortex </a:t>
            </a:r>
            <a:r>
              <a:rPr lang="en-US" sz="1800" spc="-5" dirty="0">
                <a:cs typeface="Arial"/>
              </a:rPr>
              <a:t>(motor area)</a:t>
            </a:r>
            <a:r>
              <a:rPr lang="en-US" sz="1800" spc="100" dirty="0">
                <a:cs typeface="Arial"/>
              </a:rPr>
              <a:t> </a:t>
            </a:r>
            <a:r>
              <a:rPr lang="en-US" sz="1800" dirty="0">
                <a:cs typeface="Arial"/>
              </a:rPr>
              <a:t>and projects to the</a:t>
            </a:r>
            <a:r>
              <a:rPr lang="en-US" sz="1800" spc="-95" dirty="0">
                <a:cs typeface="Arial"/>
              </a:rPr>
              <a:t> </a:t>
            </a:r>
            <a:r>
              <a:rPr lang="en-US" sz="1800" spc="-5" dirty="0" err="1">
                <a:solidFill>
                  <a:srgbClr val="FF0000"/>
                </a:solidFill>
                <a:cs typeface="Arial"/>
              </a:rPr>
              <a:t>Neostriatum</a:t>
            </a:r>
            <a:r>
              <a:rPr lang="en-US" sz="1800" spc="-5" dirty="0">
                <a:solidFill>
                  <a:srgbClr val="FF0000"/>
                </a:solidFill>
                <a:cs typeface="Arial"/>
              </a:rPr>
              <a:t>.</a:t>
            </a:r>
            <a:endParaRPr lang="en-US" sz="1800" dirty="0">
              <a:solidFill>
                <a:srgbClr val="FF0000"/>
              </a:solidFill>
            </a:endParaRPr>
          </a:p>
        </p:txBody>
      </p:sp>
      <p:sp>
        <p:nvSpPr>
          <p:cNvPr id="10" name="Rectangle 9"/>
          <p:cNvSpPr/>
          <p:nvPr/>
        </p:nvSpPr>
        <p:spPr>
          <a:xfrm>
            <a:off x="637108" y="4296490"/>
            <a:ext cx="6336704" cy="9361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800" spc="-5" dirty="0">
                <a:cs typeface="Comic Sans MS"/>
              </a:rPr>
              <a:t>Return almost </a:t>
            </a:r>
            <a:r>
              <a:rPr lang="en-US" sz="1800" dirty="0">
                <a:cs typeface="Comic Sans MS"/>
              </a:rPr>
              <a:t>all </a:t>
            </a:r>
            <a:r>
              <a:rPr lang="en-US" sz="1800" spc="-5" dirty="0">
                <a:cs typeface="Comic Sans MS"/>
              </a:rPr>
              <a:t>their</a:t>
            </a:r>
            <a:r>
              <a:rPr lang="en-US" sz="1800" spc="-70" dirty="0">
                <a:cs typeface="Comic Sans MS"/>
              </a:rPr>
              <a:t> </a:t>
            </a:r>
            <a:r>
              <a:rPr lang="en-US" sz="1800" dirty="0">
                <a:solidFill>
                  <a:srgbClr val="FF0000"/>
                </a:solidFill>
                <a:cs typeface="Comic Sans MS"/>
              </a:rPr>
              <a:t>output</a:t>
            </a:r>
            <a:r>
              <a:rPr lang="en-US" sz="1800" dirty="0">
                <a:cs typeface="Comic Sans MS"/>
              </a:rPr>
              <a:t>  signals </a:t>
            </a:r>
            <a:r>
              <a:rPr lang="en-US" sz="1800" spc="-5" dirty="0">
                <a:cs typeface="Comic Sans MS"/>
              </a:rPr>
              <a:t>back </a:t>
            </a:r>
            <a:r>
              <a:rPr lang="en-US" sz="1800" dirty="0">
                <a:cs typeface="Comic Sans MS"/>
              </a:rPr>
              <a:t>to </a:t>
            </a:r>
            <a:r>
              <a:rPr lang="en-US" sz="1800" spc="-5" dirty="0">
                <a:cs typeface="Comic Sans MS"/>
              </a:rPr>
              <a:t>the cerebral  cortex (motor area) via the thalamus.</a:t>
            </a:r>
            <a:endParaRPr lang="en-US" sz="1800" dirty="0"/>
          </a:p>
        </p:txBody>
      </p:sp>
      <p:sp>
        <p:nvSpPr>
          <p:cNvPr id="12" name="Up-Down Arrow 11"/>
          <p:cNvSpPr/>
          <p:nvPr/>
        </p:nvSpPr>
        <p:spPr>
          <a:xfrm>
            <a:off x="3625440" y="2772564"/>
            <a:ext cx="360040" cy="1512168"/>
          </a:xfrm>
          <a:prstGeom prst="up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609460" y="1234273"/>
            <a:ext cx="6637080" cy="338554"/>
          </a:xfrm>
          <a:prstGeom prst="rect">
            <a:avLst/>
          </a:prstGeom>
        </p:spPr>
        <p:txBody>
          <a:bodyPr wrap="square">
            <a:spAutoFit/>
          </a:bodyPr>
          <a:lstStyle/>
          <a:p>
            <a:r>
              <a:rPr lang="en-US" sz="1600" dirty="0">
                <a:solidFill>
                  <a:srgbClr val="00B050"/>
                </a:solidFill>
              </a:rPr>
              <a:t>Connection between basal nuclei and other structures, like cerebral cortex. </a:t>
            </a:r>
          </a:p>
        </p:txBody>
      </p:sp>
      <p:sp>
        <p:nvSpPr>
          <p:cNvPr id="11" name="Rectangle 10"/>
          <p:cNvSpPr/>
          <p:nvPr/>
        </p:nvSpPr>
        <p:spPr>
          <a:xfrm>
            <a:off x="657249" y="5661248"/>
            <a:ext cx="6316563" cy="60795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a:solidFill>
                  <a:schemeClr val="tx1"/>
                </a:solidFill>
              </a:rPr>
              <a:t>Main input of basal ganglia is from cerebral cortex (motor area).</a:t>
            </a:r>
          </a:p>
          <a:p>
            <a:pPr marL="285750" indent="-285750">
              <a:buFont typeface="Arial" panose="020B0604020202020204" pitchFamily="34" charset="0"/>
              <a:buChar char="•"/>
            </a:pPr>
            <a:r>
              <a:rPr lang="en-US" sz="1600" dirty="0">
                <a:solidFill>
                  <a:schemeClr val="tx1"/>
                </a:solidFill>
              </a:rPr>
              <a:t>Main output of basal ganglia to the cortex via the thalamus.</a:t>
            </a:r>
          </a:p>
        </p:txBody>
      </p:sp>
    </p:spTree>
    <p:extLst>
      <p:ext uri="{BB962C8B-B14F-4D97-AF65-F5344CB8AC3E}">
        <p14:creationId xmlns:p14="http://schemas.microsoft.com/office/powerpoint/2010/main" val="373020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Neural Connections of Basal Ganglia</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a:xfrm>
            <a:off x="609461" y="1219200"/>
            <a:ext cx="7069127" cy="2321579"/>
          </a:xfrm>
        </p:spPr>
        <p:txBody>
          <a:bodyPr>
            <a:normAutofit/>
          </a:bodyPr>
          <a:lstStyle/>
          <a:p>
            <a:r>
              <a:rPr lang="en-US" sz="1600" dirty="0">
                <a:solidFill>
                  <a:srgbClr val="00B050"/>
                </a:solidFill>
              </a:rPr>
              <a:t>Information from various areas of the cortex  passes through the basal </a:t>
            </a:r>
            <a:r>
              <a:rPr lang="en-US" sz="1600" dirty="0" smtClean="0">
                <a:solidFill>
                  <a:srgbClr val="00B050"/>
                </a:solidFill>
              </a:rPr>
              <a:t>ganglia.</a:t>
            </a:r>
            <a:endParaRPr lang="en-US" sz="1600" dirty="0">
              <a:solidFill>
                <a:srgbClr val="00B050"/>
              </a:solidFill>
            </a:endParaRPr>
          </a:p>
          <a:p>
            <a:r>
              <a:rPr lang="en-US" sz="1600" dirty="0">
                <a:solidFill>
                  <a:srgbClr val="00B050"/>
                </a:solidFill>
              </a:rPr>
              <a:t>Then it returns to the supplementary motor </a:t>
            </a:r>
            <a:r>
              <a:rPr lang="en-US" sz="1600" dirty="0" smtClean="0">
                <a:solidFill>
                  <a:srgbClr val="00B050"/>
                </a:solidFill>
              </a:rPr>
              <a:t>area (SMA) via </a:t>
            </a:r>
            <a:r>
              <a:rPr lang="en-US" sz="1600" dirty="0">
                <a:solidFill>
                  <a:srgbClr val="00B050"/>
                </a:solidFill>
              </a:rPr>
              <a:t>the </a:t>
            </a:r>
            <a:r>
              <a:rPr lang="en-US" sz="1600" dirty="0" smtClean="0">
                <a:solidFill>
                  <a:srgbClr val="00B050"/>
                </a:solidFill>
              </a:rPr>
              <a:t>thalamus.</a:t>
            </a:r>
          </a:p>
          <a:p>
            <a:r>
              <a:rPr lang="en-US" sz="1600" dirty="0">
                <a:solidFill>
                  <a:srgbClr val="00B050"/>
                </a:solidFill>
              </a:rPr>
              <a:t>The BG are connected with cerebral  cortex, thalamus and brain stem</a:t>
            </a:r>
            <a:r>
              <a:rPr lang="en-US" sz="1600" dirty="0" smtClean="0">
                <a:solidFill>
                  <a:srgbClr val="00B050"/>
                </a:solidFill>
              </a:rPr>
              <a:t>.</a:t>
            </a:r>
            <a:endParaRPr lang="en-US" sz="1600" dirty="0">
              <a:solidFill>
                <a:srgbClr val="00B050"/>
              </a:solidFill>
            </a:endParaRPr>
          </a:p>
          <a:p>
            <a:r>
              <a:rPr lang="en-US" sz="1600" dirty="0">
                <a:solidFill>
                  <a:srgbClr val="00B050"/>
                </a:solidFill>
              </a:rPr>
              <a:t>There are also </a:t>
            </a:r>
            <a:r>
              <a:rPr lang="en-US" sz="1600" dirty="0" smtClean="0">
                <a:solidFill>
                  <a:srgbClr val="00B050"/>
                </a:solidFill>
              </a:rPr>
              <a:t>interconnections.</a:t>
            </a:r>
            <a:endParaRPr lang="en-US" sz="1600" dirty="0">
              <a:solidFill>
                <a:srgbClr val="00B050"/>
              </a:solidFill>
            </a:endParaRPr>
          </a:p>
          <a:p>
            <a:r>
              <a:rPr lang="en-US" sz="1600" dirty="0">
                <a:solidFill>
                  <a:srgbClr val="00B050"/>
                </a:solidFill>
              </a:rPr>
              <a:t>between various nuclei of the BG</a:t>
            </a:r>
            <a:r>
              <a:rPr lang="en-US" sz="1600" dirty="0" smtClean="0">
                <a:solidFill>
                  <a:srgbClr val="00B050"/>
                </a:solidFill>
              </a:rPr>
              <a:t>.</a:t>
            </a:r>
            <a:endParaRPr lang="en-US" sz="1600" dirty="0">
              <a:solidFill>
                <a:srgbClr val="00B050"/>
              </a:solidFill>
            </a:endParaRPr>
          </a:p>
          <a:p>
            <a:r>
              <a:rPr lang="en-US" sz="1600" dirty="0">
                <a:solidFill>
                  <a:srgbClr val="00B050"/>
                </a:solidFill>
              </a:rPr>
              <a:t>The circuitry of the BG is very  complex but is characterized by  multiple parallel loops &amp; side chains</a:t>
            </a:r>
            <a:r>
              <a:rPr lang="en-US" sz="1600" dirty="0" smtClean="0">
                <a:solidFill>
                  <a:srgbClr val="00B050"/>
                </a:solidFill>
              </a:rPr>
              <a:t>.</a:t>
            </a:r>
            <a:endParaRPr lang="en-US" sz="1600" dirty="0">
              <a:solidFill>
                <a:srgbClr val="00B050"/>
              </a:solidFill>
            </a:endParaRPr>
          </a:p>
        </p:txBody>
      </p:sp>
      <p:sp>
        <p:nvSpPr>
          <p:cNvPr id="5" name="object 3"/>
          <p:cNvSpPr/>
          <p:nvPr/>
        </p:nvSpPr>
        <p:spPr>
          <a:xfrm>
            <a:off x="7750596" y="1186963"/>
            <a:ext cx="3828806" cy="2353816"/>
          </a:xfrm>
          <a:prstGeom prst="rect">
            <a:avLst/>
          </a:prstGeom>
          <a:blipFill>
            <a:blip r:embed="rId3" cstate="print"/>
            <a:stretch>
              <a:fillRect/>
            </a:stretch>
          </a:blipFill>
        </p:spPr>
        <p:txBody>
          <a:bodyPr wrap="square" lIns="0" tIns="0" rIns="0" bIns="0" rtlCol="0"/>
          <a:lstStyle/>
          <a:p>
            <a:endParaRPr/>
          </a:p>
        </p:txBody>
      </p:sp>
      <p:grpSp>
        <p:nvGrpSpPr>
          <p:cNvPr id="13" name="Group 12"/>
          <p:cNvGrpSpPr/>
          <p:nvPr/>
        </p:nvGrpSpPr>
        <p:grpSpPr>
          <a:xfrm>
            <a:off x="609460" y="3958570"/>
            <a:ext cx="5699561" cy="1990710"/>
            <a:chOff x="460606" y="3941103"/>
            <a:chExt cx="5844711" cy="1990710"/>
          </a:xfrm>
        </p:grpSpPr>
        <p:sp>
          <p:nvSpPr>
            <p:cNvPr id="14" name="Freeform 13"/>
            <p:cNvSpPr/>
            <p:nvPr/>
          </p:nvSpPr>
          <p:spPr>
            <a:xfrm>
              <a:off x="460606" y="4312889"/>
              <a:ext cx="2619029" cy="1042416"/>
            </a:xfrm>
            <a:custGeom>
              <a:avLst/>
              <a:gdLst>
                <a:gd name="connsiteX0" fmla="*/ 0 w 2794305"/>
                <a:gd name="connsiteY0" fmla="*/ 104242 h 1042416"/>
                <a:gd name="connsiteX1" fmla="*/ 104242 w 2794305"/>
                <a:gd name="connsiteY1" fmla="*/ 0 h 1042416"/>
                <a:gd name="connsiteX2" fmla="*/ 2690063 w 2794305"/>
                <a:gd name="connsiteY2" fmla="*/ 0 h 1042416"/>
                <a:gd name="connsiteX3" fmla="*/ 2794305 w 2794305"/>
                <a:gd name="connsiteY3" fmla="*/ 104242 h 1042416"/>
                <a:gd name="connsiteX4" fmla="*/ 2794305 w 2794305"/>
                <a:gd name="connsiteY4" fmla="*/ 938174 h 1042416"/>
                <a:gd name="connsiteX5" fmla="*/ 2690063 w 2794305"/>
                <a:gd name="connsiteY5" fmla="*/ 1042416 h 1042416"/>
                <a:gd name="connsiteX6" fmla="*/ 104242 w 2794305"/>
                <a:gd name="connsiteY6" fmla="*/ 1042416 h 1042416"/>
                <a:gd name="connsiteX7" fmla="*/ 0 w 2794305"/>
                <a:gd name="connsiteY7" fmla="*/ 938174 h 1042416"/>
                <a:gd name="connsiteX8" fmla="*/ 0 w 2794305"/>
                <a:gd name="connsiteY8" fmla="*/ 104242 h 104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305" h="1042416">
                  <a:moveTo>
                    <a:pt x="0" y="104242"/>
                  </a:moveTo>
                  <a:cubicBezTo>
                    <a:pt x="0" y="46671"/>
                    <a:pt x="46671" y="0"/>
                    <a:pt x="104242" y="0"/>
                  </a:cubicBezTo>
                  <a:lnTo>
                    <a:pt x="2690063" y="0"/>
                  </a:lnTo>
                  <a:cubicBezTo>
                    <a:pt x="2747634" y="0"/>
                    <a:pt x="2794305" y="46671"/>
                    <a:pt x="2794305" y="104242"/>
                  </a:cubicBezTo>
                  <a:lnTo>
                    <a:pt x="2794305" y="938174"/>
                  </a:lnTo>
                  <a:cubicBezTo>
                    <a:pt x="2794305" y="995745"/>
                    <a:pt x="2747634" y="1042416"/>
                    <a:pt x="2690063" y="1042416"/>
                  </a:cubicBezTo>
                  <a:lnTo>
                    <a:pt x="104242" y="1042416"/>
                  </a:lnTo>
                  <a:cubicBezTo>
                    <a:pt x="46671" y="1042416"/>
                    <a:pt x="0" y="995745"/>
                    <a:pt x="0" y="938174"/>
                  </a:cubicBezTo>
                  <a:lnTo>
                    <a:pt x="0" y="104242"/>
                  </a:lnTo>
                  <a:close/>
                </a:path>
              </a:pathLst>
            </a:cu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spcFirstLastPara="0" vert="horz" wrap="square" lIns="41961" tIns="41961" rIns="41961" bIns="41961" numCol="1" spcCol="1270" anchor="ctr" anchorCtr="0">
              <a:noAutofit/>
            </a:bodyPr>
            <a:lstStyle/>
            <a:p>
              <a:pPr lvl="0" algn="ctr" defTabSz="800100">
                <a:lnSpc>
                  <a:spcPct val="90000"/>
                </a:lnSpc>
                <a:spcBef>
                  <a:spcPct val="0"/>
                </a:spcBef>
                <a:spcAft>
                  <a:spcPct val="35000"/>
                </a:spcAft>
              </a:pPr>
              <a:r>
                <a:rPr lang="en-US" sz="1600" kern="1200" spc="-5" dirty="0" smtClean="0">
                  <a:solidFill>
                    <a:schemeClr val="bg1"/>
                  </a:solidFill>
                  <a:latin typeface="+mn-lt"/>
                  <a:cs typeface="Comic Sans MS"/>
                </a:rPr>
                <a:t>The basal </a:t>
              </a:r>
              <a:r>
                <a:rPr lang="en-US" sz="1600" kern="1200" dirty="0" smtClean="0">
                  <a:solidFill>
                    <a:schemeClr val="bg1"/>
                  </a:solidFill>
                  <a:latin typeface="+mn-lt"/>
                  <a:cs typeface="Comic Sans MS"/>
                </a:rPr>
                <a:t>ganglia are connected </a:t>
              </a:r>
              <a:r>
                <a:rPr lang="en-US" sz="1600" kern="1200" spc="-5" dirty="0" smtClean="0">
                  <a:solidFill>
                    <a:schemeClr val="bg1"/>
                  </a:solidFill>
                  <a:latin typeface="+mn-lt"/>
                  <a:cs typeface="Comic Sans MS"/>
                </a:rPr>
                <a:t>with the  cerebral cortex through </a:t>
              </a:r>
              <a:r>
                <a:rPr lang="en-US" sz="1600" kern="1200" dirty="0" smtClean="0">
                  <a:solidFill>
                    <a:schemeClr val="bg1"/>
                  </a:solidFill>
                  <a:latin typeface="+mn-lt"/>
                  <a:cs typeface="Comic Sans MS"/>
                </a:rPr>
                <a:t>two main  circuits:</a:t>
              </a:r>
              <a:endParaRPr lang="en-US" sz="1600" kern="1200" dirty="0">
                <a:solidFill>
                  <a:schemeClr val="bg1"/>
                </a:solidFill>
                <a:latin typeface="+mn-lt"/>
              </a:endParaRPr>
            </a:p>
          </p:txBody>
        </p:sp>
        <p:sp>
          <p:nvSpPr>
            <p:cNvPr id="16" name="Freeform 15"/>
            <p:cNvSpPr/>
            <p:nvPr/>
          </p:nvSpPr>
          <p:spPr>
            <a:xfrm>
              <a:off x="3480711" y="3941103"/>
              <a:ext cx="2824606" cy="754849"/>
            </a:xfrm>
            <a:custGeom>
              <a:avLst/>
              <a:gdLst>
                <a:gd name="connsiteX0" fmla="*/ 0 w 2795603"/>
                <a:gd name="connsiteY0" fmla="*/ 91038 h 910378"/>
                <a:gd name="connsiteX1" fmla="*/ 91038 w 2795603"/>
                <a:gd name="connsiteY1" fmla="*/ 0 h 910378"/>
                <a:gd name="connsiteX2" fmla="*/ 2704565 w 2795603"/>
                <a:gd name="connsiteY2" fmla="*/ 0 h 910378"/>
                <a:gd name="connsiteX3" fmla="*/ 2795603 w 2795603"/>
                <a:gd name="connsiteY3" fmla="*/ 91038 h 910378"/>
                <a:gd name="connsiteX4" fmla="*/ 2795603 w 2795603"/>
                <a:gd name="connsiteY4" fmla="*/ 819340 h 910378"/>
                <a:gd name="connsiteX5" fmla="*/ 2704565 w 2795603"/>
                <a:gd name="connsiteY5" fmla="*/ 910378 h 910378"/>
                <a:gd name="connsiteX6" fmla="*/ 91038 w 2795603"/>
                <a:gd name="connsiteY6" fmla="*/ 910378 h 910378"/>
                <a:gd name="connsiteX7" fmla="*/ 0 w 2795603"/>
                <a:gd name="connsiteY7" fmla="*/ 819340 h 910378"/>
                <a:gd name="connsiteX8" fmla="*/ 0 w 2795603"/>
                <a:gd name="connsiteY8" fmla="*/ 91038 h 9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5603" h="910378">
                  <a:moveTo>
                    <a:pt x="0" y="91038"/>
                  </a:moveTo>
                  <a:cubicBezTo>
                    <a:pt x="0" y="40759"/>
                    <a:pt x="40759" y="0"/>
                    <a:pt x="91038" y="0"/>
                  </a:cubicBezTo>
                  <a:lnTo>
                    <a:pt x="2704565" y="0"/>
                  </a:lnTo>
                  <a:cubicBezTo>
                    <a:pt x="2754844" y="0"/>
                    <a:pt x="2795603" y="40759"/>
                    <a:pt x="2795603" y="91038"/>
                  </a:cubicBezTo>
                  <a:lnTo>
                    <a:pt x="2795603" y="819340"/>
                  </a:lnTo>
                  <a:cubicBezTo>
                    <a:pt x="2795603" y="869619"/>
                    <a:pt x="2754844" y="910378"/>
                    <a:pt x="2704565" y="910378"/>
                  </a:cubicBezTo>
                  <a:lnTo>
                    <a:pt x="91038" y="910378"/>
                  </a:lnTo>
                  <a:cubicBezTo>
                    <a:pt x="40759" y="910378"/>
                    <a:pt x="0" y="869619"/>
                    <a:pt x="0" y="819340"/>
                  </a:cubicBezTo>
                  <a:lnTo>
                    <a:pt x="0" y="9103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36824" tIns="36824" rIns="36824" bIns="36824" numCol="1" spcCol="1270" anchor="ctr" anchorCtr="0">
              <a:noAutofit/>
            </a:bodyPr>
            <a:lstStyle/>
            <a:p>
              <a:pPr lvl="0" algn="ctr" defTabSz="711200">
                <a:lnSpc>
                  <a:spcPct val="90000"/>
                </a:lnSpc>
                <a:spcBef>
                  <a:spcPct val="0"/>
                </a:spcBef>
                <a:spcAft>
                  <a:spcPct val="35000"/>
                </a:spcAft>
              </a:pPr>
              <a:r>
                <a:rPr lang="en-US" sz="1400" b="0" kern="1200" dirty="0" smtClean="0">
                  <a:solidFill>
                    <a:srgbClr val="FF0000"/>
                  </a:solidFill>
                  <a:latin typeface="+mn-lt"/>
                  <a:cs typeface="Comic Sans MS"/>
                </a:rPr>
                <a:t>The putamen circuit (motor loop)</a:t>
              </a:r>
              <a:r>
                <a:rPr lang="en-US" sz="1400" b="1" spc="-5" dirty="0">
                  <a:latin typeface="Arial"/>
                  <a:cs typeface="Arial"/>
                </a:rPr>
                <a:t> </a:t>
              </a:r>
              <a:r>
                <a:rPr lang="en-US" sz="1400" spc="-70" dirty="0">
                  <a:solidFill>
                    <a:schemeClr val="accent2">
                      <a:lumMod val="75000"/>
                    </a:schemeClr>
                  </a:solidFill>
                  <a:cs typeface="Comic Sans MS"/>
                </a:rPr>
                <a:t>concerned with  learned movement.</a:t>
              </a:r>
            </a:p>
          </p:txBody>
        </p:sp>
        <p:sp>
          <p:nvSpPr>
            <p:cNvPr id="18" name="Freeform 17"/>
            <p:cNvSpPr/>
            <p:nvPr/>
          </p:nvSpPr>
          <p:spPr>
            <a:xfrm>
              <a:off x="3476621" y="4815813"/>
              <a:ext cx="2828695" cy="1116000"/>
            </a:xfrm>
            <a:custGeom>
              <a:avLst/>
              <a:gdLst>
                <a:gd name="connsiteX0" fmla="*/ 0 w 2794295"/>
                <a:gd name="connsiteY0" fmla="*/ 91042 h 910422"/>
                <a:gd name="connsiteX1" fmla="*/ 91042 w 2794295"/>
                <a:gd name="connsiteY1" fmla="*/ 0 h 910422"/>
                <a:gd name="connsiteX2" fmla="*/ 2703253 w 2794295"/>
                <a:gd name="connsiteY2" fmla="*/ 0 h 910422"/>
                <a:gd name="connsiteX3" fmla="*/ 2794295 w 2794295"/>
                <a:gd name="connsiteY3" fmla="*/ 91042 h 910422"/>
                <a:gd name="connsiteX4" fmla="*/ 2794295 w 2794295"/>
                <a:gd name="connsiteY4" fmla="*/ 819380 h 910422"/>
                <a:gd name="connsiteX5" fmla="*/ 2703253 w 2794295"/>
                <a:gd name="connsiteY5" fmla="*/ 910422 h 910422"/>
                <a:gd name="connsiteX6" fmla="*/ 91042 w 2794295"/>
                <a:gd name="connsiteY6" fmla="*/ 910422 h 910422"/>
                <a:gd name="connsiteX7" fmla="*/ 0 w 2794295"/>
                <a:gd name="connsiteY7" fmla="*/ 819380 h 910422"/>
                <a:gd name="connsiteX8" fmla="*/ 0 w 2794295"/>
                <a:gd name="connsiteY8" fmla="*/ 91042 h 91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295" h="910422">
                  <a:moveTo>
                    <a:pt x="0" y="91042"/>
                  </a:moveTo>
                  <a:cubicBezTo>
                    <a:pt x="0" y="40761"/>
                    <a:pt x="40761" y="0"/>
                    <a:pt x="91042" y="0"/>
                  </a:cubicBezTo>
                  <a:lnTo>
                    <a:pt x="2703253" y="0"/>
                  </a:lnTo>
                  <a:cubicBezTo>
                    <a:pt x="2753534" y="0"/>
                    <a:pt x="2794295" y="40761"/>
                    <a:pt x="2794295" y="91042"/>
                  </a:cubicBezTo>
                  <a:lnTo>
                    <a:pt x="2794295" y="819380"/>
                  </a:lnTo>
                  <a:cubicBezTo>
                    <a:pt x="2794295" y="869661"/>
                    <a:pt x="2753534" y="910422"/>
                    <a:pt x="2703253" y="910422"/>
                  </a:cubicBezTo>
                  <a:lnTo>
                    <a:pt x="91042" y="910422"/>
                  </a:lnTo>
                  <a:cubicBezTo>
                    <a:pt x="40761" y="910422"/>
                    <a:pt x="0" y="869661"/>
                    <a:pt x="0" y="819380"/>
                  </a:cubicBezTo>
                  <a:lnTo>
                    <a:pt x="0" y="91042"/>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36825" tIns="36825" rIns="36825" bIns="36825" numCol="1" spcCol="1270" anchor="ctr" anchorCtr="0">
              <a:noAutofit/>
            </a:bodyPr>
            <a:lstStyle/>
            <a:p>
              <a:pPr marL="85725">
                <a:tabLst>
                  <a:tab pos="527685" algn="l"/>
                  <a:tab pos="528320" algn="l"/>
                </a:tabLst>
              </a:pPr>
              <a:r>
                <a:rPr lang="en-US" sz="1400" b="0" kern="1200" dirty="0" smtClean="0">
                  <a:solidFill>
                    <a:srgbClr val="FF0000"/>
                  </a:solidFill>
                  <a:latin typeface="+mn-lt"/>
                  <a:cs typeface="Comic Sans MS"/>
                </a:rPr>
                <a:t>The caudate circuit (cognitive loop) </a:t>
              </a:r>
              <a:r>
                <a:rPr lang="en-US" sz="1400" dirty="0" smtClean="0">
                  <a:solidFill>
                    <a:schemeClr val="accent2">
                      <a:lumMod val="75000"/>
                    </a:schemeClr>
                  </a:solidFill>
                </a:rPr>
                <a:t>concerned with cognitive control </a:t>
              </a:r>
              <a:r>
                <a:rPr lang="en-US" sz="1400" dirty="0">
                  <a:solidFill>
                    <a:schemeClr val="accent2">
                      <a:lumMod val="75000"/>
                    </a:schemeClr>
                  </a:solidFill>
                </a:rPr>
                <a:t>of sequences of motor  pattern. Basically it is concerned with motor  intentions</a:t>
              </a:r>
              <a:r>
                <a:rPr lang="en-US" sz="1400" dirty="0" smtClean="0">
                  <a:solidFill>
                    <a:schemeClr val="accent2">
                      <a:lumMod val="75000"/>
                    </a:schemeClr>
                  </a:solidFill>
                </a:rPr>
                <a:t>.</a:t>
              </a:r>
              <a:endParaRPr lang="en-US" sz="1400" dirty="0">
                <a:solidFill>
                  <a:schemeClr val="accent2">
                    <a:lumMod val="75000"/>
                  </a:schemeClr>
                </a:solidFill>
              </a:endParaRPr>
            </a:p>
          </p:txBody>
        </p:sp>
      </p:grpSp>
      <p:sp>
        <p:nvSpPr>
          <p:cNvPr id="21" name="Rounded Rectangle 20"/>
          <p:cNvSpPr/>
          <p:nvPr/>
        </p:nvSpPr>
        <p:spPr>
          <a:xfrm>
            <a:off x="6704536" y="3810485"/>
            <a:ext cx="4874866" cy="5760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rgbClr val="FF0000"/>
                </a:solidFill>
              </a:rPr>
              <a:t>Limbic circuit </a:t>
            </a:r>
            <a:r>
              <a:rPr lang="en-US" sz="1400" dirty="0">
                <a:solidFill>
                  <a:schemeClr val="accent2">
                    <a:lumMod val="75000"/>
                  </a:schemeClr>
                </a:solidFill>
              </a:rPr>
              <a:t>involved in giving motor expression </a:t>
            </a:r>
            <a:r>
              <a:rPr lang="en-US" sz="1400" dirty="0" smtClean="0">
                <a:solidFill>
                  <a:schemeClr val="accent2">
                    <a:lumMod val="75000"/>
                  </a:schemeClr>
                </a:solidFill>
              </a:rPr>
              <a:t>to emotions like, smiling, aggressive or submissive posture.</a:t>
            </a:r>
            <a:endParaRPr lang="en-US" sz="1400" dirty="0">
              <a:solidFill>
                <a:schemeClr val="accent2">
                  <a:lumMod val="75000"/>
                </a:schemeClr>
              </a:solidFill>
            </a:endParaRPr>
          </a:p>
        </p:txBody>
      </p:sp>
      <p:sp>
        <p:nvSpPr>
          <p:cNvPr id="22" name="Rounded Rectangle 21"/>
          <p:cNvSpPr/>
          <p:nvPr/>
        </p:nvSpPr>
        <p:spPr>
          <a:xfrm>
            <a:off x="6700135" y="4495100"/>
            <a:ext cx="4879267" cy="4982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err="1">
                <a:solidFill>
                  <a:srgbClr val="FF0000"/>
                </a:solidFill>
              </a:rPr>
              <a:t>Occulomotor</a:t>
            </a:r>
            <a:r>
              <a:rPr lang="en-US" sz="1400" dirty="0">
                <a:solidFill>
                  <a:srgbClr val="FF0000"/>
                </a:solidFill>
              </a:rPr>
              <a:t> loop </a:t>
            </a:r>
            <a:r>
              <a:rPr lang="en-US" sz="1400" dirty="0">
                <a:solidFill>
                  <a:schemeClr val="accent2">
                    <a:lumMod val="75000"/>
                  </a:schemeClr>
                </a:solidFill>
              </a:rPr>
              <a:t>concerned with voluntary eye movement </a:t>
            </a:r>
            <a:endParaRPr lang="en-US" sz="1400" dirty="0" smtClean="0">
              <a:solidFill>
                <a:schemeClr val="accent2">
                  <a:lumMod val="75000"/>
                </a:schemeClr>
              </a:solidFill>
            </a:endParaRPr>
          </a:p>
          <a:p>
            <a:r>
              <a:rPr lang="en-US" sz="1400" dirty="0" smtClean="0">
                <a:solidFill>
                  <a:schemeClr val="accent2">
                    <a:lumMod val="75000"/>
                  </a:schemeClr>
                </a:solidFill>
              </a:rPr>
              <a:t>[ </a:t>
            </a:r>
            <a:r>
              <a:rPr lang="en-US" sz="1400" dirty="0">
                <a:solidFill>
                  <a:schemeClr val="accent2">
                    <a:lumMod val="75000"/>
                  </a:schemeClr>
                </a:solidFill>
              </a:rPr>
              <a:t>saccadic movement</a:t>
            </a:r>
            <a:r>
              <a:rPr lang="en-US" sz="1400" dirty="0" smtClean="0">
                <a:solidFill>
                  <a:schemeClr val="accent2">
                    <a:lumMod val="75000"/>
                  </a:schemeClr>
                </a:solidFill>
              </a:rPr>
              <a:t>].</a:t>
            </a:r>
            <a:endParaRPr lang="en-US" sz="1400" dirty="0">
              <a:solidFill>
                <a:schemeClr val="accent2">
                  <a:lumMod val="75000"/>
                </a:schemeClr>
              </a:solidFill>
            </a:endParaRPr>
          </a:p>
        </p:txBody>
      </p:sp>
      <p:sp>
        <p:nvSpPr>
          <p:cNvPr id="23" name="object 3"/>
          <p:cNvSpPr/>
          <p:nvPr/>
        </p:nvSpPr>
        <p:spPr>
          <a:xfrm>
            <a:off x="6958508" y="5009993"/>
            <a:ext cx="3562099" cy="1346357"/>
          </a:xfrm>
          <a:prstGeom prst="rect">
            <a:avLst/>
          </a:prstGeom>
          <a:blipFill>
            <a:blip r:embed="rId4" cstate="print"/>
            <a:stretch>
              <a:fillRect/>
            </a:stretch>
          </a:blipFill>
        </p:spPr>
        <p:txBody>
          <a:bodyPr wrap="square" lIns="0" tIns="0" rIns="0" bIns="0" rtlCol="0"/>
          <a:lstStyle/>
          <a:p>
            <a:endParaRPr/>
          </a:p>
        </p:txBody>
      </p:sp>
      <p:sp>
        <p:nvSpPr>
          <p:cNvPr id="24" name="Left Brace 23"/>
          <p:cNvSpPr/>
          <p:nvPr/>
        </p:nvSpPr>
        <p:spPr>
          <a:xfrm>
            <a:off x="3163447" y="4330356"/>
            <a:ext cx="391115" cy="1042416"/>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ectangle 5"/>
          <p:cNvSpPr/>
          <p:nvPr/>
        </p:nvSpPr>
        <p:spPr>
          <a:xfrm>
            <a:off x="609460" y="5747044"/>
            <a:ext cx="6493064" cy="584775"/>
          </a:xfrm>
          <a:prstGeom prst="rect">
            <a:avLst/>
          </a:prstGeom>
        </p:spPr>
        <p:txBody>
          <a:bodyPr wrap="square">
            <a:spAutoFit/>
          </a:bodyPr>
          <a:lstStyle/>
          <a:p>
            <a:r>
              <a:rPr lang="en-US" sz="1600" dirty="0" smtClean="0">
                <a:solidFill>
                  <a:srgbClr val="00B050"/>
                </a:solidFill>
                <a:latin typeface="Calibri" panose="020F0502020204030204" pitchFamily="34" charset="0"/>
                <a:cs typeface="Calibri" panose="020F0502020204030204" pitchFamily="34" charset="0"/>
              </a:rPr>
              <a:t>Cognition = </a:t>
            </a:r>
            <a:r>
              <a:rPr lang="ar-SA" sz="1600" dirty="0" smtClean="0">
                <a:solidFill>
                  <a:srgbClr val="00B050"/>
                </a:solidFill>
                <a:latin typeface="Calibri" panose="020F0502020204030204" pitchFamily="34" charset="0"/>
                <a:cs typeface="Calibri" panose="020F0502020204030204" pitchFamily="34" charset="0"/>
              </a:rPr>
              <a:t>إدراك</a:t>
            </a:r>
            <a:r>
              <a:rPr lang="en-US" sz="1600" dirty="0" smtClean="0">
                <a:solidFill>
                  <a:srgbClr val="00B050"/>
                </a:solidFill>
                <a:latin typeface="Calibri" panose="020F0502020204030204" pitchFamily="34" charset="0"/>
                <a:cs typeface="Calibri" panose="020F0502020204030204" pitchFamily="34" charset="0"/>
              </a:rPr>
              <a:t> </a:t>
            </a:r>
          </a:p>
          <a:p>
            <a:r>
              <a:rPr lang="en-US" sz="1600" dirty="0" smtClean="0">
                <a:solidFill>
                  <a:srgbClr val="00B050"/>
                </a:solidFill>
                <a:latin typeface="Calibri" panose="020F0502020204030204" pitchFamily="34" charset="0"/>
                <a:cs typeface="Calibri" panose="020F0502020204030204" pitchFamily="34" charset="0"/>
              </a:rPr>
              <a:t>Thinking process using sensory input with information already in memory</a:t>
            </a:r>
            <a:endParaRPr lang="en-US"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107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Neuronal pathways of the putamen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pic>
        <p:nvPicPr>
          <p:cNvPr id="7" name="Picture 6"/>
          <p:cNvPicPr>
            <a:picLocks noChangeAspect="1"/>
          </p:cNvPicPr>
          <p:nvPr/>
        </p:nvPicPr>
        <p:blipFill rotWithShape="1">
          <a:blip r:embed="rId3"/>
          <a:srcRect b="4368"/>
          <a:stretch/>
        </p:blipFill>
        <p:spPr>
          <a:xfrm>
            <a:off x="6834569" y="1268760"/>
            <a:ext cx="4744834" cy="4896544"/>
          </a:xfrm>
          <a:prstGeom prst="rect">
            <a:avLst/>
          </a:prstGeom>
        </p:spPr>
      </p:pic>
      <p:sp>
        <p:nvSpPr>
          <p:cNvPr id="4" name="Content Placeholder 3"/>
          <p:cNvSpPr>
            <a:spLocks noGrp="1"/>
          </p:cNvSpPr>
          <p:nvPr>
            <p:ph sz="quarter" idx="1"/>
          </p:nvPr>
        </p:nvSpPr>
        <p:spPr>
          <a:xfrm>
            <a:off x="609460" y="1268760"/>
            <a:ext cx="7429169" cy="4991574"/>
          </a:xfrm>
        </p:spPr>
        <p:txBody>
          <a:bodyPr>
            <a:noAutofit/>
          </a:bodyPr>
          <a:lstStyle/>
          <a:p>
            <a:r>
              <a:rPr lang="en-US" sz="1400" dirty="0"/>
              <a:t>Mostly </a:t>
            </a:r>
            <a:r>
              <a:rPr lang="en-US" sz="1400" dirty="0" smtClean="0">
                <a:solidFill>
                  <a:srgbClr val="FF0000"/>
                </a:solidFill>
              </a:rPr>
              <a:t>from premotor, supplementary motor </a:t>
            </a:r>
            <a:r>
              <a:rPr lang="en-US" sz="1400" dirty="0">
                <a:solidFill>
                  <a:srgbClr val="FF0000"/>
                </a:solidFill>
              </a:rPr>
              <a:t>cortex, and SSC </a:t>
            </a:r>
            <a:r>
              <a:rPr lang="en-US" sz="1400" dirty="0"/>
              <a:t>(Somatosensory </a:t>
            </a:r>
            <a:r>
              <a:rPr lang="en-US" sz="1400" dirty="0" smtClean="0"/>
              <a:t>Cortex).</a:t>
            </a:r>
            <a:endParaRPr lang="en-US" sz="1400" dirty="0"/>
          </a:p>
          <a:p>
            <a:r>
              <a:rPr lang="en-US" sz="1400" dirty="0"/>
              <a:t>Then </a:t>
            </a:r>
            <a:r>
              <a:rPr lang="en-US" sz="1400" dirty="0">
                <a:solidFill>
                  <a:srgbClr val="FF0000"/>
                </a:solidFill>
              </a:rPr>
              <a:t>to the </a:t>
            </a:r>
            <a:r>
              <a:rPr lang="en-US" sz="1400" dirty="0" smtClean="0">
                <a:solidFill>
                  <a:srgbClr val="FF0000"/>
                </a:solidFill>
              </a:rPr>
              <a:t>internal portion of GP</a:t>
            </a:r>
            <a:r>
              <a:rPr lang="en-US" sz="1400" dirty="0">
                <a:solidFill>
                  <a:srgbClr val="FF0000"/>
                </a:solidFill>
              </a:rPr>
              <a:t>, and back </a:t>
            </a:r>
            <a:r>
              <a:rPr lang="en-US" sz="1400" dirty="0" smtClean="0">
                <a:solidFill>
                  <a:srgbClr val="FF0000"/>
                </a:solidFill>
              </a:rPr>
              <a:t>to </a:t>
            </a:r>
            <a:r>
              <a:rPr lang="en-US" sz="1400" dirty="0">
                <a:solidFill>
                  <a:srgbClr val="FF0000"/>
                </a:solidFill>
              </a:rPr>
              <a:t>the motor  cortex via </a:t>
            </a:r>
            <a:r>
              <a:rPr lang="en-US" sz="1400" dirty="0" smtClean="0">
                <a:solidFill>
                  <a:srgbClr val="FF0000"/>
                </a:solidFill>
              </a:rPr>
              <a:t>the thalamus.</a:t>
            </a:r>
          </a:p>
          <a:p>
            <a:endParaRPr lang="en-US" sz="800" dirty="0" smtClean="0">
              <a:solidFill>
                <a:srgbClr val="FF0000"/>
              </a:solidFill>
            </a:endParaRPr>
          </a:p>
          <a:p>
            <a:r>
              <a:rPr lang="en-US" sz="1400" dirty="0">
                <a:solidFill>
                  <a:schemeClr val="accent2">
                    <a:lumMod val="75000"/>
                  </a:schemeClr>
                </a:solidFill>
              </a:rPr>
              <a:t>Executes Learned Patterns of Motor Activity:</a:t>
            </a:r>
          </a:p>
          <a:p>
            <a:pPr marL="0" indent="0">
              <a:buNone/>
            </a:pPr>
            <a:r>
              <a:rPr lang="en-US" sz="1400" dirty="0"/>
              <a:t>Basal ganglia function in association with the corticospinal  system to control complex patterns of motor activity</a:t>
            </a:r>
            <a:r>
              <a:rPr lang="en-US" sz="1400" dirty="0" smtClean="0"/>
              <a:t>.</a:t>
            </a:r>
          </a:p>
          <a:p>
            <a:pPr>
              <a:buFont typeface="Arial" charset="0"/>
              <a:buChar char="•"/>
            </a:pPr>
            <a:endParaRPr lang="en-US" sz="800" dirty="0" smtClean="0"/>
          </a:p>
          <a:p>
            <a:r>
              <a:rPr lang="en-US" sz="1400" dirty="0">
                <a:solidFill>
                  <a:schemeClr val="accent2">
                    <a:lumMod val="75000"/>
                  </a:schemeClr>
                </a:solidFill>
              </a:rPr>
              <a:t>Examples are:</a:t>
            </a:r>
          </a:p>
          <a:p>
            <a:pPr lvl="1"/>
            <a:r>
              <a:rPr lang="en-US" sz="1400" dirty="0" smtClean="0">
                <a:solidFill>
                  <a:schemeClr val="tx1"/>
                </a:solidFill>
              </a:rPr>
              <a:t>writing of letters of the alphabet.</a:t>
            </a:r>
          </a:p>
          <a:p>
            <a:pPr lvl="1"/>
            <a:r>
              <a:rPr lang="en-US" sz="1400" dirty="0" smtClean="0">
                <a:solidFill>
                  <a:schemeClr val="tx1"/>
                </a:solidFill>
              </a:rPr>
              <a:t>cutting paper with scissors.</a:t>
            </a:r>
          </a:p>
          <a:p>
            <a:pPr lvl="1"/>
            <a:r>
              <a:rPr lang="en-US" sz="1400" dirty="0" smtClean="0">
                <a:solidFill>
                  <a:schemeClr val="tx1"/>
                </a:solidFill>
              </a:rPr>
              <a:t>hammering nails.</a:t>
            </a:r>
          </a:p>
          <a:p>
            <a:pPr lvl="1"/>
            <a:r>
              <a:rPr lang="en-US" sz="1400" dirty="0" smtClean="0">
                <a:solidFill>
                  <a:schemeClr val="tx1"/>
                </a:solidFill>
              </a:rPr>
              <a:t>shooting a basketball through a hoop.</a:t>
            </a:r>
          </a:p>
          <a:p>
            <a:pPr lvl="1"/>
            <a:r>
              <a:rPr lang="en-US" sz="1400" dirty="0" smtClean="0">
                <a:solidFill>
                  <a:schemeClr val="tx1"/>
                </a:solidFill>
              </a:rPr>
              <a:t>passing a football.</a:t>
            </a:r>
          </a:p>
          <a:p>
            <a:pPr lvl="1"/>
            <a:r>
              <a:rPr lang="en-US" sz="1400" dirty="0" smtClean="0">
                <a:solidFill>
                  <a:schemeClr val="tx1"/>
                </a:solidFill>
              </a:rPr>
              <a:t>throwing a baseball.</a:t>
            </a:r>
          </a:p>
          <a:p>
            <a:pPr lvl="1"/>
            <a:r>
              <a:rPr lang="en-US" sz="1400" dirty="0" smtClean="0">
                <a:solidFill>
                  <a:schemeClr val="tx1"/>
                </a:solidFill>
              </a:rPr>
              <a:t>the movements of shoveling dirt.</a:t>
            </a:r>
          </a:p>
          <a:p>
            <a:pPr lvl="1"/>
            <a:r>
              <a:rPr lang="en-US" sz="1400" dirty="0" smtClean="0">
                <a:solidFill>
                  <a:schemeClr val="tx1"/>
                </a:solidFill>
              </a:rPr>
              <a:t>most aspects of vocalization.</a:t>
            </a:r>
          </a:p>
          <a:p>
            <a:pPr lvl="1"/>
            <a:r>
              <a:rPr lang="en-US" sz="1400" dirty="0" smtClean="0">
                <a:solidFill>
                  <a:schemeClr val="tx1"/>
                </a:solidFill>
              </a:rPr>
              <a:t>controlled movements of the eyes.</a:t>
            </a:r>
          </a:p>
          <a:p>
            <a:pPr lvl="1"/>
            <a:r>
              <a:rPr lang="en-US" sz="1400" dirty="0" smtClean="0">
                <a:solidFill>
                  <a:schemeClr val="tx1"/>
                </a:solidFill>
              </a:rPr>
              <a:t>virtually any other of our skilled movements, most of  them performed subconsciously.</a:t>
            </a:r>
            <a:endParaRPr lang="en-US" sz="1400" dirty="0">
              <a:solidFill>
                <a:schemeClr val="tx1"/>
              </a:solidFill>
            </a:endParaRPr>
          </a:p>
        </p:txBody>
      </p:sp>
    </p:spTree>
    <p:extLst>
      <p:ext uri="{BB962C8B-B14F-4D97-AF65-F5344CB8AC3E}">
        <p14:creationId xmlns:p14="http://schemas.microsoft.com/office/powerpoint/2010/main" val="86736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Neuronal pathways of the caudate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pic>
        <p:nvPicPr>
          <p:cNvPr id="7" name="Picture 6"/>
          <p:cNvPicPr>
            <a:picLocks noChangeAspect="1"/>
          </p:cNvPicPr>
          <p:nvPr/>
        </p:nvPicPr>
        <p:blipFill rotWithShape="1">
          <a:blip r:embed="rId3"/>
          <a:srcRect b="4463"/>
          <a:stretch/>
        </p:blipFill>
        <p:spPr>
          <a:xfrm>
            <a:off x="7020225" y="1219200"/>
            <a:ext cx="4559178" cy="5127487"/>
          </a:xfrm>
          <a:prstGeom prst="rect">
            <a:avLst/>
          </a:prstGeom>
        </p:spPr>
      </p:pic>
      <p:sp>
        <p:nvSpPr>
          <p:cNvPr id="4" name="Content Placeholder 3"/>
          <p:cNvSpPr>
            <a:spLocks noGrp="1"/>
          </p:cNvSpPr>
          <p:nvPr>
            <p:ph sz="quarter" idx="1"/>
          </p:nvPr>
        </p:nvSpPr>
        <p:spPr>
          <a:xfrm>
            <a:off x="609460" y="1219200"/>
            <a:ext cx="6997120" cy="3937992"/>
          </a:xfrm>
        </p:spPr>
        <p:txBody>
          <a:bodyPr>
            <a:noAutofit/>
          </a:bodyPr>
          <a:lstStyle/>
          <a:p>
            <a:r>
              <a:rPr lang="en-US" sz="1600" dirty="0"/>
              <a:t>Mostly </a:t>
            </a:r>
            <a:r>
              <a:rPr lang="en-US" sz="1600" dirty="0">
                <a:solidFill>
                  <a:srgbClr val="FF0000"/>
                </a:solidFill>
              </a:rPr>
              <a:t>from </a:t>
            </a:r>
            <a:r>
              <a:rPr lang="en-US" sz="1600" dirty="0" smtClean="0">
                <a:solidFill>
                  <a:srgbClr val="FF0000"/>
                </a:solidFill>
              </a:rPr>
              <a:t>association </a:t>
            </a:r>
            <a:r>
              <a:rPr lang="en-US" sz="1600" dirty="0">
                <a:solidFill>
                  <a:srgbClr val="FF0000"/>
                </a:solidFill>
              </a:rPr>
              <a:t>areas  of the </a:t>
            </a:r>
            <a:r>
              <a:rPr lang="en-US" sz="1600" dirty="0" smtClean="0">
                <a:solidFill>
                  <a:srgbClr val="FF0000"/>
                </a:solidFill>
              </a:rPr>
              <a:t>cortex</a:t>
            </a:r>
            <a:r>
              <a:rPr lang="en-US" sz="1600" dirty="0"/>
              <a:t>.</a:t>
            </a:r>
          </a:p>
          <a:p>
            <a:r>
              <a:rPr lang="en-US" sz="1600" dirty="0"/>
              <a:t>Mainly areas </a:t>
            </a:r>
            <a:r>
              <a:rPr lang="en-US" sz="1600" dirty="0" smtClean="0"/>
              <a:t>that also integrate the </a:t>
            </a:r>
            <a:r>
              <a:rPr lang="en-US" sz="1600" dirty="0"/>
              <a:t>different types </a:t>
            </a:r>
            <a:r>
              <a:rPr lang="en-US" sz="1600" dirty="0" smtClean="0"/>
              <a:t>of </a:t>
            </a:r>
            <a:r>
              <a:rPr lang="en-US" sz="1600" dirty="0"/>
              <a:t>sensory and motor information </a:t>
            </a:r>
            <a:r>
              <a:rPr lang="en-US" sz="1600" dirty="0" smtClean="0"/>
              <a:t>into usable </a:t>
            </a:r>
            <a:r>
              <a:rPr lang="en-US" sz="1600" dirty="0"/>
              <a:t>thought patterns</a:t>
            </a:r>
            <a:r>
              <a:rPr lang="en-US" sz="1600" dirty="0" smtClean="0"/>
              <a:t>.</a:t>
            </a:r>
          </a:p>
          <a:p>
            <a:endParaRPr lang="en-US" sz="1600" dirty="0" smtClean="0"/>
          </a:p>
          <a:p>
            <a:r>
              <a:rPr lang="en-US" sz="1600" dirty="0">
                <a:solidFill>
                  <a:schemeClr val="accent2">
                    <a:lumMod val="75000"/>
                  </a:schemeClr>
                </a:solidFill>
              </a:rPr>
              <a:t>Cognitive Control of Sequences of Motor Patterns:</a:t>
            </a:r>
          </a:p>
          <a:p>
            <a:pPr marL="0" indent="0">
              <a:buNone/>
            </a:pPr>
            <a:r>
              <a:rPr lang="en-US" sz="1600" dirty="0"/>
              <a:t>Cognition means the thinking processes of the brain, </a:t>
            </a:r>
            <a:r>
              <a:rPr lang="en-US" sz="1600" dirty="0" smtClean="0"/>
              <a:t>using </a:t>
            </a:r>
            <a:r>
              <a:rPr lang="en-US" sz="1600" dirty="0"/>
              <a:t>both sensory input </a:t>
            </a:r>
            <a:r>
              <a:rPr lang="en-US" sz="1600" dirty="0" smtClean="0"/>
              <a:t>to the </a:t>
            </a:r>
            <a:r>
              <a:rPr lang="en-US" sz="1600" dirty="0"/>
              <a:t>brain plus information  already stored in memory. Thoughts are generated in  the mind by a process called cognitive control of  motor activity</a:t>
            </a:r>
            <a:r>
              <a:rPr lang="en-US" sz="1600" dirty="0" smtClean="0"/>
              <a:t>.</a:t>
            </a:r>
          </a:p>
          <a:p>
            <a:pPr>
              <a:buFont typeface="Arial" panose="020B0604020202020204" pitchFamily="34" charset="0"/>
              <a:buChar char="•"/>
            </a:pPr>
            <a:endParaRPr lang="en-US" sz="1600" dirty="0"/>
          </a:p>
          <a:p>
            <a:r>
              <a:rPr lang="en-US" sz="1600" dirty="0">
                <a:solidFill>
                  <a:schemeClr val="accent2">
                    <a:lumMod val="75000"/>
                  </a:schemeClr>
                </a:solidFill>
              </a:rPr>
              <a:t>Example: </a:t>
            </a:r>
            <a:r>
              <a:rPr lang="en-US" sz="1600" dirty="0" smtClean="0">
                <a:solidFill>
                  <a:schemeClr val="accent2">
                    <a:lumMod val="75000"/>
                  </a:schemeClr>
                </a:solidFill>
              </a:rPr>
              <a:t> </a:t>
            </a:r>
            <a:r>
              <a:rPr lang="en-US" sz="1600" dirty="0" smtClean="0"/>
              <a:t>A </a:t>
            </a:r>
            <a:r>
              <a:rPr lang="en-US" sz="1600" dirty="0"/>
              <a:t>person seeing a lion approach and then  responding instantaneously and automatically </a:t>
            </a:r>
            <a:r>
              <a:rPr lang="en-US" sz="1600" dirty="0" smtClean="0"/>
              <a:t>by:</a:t>
            </a:r>
          </a:p>
          <a:p>
            <a:pPr marL="514350" indent="-514350">
              <a:buFont typeface="+mj-lt"/>
              <a:buAutoNum type="arabicPeriod"/>
            </a:pPr>
            <a:r>
              <a:rPr lang="en-US" sz="1600" dirty="0" smtClean="0">
                <a:solidFill>
                  <a:schemeClr val="bg2">
                    <a:lumMod val="75000"/>
                  </a:schemeClr>
                </a:solidFill>
              </a:rPr>
              <a:t>turning away from the lion</a:t>
            </a:r>
          </a:p>
          <a:p>
            <a:pPr marL="514350" indent="-514350">
              <a:buFont typeface="+mj-lt"/>
              <a:buAutoNum type="arabicPeriod"/>
            </a:pPr>
            <a:r>
              <a:rPr lang="en-US" sz="1600" dirty="0" smtClean="0">
                <a:solidFill>
                  <a:schemeClr val="bg2">
                    <a:lumMod val="75000"/>
                  </a:schemeClr>
                </a:solidFill>
              </a:rPr>
              <a:t>beginning </a:t>
            </a:r>
            <a:r>
              <a:rPr lang="en-US" sz="1600" dirty="0">
                <a:solidFill>
                  <a:schemeClr val="bg2">
                    <a:lumMod val="75000"/>
                  </a:schemeClr>
                </a:solidFill>
              </a:rPr>
              <a:t>to run</a:t>
            </a:r>
          </a:p>
          <a:p>
            <a:pPr marL="514350" indent="-514350">
              <a:buFont typeface="+mj-lt"/>
              <a:buAutoNum type="arabicPeriod"/>
            </a:pPr>
            <a:r>
              <a:rPr lang="en-US" sz="1600" dirty="0">
                <a:solidFill>
                  <a:schemeClr val="bg2">
                    <a:lumMod val="75000"/>
                  </a:schemeClr>
                </a:solidFill>
              </a:rPr>
              <a:t>even attempting to climb a tree.</a:t>
            </a:r>
          </a:p>
          <a:p>
            <a:r>
              <a:rPr lang="en-US" sz="1600" dirty="0"/>
              <a:t>Thus, cognitive control of motor activity determines  subconsciously, and within seconds, which patterns  of movement will be used together to achieve a  complex goal</a:t>
            </a:r>
            <a:r>
              <a:rPr lang="en-US" sz="1600" dirty="0" smtClean="0"/>
              <a:t>.</a:t>
            </a:r>
          </a:p>
          <a:p>
            <a:endParaRPr lang="en-US" sz="1600" dirty="0" smtClean="0"/>
          </a:p>
          <a:p>
            <a:endParaRPr lang="en-US" sz="1600" dirty="0"/>
          </a:p>
        </p:txBody>
      </p:sp>
    </p:spTree>
    <p:extLst>
      <p:ext uri="{BB962C8B-B14F-4D97-AF65-F5344CB8AC3E}">
        <p14:creationId xmlns:p14="http://schemas.microsoft.com/office/powerpoint/2010/main" val="1469281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2915</TotalTime>
  <Words>2471</Words>
  <Application>Microsoft Office PowerPoint</Application>
  <PresentationFormat>Custom</PresentationFormat>
  <Paragraphs>369</Paragraphs>
  <Slides>30</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Agency FB</vt:lpstr>
      <vt:lpstr>Arial</vt:lpstr>
      <vt:lpstr>Arial Black</vt:lpstr>
      <vt:lpstr>ArialMT</vt:lpstr>
      <vt:lpstr>Bookman Old Style</vt:lpstr>
      <vt:lpstr>Calibri</vt:lpstr>
      <vt:lpstr>Comic Sans MS</vt:lpstr>
      <vt:lpstr>Gill Sans MT</vt:lpstr>
      <vt:lpstr>Times New Roman</vt:lpstr>
      <vt:lpstr>Wingdings</vt:lpstr>
      <vt:lpstr>Wingdings 3</vt:lpstr>
      <vt:lpstr>Origin</vt:lpstr>
      <vt:lpstr>PowerPoint Presentation</vt:lpstr>
      <vt:lpstr>PowerPoint Presentation</vt:lpstr>
      <vt:lpstr>Overview of motor activity control</vt:lpstr>
      <vt:lpstr>Basal ganglia (BG)</vt:lpstr>
      <vt:lpstr>Cont.</vt:lpstr>
      <vt:lpstr>Neuronal circuitry of Basal ganglia</vt:lpstr>
      <vt:lpstr>Neural Connections of Basal Ganglia</vt:lpstr>
      <vt:lpstr>Neuronal pathways of the putamen</vt:lpstr>
      <vt:lpstr>Neuronal pathways of the caudate</vt:lpstr>
      <vt:lpstr>Cont.</vt:lpstr>
      <vt:lpstr>Direct basal ganglial pathway</vt:lpstr>
      <vt:lpstr>Indirect basal ganglial pathway</vt:lpstr>
      <vt:lpstr>Cont.        </vt:lpstr>
      <vt:lpstr>Both direct and indirect basal ganglial pathway</vt:lpstr>
      <vt:lpstr>Cont.</vt:lpstr>
      <vt:lpstr>Cont.</vt:lpstr>
      <vt:lpstr>Direct and indirect pathways together facilitate action selection</vt:lpstr>
      <vt:lpstr>Why do we need to ‘sharpen’ selection mechanisms?</vt:lpstr>
      <vt:lpstr>Action selection (in action)</vt:lpstr>
      <vt:lpstr>Neurotransmitters of the BG</vt:lpstr>
      <vt:lpstr>Metabolic characteristics</vt:lpstr>
      <vt:lpstr>PowerPoint Presentation</vt:lpstr>
      <vt:lpstr>Cont.</vt:lpstr>
      <vt:lpstr>Abnormal Function in Putamen circuit  </vt:lpstr>
      <vt:lpstr>Cont.</vt:lpstr>
      <vt:lpstr>Cont.</vt:lpstr>
      <vt:lpstr>Disorders of The Basal Ganglia    </vt:lpstr>
      <vt:lpstr>Parkinson’s Disease</vt:lpstr>
      <vt:lpstr>Doctors’ Notes</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955</cp:revision>
  <dcterms:created xsi:type="dcterms:W3CDTF">2016-09-07T16:15:34Z</dcterms:created>
  <dcterms:modified xsi:type="dcterms:W3CDTF">2017-11-04T21:48:33Z</dcterms:modified>
</cp:coreProperties>
</file>