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7"/>
  </p:notesMasterIdLst>
  <p:sldIdLst>
    <p:sldId id="490" r:id="rId2"/>
    <p:sldId id="454" r:id="rId3"/>
    <p:sldId id="492" r:id="rId4"/>
    <p:sldId id="499" r:id="rId5"/>
    <p:sldId id="500" r:id="rId6"/>
    <p:sldId id="493" r:id="rId7"/>
    <p:sldId id="464" r:id="rId8"/>
    <p:sldId id="494" r:id="rId9"/>
    <p:sldId id="495" r:id="rId10"/>
    <p:sldId id="496" r:id="rId11"/>
    <p:sldId id="497" r:id="rId12"/>
    <p:sldId id="501" r:id="rId13"/>
    <p:sldId id="502" r:id="rId14"/>
    <p:sldId id="498" r:id="rId15"/>
    <p:sldId id="519" r:id="rId16"/>
    <p:sldId id="520" r:id="rId17"/>
    <p:sldId id="503" r:id="rId18"/>
    <p:sldId id="504" r:id="rId19"/>
    <p:sldId id="529" r:id="rId20"/>
    <p:sldId id="505" r:id="rId21"/>
    <p:sldId id="506" r:id="rId22"/>
    <p:sldId id="507" r:id="rId23"/>
    <p:sldId id="508" r:id="rId24"/>
    <p:sldId id="509" r:id="rId25"/>
    <p:sldId id="510" r:id="rId26"/>
    <p:sldId id="488" r:id="rId27"/>
    <p:sldId id="511" r:id="rId28"/>
    <p:sldId id="512" r:id="rId29"/>
    <p:sldId id="513" r:id="rId30"/>
    <p:sldId id="514" r:id="rId31"/>
    <p:sldId id="525" r:id="rId32"/>
    <p:sldId id="515" r:id="rId33"/>
    <p:sldId id="521" r:id="rId34"/>
    <p:sldId id="522" r:id="rId35"/>
    <p:sldId id="528" r:id="rId36"/>
    <p:sldId id="523" r:id="rId37"/>
    <p:sldId id="524" r:id="rId38"/>
    <p:sldId id="516" r:id="rId39"/>
    <p:sldId id="517" r:id="rId40"/>
    <p:sldId id="518" r:id="rId41"/>
    <p:sldId id="527" r:id="rId42"/>
    <p:sldId id="486" r:id="rId43"/>
    <p:sldId id="526" r:id="rId44"/>
    <p:sldId id="487" r:id="rId45"/>
    <p:sldId id="491" r:id="rId46"/>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E84"/>
    <a:srgbClr val="A954AB"/>
    <a:srgbClr val="D6EAF6"/>
    <a:srgbClr val="E4CBE7"/>
    <a:srgbClr val="DCDFE8"/>
    <a:srgbClr val="D8B3DC"/>
    <a:srgbClr val="CCFFFF"/>
    <a:srgbClr val="933B95"/>
    <a:srgbClr val="99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0" autoAdjust="0"/>
    <p:restoredTop sz="95231"/>
  </p:normalViewPr>
  <p:slideViewPr>
    <p:cSldViewPr>
      <p:cViewPr varScale="1">
        <p:scale>
          <a:sx n="93" d="100"/>
          <a:sy n="93" d="100"/>
        </p:scale>
        <p:origin x="1096" y="20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5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11/3/17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50611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71743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11/3/17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11/3/17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11/3/17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 Id="rId3" Type="http://schemas.openxmlformats.org/officeDocument/2006/relationships/image" Target="../media/image15.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hyperlink" Target="https://docs.google.com/forms/d/1u1JBrQF2OHrdd-GO9svz5ydywmjOUc5AXtFmphInV9c/edit" TargetMode="External"/><Relationship Id="rId13"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 Id="rId4" Type="http://schemas.openxmlformats.org/officeDocument/2006/relationships/image" Target="../media/image37.png"/><Relationship Id="rId5" Type="http://schemas.openxmlformats.org/officeDocument/2006/relationships/hyperlink" Target="https://twitter.com/Physiology436" TargetMode="External"/><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hyperlink" Target="https://drive.google.com/open?id=0B-7mWPKMvk76SVNRSEpDdzlSck0" TargetMode="External"/><Relationship Id="rId9" Type="http://schemas.openxmlformats.org/officeDocument/2006/relationships/image" Target="../media/image40.png"/><Relationship Id="rId10" Type="http://schemas.openxmlformats.org/officeDocument/2006/relationships/hyperlink" Target="https://www.onlineexambuilder.com/pain-modulation/exam-18529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909816"/>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662017" y="1163075"/>
            <a:ext cx="6358679" cy="4785775"/>
          </a:xfrm>
          <a:prstGeom prst="rect">
            <a:avLst/>
          </a:prstGeom>
          <a:ln>
            <a:noFill/>
          </a:ln>
        </p:spPr>
      </p:pic>
      <p:sp>
        <p:nvSpPr>
          <p:cNvPr id="14" name="Flowchart: Process 13"/>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No.27</a:t>
            </a:r>
            <a:endParaRPr lang="en-US" sz="1200" b="1" dirty="0">
              <a:solidFill>
                <a:schemeClr val="bg1">
                  <a:lumMod val="50000"/>
                </a:schemeClr>
              </a:solidFill>
            </a:endParaRPr>
          </a:p>
        </p:txBody>
      </p:sp>
      <p:sp>
        <p:nvSpPr>
          <p:cNvPr id="19"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smtClean="0">
                <a:solidFill>
                  <a:schemeClr val="bg2">
                    <a:lumMod val="75000"/>
                  </a:schemeClr>
                </a:solidFill>
                <a:latin typeface="Agency FB" panose="020B0503020202020204" pitchFamily="34" charset="0"/>
              </a:rPr>
              <a:t>“When You Feel Like Quitting, Think About Why You Started”</a:t>
            </a:r>
            <a:endParaRPr lang="en-US" sz="1400" b="1" dirty="0">
              <a:solidFill>
                <a:schemeClr val="bg2">
                  <a:lumMod val="75000"/>
                </a:schemeClr>
              </a:solidFill>
              <a:latin typeface="Agency FB" panose="020B0503020202020204" pitchFamily="34"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10394"/>
            <a:ext cx="1660276" cy="1374590"/>
          </a:xfrm>
          <a:prstGeom prst="rect">
            <a:avLst/>
          </a:prstGeom>
        </p:spPr>
      </p:pic>
    </p:spTree>
    <p:extLst>
      <p:ext uri="{BB962C8B-B14F-4D97-AF65-F5344CB8AC3E}">
        <p14:creationId xmlns:p14="http://schemas.microsoft.com/office/powerpoint/2010/main" val="346415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object 5"/>
          <p:cNvSpPr/>
          <p:nvPr/>
        </p:nvSpPr>
        <p:spPr>
          <a:xfrm>
            <a:off x="2782044" y="1268760"/>
            <a:ext cx="6624736" cy="5009910"/>
          </a:xfrm>
          <a:prstGeom prst="rect">
            <a:avLst/>
          </a:prstGeom>
          <a:blipFill>
            <a:blip r:embed="rId2" cstate="print"/>
            <a:srcRect/>
            <a:stretch>
              <a:fillRect r="-8036" b="-5128"/>
            </a:stretch>
          </a:blipFill>
        </p:spPr>
        <p:txBody>
          <a:bodyPr wrap="square" lIns="0" tIns="0" rIns="0" bIns="0" rtlCol="0"/>
          <a:lstStyle/>
          <a:p>
            <a:endParaRPr/>
          </a:p>
        </p:txBody>
      </p:sp>
      <p:sp>
        <p:nvSpPr>
          <p:cNvPr id="6" name="TextBox 5">
            <a:extLst>
              <a:ext uri="{FF2B5EF4-FFF2-40B4-BE49-F238E27FC236}">
                <a16:creationId xmlns:a16="http://schemas.microsoft.com/office/drawing/2014/main" xmlns="" id="{53CCEC1B-89FD-4E5F-97F4-AD48006391FD}"/>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74458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6" name="TextBox 5">
            <a:extLst>
              <a:ext uri="{FF2B5EF4-FFF2-40B4-BE49-F238E27FC236}">
                <a16:creationId xmlns:a16="http://schemas.microsoft.com/office/drawing/2014/main" xmlns="" id="{53CCEC1B-89FD-4E5F-97F4-AD48006391FD}"/>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30" name="Rectangle 29"/>
          <p:cNvSpPr/>
          <p:nvPr/>
        </p:nvSpPr>
        <p:spPr>
          <a:xfrm>
            <a:off x="3995012" y="1700808"/>
            <a:ext cx="4680520" cy="720080"/>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Arial"/>
              </a:rPr>
              <a:t>Central Nervous</a:t>
            </a:r>
            <a:r>
              <a:rPr lang="en-US" spc="-114" dirty="0">
                <a:solidFill>
                  <a:schemeClr val="bg1"/>
                </a:solidFill>
                <a:cs typeface="Arial"/>
              </a:rPr>
              <a:t> </a:t>
            </a:r>
            <a:r>
              <a:rPr lang="en-US" dirty="0">
                <a:solidFill>
                  <a:schemeClr val="bg1"/>
                </a:solidFill>
                <a:cs typeface="Arial"/>
              </a:rPr>
              <a:t>System</a:t>
            </a:r>
            <a:endParaRPr lang="ar-SA" dirty="0">
              <a:solidFill>
                <a:schemeClr val="bg1"/>
              </a:solidFill>
            </a:endParaRPr>
          </a:p>
        </p:txBody>
      </p:sp>
      <p:sp>
        <p:nvSpPr>
          <p:cNvPr id="31" name="object 3"/>
          <p:cNvSpPr txBox="1"/>
          <p:nvPr/>
        </p:nvSpPr>
        <p:spPr>
          <a:xfrm>
            <a:off x="5971035" y="3988902"/>
            <a:ext cx="1825625" cy="566822"/>
          </a:xfrm>
          <a:prstGeom prst="rect">
            <a:avLst/>
          </a:prstGeom>
        </p:spPr>
        <p:txBody>
          <a:bodyPr vert="horz" wrap="square" lIns="0" tIns="12700" rIns="0" bIns="0" rtlCol="0">
            <a:spAutoFit/>
          </a:bodyPr>
          <a:lstStyle/>
          <a:p>
            <a:pPr marL="12700" marR="5080" indent="594360">
              <a:lnSpc>
                <a:spcPct val="100000"/>
              </a:lnSpc>
              <a:spcBef>
                <a:spcPts val="100"/>
              </a:spcBef>
            </a:pPr>
            <a:r>
              <a:rPr sz="1800" spc="-5" dirty="0">
                <a:solidFill>
                  <a:schemeClr val="accent2">
                    <a:lumMod val="75000"/>
                  </a:schemeClr>
                </a:solidFill>
                <a:cs typeface="Arial"/>
              </a:rPr>
              <a:t>Pain  </a:t>
            </a:r>
            <a:r>
              <a:rPr sz="1800" spc="-90" dirty="0">
                <a:solidFill>
                  <a:schemeClr val="accent2">
                    <a:lumMod val="75000"/>
                  </a:schemeClr>
                </a:solidFill>
                <a:cs typeface="Arial"/>
              </a:rPr>
              <a:t>T</a:t>
            </a:r>
            <a:r>
              <a:rPr sz="1800" spc="-5" dirty="0">
                <a:solidFill>
                  <a:schemeClr val="accent2">
                    <a:lumMod val="75000"/>
                  </a:schemeClr>
                </a:solidFill>
                <a:cs typeface="Arial"/>
              </a:rPr>
              <a:t>ransmissi</a:t>
            </a:r>
            <a:r>
              <a:rPr sz="1800" spc="-15" dirty="0">
                <a:solidFill>
                  <a:schemeClr val="accent2">
                    <a:lumMod val="75000"/>
                  </a:schemeClr>
                </a:solidFill>
                <a:cs typeface="Arial"/>
              </a:rPr>
              <a:t>o</a:t>
            </a:r>
            <a:r>
              <a:rPr sz="1800" spc="-5" dirty="0">
                <a:solidFill>
                  <a:schemeClr val="accent2">
                    <a:lumMod val="75000"/>
                  </a:schemeClr>
                </a:solidFill>
                <a:cs typeface="Arial"/>
              </a:rPr>
              <a:t>n</a:t>
            </a:r>
            <a:endParaRPr sz="1800">
              <a:solidFill>
                <a:schemeClr val="accent2">
                  <a:lumMod val="75000"/>
                </a:schemeClr>
              </a:solidFill>
              <a:cs typeface="Arial"/>
            </a:endParaRPr>
          </a:p>
        </p:txBody>
      </p:sp>
      <p:sp>
        <p:nvSpPr>
          <p:cNvPr id="32" name="object 5"/>
          <p:cNvSpPr txBox="1"/>
          <p:nvPr/>
        </p:nvSpPr>
        <p:spPr>
          <a:xfrm>
            <a:off x="3587883" y="3734267"/>
            <a:ext cx="1481455" cy="628377"/>
          </a:xfrm>
          <a:prstGeom prst="rect">
            <a:avLst/>
          </a:prstGeom>
          <a:solidFill>
            <a:srgbClr val="D6EA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2700" algn="ctr">
              <a:lnSpc>
                <a:spcPct val="100000"/>
              </a:lnSpc>
              <a:spcBef>
                <a:spcPts val="100"/>
              </a:spcBef>
              <a:defRPr spc="-5">
                <a:solidFill>
                  <a:schemeClr val="accent2">
                    <a:lumMod val="75000"/>
                  </a:schemeClr>
                </a:solidFil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dirty="0"/>
              <a:t>Substantia  Gelatinosa</a:t>
            </a:r>
          </a:p>
        </p:txBody>
      </p:sp>
      <p:sp>
        <p:nvSpPr>
          <p:cNvPr id="33" name="object 6"/>
          <p:cNvSpPr/>
          <p:nvPr/>
        </p:nvSpPr>
        <p:spPr>
          <a:xfrm>
            <a:off x="8587870" y="3734267"/>
            <a:ext cx="1778253" cy="628377"/>
          </a:xfrm>
          <a:prstGeom prst="rect">
            <a:avLst/>
          </a:prstGeom>
          <a:solidFill>
            <a:srgbClr val="D6EA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algn="ctr">
              <a:lnSpc>
                <a:spcPct val="100000"/>
              </a:lnSpc>
              <a:spcBef>
                <a:spcPts val="100"/>
              </a:spcBef>
            </a:pPr>
            <a:r>
              <a:rPr lang="en-US" spc="-5">
                <a:solidFill>
                  <a:schemeClr val="accent2">
                    <a:lumMod val="75000"/>
                  </a:schemeClr>
                </a:solidFill>
                <a:cs typeface="Arial"/>
              </a:rPr>
              <a:t>R</a:t>
            </a:r>
            <a:r>
              <a:rPr lang="en-US" spc="-15">
                <a:solidFill>
                  <a:schemeClr val="accent2">
                    <a:lumMod val="75000"/>
                  </a:schemeClr>
                </a:solidFill>
                <a:cs typeface="Arial"/>
              </a:rPr>
              <a:t>e</a:t>
            </a:r>
            <a:r>
              <a:rPr lang="en-US" spc="-5">
                <a:solidFill>
                  <a:schemeClr val="accent2">
                    <a:lumMod val="75000"/>
                  </a:schemeClr>
                </a:solidFill>
                <a:cs typeface="Arial"/>
              </a:rPr>
              <a:t>sponse</a:t>
            </a:r>
            <a:endParaRPr lang="en-US" dirty="0">
              <a:solidFill>
                <a:schemeClr val="accent2">
                  <a:lumMod val="75000"/>
                </a:schemeClr>
              </a:solidFill>
              <a:cs typeface="Arial"/>
            </a:endParaRPr>
          </a:p>
        </p:txBody>
      </p:sp>
      <p:sp>
        <p:nvSpPr>
          <p:cNvPr id="39" name="object 12"/>
          <p:cNvSpPr/>
          <p:nvPr/>
        </p:nvSpPr>
        <p:spPr>
          <a:xfrm>
            <a:off x="5388105" y="3377651"/>
            <a:ext cx="1679448" cy="713232"/>
          </a:xfrm>
          <a:prstGeom prst="rect">
            <a:avLst/>
          </a:prstGeom>
          <a:blipFill>
            <a:blip r:embed="rId2" cstate="print"/>
            <a:stretch>
              <a:fillRect/>
            </a:stretch>
          </a:blipFill>
        </p:spPr>
        <p:txBody>
          <a:bodyPr wrap="square" lIns="0" tIns="0" rIns="0" bIns="0" rtlCol="0"/>
          <a:lstStyle/>
          <a:p>
            <a:endParaRPr sz="1800">
              <a:solidFill>
                <a:schemeClr val="accent2">
                  <a:lumMod val="75000"/>
                </a:schemeClr>
              </a:solidFill>
            </a:endParaRPr>
          </a:p>
        </p:txBody>
      </p:sp>
      <p:sp>
        <p:nvSpPr>
          <p:cNvPr id="40" name="object 13"/>
          <p:cNvSpPr/>
          <p:nvPr/>
        </p:nvSpPr>
        <p:spPr>
          <a:xfrm>
            <a:off x="5437507" y="3381079"/>
            <a:ext cx="1453515" cy="466090"/>
          </a:xfrm>
          <a:custGeom>
            <a:avLst/>
            <a:gdLst/>
            <a:ahLst/>
            <a:cxnLst/>
            <a:rect l="l" t="t" r="r" b="b"/>
            <a:pathLst>
              <a:path w="1453514" h="466089">
                <a:moveTo>
                  <a:pt x="1380991" y="424988"/>
                </a:moveTo>
                <a:lnTo>
                  <a:pt x="1312545" y="445388"/>
                </a:lnTo>
                <a:lnTo>
                  <a:pt x="1453007" y="465708"/>
                </a:lnTo>
                <a:lnTo>
                  <a:pt x="1432713" y="428497"/>
                </a:lnTo>
                <a:lnTo>
                  <a:pt x="1385697" y="428497"/>
                </a:lnTo>
                <a:lnTo>
                  <a:pt x="1380991" y="424988"/>
                </a:lnTo>
                <a:close/>
              </a:path>
              <a:path w="1453514" h="466089">
                <a:moveTo>
                  <a:pt x="1390441" y="422172"/>
                </a:moveTo>
                <a:lnTo>
                  <a:pt x="1380991" y="424988"/>
                </a:lnTo>
                <a:lnTo>
                  <a:pt x="1385697" y="428497"/>
                </a:lnTo>
                <a:lnTo>
                  <a:pt x="1390441" y="422172"/>
                </a:lnTo>
                <a:close/>
              </a:path>
              <a:path w="1453514" h="466089">
                <a:moveTo>
                  <a:pt x="1385062" y="341121"/>
                </a:moveTo>
                <a:lnTo>
                  <a:pt x="1389824" y="411784"/>
                </a:lnTo>
                <a:lnTo>
                  <a:pt x="1395222" y="415797"/>
                </a:lnTo>
                <a:lnTo>
                  <a:pt x="1385697" y="428497"/>
                </a:lnTo>
                <a:lnTo>
                  <a:pt x="1432713" y="428497"/>
                </a:lnTo>
                <a:lnTo>
                  <a:pt x="1385062" y="341121"/>
                </a:lnTo>
                <a:close/>
              </a:path>
              <a:path w="1453514" h="466089">
                <a:moveTo>
                  <a:pt x="773229" y="15874"/>
                </a:moveTo>
                <a:lnTo>
                  <a:pt x="668655" y="15874"/>
                </a:lnTo>
                <a:lnTo>
                  <a:pt x="690880" y="16382"/>
                </a:lnTo>
                <a:lnTo>
                  <a:pt x="713359" y="18541"/>
                </a:lnTo>
                <a:lnTo>
                  <a:pt x="760730" y="28574"/>
                </a:lnTo>
                <a:lnTo>
                  <a:pt x="811022" y="45465"/>
                </a:lnTo>
                <a:lnTo>
                  <a:pt x="863600" y="68325"/>
                </a:lnTo>
                <a:lnTo>
                  <a:pt x="917702" y="96138"/>
                </a:lnTo>
                <a:lnTo>
                  <a:pt x="972820" y="128142"/>
                </a:lnTo>
                <a:lnTo>
                  <a:pt x="1028065" y="163194"/>
                </a:lnTo>
                <a:lnTo>
                  <a:pt x="1110361" y="219836"/>
                </a:lnTo>
                <a:lnTo>
                  <a:pt x="1163574" y="258571"/>
                </a:lnTo>
                <a:lnTo>
                  <a:pt x="1239774" y="316102"/>
                </a:lnTo>
                <a:lnTo>
                  <a:pt x="1370711" y="417321"/>
                </a:lnTo>
                <a:lnTo>
                  <a:pt x="1380991" y="424988"/>
                </a:lnTo>
                <a:lnTo>
                  <a:pt x="1390441" y="422172"/>
                </a:lnTo>
                <a:lnTo>
                  <a:pt x="1389824" y="411784"/>
                </a:lnTo>
                <a:lnTo>
                  <a:pt x="1380363" y="404748"/>
                </a:lnTo>
                <a:lnTo>
                  <a:pt x="1319149" y="357631"/>
                </a:lnTo>
                <a:lnTo>
                  <a:pt x="1296797" y="340105"/>
                </a:lnTo>
                <a:lnTo>
                  <a:pt x="1273429" y="322198"/>
                </a:lnTo>
                <a:lnTo>
                  <a:pt x="1249426" y="303529"/>
                </a:lnTo>
                <a:lnTo>
                  <a:pt x="1199007" y="265175"/>
                </a:lnTo>
                <a:lnTo>
                  <a:pt x="1119505" y="206755"/>
                </a:lnTo>
                <a:lnTo>
                  <a:pt x="1064514" y="168401"/>
                </a:lnTo>
                <a:lnTo>
                  <a:pt x="1008888" y="131825"/>
                </a:lnTo>
                <a:lnTo>
                  <a:pt x="953008" y="97916"/>
                </a:lnTo>
                <a:lnTo>
                  <a:pt x="897636" y="67436"/>
                </a:lnTo>
                <a:lnTo>
                  <a:pt x="843153" y="41528"/>
                </a:lnTo>
                <a:lnTo>
                  <a:pt x="790194" y="21081"/>
                </a:lnTo>
                <a:lnTo>
                  <a:pt x="773229" y="15874"/>
                </a:lnTo>
                <a:close/>
              </a:path>
              <a:path w="1453514" h="466089">
                <a:moveTo>
                  <a:pt x="1389824" y="411784"/>
                </a:moveTo>
                <a:lnTo>
                  <a:pt x="1390517" y="422070"/>
                </a:lnTo>
                <a:lnTo>
                  <a:pt x="1395222" y="415797"/>
                </a:lnTo>
                <a:lnTo>
                  <a:pt x="1389824" y="411784"/>
                </a:lnTo>
                <a:close/>
              </a:path>
              <a:path w="1453514" h="466089">
                <a:moveTo>
                  <a:pt x="668274" y="0"/>
                </a:moveTo>
                <a:lnTo>
                  <a:pt x="622681" y="2412"/>
                </a:lnTo>
                <a:lnTo>
                  <a:pt x="577469" y="9270"/>
                </a:lnTo>
                <a:lnTo>
                  <a:pt x="532892" y="20446"/>
                </a:lnTo>
                <a:lnTo>
                  <a:pt x="488569" y="35432"/>
                </a:lnTo>
                <a:lnTo>
                  <a:pt x="444754" y="53974"/>
                </a:lnTo>
                <a:lnTo>
                  <a:pt x="401320" y="75691"/>
                </a:lnTo>
                <a:lnTo>
                  <a:pt x="358013" y="100456"/>
                </a:lnTo>
                <a:lnTo>
                  <a:pt x="315214" y="127634"/>
                </a:lnTo>
                <a:lnTo>
                  <a:pt x="251460" y="172719"/>
                </a:lnTo>
                <a:lnTo>
                  <a:pt x="209169" y="205231"/>
                </a:lnTo>
                <a:lnTo>
                  <a:pt x="167132" y="239013"/>
                </a:lnTo>
                <a:lnTo>
                  <a:pt x="125222" y="274065"/>
                </a:lnTo>
                <a:lnTo>
                  <a:pt x="83439" y="310006"/>
                </a:lnTo>
                <a:lnTo>
                  <a:pt x="0" y="383539"/>
                </a:lnTo>
                <a:lnTo>
                  <a:pt x="10541" y="395477"/>
                </a:lnTo>
                <a:lnTo>
                  <a:pt x="93853" y="321944"/>
                </a:lnTo>
                <a:lnTo>
                  <a:pt x="135636" y="286130"/>
                </a:lnTo>
                <a:lnTo>
                  <a:pt x="177292" y="251205"/>
                </a:lnTo>
                <a:lnTo>
                  <a:pt x="219075" y="217550"/>
                </a:lnTo>
                <a:lnTo>
                  <a:pt x="261112" y="185419"/>
                </a:lnTo>
                <a:lnTo>
                  <a:pt x="303149" y="155193"/>
                </a:lnTo>
                <a:lnTo>
                  <a:pt x="345313" y="126999"/>
                </a:lnTo>
                <a:lnTo>
                  <a:pt x="387731" y="101472"/>
                </a:lnTo>
                <a:lnTo>
                  <a:pt x="430276" y="78612"/>
                </a:lnTo>
                <a:lnTo>
                  <a:pt x="473075" y="58800"/>
                </a:lnTo>
                <a:lnTo>
                  <a:pt x="516001" y="42417"/>
                </a:lnTo>
                <a:lnTo>
                  <a:pt x="559181" y="29717"/>
                </a:lnTo>
                <a:lnTo>
                  <a:pt x="602869" y="20954"/>
                </a:lnTo>
                <a:lnTo>
                  <a:pt x="646684" y="16382"/>
                </a:lnTo>
                <a:lnTo>
                  <a:pt x="668655" y="15874"/>
                </a:lnTo>
                <a:lnTo>
                  <a:pt x="773229" y="15874"/>
                </a:lnTo>
                <a:lnTo>
                  <a:pt x="764540" y="13207"/>
                </a:lnTo>
                <a:lnTo>
                  <a:pt x="739394" y="6984"/>
                </a:lnTo>
                <a:lnTo>
                  <a:pt x="714883" y="2793"/>
                </a:lnTo>
                <a:lnTo>
                  <a:pt x="691261" y="507"/>
                </a:lnTo>
                <a:lnTo>
                  <a:pt x="668274" y="0"/>
                </a:lnTo>
                <a:close/>
              </a:path>
            </a:pathLst>
          </a:custGeom>
          <a:solidFill>
            <a:srgbClr val="AF1E05"/>
          </a:solidFill>
        </p:spPr>
        <p:txBody>
          <a:bodyPr wrap="square" lIns="0" tIns="0" rIns="0" bIns="0" rtlCol="0"/>
          <a:lstStyle/>
          <a:p>
            <a:endParaRPr sz="1800">
              <a:solidFill>
                <a:schemeClr val="accent2">
                  <a:lumMod val="75000"/>
                </a:schemeClr>
              </a:solidFill>
            </a:endParaRPr>
          </a:p>
        </p:txBody>
      </p:sp>
      <p:sp>
        <p:nvSpPr>
          <p:cNvPr id="41" name="object 14"/>
          <p:cNvSpPr/>
          <p:nvPr/>
        </p:nvSpPr>
        <p:spPr>
          <a:xfrm>
            <a:off x="5423156" y="4671527"/>
            <a:ext cx="1606296" cy="638556"/>
          </a:xfrm>
          <a:prstGeom prst="rect">
            <a:avLst/>
          </a:prstGeom>
          <a:blipFill>
            <a:blip r:embed="rId3" cstate="print"/>
            <a:stretch>
              <a:fillRect/>
            </a:stretch>
          </a:blipFill>
        </p:spPr>
        <p:txBody>
          <a:bodyPr wrap="square" lIns="0" tIns="0" rIns="0" bIns="0" rtlCol="0"/>
          <a:lstStyle/>
          <a:p>
            <a:endParaRPr sz="1800">
              <a:solidFill>
                <a:schemeClr val="accent2">
                  <a:lumMod val="75000"/>
                </a:schemeClr>
              </a:solidFill>
            </a:endParaRPr>
          </a:p>
        </p:txBody>
      </p:sp>
      <p:sp>
        <p:nvSpPr>
          <p:cNvPr id="42" name="object 15"/>
          <p:cNvSpPr/>
          <p:nvPr/>
        </p:nvSpPr>
        <p:spPr>
          <a:xfrm>
            <a:off x="5473194" y="4722708"/>
            <a:ext cx="1377950" cy="471170"/>
          </a:xfrm>
          <a:custGeom>
            <a:avLst/>
            <a:gdLst/>
            <a:ahLst/>
            <a:cxnLst/>
            <a:rect l="l" t="t" r="r" b="b"/>
            <a:pathLst>
              <a:path w="1377950" h="471170">
                <a:moveTo>
                  <a:pt x="12065" y="0"/>
                </a:moveTo>
                <a:lnTo>
                  <a:pt x="35814" y="51942"/>
                </a:lnTo>
                <a:lnTo>
                  <a:pt x="71628" y="93217"/>
                </a:lnTo>
                <a:lnTo>
                  <a:pt x="107569" y="133984"/>
                </a:lnTo>
                <a:lnTo>
                  <a:pt x="143637" y="173862"/>
                </a:lnTo>
                <a:lnTo>
                  <a:pt x="180086" y="212470"/>
                </a:lnTo>
                <a:lnTo>
                  <a:pt x="216789" y="249681"/>
                </a:lnTo>
                <a:lnTo>
                  <a:pt x="253746" y="284987"/>
                </a:lnTo>
                <a:lnTo>
                  <a:pt x="291338" y="318261"/>
                </a:lnTo>
                <a:lnTo>
                  <a:pt x="329438" y="349097"/>
                </a:lnTo>
                <a:lnTo>
                  <a:pt x="368046" y="377177"/>
                </a:lnTo>
                <a:lnTo>
                  <a:pt x="407162" y="402196"/>
                </a:lnTo>
                <a:lnTo>
                  <a:pt x="447167" y="423824"/>
                </a:lnTo>
                <a:lnTo>
                  <a:pt x="487807" y="441832"/>
                </a:lnTo>
                <a:lnTo>
                  <a:pt x="529336" y="455701"/>
                </a:lnTo>
                <a:lnTo>
                  <a:pt x="571754" y="465327"/>
                </a:lnTo>
                <a:lnTo>
                  <a:pt x="614934" y="470217"/>
                </a:lnTo>
                <a:lnTo>
                  <a:pt x="637032" y="470814"/>
                </a:lnTo>
                <a:lnTo>
                  <a:pt x="659257" y="470242"/>
                </a:lnTo>
                <a:lnTo>
                  <a:pt x="704088" y="465518"/>
                </a:lnTo>
                <a:lnTo>
                  <a:pt x="749808" y="456437"/>
                </a:lnTo>
                <a:lnTo>
                  <a:pt x="755530" y="454952"/>
                </a:lnTo>
                <a:lnTo>
                  <a:pt x="637413" y="454952"/>
                </a:lnTo>
                <a:lnTo>
                  <a:pt x="616331" y="454405"/>
                </a:lnTo>
                <a:lnTo>
                  <a:pt x="574802" y="449770"/>
                </a:lnTo>
                <a:lnTo>
                  <a:pt x="534035" y="440524"/>
                </a:lnTo>
                <a:lnTo>
                  <a:pt x="493903" y="427164"/>
                </a:lnTo>
                <a:lnTo>
                  <a:pt x="454406" y="409740"/>
                </a:lnTo>
                <a:lnTo>
                  <a:pt x="415544" y="388696"/>
                </a:lnTo>
                <a:lnTo>
                  <a:pt x="377190" y="364185"/>
                </a:lnTo>
                <a:lnTo>
                  <a:pt x="339217" y="336676"/>
                </a:lnTo>
                <a:lnTo>
                  <a:pt x="301752" y="306323"/>
                </a:lnTo>
                <a:lnTo>
                  <a:pt x="264668" y="273557"/>
                </a:lnTo>
                <a:lnTo>
                  <a:pt x="227965" y="238505"/>
                </a:lnTo>
                <a:lnTo>
                  <a:pt x="191516" y="201548"/>
                </a:lnTo>
                <a:lnTo>
                  <a:pt x="155448" y="163194"/>
                </a:lnTo>
                <a:lnTo>
                  <a:pt x="119507" y="123443"/>
                </a:lnTo>
                <a:lnTo>
                  <a:pt x="83566" y="82930"/>
                </a:lnTo>
                <a:lnTo>
                  <a:pt x="12065" y="0"/>
                </a:lnTo>
                <a:close/>
              </a:path>
              <a:path w="1377950" h="471170">
                <a:moveTo>
                  <a:pt x="1306542" y="123876"/>
                </a:moveTo>
                <a:lnTo>
                  <a:pt x="1223391" y="184149"/>
                </a:lnTo>
                <a:lnTo>
                  <a:pt x="1173734" y="219201"/>
                </a:lnTo>
                <a:lnTo>
                  <a:pt x="1124458" y="252856"/>
                </a:lnTo>
                <a:lnTo>
                  <a:pt x="1075436" y="284987"/>
                </a:lnTo>
                <a:lnTo>
                  <a:pt x="1026668" y="315340"/>
                </a:lnTo>
                <a:lnTo>
                  <a:pt x="978465" y="343471"/>
                </a:lnTo>
                <a:lnTo>
                  <a:pt x="930783" y="369100"/>
                </a:lnTo>
                <a:lnTo>
                  <a:pt x="883793" y="391998"/>
                </a:lnTo>
                <a:lnTo>
                  <a:pt x="837184" y="411822"/>
                </a:lnTo>
                <a:lnTo>
                  <a:pt x="791337" y="428231"/>
                </a:lnTo>
                <a:lnTo>
                  <a:pt x="746379" y="440943"/>
                </a:lnTo>
                <a:lnTo>
                  <a:pt x="702056" y="449770"/>
                </a:lnTo>
                <a:lnTo>
                  <a:pt x="658749" y="454380"/>
                </a:lnTo>
                <a:lnTo>
                  <a:pt x="637413" y="454952"/>
                </a:lnTo>
                <a:lnTo>
                  <a:pt x="755530" y="454952"/>
                </a:lnTo>
                <a:lnTo>
                  <a:pt x="796036" y="443433"/>
                </a:lnTo>
                <a:lnTo>
                  <a:pt x="842772" y="426694"/>
                </a:lnTo>
                <a:lnTo>
                  <a:pt x="890143" y="406514"/>
                </a:lnTo>
                <a:lnTo>
                  <a:pt x="937895" y="383298"/>
                </a:lnTo>
                <a:lnTo>
                  <a:pt x="986155" y="357352"/>
                </a:lnTo>
                <a:lnTo>
                  <a:pt x="1034796" y="328929"/>
                </a:lnTo>
                <a:lnTo>
                  <a:pt x="1083818" y="298449"/>
                </a:lnTo>
                <a:lnTo>
                  <a:pt x="1133094" y="266064"/>
                </a:lnTo>
                <a:lnTo>
                  <a:pt x="1182624" y="232282"/>
                </a:lnTo>
                <a:lnTo>
                  <a:pt x="1232535" y="197103"/>
                </a:lnTo>
                <a:lnTo>
                  <a:pt x="1282446" y="161162"/>
                </a:lnTo>
                <a:lnTo>
                  <a:pt x="1315944" y="136589"/>
                </a:lnTo>
                <a:lnTo>
                  <a:pt x="1316355" y="126491"/>
                </a:lnTo>
                <a:lnTo>
                  <a:pt x="1306542" y="123876"/>
                </a:lnTo>
                <a:close/>
              </a:path>
              <a:path w="1377950" h="471170">
                <a:moveTo>
                  <a:pt x="1357835" y="120141"/>
                </a:moveTo>
                <a:lnTo>
                  <a:pt x="1311656" y="120141"/>
                </a:lnTo>
                <a:lnTo>
                  <a:pt x="1321054" y="132841"/>
                </a:lnTo>
                <a:lnTo>
                  <a:pt x="1315944" y="136589"/>
                </a:lnTo>
                <a:lnTo>
                  <a:pt x="1313053" y="207771"/>
                </a:lnTo>
                <a:lnTo>
                  <a:pt x="1357835" y="120141"/>
                </a:lnTo>
                <a:close/>
              </a:path>
              <a:path w="1377950" h="471170">
                <a:moveTo>
                  <a:pt x="1316355" y="126491"/>
                </a:moveTo>
                <a:lnTo>
                  <a:pt x="1315944" y="136589"/>
                </a:lnTo>
                <a:lnTo>
                  <a:pt x="1321054" y="132841"/>
                </a:lnTo>
                <a:lnTo>
                  <a:pt x="1316355" y="126491"/>
                </a:lnTo>
                <a:close/>
              </a:path>
              <a:path w="1377950" h="471170">
                <a:moveTo>
                  <a:pt x="1311656" y="120141"/>
                </a:moveTo>
                <a:lnTo>
                  <a:pt x="1306542" y="123876"/>
                </a:lnTo>
                <a:lnTo>
                  <a:pt x="1316355" y="126491"/>
                </a:lnTo>
                <a:lnTo>
                  <a:pt x="1311656" y="120141"/>
                </a:lnTo>
                <a:close/>
              </a:path>
              <a:path w="1377950" h="471170">
                <a:moveTo>
                  <a:pt x="1377696" y="81279"/>
                </a:moveTo>
                <a:lnTo>
                  <a:pt x="1237742" y="105536"/>
                </a:lnTo>
                <a:lnTo>
                  <a:pt x="1306542" y="123876"/>
                </a:lnTo>
                <a:lnTo>
                  <a:pt x="1311656" y="120141"/>
                </a:lnTo>
                <a:lnTo>
                  <a:pt x="1357835" y="120141"/>
                </a:lnTo>
                <a:lnTo>
                  <a:pt x="1377696" y="81279"/>
                </a:lnTo>
                <a:close/>
              </a:path>
            </a:pathLst>
          </a:custGeom>
          <a:solidFill>
            <a:srgbClr val="AF1E05"/>
          </a:solidFill>
        </p:spPr>
        <p:txBody>
          <a:bodyPr wrap="square" lIns="0" tIns="0" rIns="0" bIns="0" rtlCol="0"/>
          <a:lstStyle/>
          <a:p>
            <a:endParaRPr sz="1800">
              <a:solidFill>
                <a:schemeClr val="accent2">
                  <a:lumMod val="75000"/>
                </a:schemeClr>
              </a:solidFill>
            </a:endParaRPr>
          </a:p>
        </p:txBody>
      </p:sp>
      <p:sp>
        <p:nvSpPr>
          <p:cNvPr id="43" name="object 16"/>
          <p:cNvSpPr/>
          <p:nvPr/>
        </p:nvSpPr>
        <p:spPr>
          <a:xfrm>
            <a:off x="7925565" y="4194388"/>
            <a:ext cx="533400" cy="190500"/>
          </a:xfrm>
          <a:custGeom>
            <a:avLst/>
            <a:gdLst/>
            <a:ahLst/>
            <a:cxnLst/>
            <a:rect l="l" t="t" r="r" b="b"/>
            <a:pathLst>
              <a:path w="533400" h="190500">
                <a:moveTo>
                  <a:pt x="457200" y="95250"/>
                </a:moveTo>
                <a:lnTo>
                  <a:pt x="419100" y="190500"/>
                </a:lnTo>
                <a:lnTo>
                  <a:pt x="510540" y="114300"/>
                </a:lnTo>
                <a:lnTo>
                  <a:pt x="457200" y="114300"/>
                </a:lnTo>
                <a:lnTo>
                  <a:pt x="457200" y="95250"/>
                </a:lnTo>
                <a:close/>
              </a:path>
              <a:path w="533400" h="190500">
                <a:moveTo>
                  <a:pt x="449579" y="76200"/>
                </a:moveTo>
                <a:lnTo>
                  <a:pt x="0" y="76200"/>
                </a:lnTo>
                <a:lnTo>
                  <a:pt x="0" y="114300"/>
                </a:lnTo>
                <a:lnTo>
                  <a:pt x="449579" y="114300"/>
                </a:lnTo>
                <a:lnTo>
                  <a:pt x="457200" y="95250"/>
                </a:lnTo>
                <a:lnTo>
                  <a:pt x="449579" y="76200"/>
                </a:lnTo>
                <a:close/>
              </a:path>
              <a:path w="533400" h="190500">
                <a:moveTo>
                  <a:pt x="510540" y="76200"/>
                </a:moveTo>
                <a:lnTo>
                  <a:pt x="457200" y="76200"/>
                </a:lnTo>
                <a:lnTo>
                  <a:pt x="457200" y="114300"/>
                </a:lnTo>
                <a:lnTo>
                  <a:pt x="510540" y="114300"/>
                </a:lnTo>
                <a:lnTo>
                  <a:pt x="533400" y="95250"/>
                </a:lnTo>
                <a:lnTo>
                  <a:pt x="510540" y="76200"/>
                </a:lnTo>
                <a:close/>
              </a:path>
              <a:path w="533400" h="190500">
                <a:moveTo>
                  <a:pt x="419100" y="0"/>
                </a:moveTo>
                <a:lnTo>
                  <a:pt x="457200" y="95250"/>
                </a:lnTo>
                <a:lnTo>
                  <a:pt x="457200" y="76200"/>
                </a:lnTo>
                <a:lnTo>
                  <a:pt x="510540" y="76200"/>
                </a:lnTo>
                <a:lnTo>
                  <a:pt x="419100" y="0"/>
                </a:lnTo>
                <a:close/>
              </a:path>
            </a:pathLst>
          </a:custGeom>
          <a:solidFill>
            <a:srgbClr val="58A8D1"/>
          </a:solidFill>
        </p:spPr>
        <p:txBody>
          <a:bodyPr wrap="square" lIns="0" tIns="0" rIns="0" bIns="0" rtlCol="0"/>
          <a:lstStyle/>
          <a:p>
            <a:endParaRPr sz="1800">
              <a:solidFill>
                <a:schemeClr val="accent2">
                  <a:lumMod val="75000"/>
                </a:schemeClr>
              </a:solidFill>
            </a:endParaRPr>
          </a:p>
        </p:txBody>
      </p:sp>
      <p:sp>
        <p:nvSpPr>
          <p:cNvPr id="46" name="object 21"/>
          <p:cNvSpPr txBox="1"/>
          <p:nvPr/>
        </p:nvSpPr>
        <p:spPr>
          <a:xfrm>
            <a:off x="5770120" y="3088853"/>
            <a:ext cx="60896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chemeClr val="accent2">
                    <a:lumMod val="75000"/>
                  </a:schemeClr>
                </a:solidFill>
                <a:cs typeface="Arial"/>
              </a:rPr>
              <a:t>C</a:t>
            </a:r>
            <a:r>
              <a:rPr sz="1800" spc="-15" dirty="0">
                <a:solidFill>
                  <a:schemeClr val="accent2">
                    <a:lumMod val="75000"/>
                  </a:schemeClr>
                </a:solidFill>
                <a:cs typeface="Arial"/>
              </a:rPr>
              <a:t>l</a:t>
            </a:r>
            <a:r>
              <a:rPr sz="1800" spc="-5" dirty="0">
                <a:solidFill>
                  <a:schemeClr val="accent2">
                    <a:lumMod val="75000"/>
                  </a:schemeClr>
                </a:solidFill>
                <a:cs typeface="Arial"/>
              </a:rPr>
              <a:t>ose</a:t>
            </a:r>
            <a:endParaRPr sz="1800">
              <a:solidFill>
                <a:schemeClr val="accent2">
                  <a:lumMod val="75000"/>
                </a:schemeClr>
              </a:solidFill>
              <a:cs typeface="Arial"/>
            </a:endParaRPr>
          </a:p>
        </p:txBody>
      </p:sp>
      <p:sp>
        <p:nvSpPr>
          <p:cNvPr id="47" name="object 22"/>
          <p:cNvSpPr txBox="1"/>
          <p:nvPr/>
        </p:nvSpPr>
        <p:spPr>
          <a:xfrm>
            <a:off x="5785361" y="5165099"/>
            <a:ext cx="5842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chemeClr val="accent2">
                    <a:lumMod val="75000"/>
                  </a:schemeClr>
                </a:solidFill>
                <a:cs typeface="Arial"/>
              </a:rPr>
              <a:t>Op</a:t>
            </a:r>
            <a:r>
              <a:rPr sz="1800" spc="-15" dirty="0">
                <a:solidFill>
                  <a:schemeClr val="accent2">
                    <a:lumMod val="75000"/>
                  </a:schemeClr>
                </a:solidFill>
                <a:cs typeface="Arial"/>
              </a:rPr>
              <a:t>e</a:t>
            </a:r>
            <a:r>
              <a:rPr sz="1800" spc="-5" dirty="0">
                <a:solidFill>
                  <a:schemeClr val="accent2">
                    <a:lumMod val="75000"/>
                  </a:schemeClr>
                </a:solidFill>
                <a:cs typeface="Arial"/>
              </a:rPr>
              <a:t>n</a:t>
            </a:r>
            <a:endParaRPr sz="1800">
              <a:solidFill>
                <a:schemeClr val="accent2">
                  <a:lumMod val="75000"/>
                </a:schemeClr>
              </a:solidFill>
              <a:cs typeface="Arial"/>
            </a:endParaRPr>
          </a:p>
        </p:txBody>
      </p:sp>
      <p:sp>
        <p:nvSpPr>
          <p:cNvPr id="50" name="object 25"/>
          <p:cNvSpPr/>
          <p:nvPr/>
        </p:nvSpPr>
        <p:spPr>
          <a:xfrm>
            <a:off x="6891022" y="2771866"/>
            <a:ext cx="180468" cy="953134"/>
          </a:xfrm>
          <a:custGeom>
            <a:avLst/>
            <a:gdLst/>
            <a:ahLst/>
            <a:cxnLst/>
            <a:rect l="l" t="t" r="r" b="b"/>
            <a:pathLst>
              <a:path w="190500" h="1103629">
                <a:moveTo>
                  <a:pt x="0" y="989076"/>
                </a:moveTo>
                <a:lnTo>
                  <a:pt x="95250" y="1103376"/>
                </a:lnTo>
                <a:lnTo>
                  <a:pt x="158750" y="1027176"/>
                </a:lnTo>
                <a:lnTo>
                  <a:pt x="76200" y="1027176"/>
                </a:lnTo>
                <a:lnTo>
                  <a:pt x="76200" y="1019556"/>
                </a:lnTo>
                <a:lnTo>
                  <a:pt x="0" y="989076"/>
                </a:lnTo>
                <a:close/>
              </a:path>
              <a:path w="190500" h="1103629">
                <a:moveTo>
                  <a:pt x="76200" y="1019556"/>
                </a:moveTo>
                <a:lnTo>
                  <a:pt x="76200" y="1027176"/>
                </a:lnTo>
                <a:lnTo>
                  <a:pt x="95250" y="1027176"/>
                </a:lnTo>
                <a:lnTo>
                  <a:pt x="76200" y="1019556"/>
                </a:lnTo>
                <a:close/>
              </a:path>
              <a:path w="190500" h="1103629">
                <a:moveTo>
                  <a:pt x="95408" y="114426"/>
                </a:moveTo>
                <a:lnTo>
                  <a:pt x="95091" y="114426"/>
                </a:lnTo>
                <a:lnTo>
                  <a:pt x="76200" y="129540"/>
                </a:lnTo>
                <a:lnTo>
                  <a:pt x="76200" y="1019556"/>
                </a:lnTo>
                <a:lnTo>
                  <a:pt x="95250" y="1027176"/>
                </a:lnTo>
                <a:lnTo>
                  <a:pt x="114300" y="1019556"/>
                </a:lnTo>
                <a:lnTo>
                  <a:pt x="114300" y="129540"/>
                </a:lnTo>
                <a:lnTo>
                  <a:pt x="95408" y="114426"/>
                </a:lnTo>
                <a:close/>
              </a:path>
              <a:path w="190500" h="1103629">
                <a:moveTo>
                  <a:pt x="114300" y="1019556"/>
                </a:moveTo>
                <a:lnTo>
                  <a:pt x="95250" y="1027176"/>
                </a:lnTo>
                <a:lnTo>
                  <a:pt x="114300" y="1027176"/>
                </a:lnTo>
                <a:lnTo>
                  <a:pt x="114300" y="1019556"/>
                </a:lnTo>
                <a:close/>
              </a:path>
              <a:path w="190500" h="1103629">
                <a:moveTo>
                  <a:pt x="190500" y="989076"/>
                </a:moveTo>
                <a:lnTo>
                  <a:pt x="114300" y="1019556"/>
                </a:lnTo>
                <a:lnTo>
                  <a:pt x="114300" y="1027176"/>
                </a:lnTo>
                <a:lnTo>
                  <a:pt x="158750" y="1027176"/>
                </a:lnTo>
                <a:lnTo>
                  <a:pt x="190500" y="989076"/>
                </a:lnTo>
                <a:close/>
              </a:path>
              <a:path w="190500" h="1103629">
                <a:moveTo>
                  <a:pt x="95250" y="0"/>
                </a:moveTo>
                <a:lnTo>
                  <a:pt x="0" y="190500"/>
                </a:lnTo>
                <a:lnTo>
                  <a:pt x="76199" y="129540"/>
                </a:lnTo>
                <a:lnTo>
                  <a:pt x="76200" y="114426"/>
                </a:lnTo>
                <a:lnTo>
                  <a:pt x="95091" y="114426"/>
                </a:lnTo>
                <a:lnTo>
                  <a:pt x="95250" y="114300"/>
                </a:lnTo>
                <a:lnTo>
                  <a:pt x="152400" y="114300"/>
                </a:lnTo>
                <a:lnTo>
                  <a:pt x="95250" y="0"/>
                </a:lnTo>
                <a:close/>
              </a:path>
              <a:path w="190500" h="1103629">
                <a:moveTo>
                  <a:pt x="152463" y="114426"/>
                </a:moveTo>
                <a:lnTo>
                  <a:pt x="114300" y="114426"/>
                </a:lnTo>
                <a:lnTo>
                  <a:pt x="114300" y="129540"/>
                </a:lnTo>
                <a:lnTo>
                  <a:pt x="190500" y="190500"/>
                </a:lnTo>
                <a:lnTo>
                  <a:pt x="152463" y="114426"/>
                </a:lnTo>
                <a:close/>
              </a:path>
              <a:path w="190500" h="1103629">
                <a:moveTo>
                  <a:pt x="95091" y="114426"/>
                </a:moveTo>
                <a:lnTo>
                  <a:pt x="76200" y="114426"/>
                </a:lnTo>
                <a:lnTo>
                  <a:pt x="76200" y="129540"/>
                </a:lnTo>
                <a:lnTo>
                  <a:pt x="95091" y="114426"/>
                </a:lnTo>
                <a:close/>
              </a:path>
              <a:path w="190500" h="1103629">
                <a:moveTo>
                  <a:pt x="152400" y="114300"/>
                </a:moveTo>
                <a:lnTo>
                  <a:pt x="95250" y="114300"/>
                </a:lnTo>
                <a:lnTo>
                  <a:pt x="114300" y="129540"/>
                </a:lnTo>
                <a:lnTo>
                  <a:pt x="114300" y="114426"/>
                </a:lnTo>
                <a:lnTo>
                  <a:pt x="152463" y="114426"/>
                </a:lnTo>
                <a:close/>
              </a:path>
            </a:pathLst>
          </a:custGeom>
          <a:solidFill>
            <a:schemeClr val="bg1">
              <a:lumMod val="75000"/>
            </a:schemeClr>
          </a:solidFill>
          <a:ln>
            <a:solidFill>
              <a:schemeClr val="bg1">
                <a:lumMod val="75000"/>
              </a:schemeClr>
            </a:solidFill>
          </a:ln>
        </p:spPr>
        <p:txBody>
          <a:bodyPr wrap="square" lIns="0" tIns="0" rIns="0" bIns="0" rtlCol="0"/>
          <a:lstStyle/>
          <a:p>
            <a:endParaRPr sz="1800">
              <a:solidFill>
                <a:schemeClr val="accent2">
                  <a:lumMod val="75000"/>
                </a:schemeClr>
              </a:solidFill>
            </a:endParaRPr>
          </a:p>
        </p:txBody>
      </p:sp>
      <p:sp>
        <p:nvSpPr>
          <p:cNvPr id="51" name="Rectangle 50"/>
          <p:cNvSpPr/>
          <p:nvPr/>
        </p:nvSpPr>
        <p:spPr>
          <a:xfrm>
            <a:off x="1125860" y="2420888"/>
            <a:ext cx="2028568" cy="11000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spcBef>
                <a:spcPts val="95"/>
              </a:spcBef>
            </a:pPr>
            <a:r>
              <a:rPr lang="en-US" dirty="0"/>
              <a:t>A</a:t>
            </a:r>
            <a:r>
              <a:rPr lang="el-GR" dirty="0"/>
              <a:t>β </a:t>
            </a:r>
            <a:r>
              <a:rPr lang="en-US" dirty="0"/>
              <a:t>fibers</a:t>
            </a:r>
          </a:p>
        </p:txBody>
      </p:sp>
      <p:sp>
        <p:nvSpPr>
          <p:cNvPr id="52" name="Rectangle 51"/>
          <p:cNvSpPr/>
          <p:nvPr/>
        </p:nvSpPr>
        <p:spPr>
          <a:xfrm>
            <a:off x="1103387" y="4544415"/>
            <a:ext cx="2028568" cy="11000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spcBef>
                <a:spcPts val="95"/>
              </a:spcBef>
            </a:pPr>
            <a:r>
              <a:rPr lang="en-US" dirty="0"/>
              <a:t>C fibers</a:t>
            </a:r>
          </a:p>
        </p:txBody>
      </p:sp>
      <p:cxnSp>
        <p:nvCxnSpPr>
          <p:cNvPr id="54" name="Straight Arrow Connector 53"/>
          <p:cNvCxnSpPr>
            <a:stCxn id="30" idx="2"/>
            <a:endCxn id="32" idx="0"/>
          </p:cNvCxnSpPr>
          <p:nvPr/>
        </p:nvCxnSpPr>
        <p:spPr>
          <a:xfrm flipH="1">
            <a:off x="4328611" y="2420888"/>
            <a:ext cx="2006661" cy="13133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30" idx="2"/>
            <a:endCxn id="33" idx="0"/>
          </p:cNvCxnSpPr>
          <p:nvPr/>
        </p:nvCxnSpPr>
        <p:spPr>
          <a:xfrm>
            <a:off x="6335272" y="2420888"/>
            <a:ext cx="3141725" cy="13133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a:stCxn id="51" idx="3"/>
            <a:endCxn id="32" idx="0"/>
          </p:cNvCxnSpPr>
          <p:nvPr/>
        </p:nvCxnSpPr>
        <p:spPr>
          <a:xfrm>
            <a:off x="3154428" y="2970892"/>
            <a:ext cx="1174183" cy="7633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a:stCxn id="52" idx="3"/>
            <a:endCxn id="32" idx="2"/>
          </p:cNvCxnSpPr>
          <p:nvPr/>
        </p:nvCxnSpPr>
        <p:spPr>
          <a:xfrm flipV="1">
            <a:off x="3131955" y="4362644"/>
            <a:ext cx="1196656" cy="7317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812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23" name="TextBox 22">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24" name="object 2"/>
          <p:cNvSpPr/>
          <p:nvPr/>
        </p:nvSpPr>
        <p:spPr>
          <a:xfrm>
            <a:off x="594056" y="1556792"/>
            <a:ext cx="7429168" cy="4356732"/>
          </a:xfrm>
          <a:prstGeom prst="rect">
            <a:avLst/>
          </a:prstGeom>
          <a:blipFill>
            <a:blip r:embed="rId2" cstate="print"/>
            <a:stretch>
              <a:fillRect/>
            </a:stretch>
          </a:blipFill>
        </p:spPr>
        <p:txBody>
          <a:bodyPr wrap="square" lIns="0" tIns="0" rIns="0" bIns="0" rtlCol="0"/>
          <a:lstStyle/>
          <a:p>
            <a:endParaRPr/>
          </a:p>
        </p:txBody>
      </p:sp>
      <p:sp>
        <p:nvSpPr>
          <p:cNvPr id="25" name="object 16"/>
          <p:cNvSpPr txBox="1"/>
          <p:nvPr/>
        </p:nvSpPr>
        <p:spPr>
          <a:xfrm>
            <a:off x="8110636" y="1556792"/>
            <a:ext cx="3468767" cy="1978747"/>
          </a:xfrm>
          <a:prstGeom prst="rect">
            <a:avLst/>
          </a:prstGeom>
          <a:noFill/>
        </p:spPr>
        <p:style>
          <a:lnRef idx="2">
            <a:schemeClr val="accent2"/>
          </a:lnRef>
          <a:fillRef idx="1">
            <a:schemeClr val="lt1"/>
          </a:fillRef>
          <a:effectRef idx="0">
            <a:schemeClr val="accent2"/>
          </a:effectRef>
          <a:fontRef idx="minor">
            <a:schemeClr val="dk1"/>
          </a:fontRef>
        </p:style>
        <p:txBody>
          <a:bodyPr vert="horz" wrap="square" lIns="0" tIns="39370" rIns="0" bIns="0" rtlCol="0">
            <a:spAutoFit/>
          </a:bodyPr>
          <a:lstStyle/>
          <a:p>
            <a:pPr marL="156845" marR="151765">
              <a:lnSpc>
                <a:spcPct val="100000"/>
              </a:lnSpc>
              <a:spcBef>
                <a:spcPts val="310"/>
              </a:spcBef>
            </a:pPr>
            <a:r>
              <a:rPr sz="1800" spc="-5" dirty="0">
                <a:solidFill>
                  <a:schemeClr val="tx1"/>
                </a:solidFill>
                <a:cs typeface="Arial"/>
              </a:rPr>
              <a:t>Implies a non-painful stimulus can block  </a:t>
            </a:r>
            <a:r>
              <a:rPr sz="1800" dirty="0">
                <a:solidFill>
                  <a:schemeClr val="tx1"/>
                </a:solidFill>
                <a:cs typeface="Arial"/>
              </a:rPr>
              <a:t>the </a:t>
            </a:r>
            <a:r>
              <a:rPr sz="1800" spc="-5" dirty="0">
                <a:solidFill>
                  <a:schemeClr val="tx1"/>
                </a:solidFill>
                <a:cs typeface="Arial"/>
              </a:rPr>
              <a:t>transmission </a:t>
            </a:r>
            <a:r>
              <a:rPr sz="1800" dirty="0">
                <a:solidFill>
                  <a:schemeClr val="tx1"/>
                </a:solidFill>
                <a:cs typeface="Arial"/>
              </a:rPr>
              <a:t>of </a:t>
            </a:r>
            <a:r>
              <a:rPr sz="1800" spc="-5" dirty="0">
                <a:solidFill>
                  <a:schemeClr val="tx1"/>
                </a:solidFill>
                <a:cs typeface="Arial"/>
              </a:rPr>
              <a:t>a noxious stimulus.  </a:t>
            </a:r>
            <a:r>
              <a:rPr sz="1800" dirty="0">
                <a:solidFill>
                  <a:schemeClr val="tx1"/>
                </a:solidFill>
                <a:cs typeface="Arial"/>
              </a:rPr>
              <a:t>Is </a:t>
            </a:r>
            <a:r>
              <a:rPr sz="1800" spc="-5" dirty="0">
                <a:solidFill>
                  <a:schemeClr val="tx1"/>
                </a:solidFill>
                <a:cs typeface="Arial"/>
              </a:rPr>
              <a:t>based </a:t>
            </a:r>
            <a:r>
              <a:rPr sz="1800" dirty="0">
                <a:solidFill>
                  <a:schemeClr val="tx1"/>
                </a:solidFill>
                <a:cs typeface="Arial"/>
              </a:rPr>
              <a:t>on the </a:t>
            </a:r>
            <a:r>
              <a:rPr sz="1800" spc="-5" dirty="0">
                <a:solidFill>
                  <a:schemeClr val="tx1"/>
                </a:solidFill>
                <a:cs typeface="Arial"/>
              </a:rPr>
              <a:t>premise that the</a:t>
            </a:r>
            <a:r>
              <a:rPr sz="1800" dirty="0">
                <a:solidFill>
                  <a:schemeClr val="tx1"/>
                </a:solidFill>
                <a:cs typeface="Arial"/>
              </a:rPr>
              <a:t> </a:t>
            </a:r>
            <a:r>
              <a:rPr sz="1800" spc="-5" dirty="0">
                <a:solidFill>
                  <a:schemeClr val="tx1"/>
                </a:solidFill>
                <a:cs typeface="Arial"/>
              </a:rPr>
              <a:t>gate,  located </a:t>
            </a:r>
            <a:r>
              <a:rPr sz="1800" dirty="0">
                <a:solidFill>
                  <a:schemeClr val="tx1"/>
                </a:solidFill>
                <a:cs typeface="Arial"/>
              </a:rPr>
              <a:t>in the </a:t>
            </a:r>
            <a:r>
              <a:rPr sz="1800" spc="-5" dirty="0">
                <a:solidFill>
                  <a:schemeClr val="tx1"/>
                </a:solidFill>
                <a:cs typeface="Arial"/>
              </a:rPr>
              <a:t>dorsal horn </a:t>
            </a:r>
            <a:r>
              <a:rPr sz="1800" dirty="0">
                <a:solidFill>
                  <a:schemeClr val="tx1"/>
                </a:solidFill>
                <a:cs typeface="Arial"/>
              </a:rPr>
              <a:t>of the </a:t>
            </a:r>
            <a:r>
              <a:rPr sz="1800" spc="-5" dirty="0">
                <a:solidFill>
                  <a:schemeClr val="tx1"/>
                </a:solidFill>
                <a:cs typeface="Arial"/>
              </a:rPr>
              <a:t>spinal  cord, modulates </a:t>
            </a:r>
            <a:r>
              <a:rPr sz="1800" dirty="0">
                <a:solidFill>
                  <a:schemeClr val="tx1"/>
                </a:solidFill>
                <a:cs typeface="Arial"/>
              </a:rPr>
              <a:t>the </a:t>
            </a:r>
            <a:r>
              <a:rPr sz="1800" spc="-5" dirty="0">
                <a:solidFill>
                  <a:schemeClr val="tx1"/>
                </a:solidFill>
                <a:cs typeface="Arial"/>
              </a:rPr>
              <a:t>afferent </a:t>
            </a:r>
            <a:r>
              <a:rPr sz="1800" spc="-15" dirty="0">
                <a:solidFill>
                  <a:schemeClr val="tx1"/>
                </a:solidFill>
                <a:cs typeface="Arial"/>
              </a:rPr>
              <a:t>nerve  </a:t>
            </a:r>
            <a:r>
              <a:rPr sz="1800" spc="-5" dirty="0">
                <a:solidFill>
                  <a:schemeClr val="tx1"/>
                </a:solidFill>
                <a:cs typeface="Arial"/>
              </a:rPr>
              <a:t>impulses.</a:t>
            </a:r>
            <a:endParaRPr sz="1800" dirty="0">
              <a:solidFill>
                <a:schemeClr val="tx1"/>
              </a:solidFill>
              <a:cs typeface="Arial"/>
            </a:endParaRPr>
          </a:p>
        </p:txBody>
      </p:sp>
      <p:sp>
        <p:nvSpPr>
          <p:cNvPr id="26" name="object 19"/>
          <p:cNvSpPr txBox="1"/>
          <p:nvPr/>
        </p:nvSpPr>
        <p:spPr>
          <a:xfrm>
            <a:off x="8106910" y="4790844"/>
            <a:ext cx="3468767" cy="1122680"/>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372745" indent="-281940">
              <a:lnSpc>
                <a:spcPct val="100000"/>
              </a:lnSpc>
              <a:spcBef>
                <a:spcPts val="100"/>
              </a:spcBef>
              <a:buAutoNum type="arabicPeriod"/>
              <a:tabLst>
                <a:tab pos="373380" algn="l"/>
              </a:tabLst>
            </a:pPr>
            <a:r>
              <a:rPr sz="1800" spc="-5" dirty="0">
                <a:cs typeface="Arial"/>
              </a:rPr>
              <a:t>A-Delta fibres (sharp pain</a:t>
            </a:r>
            <a:r>
              <a:rPr sz="1800" spc="-5" dirty="0" smtClean="0">
                <a:cs typeface="Arial"/>
              </a:rPr>
              <a:t>)</a:t>
            </a:r>
            <a:r>
              <a:rPr lang="en-US" sz="1800" spc="-5" dirty="0" smtClean="0">
                <a:cs typeface="Arial"/>
              </a:rPr>
              <a:t>.</a:t>
            </a:r>
            <a:endParaRPr sz="1800" spc="-5" dirty="0">
              <a:cs typeface="Arial"/>
            </a:endParaRPr>
          </a:p>
          <a:p>
            <a:pPr marL="372745" indent="-281940">
              <a:lnSpc>
                <a:spcPct val="100000"/>
              </a:lnSpc>
              <a:buAutoNum type="arabicPeriod"/>
              <a:tabLst>
                <a:tab pos="373380" algn="l"/>
              </a:tabLst>
            </a:pPr>
            <a:r>
              <a:rPr sz="1800" spc="-5" dirty="0">
                <a:cs typeface="Arial"/>
              </a:rPr>
              <a:t>C fibres (dull pain</a:t>
            </a:r>
            <a:r>
              <a:rPr sz="1800" spc="-5" dirty="0" smtClean="0">
                <a:cs typeface="Arial"/>
              </a:rPr>
              <a:t>)</a:t>
            </a:r>
            <a:r>
              <a:rPr lang="en-US" sz="1800" spc="-5" dirty="0" smtClean="0">
                <a:cs typeface="Arial"/>
              </a:rPr>
              <a:t>.</a:t>
            </a:r>
            <a:endParaRPr sz="1800" spc="-5" dirty="0">
              <a:cs typeface="Arial"/>
            </a:endParaRPr>
          </a:p>
          <a:p>
            <a:pPr marL="372745" marR="144145" indent="-281940">
              <a:lnSpc>
                <a:spcPct val="100000"/>
              </a:lnSpc>
              <a:buAutoNum type="arabicPeriod"/>
              <a:tabLst>
                <a:tab pos="373380" algn="l"/>
              </a:tabLst>
            </a:pPr>
            <a:r>
              <a:rPr sz="1800" spc="-5" dirty="0" smtClean="0">
                <a:cs typeface="Arial"/>
              </a:rPr>
              <a:t>A-Beta </a:t>
            </a:r>
            <a:r>
              <a:rPr sz="1800" spc="-5" dirty="0">
                <a:cs typeface="Arial"/>
              </a:rPr>
              <a:t>fibres that carry messages </a:t>
            </a:r>
            <a:r>
              <a:rPr sz="1800" spc="-5" dirty="0" smtClean="0">
                <a:cs typeface="Arial"/>
              </a:rPr>
              <a:t>of </a:t>
            </a:r>
            <a:r>
              <a:rPr sz="1800" spc="-5" dirty="0">
                <a:cs typeface="Arial"/>
              </a:rPr>
              <a:t>light touch</a:t>
            </a:r>
          </a:p>
        </p:txBody>
      </p:sp>
    </p:spTree>
    <p:extLst>
      <p:ext uri="{BB962C8B-B14F-4D97-AF65-F5344CB8AC3E}">
        <p14:creationId xmlns:p14="http://schemas.microsoft.com/office/powerpoint/2010/main" val="35195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Conditions that open or close the gate</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graphicFrame>
        <p:nvGraphicFramePr>
          <p:cNvPr id="6" name="Table 5"/>
          <p:cNvGraphicFramePr>
            <a:graphicFrameLocks noGrp="1"/>
          </p:cNvGraphicFramePr>
          <p:nvPr>
            <p:extLst>
              <p:ext uri="{D42A27DB-BD31-4B8C-83A1-F6EECF244321}">
                <p14:modId xmlns:p14="http://schemas.microsoft.com/office/powerpoint/2010/main" val="3297289012"/>
              </p:ext>
            </p:extLst>
          </p:nvPr>
        </p:nvGraphicFramePr>
        <p:xfrm>
          <a:off x="609459" y="1479357"/>
          <a:ext cx="10969944" cy="4588958"/>
        </p:xfrm>
        <a:graphic>
          <a:graphicData uri="http://schemas.openxmlformats.org/drawingml/2006/table">
            <a:tbl>
              <a:tblPr firstRow="1" bandRow="1">
                <a:tableStyleId>{5DA37D80-6434-44D0-A028-1B22A696006F}</a:tableStyleId>
              </a:tblPr>
              <a:tblGrid>
                <a:gridCol w="3656648">
                  <a:extLst>
                    <a:ext uri="{9D8B030D-6E8A-4147-A177-3AD203B41FA5}">
                      <a16:colId xmlns:a16="http://schemas.microsoft.com/office/drawing/2014/main" xmlns="" val="1368866356"/>
                    </a:ext>
                  </a:extLst>
                </a:gridCol>
                <a:gridCol w="3656648">
                  <a:extLst>
                    <a:ext uri="{9D8B030D-6E8A-4147-A177-3AD203B41FA5}">
                      <a16:colId xmlns:a16="http://schemas.microsoft.com/office/drawing/2014/main" xmlns="" val="827644068"/>
                    </a:ext>
                  </a:extLst>
                </a:gridCol>
                <a:gridCol w="3656648">
                  <a:extLst>
                    <a:ext uri="{9D8B030D-6E8A-4147-A177-3AD203B41FA5}">
                      <a16:colId xmlns:a16="http://schemas.microsoft.com/office/drawing/2014/main" xmlns="" val="2495243227"/>
                    </a:ext>
                  </a:extLst>
                </a:gridCol>
              </a:tblGrid>
              <a:tr h="370840">
                <a:tc gridSpan="3">
                  <a:txBody>
                    <a:bodyPr/>
                    <a:lstStyle/>
                    <a:p>
                      <a:pPr algn="ctr">
                        <a:lnSpc>
                          <a:spcPct val="150000"/>
                        </a:lnSpc>
                      </a:pPr>
                      <a:r>
                        <a:rPr lang="en-US" sz="2000" b="0" spc="-5" dirty="0" smtClean="0">
                          <a:solidFill>
                            <a:schemeClr val="bg1"/>
                          </a:solidFill>
                        </a:rPr>
                        <a:t>Conditions that open or close the</a:t>
                      </a:r>
                      <a:r>
                        <a:rPr lang="en-US" sz="2000" b="0" spc="75" dirty="0" smtClean="0">
                          <a:solidFill>
                            <a:schemeClr val="bg1"/>
                          </a:solidFill>
                        </a:rPr>
                        <a:t> </a:t>
                      </a:r>
                      <a:r>
                        <a:rPr lang="en-US" sz="2000" b="0" spc="-5" dirty="0" smtClean="0">
                          <a:solidFill>
                            <a:schemeClr val="bg1"/>
                          </a:solidFill>
                        </a:rPr>
                        <a:t>gate</a:t>
                      </a:r>
                      <a:endParaRPr lang="en-US" sz="2000" b="0" dirty="0">
                        <a:solidFill>
                          <a:schemeClr val="bg1"/>
                        </a:solidFill>
                      </a:endParaRPr>
                    </a:p>
                  </a:txBody>
                  <a:tcPr>
                    <a:solidFill>
                      <a:schemeClr val="accent2">
                        <a:lumMod val="40000"/>
                        <a:lumOff val="60000"/>
                      </a:schemeClr>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xmlns="" val="1103007757"/>
                  </a:ext>
                </a:extLst>
              </a:tr>
              <a:tr h="370840">
                <a:tc>
                  <a:txBody>
                    <a:bodyPr/>
                    <a:lstStyle/>
                    <a:p>
                      <a:pPr>
                        <a:lnSpc>
                          <a:spcPct val="150000"/>
                        </a:lnSpc>
                      </a:pPr>
                      <a:endParaRPr lang="en-US"/>
                    </a:p>
                  </a:txBody>
                  <a:tcPr>
                    <a:solidFill>
                      <a:schemeClr val="bg1"/>
                    </a:solidFill>
                  </a:tcP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en-US" sz="1800" spc="-5" dirty="0" smtClean="0"/>
                        <a:t>Conditions </a:t>
                      </a:r>
                      <a:r>
                        <a:rPr lang="en-US" sz="1800" dirty="0" smtClean="0"/>
                        <a:t>that</a:t>
                      </a:r>
                      <a:r>
                        <a:rPr lang="en-US" sz="1800" spc="-100" dirty="0" smtClean="0"/>
                        <a:t> </a:t>
                      </a:r>
                      <a:r>
                        <a:rPr lang="en-US" sz="1800" dirty="0" smtClean="0"/>
                        <a:t>open the</a:t>
                      </a:r>
                      <a:r>
                        <a:rPr lang="en-US" sz="1800" spc="-25" dirty="0" smtClean="0"/>
                        <a:t> </a:t>
                      </a:r>
                      <a:r>
                        <a:rPr lang="en-US" sz="1800" dirty="0" smtClean="0"/>
                        <a:t>gate</a:t>
                      </a:r>
                      <a:endParaRPr lang="en-US" sz="1800" dirty="0" smtClean="0">
                        <a:latin typeface="Arial"/>
                        <a:cs typeface="Arial"/>
                      </a:endParaRPr>
                    </a:p>
                  </a:txBody>
                  <a:tcPr>
                    <a:solidFill>
                      <a:schemeClr val="bg2"/>
                    </a:solidFill>
                  </a:tcP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kumimoji="0" lang="en-US" sz="1800" kern="1200" spc="-5" dirty="0" smtClean="0">
                          <a:solidFill>
                            <a:schemeClr val="tx1"/>
                          </a:solidFill>
                          <a:latin typeface="+mn-lt"/>
                          <a:ea typeface="+mn-ea"/>
                          <a:cs typeface="+mn-cs"/>
                        </a:rPr>
                        <a:t>Conditions</a:t>
                      </a:r>
                      <a:r>
                        <a:rPr lang="en-US" sz="1800" spc="-5" dirty="0" smtClean="0"/>
                        <a:t> </a:t>
                      </a:r>
                      <a:r>
                        <a:rPr lang="en-US" sz="1800" dirty="0" smtClean="0"/>
                        <a:t>that</a:t>
                      </a:r>
                      <a:r>
                        <a:rPr lang="en-US" sz="1800" spc="-80" dirty="0" smtClean="0"/>
                        <a:t> </a:t>
                      </a:r>
                      <a:r>
                        <a:rPr lang="en-US" sz="1800" spc="-5" dirty="0" smtClean="0"/>
                        <a:t>close </a:t>
                      </a:r>
                      <a:r>
                        <a:rPr lang="en-US" sz="1800" dirty="0" smtClean="0"/>
                        <a:t>the</a:t>
                      </a:r>
                      <a:r>
                        <a:rPr lang="en-US" sz="1800" spc="-25" dirty="0" smtClean="0"/>
                        <a:t> </a:t>
                      </a:r>
                      <a:r>
                        <a:rPr lang="en-US" sz="1800" dirty="0" smtClean="0"/>
                        <a:t>gate</a:t>
                      </a:r>
                      <a:endParaRPr lang="en-US" sz="1800" dirty="0" smtClean="0">
                        <a:latin typeface="Arial"/>
                        <a:cs typeface="Arial"/>
                      </a:endParaRPr>
                    </a:p>
                  </a:txBody>
                  <a:tcPr>
                    <a:solidFill>
                      <a:schemeClr val="bg2"/>
                    </a:solidFill>
                  </a:tcPr>
                </a:tc>
                <a:extLst>
                  <a:ext uri="{0D108BD9-81ED-4DB2-BD59-A6C34878D82A}">
                    <a16:rowId xmlns:a16="http://schemas.microsoft.com/office/drawing/2014/main" xmlns="" val="1750639726"/>
                  </a:ext>
                </a:extLst>
              </a:tr>
              <a:tr h="370840">
                <a:tc rowSpan="2">
                  <a:txBody>
                    <a:bodyPr/>
                    <a:lstStyle/>
                    <a:p>
                      <a:pPr marL="0" marR="0" indent="0" algn="ctr" defTabSz="914400" eaLnBrk="1" fontAlgn="auto" latinLnBrk="0" hangingPunct="1">
                        <a:lnSpc>
                          <a:spcPct val="150000"/>
                        </a:lnSpc>
                        <a:spcBef>
                          <a:spcPts val="0"/>
                        </a:spcBef>
                        <a:spcAft>
                          <a:spcPts val="0"/>
                        </a:spcAft>
                        <a:buClrTx/>
                        <a:buSzTx/>
                        <a:buFontTx/>
                        <a:buNone/>
                        <a:tabLst/>
                        <a:defRPr/>
                      </a:pPr>
                      <a:endParaRPr lang="en-US" sz="800" spc="-10" dirty="0" smtClean="0">
                        <a:solidFill>
                          <a:schemeClr val="accent2">
                            <a:lumMod val="75000"/>
                          </a:schemeClr>
                        </a:solidFill>
                      </a:endParaRPr>
                    </a:p>
                    <a:p>
                      <a:pPr marL="0" marR="0" indent="0" algn="ctr" defTabSz="914400" eaLnBrk="1" fontAlgn="auto" latinLnBrk="0" hangingPunct="1">
                        <a:lnSpc>
                          <a:spcPct val="150000"/>
                        </a:lnSpc>
                        <a:spcBef>
                          <a:spcPts val="0"/>
                        </a:spcBef>
                        <a:spcAft>
                          <a:spcPts val="0"/>
                        </a:spcAft>
                        <a:buClrTx/>
                        <a:buSzTx/>
                        <a:buFontTx/>
                        <a:buNone/>
                        <a:tabLst/>
                        <a:defRPr/>
                      </a:pPr>
                      <a:r>
                        <a:rPr lang="en-US" sz="1800" spc="-10" dirty="0" smtClean="0">
                          <a:solidFill>
                            <a:schemeClr val="accent2">
                              <a:lumMod val="75000"/>
                            </a:schemeClr>
                          </a:solidFill>
                        </a:rPr>
                        <a:t>Physical c</a:t>
                      </a:r>
                      <a:r>
                        <a:rPr lang="en-US" sz="1800" dirty="0" smtClean="0">
                          <a:solidFill>
                            <a:schemeClr val="accent2">
                              <a:lumMod val="75000"/>
                            </a:schemeClr>
                          </a:solidFill>
                        </a:rPr>
                        <a:t>ondi</a:t>
                      </a:r>
                      <a:r>
                        <a:rPr lang="en-US" sz="1800" spc="-5" dirty="0" smtClean="0">
                          <a:solidFill>
                            <a:schemeClr val="accent2">
                              <a:lumMod val="75000"/>
                            </a:schemeClr>
                          </a:solidFill>
                        </a:rPr>
                        <a:t>t</a:t>
                      </a:r>
                      <a:r>
                        <a:rPr lang="en-US" sz="1800" dirty="0" smtClean="0">
                          <a:solidFill>
                            <a:schemeClr val="accent2">
                              <a:lumMod val="75000"/>
                            </a:schemeClr>
                          </a:solidFill>
                        </a:rPr>
                        <a:t>ion</a:t>
                      </a:r>
                      <a:r>
                        <a:rPr lang="en-US" sz="1800" spc="-5" dirty="0" smtClean="0">
                          <a:solidFill>
                            <a:schemeClr val="accent2">
                              <a:lumMod val="75000"/>
                            </a:schemeClr>
                          </a:solidFill>
                        </a:rPr>
                        <a:t>s</a:t>
                      </a:r>
                      <a:endParaRPr lang="en-US" sz="1800" dirty="0" smtClean="0">
                        <a:solidFill>
                          <a:schemeClr val="accent2">
                            <a:lumMod val="75000"/>
                          </a:schemeClr>
                        </a:solidFill>
                        <a:latin typeface="Arial"/>
                        <a:cs typeface="Arial"/>
                      </a:endParaRPr>
                    </a:p>
                  </a:txBody>
                  <a:tcPr>
                    <a:solidFill>
                      <a:schemeClr val="bg1"/>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spc="-5" dirty="0" smtClean="0"/>
                        <a:t>Extent </a:t>
                      </a:r>
                      <a:r>
                        <a:rPr lang="en-US" sz="1800" dirty="0" smtClean="0"/>
                        <a:t>of the</a:t>
                      </a:r>
                      <a:r>
                        <a:rPr lang="en-US" sz="1800" spc="-65" dirty="0" smtClean="0"/>
                        <a:t> </a:t>
                      </a:r>
                      <a:r>
                        <a:rPr lang="en-US" sz="1800" spc="-5" dirty="0" smtClean="0"/>
                        <a:t>injury</a:t>
                      </a:r>
                      <a:endParaRPr lang="en-US" sz="1800" dirty="0" smtClean="0">
                        <a:latin typeface="Arial"/>
                        <a:cs typeface="Arial"/>
                      </a:endParaRPr>
                    </a:p>
                  </a:txBody>
                  <a:tcPr>
                    <a:solidFill>
                      <a:schemeClr val="bg1"/>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spc="-5" dirty="0" smtClean="0"/>
                        <a:t>Medication</a:t>
                      </a:r>
                      <a:endParaRPr lang="en-US" sz="1800" dirty="0" smtClean="0">
                        <a:latin typeface="Arial"/>
                        <a:cs typeface="Arial"/>
                      </a:endParaRPr>
                    </a:p>
                  </a:txBody>
                  <a:tcPr>
                    <a:solidFill>
                      <a:schemeClr val="bg1"/>
                    </a:solidFill>
                  </a:tcPr>
                </a:tc>
                <a:extLst>
                  <a:ext uri="{0D108BD9-81ED-4DB2-BD59-A6C34878D82A}">
                    <a16:rowId xmlns:a16="http://schemas.microsoft.com/office/drawing/2014/main" xmlns="" val="505070292"/>
                  </a:ext>
                </a:extLst>
              </a:tr>
              <a:tr h="370840">
                <a:tc vMerge="1">
                  <a:txBody>
                    <a:bodyPr/>
                    <a:lstStyle/>
                    <a:p>
                      <a:endParaRPr lang="en-US" dirty="0">
                        <a:solidFill>
                          <a:schemeClr val="accent2">
                            <a:lumMod val="75000"/>
                          </a:schemeClr>
                        </a:solidFill>
                      </a:endParaRPr>
                    </a:p>
                  </a:txBody>
                  <a:tcPr>
                    <a:solidFill>
                      <a:schemeClr val="bg1"/>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spc="-5" dirty="0" smtClean="0"/>
                        <a:t>Inappropriate </a:t>
                      </a:r>
                      <a:r>
                        <a:rPr lang="en-US" sz="1800" spc="-10" dirty="0" smtClean="0"/>
                        <a:t>activity </a:t>
                      </a:r>
                      <a:r>
                        <a:rPr lang="en-US" sz="1800" spc="-15" dirty="0" smtClean="0"/>
                        <a:t>level</a:t>
                      </a:r>
                      <a:endParaRPr lang="en-US" sz="1800" dirty="0" smtClean="0">
                        <a:latin typeface="Arial"/>
                        <a:cs typeface="Arial"/>
                      </a:endParaRPr>
                    </a:p>
                  </a:txBody>
                  <a:tcPr>
                    <a:solidFill>
                      <a:schemeClr val="bg1"/>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spc="-5" dirty="0" err="1" smtClean="0"/>
                        <a:t>Counterstimulation</a:t>
                      </a:r>
                      <a:r>
                        <a:rPr lang="en-US" sz="1800" spc="-5" dirty="0" smtClean="0"/>
                        <a:t>, ex:</a:t>
                      </a:r>
                      <a:r>
                        <a:rPr lang="en-US" sz="1800" spc="-5" baseline="0" dirty="0" smtClean="0"/>
                        <a:t> </a:t>
                      </a:r>
                      <a:r>
                        <a:rPr lang="en-US" sz="1800" spc="-5" dirty="0" smtClean="0"/>
                        <a:t>massage</a:t>
                      </a:r>
                      <a:endParaRPr lang="en-US" sz="1800" dirty="0" smtClean="0">
                        <a:latin typeface="Arial"/>
                        <a:cs typeface="Arial"/>
                      </a:endParaRPr>
                    </a:p>
                  </a:txBody>
                  <a:tcPr>
                    <a:solidFill>
                      <a:schemeClr val="bg1"/>
                    </a:solidFill>
                  </a:tcPr>
                </a:tc>
                <a:extLst>
                  <a:ext uri="{0D108BD9-81ED-4DB2-BD59-A6C34878D82A}">
                    <a16:rowId xmlns:a16="http://schemas.microsoft.com/office/drawing/2014/main" xmlns="" val="3554491689"/>
                  </a:ext>
                </a:extLst>
              </a:tr>
              <a:tr h="370840">
                <a:tc rowSpan="3">
                  <a:txBody>
                    <a:bodyPr/>
                    <a:lstStyle/>
                    <a:p>
                      <a:pPr marL="0" marR="0" indent="0" algn="ctr" defTabSz="914400" eaLnBrk="1" fontAlgn="auto" latinLnBrk="0" hangingPunct="1">
                        <a:lnSpc>
                          <a:spcPct val="150000"/>
                        </a:lnSpc>
                        <a:spcBef>
                          <a:spcPts val="0"/>
                        </a:spcBef>
                        <a:spcAft>
                          <a:spcPts val="0"/>
                        </a:spcAft>
                        <a:buClrTx/>
                        <a:buSzTx/>
                        <a:buFontTx/>
                        <a:buNone/>
                        <a:tabLst/>
                        <a:defRPr/>
                      </a:pPr>
                      <a:endParaRPr lang="en-US" sz="1800" spc="-5" dirty="0" smtClean="0">
                        <a:solidFill>
                          <a:schemeClr val="accent2">
                            <a:lumMod val="75000"/>
                          </a:schemeClr>
                        </a:solidFill>
                      </a:endParaRPr>
                    </a:p>
                    <a:p>
                      <a:pPr marL="0" marR="0" indent="0" algn="ctr" defTabSz="914400" eaLnBrk="1" fontAlgn="auto" latinLnBrk="0" hangingPunct="1">
                        <a:lnSpc>
                          <a:spcPct val="150000"/>
                        </a:lnSpc>
                        <a:spcBef>
                          <a:spcPts val="0"/>
                        </a:spcBef>
                        <a:spcAft>
                          <a:spcPts val="0"/>
                        </a:spcAft>
                        <a:buClrTx/>
                        <a:buSzTx/>
                        <a:buFontTx/>
                        <a:buNone/>
                        <a:tabLst/>
                        <a:defRPr/>
                      </a:pPr>
                      <a:r>
                        <a:rPr lang="en-US" sz="1800" spc="-5" dirty="0" smtClean="0">
                          <a:solidFill>
                            <a:schemeClr val="accent2">
                              <a:lumMod val="75000"/>
                            </a:schemeClr>
                          </a:solidFill>
                        </a:rPr>
                        <a:t>Emotional </a:t>
                      </a:r>
                      <a:r>
                        <a:rPr lang="en-US" sz="1800" spc="-10" dirty="0" smtClean="0">
                          <a:solidFill>
                            <a:schemeClr val="accent2">
                              <a:lumMod val="75000"/>
                            </a:schemeClr>
                          </a:solidFill>
                        </a:rPr>
                        <a:t>c</a:t>
                      </a:r>
                      <a:r>
                        <a:rPr lang="en-US" sz="1800" dirty="0" smtClean="0">
                          <a:solidFill>
                            <a:schemeClr val="accent2">
                              <a:lumMod val="75000"/>
                            </a:schemeClr>
                          </a:solidFill>
                        </a:rPr>
                        <a:t>ondi</a:t>
                      </a:r>
                      <a:r>
                        <a:rPr lang="en-US" sz="1800" spc="-5" dirty="0" smtClean="0">
                          <a:solidFill>
                            <a:schemeClr val="accent2">
                              <a:lumMod val="75000"/>
                            </a:schemeClr>
                          </a:solidFill>
                        </a:rPr>
                        <a:t>t</a:t>
                      </a:r>
                      <a:r>
                        <a:rPr lang="en-US" sz="1800" dirty="0" smtClean="0">
                          <a:solidFill>
                            <a:schemeClr val="accent2">
                              <a:lumMod val="75000"/>
                            </a:schemeClr>
                          </a:solidFill>
                        </a:rPr>
                        <a:t>ion</a:t>
                      </a:r>
                      <a:r>
                        <a:rPr lang="en-US" sz="1800" spc="-5" dirty="0" smtClean="0">
                          <a:solidFill>
                            <a:schemeClr val="accent2">
                              <a:lumMod val="75000"/>
                            </a:schemeClr>
                          </a:solidFill>
                        </a:rPr>
                        <a:t>s</a:t>
                      </a:r>
                      <a:endParaRPr lang="en-US" sz="1800" dirty="0" smtClean="0">
                        <a:solidFill>
                          <a:schemeClr val="accent2">
                            <a:lumMod val="75000"/>
                          </a:schemeClr>
                        </a:solidFill>
                        <a:latin typeface="Arial"/>
                        <a:cs typeface="Arial"/>
                      </a:endParaRPr>
                    </a:p>
                  </a:txBody>
                  <a:tcPr>
                    <a:solidFill>
                      <a:schemeClr val="bg1"/>
                    </a:solidFill>
                  </a:tcP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en-US" sz="1800" spc="-5" dirty="0" smtClean="0"/>
                        <a:t>Anxiety or</a:t>
                      </a:r>
                      <a:r>
                        <a:rPr lang="en-US" sz="1800" spc="-60" dirty="0" smtClean="0"/>
                        <a:t> </a:t>
                      </a:r>
                      <a:r>
                        <a:rPr lang="en-US" sz="1800" dirty="0" smtClean="0"/>
                        <a:t>worry</a:t>
                      </a:r>
                      <a:endParaRPr lang="en-US" sz="1800" dirty="0" smtClean="0">
                        <a:latin typeface="Arial"/>
                        <a:cs typeface="Arial"/>
                      </a:endParaRPr>
                    </a:p>
                  </a:txBody>
                  <a:tcPr>
                    <a:solidFill>
                      <a:schemeClr val="bg2"/>
                    </a:solidFill>
                  </a:tcP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en-US" sz="1800" spc="-5" dirty="0" smtClean="0"/>
                        <a:t>Positive</a:t>
                      </a:r>
                      <a:r>
                        <a:rPr lang="en-US" sz="1800" spc="-60" dirty="0" smtClean="0"/>
                        <a:t> </a:t>
                      </a:r>
                      <a:r>
                        <a:rPr lang="en-US" sz="1800" spc="-5" dirty="0" smtClean="0"/>
                        <a:t>emotions</a:t>
                      </a:r>
                      <a:endParaRPr lang="en-US" sz="1800" dirty="0" smtClean="0">
                        <a:latin typeface="Arial"/>
                        <a:cs typeface="Arial"/>
                      </a:endParaRPr>
                    </a:p>
                  </a:txBody>
                  <a:tcPr>
                    <a:solidFill>
                      <a:schemeClr val="bg2"/>
                    </a:solidFill>
                  </a:tcPr>
                </a:tc>
                <a:extLst>
                  <a:ext uri="{0D108BD9-81ED-4DB2-BD59-A6C34878D82A}">
                    <a16:rowId xmlns:a16="http://schemas.microsoft.com/office/drawing/2014/main" xmlns="" val="717664626"/>
                  </a:ext>
                </a:extLst>
              </a:tr>
              <a:tr h="370840">
                <a:tc vMerge="1">
                  <a:txBody>
                    <a:bodyPr/>
                    <a:lstStyle/>
                    <a:p>
                      <a:endParaRPr lang="en-US" dirty="0">
                        <a:solidFill>
                          <a:schemeClr val="accent2">
                            <a:lumMod val="75000"/>
                          </a:schemeClr>
                        </a:solidFill>
                      </a:endParaRPr>
                    </a:p>
                  </a:txBody>
                  <a:tcPr>
                    <a:solidFill>
                      <a:schemeClr val="bg1"/>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spc="-130" dirty="0" smtClean="0"/>
                        <a:t>T</a:t>
                      </a:r>
                      <a:r>
                        <a:rPr lang="en-US" sz="1800" spc="-10" dirty="0" smtClean="0"/>
                        <a:t>e</a:t>
                      </a:r>
                      <a:r>
                        <a:rPr lang="en-US" sz="1800" dirty="0" smtClean="0"/>
                        <a:t>n</a:t>
                      </a:r>
                      <a:r>
                        <a:rPr lang="en-US" sz="1800" spc="-10" dirty="0" smtClean="0"/>
                        <a:t>s</a:t>
                      </a:r>
                      <a:r>
                        <a:rPr lang="en-US" sz="1800" dirty="0" smtClean="0"/>
                        <a:t>ion</a:t>
                      </a:r>
                      <a:endParaRPr lang="en-US" sz="1800" dirty="0" smtClean="0">
                        <a:latin typeface="Arial"/>
                        <a:cs typeface="Arial"/>
                      </a:endParaRPr>
                    </a:p>
                  </a:txBody>
                  <a:tcPr>
                    <a:solidFill>
                      <a:schemeClr val="bg1"/>
                    </a:solidFill>
                  </a:tcPr>
                </a:tc>
                <a:tc>
                  <a:txBody>
                    <a:bodyPr/>
                    <a:lstStyle/>
                    <a:p>
                      <a:pPr>
                        <a:lnSpc>
                          <a:spcPct val="150000"/>
                        </a:lnSpc>
                      </a:pPr>
                      <a:r>
                        <a:rPr lang="en-US" sz="1800" spc="-5" dirty="0" smtClean="0"/>
                        <a:t>Relaxation</a:t>
                      </a:r>
                      <a:endParaRPr lang="en-US" dirty="0"/>
                    </a:p>
                  </a:txBody>
                  <a:tcPr>
                    <a:solidFill>
                      <a:schemeClr val="bg1"/>
                    </a:solidFill>
                  </a:tcPr>
                </a:tc>
                <a:extLst>
                  <a:ext uri="{0D108BD9-81ED-4DB2-BD59-A6C34878D82A}">
                    <a16:rowId xmlns:a16="http://schemas.microsoft.com/office/drawing/2014/main" xmlns="" val="940122318"/>
                  </a:ext>
                </a:extLst>
              </a:tr>
              <a:tr h="370840">
                <a:tc vMerge="1">
                  <a:txBody>
                    <a:bodyPr/>
                    <a:lstStyle/>
                    <a:p>
                      <a:endParaRPr lang="en-US" dirty="0">
                        <a:solidFill>
                          <a:schemeClr val="accent2">
                            <a:lumMod val="75000"/>
                          </a:schemeClr>
                        </a:solidFill>
                      </a:endParaRPr>
                    </a:p>
                  </a:txBody>
                  <a:tcPr>
                    <a:solidFill>
                      <a:schemeClr val="bg1"/>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spc="-10" dirty="0" smtClean="0"/>
                        <a:t>De</a:t>
                      </a:r>
                      <a:r>
                        <a:rPr lang="en-US" sz="1800" dirty="0" smtClean="0"/>
                        <a:t>p</a:t>
                      </a:r>
                      <a:r>
                        <a:rPr lang="en-US" sz="1800" spc="-10" dirty="0" smtClean="0"/>
                        <a:t>ress</a:t>
                      </a:r>
                      <a:r>
                        <a:rPr lang="en-US" sz="1800" dirty="0" smtClean="0"/>
                        <a:t>ion</a:t>
                      </a:r>
                      <a:endParaRPr lang="en-US" sz="1800" dirty="0" smtClean="0">
                        <a:latin typeface="Arial"/>
                        <a:cs typeface="Arial"/>
                      </a:endParaRPr>
                    </a:p>
                  </a:txBody>
                  <a:tcPr>
                    <a:solidFill>
                      <a:schemeClr val="bg1"/>
                    </a:solidFill>
                  </a:tcPr>
                </a:tc>
                <a:tc>
                  <a:txBody>
                    <a:bodyPr/>
                    <a:lstStyle/>
                    <a:p>
                      <a:pPr>
                        <a:lnSpc>
                          <a:spcPct val="150000"/>
                        </a:lnSpc>
                      </a:pPr>
                      <a:r>
                        <a:rPr lang="en-US" sz="1800" spc="-10" dirty="0" smtClean="0"/>
                        <a:t>Res</a:t>
                      </a:r>
                      <a:r>
                        <a:rPr lang="en-US" sz="1800" spc="-5" dirty="0" smtClean="0"/>
                        <a:t>t</a:t>
                      </a:r>
                      <a:endParaRPr lang="en-US" dirty="0"/>
                    </a:p>
                  </a:txBody>
                  <a:tcPr>
                    <a:solidFill>
                      <a:schemeClr val="bg1"/>
                    </a:solidFill>
                  </a:tcPr>
                </a:tc>
                <a:extLst>
                  <a:ext uri="{0D108BD9-81ED-4DB2-BD59-A6C34878D82A}">
                    <a16:rowId xmlns:a16="http://schemas.microsoft.com/office/drawing/2014/main" xmlns="" val="521261040"/>
                  </a:ext>
                </a:extLst>
              </a:tr>
              <a:tr h="370840">
                <a:tc rowSpan="2">
                  <a:txBody>
                    <a:bodyPr/>
                    <a:lstStyle/>
                    <a:p>
                      <a:pPr marL="0" marR="0" indent="0" defTabSz="914400" eaLnBrk="1" fontAlgn="auto" latinLnBrk="0" hangingPunct="1">
                        <a:lnSpc>
                          <a:spcPct val="150000"/>
                        </a:lnSpc>
                        <a:spcBef>
                          <a:spcPts val="0"/>
                        </a:spcBef>
                        <a:spcAft>
                          <a:spcPts val="0"/>
                        </a:spcAft>
                        <a:buClrTx/>
                        <a:buSzTx/>
                        <a:buFontTx/>
                        <a:buNone/>
                        <a:tabLst/>
                        <a:defRPr/>
                      </a:pPr>
                      <a:endParaRPr lang="en-US" sz="1800" spc="-5" dirty="0" smtClean="0">
                        <a:solidFill>
                          <a:schemeClr val="accent2">
                            <a:lumMod val="75000"/>
                          </a:schemeClr>
                        </a:solidFill>
                      </a:endParaRPr>
                    </a:p>
                    <a:p>
                      <a:pPr marL="0" marR="0" indent="0" algn="ctr" defTabSz="914400" eaLnBrk="1" fontAlgn="auto" latinLnBrk="0" hangingPunct="1">
                        <a:lnSpc>
                          <a:spcPct val="150000"/>
                        </a:lnSpc>
                        <a:spcBef>
                          <a:spcPts val="0"/>
                        </a:spcBef>
                        <a:spcAft>
                          <a:spcPts val="0"/>
                        </a:spcAft>
                        <a:buClrTx/>
                        <a:buSzTx/>
                        <a:buFontTx/>
                        <a:buNone/>
                        <a:tabLst/>
                        <a:defRPr/>
                      </a:pPr>
                      <a:r>
                        <a:rPr lang="en-US" sz="1800" spc="-5" dirty="0" smtClean="0">
                          <a:solidFill>
                            <a:schemeClr val="accent2">
                              <a:lumMod val="75000"/>
                            </a:schemeClr>
                          </a:solidFill>
                        </a:rPr>
                        <a:t>Mental</a:t>
                      </a:r>
                      <a:r>
                        <a:rPr lang="en-US" sz="1800" spc="-25" dirty="0" smtClean="0">
                          <a:solidFill>
                            <a:schemeClr val="accent2">
                              <a:lumMod val="75000"/>
                            </a:schemeClr>
                          </a:solidFill>
                        </a:rPr>
                        <a:t> </a:t>
                      </a:r>
                      <a:r>
                        <a:rPr lang="en-US" sz="1800" spc="-5" dirty="0" smtClean="0">
                          <a:solidFill>
                            <a:schemeClr val="accent2">
                              <a:lumMod val="75000"/>
                            </a:schemeClr>
                          </a:solidFill>
                        </a:rPr>
                        <a:t>conditions</a:t>
                      </a:r>
                      <a:endParaRPr lang="en-US" sz="1800" dirty="0" smtClean="0">
                        <a:solidFill>
                          <a:schemeClr val="accent2">
                            <a:lumMod val="75000"/>
                          </a:schemeClr>
                        </a:solidFill>
                        <a:latin typeface="Arial"/>
                        <a:cs typeface="Arial"/>
                      </a:endParaRPr>
                    </a:p>
                  </a:txBody>
                  <a:tcPr>
                    <a:solidFill>
                      <a:schemeClr val="bg1"/>
                    </a:solidFill>
                  </a:tcP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en-US" sz="1800" spc="-5" dirty="0" smtClean="0"/>
                        <a:t>Focusing </a:t>
                      </a:r>
                      <a:r>
                        <a:rPr lang="en-US" sz="1800" dirty="0" smtClean="0"/>
                        <a:t>on the</a:t>
                      </a:r>
                      <a:r>
                        <a:rPr lang="en-US" sz="1800" spc="-95" dirty="0" smtClean="0"/>
                        <a:t> </a:t>
                      </a:r>
                      <a:r>
                        <a:rPr lang="en-US" sz="1800" spc="-5" dirty="0" smtClean="0"/>
                        <a:t>pain</a:t>
                      </a:r>
                      <a:endParaRPr lang="en-US" sz="1800" dirty="0" smtClean="0">
                        <a:latin typeface="Arial"/>
                        <a:cs typeface="Arial"/>
                      </a:endParaRPr>
                    </a:p>
                  </a:txBody>
                  <a:tcPr>
                    <a:solidFill>
                      <a:schemeClr val="bg2"/>
                    </a:solidFill>
                  </a:tcP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en-US" sz="1800" spc="-5" dirty="0" smtClean="0"/>
                        <a:t>Intense concentration  or</a:t>
                      </a:r>
                      <a:r>
                        <a:rPr lang="en-US" sz="1800" spc="-30" dirty="0" smtClean="0"/>
                        <a:t> </a:t>
                      </a:r>
                      <a:r>
                        <a:rPr lang="en-US" sz="1800" spc="-5" dirty="0" smtClean="0"/>
                        <a:t>distraction</a:t>
                      </a:r>
                      <a:endParaRPr lang="en-US" sz="1800" dirty="0" smtClean="0">
                        <a:latin typeface="Arial"/>
                        <a:cs typeface="Arial"/>
                      </a:endParaRPr>
                    </a:p>
                  </a:txBody>
                  <a:tcPr>
                    <a:solidFill>
                      <a:schemeClr val="bg2"/>
                    </a:solidFill>
                  </a:tcPr>
                </a:tc>
                <a:extLst>
                  <a:ext uri="{0D108BD9-81ED-4DB2-BD59-A6C34878D82A}">
                    <a16:rowId xmlns:a16="http://schemas.microsoft.com/office/drawing/2014/main" xmlns="" val="2804755399"/>
                  </a:ext>
                </a:extLst>
              </a:tr>
              <a:tr h="370840">
                <a:tc vMerge="1">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800" dirty="0" smtClean="0">
                        <a:latin typeface="Arial"/>
                        <a:cs typeface="Arial"/>
                      </a:endParaRPr>
                    </a:p>
                  </a:txBody>
                  <a:tcPr>
                    <a:solidFill>
                      <a:schemeClr val="bg1"/>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spc="-10" dirty="0" smtClean="0"/>
                        <a:t>B</a:t>
                      </a:r>
                      <a:r>
                        <a:rPr lang="en-US" sz="1800" dirty="0" smtClean="0"/>
                        <a:t>o</a:t>
                      </a:r>
                      <a:r>
                        <a:rPr lang="en-US" sz="1800" spc="-10" dirty="0" smtClean="0"/>
                        <a:t>re</a:t>
                      </a:r>
                      <a:r>
                        <a:rPr lang="en-US" sz="1800" dirty="0" smtClean="0"/>
                        <a:t>do</a:t>
                      </a:r>
                      <a:r>
                        <a:rPr lang="en-US" sz="1800" spc="-5" dirty="0" smtClean="0"/>
                        <a:t>m</a:t>
                      </a:r>
                      <a:endParaRPr lang="en-US" sz="1800" dirty="0" smtClean="0">
                        <a:latin typeface="Arial"/>
                        <a:cs typeface="Arial"/>
                      </a:endParaRPr>
                    </a:p>
                  </a:txBody>
                  <a:tcPr>
                    <a:solidFill>
                      <a:schemeClr val="bg1"/>
                    </a:solidFill>
                  </a:tcPr>
                </a:tc>
                <a:tc>
                  <a:txBody>
                    <a:bodyPr/>
                    <a:lstStyle/>
                    <a:p>
                      <a:pPr marL="0" marR="0" indent="0" defTabSz="914400" eaLnBrk="1" fontAlgn="auto" latinLnBrk="0" hangingPunct="1">
                        <a:lnSpc>
                          <a:spcPct val="150000"/>
                        </a:lnSpc>
                        <a:spcBef>
                          <a:spcPts val="0"/>
                        </a:spcBef>
                        <a:spcAft>
                          <a:spcPts val="0"/>
                        </a:spcAft>
                        <a:buClrTx/>
                        <a:buSzTx/>
                        <a:buFontTx/>
                        <a:buNone/>
                        <a:tabLst/>
                        <a:defRPr/>
                      </a:pPr>
                      <a:r>
                        <a:rPr lang="en-US" sz="1800" spc="-10" dirty="0" smtClean="0"/>
                        <a:t>Involvement </a:t>
                      </a:r>
                      <a:r>
                        <a:rPr lang="en-US" sz="1800" spc="-5" dirty="0" smtClean="0"/>
                        <a:t>and interest </a:t>
                      </a:r>
                      <a:r>
                        <a:rPr lang="en-US" sz="1800" dirty="0" smtClean="0"/>
                        <a:t>in life</a:t>
                      </a:r>
                      <a:r>
                        <a:rPr lang="en-US" sz="1800" spc="-35" dirty="0" smtClean="0"/>
                        <a:t> </a:t>
                      </a:r>
                      <a:r>
                        <a:rPr lang="en-US" sz="1800" spc="-10" dirty="0" smtClean="0"/>
                        <a:t>activities</a:t>
                      </a:r>
                      <a:endParaRPr lang="en-US" sz="1800" dirty="0" smtClean="0">
                        <a:latin typeface="Arial"/>
                        <a:cs typeface="Arial"/>
                      </a:endParaRPr>
                    </a:p>
                  </a:txBody>
                  <a:tcPr>
                    <a:solidFill>
                      <a:schemeClr val="bg1"/>
                    </a:solidFill>
                  </a:tcPr>
                </a:tc>
                <a:extLst>
                  <a:ext uri="{0D108BD9-81ED-4DB2-BD59-A6C34878D82A}">
                    <a16:rowId xmlns:a16="http://schemas.microsoft.com/office/drawing/2014/main" xmlns="" val="1026496247"/>
                  </a:ext>
                </a:extLst>
              </a:tr>
            </a:tbl>
          </a:graphicData>
        </a:graphic>
      </p:graphicFrame>
    </p:spTree>
    <p:extLst>
      <p:ext uri="{BB962C8B-B14F-4D97-AF65-F5344CB8AC3E}">
        <p14:creationId xmlns:p14="http://schemas.microsoft.com/office/powerpoint/2010/main" val="137238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42" y="1143000"/>
            <a:ext cx="5387461" cy="5013959"/>
          </a:xfrm>
        </p:spPr>
        <p:txBody>
          <a:bodyPr>
            <a:normAutofit/>
          </a:bodyPr>
          <a:lstStyle/>
          <a:p>
            <a:pPr>
              <a:lnSpc>
                <a:spcPct val="150000"/>
              </a:lnSpc>
            </a:pPr>
            <a:r>
              <a:rPr lang="en-US" sz="1600" dirty="0" smtClean="0">
                <a:solidFill>
                  <a:schemeClr val="accent2">
                    <a:lumMod val="75000"/>
                  </a:schemeClr>
                </a:solidFill>
              </a:rPr>
              <a:t>The gate-control theory is the basis for:</a:t>
            </a:r>
          </a:p>
          <a:p>
            <a:pPr>
              <a:lnSpc>
                <a:spcPct val="150000"/>
              </a:lnSpc>
            </a:pPr>
            <a:r>
              <a:rPr lang="en-US" sz="1600" dirty="0" smtClean="0"/>
              <a:t>The gate theory explains the pain relief by skin rubbing, shaking the painful part, trans cutaneous electrical nerve stimulation </a:t>
            </a:r>
            <a:r>
              <a:rPr lang="en-US" sz="1600" u="sng" dirty="0" smtClean="0">
                <a:solidFill>
                  <a:srgbClr val="A954AB"/>
                </a:solidFill>
              </a:rPr>
              <a:t>TENS</a:t>
            </a:r>
            <a:r>
              <a:rPr lang="en-US" sz="1600" u="sng" dirty="0" smtClean="0">
                <a:solidFill>
                  <a:srgbClr val="0070C0"/>
                </a:solidFill>
              </a:rPr>
              <a:t> </a:t>
            </a:r>
            <a:r>
              <a:rPr lang="en-US" sz="1600" dirty="0" smtClean="0"/>
              <a:t>&amp; </a:t>
            </a:r>
            <a:r>
              <a:rPr lang="en-US" sz="1600" u="sng" dirty="0" smtClean="0">
                <a:solidFill>
                  <a:srgbClr val="E01E84"/>
                </a:solidFill>
              </a:rPr>
              <a:t>acupuncture</a:t>
            </a:r>
            <a:r>
              <a:rPr lang="en-US" sz="1600" u="sng" dirty="0" smtClean="0">
                <a:solidFill>
                  <a:schemeClr val="accent3">
                    <a:lumMod val="75000"/>
                  </a:schemeClr>
                </a:solidFill>
              </a:rPr>
              <a:t>.</a:t>
            </a:r>
            <a:endParaRPr lang="en-US" sz="1600" dirty="0" smtClean="0"/>
          </a:p>
          <a:p>
            <a:pPr>
              <a:lnSpc>
                <a:spcPct val="150000"/>
              </a:lnSpc>
            </a:pPr>
            <a:r>
              <a:rPr lang="en-US" sz="1600" dirty="0" smtClean="0"/>
              <a:t> All are supposed to stimulate mechanoreceptors that activate neurons of dorsal column, the collaterals relieve pain.</a:t>
            </a:r>
          </a:p>
          <a:p>
            <a:pPr lvl="1">
              <a:lnSpc>
                <a:spcPct val="150000"/>
              </a:lnSpc>
            </a:pPr>
            <a:endParaRPr lang="en-US" sz="1600" dirty="0" smtClean="0">
              <a:solidFill>
                <a:schemeClr val="accent2">
                  <a:lumMod val="75000"/>
                </a:schemeClr>
              </a:solidFill>
            </a:endParaRPr>
          </a:p>
          <a:p>
            <a:pPr>
              <a:lnSpc>
                <a:spcPct val="150000"/>
              </a:lnSpc>
            </a:pPr>
            <a:endParaRPr lang="en-US" sz="1600" dirty="0"/>
          </a:p>
        </p:txBody>
      </p:sp>
      <p:sp>
        <p:nvSpPr>
          <p:cNvPr id="5" name="Content Placeholder 4"/>
          <p:cNvSpPr>
            <a:spLocks noGrp="1"/>
          </p:cNvSpPr>
          <p:nvPr>
            <p:ph sz="quarter" idx="2"/>
          </p:nvPr>
        </p:nvSpPr>
        <p:spPr>
          <a:xfrm>
            <a:off x="6011034" y="1216155"/>
            <a:ext cx="5555986" cy="4937760"/>
          </a:xfrm>
        </p:spPr>
        <p:txBody>
          <a:bodyPr>
            <a:normAutofit/>
          </a:bodyPr>
          <a:lstStyle/>
          <a:p>
            <a:pPr marL="469900" marR="5080" indent="-457200">
              <a:lnSpc>
                <a:spcPct val="150000"/>
              </a:lnSpc>
              <a:spcBef>
                <a:spcPts val="535"/>
              </a:spcBef>
              <a:buClr>
                <a:schemeClr val="accent2">
                  <a:lumMod val="75000"/>
                </a:schemeClr>
              </a:buClr>
              <a:buSzPct val="129687"/>
              <a:tabLst>
                <a:tab pos="322580" algn="l"/>
              </a:tabLst>
            </a:pPr>
            <a:r>
              <a:rPr lang="en-US" sz="1600" spc="-5" dirty="0" err="1">
                <a:cs typeface="Arial"/>
              </a:rPr>
              <a:t>Specialised</a:t>
            </a:r>
            <a:r>
              <a:rPr lang="en-US" sz="1600" spc="-5" dirty="0">
                <a:cs typeface="Arial"/>
              </a:rPr>
              <a:t> nerve impulses arise in the brain itself  </a:t>
            </a:r>
            <a:r>
              <a:rPr lang="en-US" sz="1600" spc="-5" dirty="0" smtClean="0">
                <a:cs typeface="Arial"/>
              </a:rPr>
              <a:t>and travel </a:t>
            </a:r>
            <a:r>
              <a:rPr lang="en-US" sz="1600" spc="-5" dirty="0">
                <a:cs typeface="Arial"/>
              </a:rPr>
              <a:t>down the spinal cord to influence the </a:t>
            </a:r>
            <a:r>
              <a:rPr lang="en-US" sz="1600" spc="-5" dirty="0" smtClean="0">
                <a:cs typeface="Arial"/>
              </a:rPr>
              <a:t>gate</a:t>
            </a:r>
            <a:r>
              <a:rPr lang="en-US" sz="1600" spc="-5" dirty="0">
                <a:cs typeface="Arial"/>
              </a:rPr>
              <a:t>.</a:t>
            </a:r>
          </a:p>
          <a:p>
            <a:pPr marL="469900" marR="271780" indent="-457200">
              <a:lnSpc>
                <a:spcPct val="150000"/>
              </a:lnSpc>
              <a:spcBef>
                <a:spcPts val="1060"/>
              </a:spcBef>
              <a:buClr>
                <a:schemeClr val="accent2">
                  <a:lumMod val="75000"/>
                </a:schemeClr>
              </a:buClr>
              <a:buSzPct val="129687"/>
              <a:tabLst>
                <a:tab pos="322580" algn="l"/>
              </a:tabLst>
            </a:pPr>
            <a:r>
              <a:rPr lang="en-US" sz="1600" spc="-5" dirty="0">
                <a:cs typeface="Arial"/>
              </a:rPr>
              <a:t>It can send both inhibitory and excitatory  messages to the gate </a:t>
            </a:r>
            <a:r>
              <a:rPr lang="en-US" sz="1600" spc="-5" dirty="0" err="1">
                <a:cs typeface="Arial"/>
              </a:rPr>
              <a:t>sensitising</a:t>
            </a:r>
            <a:r>
              <a:rPr lang="en-US" sz="1600" spc="-5" dirty="0">
                <a:cs typeface="Arial"/>
              </a:rPr>
              <a:t> it to either C or  A-β </a:t>
            </a:r>
            <a:r>
              <a:rPr lang="en-US" sz="1600" spc="-5" dirty="0" err="1">
                <a:cs typeface="Arial"/>
              </a:rPr>
              <a:t>fibres</a:t>
            </a:r>
            <a:r>
              <a:rPr lang="en-US" sz="1600" spc="-5" dirty="0">
                <a:cs typeface="Arial"/>
              </a:rPr>
              <a:t>.</a:t>
            </a:r>
          </a:p>
          <a:p>
            <a:pPr marL="469900" indent="-457200">
              <a:lnSpc>
                <a:spcPct val="150000"/>
              </a:lnSpc>
              <a:spcBef>
                <a:spcPts val="630"/>
              </a:spcBef>
              <a:buClr>
                <a:schemeClr val="accent2">
                  <a:lumMod val="75000"/>
                </a:schemeClr>
              </a:buClr>
              <a:buSzPct val="129687"/>
              <a:tabLst>
                <a:tab pos="322580" algn="l"/>
              </a:tabLst>
            </a:pPr>
            <a:r>
              <a:rPr lang="en-US" sz="1600" spc="-5" dirty="0">
                <a:cs typeface="Arial"/>
              </a:rPr>
              <a:t>The inhibitory neurons make a pain </a:t>
            </a:r>
            <a:r>
              <a:rPr lang="en-US" sz="1600" spc="-5" dirty="0" smtClean="0">
                <a:cs typeface="Arial"/>
              </a:rPr>
              <a:t>blocking agent </a:t>
            </a:r>
            <a:r>
              <a:rPr lang="en-US" sz="1600" spc="-5" dirty="0">
                <a:cs typeface="Arial"/>
              </a:rPr>
              <a:t>called </a:t>
            </a:r>
            <a:r>
              <a:rPr lang="en-US" sz="1600" spc="-5" dirty="0">
                <a:solidFill>
                  <a:srgbClr val="FF0000"/>
                </a:solidFill>
                <a:cs typeface="Arial"/>
              </a:rPr>
              <a:t>encephalin.</a:t>
            </a:r>
          </a:p>
          <a:p>
            <a:pPr marL="469900" marR="846455" indent="-457200">
              <a:lnSpc>
                <a:spcPct val="150000"/>
              </a:lnSpc>
              <a:spcBef>
                <a:spcPts val="1070"/>
              </a:spcBef>
              <a:buClr>
                <a:schemeClr val="accent2">
                  <a:lumMod val="75000"/>
                </a:schemeClr>
              </a:buClr>
              <a:buSzPct val="129687"/>
              <a:tabLst>
                <a:tab pos="322580" algn="l"/>
              </a:tabLst>
            </a:pPr>
            <a:r>
              <a:rPr lang="en-US" sz="1600" spc="-5" dirty="0">
                <a:cs typeface="Arial"/>
              </a:rPr>
              <a:t>Encephalin is an opiate substance similar </a:t>
            </a:r>
            <a:r>
              <a:rPr lang="en-US" sz="1600" spc="-5" dirty="0" smtClean="0">
                <a:cs typeface="Arial"/>
              </a:rPr>
              <a:t>to heroin </a:t>
            </a:r>
            <a:r>
              <a:rPr lang="en-US" sz="1600" spc="-5" dirty="0">
                <a:cs typeface="Arial"/>
              </a:rPr>
              <a:t>which can block substance P, </a:t>
            </a:r>
            <a:r>
              <a:rPr lang="en-US" sz="1600" spc="-5" dirty="0" smtClean="0">
                <a:cs typeface="Arial"/>
              </a:rPr>
              <a:t>the neurotransmitter </a:t>
            </a:r>
            <a:r>
              <a:rPr lang="en-US" sz="1600" spc="-5" dirty="0">
                <a:cs typeface="Arial"/>
              </a:rPr>
              <a:t>from the C fibers, and this  keeps the gate closed.</a:t>
            </a:r>
          </a:p>
          <a:p>
            <a:pPr>
              <a:lnSpc>
                <a:spcPct val="150000"/>
              </a:lnSpc>
              <a:buClr>
                <a:schemeClr val="accent2">
                  <a:lumMod val="75000"/>
                </a:schemeClr>
              </a:buClr>
            </a:pPr>
            <a:endParaRPr lang="en-US" sz="1600" dirty="0"/>
          </a:p>
        </p:txBody>
      </p:sp>
      <p:sp>
        <p:nvSpPr>
          <p:cNvPr id="6" name="عنوان 1"/>
          <p:cNvSpPr>
            <a:spLocks noGrp="1"/>
          </p:cNvSpPr>
          <p:nvPr>
            <p:ph type="title"/>
          </p:nvPr>
        </p:nvSpPr>
        <p:spPr>
          <a:xfrm>
            <a:off x="609461" y="152400"/>
            <a:ext cx="5340936" cy="990600"/>
          </a:xfrm>
        </p:spPr>
        <p:txBody>
          <a:bodyPr>
            <a:normAutofit/>
          </a:bodyPr>
          <a:lstStyle/>
          <a:p>
            <a:r>
              <a:rPr lang="en-US" sz="3200" dirty="0" smtClean="0"/>
              <a:t>Cont.</a:t>
            </a:r>
            <a:endParaRPr lang="ar-SA" sz="3200" dirty="0"/>
          </a:p>
        </p:txBody>
      </p:sp>
      <p:sp>
        <p:nvSpPr>
          <p:cNvPr id="7" name="TextBox 6"/>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cxnSp>
        <p:nvCxnSpPr>
          <p:cNvPr id="8" name="Straight Connector 7"/>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object 2">
            <a:extLst>
              <a:ext uri="{FF2B5EF4-FFF2-40B4-BE49-F238E27FC236}">
                <a16:creationId xmlns:a16="http://schemas.microsoft.com/office/drawing/2014/main" xmlns="" id="{BE5523D0-B84D-427A-85EB-36AE21FDADFB}"/>
              </a:ext>
            </a:extLst>
          </p:cNvPr>
          <p:cNvSpPr/>
          <p:nvPr/>
        </p:nvSpPr>
        <p:spPr>
          <a:xfrm>
            <a:off x="816669" y="4293097"/>
            <a:ext cx="2378919" cy="1898954"/>
          </a:xfrm>
          <a:prstGeom prst="rect">
            <a:avLst/>
          </a:prstGeom>
          <a:blipFill>
            <a:blip r:embed="rId2" cstate="print"/>
            <a:stretch>
              <a:fillRect/>
            </a:stretch>
          </a:blipFill>
          <a:ln w="38100">
            <a:solidFill>
              <a:srgbClr val="A954AB"/>
            </a:solidFill>
          </a:ln>
        </p:spPr>
        <p:txBody>
          <a:bodyPr wrap="square" lIns="0" tIns="0" rIns="0" bIns="0" rtlCol="0"/>
          <a:lstStyle/>
          <a:p>
            <a:endParaRPr/>
          </a:p>
        </p:txBody>
      </p:sp>
      <p:pic>
        <p:nvPicPr>
          <p:cNvPr id="10" name="Picture 9" descr="Screen Clipping">
            <a:extLst>
              <a:ext uri="{FF2B5EF4-FFF2-40B4-BE49-F238E27FC236}">
                <a16:creationId xmlns:a16="http://schemas.microsoft.com/office/drawing/2014/main" xmlns="" id="{24DAAB78-EBC1-4205-8C1A-E0BCA29A4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743" y="4293097"/>
            <a:ext cx="2319435" cy="1898954"/>
          </a:xfrm>
          <a:prstGeom prst="rect">
            <a:avLst/>
          </a:prstGeom>
          <a:ln w="28575">
            <a:solidFill>
              <a:srgbClr val="E01E84"/>
            </a:solidFill>
          </a:ln>
        </p:spPr>
      </p:pic>
      <p:sp>
        <p:nvSpPr>
          <p:cNvPr id="11" name="Rectangle 10"/>
          <p:cNvSpPr/>
          <p:nvPr/>
        </p:nvSpPr>
        <p:spPr>
          <a:xfrm>
            <a:off x="3410805" y="4293097"/>
            <a:ext cx="2317594" cy="1898954"/>
          </a:xfrm>
          <a:prstGeom prst="rect">
            <a:avLst/>
          </a:prstGeom>
          <a:noFill/>
          <a:ln w="28575">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عنوان 1"/>
          <p:cNvSpPr txBox="1">
            <a:spLocks/>
          </p:cNvSpPr>
          <p:nvPr/>
        </p:nvSpPr>
        <p:spPr>
          <a:xfrm>
            <a:off x="5936266" y="152400"/>
            <a:ext cx="5340936" cy="990600"/>
          </a:xfrm>
          <a:prstGeom prst="rect">
            <a:avLst/>
          </a:prstGeom>
        </p:spPr>
        <p:txBody>
          <a:bodyPr vert="horz" lIns="101590" tIns="50795" rIns="101590" bIns="50795" anchor="b" anchorCtr="0">
            <a:normAutofit lnSpcReduction="100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What is the central control trigger</a:t>
            </a:r>
            <a:endParaRPr lang="ar-SA" sz="3200" dirty="0"/>
          </a:p>
        </p:txBody>
      </p:sp>
    </p:spTree>
    <p:extLst>
      <p:ext uri="{BB962C8B-B14F-4D97-AF65-F5344CB8AC3E}">
        <p14:creationId xmlns:p14="http://schemas.microsoft.com/office/powerpoint/2010/main" val="124735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 dirty="0" smtClean="0"/>
              <a:t>Transcranial direct current stimulation (TDCS)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609461" y="1219200"/>
            <a:ext cx="10969942" cy="5137150"/>
          </a:xfrm>
        </p:spPr>
        <p:txBody>
          <a:bodyPr>
            <a:normAutofit/>
          </a:bodyPr>
          <a:lstStyle/>
          <a:p>
            <a:pPr marL="355600" marR="5080" indent="-342900">
              <a:lnSpc>
                <a:spcPct val="150000"/>
              </a:lnSpc>
              <a:spcBef>
                <a:spcPts val="1045"/>
              </a:spcBef>
              <a:buAutoNum type="arabicPeriod"/>
              <a:tabLst>
                <a:tab pos="3028315" algn="l"/>
                <a:tab pos="5220970" algn="l"/>
                <a:tab pos="5812155" algn="l"/>
              </a:tabLst>
            </a:pPr>
            <a:r>
              <a:rPr lang="en-US" sz="1800" dirty="0"/>
              <a:t>It is a non-invasive procedure in which  a device sends a small Direct Current  (DC) across electrodes in the areas of  interest on the scalp to modulate brain  function.</a:t>
            </a:r>
          </a:p>
          <a:p>
            <a:pPr marL="355600" marR="5080" indent="-342900">
              <a:lnSpc>
                <a:spcPct val="150000"/>
              </a:lnSpc>
              <a:spcBef>
                <a:spcPts val="1045"/>
              </a:spcBef>
              <a:buAutoNum type="arabicPeriod"/>
              <a:tabLst>
                <a:tab pos="3028315" algn="l"/>
                <a:tab pos="5220970" algn="l"/>
                <a:tab pos="5812155" algn="l"/>
              </a:tabLst>
            </a:pPr>
            <a:r>
              <a:rPr lang="en-US" sz="1800" dirty="0"/>
              <a:t>This current flow can increases or  decreases the neuronal excitability in  the specific area being stimulated,  based on which type of stimulation.</a:t>
            </a:r>
          </a:p>
          <a:p>
            <a:pPr marL="355600" marR="5080" indent="-342900">
              <a:lnSpc>
                <a:spcPct val="150000"/>
              </a:lnSpc>
              <a:spcBef>
                <a:spcPts val="1045"/>
              </a:spcBef>
              <a:buAutoNum type="arabicPeriod"/>
              <a:tabLst>
                <a:tab pos="3028315" algn="l"/>
                <a:tab pos="5220970" algn="l"/>
                <a:tab pos="5812155" algn="l"/>
              </a:tabLst>
            </a:pPr>
            <a:r>
              <a:rPr lang="en-US" sz="1800" dirty="0"/>
              <a:t>When the current passes from the  anode to the cathode, it may increase  the activity of the brain at the anode site  and decrease the activity of the brain  near the cathode site.</a:t>
            </a:r>
          </a:p>
          <a:p>
            <a:pPr marL="70485" marR="596265" indent="0">
              <a:lnSpc>
                <a:spcPct val="150000"/>
              </a:lnSpc>
              <a:spcBef>
                <a:spcPts val="980"/>
              </a:spcBef>
              <a:buNone/>
            </a:pPr>
            <a:endParaRPr lang="en-US" sz="1800" dirty="0" smtClean="0">
              <a:solidFill>
                <a:schemeClr val="bg2">
                  <a:lumMod val="75000"/>
                </a:schemeClr>
              </a:solidFill>
            </a:endParaRPr>
          </a:p>
          <a:p>
            <a:pPr>
              <a:lnSpc>
                <a:spcPct val="150000"/>
              </a:lnSpc>
            </a:pPr>
            <a:endParaRPr lang="en-US" dirty="0"/>
          </a:p>
        </p:txBody>
      </p:sp>
      <p:sp>
        <p:nvSpPr>
          <p:cNvPr id="8" name="TextBox 7">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95581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5484952" cy="990600"/>
          </a:xfrm>
        </p:spPr>
        <p:txBody>
          <a:bodyPr>
            <a:normAutofit/>
          </a:bodyPr>
          <a:lstStyle/>
          <a:p>
            <a:r>
              <a:rPr lang="en-US" sz="2400" spc="-5" dirty="0" smtClean="0"/>
              <a:t>Transcutaneous electrical nerve stimulation (tens)</a:t>
            </a:r>
            <a:endParaRPr lang="en-US" sz="2400" spc="-5"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a:xfrm>
            <a:off x="609462" y="1219200"/>
            <a:ext cx="5336828" cy="5137150"/>
          </a:xfrm>
        </p:spPr>
        <p:txBody>
          <a:bodyPr>
            <a:normAutofit/>
          </a:bodyPr>
          <a:lstStyle/>
          <a:p>
            <a:pPr marL="355600" marR="5080" indent="-342900">
              <a:lnSpc>
                <a:spcPct val="150000"/>
              </a:lnSpc>
              <a:spcBef>
                <a:spcPts val="1045"/>
              </a:spcBef>
              <a:buAutoNum type="arabicPeriod"/>
              <a:tabLst>
                <a:tab pos="3028315" algn="l"/>
                <a:tab pos="5220970" algn="l"/>
                <a:tab pos="5812155" algn="l"/>
              </a:tabLst>
            </a:pPr>
            <a:r>
              <a:rPr lang="en-US" sz="1800" dirty="0"/>
              <a:t>The gate-control mechanism of pain  modulation and serves as the rationale  behind the use of transcutaneous electrical  nerve stimulation (TENS) for pain relief.</a:t>
            </a:r>
          </a:p>
          <a:p>
            <a:pPr marL="355600" marR="5080" indent="-342900">
              <a:lnSpc>
                <a:spcPct val="150000"/>
              </a:lnSpc>
              <a:spcBef>
                <a:spcPts val="1045"/>
              </a:spcBef>
              <a:buAutoNum type="arabicPeriod"/>
              <a:tabLst>
                <a:tab pos="3028315" algn="l"/>
                <a:tab pos="5220970" algn="l"/>
                <a:tab pos="5812155" algn="l"/>
              </a:tabLst>
            </a:pPr>
            <a:r>
              <a:rPr lang="en-US" sz="1800" dirty="0"/>
              <a:t>TENS uses electrodes to activate Aα and Aβ  fibers in the vicinity of the injury.</a:t>
            </a:r>
          </a:p>
          <a:p>
            <a:pPr marL="70485" marR="596265" indent="0">
              <a:lnSpc>
                <a:spcPct val="150000"/>
              </a:lnSpc>
              <a:spcBef>
                <a:spcPts val="980"/>
              </a:spcBef>
              <a:buNone/>
            </a:pPr>
            <a:endParaRPr lang="en-US" sz="1800" dirty="0" smtClean="0">
              <a:solidFill>
                <a:schemeClr val="bg2">
                  <a:lumMod val="75000"/>
                </a:schemeClr>
              </a:solidFill>
            </a:endParaRPr>
          </a:p>
          <a:p>
            <a:pPr>
              <a:lnSpc>
                <a:spcPct val="150000"/>
              </a:lnSpc>
            </a:pPr>
            <a:endParaRPr lang="en-US" dirty="0"/>
          </a:p>
        </p:txBody>
      </p:sp>
      <p:sp>
        <p:nvSpPr>
          <p:cNvPr id="8" name="TextBox 7">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6" name="Content Placeholder 4"/>
          <p:cNvSpPr txBox="1">
            <a:spLocks/>
          </p:cNvSpPr>
          <p:nvPr/>
        </p:nvSpPr>
        <p:spPr>
          <a:xfrm>
            <a:off x="6174658" y="1216155"/>
            <a:ext cx="5387461" cy="4937760"/>
          </a:xfrm>
          <a:prstGeom prst="rect">
            <a:avLst/>
          </a:prstGeom>
        </p:spPr>
        <p:txBody>
          <a:bodyPr>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800" dirty="0"/>
              <a:t>Stimulation of large type Aβ sensory fibers from  peripheral tactile receptors depress transmission of  pain signals from the same body area by lateral  inhibition in the spinal </a:t>
            </a:r>
            <a:r>
              <a:rPr lang="en-US" sz="1800" dirty="0" smtClean="0"/>
              <a:t>cord.</a:t>
            </a:r>
            <a:endParaRPr lang="en-US" sz="1800" dirty="0"/>
          </a:p>
          <a:p>
            <a:pPr defTabSz="914400">
              <a:lnSpc>
                <a:spcPct val="150000"/>
              </a:lnSpc>
            </a:pPr>
            <a:r>
              <a:rPr lang="en-US" sz="1800" dirty="0"/>
              <a:t>The simultaneous physical and psychogenic excitation </a:t>
            </a:r>
            <a:r>
              <a:rPr lang="en-US" sz="1800" dirty="0" smtClean="0"/>
              <a:t>of </a:t>
            </a:r>
            <a:r>
              <a:rPr lang="en-US" sz="1800" dirty="0"/>
              <a:t>the central analgesia system is the basis of pain relief  by ACUPUNCTURE.</a:t>
            </a:r>
          </a:p>
          <a:p>
            <a:pPr defTabSz="914400">
              <a:lnSpc>
                <a:spcPct val="150000"/>
              </a:lnSpc>
            </a:pPr>
            <a:endParaRPr lang="en-US" dirty="0"/>
          </a:p>
        </p:txBody>
      </p:sp>
      <p:cxnSp>
        <p:nvCxnSpPr>
          <p:cNvPr id="7" name="Straight Connector 6"/>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Title 1"/>
          <p:cNvSpPr txBox="1">
            <a:spLocks/>
          </p:cNvSpPr>
          <p:nvPr/>
        </p:nvSpPr>
        <p:spPr>
          <a:xfrm>
            <a:off x="5946289" y="228600"/>
            <a:ext cx="5387443" cy="9144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12700" defTabSz="914400">
              <a:lnSpc>
                <a:spcPts val="3390"/>
              </a:lnSpc>
              <a:spcBef>
                <a:spcPts val="100"/>
              </a:spcBef>
            </a:pPr>
            <a:r>
              <a:rPr lang="en-US" sz="2400" spc="-5" dirty="0" smtClean="0"/>
              <a:t>Inhibition of pain transmission by tactile sensory signals</a:t>
            </a:r>
            <a:endParaRPr lang="en-US" sz="2400" spc="-5" dirty="0"/>
          </a:p>
        </p:txBody>
      </p:sp>
      <p:sp>
        <p:nvSpPr>
          <p:cNvPr id="10" name="object 5"/>
          <p:cNvSpPr/>
          <p:nvPr/>
        </p:nvSpPr>
        <p:spPr>
          <a:xfrm>
            <a:off x="2906736" y="4075180"/>
            <a:ext cx="2819399" cy="2078735"/>
          </a:xfrm>
          <a:prstGeom prst="rect">
            <a:avLst/>
          </a:prstGeom>
          <a:blipFill>
            <a:blip r:embed="rId2" cstate="print"/>
            <a:stretch>
              <a:fillRect/>
            </a:stretch>
          </a:blipFill>
        </p:spPr>
        <p:txBody>
          <a:bodyPr wrap="square" lIns="0" tIns="0" rIns="0" bIns="0" rtlCol="0"/>
          <a:lstStyle/>
          <a:p>
            <a:endParaRPr/>
          </a:p>
        </p:txBody>
      </p:sp>
      <p:sp>
        <p:nvSpPr>
          <p:cNvPr id="11" name="object 6"/>
          <p:cNvSpPr/>
          <p:nvPr/>
        </p:nvSpPr>
        <p:spPr>
          <a:xfrm>
            <a:off x="8868388" y="4530855"/>
            <a:ext cx="2590799" cy="162306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6594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1505" y="114300"/>
            <a:ext cx="5340936" cy="990600"/>
          </a:xfrm>
        </p:spPr>
        <p:txBody>
          <a:bodyPr>
            <a:normAutofit/>
          </a:bodyPr>
          <a:lstStyle/>
          <a:p>
            <a:r>
              <a:rPr lang="en-US" sz="3200" spc="-1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a:xfrm>
            <a:off x="609461" y="1219200"/>
            <a:ext cx="5484952" cy="4937760"/>
          </a:xfrm>
        </p:spPr>
        <p:txBody>
          <a:bodyPr>
            <a:normAutofit/>
          </a:bodyPr>
          <a:lstStyle/>
          <a:p>
            <a:pPr marL="469900" marR="5080" indent="-457200">
              <a:lnSpc>
                <a:spcPct val="150000"/>
              </a:lnSpc>
              <a:spcBef>
                <a:spcPts val="100"/>
              </a:spcBef>
              <a:tabLst>
                <a:tab pos="354965" algn="l"/>
                <a:tab pos="355600" algn="l"/>
              </a:tabLst>
            </a:pPr>
            <a:r>
              <a:rPr lang="en-US" sz="1600" spc="-5" dirty="0">
                <a:cs typeface="Arial"/>
              </a:rPr>
              <a:t>Pain that is not felt in the diseased  structure itself, but at </a:t>
            </a:r>
            <a:r>
              <a:rPr lang="en-US" sz="1600" spc="-10" dirty="0">
                <a:cs typeface="Arial"/>
              </a:rPr>
              <a:t>another </a:t>
            </a:r>
            <a:r>
              <a:rPr lang="en-US" sz="1600" spc="-5" dirty="0">
                <a:cs typeface="Arial"/>
              </a:rPr>
              <a:t>place in the </a:t>
            </a:r>
            <a:r>
              <a:rPr lang="en-US" sz="1600" spc="-10" dirty="0" smtClean="0">
                <a:cs typeface="Arial"/>
              </a:rPr>
              <a:t>body </a:t>
            </a:r>
            <a:r>
              <a:rPr lang="en-US" sz="1600" spc="-5" dirty="0">
                <a:cs typeface="Arial"/>
              </a:rPr>
              <a:t>far away from the site of</a:t>
            </a:r>
            <a:r>
              <a:rPr lang="en-US" sz="1600" spc="-60" dirty="0">
                <a:cs typeface="Arial"/>
              </a:rPr>
              <a:t> </a:t>
            </a:r>
            <a:r>
              <a:rPr lang="en-US" sz="1600" spc="-5" dirty="0">
                <a:cs typeface="Arial"/>
              </a:rPr>
              <a:t>origin.</a:t>
            </a:r>
            <a:endParaRPr lang="en-US" sz="1600" dirty="0">
              <a:cs typeface="Arial"/>
            </a:endParaRPr>
          </a:p>
          <a:p>
            <a:pPr marL="469900" marR="94615" indent="-457200">
              <a:lnSpc>
                <a:spcPct val="150000"/>
              </a:lnSpc>
              <a:spcBef>
                <a:spcPts val="770"/>
              </a:spcBef>
              <a:tabLst>
                <a:tab pos="354965" algn="l"/>
                <a:tab pos="355600" algn="l"/>
              </a:tabLst>
            </a:pPr>
            <a:r>
              <a:rPr lang="en-US" sz="1600" spc="-5" dirty="0">
                <a:cs typeface="Arial"/>
              </a:rPr>
              <a:t>Visceral and </a:t>
            </a:r>
            <a:r>
              <a:rPr lang="en-US" sz="1600" spc="-10" dirty="0">
                <a:cs typeface="Arial"/>
              </a:rPr>
              <a:t>deep </a:t>
            </a:r>
            <a:r>
              <a:rPr lang="en-US" sz="1600" spc="-5" dirty="0">
                <a:cs typeface="Arial"/>
              </a:rPr>
              <a:t>somatic pain are often </a:t>
            </a:r>
            <a:r>
              <a:rPr lang="en-US" sz="1600" spc="-5" dirty="0" smtClean="0">
                <a:cs typeface="Arial"/>
              </a:rPr>
              <a:t>referred</a:t>
            </a:r>
            <a:r>
              <a:rPr lang="en-US" sz="1600" spc="-5" dirty="0">
                <a:cs typeface="Arial"/>
              </a:rPr>
              <a:t>, but superficial pain is</a:t>
            </a:r>
            <a:r>
              <a:rPr lang="en-US" sz="1600" spc="-65" dirty="0">
                <a:cs typeface="Arial"/>
              </a:rPr>
              <a:t> </a:t>
            </a:r>
            <a:r>
              <a:rPr lang="en-US" sz="1600" spc="-5" dirty="0">
                <a:cs typeface="Arial"/>
              </a:rPr>
              <a:t>not.</a:t>
            </a:r>
            <a:endParaRPr lang="en-US" sz="1600" dirty="0">
              <a:cs typeface="Arial"/>
            </a:endParaRPr>
          </a:p>
          <a:p>
            <a:pPr marL="469900" indent="-457200">
              <a:lnSpc>
                <a:spcPct val="150000"/>
              </a:lnSpc>
              <a:spcBef>
                <a:spcPts val="770"/>
              </a:spcBef>
              <a:tabLst>
                <a:tab pos="354965" algn="l"/>
                <a:tab pos="355600" algn="l"/>
              </a:tabLst>
            </a:pPr>
            <a:r>
              <a:rPr lang="en-US" sz="1600" spc="-5" dirty="0">
                <a:cs typeface="Arial"/>
              </a:rPr>
              <a:t>Mechanism of referred</a:t>
            </a:r>
            <a:r>
              <a:rPr lang="en-US" sz="1600" spc="-70" dirty="0">
                <a:cs typeface="Arial"/>
              </a:rPr>
              <a:t> </a:t>
            </a:r>
            <a:r>
              <a:rPr lang="en-US" sz="1600" spc="-5" dirty="0" smtClean="0">
                <a:cs typeface="Arial"/>
              </a:rPr>
              <a:t>pain.</a:t>
            </a:r>
          </a:p>
          <a:p>
            <a:pPr marL="812800" marR="448945" lvl="1" indent="-342900">
              <a:lnSpc>
                <a:spcPct val="150000"/>
              </a:lnSpc>
              <a:spcBef>
                <a:spcPts val="605"/>
              </a:spcBef>
              <a:tabLst>
                <a:tab pos="756920" algn="l"/>
              </a:tabLst>
            </a:pPr>
            <a:r>
              <a:rPr lang="en-US" sz="1600" spc="-5" dirty="0">
                <a:solidFill>
                  <a:schemeClr val="tx1"/>
                </a:solidFill>
                <a:cs typeface="Arial"/>
              </a:rPr>
              <a:t>Convergence of peripheral &amp; visceral pain on the  same second order neuron that project to </a:t>
            </a:r>
            <a:r>
              <a:rPr lang="en-US" sz="1600" spc="-5" dirty="0" smtClean="0">
                <a:solidFill>
                  <a:schemeClr val="tx1"/>
                </a:solidFill>
                <a:cs typeface="Arial"/>
              </a:rPr>
              <a:t>brain.</a:t>
            </a:r>
            <a:endParaRPr lang="en-US" sz="1600" spc="-5" dirty="0">
              <a:solidFill>
                <a:schemeClr val="tx1"/>
              </a:solidFill>
              <a:cs typeface="Arial"/>
            </a:endParaRPr>
          </a:p>
          <a:p>
            <a:pPr marL="812800" marR="45085" lvl="1" indent="-342900">
              <a:lnSpc>
                <a:spcPct val="150000"/>
              </a:lnSpc>
              <a:spcBef>
                <a:spcPts val="575"/>
              </a:spcBef>
              <a:tabLst>
                <a:tab pos="756920" algn="l"/>
              </a:tabLst>
            </a:pPr>
            <a:r>
              <a:rPr lang="en-US" sz="1600" spc="-5" dirty="0">
                <a:solidFill>
                  <a:schemeClr val="tx1"/>
                </a:solidFill>
                <a:cs typeface="Arial"/>
              </a:rPr>
              <a:t>Facilitation theory: Impulses from diseased viscus  pass through afferents which give collaterals to ST  neurons receiving pain fibers from skin </a:t>
            </a:r>
            <a:r>
              <a:rPr lang="en-US" sz="1600" spc="-5" dirty="0" smtClean="0">
                <a:solidFill>
                  <a:schemeClr val="tx1"/>
                </a:solidFill>
                <a:cs typeface="Arial"/>
              </a:rPr>
              <a:t>dermatomes.</a:t>
            </a:r>
            <a:endParaRPr lang="en-US" sz="1600" spc="-5" dirty="0">
              <a:solidFill>
                <a:schemeClr val="tx1"/>
              </a:solidFill>
              <a:cs typeface="Arial"/>
            </a:endParaRPr>
          </a:p>
          <a:p>
            <a:pPr marL="469900" indent="-457200">
              <a:lnSpc>
                <a:spcPct val="150000"/>
              </a:lnSpc>
              <a:spcBef>
                <a:spcPts val="770"/>
              </a:spcBef>
              <a:tabLst>
                <a:tab pos="354965" algn="l"/>
                <a:tab pos="355600" algn="l"/>
              </a:tabLst>
            </a:pPr>
            <a:endParaRPr lang="en-US" sz="1600" dirty="0">
              <a:cs typeface="Arial"/>
            </a:endParaRPr>
          </a:p>
          <a:p>
            <a:pPr>
              <a:lnSpc>
                <a:spcPct val="150000"/>
              </a:lnSpc>
            </a:pPr>
            <a:endParaRPr lang="en-US" sz="1600"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6" name="Straight Connector 5"/>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753477" y="114300"/>
            <a:ext cx="5340936"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spc="-10" dirty="0" smtClean="0"/>
              <a:t>Referred</a:t>
            </a:r>
            <a:r>
              <a:rPr lang="en-US" sz="3200" spc="-55" dirty="0" smtClean="0"/>
              <a:t> </a:t>
            </a:r>
            <a:r>
              <a:rPr lang="en-US" sz="3200" spc="-10" dirty="0" smtClean="0"/>
              <a:t>pain</a:t>
            </a:r>
            <a:endParaRPr lang="en-US" sz="3200" dirty="0"/>
          </a:p>
        </p:txBody>
      </p:sp>
      <p:sp>
        <p:nvSpPr>
          <p:cNvPr id="9" name="Content Placeholder 3"/>
          <p:cNvSpPr txBox="1">
            <a:spLocks/>
          </p:cNvSpPr>
          <p:nvPr/>
        </p:nvSpPr>
        <p:spPr>
          <a:xfrm>
            <a:off x="5959493" y="1219200"/>
            <a:ext cx="5387461"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800" spc="-5" dirty="0" smtClean="0">
                <a:solidFill>
                  <a:schemeClr val="accent2">
                    <a:lumMod val="75000"/>
                  </a:schemeClr>
                </a:solidFill>
                <a:cs typeface="Arial"/>
              </a:rPr>
              <a:t>Convergence:</a:t>
            </a:r>
          </a:p>
          <a:p>
            <a:pPr lvl="1" defTabSz="914400">
              <a:lnSpc>
                <a:spcPct val="150000"/>
              </a:lnSpc>
            </a:pPr>
            <a:r>
              <a:rPr lang="en-US" sz="1600" spc="-5" dirty="0" smtClean="0">
                <a:solidFill>
                  <a:schemeClr val="tx1"/>
                </a:solidFill>
                <a:cs typeface="Arial"/>
              </a:rPr>
              <a:t>Branches of  visceral pain fibers synapse in the spinal cord on the same second-order Neurons that  receive pain  signals from the skin.</a:t>
            </a:r>
          </a:p>
          <a:p>
            <a:pPr lvl="1" defTabSz="914400">
              <a:lnSpc>
                <a:spcPct val="150000"/>
              </a:lnSpc>
            </a:pPr>
            <a:endParaRPr lang="en-US" sz="1600" spc="-5" dirty="0" smtClean="0">
              <a:solidFill>
                <a:schemeClr val="tx1"/>
              </a:solidFill>
              <a:cs typeface="Arial"/>
            </a:endParaRPr>
          </a:p>
          <a:p>
            <a:pPr defTabSz="914400">
              <a:lnSpc>
                <a:spcPct val="150000"/>
              </a:lnSpc>
            </a:pPr>
            <a:endParaRPr lang="en-US" sz="1600" spc="-5" dirty="0">
              <a:cs typeface="Arial"/>
            </a:endParaRPr>
          </a:p>
        </p:txBody>
      </p:sp>
      <p:sp>
        <p:nvSpPr>
          <p:cNvPr id="10" name="object 10"/>
          <p:cNvSpPr/>
          <p:nvPr/>
        </p:nvSpPr>
        <p:spPr>
          <a:xfrm>
            <a:off x="6655051" y="3063432"/>
            <a:ext cx="3996343" cy="315338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7722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340935" cy="914400"/>
          </a:xfrm>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609443" y="1219200"/>
            <a:ext cx="5340954" cy="5099050"/>
          </a:xfrm>
        </p:spPr>
        <p:txBody>
          <a:bodyPr>
            <a:normAutofit/>
          </a:bodyPr>
          <a:lstStyle/>
          <a:p>
            <a:pPr>
              <a:lnSpc>
                <a:spcPct val="150000"/>
              </a:lnSpc>
            </a:pPr>
            <a:r>
              <a:rPr lang="en-US" sz="1800" spc="-5" dirty="0">
                <a:solidFill>
                  <a:schemeClr val="accent2">
                    <a:lumMod val="75000"/>
                  </a:schemeClr>
                </a:solidFill>
                <a:cs typeface="Arial"/>
              </a:rPr>
              <a:t>Dermatomal </a:t>
            </a:r>
            <a:r>
              <a:rPr lang="en-US" sz="1800" spc="-5" dirty="0" smtClean="0">
                <a:solidFill>
                  <a:schemeClr val="accent2">
                    <a:lumMod val="75000"/>
                  </a:schemeClr>
                </a:solidFill>
                <a:cs typeface="Arial"/>
              </a:rPr>
              <a:t>rule:</a:t>
            </a:r>
          </a:p>
          <a:p>
            <a:pPr>
              <a:lnSpc>
                <a:spcPct val="150000"/>
              </a:lnSpc>
            </a:pPr>
            <a:r>
              <a:rPr lang="en-US" sz="1600" spc="-5" dirty="0">
                <a:cs typeface="Arial"/>
              </a:rPr>
              <a:t>When visceral pain is  referred to the surface </a:t>
            </a:r>
            <a:r>
              <a:rPr lang="en-US" sz="1600" spc="-5" dirty="0" smtClean="0">
                <a:cs typeface="Arial"/>
              </a:rPr>
              <a:t>of </a:t>
            </a:r>
            <a:r>
              <a:rPr lang="en-US" sz="1600" spc="-5" dirty="0">
                <a:cs typeface="Arial"/>
              </a:rPr>
              <a:t>the body, the person </a:t>
            </a:r>
            <a:r>
              <a:rPr lang="en-US" sz="1600" spc="-5" dirty="0" smtClean="0">
                <a:cs typeface="Arial"/>
              </a:rPr>
              <a:t>generally </a:t>
            </a:r>
          </a:p>
          <a:p>
            <a:pPr marL="0" indent="0">
              <a:lnSpc>
                <a:spcPct val="150000"/>
              </a:lnSpc>
              <a:buNone/>
            </a:pPr>
            <a:r>
              <a:rPr lang="en-US" sz="1600" spc="-5" dirty="0">
                <a:cs typeface="Arial"/>
              </a:rPr>
              <a:t> </a:t>
            </a:r>
            <a:r>
              <a:rPr lang="en-US" sz="1600" spc="-5" dirty="0" smtClean="0">
                <a:cs typeface="Arial"/>
              </a:rPr>
              <a:t>    localizes </a:t>
            </a:r>
            <a:r>
              <a:rPr lang="en-US" sz="1600" spc="-5" dirty="0">
                <a:cs typeface="Arial"/>
              </a:rPr>
              <a:t>it in </a:t>
            </a:r>
            <a:r>
              <a:rPr lang="en-US" sz="1600" spc="-5" dirty="0" smtClean="0">
                <a:cs typeface="Arial"/>
              </a:rPr>
              <a:t>the </a:t>
            </a:r>
          </a:p>
          <a:p>
            <a:pPr marL="0" indent="0">
              <a:lnSpc>
                <a:spcPct val="150000"/>
              </a:lnSpc>
              <a:buNone/>
            </a:pPr>
            <a:r>
              <a:rPr lang="en-US" sz="1600" spc="-5" dirty="0">
                <a:cs typeface="Arial"/>
              </a:rPr>
              <a:t> </a:t>
            </a:r>
            <a:r>
              <a:rPr lang="en-US" sz="1600" spc="-5" dirty="0" smtClean="0">
                <a:cs typeface="Arial"/>
              </a:rPr>
              <a:t>    dermatomal segment </a:t>
            </a:r>
          </a:p>
          <a:p>
            <a:pPr marL="0" indent="0">
              <a:lnSpc>
                <a:spcPct val="150000"/>
              </a:lnSpc>
              <a:buNone/>
            </a:pPr>
            <a:r>
              <a:rPr lang="en-US" sz="1600" spc="-5" dirty="0">
                <a:cs typeface="Arial"/>
              </a:rPr>
              <a:t> </a:t>
            </a:r>
            <a:r>
              <a:rPr lang="en-US" sz="1600" spc="-5" dirty="0" smtClean="0">
                <a:cs typeface="Arial"/>
              </a:rPr>
              <a:t>    </a:t>
            </a:r>
            <a:r>
              <a:rPr lang="en-US" sz="1600" spc="-5" dirty="0">
                <a:cs typeface="Arial"/>
              </a:rPr>
              <a:t>from which the </a:t>
            </a:r>
            <a:endParaRPr lang="en-US" sz="1600" spc="-5" dirty="0" smtClean="0">
              <a:cs typeface="Arial"/>
            </a:endParaRPr>
          </a:p>
          <a:p>
            <a:pPr marL="0" indent="0">
              <a:lnSpc>
                <a:spcPct val="150000"/>
              </a:lnSpc>
              <a:buNone/>
            </a:pPr>
            <a:r>
              <a:rPr lang="en-US" sz="1600" spc="-5" dirty="0">
                <a:cs typeface="Arial"/>
              </a:rPr>
              <a:t> </a:t>
            </a:r>
            <a:r>
              <a:rPr lang="en-US" sz="1600" spc="-5" dirty="0" smtClean="0">
                <a:cs typeface="Arial"/>
              </a:rPr>
              <a:t>    visceral organ </a:t>
            </a:r>
          </a:p>
          <a:p>
            <a:pPr marL="0" indent="0">
              <a:lnSpc>
                <a:spcPct val="150000"/>
              </a:lnSpc>
              <a:buNone/>
            </a:pPr>
            <a:r>
              <a:rPr lang="en-US" sz="1600" spc="-5" dirty="0">
                <a:cs typeface="Arial"/>
              </a:rPr>
              <a:t> </a:t>
            </a:r>
            <a:r>
              <a:rPr lang="en-US" sz="1600" spc="-5" dirty="0" smtClean="0">
                <a:cs typeface="Arial"/>
              </a:rPr>
              <a:t>   originated </a:t>
            </a:r>
            <a:r>
              <a:rPr lang="en-US" sz="1600" spc="-5" dirty="0">
                <a:cs typeface="Arial"/>
              </a:rPr>
              <a:t>in the </a:t>
            </a:r>
            <a:endParaRPr lang="en-US" sz="1600" spc="-5" dirty="0" smtClean="0">
              <a:cs typeface="Arial"/>
            </a:endParaRPr>
          </a:p>
          <a:p>
            <a:pPr marL="0" indent="0">
              <a:lnSpc>
                <a:spcPct val="150000"/>
              </a:lnSpc>
              <a:buNone/>
            </a:pPr>
            <a:r>
              <a:rPr lang="en-US" sz="1600" spc="-5" dirty="0">
                <a:cs typeface="Arial"/>
              </a:rPr>
              <a:t> </a:t>
            </a:r>
            <a:r>
              <a:rPr lang="en-US" sz="1600" spc="-5" dirty="0" smtClean="0">
                <a:cs typeface="Arial"/>
              </a:rPr>
              <a:t>   embryo</a:t>
            </a:r>
            <a:r>
              <a:rPr lang="en-US" sz="1600" spc="-5" dirty="0">
                <a:cs typeface="Arial"/>
              </a:rPr>
              <a:t>, not </a:t>
            </a:r>
            <a:endParaRPr lang="en-US" sz="1600" spc="-5" dirty="0" smtClean="0">
              <a:cs typeface="Arial"/>
            </a:endParaRPr>
          </a:p>
          <a:p>
            <a:pPr marL="0" indent="0">
              <a:lnSpc>
                <a:spcPct val="150000"/>
              </a:lnSpc>
              <a:buNone/>
            </a:pPr>
            <a:r>
              <a:rPr lang="en-US" sz="1600" spc="-5" dirty="0">
                <a:cs typeface="Arial"/>
              </a:rPr>
              <a:t> </a:t>
            </a:r>
            <a:r>
              <a:rPr lang="en-US" sz="1600" spc="-5" dirty="0" smtClean="0">
                <a:cs typeface="Arial"/>
              </a:rPr>
              <a:t>   necessarily where </a:t>
            </a:r>
            <a:r>
              <a:rPr lang="en-US" sz="1600" spc="-5" dirty="0">
                <a:cs typeface="Arial"/>
              </a:rPr>
              <a:t>the </a:t>
            </a:r>
            <a:endParaRPr lang="en-US" sz="1600" spc="-5" dirty="0" smtClean="0">
              <a:cs typeface="Arial"/>
            </a:endParaRPr>
          </a:p>
          <a:p>
            <a:pPr marL="0" indent="0">
              <a:lnSpc>
                <a:spcPct val="150000"/>
              </a:lnSpc>
              <a:buNone/>
            </a:pPr>
            <a:r>
              <a:rPr lang="en-US" sz="1600" spc="-5" dirty="0">
                <a:cs typeface="Arial"/>
              </a:rPr>
              <a:t> </a:t>
            </a:r>
            <a:r>
              <a:rPr lang="en-US" sz="1600" spc="-5" dirty="0" smtClean="0">
                <a:cs typeface="Arial"/>
              </a:rPr>
              <a:t>  visceral organ now </a:t>
            </a:r>
            <a:r>
              <a:rPr lang="en-US" sz="1600" spc="-5" dirty="0">
                <a:cs typeface="Arial"/>
              </a:rPr>
              <a:t>lies.</a:t>
            </a:r>
          </a:p>
          <a:p>
            <a:pPr lvl="1">
              <a:lnSpc>
                <a:spcPct val="150000"/>
              </a:lnSpc>
            </a:pPr>
            <a:endParaRPr lang="en-US" sz="1600" spc="-5" dirty="0">
              <a:solidFill>
                <a:schemeClr val="tx1"/>
              </a:solidFill>
              <a:cs typeface="Arial"/>
            </a:endParaRPr>
          </a:p>
          <a:p>
            <a:pPr>
              <a:lnSpc>
                <a:spcPct val="150000"/>
              </a:lnSpc>
            </a:pPr>
            <a:endParaRPr lang="en-US" sz="1600" spc="-5" dirty="0">
              <a:cs typeface="Arial"/>
            </a:endParaRPr>
          </a:p>
        </p:txBody>
      </p:sp>
      <p:sp>
        <p:nvSpPr>
          <p:cNvPr id="5" name="Content Placeholder 4"/>
          <p:cNvSpPr>
            <a:spLocks noGrp="1"/>
          </p:cNvSpPr>
          <p:nvPr>
            <p:ph sz="quarter" idx="2"/>
          </p:nvPr>
        </p:nvSpPr>
        <p:spPr/>
        <p:txBody>
          <a:bodyPr>
            <a:normAutofit/>
          </a:bodyPr>
          <a:lstStyle/>
          <a:p>
            <a:r>
              <a:rPr lang="en-US" sz="1600" spc="-5" dirty="0" smtClean="0">
                <a:cs typeface="Arial"/>
              </a:rPr>
              <a:t>Localization of  visceral pain  “visceral” and  the “parietal”  pain  transmission pathways.</a:t>
            </a:r>
          </a:p>
          <a:p>
            <a:r>
              <a:rPr lang="en-US" sz="1600" spc="-5" dirty="0">
                <a:cs typeface="Arial"/>
              </a:rPr>
              <a:t>When pain is both </a:t>
            </a:r>
            <a:r>
              <a:rPr lang="en-US" sz="1600" spc="-5" dirty="0" smtClean="0">
                <a:cs typeface="Arial"/>
              </a:rPr>
              <a:t>localized </a:t>
            </a:r>
            <a:r>
              <a:rPr lang="en-US" sz="1600" spc="-5" dirty="0">
                <a:cs typeface="Arial"/>
              </a:rPr>
              <a:t>and referred it is </a:t>
            </a:r>
            <a:r>
              <a:rPr lang="en-US" sz="1600" spc="-5" dirty="0" smtClean="0">
                <a:cs typeface="Arial"/>
              </a:rPr>
              <a:t>called radiating pain.</a:t>
            </a:r>
            <a:endParaRPr lang="en-US" sz="1600" spc="-5" dirty="0">
              <a:cs typeface="Arial"/>
            </a:endParaRPr>
          </a:p>
          <a:p>
            <a:endParaRPr lang="en-US" sz="1600" spc="-5" dirty="0">
              <a:cs typeface="Arial"/>
            </a:endParaRPr>
          </a:p>
          <a:p>
            <a:endParaRPr lang="en-US" sz="1600" spc="-5" dirty="0">
              <a:cs typeface="Arial"/>
            </a:endParaRPr>
          </a:p>
        </p:txBody>
      </p:sp>
      <p:cxnSp>
        <p:nvCxnSpPr>
          <p:cNvPr id="8" name="Straight Connector 7"/>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Title 1"/>
          <p:cNvSpPr txBox="1">
            <a:spLocks/>
          </p:cNvSpPr>
          <p:nvPr/>
        </p:nvSpPr>
        <p:spPr>
          <a:xfrm>
            <a:off x="5951505" y="114300"/>
            <a:ext cx="5340936"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spc="-10" smtClean="0"/>
              <a:t>Cont.</a:t>
            </a:r>
            <a:endParaRPr lang="en-US" sz="3200" dirty="0"/>
          </a:p>
        </p:txBody>
      </p:sp>
      <p:sp>
        <p:nvSpPr>
          <p:cNvPr id="10" name="TextBox 9">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1" name="object 2"/>
          <p:cNvSpPr/>
          <p:nvPr/>
        </p:nvSpPr>
        <p:spPr>
          <a:xfrm>
            <a:off x="2782044" y="2204864"/>
            <a:ext cx="3056222" cy="4151487"/>
          </a:xfrm>
          <a:prstGeom prst="rect">
            <a:avLst/>
          </a:prstGeom>
          <a:blipFill>
            <a:blip r:embed="rId2" cstate="print"/>
            <a:stretch>
              <a:fillRect/>
            </a:stretch>
          </a:blipFill>
        </p:spPr>
        <p:txBody>
          <a:bodyPr wrap="square" lIns="0" tIns="0" rIns="0" bIns="0" rtlCol="0"/>
          <a:lstStyle/>
          <a:p>
            <a:endParaRPr/>
          </a:p>
        </p:txBody>
      </p:sp>
      <p:sp>
        <p:nvSpPr>
          <p:cNvPr id="12" name="object 2"/>
          <p:cNvSpPr/>
          <p:nvPr/>
        </p:nvSpPr>
        <p:spPr>
          <a:xfrm>
            <a:off x="8670797" y="2204864"/>
            <a:ext cx="2877902" cy="411338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1847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 suppression (“analgesia”) system in the brain</a:t>
            </a:r>
            <a:br>
              <a:rPr lang="en-US" dirty="0" smtClean="0"/>
            </a:br>
            <a:r>
              <a:rPr lang="en-US" dirty="0" smtClean="0"/>
              <a:t>and spinal cord</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pic>
        <p:nvPicPr>
          <p:cNvPr id="7" name="Picture 6"/>
          <p:cNvPicPr>
            <a:picLocks noChangeAspect="1"/>
          </p:cNvPicPr>
          <p:nvPr/>
        </p:nvPicPr>
        <p:blipFill rotWithShape="1">
          <a:blip r:embed="rId2"/>
          <a:srcRect l="35081" t="23092" r="34394" b="11405"/>
          <a:stretch/>
        </p:blipFill>
        <p:spPr>
          <a:xfrm>
            <a:off x="6742484" y="1333234"/>
            <a:ext cx="4836919" cy="4832881"/>
          </a:xfrm>
          <a:prstGeom prst="rect">
            <a:avLst/>
          </a:prstGeom>
        </p:spPr>
      </p:pic>
      <p:cxnSp>
        <p:nvCxnSpPr>
          <p:cNvPr id="9" name="Straight Arrow Connector 8"/>
          <p:cNvCxnSpPr/>
          <p:nvPr/>
        </p:nvCxnSpPr>
        <p:spPr>
          <a:xfrm flipV="1">
            <a:off x="909836" y="1628800"/>
            <a:ext cx="0" cy="7920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1197868" y="1628800"/>
            <a:ext cx="2808312" cy="7920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t>Ascending Pain</a:t>
            </a:r>
          </a:p>
          <a:p>
            <a:pPr algn="ctr"/>
            <a:r>
              <a:rPr lang="en-US" sz="1800" dirty="0"/>
              <a:t>Pathway</a:t>
            </a:r>
          </a:p>
        </p:txBody>
      </p:sp>
      <p:sp>
        <p:nvSpPr>
          <p:cNvPr id="14" name="Rectangle 13"/>
          <p:cNvSpPr/>
          <p:nvPr/>
        </p:nvSpPr>
        <p:spPr>
          <a:xfrm>
            <a:off x="1202006" y="4149080"/>
            <a:ext cx="2808312" cy="7920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t>Descending </a:t>
            </a:r>
            <a:r>
              <a:rPr lang="en-US" sz="1800" dirty="0"/>
              <a:t>Pain</a:t>
            </a:r>
          </a:p>
          <a:p>
            <a:pPr algn="ctr"/>
            <a:r>
              <a:rPr lang="en-US" sz="1800" dirty="0"/>
              <a:t>Pathway</a:t>
            </a:r>
          </a:p>
        </p:txBody>
      </p:sp>
      <p:cxnSp>
        <p:nvCxnSpPr>
          <p:cNvPr id="18" name="Straight Arrow Connector 17"/>
          <p:cNvCxnSpPr/>
          <p:nvPr/>
        </p:nvCxnSpPr>
        <p:spPr>
          <a:xfrm>
            <a:off x="909836" y="4149080"/>
            <a:ext cx="0" cy="7920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20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999" b="1" dirty="0">
                <a:solidFill>
                  <a:srgbClr val="9FB8CD">
                    <a:lumMod val="75000"/>
                  </a:srgbClr>
                </a:solidFill>
                <a:latin typeface="Arial Black" panose="020B0A04020102020204" pitchFamily="34" charset="0"/>
              </a:rPr>
              <a:t>Pain modulation</a:t>
            </a:r>
            <a:endParaRPr lang="en-US" sz="1999" dirty="0"/>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rPr>
              <a:t>Objectives:</a:t>
            </a:r>
          </a:p>
          <a:p>
            <a:endParaRPr lang="en-US" dirty="0"/>
          </a:p>
          <a:p>
            <a:pPr marL="457200" indent="-457200">
              <a:buFont typeface="+mj-lt"/>
              <a:buAutoNum type="arabicPeriod"/>
            </a:pPr>
            <a:r>
              <a:rPr lang="en-US" dirty="0">
                <a:solidFill>
                  <a:schemeClr val="tx2"/>
                </a:solidFill>
              </a:rPr>
              <a:t>Intensity of the pain can be altered by various extrinsic and intrinsic mechanisms, extrinsic mechanism such as rubbing or shaking of an injured area. Or applying ice pack, or stimulation with an electric vibrator at the site of pain all gives some relief from pain, pain can be modulated by giving analgesic drugs </a:t>
            </a:r>
            <a:r>
              <a:rPr lang="en-US" dirty="0" err="1">
                <a:solidFill>
                  <a:schemeClr val="bg2">
                    <a:lumMod val="75000"/>
                  </a:schemeClr>
                </a:solidFill>
              </a:rPr>
              <a:t>e.g.morphine</a:t>
            </a:r>
            <a:r>
              <a:rPr lang="en-US" dirty="0">
                <a:solidFill>
                  <a:schemeClr val="bg2">
                    <a:lumMod val="75000"/>
                  </a:schemeClr>
                </a:solidFill>
              </a:rPr>
              <a:t>. </a:t>
            </a:r>
          </a:p>
          <a:p>
            <a:pPr marL="457200" indent="-457200">
              <a:buFont typeface="+mj-lt"/>
              <a:buAutoNum type="arabicPeriod"/>
            </a:pPr>
            <a:r>
              <a:rPr lang="en-US" dirty="0">
                <a:solidFill>
                  <a:schemeClr val="tx2"/>
                </a:solidFill>
              </a:rPr>
              <a:t>Describe orally and evaluate critically the mechanism of pain by extrinsic and intrinsic factors as a team. (Cognitive / team work) </a:t>
            </a:r>
          </a:p>
          <a:p>
            <a:pPr marL="457200" indent="-457200">
              <a:buFont typeface="+mj-lt"/>
              <a:buAutoNum type="arabicPeriod"/>
            </a:pPr>
            <a:r>
              <a:rPr lang="en-US" dirty="0">
                <a:solidFill>
                  <a:schemeClr val="tx2"/>
                </a:solidFill>
              </a:rPr>
              <a:t>Reduce the intensity of pain with two methods by applying ice pack and stimulating the site of pain by electric vibrator on a mannequins (Psychomotor) </a:t>
            </a:r>
          </a:p>
          <a:p>
            <a:pPr marL="457200" indent="-457200">
              <a:buFont typeface="+mj-lt"/>
              <a:buAutoNum type="arabicPeriod"/>
            </a:pPr>
            <a:r>
              <a:rPr lang="en-US" dirty="0">
                <a:solidFill>
                  <a:schemeClr val="tx2"/>
                </a:solidFill>
              </a:rPr>
              <a:t>Prescribe independently at least one analgesic medicine with its correct route and dose (Cognitive / Psychomotor). </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5" dirty="0" smtClean="0"/>
              <a:t>Supra </a:t>
            </a:r>
            <a:r>
              <a:rPr lang="en-US" dirty="0" smtClean="0"/>
              <a:t>spinal modulation </a:t>
            </a:r>
            <a:r>
              <a:rPr lang="en-US" spc="-5" dirty="0" smtClean="0"/>
              <a:t>(special pain </a:t>
            </a:r>
            <a:br>
              <a:rPr lang="en-US" spc="-5" dirty="0" smtClean="0"/>
            </a:br>
            <a:r>
              <a:rPr lang="en-US" dirty="0" smtClean="0"/>
              <a:t>control </a:t>
            </a:r>
            <a:r>
              <a:rPr lang="en-US" spc="-5" dirty="0" smtClean="0"/>
              <a:t>analgesic</a:t>
            </a:r>
            <a:r>
              <a:rPr lang="en-US" spc="-40" dirty="0" smtClean="0"/>
              <a:t> </a:t>
            </a:r>
            <a:r>
              <a:rPr lang="en-US" dirty="0" smtClean="0"/>
              <a:t>system)</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4" name="Content Placeholder 3"/>
          <p:cNvSpPr>
            <a:spLocks noGrp="1"/>
          </p:cNvSpPr>
          <p:nvPr>
            <p:ph sz="quarter" idx="1"/>
          </p:nvPr>
        </p:nvSpPr>
        <p:spPr>
          <a:xfrm>
            <a:off x="609461" y="1219200"/>
            <a:ext cx="8077240" cy="5137150"/>
          </a:xfrm>
        </p:spPr>
        <p:txBody>
          <a:bodyPr>
            <a:normAutofit lnSpcReduction="10000"/>
          </a:bodyPr>
          <a:lstStyle/>
          <a:p>
            <a:pPr marL="12700">
              <a:lnSpc>
                <a:spcPts val="3990"/>
              </a:lnSpc>
              <a:spcBef>
                <a:spcPts val="105"/>
              </a:spcBef>
            </a:pPr>
            <a:r>
              <a:rPr lang="en-US" sz="1800" dirty="0">
                <a:solidFill>
                  <a:schemeClr val="accent2">
                    <a:lumMod val="75000"/>
                  </a:schemeClr>
                </a:solidFill>
              </a:rPr>
              <a:t>This is a specific system that blocks </a:t>
            </a:r>
            <a:r>
              <a:rPr lang="en-US" sz="1800" dirty="0" smtClean="0">
                <a:solidFill>
                  <a:schemeClr val="accent2">
                    <a:lumMod val="75000"/>
                  </a:schemeClr>
                </a:solidFill>
              </a:rPr>
              <a:t>pain transmission </a:t>
            </a:r>
            <a:r>
              <a:rPr lang="en-US" sz="1800" dirty="0">
                <a:solidFill>
                  <a:schemeClr val="accent2">
                    <a:lumMod val="75000"/>
                  </a:schemeClr>
                </a:solidFill>
              </a:rPr>
              <a:t>in CNS. Its major constituents are:</a:t>
            </a:r>
          </a:p>
          <a:p>
            <a:pPr marL="355600" marR="5080" indent="-342900">
              <a:lnSpc>
                <a:spcPct val="88100"/>
              </a:lnSpc>
              <a:spcBef>
                <a:spcPts val="1045"/>
              </a:spcBef>
              <a:buAutoNum type="arabicPeriod"/>
              <a:tabLst>
                <a:tab pos="3028315" algn="l"/>
                <a:tab pos="5220970" algn="l"/>
                <a:tab pos="5812155" algn="l"/>
              </a:tabLst>
            </a:pPr>
            <a:r>
              <a:rPr lang="en-US" sz="1800" dirty="0" smtClean="0">
                <a:solidFill>
                  <a:schemeClr val="bg2">
                    <a:lumMod val="75000"/>
                  </a:schemeClr>
                </a:solidFill>
              </a:rPr>
              <a:t>The </a:t>
            </a:r>
            <a:r>
              <a:rPr lang="en-US" sz="1800" dirty="0">
                <a:solidFill>
                  <a:schemeClr val="bg2">
                    <a:lumMod val="75000"/>
                  </a:schemeClr>
                </a:solidFill>
              </a:rPr>
              <a:t>periventricular and periaqueductal </a:t>
            </a:r>
            <a:r>
              <a:rPr lang="en-US" sz="1800" dirty="0" smtClean="0">
                <a:solidFill>
                  <a:schemeClr val="bg2">
                    <a:lumMod val="75000"/>
                  </a:schemeClr>
                </a:solidFill>
              </a:rPr>
              <a:t>gray areas: </a:t>
            </a:r>
            <a:r>
              <a:rPr lang="en-US" sz="1800" dirty="0" smtClean="0"/>
              <a:t>of the </a:t>
            </a:r>
            <a:r>
              <a:rPr lang="en-US" sz="1800" dirty="0"/>
              <a:t>mesencephalon and upper </a:t>
            </a:r>
            <a:r>
              <a:rPr lang="en-US" sz="1800" dirty="0" smtClean="0"/>
              <a:t>pons </a:t>
            </a:r>
            <a:r>
              <a:rPr lang="en-US" sz="1800" dirty="0"/>
              <a:t>surround portions </a:t>
            </a:r>
            <a:r>
              <a:rPr lang="en-US" sz="1800" dirty="0" smtClean="0"/>
              <a:t>of the </a:t>
            </a:r>
            <a:r>
              <a:rPr lang="en-US" sz="1800" dirty="0">
                <a:solidFill>
                  <a:schemeClr val="accent4">
                    <a:lumMod val="75000"/>
                  </a:schemeClr>
                </a:solidFill>
              </a:rPr>
              <a:t>third</a:t>
            </a:r>
            <a:r>
              <a:rPr lang="en-US" sz="1800" dirty="0"/>
              <a:t> and </a:t>
            </a:r>
            <a:r>
              <a:rPr lang="en-US" sz="1800" dirty="0">
                <a:solidFill>
                  <a:schemeClr val="accent4">
                    <a:lumMod val="75000"/>
                  </a:schemeClr>
                </a:solidFill>
              </a:rPr>
              <a:t>fourth</a:t>
            </a:r>
            <a:r>
              <a:rPr lang="en-US" sz="1800" dirty="0"/>
              <a:t> </a:t>
            </a:r>
            <a:r>
              <a:rPr lang="en-US" sz="1800" dirty="0" smtClean="0"/>
              <a:t>ventricles </a:t>
            </a:r>
            <a:r>
              <a:rPr lang="en-US" sz="1800" dirty="0"/>
              <a:t>and the aqueduct </a:t>
            </a:r>
            <a:r>
              <a:rPr lang="en-US" sz="1800" dirty="0" smtClean="0"/>
              <a:t>of </a:t>
            </a:r>
            <a:r>
              <a:rPr lang="en-US" sz="1800" dirty="0" err="1" smtClean="0"/>
              <a:t>Sylvius</a:t>
            </a:r>
            <a:r>
              <a:rPr lang="en-US" sz="1800" dirty="0" smtClean="0"/>
              <a:t>.</a:t>
            </a:r>
          </a:p>
          <a:p>
            <a:pPr marL="355600" marR="5080" indent="-342900">
              <a:lnSpc>
                <a:spcPct val="88100"/>
              </a:lnSpc>
              <a:spcBef>
                <a:spcPts val="1045"/>
              </a:spcBef>
              <a:buAutoNum type="arabicPeriod"/>
              <a:tabLst>
                <a:tab pos="3028315" algn="l"/>
                <a:tab pos="5220970" algn="l"/>
                <a:tab pos="5812155" algn="l"/>
              </a:tabLst>
            </a:pPr>
            <a:endParaRPr lang="en-US" sz="1800" dirty="0" smtClean="0"/>
          </a:p>
          <a:p>
            <a:pPr marL="355600" marR="5080" indent="-342900">
              <a:lnSpc>
                <a:spcPct val="88100"/>
              </a:lnSpc>
              <a:spcBef>
                <a:spcPts val="1045"/>
              </a:spcBef>
              <a:buAutoNum type="arabicPeriod"/>
              <a:tabLst>
                <a:tab pos="3028315" algn="l"/>
                <a:tab pos="5220970" algn="l"/>
                <a:tab pos="5812155" algn="l"/>
              </a:tabLst>
            </a:pPr>
            <a:r>
              <a:rPr lang="en-US" sz="1800" dirty="0" smtClean="0">
                <a:solidFill>
                  <a:schemeClr val="bg2">
                    <a:lumMod val="75000"/>
                  </a:schemeClr>
                </a:solidFill>
              </a:rPr>
              <a:t>Raphe </a:t>
            </a:r>
            <a:r>
              <a:rPr lang="en-US" sz="1800" dirty="0">
                <a:solidFill>
                  <a:schemeClr val="bg2">
                    <a:lumMod val="75000"/>
                  </a:schemeClr>
                </a:solidFill>
              </a:rPr>
              <a:t>magnum </a:t>
            </a:r>
            <a:r>
              <a:rPr lang="en-US" sz="1800" dirty="0" smtClean="0">
                <a:solidFill>
                  <a:schemeClr val="bg2">
                    <a:lumMod val="75000"/>
                  </a:schemeClr>
                </a:solidFill>
              </a:rPr>
              <a:t>nucleus: </a:t>
            </a:r>
            <a:r>
              <a:rPr lang="en-US" sz="1800" dirty="0" smtClean="0"/>
              <a:t>a </a:t>
            </a:r>
            <a:r>
              <a:rPr lang="en-US" sz="1800" dirty="0"/>
              <a:t>thin midline </a:t>
            </a:r>
            <a:r>
              <a:rPr lang="en-US" sz="1800" dirty="0" smtClean="0"/>
              <a:t>nucleus </a:t>
            </a:r>
            <a:r>
              <a:rPr lang="en-US" sz="1800" dirty="0"/>
              <a:t>located in the lower pons and upper </a:t>
            </a:r>
            <a:r>
              <a:rPr lang="en-US" sz="1800" dirty="0" smtClean="0"/>
              <a:t>medulla.</a:t>
            </a:r>
          </a:p>
          <a:p>
            <a:pPr marL="355600" marR="5080" indent="-342900">
              <a:lnSpc>
                <a:spcPct val="88100"/>
              </a:lnSpc>
              <a:spcBef>
                <a:spcPts val="1045"/>
              </a:spcBef>
              <a:buAutoNum type="arabicPeriod"/>
              <a:tabLst>
                <a:tab pos="3028315" algn="l"/>
                <a:tab pos="5220970" algn="l"/>
                <a:tab pos="5812155" algn="l"/>
              </a:tabLst>
            </a:pPr>
            <a:endParaRPr lang="en-US" sz="1800" dirty="0">
              <a:solidFill>
                <a:schemeClr val="bg2">
                  <a:lumMod val="75000"/>
                </a:schemeClr>
              </a:solidFill>
            </a:endParaRPr>
          </a:p>
          <a:p>
            <a:pPr marL="355600" marR="5080" indent="-342900">
              <a:lnSpc>
                <a:spcPct val="88100"/>
              </a:lnSpc>
              <a:spcBef>
                <a:spcPts val="1045"/>
              </a:spcBef>
              <a:buAutoNum type="arabicPeriod"/>
              <a:tabLst>
                <a:tab pos="3028315" algn="l"/>
                <a:tab pos="5220970" algn="l"/>
                <a:tab pos="5812155" algn="l"/>
              </a:tabLst>
            </a:pPr>
            <a:r>
              <a:rPr lang="en-US" sz="1800" dirty="0" smtClean="0">
                <a:solidFill>
                  <a:schemeClr val="bg2">
                    <a:lumMod val="75000"/>
                  </a:schemeClr>
                </a:solidFill>
              </a:rPr>
              <a:t>Pain </a:t>
            </a:r>
            <a:r>
              <a:rPr lang="en-US" sz="1800" dirty="0">
                <a:solidFill>
                  <a:schemeClr val="bg2">
                    <a:lumMod val="75000"/>
                  </a:schemeClr>
                </a:solidFill>
              </a:rPr>
              <a:t>inhibitory </a:t>
            </a:r>
            <a:r>
              <a:rPr lang="en-US" sz="1800" dirty="0" smtClean="0">
                <a:solidFill>
                  <a:schemeClr val="bg2">
                    <a:lumMod val="75000"/>
                  </a:schemeClr>
                </a:solidFill>
              </a:rPr>
              <a:t>complex: </a:t>
            </a:r>
            <a:r>
              <a:rPr lang="en-US" sz="1800" dirty="0"/>
              <a:t>In dorsal horn </a:t>
            </a:r>
            <a:r>
              <a:rPr lang="en-US" sz="1800" dirty="0" smtClean="0"/>
              <a:t>of SC</a:t>
            </a:r>
            <a:r>
              <a:rPr lang="en-US" sz="1800" dirty="0"/>
              <a:t>. It </a:t>
            </a:r>
            <a:r>
              <a:rPr lang="en-US" sz="1800" dirty="0" smtClean="0"/>
              <a:t>consists of multiple </a:t>
            </a:r>
            <a:r>
              <a:rPr lang="en-US" sz="1800" dirty="0"/>
              <a:t>short </a:t>
            </a:r>
            <a:r>
              <a:rPr lang="en-US" sz="1800" dirty="0" err="1" smtClean="0"/>
              <a:t>encephalinergic</a:t>
            </a:r>
            <a:r>
              <a:rPr lang="en-US" sz="1800" dirty="0" smtClean="0"/>
              <a:t> </a:t>
            </a:r>
            <a:r>
              <a:rPr lang="en-US" sz="1800" dirty="0"/>
              <a:t>neurons </a:t>
            </a:r>
            <a:r>
              <a:rPr lang="en-US" sz="1800" dirty="0" smtClean="0"/>
              <a:t>that terminate </a:t>
            </a:r>
            <a:r>
              <a:rPr lang="en-US" sz="1800" dirty="0"/>
              <a:t>on central endings of </a:t>
            </a:r>
            <a:r>
              <a:rPr lang="en-US" sz="1800" dirty="0" smtClean="0"/>
              <a:t>pain </a:t>
            </a:r>
            <a:r>
              <a:rPr lang="en-US" sz="1800" dirty="0"/>
              <a:t>conducting afferent fibers.</a:t>
            </a:r>
          </a:p>
          <a:p>
            <a:pPr marL="344170" marR="5080" indent="-285750">
              <a:lnSpc>
                <a:spcPct val="90000"/>
              </a:lnSpc>
              <a:spcBef>
                <a:spcPts val="1020"/>
              </a:spcBef>
              <a:buClr>
                <a:schemeClr val="tx1"/>
              </a:buClr>
              <a:buSzPct val="130000"/>
              <a:buFont typeface="Arial" panose="020B0604020202020204" pitchFamily="34" charset="0"/>
              <a:buChar char="•"/>
              <a:tabLst>
                <a:tab pos="368300" algn="l"/>
              </a:tabLst>
            </a:pPr>
            <a:r>
              <a:rPr lang="en-US" sz="1800" dirty="0"/>
              <a:t>When stimulated, the  released encephalin cause  pre &amp; postsynaptic inhibition  of pain </a:t>
            </a:r>
            <a:r>
              <a:rPr lang="en-US" sz="1800" dirty="0" smtClean="0"/>
              <a:t>transmission.</a:t>
            </a:r>
            <a:endParaRPr lang="en-US" sz="1800" dirty="0"/>
          </a:p>
          <a:p>
            <a:pPr marL="344170" marR="92075" indent="-285750">
              <a:lnSpc>
                <a:spcPct val="90000"/>
              </a:lnSpc>
              <a:spcBef>
                <a:spcPts val="1019"/>
              </a:spcBef>
              <a:buClr>
                <a:schemeClr val="tx1"/>
              </a:buClr>
              <a:buSzPct val="130000"/>
              <a:buFont typeface="Arial" panose="020B0604020202020204" pitchFamily="34" charset="0"/>
              <a:buChar char="•"/>
              <a:tabLst>
                <a:tab pos="368300" algn="l"/>
              </a:tabLst>
            </a:pPr>
            <a:r>
              <a:rPr lang="en-US" sz="1800" dirty="0"/>
              <a:t>It prevents the release of  substance P from pain nerve </a:t>
            </a:r>
            <a:r>
              <a:rPr lang="en-US" sz="1800" dirty="0" smtClean="0"/>
              <a:t>endings</a:t>
            </a:r>
            <a:r>
              <a:rPr lang="en-US" sz="1800" dirty="0"/>
              <a:t>.</a:t>
            </a:r>
          </a:p>
          <a:p>
            <a:pPr marL="70485" marR="596265" indent="0">
              <a:lnSpc>
                <a:spcPct val="89600"/>
              </a:lnSpc>
              <a:spcBef>
                <a:spcPts val="980"/>
              </a:spcBef>
              <a:buNone/>
            </a:pPr>
            <a:endParaRPr lang="en-US" sz="1800" dirty="0">
              <a:solidFill>
                <a:schemeClr val="bg2">
                  <a:lumMod val="75000"/>
                </a:schemeClr>
              </a:solidFill>
            </a:endParaRPr>
          </a:p>
          <a:p>
            <a:endParaRPr lang="en-US" dirty="0"/>
          </a:p>
        </p:txBody>
      </p:sp>
      <p:pic>
        <p:nvPicPr>
          <p:cNvPr id="5" name="Picture 4"/>
          <p:cNvPicPr>
            <a:picLocks noChangeAspect="1"/>
          </p:cNvPicPr>
          <p:nvPr/>
        </p:nvPicPr>
        <p:blipFill rotWithShape="1">
          <a:blip r:embed="rId2"/>
          <a:srcRect l="4779" r="10800"/>
          <a:stretch/>
        </p:blipFill>
        <p:spPr>
          <a:xfrm>
            <a:off x="8470676" y="1210924"/>
            <a:ext cx="3108727" cy="3600400"/>
          </a:xfrm>
          <a:prstGeom prst="rect">
            <a:avLst/>
          </a:prstGeom>
        </p:spPr>
      </p:pic>
      <p:sp>
        <p:nvSpPr>
          <p:cNvPr id="6" name="Rectangle 5"/>
          <p:cNvSpPr/>
          <p:nvPr/>
        </p:nvSpPr>
        <p:spPr>
          <a:xfrm>
            <a:off x="8470676" y="4889715"/>
            <a:ext cx="3108727" cy="138499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marL="12700">
              <a:spcBef>
                <a:spcPts val="105"/>
              </a:spcBef>
            </a:pPr>
            <a:r>
              <a:rPr lang="en-US" sz="1400" dirty="0"/>
              <a:t>Analgesia system of the brain and spinal cord, showing (1) inhibition of incoming pain signals at the cord level and (2) presence of </a:t>
            </a:r>
            <a:r>
              <a:rPr lang="en-US" sz="1400" dirty="0" err="1"/>
              <a:t>enkephalin</a:t>
            </a:r>
            <a:r>
              <a:rPr lang="en-US" sz="1400" dirty="0"/>
              <a:t>-secreting neurons that suppress pain signals in both the cord and the brain stem</a:t>
            </a:r>
            <a:r>
              <a:rPr lang="en-US" sz="1400" dirty="0" smtClean="0"/>
              <a:t>.</a:t>
            </a:r>
            <a:endParaRPr lang="en-US" sz="1400" dirty="0"/>
          </a:p>
        </p:txBody>
      </p:sp>
      <p:sp>
        <p:nvSpPr>
          <p:cNvPr id="7" name="TextBox 6"/>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66404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5" dirty="0" smtClean="0"/>
              <a:t>Supra </a:t>
            </a:r>
            <a:r>
              <a:rPr lang="en-US" dirty="0" smtClean="0"/>
              <a:t>spinal modulation </a:t>
            </a:r>
            <a:r>
              <a:rPr lang="en-US" spc="-5" dirty="0" smtClean="0"/>
              <a:t>(special pain </a:t>
            </a:r>
            <a:br>
              <a:rPr lang="en-US" spc="-5" dirty="0" smtClean="0"/>
            </a:br>
            <a:r>
              <a:rPr lang="en-US" dirty="0" smtClean="0"/>
              <a:t>control </a:t>
            </a:r>
            <a:r>
              <a:rPr lang="en-US" spc="-5" dirty="0" smtClean="0"/>
              <a:t>analgesic</a:t>
            </a:r>
            <a:r>
              <a:rPr lang="en-US" spc="-40" dirty="0" smtClean="0"/>
              <a:t> </a:t>
            </a:r>
            <a:r>
              <a:rPr lang="en-US" dirty="0" smtClean="0"/>
              <a:t>system)</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609461" y="1219200"/>
            <a:ext cx="7069127" cy="5137150"/>
          </a:xfrm>
        </p:spPr>
        <p:txBody>
          <a:bodyPr>
            <a:normAutofit/>
          </a:bodyPr>
          <a:lstStyle/>
          <a:p>
            <a:pPr marL="355600" marR="5080" indent="-342900">
              <a:lnSpc>
                <a:spcPct val="150000"/>
              </a:lnSpc>
              <a:spcBef>
                <a:spcPts val="1045"/>
              </a:spcBef>
              <a:buAutoNum type="arabicPeriod"/>
              <a:tabLst>
                <a:tab pos="3028315" algn="l"/>
                <a:tab pos="5220970" algn="l"/>
                <a:tab pos="5812155" algn="l"/>
              </a:tabLst>
            </a:pPr>
            <a:r>
              <a:rPr lang="en-US" sz="1800" dirty="0" smtClean="0"/>
              <a:t>Enkephalin neurons from periaqueductal gray and periventricular areas of the  mesencephalon and upper  pons send signals to…</a:t>
            </a:r>
          </a:p>
          <a:p>
            <a:pPr marL="355600" marR="5080" indent="-342900">
              <a:lnSpc>
                <a:spcPct val="150000"/>
              </a:lnSpc>
              <a:spcBef>
                <a:spcPts val="1045"/>
              </a:spcBef>
              <a:buAutoNum type="arabicPeriod"/>
              <a:tabLst>
                <a:tab pos="3028315" algn="l"/>
                <a:tab pos="5220970" algn="l"/>
                <a:tab pos="5812155" algn="l"/>
              </a:tabLst>
            </a:pPr>
            <a:r>
              <a:rPr lang="en-US" sz="1800" dirty="0" smtClean="0"/>
              <a:t>Raphe </a:t>
            </a:r>
            <a:r>
              <a:rPr lang="en-US" sz="1800" dirty="0" err="1" smtClean="0"/>
              <a:t>magnus</a:t>
            </a:r>
            <a:r>
              <a:rPr lang="en-US" sz="1800" dirty="0" smtClean="0"/>
              <a:t> nucleus, in  the lower pons and upper  medulla from these nuclei,  second-order N go down  the dorsolateral columns in the spinal cord &amp; secrete  serotonin which act on  local neurons to secrete  encephalin.</a:t>
            </a:r>
          </a:p>
          <a:p>
            <a:pPr marL="355600" marR="5080" indent="-342900">
              <a:lnSpc>
                <a:spcPct val="150000"/>
              </a:lnSpc>
              <a:spcBef>
                <a:spcPts val="1045"/>
              </a:spcBef>
              <a:buAutoNum type="arabicPeriod"/>
              <a:tabLst>
                <a:tab pos="3028315" algn="l"/>
                <a:tab pos="5220970" algn="l"/>
                <a:tab pos="5812155" algn="l"/>
              </a:tabLst>
            </a:pPr>
            <a:endParaRPr lang="en-US" sz="1800" dirty="0" smtClean="0">
              <a:solidFill>
                <a:schemeClr val="bg2">
                  <a:lumMod val="75000"/>
                </a:schemeClr>
              </a:solidFill>
            </a:endParaRPr>
          </a:p>
          <a:p>
            <a:pPr marL="355600" marR="5080" indent="-342900">
              <a:lnSpc>
                <a:spcPct val="150000"/>
              </a:lnSpc>
              <a:spcBef>
                <a:spcPts val="1045"/>
              </a:spcBef>
              <a:buAutoNum type="arabicPeriod"/>
              <a:tabLst>
                <a:tab pos="3028315" algn="l"/>
                <a:tab pos="5220970" algn="l"/>
                <a:tab pos="5812155" algn="l"/>
              </a:tabLst>
            </a:pPr>
            <a:r>
              <a:rPr lang="en-US" sz="1800" dirty="0" smtClean="0"/>
              <a:t>A pain inhibitory complex  in the dorsal of spinal cord.</a:t>
            </a:r>
          </a:p>
          <a:p>
            <a:pPr marL="70485" marR="596265" indent="0">
              <a:lnSpc>
                <a:spcPct val="150000"/>
              </a:lnSpc>
              <a:spcBef>
                <a:spcPts val="980"/>
              </a:spcBef>
              <a:buNone/>
            </a:pPr>
            <a:endParaRPr lang="en-US" sz="1800" dirty="0" smtClean="0">
              <a:solidFill>
                <a:schemeClr val="bg2">
                  <a:lumMod val="75000"/>
                </a:schemeClr>
              </a:solidFill>
            </a:endParaRPr>
          </a:p>
          <a:p>
            <a:pPr>
              <a:lnSpc>
                <a:spcPct val="150000"/>
              </a:lnSpc>
            </a:pPr>
            <a:endParaRPr lang="en-US" dirty="0"/>
          </a:p>
        </p:txBody>
      </p:sp>
      <p:sp>
        <p:nvSpPr>
          <p:cNvPr id="6" name="Rectangle 5"/>
          <p:cNvSpPr/>
          <p:nvPr/>
        </p:nvSpPr>
        <p:spPr>
          <a:xfrm>
            <a:off x="7853584" y="5733256"/>
            <a:ext cx="3648786" cy="523220"/>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marL="12700">
              <a:spcBef>
                <a:spcPts val="105"/>
              </a:spcBef>
            </a:pPr>
            <a:r>
              <a:rPr lang="en-US" sz="1400" dirty="0"/>
              <a:t>At this point, the analgesia  signals can block the pain  before it is relayed to the brain.</a:t>
            </a:r>
          </a:p>
        </p:txBody>
      </p:sp>
      <p:sp>
        <p:nvSpPr>
          <p:cNvPr id="8" name="TextBox 7">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9" name="Picture 8"/>
          <p:cNvPicPr>
            <a:picLocks noChangeAspect="1"/>
          </p:cNvPicPr>
          <p:nvPr/>
        </p:nvPicPr>
        <p:blipFill>
          <a:blip r:embed="rId2"/>
          <a:stretch>
            <a:fillRect/>
          </a:stretch>
        </p:blipFill>
        <p:spPr>
          <a:xfrm>
            <a:off x="7822604" y="1219200"/>
            <a:ext cx="3756799" cy="4370040"/>
          </a:xfrm>
          <a:prstGeom prst="rect">
            <a:avLst/>
          </a:prstGeom>
        </p:spPr>
      </p:pic>
    </p:spTree>
    <p:extLst>
      <p:ext uri="{BB962C8B-B14F-4D97-AF65-F5344CB8AC3E}">
        <p14:creationId xmlns:p14="http://schemas.microsoft.com/office/powerpoint/2010/main" val="1240093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6" name="object 2"/>
          <p:cNvSpPr/>
          <p:nvPr/>
        </p:nvSpPr>
        <p:spPr>
          <a:xfrm>
            <a:off x="6626404" y="1235649"/>
            <a:ext cx="4952999" cy="5087591"/>
          </a:xfrm>
          <a:prstGeom prst="rect">
            <a:avLst/>
          </a:prstGeom>
          <a:blipFill>
            <a:blip r:embed="rId2" cstate="print"/>
            <a:stretch>
              <a:fillRect/>
            </a:stretch>
          </a:blipFill>
        </p:spPr>
        <p:txBody>
          <a:bodyPr wrap="square" lIns="0" tIns="0" rIns="0" bIns="0" rtlCol="0"/>
          <a:lstStyle/>
          <a:p>
            <a:endParaRPr/>
          </a:p>
        </p:txBody>
      </p:sp>
      <p:sp>
        <p:nvSpPr>
          <p:cNvPr id="7" name="object 8"/>
          <p:cNvSpPr txBox="1"/>
          <p:nvPr/>
        </p:nvSpPr>
        <p:spPr>
          <a:xfrm>
            <a:off x="1269876" y="1412776"/>
            <a:ext cx="3366652" cy="65915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12700" marR="5080" algn="ctr">
              <a:lnSpc>
                <a:spcPct val="100000"/>
              </a:lnSpc>
              <a:spcBef>
                <a:spcPts val="100"/>
              </a:spcBef>
            </a:pPr>
            <a:r>
              <a:rPr sz="1400" spc="-10" dirty="0">
                <a:cs typeface="Arial"/>
              </a:rPr>
              <a:t>Activation </a:t>
            </a:r>
            <a:r>
              <a:rPr sz="1400" spc="-5" dirty="0">
                <a:cs typeface="Arial"/>
              </a:rPr>
              <a:t>of the  </a:t>
            </a:r>
            <a:r>
              <a:rPr sz="1400" spc="-10" dirty="0">
                <a:cs typeface="Arial"/>
              </a:rPr>
              <a:t>presynaptic </a:t>
            </a:r>
            <a:r>
              <a:rPr sz="1400" dirty="0">
                <a:cs typeface="Arial"/>
              </a:rPr>
              <a:t>OR </a:t>
            </a:r>
            <a:r>
              <a:rPr sz="1400" spc="-5" dirty="0">
                <a:cs typeface="Arial"/>
              </a:rPr>
              <a:t>leads </a:t>
            </a:r>
            <a:r>
              <a:rPr sz="1400" dirty="0">
                <a:cs typeface="Arial"/>
              </a:rPr>
              <a:t>to</a:t>
            </a:r>
            <a:r>
              <a:rPr sz="1400" spc="-70" dirty="0">
                <a:cs typeface="Arial"/>
              </a:rPr>
              <a:t> </a:t>
            </a:r>
            <a:r>
              <a:rPr sz="1400" dirty="0">
                <a:cs typeface="Arial"/>
              </a:rPr>
              <a:t>a  </a:t>
            </a:r>
            <a:r>
              <a:rPr sz="1400" spc="-5" dirty="0">
                <a:cs typeface="Arial"/>
              </a:rPr>
              <a:t>decrease </a:t>
            </a:r>
            <a:r>
              <a:rPr sz="1400" dirty="0">
                <a:cs typeface="Arial"/>
              </a:rPr>
              <a:t>in </a:t>
            </a:r>
            <a:r>
              <a:rPr sz="1400" spc="0" dirty="0">
                <a:cs typeface="Arial"/>
              </a:rPr>
              <a:t>Ca</a:t>
            </a:r>
            <a:r>
              <a:rPr sz="1350" spc="0" baseline="24691" dirty="0">
                <a:cs typeface="Arial"/>
              </a:rPr>
              <a:t>++ </a:t>
            </a:r>
            <a:r>
              <a:rPr sz="1400" spc="-5" dirty="0">
                <a:cs typeface="Arial"/>
              </a:rPr>
              <a:t>influx,  resulting </a:t>
            </a:r>
            <a:r>
              <a:rPr sz="1400" dirty="0">
                <a:cs typeface="Arial"/>
              </a:rPr>
              <a:t>in a </a:t>
            </a:r>
            <a:r>
              <a:rPr sz="1400" spc="-5" dirty="0">
                <a:cs typeface="Arial"/>
              </a:rPr>
              <a:t>decrease </a:t>
            </a:r>
            <a:r>
              <a:rPr sz="1400" dirty="0">
                <a:cs typeface="Arial"/>
              </a:rPr>
              <a:t>in  </a:t>
            </a:r>
            <a:r>
              <a:rPr sz="1400" spc="-5" dirty="0">
                <a:cs typeface="Arial"/>
              </a:rPr>
              <a:t>release of glutamate and  substance</a:t>
            </a:r>
            <a:r>
              <a:rPr sz="1400" spc="-55" dirty="0">
                <a:cs typeface="Arial"/>
              </a:rPr>
              <a:t> </a:t>
            </a:r>
            <a:r>
              <a:rPr sz="1400" spc="-5" dirty="0">
                <a:cs typeface="Arial"/>
              </a:rPr>
              <a:t>P.</a:t>
            </a:r>
            <a:endParaRPr sz="1400" dirty="0">
              <a:cs typeface="Arial"/>
            </a:endParaRPr>
          </a:p>
        </p:txBody>
      </p:sp>
      <p:cxnSp>
        <p:nvCxnSpPr>
          <p:cNvPr id="9" name="Elbow Connector 8"/>
          <p:cNvCxnSpPr>
            <a:stCxn id="7" idx="3"/>
          </p:cNvCxnSpPr>
          <p:nvPr/>
        </p:nvCxnSpPr>
        <p:spPr>
          <a:xfrm>
            <a:off x="4636528" y="1742354"/>
            <a:ext cx="3258084" cy="203709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1269876" y="3859496"/>
            <a:ext cx="3366652" cy="65915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12700" marR="5080" algn="ctr">
              <a:spcBef>
                <a:spcPts val="100"/>
              </a:spcBef>
            </a:pPr>
            <a:r>
              <a:rPr lang="en-US" sz="1400" spc="-10" dirty="0">
                <a:solidFill>
                  <a:schemeClr val="dk1"/>
                </a:solidFill>
                <a:cs typeface="Arial"/>
              </a:rPr>
              <a:t>Activation of the  postsynaptic OR  hyperpolarizes the dorsal  horn interneuron by  causing an increase in K+  conductance.</a:t>
            </a:r>
          </a:p>
        </p:txBody>
      </p:sp>
      <p:cxnSp>
        <p:nvCxnSpPr>
          <p:cNvPr id="14" name="Elbow Connector 13"/>
          <p:cNvCxnSpPr>
            <a:stCxn id="10" idx="3"/>
          </p:cNvCxnSpPr>
          <p:nvPr/>
        </p:nvCxnSpPr>
        <p:spPr>
          <a:xfrm>
            <a:off x="4636528" y="4189074"/>
            <a:ext cx="3330092" cy="248038"/>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1269876" y="5186551"/>
            <a:ext cx="3366652" cy="1102866"/>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298450" marR="5080" indent="-285750">
              <a:spcBef>
                <a:spcPts val="100"/>
              </a:spcBef>
              <a:buFont typeface="Arial" panose="020B0604020202020204" pitchFamily="34" charset="0"/>
              <a:buChar char="•"/>
            </a:pPr>
            <a:r>
              <a:rPr lang="en-US" sz="1400" spc="-10" dirty="0" smtClean="0">
                <a:solidFill>
                  <a:schemeClr val="dk1"/>
                </a:solidFill>
                <a:cs typeface="Arial"/>
              </a:rPr>
              <a:t>Decrease duration of the EPSP in the  dorsal horn neuron.</a:t>
            </a:r>
          </a:p>
          <a:p>
            <a:pPr marL="298450" marR="5080" indent="-285750">
              <a:spcBef>
                <a:spcPts val="100"/>
              </a:spcBef>
              <a:buFont typeface="Arial" panose="020B0604020202020204" pitchFamily="34" charset="0"/>
              <a:buChar char="•"/>
            </a:pPr>
            <a:r>
              <a:rPr lang="en-US" sz="1400" spc="-10" dirty="0" smtClean="0">
                <a:solidFill>
                  <a:schemeClr val="dk1"/>
                </a:solidFill>
                <a:cs typeface="Arial"/>
              </a:rPr>
              <a:t>Activation of OR on dorsal root  ganglia cell bodies also  contributes to reduced  transmission from nociceptive  afferents.</a:t>
            </a:r>
            <a:endParaRPr lang="en-US" sz="1400" spc="-10" dirty="0">
              <a:solidFill>
                <a:schemeClr val="dk1"/>
              </a:solidFill>
              <a:cs typeface="Arial"/>
            </a:endParaRPr>
          </a:p>
        </p:txBody>
      </p:sp>
      <p:sp>
        <p:nvSpPr>
          <p:cNvPr id="16" name="TextBox 15">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97244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Opioid peptides and pain modulation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Content Placeholder 3"/>
          <p:cNvSpPr>
            <a:spLocks noGrp="1"/>
          </p:cNvSpPr>
          <p:nvPr>
            <p:ph sz="quarter" idx="1"/>
          </p:nvPr>
        </p:nvSpPr>
        <p:spPr>
          <a:xfrm>
            <a:off x="609461" y="1219200"/>
            <a:ext cx="3684752" cy="4937760"/>
          </a:xfrm>
        </p:spPr>
        <p:txBody>
          <a:bodyPr>
            <a:normAutofit/>
          </a:bodyPr>
          <a:lstStyle/>
          <a:p>
            <a:pPr marL="954405" indent="-457200">
              <a:lnSpc>
                <a:spcPct val="150000"/>
              </a:lnSpc>
              <a:spcBef>
                <a:spcPts val="100"/>
              </a:spcBef>
              <a:buClr>
                <a:schemeClr val="accent2">
                  <a:lumMod val="75000"/>
                </a:schemeClr>
              </a:buClr>
              <a:buSzPct val="129166"/>
              <a:tabLst>
                <a:tab pos="896619" algn="l"/>
              </a:tabLst>
            </a:pPr>
            <a:r>
              <a:rPr lang="en-US" sz="1600" spc="-5" dirty="0" smtClean="0"/>
              <a:t>Opioid </a:t>
            </a:r>
            <a:r>
              <a:rPr lang="en-US" sz="1600" dirty="0" smtClean="0"/>
              <a:t>peptides </a:t>
            </a:r>
            <a:r>
              <a:rPr lang="en-US" sz="1600" spc="-5" dirty="0" smtClean="0"/>
              <a:t>are</a:t>
            </a:r>
            <a:r>
              <a:rPr lang="en-US" sz="1600" spc="-35" dirty="0" smtClean="0"/>
              <a:t> </a:t>
            </a:r>
            <a:r>
              <a:rPr lang="en-US" sz="1600" dirty="0" smtClean="0"/>
              <a:t>morphine-like </a:t>
            </a:r>
            <a:r>
              <a:rPr lang="en-US" sz="1600" spc="-5" dirty="0" smtClean="0"/>
              <a:t>substances present in</a:t>
            </a:r>
            <a:r>
              <a:rPr lang="en-US" sz="1600" dirty="0" smtClean="0"/>
              <a:t> </a:t>
            </a:r>
            <a:r>
              <a:rPr lang="en-US" sz="1600" spc="-65" dirty="0" smtClean="0"/>
              <a:t>body.</a:t>
            </a:r>
          </a:p>
          <a:p>
            <a:pPr marL="954405" marR="5080" indent="-457200">
              <a:lnSpc>
                <a:spcPct val="150000"/>
              </a:lnSpc>
              <a:spcBef>
                <a:spcPts val="1165"/>
              </a:spcBef>
              <a:buClr>
                <a:schemeClr val="accent2">
                  <a:lumMod val="75000"/>
                </a:schemeClr>
              </a:buClr>
              <a:buSzPct val="129166"/>
              <a:tabLst>
                <a:tab pos="896619" algn="l"/>
                <a:tab pos="4648200" algn="l"/>
                <a:tab pos="7378065" algn="l"/>
              </a:tabLst>
            </a:pPr>
            <a:r>
              <a:rPr lang="en-US" sz="1600" spc="5" dirty="0" smtClean="0"/>
              <a:t>They </a:t>
            </a:r>
            <a:r>
              <a:rPr lang="en-US" sz="1600" spc="-5" dirty="0" smtClean="0"/>
              <a:t>are natural </a:t>
            </a:r>
            <a:r>
              <a:rPr lang="en-US" sz="1600" dirty="0" smtClean="0"/>
              <a:t>analgesic </a:t>
            </a:r>
            <a:r>
              <a:rPr lang="en-US" sz="1600" spc="-5" dirty="0" smtClean="0"/>
              <a:t>substances </a:t>
            </a:r>
            <a:r>
              <a:rPr lang="en-US" sz="1600" dirty="0" smtClean="0"/>
              <a:t>that  </a:t>
            </a:r>
            <a:r>
              <a:rPr lang="en-US" sz="1600" spc="-5" dirty="0" smtClean="0"/>
              <a:t>act </a:t>
            </a:r>
            <a:r>
              <a:rPr lang="en-US" sz="1600" spc="-30" dirty="0" smtClean="0"/>
              <a:t>by </a:t>
            </a:r>
            <a:r>
              <a:rPr lang="en-US" sz="1600" spc="-5" dirty="0" smtClean="0"/>
              <a:t>binding </a:t>
            </a:r>
            <a:r>
              <a:rPr lang="en-US" sz="1600" dirty="0" smtClean="0"/>
              <a:t>to </a:t>
            </a:r>
            <a:r>
              <a:rPr lang="en-US" sz="1600" spc="-5" dirty="0" smtClean="0"/>
              <a:t>opiate </a:t>
            </a:r>
            <a:r>
              <a:rPr lang="en-US" sz="1600" dirty="0" smtClean="0"/>
              <a:t>receptors </a:t>
            </a:r>
            <a:r>
              <a:rPr lang="en-US" sz="1600" spc="-5" dirty="0" smtClean="0"/>
              <a:t>in </a:t>
            </a:r>
            <a:r>
              <a:rPr lang="en-US" sz="1600" dirty="0" smtClean="0"/>
              <a:t>analgesic </a:t>
            </a:r>
            <a:r>
              <a:rPr lang="en-US" sz="1600" spc="-5" dirty="0" smtClean="0"/>
              <a:t>system and </a:t>
            </a:r>
            <a:r>
              <a:rPr lang="en-US" sz="1600" dirty="0" smtClean="0"/>
              <a:t>dorsal</a:t>
            </a:r>
            <a:r>
              <a:rPr lang="en-US" sz="1600" spc="50" dirty="0" smtClean="0"/>
              <a:t> </a:t>
            </a:r>
            <a:r>
              <a:rPr lang="en-US" sz="1600" spc="5" dirty="0" smtClean="0"/>
              <a:t>horn</a:t>
            </a:r>
            <a:r>
              <a:rPr lang="en-US" sz="1600" dirty="0" smtClean="0"/>
              <a:t> </a:t>
            </a:r>
            <a:r>
              <a:rPr lang="en-US" sz="1600" spc="-5" dirty="0" smtClean="0"/>
              <a:t>of </a:t>
            </a:r>
            <a:r>
              <a:rPr lang="en-US" sz="1600" spc="-5" dirty="0" err="1" smtClean="0"/>
              <a:t>sc</a:t>
            </a:r>
            <a:r>
              <a:rPr lang="en-US" sz="1600" spc="-5" dirty="0" smtClean="0"/>
              <a:t> on </a:t>
            </a:r>
            <a:r>
              <a:rPr lang="en-US" sz="1600" dirty="0" smtClean="0"/>
              <a:t>central</a:t>
            </a:r>
            <a:r>
              <a:rPr lang="en-US" sz="1600" spc="15" dirty="0" smtClean="0"/>
              <a:t> </a:t>
            </a:r>
            <a:r>
              <a:rPr lang="en-US" sz="1600" spc="-5" dirty="0" smtClean="0"/>
              <a:t>ending</a:t>
            </a:r>
            <a:r>
              <a:rPr lang="en-US" sz="1600" dirty="0" smtClean="0"/>
              <a:t> </a:t>
            </a:r>
            <a:r>
              <a:rPr lang="en-US" sz="1600" spc="-5" dirty="0" smtClean="0"/>
              <a:t>of pain </a:t>
            </a:r>
            <a:r>
              <a:rPr lang="en-US" sz="1600" dirty="0" smtClean="0"/>
              <a:t>conducting  </a:t>
            </a:r>
            <a:r>
              <a:rPr lang="en-US" sz="1600" spc="-5" dirty="0" smtClean="0"/>
              <a:t>pain</a:t>
            </a:r>
            <a:r>
              <a:rPr lang="en-US" sz="1600" spc="-10" dirty="0" smtClean="0"/>
              <a:t> </a:t>
            </a:r>
            <a:r>
              <a:rPr lang="en-US" sz="1600" spc="-25" dirty="0" smtClean="0"/>
              <a:t>fibers.</a:t>
            </a:r>
            <a:endParaRPr lang="en-US" sz="1600" spc="-25" dirty="0"/>
          </a:p>
        </p:txBody>
      </p:sp>
      <p:sp>
        <p:nvSpPr>
          <p:cNvPr id="5" name="TextBox 4"/>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Content Placeholder 3"/>
          <p:cNvSpPr txBox="1">
            <a:spLocks/>
          </p:cNvSpPr>
          <p:nvPr/>
        </p:nvSpPr>
        <p:spPr>
          <a:xfrm>
            <a:off x="4510236" y="1219200"/>
            <a:ext cx="7069167" cy="513715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954405" indent="-457200" defTabSz="914400">
              <a:lnSpc>
                <a:spcPct val="150000"/>
              </a:lnSpc>
              <a:spcBef>
                <a:spcPts val="100"/>
              </a:spcBef>
              <a:buClr>
                <a:schemeClr val="accent2">
                  <a:lumMod val="75000"/>
                </a:schemeClr>
              </a:buClr>
              <a:buSzPct val="129166"/>
              <a:tabLst>
                <a:tab pos="896619" algn="l"/>
              </a:tabLst>
            </a:pPr>
            <a:r>
              <a:rPr lang="en-US" sz="1600" spc="-5" dirty="0">
                <a:solidFill>
                  <a:schemeClr val="accent2">
                    <a:lumMod val="75000"/>
                  </a:schemeClr>
                </a:solidFill>
              </a:rPr>
              <a:t>Site </a:t>
            </a:r>
            <a:r>
              <a:rPr lang="en-US" sz="1600" spc="-5" dirty="0" smtClean="0">
                <a:solidFill>
                  <a:schemeClr val="accent2">
                    <a:lumMod val="75000"/>
                  </a:schemeClr>
                </a:solidFill>
              </a:rPr>
              <a:t>of release of opioid  </a:t>
            </a:r>
            <a:r>
              <a:rPr lang="en-US" sz="1600" spc="-5" dirty="0">
                <a:solidFill>
                  <a:schemeClr val="accent2">
                    <a:lumMod val="75000"/>
                  </a:schemeClr>
                </a:solidFill>
              </a:rPr>
              <a:t>peptides</a:t>
            </a:r>
            <a:r>
              <a:rPr lang="en-US" sz="1600" spc="-5" dirty="0" smtClean="0">
                <a:solidFill>
                  <a:schemeClr val="accent2">
                    <a:lumMod val="75000"/>
                  </a:schemeClr>
                </a:solidFill>
              </a:rPr>
              <a:t>:</a:t>
            </a:r>
          </a:p>
          <a:p>
            <a:pPr lvl="1">
              <a:lnSpc>
                <a:spcPct val="150000"/>
              </a:lnSpc>
            </a:pPr>
            <a:r>
              <a:rPr lang="en-US" sz="1600" dirty="0">
                <a:solidFill>
                  <a:schemeClr val="bg2">
                    <a:lumMod val="75000"/>
                  </a:schemeClr>
                </a:solidFill>
              </a:rPr>
              <a:t>Endorphin: </a:t>
            </a:r>
            <a:r>
              <a:rPr lang="en-US" sz="1600" dirty="0" smtClean="0">
                <a:solidFill>
                  <a:schemeClr val="bg2">
                    <a:lumMod val="75000"/>
                  </a:schemeClr>
                </a:solidFill>
              </a:rPr>
              <a:t> </a:t>
            </a:r>
            <a:r>
              <a:rPr lang="en-US" sz="1600" dirty="0" smtClean="0"/>
              <a:t>Are </a:t>
            </a:r>
            <a:r>
              <a:rPr lang="en-US" sz="1600" dirty="0"/>
              <a:t>found in PAG where they inhibit </a:t>
            </a:r>
            <a:r>
              <a:rPr lang="en-US" sz="1600" dirty="0" err="1"/>
              <a:t>GABAnergic</a:t>
            </a:r>
            <a:r>
              <a:rPr lang="en-US" sz="1600" dirty="0"/>
              <a:t> interneurons that normally suppress the anti-nociceptor neurons.</a:t>
            </a:r>
          </a:p>
          <a:p>
            <a:pPr lvl="1">
              <a:lnSpc>
                <a:spcPct val="150000"/>
              </a:lnSpc>
            </a:pPr>
            <a:endParaRPr lang="en-US" sz="1600" dirty="0"/>
          </a:p>
          <a:p>
            <a:pPr lvl="1">
              <a:lnSpc>
                <a:spcPct val="150000"/>
              </a:lnSpc>
            </a:pPr>
            <a:r>
              <a:rPr lang="en-US" sz="1600" dirty="0">
                <a:solidFill>
                  <a:schemeClr val="bg2">
                    <a:lumMod val="75000"/>
                  </a:schemeClr>
                </a:solidFill>
              </a:rPr>
              <a:t>Enkephalin: </a:t>
            </a:r>
            <a:r>
              <a:rPr lang="en-US" sz="1600" dirty="0"/>
              <a:t>It is used by interneurons in lamina II responsible for inhibiting the </a:t>
            </a:r>
            <a:r>
              <a:rPr lang="en-US" sz="1600" dirty="0" err="1"/>
              <a:t>nocioceptor</a:t>
            </a:r>
            <a:r>
              <a:rPr lang="en-US" sz="1600" dirty="0"/>
              <a:t>-specific spinothalamic neurons.</a:t>
            </a:r>
          </a:p>
          <a:p>
            <a:pPr lvl="1">
              <a:lnSpc>
                <a:spcPct val="150000"/>
              </a:lnSpc>
            </a:pPr>
            <a:endParaRPr lang="en-US" sz="1600" dirty="0"/>
          </a:p>
          <a:p>
            <a:pPr lvl="1">
              <a:lnSpc>
                <a:spcPct val="150000"/>
              </a:lnSpc>
            </a:pPr>
            <a:r>
              <a:rPr lang="en-US" sz="1600" dirty="0" err="1">
                <a:solidFill>
                  <a:schemeClr val="bg2">
                    <a:lumMod val="75000"/>
                  </a:schemeClr>
                </a:solidFill>
              </a:rPr>
              <a:t>Dynorphin</a:t>
            </a:r>
            <a:r>
              <a:rPr lang="en-US" sz="1600" dirty="0">
                <a:solidFill>
                  <a:schemeClr val="bg2">
                    <a:lumMod val="75000"/>
                  </a:schemeClr>
                </a:solidFill>
              </a:rPr>
              <a:t>: </a:t>
            </a:r>
            <a:r>
              <a:rPr lang="en-US" sz="1600" dirty="0"/>
              <a:t>In hypothalamus, PAG, reticular formation, and dorsal horn. </a:t>
            </a:r>
          </a:p>
          <a:p>
            <a:pPr lvl="1">
              <a:lnSpc>
                <a:spcPct val="150000"/>
              </a:lnSpc>
            </a:pPr>
            <a:endParaRPr lang="en-US" sz="1600" dirty="0"/>
          </a:p>
          <a:p>
            <a:pPr lvl="1">
              <a:lnSpc>
                <a:spcPct val="150000"/>
              </a:lnSpc>
            </a:pPr>
            <a:r>
              <a:rPr lang="en-US" sz="1600" dirty="0">
                <a:solidFill>
                  <a:schemeClr val="bg2">
                    <a:lumMod val="75000"/>
                  </a:schemeClr>
                </a:solidFill>
              </a:rPr>
              <a:t>Endogenous morphine: </a:t>
            </a:r>
            <a:r>
              <a:rPr lang="en-US" sz="1600" dirty="0"/>
              <a:t>In terminals forming synapses with neuron having </a:t>
            </a:r>
            <a:r>
              <a:rPr lang="el-GR" sz="1600" dirty="0"/>
              <a:t>μ-</a:t>
            </a:r>
            <a:r>
              <a:rPr lang="en-US" sz="1600" dirty="0"/>
              <a:t>opioid receptors in pain modulating pathways.</a:t>
            </a:r>
          </a:p>
          <a:p>
            <a:pPr marL="1087724" lvl="1" indent="-285750" defTabSz="914400">
              <a:lnSpc>
                <a:spcPct val="150000"/>
              </a:lnSpc>
              <a:spcBef>
                <a:spcPts val="100"/>
              </a:spcBef>
              <a:buClr>
                <a:schemeClr val="accent2">
                  <a:lumMod val="75000"/>
                </a:schemeClr>
              </a:buClr>
              <a:buSzPct val="129166"/>
              <a:tabLst>
                <a:tab pos="896619" algn="l"/>
              </a:tabLst>
            </a:pPr>
            <a:endParaRPr lang="en-US" sz="1600" spc="-25" dirty="0">
              <a:solidFill>
                <a:schemeClr val="accent2">
                  <a:lumMod val="75000"/>
                </a:schemeClr>
              </a:solidFill>
            </a:endParaRPr>
          </a:p>
        </p:txBody>
      </p:sp>
      <p:cxnSp>
        <p:nvCxnSpPr>
          <p:cNvPr id="9" name="Straight Connector 8"/>
          <p:cNvCxnSpPr/>
          <p:nvPr/>
        </p:nvCxnSpPr>
        <p:spPr>
          <a:xfrm>
            <a:off x="451023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36195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 of actions of opioid peptides on </a:t>
            </a:r>
            <a:br>
              <a:rPr lang="en-US" dirty="0" smtClean="0"/>
            </a:br>
            <a:r>
              <a:rPr lang="en-US" dirty="0" smtClean="0"/>
              <a:t>pain transmission</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p:txBody>
          <a:bodyPr>
            <a:normAutofit/>
          </a:bodyPr>
          <a:lstStyle/>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a:solidFill>
                  <a:schemeClr val="accent2">
                    <a:lumMod val="75000"/>
                  </a:schemeClr>
                </a:solidFill>
              </a:rPr>
              <a:t>They exerts their analgesic effects by acting at various sites in  peripheral &amp; </a:t>
            </a:r>
            <a:r>
              <a:rPr lang="en-US" sz="1600" dirty="0" smtClean="0">
                <a:solidFill>
                  <a:schemeClr val="accent2">
                    <a:lumMod val="75000"/>
                  </a:schemeClr>
                </a:solidFill>
              </a:rPr>
              <a:t>CNS:</a:t>
            </a:r>
            <a:endParaRPr lang="en-US" sz="1600" dirty="0">
              <a:solidFill>
                <a:schemeClr val="accent2">
                  <a:lumMod val="75000"/>
                </a:schemeClr>
              </a:solidFill>
            </a:endParaRPr>
          </a:p>
          <a:p>
            <a:pPr marL="342900" indent="-342900">
              <a:lnSpc>
                <a:spcPts val="3110"/>
              </a:lnSpc>
              <a:spcBef>
                <a:spcPts val="315"/>
              </a:spcBef>
              <a:buClr>
                <a:schemeClr val="accent2">
                  <a:lumMod val="75000"/>
                </a:schemeClr>
              </a:buClr>
              <a:buAutoNum type="alphaUcPeriod"/>
            </a:pPr>
            <a:r>
              <a:rPr lang="en-US" sz="1600" dirty="0" smtClean="0">
                <a:solidFill>
                  <a:schemeClr val="bg2">
                    <a:lumMod val="75000"/>
                  </a:schemeClr>
                </a:solidFill>
              </a:rPr>
              <a:t>Direct effect:</a:t>
            </a:r>
            <a:endParaRPr lang="en-US" sz="1600" dirty="0">
              <a:solidFill>
                <a:schemeClr val="bg2">
                  <a:lumMod val="75000"/>
                </a:schemeClr>
              </a:solidFill>
            </a:endParaRPr>
          </a:p>
          <a:p>
            <a:pPr>
              <a:lnSpc>
                <a:spcPts val="3110"/>
              </a:lnSpc>
              <a:spcBef>
                <a:spcPts val="315"/>
              </a:spcBef>
              <a:buClr>
                <a:schemeClr val="accent2">
                  <a:lumMod val="75000"/>
                </a:schemeClr>
              </a:buClr>
              <a:buFont typeface="Arial" panose="020B0604020202020204" pitchFamily="34" charset="0"/>
              <a:buChar char="•"/>
            </a:pPr>
            <a:r>
              <a:rPr lang="en-US" sz="1600" dirty="0" smtClean="0"/>
              <a:t>Inhibiting </a:t>
            </a:r>
            <a:r>
              <a:rPr lang="en-US" sz="1600" dirty="0"/>
              <a:t>discharge </a:t>
            </a:r>
            <a:r>
              <a:rPr lang="en-US" sz="1600" dirty="0" smtClean="0"/>
              <a:t>of nociceptor neurons.</a:t>
            </a:r>
          </a:p>
          <a:p>
            <a:pPr>
              <a:lnSpc>
                <a:spcPts val="3110"/>
              </a:lnSpc>
              <a:spcBef>
                <a:spcPts val="315"/>
              </a:spcBef>
              <a:buClr>
                <a:schemeClr val="accent2">
                  <a:lumMod val="75000"/>
                </a:schemeClr>
              </a:buClr>
              <a:buFont typeface="Arial" panose="020B0604020202020204" pitchFamily="34" charset="0"/>
              <a:buChar char="•"/>
            </a:pPr>
            <a:r>
              <a:rPr lang="en-US" sz="1600" dirty="0" smtClean="0"/>
              <a:t>Inhibiting </a:t>
            </a:r>
            <a:r>
              <a:rPr lang="en-US" sz="1600" dirty="0"/>
              <a:t>release </a:t>
            </a:r>
            <a:r>
              <a:rPr lang="en-US" sz="1600" dirty="0" smtClean="0"/>
              <a:t>of substance </a:t>
            </a:r>
            <a:r>
              <a:rPr lang="en-US" sz="1600" dirty="0"/>
              <a:t>P from central terminal </a:t>
            </a:r>
            <a:r>
              <a:rPr lang="en-US" sz="1600" dirty="0" smtClean="0"/>
              <a:t>of nociceptor neurons.</a:t>
            </a:r>
            <a:endParaRPr lang="en-US" sz="1600" dirty="0"/>
          </a:p>
          <a:p>
            <a:pPr>
              <a:lnSpc>
                <a:spcPts val="3110"/>
              </a:lnSpc>
              <a:spcBef>
                <a:spcPts val="315"/>
              </a:spcBef>
              <a:buClr>
                <a:schemeClr val="accent2">
                  <a:lumMod val="75000"/>
                </a:schemeClr>
              </a:buClr>
              <a:buFont typeface="Arial" panose="020B0604020202020204" pitchFamily="34" charset="0"/>
              <a:buChar char="•"/>
            </a:pPr>
            <a:r>
              <a:rPr lang="en-US" sz="1600" dirty="0" smtClean="0"/>
              <a:t>Cause </a:t>
            </a:r>
            <a:r>
              <a:rPr lang="en-US" sz="1600" dirty="0"/>
              <a:t>inhibition </a:t>
            </a:r>
            <a:r>
              <a:rPr lang="en-US" sz="1600" dirty="0" smtClean="0"/>
              <a:t>of dorsal </a:t>
            </a:r>
            <a:r>
              <a:rPr lang="en-US" sz="1600" dirty="0"/>
              <a:t>horn spinothalamic neuron</a:t>
            </a:r>
            <a:r>
              <a:rPr lang="en-US" sz="1600" dirty="0" smtClean="0"/>
              <a:t>.</a:t>
            </a:r>
          </a:p>
          <a:p>
            <a:pPr>
              <a:lnSpc>
                <a:spcPts val="3110"/>
              </a:lnSpc>
              <a:spcBef>
                <a:spcPts val="315"/>
              </a:spcBef>
              <a:buClr>
                <a:schemeClr val="accent2">
                  <a:lumMod val="75000"/>
                </a:schemeClr>
              </a:buClr>
              <a:buFont typeface="Arial" panose="020B0604020202020204" pitchFamily="34" charset="0"/>
              <a:buChar char="•"/>
            </a:pPr>
            <a:endParaRPr lang="en-US" sz="1600" dirty="0"/>
          </a:p>
          <a:p>
            <a:pPr marL="0" indent="0">
              <a:lnSpc>
                <a:spcPts val="3110"/>
              </a:lnSpc>
              <a:spcBef>
                <a:spcPts val="135"/>
              </a:spcBef>
              <a:buClr>
                <a:schemeClr val="accent2">
                  <a:lumMod val="75000"/>
                </a:schemeClr>
              </a:buClr>
              <a:buNone/>
            </a:pPr>
            <a:r>
              <a:rPr lang="en-US" sz="1600" dirty="0" smtClean="0">
                <a:solidFill>
                  <a:schemeClr val="bg2">
                    <a:lumMod val="75000"/>
                  </a:schemeClr>
                </a:solidFill>
              </a:rPr>
              <a:t>B. Indirect effect:</a:t>
            </a:r>
            <a:endParaRPr lang="en-US" sz="1600" dirty="0">
              <a:solidFill>
                <a:schemeClr val="bg2">
                  <a:lumMod val="75000"/>
                </a:schemeClr>
              </a:solidFill>
            </a:endParaRPr>
          </a:p>
          <a:p>
            <a:pPr>
              <a:lnSpc>
                <a:spcPts val="3110"/>
              </a:lnSpc>
              <a:spcBef>
                <a:spcPts val="135"/>
              </a:spcBef>
              <a:buClr>
                <a:schemeClr val="accent2">
                  <a:lumMod val="75000"/>
                </a:schemeClr>
              </a:buClr>
              <a:buFont typeface="Arial" panose="020B0604020202020204" pitchFamily="34" charset="0"/>
              <a:buChar char="•"/>
            </a:pPr>
            <a:r>
              <a:rPr lang="en-US" sz="1600" dirty="0" smtClean="0"/>
              <a:t>Activating </a:t>
            </a:r>
            <a:r>
              <a:rPr lang="en-US" sz="1600" dirty="0"/>
              <a:t>the descending inhibitory pathway be </a:t>
            </a:r>
            <a:r>
              <a:rPr lang="en-US" sz="1600" dirty="0" smtClean="0"/>
              <a:t>exciting.</a:t>
            </a:r>
            <a:endParaRPr lang="en-US" sz="1600" dirty="0"/>
          </a:p>
          <a:p>
            <a:pPr>
              <a:lnSpc>
                <a:spcPts val="3110"/>
              </a:lnSpc>
              <a:spcBef>
                <a:spcPts val="135"/>
              </a:spcBef>
              <a:buClr>
                <a:schemeClr val="accent2">
                  <a:lumMod val="75000"/>
                </a:schemeClr>
              </a:buClr>
              <a:buFont typeface="Arial" panose="020B0604020202020204" pitchFamily="34" charset="0"/>
              <a:buChar char="•"/>
            </a:pPr>
            <a:r>
              <a:rPr lang="en-US" sz="1600" dirty="0" smtClean="0"/>
              <a:t>PAG neurons.</a:t>
            </a:r>
            <a:endParaRPr lang="en-US" sz="1600" dirty="0"/>
          </a:p>
          <a:p>
            <a:pPr>
              <a:lnSpc>
                <a:spcPts val="3110"/>
              </a:lnSpc>
              <a:spcBef>
                <a:spcPts val="135"/>
              </a:spcBef>
              <a:buClr>
                <a:schemeClr val="accent2">
                  <a:lumMod val="75000"/>
                </a:schemeClr>
              </a:buClr>
              <a:buFont typeface="Arial" panose="020B0604020202020204" pitchFamily="34" charset="0"/>
              <a:buChar char="•"/>
            </a:pPr>
            <a:r>
              <a:rPr lang="en-US" sz="1600" dirty="0" smtClean="0"/>
              <a:t>Activating </a:t>
            </a:r>
            <a:r>
              <a:rPr lang="en-US" sz="1600" dirty="0"/>
              <a:t>neurons in the brain stem which suppress pain  transmission directly or indirectly via activation of  </a:t>
            </a:r>
            <a:r>
              <a:rPr lang="en-US" sz="1600" dirty="0" err="1"/>
              <a:t>encephalinergic</a:t>
            </a:r>
            <a:r>
              <a:rPr lang="en-US" sz="1600" dirty="0"/>
              <a:t> containing inhibitory </a:t>
            </a:r>
            <a:r>
              <a:rPr lang="en-US" sz="1600" dirty="0" smtClean="0"/>
              <a:t>interneurons.</a:t>
            </a:r>
            <a:endParaRPr lang="en-US" sz="1600" dirty="0"/>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31355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Cellular actions of opioid peptides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4" name="Content Placeholder 3"/>
          <p:cNvSpPr>
            <a:spLocks noGrp="1"/>
          </p:cNvSpPr>
          <p:nvPr>
            <p:ph sz="quarter" idx="1"/>
          </p:nvPr>
        </p:nvSpPr>
        <p:spPr/>
        <p:txBody>
          <a:bodyPr>
            <a:normAutofit/>
          </a:bodyPr>
          <a:lstStyle/>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a:t>Reduction of </a:t>
            </a:r>
            <a:r>
              <a:rPr lang="en-US" sz="1600" dirty="0" err="1"/>
              <a:t>cAMP</a:t>
            </a:r>
            <a:r>
              <a:rPr lang="en-US" sz="1600" dirty="0"/>
              <a:t> synthesis by inhibiting </a:t>
            </a:r>
            <a:r>
              <a:rPr lang="en-US" sz="1600" dirty="0" err="1"/>
              <a:t>Adenyl</a:t>
            </a:r>
            <a:r>
              <a:rPr lang="en-US" sz="1600" dirty="0"/>
              <a:t> </a:t>
            </a:r>
            <a:r>
              <a:rPr lang="en-US" sz="1600" dirty="0" smtClean="0"/>
              <a:t>cyclase.</a:t>
            </a:r>
          </a:p>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smtClean="0"/>
              <a:t>Inhibition </a:t>
            </a:r>
            <a:r>
              <a:rPr lang="en-US" sz="1600" dirty="0"/>
              <a:t>of  transmitter release by inhibiting opening </a:t>
            </a:r>
            <a:r>
              <a:rPr lang="en-US" sz="1600" dirty="0" smtClean="0"/>
              <a:t>of Ca++ channels.</a:t>
            </a:r>
            <a:endParaRPr lang="en-US" sz="1600" dirty="0"/>
          </a:p>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a:t>Hyperpolarization by facilitating opening of voltage gated </a:t>
            </a:r>
            <a:r>
              <a:rPr lang="en-US" sz="1600" dirty="0" smtClean="0"/>
              <a:t>K+ channels.</a:t>
            </a:r>
            <a:endParaRPr lang="en-US" sz="1600" dirty="0"/>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pic>
        <p:nvPicPr>
          <p:cNvPr id="6" name="Picture 5"/>
          <p:cNvPicPr>
            <a:picLocks noChangeAspect="1"/>
          </p:cNvPicPr>
          <p:nvPr/>
        </p:nvPicPr>
        <p:blipFill>
          <a:blip r:embed="rId2"/>
          <a:stretch>
            <a:fillRect/>
          </a:stretch>
        </p:blipFill>
        <p:spPr>
          <a:xfrm>
            <a:off x="2936429" y="2663649"/>
            <a:ext cx="6316003" cy="3493311"/>
          </a:xfrm>
          <a:prstGeom prst="rect">
            <a:avLst/>
          </a:prstGeom>
        </p:spPr>
      </p:pic>
    </p:spTree>
    <p:extLst>
      <p:ext uri="{BB962C8B-B14F-4D97-AF65-F5344CB8AC3E}">
        <p14:creationId xmlns:p14="http://schemas.microsoft.com/office/powerpoint/2010/main" val="248400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spc="-15" dirty="0"/>
              <a:t>Opioid Antagonist: Naloxone</a:t>
            </a:r>
            <a:endParaRPr lang="ar-SA" sz="2800" dirty="0">
              <a:solidFill>
                <a:schemeClr val="tx1">
                  <a:lumMod val="65000"/>
                  <a:lumOff val="35000"/>
                </a:schemeClr>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a:extLst>
              <a:ext uri="{FF2B5EF4-FFF2-40B4-BE49-F238E27FC236}">
                <a16:creationId xmlns:a16="http://schemas.microsoft.com/office/drawing/2014/main" xmlns="" id="{42CCDD1C-B0DD-4407-B426-7F0139727DA1}"/>
              </a:ext>
            </a:extLst>
          </p:cNvPr>
          <p:cNvSpPr txBox="1"/>
          <p:nvPr/>
        </p:nvSpPr>
        <p:spPr>
          <a:xfrm>
            <a:off x="596009" y="1295400"/>
            <a:ext cx="10381496"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Used to reverse opioid overdose.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Displaces receptor-bound opioids.</a:t>
            </a:r>
          </a:p>
          <a:p>
            <a:r>
              <a:rPr lang="en-US" sz="1800" dirty="0"/>
              <a:t> </a:t>
            </a:r>
          </a:p>
          <a:p>
            <a:pPr marL="285750" indent="-285750">
              <a:buFont typeface="Arial" panose="020B0604020202020204" pitchFamily="34" charset="0"/>
              <a:buChar char="•"/>
            </a:pPr>
            <a:r>
              <a:rPr lang="en-US" sz="1800" dirty="0"/>
              <a:t>Good for overcoming respiratory and CV depression.</a:t>
            </a:r>
          </a:p>
        </p:txBody>
      </p:sp>
      <p:pic>
        <p:nvPicPr>
          <p:cNvPr id="6" name="Picture 5" descr="Screen Clipping">
            <a:extLst>
              <a:ext uri="{FF2B5EF4-FFF2-40B4-BE49-F238E27FC236}">
                <a16:creationId xmlns:a16="http://schemas.microsoft.com/office/drawing/2014/main" xmlns="" id="{440CB2D0-F917-4B75-B8F2-518116B7B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492" y="1556792"/>
            <a:ext cx="4764911" cy="4462335"/>
          </a:xfrm>
          <a:prstGeom prst="rect">
            <a:avLst/>
          </a:prstGeom>
        </p:spPr>
      </p:pic>
      <p:sp>
        <p:nvSpPr>
          <p:cNvPr id="7" name="TextBox 6">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84596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Pain facilitation: peripheral sensitization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p:txBody>
          <a:bodyPr>
            <a:normAutofit/>
          </a:bodyPr>
          <a:lstStyle/>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a:t>Inflammatory mediators can directly activate nociceptors </a:t>
            </a:r>
            <a:r>
              <a:rPr lang="en-US" sz="1600" dirty="0" smtClean="0"/>
              <a:t>or cause </a:t>
            </a:r>
            <a:r>
              <a:rPr lang="en-US" sz="1600" dirty="0"/>
              <a:t>their sensitization (decrease threshold</a:t>
            </a:r>
            <a:r>
              <a:rPr lang="en-US" sz="1600" dirty="0" smtClean="0"/>
              <a:t>).</a:t>
            </a:r>
            <a:endParaRPr lang="en-US" sz="1600" dirty="0"/>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7" name="object 6"/>
          <p:cNvSpPr/>
          <p:nvPr/>
        </p:nvSpPr>
        <p:spPr>
          <a:xfrm>
            <a:off x="1524137" y="1811823"/>
            <a:ext cx="9140588" cy="442133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18848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Pain Facilitation: Dis-inhibition</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8" name="object 2"/>
          <p:cNvSpPr/>
          <p:nvPr/>
        </p:nvSpPr>
        <p:spPr>
          <a:xfrm>
            <a:off x="609460" y="1238922"/>
            <a:ext cx="4908888" cy="5041900"/>
          </a:xfrm>
          <a:prstGeom prst="rect">
            <a:avLst/>
          </a:prstGeom>
          <a:blipFill>
            <a:blip r:embed="rId2" cstate="print"/>
            <a:stretch>
              <a:fillRect/>
            </a:stretch>
          </a:blipFill>
        </p:spPr>
        <p:txBody>
          <a:bodyPr wrap="square" lIns="0" tIns="0" rIns="0" bIns="0" rtlCol="0"/>
          <a:lstStyle/>
          <a:p>
            <a:endParaRPr/>
          </a:p>
        </p:txBody>
      </p:sp>
      <p:sp>
        <p:nvSpPr>
          <p:cNvPr id="10" name="Rectangle 9"/>
          <p:cNvSpPr/>
          <p:nvPr/>
        </p:nvSpPr>
        <p:spPr>
          <a:xfrm>
            <a:off x="6526460" y="2204864"/>
            <a:ext cx="3528392"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5080">
              <a:lnSpc>
                <a:spcPct val="76400"/>
              </a:lnSpc>
              <a:spcBef>
                <a:spcPts val="315"/>
              </a:spcBef>
              <a:buClr>
                <a:srgbClr val="C3250C"/>
              </a:buClr>
              <a:buSzPct val="125000"/>
              <a:tabLst>
                <a:tab pos="224790" algn="l"/>
              </a:tabLst>
            </a:pPr>
            <a:r>
              <a:rPr lang="en-US" sz="1800">
                <a:solidFill>
                  <a:schemeClr val="accent2">
                    <a:lumMod val="75000"/>
                  </a:schemeClr>
                </a:solidFill>
              </a:rPr>
              <a:t>Pain transmission is controlled by  inhibitory interneurons</a:t>
            </a:r>
            <a:endParaRPr lang="en-US" sz="1800" dirty="0">
              <a:solidFill>
                <a:schemeClr val="accent2">
                  <a:lumMod val="75000"/>
                </a:schemeClr>
              </a:solidFill>
            </a:endParaRPr>
          </a:p>
        </p:txBody>
      </p:sp>
      <p:sp>
        <p:nvSpPr>
          <p:cNvPr id="11" name="Rectangle 10"/>
          <p:cNvSpPr/>
          <p:nvPr/>
        </p:nvSpPr>
        <p:spPr>
          <a:xfrm>
            <a:off x="6526460" y="4581128"/>
            <a:ext cx="3528392"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5080">
              <a:lnSpc>
                <a:spcPct val="76400"/>
              </a:lnSpc>
              <a:spcBef>
                <a:spcPts val="315"/>
              </a:spcBef>
              <a:buClr>
                <a:srgbClr val="C3250C"/>
              </a:buClr>
              <a:buSzPct val="125000"/>
              <a:tabLst>
                <a:tab pos="224790" algn="l"/>
              </a:tabLst>
            </a:pPr>
            <a:r>
              <a:rPr lang="en-US" sz="1800" dirty="0">
                <a:solidFill>
                  <a:schemeClr val="accent2">
                    <a:lumMod val="75000"/>
                  </a:schemeClr>
                </a:solidFill>
              </a:rPr>
              <a:t>Loss </a:t>
            </a:r>
            <a:r>
              <a:rPr lang="en-US" sz="1800" dirty="0" smtClean="0">
                <a:solidFill>
                  <a:schemeClr val="accent2">
                    <a:lumMod val="75000"/>
                  </a:schemeClr>
                </a:solidFill>
              </a:rPr>
              <a:t>of these </a:t>
            </a:r>
            <a:r>
              <a:rPr lang="en-US" sz="1800" dirty="0">
                <a:solidFill>
                  <a:schemeClr val="accent2">
                    <a:lumMod val="75000"/>
                  </a:schemeClr>
                </a:solidFill>
              </a:rPr>
              <a:t>inhibitory  interneurons after excessive release  of	glutamate results in increased  excitability </a:t>
            </a:r>
            <a:r>
              <a:rPr lang="en-US" sz="1800" dirty="0" smtClean="0">
                <a:solidFill>
                  <a:schemeClr val="accent2">
                    <a:lumMod val="75000"/>
                  </a:schemeClr>
                </a:solidFill>
              </a:rPr>
              <a:t>of projection </a:t>
            </a:r>
            <a:r>
              <a:rPr lang="en-US" sz="1800" dirty="0">
                <a:solidFill>
                  <a:schemeClr val="accent2">
                    <a:lumMod val="75000"/>
                  </a:schemeClr>
                </a:solidFill>
              </a:rPr>
              <a:t>neurons  and thus enhanced pain sensation</a:t>
            </a:r>
          </a:p>
        </p:txBody>
      </p:sp>
    </p:spTree>
    <p:extLst>
      <p:ext uri="{BB962C8B-B14F-4D97-AF65-F5344CB8AC3E}">
        <p14:creationId xmlns:p14="http://schemas.microsoft.com/office/powerpoint/2010/main" val="139645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Neurotransmitters for pain modulation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Content Placeholder 3"/>
          <p:cNvSpPr>
            <a:spLocks noGrp="1"/>
          </p:cNvSpPr>
          <p:nvPr>
            <p:ph sz="quarter" idx="1"/>
          </p:nvPr>
        </p:nvSpPr>
        <p:spPr>
          <a:xfrm>
            <a:off x="4870276" y="1219200"/>
            <a:ext cx="6709127" cy="4937760"/>
          </a:xfrm>
        </p:spPr>
        <p:txBody>
          <a:bodyPr>
            <a:normAutofit/>
          </a:bodyPr>
          <a:lstStyle/>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a:solidFill>
                  <a:schemeClr val="bg2">
                    <a:lumMod val="75000"/>
                  </a:schemeClr>
                </a:solidFill>
              </a:rPr>
              <a:t>Serotonin  </a:t>
            </a:r>
            <a:endParaRPr lang="en-US" sz="1600" dirty="0" smtClean="0">
              <a:solidFill>
                <a:schemeClr val="bg2">
                  <a:lumMod val="75000"/>
                </a:schemeClr>
              </a:solidFill>
            </a:endParaRPr>
          </a:p>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smtClean="0">
                <a:solidFill>
                  <a:schemeClr val="bg2">
                    <a:lumMod val="75000"/>
                  </a:schemeClr>
                </a:solidFill>
              </a:rPr>
              <a:t>Noradrenaline  </a:t>
            </a:r>
          </a:p>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smtClean="0">
                <a:solidFill>
                  <a:schemeClr val="bg2">
                    <a:lumMod val="75000"/>
                  </a:schemeClr>
                </a:solidFill>
              </a:rPr>
              <a:t>Encephalin</a:t>
            </a:r>
            <a:endParaRPr lang="en-US" sz="1600" dirty="0">
              <a:solidFill>
                <a:schemeClr val="bg2">
                  <a:lumMod val="75000"/>
                </a:schemeClr>
              </a:solidFill>
            </a:endParaRPr>
          </a:p>
          <a:p>
            <a:pPr marL="298450" marR="5080" indent="-285750">
              <a:lnSpc>
                <a:spcPts val="2690"/>
              </a:lnSpc>
              <a:spcBef>
                <a:spcPts val="740"/>
              </a:spcBef>
              <a:buClr>
                <a:schemeClr val="accent2">
                  <a:lumMod val="75000"/>
                </a:schemeClr>
              </a:buClr>
              <a:buSzPct val="128571"/>
              <a:tabLst>
                <a:tab pos="411480" algn="l"/>
                <a:tab pos="412115" algn="l"/>
              </a:tabLst>
            </a:pPr>
            <a:endParaRPr lang="en-US" sz="1600" dirty="0"/>
          </a:p>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a:t>The serotonergic and  noradrenergic neurons are  crucial in the </a:t>
            </a:r>
            <a:r>
              <a:rPr lang="en-US" sz="1600" dirty="0" err="1"/>
              <a:t>supraspinal</a:t>
            </a:r>
            <a:r>
              <a:rPr lang="en-US" sz="1600" dirty="0"/>
              <a:t> </a:t>
            </a:r>
            <a:r>
              <a:rPr lang="en-US" sz="1600" dirty="0" smtClean="0"/>
              <a:t>modulation.</a:t>
            </a:r>
            <a:endParaRPr lang="en-US" sz="1600" dirty="0"/>
          </a:p>
          <a:p>
            <a:pPr marL="298450" marR="5080" indent="-285750">
              <a:lnSpc>
                <a:spcPts val="2690"/>
              </a:lnSpc>
              <a:spcBef>
                <a:spcPts val="740"/>
              </a:spcBef>
              <a:buClr>
                <a:schemeClr val="accent2">
                  <a:lumMod val="75000"/>
                </a:schemeClr>
              </a:buClr>
              <a:buSzPct val="128571"/>
              <a:tabLst>
                <a:tab pos="411480" algn="l"/>
                <a:tab pos="412115" algn="l"/>
              </a:tabLst>
            </a:pPr>
            <a:r>
              <a:rPr lang="en-US" sz="1600" dirty="0"/>
              <a:t>Destroying these neurons with  neurotoxins blocks the their  analgesic </a:t>
            </a:r>
            <a:r>
              <a:rPr lang="en-US" sz="1600" dirty="0" smtClean="0"/>
              <a:t>actions.</a:t>
            </a:r>
            <a:endParaRPr lang="en-US" sz="1600" dirty="0"/>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8" name="object 10"/>
          <p:cNvSpPr/>
          <p:nvPr/>
        </p:nvSpPr>
        <p:spPr>
          <a:xfrm>
            <a:off x="609460" y="1219200"/>
            <a:ext cx="3878338" cy="504050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0764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pain modulation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60" y="1219200"/>
            <a:ext cx="10969943" cy="5137150"/>
          </a:xfrm>
        </p:spPr>
        <p:txBody>
          <a:bodyPr>
            <a:normAutofit/>
          </a:bodyPr>
          <a:lstStyle/>
          <a:p>
            <a:pPr marL="469900" marR="5080" indent="-457200">
              <a:lnSpc>
                <a:spcPts val="2690"/>
              </a:lnSpc>
              <a:spcBef>
                <a:spcPts val="740"/>
              </a:spcBef>
              <a:buClr>
                <a:schemeClr val="accent2">
                  <a:lumMod val="75000"/>
                </a:schemeClr>
              </a:buClr>
              <a:tabLst>
                <a:tab pos="374015" algn="l"/>
              </a:tabLst>
            </a:pPr>
            <a:r>
              <a:rPr lang="en-US" sz="1600" dirty="0">
                <a:solidFill>
                  <a:schemeClr val="accent2">
                    <a:lumMod val="75000"/>
                  </a:schemeClr>
                </a:solidFill>
              </a:rPr>
              <a:t>It means pain perception variability (the degree to which </a:t>
            </a:r>
            <a:r>
              <a:rPr lang="en-US" sz="1600" dirty="0" smtClean="0">
                <a:solidFill>
                  <a:schemeClr val="accent2">
                    <a:lumMod val="75000"/>
                  </a:schemeClr>
                </a:solidFill>
              </a:rPr>
              <a:t>a </a:t>
            </a:r>
            <a:r>
              <a:rPr lang="en-US" sz="1600" dirty="0">
                <a:solidFill>
                  <a:schemeClr val="accent2">
                    <a:lumMod val="75000"/>
                  </a:schemeClr>
                </a:solidFill>
              </a:rPr>
              <a:t>person reacts to pain</a:t>
            </a:r>
            <a:r>
              <a:rPr lang="en-US" sz="1600" dirty="0" smtClean="0">
                <a:solidFill>
                  <a:schemeClr val="accent2">
                    <a:lumMod val="75000"/>
                  </a:schemeClr>
                </a:solidFill>
              </a:rPr>
              <a:t>).</a:t>
            </a:r>
            <a:endParaRPr lang="en-US" sz="1600" dirty="0">
              <a:solidFill>
                <a:schemeClr val="accent2">
                  <a:lumMod val="75000"/>
                </a:schemeClr>
              </a:solidFill>
            </a:endParaRPr>
          </a:p>
          <a:p>
            <a:pPr marL="469900" marR="463550" indent="-457200">
              <a:lnSpc>
                <a:spcPts val="2690"/>
              </a:lnSpc>
              <a:spcBef>
                <a:spcPts val="965"/>
              </a:spcBef>
              <a:buClr>
                <a:schemeClr val="accent2">
                  <a:lumMod val="75000"/>
                </a:schemeClr>
              </a:buClr>
              <a:tabLst>
                <a:tab pos="374015" algn="l"/>
                <a:tab pos="5571490" algn="l"/>
                <a:tab pos="7079615" algn="l"/>
              </a:tabLst>
            </a:pPr>
            <a:r>
              <a:rPr lang="en-US" sz="1600" dirty="0"/>
              <a:t>i.e. A decrease or an increase in the sensation </a:t>
            </a:r>
            <a:r>
              <a:rPr lang="en-US" sz="1600" dirty="0" smtClean="0"/>
              <a:t>of pain caused </a:t>
            </a:r>
            <a:r>
              <a:rPr lang="en-US" sz="1600" dirty="0"/>
              <a:t>by inhibition or facilitation </a:t>
            </a:r>
            <a:r>
              <a:rPr lang="en-US" sz="1600" dirty="0" smtClean="0"/>
              <a:t>of pain signals.</a:t>
            </a:r>
          </a:p>
          <a:p>
            <a:pPr marL="469900" marR="463550" indent="-457200">
              <a:lnSpc>
                <a:spcPts val="2690"/>
              </a:lnSpc>
              <a:spcBef>
                <a:spcPts val="965"/>
              </a:spcBef>
              <a:buClr>
                <a:schemeClr val="accent2">
                  <a:lumMod val="75000"/>
                </a:schemeClr>
              </a:buClr>
              <a:tabLst>
                <a:tab pos="374015" algn="l"/>
                <a:tab pos="5571490" algn="l"/>
                <a:tab pos="7079615" algn="l"/>
              </a:tabLst>
            </a:pPr>
            <a:endParaRPr lang="en-US" sz="1600" dirty="0"/>
          </a:p>
          <a:p>
            <a:pPr marL="469900" indent="-457200">
              <a:lnSpc>
                <a:spcPts val="3110"/>
              </a:lnSpc>
              <a:spcBef>
                <a:spcPts val="320"/>
              </a:spcBef>
              <a:buClr>
                <a:schemeClr val="accent2">
                  <a:lumMod val="75000"/>
                </a:schemeClr>
              </a:buClr>
              <a:tabLst>
                <a:tab pos="374015" algn="l"/>
              </a:tabLst>
            </a:pPr>
            <a:r>
              <a:rPr lang="en-US" sz="1600" dirty="0">
                <a:solidFill>
                  <a:schemeClr val="accent2">
                    <a:lumMod val="75000"/>
                  </a:schemeClr>
                </a:solidFill>
              </a:rPr>
              <a:t>Inhibition:</a:t>
            </a:r>
          </a:p>
          <a:p>
            <a:pPr marL="837565" lvl="1" indent="-285750">
              <a:lnSpc>
                <a:spcPts val="3740"/>
              </a:lnSpc>
              <a:buClr>
                <a:schemeClr val="bg2">
                  <a:lumMod val="75000"/>
                </a:schemeClr>
              </a:buClr>
              <a:buSzPct val="128571"/>
              <a:tabLst>
                <a:tab pos="728980" algn="l"/>
              </a:tabLst>
            </a:pPr>
            <a:r>
              <a:rPr lang="en-US" sz="1600" dirty="0">
                <a:solidFill>
                  <a:schemeClr val="tx1"/>
                </a:solidFill>
              </a:rPr>
              <a:t>Spinal (segmental) inhibition: </a:t>
            </a:r>
            <a:r>
              <a:rPr lang="en-US" sz="1600" dirty="0">
                <a:solidFill>
                  <a:schemeClr val="bg2">
                    <a:lumMod val="75000"/>
                  </a:schemeClr>
                </a:solidFill>
              </a:rPr>
              <a:t>Gate control </a:t>
            </a:r>
            <a:r>
              <a:rPr lang="en-US" sz="1600" dirty="0" smtClean="0">
                <a:solidFill>
                  <a:schemeClr val="bg2">
                    <a:lumMod val="75000"/>
                  </a:schemeClr>
                </a:solidFill>
              </a:rPr>
              <a:t>theory.</a:t>
            </a:r>
            <a:endParaRPr lang="en-US" sz="1600" dirty="0">
              <a:solidFill>
                <a:schemeClr val="bg2">
                  <a:lumMod val="75000"/>
                </a:schemeClr>
              </a:solidFill>
            </a:endParaRPr>
          </a:p>
          <a:p>
            <a:pPr marL="837565" lvl="1" indent="-285750">
              <a:lnSpc>
                <a:spcPts val="3990"/>
              </a:lnSpc>
              <a:buClr>
                <a:schemeClr val="bg2">
                  <a:lumMod val="75000"/>
                </a:schemeClr>
              </a:buClr>
              <a:buSzPct val="128571"/>
              <a:tabLst>
                <a:tab pos="728980" algn="l"/>
              </a:tabLst>
            </a:pPr>
            <a:r>
              <a:rPr lang="en-US" sz="1600" dirty="0" err="1">
                <a:solidFill>
                  <a:schemeClr val="tx1"/>
                </a:solidFill>
              </a:rPr>
              <a:t>Supraspinal</a:t>
            </a:r>
            <a:r>
              <a:rPr lang="en-US" sz="1600" dirty="0">
                <a:solidFill>
                  <a:schemeClr val="tx1"/>
                </a:solidFill>
              </a:rPr>
              <a:t> (descending) </a:t>
            </a:r>
            <a:r>
              <a:rPr lang="en-US" sz="1600" dirty="0" smtClean="0">
                <a:solidFill>
                  <a:schemeClr val="tx1"/>
                </a:solidFill>
              </a:rPr>
              <a:t>inhibition.</a:t>
            </a:r>
          </a:p>
          <a:p>
            <a:pPr marL="837565" lvl="1" indent="-285750">
              <a:lnSpc>
                <a:spcPts val="3990"/>
              </a:lnSpc>
              <a:buClr>
                <a:schemeClr val="bg2">
                  <a:lumMod val="75000"/>
                </a:schemeClr>
              </a:buClr>
              <a:buSzPct val="128571"/>
              <a:tabLst>
                <a:tab pos="728980" algn="l"/>
              </a:tabLst>
            </a:pPr>
            <a:endParaRPr lang="en-US" sz="1600" dirty="0">
              <a:solidFill>
                <a:schemeClr val="tx1"/>
              </a:solidFill>
            </a:endParaRPr>
          </a:p>
          <a:p>
            <a:pPr marL="498475" indent="-457200">
              <a:lnSpc>
                <a:spcPts val="3110"/>
              </a:lnSpc>
              <a:spcBef>
                <a:spcPts val="140"/>
              </a:spcBef>
              <a:buClr>
                <a:schemeClr val="accent2">
                  <a:lumMod val="75000"/>
                </a:schemeClr>
              </a:buClr>
              <a:tabLst>
                <a:tab pos="370840" algn="l"/>
              </a:tabLst>
            </a:pPr>
            <a:r>
              <a:rPr lang="en-US" sz="1600" dirty="0">
                <a:solidFill>
                  <a:schemeClr val="accent2">
                    <a:lumMod val="75000"/>
                  </a:schemeClr>
                </a:solidFill>
              </a:rPr>
              <a:t>Facilitation:</a:t>
            </a:r>
          </a:p>
          <a:p>
            <a:pPr marL="1009015" lvl="1" indent="-457200">
              <a:lnSpc>
                <a:spcPts val="3654"/>
              </a:lnSpc>
              <a:buClr>
                <a:schemeClr val="bg2">
                  <a:lumMod val="75000"/>
                </a:schemeClr>
              </a:buClr>
              <a:buSzPct val="128571"/>
              <a:tabLst>
                <a:tab pos="728980" algn="l"/>
                <a:tab pos="5536565" algn="l"/>
              </a:tabLst>
            </a:pPr>
            <a:r>
              <a:rPr lang="en-US" sz="1600" dirty="0">
                <a:solidFill>
                  <a:schemeClr val="tx1"/>
                </a:solidFill>
              </a:rPr>
              <a:t>Peripheral sensitization (release of chemicals after tissue injury</a:t>
            </a:r>
            <a:r>
              <a:rPr lang="en-US" sz="1600" dirty="0" smtClean="0">
                <a:solidFill>
                  <a:schemeClr val="tx1"/>
                </a:solidFill>
              </a:rPr>
              <a:t>).</a:t>
            </a:r>
            <a:endParaRPr lang="en-US" sz="1600" dirty="0">
              <a:solidFill>
                <a:schemeClr val="tx1"/>
              </a:solidFill>
            </a:endParaRPr>
          </a:p>
          <a:p>
            <a:pPr marL="1009015" lvl="1" indent="-457200">
              <a:lnSpc>
                <a:spcPts val="4070"/>
              </a:lnSpc>
              <a:buClr>
                <a:schemeClr val="bg2">
                  <a:lumMod val="75000"/>
                </a:schemeClr>
              </a:buClr>
              <a:buSzPct val="128571"/>
              <a:tabLst>
                <a:tab pos="728980" algn="l"/>
              </a:tabLst>
            </a:pPr>
            <a:r>
              <a:rPr lang="en-US" sz="1600" dirty="0">
                <a:solidFill>
                  <a:schemeClr val="tx1"/>
                </a:solidFill>
              </a:rPr>
              <a:t>Central sensitization (Dis-inhibition</a:t>
            </a:r>
            <a:r>
              <a:rPr lang="en-US" sz="1600" dirty="0" smtClean="0">
                <a:solidFill>
                  <a:schemeClr val="tx1"/>
                </a:solidFill>
              </a:rPr>
              <a:t>).</a:t>
            </a:r>
            <a:endParaRPr lang="en-US" sz="1600" dirty="0">
              <a:solidFill>
                <a:schemeClr val="tx1"/>
              </a:solidFill>
            </a:endParaRPr>
          </a:p>
          <a:p>
            <a:pPr>
              <a:buClr>
                <a:schemeClr val="accent2">
                  <a:lumMod val="75000"/>
                </a:schemeClr>
              </a:buClr>
            </a:pPr>
            <a:endParaRPr lang="en-US" sz="1600" dirty="0"/>
          </a:p>
        </p:txBody>
      </p:sp>
      <p:sp>
        <p:nvSpPr>
          <p:cNvPr id="5" name="TextBox 4">
            <a:extLst>
              <a:ext uri="{FF2B5EF4-FFF2-40B4-BE49-F238E27FC236}">
                <a16:creationId xmlns:a16="http://schemas.microsoft.com/office/drawing/2014/main" xmlns="" id="{53CCEC1B-89FD-4E5F-97F4-AD48006391FD}"/>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822230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Analgesia occurs as follows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Content Placeholder 3"/>
          <p:cNvSpPr>
            <a:spLocks noGrp="1"/>
          </p:cNvSpPr>
          <p:nvPr>
            <p:ph sz="quarter" idx="1"/>
          </p:nvPr>
        </p:nvSpPr>
        <p:spPr>
          <a:xfrm>
            <a:off x="609461" y="1219200"/>
            <a:ext cx="5844992" cy="4937760"/>
          </a:xfrm>
        </p:spPr>
        <p:txBody>
          <a:bodyPr>
            <a:normAutofit/>
          </a:bodyPr>
          <a:lstStyle/>
          <a:p>
            <a:pPr>
              <a:lnSpc>
                <a:spcPct val="150000"/>
              </a:lnSpc>
            </a:pPr>
            <a:r>
              <a:rPr lang="en-US" sz="1600" dirty="0"/>
              <a:t>Periventricular nucleus projects to PAG.</a:t>
            </a:r>
          </a:p>
          <a:p>
            <a:pPr>
              <a:lnSpc>
                <a:spcPct val="150000"/>
              </a:lnSpc>
            </a:pPr>
            <a:r>
              <a:rPr lang="en-US" sz="1600" dirty="0"/>
              <a:t>PAG projects neurons  containing aspartate &amp;  glutamate that stimulate  raphe </a:t>
            </a:r>
            <a:r>
              <a:rPr lang="en-US" sz="1600" dirty="0" err="1"/>
              <a:t>magnus</a:t>
            </a:r>
            <a:r>
              <a:rPr lang="en-US" sz="1600" dirty="0"/>
              <a:t> nucleus  (RMN).</a:t>
            </a:r>
          </a:p>
          <a:p>
            <a:pPr>
              <a:lnSpc>
                <a:spcPct val="150000"/>
              </a:lnSpc>
            </a:pPr>
            <a:r>
              <a:rPr lang="en-US" sz="1600" dirty="0"/>
              <a:t>RMN projects serotoninergic  neurons, this in addition to  noradrenergic neurons  project from locus </a:t>
            </a:r>
            <a:r>
              <a:rPr lang="en-US" sz="1600" dirty="0" err="1"/>
              <a:t>coeruleus</a:t>
            </a:r>
            <a:r>
              <a:rPr lang="en-US" sz="1600" dirty="0"/>
              <a:t>  in medulla to dorsal horn.  They block pain signals by  activating PIC.</a:t>
            </a:r>
          </a:p>
          <a:p>
            <a:pPr>
              <a:lnSpc>
                <a:spcPct val="150000"/>
              </a:lnSpc>
            </a:pPr>
            <a:endParaRPr lang="en-US" sz="1600" dirty="0"/>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object 4"/>
          <p:cNvSpPr/>
          <p:nvPr/>
        </p:nvSpPr>
        <p:spPr>
          <a:xfrm>
            <a:off x="7390556" y="1276207"/>
            <a:ext cx="4188847" cy="508014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48688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1002355" cy="990600"/>
          </a:xfrm>
        </p:spPr>
        <p:txBody>
          <a:bodyPr>
            <a:normAutofit/>
          </a:bodyPr>
          <a:lstStyle/>
          <a:p>
            <a:r>
              <a:rPr lang="en-US" sz="3200" dirty="0" smtClean="0"/>
              <a:t>Congenital analgesia</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3" name="Content Placeholder 3"/>
          <p:cNvSpPr txBox="1">
            <a:spLocks/>
          </p:cNvSpPr>
          <p:nvPr/>
        </p:nvSpPr>
        <p:spPr>
          <a:xfrm>
            <a:off x="594592" y="1280795"/>
            <a:ext cx="11017224"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600" dirty="0"/>
              <a:t>A well-known case of congenital insensitivity to pain is a girl  referred to as ‘Miss C' who was a student at McGill  university in Montreal in the 1950s.</a:t>
            </a:r>
          </a:p>
          <a:p>
            <a:pPr defTabSz="914400">
              <a:lnSpc>
                <a:spcPct val="150000"/>
              </a:lnSpc>
            </a:pPr>
            <a:r>
              <a:rPr lang="en-US" sz="1600" dirty="0"/>
              <a:t>She was normal in every way, except that she could not feel  pain. When she was a child she had bitten off the tip of her  tongue and had suffered third-degree burns by kneeling on a  radiator.</a:t>
            </a:r>
          </a:p>
          <a:p>
            <a:pPr defTabSz="914400">
              <a:lnSpc>
                <a:spcPct val="150000"/>
              </a:lnSpc>
            </a:pPr>
            <a:r>
              <a:rPr lang="en-US" sz="1600" dirty="0"/>
              <a:t>she did not feel any pain when she was given strong electric  shocks or when exposed to very hot and very cold water.  When these stimuli were presented to her she showed no  change in heart rate, blood pressure or respiration.</a:t>
            </a:r>
          </a:p>
          <a:p>
            <a:pPr defTabSz="914400">
              <a:lnSpc>
                <a:spcPct val="150000"/>
              </a:lnSpc>
            </a:pPr>
            <a:r>
              <a:rPr lang="en-US" sz="1600" dirty="0"/>
              <a:t>She died at the age of 29 as a result of her condition, because  she damaged her knees, hips and spine.</a:t>
            </a:r>
          </a:p>
          <a:p>
            <a:pPr defTabSz="914400">
              <a:lnSpc>
                <a:spcPct val="150000"/>
              </a:lnSpc>
            </a:pPr>
            <a:endParaRPr lang="en-US" sz="1600" dirty="0"/>
          </a:p>
        </p:txBody>
      </p:sp>
    </p:spTree>
    <p:extLst>
      <p:ext uri="{BB962C8B-B14F-4D97-AF65-F5344CB8AC3E}">
        <p14:creationId xmlns:p14="http://schemas.microsoft.com/office/powerpoint/2010/main" val="3197821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5387443" cy="914400"/>
          </a:xfrm>
        </p:spPr>
        <p:txBody>
          <a:bodyPr>
            <a:normAutofit/>
          </a:bodyPr>
          <a:lstStyle/>
          <a:p>
            <a:pPr marL="12700">
              <a:lnSpc>
                <a:spcPts val="3390"/>
              </a:lnSpc>
              <a:spcBef>
                <a:spcPts val="100"/>
              </a:spcBef>
            </a:pPr>
            <a:r>
              <a:rPr lang="en-US" sz="3200" dirty="0" smtClean="0"/>
              <a:t>Stress induced analgesia</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800" dirty="0"/>
              <a:t>Pain suppression response that  occurs during or following exposure  to a stressful or fearful stimulus.</a:t>
            </a:r>
          </a:p>
          <a:p>
            <a:pPr>
              <a:lnSpc>
                <a:spcPct val="150000"/>
              </a:lnSpc>
            </a:pPr>
            <a:r>
              <a:rPr lang="en-US" sz="1800" dirty="0"/>
              <a:t>It’s a well known phenomenon seen  when the soldier is wounded in  battle field but feels no pain until  the battle is over.</a:t>
            </a:r>
          </a:p>
          <a:p>
            <a:pPr>
              <a:lnSpc>
                <a:spcPct val="150000"/>
              </a:lnSpc>
            </a:pPr>
            <a:r>
              <a:rPr lang="en-US" sz="1800" dirty="0"/>
              <a:t>The cause is not known may be it </a:t>
            </a:r>
            <a:r>
              <a:rPr lang="en-US" sz="1800" dirty="0" smtClean="0"/>
              <a:t>is similar </a:t>
            </a:r>
            <a:r>
              <a:rPr lang="en-US" sz="1800" dirty="0"/>
              <a:t>to gate control hypothesis.</a:t>
            </a:r>
          </a:p>
          <a:p>
            <a:pPr>
              <a:lnSpc>
                <a:spcPct val="150000"/>
              </a:lnSpc>
            </a:pPr>
            <a:endParaRPr lang="en-US" sz="1800" dirty="0"/>
          </a:p>
        </p:txBody>
      </p:sp>
      <p:sp>
        <p:nvSpPr>
          <p:cNvPr id="5" name="Content Placeholder 4"/>
          <p:cNvSpPr>
            <a:spLocks noGrp="1"/>
          </p:cNvSpPr>
          <p:nvPr>
            <p:ph sz="quarter" idx="2"/>
          </p:nvPr>
        </p:nvSpPr>
        <p:spPr/>
        <p:txBody>
          <a:bodyPr>
            <a:normAutofit/>
          </a:bodyPr>
          <a:lstStyle/>
          <a:p>
            <a:r>
              <a:rPr lang="en-US" sz="1800" dirty="0"/>
              <a:t>Perceptions that an individual  experiences relating to a limb or an </a:t>
            </a:r>
            <a:r>
              <a:rPr lang="en-US" sz="1800" dirty="0" smtClean="0"/>
              <a:t>organ </a:t>
            </a:r>
            <a:r>
              <a:rPr lang="en-US" sz="1800" dirty="0"/>
              <a:t>that is not physically part of  the body.</a:t>
            </a:r>
          </a:p>
          <a:p>
            <a:endParaRPr lang="en-US" dirty="0"/>
          </a:p>
        </p:txBody>
      </p:sp>
      <p:cxnSp>
        <p:nvCxnSpPr>
          <p:cNvPr id="6" name="Straight Connector 5"/>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5946289" y="228600"/>
            <a:ext cx="5387443"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12700" defTabSz="914400">
              <a:lnSpc>
                <a:spcPts val="3390"/>
              </a:lnSpc>
              <a:spcBef>
                <a:spcPts val="100"/>
              </a:spcBef>
            </a:pPr>
            <a:r>
              <a:rPr lang="en-US" sz="3200" dirty="0" smtClean="0"/>
              <a:t>Phantom pain sensations </a:t>
            </a:r>
            <a:endParaRPr lang="en-US" sz="3200" dirty="0"/>
          </a:p>
        </p:txBody>
      </p:sp>
      <p:sp>
        <p:nvSpPr>
          <p:cNvPr id="8" name="TextBox 7">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915913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Characteristics of visceral pain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800" dirty="0" smtClean="0"/>
              <a:t>Poorly localized.</a:t>
            </a:r>
          </a:p>
          <a:p>
            <a:pPr>
              <a:lnSpc>
                <a:spcPct val="150000"/>
              </a:lnSpc>
            </a:pPr>
            <a:r>
              <a:rPr lang="en-US" sz="1800" dirty="0" smtClean="0"/>
              <a:t>Associated with nausea and  autonomic disturbance.</a:t>
            </a:r>
          </a:p>
          <a:p>
            <a:pPr>
              <a:lnSpc>
                <a:spcPct val="150000"/>
              </a:lnSpc>
            </a:pPr>
            <a:r>
              <a:rPr lang="en-US" sz="1800" dirty="0" smtClean="0"/>
              <a:t>Often referred.</a:t>
            </a:r>
          </a:p>
          <a:p>
            <a:pPr>
              <a:lnSpc>
                <a:spcPct val="150000"/>
              </a:lnSpc>
            </a:pPr>
            <a:r>
              <a:rPr lang="en-US" sz="1800" dirty="0" smtClean="0"/>
              <a:t>Cutting, crushing are not  painful when applied to viscera.</a:t>
            </a:r>
          </a:p>
          <a:p>
            <a:pPr>
              <a:lnSpc>
                <a:spcPct val="150000"/>
              </a:lnSpc>
            </a:pPr>
            <a:r>
              <a:rPr lang="en-US" sz="1800" dirty="0" smtClean="0"/>
              <a:t>Pain is caused by  distension, ischemia and  inflammation.</a:t>
            </a:r>
          </a:p>
          <a:p>
            <a:pPr>
              <a:lnSpc>
                <a:spcPct val="150000"/>
              </a:lnSpc>
            </a:pPr>
            <a:endParaRPr lang="en-US" sz="1800"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20" name="Picture 19"/>
          <p:cNvPicPr>
            <a:picLocks noChangeAspect="1"/>
          </p:cNvPicPr>
          <p:nvPr/>
        </p:nvPicPr>
        <p:blipFill>
          <a:blip r:embed="rId2"/>
          <a:stretch>
            <a:fillRect/>
          </a:stretch>
        </p:blipFill>
        <p:spPr>
          <a:xfrm>
            <a:off x="7750596" y="1332287"/>
            <a:ext cx="3828807" cy="4900873"/>
          </a:xfrm>
          <a:prstGeom prst="rect">
            <a:avLst/>
          </a:prstGeom>
        </p:spPr>
      </p:pic>
    </p:spTree>
    <p:extLst>
      <p:ext uri="{BB962C8B-B14F-4D97-AF65-F5344CB8AC3E}">
        <p14:creationId xmlns:p14="http://schemas.microsoft.com/office/powerpoint/2010/main" val="4084049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Pain scales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600" dirty="0"/>
              <a:t>Visual Analog Scale</a:t>
            </a:r>
          </a:p>
          <a:p>
            <a:pPr>
              <a:lnSpc>
                <a:spcPct val="150000"/>
              </a:lnSpc>
            </a:pPr>
            <a:r>
              <a:rPr lang="en-US" sz="1600" dirty="0"/>
              <a:t>Locate area of pain on a picture</a:t>
            </a:r>
          </a:p>
          <a:p>
            <a:pPr>
              <a:lnSpc>
                <a:spcPct val="150000"/>
              </a:lnSpc>
            </a:pPr>
            <a:r>
              <a:rPr lang="en-US" sz="1600" dirty="0"/>
              <a:t>McGill pain questionnaire</a:t>
            </a:r>
          </a:p>
          <a:p>
            <a:pPr lvl="1">
              <a:lnSpc>
                <a:spcPct val="150000"/>
              </a:lnSpc>
            </a:pPr>
            <a:r>
              <a:rPr lang="en-US" sz="1600" dirty="0">
                <a:solidFill>
                  <a:schemeClr val="tx1"/>
                </a:solidFill>
              </a:rPr>
              <a:t>Evaluate sensory, evaluative, &amp; affective  components of </a:t>
            </a:r>
            <a:r>
              <a:rPr lang="en-US" sz="1600" dirty="0" smtClean="0">
                <a:solidFill>
                  <a:schemeClr val="tx1"/>
                </a:solidFill>
              </a:rPr>
              <a:t>pain.</a:t>
            </a:r>
            <a:endParaRPr lang="en-US" sz="1600" dirty="0">
              <a:solidFill>
                <a:schemeClr val="tx1"/>
              </a:solidFill>
            </a:endParaRPr>
          </a:p>
          <a:p>
            <a:pPr lvl="1">
              <a:lnSpc>
                <a:spcPct val="150000"/>
              </a:lnSpc>
            </a:pPr>
            <a:r>
              <a:rPr lang="en-US" sz="1600" dirty="0">
                <a:solidFill>
                  <a:schemeClr val="accent4">
                    <a:lumMod val="75000"/>
                  </a:schemeClr>
                </a:solidFill>
              </a:rPr>
              <a:t>20</a:t>
            </a:r>
            <a:r>
              <a:rPr lang="en-US" sz="1600" dirty="0">
                <a:solidFill>
                  <a:schemeClr val="tx1"/>
                </a:solidFill>
              </a:rPr>
              <a:t> subcategories, </a:t>
            </a:r>
            <a:r>
              <a:rPr lang="en-US" sz="1600" dirty="0">
                <a:solidFill>
                  <a:schemeClr val="accent4">
                    <a:lumMod val="75000"/>
                  </a:schemeClr>
                </a:solidFill>
              </a:rPr>
              <a:t>78</a:t>
            </a:r>
            <a:r>
              <a:rPr lang="en-US" sz="1600" dirty="0">
                <a:solidFill>
                  <a:schemeClr val="tx1"/>
                </a:solidFill>
              </a:rPr>
              <a:t> </a:t>
            </a:r>
            <a:r>
              <a:rPr lang="en-US" sz="1600" dirty="0" smtClean="0">
                <a:solidFill>
                  <a:schemeClr val="tx1"/>
                </a:solidFill>
              </a:rPr>
              <a:t>words.</a:t>
            </a:r>
            <a:endParaRPr lang="en-US" sz="1600" dirty="0">
              <a:solidFill>
                <a:schemeClr val="tx1"/>
              </a:solidFill>
            </a:endParaRPr>
          </a:p>
          <a:p>
            <a:pPr>
              <a:lnSpc>
                <a:spcPct val="150000"/>
              </a:lnSpc>
            </a:pPr>
            <a:endParaRPr lang="en-US" sz="1600"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object 5"/>
          <p:cNvSpPr/>
          <p:nvPr/>
        </p:nvSpPr>
        <p:spPr>
          <a:xfrm>
            <a:off x="4222204" y="3140968"/>
            <a:ext cx="6940296" cy="1828800"/>
          </a:xfrm>
          <a:prstGeom prst="rect">
            <a:avLst/>
          </a:prstGeom>
          <a:blipFill>
            <a:blip r:embed="rId2" cstate="print"/>
            <a:stretch>
              <a:fillRect/>
            </a:stretch>
          </a:blipFill>
        </p:spPr>
        <p:txBody>
          <a:bodyPr wrap="square" lIns="0" tIns="0" rIns="0" bIns="0" rtlCol="0"/>
          <a:lstStyle/>
          <a:p>
            <a:endParaRPr/>
          </a:p>
        </p:txBody>
      </p:sp>
      <p:sp>
        <p:nvSpPr>
          <p:cNvPr id="8" name="object 6"/>
          <p:cNvSpPr/>
          <p:nvPr/>
        </p:nvSpPr>
        <p:spPr>
          <a:xfrm>
            <a:off x="4414229" y="5045968"/>
            <a:ext cx="6553200" cy="914400"/>
          </a:xfrm>
          <a:prstGeom prst="rect">
            <a:avLst/>
          </a:prstGeom>
          <a:blipFill>
            <a:blip r:embed="rId3" cstate="print"/>
            <a:stretch>
              <a:fillRect/>
            </a:stretch>
          </a:blipFill>
        </p:spPr>
        <p:txBody>
          <a:bodyPr wrap="square" lIns="0" tIns="0" rIns="0" bIns="0" rtlCol="0"/>
          <a:lstStyle/>
          <a:p>
            <a:endParaRPr/>
          </a:p>
        </p:txBody>
      </p:sp>
      <p:sp>
        <p:nvSpPr>
          <p:cNvPr id="9" name="object 7"/>
          <p:cNvSpPr txBox="1"/>
          <p:nvPr/>
        </p:nvSpPr>
        <p:spPr>
          <a:xfrm>
            <a:off x="6785573" y="5731768"/>
            <a:ext cx="1210310" cy="370840"/>
          </a:xfrm>
          <a:prstGeom prst="rect">
            <a:avLst/>
          </a:prstGeom>
          <a:solidFill>
            <a:srgbClr val="FF0000"/>
          </a:solidFill>
        </p:spPr>
        <p:txBody>
          <a:bodyPr vert="horz" wrap="square" lIns="0" tIns="39370" rIns="0" bIns="0" rtlCol="0">
            <a:spAutoFit/>
          </a:bodyPr>
          <a:lstStyle/>
          <a:p>
            <a:pPr marL="97155">
              <a:lnSpc>
                <a:spcPct val="100000"/>
              </a:lnSpc>
              <a:spcBef>
                <a:spcPts val="310"/>
              </a:spcBef>
            </a:pPr>
            <a:r>
              <a:rPr sz="1800" spc="-5" dirty="0">
                <a:solidFill>
                  <a:srgbClr val="FFFFFF"/>
                </a:solidFill>
                <a:latin typeface="Arial"/>
                <a:cs typeface="Arial"/>
              </a:rPr>
              <a:t>adjectives</a:t>
            </a:r>
            <a:endParaRPr sz="1800">
              <a:latin typeface="Arial"/>
              <a:cs typeface="Arial"/>
            </a:endParaRPr>
          </a:p>
        </p:txBody>
      </p:sp>
      <p:sp>
        <p:nvSpPr>
          <p:cNvPr id="10" name="object 8"/>
          <p:cNvSpPr txBox="1"/>
          <p:nvPr/>
        </p:nvSpPr>
        <p:spPr>
          <a:xfrm>
            <a:off x="6547829" y="4664968"/>
            <a:ext cx="1865630" cy="370840"/>
          </a:xfrm>
          <a:prstGeom prst="rect">
            <a:avLst/>
          </a:prstGeom>
          <a:solidFill>
            <a:srgbClr val="FF0000"/>
          </a:solidFill>
        </p:spPr>
        <p:txBody>
          <a:bodyPr vert="horz" wrap="square" lIns="0" tIns="39370" rIns="0" bIns="0" rtlCol="0">
            <a:spAutoFit/>
          </a:bodyPr>
          <a:lstStyle/>
          <a:p>
            <a:pPr marL="98425">
              <a:lnSpc>
                <a:spcPct val="100000"/>
              </a:lnSpc>
              <a:spcBef>
                <a:spcPts val="310"/>
              </a:spcBef>
            </a:pPr>
            <a:r>
              <a:rPr sz="1800" spc="-5" dirty="0">
                <a:solidFill>
                  <a:srgbClr val="FFFFFF"/>
                </a:solidFill>
                <a:latin typeface="Arial"/>
                <a:cs typeface="Arial"/>
              </a:rPr>
              <a:t>numerical value</a:t>
            </a:r>
            <a:endParaRPr sz="1800">
              <a:latin typeface="Arial"/>
              <a:cs typeface="Arial"/>
            </a:endParaRPr>
          </a:p>
        </p:txBody>
      </p:sp>
    </p:spTree>
    <p:extLst>
      <p:ext uri="{BB962C8B-B14F-4D97-AF65-F5344CB8AC3E}">
        <p14:creationId xmlns:p14="http://schemas.microsoft.com/office/powerpoint/2010/main" val="3452790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8" name="Picture 7"/>
          <p:cNvPicPr>
            <a:picLocks noChangeAspect="1"/>
          </p:cNvPicPr>
          <p:nvPr/>
        </p:nvPicPr>
        <p:blipFill rotWithShape="1">
          <a:blip r:embed="rId2"/>
          <a:srcRect l="15198" t="22498" r="35025" b="9805"/>
          <a:stretch/>
        </p:blipFill>
        <p:spPr>
          <a:xfrm>
            <a:off x="2349996" y="1351945"/>
            <a:ext cx="7300969" cy="4795459"/>
          </a:xfrm>
          <a:prstGeom prst="rect">
            <a:avLst/>
          </a:prstGeom>
        </p:spPr>
      </p:pic>
    </p:spTree>
    <p:extLst>
      <p:ext uri="{BB962C8B-B14F-4D97-AF65-F5344CB8AC3E}">
        <p14:creationId xmlns:p14="http://schemas.microsoft.com/office/powerpoint/2010/main" val="1052308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5628968" cy="990600"/>
          </a:xfrm>
        </p:spPr>
        <p:txBody>
          <a:bodyPr>
            <a:normAutofit/>
          </a:bodyPr>
          <a:lstStyle/>
          <a:p>
            <a:r>
              <a:rPr lang="en-US" sz="3200" dirty="0" smtClean="0"/>
              <a:t>Placebo effect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36</a:t>
            </a:fld>
            <a:endParaRPr lang="en-US" dirty="0"/>
          </a:p>
        </p:txBody>
      </p:sp>
      <p:sp>
        <p:nvSpPr>
          <p:cNvPr id="4" name="Content Placeholder 3"/>
          <p:cNvSpPr>
            <a:spLocks noGrp="1"/>
          </p:cNvSpPr>
          <p:nvPr>
            <p:ph sz="quarter" idx="1"/>
          </p:nvPr>
        </p:nvSpPr>
        <p:spPr>
          <a:xfrm>
            <a:off x="5997151" y="1295400"/>
            <a:ext cx="5484952" cy="4937760"/>
          </a:xfrm>
        </p:spPr>
        <p:txBody>
          <a:bodyPr>
            <a:normAutofit/>
          </a:bodyPr>
          <a:lstStyle/>
          <a:p>
            <a:pPr>
              <a:lnSpc>
                <a:spcPct val="150000"/>
              </a:lnSpc>
            </a:pPr>
            <a:r>
              <a:rPr lang="en-US" sz="1600" dirty="0"/>
              <a:t>The occurrence of body-wide pain in the absence of  tissue damage, as in fibromyalgia, interferes with  all aspects of a person's life and undermines their  credibility.</a:t>
            </a:r>
          </a:p>
          <a:p>
            <a:pPr>
              <a:lnSpc>
                <a:spcPct val="150000"/>
              </a:lnSpc>
            </a:pPr>
            <a:r>
              <a:rPr lang="en-US" sz="1600" dirty="0"/>
              <a:t>The problem is that normal activities can be  exhausting, sleep is disturbed, the ability to  concentrate is impaired, gastrointestinal function is  often abnormal, persistent headaches are common,  and the unrelenting pain that no one can see is  often detrimental to their personal and  professional lives--as it creates a "credibility gap."</a:t>
            </a:r>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1" name="Title 1"/>
          <p:cNvSpPr txBox="1">
            <a:spLocks/>
          </p:cNvSpPr>
          <p:nvPr/>
        </p:nvSpPr>
        <p:spPr>
          <a:xfrm>
            <a:off x="6022404" y="152400"/>
            <a:ext cx="5628968" cy="990600"/>
          </a:xfrm>
          <a:prstGeom prst="rect">
            <a:avLst/>
          </a:prstGeom>
        </p:spPr>
        <p:txBody>
          <a:bodyPr vert="horz" lIns="101590" tIns="50795" rIns="101590" bIns="50795" anchor="b" anchorCtr="0">
            <a:normAutofit lnSpcReduction="100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Fibromyalgia: pain without injury</a:t>
            </a:r>
            <a:endParaRPr lang="en-US" sz="3200" dirty="0"/>
          </a:p>
        </p:txBody>
      </p:sp>
      <p:cxnSp>
        <p:nvCxnSpPr>
          <p:cNvPr id="12" name="Straight Connector 11"/>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3" name="Content Placeholder 3"/>
          <p:cNvSpPr txBox="1">
            <a:spLocks/>
          </p:cNvSpPr>
          <p:nvPr/>
        </p:nvSpPr>
        <p:spPr>
          <a:xfrm>
            <a:off x="761861" y="1371600"/>
            <a:ext cx="5484952"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600" smtClean="0"/>
              <a:t>Placebo stems from the Latin word for  “I shall please”</a:t>
            </a:r>
          </a:p>
          <a:p>
            <a:pPr defTabSz="914400">
              <a:lnSpc>
                <a:spcPct val="150000"/>
              </a:lnSpc>
            </a:pPr>
            <a:r>
              <a:rPr lang="en-US" sz="1600" smtClean="0"/>
              <a:t>Used to describe pain reduction obtained from a  mechanism other than those related to the  physiological effects of the tx.</a:t>
            </a:r>
          </a:p>
          <a:p>
            <a:pPr defTabSz="914400">
              <a:lnSpc>
                <a:spcPct val="150000"/>
              </a:lnSpc>
            </a:pPr>
            <a:r>
              <a:rPr lang="en-US" sz="1600" smtClean="0"/>
              <a:t>Linked to psychological mechanisms</a:t>
            </a:r>
          </a:p>
          <a:p>
            <a:pPr defTabSz="914400">
              <a:lnSpc>
                <a:spcPct val="150000"/>
              </a:lnSpc>
            </a:pPr>
            <a:r>
              <a:rPr lang="en-US" sz="1600" smtClean="0"/>
              <a:t>All Treatments ™ have some degree of  placebo effect</a:t>
            </a:r>
          </a:p>
          <a:p>
            <a:pPr defTabSz="914400">
              <a:lnSpc>
                <a:spcPct val="150000"/>
              </a:lnSpc>
            </a:pPr>
            <a:r>
              <a:rPr lang="en-US" sz="1600" smtClean="0"/>
              <a:t>Most studies involving TM involving the use of a  sham TM (ultrasound set at the intensity of 0)  and an actual treatment have shown ↓ levels of  pain in each group.</a:t>
            </a:r>
          </a:p>
          <a:p>
            <a:pPr defTabSz="914400">
              <a:lnSpc>
                <a:spcPct val="150000"/>
              </a:lnSpc>
            </a:pPr>
            <a:endParaRPr lang="en-US" sz="1600" dirty="0"/>
          </a:p>
        </p:txBody>
      </p:sp>
    </p:spTree>
    <p:extLst>
      <p:ext uri="{BB962C8B-B14F-4D97-AF65-F5344CB8AC3E}">
        <p14:creationId xmlns:p14="http://schemas.microsoft.com/office/powerpoint/2010/main" val="2936912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5628968" cy="990600"/>
          </a:xfrm>
        </p:spPr>
        <p:txBody>
          <a:bodyPr>
            <a:normAutofit/>
          </a:bodyPr>
          <a:lstStyle/>
          <a:p>
            <a:r>
              <a:rPr lang="en-US" sz="3200" dirty="0"/>
              <a:t>Phantom limb pain</a:t>
            </a:r>
          </a:p>
        </p:txBody>
      </p:sp>
      <p:sp>
        <p:nvSpPr>
          <p:cNvPr id="3" name="Slide Number Placeholder 2"/>
          <p:cNvSpPr>
            <a:spLocks noGrp="1"/>
          </p:cNvSpPr>
          <p:nvPr>
            <p:ph type="sldNum" sz="quarter" idx="12"/>
          </p:nvPr>
        </p:nvSpPr>
        <p:spPr/>
        <p:txBody>
          <a:bodyPr/>
          <a:lstStyle/>
          <a:p>
            <a:fld id="{4929A69E-7D8F-4515-9605-0315ABD4F316}" type="slidenum">
              <a:rPr lang="en-US" smtClean="0"/>
              <a:t>37</a:t>
            </a:fld>
            <a:endParaRPr lang="en-US"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3" name="Content Placeholder 3"/>
          <p:cNvSpPr txBox="1">
            <a:spLocks/>
          </p:cNvSpPr>
          <p:nvPr/>
        </p:nvSpPr>
        <p:spPr>
          <a:xfrm>
            <a:off x="594592" y="1280795"/>
            <a:ext cx="11017224"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600" dirty="0"/>
              <a:t>Phantom limbs give impression of pressure  and pain</a:t>
            </a:r>
          </a:p>
          <a:p>
            <a:pPr defTabSz="914400">
              <a:lnSpc>
                <a:spcPct val="150000"/>
              </a:lnSpc>
            </a:pPr>
            <a:r>
              <a:rPr lang="en-US" sz="1600" dirty="0"/>
              <a:t>Even if phantom limb is experienced as  spatially detached from the body, it is still felt  to belong to the patient.</a:t>
            </a:r>
          </a:p>
          <a:p>
            <a:pPr defTabSz="914400">
              <a:lnSpc>
                <a:spcPct val="150000"/>
              </a:lnSpc>
            </a:pPr>
            <a:r>
              <a:rPr lang="en-US" sz="1600" dirty="0"/>
              <a:t>Paraplegic people experience phantom limbs.  They can even experience continually cycling  legs.</a:t>
            </a:r>
          </a:p>
          <a:p>
            <a:pPr defTabSz="914400">
              <a:lnSpc>
                <a:spcPct val="150000"/>
              </a:lnSpc>
            </a:pPr>
            <a:r>
              <a:rPr lang="en-US" sz="1600" dirty="0"/>
              <a:t>It is the emotional and motivational systems  that cause the phantom limb experience.</a:t>
            </a:r>
          </a:p>
          <a:p>
            <a:pPr defTabSz="914400">
              <a:lnSpc>
                <a:spcPct val="150000"/>
              </a:lnSpc>
            </a:pPr>
            <a:r>
              <a:rPr lang="en-US" sz="1600" dirty="0"/>
              <a:t>Our brain can reorganize if sensory input is cut off  at the ventral posterior thalamic nucleus even  after that part is </a:t>
            </a:r>
            <a:r>
              <a:rPr lang="en-US" sz="1600" dirty="0" smtClean="0"/>
              <a:t>amputated.</a:t>
            </a:r>
            <a:endParaRPr lang="en-US" sz="1600" dirty="0"/>
          </a:p>
          <a:p>
            <a:pPr defTabSz="914400">
              <a:lnSpc>
                <a:spcPct val="150000"/>
              </a:lnSpc>
            </a:pPr>
            <a:endParaRPr lang="en-US" sz="1600" dirty="0"/>
          </a:p>
        </p:txBody>
      </p:sp>
    </p:spTree>
    <p:extLst>
      <p:ext uri="{BB962C8B-B14F-4D97-AF65-F5344CB8AC3E}">
        <p14:creationId xmlns:p14="http://schemas.microsoft.com/office/powerpoint/2010/main" val="3746910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Thalamic syndrome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38</a:t>
            </a:fld>
            <a:endParaRPr lang="en-US" dirty="0"/>
          </a:p>
        </p:txBody>
      </p:sp>
      <p:sp>
        <p:nvSpPr>
          <p:cNvPr id="4" name="Content Placeholder 3"/>
          <p:cNvSpPr>
            <a:spLocks noGrp="1"/>
          </p:cNvSpPr>
          <p:nvPr>
            <p:ph sz="quarter" idx="1"/>
          </p:nvPr>
        </p:nvSpPr>
        <p:spPr/>
        <p:txBody>
          <a:bodyPr>
            <a:normAutofit/>
          </a:bodyPr>
          <a:lstStyle/>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It is a neurological condition that results from a brain  stroke affecting the </a:t>
            </a:r>
            <a:r>
              <a:rPr lang="en-US" sz="1600" dirty="0" smtClean="0"/>
              <a:t>thalamus.</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solidFill>
                  <a:schemeClr val="accent2">
                    <a:lumMod val="75000"/>
                  </a:schemeClr>
                </a:solidFill>
              </a:rPr>
              <a:t>Cause: </a:t>
            </a:r>
            <a:r>
              <a:rPr lang="en-US" sz="1600" dirty="0"/>
              <a:t>Obstruction of the </a:t>
            </a:r>
            <a:r>
              <a:rPr lang="en-US" sz="1600" dirty="0" err="1"/>
              <a:t>thalmogeniculate</a:t>
            </a:r>
            <a:r>
              <a:rPr lang="en-US" sz="1600" dirty="0"/>
              <a:t> </a:t>
            </a:r>
            <a:r>
              <a:rPr lang="en-US" sz="1600" dirty="0" smtClean="0"/>
              <a:t>branch of </a:t>
            </a:r>
            <a:r>
              <a:rPr lang="en-US" sz="1600" dirty="0"/>
              <a:t>the posterior cerebral artery.</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Affects posterior thalamic nuclei.</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Causes prolonged severe pain.</a:t>
            </a:r>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8" name="object 4"/>
          <p:cNvSpPr/>
          <p:nvPr/>
        </p:nvSpPr>
        <p:spPr>
          <a:xfrm>
            <a:off x="4150196" y="2492896"/>
            <a:ext cx="7429207" cy="35393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1587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Trigeminal neuralgia</a:t>
            </a:r>
          </a:p>
        </p:txBody>
      </p:sp>
      <p:sp>
        <p:nvSpPr>
          <p:cNvPr id="3" name="Slide Number Placeholder 2"/>
          <p:cNvSpPr>
            <a:spLocks noGrp="1"/>
          </p:cNvSpPr>
          <p:nvPr>
            <p:ph type="sldNum" sz="quarter" idx="12"/>
          </p:nvPr>
        </p:nvSpPr>
        <p:spPr/>
        <p:txBody>
          <a:bodyPr/>
          <a:lstStyle/>
          <a:p>
            <a:fld id="{4929A69E-7D8F-4515-9605-0315ABD4F316}" type="slidenum">
              <a:rPr lang="en-US" smtClean="0"/>
              <a:t>39</a:t>
            </a:fld>
            <a:endParaRPr lang="en-US" dirty="0"/>
          </a:p>
        </p:txBody>
      </p:sp>
      <p:sp>
        <p:nvSpPr>
          <p:cNvPr id="4" name="Content Placeholder 3"/>
          <p:cNvSpPr>
            <a:spLocks noGrp="1"/>
          </p:cNvSpPr>
          <p:nvPr>
            <p:ph sz="quarter" idx="1"/>
          </p:nvPr>
        </p:nvSpPr>
        <p:spPr/>
        <p:txBody>
          <a:bodyPr>
            <a:normAutofit/>
          </a:bodyPr>
          <a:lstStyle/>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It is excruciating intermittent pain </a:t>
            </a:r>
            <a:r>
              <a:rPr lang="en-US" sz="1600" dirty="0" smtClean="0"/>
              <a:t>by stimulation </a:t>
            </a:r>
            <a:r>
              <a:rPr lang="en-US" sz="1600" dirty="0"/>
              <a:t>of	trigger area in the face.</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e.g. Washing </a:t>
            </a:r>
            <a:r>
              <a:rPr lang="en-US" sz="1600" dirty="0" smtClean="0"/>
              <a:t>of face</a:t>
            </a:r>
            <a:r>
              <a:rPr lang="en-US" sz="1600" dirty="0"/>
              <a:t>, combing hair, blast </a:t>
            </a:r>
            <a:r>
              <a:rPr lang="en-US" sz="1600" dirty="0" smtClean="0"/>
              <a:t>of air on </a:t>
            </a:r>
            <a:r>
              <a:rPr lang="en-US" sz="1600" dirty="0"/>
              <a:t>face.</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It results from compression </a:t>
            </a:r>
            <a:r>
              <a:rPr lang="en-US" sz="1600" dirty="0" smtClean="0"/>
              <a:t>of trigeminal </a:t>
            </a:r>
            <a:r>
              <a:rPr lang="en-US" sz="1600" dirty="0"/>
              <a:t>nerve  root by blood vessels.</a:t>
            </a:r>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7" name="object 3"/>
          <p:cNvSpPr/>
          <p:nvPr/>
        </p:nvSpPr>
        <p:spPr>
          <a:xfrm>
            <a:off x="6783204" y="2962424"/>
            <a:ext cx="4774891" cy="328380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8314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Nociceptive &amp; Neuropathic Pain</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09461" y="1219200"/>
            <a:ext cx="5340936" cy="4937760"/>
          </a:xfrm>
        </p:spPr>
        <p:txBody>
          <a:bodyPr>
            <a:normAutofit/>
          </a:bodyPr>
          <a:lstStyle/>
          <a:p>
            <a:pPr>
              <a:lnSpc>
                <a:spcPct val="150000"/>
              </a:lnSpc>
            </a:pPr>
            <a:r>
              <a:rPr lang="en-US" sz="1800" dirty="0" smtClean="0">
                <a:solidFill>
                  <a:schemeClr val="accent2">
                    <a:lumMod val="75000"/>
                  </a:schemeClr>
                </a:solidFill>
              </a:rPr>
              <a:t>Nociceptive: </a:t>
            </a:r>
            <a:r>
              <a:rPr lang="en-US" sz="1800" dirty="0"/>
              <a:t>pain is detected by </a:t>
            </a:r>
            <a:r>
              <a:rPr lang="en-US" sz="1800" dirty="0" smtClean="0"/>
              <a:t>specialized transducers </a:t>
            </a:r>
            <a:r>
              <a:rPr lang="en-US" sz="1800" dirty="0"/>
              <a:t>connected to A-delta and </a:t>
            </a:r>
            <a:r>
              <a:rPr lang="en-US" sz="1800" dirty="0" smtClean="0"/>
              <a:t>C-fibers (stimuli </a:t>
            </a:r>
            <a:r>
              <a:rPr lang="en-US" sz="1800" dirty="0"/>
              <a:t>from somatic and visceral structures</a:t>
            </a:r>
            <a:r>
              <a:rPr lang="en-US" sz="1800" dirty="0" smtClean="0"/>
              <a:t>).</a:t>
            </a:r>
          </a:p>
          <a:p>
            <a:pPr>
              <a:lnSpc>
                <a:spcPct val="150000"/>
              </a:lnSpc>
            </a:pPr>
            <a:endParaRPr lang="en-US" sz="800" dirty="0"/>
          </a:p>
          <a:p>
            <a:pPr>
              <a:lnSpc>
                <a:spcPct val="150000"/>
              </a:lnSpc>
            </a:pPr>
            <a:r>
              <a:rPr lang="en-US" sz="1800" dirty="0" smtClean="0">
                <a:solidFill>
                  <a:schemeClr val="accent2">
                    <a:lumMod val="75000"/>
                  </a:schemeClr>
                </a:solidFill>
              </a:rPr>
              <a:t>Neuropathic: </a:t>
            </a:r>
            <a:r>
              <a:rPr lang="en-US" sz="1800" dirty="0"/>
              <a:t>pain damage to nerves (trigeminal</a:t>
            </a:r>
          </a:p>
          <a:p>
            <a:pPr>
              <a:lnSpc>
                <a:spcPct val="150000"/>
              </a:lnSpc>
            </a:pPr>
            <a:r>
              <a:rPr lang="en-US" sz="1800" dirty="0"/>
              <a:t>neuralgia, </a:t>
            </a:r>
            <a:r>
              <a:rPr lang="en-US" sz="1800" dirty="0" err="1"/>
              <a:t>postherpetic</a:t>
            </a:r>
            <a:r>
              <a:rPr lang="en-US" sz="1800" dirty="0"/>
              <a:t> pain, diabetic neuropathy</a:t>
            </a:r>
            <a:r>
              <a:rPr lang="en-US" sz="1800" dirty="0" smtClean="0"/>
              <a:t>).</a:t>
            </a:r>
            <a:endParaRPr lang="en-US" sz="1800"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6" name="Straight Connector 5"/>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Content Placeholder 3"/>
          <p:cNvSpPr txBox="1">
            <a:spLocks/>
          </p:cNvSpPr>
          <p:nvPr/>
        </p:nvSpPr>
        <p:spPr>
          <a:xfrm>
            <a:off x="6094431" y="1219200"/>
            <a:ext cx="5340936"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800" dirty="0">
                <a:solidFill>
                  <a:schemeClr val="accent4">
                    <a:lumMod val="75000"/>
                  </a:schemeClr>
                </a:solidFill>
              </a:rPr>
              <a:t>4</a:t>
            </a:r>
            <a:r>
              <a:rPr lang="en-US" sz="1800" dirty="0">
                <a:solidFill>
                  <a:schemeClr val="accent2">
                    <a:lumMod val="75000"/>
                  </a:schemeClr>
                </a:solidFill>
              </a:rPr>
              <a:t> Basic </a:t>
            </a:r>
            <a:r>
              <a:rPr lang="en-US" sz="1800" dirty="0" smtClean="0">
                <a:solidFill>
                  <a:schemeClr val="accent2">
                    <a:lumMod val="75000"/>
                  </a:schemeClr>
                </a:solidFill>
              </a:rPr>
              <a:t>Processes:</a:t>
            </a:r>
          </a:p>
          <a:p>
            <a:pPr marL="457200" indent="-457200">
              <a:lnSpc>
                <a:spcPct val="150000"/>
              </a:lnSpc>
              <a:buFont typeface="+mj-lt"/>
              <a:buAutoNum type="arabicPeriod"/>
            </a:pPr>
            <a:r>
              <a:rPr lang="en-US" sz="1900" dirty="0" smtClean="0">
                <a:solidFill>
                  <a:schemeClr val="bg2">
                    <a:lumMod val="75000"/>
                  </a:schemeClr>
                </a:solidFill>
              </a:rPr>
              <a:t>Transduction: </a:t>
            </a:r>
            <a:r>
              <a:rPr lang="en-US" sz="1900" dirty="0" smtClean="0"/>
              <a:t>nociceptors </a:t>
            </a:r>
            <a:r>
              <a:rPr lang="en-US" sz="1900" dirty="0"/>
              <a:t>free nerve endings</a:t>
            </a:r>
          </a:p>
          <a:p>
            <a:pPr marL="457200" indent="-457200">
              <a:lnSpc>
                <a:spcPct val="150000"/>
              </a:lnSpc>
              <a:buFont typeface="+mj-lt"/>
              <a:buAutoNum type="arabicPeriod"/>
            </a:pPr>
            <a:r>
              <a:rPr lang="en-US" sz="1900" dirty="0">
                <a:solidFill>
                  <a:schemeClr val="bg2">
                    <a:lumMod val="75000"/>
                  </a:schemeClr>
                </a:solidFill>
              </a:rPr>
              <a:t>Transmission.</a:t>
            </a:r>
          </a:p>
          <a:p>
            <a:pPr marL="457200" indent="-457200">
              <a:lnSpc>
                <a:spcPct val="150000"/>
              </a:lnSpc>
              <a:buFont typeface="+mj-lt"/>
              <a:buAutoNum type="arabicPeriod"/>
            </a:pPr>
            <a:r>
              <a:rPr lang="en-US" sz="1900" dirty="0">
                <a:solidFill>
                  <a:schemeClr val="bg2">
                    <a:lumMod val="75000"/>
                  </a:schemeClr>
                </a:solidFill>
              </a:rPr>
              <a:t>Perception of Pain: </a:t>
            </a:r>
            <a:r>
              <a:rPr lang="en-US" sz="1900" dirty="0" smtClean="0"/>
              <a:t>At </a:t>
            </a:r>
            <a:r>
              <a:rPr lang="en-US" sz="1900" dirty="0"/>
              <a:t>cortical </a:t>
            </a:r>
            <a:r>
              <a:rPr lang="en-US" sz="1900" dirty="0" smtClean="0"/>
              <a:t>Level.</a:t>
            </a:r>
            <a:endParaRPr lang="en-US" sz="1900" dirty="0"/>
          </a:p>
          <a:p>
            <a:pPr marL="457200" indent="-457200">
              <a:lnSpc>
                <a:spcPct val="150000"/>
              </a:lnSpc>
              <a:buFont typeface="+mj-lt"/>
              <a:buAutoNum type="arabicPeriod"/>
            </a:pPr>
            <a:r>
              <a:rPr lang="en-US" sz="1900" dirty="0">
                <a:solidFill>
                  <a:schemeClr val="bg2">
                    <a:lumMod val="75000"/>
                  </a:schemeClr>
                </a:solidFill>
              </a:rPr>
              <a:t>Modulation of Pain: </a:t>
            </a:r>
            <a:r>
              <a:rPr lang="en-US" sz="1900" dirty="0" smtClean="0"/>
              <a:t>Changing </a:t>
            </a:r>
            <a:r>
              <a:rPr lang="en-US" sz="1900" dirty="0"/>
              <a:t>or inhibiting </a:t>
            </a:r>
            <a:r>
              <a:rPr lang="en-US" sz="1900" dirty="0" smtClean="0"/>
              <a:t>pain impulses </a:t>
            </a:r>
            <a:r>
              <a:rPr lang="en-US" sz="1900" dirty="0"/>
              <a:t>in the descending tract (brain </a:t>
            </a:r>
            <a:r>
              <a:rPr lang="en-US" sz="1900" dirty="0" smtClean="0"/>
              <a:t>spinal cord</a:t>
            </a:r>
            <a:r>
              <a:rPr lang="en-US" sz="1900" dirty="0"/>
              <a:t>) </a:t>
            </a:r>
            <a:r>
              <a:rPr lang="en-US" sz="1900" dirty="0" smtClean="0">
                <a:solidFill>
                  <a:srgbClr val="FF0000"/>
                </a:solidFill>
              </a:rPr>
              <a:t>‘norepinephrine </a:t>
            </a:r>
            <a:r>
              <a:rPr lang="en-US" sz="1900" dirty="0">
                <a:solidFill>
                  <a:srgbClr val="FF0000"/>
                </a:solidFill>
              </a:rPr>
              <a:t>and </a:t>
            </a:r>
            <a:r>
              <a:rPr lang="en-US" sz="1900" dirty="0" smtClean="0">
                <a:solidFill>
                  <a:srgbClr val="FF0000"/>
                </a:solidFill>
              </a:rPr>
              <a:t>serotonin’.</a:t>
            </a:r>
            <a:endParaRPr lang="en-US" sz="1900" dirty="0">
              <a:solidFill>
                <a:srgbClr val="FF0000"/>
              </a:solidFill>
            </a:endParaRPr>
          </a:p>
        </p:txBody>
      </p:sp>
    </p:spTree>
    <p:extLst>
      <p:ext uri="{BB962C8B-B14F-4D97-AF65-F5344CB8AC3E}">
        <p14:creationId xmlns:p14="http://schemas.microsoft.com/office/powerpoint/2010/main" val="3498920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5556960" cy="990600"/>
          </a:xfrm>
        </p:spPr>
        <p:txBody>
          <a:bodyPr>
            <a:normAutofit/>
          </a:bodyPr>
          <a:lstStyle/>
          <a:p>
            <a:r>
              <a:rPr lang="en-US" sz="3200" dirty="0" smtClean="0"/>
              <a:t>Neuropathic pain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40</a:t>
            </a:fld>
            <a:endParaRPr lang="en-US" dirty="0"/>
          </a:p>
        </p:txBody>
      </p:sp>
      <p:sp>
        <p:nvSpPr>
          <p:cNvPr id="4" name="Content Placeholder 3"/>
          <p:cNvSpPr>
            <a:spLocks noGrp="1"/>
          </p:cNvSpPr>
          <p:nvPr>
            <p:ph sz="quarter" idx="1"/>
          </p:nvPr>
        </p:nvSpPr>
        <p:spPr>
          <a:xfrm>
            <a:off x="609461" y="1219200"/>
            <a:ext cx="5340936" cy="4937760"/>
          </a:xfrm>
        </p:spPr>
        <p:txBody>
          <a:bodyPr>
            <a:normAutofit/>
          </a:bodyPr>
          <a:lstStyle/>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Pain caused by a primary lesion or dysfunction in the  nervous system.</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solidFill>
                  <a:schemeClr val="accent2">
                    <a:lumMod val="75000"/>
                  </a:schemeClr>
                </a:solidFill>
              </a:rPr>
              <a:t>Classification:</a:t>
            </a:r>
          </a:p>
          <a:p>
            <a:pPr marL="603219" marR="5080" lvl="1" indent="-285750">
              <a:lnSpc>
                <a:spcPct val="150000"/>
              </a:lnSpc>
              <a:spcBef>
                <a:spcPts val="740"/>
              </a:spcBef>
              <a:buClr>
                <a:schemeClr val="accent2">
                  <a:lumMod val="75000"/>
                </a:schemeClr>
              </a:buClr>
              <a:buSzPct val="128571"/>
              <a:tabLst>
                <a:tab pos="411480" algn="l"/>
                <a:tab pos="412115" algn="l"/>
              </a:tabLst>
            </a:pPr>
            <a:r>
              <a:rPr lang="en-US" sz="1600" dirty="0"/>
              <a:t>Central NP-Damage </a:t>
            </a:r>
            <a:r>
              <a:rPr lang="en-US" sz="1600" dirty="0" smtClean="0"/>
              <a:t>of CNS</a:t>
            </a:r>
            <a:endParaRPr lang="en-US" sz="1600" dirty="0"/>
          </a:p>
          <a:p>
            <a:pPr marL="603219" marR="5080" lvl="1" indent="-285750">
              <a:lnSpc>
                <a:spcPct val="150000"/>
              </a:lnSpc>
              <a:spcBef>
                <a:spcPts val="740"/>
              </a:spcBef>
              <a:buClr>
                <a:schemeClr val="accent2">
                  <a:lumMod val="75000"/>
                </a:schemeClr>
              </a:buClr>
              <a:buSzPct val="128571"/>
              <a:tabLst>
                <a:tab pos="411480" algn="l"/>
                <a:tab pos="412115" algn="l"/>
              </a:tabLst>
            </a:pPr>
            <a:r>
              <a:rPr lang="en-US" sz="1600" dirty="0"/>
              <a:t>Peripheral NP- Damage to PNS</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Resistant to the current analgesic therapy.</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Can persist for years.</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Clinical symptoms: Hyperalgesia, </a:t>
            </a:r>
            <a:r>
              <a:rPr lang="en-US" sz="1600" dirty="0" err="1"/>
              <a:t>allodyni</a:t>
            </a:r>
            <a:r>
              <a:rPr lang="en-US" sz="1600" dirty="0"/>
              <a:t> and  spontaneous pain</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Examples: post herpetic neuralgia, diabetic neuropathy</a:t>
            </a:r>
          </a:p>
          <a:p>
            <a:pPr marL="298450" marR="5080" indent="-285750">
              <a:lnSpc>
                <a:spcPct val="150000"/>
              </a:lnSpc>
              <a:spcBef>
                <a:spcPts val="740"/>
              </a:spcBef>
              <a:buClr>
                <a:schemeClr val="accent2">
                  <a:lumMod val="75000"/>
                </a:schemeClr>
              </a:buClr>
              <a:buSzPct val="128571"/>
              <a:tabLst>
                <a:tab pos="411480" algn="l"/>
                <a:tab pos="412115" algn="l"/>
              </a:tabLst>
            </a:pPr>
            <a:r>
              <a:rPr lang="en-US" sz="1600" dirty="0"/>
              <a:t>and after chemotherapy.</a:t>
            </a:r>
          </a:p>
        </p:txBody>
      </p:sp>
      <p:sp>
        <p:nvSpPr>
          <p:cNvPr id="5" name="TextBox 4">
            <a:extLst>
              <a:ext uri="{FF2B5EF4-FFF2-40B4-BE49-F238E27FC236}">
                <a16:creationId xmlns:a16="http://schemas.microsoft.com/office/drawing/2014/main" xmlns="" id="{449CFCDB-9AB6-4603-BAA2-CC3877BA48DB}"/>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8" name="Content Placeholder 4"/>
          <p:cNvSpPr txBox="1">
            <a:spLocks/>
          </p:cNvSpPr>
          <p:nvPr/>
        </p:nvSpPr>
        <p:spPr>
          <a:xfrm>
            <a:off x="6022404" y="1216155"/>
            <a:ext cx="5539715" cy="4937760"/>
          </a:xfrm>
          <a:prstGeom prst="rect">
            <a:avLst/>
          </a:prstGeom>
        </p:spPr>
        <p:txBody>
          <a:bodyPr>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800" dirty="0"/>
              <a:t>Block production </a:t>
            </a:r>
            <a:r>
              <a:rPr lang="en-US" sz="1800" dirty="0" smtClean="0"/>
              <a:t>of inflammatory </a:t>
            </a:r>
            <a:r>
              <a:rPr lang="en-US" sz="1800" dirty="0"/>
              <a:t>mediators .</a:t>
            </a:r>
            <a:r>
              <a:rPr lang="en-US" sz="1800" dirty="0" smtClean="0">
                <a:solidFill>
                  <a:schemeClr val="bg2">
                    <a:lumMod val="75000"/>
                  </a:schemeClr>
                </a:solidFill>
              </a:rPr>
              <a:t>e.g. Aspirin </a:t>
            </a:r>
            <a:r>
              <a:rPr lang="en-US" sz="1800" dirty="0">
                <a:solidFill>
                  <a:schemeClr val="bg2">
                    <a:lumMod val="75000"/>
                  </a:schemeClr>
                </a:solidFill>
              </a:rPr>
              <a:t>&amp; nonsteroidal anti-inflammatories.</a:t>
            </a:r>
          </a:p>
          <a:p>
            <a:pPr defTabSz="914400">
              <a:lnSpc>
                <a:spcPct val="150000"/>
              </a:lnSpc>
            </a:pPr>
            <a:r>
              <a:rPr lang="en-US" sz="1800" dirty="0"/>
              <a:t>Exogenously administration </a:t>
            </a:r>
            <a:r>
              <a:rPr lang="en-US" sz="1800" dirty="0" smtClean="0"/>
              <a:t>of opioid </a:t>
            </a:r>
            <a:r>
              <a:rPr lang="en-US" sz="1800" dirty="0"/>
              <a:t>like drugs.</a:t>
            </a:r>
          </a:p>
          <a:p>
            <a:pPr defTabSz="914400">
              <a:lnSpc>
                <a:spcPct val="150000"/>
              </a:lnSpc>
            </a:pPr>
            <a:r>
              <a:rPr lang="en-US" sz="1800" dirty="0" err="1"/>
              <a:t>Sympathectomy</a:t>
            </a:r>
            <a:r>
              <a:rPr lang="en-US" sz="1800" dirty="0"/>
              <a:t> can be useful.</a:t>
            </a:r>
          </a:p>
          <a:p>
            <a:pPr defTabSz="914400">
              <a:lnSpc>
                <a:spcPct val="150000"/>
              </a:lnSpc>
            </a:pPr>
            <a:r>
              <a:rPr lang="en-US" sz="1800" dirty="0"/>
              <a:t>Electrical stimulation </a:t>
            </a:r>
            <a:r>
              <a:rPr lang="en-US" sz="1800" dirty="0" smtClean="0"/>
              <a:t>of the </a:t>
            </a:r>
            <a:r>
              <a:rPr lang="en-US" sz="1800" dirty="0"/>
              <a:t>dorsal column.</a:t>
            </a:r>
          </a:p>
          <a:p>
            <a:pPr defTabSz="914400">
              <a:lnSpc>
                <a:spcPct val="150000"/>
              </a:lnSpc>
            </a:pPr>
            <a:r>
              <a:rPr lang="en-US" sz="1800" dirty="0"/>
              <a:t>Selective activation </a:t>
            </a:r>
            <a:r>
              <a:rPr lang="en-US" sz="1800" dirty="0" smtClean="0"/>
              <a:t>of large </a:t>
            </a:r>
            <a:r>
              <a:rPr lang="en-US" sz="1800" dirty="0"/>
              <a:t>diameter afferent fibers  by transcutaneous electrical nerve stimulation.</a:t>
            </a:r>
          </a:p>
          <a:p>
            <a:pPr defTabSz="914400">
              <a:lnSpc>
                <a:spcPct val="150000"/>
              </a:lnSpc>
            </a:pPr>
            <a:r>
              <a:rPr lang="en-US" sz="1800" dirty="0"/>
              <a:t>Stimulation of	brainstem sites or administration of  drugs which can modify serotoninergic or adrenergic  neurons e.g. antidepressants.</a:t>
            </a:r>
          </a:p>
          <a:p>
            <a:pPr defTabSz="914400">
              <a:lnSpc>
                <a:spcPct val="150000"/>
              </a:lnSpc>
            </a:pPr>
            <a:endParaRPr lang="en-US" dirty="0"/>
          </a:p>
        </p:txBody>
      </p:sp>
      <p:cxnSp>
        <p:nvCxnSpPr>
          <p:cNvPr id="9" name="Straight Connector 8"/>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Title 1"/>
          <p:cNvSpPr txBox="1">
            <a:spLocks/>
          </p:cNvSpPr>
          <p:nvPr/>
        </p:nvSpPr>
        <p:spPr>
          <a:xfrm>
            <a:off x="5946289" y="228600"/>
            <a:ext cx="5387443"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12700" defTabSz="914400">
              <a:lnSpc>
                <a:spcPts val="3390"/>
              </a:lnSpc>
              <a:spcBef>
                <a:spcPts val="100"/>
              </a:spcBef>
            </a:pPr>
            <a:r>
              <a:rPr lang="en-US" sz="3200" dirty="0" smtClean="0"/>
              <a:t>Mechanism of pain relief</a:t>
            </a:r>
            <a:endParaRPr lang="en-US" sz="3200" dirty="0"/>
          </a:p>
        </p:txBody>
      </p:sp>
    </p:spTree>
    <p:extLst>
      <p:ext uri="{BB962C8B-B14F-4D97-AF65-F5344CB8AC3E}">
        <p14:creationId xmlns:p14="http://schemas.microsoft.com/office/powerpoint/2010/main" val="2660807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acquired tolerance is different from addiction</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41</a:t>
            </a:fld>
            <a:endParaRPr lang="en-US" dirty="0"/>
          </a:p>
        </p:txBody>
      </p:sp>
      <p:sp>
        <p:nvSpPr>
          <p:cNvPr id="4" name="Content Placeholder 3"/>
          <p:cNvSpPr>
            <a:spLocks noGrp="1"/>
          </p:cNvSpPr>
          <p:nvPr>
            <p:ph sz="quarter" idx="1"/>
          </p:nvPr>
        </p:nvSpPr>
        <p:spPr/>
        <p:txBody>
          <a:bodyPr>
            <a:noAutofit/>
          </a:bodyPr>
          <a:lstStyle/>
          <a:p>
            <a:r>
              <a:rPr lang="en-US" sz="1600" dirty="0">
                <a:solidFill>
                  <a:schemeClr val="accent2">
                    <a:lumMod val="75000"/>
                  </a:schemeClr>
                </a:solidFill>
              </a:rPr>
              <a:t>Opiate Tolerance</a:t>
            </a:r>
          </a:p>
          <a:p>
            <a:pPr lvl="1"/>
            <a:r>
              <a:rPr lang="en-US" sz="1600" dirty="0">
                <a:solidFill>
                  <a:schemeClr val="tx1"/>
                </a:solidFill>
              </a:rPr>
              <a:t>receptor desensitization</a:t>
            </a:r>
          </a:p>
          <a:p>
            <a:pPr lvl="1"/>
            <a:r>
              <a:rPr lang="en-US" sz="1600" dirty="0">
                <a:solidFill>
                  <a:schemeClr val="tx1"/>
                </a:solidFill>
              </a:rPr>
              <a:t>compensatory adaptations in neuronal circuit</a:t>
            </a:r>
          </a:p>
          <a:p>
            <a:pPr lvl="1"/>
            <a:r>
              <a:rPr lang="en-US" sz="1600" dirty="0">
                <a:solidFill>
                  <a:schemeClr val="tx1"/>
                </a:solidFill>
              </a:rPr>
              <a:t>learning mechanisms</a:t>
            </a:r>
          </a:p>
          <a:p>
            <a:r>
              <a:rPr lang="en-US" sz="1600" dirty="0">
                <a:solidFill>
                  <a:schemeClr val="accent2">
                    <a:lumMod val="75000"/>
                  </a:schemeClr>
                </a:solidFill>
              </a:rPr>
              <a:t>Physical Dependence</a:t>
            </a:r>
          </a:p>
          <a:p>
            <a:pPr lvl="1"/>
            <a:r>
              <a:rPr lang="en-US" sz="1600" dirty="0">
                <a:solidFill>
                  <a:schemeClr val="tx1"/>
                </a:solidFill>
              </a:rPr>
              <a:t>compensatory adaptations in neuronal circuit</a:t>
            </a:r>
          </a:p>
          <a:p>
            <a:r>
              <a:rPr lang="en-US" sz="1600" dirty="0">
                <a:solidFill>
                  <a:schemeClr val="accent2">
                    <a:lumMod val="75000"/>
                  </a:schemeClr>
                </a:solidFill>
              </a:rPr>
              <a:t>Drug Withdrawal</a:t>
            </a:r>
          </a:p>
          <a:p>
            <a:pPr lvl="1"/>
            <a:r>
              <a:rPr lang="en-US" sz="1600" dirty="0">
                <a:solidFill>
                  <a:schemeClr val="tx1"/>
                </a:solidFill>
              </a:rPr>
              <a:t>removal of opiate unmasks </a:t>
            </a:r>
            <a:r>
              <a:rPr lang="en-US" sz="1600" dirty="0" smtClean="0">
                <a:solidFill>
                  <a:schemeClr val="tx1"/>
                </a:solidFill>
              </a:rPr>
              <a:t>compensatory adaptations</a:t>
            </a:r>
            <a:endParaRPr lang="en-US" sz="1600" dirty="0">
              <a:solidFill>
                <a:schemeClr val="tx1"/>
              </a:solidFill>
            </a:endParaRPr>
          </a:p>
          <a:p>
            <a:r>
              <a:rPr lang="en-US" sz="1600" dirty="0">
                <a:solidFill>
                  <a:schemeClr val="accent2">
                    <a:lumMod val="75000"/>
                  </a:schemeClr>
                </a:solidFill>
              </a:rPr>
              <a:t>Drug Addiction </a:t>
            </a:r>
            <a:endParaRPr lang="en-US" sz="1600" dirty="0" smtClean="0">
              <a:solidFill>
                <a:schemeClr val="accent2">
                  <a:lumMod val="75000"/>
                </a:schemeClr>
              </a:solidFill>
            </a:endParaRPr>
          </a:p>
          <a:p>
            <a:pPr lvl="1"/>
            <a:r>
              <a:rPr lang="en-US" sz="1600" dirty="0" smtClean="0">
                <a:solidFill>
                  <a:schemeClr val="tx1"/>
                </a:solidFill>
              </a:rPr>
              <a:t>Psychological </a:t>
            </a:r>
            <a:r>
              <a:rPr lang="en-US" sz="1600" dirty="0">
                <a:solidFill>
                  <a:schemeClr val="tx1"/>
                </a:solidFill>
              </a:rPr>
              <a:t>addiction is extremely rare </a:t>
            </a:r>
            <a:r>
              <a:rPr lang="en-US" sz="1600" dirty="0" smtClean="0">
                <a:solidFill>
                  <a:schemeClr val="tx1"/>
                </a:solidFill>
              </a:rPr>
              <a:t>during treatment </a:t>
            </a:r>
            <a:r>
              <a:rPr lang="en-US" sz="1600" dirty="0">
                <a:solidFill>
                  <a:schemeClr val="tx1"/>
                </a:solidFill>
              </a:rPr>
              <a:t>of </a:t>
            </a:r>
            <a:r>
              <a:rPr lang="en-US" sz="1600" dirty="0" smtClean="0">
                <a:solidFill>
                  <a:schemeClr val="tx1"/>
                </a:solidFill>
              </a:rPr>
              <a:t>pain</a:t>
            </a:r>
          </a:p>
          <a:p>
            <a:pPr lvl="1"/>
            <a:endParaRPr lang="en-US" sz="1600" dirty="0">
              <a:solidFill>
                <a:schemeClr val="tx1"/>
              </a:solidFill>
            </a:endParaRPr>
          </a:p>
          <a:p>
            <a:pPr>
              <a:lnSpc>
                <a:spcPct val="150000"/>
              </a:lnSpc>
            </a:pPr>
            <a:r>
              <a:rPr lang="en-US" sz="1600" dirty="0"/>
              <a:t>This acquired tolerance is different from addiction, which refers to </a:t>
            </a:r>
            <a:r>
              <a:rPr lang="en-US" sz="1600" dirty="0" smtClean="0"/>
              <a:t>a psychological </a:t>
            </a:r>
            <a:r>
              <a:rPr lang="en-US" sz="1600" dirty="0"/>
              <a:t>craving.</a:t>
            </a:r>
          </a:p>
          <a:p>
            <a:pPr>
              <a:lnSpc>
                <a:spcPct val="150000"/>
              </a:lnSpc>
            </a:pPr>
            <a:r>
              <a:rPr lang="en-US" sz="1600" dirty="0" smtClean="0"/>
              <a:t>Psychological </a:t>
            </a:r>
            <a:r>
              <a:rPr lang="en-US" sz="1600" dirty="0"/>
              <a:t>addiction rarely occurs when morphine is used to </a:t>
            </a:r>
            <a:r>
              <a:rPr lang="en-US" sz="1600" dirty="0" smtClean="0"/>
              <a:t>treat chronic </a:t>
            </a:r>
            <a:r>
              <a:rPr lang="en-US" sz="1600" dirty="0"/>
              <a:t>pain, provided the patient does not have a history of drug abuse.</a:t>
            </a:r>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569386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spc="-25" dirty="0"/>
              <a:t>Terms frequently used</a:t>
            </a:r>
            <a:endParaRPr lang="ar-SA" sz="3200" dirty="0">
              <a:solidFill>
                <a:schemeClr val="tx1">
                  <a:lumMod val="65000"/>
                  <a:lumOff val="35000"/>
                </a:schemeClr>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653574324"/>
              </p:ext>
            </p:extLst>
          </p:nvPr>
        </p:nvGraphicFramePr>
        <p:xfrm>
          <a:off x="609460" y="1726819"/>
          <a:ext cx="10969944" cy="4045712"/>
        </p:xfrm>
        <a:graphic>
          <a:graphicData uri="http://schemas.openxmlformats.org/drawingml/2006/table">
            <a:tbl>
              <a:tblPr firstRow="1" bandRow="1">
                <a:tableStyleId>{5DA37D80-6434-44D0-A028-1B22A696006F}</a:tableStyleId>
              </a:tblPr>
              <a:tblGrid>
                <a:gridCol w="2992557">
                  <a:extLst>
                    <a:ext uri="{9D8B030D-6E8A-4147-A177-3AD203B41FA5}">
                      <a16:colId xmlns:a16="http://schemas.microsoft.com/office/drawing/2014/main" xmlns="" val="2372490157"/>
                    </a:ext>
                  </a:extLst>
                </a:gridCol>
                <a:gridCol w="7977387">
                  <a:extLst>
                    <a:ext uri="{9D8B030D-6E8A-4147-A177-3AD203B41FA5}">
                      <a16:colId xmlns:a16="http://schemas.microsoft.com/office/drawing/2014/main" xmlns="" val="297540638"/>
                    </a:ext>
                  </a:extLst>
                </a:gridCol>
              </a:tblGrid>
              <a:tr h="368277">
                <a:tc>
                  <a:txBody>
                    <a:bodyPr/>
                    <a:lstStyle/>
                    <a:p>
                      <a:pPr algn="ctr">
                        <a:lnSpc>
                          <a:spcPct val="150000"/>
                        </a:lnSpc>
                      </a:pPr>
                      <a:r>
                        <a:rPr kumimoji="0" lang="en-US" sz="1600" b="0" kern="1200" dirty="0" smtClean="0">
                          <a:solidFill>
                            <a:schemeClr val="accent2">
                              <a:lumMod val="75000"/>
                            </a:schemeClr>
                          </a:solidFill>
                          <a:latin typeface="+mn-lt"/>
                          <a:ea typeface="+mn-ea"/>
                          <a:cs typeface="+mn-cs"/>
                        </a:rPr>
                        <a:t>Hyperalgesia</a:t>
                      </a:r>
                      <a:endParaRPr kumimoji="0" lang="en-US" sz="1600" b="0" kern="1200" dirty="0">
                        <a:solidFill>
                          <a:schemeClr val="accent2">
                            <a:lumMod val="75000"/>
                          </a:schemeClr>
                        </a:solidFill>
                        <a:latin typeface="+mn-lt"/>
                        <a:ea typeface="+mn-ea"/>
                        <a:cs typeface="+mn-cs"/>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chemeClr val="tx1"/>
                          </a:solidFill>
                          <a:latin typeface="+mn-lt"/>
                          <a:ea typeface="+mn-ea"/>
                          <a:cs typeface="+mn-cs"/>
                        </a:rPr>
                        <a:t>Excessive Pain </a:t>
                      </a:r>
                      <a:r>
                        <a:rPr kumimoji="0" lang="en-US" sz="1600" b="0" kern="1200" dirty="0" smtClean="0">
                          <a:solidFill>
                            <a:srgbClr val="E01E84"/>
                          </a:solidFill>
                          <a:latin typeface="+mn-lt"/>
                          <a:ea typeface="+mn-ea"/>
                          <a:cs typeface="+mn-cs"/>
                        </a:rPr>
                        <a:t>(</a:t>
                      </a:r>
                      <a:r>
                        <a:rPr kumimoji="0" lang="en-US" sz="1600" b="0" kern="1200" dirty="0" err="1" smtClean="0">
                          <a:solidFill>
                            <a:srgbClr val="E01E84"/>
                          </a:solidFill>
                          <a:latin typeface="+mn-lt"/>
                          <a:ea typeface="+mn-ea"/>
                          <a:cs typeface="+mn-cs"/>
                        </a:rPr>
                        <a:t>e.g</a:t>
                      </a:r>
                      <a:r>
                        <a:rPr kumimoji="0" lang="en-US" sz="1600" b="0" kern="1200" dirty="0" smtClean="0">
                          <a:solidFill>
                            <a:srgbClr val="E01E84"/>
                          </a:solidFill>
                          <a:latin typeface="+mn-lt"/>
                          <a:ea typeface="+mn-ea"/>
                          <a:cs typeface="+mn-cs"/>
                        </a:rPr>
                        <a:t> due to sun burn)</a:t>
                      </a:r>
                    </a:p>
                  </a:txBody>
                  <a:tcPr/>
                </a:tc>
                <a:extLst>
                  <a:ext uri="{0D108BD9-81ED-4DB2-BD59-A6C34878D82A}">
                    <a16:rowId xmlns:a16="http://schemas.microsoft.com/office/drawing/2014/main" xmlns="" val="1262238303"/>
                  </a:ext>
                </a:extLst>
              </a:tr>
              <a:tr h="370840">
                <a:tc>
                  <a:txBody>
                    <a:bodyPr/>
                    <a:lstStyle/>
                    <a:p>
                      <a:pPr algn="ctr">
                        <a:lnSpc>
                          <a:spcPct val="150000"/>
                        </a:lnSpc>
                      </a:pPr>
                      <a:r>
                        <a:rPr kumimoji="0" lang="en-US" sz="1600" b="0" kern="1200" dirty="0" smtClean="0">
                          <a:solidFill>
                            <a:schemeClr val="accent2">
                              <a:lumMod val="75000"/>
                            </a:schemeClr>
                          </a:solidFill>
                          <a:latin typeface="+mn-lt"/>
                          <a:ea typeface="+mn-ea"/>
                          <a:cs typeface="+mn-cs"/>
                        </a:rPr>
                        <a:t>Allodynia</a:t>
                      </a:r>
                      <a:endParaRPr kumimoji="0" lang="en-US" sz="1600" b="0" kern="1200" dirty="0">
                        <a:solidFill>
                          <a:schemeClr val="accent2">
                            <a:lumMod val="75000"/>
                          </a:schemeClr>
                        </a:solidFill>
                        <a:latin typeface="+mn-lt"/>
                        <a:ea typeface="+mn-ea"/>
                        <a:cs typeface="+mn-cs"/>
                      </a:endParaRPr>
                    </a:p>
                  </a:txBody>
                  <a:tcP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chemeClr val="tx1"/>
                          </a:solidFill>
                          <a:latin typeface="+mn-lt"/>
                          <a:ea typeface="+mn-ea"/>
                          <a:cs typeface="+mn-cs"/>
                        </a:rPr>
                        <a:t>Pain caused by any other sensation e.g.  touch will cause pain.</a:t>
                      </a:r>
                    </a:p>
                  </a:txBody>
                  <a:tcPr>
                    <a:noFill/>
                  </a:tcPr>
                </a:tc>
                <a:extLst>
                  <a:ext uri="{0D108BD9-81ED-4DB2-BD59-A6C34878D82A}">
                    <a16:rowId xmlns:a16="http://schemas.microsoft.com/office/drawing/2014/main" xmlns="" val="235554687"/>
                  </a:ext>
                </a:extLst>
              </a:tr>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chemeClr val="accent2">
                              <a:lumMod val="75000"/>
                            </a:schemeClr>
                          </a:solidFill>
                          <a:latin typeface="+mn-lt"/>
                          <a:ea typeface="+mn-ea"/>
                          <a:cs typeface="+mn-cs"/>
                        </a:rPr>
                        <a:t>Muscular Pain</a:t>
                      </a:r>
                    </a:p>
                  </a:txBody>
                  <a:tcP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chemeClr val="tx1"/>
                          </a:solidFill>
                          <a:latin typeface="+mn-lt"/>
                          <a:ea typeface="+mn-ea"/>
                          <a:cs typeface="+mn-cs"/>
                        </a:rPr>
                        <a:t>Less blood flow in the muscles (ischemia).</a:t>
                      </a:r>
                    </a:p>
                  </a:txBody>
                  <a:tcPr>
                    <a:noFill/>
                  </a:tcPr>
                </a:tc>
                <a:extLst>
                  <a:ext uri="{0D108BD9-81ED-4DB2-BD59-A6C34878D82A}">
                    <a16:rowId xmlns:a16="http://schemas.microsoft.com/office/drawing/2014/main" xmlns="" val="663832494"/>
                  </a:ext>
                </a:extLst>
              </a:tr>
              <a:tr h="370840">
                <a:tc rowSpan="2">
                  <a:txBody>
                    <a:bodyPr/>
                    <a:lstStyle/>
                    <a:p>
                      <a:pPr algn="ctr">
                        <a:lnSpc>
                          <a:spcPct val="150000"/>
                        </a:lnSpc>
                      </a:pPr>
                      <a:endParaRPr kumimoji="0" lang="en-US" sz="1600" b="0" kern="1200" dirty="0" smtClean="0">
                        <a:solidFill>
                          <a:schemeClr val="accent2">
                            <a:lumMod val="75000"/>
                          </a:schemeClr>
                        </a:solidFill>
                        <a:latin typeface="+mn-lt"/>
                        <a:ea typeface="+mn-ea"/>
                        <a:cs typeface="+mn-cs"/>
                      </a:endParaRPr>
                    </a:p>
                    <a:p>
                      <a:pPr algn="ctr">
                        <a:lnSpc>
                          <a:spcPct val="150000"/>
                        </a:lnSpc>
                      </a:pPr>
                      <a:r>
                        <a:rPr kumimoji="0" lang="en-US" sz="1600" b="0" kern="1200" dirty="0" err="1" smtClean="0">
                          <a:solidFill>
                            <a:schemeClr val="accent2">
                              <a:lumMod val="75000"/>
                            </a:schemeClr>
                          </a:solidFill>
                          <a:latin typeface="+mn-lt"/>
                          <a:ea typeface="+mn-ea"/>
                          <a:cs typeface="+mn-cs"/>
                        </a:rPr>
                        <a:t>Causalgia</a:t>
                      </a:r>
                      <a:endParaRPr kumimoji="0" lang="en-US" sz="1600" b="0" kern="1200" dirty="0">
                        <a:solidFill>
                          <a:schemeClr val="accent2">
                            <a:lumMod val="75000"/>
                          </a:schemeClr>
                        </a:solidFill>
                        <a:latin typeface="+mn-lt"/>
                        <a:ea typeface="+mn-ea"/>
                        <a:cs typeface="+mn-cs"/>
                      </a:endParaRPr>
                    </a:p>
                  </a:txBody>
                  <a:tcP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E01E84"/>
                          </a:solidFill>
                          <a:latin typeface="+mn-lt"/>
                          <a:ea typeface="+mn-ea"/>
                          <a:cs typeface="+mn-cs"/>
                        </a:rPr>
                        <a:t>Burning pain.</a:t>
                      </a:r>
                    </a:p>
                  </a:txBody>
                  <a:tcPr>
                    <a:noFill/>
                  </a:tcPr>
                </a:tc>
                <a:extLst>
                  <a:ext uri="{0D108BD9-81ED-4DB2-BD59-A6C34878D82A}">
                    <a16:rowId xmlns:a16="http://schemas.microsoft.com/office/drawing/2014/main" xmlns="" val="62641227"/>
                  </a:ext>
                </a:extLst>
              </a:tr>
              <a:tr h="370840">
                <a:tc vMerge="1">
                  <a:txBody>
                    <a:bodyPr/>
                    <a:lstStyle/>
                    <a:p>
                      <a:endParaRPr kumimoji="0" lang="en-US" sz="1600" b="0" kern="1200" dirty="0">
                        <a:solidFill>
                          <a:schemeClr val="accent2">
                            <a:lumMod val="75000"/>
                          </a:schemeClr>
                        </a:solidFill>
                        <a:latin typeface="+mn-lt"/>
                        <a:ea typeface="+mn-ea"/>
                        <a:cs typeface="+mn-cs"/>
                      </a:endParaRPr>
                    </a:p>
                  </a:txBody>
                  <a:tcPr>
                    <a:noFill/>
                  </a:tcPr>
                </a:tc>
                <a:tc>
                  <a:txBody>
                    <a:bodyPr/>
                    <a:lstStyle/>
                    <a:p>
                      <a:pPr>
                        <a:lnSpc>
                          <a:spcPct val="150000"/>
                        </a:lnSpc>
                      </a:pPr>
                      <a:r>
                        <a:rPr kumimoji="0" lang="en-US" sz="1600" b="0" kern="1200" dirty="0" smtClean="0">
                          <a:solidFill>
                            <a:schemeClr val="accent5">
                              <a:lumMod val="75000"/>
                            </a:schemeClr>
                          </a:solidFill>
                          <a:latin typeface="+mn-lt"/>
                          <a:ea typeface="+mn-ea"/>
                          <a:cs typeface="+mn-cs"/>
                        </a:rPr>
                        <a:t>burning pain Both develop after wound</a:t>
                      </a:r>
                      <a:r>
                        <a:rPr kumimoji="0" lang="en-US" sz="1600" b="0" kern="1200" baseline="0" dirty="0" smtClean="0">
                          <a:solidFill>
                            <a:schemeClr val="accent5">
                              <a:lumMod val="75000"/>
                            </a:schemeClr>
                          </a:solidFill>
                          <a:latin typeface="+mn-lt"/>
                          <a:ea typeface="+mn-ea"/>
                          <a:cs typeface="+mn-cs"/>
                        </a:rPr>
                        <a:t> </a:t>
                      </a:r>
                      <a:r>
                        <a:rPr kumimoji="0" lang="en-US" sz="1600" b="0" kern="1200" dirty="0" smtClean="0">
                          <a:solidFill>
                            <a:schemeClr val="accent5">
                              <a:lumMod val="75000"/>
                            </a:schemeClr>
                          </a:solidFill>
                          <a:latin typeface="+mn-lt"/>
                          <a:ea typeface="+mn-ea"/>
                          <a:cs typeface="+mn-cs"/>
                        </a:rPr>
                        <a:t>or disease has ended. Triggered by a simple</a:t>
                      </a:r>
                      <a:r>
                        <a:rPr kumimoji="0" lang="en-US" sz="1600" b="0" kern="1200" baseline="0" dirty="0" smtClean="0">
                          <a:solidFill>
                            <a:schemeClr val="accent5">
                              <a:lumMod val="75000"/>
                            </a:schemeClr>
                          </a:solidFill>
                          <a:latin typeface="+mn-lt"/>
                          <a:ea typeface="+mn-ea"/>
                          <a:cs typeface="+mn-cs"/>
                        </a:rPr>
                        <a:t> </a:t>
                      </a:r>
                      <a:r>
                        <a:rPr kumimoji="0" lang="en-US" sz="1600" b="0" kern="1200" dirty="0" smtClean="0">
                          <a:solidFill>
                            <a:schemeClr val="accent5">
                              <a:lumMod val="75000"/>
                            </a:schemeClr>
                          </a:solidFill>
                          <a:latin typeface="+mn-lt"/>
                          <a:ea typeface="+mn-ea"/>
                          <a:cs typeface="+mn-cs"/>
                        </a:rPr>
                        <a:t>stimulus e.g. breeze or vibration.</a:t>
                      </a:r>
                      <a:endParaRPr kumimoji="0" lang="en-US" sz="1600" b="0" kern="1200" dirty="0">
                        <a:solidFill>
                          <a:schemeClr val="accent5">
                            <a:lumMod val="75000"/>
                          </a:schemeClr>
                        </a:solidFill>
                        <a:latin typeface="+mn-lt"/>
                        <a:ea typeface="+mn-ea"/>
                        <a:cs typeface="+mn-cs"/>
                      </a:endParaRPr>
                    </a:p>
                  </a:txBody>
                  <a:tcPr>
                    <a:noFill/>
                  </a:tcPr>
                </a:tc>
                <a:extLst>
                  <a:ext uri="{0D108BD9-81ED-4DB2-BD59-A6C34878D82A}">
                    <a16:rowId xmlns:a16="http://schemas.microsoft.com/office/drawing/2014/main" xmlns="" val="155179192"/>
                  </a:ext>
                </a:extLst>
              </a:tr>
              <a:tr h="370840">
                <a:tc>
                  <a:txBody>
                    <a:bodyPr/>
                    <a:lstStyle/>
                    <a:p>
                      <a:pPr algn="ctr">
                        <a:lnSpc>
                          <a:spcPct val="150000"/>
                        </a:lnSpc>
                      </a:pPr>
                      <a:r>
                        <a:rPr kumimoji="0" lang="en-US" sz="1600" b="0" kern="1200" dirty="0" smtClean="0">
                          <a:solidFill>
                            <a:schemeClr val="accent5">
                              <a:lumMod val="75000"/>
                            </a:schemeClr>
                          </a:solidFill>
                          <a:latin typeface="+mn-lt"/>
                          <a:ea typeface="+mn-ea"/>
                          <a:cs typeface="+mn-cs"/>
                        </a:rPr>
                        <a:t>Stress analgesia</a:t>
                      </a:r>
                      <a:endParaRPr kumimoji="0" lang="en-US" sz="1600" b="0" kern="1200" dirty="0">
                        <a:solidFill>
                          <a:schemeClr val="accent5">
                            <a:lumMod val="75000"/>
                          </a:schemeClr>
                        </a:solidFill>
                        <a:latin typeface="+mn-lt"/>
                        <a:ea typeface="+mn-ea"/>
                        <a:cs typeface="+mn-cs"/>
                      </a:endParaRPr>
                    </a:p>
                  </a:txBody>
                  <a:tcPr>
                    <a:noFill/>
                  </a:tcPr>
                </a:tc>
                <a:tc>
                  <a:txBody>
                    <a:bodyPr/>
                    <a:lstStyle/>
                    <a:p>
                      <a:pPr>
                        <a:lnSpc>
                          <a:spcPct val="150000"/>
                        </a:lnSpc>
                      </a:pPr>
                      <a:r>
                        <a:rPr kumimoji="0" lang="en-US" sz="1600" b="0" kern="1200" dirty="0" smtClean="0">
                          <a:solidFill>
                            <a:schemeClr val="accent5">
                              <a:lumMod val="75000"/>
                            </a:schemeClr>
                          </a:solidFill>
                          <a:latin typeface="+mn-lt"/>
                          <a:ea typeface="+mn-ea"/>
                          <a:cs typeface="+mn-cs"/>
                        </a:rPr>
                        <a:t>Mild degree of pain is not felt if the other part of the body has excessive pain.</a:t>
                      </a:r>
                      <a:endParaRPr kumimoji="0" lang="en-US" sz="1600" b="0" kern="1200" dirty="0">
                        <a:solidFill>
                          <a:schemeClr val="accent5">
                            <a:lumMod val="75000"/>
                          </a:schemeClr>
                        </a:solidFill>
                        <a:latin typeface="+mn-lt"/>
                        <a:ea typeface="+mn-ea"/>
                        <a:cs typeface="+mn-cs"/>
                      </a:endParaRPr>
                    </a:p>
                  </a:txBody>
                  <a:tcPr>
                    <a:noFill/>
                  </a:tcPr>
                </a:tc>
                <a:extLst>
                  <a:ext uri="{0D108BD9-81ED-4DB2-BD59-A6C34878D82A}">
                    <a16:rowId xmlns:a16="http://schemas.microsoft.com/office/drawing/2014/main" xmlns="" val="1796220088"/>
                  </a:ext>
                </a:extLst>
              </a:tr>
              <a:tr h="370840">
                <a:tc>
                  <a:txBody>
                    <a:bodyPr/>
                    <a:lstStyle/>
                    <a:p>
                      <a:pPr algn="ctr">
                        <a:lnSpc>
                          <a:spcPct val="150000"/>
                        </a:lnSpc>
                      </a:pPr>
                      <a:r>
                        <a:rPr kumimoji="0" lang="en-US" sz="1600" b="0" kern="1200" dirty="0" smtClean="0">
                          <a:solidFill>
                            <a:schemeClr val="accent5">
                              <a:lumMod val="75000"/>
                            </a:schemeClr>
                          </a:solidFill>
                          <a:latin typeface="+mn-lt"/>
                          <a:ea typeface="+mn-ea"/>
                          <a:cs typeface="+mn-cs"/>
                        </a:rPr>
                        <a:t>Neuralgia</a:t>
                      </a:r>
                      <a:endParaRPr kumimoji="0" lang="en-US" sz="1600" b="0" kern="1200" dirty="0">
                        <a:solidFill>
                          <a:schemeClr val="accent5">
                            <a:lumMod val="75000"/>
                          </a:schemeClr>
                        </a:solidFill>
                        <a:latin typeface="+mn-lt"/>
                        <a:ea typeface="+mn-ea"/>
                        <a:cs typeface="+mn-cs"/>
                      </a:endParaRPr>
                    </a:p>
                  </a:txBody>
                  <a:tcPr>
                    <a:noFill/>
                  </a:tcPr>
                </a:tc>
                <a:tc>
                  <a:txBody>
                    <a:bodyPr/>
                    <a:lstStyle/>
                    <a:p>
                      <a:pPr>
                        <a:lnSpc>
                          <a:spcPct val="150000"/>
                        </a:lnSpc>
                      </a:pPr>
                      <a:r>
                        <a:rPr kumimoji="0" lang="en-US" sz="1600" b="0" kern="1200" dirty="0" smtClean="0">
                          <a:solidFill>
                            <a:schemeClr val="accent5">
                              <a:lumMod val="75000"/>
                            </a:schemeClr>
                          </a:solidFill>
                          <a:latin typeface="+mn-lt"/>
                          <a:ea typeface="+mn-ea"/>
                          <a:cs typeface="+mn-cs"/>
                        </a:rPr>
                        <a:t>sharp pain along a nerve pathway.</a:t>
                      </a:r>
                      <a:endParaRPr kumimoji="0" lang="en-US" sz="1600" b="0" kern="1200" dirty="0">
                        <a:solidFill>
                          <a:schemeClr val="accent5">
                            <a:lumMod val="75000"/>
                          </a:schemeClr>
                        </a:solidFill>
                        <a:latin typeface="+mn-lt"/>
                        <a:ea typeface="+mn-ea"/>
                        <a:cs typeface="+mn-cs"/>
                      </a:endParaRPr>
                    </a:p>
                  </a:txBody>
                  <a:tcPr>
                    <a:noFill/>
                  </a:tcPr>
                </a:tc>
                <a:extLst>
                  <a:ext uri="{0D108BD9-81ED-4DB2-BD59-A6C34878D82A}">
                    <a16:rowId xmlns:a16="http://schemas.microsoft.com/office/drawing/2014/main" xmlns="" val="813643709"/>
                  </a:ext>
                </a:extLst>
              </a:tr>
              <a:tr h="370840">
                <a:tc>
                  <a:txBody>
                    <a:bodyPr/>
                    <a:lstStyle/>
                    <a:p>
                      <a:pPr algn="ctr">
                        <a:lnSpc>
                          <a:spcPct val="150000"/>
                        </a:lnSpc>
                      </a:pPr>
                      <a:r>
                        <a:rPr kumimoji="0" lang="en-US" sz="1600" b="0" kern="1200" dirty="0" smtClean="0">
                          <a:solidFill>
                            <a:schemeClr val="accent5">
                              <a:lumMod val="75000"/>
                            </a:schemeClr>
                          </a:solidFill>
                          <a:latin typeface="+mn-lt"/>
                          <a:ea typeface="+mn-ea"/>
                          <a:cs typeface="+mn-cs"/>
                        </a:rPr>
                        <a:t>Thalamic Syndrome</a:t>
                      </a:r>
                      <a:endParaRPr kumimoji="0" lang="en-US" sz="1600" b="0" kern="1200" dirty="0">
                        <a:solidFill>
                          <a:schemeClr val="accent5">
                            <a:lumMod val="75000"/>
                          </a:schemeClr>
                        </a:solidFill>
                        <a:latin typeface="+mn-lt"/>
                        <a:ea typeface="+mn-ea"/>
                        <a:cs typeface="+mn-cs"/>
                      </a:endParaRPr>
                    </a:p>
                  </a:txBody>
                  <a:tcPr>
                    <a:noFill/>
                  </a:tcPr>
                </a:tc>
                <a:tc>
                  <a:txBody>
                    <a:bodyPr/>
                    <a:lstStyle/>
                    <a:p>
                      <a:pPr>
                        <a:lnSpc>
                          <a:spcPct val="150000"/>
                        </a:lnSpc>
                      </a:pPr>
                      <a:r>
                        <a:rPr kumimoji="0" lang="en-US" sz="1600" b="0" kern="1200" dirty="0" smtClean="0">
                          <a:solidFill>
                            <a:schemeClr val="accent5">
                              <a:lumMod val="75000"/>
                            </a:schemeClr>
                          </a:solidFill>
                          <a:latin typeface="+mn-lt"/>
                          <a:ea typeface="+mn-ea"/>
                          <a:cs typeface="+mn-cs"/>
                        </a:rPr>
                        <a:t>Obstruction of the </a:t>
                      </a:r>
                      <a:r>
                        <a:rPr kumimoji="0" lang="en-US" sz="1600" b="0" kern="1200" dirty="0" err="1" smtClean="0">
                          <a:solidFill>
                            <a:schemeClr val="accent5">
                              <a:lumMod val="75000"/>
                            </a:schemeClr>
                          </a:solidFill>
                          <a:latin typeface="+mn-lt"/>
                          <a:ea typeface="+mn-ea"/>
                          <a:cs typeface="+mn-cs"/>
                        </a:rPr>
                        <a:t>thalmogeniculate</a:t>
                      </a:r>
                      <a:r>
                        <a:rPr kumimoji="0" lang="en-US" sz="1600" b="0" kern="1200" dirty="0" smtClean="0">
                          <a:solidFill>
                            <a:schemeClr val="accent5">
                              <a:lumMod val="75000"/>
                            </a:schemeClr>
                          </a:solidFill>
                          <a:latin typeface="+mn-lt"/>
                          <a:ea typeface="+mn-ea"/>
                          <a:cs typeface="+mn-cs"/>
                        </a:rPr>
                        <a:t> branch of the posterior cerebral</a:t>
                      </a:r>
                    </a:p>
                    <a:p>
                      <a:pPr>
                        <a:lnSpc>
                          <a:spcPct val="150000"/>
                        </a:lnSpc>
                      </a:pPr>
                      <a:r>
                        <a:rPr kumimoji="0" lang="en-US" sz="1600" b="0" kern="1200" dirty="0" smtClean="0">
                          <a:solidFill>
                            <a:schemeClr val="accent5">
                              <a:lumMod val="75000"/>
                            </a:schemeClr>
                          </a:solidFill>
                          <a:latin typeface="+mn-lt"/>
                          <a:ea typeface="+mn-ea"/>
                          <a:cs typeface="+mn-cs"/>
                        </a:rPr>
                        <a:t>artery Affects posterior thalamic nuclei Patient suffers from prolonged severe pain.</a:t>
                      </a:r>
                      <a:endParaRPr kumimoji="0" lang="en-US" sz="1600" b="0" kern="1200" dirty="0">
                        <a:solidFill>
                          <a:schemeClr val="accent5">
                            <a:lumMod val="75000"/>
                          </a:schemeClr>
                        </a:solidFill>
                        <a:latin typeface="+mn-lt"/>
                        <a:ea typeface="+mn-ea"/>
                        <a:cs typeface="+mn-cs"/>
                      </a:endParaRPr>
                    </a:p>
                  </a:txBody>
                  <a:tcPr>
                    <a:noFill/>
                  </a:tcPr>
                </a:tc>
                <a:extLst>
                  <a:ext uri="{0D108BD9-81ED-4DB2-BD59-A6C34878D82A}">
                    <a16:rowId xmlns:a16="http://schemas.microsoft.com/office/drawing/2014/main" xmlns="" val="1485012899"/>
                  </a:ext>
                </a:extLst>
              </a:tr>
            </a:tbl>
          </a:graphicData>
        </a:graphic>
      </p:graphicFrame>
      <p:sp>
        <p:nvSpPr>
          <p:cNvPr id="9" name="TextBox 8"/>
          <p:cNvSpPr txBox="1"/>
          <p:nvPr/>
        </p:nvSpPr>
        <p:spPr>
          <a:xfrm>
            <a:off x="7436295" y="585210"/>
            <a:ext cx="4143108" cy="461665"/>
          </a:xfrm>
          <a:prstGeom prst="rect">
            <a:avLst/>
          </a:prstGeom>
          <a:solidFill>
            <a:schemeClr val="bg1"/>
          </a:solidFill>
          <a:ln w="19050">
            <a:solidFill>
              <a:schemeClr val="bg2">
                <a:lumMod val="50000"/>
              </a:schemeClr>
            </a:solidFill>
            <a:prstDash val="dash"/>
          </a:ln>
        </p:spPr>
        <p:txBody>
          <a:bodyPr wrap="square" rtlCol="0">
            <a:spAutoFit/>
          </a:bodyPr>
          <a:lstStyle/>
          <a:p>
            <a:pPr marL="171450" indent="-171450">
              <a:buFont typeface="Arial" panose="020B0604020202020204" pitchFamily="34" charset="0"/>
              <a:buChar char="•"/>
            </a:pPr>
            <a:r>
              <a:rPr lang="en-US" sz="1200" b="1" dirty="0" smtClean="0">
                <a:solidFill>
                  <a:srgbClr val="F632C3"/>
                </a:solidFill>
              </a:rPr>
              <a:t>Pink color refer to (ONLY </a:t>
            </a:r>
            <a:r>
              <a:rPr lang="en-US" sz="1200" b="1" dirty="0">
                <a:solidFill>
                  <a:srgbClr val="F632C3"/>
                </a:solidFill>
              </a:rPr>
              <a:t>IN </a:t>
            </a:r>
            <a:r>
              <a:rPr lang="en-US" sz="1200" b="1" dirty="0" smtClean="0">
                <a:solidFill>
                  <a:srgbClr val="F632C3"/>
                </a:solidFill>
              </a:rPr>
              <a:t>FEMALES’ SLIDES) </a:t>
            </a:r>
          </a:p>
          <a:p>
            <a:pPr marL="171450" indent="-171450">
              <a:buFont typeface="Arial" panose="020B0604020202020204" pitchFamily="34" charset="0"/>
              <a:buChar char="•"/>
            </a:pPr>
            <a:r>
              <a:rPr lang="en-US" sz="1200" b="1" dirty="0" smtClean="0">
                <a:solidFill>
                  <a:schemeClr val="accent5">
                    <a:lumMod val="75000"/>
                  </a:schemeClr>
                </a:solidFill>
              </a:rPr>
              <a:t>Brown </a:t>
            </a:r>
            <a:r>
              <a:rPr lang="en-US" sz="1200" b="1" dirty="0">
                <a:solidFill>
                  <a:schemeClr val="accent5">
                    <a:lumMod val="75000"/>
                  </a:schemeClr>
                </a:solidFill>
              </a:rPr>
              <a:t>color refer to (ONLY IN </a:t>
            </a:r>
            <a:r>
              <a:rPr lang="en-US" sz="1200" b="1" dirty="0" smtClean="0">
                <a:solidFill>
                  <a:schemeClr val="accent5">
                    <a:lumMod val="75000"/>
                  </a:schemeClr>
                </a:solidFill>
              </a:rPr>
              <a:t>Males’ </a:t>
            </a:r>
            <a:r>
              <a:rPr lang="en-US" sz="1200" b="1" dirty="0">
                <a:solidFill>
                  <a:schemeClr val="accent5">
                    <a:lumMod val="75000"/>
                  </a:schemeClr>
                </a:solidFill>
              </a:rPr>
              <a:t>SLIDES) </a:t>
            </a:r>
          </a:p>
        </p:txBody>
      </p:sp>
    </p:spTree>
    <p:extLst>
      <p:ext uri="{BB962C8B-B14F-4D97-AF65-F5344CB8AC3E}">
        <p14:creationId xmlns:p14="http://schemas.microsoft.com/office/powerpoint/2010/main" val="861477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spc="-25" dirty="0"/>
              <a:t>Applied</a:t>
            </a:r>
            <a:endParaRPr lang="ar-SA" sz="3200" dirty="0">
              <a:solidFill>
                <a:schemeClr val="tx1">
                  <a:lumMod val="65000"/>
                  <a:lumOff val="35000"/>
                </a:schemeClr>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a:extLst>
              <a:ext uri="{FF2B5EF4-FFF2-40B4-BE49-F238E27FC236}">
                <a16:creationId xmlns:a16="http://schemas.microsoft.com/office/drawing/2014/main" xmlns="" id="{42CCDD1C-B0DD-4407-B426-7F0139727DA1}"/>
              </a:ext>
            </a:extLst>
          </p:cNvPr>
          <p:cNvSpPr txBox="1"/>
          <p:nvPr/>
        </p:nvSpPr>
        <p:spPr>
          <a:xfrm>
            <a:off x="609460" y="1493677"/>
            <a:ext cx="5268929" cy="4198522"/>
          </a:xfrm>
          <a:prstGeom prst="rect">
            <a:avLst/>
          </a:prstGeom>
          <a:noFill/>
        </p:spPr>
        <p:txBody>
          <a:bodyPr wrap="square" rtlCol="0">
            <a:spAutoFit/>
          </a:bodyPr>
          <a:lstStyle/>
          <a:p>
            <a:pPr>
              <a:lnSpc>
                <a:spcPct val="150000"/>
              </a:lnSpc>
            </a:pPr>
            <a:r>
              <a:rPr lang="en-US" sz="1800" dirty="0" smtClean="0">
                <a:solidFill>
                  <a:schemeClr val="accent2">
                    <a:lumMod val="75000"/>
                  </a:schemeClr>
                </a:solidFill>
              </a:rPr>
              <a:t>1. What </a:t>
            </a:r>
            <a:r>
              <a:rPr lang="en-US" sz="1800" dirty="0">
                <a:solidFill>
                  <a:schemeClr val="accent2">
                    <a:lumMod val="75000"/>
                  </a:schemeClr>
                </a:solidFill>
              </a:rPr>
              <a:t>will happen if sensory area SI is removed?</a:t>
            </a:r>
          </a:p>
          <a:p>
            <a:pPr>
              <a:lnSpc>
                <a:spcPct val="150000"/>
              </a:lnSpc>
            </a:pPr>
            <a:r>
              <a:rPr lang="en-US" sz="1800" dirty="0"/>
              <a:t>Ans. persons ability to interpret the quality of pain </a:t>
            </a:r>
            <a:r>
              <a:rPr lang="en-US" sz="1800" dirty="0" smtClean="0"/>
              <a:t>&amp; precise </a:t>
            </a:r>
            <a:r>
              <a:rPr lang="en-US" sz="1800" dirty="0"/>
              <a:t>location of pain will be affected</a:t>
            </a:r>
            <a:r>
              <a:rPr lang="en-US" sz="1800" dirty="0" smtClean="0"/>
              <a:t>.</a:t>
            </a:r>
          </a:p>
          <a:p>
            <a:pPr>
              <a:lnSpc>
                <a:spcPct val="150000"/>
              </a:lnSpc>
            </a:pPr>
            <a:endParaRPr lang="en-US" sz="1800" dirty="0"/>
          </a:p>
          <a:p>
            <a:pPr>
              <a:lnSpc>
                <a:spcPct val="150000"/>
              </a:lnSpc>
            </a:pPr>
            <a:r>
              <a:rPr lang="en-US" sz="1800" dirty="0">
                <a:solidFill>
                  <a:schemeClr val="accent2">
                    <a:lumMod val="75000"/>
                  </a:schemeClr>
                </a:solidFill>
              </a:rPr>
              <a:t>2. Why patient with chronic pain syndrome </a:t>
            </a:r>
            <a:r>
              <a:rPr lang="en-US" sz="1800" dirty="0" smtClean="0">
                <a:solidFill>
                  <a:schemeClr val="accent2">
                    <a:lumMod val="75000"/>
                  </a:schemeClr>
                </a:solidFill>
              </a:rPr>
              <a:t>have difficulty </a:t>
            </a:r>
            <a:r>
              <a:rPr lang="en-US" sz="1800" dirty="0">
                <a:solidFill>
                  <a:schemeClr val="accent2">
                    <a:lumMod val="75000"/>
                  </a:schemeClr>
                </a:solidFill>
              </a:rPr>
              <a:t>in sleeping?</a:t>
            </a:r>
          </a:p>
          <a:p>
            <a:pPr>
              <a:lnSpc>
                <a:spcPct val="150000"/>
              </a:lnSpc>
            </a:pPr>
            <a:r>
              <a:rPr lang="en-US" sz="1800" dirty="0"/>
              <a:t>Ans. </a:t>
            </a:r>
            <a:r>
              <a:rPr lang="en-US" sz="1800" dirty="0" err="1"/>
              <a:t>Paleospinothalamic</a:t>
            </a:r>
            <a:r>
              <a:rPr lang="en-US" sz="1800" dirty="0"/>
              <a:t> pathway sends </a:t>
            </a:r>
            <a:r>
              <a:rPr lang="en-US" sz="1800" dirty="0" smtClean="0"/>
              <a:t>information to </a:t>
            </a:r>
            <a:r>
              <a:rPr lang="en-US" sz="1800" dirty="0"/>
              <a:t>reticular formation and thalamic nuclei </a:t>
            </a:r>
            <a:r>
              <a:rPr lang="en-US" sz="1800" dirty="0" smtClean="0"/>
              <a:t>which are </a:t>
            </a:r>
            <a:r>
              <a:rPr lang="en-US" sz="1800" dirty="0"/>
              <a:t>part of brain activating / alerting </a:t>
            </a:r>
            <a:r>
              <a:rPr lang="en-US" sz="1800" dirty="0" smtClean="0"/>
              <a:t>system, therefore </a:t>
            </a:r>
            <a:r>
              <a:rPr lang="en-US" sz="1800" dirty="0"/>
              <a:t>chronic pain syndrome causes </a:t>
            </a:r>
            <a:r>
              <a:rPr lang="en-US" sz="1800" dirty="0" smtClean="0"/>
              <a:t>difficulty in </a:t>
            </a:r>
            <a:r>
              <a:rPr lang="en-US" sz="1800" dirty="0"/>
              <a:t>sleep.</a:t>
            </a:r>
          </a:p>
        </p:txBody>
      </p:sp>
      <p:sp>
        <p:nvSpPr>
          <p:cNvPr id="8" name="TextBox 7">
            <a:extLst>
              <a:ext uri="{FF2B5EF4-FFF2-40B4-BE49-F238E27FC236}">
                <a16:creationId xmlns:a16="http://schemas.microsoft.com/office/drawing/2014/main" xmlns="" id="{2B345117-AC50-47E6-92D5-4EF68D8229ED}"/>
              </a:ext>
            </a:extLst>
          </p:cNvPr>
          <p:cNvSpPr txBox="1"/>
          <p:nvPr/>
        </p:nvSpPr>
        <p:spPr>
          <a:xfrm>
            <a:off x="3358107" y="114300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9" name="Straight Connector 8"/>
          <p:cNvCxnSpPr/>
          <p:nvPr/>
        </p:nvCxnSpPr>
        <p:spPr>
          <a:xfrm>
            <a:off x="5950396"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عنوان 1"/>
          <p:cNvSpPr txBox="1">
            <a:spLocks/>
          </p:cNvSpPr>
          <p:nvPr/>
        </p:nvSpPr>
        <p:spPr>
          <a:xfrm>
            <a:off x="5950396" y="152400"/>
            <a:ext cx="5629007"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mtClean="0">
                <a:solidFill>
                  <a:schemeClr val="bg1">
                    <a:lumMod val="50000"/>
                  </a:schemeClr>
                </a:solidFill>
              </a:rPr>
              <a:t>Summary</a:t>
            </a:r>
            <a:endParaRPr lang="ar-SA" dirty="0">
              <a:solidFill>
                <a:schemeClr val="bg1">
                  <a:lumMod val="50000"/>
                </a:schemeClr>
              </a:solidFill>
            </a:endParaRPr>
          </a:p>
        </p:txBody>
      </p:sp>
      <p:sp>
        <p:nvSpPr>
          <p:cNvPr id="12" name="TextBox 11">
            <a:extLst>
              <a:ext uri="{FF2B5EF4-FFF2-40B4-BE49-F238E27FC236}">
                <a16:creationId xmlns:a16="http://schemas.microsoft.com/office/drawing/2014/main" xmlns="" id="{42CCDD1C-B0DD-4407-B426-7F0139727DA1}"/>
              </a:ext>
            </a:extLst>
          </p:cNvPr>
          <p:cNvSpPr txBox="1"/>
          <p:nvPr/>
        </p:nvSpPr>
        <p:spPr>
          <a:xfrm>
            <a:off x="5950395" y="1295400"/>
            <a:ext cx="5629007" cy="4524315"/>
          </a:xfrm>
          <a:prstGeom prst="rect">
            <a:avLst/>
          </a:prstGeom>
          <a:noFill/>
        </p:spPr>
        <p:txBody>
          <a:bodyPr wrap="square" rtlCol="0">
            <a:spAutoFit/>
          </a:bodyPr>
          <a:lstStyle/>
          <a:p>
            <a:pPr marL="342900" indent="-342900">
              <a:buFont typeface="+mj-lt"/>
              <a:buAutoNum type="arabicPeriod"/>
            </a:pPr>
            <a:r>
              <a:rPr lang="en-US" sz="1800" dirty="0"/>
              <a:t>Pain can be modulated by the balance of activity between  nociceptive and non-nociceptive afferent inputs </a:t>
            </a:r>
            <a:r>
              <a:rPr lang="en-US" sz="1800" dirty="0" smtClean="0"/>
              <a:t> (</a:t>
            </a:r>
            <a:r>
              <a:rPr lang="en-US" sz="1800" dirty="0"/>
              <a:t>the gate  control theory</a:t>
            </a:r>
            <a:r>
              <a:rPr lang="en-US" sz="1800" dirty="0" smtClean="0"/>
              <a:t>)</a:t>
            </a:r>
          </a:p>
          <a:p>
            <a:pPr marL="342900" indent="-342900">
              <a:buFont typeface="+mj-lt"/>
              <a:buAutoNum type="arabicPeriod"/>
            </a:pPr>
            <a:endParaRPr lang="en-US" sz="1800" dirty="0"/>
          </a:p>
          <a:p>
            <a:pPr marL="342900" indent="-342900">
              <a:buFont typeface="+mj-lt"/>
              <a:buAutoNum type="arabicPeriod"/>
            </a:pPr>
            <a:r>
              <a:rPr lang="en-US" sz="1800" dirty="0"/>
              <a:t>Pain can be controlled by central mechanisms through pain control descending inhibitory </a:t>
            </a:r>
            <a:r>
              <a:rPr lang="en-US" sz="1800" dirty="0" smtClean="0"/>
              <a:t>pathways</a:t>
            </a:r>
          </a:p>
          <a:p>
            <a:pPr marL="342900" indent="-342900">
              <a:buFont typeface="+mj-lt"/>
              <a:buAutoNum type="arabicPeriod"/>
            </a:pPr>
            <a:endParaRPr lang="en-US" sz="1800" dirty="0"/>
          </a:p>
          <a:p>
            <a:pPr marL="342900" indent="-342900">
              <a:buFont typeface="+mj-lt"/>
              <a:buAutoNum type="arabicPeriod"/>
            </a:pPr>
            <a:r>
              <a:rPr lang="en-US" sz="1800" dirty="0"/>
              <a:t>Endogenous opioids contribute to the pain control </a:t>
            </a:r>
            <a:r>
              <a:rPr lang="en-US" sz="1800" dirty="0" smtClean="0"/>
              <a:t>system</a:t>
            </a:r>
          </a:p>
          <a:p>
            <a:pPr marL="342900" indent="-342900">
              <a:buFont typeface="+mj-lt"/>
              <a:buAutoNum type="arabicPeriod"/>
            </a:pPr>
            <a:endParaRPr lang="en-US" sz="1800" dirty="0"/>
          </a:p>
          <a:p>
            <a:pPr marL="342900" indent="-342900">
              <a:buFont typeface="+mj-lt"/>
              <a:buAutoNum type="arabicPeriod"/>
            </a:pPr>
            <a:r>
              <a:rPr lang="en-US" sz="1800" dirty="0"/>
              <a:t>Serotonin and noradrenaline are the other non-opioid  neurotransmitters that are involved in pain control  </a:t>
            </a:r>
            <a:r>
              <a:rPr lang="en-US" sz="1800" dirty="0" smtClean="0"/>
              <a:t>mechanisms</a:t>
            </a:r>
          </a:p>
          <a:p>
            <a:pPr marL="342900" indent="-342900">
              <a:buFont typeface="+mj-lt"/>
              <a:buAutoNum type="arabicPeriod"/>
            </a:pPr>
            <a:endParaRPr lang="en-US" sz="1800" dirty="0"/>
          </a:p>
          <a:p>
            <a:pPr marL="342900" indent="-342900">
              <a:buFont typeface="+mj-lt"/>
              <a:buAutoNum type="arabicPeriod"/>
            </a:pPr>
            <a:r>
              <a:rPr lang="en-US" sz="1800" dirty="0"/>
              <a:t>Pain modulation is bidirectional: can be inhibited or facilitated during chronic pain states</a:t>
            </a:r>
          </a:p>
        </p:txBody>
      </p:sp>
    </p:spTree>
    <p:extLst>
      <p:ext uri="{BB962C8B-B14F-4D97-AF65-F5344CB8AC3E}">
        <p14:creationId xmlns:p14="http://schemas.microsoft.com/office/powerpoint/2010/main" val="1995260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solidFill>
                  <a:schemeClr val="bg1">
                    <a:lumMod val="50000"/>
                  </a:schemeClr>
                </a:solidFill>
              </a:rPr>
              <a:t>Summary</a:t>
            </a:r>
            <a:endParaRPr lang="ar-SA" dirty="0">
              <a:solidFill>
                <a:schemeClr val="bg1">
                  <a:lumMod val="50000"/>
                </a:schemeClr>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a:extLst>
              <a:ext uri="{FF2B5EF4-FFF2-40B4-BE49-F238E27FC236}">
                <a16:creationId xmlns:a16="http://schemas.microsoft.com/office/drawing/2014/main" xmlns="" id="{42CCDD1C-B0DD-4407-B426-7F0139727DA1}"/>
              </a:ext>
            </a:extLst>
          </p:cNvPr>
          <p:cNvSpPr txBox="1"/>
          <p:nvPr/>
        </p:nvSpPr>
        <p:spPr>
          <a:xfrm>
            <a:off x="609459" y="1295400"/>
            <a:ext cx="10969943" cy="3139321"/>
          </a:xfrm>
          <a:prstGeom prst="rect">
            <a:avLst/>
          </a:prstGeom>
          <a:noFill/>
        </p:spPr>
        <p:txBody>
          <a:bodyPr wrap="square" rtlCol="0">
            <a:spAutoFit/>
          </a:bodyPr>
          <a:lstStyle/>
          <a:p>
            <a:pPr marL="342900" indent="-342900">
              <a:buFont typeface="+mj-lt"/>
              <a:buAutoNum type="arabicPeriod"/>
            </a:pPr>
            <a:r>
              <a:rPr lang="en-US" sz="1800" dirty="0"/>
              <a:t>Pain can be modulated by the balance of activity between  nociceptive and non-nociceptive afferent inputs </a:t>
            </a:r>
            <a:r>
              <a:rPr lang="en-US" sz="1800" dirty="0" smtClean="0"/>
              <a:t> (</a:t>
            </a:r>
            <a:r>
              <a:rPr lang="en-US" sz="1800" dirty="0"/>
              <a:t>the gate  control theory</a:t>
            </a:r>
            <a:r>
              <a:rPr lang="en-US" sz="1800" dirty="0" smtClean="0"/>
              <a:t>)</a:t>
            </a:r>
          </a:p>
          <a:p>
            <a:pPr marL="342900" indent="-342900">
              <a:buFont typeface="+mj-lt"/>
              <a:buAutoNum type="arabicPeriod"/>
            </a:pPr>
            <a:endParaRPr lang="en-US" sz="1800" dirty="0"/>
          </a:p>
          <a:p>
            <a:pPr marL="342900" indent="-342900">
              <a:buFont typeface="+mj-lt"/>
              <a:buAutoNum type="arabicPeriod"/>
            </a:pPr>
            <a:r>
              <a:rPr lang="en-US" sz="1800" dirty="0"/>
              <a:t>Pain can be controlled by central mechanisms through pain control descending inhibitory </a:t>
            </a:r>
            <a:r>
              <a:rPr lang="en-US" sz="1800" dirty="0" smtClean="0"/>
              <a:t>pathways</a:t>
            </a:r>
          </a:p>
          <a:p>
            <a:pPr marL="342900" indent="-342900">
              <a:buFont typeface="+mj-lt"/>
              <a:buAutoNum type="arabicPeriod"/>
            </a:pPr>
            <a:endParaRPr lang="en-US" sz="1800" dirty="0"/>
          </a:p>
          <a:p>
            <a:pPr marL="342900" indent="-342900">
              <a:buFont typeface="+mj-lt"/>
              <a:buAutoNum type="arabicPeriod"/>
            </a:pPr>
            <a:r>
              <a:rPr lang="en-US" sz="1800" dirty="0"/>
              <a:t>Endogenous opioids contribute to the pain control </a:t>
            </a:r>
            <a:r>
              <a:rPr lang="en-US" sz="1800" dirty="0" smtClean="0"/>
              <a:t>system</a:t>
            </a:r>
          </a:p>
          <a:p>
            <a:pPr marL="342900" indent="-342900">
              <a:buFont typeface="+mj-lt"/>
              <a:buAutoNum type="arabicPeriod"/>
            </a:pPr>
            <a:endParaRPr lang="en-US" sz="1800" dirty="0"/>
          </a:p>
          <a:p>
            <a:pPr marL="342900" indent="-342900">
              <a:buFont typeface="+mj-lt"/>
              <a:buAutoNum type="arabicPeriod"/>
            </a:pPr>
            <a:r>
              <a:rPr lang="en-US" sz="1800" dirty="0"/>
              <a:t>Serotonin and noradrenaline are the other non-opioid  neurotransmitters that are involved in pain control  </a:t>
            </a:r>
            <a:r>
              <a:rPr lang="en-US" sz="1800" dirty="0" smtClean="0"/>
              <a:t>mechanisms</a:t>
            </a:r>
          </a:p>
          <a:p>
            <a:pPr marL="342900" indent="-342900">
              <a:buFont typeface="+mj-lt"/>
              <a:buAutoNum type="arabicPeriod"/>
            </a:pPr>
            <a:endParaRPr lang="en-US" sz="1800" dirty="0"/>
          </a:p>
          <a:p>
            <a:pPr marL="342900" indent="-342900">
              <a:buFont typeface="+mj-lt"/>
              <a:buAutoNum type="arabicPeriod"/>
            </a:pPr>
            <a:r>
              <a:rPr lang="en-US" sz="1800" dirty="0"/>
              <a:t>Pain modulation is bidirectional: can be inhibited or facilitated during chronic pain states</a:t>
            </a:r>
          </a:p>
        </p:txBody>
      </p:sp>
    </p:spTree>
    <p:extLst>
      <p:ext uri="{BB962C8B-B14F-4D97-AF65-F5344CB8AC3E}">
        <p14:creationId xmlns:p14="http://schemas.microsoft.com/office/powerpoint/2010/main" val="1627073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45</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969429"/>
            <a:ext cx="1965375" cy="3386558"/>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p>
          <a:p>
            <a:pPr fontAlgn="t">
              <a:lnSpc>
                <a:spcPct val="150000"/>
              </a:lnSpc>
              <a:spcBef>
                <a:spcPct val="20000"/>
              </a:spcBef>
            </a:pPr>
            <a:r>
              <a:rPr lang="en-US" sz="1800" dirty="0">
                <a:solidFill>
                  <a:srgbClr val="DDE9EC">
                    <a:lumMod val="75000"/>
                  </a:srgbClr>
                </a:solidFill>
              </a:rPr>
              <a:t>Sarah </a:t>
            </a:r>
            <a:r>
              <a:rPr lang="en-US" sz="1800" dirty="0" err="1">
                <a:solidFill>
                  <a:srgbClr val="DDE9EC">
                    <a:lumMod val="75000"/>
                  </a:srgbClr>
                </a:solidFill>
              </a:rPr>
              <a:t>Alshamrani</a:t>
            </a:r>
            <a:endParaRPr lang="en-US" sz="1800" dirty="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Amal</a:t>
            </a:r>
            <a:r>
              <a:rPr lang="en-US" sz="1800" dirty="0">
                <a:solidFill>
                  <a:srgbClr val="DDE9EC">
                    <a:lumMod val="75000"/>
                  </a:srgbClr>
                </a:solidFill>
              </a:rPr>
              <a:t> </a:t>
            </a:r>
            <a:r>
              <a:rPr lang="en-US" sz="1800" dirty="0" err="1">
                <a:solidFill>
                  <a:srgbClr val="DDE9EC">
                    <a:lumMod val="75000"/>
                  </a:srgbClr>
                </a:solidFill>
              </a:rPr>
              <a:t>Alqarni</a:t>
            </a:r>
            <a:r>
              <a:rPr lang="en-US" sz="1800" dirty="0">
                <a:solidFill>
                  <a:srgbClr val="DDE9EC">
                    <a:lumMod val="75000"/>
                  </a:srgbClr>
                </a:solidFill>
              </a:rPr>
              <a:t> </a:t>
            </a:r>
            <a:endParaRPr lang="en-US" sz="1800" dirty="0" smtClean="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Leena</a:t>
            </a:r>
            <a:r>
              <a:rPr lang="en-US" sz="1800" dirty="0">
                <a:solidFill>
                  <a:srgbClr val="DDE9EC">
                    <a:lumMod val="75000"/>
                  </a:srgbClr>
                </a:solidFill>
              </a:rPr>
              <a:t> </a:t>
            </a:r>
            <a:r>
              <a:rPr lang="en-US" sz="1800" dirty="0" err="1">
                <a:solidFill>
                  <a:srgbClr val="DDE9EC">
                    <a:lumMod val="75000"/>
                  </a:srgbClr>
                </a:solidFill>
              </a:rPr>
              <a:t>alwakeel</a:t>
            </a:r>
            <a:r>
              <a:rPr lang="en-US" sz="1800" dirty="0">
                <a:solidFill>
                  <a:srgbClr val="DDE9EC">
                    <a:lumMod val="75000"/>
                  </a:srgbClr>
                </a:solidFill>
              </a:rPr>
              <a:t> </a:t>
            </a:r>
            <a:r>
              <a:rPr lang="en-US" dirty="0"/>
              <a:t>	</a:t>
            </a:r>
          </a:p>
          <a:p>
            <a:pPr fontAlgn="t">
              <a:lnSpc>
                <a:spcPct val="150000"/>
              </a:lnSpc>
              <a:spcBef>
                <a:spcPct val="20000"/>
              </a:spcBef>
            </a:pPr>
            <a:r>
              <a:rPr lang="en-US" sz="1800" dirty="0">
                <a:solidFill>
                  <a:srgbClr val="DDE9EC">
                    <a:lumMod val="75000"/>
                  </a:srgbClr>
                </a:solidFill>
              </a:rPr>
              <a:t>	</a:t>
            </a:r>
          </a:p>
          <a:p>
            <a:pPr fontAlgn="t">
              <a:lnSpc>
                <a:spcPct val="150000"/>
              </a:lnSpc>
              <a:spcBef>
                <a:spcPct val="20000"/>
              </a:spcBef>
            </a:pPr>
            <a:endParaRPr lang="en-US" sz="1800" dirty="0">
              <a:solidFill>
                <a:srgbClr val="DDE9EC">
                  <a:lumMod val="75000"/>
                </a:srgbClr>
              </a:solidFill>
            </a:endParaRPr>
          </a:p>
        </p:txBody>
      </p:sp>
      <p:sp>
        <p:nvSpPr>
          <p:cNvPr id="3" name="Rectangle 2"/>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7" name="Picture 6">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5" name="Picture 4"/>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9" name="Picture 8">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15" name="Rectangle 14"/>
          <p:cNvSpPr/>
          <p:nvPr/>
        </p:nvSpPr>
        <p:spPr>
          <a:xfrm>
            <a:off x="3423807" y="2969429"/>
            <a:ext cx="1821359" cy="1875375"/>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a:t>
            </a:r>
          </a:p>
          <a:p>
            <a:pPr fontAlgn="t">
              <a:lnSpc>
                <a:spcPct val="150000"/>
              </a:lnSpc>
              <a:spcBef>
                <a:spcPct val="20000"/>
              </a:spcBef>
            </a:pPr>
            <a:r>
              <a:rPr lang="en-US" sz="1800" dirty="0">
                <a:solidFill>
                  <a:srgbClr val="DDE9EC">
                    <a:lumMod val="75000"/>
                  </a:srgbClr>
                </a:solidFill>
              </a:rPr>
              <a:t>Fahad </a:t>
            </a:r>
            <a:r>
              <a:rPr lang="en-US" sz="1800" dirty="0" err="1">
                <a:solidFill>
                  <a:srgbClr val="DDE9EC">
                    <a:lumMod val="75000"/>
                  </a:srgbClr>
                </a:solidFill>
              </a:rPr>
              <a:t>Alfayez</a:t>
            </a:r>
            <a:r>
              <a:rPr lang="en-US" sz="1800" dirty="0">
                <a:solidFill>
                  <a:srgbClr val="DDE9EC">
                    <a:lumMod val="75000"/>
                  </a:srgbClr>
                </a:solidFill>
              </a:rPr>
              <a:t> 	</a:t>
            </a:r>
          </a:p>
          <a:p>
            <a:pPr fontAlgn="t">
              <a:lnSpc>
                <a:spcPct val="150000"/>
              </a:lnSpc>
              <a:spcBef>
                <a:spcPct val="20000"/>
              </a:spcBef>
            </a:pPr>
            <a:r>
              <a:rPr lang="en-US" sz="1800" dirty="0" smtClean="0">
                <a:solidFill>
                  <a:srgbClr val="DDE9EC">
                    <a:lumMod val="75000"/>
                  </a:srgbClr>
                </a:solidFill>
              </a:rPr>
              <a:t> </a:t>
            </a:r>
            <a:endParaRPr lang="en-US" sz="1800" dirty="0">
              <a:solidFill>
                <a:srgbClr val="DDE9EC">
                  <a:lumMod val="75000"/>
                </a:srgbClr>
              </a:solidFill>
            </a:endParaRPr>
          </a:p>
        </p:txBody>
      </p:sp>
      <p:pic>
        <p:nvPicPr>
          <p:cNvPr id="11" name="Picture 10">
            <a:hlinkClick r:id="rId10"/>
          </p:cNvPr>
          <p:cNvPicPr>
            <a:picLocks noChangeAspect="1"/>
          </p:cNvPicPr>
          <p:nvPr/>
        </p:nvPicPr>
        <p:blipFill>
          <a:blip r:embed="rId11"/>
          <a:stretch>
            <a:fillRect/>
          </a:stretch>
        </p:blipFill>
        <p:spPr>
          <a:xfrm>
            <a:off x="8436012" y="5763735"/>
            <a:ext cx="1158340" cy="646232"/>
          </a:xfrm>
          <a:prstGeom prst="rect">
            <a:avLst/>
          </a:prstGeom>
        </p:spPr>
      </p:pic>
      <p:pic>
        <p:nvPicPr>
          <p:cNvPr id="17" name="Picture 16">
            <a:hlinkClick r:id="rId12"/>
          </p:cNvPr>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18"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slides</a:t>
            </a:r>
            <a:r>
              <a:rPr lang="en-US" sz="1200" dirty="0">
                <a:solidFill>
                  <a:srgbClr val="464653"/>
                </a:solidFill>
              </a:rPr>
              <a:t>.</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Tree>
    <p:extLst>
      <p:ext uri="{BB962C8B-B14F-4D97-AF65-F5344CB8AC3E}">
        <p14:creationId xmlns:p14="http://schemas.microsoft.com/office/powerpoint/2010/main" val="161948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Chemical agents that produce pain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p:txBody>
          <a:bodyPr>
            <a:normAutofit/>
          </a:bodyPr>
          <a:lstStyle/>
          <a:p>
            <a:pPr marL="298450" marR="5080" indent="-285750">
              <a:lnSpc>
                <a:spcPct val="150000"/>
              </a:lnSpc>
              <a:spcBef>
                <a:spcPts val="95"/>
              </a:spcBef>
              <a:tabLst>
                <a:tab pos="354965" algn="l"/>
                <a:tab pos="355600" algn="l"/>
              </a:tabLst>
            </a:pPr>
            <a:r>
              <a:rPr lang="en-US" sz="1800" dirty="0">
                <a:solidFill>
                  <a:schemeClr val="accent2">
                    <a:lumMod val="75000"/>
                  </a:schemeClr>
                </a:solidFill>
              </a:rPr>
              <a:t>Nociceptors are </a:t>
            </a:r>
            <a:r>
              <a:rPr lang="en-US" sz="1800" u="sng" dirty="0">
                <a:solidFill>
                  <a:schemeClr val="accent2">
                    <a:lumMod val="75000"/>
                  </a:schemeClr>
                </a:solidFill>
              </a:rPr>
              <a:t>activated</a:t>
            </a:r>
            <a:r>
              <a:rPr lang="en-US" sz="1800" dirty="0">
                <a:solidFill>
                  <a:schemeClr val="accent2">
                    <a:lumMod val="75000"/>
                  </a:schemeClr>
                </a:solidFill>
              </a:rPr>
              <a:t> by: </a:t>
            </a:r>
            <a:r>
              <a:rPr lang="en-US" sz="1800" dirty="0"/>
              <a:t>Bradykinin, </a:t>
            </a:r>
            <a:r>
              <a:rPr lang="en-US" sz="1800" dirty="0" smtClean="0"/>
              <a:t>serotonin</a:t>
            </a:r>
            <a:r>
              <a:rPr lang="en-US" sz="1800" dirty="0"/>
              <a:t>, Histamine, K+ ion, Acids, acetyl </a:t>
            </a:r>
            <a:r>
              <a:rPr lang="en-US" sz="1800" dirty="0" smtClean="0"/>
              <a:t>choline</a:t>
            </a:r>
            <a:r>
              <a:rPr lang="en-US" sz="1800" dirty="0"/>
              <a:t>, &amp; proteolytic enzymes.</a:t>
            </a:r>
          </a:p>
          <a:p>
            <a:pPr marL="298450" marR="1978660" indent="-285750">
              <a:lnSpc>
                <a:spcPct val="150000"/>
              </a:lnSpc>
              <a:spcBef>
                <a:spcPts val="670"/>
              </a:spcBef>
              <a:tabLst>
                <a:tab pos="354965" algn="l"/>
                <a:tab pos="355600" algn="l"/>
              </a:tabLst>
            </a:pPr>
            <a:r>
              <a:rPr lang="en-US" sz="1800" dirty="0">
                <a:solidFill>
                  <a:schemeClr val="accent2">
                    <a:lumMod val="75000"/>
                  </a:schemeClr>
                </a:solidFill>
              </a:rPr>
              <a:t>Nociceptors are </a:t>
            </a:r>
            <a:r>
              <a:rPr lang="en-US" sz="1800" u="sng" dirty="0">
                <a:solidFill>
                  <a:schemeClr val="accent2">
                    <a:lumMod val="75000"/>
                  </a:schemeClr>
                </a:solidFill>
              </a:rPr>
              <a:t>sensitized</a:t>
            </a:r>
            <a:r>
              <a:rPr lang="en-US" sz="1800" dirty="0">
                <a:solidFill>
                  <a:schemeClr val="accent2">
                    <a:lumMod val="75000"/>
                  </a:schemeClr>
                </a:solidFill>
              </a:rPr>
              <a:t> by:  </a:t>
            </a:r>
            <a:r>
              <a:rPr lang="en-US" sz="1800" dirty="0"/>
              <a:t>Prostaglandins &amp; substance </a:t>
            </a:r>
            <a:r>
              <a:rPr lang="en-US" sz="1800" dirty="0" smtClean="0"/>
              <a:t>P.</a:t>
            </a:r>
            <a:endParaRPr lang="en-US" sz="1800" dirty="0"/>
          </a:p>
          <a:p>
            <a:pPr>
              <a:lnSpc>
                <a:spcPct val="150000"/>
              </a:lnSpc>
            </a:pPr>
            <a:endParaRPr lang="en-US" sz="1800" dirty="0"/>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6" name="object 5"/>
          <p:cNvSpPr/>
          <p:nvPr/>
        </p:nvSpPr>
        <p:spPr>
          <a:xfrm>
            <a:off x="2410179" y="2924944"/>
            <a:ext cx="7368504" cy="31752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02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gate theory of pain control</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p:txBody>
          <a:bodyPr>
            <a:noAutofit/>
          </a:bodyPr>
          <a:lstStyle/>
          <a:p>
            <a:pPr>
              <a:lnSpc>
                <a:spcPct val="150000"/>
              </a:lnSpc>
            </a:pPr>
            <a:r>
              <a:rPr lang="en-US" sz="1800" dirty="0">
                <a:solidFill>
                  <a:schemeClr val="accent2">
                    <a:lumMod val="75000"/>
                  </a:schemeClr>
                </a:solidFill>
              </a:rPr>
              <a:t>Special neurons in the </a:t>
            </a:r>
            <a:r>
              <a:rPr lang="en-US" sz="1800" dirty="0" err="1">
                <a:solidFill>
                  <a:schemeClr val="accent2">
                    <a:lumMod val="75000"/>
                  </a:schemeClr>
                </a:solidFill>
              </a:rPr>
              <a:t>the</a:t>
            </a:r>
            <a:r>
              <a:rPr lang="en-US" sz="1800" dirty="0">
                <a:solidFill>
                  <a:schemeClr val="accent2">
                    <a:lumMod val="75000"/>
                  </a:schemeClr>
                </a:solidFill>
              </a:rPr>
              <a:t> dorsal horn of spinal cord (SGR) form the gate through which pain impulses </a:t>
            </a:r>
            <a:r>
              <a:rPr lang="en-US" sz="1800" dirty="0" smtClean="0">
                <a:solidFill>
                  <a:schemeClr val="accent2">
                    <a:lumMod val="75000"/>
                  </a:schemeClr>
                </a:solidFill>
              </a:rPr>
              <a:t> must </a:t>
            </a:r>
            <a:r>
              <a:rPr lang="en-US" sz="1800" dirty="0">
                <a:solidFill>
                  <a:schemeClr val="accent2">
                    <a:lumMod val="75000"/>
                  </a:schemeClr>
                </a:solidFill>
              </a:rPr>
              <a:t>pass to reach brain.  </a:t>
            </a:r>
          </a:p>
          <a:p>
            <a:pPr>
              <a:lnSpc>
                <a:spcPct val="150000"/>
              </a:lnSpc>
            </a:pPr>
            <a:endParaRPr lang="en-US" sz="700" dirty="0">
              <a:solidFill>
                <a:schemeClr val="accent2">
                  <a:lumMod val="75000"/>
                </a:schemeClr>
              </a:solidFill>
            </a:endParaRPr>
          </a:p>
          <a:p>
            <a:pPr>
              <a:lnSpc>
                <a:spcPct val="150000"/>
              </a:lnSpc>
            </a:pPr>
            <a:r>
              <a:rPr lang="en-US" sz="1800" dirty="0">
                <a:solidFill>
                  <a:schemeClr val="accent4">
                    <a:lumMod val="75000"/>
                  </a:schemeClr>
                </a:solidFill>
              </a:rPr>
              <a:t>4</a:t>
            </a:r>
            <a:r>
              <a:rPr lang="en-US" sz="1800" dirty="0">
                <a:solidFill>
                  <a:schemeClr val="accent2">
                    <a:lumMod val="75000"/>
                  </a:schemeClr>
                </a:solidFill>
              </a:rPr>
              <a:t> types of neurons are involved:</a:t>
            </a:r>
          </a:p>
          <a:p>
            <a:pPr marL="342900" indent="-342900">
              <a:lnSpc>
                <a:spcPct val="150000"/>
              </a:lnSpc>
              <a:buFont typeface="+mj-lt"/>
              <a:buAutoNum type="arabicPeriod"/>
            </a:pPr>
            <a:r>
              <a:rPr lang="en-US" sz="1800" dirty="0"/>
              <a:t>C- </a:t>
            </a:r>
            <a:r>
              <a:rPr lang="en-US" sz="1800" dirty="0" err="1"/>
              <a:t>fibres</a:t>
            </a:r>
            <a:r>
              <a:rPr lang="en-US" sz="1800" dirty="0"/>
              <a:t> (slow pain) or {C-nociceptor}. </a:t>
            </a:r>
          </a:p>
          <a:p>
            <a:pPr marL="342900" indent="-342900">
              <a:lnSpc>
                <a:spcPct val="150000"/>
              </a:lnSpc>
              <a:buFont typeface="+mj-lt"/>
              <a:buAutoNum type="arabicPeriod"/>
            </a:pPr>
            <a:r>
              <a:rPr lang="en-US" sz="1800" dirty="0"/>
              <a:t>A-Beta </a:t>
            </a:r>
            <a:r>
              <a:rPr lang="en-US" sz="1800" dirty="0" err="1"/>
              <a:t>fibres</a:t>
            </a:r>
            <a:r>
              <a:rPr lang="en-US" sz="1800" dirty="0"/>
              <a:t> (light touch). </a:t>
            </a:r>
          </a:p>
          <a:p>
            <a:pPr marL="342900" indent="-342900">
              <a:lnSpc>
                <a:spcPct val="150000"/>
              </a:lnSpc>
              <a:buFont typeface="+mj-lt"/>
              <a:buAutoNum type="arabicPeriod"/>
            </a:pPr>
            <a:r>
              <a:rPr lang="en-US" sz="1800" dirty="0"/>
              <a:t>Inhibitory interneurons. </a:t>
            </a:r>
          </a:p>
          <a:p>
            <a:pPr marL="342900" indent="-342900">
              <a:lnSpc>
                <a:spcPct val="150000"/>
              </a:lnSpc>
              <a:buFont typeface="+mj-lt"/>
              <a:buAutoNum type="arabicPeriod"/>
            </a:pPr>
            <a:r>
              <a:rPr lang="en-US" sz="1800" dirty="0"/>
              <a:t>Projection neuron.</a:t>
            </a:r>
          </a:p>
          <a:p>
            <a:pPr>
              <a:lnSpc>
                <a:spcPct val="150000"/>
              </a:lnSpc>
            </a:pPr>
            <a:endParaRPr lang="en-US" sz="1800" dirty="0"/>
          </a:p>
        </p:txBody>
      </p:sp>
      <p:sp>
        <p:nvSpPr>
          <p:cNvPr id="5" name="TextBox 4">
            <a:extLst>
              <a:ext uri="{FF2B5EF4-FFF2-40B4-BE49-F238E27FC236}">
                <a16:creationId xmlns:a16="http://schemas.microsoft.com/office/drawing/2014/main" xmlns="" id="{53CCEC1B-89FD-4E5F-97F4-AD48006391FD}"/>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object 9"/>
          <p:cNvSpPr/>
          <p:nvPr/>
        </p:nvSpPr>
        <p:spPr>
          <a:xfrm>
            <a:off x="5374333" y="1916832"/>
            <a:ext cx="6205070" cy="42401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5659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lide Number Placeholder 2">
            <a:extLst>
              <a:ext uri="{FF2B5EF4-FFF2-40B4-BE49-F238E27FC236}">
                <a16:creationId xmlns:a16="http://schemas.microsoft.com/office/drawing/2014/main" xmlns="" id="{F200F9CC-BAB1-497E-8251-4B04AEF30FC6}"/>
              </a:ext>
            </a:extLst>
          </p:cNvPr>
          <p:cNvSpPr txBox="1">
            <a:spLocks/>
          </p:cNvSpPr>
          <p:nvPr/>
        </p:nvSpPr>
        <p:spPr>
          <a:xfrm>
            <a:off x="797381" y="6358123"/>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7</a:t>
            </a:fld>
            <a:endParaRPr lang="en-US" dirty="0"/>
          </a:p>
        </p:txBody>
      </p:sp>
      <p:sp>
        <p:nvSpPr>
          <p:cNvPr id="93" name="object 2">
            <a:extLst>
              <a:ext uri="{FF2B5EF4-FFF2-40B4-BE49-F238E27FC236}">
                <a16:creationId xmlns:a16="http://schemas.microsoft.com/office/drawing/2014/main" xmlns="" id="{EF3A511B-EFFA-487E-9A05-6D42162854A9}"/>
              </a:ext>
            </a:extLst>
          </p:cNvPr>
          <p:cNvSpPr/>
          <p:nvPr/>
        </p:nvSpPr>
        <p:spPr>
          <a:xfrm>
            <a:off x="7446999" y="2687456"/>
            <a:ext cx="392430" cy="236854"/>
          </a:xfrm>
          <a:custGeom>
            <a:avLst/>
            <a:gdLst/>
            <a:ahLst/>
            <a:cxnLst/>
            <a:rect l="l" t="t" r="r" b="b"/>
            <a:pathLst>
              <a:path w="392429" h="236854">
                <a:moveTo>
                  <a:pt x="0" y="0"/>
                </a:moveTo>
                <a:lnTo>
                  <a:pt x="57971" y="2564"/>
                </a:lnTo>
                <a:lnTo>
                  <a:pt x="113301" y="10015"/>
                </a:lnTo>
                <a:lnTo>
                  <a:pt x="165384" y="21985"/>
                </a:lnTo>
                <a:lnTo>
                  <a:pt x="213612" y="38108"/>
                </a:lnTo>
                <a:lnTo>
                  <a:pt x="257379" y="58018"/>
                </a:lnTo>
                <a:lnTo>
                  <a:pt x="296077" y="81347"/>
                </a:lnTo>
                <a:lnTo>
                  <a:pt x="329100" y="107731"/>
                </a:lnTo>
                <a:lnTo>
                  <a:pt x="355841" y="136801"/>
                </a:lnTo>
                <a:lnTo>
                  <a:pt x="388049" y="201539"/>
                </a:lnTo>
                <a:lnTo>
                  <a:pt x="392303" y="236473"/>
                </a:lnTo>
              </a:path>
            </a:pathLst>
          </a:custGeom>
          <a:ln w="3175">
            <a:solidFill>
              <a:srgbClr val="FF0000"/>
            </a:solidFill>
          </a:ln>
        </p:spPr>
        <p:txBody>
          <a:bodyPr wrap="square" lIns="0" tIns="0" rIns="0" bIns="0" rtlCol="0"/>
          <a:lstStyle/>
          <a:p>
            <a:endParaRPr/>
          </a:p>
        </p:txBody>
      </p:sp>
      <p:sp>
        <p:nvSpPr>
          <p:cNvPr id="94" name="object 3">
            <a:extLst>
              <a:ext uri="{FF2B5EF4-FFF2-40B4-BE49-F238E27FC236}">
                <a16:creationId xmlns:a16="http://schemas.microsoft.com/office/drawing/2014/main" xmlns="" id="{1FD9DBDE-790F-4138-B477-98D7712D0D1B}"/>
              </a:ext>
            </a:extLst>
          </p:cNvPr>
          <p:cNvSpPr/>
          <p:nvPr/>
        </p:nvSpPr>
        <p:spPr>
          <a:xfrm>
            <a:off x="2966821" y="2657991"/>
            <a:ext cx="4480560" cy="29845"/>
          </a:xfrm>
          <a:custGeom>
            <a:avLst/>
            <a:gdLst/>
            <a:ahLst/>
            <a:cxnLst/>
            <a:rect l="l" t="t" r="r" b="b"/>
            <a:pathLst>
              <a:path w="4480560" h="29845">
                <a:moveTo>
                  <a:pt x="4480306" y="29464"/>
                </a:moveTo>
                <a:lnTo>
                  <a:pt x="0" y="0"/>
                </a:lnTo>
              </a:path>
            </a:pathLst>
          </a:custGeom>
          <a:ln w="3175">
            <a:solidFill>
              <a:srgbClr val="FF0000"/>
            </a:solidFill>
          </a:ln>
        </p:spPr>
        <p:txBody>
          <a:bodyPr wrap="square" lIns="0" tIns="0" rIns="0" bIns="0" rtlCol="0"/>
          <a:lstStyle/>
          <a:p>
            <a:endParaRPr/>
          </a:p>
        </p:txBody>
      </p:sp>
      <p:sp>
        <p:nvSpPr>
          <p:cNvPr id="95" name="object 4">
            <a:extLst>
              <a:ext uri="{FF2B5EF4-FFF2-40B4-BE49-F238E27FC236}">
                <a16:creationId xmlns:a16="http://schemas.microsoft.com/office/drawing/2014/main" xmlns="" id="{749AF42B-518F-4C14-B514-E354B77D2C53}"/>
              </a:ext>
            </a:extLst>
          </p:cNvPr>
          <p:cNvSpPr/>
          <p:nvPr/>
        </p:nvSpPr>
        <p:spPr>
          <a:xfrm>
            <a:off x="7446999" y="4990943"/>
            <a:ext cx="392430" cy="236854"/>
          </a:xfrm>
          <a:custGeom>
            <a:avLst/>
            <a:gdLst/>
            <a:ahLst/>
            <a:cxnLst/>
            <a:rect l="l" t="t" r="r" b="b"/>
            <a:pathLst>
              <a:path w="392429" h="236854">
                <a:moveTo>
                  <a:pt x="0" y="236600"/>
                </a:moveTo>
                <a:lnTo>
                  <a:pt x="57971" y="234035"/>
                </a:lnTo>
                <a:lnTo>
                  <a:pt x="113301" y="226584"/>
                </a:lnTo>
                <a:lnTo>
                  <a:pt x="165384" y="214612"/>
                </a:lnTo>
                <a:lnTo>
                  <a:pt x="213612" y="198486"/>
                </a:lnTo>
                <a:lnTo>
                  <a:pt x="257379" y="178570"/>
                </a:lnTo>
                <a:lnTo>
                  <a:pt x="296077" y="155232"/>
                </a:lnTo>
                <a:lnTo>
                  <a:pt x="329100" y="128836"/>
                </a:lnTo>
                <a:lnTo>
                  <a:pt x="355841" y="99750"/>
                </a:lnTo>
                <a:lnTo>
                  <a:pt x="388049" y="34965"/>
                </a:lnTo>
                <a:lnTo>
                  <a:pt x="392303" y="0"/>
                </a:lnTo>
              </a:path>
            </a:pathLst>
          </a:custGeom>
          <a:ln w="127000">
            <a:solidFill>
              <a:srgbClr val="00AF50"/>
            </a:solidFill>
          </a:ln>
        </p:spPr>
        <p:txBody>
          <a:bodyPr wrap="square" lIns="0" tIns="0" rIns="0" bIns="0" rtlCol="0"/>
          <a:lstStyle/>
          <a:p>
            <a:endParaRPr/>
          </a:p>
        </p:txBody>
      </p:sp>
      <p:sp>
        <p:nvSpPr>
          <p:cNvPr id="96" name="object 5">
            <a:extLst>
              <a:ext uri="{FF2B5EF4-FFF2-40B4-BE49-F238E27FC236}">
                <a16:creationId xmlns:a16="http://schemas.microsoft.com/office/drawing/2014/main" xmlns="" id="{7FE3453F-4012-42B3-9275-1BE2DC3DA50A}"/>
              </a:ext>
            </a:extLst>
          </p:cNvPr>
          <p:cNvSpPr/>
          <p:nvPr/>
        </p:nvSpPr>
        <p:spPr>
          <a:xfrm>
            <a:off x="2966821" y="5227544"/>
            <a:ext cx="4480560" cy="31115"/>
          </a:xfrm>
          <a:custGeom>
            <a:avLst/>
            <a:gdLst/>
            <a:ahLst/>
            <a:cxnLst/>
            <a:rect l="l" t="t" r="r" b="b"/>
            <a:pathLst>
              <a:path w="4480560" h="31114">
                <a:moveTo>
                  <a:pt x="4480306" y="0"/>
                </a:moveTo>
                <a:lnTo>
                  <a:pt x="0" y="30556"/>
                </a:lnTo>
              </a:path>
            </a:pathLst>
          </a:custGeom>
          <a:ln w="126999">
            <a:solidFill>
              <a:srgbClr val="00AF50"/>
            </a:solidFill>
          </a:ln>
        </p:spPr>
        <p:txBody>
          <a:bodyPr wrap="square" lIns="0" tIns="0" rIns="0" bIns="0" rtlCol="0"/>
          <a:lstStyle/>
          <a:p>
            <a:endParaRPr/>
          </a:p>
        </p:txBody>
      </p:sp>
      <p:sp>
        <p:nvSpPr>
          <p:cNvPr id="97" name="object 6">
            <a:extLst>
              <a:ext uri="{FF2B5EF4-FFF2-40B4-BE49-F238E27FC236}">
                <a16:creationId xmlns:a16="http://schemas.microsoft.com/office/drawing/2014/main" xmlns="" id="{03C0E595-52E9-4B23-8E41-193ECCC1EB8D}"/>
              </a:ext>
            </a:extLst>
          </p:cNvPr>
          <p:cNvSpPr/>
          <p:nvPr/>
        </p:nvSpPr>
        <p:spPr>
          <a:xfrm>
            <a:off x="5367374" y="2677677"/>
            <a:ext cx="0" cy="414020"/>
          </a:xfrm>
          <a:custGeom>
            <a:avLst/>
            <a:gdLst/>
            <a:ahLst/>
            <a:cxnLst/>
            <a:rect l="l" t="t" r="r" b="b"/>
            <a:pathLst>
              <a:path h="414020">
                <a:moveTo>
                  <a:pt x="0" y="413639"/>
                </a:moveTo>
                <a:lnTo>
                  <a:pt x="0" y="0"/>
                </a:lnTo>
              </a:path>
            </a:pathLst>
          </a:custGeom>
          <a:ln w="38100">
            <a:solidFill>
              <a:srgbClr val="000000"/>
            </a:solidFill>
          </a:ln>
        </p:spPr>
        <p:txBody>
          <a:bodyPr wrap="square" lIns="0" tIns="0" rIns="0" bIns="0" rtlCol="0"/>
          <a:lstStyle/>
          <a:p>
            <a:endParaRPr/>
          </a:p>
        </p:txBody>
      </p:sp>
      <p:sp>
        <p:nvSpPr>
          <p:cNvPr id="98" name="object 7">
            <a:extLst>
              <a:ext uri="{FF2B5EF4-FFF2-40B4-BE49-F238E27FC236}">
                <a16:creationId xmlns:a16="http://schemas.microsoft.com/office/drawing/2014/main" xmlns="" id="{89BBAF3F-D991-4141-B334-86E7C1C6D006}"/>
              </a:ext>
            </a:extLst>
          </p:cNvPr>
          <p:cNvSpPr/>
          <p:nvPr/>
        </p:nvSpPr>
        <p:spPr>
          <a:xfrm>
            <a:off x="5381979" y="4902310"/>
            <a:ext cx="0" cy="354965"/>
          </a:xfrm>
          <a:custGeom>
            <a:avLst/>
            <a:gdLst/>
            <a:ahLst/>
            <a:cxnLst/>
            <a:rect l="l" t="t" r="r" b="b"/>
            <a:pathLst>
              <a:path h="354964">
                <a:moveTo>
                  <a:pt x="0" y="354558"/>
                </a:moveTo>
                <a:lnTo>
                  <a:pt x="0" y="0"/>
                </a:lnTo>
              </a:path>
            </a:pathLst>
          </a:custGeom>
          <a:ln w="38100">
            <a:solidFill>
              <a:srgbClr val="000000"/>
            </a:solidFill>
          </a:ln>
        </p:spPr>
        <p:txBody>
          <a:bodyPr wrap="square" lIns="0" tIns="0" rIns="0" bIns="0" rtlCol="0"/>
          <a:lstStyle/>
          <a:p>
            <a:endParaRPr/>
          </a:p>
        </p:txBody>
      </p:sp>
      <p:sp>
        <p:nvSpPr>
          <p:cNvPr id="99" name="object 8">
            <a:extLst>
              <a:ext uri="{FF2B5EF4-FFF2-40B4-BE49-F238E27FC236}">
                <a16:creationId xmlns:a16="http://schemas.microsoft.com/office/drawing/2014/main" xmlns="" id="{14B5896A-3734-41CB-B26F-959BF11258C3}"/>
              </a:ext>
            </a:extLst>
          </p:cNvPr>
          <p:cNvSpPr txBox="1"/>
          <p:nvPr/>
        </p:nvSpPr>
        <p:spPr>
          <a:xfrm>
            <a:off x="3091154" y="5301115"/>
            <a:ext cx="1194435" cy="741680"/>
          </a:xfrm>
          <a:prstGeom prst="rect">
            <a:avLst/>
          </a:prstGeom>
        </p:spPr>
        <p:txBody>
          <a:bodyPr vert="horz" wrap="square" lIns="0" tIns="0" rIns="0" bIns="0" rtlCol="0">
            <a:spAutoFit/>
          </a:bodyPr>
          <a:lstStyle/>
          <a:p>
            <a:pPr marL="12700" marR="5080">
              <a:lnSpc>
                <a:spcPct val="100000"/>
              </a:lnSpc>
            </a:pPr>
            <a:r>
              <a:rPr sz="2400" b="1" spc="-10" dirty="0">
                <a:solidFill>
                  <a:srgbClr val="00AF50"/>
                </a:solidFill>
                <a:latin typeface="Arial"/>
                <a:cs typeface="Arial"/>
              </a:rPr>
              <a:t>A</a:t>
            </a:r>
            <a:r>
              <a:rPr sz="2400" b="1" spc="-5" dirty="0">
                <a:solidFill>
                  <a:srgbClr val="00AF50"/>
                </a:solidFill>
                <a:latin typeface="Arial"/>
                <a:cs typeface="Arial"/>
              </a:rPr>
              <a:t>β</a:t>
            </a:r>
            <a:r>
              <a:rPr sz="2400" b="1" dirty="0">
                <a:solidFill>
                  <a:srgbClr val="00AF50"/>
                </a:solidFill>
                <a:latin typeface="Arial"/>
                <a:cs typeface="Arial"/>
              </a:rPr>
              <a:t>-f</a:t>
            </a:r>
            <a:r>
              <a:rPr sz="2400" b="1" spc="5" dirty="0">
                <a:solidFill>
                  <a:srgbClr val="00AF50"/>
                </a:solidFill>
                <a:latin typeface="Arial"/>
                <a:cs typeface="Arial"/>
              </a:rPr>
              <a:t>i</a:t>
            </a:r>
            <a:r>
              <a:rPr sz="2400" b="1" spc="-5" dirty="0">
                <a:solidFill>
                  <a:srgbClr val="00AF50"/>
                </a:solidFill>
                <a:latin typeface="Arial"/>
                <a:cs typeface="Arial"/>
              </a:rPr>
              <a:t>ber  (touch)</a:t>
            </a:r>
            <a:endParaRPr sz="2400">
              <a:latin typeface="Arial"/>
              <a:cs typeface="Arial"/>
            </a:endParaRPr>
          </a:p>
        </p:txBody>
      </p:sp>
      <p:sp>
        <p:nvSpPr>
          <p:cNvPr id="100" name="object 9">
            <a:extLst>
              <a:ext uri="{FF2B5EF4-FFF2-40B4-BE49-F238E27FC236}">
                <a16:creationId xmlns:a16="http://schemas.microsoft.com/office/drawing/2014/main" xmlns="" id="{EA6334AE-1FE3-493F-A2F3-DC86C9F2DD0A}"/>
              </a:ext>
            </a:extLst>
          </p:cNvPr>
          <p:cNvSpPr/>
          <p:nvPr/>
        </p:nvSpPr>
        <p:spPr>
          <a:xfrm>
            <a:off x="7138897" y="3396624"/>
            <a:ext cx="1393825" cy="1123315"/>
          </a:xfrm>
          <a:custGeom>
            <a:avLst/>
            <a:gdLst/>
            <a:ahLst/>
            <a:cxnLst/>
            <a:rect l="l" t="t" r="r" b="b"/>
            <a:pathLst>
              <a:path w="1393825" h="1123314">
                <a:moveTo>
                  <a:pt x="696722" y="0"/>
                </a:moveTo>
                <a:lnTo>
                  <a:pt x="644722" y="1539"/>
                </a:lnTo>
                <a:lnTo>
                  <a:pt x="593760" y="6086"/>
                </a:lnTo>
                <a:lnTo>
                  <a:pt x="543972" y="13532"/>
                </a:lnTo>
                <a:lnTo>
                  <a:pt x="495491" y="23768"/>
                </a:lnTo>
                <a:lnTo>
                  <a:pt x="448453" y="36686"/>
                </a:lnTo>
                <a:lnTo>
                  <a:pt x="402992" y="52176"/>
                </a:lnTo>
                <a:lnTo>
                  <a:pt x="359243" y="70132"/>
                </a:lnTo>
                <a:lnTo>
                  <a:pt x="317340" y="90444"/>
                </a:lnTo>
                <a:lnTo>
                  <a:pt x="277418" y="113004"/>
                </a:lnTo>
                <a:lnTo>
                  <a:pt x="239612" y="137703"/>
                </a:lnTo>
                <a:lnTo>
                  <a:pt x="204057" y="164433"/>
                </a:lnTo>
                <a:lnTo>
                  <a:pt x="170887" y="193085"/>
                </a:lnTo>
                <a:lnTo>
                  <a:pt x="140236" y="223551"/>
                </a:lnTo>
                <a:lnTo>
                  <a:pt x="112240" y="255722"/>
                </a:lnTo>
                <a:lnTo>
                  <a:pt x="87034" y="289490"/>
                </a:lnTo>
                <a:lnTo>
                  <a:pt x="64751" y="324747"/>
                </a:lnTo>
                <a:lnTo>
                  <a:pt x="45527" y="361383"/>
                </a:lnTo>
                <a:lnTo>
                  <a:pt x="29496" y="399291"/>
                </a:lnTo>
                <a:lnTo>
                  <a:pt x="16793" y="438362"/>
                </a:lnTo>
                <a:lnTo>
                  <a:pt x="7553" y="478487"/>
                </a:lnTo>
                <a:lnTo>
                  <a:pt x="1910" y="519558"/>
                </a:lnTo>
                <a:lnTo>
                  <a:pt x="0" y="561467"/>
                </a:lnTo>
                <a:lnTo>
                  <a:pt x="1910" y="603358"/>
                </a:lnTo>
                <a:lnTo>
                  <a:pt x="7553" y="644414"/>
                </a:lnTo>
                <a:lnTo>
                  <a:pt x="16793" y="684526"/>
                </a:lnTo>
                <a:lnTo>
                  <a:pt x="29496" y="723584"/>
                </a:lnTo>
                <a:lnTo>
                  <a:pt x="45527" y="761481"/>
                </a:lnTo>
                <a:lnTo>
                  <a:pt x="64751" y="798108"/>
                </a:lnTo>
                <a:lnTo>
                  <a:pt x="87034" y="833356"/>
                </a:lnTo>
                <a:lnTo>
                  <a:pt x="112240" y="867116"/>
                </a:lnTo>
                <a:lnTo>
                  <a:pt x="140236" y="899281"/>
                </a:lnTo>
                <a:lnTo>
                  <a:pt x="170887" y="929742"/>
                </a:lnTo>
                <a:lnTo>
                  <a:pt x="204057" y="958389"/>
                </a:lnTo>
                <a:lnTo>
                  <a:pt x="239612" y="985115"/>
                </a:lnTo>
                <a:lnTo>
                  <a:pt x="277418" y="1009811"/>
                </a:lnTo>
                <a:lnTo>
                  <a:pt x="317340" y="1032368"/>
                </a:lnTo>
                <a:lnTo>
                  <a:pt x="359243" y="1052678"/>
                </a:lnTo>
                <a:lnTo>
                  <a:pt x="402992" y="1070632"/>
                </a:lnTo>
                <a:lnTo>
                  <a:pt x="448453" y="1086122"/>
                </a:lnTo>
                <a:lnTo>
                  <a:pt x="495491" y="1099039"/>
                </a:lnTo>
                <a:lnTo>
                  <a:pt x="543972" y="1109274"/>
                </a:lnTo>
                <a:lnTo>
                  <a:pt x="593760" y="1116720"/>
                </a:lnTo>
                <a:lnTo>
                  <a:pt x="644722" y="1121267"/>
                </a:lnTo>
                <a:lnTo>
                  <a:pt x="696722" y="1122807"/>
                </a:lnTo>
                <a:lnTo>
                  <a:pt x="748721" y="1121267"/>
                </a:lnTo>
                <a:lnTo>
                  <a:pt x="799683" y="1116720"/>
                </a:lnTo>
                <a:lnTo>
                  <a:pt x="849471" y="1109274"/>
                </a:lnTo>
                <a:lnTo>
                  <a:pt x="897952" y="1099039"/>
                </a:lnTo>
                <a:lnTo>
                  <a:pt x="944990" y="1086122"/>
                </a:lnTo>
                <a:lnTo>
                  <a:pt x="990451" y="1070632"/>
                </a:lnTo>
                <a:lnTo>
                  <a:pt x="1034200" y="1052678"/>
                </a:lnTo>
                <a:lnTo>
                  <a:pt x="1076103" y="1032368"/>
                </a:lnTo>
                <a:lnTo>
                  <a:pt x="1116025" y="1009811"/>
                </a:lnTo>
                <a:lnTo>
                  <a:pt x="1153831" y="985115"/>
                </a:lnTo>
                <a:lnTo>
                  <a:pt x="1189386" y="958389"/>
                </a:lnTo>
                <a:lnTo>
                  <a:pt x="1222556" y="929742"/>
                </a:lnTo>
                <a:lnTo>
                  <a:pt x="1253207" y="899281"/>
                </a:lnTo>
                <a:lnTo>
                  <a:pt x="1281203" y="867116"/>
                </a:lnTo>
                <a:lnTo>
                  <a:pt x="1306409" y="833356"/>
                </a:lnTo>
                <a:lnTo>
                  <a:pt x="1328692" y="798108"/>
                </a:lnTo>
                <a:lnTo>
                  <a:pt x="1347916" y="761481"/>
                </a:lnTo>
                <a:lnTo>
                  <a:pt x="1363947" y="723584"/>
                </a:lnTo>
                <a:lnTo>
                  <a:pt x="1376650" y="684526"/>
                </a:lnTo>
                <a:lnTo>
                  <a:pt x="1385890" y="644414"/>
                </a:lnTo>
                <a:lnTo>
                  <a:pt x="1391533" y="603358"/>
                </a:lnTo>
                <a:lnTo>
                  <a:pt x="1393444" y="561467"/>
                </a:lnTo>
                <a:lnTo>
                  <a:pt x="1391533" y="519558"/>
                </a:lnTo>
                <a:lnTo>
                  <a:pt x="1385890" y="478487"/>
                </a:lnTo>
                <a:lnTo>
                  <a:pt x="1376650" y="438362"/>
                </a:lnTo>
                <a:lnTo>
                  <a:pt x="1363947" y="399291"/>
                </a:lnTo>
                <a:lnTo>
                  <a:pt x="1347916" y="361383"/>
                </a:lnTo>
                <a:lnTo>
                  <a:pt x="1328692" y="324747"/>
                </a:lnTo>
                <a:lnTo>
                  <a:pt x="1306409" y="289490"/>
                </a:lnTo>
                <a:lnTo>
                  <a:pt x="1281203" y="255722"/>
                </a:lnTo>
                <a:lnTo>
                  <a:pt x="1253207" y="223551"/>
                </a:lnTo>
                <a:lnTo>
                  <a:pt x="1222556" y="193085"/>
                </a:lnTo>
                <a:lnTo>
                  <a:pt x="1189386" y="164433"/>
                </a:lnTo>
                <a:lnTo>
                  <a:pt x="1153831" y="137703"/>
                </a:lnTo>
                <a:lnTo>
                  <a:pt x="1116025" y="113004"/>
                </a:lnTo>
                <a:lnTo>
                  <a:pt x="1076103" y="90444"/>
                </a:lnTo>
                <a:lnTo>
                  <a:pt x="1034200" y="70132"/>
                </a:lnTo>
                <a:lnTo>
                  <a:pt x="990451" y="52176"/>
                </a:lnTo>
                <a:lnTo>
                  <a:pt x="944990" y="36686"/>
                </a:lnTo>
                <a:lnTo>
                  <a:pt x="897952" y="23768"/>
                </a:lnTo>
                <a:lnTo>
                  <a:pt x="849471" y="13532"/>
                </a:lnTo>
                <a:lnTo>
                  <a:pt x="799683" y="6086"/>
                </a:lnTo>
                <a:lnTo>
                  <a:pt x="748721" y="1539"/>
                </a:lnTo>
                <a:lnTo>
                  <a:pt x="696722" y="0"/>
                </a:lnTo>
                <a:close/>
              </a:path>
            </a:pathLst>
          </a:custGeom>
          <a:solidFill>
            <a:srgbClr val="FF9900"/>
          </a:solidFill>
        </p:spPr>
        <p:txBody>
          <a:bodyPr wrap="square" lIns="0" tIns="0" rIns="0" bIns="0" rtlCol="0"/>
          <a:lstStyle/>
          <a:p>
            <a:endParaRPr/>
          </a:p>
        </p:txBody>
      </p:sp>
      <p:sp>
        <p:nvSpPr>
          <p:cNvPr id="101" name="object 10">
            <a:extLst>
              <a:ext uri="{FF2B5EF4-FFF2-40B4-BE49-F238E27FC236}">
                <a16:creationId xmlns:a16="http://schemas.microsoft.com/office/drawing/2014/main" xmlns="" id="{7D049AEB-0C5F-4C90-9E85-3F6C0773B91E}"/>
              </a:ext>
            </a:extLst>
          </p:cNvPr>
          <p:cNvSpPr/>
          <p:nvPr/>
        </p:nvSpPr>
        <p:spPr>
          <a:xfrm>
            <a:off x="7138897" y="3396624"/>
            <a:ext cx="1393825" cy="1123315"/>
          </a:xfrm>
          <a:custGeom>
            <a:avLst/>
            <a:gdLst/>
            <a:ahLst/>
            <a:cxnLst/>
            <a:rect l="l" t="t" r="r" b="b"/>
            <a:pathLst>
              <a:path w="1393825" h="1123314">
                <a:moveTo>
                  <a:pt x="0" y="561467"/>
                </a:moveTo>
                <a:lnTo>
                  <a:pt x="1910" y="519558"/>
                </a:lnTo>
                <a:lnTo>
                  <a:pt x="7553" y="478487"/>
                </a:lnTo>
                <a:lnTo>
                  <a:pt x="16793" y="438362"/>
                </a:lnTo>
                <a:lnTo>
                  <a:pt x="29496" y="399291"/>
                </a:lnTo>
                <a:lnTo>
                  <a:pt x="45527" y="361383"/>
                </a:lnTo>
                <a:lnTo>
                  <a:pt x="64751" y="324747"/>
                </a:lnTo>
                <a:lnTo>
                  <a:pt x="87034" y="289490"/>
                </a:lnTo>
                <a:lnTo>
                  <a:pt x="112240" y="255722"/>
                </a:lnTo>
                <a:lnTo>
                  <a:pt x="140236" y="223551"/>
                </a:lnTo>
                <a:lnTo>
                  <a:pt x="170887" y="193085"/>
                </a:lnTo>
                <a:lnTo>
                  <a:pt x="204057" y="164433"/>
                </a:lnTo>
                <a:lnTo>
                  <a:pt x="239612" y="137703"/>
                </a:lnTo>
                <a:lnTo>
                  <a:pt x="277418" y="113004"/>
                </a:lnTo>
                <a:lnTo>
                  <a:pt x="317340" y="90444"/>
                </a:lnTo>
                <a:lnTo>
                  <a:pt x="359243" y="70132"/>
                </a:lnTo>
                <a:lnTo>
                  <a:pt x="402992" y="52176"/>
                </a:lnTo>
                <a:lnTo>
                  <a:pt x="448453" y="36686"/>
                </a:lnTo>
                <a:lnTo>
                  <a:pt x="495491" y="23768"/>
                </a:lnTo>
                <a:lnTo>
                  <a:pt x="543972" y="13532"/>
                </a:lnTo>
                <a:lnTo>
                  <a:pt x="593760" y="6086"/>
                </a:lnTo>
                <a:lnTo>
                  <a:pt x="644722" y="1539"/>
                </a:lnTo>
                <a:lnTo>
                  <a:pt x="696722" y="0"/>
                </a:lnTo>
                <a:lnTo>
                  <a:pt x="748721" y="1539"/>
                </a:lnTo>
                <a:lnTo>
                  <a:pt x="799683" y="6086"/>
                </a:lnTo>
                <a:lnTo>
                  <a:pt x="849471" y="13532"/>
                </a:lnTo>
                <a:lnTo>
                  <a:pt x="897952" y="23768"/>
                </a:lnTo>
                <a:lnTo>
                  <a:pt x="944990" y="36686"/>
                </a:lnTo>
                <a:lnTo>
                  <a:pt x="990451" y="52176"/>
                </a:lnTo>
                <a:lnTo>
                  <a:pt x="1034200" y="70132"/>
                </a:lnTo>
                <a:lnTo>
                  <a:pt x="1076103" y="90444"/>
                </a:lnTo>
                <a:lnTo>
                  <a:pt x="1116025" y="113004"/>
                </a:lnTo>
                <a:lnTo>
                  <a:pt x="1153831" y="137703"/>
                </a:lnTo>
                <a:lnTo>
                  <a:pt x="1189386" y="164433"/>
                </a:lnTo>
                <a:lnTo>
                  <a:pt x="1222556" y="193085"/>
                </a:lnTo>
                <a:lnTo>
                  <a:pt x="1253207" y="223551"/>
                </a:lnTo>
                <a:lnTo>
                  <a:pt x="1281203" y="255722"/>
                </a:lnTo>
                <a:lnTo>
                  <a:pt x="1306409" y="289490"/>
                </a:lnTo>
                <a:lnTo>
                  <a:pt x="1328692" y="324747"/>
                </a:lnTo>
                <a:lnTo>
                  <a:pt x="1347916" y="361383"/>
                </a:lnTo>
                <a:lnTo>
                  <a:pt x="1363947" y="399291"/>
                </a:lnTo>
                <a:lnTo>
                  <a:pt x="1376650" y="438362"/>
                </a:lnTo>
                <a:lnTo>
                  <a:pt x="1385890" y="478487"/>
                </a:lnTo>
                <a:lnTo>
                  <a:pt x="1391533" y="519558"/>
                </a:lnTo>
                <a:lnTo>
                  <a:pt x="1393444" y="561467"/>
                </a:lnTo>
                <a:lnTo>
                  <a:pt x="1391533" y="603358"/>
                </a:lnTo>
                <a:lnTo>
                  <a:pt x="1385890" y="644414"/>
                </a:lnTo>
                <a:lnTo>
                  <a:pt x="1376650" y="684526"/>
                </a:lnTo>
                <a:lnTo>
                  <a:pt x="1363947" y="723584"/>
                </a:lnTo>
                <a:lnTo>
                  <a:pt x="1347916" y="761481"/>
                </a:lnTo>
                <a:lnTo>
                  <a:pt x="1328692" y="798108"/>
                </a:lnTo>
                <a:lnTo>
                  <a:pt x="1306409" y="833356"/>
                </a:lnTo>
                <a:lnTo>
                  <a:pt x="1281203" y="867116"/>
                </a:lnTo>
                <a:lnTo>
                  <a:pt x="1253207" y="899281"/>
                </a:lnTo>
                <a:lnTo>
                  <a:pt x="1222556" y="929742"/>
                </a:lnTo>
                <a:lnTo>
                  <a:pt x="1189386" y="958389"/>
                </a:lnTo>
                <a:lnTo>
                  <a:pt x="1153831" y="985115"/>
                </a:lnTo>
                <a:lnTo>
                  <a:pt x="1116025" y="1009811"/>
                </a:lnTo>
                <a:lnTo>
                  <a:pt x="1076103" y="1032368"/>
                </a:lnTo>
                <a:lnTo>
                  <a:pt x="1034200" y="1052678"/>
                </a:lnTo>
                <a:lnTo>
                  <a:pt x="990451" y="1070632"/>
                </a:lnTo>
                <a:lnTo>
                  <a:pt x="944990" y="1086122"/>
                </a:lnTo>
                <a:lnTo>
                  <a:pt x="897952" y="1099039"/>
                </a:lnTo>
                <a:lnTo>
                  <a:pt x="849471" y="1109274"/>
                </a:lnTo>
                <a:lnTo>
                  <a:pt x="799683" y="1116720"/>
                </a:lnTo>
                <a:lnTo>
                  <a:pt x="748721" y="1121267"/>
                </a:lnTo>
                <a:lnTo>
                  <a:pt x="696722" y="1122807"/>
                </a:lnTo>
                <a:lnTo>
                  <a:pt x="644722" y="1121267"/>
                </a:lnTo>
                <a:lnTo>
                  <a:pt x="593760" y="1116720"/>
                </a:lnTo>
                <a:lnTo>
                  <a:pt x="543972" y="1109274"/>
                </a:lnTo>
                <a:lnTo>
                  <a:pt x="495491" y="1099039"/>
                </a:lnTo>
                <a:lnTo>
                  <a:pt x="448453" y="1086122"/>
                </a:lnTo>
                <a:lnTo>
                  <a:pt x="402992" y="1070632"/>
                </a:lnTo>
                <a:lnTo>
                  <a:pt x="359243" y="1052678"/>
                </a:lnTo>
                <a:lnTo>
                  <a:pt x="317340" y="1032368"/>
                </a:lnTo>
                <a:lnTo>
                  <a:pt x="277418" y="1009811"/>
                </a:lnTo>
                <a:lnTo>
                  <a:pt x="239612" y="985115"/>
                </a:lnTo>
                <a:lnTo>
                  <a:pt x="204057" y="958389"/>
                </a:lnTo>
                <a:lnTo>
                  <a:pt x="170887" y="929742"/>
                </a:lnTo>
                <a:lnTo>
                  <a:pt x="140236" y="899281"/>
                </a:lnTo>
                <a:lnTo>
                  <a:pt x="112240" y="867116"/>
                </a:lnTo>
                <a:lnTo>
                  <a:pt x="87034" y="833356"/>
                </a:lnTo>
                <a:lnTo>
                  <a:pt x="64751" y="798108"/>
                </a:lnTo>
                <a:lnTo>
                  <a:pt x="45527" y="761481"/>
                </a:lnTo>
                <a:lnTo>
                  <a:pt x="29496" y="723584"/>
                </a:lnTo>
                <a:lnTo>
                  <a:pt x="16793" y="684526"/>
                </a:lnTo>
                <a:lnTo>
                  <a:pt x="7553" y="644414"/>
                </a:lnTo>
                <a:lnTo>
                  <a:pt x="1910" y="603358"/>
                </a:lnTo>
                <a:lnTo>
                  <a:pt x="0" y="561467"/>
                </a:lnTo>
                <a:close/>
              </a:path>
            </a:pathLst>
          </a:custGeom>
          <a:ln w="28575">
            <a:solidFill>
              <a:srgbClr val="000000"/>
            </a:solidFill>
          </a:ln>
        </p:spPr>
        <p:txBody>
          <a:bodyPr wrap="square" lIns="0" tIns="0" rIns="0" bIns="0" rtlCol="0"/>
          <a:lstStyle/>
          <a:p>
            <a:endParaRPr/>
          </a:p>
        </p:txBody>
      </p:sp>
      <p:sp>
        <p:nvSpPr>
          <p:cNvPr id="102" name="object 11">
            <a:extLst>
              <a:ext uri="{FF2B5EF4-FFF2-40B4-BE49-F238E27FC236}">
                <a16:creationId xmlns:a16="http://schemas.microsoft.com/office/drawing/2014/main" xmlns="" id="{8EB4D343-5E94-4486-A251-2C3AA52E4A5B}"/>
              </a:ext>
            </a:extLst>
          </p:cNvPr>
          <p:cNvSpPr txBox="1"/>
          <p:nvPr/>
        </p:nvSpPr>
        <p:spPr>
          <a:xfrm>
            <a:off x="7430490" y="4071120"/>
            <a:ext cx="888365" cy="315595"/>
          </a:xfrm>
          <a:prstGeom prst="rect">
            <a:avLst/>
          </a:prstGeom>
        </p:spPr>
        <p:txBody>
          <a:bodyPr vert="horz" wrap="square" lIns="0" tIns="0" rIns="0" bIns="0" rtlCol="0">
            <a:spAutoFit/>
          </a:bodyPr>
          <a:lstStyle/>
          <a:p>
            <a:pPr marL="12700">
              <a:lnSpc>
                <a:spcPct val="100000"/>
              </a:lnSpc>
            </a:pPr>
            <a:r>
              <a:rPr sz="2000" b="1" dirty="0">
                <a:latin typeface="Arial"/>
                <a:cs typeface="Arial"/>
              </a:rPr>
              <a:t>neuron</a:t>
            </a:r>
            <a:endParaRPr sz="2000">
              <a:latin typeface="Arial"/>
              <a:cs typeface="Arial"/>
            </a:endParaRPr>
          </a:p>
        </p:txBody>
      </p:sp>
      <p:sp>
        <p:nvSpPr>
          <p:cNvPr id="103" name="object 12">
            <a:extLst>
              <a:ext uri="{FF2B5EF4-FFF2-40B4-BE49-F238E27FC236}">
                <a16:creationId xmlns:a16="http://schemas.microsoft.com/office/drawing/2014/main" xmlns="" id="{18111E9B-0063-4661-8DED-6A579F7BF3B6}"/>
              </a:ext>
            </a:extLst>
          </p:cNvPr>
          <p:cNvSpPr/>
          <p:nvPr/>
        </p:nvSpPr>
        <p:spPr>
          <a:xfrm>
            <a:off x="7559140" y="2923929"/>
            <a:ext cx="560705" cy="414020"/>
          </a:xfrm>
          <a:custGeom>
            <a:avLst/>
            <a:gdLst/>
            <a:ahLst/>
            <a:cxnLst/>
            <a:rect l="l" t="t" r="r" b="b"/>
            <a:pathLst>
              <a:path w="560704" h="414020">
                <a:moveTo>
                  <a:pt x="0" y="413639"/>
                </a:moveTo>
                <a:lnTo>
                  <a:pt x="280162" y="0"/>
                </a:lnTo>
                <a:lnTo>
                  <a:pt x="560324" y="413639"/>
                </a:lnTo>
                <a:lnTo>
                  <a:pt x="0" y="413639"/>
                </a:lnTo>
                <a:close/>
              </a:path>
            </a:pathLst>
          </a:custGeom>
          <a:ln w="28575">
            <a:solidFill>
              <a:srgbClr val="000000"/>
            </a:solidFill>
          </a:ln>
        </p:spPr>
        <p:txBody>
          <a:bodyPr wrap="square" lIns="0" tIns="0" rIns="0" bIns="0" rtlCol="0"/>
          <a:lstStyle/>
          <a:p>
            <a:endParaRPr/>
          </a:p>
        </p:txBody>
      </p:sp>
      <p:sp>
        <p:nvSpPr>
          <p:cNvPr id="104" name="object 13">
            <a:extLst>
              <a:ext uri="{FF2B5EF4-FFF2-40B4-BE49-F238E27FC236}">
                <a16:creationId xmlns:a16="http://schemas.microsoft.com/office/drawing/2014/main" xmlns="" id="{45B98A17-2631-42E8-B47C-8319AAACFE93}"/>
              </a:ext>
            </a:extLst>
          </p:cNvPr>
          <p:cNvSpPr/>
          <p:nvPr/>
        </p:nvSpPr>
        <p:spPr>
          <a:xfrm>
            <a:off x="4893029" y="3597283"/>
            <a:ext cx="981075" cy="827405"/>
          </a:xfrm>
          <a:custGeom>
            <a:avLst/>
            <a:gdLst/>
            <a:ahLst/>
            <a:cxnLst/>
            <a:rect l="l" t="t" r="r" b="b"/>
            <a:pathLst>
              <a:path w="981075" h="827404">
                <a:moveTo>
                  <a:pt x="490347" y="0"/>
                </a:moveTo>
                <a:lnTo>
                  <a:pt x="436926" y="2426"/>
                </a:lnTo>
                <a:lnTo>
                  <a:pt x="385170" y="9539"/>
                </a:lnTo>
                <a:lnTo>
                  <a:pt x="335377" y="21085"/>
                </a:lnTo>
                <a:lnTo>
                  <a:pt x="287847" y="36812"/>
                </a:lnTo>
                <a:lnTo>
                  <a:pt x="242880" y="56467"/>
                </a:lnTo>
                <a:lnTo>
                  <a:pt x="200774" y="79800"/>
                </a:lnTo>
                <a:lnTo>
                  <a:pt x="161830" y="106558"/>
                </a:lnTo>
                <a:lnTo>
                  <a:pt x="126346" y="136487"/>
                </a:lnTo>
                <a:lnTo>
                  <a:pt x="94622" y="169337"/>
                </a:lnTo>
                <a:lnTo>
                  <a:pt x="66957" y="204855"/>
                </a:lnTo>
                <a:lnTo>
                  <a:pt x="43650" y="242789"/>
                </a:lnTo>
                <a:lnTo>
                  <a:pt x="25002" y="282886"/>
                </a:lnTo>
                <a:lnTo>
                  <a:pt x="11311" y="324895"/>
                </a:lnTo>
                <a:lnTo>
                  <a:pt x="2877" y="368563"/>
                </a:lnTo>
                <a:lnTo>
                  <a:pt x="0" y="413638"/>
                </a:lnTo>
                <a:lnTo>
                  <a:pt x="2877" y="458715"/>
                </a:lnTo>
                <a:lnTo>
                  <a:pt x="11311" y="502388"/>
                </a:lnTo>
                <a:lnTo>
                  <a:pt x="25002" y="544404"/>
                </a:lnTo>
                <a:lnTo>
                  <a:pt x="43650" y="584510"/>
                </a:lnTo>
                <a:lnTo>
                  <a:pt x="66957" y="622455"/>
                </a:lnTo>
                <a:lnTo>
                  <a:pt x="94622" y="657984"/>
                </a:lnTo>
                <a:lnTo>
                  <a:pt x="126346" y="690847"/>
                </a:lnTo>
                <a:lnTo>
                  <a:pt x="161830" y="720789"/>
                </a:lnTo>
                <a:lnTo>
                  <a:pt x="200774" y="747559"/>
                </a:lnTo>
                <a:lnTo>
                  <a:pt x="242880" y="770904"/>
                </a:lnTo>
                <a:lnTo>
                  <a:pt x="287847" y="790570"/>
                </a:lnTo>
                <a:lnTo>
                  <a:pt x="335377" y="806306"/>
                </a:lnTo>
                <a:lnTo>
                  <a:pt x="385170" y="817859"/>
                </a:lnTo>
                <a:lnTo>
                  <a:pt x="436926" y="824976"/>
                </a:lnTo>
                <a:lnTo>
                  <a:pt x="490347" y="827404"/>
                </a:lnTo>
                <a:lnTo>
                  <a:pt x="543767" y="824976"/>
                </a:lnTo>
                <a:lnTo>
                  <a:pt x="595523" y="817859"/>
                </a:lnTo>
                <a:lnTo>
                  <a:pt x="645316" y="806306"/>
                </a:lnTo>
                <a:lnTo>
                  <a:pt x="692846" y="790570"/>
                </a:lnTo>
                <a:lnTo>
                  <a:pt x="737813" y="770904"/>
                </a:lnTo>
                <a:lnTo>
                  <a:pt x="779919" y="747559"/>
                </a:lnTo>
                <a:lnTo>
                  <a:pt x="818863" y="720789"/>
                </a:lnTo>
                <a:lnTo>
                  <a:pt x="854347" y="690847"/>
                </a:lnTo>
                <a:lnTo>
                  <a:pt x="886071" y="657984"/>
                </a:lnTo>
                <a:lnTo>
                  <a:pt x="913736" y="622455"/>
                </a:lnTo>
                <a:lnTo>
                  <a:pt x="937043" y="584510"/>
                </a:lnTo>
                <a:lnTo>
                  <a:pt x="955691" y="544404"/>
                </a:lnTo>
                <a:lnTo>
                  <a:pt x="969382" y="502388"/>
                </a:lnTo>
                <a:lnTo>
                  <a:pt x="977816" y="458715"/>
                </a:lnTo>
                <a:lnTo>
                  <a:pt x="980693" y="413638"/>
                </a:lnTo>
                <a:lnTo>
                  <a:pt x="977816" y="368563"/>
                </a:lnTo>
                <a:lnTo>
                  <a:pt x="969382" y="324895"/>
                </a:lnTo>
                <a:lnTo>
                  <a:pt x="955691" y="282886"/>
                </a:lnTo>
                <a:lnTo>
                  <a:pt x="937043" y="242789"/>
                </a:lnTo>
                <a:lnTo>
                  <a:pt x="913736" y="204855"/>
                </a:lnTo>
                <a:lnTo>
                  <a:pt x="886071" y="169337"/>
                </a:lnTo>
                <a:lnTo>
                  <a:pt x="854347" y="136487"/>
                </a:lnTo>
                <a:lnTo>
                  <a:pt x="818863" y="106558"/>
                </a:lnTo>
                <a:lnTo>
                  <a:pt x="779919" y="79800"/>
                </a:lnTo>
                <a:lnTo>
                  <a:pt x="737813" y="56467"/>
                </a:lnTo>
                <a:lnTo>
                  <a:pt x="692846" y="36812"/>
                </a:lnTo>
                <a:lnTo>
                  <a:pt x="645316" y="21085"/>
                </a:lnTo>
                <a:lnTo>
                  <a:pt x="595523" y="9539"/>
                </a:lnTo>
                <a:lnTo>
                  <a:pt x="543767" y="2426"/>
                </a:lnTo>
                <a:lnTo>
                  <a:pt x="490347" y="0"/>
                </a:lnTo>
                <a:close/>
              </a:path>
            </a:pathLst>
          </a:custGeom>
          <a:solidFill>
            <a:srgbClr val="3366FF"/>
          </a:solidFill>
        </p:spPr>
        <p:txBody>
          <a:bodyPr wrap="square" lIns="0" tIns="0" rIns="0" bIns="0" rtlCol="0"/>
          <a:lstStyle/>
          <a:p>
            <a:endParaRPr/>
          </a:p>
        </p:txBody>
      </p:sp>
      <p:sp>
        <p:nvSpPr>
          <p:cNvPr id="105" name="object 14">
            <a:extLst>
              <a:ext uri="{FF2B5EF4-FFF2-40B4-BE49-F238E27FC236}">
                <a16:creationId xmlns:a16="http://schemas.microsoft.com/office/drawing/2014/main" xmlns="" id="{FF494D3B-7EF6-451B-9FCE-67E31F0D196A}"/>
              </a:ext>
            </a:extLst>
          </p:cNvPr>
          <p:cNvSpPr/>
          <p:nvPr/>
        </p:nvSpPr>
        <p:spPr>
          <a:xfrm>
            <a:off x="4893029" y="3597283"/>
            <a:ext cx="981075" cy="827405"/>
          </a:xfrm>
          <a:custGeom>
            <a:avLst/>
            <a:gdLst/>
            <a:ahLst/>
            <a:cxnLst/>
            <a:rect l="l" t="t" r="r" b="b"/>
            <a:pathLst>
              <a:path w="981075" h="827404">
                <a:moveTo>
                  <a:pt x="0" y="413638"/>
                </a:moveTo>
                <a:lnTo>
                  <a:pt x="2877" y="368563"/>
                </a:lnTo>
                <a:lnTo>
                  <a:pt x="11311" y="324895"/>
                </a:lnTo>
                <a:lnTo>
                  <a:pt x="25002" y="282886"/>
                </a:lnTo>
                <a:lnTo>
                  <a:pt x="43650" y="242789"/>
                </a:lnTo>
                <a:lnTo>
                  <a:pt x="66957" y="204855"/>
                </a:lnTo>
                <a:lnTo>
                  <a:pt x="94622" y="169337"/>
                </a:lnTo>
                <a:lnTo>
                  <a:pt x="126346" y="136487"/>
                </a:lnTo>
                <a:lnTo>
                  <a:pt x="161830" y="106558"/>
                </a:lnTo>
                <a:lnTo>
                  <a:pt x="200774" y="79800"/>
                </a:lnTo>
                <a:lnTo>
                  <a:pt x="242880" y="56467"/>
                </a:lnTo>
                <a:lnTo>
                  <a:pt x="287847" y="36812"/>
                </a:lnTo>
                <a:lnTo>
                  <a:pt x="335377" y="21085"/>
                </a:lnTo>
                <a:lnTo>
                  <a:pt x="385170" y="9539"/>
                </a:lnTo>
                <a:lnTo>
                  <a:pt x="436926" y="2426"/>
                </a:lnTo>
                <a:lnTo>
                  <a:pt x="490347" y="0"/>
                </a:lnTo>
                <a:lnTo>
                  <a:pt x="543767" y="2426"/>
                </a:lnTo>
                <a:lnTo>
                  <a:pt x="595523" y="9539"/>
                </a:lnTo>
                <a:lnTo>
                  <a:pt x="645316" y="21085"/>
                </a:lnTo>
                <a:lnTo>
                  <a:pt x="692846" y="36812"/>
                </a:lnTo>
                <a:lnTo>
                  <a:pt x="737813" y="56467"/>
                </a:lnTo>
                <a:lnTo>
                  <a:pt x="779919" y="79800"/>
                </a:lnTo>
                <a:lnTo>
                  <a:pt x="818863" y="106558"/>
                </a:lnTo>
                <a:lnTo>
                  <a:pt x="854347" y="136487"/>
                </a:lnTo>
                <a:lnTo>
                  <a:pt x="886071" y="169337"/>
                </a:lnTo>
                <a:lnTo>
                  <a:pt x="913736" y="204855"/>
                </a:lnTo>
                <a:lnTo>
                  <a:pt x="937043" y="242789"/>
                </a:lnTo>
                <a:lnTo>
                  <a:pt x="955691" y="282886"/>
                </a:lnTo>
                <a:lnTo>
                  <a:pt x="969382" y="324895"/>
                </a:lnTo>
                <a:lnTo>
                  <a:pt x="977816" y="368563"/>
                </a:lnTo>
                <a:lnTo>
                  <a:pt x="980693" y="413638"/>
                </a:lnTo>
                <a:lnTo>
                  <a:pt x="977816" y="458715"/>
                </a:lnTo>
                <a:lnTo>
                  <a:pt x="969382" y="502388"/>
                </a:lnTo>
                <a:lnTo>
                  <a:pt x="955691" y="544404"/>
                </a:lnTo>
                <a:lnTo>
                  <a:pt x="937043" y="584510"/>
                </a:lnTo>
                <a:lnTo>
                  <a:pt x="913736" y="622455"/>
                </a:lnTo>
                <a:lnTo>
                  <a:pt x="886071" y="657984"/>
                </a:lnTo>
                <a:lnTo>
                  <a:pt x="854347" y="690847"/>
                </a:lnTo>
                <a:lnTo>
                  <a:pt x="818863" y="720789"/>
                </a:lnTo>
                <a:lnTo>
                  <a:pt x="779919" y="747559"/>
                </a:lnTo>
                <a:lnTo>
                  <a:pt x="737813" y="770904"/>
                </a:lnTo>
                <a:lnTo>
                  <a:pt x="692846" y="790570"/>
                </a:lnTo>
                <a:lnTo>
                  <a:pt x="645316" y="806306"/>
                </a:lnTo>
                <a:lnTo>
                  <a:pt x="595523" y="817859"/>
                </a:lnTo>
                <a:lnTo>
                  <a:pt x="543767" y="824976"/>
                </a:lnTo>
                <a:lnTo>
                  <a:pt x="490347" y="827404"/>
                </a:lnTo>
                <a:lnTo>
                  <a:pt x="436926" y="824976"/>
                </a:lnTo>
                <a:lnTo>
                  <a:pt x="385170" y="817859"/>
                </a:lnTo>
                <a:lnTo>
                  <a:pt x="335377" y="806306"/>
                </a:lnTo>
                <a:lnTo>
                  <a:pt x="287847" y="790570"/>
                </a:lnTo>
                <a:lnTo>
                  <a:pt x="242880" y="770904"/>
                </a:lnTo>
                <a:lnTo>
                  <a:pt x="200774" y="747559"/>
                </a:lnTo>
                <a:lnTo>
                  <a:pt x="161830" y="720789"/>
                </a:lnTo>
                <a:lnTo>
                  <a:pt x="126346" y="690847"/>
                </a:lnTo>
                <a:lnTo>
                  <a:pt x="94622" y="657984"/>
                </a:lnTo>
                <a:lnTo>
                  <a:pt x="66957" y="622455"/>
                </a:lnTo>
                <a:lnTo>
                  <a:pt x="43650" y="584510"/>
                </a:lnTo>
                <a:lnTo>
                  <a:pt x="25002" y="544404"/>
                </a:lnTo>
                <a:lnTo>
                  <a:pt x="11311" y="502388"/>
                </a:lnTo>
                <a:lnTo>
                  <a:pt x="2877" y="458715"/>
                </a:lnTo>
                <a:lnTo>
                  <a:pt x="0" y="413638"/>
                </a:lnTo>
                <a:close/>
              </a:path>
            </a:pathLst>
          </a:custGeom>
          <a:ln w="28575">
            <a:solidFill>
              <a:srgbClr val="000000"/>
            </a:solidFill>
          </a:ln>
        </p:spPr>
        <p:txBody>
          <a:bodyPr wrap="square" lIns="0" tIns="0" rIns="0" bIns="0" rtlCol="0"/>
          <a:lstStyle/>
          <a:p>
            <a:endParaRPr/>
          </a:p>
        </p:txBody>
      </p:sp>
      <p:sp>
        <p:nvSpPr>
          <p:cNvPr id="106" name="object 15">
            <a:extLst>
              <a:ext uri="{FF2B5EF4-FFF2-40B4-BE49-F238E27FC236}">
                <a16:creationId xmlns:a16="http://schemas.microsoft.com/office/drawing/2014/main" xmlns="" id="{EA60BE46-7FF6-4A04-9BE4-80CA9C3DF8FB}"/>
              </a:ext>
            </a:extLst>
          </p:cNvPr>
          <p:cNvSpPr/>
          <p:nvPr/>
        </p:nvSpPr>
        <p:spPr>
          <a:xfrm>
            <a:off x="5081371" y="3092585"/>
            <a:ext cx="560705" cy="414020"/>
          </a:xfrm>
          <a:custGeom>
            <a:avLst/>
            <a:gdLst/>
            <a:ahLst/>
            <a:cxnLst/>
            <a:rect l="l" t="t" r="r" b="b"/>
            <a:pathLst>
              <a:path w="560704" h="414020">
                <a:moveTo>
                  <a:pt x="280162" y="0"/>
                </a:moveTo>
                <a:lnTo>
                  <a:pt x="0" y="413638"/>
                </a:lnTo>
                <a:lnTo>
                  <a:pt x="560324" y="413638"/>
                </a:lnTo>
                <a:lnTo>
                  <a:pt x="280162" y="0"/>
                </a:lnTo>
                <a:close/>
              </a:path>
            </a:pathLst>
          </a:custGeom>
          <a:solidFill>
            <a:srgbClr val="1F487C"/>
          </a:solidFill>
        </p:spPr>
        <p:txBody>
          <a:bodyPr wrap="square" lIns="0" tIns="0" rIns="0" bIns="0" rtlCol="0"/>
          <a:lstStyle/>
          <a:p>
            <a:endParaRPr/>
          </a:p>
        </p:txBody>
      </p:sp>
      <p:sp>
        <p:nvSpPr>
          <p:cNvPr id="107" name="object 16">
            <a:extLst>
              <a:ext uri="{FF2B5EF4-FFF2-40B4-BE49-F238E27FC236}">
                <a16:creationId xmlns:a16="http://schemas.microsoft.com/office/drawing/2014/main" xmlns="" id="{9925C9A5-9D6F-4442-B375-69843B35E67B}"/>
              </a:ext>
            </a:extLst>
          </p:cNvPr>
          <p:cNvSpPr/>
          <p:nvPr/>
        </p:nvSpPr>
        <p:spPr>
          <a:xfrm>
            <a:off x="5081371" y="3092585"/>
            <a:ext cx="560705" cy="414020"/>
          </a:xfrm>
          <a:custGeom>
            <a:avLst/>
            <a:gdLst/>
            <a:ahLst/>
            <a:cxnLst/>
            <a:rect l="l" t="t" r="r" b="b"/>
            <a:pathLst>
              <a:path w="560704" h="414020">
                <a:moveTo>
                  <a:pt x="0" y="413638"/>
                </a:moveTo>
                <a:lnTo>
                  <a:pt x="280162" y="0"/>
                </a:lnTo>
                <a:lnTo>
                  <a:pt x="560324" y="413638"/>
                </a:lnTo>
                <a:lnTo>
                  <a:pt x="0" y="413638"/>
                </a:lnTo>
                <a:close/>
              </a:path>
            </a:pathLst>
          </a:custGeom>
          <a:ln w="28575">
            <a:solidFill>
              <a:srgbClr val="000000"/>
            </a:solidFill>
          </a:ln>
        </p:spPr>
        <p:txBody>
          <a:bodyPr wrap="square" lIns="0" tIns="0" rIns="0" bIns="0" rtlCol="0"/>
          <a:lstStyle/>
          <a:p>
            <a:endParaRPr/>
          </a:p>
        </p:txBody>
      </p:sp>
      <p:sp>
        <p:nvSpPr>
          <p:cNvPr id="108" name="object 17">
            <a:extLst>
              <a:ext uri="{FF2B5EF4-FFF2-40B4-BE49-F238E27FC236}">
                <a16:creationId xmlns:a16="http://schemas.microsoft.com/office/drawing/2014/main" xmlns="" id="{7D34D3AB-AA32-45A9-A5D7-80B9518D3B5B}"/>
              </a:ext>
            </a:extLst>
          </p:cNvPr>
          <p:cNvSpPr/>
          <p:nvPr/>
        </p:nvSpPr>
        <p:spPr>
          <a:xfrm>
            <a:off x="5095976" y="4550164"/>
            <a:ext cx="560705" cy="414020"/>
          </a:xfrm>
          <a:custGeom>
            <a:avLst/>
            <a:gdLst/>
            <a:ahLst/>
            <a:cxnLst/>
            <a:rect l="l" t="t" r="r" b="b"/>
            <a:pathLst>
              <a:path w="560704" h="414020">
                <a:moveTo>
                  <a:pt x="560323" y="0"/>
                </a:moveTo>
                <a:lnTo>
                  <a:pt x="0" y="0"/>
                </a:lnTo>
                <a:lnTo>
                  <a:pt x="280162" y="413702"/>
                </a:lnTo>
                <a:lnTo>
                  <a:pt x="560323" y="0"/>
                </a:lnTo>
                <a:close/>
              </a:path>
            </a:pathLst>
          </a:custGeom>
          <a:solidFill>
            <a:srgbClr val="FFFFFF"/>
          </a:solidFill>
        </p:spPr>
        <p:txBody>
          <a:bodyPr wrap="square" lIns="0" tIns="0" rIns="0" bIns="0" rtlCol="0"/>
          <a:lstStyle/>
          <a:p>
            <a:endParaRPr/>
          </a:p>
        </p:txBody>
      </p:sp>
      <p:sp>
        <p:nvSpPr>
          <p:cNvPr id="109" name="object 18">
            <a:extLst>
              <a:ext uri="{FF2B5EF4-FFF2-40B4-BE49-F238E27FC236}">
                <a16:creationId xmlns:a16="http://schemas.microsoft.com/office/drawing/2014/main" xmlns="" id="{91D5D5A3-87FE-4713-A864-F058E6B2B706}"/>
              </a:ext>
            </a:extLst>
          </p:cNvPr>
          <p:cNvSpPr/>
          <p:nvPr/>
        </p:nvSpPr>
        <p:spPr>
          <a:xfrm>
            <a:off x="5095976" y="4550164"/>
            <a:ext cx="560705" cy="414020"/>
          </a:xfrm>
          <a:custGeom>
            <a:avLst/>
            <a:gdLst/>
            <a:ahLst/>
            <a:cxnLst/>
            <a:rect l="l" t="t" r="r" b="b"/>
            <a:pathLst>
              <a:path w="560704" h="414020">
                <a:moveTo>
                  <a:pt x="560323" y="0"/>
                </a:moveTo>
                <a:lnTo>
                  <a:pt x="280162" y="413702"/>
                </a:lnTo>
                <a:lnTo>
                  <a:pt x="0" y="0"/>
                </a:lnTo>
                <a:lnTo>
                  <a:pt x="560323" y="0"/>
                </a:lnTo>
                <a:close/>
              </a:path>
            </a:pathLst>
          </a:custGeom>
          <a:ln w="28575">
            <a:solidFill>
              <a:srgbClr val="000000"/>
            </a:solidFill>
          </a:ln>
        </p:spPr>
        <p:txBody>
          <a:bodyPr wrap="square" lIns="0" tIns="0" rIns="0" bIns="0" rtlCol="0"/>
          <a:lstStyle/>
          <a:p>
            <a:endParaRPr/>
          </a:p>
        </p:txBody>
      </p:sp>
      <p:sp>
        <p:nvSpPr>
          <p:cNvPr id="110" name="object 19">
            <a:extLst>
              <a:ext uri="{FF2B5EF4-FFF2-40B4-BE49-F238E27FC236}">
                <a16:creationId xmlns:a16="http://schemas.microsoft.com/office/drawing/2014/main" xmlns="" id="{98283FEE-6E23-4F31-8AA7-11B03CE7E227}"/>
              </a:ext>
            </a:extLst>
          </p:cNvPr>
          <p:cNvSpPr/>
          <p:nvPr/>
        </p:nvSpPr>
        <p:spPr>
          <a:xfrm>
            <a:off x="7559140" y="4578485"/>
            <a:ext cx="560705" cy="414020"/>
          </a:xfrm>
          <a:custGeom>
            <a:avLst/>
            <a:gdLst/>
            <a:ahLst/>
            <a:cxnLst/>
            <a:rect l="l" t="t" r="r" b="b"/>
            <a:pathLst>
              <a:path w="560704" h="414020">
                <a:moveTo>
                  <a:pt x="560324" y="0"/>
                </a:moveTo>
                <a:lnTo>
                  <a:pt x="0" y="0"/>
                </a:lnTo>
                <a:lnTo>
                  <a:pt x="280162" y="413689"/>
                </a:lnTo>
                <a:lnTo>
                  <a:pt x="560324" y="0"/>
                </a:lnTo>
                <a:close/>
              </a:path>
            </a:pathLst>
          </a:custGeom>
          <a:solidFill>
            <a:srgbClr val="FFFFFF"/>
          </a:solidFill>
        </p:spPr>
        <p:txBody>
          <a:bodyPr wrap="square" lIns="0" tIns="0" rIns="0" bIns="0" rtlCol="0"/>
          <a:lstStyle/>
          <a:p>
            <a:endParaRPr/>
          </a:p>
        </p:txBody>
      </p:sp>
      <p:sp>
        <p:nvSpPr>
          <p:cNvPr id="111" name="object 20">
            <a:extLst>
              <a:ext uri="{FF2B5EF4-FFF2-40B4-BE49-F238E27FC236}">
                <a16:creationId xmlns:a16="http://schemas.microsoft.com/office/drawing/2014/main" xmlns="" id="{F56A70C7-552B-44AA-961C-1B64908FC16C}"/>
              </a:ext>
            </a:extLst>
          </p:cNvPr>
          <p:cNvSpPr/>
          <p:nvPr/>
        </p:nvSpPr>
        <p:spPr>
          <a:xfrm>
            <a:off x="7559140" y="4578485"/>
            <a:ext cx="560705" cy="414020"/>
          </a:xfrm>
          <a:custGeom>
            <a:avLst/>
            <a:gdLst/>
            <a:ahLst/>
            <a:cxnLst/>
            <a:rect l="l" t="t" r="r" b="b"/>
            <a:pathLst>
              <a:path w="560704" h="414020">
                <a:moveTo>
                  <a:pt x="560324" y="0"/>
                </a:moveTo>
                <a:lnTo>
                  <a:pt x="280162" y="413689"/>
                </a:lnTo>
                <a:lnTo>
                  <a:pt x="0" y="0"/>
                </a:lnTo>
                <a:lnTo>
                  <a:pt x="560324" y="0"/>
                </a:lnTo>
                <a:close/>
              </a:path>
            </a:pathLst>
          </a:custGeom>
          <a:ln w="28575">
            <a:solidFill>
              <a:srgbClr val="000000"/>
            </a:solidFill>
          </a:ln>
        </p:spPr>
        <p:txBody>
          <a:bodyPr wrap="square" lIns="0" tIns="0" rIns="0" bIns="0" rtlCol="0"/>
          <a:lstStyle/>
          <a:p>
            <a:endParaRPr/>
          </a:p>
        </p:txBody>
      </p:sp>
      <p:sp>
        <p:nvSpPr>
          <p:cNvPr id="112" name="object 21">
            <a:extLst>
              <a:ext uri="{FF2B5EF4-FFF2-40B4-BE49-F238E27FC236}">
                <a16:creationId xmlns:a16="http://schemas.microsoft.com/office/drawing/2014/main" xmlns="" id="{A6A53023-B26D-4673-8A75-E89FFA8C5747}"/>
              </a:ext>
            </a:extLst>
          </p:cNvPr>
          <p:cNvSpPr/>
          <p:nvPr/>
        </p:nvSpPr>
        <p:spPr>
          <a:xfrm>
            <a:off x="6578573" y="3751208"/>
            <a:ext cx="490220" cy="473075"/>
          </a:xfrm>
          <a:custGeom>
            <a:avLst/>
            <a:gdLst/>
            <a:ahLst/>
            <a:cxnLst/>
            <a:rect l="l" t="t" r="r" b="b"/>
            <a:pathLst>
              <a:path w="490220" h="473075">
                <a:moveTo>
                  <a:pt x="490220" y="0"/>
                </a:moveTo>
                <a:lnTo>
                  <a:pt x="0" y="236347"/>
                </a:lnTo>
                <a:lnTo>
                  <a:pt x="490220" y="472694"/>
                </a:lnTo>
                <a:lnTo>
                  <a:pt x="490220" y="0"/>
                </a:lnTo>
                <a:close/>
              </a:path>
            </a:pathLst>
          </a:custGeom>
          <a:solidFill>
            <a:srgbClr val="1F487C"/>
          </a:solidFill>
        </p:spPr>
        <p:txBody>
          <a:bodyPr wrap="square" lIns="0" tIns="0" rIns="0" bIns="0" rtlCol="0"/>
          <a:lstStyle/>
          <a:p>
            <a:endParaRPr/>
          </a:p>
        </p:txBody>
      </p:sp>
      <p:sp>
        <p:nvSpPr>
          <p:cNvPr id="113" name="object 22">
            <a:extLst>
              <a:ext uri="{FF2B5EF4-FFF2-40B4-BE49-F238E27FC236}">
                <a16:creationId xmlns:a16="http://schemas.microsoft.com/office/drawing/2014/main" xmlns="" id="{93FB4EF0-0EBC-4475-AB89-420DAD589FFE}"/>
              </a:ext>
            </a:extLst>
          </p:cNvPr>
          <p:cNvSpPr/>
          <p:nvPr/>
        </p:nvSpPr>
        <p:spPr>
          <a:xfrm>
            <a:off x="6578573" y="3751208"/>
            <a:ext cx="490220" cy="473075"/>
          </a:xfrm>
          <a:custGeom>
            <a:avLst/>
            <a:gdLst/>
            <a:ahLst/>
            <a:cxnLst/>
            <a:rect l="l" t="t" r="r" b="b"/>
            <a:pathLst>
              <a:path w="490220" h="473075">
                <a:moveTo>
                  <a:pt x="490220" y="472694"/>
                </a:moveTo>
                <a:lnTo>
                  <a:pt x="0" y="236347"/>
                </a:lnTo>
                <a:lnTo>
                  <a:pt x="490220" y="0"/>
                </a:lnTo>
                <a:lnTo>
                  <a:pt x="490220" y="472694"/>
                </a:lnTo>
                <a:close/>
              </a:path>
            </a:pathLst>
          </a:custGeom>
          <a:ln w="28575">
            <a:solidFill>
              <a:srgbClr val="000000"/>
            </a:solidFill>
          </a:ln>
        </p:spPr>
        <p:txBody>
          <a:bodyPr wrap="square" lIns="0" tIns="0" rIns="0" bIns="0" rtlCol="0"/>
          <a:lstStyle/>
          <a:p>
            <a:endParaRPr/>
          </a:p>
        </p:txBody>
      </p:sp>
      <p:sp>
        <p:nvSpPr>
          <p:cNvPr id="114" name="object 23">
            <a:extLst>
              <a:ext uri="{FF2B5EF4-FFF2-40B4-BE49-F238E27FC236}">
                <a16:creationId xmlns:a16="http://schemas.microsoft.com/office/drawing/2014/main" xmlns="" id="{C6416819-0FBB-4A4B-82C0-85ED5A36B868}"/>
              </a:ext>
            </a:extLst>
          </p:cNvPr>
          <p:cNvSpPr txBox="1"/>
          <p:nvPr/>
        </p:nvSpPr>
        <p:spPr>
          <a:xfrm>
            <a:off x="3358108" y="2780928"/>
            <a:ext cx="1440180" cy="620395"/>
          </a:xfrm>
          <a:prstGeom prst="rect">
            <a:avLst/>
          </a:prstGeom>
        </p:spPr>
        <p:txBody>
          <a:bodyPr vert="horz" wrap="square" lIns="0" tIns="0" rIns="0" bIns="0" rtlCol="0">
            <a:spAutoFit/>
          </a:bodyPr>
          <a:lstStyle/>
          <a:p>
            <a:pPr marL="12700">
              <a:lnSpc>
                <a:spcPct val="100000"/>
              </a:lnSpc>
            </a:pPr>
            <a:r>
              <a:rPr sz="2000" b="1" dirty="0">
                <a:solidFill>
                  <a:srgbClr val="0420F6"/>
                </a:solidFill>
                <a:latin typeface="Arial"/>
                <a:cs typeface="Arial"/>
              </a:rPr>
              <a:t>Inhibitory</a:t>
            </a:r>
            <a:endParaRPr sz="2000">
              <a:latin typeface="Arial"/>
              <a:cs typeface="Arial"/>
            </a:endParaRPr>
          </a:p>
          <a:p>
            <a:pPr marL="12700">
              <a:lnSpc>
                <a:spcPct val="100000"/>
              </a:lnSpc>
            </a:pPr>
            <a:r>
              <a:rPr sz="2000" b="1" dirty="0">
                <a:solidFill>
                  <a:srgbClr val="0420F6"/>
                </a:solidFill>
                <a:latin typeface="Arial"/>
                <a:cs typeface="Arial"/>
              </a:rPr>
              <a:t>i</a:t>
            </a:r>
            <a:r>
              <a:rPr sz="2000" b="1" spc="-10" dirty="0">
                <a:solidFill>
                  <a:srgbClr val="0420F6"/>
                </a:solidFill>
                <a:latin typeface="Arial"/>
                <a:cs typeface="Arial"/>
              </a:rPr>
              <a:t>n</a:t>
            </a:r>
            <a:r>
              <a:rPr sz="2000" b="1" dirty="0">
                <a:solidFill>
                  <a:srgbClr val="0420F6"/>
                </a:solidFill>
                <a:latin typeface="Arial"/>
                <a:cs typeface="Arial"/>
              </a:rPr>
              <a:t>terneuron</a:t>
            </a:r>
            <a:endParaRPr sz="2000">
              <a:latin typeface="Arial"/>
              <a:cs typeface="Arial"/>
            </a:endParaRPr>
          </a:p>
        </p:txBody>
      </p:sp>
      <p:sp>
        <p:nvSpPr>
          <p:cNvPr id="115" name="object 24">
            <a:extLst>
              <a:ext uri="{FF2B5EF4-FFF2-40B4-BE49-F238E27FC236}">
                <a16:creationId xmlns:a16="http://schemas.microsoft.com/office/drawing/2014/main" xmlns="" id="{25A6C302-9355-4432-A30E-F49FB4847D72}"/>
              </a:ext>
            </a:extLst>
          </p:cNvPr>
          <p:cNvSpPr/>
          <p:nvPr/>
        </p:nvSpPr>
        <p:spPr>
          <a:xfrm>
            <a:off x="8539708" y="3892304"/>
            <a:ext cx="630555" cy="190500"/>
          </a:xfrm>
          <a:custGeom>
            <a:avLst/>
            <a:gdLst/>
            <a:ahLst/>
            <a:cxnLst/>
            <a:rect l="l" t="t" r="r" b="b"/>
            <a:pathLst>
              <a:path w="630554" h="190500">
                <a:moveTo>
                  <a:pt x="439927" y="0"/>
                </a:moveTo>
                <a:lnTo>
                  <a:pt x="439927" y="190500"/>
                </a:lnTo>
                <a:lnTo>
                  <a:pt x="592327" y="114300"/>
                </a:lnTo>
                <a:lnTo>
                  <a:pt x="458977" y="114300"/>
                </a:lnTo>
                <a:lnTo>
                  <a:pt x="458977" y="76200"/>
                </a:lnTo>
                <a:lnTo>
                  <a:pt x="592327" y="76200"/>
                </a:lnTo>
                <a:lnTo>
                  <a:pt x="439927" y="0"/>
                </a:lnTo>
                <a:close/>
              </a:path>
              <a:path w="630554" h="190500">
                <a:moveTo>
                  <a:pt x="439927" y="76200"/>
                </a:moveTo>
                <a:lnTo>
                  <a:pt x="0" y="76200"/>
                </a:lnTo>
                <a:lnTo>
                  <a:pt x="0" y="114300"/>
                </a:lnTo>
                <a:lnTo>
                  <a:pt x="439927" y="114300"/>
                </a:lnTo>
                <a:lnTo>
                  <a:pt x="439927" y="76200"/>
                </a:lnTo>
                <a:close/>
              </a:path>
              <a:path w="630554" h="190500">
                <a:moveTo>
                  <a:pt x="592327" y="76200"/>
                </a:moveTo>
                <a:lnTo>
                  <a:pt x="458977" y="76200"/>
                </a:lnTo>
                <a:lnTo>
                  <a:pt x="458977" y="114300"/>
                </a:lnTo>
                <a:lnTo>
                  <a:pt x="592327" y="114300"/>
                </a:lnTo>
                <a:lnTo>
                  <a:pt x="630427" y="95250"/>
                </a:lnTo>
                <a:lnTo>
                  <a:pt x="592327" y="76200"/>
                </a:lnTo>
                <a:close/>
              </a:path>
            </a:pathLst>
          </a:custGeom>
          <a:solidFill>
            <a:srgbClr val="000000"/>
          </a:solidFill>
        </p:spPr>
        <p:txBody>
          <a:bodyPr wrap="square" lIns="0" tIns="0" rIns="0" bIns="0" rtlCol="0"/>
          <a:lstStyle/>
          <a:p>
            <a:endParaRPr/>
          </a:p>
        </p:txBody>
      </p:sp>
      <p:sp>
        <p:nvSpPr>
          <p:cNvPr id="116" name="object 25">
            <a:extLst>
              <a:ext uri="{FF2B5EF4-FFF2-40B4-BE49-F238E27FC236}">
                <a16:creationId xmlns:a16="http://schemas.microsoft.com/office/drawing/2014/main" xmlns="" id="{10AC0C78-BDA1-4294-854F-431680F57A66}"/>
              </a:ext>
            </a:extLst>
          </p:cNvPr>
          <p:cNvSpPr/>
          <p:nvPr/>
        </p:nvSpPr>
        <p:spPr>
          <a:xfrm>
            <a:off x="5897091" y="3987554"/>
            <a:ext cx="681990" cy="0"/>
          </a:xfrm>
          <a:custGeom>
            <a:avLst/>
            <a:gdLst/>
            <a:ahLst/>
            <a:cxnLst/>
            <a:rect l="l" t="t" r="r" b="b"/>
            <a:pathLst>
              <a:path w="681989">
                <a:moveTo>
                  <a:pt x="681481" y="0"/>
                </a:moveTo>
                <a:lnTo>
                  <a:pt x="0" y="0"/>
                </a:lnTo>
              </a:path>
            </a:pathLst>
          </a:custGeom>
          <a:ln w="38100">
            <a:solidFill>
              <a:srgbClr val="000000"/>
            </a:solidFill>
          </a:ln>
        </p:spPr>
        <p:txBody>
          <a:bodyPr wrap="square" lIns="0" tIns="0" rIns="0" bIns="0" rtlCol="0"/>
          <a:lstStyle/>
          <a:p>
            <a:endParaRPr/>
          </a:p>
        </p:txBody>
      </p:sp>
      <p:sp>
        <p:nvSpPr>
          <p:cNvPr id="117" name="object 26">
            <a:extLst>
              <a:ext uri="{FF2B5EF4-FFF2-40B4-BE49-F238E27FC236}">
                <a16:creationId xmlns:a16="http://schemas.microsoft.com/office/drawing/2014/main" xmlns="" id="{063E0C13-4FAC-442A-B592-24952B519AE2}"/>
              </a:ext>
            </a:extLst>
          </p:cNvPr>
          <p:cNvSpPr/>
          <p:nvPr/>
        </p:nvSpPr>
        <p:spPr>
          <a:xfrm>
            <a:off x="4325467" y="1903231"/>
            <a:ext cx="579755" cy="480695"/>
          </a:xfrm>
          <a:custGeom>
            <a:avLst/>
            <a:gdLst/>
            <a:ahLst/>
            <a:cxnLst/>
            <a:rect l="l" t="t" r="r" b="b"/>
            <a:pathLst>
              <a:path w="579754" h="480694">
                <a:moveTo>
                  <a:pt x="289687" y="0"/>
                </a:moveTo>
                <a:lnTo>
                  <a:pt x="237607" y="3870"/>
                </a:lnTo>
                <a:lnTo>
                  <a:pt x="188593" y="15030"/>
                </a:lnTo>
                <a:lnTo>
                  <a:pt x="143462" y="32798"/>
                </a:lnTo>
                <a:lnTo>
                  <a:pt x="103032" y="56497"/>
                </a:lnTo>
                <a:lnTo>
                  <a:pt x="68120" y="85446"/>
                </a:lnTo>
                <a:lnTo>
                  <a:pt x="39544" y="118966"/>
                </a:lnTo>
                <a:lnTo>
                  <a:pt x="18120" y="156377"/>
                </a:lnTo>
                <a:lnTo>
                  <a:pt x="4666" y="197000"/>
                </a:lnTo>
                <a:lnTo>
                  <a:pt x="0" y="240156"/>
                </a:lnTo>
                <a:lnTo>
                  <a:pt x="4666" y="283308"/>
                </a:lnTo>
                <a:lnTo>
                  <a:pt x="18120" y="323920"/>
                </a:lnTo>
                <a:lnTo>
                  <a:pt x="39544" y="361314"/>
                </a:lnTo>
                <a:lnTo>
                  <a:pt x="68120" y="394814"/>
                </a:lnTo>
                <a:lnTo>
                  <a:pt x="103032" y="423742"/>
                </a:lnTo>
                <a:lnTo>
                  <a:pt x="143462" y="447420"/>
                </a:lnTo>
                <a:lnTo>
                  <a:pt x="188593" y="465172"/>
                </a:lnTo>
                <a:lnTo>
                  <a:pt x="237607" y="476320"/>
                </a:lnTo>
                <a:lnTo>
                  <a:pt x="289687" y="480187"/>
                </a:lnTo>
                <a:lnTo>
                  <a:pt x="341728" y="476320"/>
                </a:lnTo>
                <a:lnTo>
                  <a:pt x="390713" y="465172"/>
                </a:lnTo>
                <a:lnTo>
                  <a:pt x="435821" y="447421"/>
                </a:lnTo>
                <a:lnTo>
                  <a:pt x="476235" y="423742"/>
                </a:lnTo>
                <a:lnTo>
                  <a:pt x="511137" y="394814"/>
                </a:lnTo>
                <a:lnTo>
                  <a:pt x="539707" y="361314"/>
                </a:lnTo>
                <a:lnTo>
                  <a:pt x="561128" y="323920"/>
                </a:lnTo>
                <a:lnTo>
                  <a:pt x="574580" y="283308"/>
                </a:lnTo>
                <a:lnTo>
                  <a:pt x="579247" y="240156"/>
                </a:lnTo>
                <a:lnTo>
                  <a:pt x="574580" y="197000"/>
                </a:lnTo>
                <a:lnTo>
                  <a:pt x="561128" y="156377"/>
                </a:lnTo>
                <a:lnTo>
                  <a:pt x="539707" y="118966"/>
                </a:lnTo>
                <a:lnTo>
                  <a:pt x="511137" y="85446"/>
                </a:lnTo>
                <a:lnTo>
                  <a:pt x="476235" y="56497"/>
                </a:lnTo>
                <a:lnTo>
                  <a:pt x="435821" y="32798"/>
                </a:lnTo>
                <a:lnTo>
                  <a:pt x="390713" y="15030"/>
                </a:lnTo>
                <a:lnTo>
                  <a:pt x="341728" y="3870"/>
                </a:lnTo>
                <a:lnTo>
                  <a:pt x="289687" y="0"/>
                </a:lnTo>
                <a:close/>
              </a:path>
            </a:pathLst>
          </a:custGeom>
          <a:solidFill>
            <a:srgbClr val="FF0000"/>
          </a:solidFill>
        </p:spPr>
        <p:txBody>
          <a:bodyPr wrap="square" lIns="0" tIns="0" rIns="0" bIns="0" rtlCol="0"/>
          <a:lstStyle/>
          <a:p>
            <a:endParaRPr/>
          </a:p>
        </p:txBody>
      </p:sp>
      <p:sp>
        <p:nvSpPr>
          <p:cNvPr id="118" name="object 27">
            <a:extLst>
              <a:ext uri="{FF2B5EF4-FFF2-40B4-BE49-F238E27FC236}">
                <a16:creationId xmlns:a16="http://schemas.microsoft.com/office/drawing/2014/main" xmlns="" id="{B64FE729-D75F-4C1E-AA4C-17DB34D024BF}"/>
              </a:ext>
            </a:extLst>
          </p:cNvPr>
          <p:cNvSpPr/>
          <p:nvPr/>
        </p:nvSpPr>
        <p:spPr>
          <a:xfrm>
            <a:off x="4325467" y="1903231"/>
            <a:ext cx="579755" cy="480695"/>
          </a:xfrm>
          <a:custGeom>
            <a:avLst/>
            <a:gdLst/>
            <a:ahLst/>
            <a:cxnLst/>
            <a:rect l="l" t="t" r="r" b="b"/>
            <a:pathLst>
              <a:path w="579754" h="480694">
                <a:moveTo>
                  <a:pt x="0" y="240156"/>
                </a:moveTo>
                <a:lnTo>
                  <a:pt x="4666" y="197000"/>
                </a:lnTo>
                <a:lnTo>
                  <a:pt x="18120" y="156377"/>
                </a:lnTo>
                <a:lnTo>
                  <a:pt x="39544" y="118966"/>
                </a:lnTo>
                <a:lnTo>
                  <a:pt x="68120" y="85446"/>
                </a:lnTo>
                <a:lnTo>
                  <a:pt x="103032" y="56497"/>
                </a:lnTo>
                <a:lnTo>
                  <a:pt x="143462" y="32798"/>
                </a:lnTo>
                <a:lnTo>
                  <a:pt x="188593" y="15030"/>
                </a:lnTo>
                <a:lnTo>
                  <a:pt x="237607" y="3870"/>
                </a:lnTo>
                <a:lnTo>
                  <a:pt x="289687" y="0"/>
                </a:lnTo>
                <a:lnTo>
                  <a:pt x="341728" y="3870"/>
                </a:lnTo>
                <a:lnTo>
                  <a:pt x="390713" y="15030"/>
                </a:lnTo>
                <a:lnTo>
                  <a:pt x="435821" y="32798"/>
                </a:lnTo>
                <a:lnTo>
                  <a:pt x="476235" y="56497"/>
                </a:lnTo>
                <a:lnTo>
                  <a:pt x="511137" y="85446"/>
                </a:lnTo>
                <a:lnTo>
                  <a:pt x="539707" y="118966"/>
                </a:lnTo>
                <a:lnTo>
                  <a:pt x="561128" y="156377"/>
                </a:lnTo>
                <a:lnTo>
                  <a:pt x="574580" y="197000"/>
                </a:lnTo>
                <a:lnTo>
                  <a:pt x="579247" y="240156"/>
                </a:lnTo>
                <a:lnTo>
                  <a:pt x="574580" y="283308"/>
                </a:lnTo>
                <a:lnTo>
                  <a:pt x="561128" y="323920"/>
                </a:lnTo>
                <a:lnTo>
                  <a:pt x="539707" y="361314"/>
                </a:lnTo>
                <a:lnTo>
                  <a:pt x="511137" y="394814"/>
                </a:lnTo>
                <a:lnTo>
                  <a:pt x="476235" y="423742"/>
                </a:lnTo>
                <a:lnTo>
                  <a:pt x="435821" y="447421"/>
                </a:lnTo>
                <a:lnTo>
                  <a:pt x="390713" y="465172"/>
                </a:lnTo>
                <a:lnTo>
                  <a:pt x="341728" y="476320"/>
                </a:lnTo>
                <a:lnTo>
                  <a:pt x="289687" y="480187"/>
                </a:lnTo>
                <a:lnTo>
                  <a:pt x="237607" y="476320"/>
                </a:lnTo>
                <a:lnTo>
                  <a:pt x="188593" y="465172"/>
                </a:lnTo>
                <a:lnTo>
                  <a:pt x="143462" y="447420"/>
                </a:lnTo>
                <a:lnTo>
                  <a:pt x="103032" y="423742"/>
                </a:lnTo>
                <a:lnTo>
                  <a:pt x="68120" y="394814"/>
                </a:lnTo>
                <a:lnTo>
                  <a:pt x="39544" y="361314"/>
                </a:lnTo>
                <a:lnTo>
                  <a:pt x="18120" y="323920"/>
                </a:lnTo>
                <a:lnTo>
                  <a:pt x="4666" y="283308"/>
                </a:lnTo>
                <a:lnTo>
                  <a:pt x="0" y="240156"/>
                </a:lnTo>
                <a:close/>
              </a:path>
            </a:pathLst>
          </a:custGeom>
          <a:ln w="28575">
            <a:solidFill>
              <a:srgbClr val="000000"/>
            </a:solidFill>
          </a:ln>
        </p:spPr>
        <p:txBody>
          <a:bodyPr wrap="square" lIns="0" tIns="0" rIns="0" bIns="0" rtlCol="0"/>
          <a:lstStyle/>
          <a:p>
            <a:endParaRPr/>
          </a:p>
        </p:txBody>
      </p:sp>
      <p:sp>
        <p:nvSpPr>
          <p:cNvPr id="119" name="object 28">
            <a:extLst>
              <a:ext uri="{FF2B5EF4-FFF2-40B4-BE49-F238E27FC236}">
                <a16:creationId xmlns:a16="http://schemas.microsoft.com/office/drawing/2014/main" xmlns="" id="{02D3FA67-43E5-4F22-9EBD-81C7C4A383C9}"/>
              </a:ext>
            </a:extLst>
          </p:cNvPr>
          <p:cNvSpPr txBox="1"/>
          <p:nvPr/>
        </p:nvSpPr>
        <p:spPr>
          <a:xfrm>
            <a:off x="4981167" y="2045978"/>
            <a:ext cx="2414270" cy="436245"/>
          </a:xfrm>
          <a:prstGeom prst="rect">
            <a:avLst/>
          </a:prstGeom>
        </p:spPr>
        <p:txBody>
          <a:bodyPr vert="horz" wrap="square" lIns="0" tIns="0" rIns="0" bIns="0" rtlCol="0">
            <a:spAutoFit/>
          </a:bodyPr>
          <a:lstStyle/>
          <a:p>
            <a:pPr marL="12700">
              <a:lnSpc>
                <a:spcPct val="100000"/>
              </a:lnSpc>
            </a:pPr>
            <a:r>
              <a:rPr sz="2800" b="1" spc="-5" dirty="0">
                <a:solidFill>
                  <a:srgbClr val="FF0000"/>
                </a:solidFill>
                <a:latin typeface="Arial"/>
                <a:cs typeface="Arial"/>
              </a:rPr>
              <a:t>C-nociceptors</a:t>
            </a:r>
            <a:endParaRPr sz="2800" dirty="0">
              <a:latin typeface="Arial"/>
              <a:cs typeface="Arial"/>
            </a:endParaRPr>
          </a:p>
        </p:txBody>
      </p:sp>
      <p:sp>
        <p:nvSpPr>
          <p:cNvPr id="120" name="object 29">
            <a:extLst>
              <a:ext uri="{FF2B5EF4-FFF2-40B4-BE49-F238E27FC236}">
                <a16:creationId xmlns:a16="http://schemas.microsoft.com/office/drawing/2014/main" xmlns="" id="{386B7D67-FEC5-4F5D-8095-AFED7D54DA90}"/>
              </a:ext>
            </a:extLst>
          </p:cNvPr>
          <p:cNvSpPr/>
          <p:nvPr/>
        </p:nvSpPr>
        <p:spPr>
          <a:xfrm>
            <a:off x="4318101" y="5511720"/>
            <a:ext cx="542925" cy="467995"/>
          </a:xfrm>
          <a:custGeom>
            <a:avLst/>
            <a:gdLst/>
            <a:ahLst/>
            <a:cxnLst/>
            <a:rect l="l" t="t" r="r" b="b"/>
            <a:pathLst>
              <a:path w="542925" h="467995">
                <a:moveTo>
                  <a:pt x="271399" y="0"/>
                </a:moveTo>
                <a:lnTo>
                  <a:pt x="222622" y="3768"/>
                </a:lnTo>
                <a:lnTo>
                  <a:pt x="176711" y="14633"/>
                </a:lnTo>
                <a:lnTo>
                  <a:pt x="134431" y="31935"/>
                </a:lnTo>
                <a:lnTo>
                  <a:pt x="96552" y="55012"/>
                </a:lnTo>
                <a:lnTo>
                  <a:pt x="63839" y="83204"/>
                </a:lnTo>
                <a:lnTo>
                  <a:pt x="37060" y="115850"/>
                </a:lnTo>
                <a:lnTo>
                  <a:pt x="16982" y="152290"/>
                </a:lnTo>
                <a:lnTo>
                  <a:pt x="4373" y="191863"/>
                </a:lnTo>
                <a:lnTo>
                  <a:pt x="0" y="233908"/>
                </a:lnTo>
                <a:lnTo>
                  <a:pt x="4373" y="275957"/>
                </a:lnTo>
                <a:lnTo>
                  <a:pt x="16982" y="315533"/>
                </a:lnTo>
                <a:lnTo>
                  <a:pt x="37060" y="351975"/>
                </a:lnTo>
                <a:lnTo>
                  <a:pt x="63839" y="384622"/>
                </a:lnTo>
                <a:lnTo>
                  <a:pt x="96552" y="412815"/>
                </a:lnTo>
                <a:lnTo>
                  <a:pt x="134431" y="435892"/>
                </a:lnTo>
                <a:lnTo>
                  <a:pt x="176711" y="453193"/>
                </a:lnTo>
                <a:lnTo>
                  <a:pt x="222622" y="464058"/>
                </a:lnTo>
                <a:lnTo>
                  <a:pt x="271399" y="467827"/>
                </a:lnTo>
                <a:lnTo>
                  <a:pt x="320213" y="464058"/>
                </a:lnTo>
                <a:lnTo>
                  <a:pt x="366154" y="453193"/>
                </a:lnTo>
                <a:lnTo>
                  <a:pt x="408455" y="435892"/>
                </a:lnTo>
                <a:lnTo>
                  <a:pt x="446350" y="412815"/>
                </a:lnTo>
                <a:lnTo>
                  <a:pt x="479074" y="384622"/>
                </a:lnTo>
                <a:lnTo>
                  <a:pt x="505859" y="351975"/>
                </a:lnTo>
                <a:lnTo>
                  <a:pt x="525940" y="315533"/>
                </a:lnTo>
                <a:lnTo>
                  <a:pt x="538551" y="275957"/>
                </a:lnTo>
                <a:lnTo>
                  <a:pt x="542925" y="233908"/>
                </a:lnTo>
                <a:lnTo>
                  <a:pt x="538551" y="191863"/>
                </a:lnTo>
                <a:lnTo>
                  <a:pt x="525940" y="152290"/>
                </a:lnTo>
                <a:lnTo>
                  <a:pt x="505859" y="115850"/>
                </a:lnTo>
                <a:lnTo>
                  <a:pt x="479074" y="83204"/>
                </a:lnTo>
                <a:lnTo>
                  <a:pt x="446350" y="55012"/>
                </a:lnTo>
                <a:lnTo>
                  <a:pt x="408455" y="31935"/>
                </a:lnTo>
                <a:lnTo>
                  <a:pt x="366154" y="14633"/>
                </a:lnTo>
                <a:lnTo>
                  <a:pt x="320213" y="3768"/>
                </a:lnTo>
                <a:lnTo>
                  <a:pt x="271399" y="0"/>
                </a:lnTo>
                <a:close/>
              </a:path>
            </a:pathLst>
          </a:custGeom>
          <a:solidFill>
            <a:srgbClr val="92D050"/>
          </a:solidFill>
        </p:spPr>
        <p:txBody>
          <a:bodyPr wrap="square" lIns="0" tIns="0" rIns="0" bIns="0" rtlCol="0"/>
          <a:lstStyle/>
          <a:p>
            <a:endParaRPr/>
          </a:p>
        </p:txBody>
      </p:sp>
      <p:sp>
        <p:nvSpPr>
          <p:cNvPr id="121" name="object 30">
            <a:extLst>
              <a:ext uri="{FF2B5EF4-FFF2-40B4-BE49-F238E27FC236}">
                <a16:creationId xmlns:a16="http://schemas.microsoft.com/office/drawing/2014/main" xmlns="" id="{1108A144-8BD7-4237-8A33-FC751292A6DB}"/>
              </a:ext>
            </a:extLst>
          </p:cNvPr>
          <p:cNvSpPr/>
          <p:nvPr/>
        </p:nvSpPr>
        <p:spPr>
          <a:xfrm>
            <a:off x="4318101" y="5511720"/>
            <a:ext cx="542925" cy="467995"/>
          </a:xfrm>
          <a:custGeom>
            <a:avLst/>
            <a:gdLst/>
            <a:ahLst/>
            <a:cxnLst/>
            <a:rect l="l" t="t" r="r" b="b"/>
            <a:pathLst>
              <a:path w="542925" h="467995">
                <a:moveTo>
                  <a:pt x="0" y="233908"/>
                </a:moveTo>
                <a:lnTo>
                  <a:pt x="4373" y="191863"/>
                </a:lnTo>
                <a:lnTo>
                  <a:pt x="16982" y="152290"/>
                </a:lnTo>
                <a:lnTo>
                  <a:pt x="37060" y="115850"/>
                </a:lnTo>
                <a:lnTo>
                  <a:pt x="63839" y="83204"/>
                </a:lnTo>
                <a:lnTo>
                  <a:pt x="96552" y="55012"/>
                </a:lnTo>
                <a:lnTo>
                  <a:pt x="134431" y="31935"/>
                </a:lnTo>
                <a:lnTo>
                  <a:pt x="176711" y="14633"/>
                </a:lnTo>
                <a:lnTo>
                  <a:pt x="222622" y="3768"/>
                </a:lnTo>
                <a:lnTo>
                  <a:pt x="271399" y="0"/>
                </a:lnTo>
                <a:lnTo>
                  <a:pt x="320213" y="3768"/>
                </a:lnTo>
                <a:lnTo>
                  <a:pt x="366154" y="14633"/>
                </a:lnTo>
                <a:lnTo>
                  <a:pt x="408455" y="31935"/>
                </a:lnTo>
                <a:lnTo>
                  <a:pt x="446350" y="55012"/>
                </a:lnTo>
                <a:lnTo>
                  <a:pt x="479074" y="83204"/>
                </a:lnTo>
                <a:lnTo>
                  <a:pt x="505859" y="115850"/>
                </a:lnTo>
                <a:lnTo>
                  <a:pt x="525940" y="152290"/>
                </a:lnTo>
                <a:lnTo>
                  <a:pt x="538551" y="191863"/>
                </a:lnTo>
                <a:lnTo>
                  <a:pt x="542925" y="233908"/>
                </a:lnTo>
                <a:lnTo>
                  <a:pt x="538551" y="275957"/>
                </a:lnTo>
                <a:lnTo>
                  <a:pt x="525940" y="315533"/>
                </a:lnTo>
                <a:lnTo>
                  <a:pt x="505859" y="351975"/>
                </a:lnTo>
                <a:lnTo>
                  <a:pt x="479074" y="384622"/>
                </a:lnTo>
                <a:lnTo>
                  <a:pt x="446350" y="412815"/>
                </a:lnTo>
                <a:lnTo>
                  <a:pt x="408455" y="435892"/>
                </a:lnTo>
                <a:lnTo>
                  <a:pt x="366154" y="453193"/>
                </a:lnTo>
                <a:lnTo>
                  <a:pt x="320213" y="464058"/>
                </a:lnTo>
                <a:lnTo>
                  <a:pt x="271399" y="467827"/>
                </a:lnTo>
                <a:lnTo>
                  <a:pt x="222622" y="464058"/>
                </a:lnTo>
                <a:lnTo>
                  <a:pt x="176711" y="453193"/>
                </a:lnTo>
                <a:lnTo>
                  <a:pt x="134431" y="435892"/>
                </a:lnTo>
                <a:lnTo>
                  <a:pt x="96552" y="412815"/>
                </a:lnTo>
                <a:lnTo>
                  <a:pt x="63839" y="384622"/>
                </a:lnTo>
                <a:lnTo>
                  <a:pt x="37060" y="351975"/>
                </a:lnTo>
                <a:lnTo>
                  <a:pt x="16982" y="315533"/>
                </a:lnTo>
                <a:lnTo>
                  <a:pt x="4373" y="275957"/>
                </a:lnTo>
                <a:lnTo>
                  <a:pt x="0" y="233908"/>
                </a:lnTo>
                <a:close/>
              </a:path>
            </a:pathLst>
          </a:custGeom>
          <a:ln w="28575">
            <a:solidFill>
              <a:srgbClr val="000000"/>
            </a:solidFill>
          </a:ln>
        </p:spPr>
        <p:txBody>
          <a:bodyPr wrap="square" lIns="0" tIns="0" rIns="0" bIns="0" rtlCol="0"/>
          <a:lstStyle/>
          <a:p>
            <a:endParaRPr/>
          </a:p>
        </p:txBody>
      </p:sp>
      <p:sp>
        <p:nvSpPr>
          <p:cNvPr id="122" name="object 31">
            <a:extLst>
              <a:ext uri="{FF2B5EF4-FFF2-40B4-BE49-F238E27FC236}">
                <a16:creationId xmlns:a16="http://schemas.microsoft.com/office/drawing/2014/main" xmlns="" id="{A74353A9-5928-4DE8-87AE-47B6D6A73D2A}"/>
              </a:ext>
            </a:extLst>
          </p:cNvPr>
          <p:cNvSpPr/>
          <p:nvPr/>
        </p:nvSpPr>
        <p:spPr>
          <a:xfrm>
            <a:off x="4607026" y="2368685"/>
            <a:ext cx="0" cy="298450"/>
          </a:xfrm>
          <a:custGeom>
            <a:avLst/>
            <a:gdLst/>
            <a:ahLst/>
            <a:cxnLst/>
            <a:rect l="l" t="t" r="r" b="b"/>
            <a:pathLst>
              <a:path h="298450">
                <a:moveTo>
                  <a:pt x="0" y="0"/>
                </a:moveTo>
                <a:lnTo>
                  <a:pt x="0" y="297941"/>
                </a:lnTo>
              </a:path>
            </a:pathLst>
          </a:custGeom>
          <a:ln w="38100">
            <a:solidFill>
              <a:srgbClr val="000000"/>
            </a:solidFill>
          </a:ln>
        </p:spPr>
        <p:txBody>
          <a:bodyPr wrap="square" lIns="0" tIns="0" rIns="0" bIns="0" rtlCol="0"/>
          <a:lstStyle/>
          <a:p>
            <a:endParaRPr/>
          </a:p>
        </p:txBody>
      </p:sp>
      <p:sp>
        <p:nvSpPr>
          <p:cNvPr id="123" name="object 32">
            <a:extLst>
              <a:ext uri="{FF2B5EF4-FFF2-40B4-BE49-F238E27FC236}">
                <a16:creationId xmlns:a16="http://schemas.microsoft.com/office/drawing/2014/main" xmlns="" id="{38FCDEDE-3FDE-4655-BCD4-FD97D3F84B02}"/>
              </a:ext>
            </a:extLst>
          </p:cNvPr>
          <p:cNvSpPr/>
          <p:nvPr/>
        </p:nvSpPr>
        <p:spPr>
          <a:xfrm>
            <a:off x="4599786" y="5218705"/>
            <a:ext cx="0" cy="298450"/>
          </a:xfrm>
          <a:custGeom>
            <a:avLst/>
            <a:gdLst/>
            <a:ahLst/>
            <a:cxnLst/>
            <a:rect l="l" t="t" r="r" b="b"/>
            <a:pathLst>
              <a:path h="298450">
                <a:moveTo>
                  <a:pt x="0" y="0"/>
                </a:moveTo>
                <a:lnTo>
                  <a:pt x="0" y="297941"/>
                </a:lnTo>
              </a:path>
            </a:pathLst>
          </a:custGeom>
          <a:ln w="38100">
            <a:solidFill>
              <a:srgbClr val="000000"/>
            </a:solidFill>
          </a:ln>
        </p:spPr>
        <p:txBody>
          <a:bodyPr wrap="square" lIns="0" tIns="0" rIns="0" bIns="0" rtlCol="0"/>
          <a:lstStyle/>
          <a:p>
            <a:endParaRPr/>
          </a:p>
        </p:txBody>
      </p:sp>
      <p:sp>
        <p:nvSpPr>
          <p:cNvPr id="124" name="object 33">
            <a:extLst>
              <a:ext uri="{FF2B5EF4-FFF2-40B4-BE49-F238E27FC236}">
                <a16:creationId xmlns:a16="http://schemas.microsoft.com/office/drawing/2014/main" xmlns="" id="{2A3F9BC1-EA80-49BA-A067-19E75FF06B9F}"/>
              </a:ext>
            </a:extLst>
          </p:cNvPr>
          <p:cNvSpPr txBox="1"/>
          <p:nvPr/>
        </p:nvSpPr>
        <p:spPr>
          <a:xfrm>
            <a:off x="5729705" y="2935614"/>
            <a:ext cx="279400" cy="919480"/>
          </a:xfrm>
          <a:prstGeom prst="rect">
            <a:avLst/>
          </a:prstGeom>
        </p:spPr>
        <p:txBody>
          <a:bodyPr vert="horz" wrap="square" lIns="0" tIns="0" rIns="0" bIns="0" rtlCol="0">
            <a:spAutoFit/>
          </a:bodyPr>
          <a:lstStyle/>
          <a:p>
            <a:pPr marL="12700">
              <a:lnSpc>
                <a:spcPct val="100000"/>
              </a:lnSpc>
            </a:pPr>
            <a:r>
              <a:rPr sz="6000" dirty="0">
                <a:latin typeface="Arial"/>
                <a:cs typeface="Arial"/>
              </a:rPr>
              <a:t>-</a:t>
            </a:r>
            <a:endParaRPr sz="6000">
              <a:latin typeface="Arial"/>
              <a:cs typeface="Arial"/>
            </a:endParaRPr>
          </a:p>
        </p:txBody>
      </p:sp>
      <p:sp>
        <p:nvSpPr>
          <p:cNvPr id="125" name="object 34">
            <a:extLst>
              <a:ext uri="{FF2B5EF4-FFF2-40B4-BE49-F238E27FC236}">
                <a16:creationId xmlns:a16="http://schemas.microsoft.com/office/drawing/2014/main" xmlns="" id="{C7A424BA-8B05-4138-B975-E36413A4AC06}"/>
              </a:ext>
            </a:extLst>
          </p:cNvPr>
          <p:cNvSpPr txBox="1"/>
          <p:nvPr/>
        </p:nvSpPr>
        <p:spPr>
          <a:xfrm>
            <a:off x="6977608" y="2957839"/>
            <a:ext cx="279400" cy="919480"/>
          </a:xfrm>
          <a:prstGeom prst="rect">
            <a:avLst/>
          </a:prstGeom>
        </p:spPr>
        <p:txBody>
          <a:bodyPr vert="horz" wrap="square" lIns="0" tIns="0" rIns="0" bIns="0" rtlCol="0">
            <a:spAutoFit/>
          </a:bodyPr>
          <a:lstStyle/>
          <a:p>
            <a:pPr marL="12700">
              <a:lnSpc>
                <a:spcPct val="100000"/>
              </a:lnSpc>
            </a:pPr>
            <a:r>
              <a:rPr sz="6000" dirty="0">
                <a:latin typeface="Arial"/>
                <a:cs typeface="Arial"/>
              </a:rPr>
              <a:t>-</a:t>
            </a:r>
            <a:endParaRPr sz="6000">
              <a:latin typeface="Arial"/>
              <a:cs typeface="Arial"/>
            </a:endParaRPr>
          </a:p>
        </p:txBody>
      </p:sp>
      <p:sp>
        <p:nvSpPr>
          <p:cNvPr id="126" name="object 35">
            <a:extLst>
              <a:ext uri="{FF2B5EF4-FFF2-40B4-BE49-F238E27FC236}">
                <a16:creationId xmlns:a16="http://schemas.microsoft.com/office/drawing/2014/main" xmlns="" id="{1B9BB086-DFD5-4946-9FA2-3857B1A91053}"/>
              </a:ext>
            </a:extLst>
          </p:cNvPr>
          <p:cNvSpPr txBox="1"/>
          <p:nvPr/>
        </p:nvSpPr>
        <p:spPr>
          <a:xfrm>
            <a:off x="7239990" y="2890402"/>
            <a:ext cx="1270000" cy="1191260"/>
          </a:xfrm>
          <a:prstGeom prst="rect">
            <a:avLst/>
          </a:prstGeom>
        </p:spPr>
        <p:txBody>
          <a:bodyPr vert="horz" wrap="square" lIns="0" tIns="0" rIns="0" bIns="0" rtlCol="0">
            <a:spAutoFit/>
          </a:bodyPr>
          <a:lstStyle/>
          <a:p>
            <a:pPr marR="46355" algn="r">
              <a:lnSpc>
                <a:spcPct val="100000"/>
              </a:lnSpc>
            </a:pPr>
            <a:r>
              <a:rPr sz="4400" dirty="0">
                <a:latin typeface="Arial"/>
                <a:cs typeface="Arial"/>
              </a:rPr>
              <a:t>+</a:t>
            </a:r>
          </a:p>
          <a:p>
            <a:pPr marR="5080" algn="r">
              <a:lnSpc>
                <a:spcPct val="100000"/>
              </a:lnSpc>
              <a:spcBef>
                <a:spcPts val="1614"/>
              </a:spcBef>
            </a:pPr>
            <a:r>
              <a:rPr sz="2000" b="1" dirty="0">
                <a:latin typeface="Arial"/>
                <a:cs typeface="Arial"/>
              </a:rPr>
              <a:t>Pro</a:t>
            </a:r>
            <a:r>
              <a:rPr sz="2000" b="1" spc="-10" dirty="0">
                <a:latin typeface="Arial"/>
                <a:cs typeface="Arial"/>
              </a:rPr>
              <a:t>j</a:t>
            </a:r>
            <a:r>
              <a:rPr sz="2000" b="1" dirty="0">
                <a:latin typeface="Arial"/>
                <a:cs typeface="Arial"/>
              </a:rPr>
              <a:t>ec</a:t>
            </a:r>
            <a:r>
              <a:rPr sz="2000" b="1" spc="5" dirty="0">
                <a:latin typeface="Arial"/>
                <a:cs typeface="Arial"/>
              </a:rPr>
              <a:t>t</a:t>
            </a:r>
            <a:r>
              <a:rPr sz="2000" b="1" dirty="0">
                <a:latin typeface="Arial"/>
                <a:cs typeface="Arial"/>
              </a:rPr>
              <a:t>ion</a:t>
            </a:r>
            <a:endParaRPr sz="2000" dirty="0">
              <a:latin typeface="Arial"/>
              <a:cs typeface="Arial"/>
            </a:endParaRPr>
          </a:p>
        </p:txBody>
      </p:sp>
      <p:sp>
        <p:nvSpPr>
          <p:cNvPr id="127" name="object 36">
            <a:extLst>
              <a:ext uri="{FF2B5EF4-FFF2-40B4-BE49-F238E27FC236}">
                <a16:creationId xmlns:a16="http://schemas.microsoft.com/office/drawing/2014/main" xmlns="" id="{874B281B-2A84-4F04-BB98-7EF8071EC2C5}"/>
              </a:ext>
            </a:extLst>
          </p:cNvPr>
          <p:cNvSpPr txBox="1"/>
          <p:nvPr/>
        </p:nvSpPr>
        <p:spPr>
          <a:xfrm>
            <a:off x="8156929" y="4273228"/>
            <a:ext cx="352425" cy="678180"/>
          </a:xfrm>
          <a:prstGeom prst="rect">
            <a:avLst/>
          </a:prstGeom>
        </p:spPr>
        <p:txBody>
          <a:bodyPr vert="horz" wrap="square" lIns="0" tIns="0" rIns="0" bIns="0" rtlCol="0">
            <a:spAutoFit/>
          </a:bodyPr>
          <a:lstStyle/>
          <a:p>
            <a:pPr marL="12700">
              <a:lnSpc>
                <a:spcPct val="100000"/>
              </a:lnSpc>
            </a:pPr>
            <a:r>
              <a:rPr sz="4400" dirty="0">
                <a:latin typeface="Arial"/>
                <a:cs typeface="Arial"/>
              </a:rPr>
              <a:t>+</a:t>
            </a:r>
            <a:endParaRPr sz="4400">
              <a:latin typeface="Arial"/>
              <a:cs typeface="Arial"/>
            </a:endParaRPr>
          </a:p>
        </p:txBody>
      </p:sp>
      <p:sp>
        <p:nvSpPr>
          <p:cNvPr id="129" name="object 43">
            <a:extLst>
              <a:ext uri="{FF2B5EF4-FFF2-40B4-BE49-F238E27FC236}">
                <a16:creationId xmlns:a16="http://schemas.microsoft.com/office/drawing/2014/main" xmlns="" id="{01345AB0-B3B3-4AC8-BA8B-697668E18E3D}"/>
              </a:ext>
            </a:extLst>
          </p:cNvPr>
          <p:cNvSpPr/>
          <p:nvPr/>
        </p:nvSpPr>
        <p:spPr>
          <a:xfrm>
            <a:off x="5376138" y="5352291"/>
            <a:ext cx="5086350" cy="708025"/>
          </a:xfrm>
          <a:custGeom>
            <a:avLst/>
            <a:gdLst/>
            <a:ahLst/>
            <a:cxnLst/>
            <a:rect l="l" t="t" r="r" b="b"/>
            <a:pathLst>
              <a:path w="5086350" h="708025">
                <a:moveTo>
                  <a:pt x="0" y="707885"/>
                </a:moveTo>
                <a:lnTo>
                  <a:pt x="5085842" y="707885"/>
                </a:lnTo>
                <a:lnTo>
                  <a:pt x="5085842" y="0"/>
                </a:lnTo>
                <a:lnTo>
                  <a:pt x="0" y="0"/>
                </a:lnTo>
                <a:lnTo>
                  <a:pt x="0" y="707885"/>
                </a:lnTo>
                <a:close/>
              </a:path>
            </a:pathLst>
          </a:custGeom>
          <a:solidFill>
            <a:srgbClr val="FFFF00"/>
          </a:solidFill>
        </p:spPr>
        <p:txBody>
          <a:bodyPr wrap="square" lIns="0" tIns="0" rIns="0" bIns="0" rtlCol="0"/>
          <a:lstStyle/>
          <a:p>
            <a:endParaRPr/>
          </a:p>
        </p:txBody>
      </p:sp>
      <p:sp>
        <p:nvSpPr>
          <p:cNvPr id="130" name="object 44">
            <a:extLst>
              <a:ext uri="{FF2B5EF4-FFF2-40B4-BE49-F238E27FC236}">
                <a16:creationId xmlns:a16="http://schemas.microsoft.com/office/drawing/2014/main" xmlns="" id="{B8E6EAD9-546F-4BA5-98DD-CF2FC13C23A7}"/>
              </a:ext>
            </a:extLst>
          </p:cNvPr>
          <p:cNvSpPr/>
          <p:nvPr/>
        </p:nvSpPr>
        <p:spPr>
          <a:xfrm>
            <a:off x="5376138" y="5352291"/>
            <a:ext cx="5086350" cy="708025"/>
          </a:xfrm>
          <a:custGeom>
            <a:avLst/>
            <a:gdLst/>
            <a:ahLst/>
            <a:cxnLst/>
            <a:rect l="l" t="t" r="r" b="b"/>
            <a:pathLst>
              <a:path w="5086350" h="708025">
                <a:moveTo>
                  <a:pt x="0" y="707885"/>
                </a:moveTo>
                <a:lnTo>
                  <a:pt x="5085842" y="707885"/>
                </a:lnTo>
                <a:lnTo>
                  <a:pt x="5085842" y="0"/>
                </a:lnTo>
                <a:lnTo>
                  <a:pt x="0" y="0"/>
                </a:lnTo>
                <a:lnTo>
                  <a:pt x="0" y="707885"/>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131" name="object 45">
            <a:extLst>
              <a:ext uri="{FF2B5EF4-FFF2-40B4-BE49-F238E27FC236}">
                <a16:creationId xmlns:a16="http://schemas.microsoft.com/office/drawing/2014/main" xmlns="" id="{B9C5FE19-3D7E-4051-A3CE-DB1D71924B0F}"/>
              </a:ext>
            </a:extLst>
          </p:cNvPr>
          <p:cNvSpPr txBox="1"/>
          <p:nvPr/>
        </p:nvSpPr>
        <p:spPr>
          <a:xfrm>
            <a:off x="5455385" y="5393673"/>
            <a:ext cx="4908550" cy="612775"/>
          </a:xfrm>
          <a:prstGeom prst="rect">
            <a:avLst/>
          </a:prstGeom>
        </p:spPr>
        <p:txBody>
          <a:bodyPr vert="horz" wrap="square" lIns="0" tIns="0" rIns="0" bIns="0" rtlCol="0">
            <a:spAutoFit/>
          </a:bodyPr>
          <a:lstStyle/>
          <a:p>
            <a:pPr marL="12700">
              <a:lnSpc>
                <a:spcPts val="2370"/>
              </a:lnSpc>
            </a:pPr>
            <a:r>
              <a:rPr sz="2000" spc="-5" dirty="0">
                <a:solidFill>
                  <a:srgbClr val="333333"/>
                </a:solidFill>
                <a:latin typeface="Verdana"/>
                <a:cs typeface="Verdana"/>
              </a:rPr>
              <a:t>The </a:t>
            </a:r>
            <a:r>
              <a:rPr sz="2000" dirty="0">
                <a:solidFill>
                  <a:srgbClr val="333333"/>
                </a:solidFill>
                <a:latin typeface="Verdana"/>
                <a:cs typeface="Verdana"/>
              </a:rPr>
              <a:t>gate </a:t>
            </a:r>
            <a:r>
              <a:rPr sz="2000" spc="-5" dirty="0">
                <a:solidFill>
                  <a:srgbClr val="333333"/>
                </a:solidFill>
                <a:latin typeface="Verdana"/>
                <a:cs typeface="Verdana"/>
              </a:rPr>
              <a:t>is </a:t>
            </a:r>
            <a:r>
              <a:rPr sz="2000" dirty="0">
                <a:solidFill>
                  <a:srgbClr val="333333"/>
                </a:solidFill>
                <a:latin typeface="Verdana"/>
                <a:cs typeface="Verdana"/>
              </a:rPr>
              <a:t>‘</a:t>
            </a:r>
            <a:r>
              <a:rPr sz="2000" b="1" dirty="0">
                <a:solidFill>
                  <a:srgbClr val="333333"/>
                </a:solidFill>
                <a:latin typeface="Verdana"/>
                <a:cs typeface="Verdana"/>
              </a:rPr>
              <a:t>closed</a:t>
            </a:r>
            <a:r>
              <a:rPr sz="2000" dirty="0">
                <a:solidFill>
                  <a:srgbClr val="333333"/>
                </a:solidFill>
                <a:latin typeface="Verdana"/>
                <a:cs typeface="Verdana"/>
              </a:rPr>
              <a:t>`by</a:t>
            </a:r>
            <a:r>
              <a:rPr sz="2000" spc="-114" dirty="0">
                <a:solidFill>
                  <a:srgbClr val="333333"/>
                </a:solidFill>
                <a:latin typeface="Verdana"/>
                <a:cs typeface="Verdana"/>
              </a:rPr>
              <a:t> </a:t>
            </a:r>
            <a:r>
              <a:rPr sz="2000" b="1" dirty="0">
                <a:solidFill>
                  <a:srgbClr val="00AF50"/>
                </a:solidFill>
                <a:latin typeface="Arial"/>
                <a:cs typeface="Arial"/>
              </a:rPr>
              <a:t>β-fibre</a:t>
            </a:r>
            <a:endParaRPr sz="2000">
              <a:latin typeface="Arial"/>
              <a:cs typeface="Arial"/>
            </a:endParaRPr>
          </a:p>
          <a:p>
            <a:pPr marL="12700">
              <a:lnSpc>
                <a:spcPts val="2370"/>
              </a:lnSpc>
            </a:pPr>
            <a:r>
              <a:rPr sz="2000" spc="-5" dirty="0">
                <a:solidFill>
                  <a:srgbClr val="333333"/>
                </a:solidFill>
                <a:latin typeface="Verdana"/>
                <a:cs typeface="Verdana"/>
              </a:rPr>
              <a:t>afferents </a:t>
            </a:r>
            <a:r>
              <a:rPr sz="2000" dirty="0">
                <a:solidFill>
                  <a:srgbClr val="333333"/>
                </a:solidFill>
                <a:latin typeface="Verdana"/>
                <a:cs typeface="Verdana"/>
              </a:rPr>
              <a:t>&amp; ‘</a:t>
            </a:r>
            <a:r>
              <a:rPr sz="2000" b="1" dirty="0">
                <a:solidFill>
                  <a:srgbClr val="333333"/>
                </a:solidFill>
                <a:latin typeface="Verdana"/>
                <a:cs typeface="Verdana"/>
              </a:rPr>
              <a:t>opened</a:t>
            </a:r>
            <a:r>
              <a:rPr sz="2000" dirty="0">
                <a:solidFill>
                  <a:srgbClr val="333333"/>
                </a:solidFill>
                <a:latin typeface="Verdana"/>
                <a:cs typeface="Verdana"/>
              </a:rPr>
              <a:t>`by</a:t>
            </a:r>
            <a:r>
              <a:rPr sz="2000" spc="-95" dirty="0">
                <a:solidFill>
                  <a:srgbClr val="333333"/>
                </a:solidFill>
                <a:latin typeface="Verdana"/>
                <a:cs typeface="Verdana"/>
              </a:rPr>
              <a:t> </a:t>
            </a:r>
            <a:r>
              <a:rPr sz="2000" b="1" dirty="0">
                <a:solidFill>
                  <a:srgbClr val="FF0000"/>
                </a:solidFill>
                <a:latin typeface="Arial"/>
                <a:cs typeface="Arial"/>
              </a:rPr>
              <a:t>C-nociceptors</a:t>
            </a:r>
            <a:endParaRPr sz="2000">
              <a:latin typeface="Arial"/>
              <a:cs typeface="Arial"/>
            </a:endParaRPr>
          </a:p>
        </p:txBody>
      </p:sp>
      <p:sp>
        <p:nvSpPr>
          <p:cNvPr id="132" name="object 46">
            <a:extLst>
              <a:ext uri="{FF2B5EF4-FFF2-40B4-BE49-F238E27FC236}">
                <a16:creationId xmlns:a16="http://schemas.microsoft.com/office/drawing/2014/main" xmlns="" id="{A8678BD6-C52E-4568-8DE7-87F66D8E7BA9}"/>
              </a:ext>
            </a:extLst>
          </p:cNvPr>
          <p:cNvSpPr txBox="1"/>
          <p:nvPr/>
        </p:nvSpPr>
        <p:spPr>
          <a:xfrm>
            <a:off x="4079848" y="2025785"/>
            <a:ext cx="283210" cy="647700"/>
          </a:xfrm>
          <a:prstGeom prst="rect">
            <a:avLst/>
          </a:prstGeom>
        </p:spPr>
        <p:txBody>
          <a:bodyPr vert="horz" wrap="square" lIns="0" tIns="0" rIns="0" bIns="0" rtlCol="0">
            <a:spAutoFit/>
          </a:bodyPr>
          <a:lstStyle/>
          <a:p>
            <a:pPr marL="12700">
              <a:lnSpc>
                <a:spcPct val="100000"/>
              </a:lnSpc>
            </a:pPr>
            <a:r>
              <a:rPr sz="4000" b="1" spc="-5" dirty="0">
                <a:solidFill>
                  <a:srgbClr val="FF0000"/>
                </a:solidFill>
                <a:latin typeface="Calibri"/>
                <a:cs typeface="Calibri"/>
              </a:rPr>
              <a:t>1</a:t>
            </a:r>
            <a:endParaRPr sz="4000" dirty="0">
              <a:latin typeface="Calibri"/>
              <a:cs typeface="Calibri"/>
            </a:endParaRPr>
          </a:p>
        </p:txBody>
      </p:sp>
      <p:sp>
        <p:nvSpPr>
          <p:cNvPr id="133" name="object 47">
            <a:extLst>
              <a:ext uri="{FF2B5EF4-FFF2-40B4-BE49-F238E27FC236}">
                <a16:creationId xmlns:a16="http://schemas.microsoft.com/office/drawing/2014/main" xmlns="" id="{EB9749FF-F9A6-4F1B-8E8A-5D8196919A84}"/>
              </a:ext>
            </a:extLst>
          </p:cNvPr>
          <p:cNvSpPr txBox="1"/>
          <p:nvPr/>
        </p:nvSpPr>
        <p:spPr>
          <a:xfrm>
            <a:off x="4872074" y="5395705"/>
            <a:ext cx="283210" cy="647700"/>
          </a:xfrm>
          <a:prstGeom prst="rect">
            <a:avLst/>
          </a:prstGeom>
        </p:spPr>
        <p:txBody>
          <a:bodyPr vert="horz" wrap="square" lIns="0" tIns="0" rIns="0" bIns="0" rtlCol="0">
            <a:spAutoFit/>
          </a:bodyPr>
          <a:lstStyle/>
          <a:p>
            <a:pPr marL="12700">
              <a:lnSpc>
                <a:spcPct val="100000"/>
              </a:lnSpc>
            </a:pPr>
            <a:r>
              <a:rPr sz="4000" b="1" spc="-5" dirty="0">
                <a:solidFill>
                  <a:srgbClr val="FF0000"/>
                </a:solidFill>
                <a:latin typeface="Calibri"/>
                <a:cs typeface="Calibri"/>
              </a:rPr>
              <a:t>2</a:t>
            </a:r>
            <a:endParaRPr sz="4000">
              <a:latin typeface="Calibri"/>
              <a:cs typeface="Calibri"/>
            </a:endParaRPr>
          </a:p>
        </p:txBody>
      </p:sp>
      <p:sp>
        <p:nvSpPr>
          <p:cNvPr id="134" name="object 48">
            <a:extLst>
              <a:ext uri="{FF2B5EF4-FFF2-40B4-BE49-F238E27FC236}">
                <a16:creationId xmlns:a16="http://schemas.microsoft.com/office/drawing/2014/main" xmlns="" id="{778F2C54-8574-4317-9DF9-8C93BA8AF79D}"/>
              </a:ext>
            </a:extLst>
          </p:cNvPr>
          <p:cNvSpPr txBox="1"/>
          <p:nvPr/>
        </p:nvSpPr>
        <p:spPr>
          <a:xfrm>
            <a:off x="5808065" y="3970409"/>
            <a:ext cx="2947670" cy="647700"/>
          </a:xfrm>
          <a:prstGeom prst="rect">
            <a:avLst/>
          </a:prstGeom>
        </p:spPr>
        <p:txBody>
          <a:bodyPr vert="horz" wrap="square" lIns="0" tIns="0" rIns="0" bIns="0" rtlCol="0">
            <a:spAutoFit/>
          </a:bodyPr>
          <a:lstStyle/>
          <a:p>
            <a:pPr marL="12700">
              <a:lnSpc>
                <a:spcPct val="100000"/>
              </a:lnSpc>
              <a:tabLst>
                <a:tab pos="2677160" algn="l"/>
              </a:tabLst>
            </a:pPr>
            <a:r>
              <a:rPr sz="4000" b="1" spc="-5" dirty="0">
                <a:solidFill>
                  <a:srgbClr val="FF0000"/>
                </a:solidFill>
                <a:latin typeface="Calibri"/>
                <a:cs typeface="Calibri"/>
              </a:rPr>
              <a:t>3	4</a:t>
            </a:r>
            <a:endParaRPr sz="4000">
              <a:latin typeface="Calibri"/>
              <a:cs typeface="Calibri"/>
            </a:endParaRPr>
          </a:p>
        </p:txBody>
      </p:sp>
      <p:sp>
        <p:nvSpPr>
          <p:cNvPr id="135" name="object 49">
            <a:extLst>
              <a:ext uri="{FF2B5EF4-FFF2-40B4-BE49-F238E27FC236}">
                <a16:creationId xmlns:a16="http://schemas.microsoft.com/office/drawing/2014/main" xmlns="" id="{77D45213-AB74-4297-8920-0673982348E0}"/>
              </a:ext>
            </a:extLst>
          </p:cNvPr>
          <p:cNvSpPr/>
          <p:nvPr/>
        </p:nvSpPr>
        <p:spPr>
          <a:xfrm>
            <a:off x="8245384" y="1356143"/>
            <a:ext cx="1620139" cy="1212312"/>
          </a:xfrm>
          <a:prstGeom prst="rect">
            <a:avLst/>
          </a:prstGeom>
          <a:blipFill>
            <a:blip r:embed="rId2" cstate="print"/>
            <a:stretch>
              <a:fillRect/>
            </a:stretch>
          </a:blipFill>
        </p:spPr>
        <p:txBody>
          <a:bodyPr wrap="square" lIns="0" tIns="0" rIns="0" bIns="0" rtlCol="0"/>
          <a:lstStyle/>
          <a:p>
            <a:endParaRPr/>
          </a:p>
        </p:txBody>
      </p:sp>
      <p:sp>
        <p:nvSpPr>
          <p:cNvPr id="136" name="object 50">
            <a:extLst>
              <a:ext uri="{FF2B5EF4-FFF2-40B4-BE49-F238E27FC236}">
                <a16:creationId xmlns:a16="http://schemas.microsoft.com/office/drawing/2014/main" xmlns="" id="{27F11313-33FB-4C4B-996A-260661DCCC59}"/>
              </a:ext>
            </a:extLst>
          </p:cNvPr>
          <p:cNvSpPr/>
          <p:nvPr/>
        </p:nvSpPr>
        <p:spPr>
          <a:xfrm>
            <a:off x="9055454" y="2332491"/>
            <a:ext cx="190500" cy="1680210"/>
          </a:xfrm>
          <a:custGeom>
            <a:avLst/>
            <a:gdLst/>
            <a:ahLst/>
            <a:cxnLst/>
            <a:rect l="l" t="t" r="r" b="b"/>
            <a:pathLst>
              <a:path w="190500" h="1680210">
                <a:moveTo>
                  <a:pt x="127000" y="158750"/>
                </a:moveTo>
                <a:lnTo>
                  <a:pt x="63500" y="158750"/>
                </a:lnTo>
                <a:lnTo>
                  <a:pt x="63500" y="1680210"/>
                </a:lnTo>
                <a:lnTo>
                  <a:pt x="127000" y="1680210"/>
                </a:lnTo>
                <a:lnTo>
                  <a:pt x="127000" y="158750"/>
                </a:lnTo>
                <a:close/>
              </a:path>
              <a:path w="190500" h="1680210">
                <a:moveTo>
                  <a:pt x="95250" y="0"/>
                </a:moveTo>
                <a:lnTo>
                  <a:pt x="0" y="190500"/>
                </a:lnTo>
                <a:lnTo>
                  <a:pt x="63500" y="190500"/>
                </a:lnTo>
                <a:lnTo>
                  <a:pt x="63500" y="158750"/>
                </a:lnTo>
                <a:lnTo>
                  <a:pt x="174625" y="158750"/>
                </a:lnTo>
                <a:lnTo>
                  <a:pt x="95250" y="0"/>
                </a:lnTo>
                <a:close/>
              </a:path>
              <a:path w="190500" h="1680210">
                <a:moveTo>
                  <a:pt x="174625" y="158750"/>
                </a:moveTo>
                <a:lnTo>
                  <a:pt x="127000" y="158750"/>
                </a:lnTo>
                <a:lnTo>
                  <a:pt x="127000" y="190500"/>
                </a:lnTo>
                <a:lnTo>
                  <a:pt x="190500" y="190500"/>
                </a:lnTo>
                <a:lnTo>
                  <a:pt x="174625" y="158750"/>
                </a:lnTo>
                <a:close/>
              </a:path>
            </a:pathLst>
          </a:custGeom>
          <a:solidFill>
            <a:srgbClr val="000000"/>
          </a:solidFill>
        </p:spPr>
        <p:txBody>
          <a:bodyPr wrap="square" lIns="0" tIns="0" rIns="0" bIns="0" rtlCol="0"/>
          <a:lstStyle/>
          <a:p>
            <a:endParaRPr/>
          </a:p>
        </p:txBody>
      </p:sp>
      <p:sp>
        <p:nvSpPr>
          <p:cNvPr id="137" name="object 51">
            <a:extLst>
              <a:ext uri="{FF2B5EF4-FFF2-40B4-BE49-F238E27FC236}">
                <a16:creationId xmlns:a16="http://schemas.microsoft.com/office/drawing/2014/main" xmlns="" id="{94BF1227-3A32-46DB-874B-CCABEDC14B1C}"/>
              </a:ext>
            </a:extLst>
          </p:cNvPr>
          <p:cNvSpPr txBox="1"/>
          <p:nvPr/>
        </p:nvSpPr>
        <p:spPr>
          <a:xfrm>
            <a:off x="9357126" y="2595910"/>
            <a:ext cx="228600" cy="1786889"/>
          </a:xfrm>
          <a:prstGeom prst="rect">
            <a:avLst/>
          </a:prstGeom>
        </p:spPr>
        <p:txBody>
          <a:bodyPr vert="vert270" wrap="square" lIns="0" tIns="0" rIns="0" bIns="0" rtlCol="0">
            <a:spAutoFit/>
          </a:bodyPr>
          <a:lstStyle/>
          <a:p>
            <a:pPr marL="12700">
              <a:lnSpc>
                <a:spcPts val="1664"/>
              </a:lnSpc>
            </a:pPr>
            <a:r>
              <a:rPr sz="1600" b="1" spc="-5" dirty="0">
                <a:latin typeface="Arial Black"/>
                <a:cs typeface="Arial Black"/>
              </a:rPr>
              <a:t>Sign</a:t>
            </a:r>
            <a:r>
              <a:rPr sz="1600" b="1" spc="5" dirty="0">
                <a:latin typeface="Arial Black"/>
                <a:cs typeface="Arial Black"/>
              </a:rPr>
              <a:t>a</a:t>
            </a:r>
            <a:r>
              <a:rPr sz="1600" b="1" dirty="0">
                <a:latin typeface="Arial Black"/>
                <a:cs typeface="Arial Black"/>
              </a:rPr>
              <a:t>ls</a:t>
            </a:r>
            <a:r>
              <a:rPr sz="1600" b="1" spc="-5" dirty="0">
                <a:latin typeface="Arial Black"/>
                <a:cs typeface="Arial Black"/>
              </a:rPr>
              <a:t> </a:t>
            </a:r>
            <a:r>
              <a:rPr sz="1600" b="1" dirty="0">
                <a:latin typeface="Arial Black"/>
                <a:cs typeface="Arial Black"/>
              </a:rPr>
              <a:t>to</a:t>
            </a:r>
            <a:r>
              <a:rPr sz="1600" b="1" spc="10" dirty="0">
                <a:latin typeface="Arial Black"/>
                <a:cs typeface="Arial Black"/>
              </a:rPr>
              <a:t> </a:t>
            </a:r>
            <a:r>
              <a:rPr sz="1600" b="1" spc="-10" dirty="0">
                <a:latin typeface="Arial Black"/>
                <a:cs typeface="Arial Black"/>
              </a:rPr>
              <a:t>B</a:t>
            </a:r>
            <a:r>
              <a:rPr sz="1600" b="1" spc="20" dirty="0">
                <a:latin typeface="Arial Black"/>
                <a:cs typeface="Arial Black"/>
              </a:rPr>
              <a:t>r</a:t>
            </a:r>
            <a:r>
              <a:rPr sz="1600" b="1" dirty="0">
                <a:latin typeface="Arial Black"/>
                <a:cs typeface="Arial Black"/>
              </a:rPr>
              <a:t>ain</a:t>
            </a:r>
            <a:endParaRPr sz="1600">
              <a:latin typeface="Arial Black"/>
              <a:cs typeface="Arial Black"/>
            </a:endParaRPr>
          </a:p>
        </p:txBody>
      </p:sp>
      <p:sp>
        <p:nvSpPr>
          <p:cNvPr id="138" name="object 52">
            <a:extLst>
              <a:ext uri="{FF2B5EF4-FFF2-40B4-BE49-F238E27FC236}">
                <a16:creationId xmlns:a16="http://schemas.microsoft.com/office/drawing/2014/main" xmlns="" id="{D940B857-512F-4D0F-A8AE-02A71C6298EE}"/>
              </a:ext>
            </a:extLst>
          </p:cNvPr>
          <p:cNvSpPr/>
          <p:nvPr/>
        </p:nvSpPr>
        <p:spPr>
          <a:xfrm>
            <a:off x="1372844" y="4228879"/>
            <a:ext cx="316865" cy="69215"/>
          </a:xfrm>
          <a:custGeom>
            <a:avLst/>
            <a:gdLst/>
            <a:ahLst/>
            <a:cxnLst/>
            <a:rect l="l" t="t" r="r" b="b"/>
            <a:pathLst>
              <a:path w="316865" h="69214">
                <a:moveTo>
                  <a:pt x="316750" y="68936"/>
                </a:moveTo>
                <a:lnTo>
                  <a:pt x="309256" y="66613"/>
                </a:lnTo>
                <a:lnTo>
                  <a:pt x="301644" y="64253"/>
                </a:lnTo>
                <a:lnTo>
                  <a:pt x="293983" y="61632"/>
                </a:lnTo>
                <a:lnTo>
                  <a:pt x="286346" y="58522"/>
                </a:lnTo>
                <a:lnTo>
                  <a:pt x="276890" y="54698"/>
                </a:lnTo>
                <a:lnTo>
                  <a:pt x="267481" y="50505"/>
                </a:lnTo>
                <a:lnTo>
                  <a:pt x="230376" y="36238"/>
                </a:lnTo>
                <a:lnTo>
                  <a:pt x="193994" y="24355"/>
                </a:lnTo>
                <a:lnTo>
                  <a:pt x="187299" y="22200"/>
                </a:lnTo>
                <a:lnTo>
                  <a:pt x="148111" y="29523"/>
                </a:lnTo>
                <a:lnTo>
                  <a:pt x="105659" y="25117"/>
                </a:lnTo>
                <a:lnTo>
                  <a:pt x="61301" y="14374"/>
                </a:lnTo>
                <a:lnTo>
                  <a:pt x="16397" y="2689"/>
                </a:lnTo>
                <a:lnTo>
                  <a:pt x="0" y="0"/>
                </a:lnTo>
              </a:path>
            </a:pathLst>
          </a:custGeom>
          <a:ln w="3175">
            <a:solidFill>
              <a:srgbClr val="000000"/>
            </a:solidFill>
          </a:ln>
        </p:spPr>
        <p:txBody>
          <a:bodyPr wrap="square" lIns="0" tIns="0" rIns="0" bIns="0" rtlCol="0"/>
          <a:lstStyle/>
          <a:p>
            <a:endParaRPr/>
          </a:p>
        </p:txBody>
      </p:sp>
      <p:sp>
        <p:nvSpPr>
          <p:cNvPr id="139" name="object 53">
            <a:extLst>
              <a:ext uri="{FF2B5EF4-FFF2-40B4-BE49-F238E27FC236}">
                <a16:creationId xmlns:a16="http://schemas.microsoft.com/office/drawing/2014/main" xmlns="" id="{EDED559E-47B2-481D-98E2-FF947A963FC4}"/>
              </a:ext>
            </a:extLst>
          </p:cNvPr>
          <p:cNvSpPr/>
          <p:nvPr/>
        </p:nvSpPr>
        <p:spPr>
          <a:xfrm>
            <a:off x="1378869" y="4252603"/>
            <a:ext cx="74295" cy="92075"/>
          </a:xfrm>
          <a:custGeom>
            <a:avLst/>
            <a:gdLst/>
            <a:ahLst/>
            <a:cxnLst/>
            <a:rect l="l" t="t" r="r" b="b"/>
            <a:pathLst>
              <a:path w="74295" h="92075">
                <a:moveTo>
                  <a:pt x="73694" y="0"/>
                </a:moveTo>
                <a:lnTo>
                  <a:pt x="62358" y="23129"/>
                </a:lnTo>
                <a:lnTo>
                  <a:pt x="52443" y="47593"/>
                </a:lnTo>
                <a:lnTo>
                  <a:pt x="39876" y="69151"/>
                </a:lnTo>
                <a:lnTo>
                  <a:pt x="20583" y="83566"/>
                </a:lnTo>
                <a:lnTo>
                  <a:pt x="13722" y="86360"/>
                </a:lnTo>
                <a:lnTo>
                  <a:pt x="0" y="91694"/>
                </a:lnTo>
              </a:path>
            </a:pathLst>
          </a:custGeom>
          <a:ln w="3175">
            <a:solidFill>
              <a:srgbClr val="000000"/>
            </a:solidFill>
          </a:ln>
        </p:spPr>
        <p:txBody>
          <a:bodyPr wrap="square" lIns="0" tIns="0" rIns="0" bIns="0" rtlCol="0"/>
          <a:lstStyle/>
          <a:p>
            <a:endParaRPr/>
          </a:p>
        </p:txBody>
      </p:sp>
      <p:sp>
        <p:nvSpPr>
          <p:cNvPr id="140" name="object 54">
            <a:extLst>
              <a:ext uri="{FF2B5EF4-FFF2-40B4-BE49-F238E27FC236}">
                <a16:creationId xmlns:a16="http://schemas.microsoft.com/office/drawing/2014/main" xmlns="" id="{32730FA1-6CD1-4610-B8C9-FE6B86274C7C}"/>
              </a:ext>
            </a:extLst>
          </p:cNvPr>
          <p:cNvSpPr/>
          <p:nvPr/>
        </p:nvSpPr>
        <p:spPr>
          <a:xfrm>
            <a:off x="1517179" y="4321057"/>
            <a:ext cx="323215" cy="201930"/>
          </a:xfrm>
          <a:custGeom>
            <a:avLst/>
            <a:gdLst/>
            <a:ahLst/>
            <a:cxnLst/>
            <a:rect l="l" t="t" r="r" b="b"/>
            <a:pathLst>
              <a:path w="323215" h="201929">
                <a:moveTo>
                  <a:pt x="322986" y="70993"/>
                </a:moveTo>
                <a:lnTo>
                  <a:pt x="304152" y="62690"/>
                </a:lnTo>
                <a:lnTo>
                  <a:pt x="285318" y="54673"/>
                </a:lnTo>
                <a:lnTo>
                  <a:pt x="266579" y="46561"/>
                </a:lnTo>
                <a:lnTo>
                  <a:pt x="226993" y="27271"/>
                </a:lnTo>
                <a:lnTo>
                  <a:pt x="185298" y="4343"/>
                </a:lnTo>
                <a:lnTo>
                  <a:pt x="177647" y="0"/>
                </a:lnTo>
                <a:lnTo>
                  <a:pt x="141309" y="26108"/>
                </a:lnTo>
                <a:lnTo>
                  <a:pt x="110188" y="56657"/>
                </a:lnTo>
                <a:lnTo>
                  <a:pt x="86654" y="93422"/>
                </a:lnTo>
                <a:lnTo>
                  <a:pt x="73075" y="138176"/>
                </a:lnTo>
                <a:lnTo>
                  <a:pt x="58428" y="160708"/>
                </a:lnTo>
                <a:lnTo>
                  <a:pt x="43824" y="178800"/>
                </a:lnTo>
                <a:lnTo>
                  <a:pt x="25577" y="192486"/>
                </a:lnTo>
                <a:lnTo>
                  <a:pt x="0" y="201803"/>
                </a:lnTo>
              </a:path>
            </a:pathLst>
          </a:custGeom>
          <a:ln w="3175">
            <a:solidFill>
              <a:srgbClr val="000000"/>
            </a:solidFill>
          </a:ln>
        </p:spPr>
        <p:txBody>
          <a:bodyPr wrap="square" lIns="0" tIns="0" rIns="0" bIns="0" rtlCol="0"/>
          <a:lstStyle/>
          <a:p>
            <a:endParaRPr/>
          </a:p>
        </p:txBody>
      </p:sp>
      <p:sp>
        <p:nvSpPr>
          <p:cNvPr id="141" name="object 55">
            <a:extLst>
              <a:ext uri="{FF2B5EF4-FFF2-40B4-BE49-F238E27FC236}">
                <a16:creationId xmlns:a16="http://schemas.microsoft.com/office/drawing/2014/main" xmlns="" id="{7D874683-3306-4A6C-B3B9-D57AEA119811}"/>
              </a:ext>
            </a:extLst>
          </p:cNvPr>
          <p:cNvSpPr/>
          <p:nvPr/>
        </p:nvSpPr>
        <p:spPr>
          <a:xfrm>
            <a:off x="1641423" y="4429514"/>
            <a:ext cx="389890" cy="173355"/>
          </a:xfrm>
          <a:custGeom>
            <a:avLst/>
            <a:gdLst/>
            <a:ahLst/>
            <a:cxnLst/>
            <a:rect l="l" t="t" r="r" b="b"/>
            <a:pathLst>
              <a:path w="389890" h="173354">
                <a:moveTo>
                  <a:pt x="389890" y="0"/>
                </a:moveTo>
                <a:lnTo>
                  <a:pt x="340243" y="25623"/>
                </a:lnTo>
                <a:lnTo>
                  <a:pt x="299969" y="55819"/>
                </a:lnTo>
                <a:lnTo>
                  <a:pt x="263722" y="89611"/>
                </a:lnTo>
                <a:lnTo>
                  <a:pt x="226161" y="126024"/>
                </a:lnTo>
                <a:lnTo>
                  <a:pt x="181940" y="164083"/>
                </a:lnTo>
                <a:lnTo>
                  <a:pt x="161962" y="170680"/>
                </a:lnTo>
                <a:lnTo>
                  <a:pt x="136834" y="168179"/>
                </a:lnTo>
                <a:lnTo>
                  <a:pt x="109532" y="161726"/>
                </a:lnTo>
                <a:lnTo>
                  <a:pt x="83032" y="156463"/>
                </a:lnTo>
                <a:lnTo>
                  <a:pt x="60934" y="156739"/>
                </a:lnTo>
                <a:lnTo>
                  <a:pt x="40387" y="161337"/>
                </a:lnTo>
                <a:lnTo>
                  <a:pt x="20405" y="167626"/>
                </a:lnTo>
                <a:lnTo>
                  <a:pt x="0" y="172973"/>
                </a:lnTo>
              </a:path>
            </a:pathLst>
          </a:custGeom>
          <a:ln w="3175">
            <a:solidFill>
              <a:srgbClr val="000000"/>
            </a:solidFill>
          </a:ln>
        </p:spPr>
        <p:txBody>
          <a:bodyPr wrap="square" lIns="0" tIns="0" rIns="0" bIns="0" rtlCol="0"/>
          <a:lstStyle/>
          <a:p>
            <a:endParaRPr/>
          </a:p>
        </p:txBody>
      </p:sp>
      <p:sp>
        <p:nvSpPr>
          <p:cNvPr id="142" name="object 56">
            <a:extLst>
              <a:ext uri="{FF2B5EF4-FFF2-40B4-BE49-F238E27FC236}">
                <a16:creationId xmlns:a16="http://schemas.microsoft.com/office/drawing/2014/main" xmlns="" id="{18F58859-9104-4F33-962F-78F797CBD04C}"/>
              </a:ext>
            </a:extLst>
          </p:cNvPr>
          <p:cNvSpPr/>
          <p:nvPr/>
        </p:nvSpPr>
        <p:spPr>
          <a:xfrm>
            <a:off x="1716683" y="4610235"/>
            <a:ext cx="104139" cy="139065"/>
          </a:xfrm>
          <a:custGeom>
            <a:avLst/>
            <a:gdLst/>
            <a:ahLst/>
            <a:cxnLst/>
            <a:rect l="l" t="t" r="r" b="b"/>
            <a:pathLst>
              <a:path w="104140" h="139064">
                <a:moveTo>
                  <a:pt x="103822" y="0"/>
                </a:moveTo>
                <a:lnTo>
                  <a:pt x="80929" y="39655"/>
                </a:lnTo>
                <a:lnTo>
                  <a:pt x="61526" y="68929"/>
                </a:lnTo>
                <a:lnTo>
                  <a:pt x="37315" y="98440"/>
                </a:lnTo>
                <a:lnTo>
                  <a:pt x="0" y="138810"/>
                </a:lnTo>
              </a:path>
            </a:pathLst>
          </a:custGeom>
          <a:ln w="3175">
            <a:solidFill>
              <a:srgbClr val="000000"/>
            </a:solidFill>
          </a:ln>
        </p:spPr>
        <p:txBody>
          <a:bodyPr wrap="square" lIns="0" tIns="0" rIns="0" bIns="0" rtlCol="0"/>
          <a:lstStyle/>
          <a:p>
            <a:endParaRPr/>
          </a:p>
        </p:txBody>
      </p:sp>
      <p:sp>
        <p:nvSpPr>
          <p:cNvPr id="143" name="object 57">
            <a:extLst>
              <a:ext uri="{FF2B5EF4-FFF2-40B4-BE49-F238E27FC236}">
                <a16:creationId xmlns:a16="http://schemas.microsoft.com/office/drawing/2014/main" xmlns="" id="{BED1C0E8-22C1-46A0-A3CD-AF863D503BB7}"/>
              </a:ext>
            </a:extLst>
          </p:cNvPr>
          <p:cNvSpPr/>
          <p:nvPr/>
        </p:nvSpPr>
        <p:spPr>
          <a:xfrm>
            <a:off x="1711432" y="4159004"/>
            <a:ext cx="128905" cy="238760"/>
          </a:xfrm>
          <a:custGeom>
            <a:avLst/>
            <a:gdLst/>
            <a:ahLst/>
            <a:cxnLst/>
            <a:rect l="l" t="t" r="r" b="b"/>
            <a:pathLst>
              <a:path w="128904" h="238760">
                <a:moveTo>
                  <a:pt x="124910" y="238506"/>
                </a:moveTo>
                <a:lnTo>
                  <a:pt x="128859" y="212520"/>
                </a:lnTo>
                <a:lnTo>
                  <a:pt x="124823" y="190261"/>
                </a:lnTo>
                <a:lnTo>
                  <a:pt x="114464" y="166979"/>
                </a:lnTo>
                <a:lnTo>
                  <a:pt x="99447" y="137922"/>
                </a:lnTo>
                <a:lnTo>
                  <a:pt x="96465" y="130403"/>
                </a:lnTo>
                <a:lnTo>
                  <a:pt x="43205" y="59789"/>
                </a:lnTo>
                <a:lnTo>
                  <a:pt x="3202" y="28687"/>
                </a:lnTo>
                <a:lnTo>
                  <a:pt x="0" y="20433"/>
                </a:lnTo>
                <a:lnTo>
                  <a:pt x="3079" y="0"/>
                </a:lnTo>
              </a:path>
            </a:pathLst>
          </a:custGeom>
          <a:ln w="3175">
            <a:solidFill>
              <a:srgbClr val="000000"/>
            </a:solidFill>
          </a:ln>
        </p:spPr>
        <p:txBody>
          <a:bodyPr wrap="square" lIns="0" tIns="0" rIns="0" bIns="0" rtlCol="0"/>
          <a:lstStyle/>
          <a:p>
            <a:endParaRPr/>
          </a:p>
        </p:txBody>
      </p:sp>
      <p:sp>
        <p:nvSpPr>
          <p:cNvPr id="144" name="object 58">
            <a:extLst>
              <a:ext uri="{FF2B5EF4-FFF2-40B4-BE49-F238E27FC236}">
                <a16:creationId xmlns:a16="http://schemas.microsoft.com/office/drawing/2014/main" xmlns="" id="{66DE79FB-225C-4F08-B888-ECB2BCF566D3}"/>
              </a:ext>
            </a:extLst>
          </p:cNvPr>
          <p:cNvSpPr/>
          <p:nvPr/>
        </p:nvSpPr>
        <p:spPr>
          <a:xfrm>
            <a:off x="1806587" y="3958726"/>
            <a:ext cx="66675" cy="357505"/>
          </a:xfrm>
          <a:custGeom>
            <a:avLst/>
            <a:gdLst/>
            <a:ahLst/>
            <a:cxnLst/>
            <a:rect l="l" t="t" r="r" b="b"/>
            <a:pathLst>
              <a:path w="66675" h="357504">
                <a:moveTo>
                  <a:pt x="24765" y="357505"/>
                </a:moveTo>
                <a:lnTo>
                  <a:pt x="58877" y="335698"/>
                </a:lnTo>
                <a:lnTo>
                  <a:pt x="66120" y="306680"/>
                </a:lnTo>
                <a:lnTo>
                  <a:pt x="54291" y="272474"/>
                </a:lnTo>
                <a:lnTo>
                  <a:pt x="31188" y="235105"/>
                </a:lnTo>
                <a:lnTo>
                  <a:pt x="4610" y="196596"/>
                </a:lnTo>
                <a:lnTo>
                  <a:pt x="3227" y="183953"/>
                </a:lnTo>
                <a:lnTo>
                  <a:pt x="1633" y="171084"/>
                </a:lnTo>
                <a:lnTo>
                  <a:pt x="375" y="158144"/>
                </a:lnTo>
                <a:lnTo>
                  <a:pt x="0" y="145287"/>
                </a:lnTo>
                <a:lnTo>
                  <a:pt x="4708" y="119953"/>
                </a:lnTo>
                <a:lnTo>
                  <a:pt x="13668" y="96821"/>
                </a:lnTo>
                <a:lnTo>
                  <a:pt x="22299" y="73189"/>
                </a:lnTo>
                <a:lnTo>
                  <a:pt x="26022" y="46355"/>
                </a:lnTo>
                <a:lnTo>
                  <a:pt x="38327" y="24770"/>
                </a:lnTo>
                <a:lnTo>
                  <a:pt x="43399" y="15414"/>
                </a:lnTo>
                <a:lnTo>
                  <a:pt x="47503" y="9939"/>
                </a:lnTo>
                <a:lnTo>
                  <a:pt x="56908" y="0"/>
                </a:lnTo>
              </a:path>
            </a:pathLst>
          </a:custGeom>
          <a:ln w="3175">
            <a:solidFill>
              <a:srgbClr val="000000"/>
            </a:solidFill>
          </a:ln>
        </p:spPr>
        <p:txBody>
          <a:bodyPr wrap="square" lIns="0" tIns="0" rIns="0" bIns="0" rtlCol="0"/>
          <a:lstStyle/>
          <a:p>
            <a:endParaRPr/>
          </a:p>
        </p:txBody>
      </p:sp>
      <p:sp>
        <p:nvSpPr>
          <p:cNvPr id="145" name="object 59">
            <a:extLst>
              <a:ext uri="{FF2B5EF4-FFF2-40B4-BE49-F238E27FC236}">
                <a16:creationId xmlns:a16="http://schemas.microsoft.com/office/drawing/2014/main" xmlns="" id="{FFD1386F-D816-44B1-A4F4-751E786AC574}"/>
              </a:ext>
            </a:extLst>
          </p:cNvPr>
          <p:cNvSpPr/>
          <p:nvPr/>
        </p:nvSpPr>
        <p:spPr>
          <a:xfrm>
            <a:off x="1781085" y="3947295"/>
            <a:ext cx="49530" cy="74295"/>
          </a:xfrm>
          <a:custGeom>
            <a:avLst/>
            <a:gdLst/>
            <a:ahLst/>
            <a:cxnLst/>
            <a:rect l="l" t="t" r="r" b="b"/>
            <a:pathLst>
              <a:path w="49529" h="74295">
                <a:moveTo>
                  <a:pt x="49174" y="73913"/>
                </a:moveTo>
                <a:lnTo>
                  <a:pt x="39752" y="63168"/>
                </a:lnTo>
                <a:lnTo>
                  <a:pt x="30043" y="52435"/>
                </a:lnTo>
                <a:lnTo>
                  <a:pt x="20622" y="41392"/>
                </a:lnTo>
                <a:lnTo>
                  <a:pt x="12064" y="29717"/>
                </a:lnTo>
                <a:lnTo>
                  <a:pt x="7302" y="21056"/>
                </a:lnTo>
                <a:lnTo>
                  <a:pt x="3475" y="11287"/>
                </a:lnTo>
                <a:lnTo>
                  <a:pt x="926" y="3303"/>
                </a:lnTo>
                <a:lnTo>
                  <a:pt x="0" y="0"/>
                </a:lnTo>
              </a:path>
            </a:pathLst>
          </a:custGeom>
          <a:ln w="3175">
            <a:solidFill>
              <a:srgbClr val="000000"/>
            </a:solidFill>
          </a:ln>
        </p:spPr>
        <p:txBody>
          <a:bodyPr wrap="square" lIns="0" tIns="0" rIns="0" bIns="0" rtlCol="0"/>
          <a:lstStyle/>
          <a:p>
            <a:endParaRPr/>
          </a:p>
        </p:txBody>
      </p:sp>
      <p:sp>
        <p:nvSpPr>
          <p:cNvPr id="146" name="object 60">
            <a:extLst>
              <a:ext uri="{FF2B5EF4-FFF2-40B4-BE49-F238E27FC236}">
                <a16:creationId xmlns:a16="http://schemas.microsoft.com/office/drawing/2014/main" xmlns="" id="{8CEACD2B-244E-4C78-B7BA-8C8A2443EEC1}"/>
              </a:ext>
            </a:extLst>
          </p:cNvPr>
          <p:cNvSpPr/>
          <p:nvPr/>
        </p:nvSpPr>
        <p:spPr>
          <a:xfrm>
            <a:off x="1686165" y="4018924"/>
            <a:ext cx="127000" cy="120014"/>
          </a:xfrm>
          <a:custGeom>
            <a:avLst/>
            <a:gdLst/>
            <a:ahLst/>
            <a:cxnLst/>
            <a:rect l="l" t="t" r="r" b="b"/>
            <a:pathLst>
              <a:path w="127000" h="120014">
                <a:moveTo>
                  <a:pt x="126618" y="119506"/>
                </a:moveTo>
                <a:lnTo>
                  <a:pt x="91465" y="90225"/>
                </a:lnTo>
                <a:lnTo>
                  <a:pt x="62156" y="62134"/>
                </a:lnTo>
                <a:lnTo>
                  <a:pt x="33425" y="32853"/>
                </a:lnTo>
                <a:lnTo>
                  <a:pt x="0" y="0"/>
                </a:lnTo>
              </a:path>
            </a:pathLst>
          </a:custGeom>
          <a:ln w="3175">
            <a:solidFill>
              <a:srgbClr val="000000"/>
            </a:solidFill>
          </a:ln>
        </p:spPr>
        <p:txBody>
          <a:bodyPr wrap="square" lIns="0" tIns="0" rIns="0" bIns="0" rtlCol="0"/>
          <a:lstStyle/>
          <a:p>
            <a:endParaRPr/>
          </a:p>
        </p:txBody>
      </p:sp>
      <p:sp>
        <p:nvSpPr>
          <p:cNvPr id="147" name="object 61">
            <a:extLst>
              <a:ext uri="{FF2B5EF4-FFF2-40B4-BE49-F238E27FC236}">
                <a16:creationId xmlns:a16="http://schemas.microsoft.com/office/drawing/2014/main" xmlns="" id="{4D3B6EDD-C288-45E4-80AC-D00677F25032}"/>
              </a:ext>
            </a:extLst>
          </p:cNvPr>
          <p:cNvSpPr/>
          <p:nvPr/>
        </p:nvSpPr>
        <p:spPr>
          <a:xfrm>
            <a:off x="1876500" y="4218314"/>
            <a:ext cx="102235" cy="36830"/>
          </a:xfrm>
          <a:custGeom>
            <a:avLst/>
            <a:gdLst/>
            <a:ahLst/>
            <a:cxnLst/>
            <a:rect l="l" t="t" r="r" b="b"/>
            <a:pathLst>
              <a:path w="102234" h="36829">
                <a:moveTo>
                  <a:pt x="0" y="36449"/>
                </a:moveTo>
                <a:lnTo>
                  <a:pt x="19794" y="25360"/>
                </a:lnTo>
                <a:lnTo>
                  <a:pt x="47731" y="12509"/>
                </a:lnTo>
                <a:lnTo>
                  <a:pt x="77275" y="2516"/>
                </a:lnTo>
                <a:lnTo>
                  <a:pt x="101892" y="0"/>
                </a:lnTo>
              </a:path>
            </a:pathLst>
          </a:custGeom>
          <a:ln w="3175">
            <a:solidFill>
              <a:srgbClr val="000000"/>
            </a:solidFill>
          </a:ln>
        </p:spPr>
        <p:txBody>
          <a:bodyPr wrap="square" lIns="0" tIns="0" rIns="0" bIns="0" rtlCol="0"/>
          <a:lstStyle/>
          <a:p>
            <a:endParaRPr/>
          </a:p>
        </p:txBody>
      </p:sp>
      <p:sp>
        <p:nvSpPr>
          <p:cNvPr id="148" name="object 62">
            <a:extLst>
              <a:ext uri="{FF2B5EF4-FFF2-40B4-BE49-F238E27FC236}">
                <a16:creationId xmlns:a16="http://schemas.microsoft.com/office/drawing/2014/main" xmlns="" id="{0D902E54-0E6A-43BA-AB7E-EF9C1D2B2781}"/>
              </a:ext>
            </a:extLst>
          </p:cNvPr>
          <p:cNvSpPr/>
          <p:nvPr/>
        </p:nvSpPr>
        <p:spPr>
          <a:xfrm>
            <a:off x="2060498" y="4116206"/>
            <a:ext cx="112395" cy="380365"/>
          </a:xfrm>
          <a:custGeom>
            <a:avLst/>
            <a:gdLst/>
            <a:ahLst/>
            <a:cxnLst/>
            <a:rect l="l" t="t" r="r" b="b"/>
            <a:pathLst>
              <a:path w="112395" h="380364">
                <a:moveTo>
                  <a:pt x="81419" y="379984"/>
                </a:moveTo>
                <a:lnTo>
                  <a:pt x="63484" y="354316"/>
                </a:lnTo>
                <a:lnTo>
                  <a:pt x="51866" y="331612"/>
                </a:lnTo>
                <a:lnTo>
                  <a:pt x="47383" y="309314"/>
                </a:lnTo>
                <a:lnTo>
                  <a:pt x="50850" y="284861"/>
                </a:lnTo>
                <a:lnTo>
                  <a:pt x="64165" y="264328"/>
                </a:lnTo>
                <a:lnTo>
                  <a:pt x="77719" y="243855"/>
                </a:lnTo>
                <a:lnTo>
                  <a:pt x="90989" y="223121"/>
                </a:lnTo>
                <a:lnTo>
                  <a:pt x="103454" y="201803"/>
                </a:lnTo>
                <a:lnTo>
                  <a:pt x="106958" y="192301"/>
                </a:lnTo>
                <a:lnTo>
                  <a:pt x="110339" y="177800"/>
                </a:lnTo>
                <a:lnTo>
                  <a:pt x="112103" y="162726"/>
                </a:lnTo>
                <a:lnTo>
                  <a:pt x="110756" y="151511"/>
                </a:lnTo>
                <a:lnTo>
                  <a:pt x="88550" y="106632"/>
                </a:lnTo>
                <a:lnTo>
                  <a:pt x="59105" y="64897"/>
                </a:lnTo>
                <a:lnTo>
                  <a:pt x="41555" y="45648"/>
                </a:lnTo>
                <a:lnTo>
                  <a:pt x="22161" y="24352"/>
                </a:lnTo>
                <a:lnTo>
                  <a:pt x="6463" y="7104"/>
                </a:lnTo>
                <a:lnTo>
                  <a:pt x="0" y="0"/>
                </a:lnTo>
              </a:path>
            </a:pathLst>
          </a:custGeom>
          <a:ln w="3175">
            <a:solidFill>
              <a:srgbClr val="000000"/>
            </a:solidFill>
          </a:ln>
        </p:spPr>
        <p:txBody>
          <a:bodyPr wrap="square" lIns="0" tIns="0" rIns="0" bIns="0" rtlCol="0"/>
          <a:lstStyle/>
          <a:p>
            <a:endParaRPr/>
          </a:p>
        </p:txBody>
      </p:sp>
      <p:sp>
        <p:nvSpPr>
          <p:cNvPr id="149" name="object 63">
            <a:extLst>
              <a:ext uri="{FF2B5EF4-FFF2-40B4-BE49-F238E27FC236}">
                <a16:creationId xmlns:a16="http://schemas.microsoft.com/office/drawing/2014/main" xmlns="" id="{876C8580-918F-47F3-9E3D-2BAADEAC5C46}"/>
              </a:ext>
            </a:extLst>
          </p:cNvPr>
          <p:cNvSpPr/>
          <p:nvPr/>
        </p:nvSpPr>
        <p:spPr>
          <a:xfrm>
            <a:off x="2030449" y="4204216"/>
            <a:ext cx="95885" cy="166370"/>
          </a:xfrm>
          <a:custGeom>
            <a:avLst/>
            <a:gdLst/>
            <a:ahLst/>
            <a:cxnLst/>
            <a:rect l="l" t="t" r="r" b="b"/>
            <a:pathLst>
              <a:path w="95884" h="166370">
                <a:moveTo>
                  <a:pt x="95745" y="165861"/>
                </a:moveTo>
                <a:lnTo>
                  <a:pt x="88489" y="132040"/>
                </a:lnTo>
                <a:lnTo>
                  <a:pt x="69422" y="101885"/>
                </a:lnTo>
                <a:lnTo>
                  <a:pt x="43029" y="72636"/>
                </a:lnTo>
                <a:lnTo>
                  <a:pt x="13792" y="41528"/>
                </a:lnTo>
                <a:lnTo>
                  <a:pt x="10838" y="21395"/>
                </a:lnTo>
                <a:lnTo>
                  <a:pt x="10358" y="12572"/>
                </a:lnTo>
                <a:lnTo>
                  <a:pt x="8146" y="7846"/>
                </a:lnTo>
                <a:lnTo>
                  <a:pt x="0" y="0"/>
                </a:lnTo>
              </a:path>
            </a:pathLst>
          </a:custGeom>
          <a:ln w="3175">
            <a:solidFill>
              <a:srgbClr val="000000"/>
            </a:solidFill>
          </a:ln>
        </p:spPr>
        <p:txBody>
          <a:bodyPr wrap="square" lIns="0" tIns="0" rIns="0" bIns="0" rtlCol="0"/>
          <a:lstStyle/>
          <a:p>
            <a:endParaRPr/>
          </a:p>
        </p:txBody>
      </p:sp>
      <p:sp>
        <p:nvSpPr>
          <p:cNvPr id="150" name="object 64">
            <a:extLst>
              <a:ext uri="{FF2B5EF4-FFF2-40B4-BE49-F238E27FC236}">
                <a16:creationId xmlns:a16="http://schemas.microsoft.com/office/drawing/2014/main" xmlns="" id="{6AB30E2E-9C87-4B6B-B5BB-2252D482A574}"/>
              </a:ext>
            </a:extLst>
          </p:cNvPr>
          <p:cNvSpPr/>
          <p:nvPr/>
        </p:nvSpPr>
        <p:spPr>
          <a:xfrm>
            <a:off x="1372844" y="4079508"/>
            <a:ext cx="1430020" cy="1123950"/>
          </a:xfrm>
          <a:custGeom>
            <a:avLst/>
            <a:gdLst/>
            <a:ahLst/>
            <a:cxnLst/>
            <a:rect l="l" t="t" r="r" b="b"/>
            <a:pathLst>
              <a:path w="1430020" h="1123950">
                <a:moveTo>
                  <a:pt x="1429893" y="1123436"/>
                </a:moveTo>
                <a:lnTo>
                  <a:pt x="1394509" y="1086562"/>
                </a:lnTo>
                <a:lnTo>
                  <a:pt x="1359199" y="1049611"/>
                </a:lnTo>
                <a:lnTo>
                  <a:pt x="1323961" y="1012587"/>
                </a:lnTo>
                <a:lnTo>
                  <a:pt x="1288790" y="975494"/>
                </a:lnTo>
                <a:lnTo>
                  <a:pt x="1253687" y="938336"/>
                </a:lnTo>
                <a:lnTo>
                  <a:pt x="1218647" y="901118"/>
                </a:lnTo>
                <a:lnTo>
                  <a:pt x="1183668" y="863842"/>
                </a:lnTo>
                <a:lnTo>
                  <a:pt x="1148748" y="826513"/>
                </a:lnTo>
                <a:lnTo>
                  <a:pt x="1113884" y="789135"/>
                </a:lnTo>
                <a:lnTo>
                  <a:pt x="1079075" y="751711"/>
                </a:lnTo>
                <a:lnTo>
                  <a:pt x="1044317" y="714246"/>
                </a:lnTo>
                <a:lnTo>
                  <a:pt x="1009608" y="676744"/>
                </a:lnTo>
                <a:lnTo>
                  <a:pt x="974946" y="639208"/>
                </a:lnTo>
                <a:lnTo>
                  <a:pt x="940328" y="601642"/>
                </a:lnTo>
                <a:lnTo>
                  <a:pt x="905752" y="564050"/>
                </a:lnTo>
                <a:lnTo>
                  <a:pt x="871215" y="526437"/>
                </a:lnTo>
                <a:lnTo>
                  <a:pt x="836715" y="488806"/>
                </a:lnTo>
                <a:lnTo>
                  <a:pt x="802250" y="451161"/>
                </a:lnTo>
                <a:lnTo>
                  <a:pt x="767816" y="413506"/>
                </a:lnTo>
                <a:lnTo>
                  <a:pt x="730937" y="387727"/>
                </a:lnTo>
                <a:lnTo>
                  <a:pt x="706358" y="373580"/>
                </a:lnTo>
                <a:lnTo>
                  <a:pt x="680859" y="363553"/>
                </a:lnTo>
                <a:lnTo>
                  <a:pt x="641223" y="350133"/>
                </a:lnTo>
                <a:lnTo>
                  <a:pt x="621961" y="341437"/>
                </a:lnTo>
                <a:lnTo>
                  <a:pt x="614391" y="334861"/>
                </a:lnTo>
                <a:lnTo>
                  <a:pt x="606054" y="329666"/>
                </a:lnTo>
                <a:lnTo>
                  <a:pt x="584492" y="325114"/>
                </a:lnTo>
                <a:lnTo>
                  <a:pt x="548635" y="323060"/>
                </a:lnTo>
                <a:lnTo>
                  <a:pt x="511843" y="323257"/>
                </a:lnTo>
                <a:lnTo>
                  <a:pt x="474730" y="320667"/>
                </a:lnTo>
                <a:lnTo>
                  <a:pt x="437908" y="310255"/>
                </a:lnTo>
                <a:lnTo>
                  <a:pt x="399067" y="289812"/>
                </a:lnTo>
                <a:lnTo>
                  <a:pt x="358769" y="262972"/>
                </a:lnTo>
                <a:lnTo>
                  <a:pt x="317893" y="231426"/>
                </a:lnTo>
                <a:lnTo>
                  <a:pt x="277317" y="196866"/>
                </a:lnTo>
                <a:lnTo>
                  <a:pt x="237921" y="160985"/>
                </a:lnTo>
                <a:lnTo>
                  <a:pt x="200583" y="125475"/>
                </a:lnTo>
                <a:lnTo>
                  <a:pt x="166180" y="92028"/>
                </a:lnTo>
                <a:lnTo>
                  <a:pt x="135593" y="62337"/>
                </a:lnTo>
                <a:lnTo>
                  <a:pt x="109698" y="38094"/>
                </a:lnTo>
                <a:lnTo>
                  <a:pt x="73511" y="18845"/>
                </a:lnTo>
                <a:lnTo>
                  <a:pt x="65140" y="14599"/>
                </a:lnTo>
                <a:lnTo>
                  <a:pt x="58843" y="15020"/>
                </a:lnTo>
                <a:lnTo>
                  <a:pt x="28879" y="9773"/>
                </a:lnTo>
                <a:lnTo>
                  <a:pt x="21170" y="7664"/>
                </a:lnTo>
                <a:lnTo>
                  <a:pt x="13580" y="5280"/>
                </a:lnTo>
                <a:lnTo>
                  <a:pt x="6039" y="2540"/>
                </a:lnTo>
                <a:lnTo>
                  <a:pt x="0" y="0"/>
                </a:lnTo>
              </a:path>
            </a:pathLst>
          </a:custGeom>
          <a:ln w="3175">
            <a:solidFill>
              <a:srgbClr val="000000"/>
            </a:solidFill>
          </a:ln>
        </p:spPr>
        <p:txBody>
          <a:bodyPr wrap="square" lIns="0" tIns="0" rIns="0" bIns="0" rtlCol="0"/>
          <a:lstStyle/>
          <a:p>
            <a:endParaRPr/>
          </a:p>
        </p:txBody>
      </p:sp>
      <p:sp>
        <p:nvSpPr>
          <p:cNvPr id="151" name="object 65">
            <a:extLst>
              <a:ext uri="{FF2B5EF4-FFF2-40B4-BE49-F238E27FC236}">
                <a16:creationId xmlns:a16="http://schemas.microsoft.com/office/drawing/2014/main" xmlns="" id="{48DDAE1F-5EF4-4137-B535-383DB3EBBA04}"/>
              </a:ext>
            </a:extLst>
          </p:cNvPr>
          <p:cNvSpPr/>
          <p:nvPr/>
        </p:nvSpPr>
        <p:spPr>
          <a:xfrm>
            <a:off x="2157856" y="4508254"/>
            <a:ext cx="693420" cy="747395"/>
          </a:xfrm>
          <a:custGeom>
            <a:avLst/>
            <a:gdLst/>
            <a:ahLst/>
            <a:cxnLst/>
            <a:rect l="l" t="t" r="r" b="b"/>
            <a:pathLst>
              <a:path w="693419" h="747395">
                <a:moveTo>
                  <a:pt x="692886" y="747153"/>
                </a:moveTo>
                <a:lnTo>
                  <a:pt x="0" y="0"/>
                </a:lnTo>
              </a:path>
            </a:pathLst>
          </a:custGeom>
          <a:ln w="3175">
            <a:solidFill>
              <a:srgbClr val="000000"/>
            </a:solidFill>
          </a:ln>
        </p:spPr>
        <p:txBody>
          <a:bodyPr wrap="square" lIns="0" tIns="0" rIns="0" bIns="0" rtlCol="0"/>
          <a:lstStyle/>
          <a:p>
            <a:endParaRPr/>
          </a:p>
        </p:txBody>
      </p:sp>
      <p:sp>
        <p:nvSpPr>
          <p:cNvPr id="152" name="object 66">
            <a:extLst>
              <a:ext uri="{FF2B5EF4-FFF2-40B4-BE49-F238E27FC236}">
                <a16:creationId xmlns:a16="http://schemas.microsoft.com/office/drawing/2014/main" xmlns="" id="{F4DCADC4-885B-419D-A592-29364D707C0B}"/>
              </a:ext>
            </a:extLst>
          </p:cNvPr>
          <p:cNvSpPr/>
          <p:nvPr/>
        </p:nvSpPr>
        <p:spPr>
          <a:xfrm>
            <a:off x="1529879" y="3485270"/>
            <a:ext cx="172720" cy="346075"/>
          </a:xfrm>
          <a:custGeom>
            <a:avLst/>
            <a:gdLst/>
            <a:ahLst/>
            <a:cxnLst/>
            <a:rect l="l" t="t" r="r" b="b"/>
            <a:pathLst>
              <a:path w="172720" h="346075">
                <a:moveTo>
                  <a:pt x="172224" y="0"/>
                </a:moveTo>
                <a:lnTo>
                  <a:pt x="167969" y="6403"/>
                </a:lnTo>
                <a:lnTo>
                  <a:pt x="163668" y="12938"/>
                </a:lnTo>
                <a:lnTo>
                  <a:pt x="159133" y="19448"/>
                </a:lnTo>
                <a:lnTo>
                  <a:pt x="154177" y="25780"/>
                </a:lnTo>
                <a:lnTo>
                  <a:pt x="147925" y="33587"/>
                </a:lnTo>
                <a:lnTo>
                  <a:pt x="141370" y="41274"/>
                </a:lnTo>
                <a:lnTo>
                  <a:pt x="134814" y="48962"/>
                </a:lnTo>
                <a:lnTo>
                  <a:pt x="106075" y="89455"/>
                </a:lnTo>
                <a:lnTo>
                  <a:pt x="89061" y="148438"/>
                </a:lnTo>
                <a:lnTo>
                  <a:pt x="73323" y="187428"/>
                </a:lnTo>
                <a:lnTo>
                  <a:pt x="51085" y="226361"/>
                </a:lnTo>
                <a:lnTo>
                  <a:pt x="27811" y="265538"/>
                </a:lnTo>
                <a:lnTo>
                  <a:pt x="8961" y="305258"/>
                </a:lnTo>
                <a:lnTo>
                  <a:pt x="0" y="345820"/>
                </a:lnTo>
              </a:path>
            </a:pathLst>
          </a:custGeom>
          <a:ln w="3175">
            <a:solidFill>
              <a:srgbClr val="FF0000"/>
            </a:solidFill>
          </a:ln>
        </p:spPr>
        <p:txBody>
          <a:bodyPr wrap="square" lIns="0" tIns="0" rIns="0" bIns="0" rtlCol="0"/>
          <a:lstStyle/>
          <a:p>
            <a:endParaRPr/>
          </a:p>
        </p:txBody>
      </p:sp>
      <p:sp>
        <p:nvSpPr>
          <p:cNvPr id="153" name="object 67">
            <a:extLst>
              <a:ext uri="{FF2B5EF4-FFF2-40B4-BE49-F238E27FC236}">
                <a16:creationId xmlns:a16="http://schemas.microsoft.com/office/drawing/2014/main" xmlns="" id="{19F2A8D3-FAE3-4EBB-BF3B-236AF91A4B3A}"/>
              </a:ext>
            </a:extLst>
          </p:cNvPr>
          <p:cNvSpPr/>
          <p:nvPr/>
        </p:nvSpPr>
        <p:spPr>
          <a:xfrm>
            <a:off x="1594814" y="3696852"/>
            <a:ext cx="66675" cy="97155"/>
          </a:xfrm>
          <a:custGeom>
            <a:avLst/>
            <a:gdLst/>
            <a:ahLst/>
            <a:cxnLst/>
            <a:rect l="l" t="t" r="r" b="b"/>
            <a:pathLst>
              <a:path w="66675" h="97154">
                <a:moveTo>
                  <a:pt x="0" y="0"/>
                </a:moveTo>
                <a:lnTo>
                  <a:pt x="18720" y="17605"/>
                </a:lnTo>
                <a:lnTo>
                  <a:pt x="39096" y="34258"/>
                </a:lnTo>
                <a:lnTo>
                  <a:pt x="56024" y="52578"/>
                </a:lnTo>
                <a:lnTo>
                  <a:pt x="64401" y="75184"/>
                </a:lnTo>
                <a:lnTo>
                  <a:pt x="65087" y="82423"/>
                </a:lnTo>
                <a:lnTo>
                  <a:pt x="66459" y="97028"/>
                </a:lnTo>
              </a:path>
            </a:pathLst>
          </a:custGeom>
          <a:ln w="3175">
            <a:solidFill>
              <a:srgbClr val="FF0000"/>
            </a:solidFill>
          </a:ln>
        </p:spPr>
        <p:txBody>
          <a:bodyPr wrap="square" lIns="0" tIns="0" rIns="0" bIns="0" rtlCol="0"/>
          <a:lstStyle/>
          <a:p>
            <a:endParaRPr/>
          </a:p>
        </p:txBody>
      </p:sp>
      <p:sp>
        <p:nvSpPr>
          <p:cNvPr id="154" name="object 68">
            <a:extLst>
              <a:ext uri="{FF2B5EF4-FFF2-40B4-BE49-F238E27FC236}">
                <a16:creationId xmlns:a16="http://schemas.microsoft.com/office/drawing/2014/main" xmlns="" id="{1A39B235-9CEB-420F-9558-8C23F6CE4FA1}"/>
              </a:ext>
            </a:extLst>
          </p:cNvPr>
          <p:cNvSpPr/>
          <p:nvPr/>
        </p:nvSpPr>
        <p:spPr>
          <a:xfrm>
            <a:off x="1725535" y="3370081"/>
            <a:ext cx="142240" cy="345440"/>
          </a:xfrm>
          <a:custGeom>
            <a:avLst/>
            <a:gdLst/>
            <a:ahLst/>
            <a:cxnLst/>
            <a:rect l="l" t="t" r="r" b="b"/>
            <a:pathLst>
              <a:path w="142240" h="345439">
                <a:moveTo>
                  <a:pt x="106540" y="0"/>
                </a:moveTo>
                <a:lnTo>
                  <a:pt x="93575" y="15444"/>
                </a:lnTo>
                <a:lnTo>
                  <a:pt x="80878" y="30972"/>
                </a:lnTo>
                <a:lnTo>
                  <a:pt x="68112" y="46380"/>
                </a:lnTo>
                <a:lnTo>
                  <a:pt x="39138" y="78303"/>
                </a:lnTo>
                <a:lnTo>
                  <a:pt x="6178" y="111117"/>
                </a:lnTo>
                <a:lnTo>
                  <a:pt x="0" y="117094"/>
                </a:lnTo>
                <a:lnTo>
                  <a:pt x="14715" y="159287"/>
                </a:lnTo>
                <a:lnTo>
                  <a:pt x="35047" y="197850"/>
                </a:lnTo>
                <a:lnTo>
                  <a:pt x="63306" y="231054"/>
                </a:lnTo>
                <a:lnTo>
                  <a:pt x="101803" y="257175"/>
                </a:lnTo>
                <a:lnTo>
                  <a:pt x="119099" y="277715"/>
                </a:lnTo>
                <a:lnTo>
                  <a:pt x="132197" y="296910"/>
                </a:lnTo>
                <a:lnTo>
                  <a:pt x="140147" y="318271"/>
                </a:lnTo>
                <a:lnTo>
                  <a:pt x="141998" y="345313"/>
                </a:lnTo>
              </a:path>
            </a:pathLst>
          </a:custGeom>
          <a:ln w="3175">
            <a:solidFill>
              <a:srgbClr val="FF0000"/>
            </a:solidFill>
          </a:ln>
        </p:spPr>
        <p:txBody>
          <a:bodyPr wrap="square" lIns="0" tIns="0" rIns="0" bIns="0" rtlCol="0"/>
          <a:lstStyle/>
          <a:p>
            <a:endParaRPr/>
          </a:p>
        </p:txBody>
      </p:sp>
      <p:sp>
        <p:nvSpPr>
          <p:cNvPr id="155" name="object 69">
            <a:extLst>
              <a:ext uri="{FF2B5EF4-FFF2-40B4-BE49-F238E27FC236}">
                <a16:creationId xmlns:a16="http://schemas.microsoft.com/office/drawing/2014/main" xmlns="" id="{DF71510F-3439-4B16-A76A-766B97AF30DA}"/>
              </a:ext>
            </a:extLst>
          </p:cNvPr>
          <p:cNvSpPr/>
          <p:nvPr/>
        </p:nvSpPr>
        <p:spPr>
          <a:xfrm>
            <a:off x="1919667" y="3199774"/>
            <a:ext cx="99060" cy="421640"/>
          </a:xfrm>
          <a:custGeom>
            <a:avLst/>
            <a:gdLst/>
            <a:ahLst/>
            <a:cxnLst/>
            <a:rect l="l" t="t" r="r" b="b"/>
            <a:pathLst>
              <a:path w="99059" h="421639">
                <a:moveTo>
                  <a:pt x="0" y="0"/>
                </a:moveTo>
                <a:lnTo>
                  <a:pt x="10606" y="54685"/>
                </a:lnTo>
                <a:lnTo>
                  <a:pt x="28098" y="101835"/>
                </a:lnTo>
                <a:lnTo>
                  <a:pt x="50095" y="146230"/>
                </a:lnTo>
                <a:lnTo>
                  <a:pt x="74216" y="192649"/>
                </a:lnTo>
                <a:lnTo>
                  <a:pt x="98082" y="245872"/>
                </a:lnTo>
                <a:lnTo>
                  <a:pt x="98844" y="266825"/>
                </a:lnTo>
                <a:lnTo>
                  <a:pt x="89644" y="289956"/>
                </a:lnTo>
                <a:lnTo>
                  <a:pt x="76113" y="313969"/>
                </a:lnTo>
                <a:lnTo>
                  <a:pt x="63881" y="337566"/>
                </a:lnTo>
                <a:lnTo>
                  <a:pt x="58120" y="358590"/>
                </a:lnTo>
                <a:lnTo>
                  <a:pt x="56876" y="379460"/>
                </a:lnTo>
                <a:lnTo>
                  <a:pt x="57376" y="400305"/>
                </a:lnTo>
                <a:lnTo>
                  <a:pt x="56845" y="421258"/>
                </a:lnTo>
              </a:path>
            </a:pathLst>
          </a:custGeom>
          <a:ln w="3175">
            <a:solidFill>
              <a:srgbClr val="FF0000"/>
            </a:solidFill>
          </a:ln>
        </p:spPr>
        <p:txBody>
          <a:bodyPr wrap="square" lIns="0" tIns="0" rIns="0" bIns="0" rtlCol="0"/>
          <a:lstStyle/>
          <a:p>
            <a:endParaRPr/>
          </a:p>
        </p:txBody>
      </p:sp>
      <p:sp>
        <p:nvSpPr>
          <p:cNvPr id="156" name="object 70">
            <a:extLst>
              <a:ext uri="{FF2B5EF4-FFF2-40B4-BE49-F238E27FC236}">
                <a16:creationId xmlns:a16="http://schemas.microsoft.com/office/drawing/2014/main" xmlns="" id="{70FF106E-9609-46C8-A911-11A82722B211}"/>
              </a:ext>
            </a:extLst>
          </p:cNvPr>
          <p:cNvSpPr/>
          <p:nvPr/>
        </p:nvSpPr>
        <p:spPr>
          <a:xfrm>
            <a:off x="2032723" y="3453393"/>
            <a:ext cx="102870" cy="139700"/>
          </a:xfrm>
          <a:custGeom>
            <a:avLst/>
            <a:gdLst/>
            <a:ahLst/>
            <a:cxnLst/>
            <a:rect l="l" t="t" r="r" b="b"/>
            <a:pathLst>
              <a:path w="102870" h="139700">
                <a:moveTo>
                  <a:pt x="0" y="0"/>
                </a:moveTo>
                <a:lnTo>
                  <a:pt x="31176" y="33434"/>
                </a:lnTo>
                <a:lnTo>
                  <a:pt x="53498" y="60499"/>
                </a:lnTo>
                <a:lnTo>
                  <a:pt x="74745" y="92207"/>
                </a:lnTo>
                <a:lnTo>
                  <a:pt x="102692" y="139572"/>
                </a:lnTo>
              </a:path>
            </a:pathLst>
          </a:custGeom>
          <a:ln w="3175">
            <a:solidFill>
              <a:srgbClr val="FF0000"/>
            </a:solidFill>
          </a:ln>
        </p:spPr>
        <p:txBody>
          <a:bodyPr wrap="square" lIns="0" tIns="0" rIns="0" bIns="0" rtlCol="0"/>
          <a:lstStyle/>
          <a:p>
            <a:endParaRPr/>
          </a:p>
        </p:txBody>
      </p:sp>
      <p:sp>
        <p:nvSpPr>
          <p:cNvPr id="157" name="object 71">
            <a:extLst>
              <a:ext uri="{FF2B5EF4-FFF2-40B4-BE49-F238E27FC236}">
                <a16:creationId xmlns:a16="http://schemas.microsoft.com/office/drawing/2014/main" xmlns="" id="{5CDDFC41-CBE0-450E-A527-BF9DE36A93AD}"/>
              </a:ext>
            </a:extLst>
          </p:cNvPr>
          <p:cNvSpPr/>
          <p:nvPr/>
        </p:nvSpPr>
        <p:spPr>
          <a:xfrm>
            <a:off x="1577910" y="3361238"/>
            <a:ext cx="258445" cy="68580"/>
          </a:xfrm>
          <a:custGeom>
            <a:avLst/>
            <a:gdLst/>
            <a:ahLst/>
            <a:cxnLst/>
            <a:rect l="l" t="t" r="r" b="b"/>
            <a:pathLst>
              <a:path w="258445" h="68579">
                <a:moveTo>
                  <a:pt x="258381" y="14176"/>
                </a:moveTo>
                <a:lnTo>
                  <a:pt x="234881" y="2748"/>
                </a:lnTo>
                <a:lnTo>
                  <a:pt x="212748" y="0"/>
                </a:lnTo>
                <a:lnTo>
                  <a:pt x="187956" y="2942"/>
                </a:lnTo>
                <a:lnTo>
                  <a:pt x="156476" y="8588"/>
                </a:lnTo>
                <a:lnTo>
                  <a:pt x="148537" y="9201"/>
                </a:lnTo>
                <a:lnTo>
                  <a:pt x="67356" y="38900"/>
                </a:lnTo>
                <a:lnTo>
                  <a:pt x="27115" y="67673"/>
                </a:lnTo>
                <a:lnTo>
                  <a:pt x="18456" y="68252"/>
                </a:lnTo>
                <a:lnTo>
                  <a:pt x="0" y="59261"/>
                </a:lnTo>
              </a:path>
            </a:pathLst>
          </a:custGeom>
          <a:ln w="3175">
            <a:solidFill>
              <a:srgbClr val="FF0000"/>
            </a:solidFill>
          </a:ln>
        </p:spPr>
        <p:txBody>
          <a:bodyPr wrap="square" lIns="0" tIns="0" rIns="0" bIns="0" rtlCol="0"/>
          <a:lstStyle/>
          <a:p>
            <a:endParaRPr/>
          </a:p>
        </p:txBody>
      </p:sp>
      <p:sp>
        <p:nvSpPr>
          <p:cNvPr id="158" name="object 72">
            <a:extLst>
              <a:ext uri="{FF2B5EF4-FFF2-40B4-BE49-F238E27FC236}">
                <a16:creationId xmlns:a16="http://schemas.microsoft.com/office/drawing/2014/main" xmlns="" id="{C16C71BA-7028-4A07-BCE2-FB225DCB4BEE}"/>
              </a:ext>
            </a:extLst>
          </p:cNvPr>
          <p:cNvSpPr/>
          <p:nvPr/>
        </p:nvSpPr>
        <p:spPr>
          <a:xfrm>
            <a:off x="1429503" y="3219966"/>
            <a:ext cx="328930" cy="136525"/>
          </a:xfrm>
          <a:custGeom>
            <a:avLst/>
            <a:gdLst/>
            <a:ahLst/>
            <a:cxnLst/>
            <a:rect l="l" t="t" r="r" b="b"/>
            <a:pathLst>
              <a:path w="328930" h="136525">
                <a:moveTo>
                  <a:pt x="328709" y="136143"/>
                </a:moveTo>
                <a:lnTo>
                  <a:pt x="317401" y="97304"/>
                </a:lnTo>
                <a:lnTo>
                  <a:pt x="291974" y="81855"/>
                </a:lnTo>
                <a:lnTo>
                  <a:pt x="256464" y="82980"/>
                </a:lnTo>
                <a:lnTo>
                  <a:pt x="214904" y="93866"/>
                </a:lnTo>
                <a:lnTo>
                  <a:pt x="171330" y="107695"/>
                </a:lnTo>
                <a:lnTo>
                  <a:pt x="159000" y="105259"/>
                </a:lnTo>
                <a:lnTo>
                  <a:pt x="121635" y="96900"/>
                </a:lnTo>
                <a:lnTo>
                  <a:pt x="79626" y="69627"/>
                </a:lnTo>
                <a:lnTo>
                  <a:pt x="59669" y="54431"/>
                </a:lnTo>
                <a:lnTo>
                  <a:pt x="35347" y="42925"/>
                </a:lnTo>
                <a:lnTo>
                  <a:pt x="18341" y="24878"/>
                </a:lnTo>
                <a:lnTo>
                  <a:pt x="10892" y="17319"/>
                </a:lnTo>
                <a:lnTo>
                  <a:pt x="6833" y="11832"/>
                </a:lnTo>
                <a:lnTo>
                  <a:pt x="0" y="0"/>
                </a:lnTo>
              </a:path>
            </a:pathLst>
          </a:custGeom>
          <a:ln w="3175">
            <a:solidFill>
              <a:srgbClr val="FF0000"/>
            </a:solidFill>
          </a:ln>
        </p:spPr>
        <p:txBody>
          <a:bodyPr wrap="square" lIns="0" tIns="0" rIns="0" bIns="0" rtlCol="0"/>
          <a:lstStyle/>
          <a:p>
            <a:endParaRPr/>
          </a:p>
        </p:txBody>
      </p:sp>
      <p:sp>
        <p:nvSpPr>
          <p:cNvPr id="159" name="object 73">
            <a:extLst>
              <a:ext uri="{FF2B5EF4-FFF2-40B4-BE49-F238E27FC236}">
                <a16:creationId xmlns:a16="http://schemas.microsoft.com/office/drawing/2014/main" xmlns="" id="{5A34B444-3541-49B8-BC81-3472C7BE4915}"/>
              </a:ext>
            </a:extLst>
          </p:cNvPr>
          <p:cNvSpPr/>
          <p:nvPr/>
        </p:nvSpPr>
        <p:spPr>
          <a:xfrm>
            <a:off x="1396212" y="3270004"/>
            <a:ext cx="83820" cy="25400"/>
          </a:xfrm>
          <a:custGeom>
            <a:avLst/>
            <a:gdLst/>
            <a:ahLst/>
            <a:cxnLst/>
            <a:rect l="l" t="t" r="r" b="b"/>
            <a:pathLst>
              <a:path w="83820" h="25400">
                <a:moveTo>
                  <a:pt x="83248" y="0"/>
                </a:moveTo>
                <a:lnTo>
                  <a:pt x="70519" y="5703"/>
                </a:lnTo>
                <a:lnTo>
                  <a:pt x="57729" y="11715"/>
                </a:lnTo>
                <a:lnTo>
                  <a:pt x="44730" y="17395"/>
                </a:lnTo>
                <a:lnTo>
                  <a:pt x="31376" y="22098"/>
                </a:lnTo>
                <a:lnTo>
                  <a:pt x="21909" y="24068"/>
                </a:lnTo>
                <a:lnTo>
                  <a:pt x="11631" y="24812"/>
                </a:lnTo>
                <a:lnTo>
                  <a:pt x="3381" y="24866"/>
                </a:lnTo>
                <a:lnTo>
                  <a:pt x="0" y="24765"/>
                </a:lnTo>
              </a:path>
            </a:pathLst>
          </a:custGeom>
          <a:ln w="3175">
            <a:solidFill>
              <a:srgbClr val="FF0000"/>
            </a:solidFill>
          </a:ln>
        </p:spPr>
        <p:txBody>
          <a:bodyPr wrap="square" lIns="0" tIns="0" rIns="0" bIns="0" rtlCol="0"/>
          <a:lstStyle/>
          <a:p>
            <a:endParaRPr/>
          </a:p>
        </p:txBody>
      </p:sp>
      <p:sp>
        <p:nvSpPr>
          <p:cNvPr id="160" name="object 74">
            <a:extLst>
              <a:ext uri="{FF2B5EF4-FFF2-40B4-BE49-F238E27FC236}">
                <a16:creationId xmlns:a16="http://schemas.microsoft.com/office/drawing/2014/main" xmlns="" id="{81898496-15A6-41ED-8E9F-8F31F1D16F6E}"/>
              </a:ext>
            </a:extLst>
          </p:cNvPr>
          <p:cNvSpPr/>
          <p:nvPr/>
        </p:nvSpPr>
        <p:spPr>
          <a:xfrm>
            <a:off x="1437956" y="3321185"/>
            <a:ext cx="147955" cy="85090"/>
          </a:xfrm>
          <a:custGeom>
            <a:avLst/>
            <a:gdLst/>
            <a:ahLst/>
            <a:cxnLst/>
            <a:rect l="l" t="t" r="r" b="b"/>
            <a:pathLst>
              <a:path w="147954" h="85089">
                <a:moveTo>
                  <a:pt x="147383" y="0"/>
                </a:moveTo>
                <a:lnTo>
                  <a:pt x="110123" y="24721"/>
                </a:lnTo>
                <a:lnTo>
                  <a:pt x="75603" y="44227"/>
                </a:lnTo>
                <a:lnTo>
                  <a:pt x="40127" y="62829"/>
                </a:lnTo>
                <a:lnTo>
                  <a:pt x="0" y="84836"/>
                </a:lnTo>
              </a:path>
            </a:pathLst>
          </a:custGeom>
          <a:ln w="3175">
            <a:solidFill>
              <a:srgbClr val="FF0000"/>
            </a:solidFill>
          </a:ln>
        </p:spPr>
        <p:txBody>
          <a:bodyPr wrap="square" lIns="0" tIns="0" rIns="0" bIns="0" rtlCol="0"/>
          <a:lstStyle/>
          <a:p>
            <a:endParaRPr/>
          </a:p>
        </p:txBody>
      </p:sp>
      <p:sp>
        <p:nvSpPr>
          <p:cNvPr id="161" name="object 75">
            <a:extLst>
              <a:ext uri="{FF2B5EF4-FFF2-40B4-BE49-F238E27FC236}">
                <a16:creationId xmlns:a16="http://schemas.microsoft.com/office/drawing/2014/main" xmlns="" id="{2927E433-2216-47BC-AC0F-AD89E41E0292}"/>
              </a:ext>
            </a:extLst>
          </p:cNvPr>
          <p:cNvSpPr/>
          <p:nvPr/>
        </p:nvSpPr>
        <p:spPr>
          <a:xfrm>
            <a:off x="1701491" y="3187582"/>
            <a:ext cx="11430" cy="107950"/>
          </a:xfrm>
          <a:custGeom>
            <a:avLst/>
            <a:gdLst/>
            <a:ahLst/>
            <a:cxnLst/>
            <a:rect l="l" t="t" r="r" b="b"/>
            <a:pathLst>
              <a:path w="11429" h="107950">
                <a:moveTo>
                  <a:pt x="11001" y="107569"/>
                </a:moveTo>
                <a:lnTo>
                  <a:pt x="5934" y="85474"/>
                </a:lnTo>
                <a:lnTo>
                  <a:pt x="1400" y="55118"/>
                </a:lnTo>
                <a:lnTo>
                  <a:pt x="0" y="24094"/>
                </a:lnTo>
                <a:lnTo>
                  <a:pt x="4333" y="0"/>
                </a:lnTo>
              </a:path>
            </a:pathLst>
          </a:custGeom>
          <a:ln w="3175">
            <a:solidFill>
              <a:srgbClr val="FF0000"/>
            </a:solidFill>
          </a:ln>
        </p:spPr>
        <p:txBody>
          <a:bodyPr wrap="square" lIns="0" tIns="0" rIns="0" bIns="0" rtlCol="0"/>
          <a:lstStyle/>
          <a:p>
            <a:endParaRPr/>
          </a:p>
        </p:txBody>
      </p:sp>
      <p:sp>
        <p:nvSpPr>
          <p:cNvPr id="162" name="object 76">
            <a:extLst>
              <a:ext uri="{FF2B5EF4-FFF2-40B4-BE49-F238E27FC236}">
                <a16:creationId xmlns:a16="http://schemas.microsoft.com/office/drawing/2014/main" xmlns="" id="{8C5E0989-46E8-41A6-A17E-1E3999DA9DDC}"/>
              </a:ext>
            </a:extLst>
          </p:cNvPr>
          <p:cNvSpPr/>
          <p:nvPr/>
        </p:nvSpPr>
        <p:spPr>
          <a:xfrm>
            <a:off x="1631822" y="3019179"/>
            <a:ext cx="381000" cy="109220"/>
          </a:xfrm>
          <a:custGeom>
            <a:avLst/>
            <a:gdLst/>
            <a:ahLst/>
            <a:cxnLst/>
            <a:rect l="l" t="t" r="r" b="b"/>
            <a:pathLst>
              <a:path w="381000" h="109220">
                <a:moveTo>
                  <a:pt x="380923" y="95377"/>
                </a:moveTo>
                <a:lnTo>
                  <a:pt x="351759" y="104767"/>
                </a:lnTo>
                <a:lnTo>
                  <a:pt x="327144" y="109061"/>
                </a:lnTo>
                <a:lnTo>
                  <a:pt x="304869" y="106735"/>
                </a:lnTo>
                <a:lnTo>
                  <a:pt x="282727" y="96266"/>
                </a:lnTo>
                <a:lnTo>
                  <a:pt x="267001" y="77545"/>
                </a:lnTo>
                <a:lnTo>
                  <a:pt x="251372" y="58610"/>
                </a:lnTo>
                <a:lnTo>
                  <a:pt x="235412" y="39866"/>
                </a:lnTo>
                <a:lnTo>
                  <a:pt x="197919" y="8096"/>
                </a:lnTo>
                <a:lnTo>
                  <a:pt x="173240" y="0"/>
                </a:lnTo>
                <a:lnTo>
                  <a:pt x="149125" y="3204"/>
                </a:lnTo>
                <a:lnTo>
                  <a:pt x="100856" y="14233"/>
                </a:lnTo>
                <a:lnTo>
                  <a:pt x="54467" y="34339"/>
                </a:lnTo>
                <a:lnTo>
                  <a:pt x="8472" y="56282"/>
                </a:lnTo>
                <a:lnTo>
                  <a:pt x="0" y="60325"/>
                </a:lnTo>
              </a:path>
            </a:pathLst>
          </a:custGeom>
          <a:ln w="3175">
            <a:solidFill>
              <a:srgbClr val="FF0000"/>
            </a:solidFill>
          </a:ln>
        </p:spPr>
        <p:txBody>
          <a:bodyPr wrap="square" lIns="0" tIns="0" rIns="0" bIns="0" rtlCol="0"/>
          <a:lstStyle/>
          <a:p>
            <a:endParaRPr/>
          </a:p>
        </p:txBody>
      </p:sp>
      <p:sp>
        <p:nvSpPr>
          <p:cNvPr id="163" name="object 77">
            <a:extLst>
              <a:ext uri="{FF2B5EF4-FFF2-40B4-BE49-F238E27FC236}">
                <a16:creationId xmlns:a16="http://schemas.microsoft.com/office/drawing/2014/main" xmlns="" id="{B2C766EF-6AC5-44DA-AF1C-52E6ABD21DBB}"/>
              </a:ext>
            </a:extLst>
          </p:cNvPr>
          <p:cNvSpPr/>
          <p:nvPr/>
        </p:nvSpPr>
        <p:spPr>
          <a:xfrm>
            <a:off x="1706701" y="3089077"/>
            <a:ext cx="182880" cy="45085"/>
          </a:xfrm>
          <a:custGeom>
            <a:avLst/>
            <a:gdLst/>
            <a:ahLst/>
            <a:cxnLst/>
            <a:rect l="l" t="t" r="r" b="b"/>
            <a:pathLst>
              <a:path w="182879" h="45085">
                <a:moveTo>
                  <a:pt x="182727" y="3127"/>
                </a:moveTo>
                <a:lnTo>
                  <a:pt x="148795" y="0"/>
                </a:lnTo>
                <a:lnTo>
                  <a:pt x="115119" y="9159"/>
                </a:lnTo>
                <a:lnTo>
                  <a:pt x="80318" y="25558"/>
                </a:lnTo>
                <a:lnTo>
                  <a:pt x="43014" y="44148"/>
                </a:lnTo>
                <a:lnTo>
                  <a:pt x="23168" y="40981"/>
                </a:lnTo>
                <a:lnTo>
                  <a:pt x="14692" y="38814"/>
                </a:lnTo>
                <a:lnTo>
                  <a:pt x="9623" y="39504"/>
                </a:lnTo>
                <a:lnTo>
                  <a:pt x="0" y="44910"/>
                </a:lnTo>
              </a:path>
            </a:pathLst>
          </a:custGeom>
          <a:ln w="3175">
            <a:solidFill>
              <a:srgbClr val="FF0000"/>
            </a:solidFill>
          </a:ln>
        </p:spPr>
        <p:txBody>
          <a:bodyPr wrap="square" lIns="0" tIns="0" rIns="0" bIns="0" rtlCol="0"/>
          <a:lstStyle/>
          <a:p>
            <a:endParaRPr/>
          </a:p>
        </p:txBody>
      </p:sp>
      <p:sp>
        <p:nvSpPr>
          <p:cNvPr id="164" name="object 78">
            <a:extLst>
              <a:ext uri="{FF2B5EF4-FFF2-40B4-BE49-F238E27FC236}">
                <a16:creationId xmlns:a16="http://schemas.microsoft.com/office/drawing/2014/main" xmlns="" id="{8EFBB963-8BC9-448A-9E32-2A5E768EE603}"/>
              </a:ext>
            </a:extLst>
          </p:cNvPr>
          <p:cNvSpPr/>
          <p:nvPr/>
        </p:nvSpPr>
        <p:spPr>
          <a:xfrm>
            <a:off x="1388597" y="2696091"/>
            <a:ext cx="1471930" cy="1047115"/>
          </a:xfrm>
          <a:custGeom>
            <a:avLst/>
            <a:gdLst/>
            <a:ahLst/>
            <a:cxnLst/>
            <a:rect l="l" t="t" r="r" b="b"/>
            <a:pathLst>
              <a:path w="1471930" h="1047114">
                <a:moveTo>
                  <a:pt x="1471416" y="0"/>
                </a:moveTo>
                <a:lnTo>
                  <a:pt x="1426957" y="22692"/>
                </a:lnTo>
                <a:lnTo>
                  <a:pt x="1382446" y="45293"/>
                </a:lnTo>
                <a:lnTo>
                  <a:pt x="1337886" y="67806"/>
                </a:lnTo>
                <a:lnTo>
                  <a:pt x="1293281" y="90234"/>
                </a:lnTo>
                <a:lnTo>
                  <a:pt x="1248632" y="112580"/>
                </a:lnTo>
                <a:lnTo>
                  <a:pt x="1203945" y="134848"/>
                </a:lnTo>
                <a:lnTo>
                  <a:pt x="1159220" y="157041"/>
                </a:lnTo>
                <a:lnTo>
                  <a:pt x="1114462" y="179162"/>
                </a:lnTo>
                <a:lnTo>
                  <a:pt x="1069673" y="201215"/>
                </a:lnTo>
                <a:lnTo>
                  <a:pt x="1024857" y="223203"/>
                </a:lnTo>
                <a:lnTo>
                  <a:pt x="980015" y="245129"/>
                </a:lnTo>
                <a:lnTo>
                  <a:pt x="935153" y="266997"/>
                </a:lnTo>
                <a:lnTo>
                  <a:pt x="890271" y="288809"/>
                </a:lnTo>
                <a:lnTo>
                  <a:pt x="845374" y="310571"/>
                </a:lnTo>
                <a:lnTo>
                  <a:pt x="800464" y="332284"/>
                </a:lnTo>
                <a:lnTo>
                  <a:pt x="755544" y="353951"/>
                </a:lnTo>
                <a:lnTo>
                  <a:pt x="710618" y="375578"/>
                </a:lnTo>
                <a:lnTo>
                  <a:pt x="665688" y="397166"/>
                </a:lnTo>
                <a:lnTo>
                  <a:pt x="620758" y="418719"/>
                </a:lnTo>
                <a:lnTo>
                  <a:pt x="586387" y="446109"/>
                </a:lnTo>
                <a:lnTo>
                  <a:pt x="566330" y="465248"/>
                </a:lnTo>
                <a:lnTo>
                  <a:pt x="549901" y="486459"/>
                </a:lnTo>
                <a:lnTo>
                  <a:pt x="526409" y="520065"/>
                </a:lnTo>
                <a:lnTo>
                  <a:pt x="512946" y="535811"/>
                </a:lnTo>
                <a:lnTo>
                  <a:pt x="487357" y="566547"/>
                </a:lnTo>
                <a:lnTo>
                  <a:pt x="465781" y="635015"/>
                </a:lnTo>
                <a:lnTo>
                  <a:pt x="453219" y="669470"/>
                </a:lnTo>
                <a:lnTo>
                  <a:pt x="399223" y="735963"/>
                </a:lnTo>
                <a:lnTo>
                  <a:pt x="357262" y="769931"/>
                </a:lnTo>
                <a:lnTo>
                  <a:pt x="310053" y="802724"/>
                </a:lnTo>
                <a:lnTo>
                  <a:pt x="260216" y="833866"/>
                </a:lnTo>
                <a:lnTo>
                  <a:pt x="210369" y="862882"/>
                </a:lnTo>
                <a:lnTo>
                  <a:pt x="163130" y="889299"/>
                </a:lnTo>
                <a:lnTo>
                  <a:pt x="121118" y="912641"/>
                </a:lnTo>
                <a:lnTo>
                  <a:pt x="86953" y="932434"/>
                </a:lnTo>
                <a:lnTo>
                  <a:pt x="58955" y="961094"/>
                </a:lnTo>
                <a:lnTo>
                  <a:pt x="52674" y="967787"/>
                </a:lnTo>
                <a:lnTo>
                  <a:pt x="51337" y="973885"/>
                </a:lnTo>
                <a:lnTo>
                  <a:pt x="38169" y="1000760"/>
                </a:lnTo>
                <a:lnTo>
                  <a:pt x="14254" y="1032696"/>
                </a:lnTo>
                <a:lnTo>
                  <a:pt x="2235" y="1044578"/>
                </a:lnTo>
                <a:lnTo>
                  <a:pt x="0" y="1046734"/>
                </a:lnTo>
              </a:path>
            </a:pathLst>
          </a:custGeom>
          <a:ln w="3175">
            <a:solidFill>
              <a:srgbClr val="FF0000"/>
            </a:solidFill>
          </a:ln>
        </p:spPr>
        <p:txBody>
          <a:bodyPr wrap="square" lIns="0" tIns="0" rIns="0" bIns="0" rtlCol="0"/>
          <a:lstStyle/>
          <a:p>
            <a:endParaRPr/>
          </a:p>
        </p:txBody>
      </p:sp>
      <p:sp>
        <p:nvSpPr>
          <p:cNvPr id="165" name="object 79">
            <a:extLst>
              <a:ext uri="{FF2B5EF4-FFF2-40B4-BE49-F238E27FC236}">
                <a16:creationId xmlns:a16="http://schemas.microsoft.com/office/drawing/2014/main" xmlns="" id="{814900C2-F9DC-4BAD-96E0-65C627E3FA6E}"/>
              </a:ext>
            </a:extLst>
          </p:cNvPr>
          <p:cNvSpPr/>
          <p:nvPr/>
        </p:nvSpPr>
        <p:spPr>
          <a:xfrm>
            <a:off x="2028405" y="2666120"/>
            <a:ext cx="894715" cy="436880"/>
          </a:xfrm>
          <a:custGeom>
            <a:avLst/>
            <a:gdLst/>
            <a:ahLst/>
            <a:cxnLst/>
            <a:rect l="l" t="t" r="r" b="b"/>
            <a:pathLst>
              <a:path w="894715" h="436879">
                <a:moveTo>
                  <a:pt x="894219" y="0"/>
                </a:moveTo>
                <a:lnTo>
                  <a:pt x="0" y="436879"/>
                </a:lnTo>
              </a:path>
            </a:pathLst>
          </a:custGeom>
          <a:ln w="3175">
            <a:solidFill>
              <a:srgbClr val="FF0000"/>
            </a:solidFill>
          </a:ln>
        </p:spPr>
        <p:txBody>
          <a:bodyPr wrap="square" lIns="0" tIns="0" rIns="0" bIns="0" rtlCol="0"/>
          <a:lstStyle/>
          <a:p>
            <a:endParaRPr/>
          </a:p>
        </p:txBody>
      </p:sp>
      <p:sp>
        <p:nvSpPr>
          <p:cNvPr id="166" name="object 80">
            <a:extLst>
              <a:ext uri="{FF2B5EF4-FFF2-40B4-BE49-F238E27FC236}">
                <a16:creationId xmlns:a16="http://schemas.microsoft.com/office/drawing/2014/main" xmlns="" id="{5D0A5BE4-C97B-4C85-9684-C1D3A8AC12D8}"/>
              </a:ext>
            </a:extLst>
          </p:cNvPr>
          <p:cNvSpPr txBox="1"/>
          <p:nvPr/>
        </p:nvSpPr>
        <p:spPr>
          <a:xfrm>
            <a:off x="8017864" y="4859765"/>
            <a:ext cx="1682750" cy="375920"/>
          </a:xfrm>
          <a:prstGeom prst="rect">
            <a:avLst/>
          </a:prstGeom>
        </p:spPr>
        <p:txBody>
          <a:bodyPr vert="horz" wrap="square" lIns="0" tIns="0" rIns="0" bIns="0" rtlCol="0">
            <a:spAutoFit/>
          </a:bodyPr>
          <a:lstStyle/>
          <a:p>
            <a:pPr marL="12700">
              <a:lnSpc>
                <a:spcPct val="100000"/>
              </a:lnSpc>
            </a:pPr>
            <a:r>
              <a:rPr sz="2400" b="1" spc="-5" dirty="0">
                <a:latin typeface="Arial"/>
                <a:cs typeface="Arial"/>
              </a:rPr>
              <a:t>Spinal</a:t>
            </a:r>
            <a:r>
              <a:rPr sz="2400" b="1" spc="-100" dirty="0">
                <a:latin typeface="Arial"/>
                <a:cs typeface="Arial"/>
              </a:rPr>
              <a:t> </a:t>
            </a:r>
            <a:r>
              <a:rPr sz="2400" b="1" dirty="0">
                <a:latin typeface="Arial"/>
                <a:cs typeface="Arial"/>
              </a:rPr>
              <a:t>cord</a:t>
            </a:r>
            <a:endParaRPr sz="2400">
              <a:latin typeface="Arial"/>
              <a:cs typeface="Arial"/>
            </a:endParaRPr>
          </a:p>
        </p:txBody>
      </p:sp>
      <p:sp>
        <p:nvSpPr>
          <p:cNvPr id="167" name="object 81">
            <a:extLst>
              <a:ext uri="{FF2B5EF4-FFF2-40B4-BE49-F238E27FC236}">
                <a16:creationId xmlns:a16="http://schemas.microsoft.com/office/drawing/2014/main" xmlns="" id="{A06A8E3E-E333-4602-91EB-AB181EEBD8E2}"/>
              </a:ext>
            </a:extLst>
          </p:cNvPr>
          <p:cNvSpPr txBox="1"/>
          <p:nvPr/>
        </p:nvSpPr>
        <p:spPr>
          <a:xfrm>
            <a:off x="1778634" y="3611253"/>
            <a:ext cx="668655" cy="375920"/>
          </a:xfrm>
          <a:prstGeom prst="rect">
            <a:avLst/>
          </a:prstGeom>
        </p:spPr>
        <p:txBody>
          <a:bodyPr vert="horz" wrap="square" lIns="0" tIns="0" rIns="0" bIns="0" rtlCol="0">
            <a:spAutoFit/>
          </a:bodyPr>
          <a:lstStyle/>
          <a:p>
            <a:pPr marL="12700">
              <a:lnSpc>
                <a:spcPct val="100000"/>
              </a:lnSpc>
            </a:pPr>
            <a:r>
              <a:rPr sz="2400" b="1" spc="-5" dirty="0">
                <a:latin typeface="Arial"/>
                <a:cs typeface="Arial"/>
              </a:rPr>
              <a:t>S</a:t>
            </a:r>
            <a:r>
              <a:rPr sz="2400" b="1" spc="-15" dirty="0">
                <a:latin typeface="Arial"/>
                <a:cs typeface="Arial"/>
              </a:rPr>
              <a:t>k</a:t>
            </a:r>
            <a:r>
              <a:rPr sz="2400" b="1" dirty="0">
                <a:latin typeface="Arial"/>
                <a:cs typeface="Arial"/>
              </a:rPr>
              <a:t>in</a:t>
            </a:r>
            <a:endParaRPr sz="2400">
              <a:latin typeface="Arial"/>
              <a:cs typeface="Arial"/>
            </a:endParaRPr>
          </a:p>
        </p:txBody>
      </p:sp>
      <p:sp>
        <p:nvSpPr>
          <p:cNvPr id="168" name="object 82">
            <a:extLst>
              <a:ext uri="{FF2B5EF4-FFF2-40B4-BE49-F238E27FC236}">
                <a16:creationId xmlns:a16="http://schemas.microsoft.com/office/drawing/2014/main" xmlns="" id="{49362673-6BDB-4BD7-9D58-C60A36A24DEF}"/>
              </a:ext>
            </a:extLst>
          </p:cNvPr>
          <p:cNvSpPr/>
          <p:nvPr/>
        </p:nvSpPr>
        <p:spPr>
          <a:xfrm>
            <a:off x="4678019" y="3410213"/>
            <a:ext cx="248920" cy="366395"/>
          </a:xfrm>
          <a:custGeom>
            <a:avLst/>
            <a:gdLst/>
            <a:ahLst/>
            <a:cxnLst/>
            <a:rect l="l" t="t" r="r" b="b"/>
            <a:pathLst>
              <a:path w="248920" h="366395">
                <a:moveTo>
                  <a:pt x="150885" y="259243"/>
                </a:moveTo>
                <a:lnTo>
                  <a:pt x="110871" y="285115"/>
                </a:lnTo>
                <a:lnTo>
                  <a:pt x="248412" y="366394"/>
                </a:lnTo>
                <a:lnTo>
                  <a:pt x="238801" y="279273"/>
                </a:lnTo>
                <a:lnTo>
                  <a:pt x="163829" y="279273"/>
                </a:lnTo>
                <a:lnTo>
                  <a:pt x="150885" y="259243"/>
                </a:lnTo>
                <a:close/>
              </a:path>
              <a:path w="248920" h="366395">
                <a:moveTo>
                  <a:pt x="190904" y="233368"/>
                </a:moveTo>
                <a:lnTo>
                  <a:pt x="150885" y="259243"/>
                </a:lnTo>
                <a:lnTo>
                  <a:pt x="163829" y="279273"/>
                </a:lnTo>
                <a:lnTo>
                  <a:pt x="203835" y="253365"/>
                </a:lnTo>
                <a:lnTo>
                  <a:pt x="190904" y="233368"/>
                </a:lnTo>
                <a:close/>
              </a:path>
              <a:path w="248920" h="366395">
                <a:moveTo>
                  <a:pt x="230886" y="207518"/>
                </a:moveTo>
                <a:lnTo>
                  <a:pt x="190904" y="233368"/>
                </a:lnTo>
                <a:lnTo>
                  <a:pt x="203835" y="253365"/>
                </a:lnTo>
                <a:lnTo>
                  <a:pt x="163829" y="279273"/>
                </a:lnTo>
                <a:lnTo>
                  <a:pt x="238801" y="279273"/>
                </a:lnTo>
                <a:lnTo>
                  <a:pt x="230886" y="207518"/>
                </a:lnTo>
                <a:close/>
              </a:path>
              <a:path w="248920" h="366395">
                <a:moveTo>
                  <a:pt x="40004" y="0"/>
                </a:moveTo>
                <a:lnTo>
                  <a:pt x="0" y="25781"/>
                </a:lnTo>
                <a:lnTo>
                  <a:pt x="150885" y="259243"/>
                </a:lnTo>
                <a:lnTo>
                  <a:pt x="190904" y="233368"/>
                </a:lnTo>
                <a:lnTo>
                  <a:pt x="40004" y="0"/>
                </a:lnTo>
                <a:close/>
              </a:path>
            </a:pathLst>
          </a:custGeom>
          <a:solidFill>
            <a:srgbClr val="3333FF"/>
          </a:solidFill>
        </p:spPr>
        <p:txBody>
          <a:bodyPr wrap="square" lIns="0" tIns="0" rIns="0" bIns="0" rtlCol="0"/>
          <a:lstStyle/>
          <a:p>
            <a:endParaRPr/>
          </a:p>
        </p:txBody>
      </p:sp>
      <p:sp>
        <p:nvSpPr>
          <p:cNvPr id="169" name="object 83">
            <a:extLst>
              <a:ext uri="{FF2B5EF4-FFF2-40B4-BE49-F238E27FC236}">
                <a16:creationId xmlns:a16="http://schemas.microsoft.com/office/drawing/2014/main" xmlns="" id="{3A82984C-3501-44C8-8811-7C889368E319}"/>
              </a:ext>
            </a:extLst>
          </p:cNvPr>
          <p:cNvSpPr/>
          <p:nvPr/>
        </p:nvSpPr>
        <p:spPr>
          <a:xfrm>
            <a:off x="2940151" y="2542168"/>
            <a:ext cx="105410" cy="263525"/>
          </a:xfrm>
          <a:custGeom>
            <a:avLst/>
            <a:gdLst/>
            <a:ahLst/>
            <a:cxnLst/>
            <a:rect l="l" t="t" r="r" b="b"/>
            <a:pathLst>
              <a:path w="105410" h="263525">
                <a:moveTo>
                  <a:pt x="105029" y="0"/>
                </a:moveTo>
                <a:lnTo>
                  <a:pt x="0" y="263525"/>
                </a:lnTo>
              </a:path>
            </a:pathLst>
          </a:custGeom>
          <a:ln w="50800">
            <a:solidFill>
              <a:srgbClr val="FF0000"/>
            </a:solidFill>
          </a:ln>
        </p:spPr>
        <p:txBody>
          <a:bodyPr wrap="square" lIns="0" tIns="0" rIns="0" bIns="0" rtlCol="0"/>
          <a:lstStyle/>
          <a:p>
            <a:endParaRPr/>
          </a:p>
        </p:txBody>
      </p:sp>
      <p:sp>
        <p:nvSpPr>
          <p:cNvPr id="170" name="object 84">
            <a:extLst>
              <a:ext uri="{FF2B5EF4-FFF2-40B4-BE49-F238E27FC236}">
                <a16:creationId xmlns:a16="http://schemas.microsoft.com/office/drawing/2014/main" xmlns="" id="{940D6B95-DC4D-41F3-A4E0-8D24EFAE2D08}"/>
              </a:ext>
            </a:extLst>
          </p:cNvPr>
          <p:cNvSpPr/>
          <p:nvPr/>
        </p:nvSpPr>
        <p:spPr>
          <a:xfrm>
            <a:off x="2864332" y="2526674"/>
            <a:ext cx="105410" cy="263525"/>
          </a:xfrm>
          <a:custGeom>
            <a:avLst/>
            <a:gdLst/>
            <a:ahLst/>
            <a:cxnLst/>
            <a:rect l="l" t="t" r="r" b="b"/>
            <a:pathLst>
              <a:path w="105409" h="263525">
                <a:moveTo>
                  <a:pt x="105028" y="0"/>
                </a:moveTo>
                <a:lnTo>
                  <a:pt x="0" y="263525"/>
                </a:lnTo>
              </a:path>
            </a:pathLst>
          </a:custGeom>
          <a:ln w="50800">
            <a:solidFill>
              <a:srgbClr val="FF0000"/>
            </a:solidFill>
          </a:ln>
        </p:spPr>
        <p:txBody>
          <a:bodyPr wrap="square" lIns="0" tIns="0" rIns="0" bIns="0" rtlCol="0"/>
          <a:lstStyle/>
          <a:p>
            <a:endParaRPr/>
          </a:p>
        </p:txBody>
      </p:sp>
      <p:sp>
        <p:nvSpPr>
          <p:cNvPr id="171" name="object 85">
            <a:extLst>
              <a:ext uri="{FF2B5EF4-FFF2-40B4-BE49-F238E27FC236}">
                <a16:creationId xmlns:a16="http://schemas.microsoft.com/office/drawing/2014/main" xmlns="" id="{B1567D75-C973-4485-A2C4-FBCA0375A156}"/>
              </a:ext>
            </a:extLst>
          </p:cNvPr>
          <p:cNvSpPr/>
          <p:nvPr/>
        </p:nvSpPr>
        <p:spPr>
          <a:xfrm>
            <a:off x="2840963" y="5113905"/>
            <a:ext cx="105410" cy="264160"/>
          </a:xfrm>
          <a:custGeom>
            <a:avLst/>
            <a:gdLst/>
            <a:ahLst/>
            <a:cxnLst/>
            <a:rect l="l" t="t" r="r" b="b"/>
            <a:pathLst>
              <a:path w="105409" h="264160">
                <a:moveTo>
                  <a:pt x="104902" y="0"/>
                </a:moveTo>
                <a:lnTo>
                  <a:pt x="0" y="263550"/>
                </a:lnTo>
              </a:path>
            </a:pathLst>
          </a:custGeom>
          <a:ln w="50800">
            <a:solidFill>
              <a:srgbClr val="FF0000"/>
            </a:solidFill>
          </a:ln>
        </p:spPr>
        <p:txBody>
          <a:bodyPr wrap="square" lIns="0" tIns="0" rIns="0" bIns="0" rtlCol="0"/>
          <a:lstStyle/>
          <a:p>
            <a:endParaRPr/>
          </a:p>
        </p:txBody>
      </p:sp>
      <p:sp>
        <p:nvSpPr>
          <p:cNvPr id="172" name="object 86">
            <a:extLst>
              <a:ext uri="{FF2B5EF4-FFF2-40B4-BE49-F238E27FC236}">
                <a16:creationId xmlns:a16="http://schemas.microsoft.com/office/drawing/2014/main" xmlns="" id="{CBF03924-A17F-47E1-ADD3-EE53BC55B982}"/>
              </a:ext>
            </a:extLst>
          </p:cNvPr>
          <p:cNvSpPr/>
          <p:nvPr/>
        </p:nvSpPr>
        <p:spPr>
          <a:xfrm>
            <a:off x="2919449" y="5153224"/>
            <a:ext cx="105410" cy="264160"/>
          </a:xfrm>
          <a:custGeom>
            <a:avLst/>
            <a:gdLst/>
            <a:ahLst/>
            <a:cxnLst/>
            <a:rect l="l" t="t" r="r" b="b"/>
            <a:pathLst>
              <a:path w="105410" h="264160">
                <a:moveTo>
                  <a:pt x="105029" y="0"/>
                </a:moveTo>
                <a:lnTo>
                  <a:pt x="0" y="263563"/>
                </a:lnTo>
              </a:path>
            </a:pathLst>
          </a:custGeom>
          <a:ln w="50800">
            <a:solidFill>
              <a:srgbClr val="FF0000"/>
            </a:solidFill>
          </a:ln>
        </p:spPr>
        <p:txBody>
          <a:bodyPr wrap="square" lIns="0" tIns="0" rIns="0" bIns="0" rtlCol="0"/>
          <a:lstStyle/>
          <a:p>
            <a:endParaRPr/>
          </a:p>
        </p:txBody>
      </p:sp>
      <p:sp>
        <p:nvSpPr>
          <p:cNvPr id="173" name="object 87">
            <a:extLst>
              <a:ext uri="{FF2B5EF4-FFF2-40B4-BE49-F238E27FC236}">
                <a16:creationId xmlns:a16="http://schemas.microsoft.com/office/drawing/2014/main" xmlns="" id="{1204877F-07BF-46A0-8A86-191029F2C7B2}"/>
              </a:ext>
            </a:extLst>
          </p:cNvPr>
          <p:cNvSpPr/>
          <p:nvPr/>
        </p:nvSpPr>
        <p:spPr>
          <a:xfrm>
            <a:off x="2089136" y="4433578"/>
            <a:ext cx="756285" cy="785495"/>
          </a:xfrm>
          <a:custGeom>
            <a:avLst/>
            <a:gdLst/>
            <a:ahLst/>
            <a:cxnLst/>
            <a:rect l="l" t="t" r="r" b="b"/>
            <a:pathLst>
              <a:path w="756285" h="785495">
                <a:moveTo>
                  <a:pt x="755891" y="785126"/>
                </a:moveTo>
                <a:lnTo>
                  <a:pt x="0" y="0"/>
                </a:lnTo>
              </a:path>
            </a:pathLst>
          </a:custGeom>
          <a:ln w="127000">
            <a:solidFill>
              <a:srgbClr val="00AF50"/>
            </a:solidFill>
          </a:ln>
        </p:spPr>
        <p:txBody>
          <a:bodyPr wrap="square" lIns="0" tIns="0" rIns="0" bIns="0" rtlCol="0"/>
          <a:lstStyle/>
          <a:p>
            <a:endParaRPr/>
          </a:p>
        </p:txBody>
      </p:sp>
      <p:sp>
        <p:nvSpPr>
          <p:cNvPr id="174" name="object 88">
            <a:extLst>
              <a:ext uri="{FF2B5EF4-FFF2-40B4-BE49-F238E27FC236}">
                <a16:creationId xmlns:a16="http://schemas.microsoft.com/office/drawing/2014/main" xmlns="" id="{6D4E56BA-3359-4F0F-AF01-889A70539EB8}"/>
              </a:ext>
            </a:extLst>
          </p:cNvPr>
          <p:cNvSpPr txBox="1"/>
          <p:nvPr/>
        </p:nvSpPr>
        <p:spPr>
          <a:xfrm>
            <a:off x="3246220" y="3819533"/>
            <a:ext cx="1814195" cy="1370965"/>
          </a:xfrm>
          <a:prstGeom prst="rect">
            <a:avLst/>
          </a:prstGeom>
        </p:spPr>
        <p:txBody>
          <a:bodyPr vert="horz" wrap="square" lIns="0" tIns="0" rIns="0" bIns="0" rtlCol="0">
            <a:spAutoFit/>
          </a:bodyPr>
          <a:lstStyle/>
          <a:p>
            <a:pPr marL="40640">
              <a:lnSpc>
                <a:spcPts val="2845"/>
              </a:lnSpc>
            </a:pPr>
            <a:r>
              <a:rPr sz="2800" b="1" spc="-10" dirty="0">
                <a:solidFill>
                  <a:srgbClr val="3333FF"/>
                </a:solidFill>
                <a:latin typeface="Arial"/>
                <a:cs typeface="Arial"/>
              </a:rPr>
              <a:t>The</a:t>
            </a:r>
            <a:r>
              <a:rPr sz="2800" b="1" spc="-65" dirty="0">
                <a:solidFill>
                  <a:srgbClr val="3333FF"/>
                </a:solidFill>
                <a:latin typeface="Arial"/>
                <a:cs typeface="Arial"/>
              </a:rPr>
              <a:t> </a:t>
            </a:r>
            <a:r>
              <a:rPr sz="2800" b="1" spc="-5" dirty="0">
                <a:solidFill>
                  <a:srgbClr val="3333FF"/>
                </a:solidFill>
                <a:latin typeface="Arial"/>
                <a:cs typeface="Arial"/>
              </a:rPr>
              <a:t>gate</a:t>
            </a:r>
            <a:endParaRPr sz="2800">
              <a:latin typeface="Arial"/>
              <a:cs typeface="Arial"/>
            </a:endParaRPr>
          </a:p>
          <a:p>
            <a:pPr marR="5080" algn="r">
              <a:lnSpc>
                <a:spcPts val="4765"/>
              </a:lnSpc>
            </a:pPr>
            <a:r>
              <a:rPr sz="4400" dirty="0">
                <a:latin typeface="Arial"/>
                <a:cs typeface="Arial"/>
              </a:rPr>
              <a:t>+</a:t>
            </a:r>
            <a:endParaRPr sz="4400">
              <a:latin typeface="Arial"/>
              <a:cs typeface="Arial"/>
            </a:endParaRPr>
          </a:p>
          <a:p>
            <a:pPr marL="12700">
              <a:lnSpc>
                <a:spcPct val="100000"/>
              </a:lnSpc>
              <a:spcBef>
                <a:spcPts val="225"/>
              </a:spcBef>
            </a:pPr>
            <a:r>
              <a:rPr sz="2400" spc="-5" dirty="0">
                <a:latin typeface="Arial"/>
                <a:cs typeface="Arial"/>
              </a:rPr>
              <a:t>myelinated</a:t>
            </a:r>
            <a:endParaRPr sz="2400">
              <a:latin typeface="Arial"/>
              <a:cs typeface="Arial"/>
            </a:endParaRPr>
          </a:p>
        </p:txBody>
      </p:sp>
      <p:sp>
        <p:nvSpPr>
          <p:cNvPr id="85" name="عنوان 1"/>
          <p:cNvSpPr>
            <a:spLocks noGrp="1"/>
          </p:cNvSpPr>
          <p:nvPr>
            <p:ph type="title"/>
          </p:nvPr>
        </p:nvSpPr>
        <p:spPr>
          <a:xfrm>
            <a:off x="609460" y="152400"/>
            <a:ext cx="10969943" cy="990600"/>
          </a:xfrm>
        </p:spPr>
        <p:txBody>
          <a:bodyPr>
            <a:normAutofit/>
          </a:bodyPr>
          <a:lstStyle/>
          <a:p>
            <a:r>
              <a:rPr lang="en-US" sz="3200" dirty="0" smtClean="0"/>
              <a:t>Cont.</a:t>
            </a:r>
            <a:endParaRPr lang="ar-SA" sz="3200" dirty="0"/>
          </a:p>
        </p:txBody>
      </p:sp>
      <p:sp>
        <p:nvSpPr>
          <p:cNvPr id="86" name="TextBox 85">
            <a:extLst>
              <a:ext uri="{FF2B5EF4-FFF2-40B4-BE49-F238E27FC236}">
                <a16:creationId xmlns:a16="http://schemas.microsoft.com/office/drawing/2014/main" xmlns="" id="{53CCEC1B-89FD-4E5F-97F4-AD48006391FD}"/>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99226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عنوان 1"/>
          <p:cNvSpPr>
            <a:spLocks noGrp="1"/>
          </p:cNvSpPr>
          <p:nvPr>
            <p:ph type="title"/>
          </p:nvPr>
        </p:nvSpPr>
        <p:spPr>
          <a:xfrm>
            <a:off x="609460" y="152400"/>
            <a:ext cx="10969943" cy="990600"/>
          </a:xfrm>
        </p:spPr>
        <p:txBody>
          <a:bodyPr>
            <a:normAutofit/>
          </a:bodyPr>
          <a:lstStyle/>
          <a:p>
            <a:r>
              <a:rPr lang="en-US" sz="3200" dirty="0"/>
              <a:t>Gate opened or closed by </a:t>
            </a:r>
            <a:r>
              <a:rPr lang="en-US" sz="3200" dirty="0">
                <a:solidFill>
                  <a:schemeClr val="accent4">
                    <a:lumMod val="75000"/>
                  </a:schemeClr>
                </a:solidFill>
              </a:rPr>
              <a:t>3</a:t>
            </a:r>
            <a:r>
              <a:rPr lang="en-US" sz="3200" dirty="0"/>
              <a:t> </a:t>
            </a:r>
            <a:r>
              <a:rPr lang="en-US" sz="3200" dirty="0" smtClean="0"/>
              <a:t>factors </a:t>
            </a:r>
            <a:endParaRPr lang="ar-SA" sz="3200" dirty="0"/>
          </a:p>
        </p:txBody>
      </p:sp>
      <p:sp>
        <p:nvSpPr>
          <p:cNvPr id="6" name="TextBox 5">
            <a:extLst>
              <a:ext uri="{FF2B5EF4-FFF2-40B4-BE49-F238E27FC236}">
                <a16:creationId xmlns:a16="http://schemas.microsoft.com/office/drawing/2014/main" xmlns="" id="{53CCEC1B-89FD-4E5F-97F4-AD48006391FD}"/>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7" name="Rectangle: Rounded Corners 9">
            <a:extLst>
              <a:ext uri="{FF2B5EF4-FFF2-40B4-BE49-F238E27FC236}">
                <a16:creationId xmlns:a16="http://schemas.microsoft.com/office/drawing/2014/main" xmlns="" id="{790A9B76-296C-4FE8-A004-51B5DDAFFC97}"/>
              </a:ext>
            </a:extLst>
          </p:cNvPr>
          <p:cNvSpPr/>
          <p:nvPr/>
        </p:nvSpPr>
        <p:spPr>
          <a:xfrm>
            <a:off x="5602719" y="2971707"/>
            <a:ext cx="1584176" cy="1008112"/>
          </a:xfrm>
          <a:prstGeom prst="roundRect">
            <a:avLst/>
          </a:prstGeom>
          <a:solidFill>
            <a:srgbClr val="C00000"/>
          </a:solidFill>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en-US" sz="2800">
                <a:solidFill>
                  <a:schemeClr val="bg1"/>
                </a:solidFill>
              </a:rPr>
              <a:t>Gate </a:t>
            </a:r>
            <a:endParaRPr lang="ar-SA" sz="2800">
              <a:solidFill>
                <a:schemeClr val="bg1"/>
              </a:solidFill>
            </a:endParaRPr>
          </a:p>
        </p:txBody>
      </p:sp>
      <p:sp>
        <p:nvSpPr>
          <p:cNvPr id="9" name="Rectangle 8"/>
          <p:cNvSpPr/>
          <p:nvPr/>
        </p:nvSpPr>
        <p:spPr>
          <a:xfrm>
            <a:off x="909836" y="1864711"/>
            <a:ext cx="2028568" cy="165618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in pain nerves opens the gate</a:t>
            </a:r>
            <a:endParaRPr lang="ar-SA" dirty="0"/>
          </a:p>
        </p:txBody>
      </p:sp>
      <p:sp>
        <p:nvSpPr>
          <p:cNvPr id="10" name="Rectangle 9"/>
          <p:cNvSpPr/>
          <p:nvPr/>
        </p:nvSpPr>
        <p:spPr>
          <a:xfrm>
            <a:off x="909836" y="4123835"/>
            <a:ext cx="2028568" cy="165618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in other sensory nerves closes the gate  </a:t>
            </a:r>
          </a:p>
          <a:p>
            <a:pPr algn="ctr"/>
            <a:r>
              <a:rPr lang="en-US" dirty="0">
                <a:solidFill>
                  <a:schemeClr val="bg2">
                    <a:lumMod val="75000"/>
                  </a:schemeClr>
                </a:solidFill>
              </a:rPr>
              <a:t>(</a:t>
            </a:r>
            <a:r>
              <a:rPr lang="en-US" dirty="0" smtClean="0">
                <a:solidFill>
                  <a:schemeClr val="bg2">
                    <a:lumMod val="75000"/>
                  </a:schemeClr>
                </a:solidFill>
              </a:rPr>
              <a:t>ex: rubbing </a:t>
            </a:r>
            <a:r>
              <a:rPr lang="en-US" dirty="0">
                <a:solidFill>
                  <a:schemeClr val="bg2">
                    <a:lumMod val="75000"/>
                  </a:schemeClr>
                </a:solidFill>
              </a:rPr>
              <a:t>the affected area). </a:t>
            </a:r>
          </a:p>
        </p:txBody>
      </p:sp>
      <p:cxnSp>
        <p:nvCxnSpPr>
          <p:cNvPr id="13" name="Straight Arrow Connector 12"/>
          <p:cNvCxnSpPr>
            <a:stCxn id="10" idx="3"/>
            <a:endCxn id="7" idx="1"/>
          </p:cNvCxnSpPr>
          <p:nvPr/>
        </p:nvCxnSpPr>
        <p:spPr>
          <a:xfrm flipV="1">
            <a:off x="2938404" y="3475763"/>
            <a:ext cx="2664315" cy="1476164"/>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a:endCxn id="7" idx="1"/>
          </p:cNvCxnSpPr>
          <p:nvPr/>
        </p:nvCxnSpPr>
        <p:spPr>
          <a:xfrm>
            <a:off x="2938404" y="2692803"/>
            <a:ext cx="2664315" cy="78296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Plus Sign 19">
            <a:extLst>
              <a:ext uri="{FF2B5EF4-FFF2-40B4-BE49-F238E27FC236}">
                <a16:creationId xmlns:a16="http://schemas.microsoft.com/office/drawing/2014/main" xmlns="" id="{80A8F12C-7C0B-4CE1-BA5B-5801E57345CB}"/>
              </a:ext>
            </a:extLst>
          </p:cNvPr>
          <p:cNvSpPr/>
          <p:nvPr/>
        </p:nvSpPr>
        <p:spPr>
          <a:xfrm>
            <a:off x="4093074" y="2384558"/>
            <a:ext cx="570996" cy="526226"/>
          </a:xfrm>
          <a:prstGeom prst="mathPlus">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a:p>
        </p:txBody>
      </p:sp>
      <p:sp>
        <p:nvSpPr>
          <p:cNvPr id="21" name="Oval 20">
            <a:extLst>
              <a:ext uri="{FF2B5EF4-FFF2-40B4-BE49-F238E27FC236}">
                <a16:creationId xmlns:a16="http://schemas.microsoft.com/office/drawing/2014/main" xmlns="" id="{E96433AE-8E0D-405B-9F3D-5E99B790855B}"/>
              </a:ext>
            </a:extLst>
          </p:cNvPr>
          <p:cNvSpPr/>
          <p:nvPr/>
        </p:nvSpPr>
        <p:spPr>
          <a:xfrm>
            <a:off x="4018542" y="2323635"/>
            <a:ext cx="720061" cy="648072"/>
          </a:xfrm>
          <a:prstGeom prst="ellipse">
            <a:avLst/>
          </a:prstGeom>
          <a:noFill/>
          <a:ln w="9525" cap="flat" cmpd="sng" algn="ctr">
            <a:solidFill>
              <a:srgbClr val="DCD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ctr"/>
            <a:endParaRPr lang="ar-SA"/>
          </a:p>
        </p:txBody>
      </p:sp>
      <p:sp>
        <p:nvSpPr>
          <p:cNvPr id="22" name="Minus Sign 20">
            <a:extLst>
              <a:ext uri="{FF2B5EF4-FFF2-40B4-BE49-F238E27FC236}">
                <a16:creationId xmlns:a16="http://schemas.microsoft.com/office/drawing/2014/main" xmlns="" id="{1E71120A-4587-4745-983D-2A16C497A397}"/>
              </a:ext>
            </a:extLst>
          </p:cNvPr>
          <p:cNvSpPr/>
          <p:nvPr/>
        </p:nvSpPr>
        <p:spPr>
          <a:xfrm>
            <a:off x="4116498" y="4459013"/>
            <a:ext cx="536827" cy="412611"/>
          </a:xfrm>
          <a:prstGeom prst="mathMinus">
            <a:avLst/>
          </a:prstGeom>
          <a:solidFill>
            <a:srgbClr val="00B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a:p>
        </p:txBody>
      </p:sp>
      <p:sp>
        <p:nvSpPr>
          <p:cNvPr id="23" name="Oval 22">
            <a:extLst>
              <a:ext uri="{FF2B5EF4-FFF2-40B4-BE49-F238E27FC236}">
                <a16:creationId xmlns:a16="http://schemas.microsoft.com/office/drawing/2014/main" xmlns="" id="{8208FC78-C1AD-4E50-8D43-80CFCE154706}"/>
              </a:ext>
            </a:extLst>
          </p:cNvPr>
          <p:cNvSpPr/>
          <p:nvPr/>
        </p:nvSpPr>
        <p:spPr>
          <a:xfrm>
            <a:off x="4049320" y="4348775"/>
            <a:ext cx="645528" cy="575335"/>
          </a:xfrm>
          <a:prstGeom prst="ellipse">
            <a:avLst/>
          </a:prstGeom>
          <a:noFill/>
          <a:ln w="9525" cap="flat" cmpd="sng" algn="ctr">
            <a:solidFill>
              <a:srgbClr val="DCDF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ctr"/>
            <a:endParaRPr lang="ar-SA"/>
          </a:p>
        </p:txBody>
      </p:sp>
      <p:cxnSp>
        <p:nvCxnSpPr>
          <p:cNvPr id="25" name="Straight Arrow Connector 24"/>
          <p:cNvCxnSpPr>
            <a:stCxn id="7" idx="3"/>
          </p:cNvCxnSpPr>
          <p:nvPr/>
        </p:nvCxnSpPr>
        <p:spPr>
          <a:xfrm>
            <a:off x="7186895" y="3475763"/>
            <a:ext cx="1080101" cy="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10">
            <a:extLst>
              <a:ext uri="{FF2B5EF4-FFF2-40B4-BE49-F238E27FC236}">
                <a16:creationId xmlns:a16="http://schemas.microsoft.com/office/drawing/2014/main" xmlns="" id="{4DE9FADB-9696-4437-9CCC-365FAC34AAA0}"/>
              </a:ext>
            </a:extLst>
          </p:cNvPr>
          <p:cNvSpPr/>
          <p:nvPr/>
        </p:nvSpPr>
        <p:spPr>
          <a:xfrm>
            <a:off x="8339005" y="2971707"/>
            <a:ext cx="1656184" cy="1008112"/>
          </a:xfrm>
          <a:prstGeom prst="roundRect">
            <a:avLst/>
          </a:prstGeom>
          <a:solidFill>
            <a:srgbClr val="D6EAF6"/>
          </a:solidFill>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a:t>Transmission nerve cells </a:t>
            </a:r>
            <a:endParaRPr lang="ar-SA" dirty="0"/>
          </a:p>
        </p:txBody>
      </p:sp>
      <p:cxnSp>
        <p:nvCxnSpPr>
          <p:cNvPr id="29" name="Straight Arrow Connector 28"/>
          <p:cNvCxnSpPr/>
          <p:nvPr/>
        </p:nvCxnSpPr>
        <p:spPr>
          <a:xfrm>
            <a:off x="9203100" y="3979819"/>
            <a:ext cx="0" cy="936104"/>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11">
            <a:extLst>
              <a:ext uri="{FF2B5EF4-FFF2-40B4-BE49-F238E27FC236}">
                <a16:creationId xmlns:a16="http://schemas.microsoft.com/office/drawing/2014/main" xmlns="" id="{22639F84-960A-42A4-8505-C3098FFA02A0}"/>
              </a:ext>
            </a:extLst>
          </p:cNvPr>
          <p:cNvSpPr/>
          <p:nvPr/>
        </p:nvSpPr>
        <p:spPr>
          <a:xfrm>
            <a:off x="8339005" y="4955406"/>
            <a:ext cx="1656184" cy="1008112"/>
          </a:xfrm>
          <a:prstGeom prst="roundRect">
            <a:avLst/>
          </a:prstGeom>
          <a:solidFill>
            <a:schemeClr val="bg2"/>
          </a:solidFill>
          <a:ln/>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a:t>To the brain  </a:t>
            </a:r>
            <a:endParaRPr lang="ar-SA" dirty="0"/>
          </a:p>
        </p:txBody>
      </p:sp>
      <p:sp>
        <p:nvSpPr>
          <p:cNvPr id="33" name="Rectangle: Rounded Corners 7">
            <a:extLst>
              <a:ext uri="{FF2B5EF4-FFF2-40B4-BE49-F238E27FC236}">
                <a16:creationId xmlns:a16="http://schemas.microsoft.com/office/drawing/2014/main" xmlns="" id="{8E904558-6851-498E-A757-678D35160A01}"/>
              </a:ext>
            </a:extLst>
          </p:cNvPr>
          <p:cNvSpPr/>
          <p:nvPr/>
        </p:nvSpPr>
        <p:spPr>
          <a:xfrm>
            <a:off x="5602719" y="1517141"/>
            <a:ext cx="1584176" cy="923634"/>
          </a:xfrm>
          <a:prstGeom prst="roundRect">
            <a:avLst/>
          </a:prstGeom>
          <a:solidFill>
            <a:srgbClr val="E4CBE7"/>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Messages from the brain</a:t>
            </a:r>
            <a:endParaRPr lang="ar-SA" dirty="0"/>
          </a:p>
        </p:txBody>
      </p:sp>
      <p:cxnSp>
        <p:nvCxnSpPr>
          <p:cNvPr id="35" name="Straight Arrow Connector 34"/>
          <p:cNvCxnSpPr>
            <a:stCxn id="33" idx="2"/>
            <a:endCxn id="7" idx="0"/>
          </p:cNvCxnSpPr>
          <p:nvPr/>
        </p:nvCxnSpPr>
        <p:spPr>
          <a:xfrm>
            <a:off x="6394807" y="2440775"/>
            <a:ext cx="0" cy="530932"/>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09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a:xfrm>
            <a:off x="609461" y="1219200"/>
            <a:ext cx="5196920" cy="4937760"/>
          </a:xfrm>
        </p:spPr>
        <p:txBody>
          <a:bodyPr>
            <a:normAutofit/>
          </a:bodyPr>
          <a:lstStyle/>
          <a:p>
            <a:pPr>
              <a:lnSpc>
                <a:spcPct val="150000"/>
              </a:lnSpc>
            </a:pPr>
            <a:r>
              <a:rPr lang="en-US" sz="1600" dirty="0"/>
              <a:t>Projection neuron receives input from both C-fibers and Aβ fibers. </a:t>
            </a:r>
            <a:endParaRPr lang="en-US" sz="1600" dirty="0" smtClean="0"/>
          </a:p>
          <a:p>
            <a:pPr>
              <a:lnSpc>
                <a:spcPct val="150000"/>
              </a:lnSpc>
            </a:pPr>
            <a:endParaRPr lang="en-US" sz="100" dirty="0"/>
          </a:p>
          <a:p>
            <a:pPr>
              <a:lnSpc>
                <a:spcPct val="150000"/>
              </a:lnSpc>
            </a:pPr>
            <a:r>
              <a:rPr lang="en-US" sz="1600" dirty="0"/>
              <a:t> Impulses coming along type C pain fibers cause the release of substance P from these </a:t>
            </a:r>
            <a:r>
              <a:rPr lang="en-US" sz="1600" dirty="0" smtClean="0"/>
              <a:t>fibers and </a:t>
            </a:r>
            <a:r>
              <a:rPr lang="en-US" sz="1600" dirty="0"/>
              <a:t>inhibits the inhibitory interneuron (open the gate).  </a:t>
            </a:r>
            <a:endParaRPr lang="en-US" sz="1600" dirty="0" smtClean="0"/>
          </a:p>
          <a:p>
            <a:pPr>
              <a:lnSpc>
                <a:spcPct val="150000"/>
              </a:lnSpc>
            </a:pPr>
            <a:endParaRPr lang="en-US" sz="100" dirty="0"/>
          </a:p>
          <a:p>
            <a:pPr>
              <a:lnSpc>
                <a:spcPct val="150000"/>
              </a:lnSpc>
            </a:pPr>
            <a:r>
              <a:rPr lang="en-US" sz="1600" dirty="0"/>
              <a:t> While impulses coming along Aβ fibers tend to keep the gate closed by activating  the </a:t>
            </a:r>
            <a:r>
              <a:rPr lang="en-US" sz="1600" dirty="0" smtClean="0"/>
              <a:t>inhibitor interneuron</a:t>
            </a:r>
            <a:r>
              <a:rPr lang="en-US" sz="1600" spc="-5" dirty="0" smtClean="0">
                <a:solidFill>
                  <a:srgbClr val="242424"/>
                </a:solidFill>
                <a:cs typeface="Calibri"/>
              </a:rPr>
              <a:t>(close</a:t>
            </a:r>
            <a:r>
              <a:rPr lang="en-US" sz="1600" spc="-90" dirty="0" smtClean="0">
                <a:solidFill>
                  <a:srgbClr val="242424"/>
                </a:solidFill>
                <a:cs typeface="Calibri"/>
              </a:rPr>
              <a:t> </a:t>
            </a:r>
            <a:r>
              <a:rPr lang="en-US" sz="1600" spc="-20" dirty="0">
                <a:solidFill>
                  <a:srgbClr val="242424"/>
                </a:solidFill>
                <a:cs typeface="Calibri"/>
              </a:rPr>
              <a:t>gate)</a:t>
            </a:r>
            <a:r>
              <a:rPr lang="en-US" sz="1600" dirty="0"/>
              <a:t>. </a:t>
            </a:r>
            <a:endParaRPr lang="en-US" sz="1600" dirty="0" smtClean="0"/>
          </a:p>
          <a:p>
            <a:pPr>
              <a:lnSpc>
                <a:spcPct val="150000"/>
              </a:lnSpc>
            </a:pPr>
            <a:endParaRPr lang="en-US" sz="100" dirty="0"/>
          </a:p>
          <a:p>
            <a:pPr>
              <a:lnSpc>
                <a:spcPct val="150000"/>
              </a:lnSpc>
            </a:pPr>
            <a:r>
              <a:rPr lang="en-US" sz="1600" dirty="0"/>
              <a:t> This theory implies that a non-painful stimulus can reduce transmission of a noxious stimulus. </a:t>
            </a:r>
          </a:p>
          <a:p>
            <a:pPr>
              <a:lnSpc>
                <a:spcPct val="150000"/>
              </a:lnSpc>
            </a:pPr>
            <a:endParaRPr lang="en-US" sz="1600" dirty="0"/>
          </a:p>
        </p:txBody>
      </p:sp>
      <p:sp>
        <p:nvSpPr>
          <p:cNvPr id="5" name="object 6"/>
          <p:cNvSpPr/>
          <p:nvPr/>
        </p:nvSpPr>
        <p:spPr>
          <a:xfrm>
            <a:off x="6382443" y="1247513"/>
            <a:ext cx="5196959" cy="5108837"/>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xmlns="" id="{53CCEC1B-89FD-4E5F-97F4-AD48006391FD}"/>
              </a:ext>
            </a:extLst>
          </p:cNvPr>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328965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10026</TotalTime>
  <Words>3478</Words>
  <Application>Microsoft Macintosh PowerPoint</Application>
  <PresentationFormat>Custom</PresentationFormat>
  <Paragraphs>472</Paragraphs>
  <Slides>45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Agency FB</vt:lpstr>
      <vt:lpstr>Arial</vt:lpstr>
      <vt:lpstr>Arial Black</vt:lpstr>
      <vt:lpstr>ArialMT</vt:lpstr>
      <vt:lpstr>Bookman Old Style</vt:lpstr>
      <vt:lpstr>Calibri</vt:lpstr>
      <vt:lpstr>Gill Sans MT</vt:lpstr>
      <vt:lpstr>Times New Roman</vt:lpstr>
      <vt:lpstr>Verdana</vt:lpstr>
      <vt:lpstr>Wingdings</vt:lpstr>
      <vt:lpstr>Wingdings 3</vt:lpstr>
      <vt:lpstr>Origin</vt:lpstr>
      <vt:lpstr>PowerPoint Presentation</vt:lpstr>
      <vt:lpstr>PowerPoint Presentation</vt:lpstr>
      <vt:lpstr>What is pain modulation ?</vt:lpstr>
      <vt:lpstr>Nociceptive &amp; Neuropathic Pain</vt:lpstr>
      <vt:lpstr>Chemical agents that produce pain</vt:lpstr>
      <vt:lpstr>The gate theory of pain control</vt:lpstr>
      <vt:lpstr>Cont.</vt:lpstr>
      <vt:lpstr>Gate opened or closed by 3 factors </vt:lpstr>
      <vt:lpstr>Cont.</vt:lpstr>
      <vt:lpstr>Cont.</vt:lpstr>
      <vt:lpstr>Cont.</vt:lpstr>
      <vt:lpstr>Cont.</vt:lpstr>
      <vt:lpstr>Conditions that open or close the gate</vt:lpstr>
      <vt:lpstr>Cont.</vt:lpstr>
      <vt:lpstr>Transcranial direct current stimulation (TDCS)</vt:lpstr>
      <vt:lpstr>Transcutaneous electrical nerve stimulation (tens)</vt:lpstr>
      <vt:lpstr>Cont.</vt:lpstr>
      <vt:lpstr>Cont.</vt:lpstr>
      <vt:lpstr>Pain suppression (“analgesia”) system in the brain and spinal cord</vt:lpstr>
      <vt:lpstr>Supra spinal modulation (special pain  control analgesic system)</vt:lpstr>
      <vt:lpstr>Supra spinal modulation (special pain  control analgesic system)</vt:lpstr>
      <vt:lpstr>Cont.</vt:lpstr>
      <vt:lpstr>Opioid peptides and pain modulation</vt:lpstr>
      <vt:lpstr>Mechanism of actions of opioid peptides on  pain transmission</vt:lpstr>
      <vt:lpstr>Cellular actions of opioid peptides</vt:lpstr>
      <vt:lpstr>Opioid Antagonist: Naloxone</vt:lpstr>
      <vt:lpstr>Pain facilitation: peripheral sensitization</vt:lpstr>
      <vt:lpstr>Pain Facilitation: Dis-inhibition</vt:lpstr>
      <vt:lpstr>Neurotransmitters for pain modulation</vt:lpstr>
      <vt:lpstr>Analgesia occurs as follows</vt:lpstr>
      <vt:lpstr>Congenital analgesia</vt:lpstr>
      <vt:lpstr>Stress induced analgesia</vt:lpstr>
      <vt:lpstr>Characteristics of visceral pain</vt:lpstr>
      <vt:lpstr>Pain scales</vt:lpstr>
      <vt:lpstr>Cont.</vt:lpstr>
      <vt:lpstr>Placebo effect</vt:lpstr>
      <vt:lpstr>Phantom limb pain</vt:lpstr>
      <vt:lpstr>Thalamic syndrome</vt:lpstr>
      <vt:lpstr>Trigeminal neuralgia</vt:lpstr>
      <vt:lpstr>Neuropathic pain</vt:lpstr>
      <vt:lpstr>This acquired tolerance is different from addiction</vt:lpstr>
      <vt:lpstr>Terms frequently used</vt:lpstr>
      <vt:lpstr>Applied</vt:lpstr>
      <vt:lpstr>Summary</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996</cp:revision>
  <dcterms:created xsi:type="dcterms:W3CDTF">2016-09-07T16:15:34Z</dcterms:created>
  <dcterms:modified xsi:type="dcterms:W3CDTF">2017-11-03T13:58:51Z</dcterms:modified>
</cp:coreProperties>
</file>