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0"/>
  </p:notesMasterIdLst>
  <p:sldIdLst>
    <p:sldId id="478" r:id="rId2"/>
    <p:sldId id="454" r:id="rId3"/>
    <p:sldId id="488" r:id="rId4"/>
    <p:sldId id="499" r:id="rId5"/>
    <p:sldId id="475" r:id="rId6"/>
    <p:sldId id="489" r:id="rId7"/>
    <p:sldId id="465" r:id="rId8"/>
    <p:sldId id="500" r:id="rId9"/>
    <p:sldId id="466" r:id="rId10"/>
    <p:sldId id="467" r:id="rId11"/>
    <p:sldId id="490" r:id="rId12"/>
    <p:sldId id="492" r:id="rId13"/>
    <p:sldId id="471" r:id="rId14"/>
    <p:sldId id="472" r:id="rId15"/>
    <p:sldId id="496" r:id="rId16"/>
    <p:sldId id="495" r:id="rId17"/>
    <p:sldId id="494" r:id="rId18"/>
    <p:sldId id="480" r:id="rId19"/>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2CD1"/>
    <a:srgbClr val="A954AB"/>
    <a:srgbClr val="F5F7F9"/>
    <a:srgbClr val="ECF1F5"/>
    <a:srgbClr val="C76B9B"/>
    <a:srgbClr val="E4CBE7"/>
    <a:srgbClr val="DCDFE8"/>
    <a:srgbClr val="D8B3DC"/>
    <a:srgbClr val="CCFFFF"/>
    <a:srgbClr val="933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4" autoAdjust="0"/>
    <p:restoredTop sz="95231"/>
  </p:normalViewPr>
  <p:slideViewPr>
    <p:cSldViewPr>
      <p:cViewPr varScale="1">
        <p:scale>
          <a:sx n="93" d="100"/>
          <a:sy n="93" d="100"/>
        </p:scale>
        <p:origin x="1968" y="129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11/3/17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06161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8719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11/3/17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11/3/17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11/3/17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1" Type="http://schemas.openxmlformats.org/officeDocument/2006/relationships/hyperlink" Target="https://docs.google.com/forms/d/1u1JBrQF2OHrdd-GO9svz5ydywmjOUc5AXtFmphInV9c/edit" TargetMode="External"/><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 Id="rId4" Type="http://schemas.openxmlformats.org/officeDocument/2006/relationships/image" Target="../media/image19.png"/><Relationship Id="rId5" Type="http://schemas.openxmlformats.org/officeDocument/2006/relationships/hyperlink" Target="https://twitter.com/Physiology436" TargetMode="External"/><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hyperlink" Target="https://drive.google.com/open?id=0B-7mWPKMvk76SVNRSEpDdzlSck0" TargetMode="External"/><Relationship Id="rId9" Type="http://schemas.openxmlformats.org/officeDocument/2006/relationships/image" Target="../media/image22.png"/><Relationship Id="rId10"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909816"/>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a:t>Te</a:t>
            </a:r>
            <a:r>
              <a:rPr lang="en-US" sz="1200" b="1" dirty="0">
                <a:solidFill>
                  <a:schemeClr val="accent2">
                    <a:lumMod val="75000"/>
                  </a:schemeClr>
                </a:solidFill>
              </a:rPr>
              <a:t>xt</a:t>
            </a:r>
          </a:p>
          <a:p>
            <a:pPr marL="171399" indent="-171399" defTabSz="914089">
              <a:buFont typeface="Wingdings" panose="05000000000000000000" pitchFamily="2" charset="2"/>
              <a:buChar char="§"/>
            </a:pPr>
            <a:r>
              <a:rPr lang="en-US" sz="1200" b="1" dirty="0">
                <a:solidFill>
                  <a:srgbClr val="FF0000"/>
                </a:solidFill>
              </a:rPr>
              <a:t>Important</a:t>
            </a:r>
          </a:p>
          <a:p>
            <a:pPr marL="171399" indent="-171399" defTabSz="914089">
              <a:buFont typeface="Wingdings" panose="05000000000000000000" pitchFamily="2" charset="2"/>
              <a:buChar char="§"/>
            </a:pPr>
            <a:r>
              <a:rPr lang="en-US" sz="1200" b="1" dirty="0">
                <a:solidFill>
                  <a:srgbClr val="C76B9B"/>
                </a:solidFill>
              </a:rPr>
              <a:t>Formulas</a:t>
            </a:r>
            <a:endParaRPr lang="en-US" sz="1200" b="1" dirty="0">
              <a:solidFill>
                <a:srgbClr val="DDE9EC">
                  <a:lumMod val="50000"/>
                </a:srgbClr>
              </a:solidFill>
            </a:endParaRPr>
          </a:p>
          <a:p>
            <a:pPr marL="171399" indent="-171399" defTabSz="914089">
              <a:buFont typeface="Wingdings" panose="05000000000000000000" pitchFamily="2" charset="2"/>
              <a:buChar char="§"/>
            </a:pPr>
            <a:r>
              <a:rPr lang="en-US" sz="1200" b="1" dirty="0">
                <a:solidFill>
                  <a:srgbClr val="FADA7A">
                    <a:lumMod val="75000"/>
                  </a:srgbClr>
                </a:solidFill>
              </a:rPr>
              <a:t>Numbers</a:t>
            </a:r>
          </a:p>
          <a:p>
            <a:pPr marL="171399" indent="-171399" defTabSz="914089">
              <a:buFont typeface="Wingdings" panose="05000000000000000000" pitchFamily="2" charset="2"/>
              <a:buChar char="§"/>
            </a:pPr>
            <a:r>
              <a:rPr lang="en-US" sz="1200" b="1" dirty="0">
                <a:solidFill>
                  <a:srgbClr val="00B050"/>
                </a:solidFill>
              </a:rPr>
              <a:t>Doctor notes</a:t>
            </a:r>
          </a:p>
          <a:p>
            <a:pPr marL="171399" indent="-171399" defTabSz="914089">
              <a:buFont typeface="Wingdings" panose="05000000000000000000" pitchFamily="2" charset="2"/>
              <a:buChar char="§"/>
            </a:pPr>
            <a:r>
              <a:rPr lang="en-US" sz="1200" b="1" dirty="0">
                <a:solidFill>
                  <a:schemeClr val="bg1">
                    <a:lumMod val="50000"/>
                  </a:schemeClr>
                </a:solidFill>
              </a:rPr>
              <a:t>Notes and explanation</a:t>
            </a: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52736"/>
            <a:ext cx="6358679" cy="4785775"/>
          </a:xfrm>
          <a:prstGeom prst="rect">
            <a:avLst/>
          </a:prstGeom>
          <a:ln>
            <a:noFill/>
          </a:ln>
        </p:spPr>
      </p:pic>
      <p:sp>
        <p:nvSpPr>
          <p:cNvPr id="14" name="Flowchart: Process 13"/>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No.29</a:t>
            </a:r>
          </a:p>
        </p:txBody>
      </p:sp>
      <p:sp>
        <p:nvSpPr>
          <p:cNvPr id="19"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ar-SA" sz="1400" b="1" dirty="0">
                <a:solidFill>
                  <a:schemeClr val="bg2">
                    <a:lumMod val="75000"/>
                  </a:schemeClr>
                </a:solidFill>
                <a:latin typeface="Calibri" panose="020F0502020204030204" pitchFamily="34" charset="0"/>
                <a:cs typeface="Calibri" panose="020F0502020204030204" pitchFamily="34" charset="0"/>
              </a:rPr>
              <a:t>آخر محاضرة لهذا البلوك </a:t>
            </a:r>
            <a:r>
              <a:rPr lang="ar-SA" sz="1400" b="1" dirty="0">
                <a:solidFill>
                  <a:schemeClr val="bg2">
                    <a:lumMod val="75000"/>
                  </a:schemeClr>
                </a:solidFill>
                <a:latin typeface="Calibri" panose="020F0502020204030204" pitchFamily="34" charset="0"/>
                <a:cs typeface="Calibri" panose="020F0502020204030204" pitchFamily="34" charset="0"/>
                <a:sym typeface="Wingdings" panose="05000000000000000000" pitchFamily="2" charset="2"/>
              </a:rPr>
              <a:t> </a:t>
            </a:r>
            <a:r>
              <a:rPr lang="ar-SA" sz="1400" b="1" dirty="0" err="1">
                <a:solidFill>
                  <a:schemeClr val="bg2">
                    <a:lumMod val="75000"/>
                  </a:schemeClr>
                </a:solidFill>
                <a:latin typeface="Calibri" panose="020F0502020204030204" pitchFamily="34" charset="0"/>
                <a:cs typeface="Calibri" panose="020F0502020204030204" pitchFamily="34" charset="0"/>
                <a:sym typeface="Wingdings" panose="05000000000000000000" pitchFamily="2" charset="2"/>
              </a:rPr>
              <a:t>الحمدلله</a:t>
            </a:r>
            <a:r>
              <a:rPr lang="ar-SA" sz="1400" b="1" dirty="0">
                <a:solidFill>
                  <a:schemeClr val="bg2">
                    <a:lumMod val="75000"/>
                  </a:schemeClr>
                </a:solidFill>
                <a:latin typeface="Calibri" panose="020F0502020204030204" pitchFamily="34" charset="0"/>
                <a:cs typeface="Calibri" panose="020F0502020204030204" pitchFamily="34" charset="0"/>
                <a:sym typeface="Wingdings" panose="05000000000000000000" pitchFamily="2" charset="2"/>
              </a:rPr>
              <a:t> على التمام  </a:t>
            </a:r>
            <a:endParaRPr lang="en-US" sz="1400" b="1" dirty="0">
              <a:solidFill>
                <a:schemeClr val="bg2">
                  <a:lumMod val="75000"/>
                </a:schemeClr>
              </a:solidFill>
              <a:latin typeface="Calibri" panose="020F0502020204030204" pitchFamily="34" charset="0"/>
              <a:cs typeface="Calibri" panose="020F0502020204030204" pitchFamily="34" charset="0"/>
            </a:endParaRPr>
          </a:p>
        </p:txBody>
      </p:sp>
      <p:sp>
        <p:nvSpPr>
          <p:cNvPr id="6" name="Heart 5"/>
          <p:cNvSpPr/>
          <p:nvPr/>
        </p:nvSpPr>
        <p:spPr>
          <a:xfrm>
            <a:off x="9406780" y="5875672"/>
            <a:ext cx="173733" cy="160865"/>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10394"/>
            <a:ext cx="1660276" cy="1374590"/>
          </a:xfrm>
          <a:prstGeom prst="rect">
            <a:avLst/>
          </a:prstGeom>
        </p:spPr>
      </p:pic>
      <p:sp>
        <p:nvSpPr>
          <p:cNvPr id="2" name="TextBox 1"/>
          <p:cNvSpPr txBox="1"/>
          <p:nvPr/>
        </p:nvSpPr>
        <p:spPr>
          <a:xfrm>
            <a:off x="-3048000" y="-1884218"/>
            <a:ext cx="184731" cy="400110"/>
          </a:xfrm>
          <a:prstGeom prst="rect">
            <a:avLst/>
          </a:prstGeom>
          <a:noFill/>
        </p:spPr>
        <p:txBody>
          <a:bodyPr wrap="none" rtlCol="0">
            <a:spAutoFit/>
          </a:bodyPr>
          <a:lstStyle/>
          <a:p>
            <a:pPr marL="0" algn="r" defTabSz="1015898" rtl="1" eaLnBrk="1" latinLnBrk="0" hangingPunct="1"/>
            <a:endParaRPr lang="en-US"/>
          </a:p>
        </p:txBody>
      </p:sp>
    </p:spTree>
    <p:extLst>
      <p:ext uri="{BB962C8B-B14F-4D97-AF65-F5344CB8AC3E}">
        <p14:creationId xmlns:p14="http://schemas.microsoft.com/office/powerpoint/2010/main" val="294338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Cont.</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عنصر نائب للمحتوى 3"/>
          <p:cNvSpPr>
            <a:spLocks noGrp="1"/>
          </p:cNvSpPr>
          <p:nvPr>
            <p:ph sz="quarter" idx="1"/>
          </p:nvPr>
        </p:nvSpPr>
        <p:spPr>
          <a:xfrm>
            <a:off x="609461" y="1219200"/>
            <a:ext cx="7069127" cy="5137150"/>
          </a:xfrm>
        </p:spPr>
        <p:txBody>
          <a:bodyPr>
            <a:normAutofit/>
          </a:bodyPr>
          <a:lstStyle/>
          <a:p>
            <a:r>
              <a:rPr lang="en-US" sz="1800" dirty="0">
                <a:solidFill>
                  <a:schemeClr val="accent2">
                    <a:lumMod val="75000"/>
                  </a:schemeClr>
                </a:solidFill>
              </a:rPr>
              <a:t>The onset of a seizures:</a:t>
            </a:r>
          </a:p>
          <a:p>
            <a:pPr marL="0" indent="0">
              <a:buNone/>
            </a:pPr>
            <a:r>
              <a:rPr lang="en-US" sz="1800" dirty="0"/>
              <a:t>Small group of abnormal neurons undergo:</a:t>
            </a:r>
          </a:p>
          <a:p>
            <a:pPr lvl="1"/>
            <a:r>
              <a:rPr lang="en-US" sz="1800" dirty="0">
                <a:solidFill>
                  <a:schemeClr val="tx1"/>
                </a:solidFill>
              </a:rPr>
              <a:t>prolonged </a:t>
            </a:r>
            <a:r>
              <a:rPr lang="en-US" sz="1800" dirty="0" err="1">
                <a:solidFill>
                  <a:schemeClr val="tx1"/>
                </a:solidFill>
              </a:rPr>
              <a:t>depolarizations</a:t>
            </a:r>
            <a:r>
              <a:rPr lang="en-US" sz="1800" dirty="0">
                <a:solidFill>
                  <a:schemeClr val="tx1"/>
                </a:solidFill>
              </a:rPr>
              <a:t>.</a:t>
            </a:r>
          </a:p>
          <a:p>
            <a:pPr lvl="1"/>
            <a:r>
              <a:rPr lang="en-US" sz="1800" dirty="0">
                <a:solidFill>
                  <a:schemeClr val="tx1"/>
                </a:solidFill>
              </a:rPr>
              <a:t>Rapid firing of repeated action potentials.</a:t>
            </a:r>
          </a:p>
          <a:p>
            <a:r>
              <a:rPr lang="en-US" sz="1800" dirty="0"/>
              <a:t>Spread to adjacent neurons or neurons with which they are connected into the process. </a:t>
            </a:r>
          </a:p>
          <a:p>
            <a:pPr marL="0" indent="0">
              <a:buNone/>
            </a:pPr>
            <a:endParaRPr lang="en-US" sz="1800" dirty="0"/>
          </a:p>
          <a:p>
            <a:r>
              <a:rPr lang="en-US" sz="1800" dirty="0">
                <a:solidFill>
                  <a:schemeClr val="accent2">
                    <a:lumMod val="75000"/>
                  </a:schemeClr>
                </a:solidFill>
              </a:rPr>
              <a:t>Clinical seizure:</a:t>
            </a:r>
          </a:p>
          <a:p>
            <a:pPr lvl="1">
              <a:lnSpc>
                <a:spcPct val="150000"/>
              </a:lnSpc>
            </a:pPr>
            <a:r>
              <a:rPr lang="en-US" sz="1800" dirty="0">
                <a:solidFill>
                  <a:schemeClr val="tx1"/>
                </a:solidFill>
              </a:rPr>
              <a:t>A clinical seizure occurs when the electrical discharges of a large number of cells become abnormally linked together, creating a storm of electrical activity in the brain. </a:t>
            </a:r>
          </a:p>
          <a:p>
            <a:pPr lvl="1">
              <a:lnSpc>
                <a:spcPct val="150000"/>
              </a:lnSpc>
            </a:pPr>
            <a:r>
              <a:rPr lang="en-US" sz="1800" dirty="0">
                <a:solidFill>
                  <a:schemeClr val="tx1"/>
                </a:solidFill>
              </a:rPr>
              <a:t>Seizures may then spread to involve adjacent areas of the brain or through established anatomic pathways to other distant areas.</a:t>
            </a:r>
            <a:endParaRPr lang="ar-SA" sz="18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88" y="3744719"/>
            <a:ext cx="3899111" cy="2511936"/>
          </a:xfrm>
          <a:prstGeom prst="rect">
            <a:avLst/>
          </a:prstGeom>
        </p:spPr>
      </p:pic>
      <p:pic>
        <p:nvPicPr>
          <p:cNvPr id="7" name="صورة 6"/>
          <p:cNvPicPr>
            <a:picLocks noChangeAspect="1"/>
          </p:cNvPicPr>
          <p:nvPr/>
        </p:nvPicPr>
        <p:blipFill rotWithShape="1">
          <a:blip r:embed="rId3"/>
          <a:srcRect l="52363" t="16642" r="15145" b="48949"/>
          <a:stretch/>
        </p:blipFill>
        <p:spPr>
          <a:xfrm>
            <a:off x="7750596" y="1217171"/>
            <a:ext cx="3828807" cy="2358008"/>
          </a:xfrm>
          <a:prstGeom prst="rect">
            <a:avLst/>
          </a:prstGeom>
        </p:spPr>
      </p:pic>
    </p:spTree>
    <p:extLst>
      <p:ext uri="{BB962C8B-B14F-4D97-AF65-F5344CB8AC3E}">
        <p14:creationId xmlns:p14="http://schemas.microsoft.com/office/powerpoint/2010/main" val="318751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rmAutofit fontScale="90000"/>
          </a:bodyPr>
          <a:lstStyle/>
          <a:p>
            <a:r>
              <a:rPr lang="en-US" dirty="0"/>
              <a:t>1. Generalized tonic-</a:t>
            </a:r>
            <a:r>
              <a:rPr lang="en-US" dirty="0" err="1"/>
              <a:t>clonic</a:t>
            </a:r>
            <a:r>
              <a:rPr lang="en-US" dirty="0"/>
              <a:t> (grand mal) seizure</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p:txBody>
          <a:bodyPr/>
          <a:lstStyle/>
          <a:p>
            <a:pPr lvl="0">
              <a:buClr>
                <a:srgbClr val="727CA3"/>
              </a:buClr>
            </a:pPr>
            <a:r>
              <a:rPr lang="en-US" sz="1800" dirty="0">
                <a:solidFill>
                  <a:srgbClr val="9FB8CD">
                    <a:lumMod val="75000"/>
                  </a:srgbClr>
                </a:solidFill>
              </a:rPr>
              <a:t>A +/-  aura:</a:t>
            </a:r>
          </a:p>
          <a:p>
            <a:pPr marL="0" lvl="0" indent="0">
              <a:buClr>
                <a:srgbClr val="727CA3"/>
              </a:buClr>
              <a:buNone/>
            </a:pPr>
            <a:r>
              <a:rPr lang="en-US" sz="1800" dirty="0">
                <a:solidFill>
                  <a:prstClr val="black"/>
                </a:solidFill>
              </a:rPr>
              <a:t>peculiar sensation or dizziness; then sudden onset of seizure with loss of consciousness.</a:t>
            </a:r>
          </a:p>
          <a:p>
            <a:pPr marL="0" lvl="0" indent="0">
              <a:buClr>
                <a:srgbClr val="727CA3"/>
              </a:buClr>
              <a:buNone/>
            </a:pPr>
            <a:endParaRPr lang="en-US" sz="800" dirty="0">
              <a:solidFill>
                <a:prstClr val="black"/>
              </a:solidFill>
            </a:endParaRPr>
          </a:p>
          <a:p>
            <a:pPr lvl="0">
              <a:buClr>
                <a:srgbClr val="727CA3"/>
              </a:buClr>
            </a:pPr>
            <a:r>
              <a:rPr lang="en-US" sz="1800" dirty="0">
                <a:solidFill>
                  <a:srgbClr val="9FB8CD">
                    <a:lumMod val="75000"/>
                  </a:srgbClr>
                </a:solidFill>
              </a:rPr>
              <a:t>Tonic phase : </a:t>
            </a:r>
            <a:r>
              <a:rPr lang="en-US" sz="1800" dirty="0">
                <a:solidFill>
                  <a:prstClr val="black"/>
                </a:solidFill>
              </a:rPr>
              <a:t>Rigid muscle contraction in which clenched jaw and hands, eyes open with pupils dilated, lasts </a:t>
            </a:r>
            <a:r>
              <a:rPr lang="en-US" sz="1800" dirty="0">
                <a:solidFill>
                  <a:srgbClr val="FADA7A">
                    <a:lumMod val="75000"/>
                  </a:srgbClr>
                </a:solidFill>
              </a:rPr>
              <a:t>30 to 60 seconds.</a:t>
            </a:r>
          </a:p>
          <a:p>
            <a:pPr marL="0" lvl="0" indent="0">
              <a:buClr>
                <a:srgbClr val="727CA3"/>
              </a:buClr>
              <a:buNone/>
            </a:pPr>
            <a:endParaRPr lang="en-US" sz="800" dirty="0">
              <a:solidFill>
                <a:prstClr val="black"/>
              </a:solidFill>
            </a:endParaRPr>
          </a:p>
          <a:p>
            <a:pPr lvl="0">
              <a:buClr>
                <a:srgbClr val="727CA3"/>
              </a:buClr>
            </a:pPr>
            <a:r>
              <a:rPr lang="en-US" sz="1800" dirty="0" err="1">
                <a:solidFill>
                  <a:srgbClr val="9FB8CD">
                    <a:lumMod val="75000"/>
                  </a:srgbClr>
                </a:solidFill>
              </a:rPr>
              <a:t>clonic</a:t>
            </a:r>
            <a:r>
              <a:rPr lang="en-US" sz="1800" dirty="0">
                <a:solidFill>
                  <a:srgbClr val="9FB8CD">
                    <a:lumMod val="75000"/>
                  </a:srgbClr>
                </a:solidFill>
              </a:rPr>
              <a:t> phase : </a:t>
            </a:r>
            <a:r>
              <a:rPr lang="en-US" sz="1800" dirty="0">
                <a:solidFill>
                  <a:prstClr val="black"/>
                </a:solidFill>
              </a:rPr>
              <a:t>Rhythmic, jerky contraction and relaxation of all muscles in with incontinence and frothing at the lips, may bite tongue or cheek, lasts several minutes. </a:t>
            </a:r>
          </a:p>
          <a:p>
            <a:pPr lvl="0">
              <a:buClr>
                <a:srgbClr val="727CA3"/>
              </a:buClr>
            </a:pPr>
            <a:endParaRPr lang="en-US" sz="800" dirty="0">
              <a:solidFill>
                <a:prstClr val="black"/>
              </a:solidFill>
            </a:endParaRPr>
          </a:p>
          <a:p>
            <a:pPr lvl="0">
              <a:buClr>
                <a:srgbClr val="727CA3"/>
              </a:buClr>
            </a:pPr>
            <a:r>
              <a:rPr lang="en-US" sz="1800" dirty="0">
                <a:solidFill>
                  <a:srgbClr val="9FB8CD">
                    <a:lumMod val="75000"/>
                  </a:srgbClr>
                </a:solidFill>
              </a:rPr>
              <a:t>postictal state: </a:t>
            </a:r>
            <a:r>
              <a:rPr lang="en-US" sz="1800" dirty="0">
                <a:solidFill>
                  <a:prstClr val="black"/>
                </a:solidFill>
              </a:rPr>
              <a:t>Sleeping or dazed for up to several hours.</a:t>
            </a:r>
            <a:endParaRPr lang="ar-SA" sz="1800" dirty="0">
              <a:solidFill>
                <a:prstClr val="black"/>
              </a:solidFill>
            </a:endParaRPr>
          </a:p>
          <a:p>
            <a:endParaRPr lang="en-US" dirty="0"/>
          </a:p>
        </p:txBody>
      </p:sp>
      <p:sp>
        <p:nvSpPr>
          <p:cNvPr id="5" name="Content Placeholder 4"/>
          <p:cNvSpPr>
            <a:spLocks noGrp="1"/>
          </p:cNvSpPr>
          <p:nvPr>
            <p:ph sz="quarter" idx="2"/>
          </p:nvPr>
        </p:nvSpPr>
        <p:spPr>
          <a:xfrm>
            <a:off x="6174658" y="1216155"/>
            <a:ext cx="5387461" cy="2500877"/>
          </a:xfrm>
        </p:spPr>
        <p:txBody>
          <a:bodyPr>
            <a:normAutofit/>
          </a:bodyPr>
          <a:lstStyle/>
          <a:p>
            <a:pPr marL="342900" indent="-342900">
              <a:lnSpc>
                <a:spcPct val="150000"/>
              </a:lnSpc>
              <a:buFont typeface="+mj-lt"/>
              <a:buAutoNum type="alphaUcPeriod"/>
            </a:pPr>
            <a:r>
              <a:rPr lang="en-US" sz="1800" dirty="0"/>
              <a:t>Loss of contact with environment for </a:t>
            </a:r>
            <a:r>
              <a:rPr lang="en-US" sz="1800" dirty="0">
                <a:solidFill>
                  <a:schemeClr val="accent4">
                    <a:lumMod val="75000"/>
                  </a:schemeClr>
                </a:solidFill>
              </a:rPr>
              <a:t>5 to 30 seconds.</a:t>
            </a:r>
          </a:p>
          <a:p>
            <a:pPr marL="342900" indent="-342900">
              <a:lnSpc>
                <a:spcPct val="150000"/>
              </a:lnSpc>
              <a:buFont typeface="+mj-lt"/>
              <a:buAutoNum type="alphaUcPeriod"/>
            </a:pPr>
            <a:r>
              <a:rPr lang="en-US" sz="1800" dirty="0"/>
              <a:t>Appears to be day dreaming or may roll eyes, nod head, move hands, or smack lips.</a:t>
            </a:r>
          </a:p>
          <a:p>
            <a:pPr marL="342900" indent="-342900">
              <a:lnSpc>
                <a:spcPct val="150000"/>
              </a:lnSpc>
              <a:buFont typeface="+mj-lt"/>
              <a:buAutoNum type="alphaUcPeriod"/>
            </a:pPr>
            <a:r>
              <a:rPr lang="en-US" sz="1800" dirty="0"/>
              <a:t>Resumes activity and is not aware of seizure.</a:t>
            </a:r>
            <a:endParaRPr lang="ar-SA" sz="1800" dirty="0"/>
          </a:p>
          <a:p>
            <a:pPr marL="342900" indent="-342900">
              <a:lnSpc>
                <a:spcPct val="150000"/>
              </a:lnSpc>
              <a:buFont typeface="+mj-lt"/>
              <a:buAutoNum type="alphaUcPeriod"/>
            </a:pPr>
            <a:endParaRPr lang="en-US" sz="1800" dirty="0"/>
          </a:p>
        </p:txBody>
      </p:sp>
      <p:cxnSp>
        <p:nvCxnSpPr>
          <p:cNvPr id="6" name="Straight Connector 5"/>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6094412" y="228600"/>
            <a:ext cx="5387443" cy="914400"/>
          </a:xfrm>
          <a:prstGeom prst="rect">
            <a:avLst/>
          </a:prstGeom>
        </p:spPr>
        <p:txBody>
          <a:bodyPr vert="horz" lIns="101590" tIns="50795" rIns="101590" bIns="50795" anchor="b" anchorCtr="0">
            <a:normAutofit fontScale="90000" lnSpcReduction="200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fr-FR" dirty="0"/>
              <a:t>2. Absence (petit mal) </a:t>
            </a:r>
            <a:r>
              <a:rPr lang="fr-FR" dirty="0" err="1"/>
              <a:t>seizure</a:t>
            </a:r>
            <a:r>
              <a:rPr lang="fr-FR" dirty="0"/>
              <a:t> </a:t>
            </a:r>
            <a:endParaRPr lang="en-US" dirty="0"/>
          </a:p>
        </p:txBody>
      </p:sp>
      <p:pic>
        <p:nvPicPr>
          <p:cNvPr id="8" name="صورة 4"/>
          <p:cNvPicPr>
            <a:picLocks noChangeAspect="1"/>
          </p:cNvPicPr>
          <p:nvPr/>
        </p:nvPicPr>
        <p:blipFill rotWithShape="1">
          <a:blip r:embed="rId2"/>
          <a:srcRect l="15145" t="33187" r="7465" b="31086"/>
          <a:stretch/>
        </p:blipFill>
        <p:spPr>
          <a:xfrm>
            <a:off x="6255674" y="3933056"/>
            <a:ext cx="5306446" cy="2172883"/>
          </a:xfrm>
          <a:prstGeom prst="rect">
            <a:avLst/>
          </a:prstGeom>
        </p:spPr>
      </p:pic>
      <p:sp>
        <p:nvSpPr>
          <p:cNvPr id="9" name="TextBox 8">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97010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rmAutofit fontScale="90000"/>
          </a:bodyPr>
          <a:lstStyle/>
          <a:p>
            <a:r>
              <a:rPr lang="en-US" dirty="0"/>
              <a:t>Clinical manifestation of seizure</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42" y="1219200"/>
            <a:ext cx="5387461" cy="5137150"/>
          </a:xfrm>
        </p:spPr>
        <p:txBody>
          <a:bodyPr>
            <a:normAutofit lnSpcReduction="10000"/>
          </a:bodyPr>
          <a:lstStyle/>
          <a:p>
            <a:pPr lvl="0">
              <a:buClr>
                <a:srgbClr val="727CA3"/>
              </a:buClr>
            </a:pPr>
            <a:r>
              <a:rPr lang="en-US" sz="1800" dirty="0">
                <a:solidFill>
                  <a:srgbClr val="9FB8CD">
                    <a:lumMod val="75000"/>
                  </a:srgbClr>
                </a:solidFill>
              </a:rPr>
              <a:t>The clinical manifestations of a seizure reflect the area of the brain from which the seizure begins (i.e., seizure focus) and the spread of the electrical discharge. </a:t>
            </a:r>
          </a:p>
          <a:p>
            <a:pPr lvl="0">
              <a:buClr>
                <a:srgbClr val="727CA3"/>
              </a:buClr>
            </a:pPr>
            <a:endParaRPr lang="en-US" sz="1800" dirty="0">
              <a:solidFill>
                <a:srgbClr val="9FB8CD">
                  <a:lumMod val="75000"/>
                </a:srgbClr>
              </a:solidFill>
            </a:endParaRPr>
          </a:p>
          <a:p>
            <a:pPr lvl="0">
              <a:buClr>
                <a:srgbClr val="727CA3"/>
              </a:buClr>
            </a:pPr>
            <a:r>
              <a:rPr lang="en-US" sz="1800" dirty="0">
                <a:solidFill>
                  <a:srgbClr val="9FB8CD">
                    <a:lumMod val="75000"/>
                  </a:srgbClr>
                </a:solidFill>
              </a:rPr>
              <a:t>Clinical manifestations accompanying a seizure are numerous and varied, including:</a:t>
            </a:r>
          </a:p>
          <a:p>
            <a:pPr marL="457200" lvl="0" indent="-457200">
              <a:buClr>
                <a:srgbClr val="727CA3"/>
              </a:buClr>
              <a:buFont typeface="Wingdings 3"/>
              <a:buAutoNum type="arabicParenBoth"/>
            </a:pPr>
            <a:r>
              <a:rPr lang="en-US" sz="1800" dirty="0">
                <a:solidFill>
                  <a:prstClr val="black"/>
                </a:solidFill>
              </a:rPr>
              <a:t>indescribable bodily sensations</a:t>
            </a:r>
          </a:p>
          <a:p>
            <a:pPr marL="457200" lvl="0" indent="-457200">
              <a:buClr>
                <a:srgbClr val="727CA3"/>
              </a:buClr>
              <a:buFont typeface="Wingdings 3"/>
              <a:buAutoNum type="arabicParenBoth"/>
            </a:pPr>
            <a:r>
              <a:rPr lang="en-US" sz="1800" dirty="0">
                <a:solidFill>
                  <a:prstClr val="black"/>
                </a:solidFill>
              </a:rPr>
              <a:t>"pins and needles" sensations</a:t>
            </a:r>
          </a:p>
          <a:p>
            <a:pPr marL="457200" lvl="0" indent="-457200">
              <a:buClr>
                <a:srgbClr val="727CA3"/>
              </a:buClr>
              <a:buFont typeface="Wingdings 3"/>
              <a:buAutoNum type="arabicParenBoth"/>
            </a:pPr>
            <a:r>
              <a:rPr lang="en-US" sz="1800" dirty="0">
                <a:solidFill>
                  <a:prstClr val="black"/>
                </a:solidFill>
              </a:rPr>
              <a:t>smells or sounds</a:t>
            </a:r>
          </a:p>
          <a:p>
            <a:pPr marL="457200" lvl="0" indent="-457200">
              <a:buClr>
                <a:srgbClr val="727CA3"/>
              </a:buClr>
              <a:buFont typeface="Wingdings 3"/>
              <a:buAutoNum type="arabicParenBoth"/>
            </a:pPr>
            <a:r>
              <a:rPr lang="en-US" sz="1800" dirty="0">
                <a:solidFill>
                  <a:prstClr val="black"/>
                </a:solidFill>
              </a:rPr>
              <a:t>fear or depression</a:t>
            </a:r>
          </a:p>
          <a:p>
            <a:pPr marL="457200" lvl="0" indent="-457200">
              <a:buClr>
                <a:srgbClr val="727CA3"/>
              </a:buClr>
              <a:buFont typeface="Wingdings 3"/>
              <a:buAutoNum type="arabicParenBoth"/>
            </a:pPr>
            <a:r>
              <a:rPr lang="en-US" sz="1800" dirty="0">
                <a:solidFill>
                  <a:prstClr val="black"/>
                </a:solidFill>
              </a:rPr>
              <a:t>Hallucinations</a:t>
            </a:r>
          </a:p>
          <a:p>
            <a:pPr marL="457200" lvl="0" indent="-457200">
              <a:buClr>
                <a:srgbClr val="727CA3"/>
              </a:buClr>
              <a:buFont typeface="Wingdings 3"/>
              <a:buAutoNum type="arabicParenBoth"/>
            </a:pPr>
            <a:r>
              <a:rPr lang="en-US" sz="1800" dirty="0">
                <a:solidFill>
                  <a:prstClr val="black"/>
                </a:solidFill>
              </a:rPr>
              <a:t>momentary jerks or head nods</a:t>
            </a:r>
          </a:p>
          <a:p>
            <a:pPr marL="457200" lvl="0" indent="-457200">
              <a:buClr>
                <a:srgbClr val="727CA3"/>
              </a:buClr>
              <a:buFont typeface="Wingdings 3"/>
              <a:buAutoNum type="arabicParenBoth"/>
            </a:pPr>
            <a:r>
              <a:rPr lang="en-US" sz="1800" dirty="0">
                <a:solidFill>
                  <a:prstClr val="black"/>
                </a:solidFill>
              </a:rPr>
              <a:t>staring with loss of awareness</a:t>
            </a:r>
          </a:p>
          <a:p>
            <a:pPr marL="457200" lvl="0" indent="-457200">
              <a:buClr>
                <a:srgbClr val="727CA3"/>
              </a:buClr>
              <a:buFont typeface="Wingdings 3"/>
              <a:buAutoNum type="arabicParenBoth"/>
            </a:pPr>
            <a:r>
              <a:rPr lang="en-US" sz="1800" dirty="0">
                <a:solidFill>
                  <a:prstClr val="black"/>
                </a:solidFill>
              </a:rPr>
              <a:t>Convulsions </a:t>
            </a:r>
            <a:r>
              <a:rPr lang="en-US" sz="1800" dirty="0">
                <a:solidFill>
                  <a:prstClr val="black"/>
                </a:solidFill>
                <a:sym typeface="Wingdings" panose="05000000000000000000" pitchFamily="2" charset="2"/>
              </a:rPr>
              <a:t> </a:t>
            </a:r>
            <a:r>
              <a:rPr lang="en-US" sz="1800" dirty="0">
                <a:solidFill>
                  <a:srgbClr val="DDE9EC">
                    <a:lumMod val="75000"/>
                  </a:srgbClr>
                </a:solidFill>
              </a:rPr>
              <a:t>i.e., (involuntary muscle contractions) </a:t>
            </a:r>
            <a:r>
              <a:rPr lang="en-US" sz="1800" dirty="0">
                <a:solidFill>
                  <a:prstClr val="black"/>
                </a:solidFill>
              </a:rPr>
              <a:t>lasting </a:t>
            </a:r>
            <a:r>
              <a:rPr lang="en-US" sz="1800" dirty="0">
                <a:solidFill>
                  <a:srgbClr val="FADA7A">
                    <a:lumMod val="75000"/>
                  </a:srgbClr>
                </a:solidFill>
              </a:rPr>
              <a:t>seconds to minutes</a:t>
            </a:r>
            <a:r>
              <a:rPr lang="en-US" sz="1800" dirty="0">
                <a:solidFill>
                  <a:prstClr val="black"/>
                </a:solidFill>
              </a:rPr>
              <a:t>. </a:t>
            </a:r>
            <a:endParaRPr lang="ar-SA" sz="1800" dirty="0">
              <a:solidFill>
                <a:prstClr val="black"/>
              </a:solidFill>
            </a:endParaRPr>
          </a:p>
        </p:txBody>
      </p:sp>
      <p:sp>
        <p:nvSpPr>
          <p:cNvPr id="5" name="Content Placeholder 4"/>
          <p:cNvSpPr>
            <a:spLocks noGrp="1"/>
          </p:cNvSpPr>
          <p:nvPr>
            <p:ph sz="quarter" idx="2"/>
          </p:nvPr>
        </p:nvSpPr>
        <p:spPr>
          <a:xfrm>
            <a:off x="6163082" y="1219200"/>
            <a:ext cx="5387461" cy="4858543"/>
          </a:xfrm>
        </p:spPr>
        <p:txBody>
          <a:bodyPr>
            <a:normAutofit lnSpcReduction="10000"/>
          </a:body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Epileptic:</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Idiopathic (70-80%).</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Cerebral </a:t>
            </a:r>
            <a:r>
              <a:rPr lang="en-GB" altLang="zh-TW" sz="1600" dirty="0" err="1">
                <a:solidFill>
                  <a:schemeClr val="bg1">
                    <a:lumMod val="50000"/>
                  </a:schemeClr>
                </a:solidFill>
                <a:ea typeface="Arial Unicode MS" panose="020B0604020202020204" pitchFamily="34" charset="-128"/>
                <a:cs typeface="Arial Unicode MS" panose="020B0604020202020204" pitchFamily="34" charset="-128"/>
              </a:rPr>
              <a:t>tumor</a:t>
            </a: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Neurodegenerative disorders Secondary to</a:t>
            </a:r>
          </a:p>
          <a:p>
            <a:pPr marL="1003234" lvl="2" indent="-342900">
              <a:lnSpc>
                <a:spcPct val="90000"/>
              </a:lnSpc>
              <a:buClr>
                <a:schemeClr val="accent1"/>
              </a:buClr>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Cerebral damage: e.g. congenital infections, intraventricular haemorrhage.</a:t>
            </a:r>
          </a:p>
          <a:p>
            <a:pPr marL="1003234" lvl="2" indent="-342900">
              <a:lnSpc>
                <a:spcPct val="90000"/>
              </a:lnSpc>
              <a:buClr>
                <a:schemeClr val="accent1"/>
              </a:buClr>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Cerebral dysgenesis/malformation: e.g. hydrocephalus.</a:t>
            </a:r>
          </a:p>
          <a:p>
            <a:pPr marL="1003234" lvl="2" indent="-342900">
              <a:lnSpc>
                <a:spcPct val="90000"/>
              </a:lnSpc>
              <a:buClr>
                <a:schemeClr val="accent1"/>
              </a:buClr>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TW" sz="1600" dirty="0">
              <a:solidFill>
                <a:schemeClr val="bg1">
                  <a:lumMod val="50000"/>
                </a:schemeClr>
              </a:solidFill>
              <a:ea typeface="Arial Unicode MS" panose="020B0604020202020204" pitchFamily="34" charset="-128"/>
              <a:cs typeface="Arial Unicode MS" panose="020B0604020202020204" pitchFamily="34" charset="-128"/>
            </a:endParaRP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Non-epileptic:</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Febrile convulsions.</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Metabolic:</a:t>
            </a:r>
          </a:p>
          <a:p>
            <a:pPr marL="1003234" lvl="2" indent="-342900">
              <a:lnSpc>
                <a:spcPct val="90000"/>
              </a:lnSpc>
              <a:buClr>
                <a:schemeClr val="accent1"/>
              </a:buClr>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err="1">
                <a:solidFill>
                  <a:schemeClr val="bg1">
                    <a:lumMod val="50000"/>
                  </a:schemeClr>
                </a:solidFill>
                <a:ea typeface="Arial Unicode MS" panose="020B0604020202020204" pitchFamily="34" charset="-128"/>
                <a:cs typeface="Arial Unicode MS" panose="020B0604020202020204" pitchFamily="34" charset="-128"/>
              </a:rPr>
              <a:t>Hypoglycemia</a:t>
            </a: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a:t>
            </a:r>
          </a:p>
          <a:p>
            <a:pPr marL="1003234" lvl="2" indent="-342900">
              <a:lnSpc>
                <a:spcPct val="90000"/>
              </a:lnSpc>
              <a:buClr>
                <a:schemeClr val="accent1"/>
              </a:buClr>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err="1">
                <a:solidFill>
                  <a:schemeClr val="bg1">
                    <a:lumMod val="50000"/>
                  </a:schemeClr>
                </a:solidFill>
                <a:ea typeface="Arial Unicode MS" panose="020B0604020202020204" pitchFamily="34" charset="-128"/>
                <a:cs typeface="Arial Unicode MS" panose="020B0604020202020204" pitchFamily="34" charset="-128"/>
              </a:rPr>
              <a:t>HypoCa</a:t>
            </a: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 </a:t>
            </a:r>
            <a:r>
              <a:rPr lang="en-GB" altLang="zh-TW" sz="1600" dirty="0" err="1">
                <a:solidFill>
                  <a:schemeClr val="bg1">
                    <a:lumMod val="50000"/>
                  </a:schemeClr>
                </a:solidFill>
                <a:ea typeface="Arial Unicode MS" panose="020B0604020202020204" pitchFamily="34" charset="-128"/>
                <a:cs typeface="Arial Unicode MS" panose="020B0604020202020204" pitchFamily="34" charset="-128"/>
              </a:rPr>
              <a:t>HypoMg</a:t>
            </a: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 </a:t>
            </a:r>
            <a:r>
              <a:rPr lang="en-GB" altLang="zh-TW" sz="1600" dirty="0" err="1">
                <a:solidFill>
                  <a:schemeClr val="bg1">
                    <a:lumMod val="50000"/>
                  </a:schemeClr>
                </a:solidFill>
                <a:ea typeface="Arial Unicode MS" panose="020B0604020202020204" pitchFamily="34" charset="-128"/>
                <a:cs typeface="Arial Unicode MS" panose="020B0604020202020204" pitchFamily="34" charset="-128"/>
              </a:rPr>
              <a:t>HyperNa</a:t>
            </a: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 </a:t>
            </a:r>
            <a:r>
              <a:rPr lang="en-GB" altLang="zh-TW" sz="1600" dirty="0" err="1">
                <a:solidFill>
                  <a:schemeClr val="bg1">
                    <a:lumMod val="50000"/>
                  </a:schemeClr>
                </a:solidFill>
                <a:ea typeface="Arial Unicode MS" panose="020B0604020202020204" pitchFamily="34" charset="-128"/>
                <a:cs typeface="Arial Unicode MS" panose="020B0604020202020204" pitchFamily="34" charset="-128"/>
              </a:rPr>
              <a:t>HypoNa</a:t>
            </a: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Head trauma.</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Meningitis.</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Encephalitis.</a:t>
            </a:r>
          </a:p>
          <a:p>
            <a:pPr lvl="1">
              <a:lnSpc>
                <a:spcPct val="90000"/>
              </a:lnSpc>
              <a:buClr>
                <a:schemeClr val="accent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600" dirty="0">
                <a:solidFill>
                  <a:schemeClr val="bg1">
                    <a:lumMod val="50000"/>
                  </a:schemeClr>
                </a:solidFill>
                <a:ea typeface="Arial Unicode MS" panose="020B0604020202020204" pitchFamily="34" charset="-128"/>
                <a:cs typeface="Arial Unicode MS" panose="020B0604020202020204" pitchFamily="34" charset="-128"/>
              </a:rPr>
              <a:t>Poisons/toxins.</a:t>
            </a:r>
          </a:p>
        </p:txBody>
      </p:sp>
      <p:cxnSp>
        <p:nvCxnSpPr>
          <p:cNvPr id="6" name="Straight Connector 5"/>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6094412" y="228600"/>
            <a:ext cx="5387443" cy="914400"/>
          </a:xfrm>
          <a:prstGeom prst="rect">
            <a:avLst/>
          </a:prstGeom>
        </p:spPr>
        <p:txBody>
          <a:bodyPr vert="horz" lIns="101590" tIns="50795" rIns="101590" bIns="50795" anchor="b" anchorCtr="0">
            <a:normAutofit fontScale="97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fr-FR" dirty="0" err="1">
                <a:solidFill>
                  <a:schemeClr val="bg1">
                    <a:lumMod val="50000"/>
                  </a:schemeClr>
                </a:solidFill>
              </a:rPr>
              <a:t>Aetiology</a:t>
            </a:r>
            <a:r>
              <a:rPr lang="fr-FR" dirty="0">
                <a:solidFill>
                  <a:schemeClr val="bg1">
                    <a:lumMod val="50000"/>
                  </a:schemeClr>
                </a:solidFill>
              </a:rPr>
              <a:t> of </a:t>
            </a:r>
            <a:r>
              <a:rPr lang="fr-FR" dirty="0" err="1">
                <a:solidFill>
                  <a:schemeClr val="bg1">
                    <a:lumMod val="50000"/>
                  </a:schemeClr>
                </a:solidFill>
              </a:rPr>
              <a:t>seizures</a:t>
            </a:r>
            <a:r>
              <a:rPr lang="fr-FR" dirty="0">
                <a:solidFill>
                  <a:schemeClr val="bg1">
                    <a:lumMod val="50000"/>
                  </a:schemeClr>
                </a:solidFill>
              </a:rPr>
              <a:t> </a:t>
            </a:r>
            <a:endParaRPr lang="en-US" dirty="0">
              <a:solidFill>
                <a:schemeClr val="bg1">
                  <a:lumMod val="50000"/>
                </a:schemeClr>
              </a:solidFill>
            </a:endParaRPr>
          </a:p>
        </p:txBody>
      </p:sp>
    </p:spTree>
    <p:extLst>
      <p:ext uri="{BB962C8B-B14F-4D97-AF65-F5344CB8AC3E}">
        <p14:creationId xmlns:p14="http://schemas.microsoft.com/office/powerpoint/2010/main" val="392004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Pathophysiology of epilepsy (at molecular level)</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عنصر نائب للمحتوى 3"/>
          <p:cNvSpPr>
            <a:spLocks noGrp="1"/>
          </p:cNvSpPr>
          <p:nvPr>
            <p:ph sz="quarter" idx="1"/>
          </p:nvPr>
        </p:nvSpPr>
        <p:spPr/>
        <p:txBody>
          <a:bodyPr>
            <a:normAutofit/>
          </a:bodyPr>
          <a:lstStyle/>
          <a:p>
            <a:r>
              <a:rPr lang="en-US" sz="1800" dirty="0"/>
              <a:t>Cortical cell membrane level.</a:t>
            </a:r>
          </a:p>
          <a:p>
            <a:endParaRPr lang="en-US" sz="1800" dirty="0"/>
          </a:p>
          <a:p>
            <a:r>
              <a:rPr lang="en-US" sz="1800" dirty="0"/>
              <a:t>Instability of the nerve cell membrane </a:t>
            </a:r>
            <a:r>
              <a:rPr lang="en-US" sz="1800" dirty="0">
                <a:sym typeface="Wingdings" pitchFamily="2" charset="2"/>
              </a:rPr>
              <a:t> </a:t>
            </a:r>
            <a:r>
              <a:rPr lang="en-US" sz="1800" dirty="0"/>
              <a:t>Polarization abnormalities (excessive polarization, </a:t>
            </a:r>
            <a:r>
              <a:rPr lang="en-US" sz="1800" dirty="0" err="1"/>
              <a:t>hypopolarization</a:t>
            </a:r>
            <a:r>
              <a:rPr lang="en-US" sz="1800" dirty="0"/>
              <a:t>, or lapses in repolarization), allowing the cell to be more susceptible to activation </a:t>
            </a:r>
            <a:r>
              <a:rPr lang="en-US" sz="1800" dirty="0">
                <a:sym typeface="Wingdings" pitchFamily="2" charset="2"/>
              </a:rPr>
              <a:t> </a:t>
            </a:r>
            <a:r>
              <a:rPr lang="en-US" sz="1800" dirty="0"/>
              <a:t>Hypersensitive neurons with lowered thresholds for firing and firing excessively, related to</a:t>
            </a:r>
            <a:r>
              <a:rPr lang="en-US" sz="1800" dirty="0">
                <a:sym typeface="Wingdings" panose="05000000000000000000" pitchFamily="2" charset="2"/>
              </a:rPr>
              <a:t></a:t>
            </a:r>
          </a:p>
          <a:p>
            <a:endParaRPr lang="en-US" sz="1800" dirty="0"/>
          </a:p>
          <a:p>
            <a:pPr marL="342900" indent="-342900">
              <a:buFont typeface="+mj-lt"/>
              <a:buAutoNum type="arabicPeriod"/>
            </a:pPr>
            <a:r>
              <a:rPr lang="en-US" sz="1800" dirty="0"/>
              <a:t>Excess of Excitatory (acetylcholine - or Glutamate – related activity).</a:t>
            </a:r>
          </a:p>
          <a:p>
            <a:pPr marL="342900" indent="-342900">
              <a:buFont typeface="+mj-lt"/>
              <a:buAutoNum type="arabicPeriod"/>
            </a:pPr>
            <a:r>
              <a:rPr lang="en-US" sz="1800" dirty="0"/>
              <a:t>Decreased inhibitory ( GABA – related activity).</a:t>
            </a:r>
          </a:p>
          <a:p>
            <a:endParaRPr lang="en-US" sz="1800" dirty="0"/>
          </a:p>
          <a:p>
            <a:r>
              <a:rPr lang="en-US" sz="1800" dirty="0"/>
              <a:t>Together and /or (2) above</a:t>
            </a:r>
            <a:r>
              <a:rPr lang="en-US" sz="1800" dirty="0">
                <a:sym typeface="Wingdings" panose="05000000000000000000" pitchFamily="2" charset="2"/>
              </a:rPr>
              <a:t></a:t>
            </a:r>
            <a:r>
              <a:rPr lang="en-US" sz="1800" dirty="0"/>
              <a:t> leading to instability of cell-membrane &amp; lowered threshold for excitation</a:t>
            </a:r>
            <a:r>
              <a:rPr lang="en-US" sz="1800" dirty="0">
                <a:sym typeface="Wingdings" panose="05000000000000000000" pitchFamily="2" charset="2"/>
              </a:rPr>
              <a:t> </a:t>
            </a:r>
            <a:r>
              <a:rPr lang="en-US" sz="1800" dirty="0"/>
              <a:t>excessive polarization, </a:t>
            </a:r>
            <a:r>
              <a:rPr lang="en-US" sz="1800" dirty="0" err="1"/>
              <a:t>hypopolarization</a:t>
            </a:r>
            <a:r>
              <a:rPr lang="en-US" sz="1800" dirty="0"/>
              <a:t> allowing the cell to be more susceptible to activation spontaneously or by any ionic imbalances in the immediate chemical environment of neurons.</a:t>
            </a:r>
            <a:endParaRPr lang="ar-SA" sz="1800" dirty="0"/>
          </a:p>
        </p:txBody>
      </p:sp>
      <p:sp>
        <p:nvSpPr>
          <p:cNvPr id="5" name="TextBox 4"/>
          <p:cNvSpPr txBox="1"/>
          <p:nvPr/>
        </p:nvSpPr>
        <p:spPr>
          <a:xfrm>
            <a:off x="615698" y="1699027"/>
            <a:ext cx="10969943" cy="1384995"/>
          </a:xfrm>
          <a:prstGeom prst="rect">
            <a:avLst/>
          </a:prstGeom>
          <a:noFill/>
          <a:ln w="19050">
            <a:solidFill>
              <a:schemeClr val="bg2">
                <a:lumMod val="50000"/>
              </a:schemeClr>
            </a:solidFill>
            <a:prstDash val="dash"/>
          </a:ln>
        </p:spPr>
        <p:txBody>
          <a:bodyPr wrap="square" rtlCol="0">
            <a:spAutoFit/>
          </a:bodyPr>
          <a:lstStyle/>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6" name="TextBox 14"/>
          <p:cNvSpPr txBox="1"/>
          <p:nvPr/>
        </p:nvSpPr>
        <p:spPr>
          <a:xfrm>
            <a:off x="8846074" y="1699027"/>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9442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Electroencephalogram ( EEG) </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عنصر نائب للمحتوى 3"/>
          <p:cNvSpPr>
            <a:spLocks noGrp="1"/>
          </p:cNvSpPr>
          <p:nvPr>
            <p:ph sz="quarter" idx="1"/>
          </p:nvPr>
        </p:nvSpPr>
        <p:spPr>
          <a:xfrm>
            <a:off x="609460" y="1174087"/>
            <a:ext cx="10969943" cy="5234137"/>
          </a:xfrm>
        </p:spPr>
        <p:txBody>
          <a:bodyPr>
            <a:normAutofit lnSpcReduction="10000"/>
          </a:bodyPr>
          <a:lstStyle/>
          <a:p>
            <a:r>
              <a:rPr lang="en-US" altLang="en-US" sz="1400" dirty="0">
                <a:solidFill>
                  <a:srgbClr val="F82CD1"/>
                </a:solidFill>
              </a:rPr>
              <a:t>Measuring electrical activity of the brain (without stimulation).</a:t>
            </a:r>
          </a:p>
          <a:p>
            <a:endParaRPr lang="ar-SA" altLang="en-US" sz="900" dirty="0">
              <a:solidFill>
                <a:srgbClr val="F82CD1"/>
              </a:solidFill>
            </a:endParaRPr>
          </a:p>
          <a:p>
            <a:r>
              <a:rPr lang="en-GB" sz="1400" dirty="0">
                <a:solidFill>
                  <a:srgbClr val="F82CD1"/>
                </a:solidFill>
              </a:rPr>
              <a:t>EEG › diagnosis, classifying seizures › therapeutic decisions.</a:t>
            </a:r>
          </a:p>
          <a:p>
            <a:endParaRPr lang="en-US" sz="900" dirty="0"/>
          </a:p>
          <a:p>
            <a:r>
              <a:rPr lang="en-US" sz="1400" dirty="0"/>
              <a:t>EEG is helpful for establishing the diagnosis, classifying seizures correctly, and making therapeutic decisions.</a:t>
            </a:r>
          </a:p>
          <a:p>
            <a:pPr marL="0" indent="0">
              <a:buNone/>
            </a:pPr>
            <a:endParaRPr lang="en-US" sz="900" dirty="0"/>
          </a:p>
          <a:p>
            <a:r>
              <a:rPr lang="en-US" sz="1400" dirty="0"/>
              <a:t>In combination with appropriate clinical findings, epileptiform EEG patterns termed spikes or sharp waves strongly support a diagnosis of epilepsy.</a:t>
            </a:r>
          </a:p>
          <a:p>
            <a:endParaRPr lang="en-US" sz="900" dirty="0"/>
          </a:p>
          <a:p>
            <a:r>
              <a:rPr lang="en-US" sz="1400" dirty="0">
                <a:solidFill>
                  <a:srgbClr val="7030A0"/>
                </a:solidFill>
              </a:rPr>
              <a:t>EEG in patients with seizures :</a:t>
            </a:r>
          </a:p>
          <a:p>
            <a:pPr lvl="1"/>
            <a:r>
              <a:rPr lang="en-US" sz="1400" dirty="0">
                <a:solidFill>
                  <a:srgbClr val="7030A0"/>
                </a:solidFill>
              </a:rPr>
              <a:t>focal epileptiform discharges indicate focal epilepsy.</a:t>
            </a:r>
          </a:p>
          <a:p>
            <a:pPr lvl="1"/>
            <a:r>
              <a:rPr lang="en-US" sz="1400" dirty="0">
                <a:solidFill>
                  <a:srgbClr val="7030A0"/>
                </a:solidFill>
              </a:rPr>
              <a:t>generalized epileptiform activity indicates a </a:t>
            </a:r>
          </a:p>
          <a:p>
            <a:pPr marL="304769" lvl="1" indent="0">
              <a:buNone/>
            </a:pPr>
            <a:r>
              <a:rPr lang="en-US" sz="1400" dirty="0">
                <a:solidFill>
                  <a:srgbClr val="7030A0"/>
                </a:solidFill>
              </a:rPr>
              <a:t>     generalized form of epilepsy.</a:t>
            </a:r>
          </a:p>
          <a:p>
            <a:pPr marL="0" indent="0">
              <a:buNone/>
            </a:pPr>
            <a:r>
              <a:rPr lang="en-US" sz="1400" dirty="0"/>
              <a:t>  </a:t>
            </a:r>
          </a:p>
          <a:p>
            <a:r>
              <a:rPr lang="en-US" sz="1400" dirty="0"/>
              <a:t>Most EEGs are obtained between seizures, and </a:t>
            </a:r>
            <a:r>
              <a:rPr lang="en-US" sz="1400" dirty="0" err="1"/>
              <a:t>interictal</a:t>
            </a:r>
            <a:r>
              <a:rPr lang="en-US" sz="1400" dirty="0"/>
              <a:t> </a:t>
            </a:r>
          </a:p>
          <a:p>
            <a:pPr marL="0" indent="0">
              <a:buNone/>
            </a:pPr>
            <a:r>
              <a:rPr lang="en-US" sz="1400" dirty="0"/>
              <a:t>     abnormalities alone can never prove or eliminate a </a:t>
            </a:r>
          </a:p>
          <a:p>
            <a:pPr marL="0" indent="0">
              <a:buNone/>
            </a:pPr>
            <a:r>
              <a:rPr lang="en-US" sz="1400" dirty="0"/>
              <a:t>     diagnosis of epilepsy.</a:t>
            </a:r>
          </a:p>
          <a:p>
            <a:endParaRPr lang="en-US" sz="800" dirty="0"/>
          </a:p>
          <a:p>
            <a:r>
              <a:rPr lang="en-US" sz="1400" dirty="0"/>
              <a:t>Epilepsy can be definitely established only by recording a </a:t>
            </a:r>
          </a:p>
          <a:p>
            <a:pPr marL="0" indent="0">
              <a:buNone/>
            </a:pPr>
            <a:r>
              <a:rPr lang="en-US" sz="1400" dirty="0"/>
              <a:t>     characteristic ictal discharge during a clinical attack.</a:t>
            </a:r>
            <a:endParaRPr lang="ar-SA" sz="1400" dirty="0"/>
          </a:p>
        </p:txBody>
      </p:sp>
      <p:pic>
        <p:nvPicPr>
          <p:cNvPr id="5" name="عنصر نائب للمحتوى 4"/>
          <p:cNvPicPr>
            <a:picLocks noChangeAspect="1"/>
          </p:cNvPicPr>
          <p:nvPr/>
        </p:nvPicPr>
        <p:blipFill rotWithShape="1">
          <a:blip r:embed="rId2"/>
          <a:srcRect l="18689" t="14300" r="22234" b="7315"/>
          <a:stretch/>
        </p:blipFill>
        <p:spPr>
          <a:xfrm>
            <a:off x="6382443" y="2960941"/>
            <a:ext cx="5196959" cy="3367591"/>
          </a:xfrm>
          <a:prstGeom prst="rect">
            <a:avLst/>
          </a:prstGeom>
        </p:spPr>
      </p:pic>
      <p:sp>
        <p:nvSpPr>
          <p:cNvPr id="7" name="TextBox 6">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8" name="TextBox 7"/>
          <p:cNvSpPr txBox="1"/>
          <p:nvPr/>
        </p:nvSpPr>
        <p:spPr>
          <a:xfrm>
            <a:off x="7436294" y="460177"/>
            <a:ext cx="4143108" cy="646331"/>
          </a:xfrm>
          <a:prstGeom prst="rect">
            <a:avLst/>
          </a:prstGeom>
          <a:solidFill>
            <a:schemeClr val="bg1"/>
          </a:solidFill>
          <a:ln w="19050">
            <a:solidFill>
              <a:schemeClr val="bg2">
                <a:lumMod val="50000"/>
              </a:schemeClr>
            </a:solidFill>
            <a:prstDash val="dash"/>
          </a:ln>
        </p:spPr>
        <p:txBody>
          <a:bodyPr wrap="square" rtlCol="0">
            <a:spAutoFit/>
          </a:bodyPr>
          <a:lstStyle/>
          <a:p>
            <a:pPr marL="171450" indent="-171450">
              <a:buFont typeface="Arial" panose="020B0604020202020204" pitchFamily="34" charset="0"/>
              <a:buChar char="•"/>
            </a:pPr>
            <a:r>
              <a:rPr lang="en-US" sz="1200" b="1" dirty="0">
                <a:solidFill>
                  <a:srgbClr val="7030A0"/>
                </a:solidFill>
              </a:rPr>
              <a:t>Purple Color Refer To ( Both In Males’ And Females’ Slides).</a:t>
            </a:r>
          </a:p>
          <a:p>
            <a:pPr marL="171450" indent="-171450">
              <a:buFont typeface="Arial" panose="020B0604020202020204" pitchFamily="34" charset="0"/>
              <a:buChar char="•"/>
            </a:pPr>
            <a:r>
              <a:rPr lang="en-US" sz="1200" b="1" dirty="0">
                <a:solidFill>
                  <a:srgbClr val="F82CD1"/>
                </a:solidFill>
              </a:rPr>
              <a:t>Pink Color Refer To ( Only In Females’ Slides).</a:t>
            </a:r>
          </a:p>
        </p:txBody>
      </p:sp>
    </p:spTree>
    <p:extLst>
      <p:ext uri="{BB962C8B-B14F-4D97-AF65-F5344CB8AC3E}">
        <p14:creationId xmlns:p14="http://schemas.microsoft.com/office/powerpoint/2010/main" val="426181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461" y="152400"/>
            <a:ext cx="5556960" cy="990600"/>
          </a:xfrm>
        </p:spPr>
        <p:txBody>
          <a:bodyPr>
            <a:normAutofit/>
          </a:bodyPr>
          <a:lstStyle/>
          <a:p>
            <a:r>
              <a:rPr lang="en-US" sz="3200" dirty="0"/>
              <a:t>Genetic Epilepsy </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15</a:t>
            </a:fld>
            <a:endParaRPr lang="en-US" dirty="0"/>
          </a:p>
        </p:txBody>
      </p:sp>
      <p:sp>
        <p:nvSpPr>
          <p:cNvPr id="10" name="عنصر نائب للمحتوى 9"/>
          <p:cNvSpPr>
            <a:spLocks noGrp="1"/>
          </p:cNvSpPr>
          <p:nvPr>
            <p:ph sz="quarter" idx="1"/>
          </p:nvPr>
        </p:nvSpPr>
        <p:spPr>
          <a:xfrm>
            <a:off x="609461" y="1219200"/>
            <a:ext cx="5412944" cy="5137150"/>
          </a:xfrm>
        </p:spPr>
        <p:txBody>
          <a:bodyPr>
            <a:normAutofit lnSpcReduction="10000"/>
          </a:bodyPr>
          <a:lstStyle/>
          <a:p>
            <a:r>
              <a:rPr lang="en-US" sz="1600" dirty="0"/>
              <a:t>Some types linked to genes (run in families).</a:t>
            </a:r>
          </a:p>
          <a:p>
            <a:endParaRPr lang="en-US" sz="1600" dirty="0"/>
          </a:p>
          <a:p>
            <a:r>
              <a:rPr lang="en-US" sz="1600" dirty="0"/>
              <a:t>Genetic abnormalities, increasing a person's susceptibility to seizures that are triggered by an environmental factor.</a:t>
            </a:r>
          </a:p>
          <a:p>
            <a:endParaRPr lang="en-US" sz="1600" dirty="0"/>
          </a:p>
          <a:p>
            <a:r>
              <a:rPr lang="en-US" sz="1600" dirty="0"/>
              <a:t>Several types of epilepsy have now been linked to defective genes for ion channels, the "gates" that control the flow of ions in to and out of cells and that regulate neuron signaling.</a:t>
            </a:r>
          </a:p>
          <a:p>
            <a:endParaRPr lang="en-US" sz="1600" dirty="0"/>
          </a:p>
          <a:p>
            <a:pPr marL="0" indent="0">
              <a:buNone/>
            </a:pPr>
            <a:r>
              <a:rPr lang="en-US" sz="1600" dirty="0">
                <a:solidFill>
                  <a:schemeClr val="bg2">
                    <a:lumMod val="75000"/>
                  </a:schemeClr>
                </a:solidFill>
              </a:rPr>
              <a:t>Example: </a:t>
            </a:r>
            <a:r>
              <a:rPr lang="en-US" sz="1600" dirty="0" err="1">
                <a:solidFill>
                  <a:schemeClr val="bg2">
                    <a:lumMod val="75000"/>
                  </a:schemeClr>
                </a:solidFill>
              </a:rPr>
              <a:t>Lafora's</a:t>
            </a:r>
            <a:r>
              <a:rPr lang="en-US" sz="1600" dirty="0">
                <a:solidFill>
                  <a:schemeClr val="bg2">
                    <a:lumMod val="75000"/>
                  </a:schemeClr>
                </a:solidFill>
              </a:rPr>
              <a:t> disease, </a:t>
            </a:r>
            <a:r>
              <a:rPr lang="en-US" sz="1600" dirty="0"/>
              <a:t>has been linked to a gene that helps to break down carbohydrates.</a:t>
            </a:r>
          </a:p>
          <a:p>
            <a:pPr marL="0" indent="0">
              <a:buNone/>
            </a:pPr>
            <a:endParaRPr lang="en-US" sz="1600" dirty="0"/>
          </a:p>
          <a:p>
            <a:pPr>
              <a:lnSpc>
                <a:spcPct val="150000"/>
              </a:lnSpc>
            </a:pPr>
            <a:r>
              <a:rPr lang="en-US" sz="1600" dirty="0">
                <a:solidFill>
                  <a:schemeClr val="accent2">
                    <a:lumMod val="75000"/>
                  </a:schemeClr>
                </a:solidFill>
              </a:rPr>
              <a:t>Jacksonian epilepsy:</a:t>
            </a:r>
          </a:p>
          <a:p>
            <a:pPr marL="0" indent="0">
              <a:lnSpc>
                <a:spcPct val="150000"/>
              </a:lnSpc>
              <a:buNone/>
            </a:pPr>
            <a:r>
              <a:rPr lang="en-US" sz="1600" dirty="0"/>
              <a:t>Focal motor seizures begin in motor areas of the cerebral cortex, usually begins with twitching of the thumb, finger, toe, or angle of the mouth.</a:t>
            </a:r>
          </a:p>
        </p:txBody>
      </p:sp>
      <p:cxnSp>
        <p:nvCxnSpPr>
          <p:cNvPr id="5" name="Straight Connector 4"/>
          <p:cNvCxnSpPr/>
          <p:nvPr/>
        </p:nvCxnSpPr>
        <p:spPr>
          <a:xfrm>
            <a:off x="6166420" y="1143000"/>
            <a:ext cx="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609461" y="4725144"/>
            <a:ext cx="5412944" cy="1584176"/>
          </a:xfrm>
          <a:prstGeom prst="rect">
            <a:avLst/>
          </a:prstGeom>
          <a:noFill/>
          <a:ln>
            <a:solidFill>
              <a:schemeClr val="tx2"/>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xmlns="" id="{2B345117-AC50-47E6-92D5-4EF68D8229ED}"/>
              </a:ext>
            </a:extLst>
          </p:cNvPr>
          <p:cNvSpPr txBox="1"/>
          <p:nvPr/>
        </p:nvSpPr>
        <p:spPr>
          <a:xfrm>
            <a:off x="3430117" y="4725144"/>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cxnSp>
        <p:nvCxnSpPr>
          <p:cNvPr id="12" name="Straight Connector 11"/>
          <p:cNvCxnSpPr/>
          <p:nvPr/>
        </p:nvCxnSpPr>
        <p:spPr>
          <a:xfrm>
            <a:off x="6166420" y="1143000"/>
            <a:ext cx="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 name="عنوان 1"/>
          <p:cNvSpPr txBox="1">
            <a:spLocks/>
          </p:cNvSpPr>
          <p:nvPr/>
        </p:nvSpPr>
        <p:spPr>
          <a:xfrm>
            <a:off x="6166420" y="152400"/>
            <a:ext cx="5472608" cy="9906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800" dirty="0"/>
              <a:t>Functional neurophysiological investigation </a:t>
            </a:r>
            <a:endParaRPr lang="ar-SA" sz="2800" dirty="0"/>
          </a:p>
        </p:txBody>
      </p:sp>
      <p:sp>
        <p:nvSpPr>
          <p:cNvPr id="14" name="عنصر نائب للمحتوى 3"/>
          <p:cNvSpPr txBox="1">
            <a:spLocks/>
          </p:cNvSpPr>
          <p:nvPr/>
        </p:nvSpPr>
        <p:spPr>
          <a:xfrm>
            <a:off x="6166420" y="1450777"/>
            <a:ext cx="5400600" cy="4706183"/>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800" dirty="0"/>
              <a:t>Electromyography  (EMG) and nerve conduction studies.</a:t>
            </a:r>
          </a:p>
          <a:p>
            <a:pPr defTabSz="914400">
              <a:lnSpc>
                <a:spcPct val="150000"/>
              </a:lnSpc>
            </a:pPr>
            <a:r>
              <a:rPr lang="en-US" sz="1800" dirty="0"/>
              <a:t>Electroencephalography (EEG).</a:t>
            </a:r>
          </a:p>
          <a:p>
            <a:pPr defTabSz="914400">
              <a:lnSpc>
                <a:spcPct val="150000"/>
              </a:lnSpc>
            </a:pPr>
            <a:r>
              <a:rPr lang="en-US" sz="1800" dirty="0"/>
              <a:t>Evoked potentials (EP).</a:t>
            </a:r>
          </a:p>
          <a:p>
            <a:pPr defTabSz="914400">
              <a:lnSpc>
                <a:spcPct val="150000"/>
              </a:lnSpc>
            </a:pPr>
            <a:r>
              <a:rPr lang="en-US" sz="1800" dirty="0"/>
              <a:t>Polysomnography (sleep study to diagnose disorders associated with abnormal sleep).</a:t>
            </a:r>
          </a:p>
          <a:p>
            <a:pPr defTabSz="914400">
              <a:lnSpc>
                <a:spcPct val="150000"/>
              </a:lnSpc>
            </a:pPr>
            <a:r>
              <a:rPr lang="en-US" sz="1800" dirty="0"/>
              <a:t>Intraoperative monitoring, Intraoperative neurophysiologic monitoring.</a:t>
            </a:r>
          </a:p>
          <a:p>
            <a:pPr defTabSz="914400">
              <a:lnSpc>
                <a:spcPct val="150000"/>
              </a:lnSpc>
            </a:pPr>
            <a:r>
              <a:rPr lang="en-US" sz="1800" dirty="0"/>
              <a:t>Functional MRI.</a:t>
            </a:r>
          </a:p>
        </p:txBody>
      </p:sp>
      <p:sp>
        <p:nvSpPr>
          <p:cNvPr id="15" name="TextBox 14"/>
          <p:cNvSpPr txBox="1"/>
          <p:nvPr/>
        </p:nvSpPr>
        <p:spPr>
          <a:xfrm>
            <a:off x="6169396" y="114300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65647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461" y="152400"/>
            <a:ext cx="5556960" cy="990600"/>
          </a:xfrm>
        </p:spPr>
        <p:txBody>
          <a:bodyPr>
            <a:normAutofit/>
          </a:bodyPr>
          <a:lstStyle/>
          <a:p>
            <a:r>
              <a:rPr lang="en-US" sz="3200" dirty="0"/>
              <a:t>Evoked potential (EP)</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16</a:t>
            </a:fld>
            <a:endParaRPr lang="en-US" dirty="0"/>
          </a:p>
        </p:txBody>
      </p:sp>
      <p:sp>
        <p:nvSpPr>
          <p:cNvPr id="10" name="عنصر نائب للمحتوى 9"/>
          <p:cNvSpPr>
            <a:spLocks noGrp="1"/>
          </p:cNvSpPr>
          <p:nvPr>
            <p:ph sz="quarter" idx="1"/>
          </p:nvPr>
        </p:nvSpPr>
        <p:spPr>
          <a:xfrm>
            <a:off x="609461" y="1219200"/>
            <a:ext cx="5412944" cy="5137150"/>
          </a:xfrm>
        </p:spPr>
        <p:txBody>
          <a:bodyPr>
            <a:normAutofit/>
          </a:bodyPr>
          <a:lstStyle/>
          <a:p>
            <a:pPr>
              <a:lnSpc>
                <a:spcPct val="150000"/>
              </a:lnSpc>
            </a:pPr>
            <a:r>
              <a:rPr lang="en-US" sz="1600" dirty="0"/>
              <a:t>Measure the electrical activity of the brain in response to stimulation of specific sensory nerve pathways.</a:t>
            </a:r>
          </a:p>
          <a:p>
            <a:pPr>
              <a:lnSpc>
                <a:spcPct val="150000"/>
              </a:lnSpc>
            </a:pPr>
            <a:r>
              <a:rPr lang="en-US" sz="1600" dirty="0"/>
              <a:t>Detect the slowing of electrical conduction caused by damage.</a:t>
            </a:r>
          </a:p>
          <a:p>
            <a:pPr>
              <a:lnSpc>
                <a:spcPct val="150000"/>
              </a:lnSpc>
            </a:pPr>
            <a:r>
              <a:rPr lang="en-US" sz="1600" dirty="0"/>
              <a:t>Auditory EP.</a:t>
            </a:r>
          </a:p>
          <a:p>
            <a:pPr>
              <a:lnSpc>
                <a:spcPct val="150000"/>
              </a:lnSpc>
            </a:pPr>
            <a:r>
              <a:rPr lang="en-US" sz="1600" dirty="0"/>
              <a:t>Visual EP. </a:t>
            </a:r>
          </a:p>
        </p:txBody>
      </p:sp>
      <p:cxnSp>
        <p:nvCxnSpPr>
          <p:cNvPr id="5" name="Straight Connector 4"/>
          <p:cNvCxnSpPr/>
          <p:nvPr/>
        </p:nvCxnSpPr>
        <p:spPr>
          <a:xfrm>
            <a:off x="6166420" y="1143000"/>
            <a:ext cx="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6166420" y="1143000"/>
            <a:ext cx="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 name="عنوان 1"/>
          <p:cNvSpPr txBox="1">
            <a:spLocks/>
          </p:cNvSpPr>
          <p:nvPr/>
        </p:nvSpPr>
        <p:spPr>
          <a:xfrm>
            <a:off x="6166420" y="152400"/>
            <a:ext cx="5472608" cy="9906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800" dirty="0"/>
              <a:t>Cont.</a:t>
            </a:r>
            <a:endParaRPr lang="ar-SA" sz="2800" dirty="0"/>
          </a:p>
        </p:txBody>
      </p:sp>
      <p:sp>
        <p:nvSpPr>
          <p:cNvPr id="14" name="عنصر نائب للمحتوى 3"/>
          <p:cNvSpPr txBox="1">
            <a:spLocks/>
          </p:cNvSpPr>
          <p:nvPr/>
        </p:nvSpPr>
        <p:spPr>
          <a:xfrm>
            <a:off x="6166420" y="1219201"/>
            <a:ext cx="5400600" cy="49377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pPr>
            <a:r>
              <a:rPr lang="en-US" sz="1800" dirty="0">
                <a:solidFill>
                  <a:schemeClr val="accent2">
                    <a:lumMod val="75000"/>
                  </a:schemeClr>
                </a:solidFill>
              </a:rPr>
              <a:t>Visual evoked potential:</a:t>
            </a:r>
          </a:p>
          <a:p>
            <a:pPr defTabSz="914400">
              <a:lnSpc>
                <a:spcPct val="150000"/>
              </a:lnSpc>
            </a:pPr>
            <a:endParaRPr lang="en-US" sz="1800" dirty="0">
              <a:solidFill>
                <a:schemeClr val="accent2">
                  <a:lumMod val="75000"/>
                </a:schemeClr>
              </a:solidFill>
            </a:endParaRPr>
          </a:p>
          <a:p>
            <a:pPr defTabSz="914400">
              <a:lnSpc>
                <a:spcPct val="150000"/>
              </a:lnSpc>
            </a:pPr>
            <a:endParaRPr lang="en-US" sz="1800" dirty="0">
              <a:solidFill>
                <a:schemeClr val="accent2">
                  <a:lumMod val="75000"/>
                </a:schemeClr>
              </a:solidFill>
            </a:endParaRPr>
          </a:p>
          <a:p>
            <a:pPr defTabSz="914400">
              <a:lnSpc>
                <a:spcPct val="150000"/>
              </a:lnSpc>
            </a:pPr>
            <a:endParaRPr lang="en-US" sz="1800" dirty="0">
              <a:solidFill>
                <a:schemeClr val="accent2">
                  <a:lumMod val="75000"/>
                </a:schemeClr>
              </a:solidFill>
            </a:endParaRPr>
          </a:p>
          <a:p>
            <a:pPr defTabSz="914400">
              <a:lnSpc>
                <a:spcPct val="150000"/>
              </a:lnSpc>
            </a:pPr>
            <a:endParaRPr lang="en-US" sz="1800" dirty="0">
              <a:solidFill>
                <a:schemeClr val="accent2">
                  <a:lumMod val="75000"/>
                </a:schemeClr>
              </a:solidFill>
            </a:endParaRPr>
          </a:p>
          <a:p>
            <a:pPr defTabSz="914400">
              <a:lnSpc>
                <a:spcPct val="150000"/>
              </a:lnSpc>
            </a:pPr>
            <a:r>
              <a:rPr lang="en-US" sz="1800" dirty="0">
                <a:solidFill>
                  <a:schemeClr val="accent2">
                    <a:lumMod val="75000"/>
                  </a:schemeClr>
                </a:solidFill>
              </a:rPr>
              <a:t>Auditory evoked potential:</a:t>
            </a:r>
          </a:p>
          <a:p>
            <a:pPr defTabSz="914400">
              <a:lnSpc>
                <a:spcPct val="150000"/>
              </a:lnSpc>
            </a:pPr>
            <a:endParaRPr lang="en-US" sz="1800" dirty="0">
              <a:solidFill>
                <a:schemeClr val="accent2">
                  <a:lumMod val="75000"/>
                </a:schemeClr>
              </a:solidFill>
            </a:endParaRPr>
          </a:p>
        </p:txBody>
      </p:sp>
      <p:pic>
        <p:nvPicPr>
          <p:cNvPr id="17" name="Picture 2" descr="Image result for EEG and evoked potent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541" y="1700808"/>
            <a:ext cx="3384376" cy="20113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EEG and evoked potent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4501" y="4193739"/>
            <a:ext cx="3928455" cy="201478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455497" y="-1489"/>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31436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solidFill>
                  <a:schemeClr val="bg2">
                    <a:lumMod val="75000"/>
                  </a:schemeClr>
                </a:solidFill>
                <a:latin typeface="Calibri" panose="020F0502020204030204" pitchFamily="34" charset="0"/>
                <a:cs typeface="Calibri" panose="020F0502020204030204" pitchFamily="34" charset="0"/>
              </a:rPr>
              <a:t>شكر وعرفان</a:t>
            </a:r>
            <a:endParaRPr lang="en-US" dirty="0">
              <a:solidFill>
                <a:schemeClr val="bg2">
                  <a:lumMod val="75000"/>
                </a:schemeClr>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a:xfrm>
            <a:off x="606957" y="1200084"/>
            <a:ext cx="10969943" cy="5137150"/>
          </a:xfrm>
        </p:spPr>
        <p:txBody>
          <a:bodyPr>
            <a:normAutofit lnSpcReduction="10000"/>
          </a:bodyPr>
          <a:lstStyle/>
          <a:p>
            <a:pPr marL="0" indent="0" algn="ctr" rtl="1">
              <a:buNone/>
            </a:pPr>
            <a:r>
              <a:rPr lang="ar-SA" sz="2000" dirty="0">
                <a:solidFill>
                  <a:schemeClr val="accent2">
                    <a:lumMod val="75000"/>
                  </a:schemeClr>
                </a:solidFill>
                <a:latin typeface="Calibri" panose="020F0502020204030204" pitchFamily="34" charset="0"/>
                <a:cs typeface="Calibri" panose="020F0502020204030204" pitchFamily="34" charset="0"/>
              </a:rPr>
              <a:t>من لا يشكر الناس لا يشكر الله..</a:t>
            </a:r>
          </a:p>
          <a:p>
            <a:pPr marL="0" indent="0" algn="ctr" rtl="1">
              <a:buNone/>
            </a:pPr>
            <a:endParaRPr lang="ar-SA" sz="2000" dirty="0">
              <a:solidFill>
                <a:schemeClr val="accent2">
                  <a:lumMod val="75000"/>
                </a:schemeClr>
              </a:solidFill>
              <a:latin typeface="Calibri" panose="020F0502020204030204" pitchFamily="34" charset="0"/>
              <a:cs typeface="Calibri" panose="020F0502020204030204" pitchFamily="34" charset="0"/>
            </a:endParaRPr>
          </a:p>
          <a:p>
            <a:pPr marL="0" indent="0" algn="ctr" rtl="1">
              <a:buNone/>
            </a:pPr>
            <a:r>
              <a:rPr lang="ar-SA" sz="2000" dirty="0">
                <a:solidFill>
                  <a:schemeClr val="bg1">
                    <a:lumMod val="50000"/>
                  </a:schemeClr>
                </a:solidFill>
                <a:latin typeface="Calibri" panose="020F0502020204030204" pitchFamily="34" charset="0"/>
                <a:cs typeface="Calibri" panose="020F0502020204030204" pitchFamily="34" charset="0"/>
              </a:rPr>
              <a:t>لحظات من الشكر والتقدير والعرفان، لكل من ساهم بإخراج وإنجاز هذا العمل من الإجازة الصيفية وحتى انتهاء البلوك.</a:t>
            </a:r>
          </a:p>
          <a:p>
            <a:pPr marL="0" indent="0" algn="ctr" rtl="1">
              <a:buNone/>
            </a:pPr>
            <a:endParaRPr lang="ar-SA" sz="2000" dirty="0">
              <a:latin typeface="Calibri" panose="020F0502020204030204" pitchFamily="34" charset="0"/>
              <a:cs typeface="Calibri" panose="020F0502020204030204" pitchFamily="34" charset="0"/>
            </a:endParaRPr>
          </a:p>
          <a:p>
            <a:pPr marL="0" indent="0" algn="ctr" rtl="1">
              <a:buNone/>
            </a:pPr>
            <a:r>
              <a:rPr lang="ar-SA" sz="2000" dirty="0">
                <a:solidFill>
                  <a:srgbClr val="A954AB"/>
                </a:solidFill>
                <a:latin typeface="Calibri" panose="020F0502020204030204" pitchFamily="34" charset="0"/>
                <a:cs typeface="Calibri" panose="020F0502020204030204" pitchFamily="34" charset="0"/>
              </a:rPr>
              <a:t>شكر عظيم لأعضاء الفريق وللقادة الأكاديميين على إخلاصهم وجهدهم وتفانيهم في العمل ولا تنسوهم من دعواتكم، الله يسهل لهم أمرهم ويبارك لهم بوقتهم.</a:t>
            </a:r>
          </a:p>
          <a:p>
            <a:pPr marL="0" indent="0" algn="ctr" rtl="1">
              <a:buNone/>
            </a:pPr>
            <a:endParaRPr lang="ar-SA" sz="2000" dirty="0">
              <a:latin typeface="Calibri" panose="020F0502020204030204" pitchFamily="34" charset="0"/>
              <a:cs typeface="Calibri" panose="020F0502020204030204" pitchFamily="34" charset="0"/>
            </a:endParaRPr>
          </a:p>
          <a:p>
            <a:pPr marL="0" indent="0" algn="ctr" rtl="1">
              <a:buNone/>
            </a:pPr>
            <a:r>
              <a:rPr lang="ar-SA" sz="2000" dirty="0" err="1">
                <a:solidFill>
                  <a:schemeClr val="accent1">
                    <a:lumMod val="75000"/>
                  </a:schemeClr>
                </a:solidFill>
                <a:latin typeface="Calibri" panose="020F0502020204030204" pitchFamily="34" charset="0"/>
                <a:cs typeface="Calibri" panose="020F0502020204030204" pitchFamily="34" charset="0"/>
              </a:rPr>
              <a:t>ﺗﻢ</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ﺑﺤﻤﺪ</a:t>
            </a:r>
            <a:r>
              <a:rPr lang="ar-SA" sz="2000" dirty="0">
                <a:solidFill>
                  <a:schemeClr val="accent1">
                    <a:lumMod val="75000"/>
                  </a:schemeClr>
                </a:solidFill>
                <a:latin typeface="Calibri" panose="020F0502020204030204" pitchFamily="34" charset="0"/>
                <a:cs typeface="Calibri" panose="020F0502020204030204" pitchFamily="34" charset="0"/>
              </a:rPr>
              <a:t> الله وتوفيقه وتيسيره </a:t>
            </a:r>
            <a:r>
              <a:rPr lang="ar-SA" sz="2000" dirty="0" err="1">
                <a:solidFill>
                  <a:schemeClr val="accent1">
                    <a:lumMod val="75000"/>
                  </a:schemeClr>
                </a:solidFill>
                <a:latin typeface="Calibri" panose="020F0502020204030204" pitchFamily="34" charset="0"/>
                <a:cs typeface="Calibri" panose="020F0502020204030204" pitchFamily="34" charset="0"/>
              </a:rPr>
              <a:t>الإنتهاء</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ﻣﻦ</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ﻣﺤﺎﺿﺮات</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ﻓﺮﯾﻖ</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ﻋﻠﻢ</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وﻇﺎﺋﻒ</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اﻷﻋﻀﺎء</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ﻓﻲ</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ﺑﻠﻮك</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اﻟﺠﻬﺎز</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اﻟﻌﺼﺒﻲ</a:t>
            </a:r>
            <a:r>
              <a:rPr lang="ar-SA" sz="2000" dirty="0">
                <a:solidFill>
                  <a:schemeClr val="accent1">
                    <a:lumMod val="75000"/>
                  </a:schemeClr>
                </a:solidFill>
                <a:latin typeface="Calibri" panose="020F0502020204030204" pitchFamily="34" charset="0"/>
                <a:cs typeface="Calibri" panose="020F0502020204030204" pitchFamily="34" charset="0"/>
              </a:rPr>
              <a:t> </a:t>
            </a:r>
            <a:r>
              <a:rPr lang="ar-SA" sz="2000" dirty="0" err="1">
                <a:solidFill>
                  <a:schemeClr val="accent1">
                    <a:lumMod val="75000"/>
                  </a:schemeClr>
                </a:solidFill>
                <a:latin typeface="Calibri" panose="020F0502020204030204" pitchFamily="34" charset="0"/>
                <a:cs typeface="Calibri" panose="020F0502020204030204" pitchFamily="34" charset="0"/>
              </a:rPr>
              <a:t>اﻟﻨﻔﺴﻲ</a:t>
            </a:r>
            <a:r>
              <a:rPr lang="ar-SA" sz="2000" dirty="0">
                <a:solidFill>
                  <a:schemeClr val="accent1">
                    <a:lumMod val="75000"/>
                  </a:schemeClr>
                </a:solidFill>
                <a:latin typeface="Calibri" panose="020F0502020204030204" pitchFamily="34" charset="0"/>
                <a:cs typeface="Calibri" panose="020F0502020204030204" pitchFamily="34" charset="0"/>
              </a:rPr>
              <a:t> .. نسأل الله أن نكون قد وفقنا في تقديم الأفضل، ونعتذر عن أي تقصير...</a:t>
            </a:r>
          </a:p>
          <a:p>
            <a:pPr marL="0" indent="0" algn="ctr" rtl="1">
              <a:buNone/>
            </a:pPr>
            <a:endParaRPr lang="ar-SA" sz="2000" dirty="0">
              <a:latin typeface="Calibri" panose="020F0502020204030204" pitchFamily="34" charset="0"/>
              <a:cs typeface="Calibri" panose="020F0502020204030204" pitchFamily="34" charset="0"/>
            </a:endParaRPr>
          </a:p>
          <a:p>
            <a:pPr marL="0" indent="0" algn="ctr" rtl="1">
              <a:buNone/>
            </a:pPr>
            <a:r>
              <a:rPr lang="ar-SA" sz="2000" dirty="0">
                <a:latin typeface="Calibri" panose="020F0502020204030204" pitchFamily="34" charset="0"/>
                <a:cs typeface="Calibri" panose="020F0502020204030204" pitchFamily="34" charset="0"/>
              </a:rPr>
              <a:t>تحياتنا...</a:t>
            </a:r>
          </a:p>
          <a:p>
            <a:pPr marL="0" indent="0" algn="ctr" rtl="1">
              <a:buNone/>
            </a:pPr>
            <a:r>
              <a:rPr lang="ar-SA" sz="2000" dirty="0">
                <a:latin typeface="Calibri" panose="020F0502020204030204" pitchFamily="34" charset="0"/>
                <a:cs typeface="Calibri" panose="020F0502020204030204" pitchFamily="34" charset="0"/>
              </a:rPr>
              <a:t> </a:t>
            </a:r>
          </a:p>
          <a:p>
            <a:pPr marL="0" indent="0" algn="ctr" rtl="1">
              <a:buNone/>
            </a:pPr>
            <a:r>
              <a:rPr lang="ar-SA" sz="2000" dirty="0" err="1">
                <a:solidFill>
                  <a:srgbClr val="C00000"/>
                </a:solidFill>
                <a:latin typeface="Calibri" panose="020F0502020204030204" pitchFamily="34" charset="0"/>
                <a:cs typeface="Calibri" panose="020F0502020204030204" pitchFamily="34" charset="0"/>
              </a:rPr>
              <a:t>ﻗﺎدة</a:t>
            </a:r>
            <a:r>
              <a:rPr lang="ar-SA" sz="2000" dirty="0">
                <a:solidFill>
                  <a:srgbClr val="C00000"/>
                </a:solidFill>
                <a:latin typeface="Calibri" panose="020F0502020204030204" pitchFamily="34" charset="0"/>
                <a:cs typeface="Calibri" panose="020F0502020204030204" pitchFamily="34" charset="0"/>
              </a:rPr>
              <a:t> </a:t>
            </a:r>
            <a:r>
              <a:rPr lang="ar-SA" sz="2000" dirty="0" err="1">
                <a:solidFill>
                  <a:srgbClr val="C00000"/>
                </a:solidFill>
                <a:latin typeface="Calibri" panose="020F0502020204030204" pitchFamily="34" charset="0"/>
                <a:cs typeface="Calibri" panose="020F0502020204030204" pitchFamily="34" charset="0"/>
              </a:rPr>
              <a:t>اﻟﻔﺮﯾﻖ</a:t>
            </a:r>
            <a:r>
              <a:rPr lang="ar-SA" sz="2000" dirty="0">
                <a:solidFill>
                  <a:srgbClr val="C00000"/>
                </a:solidFill>
                <a:latin typeface="Calibri" panose="020F0502020204030204" pitchFamily="34" charset="0"/>
                <a:cs typeface="Calibri" panose="020F0502020204030204" pitchFamily="34" charset="0"/>
              </a:rPr>
              <a:t>  </a:t>
            </a:r>
          </a:p>
          <a:p>
            <a:pPr marL="0" indent="0" algn="ctr" rtl="1">
              <a:buNone/>
            </a:pPr>
            <a:endParaRPr lang="ar-SA" sz="2000" dirty="0">
              <a:latin typeface="Calibri" panose="020F0502020204030204" pitchFamily="34" charset="0"/>
              <a:cs typeface="Calibri" panose="020F0502020204030204" pitchFamily="34" charset="0"/>
            </a:endParaRPr>
          </a:p>
          <a:p>
            <a:pPr marL="0" indent="0" algn="ctr" rtl="1">
              <a:buNone/>
            </a:pPr>
            <a:endParaRPr lang="ar-SA" sz="2000" dirty="0">
              <a:latin typeface="Calibri" panose="020F0502020204030204" pitchFamily="34" charset="0"/>
              <a:cs typeface="Calibri" panose="020F0502020204030204" pitchFamily="34" charset="0"/>
            </a:endParaRPr>
          </a:p>
          <a:p>
            <a:pPr marL="0" indent="0" algn="r" rtl="1">
              <a:buNone/>
            </a:pPr>
            <a:endParaRPr lang="en-US"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608856" y="4655661"/>
            <a:ext cx="2310088" cy="1738657"/>
          </a:xfrm>
          <a:prstGeom prst="rect">
            <a:avLst/>
          </a:prstGeom>
          <a:ln>
            <a:noFill/>
          </a:ln>
        </p:spPr>
      </p:pic>
      <p:pic>
        <p:nvPicPr>
          <p:cNvPr id="6"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57" y="291143"/>
            <a:ext cx="859811" cy="8444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0185259" y="224778"/>
            <a:ext cx="1391641" cy="844471"/>
          </a:xfrm>
          <a:prstGeom prst="rect">
            <a:avLst/>
          </a:prstGeom>
        </p:spPr>
      </p:pic>
      <p:sp>
        <p:nvSpPr>
          <p:cNvPr id="8" name="Rectangle 7"/>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Tree>
    <p:extLst>
      <p:ext uri="{BB962C8B-B14F-4D97-AF65-F5344CB8AC3E}">
        <p14:creationId xmlns:p14="http://schemas.microsoft.com/office/powerpoint/2010/main" val="1214934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696188" cy="461665"/>
          </a:xfrm>
          <a:prstGeom prst="rect">
            <a:avLst/>
          </a:prstGeom>
        </p:spPr>
        <p:txBody>
          <a:bodyPr wrap="squar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18</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794090" y="2941739"/>
            <a:ext cx="1965375" cy="1875375"/>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Reem</a:t>
            </a:r>
            <a:r>
              <a:rPr lang="en-US" sz="1800" dirty="0">
                <a:solidFill>
                  <a:srgbClr val="DDE9EC">
                    <a:lumMod val="75000"/>
                  </a:srgbClr>
                </a:solidFill>
              </a:rPr>
              <a:t> </a:t>
            </a:r>
            <a:r>
              <a:rPr lang="en-US" sz="1800" dirty="0" err="1">
                <a:solidFill>
                  <a:srgbClr val="DDE9EC">
                    <a:lumMod val="75000"/>
                  </a:srgbClr>
                </a:solidFill>
              </a:rPr>
              <a:t>Alshathri</a:t>
            </a:r>
            <a:r>
              <a:rPr lang="en-US" sz="1800" dirty="0">
                <a:solidFill>
                  <a:srgbClr val="DDE9EC">
                    <a:lumMod val="75000"/>
                  </a:srgbClr>
                </a:solidFill>
              </a:rPr>
              <a:t> 	</a:t>
            </a:r>
          </a:p>
          <a:p>
            <a:pPr fontAlgn="t">
              <a:lnSpc>
                <a:spcPct val="150000"/>
              </a:lnSpc>
              <a:spcBef>
                <a:spcPct val="20000"/>
              </a:spcBef>
            </a:pPr>
            <a:endParaRPr lang="en-US" sz="1800" dirty="0">
              <a:solidFill>
                <a:srgbClr val="DDE9EC">
                  <a:lumMod val="75000"/>
                </a:srgbClr>
              </a:solidFill>
            </a:endParaRPr>
          </a:p>
        </p:txBody>
      </p:sp>
      <p:sp>
        <p:nvSpPr>
          <p:cNvPr id="15" name="Rectangle 14"/>
          <p:cNvSpPr/>
          <p:nvPr/>
        </p:nvSpPr>
        <p:spPr>
          <a:xfrm>
            <a:off x="3147675" y="2941739"/>
            <a:ext cx="2094541" cy="2863338"/>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Mohammad Nasr</a:t>
            </a:r>
          </a:p>
          <a:p>
            <a:pPr fontAlgn="t">
              <a:lnSpc>
                <a:spcPct val="150000"/>
              </a:lnSpc>
              <a:spcBef>
                <a:spcPct val="20000"/>
              </a:spcBef>
            </a:pPr>
            <a:r>
              <a:rPr lang="en-US" sz="1800" dirty="0">
                <a:solidFill>
                  <a:srgbClr val="DDE9EC">
                    <a:lumMod val="75000"/>
                  </a:srgbClr>
                </a:solidFill>
              </a:rPr>
              <a:t>Abdullah </a:t>
            </a:r>
            <a:r>
              <a:rPr lang="en-US" sz="1800" dirty="0" err="1">
                <a:solidFill>
                  <a:srgbClr val="DDE9EC">
                    <a:lumMod val="75000"/>
                  </a:srgbClr>
                </a:solidFill>
              </a:rPr>
              <a:t>Alsaeed</a:t>
            </a:r>
            <a:endParaRPr lang="en-US" sz="1800" dirty="0">
              <a:solidFill>
                <a:srgbClr val="DDE9EC">
                  <a:lumMod val="75000"/>
                </a:srgbClr>
              </a:solidFill>
            </a:endParaRPr>
          </a:p>
          <a:p>
            <a:pPr fontAlgn="t">
              <a:lnSpc>
                <a:spcPct val="150000"/>
              </a:lnSpc>
              <a:spcBef>
                <a:spcPct val="20000"/>
              </a:spcBef>
            </a:pPr>
            <a:r>
              <a:rPr lang="en-US" sz="1800" dirty="0">
                <a:solidFill>
                  <a:srgbClr val="DDE9EC">
                    <a:lumMod val="75000"/>
                  </a:srgbClr>
                </a:solidFill>
              </a:rPr>
              <a:t>Faisal </a:t>
            </a:r>
            <a:r>
              <a:rPr lang="en-US" sz="1800" dirty="0" err="1">
                <a:solidFill>
                  <a:srgbClr val="DDE9EC">
                    <a:lumMod val="75000"/>
                  </a:srgbClr>
                </a:solidFill>
              </a:rPr>
              <a:t>Alfawaz</a:t>
            </a:r>
            <a:r>
              <a:rPr lang="en-US" sz="1800" dirty="0">
                <a:solidFill>
                  <a:srgbClr val="DDE9EC">
                    <a:lumMod val="75000"/>
                  </a:srgbClr>
                </a:solidFill>
              </a:rPr>
              <a:t> </a:t>
            </a:r>
            <a:r>
              <a:rPr lang="en-US" dirty="0"/>
              <a:t>	</a:t>
            </a:r>
          </a:p>
          <a:p>
            <a:pPr fontAlgn="t">
              <a:lnSpc>
                <a:spcPct val="150000"/>
              </a:lnSpc>
              <a:spcBef>
                <a:spcPct val="20000"/>
              </a:spcBef>
            </a:pPr>
            <a:endParaRPr lang="en-US" sz="1800" dirty="0">
              <a:solidFill>
                <a:srgbClr val="DDE9EC">
                  <a:lumMod val="75000"/>
                </a:srgbClr>
              </a:solidFill>
            </a:endParaRPr>
          </a:p>
        </p:txBody>
      </p:sp>
      <p:sp>
        <p:nvSpPr>
          <p:cNvPr id="17"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a:solidFill>
                  <a:srgbClr val="DDE9EC">
                    <a:lumMod val="75000"/>
                  </a:srgbClr>
                </a:solidFill>
              </a:rPr>
              <a:t> </a:t>
            </a:r>
            <a:r>
              <a:rPr lang="en-US" sz="1800" dirty="0" err="1">
                <a:solidFill>
                  <a:srgbClr val="DDE9EC">
                    <a:lumMod val="75000"/>
                  </a:srgbClr>
                </a:solidFill>
              </a:rPr>
              <a:t>Lulwah</a:t>
            </a:r>
            <a:r>
              <a:rPr lang="en-US" sz="1800" dirty="0">
                <a:solidFill>
                  <a:srgbClr val="DDE9EC">
                    <a:lumMod val="75000"/>
                  </a:srgbClr>
                </a:solidFill>
              </a:rPr>
              <a:t> </a:t>
            </a:r>
            <a:r>
              <a:rPr lang="en-US" sz="1800" dirty="0" err="1">
                <a:solidFill>
                  <a:srgbClr val="DDE9EC">
                    <a:lumMod val="75000"/>
                  </a:srgbClr>
                </a:solidFill>
              </a:rPr>
              <a:t>Alshiha</a:t>
            </a:r>
            <a:endParaRPr lang="en-US" sz="1800" dirty="0">
              <a:solidFill>
                <a:srgbClr val="DDE9EC">
                  <a:lumMod val="75000"/>
                </a:srgbClr>
              </a:solidFill>
            </a:endParaRPr>
          </a:p>
          <a:p>
            <a:pPr marL="0" indent="0">
              <a:buFont typeface="Arial" panose="020B0604020202020204" pitchFamily="34" charset="0"/>
              <a:buNone/>
            </a:pPr>
            <a:r>
              <a:rPr lang="en-US" sz="1800" dirty="0">
                <a:solidFill>
                  <a:srgbClr val="DDE9EC">
                    <a:lumMod val="75000"/>
                  </a:srgbClr>
                </a:solidFill>
              </a:rPr>
              <a:t> Laila Mathkour</a:t>
            </a:r>
          </a:p>
          <a:p>
            <a:pPr marL="0" indent="0">
              <a:buFont typeface="Arial" panose="020B0604020202020204" pitchFamily="34" charset="0"/>
              <a:buNone/>
            </a:pPr>
            <a:r>
              <a:rPr lang="en-US" sz="1800" dirty="0">
                <a:solidFill>
                  <a:srgbClr val="DDE9EC">
                    <a:lumMod val="75000"/>
                  </a:srgbClr>
                </a:solidFill>
              </a:rPr>
              <a:t> Mohammad </a:t>
            </a:r>
            <a:r>
              <a:rPr lang="en-US" sz="1800" dirty="0" err="1">
                <a:solidFill>
                  <a:srgbClr val="DDE9EC">
                    <a:lumMod val="75000"/>
                  </a:srgbClr>
                </a:solidFill>
              </a:rPr>
              <a:t>Alayed</a:t>
            </a:r>
            <a:r>
              <a:rPr lang="en-US" sz="1800" dirty="0">
                <a:solidFill>
                  <a:srgbClr val="DDE9EC">
                    <a:lumMod val="75000"/>
                  </a:srgbClr>
                </a:solidFill>
              </a:rPr>
              <a:t>  </a:t>
            </a: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3" name="Picture 22"/>
          <p:cNvPicPr>
            <a:picLocks noChangeAspect="1"/>
          </p:cNvPicPr>
          <p:nvPr/>
        </p:nvPicPr>
        <p:blipFill>
          <a:blip r:embed="rId10"/>
          <a:stretch>
            <a:fillRect/>
          </a:stretch>
        </p:blipFill>
        <p:spPr>
          <a:xfrm>
            <a:off x="8436012" y="5763735"/>
            <a:ext cx="1158340" cy="646232"/>
          </a:xfrm>
          <a:prstGeom prst="rect">
            <a:avLst/>
          </a:prstGeom>
        </p:spPr>
      </p:pic>
      <p:pic>
        <p:nvPicPr>
          <p:cNvPr id="24" name="Picture 23">
            <a:hlinkClick r:id="rId11"/>
          </p:cNvPr>
          <p:cNvPicPr>
            <a:picLocks noChangeAspect="1"/>
          </p:cNvPicPr>
          <p:nvPr/>
        </p:nvPicPr>
        <p:blipFill>
          <a:blip r:embed="rId1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5"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a:solidFill>
                  <a:srgbClr val="464653"/>
                </a:solidFill>
              </a:rPr>
              <a:t>Females’ and Males’ 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Tree>
    <p:extLst>
      <p:ext uri="{BB962C8B-B14F-4D97-AF65-F5344CB8AC3E}">
        <p14:creationId xmlns:p14="http://schemas.microsoft.com/office/powerpoint/2010/main" val="297667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79962" y="384203"/>
            <a:ext cx="7443889" cy="856674"/>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endParaRPr lang="en-US" sz="800" b="1" dirty="0">
              <a:solidFill>
                <a:srgbClr val="9FB8CD">
                  <a:lumMod val="75000"/>
                </a:srgbClr>
              </a:solidFill>
              <a:latin typeface="Arial Black" panose="020B0A04020102020204" pitchFamily="34" charset="0"/>
            </a:endParaRPr>
          </a:p>
          <a:p>
            <a:pPr algn="ctr"/>
            <a:r>
              <a:rPr lang="en-US" sz="3200" b="1" dirty="0">
                <a:solidFill>
                  <a:srgbClr val="9FB8CD">
                    <a:lumMod val="75000"/>
                  </a:srgbClr>
                </a:solidFill>
                <a:latin typeface="Arial Black" panose="020B0A04020102020204" pitchFamily="34" charset="0"/>
              </a:rPr>
              <a:t>Pathophysiology and epilepsy</a:t>
            </a:r>
            <a:endParaRPr lang="en-US" sz="1600" dirty="0"/>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sz="1800" b="1" dirty="0">
                <a:solidFill>
                  <a:schemeClr val="accent1">
                    <a:lumMod val="75000"/>
                  </a:schemeClr>
                </a:solidFill>
              </a:rPr>
              <a:t>Objectives:</a:t>
            </a:r>
          </a:p>
          <a:p>
            <a:endParaRPr lang="en-US" dirty="0"/>
          </a:p>
          <a:p>
            <a:pPr marL="457200" indent="-457200">
              <a:buFont typeface="+mj-lt"/>
              <a:buAutoNum type="arabicPeriod"/>
            </a:pPr>
            <a:r>
              <a:rPr lang="en-US" dirty="0">
                <a:solidFill>
                  <a:schemeClr val="tx2"/>
                </a:solidFill>
              </a:rPr>
              <a:t>Define Epilepsy. </a:t>
            </a:r>
          </a:p>
          <a:p>
            <a:pPr marL="457200" indent="-457200">
              <a:buFont typeface="+mj-lt"/>
              <a:buAutoNum type="arabicPeriod"/>
            </a:pPr>
            <a:r>
              <a:rPr lang="en-US" dirty="0" err="1">
                <a:solidFill>
                  <a:schemeClr val="tx2"/>
                </a:solidFill>
              </a:rPr>
              <a:t>Etio</a:t>
            </a:r>
            <a:r>
              <a:rPr lang="en-US" dirty="0">
                <a:solidFill>
                  <a:schemeClr val="tx2"/>
                </a:solidFill>
              </a:rPr>
              <a:t>-pathology of Epilepsy.</a:t>
            </a:r>
          </a:p>
          <a:p>
            <a:pPr marL="457200" indent="-457200">
              <a:buFont typeface="+mj-lt"/>
              <a:buAutoNum type="arabicPeriod"/>
            </a:pPr>
            <a:r>
              <a:rPr lang="en-US" dirty="0">
                <a:solidFill>
                  <a:schemeClr val="tx2"/>
                </a:solidFill>
              </a:rPr>
              <a:t>Types of Epilepsy.</a:t>
            </a:r>
          </a:p>
          <a:p>
            <a:pPr marL="457200" indent="-457200">
              <a:buFont typeface="+mj-lt"/>
              <a:buAutoNum type="arabicPeriod"/>
            </a:pPr>
            <a:r>
              <a:rPr lang="en-US" dirty="0">
                <a:solidFill>
                  <a:schemeClr val="tx2"/>
                </a:solidFill>
              </a:rPr>
              <a:t>Role of Genetic in Epilepsy.</a:t>
            </a:r>
          </a:p>
          <a:p>
            <a:pPr marL="457200" indent="-457200">
              <a:buFont typeface="+mj-lt"/>
              <a:buAutoNum type="arabicPeriod"/>
            </a:pPr>
            <a:r>
              <a:rPr lang="en-US" dirty="0">
                <a:solidFill>
                  <a:schemeClr val="tx2"/>
                </a:solidFill>
              </a:rPr>
              <a:t>Clinical Features.</a:t>
            </a:r>
          </a:p>
          <a:p>
            <a:pPr marL="457200" indent="-457200">
              <a:buFont typeface="+mj-lt"/>
              <a:buAutoNum type="arabicPeriod"/>
            </a:pPr>
            <a:r>
              <a:rPr lang="en-US" dirty="0">
                <a:solidFill>
                  <a:schemeClr val="tx2"/>
                </a:solidFill>
              </a:rPr>
              <a:t>Role of Electro Physiological tests in the diagnosis of Epilepsy.</a:t>
            </a:r>
          </a:p>
          <a:p>
            <a:pPr marL="457200" indent="-457200">
              <a:buFont typeface="+mj-lt"/>
              <a:buAutoNum type="arabicPeriod"/>
            </a:pPr>
            <a:endParaRPr lang="en-US" dirty="0">
              <a:solidFill>
                <a:schemeClr val="tx2"/>
              </a:solidFill>
            </a:endParaRPr>
          </a:p>
          <a:p>
            <a:pPr marL="457200" indent="-457200">
              <a:buFont typeface="+mj-lt"/>
              <a:buAutoNum type="arabicPeriod"/>
            </a:pPr>
            <a:endParaRPr lang="en-US" dirty="0">
              <a:solidFill>
                <a:schemeClr val="tx2"/>
              </a:solidFill>
            </a:endParaRPr>
          </a:p>
          <a:p>
            <a:pPr marL="457200" indent="-457200">
              <a:buFont typeface="+mj-lt"/>
              <a:buAutoNum type="arabicPeriod"/>
            </a:pPr>
            <a:endParaRPr lang="en-US" dirty="0">
              <a:solidFill>
                <a:schemeClr val="tx2"/>
              </a:solidFill>
            </a:endParaRPr>
          </a:p>
          <a:p>
            <a:pPr marL="457200" indent="-457200">
              <a:buFont typeface="+mj-lt"/>
              <a:buAutoNum type="arabicPeriod"/>
            </a:pPr>
            <a:endParaRPr lang="en-US" dirty="0">
              <a:solidFill>
                <a:schemeClr val="tx2"/>
              </a:solidFill>
            </a:endParaRPr>
          </a:p>
          <a:p>
            <a:pPr marL="457200" indent="-457200">
              <a:buFont typeface="+mj-lt"/>
              <a:buAutoNum type="arabicPeriod"/>
            </a:pPr>
            <a:endParaRPr lang="en-US" dirty="0">
              <a:solidFill>
                <a:schemeClr val="tx2"/>
              </a:solidFill>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Definition of seizure and epilepsy</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Rectangle 4"/>
          <p:cNvSpPr/>
          <p:nvPr/>
        </p:nvSpPr>
        <p:spPr>
          <a:xfrm>
            <a:off x="4528266" y="1268760"/>
            <a:ext cx="3132329"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1"/>
                </a:solidFill>
              </a:rPr>
              <a:t>Definition of seizure and Epilepsy</a:t>
            </a:r>
            <a:endParaRPr lang="en-GB" sz="1600" dirty="0">
              <a:solidFill>
                <a:schemeClr val="bg1"/>
              </a:solidFill>
            </a:endParaRPr>
          </a:p>
        </p:txBody>
      </p:sp>
      <p:cxnSp>
        <p:nvCxnSpPr>
          <p:cNvPr id="7" name="Straight Connector 6"/>
          <p:cNvCxnSpPr>
            <a:stCxn id="5" idx="2"/>
          </p:cNvCxnSpPr>
          <p:nvPr/>
        </p:nvCxnSpPr>
        <p:spPr>
          <a:xfrm flipH="1">
            <a:off x="6094430" y="1700808"/>
            <a:ext cx="1" cy="504056"/>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094430" y="2204864"/>
            <a:ext cx="360038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609289" y="2204864"/>
            <a:ext cx="348514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9694812" y="2204864"/>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2609289" y="2204864"/>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609460" y="2552862"/>
            <a:ext cx="4044792" cy="4204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2">
                    <a:lumMod val="75000"/>
                  </a:schemeClr>
                </a:solidFill>
              </a:rPr>
              <a:t>Epilepsy</a:t>
            </a:r>
          </a:p>
        </p:txBody>
      </p:sp>
      <p:sp>
        <p:nvSpPr>
          <p:cNvPr id="18" name="Rectangle 17"/>
          <p:cNvSpPr/>
          <p:nvPr/>
        </p:nvSpPr>
        <p:spPr>
          <a:xfrm>
            <a:off x="7534611" y="2552862"/>
            <a:ext cx="4044792" cy="4204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2">
                    <a:lumMod val="75000"/>
                  </a:schemeClr>
                </a:solidFill>
              </a:rPr>
              <a:t>Seizure</a:t>
            </a:r>
          </a:p>
        </p:txBody>
      </p:sp>
      <p:sp>
        <p:nvSpPr>
          <p:cNvPr id="22" name="Rectangle 21"/>
          <p:cNvSpPr/>
          <p:nvPr/>
        </p:nvSpPr>
        <p:spPr>
          <a:xfrm>
            <a:off x="609460" y="3093449"/>
            <a:ext cx="4044792" cy="7076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a:solidFill>
                  <a:schemeClr val="tx1"/>
                </a:solidFill>
              </a:rPr>
              <a:t>Abnormal , excessive electrical discharge of a group of neurons within the brain.</a:t>
            </a:r>
            <a:endParaRPr lang="en-US" sz="1400" dirty="0">
              <a:solidFill>
                <a:schemeClr val="tx1"/>
              </a:solidFill>
            </a:endParaRPr>
          </a:p>
        </p:txBody>
      </p:sp>
      <p:sp>
        <p:nvSpPr>
          <p:cNvPr id="23" name="Rectangle 22"/>
          <p:cNvSpPr/>
          <p:nvPr/>
        </p:nvSpPr>
        <p:spPr>
          <a:xfrm>
            <a:off x="609460" y="3924238"/>
            <a:ext cx="4044792" cy="7076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When a person has recurrent ( </a:t>
            </a:r>
            <a:r>
              <a:rPr lang="en-US" sz="1400" dirty="0">
                <a:solidFill>
                  <a:schemeClr val="accent4">
                    <a:lumMod val="75000"/>
                  </a:schemeClr>
                </a:solidFill>
              </a:rPr>
              <a:t>2</a:t>
            </a:r>
            <a:r>
              <a:rPr lang="en-US" sz="1400" dirty="0">
                <a:solidFill>
                  <a:schemeClr val="tx1"/>
                </a:solidFill>
              </a:rPr>
              <a:t> or more) , unprovoked seizures </a:t>
            </a:r>
            <a:r>
              <a:rPr lang="en-US" sz="1400" dirty="0">
                <a:solidFill>
                  <a:schemeClr val="tx1"/>
                </a:solidFill>
                <a:sym typeface="Wingdings" panose="05000000000000000000" pitchFamily="2" charset="2"/>
              </a:rPr>
              <a:t></a:t>
            </a:r>
            <a:r>
              <a:rPr lang="en-US" sz="1400" dirty="0">
                <a:solidFill>
                  <a:schemeClr val="tx1"/>
                </a:solidFill>
              </a:rPr>
              <a:t>“ epileptic  “.</a:t>
            </a:r>
          </a:p>
        </p:txBody>
      </p:sp>
      <p:sp>
        <p:nvSpPr>
          <p:cNvPr id="24" name="Rectangle 23"/>
          <p:cNvSpPr/>
          <p:nvPr/>
        </p:nvSpPr>
        <p:spPr>
          <a:xfrm>
            <a:off x="609460" y="4755027"/>
            <a:ext cx="4044792" cy="7076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Hence seizures can be a symptom of epilepsy.</a:t>
            </a:r>
          </a:p>
        </p:txBody>
      </p:sp>
      <p:sp>
        <p:nvSpPr>
          <p:cNvPr id="25" name="Rectangle 24"/>
          <p:cNvSpPr/>
          <p:nvPr/>
        </p:nvSpPr>
        <p:spPr>
          <a:xfrm>
            <a:off x="609460" y="5585816"/>
            <a:ext cx="4044792" cy="7076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bg1">
                    <a:lumMod val="50000"/>
                  </a:schemeClr>
                </a:solidFill>
              </a:rPr>
              <a:t>Loss of consciousness, or convulsions.</a:t>
            </a:r>
          </a:p>
        </p:txBody>
      </p:sp>
      <p:sp>
        <p:nvSpPr>
          <p:cNvPr id="27" name="Rectangle 26"/>
          <p:cNvSpPr/>
          <p:nvPr/>
        </p:nvSpPr>
        <p:spPr>
          <a:xfrm>
            <a:off x="7531598" y="3093449"/>
            <a:ext cx="4044792" cy="10169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Seizures are symptoms of a disturbance in brain function , which can be due to epilepsy or other causes.</a:t>
            </a:r>
          </a:p>
        </p:txBody>
      </p:sp>
      <p:sp>
        <p:nvSpPr>
          <p:cNvPr id="28" name="Rectangle 27"/>
          <p:cNvSpPr/>
          <p:nvPr/>
        </p:nvSpPr>
        <p:spPr>
          <a:xfrm>
            <a:off x="7531598" y="4230533"/>
            <a:ext cx="4044792" cy="101693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A seizure is a sudden surge in electrical activity in the brain that causes an alteration in sensation, behavior, or consciousness.</a:t>
            </a:r>
          </a:p>
        </p:txBody>
      </p:sp>
    </p:spTree>
    <p:extLst>
      <p:ext uri="{BB962C8B-B14F-4D97-AF65-F5344CB8AC3E}">
        <p14:creationId xmlns:p14="http://schemas.microsoft.com/office/powerpoint/2010/main" val="354692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rmAutofit/>
          </a:bodyPr>
          <a:lstStyle/>
          <a:p>
            <a:r>
              <a:rPr lang="en-US" sz="3200" dirty="0"/>
              <a:t>Seizure classification</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cxnSp>
        <p:nvCxnSpPr>
          <p:cNvPr id="6" name="Straight Connector 5"/>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6094412" y="228600"/>
            <a:ext cx="5387443" cy="914400"/>
          </a:xfrm>
          <a:prstGeom prst="rect">
            <a:avLst/>
          </a:prstGeom>
        </p:spPr>
        <p:txBody>
          <a:bodyPr vert="horz" lIns="101590" tIns="50795" rIns="101590" bIns="50795" anchor="b" anchorCtr="0">
            <a:normAutofit fontScale="97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fr-FR" sz="3200" dirty="0" err="1"/>
              <a:t>Epilepsy</a:t>
            </a:r>
            <a:r>
              <a:rPr lang="fr-FR" sz="3200" dirty="0"/>
              <a:t> &amp; </a:t>
            </a:r>
            <a:r>
              <a:rPr lang="fr-FR" sz="3200" dirty="0" err="1"/>
              <a:t>seizures</a:t>
            </a:r>
            <a:r>
              <a:rPr lang="fr-FR" sz="3200" dirty="0"/>
              <a:t> </a:t>
            </a:r>
            <a:endParaRPr lang="en-US" sz="3200" dirty="0"/>
          </a:p>
        </p:txBody>
      </p:sp>
      <p:pic>
        <p:nvPicPr>
          <p:cNvPr id="9" name="Picture 2" descr="Related imag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461" y="1733451"/>
            <a:ext cx="5052903"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artial seizur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163427" y="2086587"/>
            <a:ext cx="5319180" cy="33261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4"/>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08771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nSpc>
                <a:spcPct val="95000"/>
              </a:lnSpc>
              <a:buClr>
                <a:schemeClr val="folHlink"/>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3200" dirty="0">
                <a:solidFill>
                  <a:schemeClr val="bg1">
                    <a:lumMod val="50000"/>
                  </a:schemeClr>
                </a:solidFill>
              </a:rPr>
              <a:t>Provoked seizures</a:t>
            </a:r>
            <a:endParaRPr lang="en-US" altLang="zh-TW" sz="3200" dirty="0">
              <a:solidFill>
                <a:schemeClr val="bg1">
                  <a:lumMod val="50000"/>
                </a:schemeClr>
              </a:solidFill>
            </a:endParaRP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عنصر نائب للمحتوى 3"/>
          <p:cNvSpPr>
            <a:spLocks noGrp="1"/>
          </p:cNvSpPr>
          <p:nvPr>
            <p:ph sz="quarter" idx="1"/>
          </p:nvPr>
        </p:nvSpPr>
        <p:spPr>
          <a:xfrm>
            <a:off x="609461" y="1219200"/>
            <a:ext cx="7141135" cy="1489720"/>
          </a:xfrm>
        </p:spPr>
        <p:txBody>
          <a:bodyPr>
            <a:normAutofit/>
          </a:bodyPr>
          <a:lstStyle/>
          <a:p>
            <a:pPr>
              <a:lnSpc>
                <a:spcPct val="95000"/>
              </a:lnSpc>
              <a:buClr>
                <a:schemeClr val="folHlink"/>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800" dirty="0">
                <a:solidFill>
                  <a:schemeClr val="bg1">
                    <a:lumMod val="50000"/>
                  </a:schemeClr>
                </a:solidFill>
                <a:ea typeface="Arial Unicode MS" panose="020B0604020202020204" pitchFamily="34" charset="-128"/>
              </a:rPr>
              <a:t>Definition</a:t>
            </a:r>
            <a:r>
              <a:rPr lang="en-US" altLang="zh-TW" sz="1800" dirty="0">
                <a:solidFill>
                  <a:schemeClr val="bg1">
                    <a:lumMod val="50000"/>
                  </a:schemeClr>
                </a:solidFill>
                <a:ea typeface="Arial Unicode MS" panose="020B0604020202020204" pitchFamily="34" charset="-128"/>
              </a:rPr>
              <a:t>:</a:t>
            </a:r>
          </a:p>
          <a:p>
            <a:pPr marL="0" indent="0">
              <a:lnSpc>
                <a:spcPct val="95000"/>
              </a:lnSpc>
              <a:buClr>
                <a:schemeClr val="folHlink"/>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800" dirty="0">
                <a:solidFill>
                  <a:schemeClr val="bg1">
                    <a:lumMod val="50000"/>
                  </a:schemeClr>
                </a:solidFill>
                <a:ea typeface="Arial Unicode MS" panose="020B0604020202020204" pitchFamily="34" charset="-128"/>
              </a:rPr>
              <a:t>Seizures induced by somatic disorders originating outside the brain.</a:t>
            </a:r>
          </a:p>
          <a:p>
            <a:pPr marL="0" indent="0">
              <a:lnSpc>
                <a:spcPct val="95000"/>
              </a:lnSpc>
              <a:buClr>
                <a:schemeClr val="folHlink"/>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TW" sz="1800" dirty="0">
                <a:solidFill>
                  <a:schemeClr val="bg1">
                    <a:lumMod val="50000"/>
                  </a:schemeClr>
                </a:solidFill>
                <a:ea typeface="Arial Unicode MS" panose="020B0604020202020204" pitchFamily="34" charset="-128"/>
              </a:rPr>
              <a:t>E.g. fever, infection, syncope, head trauma, hypoxia, toxins, cardiac arrhythmias</a:t>
            </a:r>
          </a:p>
          <a:p>
            <a:endParaRPr lang="ar-SA" sz="2000" dirty="0">
              <a:solidFill>
                <a:schemeClr val="bg1">
                  <a:lumMod val="50000"/>
                </a:schemeClr>
              </a:solidFill>
            </a:endParaRPr>
          </a:p>
        </p:txBody>
      </p:sp>
      <p:pic>
        <p:nvPicPr>
          <p:cNvPr id="5" name="Picture 2" descr="Image result for unprovoked seiz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0192" y="1219200"/>
            <a:ext cx="3699211" cy="5099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lecuters\epilps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60" y="2850135"/>
            <a:ext cx="7141136" cy="346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53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Partial seizures</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09442" y="1219200"/>
            <a:ext cx="5387461" cy="5137150"/>
          </a:xfrm>
        </p:spPr>
        <p:txBody>
          <a:bodyPr>
            <a:noAutofit/>
          </a:bodyPr>
          <a:lstStyle/>
          <a:p>
            <a:pPr defTabSz="1015898">
              <a:spcBef>
                <a:spcPts val="0"/>
              </a:spcBef>
              <a:buClrTx/>
              <a:buSzTx/>
            </a:pPr>
            <a:r>
              <a:rPr lang="en-US" sz="1700" dirty="0">
                <a:solidFill>
                  <a:srgbClr val="9FB8CD">
                    <a:lumMod val="75000"/>
                  </a:srgbClr>
                </a:solidFill>
              </a:rPr>
              <a:t>Simple partial seizures: </a:t>
            </a:r>
            <a:r>
              <a:rPr lang="en-US" sz="1700" dirty="0">
                <a:solidFill>
                  <a:prstClr val="black"/>
                </a:solidFill>
              </a:rPr>
              <a:t>manifest motor, somatosensory, and psychomotor symptoms </a:t>
            </a:r>
            <a:r>
              <a:rPr lang="en-US" sz="1700" dirty="0">
                <a:solidFill>
                  <a:srgbClr val="FF0000"/>
                </a:solidFill>
              </a:rPr>
              <a:t>without</a:t>
            </a:r>
            <a:r>
              <a:rPr lang="en-US" sz="1700" dirty="0">
                <a:solidFill>
                  <a:prstClr val="black"/>
                </a:solidFill>
              </a:rPr>
              <a:t> impairment of consciousness.</a:t>
            </a:r>
          </a:p>
          <a:p>
            <a:pPr marL="0" indent="0" defTabSz="1015898">
              <a:spcBef>
                <a:spcPts val="0"/>
              </a:spcBef>
              <a:buClrTx/>
              <a:buSzTx/>
              <a:buNone/>
            </a:pPr>
            <a:endParaRPr lang="en-US" sz="1700" dirty="0">
              <a:solidFill>
                <a:prstClr val="black"/>
              </a:solidFill>
            </a:endParaRPr>
          </a:p>
          <a:p>
            <a:pPr defTabSz="1015898">
              <a:spcBef>
                <a:spcPts val="0"/>
              </a:spcBef>
              <a:buClrTx/>
              <a:buSzTx/>
            </a:pPr>
            <a:r>
              <a:rPr lang="en-US" sz="1700" dirty="0">
                <a:solidFill>
                  <a:srgbClr val="9FB8CD">
                    <a:lumMod val="75000"/>
                  </a:srgbClr>
                </a:solidFill>
              </a:rPr>
              <a:t>Complex partial seizures: </a:t>
            </a:r>
            <a:r>
              <a:rPr lang="en-US" sz="1700" dirty="0">
                <a:solidFill>
                  <a:prstClr val="black"/>
                </a:solidFill>
              </a:rPr>
              <a:t>manifest impairment of consciousness </a:t>
            </a:r>
            <a:r>
              <a:rPr lang="en-US" sz="1700" dirty="0">
                <a:solidFill>
                  <a:srgbClr val="FF0000"/>
                </a:solidFill>
              </a:rPr>
              <a:t>with or without </a:t>
            </a:r>
            <a:r>
              <a:rPr lang="en-US" sz="1700" dirty="0">
                <a:solidFill>
                  <a:prstClr val="black"/>
                </a:solidFill>
              </a:rPr>
              <a:t>simple partial symptoms.</a:t>
            </a:r>
          </a:p>
          <a:p>
            <a:pPr defTabSz="1015898">
              <a:spcBef>
                <a:spcPts val="0"/>
              </a:spcBef>
              <a:buClrTx/>
              <a:buSzTx/>
            </a:pPr>
            <a:endParaRPr lang="en-US" sz="1700" dirty="0">
              <a:solidFill>
                <a:prstClr val="black"/>
              </a:solidFill>
            </a:endParaRPr>
          </a:p>
          <a:p>
            <a:pPr defTabSz="1015898">
              <a:spcBef>
                <a:spcPts val="0"/>
              </a:spcBef>
              <a:buClrTx/>
              <a:buSzTx/>
            </a:pPr>
            <a:r>
              <a:rPr lang="en-US" sz="1700" dirty="0">
                <a:solidFill>
                  <a:srgbClr val="9FB8CD">
                    <a:lumMod val="75000"/>
                  </a:srgbClr>
                </a:solidFill>
              </a:rPr>
              <a:t>Focal/partial psychomotor (temporal lobe) seizure :</a:t>
            </a:r>
          </a:p>
          <a:p>
            <a:pPr lvl="1" defTabSz="1015898">
              <a:spcBef>
                <a:spcPts val="0"/>
              </a:spcBef>
              <a:buClrTx/>
              <a:buSzTx/>
            </a:pPr>
            <a:r>
              <a:rPr lang="en-US" sz="1700" dirty="0">
                <a:solidFill>
                  <a:prstClr val="black"/>
                </a:solidFill>
              </a:rPr>
              <a:t>Epileptic seizures which originate in the temporal lobe of the brain. </a:t>
            </a:r>
          </a:p>
          <a:p>
            <a:pPr lvl="1" defTabSz="1015898">
              <a:spcBef>
                <a:spcPts val="0"/>
              </a:spcBef>
              <a:buClrTx/>
              <a:buSzTx/>
            </a:pPr>
            <a:endParaRPr lang="en-US" sz="500" dirty="0">
              <a:solidFill>
                <a:prstClr val="black"/>
              </a:solidFill>
            </a:endParaRPr>
          </a:p>
          <a:p>
            <a:pPr lvl="1" defTabSz="1015898">
              <a:spcBef>
                <a:spcPts val="0"/>
              </a:spcBef>
              <a:buClrTx/>
              <a:buSzTx/>
            </a:pPr>
            <a:endParaRPr lang="en-US" sz="100" dirty="0">
              <a:solidFill>
                <a:prstClr val="black"/>
              </a:solidFill>
            </a:endParaRPr>
          </a:p>
          <a:p>
            <a:pPr lvl="1" defTabSz="1015898">
              <a:spcBef>
                <a:spcPts val="0"/>
              </a:spcBef>
              <a:buClrTx/>
              <a:buSzTx/>
            </a:pPr>
            <a:r>
              <a:rPr lang="en-US" sz="1700" dirty="0">
                <a:solidFill>
                  <a:prstClr val="black"/>
                </a:solidFill>
              </a:rPr>
              <a:t>The seizures involve sensory changes, for </a:t>
            </a:r>
            <a:r>
              <a:rPr lang="en-US" sz="1700" dirty="0">
                <a:solidFill>
                  <a:srgbClr val="DDE9EC">
                    <a:lumMod val="75000"/>
                  </a:srgbClr>
                </a:solidFill>
              </a:rPr>
              <a:t>example</a:t>
            </a:r>
            <a:r>
              <a:rPr lang="en-US" sz="1700" dirty="0">
                <a:solidFill>
                  <a:prstClr val="black"/>
                </a:solidFill>
              </a:rPr>
              <a:t> </a:t>
            </a:r>
            <a:r>
              <a:rPr lang="en-US" sz="1700" dirty="0">
                <a:solidFill>
                  <a:srgbClr val="DDE9EC">
                    <a:lumMod val="75000"/>
                  </a:srgbClr>
                </a:solidFill>
              </a:rPr>
              <a:t>smelling an unusual odor that is not there, and disturbance of memory.</a:t>
            </a:r>
          </a:p>
          <a:p>
            <a:pPr lvl="1" defTabSz="1015898">
              <a:spcBef>
                <a:spcPts val="0"/>
              </a:spcBef>
              <a:buClrTx/>
              <a:buSzTx/>
            </a:pPr>
            <a:endParaRPr lang="en-US" sz="500" dirty="0">
              <a:solidFill>
                <a:srgbClr val="DDE9EC">
                  <a:lumMod val="75000"/>
                </a:srgbClr>
              </a:solidFill>
            </a:endParaRPr>
          </a:p>
          <a:p>
            <a:pPr lvl="1" defTabSz="1015898">
              <a:spcBef>
                <a:spcPts val="0"/>
              </a:spcBef>
              <a:buClrTx/>
              <a:buSzTx/>
            </a:pPr>
            <a:endParaRPr lang="en-US" sz="100" dirty="0">
              <a:solidFill>
                <a:srgbClr val="DDE9EC">
                  <a:lumMod val="75000"/>
                </a:srgbClr>
              </a:solidFill>
            </a:endParaRPr>
          </a:p>
          <a:p>
            <a:pPr lvl="1" defTabSz="1015898">
              <a:spcBef>
                <a:spcPts val="0"/>
              </a:spcBef>
              <a:buClrTx/>
              <a:buSzTx/>
            </a:pPr>
            <a:r>
              <a:rPr lang="en-US" sz="1700" dirty="0">
                <a:solidFill>
                  <a:prstClr val="black"/>
                </a:solidFill>
              </a:rPr>
              <a:t>Auditory  &amp; visceral hallucinations, déjà vu (over </a:t>
            </a:r>
            <a:r>
              <a:rPr lang="en-US" sz="1700" dirty="0" err="1">
                <a:solidFill>
                  <a:prstClr val="black"/>
                </a:solidFill>
              </a:rPr>
              <a:t>familiatry</a:t>
            </a:r>
            <a:r>
              <a:rPr lang="en-US" sz="1700" dirty="0">
                <a:solidFill>
                  <a:prstClr val="black"/>
                </a:solidFill>
              </a:rPr>
              <a:t>).</a:t>
            </a:r>
          </a:p>
          <a:p>
            <a:pPr lvl="1" defTabSz="1015898">
              <a:spcBef>
                <a:spcPts val="0"/>
              </a:spcBef>
              <a:buClrTx/>
              <a:buSzTx/>
            </a:pPr>
            <a:endParaRPr lang="en-US" sz="500" dirty="0">
              <a:solidFill>
                <a:prstClr val="black"/>
              </a:solidFill>
            </a:endParaRPr>
          </a:p>
          <a:p>
            <a:pPr lvl="1" defTabSz="1015898">
              <a:spcBef>
                <a:spcPts val="0"/>
              </a:spcBef>
              <a:buClrTx/>
              <a:buSzTx/>
            </a:pPr>
            <a:endParaRPr lang="en-US" sz="100" dirty="0">
              <a:solidFill>
                <a:prstClr val="black"/>
              </a:solidFill>
            </a:endParaRPr>
          </a:p>
          <a:p>
            <a:pPr lvl="1" defTabSz="1015898">
              <a:spcBef>
                <a:spcPts val="0"/>
              </a:spcBef>
              <a:buClrTx/>
              <a:buSzTx/>
            </a:pPr>
            <a:r>
              <a:rPr lang="en-US" sz="1700" dirty="0">
                <a:solidFill>
                  <a:srgbClr val="FF0000"/>
                </a:solidFill>
              </a:rPr>
              <a:t>The most common cause is mesial temporal sclerosis. </a:t>
            </a:r>
          </a:p>
          <a:p>
            <a:endParaRPr lang="en-US" sz="1700" dirty="0"/>
          </a:p>
        </p:txBody>
      </p:sp>
      <p:cxnSp>
        <p:nvCxnSpPr>
          <p:cNvPr id="7" name="Straight Connector 6"/>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8" name="عنصر نائب للمحتوى 4"/>
          <p:cNvPicPr>
            <a:picLocks noGrp="1" noChangeAspect="1"/>
          </p:cNvPicPr>
          <p:nvPr>
            <p:ph sz="quarter" idx="2"/>
          </p:nvPr>
        </p:nvPicPr>
        <p:blipFill rotWithShape="1">
          <a:blip r:embed="rId2"/>
          <a:srcRect l="38185" t="16375" r="19279" b="17426"/>
          <a:stretch/>
        </p:blipFill>
        <p:spPr>
          <a:xfrm>
            <a:off x="6197673" y="1431245"/>
            <a:ext cx="5386388" cy="4713059"/>
          </a:xfrm>
          <a:prstGeom prst="rect">
            <a:avLst/>
          </a:prstGeom>
        </p:spPr>
      </p:pic>
      <p:sp>
        <p:nvSpPr>
          <p:cNvPr id="5" name="Rectangle 4"/>
          <p:cNvSpPr/>
          <p:nvPr/>
        </p:nvSpPr>
        <p:spPr>
          <a:xfrm>
            <a:off x="7744931" y="3534231"/>
            <a:ext cx="1145936" cy="430887"/>
          </a:xfrm>
          <a:prstGeom prst="rect">
            <a:avLst/>
          </a:prstGeom>
        </p:spPr>
        <p:txBody>
          <a:bodyPr wrap="square">
            <a:spAutoFit/>
          </a:bodyPr>
          <a:lstStyle/>
          <a:p>
            <a:r>
              <a:rPr lang="en-US" sz="1100" dirty="0">
                <a:solidFill>
                  <a:srgbClr val="00B050"/>
                </a:solidFill>
                <a:latin typeface="HelveticaNeue" charset="0"/>
              </a:rPr>
              <a:t>No loss of consciousness</a:t>
            </a:r>
            <a:endParaRPr lang="en-US" sz="1100" dirty="0">
              <a:solidFill>
                <a:srgbClr val="00B050"/>
              </a:solidFill>
            </a:endParaRPr>
          </a:p>
        </p:txBody>
      </p:sp>
      <p:sp>
        <p:nvSpPr>
          <p:cNvPr id="6" name="Rectangle 5"/>
          <p:cNvSpPr/>
          <p:nvPr/>
        </p:nvSpPr>
        <p:spPr>
          <a:xfrm>
            <a:off x="7182562" y="4365104"/>
            <a:ext cx="1556836" cy="261610"/>
          </a:xfrm>
          <a:prstGeom prst="rect">
            <a:avLst/>
          </a:prstGeom>
        </p:spPr>
        <p:txBody>
          <a:bodyPr wrap="none">
            <a:spAutoFit/>
          </a:bodyPr>
          <a:lstStyle/>
          <a:p>
            <a:r>
              <a:rPr lang="en-US" sz="1100" dirty="0">
                <a:solidFill>
                  <a:srgbClr val="00B050"/>
                </a:solidFill>
                <a:latin typeface="HelveticaNeue" charset="0"/>
              </a:rPr>
              <a:t>loss of consciousness</a:t>
            </a:r>
          </a:p>
        </p:txBody>
      </p:sp>
      <p:sp>
        <p:nvSpPr>
          <p:cNvPr id="9" name="Rectangle 8"/>
          <p:cNvSpPr/>
          <p:nvPr/>
        </p:nvSpPr>
        <p:spPr>
          <a:xfrm>
            <a:off x="10126860" y="5301208"/>
            <a:ext cx="1255472" cy="261610"/>
          </a:xfrm>
          <a:prstGeom prst="rect">
            <a:avLst/>
          </a:prstGeom>
        </p:spPr>
        <p:txBody>
          <a:bodyPr wrap="none">
            <a:spAutoFit/>
          </a:bodyPr>
          <a:lstStyle/>
          <a:p>
            <a:r>
              <a:rPr lang="en-US" sz="1100" dirty="0">
                <a:solidFill>
                  <a:srgbClr val="00B050"/>
                </a:solidFill>
                <a:latin typeface="HelveticaNeue" charset="0"/>
              </a:rPr>
              <a:t>Jerky movement </a:t>
            </a:r>
          </a:p>
        </p:txBody>
      </p:sp>
      <p:sp>
        <p:nvSpPr>
          <p:cNvPr id="10" name="Rectangle 9"/>
          <p:cNvSpPr/>
          <p:nvPr/>
        </p:nvSpPr>
        <p:spPr>
          <a:xfrm>
            <a:off x="6065293" y="1124597"/>
            <a:ext cx="5514110" cy="738664"/>
          </a:xfrm>
          <a:prstGeom prst="rect">
            <a:avLst/>
          </a:prstGeom>
        </p:spPr>
        <p:txBody>
          <a:bodyPr wrap="square">
            <a:spAutoFit/>
          </a:bodyPr>
          <a:lstStyle/>
          <a:p>
            <a:r>
              <a:rPr lang="en-US" sz="1400" dirty="0" err="1">
                <a:solidFill>
                  <a:srgbClr val="00B050"/>
                </a:solidFill>
              </a:rPr>
              <a:t>Clonic</a:t>
            </a:r>
            <a:r>
              <a:rPr lang="en-US" sz="1400" dirty="0">
                <a:solidFill>
                  <a:srgbClr val="00B050"/>
                </a:solidFill>
              </a:rPr>
              <a:t> seizure: Contraction of agonist and relaxation of antagonist muscles.</a:t>
            </a:r>
            <a:endParaRPr lang="ar-SA" sz="1400" dirty="0">
              <a:solidFill>
                <a:srgbClr val="00B050"/>
              </a:solidFill>
            </a:endParaRPr>
          </a:p>
          <a:p>
            <a:r>
              <a:rPr lang="en-US" sz="1400" dirty="0">
                <a:solidFill>
                  <a:srgbClr val="00B050"/>
                </a:solidFill>
              </a:rPr>
              <a:t>Tonic seizure: Contraction of both agonist and antagonist muscles.</a:t>
            </a:r>
          </a:p>
        </p:txBody>
      </p:sp>
    </p:spTree>
    <p:extLst>
      <p:ext uri="{BB962C8B-B14F-4D97-AF65-F5344CB8AC3E}">
        <p14:creationId xmlns:p14="http://schemas.microsoft.com/office/powerpoint/2010/main" val="345290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Generalized seizures</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عنصر نائب للمحتوى 3"/>
          <p:cNvSpPr>
            <a:spLocks noGrp="1"/>
          </p:cNvSpPr>
          <p:nvPr>
            <p:ph sz="quarter" idx="1"/>
          </p:nvPr>
        </p:nvSpPr>
        <p:spPr>
          <a:xfrm>
            <a:off x="609460" y="1219200"/>
            <a:ext cx="10969943" cy="5137150"/>
          </a:xfrm>
        </p:spPr>
        <p:txBody>
          <a:bodyPr>
            <a:normAutofit lnSpcReduction="10000"/>
          </a:bodyPr>
          <a:lstStyle/>
          <a:p>
            <a:r>
              <a:rPr lang="en-US" sz="1800" dirty="0">
                <a:solidFill>
                  <a:schemeClr val="accent2">
                    <a:lumMod val="75000"/>
                  </a:schemeClr>
                </a:solidFill>
              </a:rPr>
              <a:t>Generalized seizures definition:</a:t>
            </a:r>
          </a:p>
          <a:p>
            <a:pPr marL="0" indent="0">
              <a:buNone/>
            </a:pPr>
            <a:r>
              <a:rPr lang="en-US" sz="1800" dirty="0"/>
              <a:t>Manifest a loss of consciousness (convulsive or non-convulsive).</a:t>
            </a:r>
          </a:p>
          <a:p>
            <a:pPr marL="0" indent="0">
              <a:buNone/>
            </a:pPr>
            <a:endParaRPr lang="en-US" sz="1800" dirty="0"/>
          </a:p>
          <a:p>
            <a:r>
              <a:rPr lang="en-US" sz="1800" dirty="0">
                <a:solidFill>
                  <a:schemeClr val="accent2">
                    <a:lumMod val="75000"/>
                  </a:schemeClr>
                </a:solidFill>
              </a:rPr>
              <a:t>Generalized seizures include: </a:t>
            </a:r>
          </a:p>
          <a:p>
            <a:pPr marL="342900" indent="-342900">
              <a:buAutoNum type="arabicParenBoth"/>
            </a:pPr>
            <a:r>
              <a:rPr lang="en-US" sz="1800" dirty="0"/>
              <a:t>Generalized tonic- </a:t>
            </a:r>
            <a:r>
              <a:rPr lang="en-US" sz="1800" dirty="0" err="1"/>
              <a:t>clonic</a:t>
            </a:r>
            <a:r>
              <a:rPr lang="en-US" sz="1800" dirty="0"/>
              <a:t> seizures (GTC) (grand mal epileptic seizure ).</a:t>
            </a:r>
          </a:p>
          <a:p>
            <a:pPr marL="342900" indent="-342900">
              <a:buAutoNum type="arabicParenBoth"/>
            </a:pPr>
            <a:r>
              <a:rPr lang="en-US" sz="1800" dirty="0"/>
              <a:t> absence seizures (petit mal epileptic seizures).</a:t>
            </a:r>
          </a:p>
          <a:p>
            <a:pPr marL="342900" indent="-342900">
              <a:buAutoNum type="arabicParenBoth"/>
            </a:pPr>
            <a:endParaRPr lang="en-US" sz="1800" dirty="0"/>
          </a:p>
          <a:p>
            <a:pPr>
              <a:lnSpc>
                <a:spcPct val="150000"/>
              </a:lnSpc>
            </a:pPr>
            <a:r>
              <a:rPr lang="en-US" sz="1800" dirty="0">
                <a:solidFill>
                  <a:schemeClr val="bg1">
                    <a:lumMod val="50000"/>
                  </a:schemeClr>
                </a:solidFill>
              </a:rPr>
              <a:t>GTC are convulsive and absence are </a:t>
            </a:r>
            <a:r>
              <a:rPr lang="en-US" sz="1800" dirty="0" err="1">
                <a:solidFill>
                  <a:schemeClr val="bg1">
                    <a:lumMod val="50000"/>
                  </a:schemeClr>
                </a:solidFill>
              </a:rPr>
              <a:t>nonconvulsive</a:t>
            </a:r>
            <a:r>
              <a:rPr lang="en-US" sz="1800" dirty="0">
                <a:solidFill>
                  <a:schemeClr val="bg1">
                    <a:lumMod val="50000"/>
                  </a:schemeClr>
                </a:solidFill>
              </a:rPr>
              <a:t> .  </a:t>
            </a:r>
          </a:p>
          <a:p>
            <a:pPr>
              <a:lnSpc>
                <a:spcPct val="150000"/>
              </a:lnSpc>
            </a:pPr>
            <a:r>
              <a:rPr lang="en-US" sz="1800" dirty="0"/>
              <a:t>Simple partial seizures can progress to complex partial seizures, and complex partial seizures can secondarily become generalized.   </a:t>
            </a:r>
          </a:p>
          <a:p>
            <a:pPr>
              <a:lnSpc>
                <a:spcPct val="150000"/>
              </a:lnSpc>
            </a:pPr>
            <a:r>
              <a:rPr lang="en-US" sz="1800" dirty="0"/>
              <a:t>Seizures affect all ages. Most cases of epilepsy are identified in childhood, and several seizure types are particular to children. </a:t>
            </a:r>
          </a:p>
          <a:p>
            <a:pPr>
              <a:lnSpc>
                <a:spcPct val="150000"/>
              </a:lnSpc>
            </a:pPr>
            <a:r>
              <a:rPr lang="en-US" sz="1800" dirty="0">
                <a:solidFill>
                  <a:srgbClr val="00B050"/>
                </a:solidFill>
              </a:rPr>
              <a:t>Generalized seizures cause a loss of consciousness due to the involvement of the thalamus</a:t>
            </a:r>
            <a:r>
              <a:rPr lang="en-US" sz="1800" dirty="0"/>
              <a:t>.</a:t>
            </a:r>
          </a:p>
        </p:txBody>
      </p:sp>
      <p:sp>
        <p:nvSpPr>
          <p:cNvPr id="5" name="TextBox 4">
            <a:extLst>
              <a:ext uri="{FF2B5EF4-FFF2-40B4-BE49-F238E27FC236}">
                <a16:creationId xmlns:a16="http://schemas.microsoft.com/office/drawing/2014/main" xmlns="" id="{2B345117-AC50-47E6-92D5-4EF68D8229ED}"/>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83676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Cont.</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عنصر نائب للمحتوى 3"/>
          <p:cNvSpPr>
            <a:spLocks noGrp="1"/>
          </p:cNvSpPr>
          <p:nvPr>
            <p:ph sz="quarter" idx="1"/>
          </p:nvPr>
        </p:nvSpPr>
        <p:spPr>
          <a:xfrm>
            <a:off x="609460" y="1219200"/>
            <a:ext cx="10969943" cy="5306144"/>
          </a:xfrm>
        </p:spPr>
        <p:txBody>
          <a:bodyPr>
            <a:normAutofit fontScale="92500" lnSpcReduction="10000"/>
          </a:bodyPr>
          <a:lstStyle/>
          <a:p>
            <a:pPr>
              <a:lnSpc>
                <a:spcPct val="150000"/>
              </a:lnSpc>
            </a:pPr>
            <a:r>
              <a:rPr lang="en-US" sz="1600" dirty="0">
                <a:solidFill>
                  <a:schemeClr val="accent2">
                    <a:lumMod val="75000"/>
                  </a:schemeClr>
                </a:solidFill>
              </a:rPr>
              <a:t>Manifest a loss of consciousness:</a:t>
            </a:r>
          </a:p>
          <a:p>
            <a:pPr>
              <a:lnSpc>
                <a:spcPct val="150000"/>
              </a:lnSpc>
            </a:pPr>
            <a:endParaRPr lang="en-US" sz="800" dirty="0">
              <a:solidFill>
                <a:schemeClr val="accent2">
                  <a:lumMod val="75000"/>
                </a:schemeClr>
              </a:solidFill>
            </a:endParaRPr>
          </a:p>
          <a:p>
            <a:pPr lvl="1">
              <a:lnSpc>
                <a:spcPct val="150000"/>
              </a:lnSpc>
            </a:pPr>
            <a:r>
              <a:rPr lang="en-US" sz="1600" dirty="0">
                <a:solidFill>
                  <a:schemeClr val="accent2">
                    <a:lumMod val="75000"/>
                  </a:schemeClr>
                </a:solidFill>
              </a:rPr>
              <a:t>Generalized seizures include: </a:t>
            </a:r>
            <a:endParaRPr lang="en-US" sz="1600" dirty="0"/>
          </a:p>
          <a:p>
            <a:pPr marL="342900" indent="-342900">
              <a:lnSpc>
                <a:spcPct val="150000"/>
              </a:lnSpc>
              <a:buFont typeface="+mj-lt"/>
              <a:buAutoNum type="arabicPeriod"/>
            </a:pPr>
            <a:r>
              <a:rPr lang="en-US" sz="1600" dirty="0"/>
              <a:t>Myoclonic (are brief shock-like jerks of a muscle or group of muscles).</a:t>
            </a:r>
          </a:p>
          <a:p>
            <a:pPr marL="342900" indent="-342900">
              <a:lnSpc>
                <a:spcPct val="150000"/>
              </a:lnSpc>
              <a:buFont typeface="+mj-lt"/>
              <a:buAutoNum type="arabicPeriod"/>
            </a:pPr>
            <a:r>
              <a:rPr lang="en-US" sz="1600" dirty="0" err="1"/>
              <a:t>Clonic</a:t>
            </a:r>
            <a:r>
              <a:rPr lang="en-US" sz="1600" dirty="0"/>
              <a:t> (rapidly alternating contraction and relaxation of a muscle, in other words, repeated jerking).</a:t>
            </a:r>
          </a:p>
          <a:p>
            <a:pPr marL="342900" indent="-342900">
              <a:lnSpc>
                <a:spcPct val="150000"/>
              </a:lnSpc>
              <a:buFont typeface="+mj-lt"/>
              <a:buAutoNum type="arabicPeriod"/>
            </a:pPr>
            <a:r>
              <a:rPr lang="en-US" sz="1600" dirty="0"/>
              <a:t>Tonic ( the tone is greatly increased and the body, arms, or legs make sudden stiffening movements).</a:t>
            </a:r>
          </a:p>
          <a:p>
            <a:pPr marL="342900" indent="-342900">
              <a:lnSpc>
                <a:spcPct val="150000"/>
              </a:lnSpc>
              <a:buFont typeface="+mj-lt"/>
              <a:buAutoNum type="arabicPeriod"/>
            </a:pPr>
            <a:r>
              <a:rPr lang="en-US" sz="1600" dirty="0"/>
              <a:t>Tonic-</a:t>
            </a:r>
            <a:r>
              <a:rPr lang="en-US" sz="1600" dirty="0" err="1"/>
              <a:t>clonic</a:t>
            </a:r>
            <a:r>
              <a:rPr lang="en-US" sz="1600" dirty="0"/>
              <a:t> seizures (Grand Mal epileptic seizure).</a:t>
            </a:r>
          </a:p>
          <a:p>
            <a:pPr marL="342900" indent="-342900">
              <a:lnSpc>
                <a:spcPct val="150000"/>
              </a:lnSpc>
              <a:buFont typeface="+mj-lt"/>
              <a:buAutoNum type="arabicPeriod"/>
              <a:defRPr/>
            </a:pPr>
            <a:r>
              <a:rPr lang="en-US" sz="1600" dirty="0"/>
              <a:t>Atonic (Lose of muscles  strength).</a:t>
            </a:r>
          </a:p>
          <a:p>
            <a:pPr marL="342900" indent="-342900">
              <a:lnSpc>
                <a:spcPct val="150000"/>
              </a:lnSpc>
              <a:buFont typeface="+mj-lt"/>
              <a:buAutoNum type="arabicPeriod"/>
              <a:defRPr/>
            </a:pPr>
            <a:r>
              <a:rPr lang="en-US" sz="1600" dirty="0"/>
              <a:t>Absence seizures (Or non-convulsive).</a:t>
            </a:r>
          </a:p>
          <a:p>
            <a:pPr marL="0" indent="0">
              <a:lnSpc>
                <a:spcPct val="150000"/>
              </a:lnSpc>
              <a:buNone/>
              <a:defRPr/>
            </a:pPr>
            <a:r>
              <a:rPr lang="en-US" sz="1600" dirty="0"/>
              <a:t>	(Petit mal epileptic seizures)</a:t>
            </a:r>
          </a:p>
          <a:p>
            <a:pPr marL="0" indent="0">
              <a:lnSpc>
                <a:spcPct val="150000"/>
              </a:lnSpc>
              <a:buNone/>
              <a:defRPr/>
            </a:pPr>
            <a:r>
              <a:rPr lang="en-US" sz="1600" dirty="0"/>
              <a:t>	a. Loss of contact with environment for </a:t>
            </a:r>
            <a:r>
              <a:rPr lang="en-US" sz="1600" dirty="0">
                <a:solidFill>
                  <a:schemeClr val="accent4">
                    <a:lumMod val="75000"/>
                  </a:schemeClr>
                </a:solidFill>
              </a:rPr>
              <a:t>5</a:t>
            </a:r>
            <a:r>
              <a:rPr lang="en-US" sz="1600" dirty="0"/>
              <a:t> to </a:t>
            </a:r>
            <a:r>
              <a:rPr lang="en-US" sz="1600" dirty="0">
                <a:solidFill>
                  <a:schemeClr val="accent4">
                    <a:lumMod val="75000"/>
                  </a:schemeClr>
                </a:solidFill>
              </a:rPr>
              <a:t>30</a:t>
            </a:r>
            <a:r>
              <a:rPr lang="en-US" sz="1600" dirty="0"/>
              <a:t> seconds.</a:t>
            </a:r>
          </a:p>
          <a:p>
            <a:pPr marL="0" indent="0">
              <a:lnSpc>
                <a:spcPct val="150000"/>
              </a:lnSpc>
              <a:buNone/>
              <a:defRPr/>
            </a:pPr>
            <a:r>
              <a:rPr lang="en-US" sz="1600" dirty="0"/>
              <a:t>	b. Appears to be day dreaming or may roll eyes, nod head, move hands, or smack lips.</a:t>
            </a:r>
          </a:p>
          <a:p>
            <a:pPr marL="0" indent="0">
              <a:lnSpc>
                <a:spcPct val="150000"/>
              </a:lnSpc>
              <a:buNone/>
              <a:defRPr/>
            </a:pPr>
            <a:r>
              <a:rPr lang="en-US" sz="1600" dirty="0"/>
              <a:t>	c. Resumes activity and is not aware of seizure.</a:t>
            </a:r>
          </a:p>
          <a:p>
            <a:pPr marL="0" indent="0">
              <a:lnSpc>
                <a:spcPct val="150000"/>
              </a:lnSpc>
              <a:buNone/>
            </a:pPr>
            <a:endParaRPr lang="en-US" sz="1600" dirty="0"/>
          </a:p>
        </p:txBody>
      </p:sp>
      <p:sp>
        <p:nvSpPr>
          <p:cNvPr id="6" name="TextBox 14"/>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76185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Seizure classification &amp; clinical manifestations</a:t>
            </a:r>
            <a:endParaRPr lang="ar-SA"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عنصر نائب للمحتوى 3"/>
          <p:cNvSpPr>
            <a:spLocks noGrp="1"/>
          </p:cNvSpPr>
          <p:nvPr>
            <p:ph sz="quarter" idx="1"/>
          </p:nvPr>
        </p:nvSpPr>
        <p:spPr/>
        <p:txBody>
          <a:bodyPr>
            <a:normAutofit/>
          </a:bodyPr>
          <a:lstStyle/>
          <a:p>
            <a:r>
              <a:rPr lang="en-US" sz="1800" dirty="0">
                <a:solidFill>
                  <a:srgbClr val="FF0000"/>
                </a:solidFill>
              </a:rPr>
              <a:t>Focal</a:t>
            </a:r>
            <a:r>
              <a:rPr lang="en-US" sz="1800" dirty="0"/>
              <a:t> / </a:t>
            </a:r>
            <a:r>
              <a:rPr lang="en-US" sz="1800" dirty="0">
                <a:solidFill>
                  <a:srgbClr val="FF0000"/>
                </a:solidFill>
              </a:rPr>
              <a:t>Partial</a:t>
            </a:r>
            <a:r>
              <a:rPr lang="en-US" sz="1800" dirty="0"/>
              <a:t> seizures </a:t>
            </a:r>
            <a:r>
              <a:rPr lang="en-US" sz="1800" dirty="0">
                <a:sym typeface="Wingdings" panose="05000000000000000000" pitchFamily="2" charset="2"/>
              </a:rPr>
              <a:t> </a:t>
            </a:r>
            <a:r>
              <a:rPr lang="en-US" sz="1800" dirty="0"/>
              <a:t>their onset (start) is </a:t>
            </a:r>
            <a:r>
              <a:rPr lang="en-US" sz="1800" dirty="0">
                <a:solidFill>
                  <a:srgbClr val="FF0000"/>
                </a:solidFill>
              </a:rPr>
              <a:t>limited</a:t>
            </a:r>
            <a:r>
              <a:rPr lang="en-US" sz="1800" dirty="0"/>
              <a:t> to part of the cerebral hemisphere.</a:t>
            </a:r>
          </a:p>
          <a:p>
            <a:endParaRPr lang="en-US" sz="1800" dirty="0"/>
          </a:p>
          <a:p>
            <a:r>
              <a:rPr lang="en-US" sz="1800" dirty="0">
                <a:solidFill>
                  <a:srgbClr val="FF0000"/>
                </a:solidFill>
              </a:rPr>
              <a:t>Generalized</a:t>
            </a:r>
            <a:r>
              <a:rPr lang="en-US" sz="1800" dirty="0"/>
              <a:t> seizures </a:t>
            </a:r>
            <a:r>
              <a:rPr lang="en-US" sz="1800" dirty="0">
                <a:sym typeface="Wingdings" panose="05000000000000000000" pitchFamily="2" charset="2"/>
              </a:rPr>
              <a:t> </a:t>
            </a:r>
            <a:r>
              <a:rPr lang="en-US" sz="1800" dirty="0"/>
              <a:t>those that involve the cerebral cortex diffusely (</a:t>
            </a:r>
            <a:r>
              <a:rPr lang="en-US" sz="1800" dirty="0">
                <a:solidFill>
                  <a:srgbClr val="FF0000"/>
                </a:solidFill>
              </a:rPr>
              <a:t>All of it</a:t>
            </a:r>
            <a:r>
              <a:rPr lang="en-US" sz="1800" dirty="0"/>
              <a:t>) from the beginning (generalized seizures)</a:t>
            </a:r>
            <a:endParaRPr lang="ar-SA" sz="1800" dirty="0"/>
          </a:p>
        </p:txBody>
      </p:sp>
      <p:pic>
        <p:nvPicPr>
          <p:cNvPr id="5" name="صورة 4"/>
          <p:cNvPicPr>
            <a:picLocks noChangeAspect="1"/>
          </p:cNvPicPr>
          <p:nvPr/>
        </p:nvPicPr>
        <p:blipFill rotWithShape="1">
          <a:blip r:embed="rId2"/>
          <a:srcRect l="38184" t="11122" r="32868" b="47898"/>
          <a:stretch/>
        </p:blipFill>
        <p:spPr>
          <a:xfrm>
            <a:off x="816957" y="3140968"/>
            <a:ext cx="3528392" cy="2808312"/>
          </a:xfrm>
          <a:prstGeom prst="rect">
            <a:avLst/>
          </a:prstGeom>
        </p:spPr>
      </p:pic>
      <p:pic>
        <p:nvPicPr>
          <p:cNvPr id="6" name="صورة 5"/>
          <p:cNvPicPr>
            <a:picLocks noChangeAspect="1"/>
          </p:cNvPicPr>
          <p:nvPr/>
        </p:nvPicPr>
        <p:blipFill rotWithShape="1">
          <a:blip r:embed="rId2"/>
          <a:srcRect l="21643" t="53152" r="50000" b="10193"/>
          <a:stretch/>
        </p:blipFill>
        <p:spPr>
          <a:xfrm>
            <a:off x="4366239" y="3140968"/>
            <a:ext cx="3456384" cy="2783334"/>
          </a:xfrm>
          <a:prstGeom prst="rect">
            <a:avLst/>
          </a:prstGeom>
        </p:spPr>
      </p:pic>
      <p:pic>
        <p:nvPicPr>
          <p:cNvPr id="7" name="صورة 6"/>
          <p:cNvPicPr>
            <a:picLocks noChangeAspect="1"/>
          </p:cNvPicPr>
          <p:nvPr/>
        </p:nvPicPr>
        <p:blipFill rotWithShape="1">
          <a:blip r:embed="rId2"/>
          <a:srcRect l="50591" t="52100" r="21052" b="7284"/>
          <a:stretch/>
        </p:blipFill>
        <p:spPr>
          <a:xfrm>
            <a:off x="7837737" y="3140968"/>
            <a:ext cx="3456384" cy="2808312"/>
          </a:xfrm>
          <a:prstGeom prst="rect">
            <a:avLst/>
          </a:prstGeom>
        </p:spPr>
      </p:pic>
    </p:spTree>
    <p:extLst>
      <p:ext uri="{BB962C8B-B14F-4D97-AF65-F5344CB8AC3E}">
        <p14:creationId xmlns:p14="http://schemas.microsoft.com/office/powerpoint/2010/main" val="31928544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4897</TotalTime>
  <Words>1588</Words>
  <Application>Microsoft Macintosh PowerPoint</Application>
  <PresentationFormat>Custom</PresentationFormat>
  <Paragraphs>264</Paragraphs>
  <Slides>18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 Black</vt:lpstr>
      <vt:lpstr>Arial Unicode MS</vt:lpstr>
      <vt:lpstr>ArialMT</vt:lpstr>
      <vt:lpstr>Bookman Old Style</vt:lpstr>
      <vt:lpstr>Calibri</vt:lpstr>
      <vt:lpstr>Gill Sans MT</vt:lpstr>
      <vt:lpstr>HelveticaNeue</vt:lpstr>
      <vt:lpstr>Times New Roman</vt:lpstr>
      <vt:lpstr>Wingdings</vt:lpstr>
      <vt:lpstr>Wingdings 3</vt:lpstr>
      <vt:lpstr>標楷體</vt:lpstr>
      <vt:lpstr>Arial</vt:lpstr>
      <vt:lpstr>Origin</vt:lpstr>
      <vt:lpstr>PowerPoint Presentation</vt:lpstr>
      <vt:lpstr>PowerPoint Presentation</vt:lpstr>
      <vt:lpstr>Definition of seizure and epilepsy</vt:lpstr>
      <vt:lpstr>Seizure classification</vt:lpstr>
      <vt:lpstr>Provoked seizures</vt:lpstr>
      <vt:lpstr>Partial seizures</vt:lpstr>
      <vt:lpstr>Generalized seizures</vt:lpstr>
      <vt:lpstr>Cont.</vt:lpstr>
      <vt:lpstr>Seizure classification &amp; clinical manifestations</vt:lpstr>
      <vt:lpstr>Cont.</vt:lpstr>
      <vt:lpstr>1. Generalized tonic-clonic (grand mal) seizure</vt:lpstr>
      <vt:lpstr>Clinical manifestation of seizure</vt:lpstr>
      <vt:lpstr>Pathophysiology of epilepsy (at molecular level)</vt:lpstr>
      <vt:lpstr>Electroencephalogram ( EEG) </vt:lpstr>
      <vt:lpstr>Genetic Epilepsy </vt:lpstr>
      <vt:lpstr>Evoked potential (EP)</vt:lpstr>
      <vt:lpstr>شكر وعرفان</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867</cp:revision>
  <dcterms:created xsi:type="dcterms:W3CDTF">2016-09-07T16:15:34Z</dcterms:created>
  <dcterms:modified xsi:type="dcterms:W3CDTF">2017-11-03T14:15:18Z</dcterms:modified>
</cp:coreProperties>
</file>