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sldIdLst>
    <p:sldId id="486" r:id="rId2"/>
    <p:sldId id="454" r:id="rId3"/>
    <p:sldId id="478" r:id="rId4"/>
    <p:sldId id="502" r:id="rId5"/>
    <p:sldId id="503" r:id="rId6"/>
    <p:sldId id="447" r:id="rId7"/>
    <p:sldId id="463" r:id="rId8"/>
    <p:sldId id="504" r:id="rId9"/>
    <p:sldId id="505" r:id="rId10"/>
    <p:sldId id="464" r:id="rId11"/>
    <p:sldId id="465" r:id="rId12"/>
    <p:sldId id="479" r:id="rId13"/>
    <p:sldId id="499" r:id="rId14"/>
    <p:sldId id="466" r:id="rId15"/>
    <p:sldId id="493" r:id="rId16"/>
    <p:sldId id="513" r:id="rId17"/>
    <p:sldId id="470" r:id="rId18"/>
    <p:sldId id="494" r:id="rId19"/>
    <p:sldId id="511" r:id="rId20"/>
    <p:sldId id="488" r:id="rId21"/>
    <p:sldId id="489" r:id="rId22"/>
    <p:sldId id="501" r:id="rId23"/>
    <p:sldId id="508" r:id="rId24"/>
    <p:sldId id="509" r:id="rId25"/>
    <p:sldId id="473" r:id="rId26"/>
    <p:sldId id="483" r:id="rId27"/>
    <p:sldId id="510" r:id="rId28"/>
    <p:sldId id="506" r:id="rId29"/>
    <p:sldId id="507" r:id="rId30"/>
    <p:sldId id="496" r:id="rId31"/>
    <p:sldId id="485" r:id="rId32"/>
    <p:sldId id="482" r:id="rId33"/>
    <p:sldId id="477" r:id="rId34"/>
    <p:sldId id="497" r:id="rId3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8CD"/>
    <a:srgbClr val="638BA6"/>
    <a:srgbClr val="ECF1F6"/>
    <a:srgbClr val="56B14F"/>
    <a:srgbClr val="993300"/>
    <a:srgbClr val="DCDFE8"/>
    <a:srgbClr val="E4CBE7"/>
    <a:srgbClr val="A954AB"/>
    <a:srgbClr val="D8B3D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5231"/>
  </p:normalViewPr>
  <p:slideViewPr>
    <p:cSldViewPr>
      <p:cViewPr varScale="1">
        <p:scale>
          <a:sx n="77" d="100"/>
          <a:sy n="77" d="100"/>
        </p:scale>
        <p:origin x="84" y="6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2E24B-B98B-4366-87AD-8B8CDD60C9FE}" type="doc">
      <dgm:prSet loTypeId="urn:microsoft.com/office/officeart/2005/8/layout/hierarchy4" loCatId="hierarchy" qsTypeId="urn:microsoft.com/office/officeart/2005/8/quickstyle/simple1" qsCatId="simple" csTypeId="urn:microsoft.com/office/officeart/2005/8/colors/accent2_1" csCatId="accent2" phldr="1"/>
      <dgm:spPr/>
      <dgm:t>
        <a:bodyPr/>
        <a:lstStyle/>
        <a:p>
          <a:endParaRPr lang="en-US"/>
        </a:p>
      </dgm:t>
    </dgm:pt>
    <dgm:pt modelId="{5AF6D3F2-1C17-460D-B300-52D245555564}">
      <dgm:prSet phldrT="[Text]" custT="1"/>
      <dgm:spPr>
        <a:solidFill>
          <a:schemeClr val="accent2">
            <a:lumMod val="40000"/>
            <a:lumOff val="60000"/>
          </a:schemeClr>
        </a:solidFill>
      </dgm:spPr>
      <dgm:t>
        <a:bodyPr/>
        <a:lstStyle/>
        <a:p>
          <a:r>
            <a:rPr lang="en-US" sz="2400" dirty="0">
              <a:solidFill>
                <a:schemeClr val="bg1"/>
              </a:solidFill>
            </a:rPr>
            <a:t>Nervous system</a:t>
          </a:r>
        </a:p>
      </dgm:t>
    </dgm:pt>
    <dgm:pt modelId="{45D9EA19-081A-402E-BFDB-FA62216AA5AD}" type="parTrans" cxnId="{0BF76919-2502-468D-92AB-5806DA21707A}">
      <dgm:prSet/>
      <dgm:spPr/>
      <dgm:t>
        <a:bodyPr/>
        <a:lstStyle/>
        <a:p>
          <a:endParaRPr lang="en-US">
            <a:solidFill>
              <a:schemeClr val="tx1"/>
            </a:solidFill>
          </a:endParaRPr>
        </a:p>
      </dgm:t>
    </dgm:pt>
    <dgm:pt modelId="{760AAFE8-8DEC-49F7-ACCA-5562A9463AC5}" type="sibTrans" cxnId="{0BF76919-2502-468D-92AB-5806DA21707A}">
      <dgm:prSet/>
      <dgm:spPr/>
      <dgm:t>
        <a:bodyPr/>
        <a:lstStyle/>
        <a:p>
          <a:endParaRPr lang="en-US">
            <a:solidFill>
              <a:schemeClr val="tx1"/>
            </a:solidFill>
          </a:endParaRPr>
        </a:p>
      </dgm:t>
    </dgm:pt>
    <dgm:pt modelId="{7246422D-49FA-4645-9533-22AA10465E3F}">
      <dgm:prSet phldrT="[Text]" custT="1"/>
      <dgm:spPr/>
      <dgm:t>
        <a:bodyPr/>
        <a:lstStyle/>
        <a:p>
          <a:r>
            <a:rPr lang="en-US" sz="1600" dirty="0">
              <a:solidFill>
                <a:schemeClr val="accent2">
                  <a:lumMod val="75000"/>
                </a:schemeClr>
              </a:solidFill>
            </a:rPr>
            <a:t>CNS: </a:t>
          </a:r>
          <a:r>
            <a:rPr lang="en-US" sz="1600" dirty="0"/>
            <a:t>brain and spinal cord</a:t>
          </a:r>
        </a:p>
      </dgm:t>
    </dgm:pt>
    <dgm:pt modelId="{A4353690-4DD9-4175-9FDC-7BE5C670997E}" type="parTrans" cxnId="{A0D91D72-675A-4686-9441-505D561BE95E}">
      <dgm:prSet/>
      <dgm:spPr/>
      <dgm:t>
        <a:bodyPr/>
        <a:lstStyle/>
        <a:p>
          <a:endParaRPr lang="en-US">
            <a:solidFill>
              <a:schemeClr val="tx1"/>
            </a:solidFill>
          </a:endParaRPr>
        </a:p>
      </dgm:t>
    </dgm:pt>
    <dgm:pt modelId="{5F31E572-B116-4E26-A63A-7E312A7B4138}" type="sibTrans" cxnId="{A0D91D72-675A-4686-9441-505D561BE95E}">
      <dgm:prSet/>
      <dgm:spPr/>
      <dgm:t>
        <a:bodyPr/>
        <a:lstStyle/>
        <a:p>
          <a:endParaRPr lang="en-US">
            <a:solidFill>
              <a:schemeClr val="tx1"/>
            </a:solidFill>
          </a:endParaRPr>
        </a:p>
      </dgm:t>
    </dgm:pt>
    <dgm:pt modelId="{5169CCAA-ECE2-421A-B579-43FC83B7ABEC}">
      <dgm:prSet phldrT="[Text]" custT="1"/>
      <dgm:spPr/>
      <dgm:t>
        <a:bodyPr/>
        <a:lstStyle/>
        <a:p>
          <a:r>
            <a:rPr lang="en-US" sz="1600" dirty="0"/>
            <a:t>Sensory (Afferent) division</a:t>
          </a:r>
        </a:p>
      </dgm:t>
    </dgm:pt>
    <dgm:pt modelId="{FDB088A2-5548-41DD-8493-1FBC90AE9F61}" type="parTrans" cxnId="{3E6E79D0-5575-449A-AC79-4370F0E1DF4D}">
      <dgm:prSet/>
      <dgm:spPr/>
      <dgm:t>
        <a:bodyPr/>
        <a:lstStyle/>
        <a:p>
          <a:endParaRPr lang="en-US">
            <a:solidFill>
              <a:schemeClr val="tx1"/>
            </a:solidFill>
          </a:endParaRPr>
        </a:p>
      </dgm:t>
    </dgm:pt>
    <dgm:pt modelId="{5AFF75F4-7487-4EF5-9A70-03755CE0237C}" type="sibTrans" cxnId="{3E6E79D0-5575-449A-AC79-4370F0E1DF4D}">
      <dgm:prSet/>
      <dgm:spPr/>
      <dgm:t>
        <a:bodyPr/>
        <a:lstStyle/>
        <a:p>
          <a:endParaRPr lang="en-US">
            <a:solidFill>
              <a:schemeClr val="tx1"/>
            </a:solidFill>
          </a:endParaRPr>
        </a:p>
      </dgm:t>
    </dgm:pt>
    <dgm:pt modelId="{E3311685-8CBA-4F28-A655-9EE7FD22C4D5}">
      <dgm:prSet phldrT="[Text]" custT="1"/>
      <dgm:spPr/>
      <dgm:t>
        <a:bodyPr/>
        <a:lstStyle/>
        <a:p>
          <a:r>
            <a:rPr lang="en-US" sz="1600" dirty="0"/>
            <a:t>Motor (Efferent) division </a:t>
          </a:r>
        </a:p>
      </dgm:t>
    </dgm:pt>
    <dgm:pt modelId="{09F1237C-28CD-4405-9AE4-48FE85291E12}" type="parTrans" cxnId="{34F9CEAE-7BD1-4126-9AF1-13E6CB910FEF}">
      <dgm:prSet/>
      <dgm:spPr/>
      <dgm:t>
        <a:bodyPr/>
        <a:lstStyle/>
        <a:p>
          <a:endParaRPr lang="en-US">
            <a:solidFill>
              <a:schemeClr val="tx1"/>
            </a:solidFill>
          </a:endParaRPr>
        </a:p>
      </dgm:t>
    </dgm:pt>
    <dgm:pt modelId="{5CE673CB-6174-45B0-BB9B-D5B5B14DABC0}" type="sibTrans" cxnId="{34F9CEAE-7BD1-4126-9AF1-13E6CB910FEF}">
      <dgm:prSet/>
      <dgm:spPr/>
      <dgm:t>
        <a:bodyPr/>
        <a:lstStyle/>
        <a:p>
          <a:endParaRPr lang="en-US">
            <a:solidFill>
              <a:schemeClr val="tx1"/>
            </a:solidFill>
          </a:endParaRPr>
        </a:p>
      </dgm:t>
    </dgm:pt>
    <dgm:pt modelId="{B4148F71-8609-45B5-BEEC-7FC10B0E73AB}">
      <dgm:prSet phldrT="[Text]" custT="1"/>
      <dgm:spPr/>
      <dgm:t>
        <a:bodyPr/>
        <a:lstStyle/>
        <a:p>
          <a:r>
            <a:rPr lang="en-US" sz="1800" dirty="0">
              <a:solidFill>
                <a:schemeClr val="accent2">
                  <a:lumMod val="75000"/>
                </a:schemeClr>
              </a:solidFill>
            </a:rPr>
            <a:t>PNS: </a:t>
          </a:r>
          <a:r>
            <a:rPr lang="en-US" sz="1800" dirty="0"/>
            <a:t>cranial and spinal nerves. </a:t>
          </a:r>
        </a:p>
      </dgm:t>
    </dgm:pt>
    <dgm:pt modelId="{2D4AB06B-126D-4F8B-8B8A-534483611438}" type="sibTrans" cxnId="{94225603-A58C-41C2-AFDF-A48AAC0B5CF4}">
      <dgm:prSet/>
      <dgm:spPr/>
      <dgm:t>
        <a:bodyPr/>
        <a:lstStyle/>
        <a:p>
          <a:endParaRPr lang="en-US">
            <a:solidFill>
              <a:schemeClr val="tx1"/>
            </a:solidFill>
          </a:endParaRPr>
        </a:p>
      </dgm:t>
    </dgm:pt>
    <dgm:pt modelId="{B58A2013-1DC0-4A09-B312-48AD8D7DC509}" type="parTrans" cxnId="{94225603-A58C-41C2-AFDF-A48AAC0B5CF4}">
      <dgm:prSet/>
      <dgm:spPr/>
      <dgm:t>
        <a:bodyPr/>
        <a:lstStyle/>
        <a:p>
          <a:endParaRPr lang="en-US">
            <a:solidFill>
              <a:schemeClr val="tx1"/>
            </a:solidFill>
          </a:endParaRPr>
        </a:p>
      </dgm:t>
    </dgm:pt>
    <dgm:pt modelId="{F8DBDB35-3655-4891-B7BC-3B84CB8639A1}">
      <dgm:prSet custT="1"/>
      <dgm:spPr/>
      <dgm:t>
        <a:bodyPr/>
        <a:lstStyle/>
        <a:p>
          <a:r>
            <a:rPr lang="en-US" sz="1400" dirty="0">
              <a:solidFill>
                <a:schemeClr val="bg2">
                  <a:lumMod val="75000"/>
                </a:schemeClr>
              </a:solidFill>
            </a:rPr>
            <a:t>Somatic</a:t>
          </a:r>
        </a:p>
      </dgm:t>
    </dgm:pt>
    <dgm:pt modelId="{1B10DEB4-47FD-49D5-875D-2DFE57280F32}" type="parTrans" cxnId="{F9B95A46-E623-493B-9E48-50889F5847B2}">
      <dgm:prSet/>
      <dgm:spPr/>
      <dgm:t>
        <a:bodyPr/>
        <a:lstStyle/>
        <a:p>
          <a:endParaRPr lang="en-US">
            <a:solidFill>
              <a:schemeClr val="tx1"/>
            </a:solidFill>
          </a:endParaRPr>
        </a:p>
      </dgm:t>
    </dgm:pt>
    <dgm:pt modelId="{8311FDDC-62BD-49FF-8FDC-0AE076709567}" type="sibTrans" cxnId="{F9B95A46-E623-493B-9E48-50889F5847B2}">
      <dgm:prSet/>
      <dgm:spPr/>
      <dgm:t>
        <a:bodyPr/>
        <a:lstStyle/>
        <a:p>
          <a:endParaRPr lang="en-US">
            <a:solidFill>
              <a:schemeClr val="tx1"/>
            </a:solidFill>
          </a:endParaRPr>
        </a:p>
      </dgm:t>
    </dgm:pt>
    <dgm:pt modelId="{1D019FB3-52AA-4FE5-A028-2F7C8EE24F30}">
      <dgm:prSet/>
      <dgm:spPr/>
      <dgm:t>
        <a:bodyPr/>
        <a:lstStyle/>
        <a:p>
          <a:pPr algn="l"/>
          <a:r>
            <a:rPr lang="en-US" b="1" dirty="0">
              <a:solidFill>
                <a:schemeClr val="accent2">
                  <a:lumMod val="75000"/>
                </a:schemeClr>
              </a:solidFill>
            </a:rPr>
            <a:t>General:</a:t>
          </a:r>
        </a:p>
        <a:p>
          <a:pPr algn="l"/>
          <a:r>
            <a:rPr lang="en-US" dirty="0"/>
            <a:t>-Touch and pain</a:t>
          </a:r>
        </a:p>
        <a:p>
          <a:pPr algn="l"/>
          <a:r>
            <a:rPr lang="en-US" dirty="0"/>
            <a:t>- Temperature</a:t>
          </a:r>
        </a:p>
        <a:p>
          <a:pPr algn="l"/>
          <a:r>
            <a:rPr lang="en-US" dirty="0"/>
            <a:t>- Proprioception</a:t>
          </a:r>
        </a:p>
        <a:p>
          <a:pPr algn="l"/>
          <a:r>
            <a:rPr lang="en-US" b="1" dirty="0">
              <a:solidFill>
                <a:schemeClr val="accent2">
                  <a:lumMod val="75000"/>
                </a:schemeClr>
              </a:solidFill>
            </a:rPr>
            <a:t>Special:</a:t>
          </a:r>
        </a:p>
        <a:p>
          <a:pPr algn="l"/>
          <a:r>
            <a:rPr lang="en-US" dirty="0"/>
            <a:t>Hearing, vision, and smell.</a:t>
          </a:r>
        </a:p>
      </dgm:t>
    </dgm:pt>
    <dgm:pt modelId="{653F65F7-4A0C-4AA1-AF06-DEEE9C9931EA}" type="parTrans" cxnId="{C149EDAE-885F-4105-B682-D712741E8D54}">
      <dgm:prSet/>
      <dgm:spPr/>
      <dgm:t>
        <a:bodyPr/>
        <a:lstStyle/>
        <a:p>
          <a:endParaRPr lang="en-US">
            <a:solidFill>
              <a:schemeClr val="tx1"/>
            </a:solidFill>
          </a:endParaRPr>
        </a:p>
      </dgm:t>
    </dgm:pt>
    <dgm:pt modelId="{721AD3AA-0BDE-42D4-9BB3-A801AA1284CF}" type="sibTrans" cxnId="{C149EDAE-885F-4105-B682-D712741E8D54}">
      <dgm:prSet/>
      <dgm:spPr/>
      <dgm:t>
        <a:bodyPr/>
        <a:lstStyle/>
        <a:p>
          <a:endParaRPr lang="en-US">
            <a:solidFill>
              <a:schemeClr val="tx1"/>
            </a:solidFill>
          </a:endParaRPr>
        </a:p>
      </dgm:t>
    </dgm:pt>
    <dgm:pt modelId="{90174FEE-41B9-405A-B2AD-BC5188D2C5FE}">
      <dgm:prSet custT="1"/>
      <dgm:spPr/>
      <dgm:t>
        <a:bodyPr/>
        <a:lstStyle/>
        <a:p>
          <a:r>
            <a:rPr lang="en-US" sz="1400" dirty="0">
              <a:solidFill>
                <a:schemeClr val="bg2">
                  <a:lumMod val="75000"/>
                </a:schemeClr>
              </a:solidFill>
            </a:rPr>
            <a:t>Visceral (Autonomic)</a:t>
          </a:r>
        </a:p>
      </dgm:t>
    </dgm:pt>
    <dgm:pt modelId="{FB0BAB28-9687-4B7F-A69F-E124B4AAB64F}" type="parTrans" cxnId="{07FE3663-B5D2-4A20-8D1F-680923A49156}">
      <dgm:prSet/>
      <dgm:spPr/>
      <dgm:t>
        <a:bodyPr/>
        <a:lstStyle/>
        <a:p>
          <a:endParaRPr lang="en-US">
            <a:solidFill>
              <a:schemeClr val="tx1"/>
            </a:solidFill>
          </a:endParaRPr>
        </a:p>
      </dgm:t>
    </dgm:pt>
    <dgm:pt modelId="{FB312379-B00C-4454-AF1D-A447599FD8BF}" type="sibTrans" cxnId="{07FE3663-B5D2-4A20-8D1F-680923A49156}">
      <dgm:prSet/>
      <dgm:spPr/>
      <dgm:t>
        <a:bodyPr/>
        <a:lstStyle/>
        <a:p>
          <a:endParaRPr lang="en-US">
            <a:solidFill>
              <a:schemeClr val="tx1"/>
            </a:solidFill>
          </a:endParaRPr>
        </a:p>
      </dgm:t>
    </dgm:pt>
    <dgm:pt modelId="{5DF5B489-17A5-472F-906F-A4404FEDF385}">
      <dgm:prSet custT="1"/>
      <dgm:spPr/>
      <dgm:t>
        <a:bodyPr/>
        <a:lstStyle/>
        <a:p>
          <a:r>
            <a:rPr lang="en-US" sz="1400" dirty="0">
              <a:solidFill>
                <a:schemeClr val="bg2">
                  <a:lumMod val="75000"/>
                </a:schemeClr>
              </a:solidFill>
            </a:rPr>
            <a:t>Visceral</a:t>
          </a:r>
        </a:p>
      </dgm:t>
    </dgm:pt>
    <dgm:pt modelId="{349FCEA6-556D-436C-8184-93AEF6E2478C}" type="parTrans" cxnId="{494DD335-45AC-4C64-9B92-B74E32D36CB2}">
      <dgm:prSet/>
      <dgm:spPr/>
      <dgm:t>
        <a:bodyPr/>
        <a:lstStyle/>
        <a:p>
          <a:endParaRPr lang="en-US">
            <a:solidFill>
              <a:schemeClr val="tx1"/>
            </a:solidFill>
          </a:endParaRPr>
        </a:p>
      </dgm:t>
    </dgm:pt>
    <dgm:pt modelId="{2332D40E-A400-4C00-BA05-A977F3DD0760}" type="sibTrans" cxnId="{494DD335-45AC-4C64-9B92-B74E32D36CB2}">
      <dgm:prSet/>
      <dgm:spPr/>
      <dgm:t>
        <a:bodyPr/>
        <a:lstStyle/>
        <a:p>
          <a:endParaRPr lang="en-US">
            <a:solidFill>
              <a:schemeClr val="tx1"/>
            </a:solidFill>
          </a:endParaRPr>
        </a:p>
      </dgm:t>
    </dgm:pt>
    <dgm:pt modelId="{0AB83F83-29ED-488A-982C-2C7EE08B3EBF}">
      <dgm:prSet custT="1"/>
      <dgm:spPr/>
      <dgm:t>
        <a:bodyPr/>
        <a:lstStyle/>
        <a:p>
          <a:r>
            <a:rPr lang="en-US" sz="1400" dirty="0">
              <a:solidFill>
                <a:schemeClr val="bg2">
                  <a:lumMod val="75000"/>
                </a:schemeClr>
              </a:solidFill>
            </a:rPr>
            <a:t>Somatic</a:t>
          </a:r>
        </a:p>
      </dgm:t>
    </dgm:pt>
    <dgm:pt modelId="{206A7859-EBE8-4F19-9DDE-F11B64BD6BA4}" type="parTrans" cxnId="{256EC09B-C2F8-4A4D-B05C-8FF8A19FD12E}">
      <dgm:prSet/>
      <dgm:spPr/>
      <dgm:t>
        <a:bodyPr/>
        <a:lstStyle/>
        <a:p>
          <a:endParaRPr lang="en-US">
            <a:solidFill>
              <a:schemeClr val="tx1"/>
            </a:solidFill>
          </a:endParaRPr>
        </a:p>
      </dgm:t>
    </dgm:pt>
    <dgm:pt modelId="{AC1E023C-5C37-484B-8494-3040D2137951}" type="sibTrans" cxnId="{256EC09B-C2F8-4A4D-B05C-8FF8A19FD12E}">
      <dgm:prSet/>
      <dgm:spPr/>
      <dgm:t>
        <a:bodyPr/>
        <a:lstStyle/>
        <a:p>
          <a:endParaRPr lang="en-US">
            <a:solidFill>
              <a:schemeClr val="tx1"/>
            </a:solidFill>
          </a:endParaRPr>
        </a:p>
      </dgm:t>
    </dgm:pt>
    <dgm:pt modelId="{80C6B575-BB3F-46C3-B407-438AC4C6B7E7}">
      <dgm:prSet/>
      <dgm:spPr/>
      <dgm:t>
        <a:bodyPr/>
        <a:lstStyle/>
        <a:p>
          <a:pPr algn="l"/>
          <a:r>
            <a:rPr lang="en-US" b="1" dirty="0">
              <a:solidFill>
                <a:schemeClr val="accent2">
                  <a:lumMod val="75000"/>
                </a:schemeClr>
              </a:solidFill>
            </a:rPr>
            <a:t>General:</a:t>
          </a:r>
        </a:p>
        <a:p>
          <a:pPr algn="l"/>
          <a:r>
            <a:rPr lang="en-US" dirty="0"/>
            <a:t>- Temperature</a:t>
          </a:r>
        </a:p>
        <a:p>
          <a:pPr algn="l"/>
          <a:r>
            <a:rPr lang="en-US" dirty="0"/>
            <a:t>- Pain</a:t>
          </a:r>
        </a:p>
        <a:p>
          <a:pPr algn="l"/>
          <a:r>
            <a:rPr lang="en-US" dirty="0"/>
            <a:t>-Chemical changes</a:t>
          </a:r>
        </a:p>
        <a:p>
          <a:pPr algn="l"/>
          <a:r>
            <a:rPr lang="en-US" b="1" dirty="0">
              <a:solidFill>
                <a:schemeClr val="accent2">
                  <a:lumMod val="75000"/>
                </a:schemeClr>
              </a:solidFill>
            </a:rPr>
            <a:t>Special: </a:t>
          </a:r>
        </a:p>
        <a:p>
          <a:pPr algn="l"/>
          <a:r>
            <a:rPr lang="en-US" dirty="0"/>
            <a:t>Taste.</a:t>
          </a:r>
        </a:p>
      </dgm:t>
    </dgm:pt>
    <dgm:pt modelId="{E04D2B0C-0158-4C89-9A06-CD224C694CA0}" type="parTrans" cxnId="{2ECDF612-AD70-4308-87C0-168DC1E75814}">
      <dgm:prSet/>
      <dgm:spPr/>
      <dgm:t>
        <a:bodyPr/>
        <a:lstStyle/>
        <a:p>
          <a:endParaRPr lang="en-US">
            <a:solidFill>
              <a:schemeClr val="tx1"/>
            </a:solidFill>
          </a:endParaRPr>
        </a:p>
      </dgm:t>
    </dgm:pt>
    <dgm:pt modelId="{8F901234-CEBA-4391-B37F-741F05C725EC}" type="sibTrans" cxnId="{2ECDF612-AD70-4308-87C0-168DC1E75814}">
      <dgm:prSet/>
      <dgm:spPr/>
      <dgm:t>
        <a:bodyPr/>
        <a:lstStyle/>
        <a:p>
          <a:endParaRPr lang="en-US">
            <a:solidFill>
              <a:schemeClr val="tx1"/>
            </a:solidFill>
          </a:endParaRPr>
        </a:p>
      </dgm:t>
    </dgm:pt>
    <dgm:pt modelId="{AA5461C7-D6A1-4DFC-B835-1646D8B556EB}">
      <dgm:prSet custT="1"/>
      <dgm:spPr/>
      <dgm:t>
        <a:bodyPr/>
        <a:lstStyle/>
        <a:p>
          <a:r>
            <a:rPr lang="en-US" sz="1400" dirty="0"/>
            <a:t>Innervation of </a:t>
          </a:r>
          <a:r>
            <a:rPr lang="en-US" sz="1400" u="sng" dirty="0">
              <a:solidFill>
                <a:schemeClr val="tx1"/>
              </a:solidFill>
            </a:rPr>
            <a:t>smooth</a:t>
          </a:r>
          <a:r>
            <a:rPr lang="en-US" sz="1400" dirty="0">
              <a:solidFill>
                <a:schemeClr val="tx1"/>
              </a:solidFill>
            </a:rPr>
            <a:t> </a:t>
          </a:r>
          <a:r>
            <a:rPr lang="en-US" sz="1400" dirty="0"/>
            <a:t>and </a:t>
          </a:r>
          <a:r>
            <a:rPr lang="en-US" sz="1400" u="sng" dirty="0">
              <a:solidFill>
                <a:schemeClr val="tx1"/>
              </a:solidFill>
            </a:rPr>
            <a:t>cardiac</a:t>
          </a:r>
          <a:r>
            <a:rPr lang="en-US" sz="1400" dirty="0">
              <a:solidFill>
                <a:schemeClr val="tx1"/>
              </a:solidFill>
            </a:rPr>
            <a:t> </a:t>
          </a:r>
          <a:r>
            <a:rPr lang="en-US" sz="1400" u="sng" dirty="0">
              <a:solidFill>
                <a:schemeClr val="tx1"/>
              </a:solidFill>
            </a:rPr>
            <a:t>muscles</a:t>
          </a:r>
          <a:r>
            <a:rPr lang="en-US" sz="1400" dirty="0">
              <a:solidFill>
                <a:schemeClr val="tx1"/>
              </a:solidFill>
            </a:rPr>
            <a:t> </a:t>
          </a:r>
          <a:r>
            <a:rPr lang="en-US" sz="1400" dirty="0"/>
            <a:t>(</a:t>
          </a:r>
          <a:r>
            <a:rPr lang="en-US" sz="1400" dirty="0">
              <a:solidFill>
                <a:srgbClr val="FF0000"/>
              </a:solidFill>
            </a:rPr>
            <a:t>non-skeletal/non-somatic</a:t>
          </a:r>
          <a:r>
            <a:rPr lang="en-US" sz="1400" dirty="0"/>
            <a:t>) and </a:t>
          </a:r>
          <a:r>
            <a:rPr lang="en-US" sz="1400" u="sng" dirty="0">
              <a:solidFill>
                <a:schemeClr val="tx1"/>
              </a:solidFill>
            </a:rPr>
            <a:t>glands</a:t>
          </a:r>
          <a:r>
            <a:rPr lang="en-US" sz="1400" dirty="0">
              <a:solidFill>
                <a:schemeClr val="tx1"/>
              </a:solidFill>
            </a:rPr>
            <a:t> </a:t>
          </a:r>
          <a:r>
            <a:rPr lang="en-US" sz="1400" dirty="0"/>
            <a:t>,</a:t>
          </a:r>
          <a:r>
            <a:rPr lang="en-US" sz="1400" dirty="0">
              <a:solidFill>
                <a:schemeClr val="bg2">
                  <a:lumMod val="75000"/>
                </a:schemeClr>
              </a:solidFill>
            </a:rPr>
            <a:t>Ex:</a:t>
          </a:r>
          <a:r>
            <a:rPr lang="en-US" sz="1400" baseline="0" dirty="0">
              <a:solidFill>
                <a:schemeClr val="bg2">
                  <a:lumMod val="75000"/>
                </a:schemeClr>
              </a:solidFill>
            </a:rPr>
            <a:t> cardiac/smooth muscle ,</a:t>
          </a:r>
          <a:r>
            <a:rPr lang="en-US" sz="1400" dirty="0">
              <a:solidFill>
                <a:schemeClr val="bg2">
                  <a:lumMod val="75000"/>
                </a:schemeClr>
              </a:solidFill>
            </a:rPr>
            <a:t>Internal organs</a:t>
          </a:r>
          <a:r>
            <a:rPr lang="en-US" sz="1400" baseline="0" dirty="0">
              <a:solidFill>
                <a:schemeClr val="bg2">
                  <a:lumMod val="75000"/>
                </a:schemeClr>
              </a:solidFill>
            </a:rPr>
            <a:t> and </a:t>
          </a:r>
          <a:r>
            <a:rPr lang="en-US" sz="1400" dirty="0">
              <a:solidFill>
                <a:schemeClr val="bg2">
                  <a:lumMod val="75000"/>
                </a:schemeClr>
              </a:solidFill>
            </a:rPr>
            <a:t>skin.</a:t>
          </a:r>
        </a:p>
      </dgm:t>
    </dgm:pt>
    <dgm:pt modelId="{D0B24327-D3D4-4D77-8278-D59598B53F5B}" type="parTrans" cxnId="{1B5BB210-7261-401E-9799-01E552A4FE2D}">
      <dgm:prSet/>
      <dgm:spPr/>
      <dgm:t>
        <a:bodyPr/>
        <a:lstStyle/>
        <a:p>
          <a:endParaRPr lang="en-US">
            <a:solidFill>
              <a:schemeClr val="tx1"/>
            </a:solidFill>
          </a:endParaRPr>
        </a:p>
      </dgm:t>
    </dgm:pt>
    <dgm:pt modelId="{241AAD88-E9FA-46FA-9667-720B584A4FBD}" type="sibTrans" cxnId="{1B5BB210-7261-401E-9799-01E552A4FE2D}">
      <dgm:prSet/>
      <dgm:spPr/>
      <dgm:t>
        <a:bodyPr/>
        <a:lstStyle/>
        <a:p>
          <a:endParaRPr lang="en-US">
            <a:solidFill>
              <a:schemeClr val="tx1"/>
            </a:solidFill>
          </a:endParaRPr>
        </a:p>
      </dgm:t>
    </dgm:pt>
    <dgm:pt modelId="{B6FFA0B2-AD19-422B-90BB-FD9115DF4293}">
      <dgm:prSet/>
      <dgm:spPr/>
      <dgm:t>
        <a:bodyPr/>
        <a:lstStyle/>
        <a:p>
          <a:r>
            <a:rPr lang="en-US" dirty="0"/>
            <a:t>Innervation of all skeletal muscles.</a:t>
          </a:r>
        </a:p>
      </dgm:t>
    </dgm:pt>
    <dgm:pt modelId="{419E8CA2-20AC-4442-B2E6-A1359AB05600}" type="parTrans" cxnId="{56907B69-7F95-4CF2-9DB8-4C84B22C6C00}">
      <dgm:prSet/>
      <dgm:spPr/>
      <dgm:t>
        <a:bodyPr/>
        <a:lstStyle/>
        <a:p>
          <a:endParaRPr lang="en-US">
            <a:solidFill>
              <a:schemeClr val="tx1"/>
            </a:solidFill>
          </a:endParaRPr>
        </a:p>
      </dgm:t>
    </dgm:pt>
    <dgm:pt modelId="{4A03668B-5F24-4D09-9B6F-CF8EC2949958}" type="sibTrans" cxnId="{56907B69-7F95-4CF2-9DB8-4C84B22C6C00}">
      <dgm:prSet/>
      <dgm:spPr/>
      <dgm:t>
        <a:bodyPr/>
        <a:lstStyle/>
        <a:p>
          <a:endParaRPr lang="en-US">
            <a:solidFill>
              <a:schemeClr val="tx1"/>
            </a:solidFill>
          </a:endParaRPr>
        </a:p>
      </dgm:t>
    </dgm:pt>
    <dgm:pt modelId="{60C74282-1132-41D5-8EE2-CBAEB4A70769}">
      <dgm:prSet/>
      <dgm:spPr/>
      <dgm:t>
        <a:bodyPr/>
        <a:lstStyle/>
        <a:p>
          <a:r>
            <a:rPr lang="en-US" b="0" dirty="0">
              <a:solidFill>
                <a:srgbClr val="FF0000"/>
              </a:solidFill>
            </a:rPr>
            <a:t>Sympathetic</a:t>
          </a:r>
          <a:r>
            <a:rPr lang="en-US" b="1" dirty="0">
              <a:solidFill>
                <a:srgbClr val="FF0000"/>
              </a:solidFill>
            </a:rPr>
            <a:t> </a:t>
          </a:r>
          <a:r>
            <a:rPr lang="en-US" b="0" dirty="0">
              <a:solidFill>
                <a:srgbClr val="FF0000"/>
              </a:solidFill>
            </a:rPr>
            <a:t>division</a:t>
          </a:r>
        </a:p>
      </dgm:t>
    </dgm:pt>
    <dgm:pt modelId="{A2456D57-A213-4CE9-8EDA-6F6097994E96}" type="parTrans" cxnId="{06D26005-5D22-4D88-91E7-419560D0B602}">
      <dgm:prSet/>
      <dgm:spPr/>
      <dgm:t>
        <a:bodyPr/>
        <a:lstStyle/>
        <a:p>
          <a:endParaRPr lang="en-US">
            <a:solidFill>
              <a:schemeClr val="tx1"/>
            </a:solidFill>
          </a:endParaRPr>
        </a:p>
      </dgm:t>
    </dgm:pt>
    <dgm:pt modelId="{C25A745C-01BE-4299-989F-91E1DC02A688}" type="sibTrans" cxnId="{06D26005-5D22-4D88-91E7-419560D0B602}">
      <dgm:prSet/>
      <dgm:spPr/>
      <dgm:t>
        <a:bodyPr/>
        <a:lstStyle/>
        <a:p>
          <a:endParaRPr lang="en-US">
            <a:solidFill>
              <a:schemeClr val="tx1"/>
            </a:solidFill>
          </a:endParaRPr>
        </a:p>
      </dgm:t>
    </dgm:pt>
    <dgm:pt modelId="{A7067F01-2899-4FF5-90CA-7BC66E5CBBB2}">
      <dgm:prSet/>
      <dgm:spPr/>
      <dgm:t>
        <a:bodyPr/>
        <a:lstStyle/>
        <a:p>
          <a:r>
            <a:rPr lang="en-US" b="0" dirty="0">
              <a:solidFill>
                <a:srgbClr val="FF0000"/>
              </a:solidFill>
            </a:rPr>
            <a:t>Parasympathetic division</a:t>
          </a:r>
        </a:p>
      </dgm:t>
    </dgm:pt>
    <dgm:pt modelId="{814D7E58-0CCE-4E7B-A21C-2E8F97EBA9D0}" type="parTrans" cxnId="{69DE92F9-B3C9-4FE9-8830-1139024F850A}">
      <dgm:prSet/>
      <dgm:spPr/>
      <dgm:t>
        <a:bodyPr/>
        <a:lstStyle/>
        <a:p>
          <a:endParaRPr lang="en-US">
            <a:solidFill>
              <a:schemeClr val="tx1"/>
            </a:solidFill>
          </a:endParaRPr>
        </a:p>
      </dgm:t>
    </dgm:pt>
    <dgm:pt modelId="{D868A332-275C-400C-B7D9-27E923D705C0}" type="sibTrans" cxnId="{69DE92F9-B3C9-4FE9-8830-1139024F850A}">
      <dgm:prSet/>
      <dgm:spPr/>
      <dgm:t>
        <a:bodyPr/>
        <a:lstStyle/>
        <a:p>
          <a:endParaRPr lang="en-US">
            <a:solidFill>
              <a:schemeClr val="tx1"/>
            </a:solidFill>
          </a:endParaRPr>
        </a:p>
      </dgm:t>
    </dgm:pt>
    <dgm:pt modelId="{55DEC881-72A7-47D8-BE2D-BEF9E0E393AE}" type="pres">
      <dgm:prSet presAssocID="{0102E24B-B98B-4366-87AD-8B8CDD60C9FE}" presName="Name0" presStyleCnt="0">
        <dgm:presLayoutVars>
          <dgm:chPref val="1"/>
          <dgm:dir/>
          <dgm:animOne val="branch"/>
          <dgm:animLvl val="lvl"/>
          <dgm:resizeHandles/>
        </dgm:presLayoutVars>
      </dgm:prSet>
      <dgm:spPr/>
      <dgm:t>
        <a:bodyPr/>
        <a:lstStyle/>
        <a:p>
          <a:endParaRPr lang="en-US"/>
        </a:p>
      </dgm:t>
    </dgm:pt>
    <dgm:pt modelId="{106EC6D0-ADA8-4779-A671-492DE6643957}" type="pres">
      <dgm:prSet presAssocID="{5AF6D3F2-1C17-460D-B300-52D245555564}" presName="vertOne" presStyleCnt="0"/>
      <dgm:spPr/>
    </dgm:pt>
    <dgm:pt modelId="{FDD20E49-1FD3-4D4B-B30C-471BF739C96D}" type="pres">
      <dgm:prSet presAssocID="{5AF6D3F2-1C17-460D-B300-52D245555564}" presName="txOne" presStyleLbl="node0" presStyleIdx="0" presStyleCnt="1">
        <dgm:presLayoutVars>
          <dgm:chPref val="3"/>
        </dgm:presLayoutVars>
      </dgm:prSet>
      <dgm:spPr/>
      <dgm:t>
        <a:bodyPr/>
        <a:lstStyle/>
        <a:p>
          <a:endParaRPr lang="en-US"/>
        </a:p>
      </dgm:t>
    </dgm:pt>
    <dgm:pt modelId="{8AD700AF-79EB-404E-A298-BFC387A24788}" type="pres">
      <dgm:prSet presAssocID="{5AF6D3F2-1C17-460D-B300-52D245555564}" presName="parTransOne" presStyleCnt="0"/>
      <dgm:spPr/>
    </dgm:pt>
    <dgm:pt modelId="{4CD0F553-48D2-47EA-9E24-6963AF8B0614}" type="pres">
      <dgm:prSet presAssocID="{5AF6D3F2-1C17-460D-B300-52D245555564}" presName="horzOne" presStyleCnt="0"/>
      <dgm:spPr/>
    </dgm:pt>
    <dgm:pt modelId="{71650267-175A-47A4-AE2D-D3B6E93F8957}" type="pres">
      <dgm:prSet presAssocID="{7246422D-49FA-4645-9533-22AA10465E3F}" presName="vertTwo" presStyleCnt="0"/>
      <dgm:spPr/>
    </dgm:pt>
    <dgm:pt modelId="{C7BDE985-3B99-44A3-8AC9-53C2F93B3E51}" type="pres">
      <dgm:prSet presAssocID="{7246422D-49FA-4645-9533-22AA10465E3F}" presName="txTwo" presStyleLbl="node2" presStyleIdx="0" presStyleCnt="2">
        <dgm:presLayoutVars>
          <dgm:chPref val="3"/>
        </dgm:presLayoutVars>
      </dgm:prSet>
      <dgm:spPr/>
      <dgm:t>
        <a:bodyPr/>
        <a:lstStyle/>
        <a:p>
          <a:endParaRPr lang="en-US"/>
        </a:p>
      </dgm:t>
    </dgm:pt>
    <dgm:pt modelId="{6554F2FE-8354-400B-9083-C948DC1632CE}" type="pres">
      <dgm:prSet presAssocID="{7246422D-49FA-4645-9533-22AA10465E3F}" presName="horzTwo" presStyleCnt="0"/>
      <dgm:spPr/>
    </dgm:pt>
    <dgm:pt modelId="{2A7D2C09-23F8-49AF-9EC3-EE970747A4D5}" type="pres">
      <dgm:prSet presAssocID="{5F31E572-B116-4E26-A63A-7E312A7B4138}" presName="sibSpaceTwo" presStyleCnt="0"/>
      <dgm:spPr/>
    </dgm:pt>
    <dgm:pt modelId="{BD829D57-5E22-4D30-B4B5-93D694F63084}" type="pres">
      <dgm:prSet presAssocID="{B4148F71-8609-45B5-BEEC-7FC10B0E73AB}" presName="vertTwo" presStyleCnt="0"/>
      <dgm:spPr/>
    </dgm:pt>
    <dgm:pt modelId="{30F21D6C-F996-4C96-ADC2-0ED6501C59A9}" type="pres">
      <dgm:prSet presAssocID="{B4148F71-8609-45B5-BEEC-7FC10B0E73AB}" presName="txTwo" presStyleLbl="node2" presStyleIdx="1" presStyleCnt="2">
        <dgm:presLayoutVars>
          <dgm:chPref val="3"/>
        </dgm:presLayoutVars>
      </dgm:prSet>
      <dgm:spPr/>
      <dgm:t>
        <a:bodyPr/>
        <a:lstStyle/>
        <a:p>
          <a:endParaRPr lang="en-US"/>
        </a:p>
      </dgm:t>
    </dgm:pt>
    <dgm:pt modelId="{B04249BE-FFDE-4B23-A392-BBE1483AD89F}" type="pres">
      <dgm:prSet presAssocID="{B4148F71-8609-45B5-BEEC-7FC10B0E73AB}" presName="parTransTwo" presStyleCnt="0"/>
      <dgm:spPr/>
    </dgm:pt>
    <dgm:pt modelId="{39CC3316-21DA-4AB1-89DF-B8EF2ACC94A9}" type="pres">
      <dgm:prSet presAssocID="{B4148F71-8609-45B5-BEEC-7FC10B0E73AB}" presName="horzTwo" presStyleCnt="0"/>
      <dgm:spPr/>
    </dgm:pt>
    <dgm:pt modelId="{6804A87F-3381-4B9E-A3D3-906E360A1AAB}" type="pres">
      <dgm:prSet presAssocID="{5169CCAA-ECE2-421A-B579-43FC83B7ABEC}" presName="vertThree" presStyleCnt="0"/>
      <dgm:spPr/>
    </dgm:pt>
    <dgm:pt modelId="{FD523C3F-3EF8-4151-A02B-D52E17239135}" type="pres">
      <dgm:prSet presAssocID="{5169CCAA-ECE2-421A-B579-43FC83B7ABEC}" presName="txThree" presStyleLbl="node3" presStyleIdx="0" presStyleCnt="2">
        <dgm:presLayoutVars>
          <dgm:chPref val="3"/>
        </dgm:presLayoutVars>
      </dgm:prSet>
      <dgm:spPr/>
      <dgm:t>
        <a:bodyPr/>
        <a:lstStyle/>
        <a:p>
          <a:endParaRPr lang="en-US"/>
        </a:p>
      </dgm:t>
    </dgm:pt>
    <dgm:pt modelId="{F219D124-E9EE-4063-BE9A-C6160CF551B2}" type="pres">
      <dgm:prSet presAssocID="{5169CCAA-ECE2-421A-B579-43FC83B7ABEC}" presName="parTransThree" presStyleCnt="0"/>
      <dgm:spPr/>
    </dgm:pt>
    <dgm:pt modelId="{61282884-AAF2-46C4-B143-5EDE2E3683E3}" type="pres">
      <dgm:prSet presAssocID="{5169CCAA-ECE2-421A-B579-43FC83B7ABEC}" presName="horzThree" presStyleCnt="0"/>
      <dgm:spPr/>
    </dgm:pt>
    <dgm:pt modelId="{CDAB29BC-C642-4E89-ADA0-F317B12BBDCE}" type="pres">
      <dgm:prSet presAssocID="{0AB83F83-29ED-488A-982C-2C7EE08B3EBF}" presName="vertFour" presStyleCnt="0">
        <dgm:presLayoutVars>
          <dgm:chPref val="3"/>
        </dgm:presLayoutVars>
      </dgm:prSet>
      <dgm:spPr/>
    </dgm:pt>
    <dgm:pt modelId="{5A399D91-37BD-470B-9250-3B5E1A7DBD9A}" type="pres">
      <dgm:prSet presAssocID="{0AB83F83-29ED-488A-982C-2C7EE08B3EBF}" presName="txFour" presStyleLbl="node4" presStyleIdx="0" presStyleCnt="10">
        <dgm:presLayoutVars>
          <dgm:chPref val="3"/>
        </dgm:presLayoutVars>
      </dgm:prSet>
      <dgm:spPr/>
      <dgm:t>
        <a:bodyPr/>
        <a:lstStyle/>
        <a:p>
          <a:endParaRPr lang="en-US"/>
        </a:p>
      </dgm:t>
    </dgm:pt>
    <dgm:pt modelId="{48131E6E-39E7-4B7B-AB3F-5BFB61C03455}" type="pres">
      <dgm:prSet presAssocID="{0AB83F83-29ED-488A-982C-2C7EE08B3EBF}" presName="parTransFour" presStyleCnt="0"/>
      <dgm:spPr/>
    </dgm:pt>
    <dgm:pt modelId="{D17FA56C-CE59-442B-80F7-8FFBDA977A73}" type="pres">
      <dgm:prSet presAssocID="{0AB83F83-29ED-488A-982C-2C7EE08B3EBF}" presName="horzFour" presStyleCnt="0"/>
      <dgm:spPr/>
    </dgm:pt>
    <dgm:pt modelId="{BDDAA724-A07C-4611-8FCA-E81113613DA0}" type="pres">
      <dgm:prSet presAssocID="{1D019FB3-52AA-4FE5-A028-2F7C8EE24F30}" presName="vertFour" presStyleCnt="0">
        <dgm:presLayoutVars>
          <dgm:chPref val="3"/>
        </dgm:presLayoutVars>
      </dgm:prSet>
      <dgm:spPr/>
    </dgm:pt>
    <dgm:pt modelId="{B12E07F9-9DC9-43D4-9CC4-7B2EFC240F18}" type="pres">
      <dgm:prSet presAssocID="{1D019FB3-52AA-4FE5-A028-2F7C8EE24F30}" presName="txFour" presStyleLbl="node4" presStyleIdx="1" presStyleCnt="10" custScaleY="244664">
        <dgm:presLayoutVars>
          <dgm:chPref val="3"/>
        </dgm:presLayoutVars>
      </dgm:prSet>
      <dgm:spPr/>
      <dgm:t>
        <a:bodyPr/>
        <a:lstStyle/>
        <a:p>
          <a:endParaRPr lang="en-US"/>
        </a:p>
      </dgm:t>
    </dgm:pt>
    <dgm:pt modelId="{B42BED20-37A3-4752-9818-4D8C68F3E426}" type="pres">
      <dgm:prSet presAssocID="{1D019FB3-52AA-4FE5-A028-2F7C8EE24F30}" presName="horzFour" presStyleCnt="0"/>
      <dgm:spPr/>
    </dgm:pt>
    <dgm:pt modelId="{20F76527-9BCE-43C7-8DF7-5509EA2DB15C}" type="pres">
      <dgm:prSet presAssocID="{AC1E023C-5C37-484B-8494-3040D2137951}" presName="sibSpaceFour" presStyleCnt="0"/>
      <dgm:spPr/>
    </dgm:pt>
    <dgm:pt modelId="{DAAD5B6C-2AD2-4207-BD76-F53AFA249B72}" type="pres">
      <dgm:prSet presAssocID="{5DF5B489-17A5-472F-906F-A4404FEDF385}" presName="vertFour" presStyleCnt="0">
        <dgm:presLayoutVars>
          <dgm:chPref val="3"/>
        </dgm:presLayoutVars>
      </dgm:prSet>
      <dgm:spPr/>
    </dgm:pt>
    <dgm:pt modelId="{1147E699-A55F-4D8E-ABBD-44C097C50093}" type="pres">
      <dgm:prSet presAssocID="{5DF5B489-17A5-472F-906F-A4404FEDF385}" presName="txFour" presStyleLbl="node4" presStyleIdx="2" presStyleCnt="10">
        <dgm:presLayoutVars>
          <dgm:chPref val="3"/>
        </dgm:presLayoutVars>
      </dgm:prSet>
      <dgm:spPr/>
      <dgm:t>
        <a:bodyPr/>
        <a:lstStyle/>
        <a:p>
          <a:endParaRPr lang="en-US"/>
        </a:p>
      </dgm:t>
    </dgm:pt>
    <dgm:pt modelId="{C7912947-C3E5-42F0-B7AF-682711F16A96}" type="pres">
      <dgm:prSet presAssocID="{5DF5B489-17A5-472F-906F-A4404FEDF385}" presName="parTransFour" presStyleCnt="0"/>
      <dgm:spPr/>
    </dgm:pt>
    <dgm:pt modelId="{A359B373-1367-46AE-A507-912CC596EEE7}" type="pres">
      <dgm:prSet presAssocID="{5DF5B489-17A5-472F-906F-A4404FEDF385}" presName="horzFour" presStyleCnt="0"/>
      <dgm:spPr/>
    </dgm:pt>
    <dgm:pt modelId="{8752B5A7-21B8-497F-B25E-D95681CD83C0}" type="pres">
      <dgm:prSet presAssocID="{80C6B575-BB3F-46C3-B407-438AC4C6B7E7}" presName="vertFour" presStyleCnt="0">
        <dgm:presLayoutVars>
          <dgm:chPref val="3"/>
        </dgm:presLayoutVars>
      </dgm:prSet>
      <dgm:spPr/>
    </dgm:pt>
    <dgm:pt modelId="{97E9E2AD-FBEB-428C-90A5-3E63139142AC}" type="pres">
      <dgm:prSet presAssocID="{80C6B575-BB3F-46C3-B407-438AC4C6B7E7}" presName="txFour" presStyleLbl="node4" presStyleIdx="3" presStyleCnt="10" custScaleY="234197">
        <dgm:presLayoutVars>
          <dgm:chPref val="3"/>
        </dgm:presLayoutVars>
      </dgm:prSet>
      <dgm:spPr/>
      <dgm:t>
        <a:bodyPr/>
        <a:lstStyle/>
        <a:p>
          <a:endParaRPr lang="en-US"/>
        </a:p>
      </dgm:t>
    </dgm:pt>
    <dgm:pt modelId="{DF084CB8-A2A3-4EC8-8EEB-B36E77A05D19}" type="pres">
      <dgm:prSet presAssocID="{80C6B575-BB3F-46C3-B407-438AC4C6B7E7}" presName="horzFour" presStyleCnt="0"/>
      <dgm:spPr/>
    </dgm:pt>
    <dgm:pt modelId="{02BD09D9-532D-4287-82C7-E52DA35B6848}" type="pres">
      <dgm:prSet presAssocID="{5AFF75F4-7487-4EF5-9A70-03755CE0237C}" presName="sibSpaceThree" presStyleCnt="0"/>
      <dgm:spPr/>
    </dgm:pt>
    <dgm:pt modelId="{61253F8A-B3C7-4FA9-9149-8E571F876DAF}" type="pres">
      <dgm:prSet presAssocID="{E3311685-8CBA-4F28-A655-9EE7FD22C4D5}" presName="vertThree" presStyleCnt="0"/>
      <dgm:spPr/>
    </dgm:pt>
    <dgm:pt modelId="{EE04A6C9-8460-42C9-8424-E542F2F64C83}" type="pres">
      <dgm:prSet presAssocID="{E3311685-8CBA-4F28-A655-9EE7FD22C4D5}" presName="txThree" presStyleLbl="node3" presStyleIdx="1" presStyleCnt="2">
        <dgm:presLayoutVars>
          <dgm:chPref val="3"/>
        </dgm:presLayoutVars>
      </dgm:prSet>
      <dgm:spPr/>
      <dgm:t>
        <a:bodyPr/>
        <a:lstStyle/>
        <a:p>
          <a:endParaRPr lang="en-US"/>
        </a:p>
      </dgm:t>
    </dgm:pt>
    <dgm:pt modelId="{C4C03187-EFE6-4AD9-B4E5-85852384282A}" type="pres">
      <dgm:prSet presAssocID="{E3311685-8CBA-4F28-A655-9EE7FD22C4D5}" presName="parTransThree" presStyleCnt="0"/>
      <dgm:spPr/>
    </dgm:pt>
    <dgm:pt modelId="{105F2691-5E30-469E-A3B0-3871B9903812}" type="pres">
      <dgm:prSet presAssocID="{E3311685-8CBA-4F28-A655-9EE7FD22C4D5}" presName="horzThree" presStyleCnt="0"/>
      <dgm:spPr/>
    </dgm:pt>
    <dgm:pt modelId="{ADBE1259-EFFB-4BAB-8470-3871BB205B92}" type="pres">
      <dgm:prSet presAssocID="{F8DBDB35-3655-4891-B7BC-3B84CB8639A1}" presName="vertFour" presStyleCnt="0">
        <dgm:presLayoutVars>
          <dgm:chPref val="3"/>
        </dgm:presLayoutVars>
      </dgm:prSet>
      <dgm:spPr/>
    </dgm:pt>
    <dgm:pt modelId="{A820E494-5583-4508-A3A4-A6F2F8EBC6EB}" type="pres">
      <dgm:prSet presAssocID="{F8DBDB35-3655-4891-B7BC-3B84CB8639A1}" presName="txFour" presStyleLbl="node4" presStyleIdx="4" presStyleCnt="10">
        <dgm:presLayoutVars>
          <dgm:chPref val="3"/>
        </dgm:presLayoutVars>
      </dgm:prSet>
      <dgm:spPr/>
      <dgm:t>
        <a:bodyPr/>
        <a:lstStyle/>
        <a:p>
          <a:endParaRPr lang="en-US"/>
        </a:p>
      </dgm:t>
    </dgm:pt>
    <dgm:pt modelId="{80283EBB-D307-4990-B5C6-B3E8B62DD29A}" type="pres">
      <dgm:prSet presAssocID="{F8DBDB35-3655-4891-B7BC-3B84CB8639A1}" presName="parTransFour" presStyleCnt="0"/>
      <dgm:spPr/>
    </dgm:pt>
    <dgm:pt modelId="{1DDB9DF2-66F5-4D3A-9203-61433D7E1A4F}" type="pres">
      <dgm:prSet presAssocID="{F8DBDB35-3655-4891-B7BC-3B84CB8639A1}" presName="horzFour" presStyleCnt="0"/>
      <dgm:spPr/>
    </dgm:pt>
    <dgm:pt modelId="{CCA19596-16A4-422B-9269-700ABA7D4BF8}" type="pres">
      <dgm:prSet presAssocID="{B6FFA0B2-AD19-422B-90BB-FD9115DF4293}" presName="vertFour" presStyleCnt="0">
        <dgm:presLayoutVars>
          <dgm:chPref val="3"/>
        </dgm:presLayoutVars>
      </dgm:prSet>
      <dgm:spPr/>
    </dgm:pt>
    <dgm:pt modelId="{A0531CE1-A306-4503-B62D-C0FA4F0283F8}" type="pres">
      <dgm:prSet presAssocID="{B6FFA0B2-AD19-422B-90BB-FD9115DF4293}" presName="txFour" presStyleLbl="node4" presStyleIdx="5" presStyleCnt="10">
        <dgm:presLayoutVars>
          <dgm:chPref val="3"/>
        </dgm:presLayoutVars>
      </dgm:prSet>
      <dgm:spPr/>
      <dgm:t>
        <a:bodyPr/>
        <a:lstStyle/>
        <a:p>
          <a:endParaRPr lang="en-US"/>
        </a:p>
      </dgm:t>
    </dgm:pt>
    <dgm:pt modelId="{862E4A18-D043-4458-8C00-3241B6055D06}" type="pres">
      <dgm:prSet presAssocID="{B6FFA0B2-AD19-422B-90BB-FD9115DF4293}" presName="horzFour" presStyleCnt="0"/>
      <dgm:spPr/>
    </dgm:pt>
    <dgm:pt modelId="{6FC9629F-62CC-4FC2-B9FE-E087BBEA7074}" type="pres">
      <dgm:prSet presAssocID="{8311FDDC-62BD-49FF-8FDC-0AE076709567}" presName="sibSpaceFour" presStyleCnt="0"/>
      <dgm:spPr/>
    </dgm:pt>
    <dgm:pt modelId="{5B1B9A84-B15F-4708-8848-B423FD37CA73}" type="pres">
      <dgm:prSet presAssocID="{90174FEE-41B9-405A-B2AD-BC5188D2C5FE}" presName="vertFour" presStyleCnt="0">
        <dgm:presLayoutVars>
          <dgm:chPref val="3"/>
        </dgm:presLayoutVars>
      </dgm:prSet>
      <dgm:spPr/>
    </dgm:pt>
    <dgm:pt modelId="{BC2225C6-5DE6-4C44-96B9-474F393D603A}" type="pres">
      <dgm:prSet presAssocID="{90174FEE-41B9-405A-B2AD-BC5188D2C5FE}" presName="txFour" presStyleLbl="node4" presStyleIdx="6" presStyleCnt="10">
        <dgm:presLayoutVars>
          <dgm:chPref val="3"/>
        </dgm:presLayoutVars>
      </dgm:prSet>
      <dgm:spPr/>
      <dgm:t>
        <a:bodyPr/>
        <a:lstStyle/>
        <a:p>
          <a:endParaRPr lang="en-US"/>
        </a:p>
      </dgm:t>
    </dgm:pt>
    <dgm:pt modelId="{A3F8F036-D73D-4377-A3DB-ED0C60C46431}" type="pres">
      <dgm:prSet presAssocID="{90174FEE-41B9-405A-B2AD-BC5188D2C5FE}" presName="parTransFour" presStyleCnt="0"/>
      <dgm:spPr/>
    </dgm:pt>
    <dgm:pt modelId="{3F6B493D-4CEE-49F8-95C3-13CB78FDA272}" type="pres">
      <dgm:prSet presAssocID="{90174FEE-41B9-405A-B2AD-BC5188D2C5FE}" presName="horzFour" presStyleCnt="0"/>
      <dgm:spPr/>
    </dgm:pt>
    <dgm:pt modelId="{718B5A36-FF71-475B-8CDF-72F51FA8BAE2}" type="pres">
      <dgm:prSet presAssocID="{AA5461C7-D6A1-4DFC-B835-1646D8B556EB}" presName="vertFour" presStyleCnt="0">
        <dgm:presLayoutVars>
          <dgm:chPref val="3"/>
        </dgm:presLayoutVars>
      </dgm:prSet>
      <dgm:spPr/>
    </dgm:pt>
    <dgm:pt modelId="{35C92658-D3B0-46AF-9ABC-E1A0EBD9CE47}" type="pres">
      <dgm:prSet presAssocID="{AA5461C7-D6A1-4DFC-B835-1646D8B556EB}" presName="txFour" presStyleLbl="node4" presStyleIdx="7" presStyleCnt="10">
        <dgm:presLayoutVars>
          <dgm:chPref val="3"/>
        </dgm:presLayoutVars>
      </dgm:prSet>
      <dgm:spPr/>
      <dgm:t>
        <a:bodyPr/>
        <a:lstStyle/>
        <a:p>
          <a:endParaRPr lang="en-US"/>
        </a:p>
      </dgm:t>
    </dgm:pt>
    <dgm:pt modelId="{FD7BB6E5-5155-46E4-8052-04B465BAB5AA}" type="pres">
      <dgm:prSet presAssocID="{AA5461C7-D6A1-4DFC-B835-1646D8B556EB}" presName="parTransFour" presStyleCnt="0"/>
      <dgm:spPr/>
    </dgm:pt>
    <dgm:pt modelId="{109F4CC1-FF3F-4862-89E7-C8E0652C9EA9}" type="pres">
      <dgm:prSet presAssocID="{AA5461C7-D6A1-4DFC-B835-1646D8B556EB}" presName="horzFour" presStyleCnt="0"/>
      <dgm:spPr/>
    </dgm:pt>
    <dgm:pt modelId="{2464B71C-E651-47DD-8559-87E1F401B210}" type="pres">
      <dgm:prSet presAssocID="{60C74282-1132-41D5-8EE2-CBAEB4A70769}" presName="vertFour" presStyleCnt="0">
        <dgm:presLayoutVars>
          <dgm:chPref val="3"/>
        </dgm:presLayoutVars>
      </dgm:prSet>
      <dgm:spPr/>
    </dgm:pt>
    <dgm:pt modelId="{34261B2C-7708-43A0-884B-C62DE21877A0}" type="pres">
      <dgm:prSet presAssocID="{60C74282-1132-41D5-8EE2-CBAEB4A70769}" presName="txFour" presStyleLbl="node4" presStyleIdx="8" presStyleCnt="10">
        <dgm:presLayoutVars>
          <dgm:chPref val="3"/>
        </dgm:presLayoutVars>
      </dgm:prSet>
      <dgm:spPr/>
      <dgm:t>
        <a:bodyPr/>
        <a:lstStyle/>
        <a:p>
          <a:endParaRPr lang="en-US"/>
        </a:p>
      </dgm:t>
    </dgm:pt>
    <dgm:pt modelId="{A36AD6C1-B092-4D0B-8143-22A653AD8BC2}" type="pres">
      <dgm:prSet presAssocID="{60C74282-1132-41D5-8EE2-CBAEB4A70769}" presName="horzFour" presStyleCnt="0"/>
      <dgm:spPr/>
    </dgm:pt>
    <dgm:pt modelId="{B4719C3D-B356-4BB7-9D03-B02B2BCB7116}" type="pres">
      <dgm:prSet presAssocID="{C25A745C-01BE-4299-989F-91E1DC02A688}" presName="sibSpaceFour" presStyleCnt="0"/>
      <dgm:spPr/>
    </dgm:pt>
    <dgm:pt modelId="{9305C977-FB94-45ED-874E-3B5452063B99}" type="pres">
      <dgm:prSet presAssocID="{A7067F01-2899-4FF5-90CA-7BC66E5CBBB2}" presName="vertFour" presStyleCnt="0">
        <dgm:presLayoutVars>
          <dgm:chPref val="3"/>
        </dgm:presLayoutVars>
      </dgm:prSet>
      <dgm:spPr/>
    </dgm:pt>
    <dgm:pt modelId="{67C8FDE0-9D49-4E80-A496-120B63F5E421}" type="pres">
      <dgm:prSet presAssocID="{A7067F01-2899-4FF5-90CA-7BC66E5CBBB2}" presName="txFour" presStyleLbl="node4" presStyleIdx="9" presStyleCnt="10">
        <dgm:presLayoutVars>
          <dgm:chPref val="3"/>
        </dgm:presLayoutVars>
      </dgm:prSet>
      <dgm:spPr/>
      <dgm:t>
        <a:bodyPr/>
        <a:lstStyle/>
        <a:p>
          <a:endParaRPr lang="en-US"/>
        </a:p>
      </dgm:t>
    </dgm:pt>
    <dgm:pt modelId="{E44B6AE9-6969-4274-BDF1-5077CDA47980}" type="pres">
      <dgm:prSet presAssocID="{A7067F01-2899-4FF5-90CA-7BC66E5CBBB2}" presName="horzFour" presStyleCnt="0"/>
      <dgm:spPr/>
    </dgm:pt>
  </dgm:ptLst>
  <dgm:cxnLst>
    <dgm:cxn modelId="{0BF76919-2502-468D-92AB-5806DA21707A}" srcId="{0102E24B-B98B-4366-87AD-8B8CDD60C9FE}" destId="{5AF6D3F2-1C17-460D-B300-52D245555564}" srcOrd="0" destOrd="0" parTransId="{45D9EA19-081A-402E-BFDB-FA62216AA5AD}" sibTransId="{760AAFE8-8DEC-49F7-ACCA-5562A9463AC5}"/>
    <dgm:cxn modelId="{7449D0ED-F82F-6E4F-A35A-30D91B4F14A8}" type="presOf" srcId="{F8DBDB35-3655-4891-B7BC-3B84CB8639A1}" destId="{A820E494-5583-4508-A3A4-A6F2F8EBC6EB}" srcOrd="0" destOrd="0" presId="urn:microsoft.com/office/officeart/2005/8/layout/hierarchy4"/>
    <dgm:cxn modelId="{8A9FA085-FD45-D549-B32F-5123D28E576E}" type="presOf" srcId="{0AB83F83-29ED-488A-982C-2C7EE08B3EBF}" destId="{5A399D91-37BD-470B-9250-3B5E1A7DBD9A}" srcOrd="0" destOrd="0" presId="urn:microsoft.com/office/officeart/2005/8/layout/hierarchy4"/>
    <dgm:cxn modelId="{B94AC262-2AC1-F949-A272-27C29CD64368}" type="presOf" srcId="{5AF6D3F2-1C17-460D-B300-52D245555564}" destId="{FDD20E49-1FD3-4D4B-B30C-471BF739C96D}" srcOrd="0" destOrd="0" presId="urn:microsoft.com/office/officeart/2005/8/layout/hierarchy4"/>
    <dgm:cxn modelId="{70B1A879-0FBE-6F4E-8D7A-D1CE3252B9FE}" type="presOf" srcId="{B6FFA0B2-AD19-422B-90BB-FD9115DF4293}" destId="{A0531CE1-A306-4503-B62D-C0FA4F0283F8}" srcOrd="0" destOrd="0" presId="urn:microsoft.com/office/officeart/2005/8/layout/hierarchy4"/>
    <dgm:cxn modelId="{94225603-A58C-41C2-AFDF-A48AAC0B5CF4}" srcId="{5AF6D3F2-1C17-460D-B300-52D245555564}" destId="{B4148F71-8609-45B5-BEEC-7FC10B0E73AB}" srcOrd="1" destOrd="0" parTransId="{B58A2013-1DC0-4A09-B312-48AD8D7DC509}" sibTransId="{2D4AB06B-126D-4F8B-8B8A-534483611438}"/>
    <dgm:cxn modelId="{C4D2C874-90A0-234A-BADB-73F7159036DC}" type="presOf" srcId="{A7067F01-2899-4FF5-90CA-7BC66E5CBBB2}" destId="{67C8FDE0-9D49-4E80-A496-120B63F5E421}" srcOrd="0" destOrd="0" presId="urn:microsoft.com/office/officeart/2005/8/layout/hierarchy4"/>
    <dgm:cxn modelId="{06D26005-5D22-4D88-91E7-419560D0B602}" srcId="{AA5461C7-D6A1-4DFC-B835-1646D8B556EB}" destId="{60C74282-1132-41D5-8EE2-CBAEB4A70769}" srcOrd="0" destOrd="0" parTransId="{A2456D57-A213-4CE9-8EDA-6F6097994E96}" sibTransId="{C25A745C-01BE-4299-989F-91E1DC02A688}"/>
    <dgm:cxn modelId="{2ECDF612-AD70-4308-87C0-168DC1E75814}" srcId="{5DF5B489-17A5-472F-906F-A4404FEDF385}" destId="{80C6B575-BB3F-46C3-B407-438AC4C6B7E7}" srcOrd="0" destOrd="0" parTransId="{E04D2B0C-0158-4C89-9A06-CD224C694CA0}" sibTransId="{8F901234-CEBA-4391-B37F-741F05C725EC}"/>
    <dgm:cxn modelId="{F9B95A46-E623-493B-9E48-50889F5847B2}" srcId="{E3311685-8CBA-4F28-A655-9EE7FD22C4D5}" destId="{F8DBDB35-3655-4891-B7BC-3B84CB8639A1}" srcOrd="0" destOrd="0" parTransId="{1B10DEB4-47FD-49D5-875D-2DFE57280F32}" sibTransId="{8311FDDC-62BD-49FF-8FDC-0AE076709567}"/>
    <dgm:cxn modelId="{1B5BB210-7261-401E-9799-01E552A4FE2D}" srcId="{90174FEE-41B9-405A-B2AD-BC5188D2C5FE}" destId="{AA5461C7-D6A1-4DFC-B835-1646D8B556EB}" srcOrd="0" destOrd="0" parTransId="{D0B24327-D3D4-4D77-8278-D59598B53F5B}" sibTransId="{241AAD88-E9FA-46FA-9667-720B584A4FBD}"/>
    <dgm:cxn modelId="{B884E1ED-546C-4EC7-8EC0-B9E55BFC70D0}" type="presOf" srcId="{0102E24B-B98B-4366-87AD-8B8CDD60C9FE}" destId="{55DEC881-72A7-47D8-BE2D-BEF9E0E393AE}" srcOrd="0" destOrd="0" presId="urn:microsoft.com/office/officeart/2005/8/layout/hierarchy4"/>
    <dgm:cxn modelId="{3E6E79D0-5575-449A-AC79-4370F0E1DF4D}" srcId="{B4148F71-8609-45B5-BEEC-7FC10B0E73AB}" destId="{5169CCAA-ECE2-421A-B579-43FC83B7ABEC}" srcOrd="0" destOrd="0" parTransId="{FDB088A2-5548-41DD-8493-1FBC90AE9F61}" sibTransId="{5AFF75F4-7487-4EF5-9A70-03755CE0237C}"/>
    <dgm:cxn modelId="{BBB4B92C-0A23-9B48-914C-909155269CC9}" type="presOf" srcId="{1D019FB3-52AA-4FE5-A028-2F7C8EE24F30}" destId="{B12E07F9-9DC9-43D4-9CC4-7B2EFC240F18}" srcOrd="0" destOrd="0" presId="urn:microsoft.com/office/officeart/2005/8/layout/hierarchy4"/>
    <dgm:cxn modelId="{0D4EC5C7-9B09-F748-8FD1-2612F903F3CA}" type="presOf" srcId="{90174FEE-41B9-405A-B2AD-BC5188D2C5FE}" destId="{BC2225C6-5DE6-4C44-96B9-474F393D603A}" srcOrd="0" destOrd="0" presId="urn:microsoft.com/office/officeart/2005/8/layout/hierarchy4"/>
    <dgm:cxn modelId="{07FE3663-B5D2-4A20-8D1F-680923A49156}" srcId="{E3311685-8CBA-4F28-A655-9EE7FD22C4D5}" destId="{90174FEE-41B9-405A-B2AD-BC5188D2C5FE}" srcOrd="1" destOrd="0" parTransId="{FB0BAB28-9687-4B7F-A69F-E124B4AAB64F}" sibTransId="{FB312379-B00C-4454-AF1D-A447599FD8BF}"/>
    <dgm:cxn modelId="{A5F77973-C7A2-264E-83FA-0E8E930BA579}" type="presOf" srcId="{5169CCAA-ECE2-421A-B579-43FC83B7ABEC}" destId="{FD523C3F-3EF8-4151-A02B-D52E17239135}" srcOrd="0" destOrd="0" presId="urn:microsoft.com/office/officeart/2005/8/layout/hierarchy4"/>
    <dgm:cxn modelId="{256EC09B-C2F8-4A4D-B05C-8FF8A19FD12E}" srcId="{5169CCAA-ECE2-421A-B579-43FC83B7ABEC}" destId="{0AB83F83-29ED-488A-982C-2C7EE08B3EBF}" srcOrd="0" destOrd="0" parTransId="{206A7859-EBE8-4F19-9DDE-F11B64BD6BA4}" sibTransId="{AC1E023C-5C37-484B-8494-3040D2137951}"/>
    <dgm:cxn modelId="{C149EDAE-885F-4105-B682-D712741E8D54}" srcId="{0AB83F83-29ED-488A-982C-2C7EE08B3EBF}" destId="{1D019FB3-52AA-4FE5-A028-2F7C8EE24F30}" srcOrd="0" destOrd="0" parTransId="{653F65F7-4A0C-4AA1-AF06-DEEE9C9931EA}" sibTransId="{721AD3AA-0BDE-42D4-9BB3-A801AA1284CF}"/>
    <dgm:cxn modelId="{D386C01D-885F-5A4F-B972-6EB39447717B}" type="presOf" srcId="{80C6B575-BB3F-46C3-B407-438AC4C6B7E7}" destId="{97E9E2AD-FBEB-428C-90A5-3E63139142AC}" srcOrd="0" destOrd="0" presId="urn:microsoft.com/office/officeart/2005/8/layout/hierarchy4"/>
    <dgm:cxn modelId="{0DF9DE06-44FB-6B4A-99AF-458A59B194C4}" type="presOf" srcId="{60C74282-1132-41D5-8EE2-CBAEB4A70769}" destId="{34261B2C-7708-43A0-884B-C62DE21877A0}" srcOrd="0" destOrd="0" presId="urn:microsoft.com/office/officeart/2005/8/layout/hierarchy4"/>
    <dgm:cxn modelId="{6CF2F08E-41DD-424D-AFFB-3EFD55A122CA}" type="presOf" srcId="{B4148F71-8609-45B5-BEEC-7FC10B0E73AB}" destId="{30F21D6C-F996-4C96-ADC2-0ED6501C59A9}" srcOrd="0" destOrd="0" presId="urn:microsoft.com/office/officeart/2005/8/layout/hierarchy4"/>
    <dgm:cxn modelId="{56907B69-7F95-4CF2-9DB8-4C84B22C6C00}" srcId="{F8DBDB35-3655-4891-B7BC-3B84CB8639A1}" destId="{B6FFA0B2-AD19-422B-90BB-FD9115DF4293}" srcOrd="0" destOrd="0" parTransId="{419E8CA2-20AC-4442-B2E6-A1359AB05600}" sibTransId="{4A03668B-5F24-4D09-9B6F-CF8EC2949958}"/>
    <dgm:cxn modelId="{A0D91D72-675A-4686-9441-505D561BE95E}" srcId="{5AF6D3F2-1C17-460D-B300-52D245555564}" destId="{7246422D-49FA-4645-9533-22AA10465E3F}" srcOrd="0" destOrd="0" parTransId="{A4353690-4DD9-4175-9FDC-7BE5C670997E}" sibTransId="{5F31E572-B116-4E26-A63A-7E312A7B4138}"/>
    <dgm:cxn modelId="{69DE92F9-B3C9-4FE9-8830-1139024F850A}" srcId="{AA5461C7-D6A1-4DFC-B835-1646D8B556EB}" destId="{A7067F01-2899-4FF5-90CA-7BC66E5CBBB2}" srcOrd="1" destOrd="0" parTransId="{814D7E58-0CCE-4E7B-A21C-2E8F97EBA9D0}" sibTransId="{D868A332-275C-400C-B7D9-27E923D705C0}"/>
    <dgm:cxn modelId="{271B5516-9AE2-A24C-8B71-8F4EA52723E3}" type="presOf" srcId="{7246422D-49FA-4645-9533-22AA10465E3F}" destId="{C7BDE985-3B99-44A3-8AC9-53C2F93B3E51}" srcOrd="0" destOrd="0" presId="urn:microsoft.com/office/officeart/2005/8/layout/hierarchy4"/>
    <dgm:cxn modelId="{494DD335-45AC-4C64-9B92-B74E32D36CB2}" srcId="{5169CCAA-ECE2-421A-B579-43FC83B7ABEC}" destId="{5DF5B489-17A5-472F-906F-A4404FEDF385}" srcOrd="1" destOrd="0" parTransId="{349FCEA6-556D-436C-8184-93AEF6E2478C}" sibTransId="{2332D40E-A400-4C00-BA05-A977F3DD0760}"/>
    <dgm:cxn modelId="{34F9CEAE-7BD1-4126-9AF1-13E6CB910FEF}" srcId="{B4148F71-8609-45B5-BEEC-7FC10B0E73AB}" destId="{E3311685-8CBA-4F28-A655-9EE7FD22C4D5}" srcOrd="1" destOrd="0" parTransId="{09F1237C-28CD-4405-9AE4-48FE85291E12}" sibTransId="{5CE673CB-6174-45B0-BB9B-D5B5B14DABC0}"/>
    <dgm:cxn modelId="{FE38C561-F22F-7941-A80F-573B0F2E65FF}" type="presOf" srcId="{E3311685-8CBA-4F28-A655-9EE7FD22C4D5}" destId="{EE04A6C9-8460-42C9-8424-E542F2F64C83}" srcOrd="0" destOrd="0" presId="urn:microsoft.com/office/officeart/2005/8/layout/hierarchy4"/>
    <dgm:cxn modelId="{EF57E531-5716-474F-8FE8-60629F382657}" type="presOf" srcId="{5DF5B489-17A5-472F-906F-A4404FEDF385}" destId="{1147E699-A55F-4D8E-ABBD-44C097C50093}" srcOrd="0" destOrd="0" presId="urn:microsoft.com/office/officeart/2005/8/layout/hierarchy4"/>
    <dgm:cxn modelId="{D576E077-5A07-A54B-8065-EEB8C62B622D}" type="presOf" srcId="{AA5461C7-D6A1-4DFC-B835-1646D8B556EB}" destId="{35C92658-D3B0-46AF-9ABC-E1A0EBD9CE47}" srcOrd="0" destOrd="0" presId="urn:microsoft.com/office/officeart/2005/8/layout/hierarchy4"/>
    <dgm:cxn modelId="{3E37EF23-DA61-F847-8AE7-A0FCFDD1C658}" type="presParOf" srcId="{55DEC881-72A7-47D8-BE2D-BEF9E0E393AE}" destId="{106EC6D0-ADA8-4779-A671-492DE6643957}" srcOrd="0" destOrd="0" presId="urn:microsoft.com/office/officeart/2005/8/layout/hierarchy4"/>
    <dgm:cxn modelId="{7B738B3A-64AC-5A43-AEFE-BFC27E7B6E13}" type="presParOf" srcId="{106EC6D0-ADA8-4779-A671-492DE6643957}" destId="{FDD20E49-1FD3-4D4B-B30C-471BF739C96D}" srcOrd="0" destOrd="0" presId="urn:microsoft.com/office/officeart/2005/8/layout/hierarchy4"/>
    <dgm:cxn modelId="{E66B6ED6-3888-7645-A2BA-11FD75F7DBCB}" type="presParOf" srcId="{106EC6D0-ADA8-4779-A671-492DE6643957}" destId="{8AD700AF-79EB-404E-A298-BFC387A24788}" srcOrd="1" destOrd="0" presId="urn:microsoft.com/office/officeart/2005/8/layout/hierarchy4"/>
    <dgm:cxn modelId="{6BB91830-F24B-A142-9496-8737B334C2EA}" type="presParOf" srcId="{106EC6D0-ADA8-4779-A671-492DE6643957}" destId="{4CD0F553-48D2-47EA-9E24-6963AF8B0614}" srcOrd="2" destOrd="0" presId="urn:microsoft.com/office/officeart/2005/8/layout/hierarchy4"/>
    <dgm:cxn modelId="{AA16C844-230C-F647-8BDF-CA00CCAE2850}" type="presParOf" srcId="{4CD0F553-48D2-47EA-9E24-6963AF8B0614}" destId="{71650267-175A-47A4-AE2D-D3B6E93F8957}" srcOrd="0" destOrd="0" presId="urn:microsoft.com/office/officeart/2005/8/layout/hierarchy4"/>
    <dgm:cxn modelId="{91E533C6-E083-0A4B-8D14-DA50C4D12D94}" type="presParOf" srcId="{71650267-175A-47A4-AE2D-D3B6E93F8957}" destId="{C7BDE985-3B99-44A3-8AC9-53C2F93B3E51}" srcOrd="0" destOrd="0" presId="urn:microsoft.com/office/officeart/2005/8/layout/hierarchy4"/>
    <dgm:cxn modelId="{C7718D54-726B-3542-A01A-7D87B299195C}" type="presParOf" srcId="{71650267-175A-47A4-AE2D-D3B6E93F8957}" destId="{6554F2FE-8354-400B-9083-C948DC1632CE}" srcOrd="1" destOrd="0" presId="urn:microsoft.com/office/officeart/2005/8/layout/hierarchy4"/>
    <dgm:cxn modelId="{E833BABF-A908-4C4D-BB6B-74943444E183}" type="presParOf" srcId="{4CD0F553-48D2-47EA-9E24-6963AF8B0614}" destId="{2A7D2C09-23F8-49AF-9EC3-EE970747A4D5}" srcOrd="1" destOrd="0" presId="urn:microsoft.com/office/officeart/2005/8/layout/hierarchy4"/>
    <dgm:cxn modelId="{723EA40A-AC54-9A49-8A4C-2A7BD2939BA4}" type="presParOf" srcId="{4CD0F553-48D2-47EA-9E24-6963AF8B0614}" destId="{BD829D57-5E22-4D30-B4B5-93D694F63084}" srcOrd="2" destOrd="0" presId="urn:microsoft.com/office/officeart/2005/8/layout/hierarchy4"/>
    <dgm:cxn modelId="{B9FEEAB5-915F-F74C-9BE0-064B02FAD58C}" type="presParOf" srcId="{BD829D57-5E22-4D30-B4B5-93D694F63084}" destId="{30F21D6C-F996-4C96-ADC2-0ED6501C59A9}" srcOrd="0" destOrd="0" presId="urn:microsoft.com/office/officeart/2005/8/layout/hierarchy4"/>
    <dgm:cxn modelId="{A04BCBDA-7DB0-7D4D-9769-31E2A5B72E32}" type="presParOf" srcId="{BD829D57-5E22-4D30-B4B5-93D694F63084}" destId="{B04249BE-FFDE-4B23-A392-BBE1483AD89F}" srcOrd="1" destOrd="0" presId="urn:microsoft.com/office/officeart/2005/8/layout/hierarchy4"/>
    <dgm:cxn modelId="{5FAC99F6-34F5-264A-893C-7379BD1D82A3}" type="presParOf" srcId="{BD829D57-5E22-4D30-B4B5-93D694F63084}" destId="{39CC3316-21DA-4AB1-89DF-B8EF2ACC94A9}" srcOrd="2" destOrd="0" presId="urn:microsoft.com/office/officeart/2005/8/layout/hierarchy4"/>
    <dgm:cxn modelId="{0785BC0E-BCC9-104F-9F58-170D124F4015}" type="presParOf" srcId="{39CC3316-21DA-4AB1-89DF-B8EF2ACC94A9}" destId="{6804A87F-3381-4B9E-A3D3-906E360A1AAB}" srcOrd="0" destOrd="0" presId="urn:microsoft.com/office/officeart/2005/8/layout/hierarchy4"/>
    <dgm:cxn modelId="{3C30228C-16FE-BA46-A021-A7B88A8268AC}" type="presParOf" srcId="{6804A87F-3381-4B9E-A3D3-906E360A1AAB}" destId="{FD523C3F-3EF8-4151-A02B-D52E17239135}" srcOrd="0" destOrd="0" presId="urn:microsoft.com/office/officeart/2005/8/layout/hierarchy4"/>
    <dgm:cxn modelId="{B0E1507F-AE27-2647-8A1C-3D7A3C4A6E88}" type="presParOf" srcId="{6804A87F-3381-4B9E-A3D3-906E360A1AAB}" destId="{F219D124-E9EE-4063-BE9A-C6160CF551B2}" srcOrd="1" destOrd="0" presId="urn:microsoft.com/office/officeart/2005/8/layout/hierarchy4"/>
    <dgm:cxn modelId="{F64B40F4-D715-004C-A8CA-E5E0045DE9CA}" type="presParOf" srcId="{6804A87F-3381-4B9E-A3D3-906E360A1AAB}" destId="{61282884-AAF2-46C4-B143-5EDE2E3683E3}" srcOrd="2" destOrd="0" presId="urn:microsoft.com/office/officeart/2005/8/layout/hierarchy4"/>
    <dgm:cxn modelId="{032506F7-7EF2-0A42-B5DF-447CC3C748FC}" type="presParOf" srcId="{61282884-AAF2-46C4-B143-5EDE2E3683E3}" destId="{CDAB29BC-C642-4E89-ADA0-F317B12BBDCE}" srcOrd="0" destOrd="0" presId="urn:microsoft.com/office/officeart/2005/8/layout/hierarchy4"/>
    <dgm:cxn modelId="{8C653E6B-2698-A442-AC96-34E8A90E4740}" type="presParOf" srcId="{CDAB29BC-C642-4E89-ADA0-F317B12BBDCE}" destId="{5A399D91-37BD-470B-9250-3B5E1A7DBD9A}" srcOrd="0" destOrd="0" presId="urn:microsoft.com/office/officeart/2005/8/layout/hierarchy4"/>
    <dgm:cxn modelId="{2FC5653B-8FBA-B24A-9AD6-DA2A8C42E0F0}" type="presParOf" srcId="{CDAB29BC-C642-4E89-ADA0-F317B12BBDCE}" destId="{48131E6E-39E7-4B7B-AB3F-5BFB61C03455}" srcOrd="1" destOrd="0" presId="urn:microsoft.com/office/officeart/2005/8/layout/hierarchy4"/>
    <dgm:cxn modelId="{DD73479D-7E9E-444F-B5C0-C5C3EABC93C3}" type="presParOf" srcId="{CDAB29BC-C642-4E89-ADA0-F317B12BBDCE}" destId="{D17FA56C-CE59-442B-80F7-8FFBDA977A73}" srcOrd="2" destOrd="0" presId="urn:microsoft.com/office/officeart/2005/8/layout/hierarchy4"/>
    <dgm:cxn modelId="{B591D578-BBF5-3043-B534-DC9841A9E064}" type="presParOf" srcId="{D17FA56C-CE59-442B-80F7-8FFBDA977A73}" destId="{BDDAA724-A07C-4611-8FCA-E81113613DA0}" srcOrd="0" destOrd="0" presId="urn:microsoft.com/office/officeart/2005/8/layout/hierarchy4"/>
    <dgm:cxn modelId="{ABCED37C-AE3F-B94F-A3C8-2DF6F8D4F722}" type="presParOf" srcId="{BDDAA724-A07C-4611-8FCA-E81113613DA0}" destId="{B12E07F9-9DC9-43D4-9CC4-7B2EFC240F18}" srcOrd="0" destOrd="0" presId="urn:microsoft.com/office/officeart/2005/8/layout/hierarchy4"/>
    <dgm:cxn modelId="{8859E793-A3E8-DA44-901F-9A87F9DA2BAA}" type="presParOf" srcId="{BDDAA724-A07C-4611-8FCA-E81113613DA0}" destId="{B42BED20-37A3-4752-9818-4D8C68F3E426}" srcOrd="1" destOrd="0" presId="urn:microsoft.com/office/officeart/2005/8/layout/hierarchy4"/>
    <dgm:cxn modelId="{1C3606D5-112E-6641-B3AD-9569AADC0176}" type="presParOf" srcId="{61282884-AAF2-46C4-B143-5EDE2E3683E3}" destId="{20F76527-9BCE-43C7-8DF7-5509EA2DB15C}" srcOrd="1" destOrd="0" presId="urn:microsoft.com/office/officeart/2005/8/layout/hierarchy4"/>
    <dgm:cxn modelId="{6B1090F6-B9AE-3C47-84D1-91E5B60C233C}" type="presParOf" srcId="{61282884-AAF2-46C4-B143-5EDE2E3683E3}" destId="{DAAD5B6C-2AD2-4207-BD76-F53AFA249B72}" srcOrd="2" destOrd="0" presId="urn:microsoft.com/office/officeart/2005/8/layout/hierarchy4"/>
    <dgm:cxn modelId="{0409039F-A02E-D240-9BCF-89DE66E0F4F9}" type="presParOf" srcId="{DAAD5B6C-2AD2-4207-BD76-F53AFA249B72}" destId="{1147E699-A55F-4D8E-ABBD-44C097C50093}" srcOrd="0" destOrd="0" presId="urn:microsoft.com/office/officeart/2005/8/layout/hierarchy4"/>
    <dgm:cxn modelId="{4725B2C0-90D8-B34D-99F1-0CC3E93FBD5B}" type="presParOf" srcId="{DAAD5B6C-2AD2-4207-BD76-F53AFA249B72}" destId="{C7912947-C3E5-42F0-B7AF-682711F16A96}" srcOrd="1" destOrd="0" presId="urn:microsoft.com/office/officeart/2005/8/layout/hierarchy4"/>
    <dgm:cxn modelId="{BC7869D9-86C9-664D-83FA-36B6342C70DD}" type="presParOf" srcId="{DAAD5B6C-2AD2-4207-BD76-F53AFA249B72}" destId="{A359B373-1367-46AE-A507-912CC596EEE7}" srcOrd="2" destOrd="0" presId="urn:microsoft.com/office/officeart/2005/8/layout/hierarchy4"/>
    <dgm:cxn modelId="{7D64DDD5-029D-8548-9814-29C923F89D5C}" type="presParOf" srcId="{A359B373-1367-46AE-A507-912CC596EEE7}" destId="{8752B5A7-21B8-497F-B25E-D95681CD83C0}" srcOrd="0" destOrd="0" presId="urn:microsoft.com/office/officeart/2005/8/layout/hierarchy4"/>
    <dgm:cxn modelId="{B4A0572C-722A-9848-B7B3-086FD1DFFEA7}" type="presParOf" srcId="{8752B5A7-21B8-497F-B25E-D95681CD83C0}" destId="{97E9E2AD-FBEB-428C-90A5-3E63139142AC}" srcOrd="0" destOrd="0" presId="urn:microsoft.com/office/officeart/2005/8/layout/hierarchy4"/>
    <dgm:cxn modelId="{3AF0CCD9-4660-B845-9496-ABEF78C0433F}" type="presParOf" srcId="{8752B5A7-21B8-497F-B25E-D95681CD83C0}" destId="{DF084CB8-A2A3-4EC8-8EEB-B36E77A05D19}" srcOrd="1" destOrd="0" presId="urn:microsoft.com/office/officeart/2005/8/layout/hierarchy4"/>
    <dgm:cxn modelId="{C0A81247-593D-4944-985B-B57B97503A3A}" type="presParOf" srcId="{39CC3316-21DA-4AB1-89DF-B8EF2ACC94A9}" destId="{02BD09D9-532D-4287-82C7-E52DA35B6848}" srcOrd="1" destOrd="0" presId="urn:microsoft.com/office/officeart/2005/8/layout/hierarchy4"/>
    <dgm:cxn modelId="{1AE1CE30-8879-844D-88EB-C5FB1C89AB60}" type="presParOf" srcId="{39CC3316-21DA-4AB1-89DF-B8EF2ACC94A9}" destId="{61253F8A-B3C7-4FA9-9149-8E571F876DAF}" srcOrd="2" destOrd="0" presId="urn:microsoft.com/office/officeart/2005/8/layout/hierarchy4"/>
    <dgm:cxn modelId="{E14712B4-EDFC-CB40-B3F4-D7E369714868}" type="presParOf" srcId="{61253F8A-B3C7-4FA9-9149-8E571F876DAF}" destId="{EE04A6C9-8460-42C9-8424-E542F2F64C83}" srcOrd="0" destOrd="0" presId="urn:microsoft.com/office/officeart/2005/8/layout/hierarchy4"/>
    <dgm:cxn modelId="{A90B9A28-14FC-8246-B339-CE0BBCFE9415}" type="presParOf" srcId="{61253F8A-B3C7-4FA9-9149-8E571F876DAF}" destId="{C4C03187-EFE6-4AD9-B4E5-85852384282A}" srcOrd="1" destOrd="0" presId="urn:microsoft.com/office/officeart/2005/8/layout/hierarchy4"/>
    <dgm:cxn modelId="{DF880896-BF92-D246-A29A-BE29651CA7B4}" type="presParOf" srcId="{61253F8A-B3C7-4FA9-9149-8E571F876DAF}" destId="{105F2691-5E30-469E-A3B0-3871B9903812}" srcOrd="2" destOrd="0" presId="urn:microsoft.com/office/officeart/2005/8/layout/hierarchy4"/>
    <dgm:cxn modelId="{595648D2-F71F-A440-8FB4-6BAC6E58C6DF}" type="presParOf" srcId="{105F2691-5E30-469E-A3B0-3871B9903812}" destId="{ADBE1259-EFFB-4BAB-8470-3871BB205B92}" srcOrd="0" destOrd="0" presId="urn:microsoft.com/office/officeart/2005/8/layout/hierarchy4"/>
    <dgm:cxn modelId="{A384A361-46FB-4846-8600-7769909A3C54}" type="presParOf" srcId="{ADBE1259-EFFB-4BAB-8470-3871BB205B92}" destId="{A820E494-5583-4508-A3A4-A6F2F8EBC6EB}" srcOrd="0" destOrd="0" presId="urn:microsoft.com/office/officeart/2005/8/layout/hierarchy4"/>
    <dgm:cxn modelId="{2DAA2242-80D0-8B4D-B751-A6804C329681}" type="presParOf" srcId="{ADBE1259-EFFB-4BAB-8470-3871BB205B92}" destId="{80283EBB-D307-4990-B5C6-B3E8B62DD29A}" srcOrd="1" destOrd="0" presId="urn:microsoft.com/office/officeart/2005/8/layout/hierarchy4"/>
    <dgm:cxn modelId="{52FED246-0DDB-D04A-BF4B-729214BAB37D}" type="presParOf" srcId="{ADBE1259-EFFB-4BAB-8470-3871BB205B92}" destId="{1DDB9DF2-66F5-4D3A-9203-61433D7E1A4F}" srcOrd="2" destOrd="0" presId="urn:microsoft.com/office/officeart/2005/8/layout/hierarchy4"/>
    <dgm:cxn modelId="{61DAF82D-0AD3-EB4D-837E-9A0D8E454D11}" type="presParOf" srcId="{1DDB9DF2-66F5-4D3A-9203-61433D7E1A4F}" destId="{CCA19596-16A4-422B-9269-700ABA7D4BF8}" srcOrd="0" destOrd="0" presId="urn:microsoft.com/office/officeart/2005/8/layout/hierarchy4"/>
    <dgm:cxn modelId="{E6488BD5-69C7-1449-B547-29FEE6925952}" type="presParOf" srcId="{CCA19596-16A4-422B-9269-700ABA7D4BF8}" destId="{A0531CE1-A306-4503-B62D-C0FA4F0283F8}" srcOrd="0" destOrd="0" presId="urn:microsoft.com/office/officeart/2005/8/layout/hierarchy4"/>
    <dgm:cxn modelId="{D8E86140-0E83-2247-ABA9-F982A84C4A02}" type="presParOf" srcId="{CCA19596-16A4-422B-9269-700ABA7D4BF8}" destId="{862E4A18-D043-4458-8C00-3241B6055D06}" srcOrd="1" destOrd="0" presId="urn:microsoft.com/office/officeart/2005/8/layout/hierarchy4"/>
    <dgm:cxn modelId="{E9E1208D-96B8-8B42-8B0E-A4751E400F23}" type="presParOf" srcId="{105F2691-5E30-469E-A3B0-3871B9903812}" destId="{6FC9629F-62CC-4FC2-B9FE-E087BBEA7074}" srcOrd="1" destOrd="0" presId="urn:microsoft.com/office/officeart/2005/8/layout/hierarchy4"/>
    <dgm:cxn modelId="{29C1CD3A-D733-B64C-99B3-9FF1A8500514}" type="presParOf" srcId="{105F2691-5E30-469E-A3B0-3871B9903812}" destId="{5B1B9A84-B15F-4708-8848-B423FD37CA73}" srcOrd="2" destOrd="0" presId="urn:microsoft.com/office/officeart/2005/8/layout/hierarchy4"/>
    <dgm:cxn modelId="{5B556C9D-416F-E04E-B1B9-2FB1BB09B124}" type="presParOf" srcId="{5B1B9A84-B15F-4708-8848-B423FD37CA73}" destId="{BC2225C6-5DE6-4C44-96B9-474F393D603A}" srcOrd="0" destOrd="0" presId="urn:microsoft.com/office/officeart/2005/8/layout/hierarchy4"/>
    <dgm:cxn modelId="{52B7D0CF-E021-AB46-ACAE-C3D5DBB176F8}" type="presParOf" srcId="{5B1B9A84-B15F-4708-8848-B423FD37CA73}" destId="{A3F8F036-D73D-4377-A3DB-ED0C60C46431}" srcOrd="1" destOrd="0" presId="urn:microsoft.com/office/officeart/2005/8/layout/hierarchy4"/>
    <dgm:cxn modelId="{3F6ED9ED-46C9-A14E-93BF-BDE6EDCAA1ED}" type="presParOf" srcId="{5B1B9A84-B15F-4708-8848-B423FD37CA73}" destId="{3F6B493D-4CEE-49F8-95C3-13CB78FDA272}" srcOrd="2" destOrd="0" presId="urn:microsoft.com/office/officeart/2005/8/layout/hierarchy4"/>
    <dgm:cxn modelId="{B4FD99C1-6044-8C4A-8EAA-30BE3B5F5B90}" type="presParOf" srcId="{3F6B493D-4CEE-49F8-95C3-13CB78FDA272}" destId="{718B5A36-FF71-475B-8CDF-72F51FA8BAE2}" srcOrd="0" destOrd="0" presId="urn:microsoft.com/office/officeart/2005/8/layout/hierarchy4"/>
    <dgm:cxn modelId="{B22916EA-EEAC-6841-AC8A-F9B557B5FE06}" type="presParOf" srcId="{718B5A36-FF71-475B-8CDF-72F51FA8BAE2}" destId="{35C92658-D3B0-46AF-9ABC-E1A0EBD9CE47}" srcOrd="0" destOrd="0" presId="urn:microsoft.com/office/officeart/2005/8/layout/hierarchy4"/>
    <dgm:cxn modelId="{2E13E5F4-0A6A-C241-B489-37932A2A41F8}" type="presParOf" srcId="{718B5A36-FF71-475B-8CDF-72F51FA8BAE2}" destId="{FD7BB6E5-5155-46E4-8052-04B465BAB5AA}" srcOrd="1" destOrd="0" presId="urn:microsoft.com/office/officeart/2005/8/layout/hierarchy4"/>
    <dgm:cxn modelId="{C4A84AC8-2FAE-CD43-A246-BEF95DCEBC03}" type="presParOf" srcId="{718B5A36-FF71-475B-8CDF-72F51FA8BAE2}" destId="{109F4CC1-FF3F-4862-89E7-C8E0652C9EA9}" srcOrd="2" destOrd="0" presId="urn:microsoft.com/office/officeart/2005/8/layout/hierarchy4"/>
    <dgm:cxn modelId="{5EA1FFA5-A913-B744-999B-68022ECEBD91}" type="presParOf" srcId="{109F4CC1-FF3F-4862-89E7-C8E0652C9EA9}" destId="{2464B71C-E651-47DD-8559-87E1F401B210}" srcOrd="0" destOrd="0" presId="urn:microsoft.com/office/officeart/2005/8/layout/hierarchy4"/>
    <dgm:cxn modelId="{4DB82F30-44AC-224F-A5BB-57C6C51FAFE3}" type="presParOf" srcId="{2464B71C-E651-47DD-8559-87E1F401B210}" destId="{34261B2C-7708-43A0-884B-C62DE21877A0}" srcOrd="0" destOrd="0" presId="urn:microsoft.com/office/officeart/2005/8/layout/hierarchy4"/>
    <dgm:cxn modelId="{178619DB-1CF5-504A-A291-33DCD948506A}" type="presParOf" srcId="{2464B71C-E651-47DD-8559-87E1F401B210}" destId="{A36AD6C1-B092-4D0B-8143-22A653AD8BC2}" srcOrd="1" destOrd="0" presId="urn:microsoft.com/office/officeart/2005/8/layout/hierarchy4"/>
    <dgm:cxn modelId="{E2BE6B29-6371-2740-895D-3E6686953ACC}" type="presParOf" srcId="{109F4CC1-FF3F-4862-89E7-C8E0652C9EA9}" destId="{B4719C3D-B356-4BB7-9D03-B02B2BCB7116}" srcOrd="1" destOrd="0" presId="urn:microsoft.com/office/officeart/2005/8/layout/hierarchy4"/>
    <dgm:cxn modelId="{A7BE018B-F5C3-2043-8557-A240AD5103EE}" type="presParOf" srcId="{109F4CC1-FF3F-4862-89E7-C8E0652C9EA9}" destId="{9305C977-FB94-45ED-874E-3B5452063B99}" srcOrd="2" destOrd="0" presId="urn:microsoft.com/office/officeart/2005/8/layout/hierarchy4"/>
    <dgm:cxn modelId="{08B73BD6-B0BD-1540-AE8F-229E5C096555}" type="presParOf" srcId="{9305C977-FB94-45ED-874E-3B5452063B99}" destId="{67C8FDE0-9D49-4E80-A496-120B63F5E421}" srcOrd="0" destOrd="0" presId="urn:microsoft.com/office/officeart/2005/8/layout/hierarchy4"/>
    <dgm:cxn modelId="{2BF2D015-8871-F546-AF7A-C62F6E62491A}" type="presParOf" srcId="{9305C977-FB94-45ED-874E-3B5452063B99}" destId="{E44B6AE9-6969-4274-BDF1-5077CDA479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0E49-1FD3-4D4B-B30C-471BF739C96D}">
      <dsp:nvSpPr>
        <dsp:cNvPr id="0" name=""/>
        <dsp:cNvSpPr/>
      </dsp:nvSpPr>
      <dsp:spPr>
        <a:xfrm>
          <a:off x="7157" y="3635"/>
          <a:ext cx="11074916" cy="736429"/>
        </a:xfrm>
        <a:prstGeom prst="roundRect">
          <a:avLst>
            <a:gd name="adj" fmla="val 10000"/>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Nervous system</a:t>
          </a:r>
        </a:p>
      </dsp:txBody>
      <dsp:txXfrm>
        <a:off x="28726" y="25204"/>
        <a:ext cx="11031778" cy="693291"/>
      </dsp:txXfrm>
    </dsp:sp>
    <dsp:sp modelId="{C7BDE985-3B99-44A3-8AC9-53C2F93B3E51}">
      <dsp:nvSpPr>
        <dsp:cNvPr id="0" name=""/>
        <dsp:cNvSpPr/>
      </dsp:nvSpPr>
      <dsp:spPr>
        <a:xfrm>
          <a:off x="17967" y="829515"/>
          <a:ext cx="1786052"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2">
                  <a:lumMod val="75000"/>
                </a:schemeClr>
              </a:solidFill>
            </a:rPr>
            <a:t>CNS: </a:t>
          </a:r>
          <a:r>
            <a:rPr lang="en-US" sz="1600" kern="1200" dirty="0"/>
            <a:t>brain and spinal cord</a:t>
          </a:r>
        </a:p>
      </dsp:txBody>
      <dsp:txXfrm>
        <a:off x="39536" y="851084"/>
        <a:ext cx="1742914" cy="693291"/>
      </dsp:txXfrm>
    </dsp:sp>
    <dsp:sp modelId="{30F21D6C-F996-4C96-ADC2-0ED6501C59A9}">
      <dsp:nvSpPr>
        <dsp:cNvPr id="0" name=""/>
        <dsp:cNvSpPr/>
      </dsp:nvSpPr>
      <dsp:spPr>
        <a:xfrm>
          <a:off x="1953610" y="829515"/>
          <a:ext cx="9117653"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accent2">
                  <a:lumMod val="75000"/>
                </a:schemeClr>
              </a:solidFill>
            </a:rPr>
            <a:t>PNS: </a:t>
          </a:r>
          <a:r>
            <a:rPr lang="en-US" sz="1800" kern="1200" dirty="0"/>
            <a:t>cranial and spinal nerves. </a:t>
          </a:r>
        </a:p>
      </dsp:txBody>
      <dsp:txXfrm>
        <a:off x="1975179" y="851084"/>
        <a:ext cx="9074515" cy="693291"/>
      </dsp:txXfrm>
    </dsp:sp>
    <dsp:sp modelId="{FD523C3F-3EF8-4151-A02B-D52E17239135}">
      <dsp:nvSpPr>
        <dsp:cNvPr id="0" name=""/>
        <dsp:cNvSpPr/>
      </dsp:nvSpPr>
      <dsp:spPr>
        <a:xfrm>
          <a:off x="1971392" y="1655395"/>
          <a:ext cx="3595533"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Sensory (Afferent) division</a:t>
          </a:r>
        </a:p>
      </dsp:txBody>
      <dsp:txXfrm>
        <a:off x="1992961" y="1676964"/>
        <a:ext cx="3552395" cy="693291"/>
      </dsp:txXfrm>
    </dsp:sp>
    <dsp:sp modelId="{5A399D91-37BD-470B-9250-3B5E1A7DBD9A}">
      <dsp:nvSpPr>
        <dsp:cNvPr id="0" name=""/>
        <dsp:cNvSpPr/>
      </dsp:nvSpPr>
      <dsp:spPr>
        <a:xfrm>
          <a:off x="1987131" y="2481274"/>
          <a:ext cx="1763510"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2">
                  <a:lumMod val="75000"/>
                </a:schemeClr>
              </a:solidFill>
            </a:rPr>
            <a:t>Somatic</a:t>
          </a:r>
        </a:p>
      </dsp:txBody>
      <dsp:txXfrm>
        <a:off x="2008700" y="2502843"/>
        <a:ext cx="1720372" cy="693291"/>
      </dsp:txXfrm>
    </dsp:sp>
    <dsp:sp modelId="{B12E07F9-9DC9-43D4-9CC4-7B2EFC240F18}">
      <dsp:nvSpPr>
        <dsp:cNvPr id="0" name=""/>
        <dsp:cNvSpPr/>
      </dsp:nvSpPr>
      <dsp:spPr>
        <a:xfrm>
          <a:off x="2005882" y="3307154"/>
          <a:ext cx="1726008" cy="1801777"/>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a:solidFill>
                <a:schemeClr val="accent2">
                  <a:lumMod val="75000"/>
                </a:schemeClr>
              </a:solidFill>
            </a:rPr>
            <a:t>General:</a:t>
          </a:r>
        </a:p>
        <a:p>
          <a:pPr lvl="0" algn="l" defTabSz="577850">
            <a:lnSpc>
              <a:spcPct val="90000"/>
            </a:lnSpc>
            <a:spcBef>
              <a:spcPct val="0"/>
            </a:spcBef>
            <a:spcAft>
              <a:spcPct val="35000"/>
            </a:spcAft>
          </a:pPr>
          <a:r>
            <a:rPr lang="en-US" sz="1300" kern="1200" dirty="0"/>
            <a:t>-Touch and pain</a:t>
          </a:r>
        </a:p>
        <a:p>
          <a:pPr lvl="0" algn="l" defTabSz="577850">
            <a:lnSpc>
              <a:spcPct val="90000"/>
            </a:lnSpc>
            <a:spcBef>
              <a:spcPct val="0"/>
            </a:spcBef>
            <a:spcAft>
              <a:spcPct val="35000"/>
            </a:spcAft>
          </a:pPr>
          <a:r>
            <a:rPr lang="en-US" sz="1300" kern="1200" dirty="0"/>
            <a:t>- Temperature</a:t>
          </a:r>
        </a:p>
        <a:p>
          <a:pPr lvl="0" algn="l" defTabSz="577850">
            <a:lnSpc>
              <a:spcPct val="90000"/>
            </a:lnSpc>
            <a:spcBef>
              <a:spcPct val="0"/>
            </a:spcBef>
            <a:spcAft>
              <a:spcPct val="35000"/>
            </a:spcAft>
          </a:pPr>
          <a:r>
            <a:rPr lang="en-US" sz="1300" kern="1200" dirty="0"/>
            <a:t>- Proprioception</a:t>
          </a:r>
        </a:p>
        <a:p>
          <a:pPr lvl="0" algn="l" defTabSz="577850">
            <a:lnSpc>
              <a:spcPct val="90000"/>
            </a:lnSpc>
            <a:spcBef>
              <a:spcPct val="0"/>
            </a:spcBef>
            <a:spcAft>
              <a:spcPct val="35000"/>
            </a:spcAft>
          </a:pPr>
          <a:r>
            <a:rPr lang="en-US" sz="1300" b="1" kern="1200" dirty="0">
              <a:solidFill>
                <a:schemeClr val="accent2">
                  <a:lumMod val="75000"/>
                </a:schemeClr>
              </a:solidFill>
            </a:rPr>
            <a:t>Special:</a:t>
          </a:r>
        </a:p>
        <a:p>
          <a:pPr lvl="0" algn="l" defTabSz="577850">
            <a:lnSpc>
              <a:spcPct val="90000"/>
            </a:lnSpc>
            <a:spcBef>
              <a:spcPct val="0"/>
            </a:spcBef>
            <a:spcAft>
              <a:spcPct val="35000"/>
            </a:spcAft>
          </a:pPr>
          <a:r>
            <a:rPr lang="en-US" sz="1300" kern="1200" dirty="0"/>
            <a:t>Hearing, vision, and smell.</a:t>
          </a:r>
        </a:p>
      </dsp:txBody>
      <dsp:txXfrm>
        <a:off x="2056435" y="3357707"/>
        <a:ext cx="1624902" cy="1700671"/>
      </dsp:txXfrm>
    </dsp:sp>
    <dsp:sp modelId="{1147E699-A55F-4D8E-ABBD-44C097C50093}">
      <dsp:nvSpPr>
        <dsp:cNvPr id="0" name=""/>
        <dsp:cNvSpPr/>
      </dsp:nvSpPr>
      <dsp:spPr>
        <a:xfrm>
          <a:off x="3787675" y="2481274"/>
          <a:ext cx="1763510"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2">
                  <a:lumMod val="75000"/>
                </a:schemeClr>
              </a:solidFill>
            </a:rPr>
            <a:t>Visceral</a:t>
          </a:r>
        </a:p>
      </dsp:txBody>
      <dsp:txXfrm>
        <a:off x="3809244" y="2502843"/>
        <a:ext cx="1720372" cy="693291"/>
      </dsp:txXfrm>
    </dsp:sp>
    <dsp:sp modelId="{97E9E2AD-FBEB-428C-90A5-3E63139142AC}">
      <dsp:nvSpPr>
        <dsp:cNvPr id="0" name=""/>
        <dsp:cNvSpPr/>
      </dsp:nvSpPr>
      <dsp:spPr>
        <a:xfrm>
          <a:off x="3806426" y="3307154"/>
          <a:ext cx="1726008" cy="172469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a:solidFill>
                <a:schemeClr val="accent2">
                  <a:lumMod val="75000"/>
                </a:schemeClr>
              </a:solidFill>
            </a:rPr>
            <a:t>General:</a:t>
          </a:r>
        </a:p>
        <a:p>
          <a:pPr lvl="0" algn="l" defTabSz="577850">
            <a:lnSpc>
              <a:spcPct val="90000"/>
            </a:lnSpc>
            <a:spcBef>
              <a:spcPct val="0"/>
            </a:spcBef>
            <a:spcAft>
              <a:spcPct val="35000"/>
            </a:spcAft>
          </a:pPr>
          <a:r>
            <a:rPr lang="en-US" sz="1300" kern="1200" dirty="0"/>
            <a:t>- Temperature</a:t>
          </a:r>
        </a:p>
        <a:p>
          <a:pPr lvl="0" algn="l" defTabSz="577850">
            <a:lnSpc>
              <a:spcPct val="90000"/>
            </a:lnSpc>
            <a:spcBef>
              <a:spcPct val="0"/>
            </a:spcBef>
            <a:spcAft>
              <a:spcPct val="35000"/>
            </a:spcAft>
          </a:pPr>
          <a:r>
            <a:rPr lang="en-US" sz="1300" kern="1200" dirty="0"/>
            <a:t>- Pain</a:t>
          </a:r>
        </a:p>
        <a:p>
          <a:pPr lvl="0" algn="l" defTabSz="577850">
            <a:lnSpc>
              <a:spcPct val="90000"/>
            </a:lnSpc>
            <a:spcBef>
              <a:spcPct val="0"/>
            </a:spcBef>
            <a:spcAft>
              <a:spcPct val="35000"/>
            </a:spcAft>
          </a:pPr>
          <a:r>
            <a:rPr lang="en-US" sz="1300" kern="1200" dirty="0"/>
            <a:t>-Chemical changes</a:t>
          </a:r>
        </a:p>
        <a:p>
          <a:pPr lvl="0" algn="l" defTabSz="577850">
            <a:lnSpc>
              <a:spcPct val="90000"/>
            </a:lnSpc>
            <a:spcBef>
              <a:spcPct val="0"/>
            </a:spcBef>
            <a:spcAft>
              <a:spcPct val="35000"/>
            </a:spcAft>
          </a:pPr>
          <a:r>
            <a:rPr lang="en-US" sz="1300" b="1" kern="1200" dirty="0">
              <a:solidFill>
                <a:schemeClr val="accent2">
                  <a:lumMod val="75000"/>
                </a:schemeClr>
              </a:solidFill>
            </a:rPr>
            <a:t>Special: </a:t>
          </a:r>
        </a:p>
        <a:p>
          <a:pPr lvl="0" algn="l" defTabSz="577850">
            <a:lnSpc>
              <a:spcPct val="90000"/>
            </a:lnSpc>
            <a:spcBef>
              <a:spcPct val="0"/>
            </a:spcBef>
            <a:spcAft>
              <a:spcPct val="35000"/>
            </a:spcAft>
          </a:pPr>
          <a:r>
            <a:rPr lang="en-US" sz="1300" kern="1200" dirty="0"/>
            <a:t>Taste.</a:t>
          </a:r>
        </a:p>
      </dsp:txBody>
      <dsp:txXfrm>
        <a:off x="3856941" y="3357669"/>
        <a:ext cx="1624978" cy="1623665"/>
      </dsp:txXfrm>
    </dsp:sp>
    <dsp:sp modelId="{EE04A6C9-8460-42C9-8424-E542F2F64C83}">
      <dsp:nvSpPr>
        <dsp:cNvPr id="0" name=""/>
        <dsp:cNvSpPr/>
      </dsp:nvSpPr>
      <dsp:spPr>
        <a:xfrm>
          <a:off x="5641574" y="1655395"/>
          <a:ext cx="5411907"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Motor (Efferent) division </a:t>
          </a:r>
        </a:p>
      </dsp:txBody>
      <dsp:txXfrm>
        <a:off x="5663143" y="1676964"/>
        <a:ext cx="5368769" cy="693291"/>
      </dsp:txXfrm>
    </dsp:sp>
    <dsp:sp modelId="{A820E494-5583-4508-A3A4-A6F2F8EBC6EB}">
      <dsp:nvSpPr>
        <dsp:cNvPr id="0" name=""/>
        <dsp:cNvSpPr/>
      </dsp:nvSpPr>
      <dsp:spPr>
        <a:xfrm>
          <a:off x="5641719" y="2481274"/>
          <a:ext cx="1779086"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2">
                  <a:lumMod val="75000"/>
                </a:schemeClr>
              </a:solidFill>
            </a:rPr>
            <a:t>Somatic</a:t>
          </a:r>
        </a:p>
      </dsp:txBody>
      <dsp:txXfrm>
        <a:off x="5663288" y="2502843"/>
        <a:ext cx="1735948" cy="693291"/>
      </dsp:txXfrm>
    </dsp:sp>
    <dsp:sp modelId="{A0531CE1-A306-4503-B62D-C0FA4F0283F8}">
      <dsp:nvSpPr>
        <dsp:cNvPr id="0" name=""/>
        <dsp:cNvSpPr/>
      </dsp:nvSpPr>
      <dsp:spPr>
        <a:xfrm>
          <a:off x="5641719" y="3307154"/>
          <a:ext cx="1779086"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Innervation of all skeletal muscles.</a:t>
          </a:r>
        </a:p>
      </dsp:txBody>
      <dsp:txXfrm>
        <a:off x="5663288" y="3328723"/>
        <a:ext cx="1735948" cy="693291"/>
      </dsp:txXfrm>
    </dsp:sp>
    <dsp:sp modelId="{BC2225C6-5DE6-4C44-96B9-474F393D603A}">
      <dsp:nvSpPr>
        <dsp:cNvPr id="0" name=""/>
        <dsp:cNvSpPr/>
      </dsp:nvSpPr>
      <dsp:spPr>
        <a:xfrm>
          <a:off x="7457839" y="2481274"/>
          <a:ext cx="3595497"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2">
                  <a:lumMod val="75000"/>
                </a:schemeClr>
              </a:solidFill>
            </a:rPr>
            <a:t>Visceral (Autonomic)</a:t>
          </a:r>
        </a:p>
      </dsp:txBody>
      <dsp:txXfrm>
        <a:off x="7479408" y="2502843"/>
        <a:ext cx="3552359" cy="693291"/>
      </dsp:txXfrm>
    </dsp:sp>
    <dsp:sp modelId="{35C92658-D3B0-46AF-9ABC-E1A0EBD9CE47}">
      <dsp:nvSpPr>
        <dsp:cNvPr id="0" name=""/>
        <dsp:cNvSpPr/>
      </dsp:nvSpPr>
      <dsp:spPr>
        <a:xfrm>
          <a:off x="7457839" y="3307154"/>
          <a:ext cx="3595497"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Innervation of </a:t>
          </a:r>
          <a:r>
            <a:rPr lang="en-US" sz="1400" u="sng" kern="1200" dirty="0">
              <a:solidFill>
                <a:schemeClr val="tx1"/>
              </a:solidFill>
            </a:rPr>
            <a:t>smooth</a:t>
          </a:r>
          <a:r>
            <a:rPr lang="en-US" sz="1400" kern="1200" dirty="0">
              <a:solidFill>
                <a:schemeClr val="tx1"/>
              </a:solidFill>
            </a:rPr>
            <a:t> </a:t>
          </a:r>
          <a:r>
            <a:rPr lang="en-US" sz="1400" kern="1200" dirty="0"/>
            <a:t>and </a:t>
          </a:r>
          <a:r>
            <a:rPr lang="en-US" sz="1400" u="sng" kern="1200" dirty="0">
              <a:solidFill>
                <a:schemeClr val="tx1"/>
              </a:solidFill>
            </a:rPr>
            <a:t>cardiac</a:t>
          </a:r>
          <a:r>
            <a:rPr lang="en-US" sz="1400" kern="1200" dirty="0">
              <a:solidFill>
                <a:schemeClr val="tx1"/>
              </a:solidFill>
            </a:rPr>
            <a:t> </a:t>
          </a:r>
          <a:r>
            <a:rPr lang="en-US" sz="1400" u="sng" kern="1200" dirty="0">
              <a:solidFill>
                <a:schemeClr val="tx1"/>
              </a:solidFill>
            </a:rPr>
            <a:t>muscles</a:t>
          </a:r>
          <a:r>
            <a:rPr lang="en-US" sz="1400" kern="1200" dirty="0">
              <a:solidFill>
                <a:schemeClr val="tx1"/>
              </a:solidFill>
            </a:rPr>
            <a:t> </a:t>
          </a:r>
          <a:r>
            <a:rPr lang="en-US" sz="1400" kern="1200" dirty="0"/>
            <a:t>(</a:t>
          </a:r>
          <a:r>
            <a:rPr lang="en-US" sz="1400" kern="1200" dirty="0">
              <a:solidFill>
                <a:srgbClr val="FF0000"/>
              </a:solidFill>
            </a:rPr>
            <a:t>non-skeletal/non-somatic</a:t>
          </a:r>
          <a:r>
            <a:rPr lang="en-US" sz="1400" kern="1200" dirty="0"/>
            <a:t>) and </a:t>
          </a:r>
          <a:r>
            <a:rPr lang="en-US" sz="1400" u="sng" kern="1200" dirty="0">
              <a:solidFill>
                <a:schemeClr val="tx1"/>
              </a:solidFill>
            </a:rPr>
            <a:t>glands</a:t>
          </a:r>
          <a:r>
            <a:rPr lang="en-US" sz="1400" kern="1200" dirty="0">
              <a:solidFill>
                <a:schemeClr val="tx1"/>
              </a:solidFill>
            </a:rPr>
            <a:t> </a:t>
          </a:r>
          <a:r>
            <a:rPr lang="en-US" sz="1400" kern="1200" dirty="0"/>
            <a:t>,</a:t>
          </a:r>
          <a:r>
            <a:rPr lang="en-US" sz="1400" kern="1200" dirty="0">
              <a:solidFill>
                <a:schemeClr val="bg2">
                  <a:lumMod val="75000"/>
                </a:schemeClr>
              </a:solidFill>
            </a:rPr>
            <a:t>Ex:</a:t>
          </a:r>
          <a:r>
            <a:rPr lang="en-US" sz="1400" kern="1200" baseline="0" dirty="0">
              <a:solidFill>
                <a:schemeClr val="bg2">
                  <a:lumMod val="75000"/>
                </a:schemeClr>
              </a:solidFill>
            </a:rPr>
            <a:t> cardiac/smooth muscle ,</a:t>
          </a:r>
          <a:r>
            <a:rPr lang="en-US" sz="1400" kern="1200" dirty="0">
              <a:solidFill>
                <a:schemeClr val="bg2">
                  <a:lumMod val="75000"/>
                </a:schemeClr>
              </a:solidFill>
            </a:rPr>
            <a:t>Internal organs</a:t>
          </a:r>
          <a:r>
            <a:rPr lang="en-US" sz="1400" kern="1200" baseline="0" dirty="0">
              <a:solidFill>
                <a:schemeClr val="bg2">
                  <a:lumMod val="75000"/>
                </a:schemeClr>
              </a:solidFill>
            </a:rPr>
            <a:t> and </a:t>
          </a:r>
          <a:r>
            <a:rPr lang="en-US" sz="1400" kern="1200" dirty="0">
              <a:solidFill>
                <a:schemeClr val="bg2">
                  <a:lumMod val="75000"/>
                </a:schemeClr>
              </a:solidFill>
            </a:rPr>
            <a:t>skin.</a:t>
          </a:r>
        </a:p>
      </dsp:txBody>
      <dsp:txXfrm>
        <a:off x="7479408" y="3328723"/>
        <a:ext cx="3552359" cy="693291"/>
      </dsp:txXfrm>
    </dsp:sp>
    <dsp:sp modelId="{34261B2C-7708-43A0-884B-C62DE21877A0}">
      <dsp:nvSpPr>
        <dsp:cNvPr id="0" name=""/>
        <dsp:cNvSpPr/>
      </dsp:nvSpPr>
      <dsp:spPr>
        <a:xfrm>
          <a:off x="7457985" y="4133034"/>
          <a:ext cx="1779086"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a:solidFill>
                <a:srgbClr val="FF0000"/>
              </a:solidFill>
            </a:rPr>
            <a:t>Sympathetic</a:t>
          </a:r>
          <a:r>
            <a:rPr lang="en-US" sz="1300" b="1" kern="1200" dirty="0">
              <a:solidFill>
                <a:srgbClr val="FF0000"/>
              </a:solidFill>
            </a:rPr>
            <a:t> </a:t>
          </a:r>
          <a:r>
            <a:rPr lang="en-US" sz="1300" b="0" kern="1200" dirty="0">
              <a:solidFill>
                <a:srgbClr val="FF0000"/>
              </a:solidFill>
            </a:rPr>
            <a:t>division</a:t>
          </a:r>
        </a:p>
      </dsp:txBody>
      <dsp:txXfrm>
        <a:off x="7479554" y="4154603"/>
        <a:ext cx="1735948" cy="693291"/>
      </dsp:txXfrm>
    </dsp:sp>
    <dsp:sp modelId="{67C8FDE0-9D49-4E80-A496-120B63F5E421}">
      <dsp:nvSpPr>
        <dsp:cNvPr id="0" name=""/>
        <dsp:cNvSpPr/>
      </dsp:nvSpPr>
      <dsp:spPr>
        <a:xfrm>
          <a:off x="9274105" y="4133034"/>
          <a:ext cx="1779086" cy="73642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a:solidFill>
                <a:srgbClr val="FF0000"/>
              </a:solidFill>
            </a:rPr>
            <a:t>Parasympathetic division</a:t>
          </a:r>
        </a:p>
      </dsp:txBody>
      <dsp:txXfrm>
        <a:off x="9295674" y="4154603"/>
        <a:ext cx="1735948" cy="693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9/24/2017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3068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0430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9/24/2017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9/24/2017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9/24/2017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wmf"/><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hyperlink" Target="https://www.onlinequizcreator.com/autonomic-nervous-system/quiz-309198" TargetMode="External"/><Relationship Id="rId5" Type="http://schemas.openxmlformats.org/officeDocument/2006/relationships/hyperlink" Target="https://twitter.com/Physiology436"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drive.google.com/open?id=0B-7mWPKMvk76Z2traHhac3F1dFU" TargetMode="External"/><Relationship Id="rId1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amp;esrc=s&amp;source=images&amp;cd=&amp;cad=rja&amp;uact=8&amp;ved=0ahUKEwjOu6Tf4a7WAhXHWRoKHXjrAm8QjRwIBw&amp;url=http://activateanddominate.com/sat-breathing-is-the-key-to-your-autonomic-nervous-system/&amp;psig=AFQjCNFFZys823nJcFccMsrL6Vm05bl_ew&amp;ust=150582448851972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ahUKEwiQppaz4q7WAhXCuBoKHdK8AnUQjRwIBw&amp;url=http://www.onelovechiropractic.com/adhd-a-child-with-a-ferrari-engine&amp;psig=AFQjCNFFZys823nJcFccMsrL6Vm05bl_ew&amp;ust=1505824488519729"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8" name="مربع نص 1"/>
          <p:cNvSpPr txBox="1"/>
          <p:nvPr/>
        </p:nvSpPr>
        <p:spPr>
          <a:xfrm>
            <a:off x="618115" y="5032927"/>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p>
          <a:p>
            <a:pPr marL="171399" indent="-171399" defTabSz="914089">
              <a:buFont typeface="Wingdings" panose="05000000000000000000" pitchFamily="2" charset="2"/>
              <a:buChar char="§"/>
            </a:pPr>
            <a:r>
              <a:rPr lang="en-US" sz="1200" b="1" dirty="0">
                <a:solidFill>
                  <a:srgbClr val="C76B9B"/>
                </a:solidFill>
              </a:rPr>
              <a:t>Formulas</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No.3</a:t>
            </a:r>
          </a:p>
        </p:txBody>
      </p:sp>
      <p:sp>
        <p:nvSpPr>
          <p:cNvPr id="19" name="مربع نص 1"/>
          <p:cNvSpPr txBox="1"/>
          <p:nvPr/>
        </p:nvSpPr>
        <p:spPr>
          <a:xfrm>
            <a:off x="9275339" y="5586925"/>
            <a:ext cx="2298307" cy="646331"/>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200" b="1" dirty="0">
                <a:solidFill>
                  <a:schemeClr val="bg2">
                    <a:lumMod val="75000"/>
                  </a:schemeClr>
                </a:solidFill>
                <a:latin typeface="Agency FB" panose="020B0503020202020204" pitchFamily="34" charset="0"/>
              </a:rPr>
              <a:t>“Failure Is Simply The Opportunity To Begin Again, This Time More Intelligently”</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10394"/>
            <a:ext cx="1660276" cy="1374590"/>
          </a:xfrm>
          <a:prstGeom prst="rect">
            <a:avLst/>
          </a:prstGeom>
        </p:spPr>
      </p:pic>
    </p:spTree>
    <p:extLst>
      <p:ext uri="{BB962C8B-B14F-4D97-AF65-F5344CB8AC3E}">
        <p14:creationId xmlns:p14="http://schemas.microsoft.com/office/powerpoint/2010/main" val="229149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pc="-10" dirty="0"/>
              <a:t>Comparison </a:t>
            </a:r>
            <a:r>
              <a:rPr lang="en-US" sz="3200" spc="-15" dirty="0"/>
              <a:t>Between </a:t>
            </a:r>
            <a:r>
              <a:rPr lang="en-US" sz="3200" spc="-10" dirty="0"/>
              <a:t>Autonomic</a:t>
            </a:r>
            <a:r>
              <a:rPr lang="en-US" sz="3200" spc="55" dirty="0"/>
              <a:t> </a:t>
            </a:r>
            <a:r>
              <a:rPr lang="en-US" sz="3200" spc="-5" dirty="0"/>
              <a:t>and Somatic motor systems</a:t>
            </a:r>
            <a:endParaRPr lang="en-US" sz="3200" dirty="0"/>
          </a:p>
        </p:txBody>
      </p:sp>
      <p:sp>
        <p:nvSpPr>
          <p:cNvPr id="5" name="Slide Number Placeholder 4"/>
          <p:cNvSpPr>
            <a:spLocks noGrp="1"/>
          </p:cNvSpPr>
          <p:nvPr>
            <p:ph type="sldNum" sz="quarter" idx="12"/>
          </p:nvPr>
        </p:nvSpPr>
        <p:spPr/>
        <p:txBody>
          <a:bodyPr/>
          <a:lstStyle/>
          <a:p>
            <a:fld id="{4929A69E-7D8F-4515-9605-0315ABD4F316}" type="slidenum">
              <a:rPr lang="en-US" smtClean="0"/>
              <a:t>10</a:t>
            </a:fld>
            <a:endParaRPr lang="en-US" dirty="0"/>
          </a:p>
        </p:txBody>
      </p:sp>
      <p:pic>
        <p:nvPicPr>
          <p:cNvPr id="2050" name="Picture 2" descr="C:\Users\Aseel\Desktop\Cap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87" y="4783086"/>
            <a:ext cx="7992888" cy="156034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333772" y="1219791"/>
            <a:ext cx="11593288" cy="1278513"/>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sz="1800" dirty="0"/>
              <a:t>Basic anatomical difference between the motor pathways of the voluntary somatic nervous system (to skeletal muscles) and those of the autonomic nervous system:</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19187469"/>
              </p:ext>
            </p:extLst>
          </p:nvPr>
        </p:nvGraphicFramePr>
        <p:xfrm>
          <a:off x="609460" y="2060848"/>
          <a:ext cx="11317600" cy="2848399"/>
        </p:xfrm>
        <a:graphic>
          <a:graphicData uri="http://schemas.openxmlformats.org/drawingml/2006/table">
            <a:tbl>
              <a:tblPr firstRow="1" bandRow="1">
                <a:tableStyleId>{5DA37D80-6434-44D0-A028-1B22A696006F}</a:tableStyleId>
              </a:tblPr>
              <a:tblGrid>
                <a:gridCol w="5078995">
                  <a:extLst>
                    <a:ext uri="{9D8B030D-6E8A-4147-A177-3AD203B41FA5}">
                      <a16:colId xmlns:a16="http://schemas.microsoft.com/office/drawing/2014/main" val="20000"/>
                    </a:ext>
                  </a:extLst>
                </a:gridCol>
                <a:gridCol w="6238605">
                  <a:extLst>
                    <a:ext uri="{9D8B030D-6E8A-4147-A177-3AD203B41FA5}">
                      <a16:colId xmlns:a16="http://schemas.microsoft.com/office/drawing/2014/main" val="20001"/>
                    </a:ext>
                  </a:extLst>
                </a:gridCol>
              </a:tblGrid>
              <a:tr h="1334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lumMod val="75000"/>
                            </a:schemeClr>
                          </a:solidFill>
                        </a:rPr>
                        <a:t>Somatic motor system</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lumMod val="75000"/>
                            </a:schemeClr>
                          </a:solidFill>
                        </a:rPr>
                        <a:t>Autonomic nervous system </a:t>
                      </a:r>
                      <a:r>
                        <a:rPr kumimoji="0" lang="en-US" sz="1600" b="0" kern="1200" dirty="0">
                          <a:solidFill>
                            <a:schemeClr val="accent2">
                              <a:lumMod val="75000"/>
                            </a:schemeClr>
                          </a:solidFill>
                          <a:latin typeface="+mn-lt"/>
                          <a:ea typeface="+mn-ea"/>
                          <a:cs typeface="+mn-cs"/>
                        </a:rPr>
                        <a:t>(Not under voluntary control)</a:t>
                      </a:r>
                    </a:p>
                  </a:txBody>
                  <a:tcPr>
                    <a:solidFill>
                      <a:schemeClr val="bg1"/>
                    </a:solidFill>
                  </a:tcPr>
                </a:tc>
                <a:extLst>
                  <a:ext uri="{0D108BD9-81ED-4DB2-BD59-A6C34878D82A}">
                    <a16:rowId xmlns:a16="http://schemas.microsoft.com/office/drawing/2014/main" val="10000"/>
                  </a:ext>
                </a:extLst>
              </a:tr>
              <a:tr h="1112854">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solidFill>
                            <a:srgbClr val="FF0000"/>
                          </a:solidFill>
                        </a:rPr>
                        <a:t>One motor neuron </a:t>
                      </a:r>
                      <a:r>
                        <a:rPr lang="en-US" sz="1400" dirty="0"/>
                        <a:t>extends from CNS to skeletal muscle.</a:t>
                      </a:r>
                    </a:p>
                    <a:p>
                      <a:pPr marL="285750" indent="-285750">
                        <a:buFont typeface="Arial" charset="0"/>
                        <a:buChar char="•"/>
                      </a:pPr>
                      <a:r>
                        <a:rPr lang="en-US" sz="1400" dirty="0"/>
                        <a:t>Cell bodies of motor neurons reside in CNS (brain or spinal cord).</a:t>
                      </a:r>
                    </a:p>
                    <a:p>
                      <a:pPr marL="285750" indent="-285750">
                        <a:buFont typeface="Arial" charset="0"/>
                        <a:buChar char="•"/>
                      </a:pPr>
                      <a:r>
                        <a:rPr lang="en-US" sz="1400" dirty="0"/>
                        <a:t>Their axons (sheathed in spinal nerves) extend all the way to their skeletal muscles.</a:t>
                      </a:r>
                    </a:p>
                  </a:txBody>
                  <a:tcPr>
                    <a:solidFill>
                      <a:schemeClr val="bg1"/>
                    </a:solidFill>
                  </a:tcPr>
                </a:tc>
                <a:tc>
                  <a:txBody>
                    <a:bodyPr/>
                    <a:lstStyle/>
                    <a:p>
                      <a:r>
                        <a:rPr lang="en-US" sz="1400" dirty="0"/>
                        <a:t>Chain of </a:t>
                      </a:r>
                      <a:r>
                        <a:rPr lang="en-US" sz="1400" dirty="0">
                          <a:solidFill>
                            <a:srgbClr val="FF0000"/>
                          </a:solidFill>
                        </a:rPr>
                        <a:t>two motor neuron</a:t>
                      </a:r>
                      <a:r>
                        <a:rPr lang="en-US" sz="1400" dirty="0"/>
                        <a:t>:</a:t>
                      </a:r>
                    </a:p>
                    <a:p>
                      <a:pPr marL="507949" lvl="1" indent="0">
                        <a:buFont typeface="+mj-lt"/>
                        <a:buNone/>
                      </a:pPr>
                      <a:r>
                        <a:rPr lang="en-US" sz="1400" dirty="0"/>
                        <a:t>1</a:t>
                      </a:r>
                      <a:r>
                        <a:rPr lang="en-US" sz="1400" baseline="30000" dirty="0"/>
                        <a:t>st</a:t>
                      </a:r>
                      <a:r>
                        <a:rPr lang="en-US" sz="1400" dirty="0"/>
                        <a:t>: Preganglionic neuron (in brain or cord).</a:t>
                      </a:r>
                    </a:p>
                    <a:p>
                      <a:pPr marL="507949" lvl="1" indent="0">
                        <a:buFont typeface="+mj-lt"/>
                        <a:buNone/>
                      </a:pPr>
                      <a:r>
                        <a:rPr lang="en-US" sz="1400" dirty="0"/>
                        <a:t>2</a:t>
                      </a:r>
                      <a:r>
                        <a:rPr lang="en-US" sz="1400" baseline="30000" dirty="0"/>
                        <a:t>nd</a:t>
                      </a:r>
                      <a:r>
                        <a:rPr lang="en-US" sz="1400" dirty="0"/>
                        <a:t>: Postganglionic neuron (Cell body in ganglion outside CNS).</a:t>
                      </a:r>
                    </a:p>
                  </a:txBody>
                  <a:tcPr>
                    <a:solidFill>
                      <a:schemeClr val="bg1"/>
                    </a:solidFill>
                  </a:tcPr>
                </a:tc>
                <a:extLst>
                  <a:ext uri="{0D108BD9-81ED-4DB2-BD59-A6C34878D82A}">
                    <a16:rowId xmlns:a16="http://schemas.microsoft.com/office/drawing/2014/main" val="10001"/>
                  </a:ext>
                </a:extLst>
              </a:tr>
              <a:tr h="409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Axons are thickly  myelinated, conduct impulses rapidly.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Conduction is slower due to lightly/thinly or unmyelinated axons.</a:t>
                      </a:r>
                    </a:p>
                  </a:txBody>
                  <a:tcPr>
                    <a:solidFill>
                      <a:schemeClr val="bg1"/>
                    </a:solidFill>
                  </a:tcPr>
                </a:tc>
                <a:extLst>
                  <a:ext uri="{0D108BD9-81ED-4DB2-BD59-A6C34878D82A}">
                    <a16:rowId xmlns:a16="http://schemas.microsoft.com/office/drawing/2014/main" val="10002"/>
                  </a:ext>
                </a:extLst>
              </a:tr>
              <a:tr h="937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No autonomic ganglion, only one neuron inside the Nervous system.</a:t>
                      </a:r>
                    </a:p>
                  </a:txBody>
                  <a:tcPr>
                    <a:solidFill>
                      <a:schemeClr val="bg1"/>
                    </a:solidFill>
                  </a:tcPr>
                </a:tc>
                <a:tc>
                  <a:txBody>
                    <a:bodyPr/>
                    <a:lstStyle/>
                    <a:p>
                      <a:r>
                        <a:rPr lang="en-US" sz="1400" dirty="0">
                          <a:solidFill>
                            <a:srgbClr val="00B050"/>
                          </a:solidFill>
                        </a:rPr>
                        <a:t>Myelin sheath and node of Ranvier play a major rule is  increasing the conduction of impulses.</a:t>
                      </a:r>
                    </a:p>
                    <a:p>
                      <a:r>
                        <a:rPr lang="en-US" sz="1400" dirty="0">
                          <a:solidFill>
                            <a:srgbClr val="00B050"/>
                          </a:solidFill>
                        </a:rPr>
                        <a:t>The conduction is slower because the preganglionic neuron is myelinated and postganglionic neuron is unmyelinated. </a:t>
                      </a: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766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419769"/>
            <a:ext cx="10969943" cy="914400"/>
          </a:xfrm>
        </p:spPr>
        <p:txBody>
          <a:bodyPr>
            <a:normAutofit/>
          </a:bodyPr>
          <a:lstStyle/>
          <a:p>
            <a:r>
              <a:rPr lang="en-US" sz="3200" dirty="0"/>
              <a:t>Basic anatomy of the ANS</a:t>
            </a:r>
          </a:p>
        </p:txBody>
      </p:sp>
      <p:sp>
        <p:nvSpPr>
          <p:cNvPr id="3" name="Text Placeholder 2"/>
          <p:cNvSpPr>
            <a:spLocks noGrp="1"/>
          </p:cNvSpPr>
          <p:nvPr>
            <p:ph type="body" idx="1"/>
          </p:nvPr>
        </p:nvSpPr>
        <p:spPr>
          <a:xfrm>
            <a:off x="609460" y="1095301"/>
            <a:ext cx="5397858" cy="449287"/>
          </a:xfrm>
        </p:spPr>
        <p:txBody>
          <a:bodyPr/>
          <a:lstStyle/>
          <a:p>
            <a:r>
              <a:rPr lang="en-US" sz="1800" u="sng" dirty="0"/>
              <a:t>Pre</a:t>
            </a:r>
            <a:r>
              <a:rPr lang="en-US" sz="1800" dirty="0"/>
              <a:t>ganglionic neuron:</a:t>
            </a:r>
          </a:p>
        </p:txBody>
      </p:sp>
      <p:sp>
        <p:nvSpPr>
          <p:cNvPr id="4" name="Text Placeholder 3"/>
          <p:cNvSpPr>
            <a:spLocks noGrp="1"/>
          </p:cNvSpPr>
          <p:nvPr>
            <p:ph type="body" sz="half" idx="3"/>
          </p:nvPr>
        </p:nvSpPr>
        <p:spPr>
          <a:xfrm>
            <a:off x="6157601" y="980728"/>
            <a:ext cx="5387630" cy="568424"/>
          </a:xfrm>
        </p:spPr>
        <p:txBody>
          <a:bodyPr/>
          <a:lstStyle/>
          <a:p>
            <a:r>
              <a:rPr lang="en-US" sz="1800" u="sng" dirty="0"/>
              <a:t>Post</a:t>
            </a:r>
            <a:r>
              <a:rPr lang="en-US" sz="1800" dirty="0"/>
              <a:t>ganglionic neuron:</a:t>
            </a:r>
          </a:p>
        </p:txBody>
      </p:sp>
      <p:sp>
        <p:nvSpPr>
          <p:cNvPr id="5" name="Slide Number Placeholder 4"/>
          <p:cNvSpPr>
            <a:spLocks noGrp="1"/>
          </p:cNvSpPr>
          <p:nvPr>
            <p:ph type="sldNum" sz="quarter" idx="12"/>
          </p:nvPr>
        </p:nvSpPr>
        <p:spPr/>
        <p:txBody>
          <a:bodyPr/>
          <a:lstStyle/>
          <a:p>
            <a:fld id="{4929A69E-7D8F-4515-9605-0315ABD4F316}" type="slidenum">
              <a:rPr lang="en-US" smtClean="0"/>
              <a:t>11</a:t>
            </a:fld>
            <a:endParaRPr lang="en-US" dirty="0"/>
          </a:p>
        </p:txBody>
      </p:sp>
      <p:sp>
        <p:nvSpPr>
          <p:cNvPr id="6" name="Content Placeholder 5"/>
          <p:cNvSpPr>
            <a:spLocks noGrp="1"/>
          </p:cNvSpPr>
          <p:nvPr>
            <p:ph sz="quarter" idx="2"/>
          </p:nvPr>
        </p:nvSpPr>
        <p:spPr>
          <a:xfrm>
            <a:off x="621804" y="1616596"/>
            <a:ext cx="5383397" cy="1591072"/>
          </a:xfrm>
        </p:spPr>
        <p:txBody>
          <a:bodyPr>
            <a:normAutofit/>
          </a:bodyPr>
          <a:lstStyle/>
          <a:p>
            <a:r>
              <a:rPr lang="en-US" sz="1600" dirty="0"/>
              <a:t>Cell body in brain or spinal  cord</a:t>
            </a:r>
          </a:p>
          <a:p>
            <a:r>
              <a:rPr lang="en-US" sz="1600" dirty="0"/>
              <a:t>Axon is myelinated (Aβ-type) that extends to  autonomic ganglion</a:t>
            </a:r>
          </a:p>
          <a:p>
            <a:endParaRPr lang="en-US" sz="1800" dirty="0"/>
          </a:p>
        </p:txBody>
      </p:sp>
      <p:sp>
        <p:nvSpPr>
          <p:cNvPr id="7" name="Content Placeholder 6"/>
          <p:cNvSpPr>
            <a:spLocks noGrp="1"/>
          </p:cNvSpPr>
          <p:nvPr>
            <p:ph sz="quarter" idx="4"/>
          </p:nvPr>
        </p:nvSpPr>
        <p:spPr>
          <a:xfrm>
            <a:off x="6156786" y="1544588"/>
            <a:ext cx="5383397" cy="1591072"/>
          </a:xfrm>
        </p:spPr>
        <p:txBody>
          <a:bodyPr>
            <a:normAutofit/>
          </a:bodyPr>
          <a:lstStyle/>
          <a:p>
            <a:r>
              <a:rPr lang="en-US" sz="1600" dirty="0"/>
              <a:t>Cell body is outside in CNS  in an autonomic ganglion</a:t>
            </a:r>
          </a:p>
          <a:p>
            <a:r>
              <a:rPr lang="en-US" sz="1600" dirty="0"/>
              <a:t>Axon is unmyelinated (C-type) that terminates on an  effector cell (organ)</a:t>
            </a:r>
          </a:p>
          <a:p>
            <a:endParaRPr lang="en-US" sz="1600" dirty="0"/>
          </a:p>
        </p:txBody>
      </p:sp>
      <p:pic>
        <p:nvPicPr>
          <p:cNvPr id="3074" name="Picture 2" descr="C:\Users\Aseel\Desktop\Pictur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2524" y="4464453"/>
            <a:ext cx="4742894" cy="165310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a:off x="774204" y="4445496"/>
            <a:ext cx="5383397" cy="159107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endParaRPr lang="en-US" sz="1800" dirty="0"/>
          </a:p>
        </p:txBody>
      </p:sp>
      <p:sp>
        <p:nvSpPr>
          <p:cNvPr id="12" name="Content Placeholder 5"/>
          <p:cNvSpPr txBox="1">
            <a:spLocks/>
          </p:cNvSpPr>
          <p:nvPr/>
        </p:nvSpPr>
        <p:spPr>
          <a:xfrm>
            <a:off x="588031" y="2822937"/>
            <a:ext cx="11012800" cy="1450943"/>
          </a:xfrm>
          <a:prstGeom prst="rect">
            <a:avLst/>
          </a:prstGeom>
        </p:spPr>
        <p:txBody>
          <a:bodyPr vert="horz" lIns="101590" tIns="50795" rIns="101590" bIns="50795">
            <a:normAutofit fontScale="92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sz="1800" dirty="0">
                <a:solidFill>
                  <a:schemeClr val="accent2">
                    <a:lumMod val="75000"/>
                  </a:schemeClr>
                </a:solidFill>
              </a:rPr>
              <a:t>A single preganglionic neuron synapses with 8-9 postganglionic neurons</a:t>
            </a:r>
          </a:p>
          <a:p>
            <a:r>
              <a:rPr lang="en-US" sz="1800" dirty="0">
                <a:solidFill>
                  <a:schemeClr val="bg1">
                    <a:lumMod val="50000"/>
                  </a:schemeClr>
                </a:solidFill>
              </a:rPr>
              <a:t>Process : </a:t>
            </a:r>
          </a:p>
          <a:p>
            <a:pPr lvl="1"/>
            <a:r>
              <a:rPr lang="en-US" sz="1500" dirty="0"/>
              <a:t>Axon of </a:t>
            </a:r>
            <a:r>
              <a:rPr lang="en-US" sz="1500" dirty="0">
                <a:solidFill>
                  <a:schemeClr val="accent2">
                    <a:lumMod val="75000"/>
                  </a:schemeClr>
                </a:solidFill>
              </a:rPr>
              <a:t>1st</a:t>
            </a:r>
            <a:r>
              <a:rPr lang="en-US" sz="1500" dirty="0"/>
              <a:t> (</a:t>
            </a:r>
            <a:r>
              <a:rPr lang="en-US" sz="1500" dirty="0">
                <a:solidFill>
                  <a:schemeClr val="accent2">
                    <a:lumMod val="75000"/>
                  </a:schemeClr>
                </a:solidFill>
              </a:rPr>
              <a:t>preganglionic</a:t>
            </a:r>
            <a:r>
              <a:rPr lang="en-US" sz="1500" dirty="0"/>
              <a:t>) neuron leaves CNS to synapse with the </a:t>
            </a:r>
            <a:r>
              <a:rPr lang="en-US" sz="1500" dirty="0">
                <a:solidFill>
                  <a:schemeClr val="accent2">
                    <a:lumMod val="75000"/>
                  </a:schemeClr>
                </a:solidFill>
              </a:rPr>
              <a:t>2nd</a:t>
            </a:r>
            <a:r>
              <a:rPr lang="en-US" sz="1500" dirty="0"/>
              <a:t> (</a:t>
            </a:r>
            <a:r>
              <a:rPr lang="en-US" sz="1500" dirty="0">
                <a:solidFill>
                  <a:schemeClr val="accent2">
                    <a:lumMod val="75000"/>
                  </a:schemeClr>
                </a:solidFill>
              </a:rPr>
              <a:t>ganglionic</a:t>
            </a:r>
            <a:r>
              <a:rPr lang="en-US" sz="1500" dirty="0"/>
              <a:t>) neuron.</a:t>
            </a:r>
          </a:p>
          <a:p>
            <a:pPr lvl="1"/>
            <a:r>
              <a:rPr lang="en-US" sz="1500" dirty="0"/>
              <a:t>Axon of </a:t>
            </a:r>
            <a:r>
              <a:rPr lang="en-US" sz="1500" dirty="0">
                <a:solidFill>
                  <a:schemeClr val="accent2">
                    <a:lumMod val="75000"/>
                  </a:schemeClr>
                </a:solidFill>
              </a:rPr>
              <a:t>2nd</a:t>
            </a:r>
            <a:r>
              <a:rPr lang="en-US" sz="1500" dirty="0"/>
              <a:t> (</a:t>
            </a:r>
            <a:r>
              <a:rPr lang="en-US" sz="1500" dirty="0">
                <a:solidFill>
                  <a:schemeClr val="accent2">
                    <a:lumMod val="75000"/>
                  </a:schemeClr>
                </a:solidFill>
              </a:rPr>
              <a:t>ganglionic</a:t>
            </a:r>
            <a:r>
              <a:rPr lang="en-US" sz="1500" dirty="0"/>
              <a:t>) neuron extends to the organ it serves.</a:t>
            </a:r>
          </a:p>
          <a:p>
            <a:r>
              <a:rPr lang="en-US" sz="1800" dirty="0">
                <a:solidFill>
                  <a:srgbClr val="00B050"/>
                </a:solidFill>
              </a:rPr>
              <a:t>2 ganglion, preganglionic inside the nervous system but postganglionic is outside the nervous system</a:t>
            </a:r>
          </a:p>
          <a:p>
            <a:endParaRPr lang="en-US" sz="1800" dirty="0">
              <a:solidFill>
                <a:schemeClr val="accent2">
                  <a:lumMod val="75000"/>
                </a:schemeClr>
              </a:solidFill>
            </a:endParaRPr>
          </a:p>
          <a:p>
            <a:endParaRPr lang="en-US" sz="1800" dirty="0">
              <a:solidFill>
                <a:schemeClr val="accent2">
                  <a:lumMod val="75000"/>
                </a:schemeClr>
              </a:solidFill>
            </a:endParaRPr>
          </a:p>
        </p:txBody>
      </p:sp>
      <p:sp>
        <p:nvSpPr>
          <p:cNvPr id="13" name="TextBox 12"/>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4" name="Picture 3" descr="C:\Users\Aseel\Desktop\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2" y="4346828"/>
            <a:ext cx="6768751" cy="189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18" y="436791"/>
            <a:ext cx="10969943" cy="914400"/>
          </a:xfrm>
        </p:spPr>
        <p:txBody>
          <a:bodyPr>
            <a:normAutofit/>
          </a:bodyPr>
          <a:lstStyle/>
          <a:p>
            <a:r>
              <a:rPr lang="en-US" sz="3200" dirty="0"/>
              <a:t>Locations of autonomic ganglia</a:t>
            </a:r>
          </a:p>
        </p:txBody>
      </p:sp>
      <p:sp>
        <p:nvSpPr>
          <p:cNvPr id="3" name="Text Placeholder 2"/>
          <p:cNvSpPr>
            <a:spLocks noGrp="1"/>
          </p:cNvSpPr>
          <p:nvPr>
            <p:ph type="body" idx="1"/>
          </p:nvPr>
        </p:nvSpPr>
        <p:spPr>
          <a:xfrm>
            <a:off x="343201" y="2155039"/>
            <a:ext cx="5309733" cy="428170"/>
          </a:xfrm>
        </p:spPr>
        <p:txBody>
          <a:bodyPr/>
          <a:lstStyle/>
          <a:p>
            <a:r>
              <a:rPr lang="en-US" sz="1800" dirty="0"/>
              <a:t>Sympathetic ganglia location:</a:t>
            </a:r>
          </a:p>
        </p:txBody>
      </p:sp>
      <p:sp>
        <p:nvSpPr>
          <p:cNvPr id="4" name="Text Placeholder 3"/>
          <p:cNvSpPr>
            <a:spLocks noGrp="1"/>
          </p:cNvSpPr>
          <p:nvPr>
            <p:ph type="body" sz="half" idx="3"/>
          </p:nvPr>
        </p:nvSpPr>
        <p:spPr>
          <a:xfrm>
            <a:off x="7606580" y="2169303"/>
            <a:ext cx="5320193" cy="442641"/>
          </a:xfrm>
        </p:spPr>
        <p:txBody>
          <a:bodyPr>
            <a:normAutofit/>
          </a:bodyPr>
          <a:lstStyle/>
          <a:p>
            <a:r>
              <a:rPr lang="en-US" sz="1800" dirty="0"/>
              <a:t>Parasympathetic ganglia location:</a:t>
            </a:r>
          </a:p>
        </p:txBody>
      </p:sp>
      <p:sp>
        <p:nvSpPr>
          <p:cNvPr id="5" name="Slide Number Placeholder 4"/>
          <p:cNvSpPr>
            <a:spLocks noGrp="1"/>
          </p:cNvSpPr>
          <p:nvPr>
            <p:ph type="sldNum" sz="quarter" idx="12"/>
          </p:nvPr>
        </p:nvSpPr>
        <p:spPr/>
        <p:txBody>
          <a:bodyPr/>
          <a:lstStyle/>
          <a:p>
            <a:fld id="{4929A69E-7D8F-4515-9605-0315ABD4F316}" type="slidenum">
              <a:rPr lang="en-US" smtClean="0"/>
              <a:t>12</a:t>
            </a:fld>
            <a:endParaRPr lang="en-US" dirty="0"/>
          </a:p>
        </p:txBody>
      </p:sp>
      <p:sp>
        <p:nvSpPr>
          <p:cNvPr id="6" name="Content Placeholder 5"/>
          <p:cNvSpPr>
            <a:spLocks noGrp="1"/>
          </p:cNvSpPr>
          <p:nvPr>
            <p:ph sz="quarter" idx="2"/>
          </p:nvPr>
        </p:nvSpPr>
        <p:spPr>
          <a:xfrm>
            <a:off x="383760" y="2390623"/>
            <a:ext cx="2790258" cy="4392488"/>
          </a:xfrm>
        </p:spPr>
        <p:txBody>
          <a:bodyPr>
            <a:normAutofit/>
          </a:bodyPr>
          <a:lstStyle/>
          <a:p>
            <a:pPr marL="0" indent="0">
              <a:buNone/>
            </a:pPr>
            <a:endParaRPr lang="en-US" sz="1600" dirty="0"/>
          </a:p>
          <a:p>
            <a:r>
              <a:rPr lang="en-US" sz="1600" dirty="0">
                <a:solidFill>
                  <a:srgbClr val="FF0000"/>
                </a:solidFill>
              </a:rPr>
              <a:t>Para</a:t>
            </a:r>
            <a:r>
              <a:rPr lang="en-US" sz="1600" dirty="0"/>
              <a:t>vertebral  ganglia: Two (bilateral) Trunk (chain) ganglia near vertebral bodies. </a:t>
            </a:r>
          </a:p>
          <a:p>
            <a:r>
              <a:rPr lang="en-US" sz="1600" dirty="0">
                <a:solidFill>
                  <a:srgbClr val="FF0000"/>
                </a:solidFill>
              </a:rPr>
              <a:t>Pre</a:t>
            </a:r>
            <a:r>
              <a:rPr lang="en-US" sz="1600" dirty="0"/>
              <a:t>vertebral ganglia near large blood vessel in </a:t>
            </a:r>
            <a:r>
              <a:rPr lang="en-US" sz="1600" dirty="0" smtClean="0"/>
              <a:t>gut: celiac</a:t>
            </a:r>
            <a:r>
              <a:rPr lang="en-US" sz="1600" dirty="0"/>
              <a:t>, superior mesenteric &amp; inferior mesenteric.</a:t>
            </a:r>
          </a:p>
          <a:p>
            <a:r>
              <a:rPr lang="en-US" sz="1600" dirty="0">
                <a:solidFill>
                  <a:srgbClr val="00B050"/>
                </a:solidFill>
              </a:rPr>
              <a:t>All the red lines are outside the CNS (Ganglia trunk).</a:t>
            </a:r>
          </a:p>
          <a:p>
            <a:endParaRPr lang="en-US" sz="1600" dirty="0"/>
          </a:p>
        </p:txBody>
      </p:sp>
      <p:sp>
        <p:nvSpPr>
          <p:cNvPr id="7" name="Content Placeholder 6"/>
          <p:cNvSpPr>
            <a:spLocks noGrp="1"/>
          </p:cNvSpPr>
          <p:nvPr>
            <p:ph sz="quarter" idx="4"/>
          </p:nvPr>
        </p:nvSpPr>
        <p:spPr>
          <a:xfrm>
            <a:off x="7814793" y="3311491"/>
            <a:ext cx="1637882" cy="1674977"/>
          </a:xfrm>
        </p:spPr>
        <p:txBody>
          <a:bodyPr>
            <a:normAutofit/>
          </a:bodyPr>
          <a:lstStyle/>
          <a:p>
            <a:r>
              <a:rPr lang="en-US" sz="1600" dirty="0">
                <a:solidFill>
                  <a:srgbClr val="56B14F"/>
                </a:solidFill>
              </a:rPr>
              <a:t>Has only :</a:t>
            </a:r>
          </a:p>
          <a:p>
            <a:pPr marL="0" indent="0">
              <a:buNone/>
            </a:pPr>
            <a:r>
              <a:rPr lang="en-US" sz="1600" dirty="0"/>
              <a:t>Terminal ganglia: in the wall of organ </a:t>
            </a:r>
            <a:r>
              <a:rPr lang="en-US" sz="1600" dirty="0">
                <a:solidFill>
                  <a:srgbClr val="56B14F"/>
                </a:solidFill>
              </a:rPr>
              <a:t>(or close to it)</a:t>
            </a:r>
          </a:p>
          <a:p>
            <a:pPr marL="0" indent="0">
              <a:buNone/>
            </a:pPr>
            <a:endParaRPr lang="en-US" sz="2800" dirty="0"/>
          </a:p>
        </p:txBody>
      </p:sp>
      <p:pic>
        <p:nvPicPr>
          <p:cNvPr id="2050" name="Picture 2" descr="C:\Users\Aseel\Deskto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91" y="2446923"/>
            <a:ext cx="1949617" cy="3641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eel\Desktop\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433" y="2696565"/>
            <a:ext cx="2592288" cy="3496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14292" y="6425818"/>
            <a:ext cx="3312368" cy="276999"/>
          </a:xfrm>
          <a:prstGeom prst="rect">
            <a:avLst/>
          </a:prstGeom>
          <a:noFill/>
        </p:spPr>
        <p:txBody>
          <a:bodyPr wrap="square" rtlCol="0">
            <a:spAutoFit/>
          </a:bodyPr>
          <a:lstStyle/>
          <a:p>
            <a:r>
              <a:rPr lang="en-US" sz="1200" dirty="0">
                <a:solidFill>
                  <a:schemeClr val="bg1">
                    <a:lumMod val="50000"/>
                  </a:schemeClr>
                </a:solidFill>
              </a:rPr>
              <a:t>Blue= Parasympathetic   Red= Sympathetic</a:t>
            </a:r>
            <a:r>
              <a:rPr lang="en-US" sz="1200" dirty="0"/>
              <a:t> </a:t>
            </a:r>
          </a:p>
        </p:txBody>
      </p:sp>
      <p:cxnSp>
        <p:nvCxnSpPr>
          <p:cNvPr id="10" name="Straight Connector 9"/>
          <p:cNvCxnSpPr/>
          <p:nvPr/>
        </p:nvCxnSpPr>
        <p:spPr>
          <a:xfrm>
            <a:off x="7623315" y="2329584"/>
            <a:ext cx="0" cy="3876535"/>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1" name="Rectangle 10"/>
          <p:cNvSpPr/>
          <p:nvPr/>
        </p:nvSpPr>
        <p:spPr>
          <a:xfrm>
            <a:off x="683250" y="1311600"/>
            <a:ext cx="10927755" cy="584775"/>
          </a:xfrm>
          <a:prstGeom prst="rect">
            <a:avLst/>
          </a:prstGeom>
        </p:spPr>
        <p:txBody>
          <a:bodyPr wrap="square">
            <a:spAutoFit/>
          </a:bodyPr>
          <a:lstStyle/>
          <a:p>
            <a:pPr algn="justLow">
              <a:defRPr/>
            </a:pPr>
            <a:r>
              <a:rPr lang="en-US" sz="1600" dirty="0"/>
              <a:t>Sympathetic and parasympathetic systems are consists of myelinated pre-ganglionic fibers which make synaptic connections with </a:t>
            </a:r>
            <a:r>
              <a:rPr lang="en-US" sz="1600" dirty="0">
                <a:solidFill>
                  <a:srgbClr val="FF0000"/>
                </a:solidFill>
              </a:rPr>
              <a:t>un-myelinated</a:t>
            </a:r>
            <a:r>
              <a:rPr lang="en-US" sz="1600" dirty="0"/>
              <a:t> postganglionic fibers and then innervate the effector organ. These synapses usually occur in clusters called</a:t>
            </a:r>
            <a:r>
              <a:rPr lang="en-US" sz="1600" dirty="0">
                <a:solidFill>
                  <a:srgbClr val="FF0000"/>
                </a:solidFill>
              </a:rPr>
              <a:t> ganglia</a:t>
            </a:r>
            <a:r>
              <a:rPr lang="en-US" sz="1600" dirty="0"/>
              <a:t>. </a:t>
            </a:r>
          </a:p>
        </p:txBody>
      </p:sp>
      <p:pic>
        <p:nvPicPr>
          <p:cNvPr id="1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376" y="2696565"/>
            <a:ext cx="2228108" cy="3337249"/>
          </a:xfrm>
          <a:prstGeom prst="rect">
            <a:avLst/>
          </a:prstGeom>
        </p:spPr>
      </p:pic>
    </p:spTree>
    <p:extLst>
      <p:ext uri="{BB962C8B-B14F-4D97-AF65-F5344CB8AC3E}">
        <p14:creationId xmlns:p14="http://schemas.microsoft.com/office/powerpoint/2010/main" val="8327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514658"/>
            <a:ext cx="10969943" cy="752128"/>
          </a:xfrm>
        </p:spPr>
        <p:txBody>
          <a:bodyPr>
            <a:normAutofit/>
          </a:bodyPr>
          <a:lstStyle/>
          <a:p>
            <a:r>
              <a:rPr lang="en-US" sz="3200" dirty="0"/>
              <a:t>characteristics</a:t>
            </a:r>
          </a:p>
        </p:txBody>
      </p:sp>
      <p:sp>
        <p:nvSpPr>
          <p:cNvPr id="3" name="Text Placeholder 2"/>
          <p:cNvSpPr>
            <a:spLocks noGrp="1"/>
          </p:cNvSpPr>
          <p:nvPr>
            <p:ph type="body" idx="1"/>
          </p:nvPr>
        </p:nvSpPr>
        <p:spPr>
          <a:xfrm>
            <a:off x="609460" y="1038394"/>
            <a:ext cx="5385514" cy="685800"/>
          </a:xfrm>
        </p:spPr>
        <p:txBody>
          <a:bodyPr/>
          <a:lstStyle/>
          <a:p>
            <a:r>
              <a:rPr lang="en-US" sz="1800" dirty="0">
                <a:solidFill>
                  <a:schemeClr val="accent2">
                    <a:lumMod val="75000"/>
                  </a:schemeClr>
                </a:solidFill>
              </a:rPr>
              <a:t>Sympathetic:</a:t>
            </a:r>
          </a:p>
        </p:txBody>
      </p:sp>
      <p:sp>
        <p:nvSpPr>
          <p:cNvPr id="4" name="Text Placeholder 3"/>
          <p:cNvSpPr>
            <a:spLocks noGrp="1"/>
          </p:cNvSpPr>
          <p:nvPr>
            <p:ph type="body" sz="half" idx="3"/>
          </p:nvPr>
        </p:nvSpPr>
        <p:spPr>
          <a:xfrm>
            <a:off x="6172786" y="1038394"/>
            <a:ext cx="5387630" cy="685800"/>
          </a:xfrm>
        </p:spPr>
        <p:txBody>
          <a:bodyPr>
            <a:normAutofit/>
          </a:bodyPr>
          <a:lstStyle/>
          <a:p>
            <a:r>
              <a:rPr lang="en-US" sz="1800" dirty="0">
                <a:solidFill>
                  <a:schemeClr val="accent2">
                    <a:lumMod val="75000"/>
                  </a:schemeClr>
                </a:solidFill>
              </a:rPr>
              <a:t>Parasympathetic:</a:t>
            </a:r>
          </a:p>
        </p:txBody>
      </p:sp>
      <p:sp>
        <p:nvSpPr>
          <p:cNvPr id="5" name="Slide Number Placeholder 4"/>
          <p:cNvSpPr>
            <a:spLocks noGrp="1"/>
          </p:cNvSpPr>
          <p:nvPr>
            <p:ph type="sldNum" sz="quarter" idx="12"/>
          </p:nvPr>
        </p:nvSpPr>
        <p:spPr/>
        <p:txBody>
          <a:bodyPr/>
          <a:lstStyle/>
          <a:p>
            <a:fld id="{4929A69E-7D8F-4515-9605-0315ABD4F316}" type="slidenum">
              <a:rPr lang="en-US" smtClean="0"/>
              <a:t>13</a:t>
            </a:fld>
            <a:endParaRPr lang="en-US" dirty="0"/>
          </a:p>
        </p:txBody>
      </p:sp>
      <p:sp>
        <p:nvSpPr>
          <p:cNvPr id="6" name="Content Placeholder 5"/>
          <p:cNvSpPr>
            <a:spLocks noGrp="1"/>
          </p:cNvSpPr>
          <p:nvPr>
            <p:ph sz="quarter" idx="2"/>
          </p:nvPr>
        </p:nvSpPr>
        <p:spPr>
          <a:xfrm>
            <a:off x="609460" y="1831257"/>
            <a:ext cx="5383397" cy="4038600"/>
          </a:xfrm>
        </p:spPr>
        <p:txBody>
          <a:bodyPr/>
          <a:lstStyle/>
          <a:p>
            <a:r>
              <a:rPr lang="en-US" sz="1400" u="sng" dirty="0">
                <a:solidFill>
                  <a:schemeClr val="bg2">
                    <a:lumMod val="75000"/>
                  </a:schemeClr>
                </a:solidFill>
              </a:rPr>
              <a:t>Preganglionic: </a:t>
            </a:r>
            <a:r>
              <a:rPr lang="en-US" sz="1400" dirty="0"/>
              <a:t>Short, lightly myelinated fibers to ST.</a:t>
            </a:r>
          </a:p>
          <a:p>
            <a:endParaRPr lang="en-US" sz="800" dirty="0"/>
          </a:p>
          <a:p>
            <a:r>
              <a:rPr lang="en-US" sz="1400" u="sng" dirty="0">
                <a:solidFill>
                  <a:schemeClr val="bg2">
                    <a:lumMod val="75000"/>
                  </a:schemeClr>
                </a:solidFill>
              </a:rPr>
              <a:t>Postganglionic: </a:t>
            </a:r>
            <a:r>
              <a:rPr lang="en-US" sz="1400" dirty="0"/>
              <a:t>Long, unmyelinated fibers, terminating at effectors.</a:t>
            </a:r>
          </a:p>
          <a:p>
            <a:endParaRPr lang="en-US" sz="800" dirty="0"/>
          </a:p>
          <a:p>
            <a:r>
              <a:rPr lang="en-US" sz="1400" kern="0" dirty="0"/>
              <a:t>Sympathetic axons – highly branched.</a:t>
            </a:r>
          </a:p>
          <a:p>
            <a:endParaRPr lang="en-US" sz="800" dirty="0"/>
          </a:p>
          <a:p>
            <a:r>
              <a:rPr lang="en-US" sz="1400" dirty="0"/>
              <a:t>Ganglia as we said is close to spinal cord.</a:t>
            </a:r>
          </a:p>
          <a:p>
            <a:endParaRPr lang="en-US" sz="1800" dirty="0"/>
          </a:p>
          <a:p>
            <a:endParaRPr lang="en-US" dirty="0"/>
          </a:p>
        </p:txBody>
      </p:sp>
      <p:sp>
        <p:nvSpPr>
          <p:cNvPr id="7" name="Content Placeholder 6"/>
          <p:cNvSpPr>
            <a:spLocks noGrp="1"/>
          </p:cNvSpPr>
          <p:nvPr>
            <p:ph sz="quarter" idx="4"/>
          </p:nvPr>
        </p:nvSpPr>
        <p:spPr>
          <a:xfrm>
            <a:off x="6196006" y="1724194"/>
            <a:ext cx="5383397" cy="4038600"/>
          </a:xfrm>
        </p:spPr>
        <p:txBody>
          <a:bodyPr>
            <a:normAutofit/>
          </a:bodyPr>
          <a:lstStyle/>
          <a:p>
            <a:pPr lvl="0"/>
            <a:r>
              <a:rPr lang="en-US" sz="1400" u="sng" dirty="0">
                <a:solidFill>
                  <a:schemeClr val="bg2">
                    <a:lumMod val="75000"/>
                  </a:schemeClr>
                </a:solidFill>
              </a:rPr>
              <a:t>Preganglionic: </a:t>
            </a:r>
            <a:r>
              <a:rPr lang="en-US" sz="1400" dirty="0"/>
              <a:t>Long preganglionic fibers.</a:t>
            </a:r>
          </a:p>
          <a:p>
            <a:pPr lvl="0"/>
            <a:endParaRPr lang="en-US" sz="800" dirty="0"/>
          </a:p>
          <a:p>
            <a:pPr lvl="0"/>
            <a:r>
              <a:rPr lang="en-US" sz="1400" u="sng" dirty="0">
                <a:solidFill>
                  <a:schemeClr val="bg2">
                    <a:lumMod val="75000"/>
                  </a:schemeClr>
                </a:solidFill>
              </a:rPr>
              <a:t>Postganglionic: </a:t>
            </a:r>
            <a:r>
              <a:rPr lang="en-US" sz="1400" dirty="0"/>
              <a:t>Short postganglionic  fibers.</a:t>
            </a:r>
          </a:p>
          <a:p>
            <a:pPr lvl="0"/>
            <a:endParaRPr lang="en-US" sz="800" kern="0" dirty="0">
              <a:solidFill>
                <a:srgbClr val="FF0000"/>
              </a:solidFill>
            </a:endParaRPr>
          </a:p>
          <a:p>
            <a:pPr marL="304770" lvl="1">
              <a:spcBef>
                <a:spcPts val="667"/>
              </a:spcBef>
              <a:buClr>
                <a:schemeClr val="accent1"/>
              </a:buClr>
            </a:pPr>
            <a:r>
              <a:rPr lang="en-US" sz="1400" kern="0" dirty="0">
                <a:solidFill>
                  <a:schemeClr val="tx1"/>
                </a:solidFill>
              </a:rPr>
              <a:t>Parasympathetic axons – few branches.</a:t>
            </a:r>
          </a:p>
          <a:p>
            <a:pPr marL="304770" lvl="1">
              <a:spcBef>
                <a:spcPts val="667"/>
              </a:spcBef>
              <a:buClr>
                <a:schemeClr val="accent1"/>
              </a:buClr>
            </a:pPr>
            <a:endParaRPr lang="en-US" sz="800" kern="0" dirty="0">
              <a:solidFill>
                <a:srgbClr val="FF0000"/>
              </a:solidFill>
            </a:endParaRPr>
          </a:p>
          <a:p>
            <a:r>
              <a:rPr lang="en-US" sz="1400" dirty="0"/>
              <a:t>terminal  ganglia on or near effectors (target organs).</a:t>
            </a:r>
          </a:p>
          <a:p>
            <a:pPr lvl="0"/>
            <a:endParaRPr lang="en-US" sz="1400" dirty="0"/>
          </a:p>
          <a:p>
            <a:endParaRPr lang="en-US" sz="1400" dirty="0"/>
          </a:p>
        </p:txBody>
      </p:sp>
      <p:sp>
        <p:nvSpPr>
          <p:cNvPr id="8" name="Rectangle 7"/>
          <p:cNvSpPr/>
          <p:nvPr/>
        </p:nvSpPr>
        <p:spPr>
          <a:xfrm>
            <a:off x="776857" y="3874492"/>
            <a:ext cx="10675620" cy="523220"/>
          </a:xfrm>
          <a:prstGeom prst="rect">
            <a:avLst/>
          </a:prstGeom>
        </p:spPr>
        <p:txBody>
          <a:bodyPr wrap="square">
            <a:spAutoFit/>
          </a:bodyPr>
          <a:lstStyle/>
          <a:p>
            <a:r>
              <a:rPr lang="en-US" sz="1400" dirty="0">
                <a:solidFill>
                  <a:srgbClr val="00B050"/>
                </a:solidFill>
              </a:rPr>
              <a:t>All preganglionic, (sympathetic or parasympathetic are myelinated) originate from lateral horn of spinal cord, but motor system from anterior and sensory from dorsal</a:t>
            </a: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t="26469" b="20587"/>
          <a:stretch>
            <a:fillRect/>
          </a:stretch>
        </p:blipFill>
        <p:spPr bwMode="auto">
          <a:xfrm>
            <a:off x="503846" y="4388187"/>
            <a:ext cx="537454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t="29411" b="21568"/>
          <a:stretch>
            <a:fillRect/>
          </a:stretch>
        </p:blipFill>
        <p:spPr bwMode="auto">
          <a:xfrm>
            <a:off x="5971551" y="4502090"/>
            <a:ext cx="5480926" cy="172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6114667" y="1124744"/>
            <a:ext cx="0" cy="264537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12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461" y="2708920"/>
            <a:ext cx="7285152" cy="1905241"/>
          </a:xfrm>
          <a:prstGeom prst="rect">
            <a:avLst/>
          </a:prstGeom>
          <a:ln>
            <a:solidFill>
              <a:srgbClr val="638BA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a:t>Sympathetic division of the ANS</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41" y="1219200"/>
            <a:ext cx="7141155" cy="3433936"/>
          </a:xfrm>
        </p:spPr>
        <p:txBody>
          <a:bodyPr>
            <a:normAutofit lnSpcReduction="10000"/>
          </a:bodyPr>
          <a:lstStyle/>
          <a:p>
            <a:r>
              <a:rPr lang="en-US" sz="1600" dirty="0"/>
              <a:t>The 2 divisions originate from different regions of the CNS.</a:t>
            </a:r>
          </a:p>
          <a:p>
            <a:r>
              <a:rPr lang="en-US" sz="1600" dirty="0"/>
              <a:t>A. </a:t>
            </a:r>
            <a:r>
              <a:rPr lang="en-US" sz="1600" u="sng" dirty="0">
                <a:solidFill>
                  <a:schemeClr val="accent2"/>
                </a:solidFill>
              </a:rPr>
              <a:t>Sympathetic</a:t>
            </a:r>
            <a:r>
              <a:rPr lang="en-US" sz="1600" dirty="0"/>
              <a:t> division  originates from </a:t>
            </a:r>
            <a:r>
              <a:rPr lang="en-US" sz="1600" u="sng" dirty="0"/>
              <a:t>thoracic &amp;  lumbar </a:t>
            </a:r>
            <a:r>
              <a:rPr lang="en-US" sz="1600" dirty="0"/>
              <a:t>levels of spinal cord. (Thoracolumbar lateral horns, T1- L2).</a:t>
            </a:r>
          </a:p>
          <a:p>
            <a:r>
              <a:rPr lang="en-US" sz="1600" u="sng" dirty="0">
                <a:solidFill>
                  <a:schemeClr val="accent2"/>
                </a:solidFill>
              </a:rPr>
              <a:t>Nerve fibers </a:t>
            </a:r>
            <a:r>
              <a:rPr lang="en-US" sz="1600" dirty="0"/>
              <a:t>originate between T1 &amp; L2.</a:t>
            </a:r>
          </a:p>
          <a:p>
            <a:endParaRPr lang="en-US" sz="1600" dirty="0"/>
          </a:p>
          <a:p>
            <a:pPr algn="just">
              <a:lnSpc>
                <a:spcPct val="120000"/>
              </a:lnSpc>
              <a:defRPr/>
            </a:pPr>
            <a:r>
              <a:rPr lang="en-US" sz="1600" dirty="0"/>
              <a:t>Sympathetic fibers from cord segment T-1 </a:t>
            </a:r>
          </a:p>
          <a:p>
            <a:pPr marL="0" indent="0" algn="just">
              <a:lnSpc>
                <a:spcPct val="120000"/>
              </a:lnSpc>
              <a:buNone/>
              <a:defRPr/>
            </a:pPr>
            <a:r>
              <a:rPr lang="en-US" sz="1600" dirty="0"/>
              <a:t>     generally pass up the sympathetic chain to terminate in the head; </a:t>
            </a:r>
          </a:p>
          <a:p>
            <a:pPr marL="304769" lvl="1" indent="0" algn="just">
              <a:lnSpc>
                <a:spcPct val="120000"/>
              </a:lnSpc>
              <a:buNone/>
              <a:defRPr/>
            </a:pPr>
            <a:r>
              <a:rPr lang="en-US" sz="1400" dirty="0">
                <a:solidFill>
                  <a:schemeClr val="tx1"/>
                </a:solidFill>
              </a:rPr>
              <a:t>T-2 to terminate in the </a:t>
            </a:r>
            <a:r>
              <a:rPr lang="en-US" sz="1400" dirty="0">
                <a:solidFill>
                  <a:srgbClr val="FF0000"/>
                </a:solidFill>
              </a:rPr>
              <a:t>neck </a:t>
            </a:r>
          </a:p>
          <a:p>
            <a:pPr marL="304769" lvl="1" indent="0" algn="just">
              <a:lnSpc>
                <a:spcPct val="120000"/>
              </a:lnSpc>
              <a:buNone/>
              <a:defRPr/>
            </a:pPr>
            <a:r>
              <a:rPr lang="en-US" sz="1400" dirty="0">
                <a:solidFill>
                  <a:schemeClr val="tx1"/>
                </a:solidFill>
              </a:rPr>
              <a:t>T-3, T-4, T-5, and T-6 into the </a:t>
            </a:r>
            <a:r>
              <a:rPr lang="en-US" sz="1400" dirty="0">
                <a:solidFill>
                  <a:srgbClr val="FF0000"/>
                </a:solidFill>
              </a:rPr>
              <a:t>thorax </a:t>
            </a:r>
          </a:p>
          <a:p>
            <a:pPr marL="304769" lvl="1" indent="0" algn="just">
              <a:lnSpc>
                <a:spcPct val="120000"/>
              </a:lnSpc>
              <a:buNone/>
              <a:defRPr/>
            </a:pPr>
            <a:r>
              <a:rPr lang="en-US" sz="1400" dirty="0">
                <a:solidFill>
                  <a:schemeClr val="tx1"/>
                </a:solidFill>
              </a:rPr>
              <a:t>T-7, T-8, T-9, T-10, and T-11 into the </a:t>
            </a:r>
            <a:r>
              <a:rPr lang="en-US" sz="1400" dirty="0">
                <a:solidFill>
                  <a:srgbClr val="FF0000"/>
                </a:solidFill>
              </a:rPr>
              <a:t>abdomen</a:t>
            </a:r>
          </a:p>
          <a:p>
            <a:pPr marL="304769" lvl="1" indent="0" algn="just">
              <a:lnSpc>
                <a:spcPct val="120000"/>
              </a:lnSpc>
              <a:buNone/>
              <a:defRPr/>
            </a:pPr>
            <a:r>
              <a:rPr lang="en-US" sz="1400" dirty="0">
                <a:solidFill>
                  <a:schemeClr val="tx1"/>
                </a:solidFill>
              </a:rPr>
              <a:t>T-12, L-1, and L-2 into the </a:t>
            </a:r>
            <a:r>
              <a:rPr lang="en-US" sz="1400" dirty="0">
                <a:solidFill>
                  <a:srgbClr val="FF0000"/>
                </a:solidFill>
              </a:rPr>
              <a:t>legs</a:t>
            </a:r>
            <a:r>
              <a:rPr lang="en-US" sz="1400" dirty="0">
                <a:solidFill>
                  <a:schemeClr val="tx1"/>
                </a:solidFill>
              </a:rPr>
              <a:t>.</a:t>
            </a:r>
          </a:p>
          <a:p>
            <a:endParaRPr lang="en-US" sz="1600" dirty="0"/>
          </a:p>
          <a:p>
            <a:endParaRPr lang="en-US" sz="1600" dirty="0"/>
          </a:p>
          <a:p>
            <a:endParaRPr lang="en-US" sz="2800" dirty="0"/>
          </a:p>
        </p:txBody>
      </p:sp>
      <p:pic>
        <p:nvPicPr>
          <p:cNvPr id="3074" name="Picture 2" descr="C:\Users\Aseel\Deskto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4653136"/>
            <a:ext cx="8064896" cy="16642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seel\Deskto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652" y="1457908"/>
            <a:ext cx="3612783" cy="28803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02325" y="270892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89233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 of Sympathetic nervous system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0" y="1200278"/>
            <a:ext cx="5387461" cy="4937760"/>
          </a:xfrm>
        </p:spPr>
        <p:txBody>
          <a:bodyPr>
            <a:noAutofit/>
          </a:bodyPr>
          <a:lstStyle/>
          <a:p>
            <a:r>
              <a:rPr lang="en-US" sz="1400" dirty="0"/>
              <a:t>The sympathetic system enables the body to be prepared for</a:t>
            </a:r>
            <a:r>
              <a:rPr lang="en-US" sz="1400" dirty="0">
                <a:solidFill>
                  <a:srgbClr val="FF0000"/>
                </a:solidFill>
              </a:rPr>
              <a:t> fear, flight or fight.</a:t>
            </a:r>
          </a:p>
          <a:p>
            <a:endParaRPr lang="en-US" sz="800" dirty="0"/>
          </a:p>
          <a:p>
            <a:r>
              <a:rPr lang="en-US" sz="1400" dirty="0">
                <a:solidFill>
                  <a:srgbClr val="00B050"/>
                </a:solidFill>
              </a:rPr>
              <a:t>Under stress condition </a:t>
            </a:r>
          </a:p>
          <a:p>
            <a:endParaRPr lang="en-US" sz="800" dirty="0"/>
          </a:p>
          <a:p>
            <a:r>
              <a:rPr lang="en-US" sz="1400" dirty="0"/>
              <a:t> Sympathetic responses include an increase in </a:t>
            </a:r>
            <a:r>
              <a:rPr lang="en-US" sz="1400" dirty="0">
                <a:solidFill>
                  <a:schemeClr val="bg2">
                    <a:lumMod val="75000"/>
                  </a:schemeClr>
                </a:solidFill>
              </a:rPr>
              <a:t>heart rate</a:t>
            </a:r>
            <a:r>
              <a:rPr lang="en-US" sz="1400" dirty="0"/>
              <a:t>, </a:t>
            </a:r>
            <a:r>
              <a:rPr lang="en-US" sz="1400" dirty="0">
                <a:solidFill>
                  <a:schemeClr val="bg2">
                    <a:lumMod val="75000"/>
                  </a:schemeClr>
                </a:solidFill>
              </a:rPr>
              <a:t>blood pressure </a:t>
            </a:r>
            <a:r>
              <a:rPr lang="en-US" sz="1400" dirty="0"/>
              <a:t>and </a:t>
            </a:r>
            <a:r>
              <a:rPr lang="en-US" sz="1400" dirty="0">
                <a:solidFill>
                  <a:schemeClr val="bg2">
                    <a:lumMod val="75000"/>
                  </a:schemeClr>
                </a:solidFill>
              </a:rPr>
              <a:t>cardiac output</a:t>
            </a:r>
            <a:r>
              <a:rPr lang="en-US" sz="1400" dirty="0">
                <a:solidFill>
                  <a:srgbClr val="00B050"/>
                </a:solidFill>
              </a:rPr>
              <a:t>. </a:t>
            </a:r>
            <a:endParaRPr lang="en-US" sz="800" dirty="0"/>
          </a:p>
          <a:p>
            <a:r>
              <a:rPr lang="en-US" sz="1400" dirty="0"/>
              <a:t> Diversion of blood flow from the skin and splanchnic vessels to those supplying skeletal muscle.</a:t>
            </a:r>
            <a:r>
              <a:rPr lang="en-US" sz="1400" dirty="0">
                <a:solidFill>
                  <a:srgbClr val="00B050"/>
                </a:solidFill>
              </a:rPr>
              <a:t> (</a:t>
            </a:r>
            <a:r>
              <a:rPr lang="en-US" sz="1400" dirty="0"/>
              <a:t>No need for a lot of blood in the skin under stress so there will be</a:t>
            </a:r>
            <a:r>
              <a:rPr lang="en-US" sz="1400" dirty="0">
                <a:solidFill>
                  <a:srgbClr val="00B050"/>
                </a:solidFill>
              </a:rPr>
              <a:t> </a:t>
            </a:r>
            <a:r>
              <a:rPr lang="en-US" sz="1400" dirty="0">
                <a:solidFill>
                  <a:srgbClr val="FF0000"/>
                </a:solidFill>
              </a:rPr>
              <a:t>vasoconstriction</a:t>
            </a:r>
            <a:r>
              <a:rPr lang="en-US" sz="1400" dirty="0">
                <a:solidFill>
                  <a:srgbClr val="00B050"/>
                </a:solidFill>
              </a:rPr>
              <a:t>, so the blood will go to the brain, decrease blood supply to skin and GIT)</a:t>
            </a:r>
            <a:endParaRPr lang="en-US" sz="1400" dirty="0"/>
          </a:p>
          <a:p>
            <a:endParaRPr lang="en-US" sz="800" dirty="0"/>
          </a:p>
          <a:p>
            <a:r>
              <a:rPr lang="en-US" sz="1400" dirty="0"/>
              <a:t>Bronchioles dilate, which allows for greater alveolar oxygen exchange.</a:t>
            </a:r>
          </a:p>
          <a:p>
            <a:endParaRPr lang="en-US" sz="1400" dirty="0"/>
          </a:p>
          <a:p>
            <a:r>
              <a:rPr lang="en-US" sz="1400" dirty="0"/>
              <a:t>Blood flow to skeletal muscles, lungs is not only maintained, but enhanced (by as much as 1200%), in case of skeletal muscles. </a:t>
            </a:r>
          </a:p>
          <a:p>
            <a:endParaRPr lang="en-US" sz="1400" dirty="0"/>
          </a:p>
          <a:p>
            <a:r>
              <a:rPr lang="en-US" sz="1400" dirty="0">
                <a:solidFill>
                  <a:srgbClr val="00B050"/>
                </a:solidFill>
              </a:rPr>
              <a:t>Decrease saliva, </a:t>
            </a:r>
            <a:r>
              <a:rPr lang="ar-SA" sz="1400" dirty="0">
                <a:solidFill>
                  <a:srgbClr val="00B050"/>
                </a:solidFill>
              </a:rPr>
              <a:t>في حالة الخوف يكون الريق ناشف</a:t>
            </a:r>
            <a:endParaRPr lang="en-US" sz="1400" dirty="0">
              <a:solidFill>
                <a:srgbClr val="00B050"/>
              </a:solidFill>
            </a:endParaRPr>
          </a:p>
          <a:p>
            <a:endParaRPr lang="en-US" sz="1400" dirty="0"/>
          </a:p>
          <a:p>
            <a:endParaRPr lang="en-US" sz="1400" dirty="0"/>
          </a:p>
        </p:txBody>
      </p:sp>
      <p:sp>
        <p:nvSpPr>
          <p:cNvPr id="5" name="Content Placeholder 4"/>
          <p:cNvSpPr>
            <a:spLocks noGrp="1"/>
          </p:cNvSpPr>
          <p:nvPr>
            <p:ph sz="quarter" idx="2"/>
          </p:nvPr>
        </p:nvSpPr>
        <p:spPr/>
        <p:txBody>
          <a:bodyPr>
            <a:normAutofit lnSpcReduction="10000"/>
          </a:bodyPr>
          <a:lstStyle/>
          <a:p>
            <a:r>
              <a:rPr lang="en-US" sz="1600" dirty="0"/>
              <a:t>Increased </a:t>
            </a:r>
            <a:r>
              <a:rPr lang="en-US" sz="1600" dirty="0">
                <a:solidFill>
                  <a:srgbClr val="00B050"/>
                </a:solidFill>
              </a:rPr>
              <a:t>(Far vision)  </a:t>
            </a:r>
            <a:r>
              <a:rPr lang="en-US" sz="1600" dirty="0">
                <a:solidFill>
                  <a:schemeClr val="bg2">
                    <a:lumMod val="75000"/>
                  </a:schemeClr>
                </a:solidFill>
              </a:rPr>
              <a:t>pupil size</a:t>
            </a:r>
            <a:r>
              <a:rPr lang="en-US" sz="1600" dirty="0"/>
              <a:t>, </a:t>
            </a:r>
            <a:r>
              <a:rPr lang="en-US" sz="1600" dirty="0">
                <a:solidFill>
                  <a:schemeClr val="bg2">
                    <a:lumMod val="75000"/>
                  </a:schemeClr>
                </a:solidFill>
              </a:rPr>
              <a:t>contraction of sphincters</a:t>
            </a:r>
            <a:r>
              <a:rPr lang="en-US" sz="1600" dirty="0"/>
              <a:t> </a:t>
            </a:r>
            <a:r>
              <a:rPr lang="en-US" sz="1600" dirty="0">
                <a:solidFill>
                  <a:srgbClr val="00B050"/>
                </a:solidFill>
              </a:rPr>
              <a:t>( No time to go the bathroom even if you feel full ) </a:t>
            </a:r>
            <a:r>
              <a:rPr lang="en-US" sz="1600" dirty="0"/>
              <a:t>and metabolic changes such as the </a:t>
            </a:r>
            <a:r>
              <a:rPr lang="en-US" sz="1600" dirty="0">
                <a:solidFill>
                  <a:schemeClr val="bg2">
                    <a:lumMod val="75000"/>
                  </a:schemeClr>
                </a:solidFill>
              </a:rPr>
              <a:t>mobilization of fat </a:t>
            </a:r>
            <a:r>
              <a:rPr lang="en-US" sz="1600" dirty="0"/>
              <a:t>and</a:t>
            </a:r>
            <a:r>
              <a:rPr lang="en-US" sz="1600" dirty="0">
                <a:solidFill>
                  <a:schemeClr val="bg2">
                    <a:lumMod val="75000"/>
                  </a:schemeClr>
                </a:solidFill>
              </a:rPr>
              <a:t> glycogen</a:t>
            </a:r>
            <a:endParaRPr lang="en-US" sz="1600" dirty="0"/>
          </a:p>
          <a:p>
            <a:endParaRPr lang="en-US" sz="1600" dirty="0"/>
          </a:p>
          <a:p>
            <a:r>
              <a:rPr lang="en-US" sz="1600" dirty="0"/>
              <a:t>increases heart rate and the contractility of cardiac cells (myocytes), thereby providing a mechanism for the enhanced blood flow to skeletal muscles. </a:t>
            </a:r>
          </a:p>
          <a:p>
            <a:endParaRPr lang="en-US" sz="1600" dirty="0"/>
          </a:p>
          <a:p>
            <a:r>
              <a:rPr lang="en-US" sz="1600" dirty="0"/>
              <a:t>Sympathetic nerves dilate the pupil and relax the lens, allowing more light to enter the eye.  </a:t>
            </a:r>
          </a:p>
          <a:p>
            <a:endParaRPr lang="en-US" sz="1600" dirty="0"/>
          </a:p>
          <a:p>
            <a:r>
              <a:rPr lang="en-US" sz="1600" dirty="0">
                <a:solidFill>
                  <a:schemeClr val="accent2">
                    <a:lumMod val="75000"/>
                  </a:schemeClr>
                </a:solidFill>
              </a:rPr>
              <a:t>Also known as the “E” division:</a:t>
            </a:r>
          </a:p>
          <a:p>
            <a:r>
              <a:rPr lang="en-US" sz="1600" dirty="0"/>
              <a:t>Exercise.</a:t>
            </a:r>
          </a:p>
          <a:p>
            <a:r>
              <a:rPr lang="en-US" sz="1600" dirty="0"/>
              <a:t>Excitement.</a:t>
            </a:r>
          </a:p>
          <a:p>
            <a:r>
              <a:rPr lang="en-US" sz="1600" dirty="0"/>
              <a:t>Emergency.</a:t>
            </a:r>
          </a:p>
          <a:p>
            <a:r>
              <a:rPr lang="en-US" sz="1600" dirty="0"/>
              <a:t>Embarrassment </a:t>
            </a:r>
          </a:p>
          <a:p>
            <a:endParaRPr lang="en-US" sz="1600" dirty="0"/>
          </a:p>
        </p:txBody>
      </p:sp>
      <p:cxnSp>
        <p:nvCxnSpPr>
          <p:cNvPr id="7" name="Straight Connector 6"/>
          <p:cNvCxnSpPr/>
          <p:nvPr/>
        </p:nvCxnSpPr>
        <p:spPr>
          <a:xfrm>
            <a:off x="6166420"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825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sz="3200" dirty="0" smtClean="0"/>
              <a:t>The sympathetic nervous system</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pic>
        <p:nvPicPr>
          <p:cNvPr id="8" name="Content Placeholder 7"/>
          <p:cNvPicPr>
            <a:picLocks noGrp="1" noChangeAspect="1"/>
          </p:cNvPicPr>
          <p:nvPr>
            <p:ph sz="quarter" idx="1"/>
          </p:nvPr>
        </p:nvPicPr>
        <p:blipFill>
          <a:blip r:embed="rId2"/>
          <a:stretch>
            <a:fillRect/>
          </a:stretch>
        </p:blipFill>
        <p:spPr>
          <a:xfrm>
            <a:off x="1428808" y="1383332"/>
            <a:ext cx="9331246" cy="4732686"/>
          </a:xfrm>
          <a:prstGeom prst="rect">
            <a:avLst/>
          </a:prstGeom>
        </p:spPr>
      </p:pic>
    </p:spTree>
    <p:extLst>
      <p:ext uri="{BB962C8B-B14F-4D97-AF65-F5344CB8AC3E}">
        <p14:creationId xmlns:p14="http://schemas.microsoft.com/office/powerpoint/2010/main" val="1368053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30" dirty="0"/>
              <a:t>Parasympathetic </a:t>
            </a:r>
            <a:r>
              <a:rPr lang="en-US" dirty="0"/>
              <a:t>ANS</a:t>
            </a:r>
            <a:r>
              <a:rPr lang="en-US" spc="35" dirty="0"/>
              <a:t> </a:t>
            </a:r>
            <a:r>
              <a:rPr lang="en-US" spc="-20" dirty="0"/>
              <a:t>Dominates During Relaxed Situations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3074" name="Picture 2" descr="C:\Users\Aseel\Desktop\Capture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12" y="1196751"/>
            <a:ext cx="3684791" cy="50628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1804" y="5661248"/>
            <a:ext cx="7200800"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endParaRPr lang="en-US" sz="1200" dirty="0">
              <a:solidFill>
                <a:schemeClr val="accent2">
                  <a:lumMod val="75000"/>
                </a:schemeClr>
              </a:solidFill>
            </a:endParaRPr>
          </a:p>
          <a:p>
            <a:pPr algn="ctr"/>
            <a:r>
              <a:rPr lang="en-US" sz="1800" dirty="0">
                <a:solidFill>
                  <a:schemeClr val="accent2">
                    <a:lumMod val="75000"/>
                  </a:schemeClr>
                </a:solidFill>
              </a:rPr>
              <a:t>Dual innervation allows  the precise control over the activity of a visceral  organ.</a:t>
            </a:r>
          </a:p>
          <a:p>
            <a:pPr algn="ctr"/>
            <a:endParaRPr lang="en-US" dirty="0">
              <a:solidFill>
                <a:schemeClr val="accent2">
                  <a:lumMod val="75000"/>
                </a:schemeClr>
              </a:solidFill>
            </a:endParaRPr>
          </a:p>
        </p:txBody>
      </p:sp>
      <p:pic>
        <p:nvPicPr>
          <p:cNvPr id="3075" name="Picture 3" descr="C:\Users\Aseel\Desktop\Picture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421" y="3203637"/>
            <a:ext cx="2520280"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69876" y="6385341"/>
            <a:ext cx="6092825" cy="307777"/>
          </a:xfrm>
          <a:prstGeom prst="rect">
            <a:avLst/>
          </a:prstGeom>
        </p:spPr>
        <p:txBody>
          <a:bodyPr>
            <a:spAutoFit/>
          </a:bodyPr>
          <a:lstStyle/>
          <a:p>
            <a:pPr marL="285750" indent="-285750">
              <a:buFont typeface="Arial" panose="020B0604020202020204" pitchFamily="34" charset="0"/>
              <a:buChar char="•"/>
            </a:pPr>
            <a:r>
              <a:rPr lang="en-US" sz="1400" dirty="0">
                <a:solidFill>
                  <a:srgbClr val="00B050"/>
                </a:solidFill>
              </a:rPr>
              <a:t>The cranial nerves III, VII, IX and X is classified as Parasympathetic nerves. </a:t>
            </a:r>
          </a:p>
        </p:txBody>
      </p:sp>
      <p:sp>
        <p:nvSpPr>
          <p:cNvPr id="10" name="Rectangle 9"/>
          <p:cNvSpPr/>
          <p:nvPr/>
        </p:nvSpPr>
        <p:spPr>
          <a:xfrm>
            <a:off x="665703" y="1412148"/>
            <a:ext cx="7192905" cy="15223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r>
              <a:rPr lang="en-US" sz="1600" dirty="0">
                <a:solidFill>
                  <a:srgbClr val="638BA6"/>
                </a:solidFill>
              </a:rPr>
              <a:t>Parasympathetic division originates from:</a:t>
            </a:r>
          </a:p>
          <a:p>
            <a:pPr lvl="0"/>
            <a:endParaRPr lang="en-US" sz="1600" dirty="0">
              <a:solidFill>
                <a:srgbClr val="638BA6"/>
              </a:solidFill>
            </a:endParaRPr>
          </a:p>
          <a:p>
            <a:pPr marL="400050" lvl="0" indent="-400050">
              <a:buFont typeface="+mj-lt"/>
              <a:buAutoNum type="romanUcPeriod"/>
            </a:pPr>
            <a:r>
              <a:rPr lang="en-US" sz="1600" dirty="0">
                <a:solidFill>
                  <a:schemeClr val="tx1"/>
                </a:solidFill>
              </a:rPr>
              <a:t>motor nuclei of the cranial nerves (III, VII, IX and X) in the brain stem.</a:t>
            </a:r>
          </a:p>
          <a:p>
            <a:pPr marL="400050" lvl="0" indent="-400050">
              <a:buFont typeface="+mj-lt"/>
              <a:buAutoNum type="romanUcPeriod"/>
            </a:pPr>
            <a:endParaRPr lang="en-US" sz="1600" dirty="0">
              <a:solidFill>
                <a:schemeClr val="tx1"/>
              </a:solidFill>
            </a:endParaRPr>
          </a:p>
          <a:p>
            <a:pPr marL="400050" lvl="0" indent="-400050">
              <a:buFont typeface="+mj-lt"/>
              <a:buAutoNum type="romanUcPeriod"/>
            </a:pPr>
            <a:r>
              <a:rPr lang="en-US" sz="1600" dirty="0">
                <a:solidFill>
                  <a:schemeClr val="tx1"/>
                </a:solidFill>
              </a:rPr>
              <a:t> 2</a:t>
            </a:r>
            <a:r>
              <a:rPr lang="en-US" sz="1600" baseline="30000" dirty="0">
                <a:solidFill>
                  <a:schemeClr val="tx1"/>
                </a:solidFill>
              </a:rPr>
              <a:t>nd</a:t>
            </a:r>
            <a:r>
              <a:rPr lang="en-US" sz="1600" dirty="0">
                <a:solidFill>
                  <a:schemeClr val="tx1"/>
                </a:solidFill>
              </a:rPr>
              <a:t>, 3</a:t>
            </a:r>
            <a:r>
              <a:rPr lang="en-US" sz="1600" baseline="30000" dirty="0">
                <a:solidFill>
                  <a:schemeClr val="tx1"/>
                </a:solidFill>
              </a:rPr>
              <a:t>rd</a:t>
            </a:r>
            <a:r>
              <a:rPr lang="en-US" sz="1600" dirty="0">
                <a:solidFill>
                  <a:schemeClr val="tx1"/>
                </a:solidFill>
              </a:rPr>
              <a:t>, &amp; 4</a:t>
            </a:r>
            <a:r>
              <a:rPr lang="en-US" sz="1600" baseline="30000" dirty="0">
                <a:solidFill>
                  <a:schemeClr val="tx1"/>
                </a:solidFill>
              </a:rPr>
              <a:t>th</a:t>
            </a:r>
            <a:r>
              <a:rPr lang="en-US" sz="1600" dirty="0">
                <a:solidFill>
                  <a:schemeClr val="tx1"/>
                </a:solidFill>
              </a:rPr>
              <a:t> [S2-S4] sacral levels of CNS</a:t>
            </a:r>
            <a:r>
              <a:rPr lang="en-US" sz="1600" dirty="0" smtClean="0">
                <a:solidFill>
                  <a:schemeClr val="tx1"/>
                </a:solidFill>
              </a:rPr>
              <a:t>. </a:t>
            </a:r>
            <a:r>
              <a:rPr lang="en-US" sz="1600" kern="0" dirty="0" smtClean="0">
                <a:cs typeface="Arial" charset="0"/>
              </a:rPr>
              <a:t>(</a:t>
            </a:r>
            <a:r>
              <a:rPr lang="en-US" sz="1600" b="1" kern="0" dirty="0">
                <a:cs typeface="Arial" charset="0"/>
              </a:rPr>
              <a:t>craniosacral)</a:t>
            </a:r>
            <a:endParaRPr lang="en-US" sz="1600" dirty="0">
              <a:solidFill>
                <a:schemeClr val="tx1"/>
              </a:solidFill>
            </a:endParaRPr>
          </a:p>
          <a:p>
            <a:pPr algn="ctr"/>
            <a:endParaRPr lang="en-US" dirty="0"/>
          </a:p>
        </p:txBody>
      </p:sp>
      <p:sp>
        <p:nvSpPr>
          <p:cNvPr id="12" name="Rectangle 11"/>
          <p:cNvSpPr/>
          <p:nvPr/>
        </p:nvSpPr>
        <p:spPr>
          <a:xfrm>
            <a:off x="609461" y="3203637"/>
            <a:ext cx="4044792" cy="1815882"/>
          </a:xfrm>
          <a:prstGeom prst="rect">
            <a:avLst/>
          </a:prstGeom>
        </p:spPr>
        <p:txBody>
          <a:bodyPr wrap="square">
            <a:spAutoFit/>
          </a:bodyPr>
          <a:lstStyle/>
          <a:p>
            <a:r>
              <a:rPr lang="en-US" sz="1600" dirty="0"/>
              <a:t>The Parasympathetic division of the </a:t>
            </a:r>
          </a:p>
          <a:p>
            <a:r>
              <a:rPr lang="en-US" sz="1600" dirty="0"/>
              <a:t>ANS is sometimes referred to as the </a:t>
            </a:r>
          </a:p>
          <a:p>
            <a:r>
              <a:rPr lang="en-US" sz="1600" dirty="0">
                <a:solidFill>
                  <a:schemeClr val="accent2">
                    <a:lumMod val="75000"/>
                  </a:schemeClr>
                </a:solidFill>
              </a:rPr>
              <a:t>“craniosacral outflow ” </a:t>
            </a:r>
            <a:r>
              <a:rPr lang="en-US" sz="1600" dirty="0"/>
              <a:t>division </a:t>
            </a:r>
            <a:r>
              <a:rPr lang="en-US" sz="1600" b="1" dirty="0"/>
              <a:t>because</a:t>
            </a:r>
            <a:r>
              <a:rPr lang="en-US" sz="1600" dirty="0"/>
              <a:t> its </a:t>
            </a:r>
          </a:p>
          <a:p>
            <a:r>
              <a:rPr lang="en-US" sz="1600" dirty="0"/>
              <a:t>nerve fibers arise from the Central </a:t>
            </a:r>
          </a:p>
          <a:p>
            <a:r>
              <a:rPr lang="en-US" sz="1600" dirty="0"/>
              <a:t>Nervous System </a:t>
            </a:r>
            <a:r>
              <a:rPr lang="en-US" sz="1600" u="sng" dirty="0"/>
              <a:t>directly</a:t>
            </a:r>
            <a:r>
              <a:rPr lang="en-US" sz="1600" dirty="0"/>
              <a:t> from the brain </a:t>
            </a:r>
          </a:p>
          <a:p>
            <a:r>
              <a:rPr lang="en-US" sz="1600" dirty="0"/>
              <a:t>in the cranium and from spinal chord </a:t>
            </a:r>
          </a:p>
          <a:p>
            <a:r>
              <a:rPr lang="en-US" sz="1600" dirty="0"/>
              <a:t>between the sacral vertebrae.</a:t>
            </a:r>
          </a:p>
        </p:txBody>
      </p:sp>
    </p:spTree>
    <p:extLst>
      <p:ext uri="{BB962C8B-B14F-4D97-AF65-F5344CB8AC3E}">
        <p14:creationId xmlns:p14="http://schemas.microsoft.com/office/powerpoint/2010/main" val="90874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Parasympathetic 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42" y="1219199"/>
            <a:ext cx="5387461" cy="5137149"/>
          </a:xfrm>
        </p:spPr>
        <p:txBody>
          <a:bodyPr>
            <a:normAutofit fontScale="92500" lnSpcReduction="20000"/>
          </a:bodyPr>
          <a:lstStyle/>
          <a:p>
            <a:r>
              <a:rPr lang="en-US" sz="1600" dirty="0"/>
              <a:t>The cranial nerves III, VII and IX affect </a:t>
            </a:r>
            <a:r>
              <a:rPr lang="en-US" sz="1600" dirty="0">
                <a:solidFill>
                  <a:srgbClr val="638BA6"/>
                </a:solidFill>
              </a:rPr>
              <a:t>the pupil and salivary gland secretion.</a:t>
            </a:r>
          </a:p>
          <a:p>
            <a:endParaRPr lang="en-US" sz="900" dirty="0"/>
          </a:p>
          <a:p>
            <a:r>
              <a:rPr lang="en-US" sz="1600" dirty="0"/>
              <a:t> </a:t>
            </a:r>
            <a:r>
              <a:rPr lang="en-US" sz="1600" dirty="0"/>
              <a:t>Vagus</a:t>
            </a:r>
            <a:r>
              <a:rPr lang="en-US" sz="1600" dirty="0"/>
              <a:t> nerve (X) carries </a:t>
            </a:r>
            <a:r>
              <a:rPr lang="en-US" sz="1600" dirty="0"/>
              <a:t>fibres</a:t>
            </a:r>
            <a:r>
              <a:rPr lang="en-US" sz="1600" dirty="0"/>
              <a:t> to the </a:t>
            </a:r>
            <a:r>
              <a:rPr lang="en-US" sz="1600" dirty="0">
                <a:solidFill>
                  <a:srgbClr val="638BA6"/>
                </a:solidFill>
              </a:rPr>
              <a:t>heart, lungs, stomach, upper intestine, ureter.</a:t>
            </a:r>
          </a:p>
          <a:p>
            <a:endParaRPr lang="en-US" sz="900" dirty="0"/>
          </a:p>
          <a:p>
            <a:r>
              <a:rPr lang="en-US" sz="1600" dirty="0"/>
              <a:t> The sacral </a:t>
            </a:r>
            <a:r>
              <a:rPr lang="en-US" sz="1600" dirty="0"/>
              <a:t>fibres</a:t>
            </a:r>
            <a:r>
              <a:rPr lang="en-US" sz="1600" dirty="0"/>
              <a:t> form pelvic plexuses which innervate the </a:t>
            </a:r>
            <a:r>
              <a:rPr lang="en-US" sz="1600" dirty="0">
                <a:solidFill>
                  <a:srgbClr val="638BA6"/>
                </a:solidFill>
              </a:rPr>
              <a:t>distal colon, rectum, bladder </a:t>
            </a:r>
            <a:r>
              <a:rPr lang="en-US" sz="1600" dirty="0"/>
              <a:t>and </a:t>
            </a:r>
            <a:r>
              <a:rPr lang="en-US" sz="1600" dirty="0">
                <a:solidFill>
                  <a:srgbClr val="638BA6"/>
                </a:solidFill>
              </a:rPr>
              <a:t>reproductive organs. </a:t>
            </a:r>
          </a:p>
          <a:p>
            <a:endParaRPr lang="en-US" sz="900" dirty="0">
              <a:solidFill>
                <a:srgbClr val="638BA6"/>
              </a:solidFill>
            </a:endParaRPr>
          </a:p>
          <a:p>
            <a:r>
              <a:rPr lang="en-US" sz="1600" dirty="0"/>
              <a:t>Responsible for stimulation of “Rest &amp; Digest” or “Feed &amp; Breed” activities</a:t>
            </a:r>
          </a:p>
          <a:p>
            <a:pPr defTabSz="914400"/>
            <a:endParaRPr lang="en-US" sz="900" dirty="0"/>
          </a:p>
          <a:p>
            <a:r>
              <a:rPr lang="en-US" sz="1600" dirty="0">
                <a:solidFill>
                  <a:schemeClr val="accent2">
                    <a:lumMod val="75000"/>
                  </a:schemeClr>
                </a:solidFill>
              </a:rPr>
              <a:t>Also known as the “D” division:</a:t>
            </a:r>
          </a:p>
          <a:p>
            <a:pPr marL="704819" lvl="1" indent="-400050">
              <a:buFont typeface="+mj-lt"/>
              <a:buAutoNum type="romanLcPeriod"/>
            </a:pPr>
            <a:r>
              <a:rPr lang="en-US" sz="1600" dirty="0"/>
              <a:t>Digestion.</a:t>
            </a:r>
          </a:p>
          <a:p>
            <a:pPr marL="704819" lvl="1" indent="-400050">
              <a:buFont typeface="+mj-lt"/>
              <a:buAutoNum type="romanLcPeriod"/>
            </a:pPr>
            <a:r>
              <a:rPr lang="en-US" sz="1600" dirty="0"/>
              <a:t>Defecation.</a:t>
            </a:r>
          </a:p>
          <a:p>
            <a:pPr marL="704819" lvl="1" indent="-400050">
              <a:buFont typeface="+mj-lt"/>
              <a:buAutoNum type="romanLcPeriod"/>
            </a:pPr>
            <a:r>
              <a:rPr lang="en-US" sz="1600" dirty="0"/>
              <a:t>Diuresis.</a:t>
            </a:r>
          </a:p>
          <a:p>
            <a:pPr defTabSz="914400"/>
            <a:endParaRPr lang="en-US" sz="900" dirty="0"/>
          </a:p>
          <a:p>
            <a:r>
              <a:rPr lang="en-US" sz="1600" dirty="0"/>
              <a:t>Elicits responses that are usually </a:t>
            </a:r>
            <a:r>
              <a:rPr lang="en-US" sz="1600" dirty="0">
                <a:solidFill>
                  <a:schemeClr val="bg1">
                    <a:lumMod val="50000"/>
                  </a:schemeClr>
                </a:solidFill>
              </a:rPr>
              <a:t>(but not always) </a:t>
            </a:r>
            <a:r>
              <a:rPr lang="en-US" sz="1600" dirty="0"/>
              <a:t>opposite to those caused by sympathetic division.</a:t>
            </a:r>
          </a:p>
          <a:p>
            <a:pPr defTabSz="914400"/>
            <a:endParaRPr lang="en-US" sz="900" dirty="0"/>
          </a:p>
          <a:p>
            <a:r>
              <a:rPr lang="en-US" sz="1600" spc="-10" dirty="0">
                <a:cs typeface="Calibri"/>
              </a:rPr>
              <a:t>Conservation </a:t>
            </a:r>
            <a:r>
              <a:rPr lang="en-US" sz="1600" spc="-5" dirty="0">
                <a:cs typeface="Calibri"/>
              </a:rPr>
              <a:t>of body</a:t>
            </a:r>
            <a:r>
              <a:rPr lang="en-US" sz="1600" spc="20" dirty="0">
                <a:cs typeface="Calibri"/>
              </a:rPr>
              <a:t> </a:t>
            </a:r>
            <a:r>
              <a:rPr lang="en-US" sz="1600" spc="-10" dirty="0">
                <a:cs typeface="Calibri"/>
              </a:rPr>
              <a:t>energy.</a:t>
            </a:r>
          </a:p>
          <a:p>
            <a:pPr defTabSz="914400"/>
            <a:endParaRPr lang="en-US" sz="1600" dirty="0"/>
          </a:p>
          <a:p>
            <a:pPr defTabSz="914400"/>
            <a:endParaRPr lang="en-US" sz="1600" dirty="0">
              <a:solidFill>
                <a:srgbClr val="638BA6"/>
              </a:solidFill>
            </a:endParaRPr>
          </a:p>
          <a:p>
            <a:endParaRPr lang="en-US" sz="1600" dirty="0"/>
          </a:p>
          <a:p>
            <a:endParaRPr lang="en-US" sz="1600" dirty="0"/>
          </a:p>
        </p:txBody>
      </p:sp>
      <p:sp>
        <p:nvSpPr>
          <p:cNvPr id="5" name="Content Placeholder 4"/>
          <p:cNvSpPr>
            <a:spLocks noGrp="1"/>
          </p:cNvSpPr>
          <p:nvPr>
            <p:ph sz="quarter" idx="2"/>
          </p:nvPr>
        </p:nvSpPr>
        <p:spPr>
          <a:xfrm>
            <a:off x="6174658" y="1216154"/>
            <a:ext cx="5387461" cy="4301077"/>
          </a:xfrm>
        </p:spPr>
        <p:txBody>
          <a:bodyPr>
            <a:normAutofit fontScale="92500" lnSpcReduction="20000"/>
          </a:bodyPr>
          <a:lstStyle/>
          <a:p>
            <a:pPr defTabSz="914400"/>
            <a:r>
              <a:rPr lang="en-US" sz="1500" dirty="0"/>
              <a:t>In physiological terms, the parasympathetic system is concerned with </a:t>
            </a:r>
            <a:r>
              <a:rPr lang="en-US" sz="1500" dirty="0">
                <a:solidFill>
                  <a:srgbClr val="FF0000"/>
                </a:solidFill>
              </a:rPr>
              <a:t>conservation and restoration of energy</a:t>
            </a:r>
            <a:r>
              <a:rPr lang="en-US" sz="1500" dirty="0"/>
              <a:t>, as it causes a reduction in heart rate and blood pressure, and facilitates digestion and absorption of nutrients, and consequently the excretion of waste products.</a:t>
            </a:r>
            <a:endParaRPr lang="en-US" sz="1500" dirty="0">
              <a:cs typeface="Calibri"/>
            </a:endParaRPr>
          </a:p>
          <a:p>
            <a:pPr marL="400050" indent="-400050">
              <a:buFont typeface="+mj-lt"/>
              <a:buAutoNum type="romanLcPeriod"/>
            </a:pPr>
            <a:endParaRPr lang="en-US" sz="1000" dirty="0"/>
          </a:p>
          <a:p>
            <a:pPr algn="justLow">
              <a:spcBef>
                <a:spcPct val="20000"/>
              </a:spcBef>
              <a:defRPr/>
            </a:pPr>
            <a:r>
              <a:rPr lang="en-US" sz="1500" dirty="0"/>
              <a:t>Normally dominate over </a:t>
            </a:r>
          </a:p>
          <a:p>
            <a:pPr marL="0" indent="0" algn="justLow">
              <a:spcBef>
                <a:spcPct val="20000"/>
              </a:spcBef>
              <a:buNone/>
              <a:defRPr/>
            </a:pPr>
            <a:r>
              <a:rPr lang="en-US" sz="1500" dirty="0"/>
              <a:t>sympathetic impulses.</a:t>
            </a:r>
          </a:p>
          <a:p>
            <a:pPr algn="justLow">
              <a:spcBef>
                <a:spcPct val="20000"/>
              </a:spcBef>
              <a:defRPr/>
            </a:pPr>
            <a:endParaRPr lang="en-US" sz="900" dirty="0"/>
          </a:p>
          <a:p>
            <a:pPr algn="justLow">
              <a:spcBef>
                <a:spcPct val="20000"/>
              </a:spcBef>
              <a:defRPr/>
            </a:pPr>
            <a:r>
              <a:rPr lang="en-US" sz="1500" dirty="0">
                <a:solidFill>
                  <a:srgbClr val="FF0000"/>
                </a:solidFill>
              </a:rPr>
              <a:t>SLUDD type responses: </a:t>
            </a:r>
            <a:r>
              <a:rPr lang="en-US" sz="1500" dirty="0">
                <a:solidFill>
                  <a:srgbClr val="00B050"/>
                </a:solidFill>
              </a:rPr>
              <a:t>salivation, lacrimation, urination, digestion &amp; defecation.</a:t>
            </a:r>
          </a:p>
          <a:p>
            <a:pPr algn="justLow">
              <a:spcBef>
                <a:spcPct val="20000"/>
              </a:spcBef>
              <a:defRPr/>
            </a:pPr>
            <a:endParaRPr lang="en-US" sz="900" dirty="0">
              <a:solidFill>
                <a:srgbClr val="00B050"/>
              </a:solidFill>
            </a:endParaRPr>
          </a:p>
          <a:p>
            <a:pPr algn="justLow">
              <a:spcBef>
                <a:spcPct val="20000"/>
              </a:spcBef>
              <a:defRPr/>
            </a:pPr>
            <a:r>
              <a:rPr lang="en-US" sz="1500" dirty="0">
                <a:solidFill>
                  <a:srgbClr val="FF0000"/>
                </a:solidFill>
              </a:rPr>
              <a:t>3 “Decreases” </a:t>
            </a:r>
            <a:r>
              <a:rPr lang="en-US" sz="1500" dirty="0"/>
              <a:t>decreased HR, diameter of airways and diameter of pupil.</a:t>
            </a:r>
          </a:p>
          <a:p>
            <a:pPr algn="justLow">
              <a:spcBef>
                <a:spcPct val="20000"/>
              </a:spcBef>
              <a:defRPr/>
            </a:pPr>
            <a:endParaRPr lang="en-US" sz="900" dirty="0"/>
          </a:p>
          <a:p>
            <a:pPr algn="justLow">
              <a:spcBef>
                <a:spcPct val="20000"/>
              </a:spcBef>
              <a:defRPr/>
            </a:pPr>
            <a:r>
              <a:rPr lang="en-US" sz="1500" dirty="0"/>
              <a:t>Paradoxical fear when there is no escape route or no way to win causes massive activation of parasympathetic division </a:t>
            </a:r>
            <a:r>
              <a:rPr lang="en-US" sz="1500" b="1" dirty="0">
                <a:solidFill>
                  <a:srgbClr val="FFFF00"/>
                </a:solidFill>
              </a:rPr>
              <a:t/>
            </a:r>
            <a:br>
              <a:rPr lang="en-US" sz="1500" b="1" dirty="0">
                <a:solidFill>
                  <a:srgbClr val="FFFF00"/>
                </a:solidFill>
              </a:rPr>
            </a:br>
            <a:r>
              <a:rPr lang="en-US" sz="1500" dirty="0"/>
              <a:t>loss of control over urination and defecation </a:t>
            </a:r>
          </a:p>
          <a:p>
            <a:endParaRPr lang="en-US" sz="1500" dirty="0"/>
          </a:p>
          <a:p>
            <a:endParaRPr lang="en-US" sz="1500" dirty="0"/>
          </a:p>
          <a:p>
            <a:endParaRPr lang="en-US" sz="1500" dirty="0"/>
          </a:p>
          <a:p>
            <a:endParaRPr lang="en-US" sz="1500" dirty="0"/>
          </a:p>
        </p:txBody>
      </p:sp>
      <p:cxnSp>
        <p:nvCxnSpPr>
          <p:cNvPr id="6" name="Straight Connector 5"/>
          <p:cNvCxnSpPr/>
          <p:nvPr/>
        </p:nvCxnSpPr>
        <p:spPr>
          <a:xfrm>
            <a:off x="6166420"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74" y="3717032"/>
            <a:ext cx="1931466" cy="2602002"/>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412" y="4581128"/>
            <a:ext cx="4535021" cy="169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4" name="Rectangle 13"/>
          <p:cNvSpPr/>
          <p:nvPr/>
        </p:nvSpPr>
        <p:spPr>
          <a:xfrm>
            <a:off x="6231232" y="2227795"/>
            <a:ext cx="5404746" cy="2272051"/>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TextBox 14"/>
          <p:cNvSpPr txBox="1"/>
          <p:nvPr/>
        </p:nvSpPr>
        <p:spPr>
          <a:xfrm>
            <a:off x="9030335" y="2227796"/>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75606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ltLang="en-US" sz="3200" dirty="0" smtClean="0"/>
              <a:t>The autonomic nervous system</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8" name="Content Placeholder 7"/>
          <p:cNvPicPr>
            <a:picLocks noGrp="1" noChangeAspect="1"/>
          </p:cNvPicPr>
          <p:nvPr>
            <p:ph sz="quarter" idx="1"/>
          </p:nvPr>
        </p:nvPicPr>
        <p:blipFill>
          <a:blip r:embed="rId2"/>
          <a:stretch>
            <a:fillRect/>
          </a:stretch>
        </p:blipFill>
        <p:spPr>
          <a:xfrm>
            <a:off x="1413911" y="1328388"/>
            <a:ext cx="9361040" cy="4796639"/>
          </a:xfrm>
          <a:prstGeom prst="rect">
            <a:avLst/>
          </a:prstGeom>
        </p:spPr>
      </p:pic>
    </p:spTree>
    <p:extLst>
      <p:ext uri="{BB962C8B-B14F-4D97-AF65-F5344CB8AC3E}">
        <p14:creationId xmlns:p14="http://schemas.microsoft.com/office/powerpoint/2010/main" val="280078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53219" y="419518"/>
            <a:ext cx="7682385"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2400" b="1" dirty="0">
                <a:solidFill>
                  <a:srgbClr val="9FB8CD">
                    <a:lumMod val="75000"/>
                  </a:srgbClr>
                </a:solidFill>
                <a:latin typeface="Arial Black" panose="020B0A04020102020204" pitchFamily="34" charset="0"/>
              </a:rPr>
              <a:t>Physiology of the autonomic nervous system</a:t>
            </a:r>
            <a:endParaRPr lang="en-US" sz="1200" dirty="0"/>
          </a:p>
        </p:txBody>
      </p:sp>
      <p:sp>
        <p:nvSpPr>
          <p:cNvPr id="4" name="Flowchart: Process 3"/>
          <p:cNvSpPr/>
          <p:nvPr/>
        </p:nvSpPr>
        <p:spPr>
          <a:xfrm>
            <a:off x="621804" y="1387421"/>
            <a:ext cx="10945216" cy="4849891"/>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smtClean="0">
                <a:solidFill>
                  <a:schemeClr val="accent1">
                    <a:lumMod val="75000"/>
                  </a:schemeClr>
                </a:solidFill>
              </a:rPr>
              <a:t>Objectives:</a:t>
            </a:r>
          </a:p>
          <a:p>
            <a:pPr lvl="0"/>
            <a:endParaRPr lang="en-US" b="1" dirty="0" smtClean="0">
              <a:solidFill>
                <a:schemeClr val="accent1">
                  <a:lumMod val="75000"/>
                </a:schemeClr>
              </a:solidFill>
            </a:endParaRPr>
          </a:p>
          <a:p>
            <a:pPr marL="457200" indent="-457200">
              <a:buFont typeface="+mj-lt"/>
              <a:buAutoNum type="arabicPeriod"/>
            </a:pPr>
            <a:r>
              <a:rPr lang="en-US" dirty="0" smtClean="0">
                <a:solidFill>
                  <a:schemeClr val="tx1"/>
                </a:solidFill>
              </a:rPr>
              <a:t>The anatomy of somatic and autonomic nervous system.</a:t>
            </a:r>
          </a:p>
          <a:p>
            <a:pPr marL="457200" indent="-457200">
              <a:buFont typeface="+mj-lt"/>
              <a:buAutoNum type="arabicPeriod"/>
            </a:pPr>
            <a:r>
              <a:rPr lang="en-US" dirty="0" smtClean="0">
                <a:solidFill>
                  <a:schemeClr val="tx1"/>
                </a:solidFill>
              </a:rPr>
              <a:t>Sympathetic and parasympathetic nerves.</a:t>
            </a:r>
          </a:p>
          <a:p>
            <a:pPr marL="457200" indent="-457200">
              <a:buFont typeface="+mj-lt"/>
              <a:buAutoNum type="arabicPeriod"/>
            </a:pPr>
            <a:r>
              <a:rPr lang="en-US" dirty="0" smtClean="0">
                <a:solidFill>
                  <a:schemeClr val="tx1"/>
                </a:solidFill>
              </a:rPr>
              <a:t>Pre and post ganglionic neurons.</a:t>
            </a:r>
          </a:p>
          <a:p>
            <a:pPr marL="457200" indent="-457200">
              <a:buFont typeface="+mj-lt"/>
              <a:buAutoNum type="arabicPeriod"/>
            </a:pPr>
            <a:r>
              <a:rPr lang="en-US" dirty="0" smtClean="0">
                <a:solidFill>
                  <a:schemeClr val="tx1"/>
                </a:solidFill>
              </a:rPr>
              <a:t>Functions of sympathetic and parasympathetic nerves in head &amp; neck, chest, abdomen and pelvis.</a:t>
            </a:r>
          </a:p>
          <a:p>
            <a:pPr marL="457200" indent="-457200">
              <a:buFont typeface="+mj-lt"/>
              <a:buAutoNum type="arabicPeriod"/>
            </a:pPr>
            <a:r>
              <a:rPr lang="en-US" dirty="0" smtClean="0">
                <a:solidFill>
                  <a:schemeClr val="tx1"/>
                </a:solidFill>
              </a:rPr>
              <a:t>Neurotransmitters release at pre and post ganglionic sympathetic / parasympathetic nerve endings.</a:t>
            </a:r>
          </a:p>
          <a:p>
            <a:pPr marL="457200" indent="-457200">
              <a:buFont typeface="+mj-lt"/>
              <a:buAutoNum type="arabicPeriod"/>
            </a:pPr>
            <a:r>
              <a:rPr lang="en-US" dirty="0" smtClean="0">
                <a:solidFill>
                  <a:schemeClr val="tx1"/>
                </a:solidFill>
              </a:rPr>
              <a:t>Various responses due to stimulation of the sympathetic / parasympathetic nervous system.</a:t>
            </a:r>
          </a:p>
          <a:p>
            <a:endParaRPr lang="en-US" dirty="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a:solidFill>
                <a:prstClr val="black"/>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dirty="0"/>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796" y="1388756"/>
            <a:ext cx="11017225" cy="4776548"/>
          </a:xfrm>
        </p:spPr>
      </p:pic>
      <p:sp>
        <p:nvSpPr>
          <p:cNvPr id="7" name="Title 1"/>
          <p:cNvSpPr txBox="1">
            <a:spLocks/>
          </p:cNvSpPr>
          <p:nvPr/>
        </p:nvSpPr>
        <p:spPr>
          <a:xfrm>
            <a:off x="549796" y="237178"/>
            <a:ext cx="11089232" cy="9144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r>
              <a:rPr lang="en-US" sz="3200" dirty="0"/>
              <a:t>Summary of main functions of ANS</a:t>
            </a:r>
          </a:p>
        </p:txBody>
      </p:sp>
      <p:sp>
        <p:nvSpPr>
          <p:cNvPr id="8" name="TextBox 7"/>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414983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Neurotransmitters &amp; Receptors of the ANS</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609441" y="1219199"/>
            <a:ext cx="10969962" cy="4874097"/>
          </a:xfrm>
        </p:spPr>
        <p:txBody>
          <a:bodyPr>
            <a:noAutofit/>
          </a:bodyPr>
          <a:lstStyle/>
          <a:p>
            <a:r>
              <a:rPr lang="en-US" sz="1600" dirty="0">
                <a:solidFill>
                  <a:schemeClr val="accent2">
                    <a:lumMod val="75000"/>
                  </a:schemeClr>
                </a:solidFill>
              </a:rPr>
              <a:t>ANS Neurotransmitters: </a:t>
            </a:r>
            <a:r>
              <a:rPr lang="en-US" sz="1600" dirty="0"/>
              <a:t> Classified as either </a:t>
            </a:r>
            <a:r>
              <a:rPr lang="en-US" sz="1600" dirty="0">
                <a:solidFill>
                  <a:schemeClr val="bg2">
                    <a:lumMod val="75000"/>
                  </a:schemeClr>
                </a:solidFill>
              </a:rPr>
              <a:t>cholinergic </a:t>
            </a:r>
            <a:r>
              <a:rPr lang="en-US" sz="1600" dirty="0"/>
              <a:t>or </a:t>
            </a:r>
            <a:r>
              <a:rPr lang="en-US" sz="1600" dirty="0">
                <a:solidFill>
                  <a:schemeClr val="bg2">
                    <a:lumMod val="75000"/>
                  </a:schemeClr>
                </a:solidFill>
              </a:rPr>
              <a:t>adrenergic </a:t>
            </a:r>
            <a:r>
              <a:rPr lang="en-US" sz="1600" dirty="0">
                <a:solidFill>
                  <a:srgbClr val="FF0000"/>
                </a:solidFill>
              </a:rPr>
              <a:t>neurons based upon the neurotransmitter released. </a:t>
            </a:r>
          </a:p>
          <a:p>
            <a:endParaRPr lang="en-US" sz="100" dirty="0">
              <a:solidFill>
                <a:srgbClr val="FF0000"/>
              </a:solidFill>
            </a:endParaRPr>
          </a:p>
          <a:p>
            <a:r>
              <a:rPr lang="en-US" sz="1600" dirty="0">
                <a:solidFill>
                  <a:schemeClr val="accent2">
                    <a:lumMod val="75000"/>
                  </a:schemeClr>
                </a:solidFill>
              </a:rPr>
              <a:t>Adrenergic= </a:t>
            </a:r>
            <a:r>
              <a:rPr lang="en-US" sz="1600" dirty="0"/>
              <a:t>release norepinephrine\epinephrine (NE).</a:t>
            </a:r>
          </a:p>
          <a:p>
            <a:endParaRPr lang="en-US" sz="100" dirty="0"/>
          </a:p>
          <a:p>
            <a:r>
              <a:rPr lang="en-US" sz="1600" dirty="0">
                <a:solidFill>
                  <a:schemeClr val="accent2">
                    <a:lumMod val="75000"/>
                  </a:schemeClr>
                </a:solidFill>
              </a:rPr>
              <a:t>Cholinergic= </a:t>
            </a:r>
            <a:r>
              <a:rPr lang="en-US" sz="1600" dirty="0"/>
              <a:t>release acetylcholine (</a:t>
            </a:r>
            <a:r>
              <a:rPr lang="en-US" sz="1600" dirty="0"/>
              <a:t>ACh</a:t>
            </a:r>
            <a:r>
              <a:rPr lang="en-US" sz="1600" dirty="0"/>
              <a:t>).</a:t>
            </a:r>
          </a:p>
          <a:p>
            <a:endParaRPr lang="en-US" sz="100" dirty="0"/>
          </a:p>
          <a:p>
            <a:r>
              <a:rPr lang="en-US" sz="1600" dirty="0"/>
              <a:t>The </a:t>
            </a:r>
            <a:r>
              <a:rPr lang="en-US" sz="1600" dirty="0"/>
              <a:t>ACh</a:t>
            </a:r>
            <a:r>
              <a:rPr lang="en-US" sz="1600" dirty="0"/>
              <a:t> acts on two types of receptors, the </a:t>
            </a:r>
            <a:r>
              <a:rPr lang="en-US" sz="1600" dirty="0">
                <a:solidFill>
                  <a:schemeClr val="bg2">
                    <a:lumMod val="75000"/>
                  </a:schemeClr>
                </a:solidFill>
              </a:rPr>
              <a:t>muscarinic</a:t>
            </a:r>
            <a:r>
              <a:rPr lang="en-US" sz="1600" dirty="0"/>
              <a:t> and </a:t>
            </a:r>
            <a:r>
              <a:rPr lang="en-US" sz="1600" dirty="0">
                <a:solidFill>
                  <a:schemeClr val="bg2">
                    <a:lumMod val="75000"/>
                  </a:schemeClr>
                </a:solidFill>
              </a:rPr>
              <a:t>nicotinic</a:t>
            </a:r>
            <a:r>
              <a:rPr lang="en-US" sz="1600" dirty="0"/>
              <a:t> cholinergic receptors. </a:t>
            </a:r>
          </a:p>
          <a:p>
            <a:endParaRPr lang="en-US" sz="100" dirty="0">
              <a:solidFill>
                <a:srgbClr val="56B14F"/>
              </a:solidFill>
            </a:endParaRPr>
          </a:p>
          <a:p>
            <a:r>
              <a:rPr lang="en-US" sz="1600" dirty="0"/>
              <a:t>All cholinergic receptors on the postganglionic neurons of sympathetic and parasympathetic systems and on the adrenal gland are </a:t>
            </a:r>
            <a:r>
              <a:rPr lang="en-US" sz="1600" dirty="0">
                <a:solidFill>
                  <a:srgbClr val="FF0000"/>
                </a:solidFill>
              </a:rPr>
              <a:t>nicotinic.</a:t>
            </a:r>
          </a:p>
          <a:p>
            <a:endParaRPr lang="en-US" sz="100" dirty="0"/>
          </a:p>
          <a:p>
            <a:r>
              <a:rPr lang="en-US" sz="1600" dirty="0"/>
              <a:t>All cholinergic receptors on effector cells are </a:t>
            </a:r>
            <a:r>
              <a:rPr lang="en-US" sz="1600" dirty="0">
                <a:solidFill>
                  <a:srgbClr val="FF0000"/>
                </a:solidFill>
              </a:rPr>
              <a:t>muscarinic</a:t>
            </a:r>
            <a:r>
              <a:rPr lang="en-US" sz="1600" dirty="0"/>
              <a:t>.</a:t>
            </a:r>
          </a:p>
          <a:p>
            <a:endParaRPr lang="en-US" sz="1800" dirty="0"/>
          </a:p>
          <a:p>
            <a:pPr marL="0" indent="0">
              <a:buNone/>
            </a:pPr>
            <a:endParaRPr lang="en-US" sz="1800" dirty="0"/>
          </a:p>
          <a:p>
            <a:endParaRPr lang="en-US" sz="1800" dirty="0"/>
          </a:p>
        </p:txBody>
      </p:sp>
      <p:pic>
        <p:nvPicPr>
          <p:cNvPr id="12" name="Picture 2" descr="C:\Users\Aseel\Desktop\Capture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654" y="4005063"/>
            <a:ext cx="9393535" cy="21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6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Cholinergic &amp; Adrenergic Receptors</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6345228"/>
              </p:ext>
            </p:extLst>
          </p:nvPr>
        </p:nvGraphicFramePr>
        <p:xfrm>
          <a:off x="693812" y="1412776"/>
          <a:ext cx="10729192" cy="4709160"/>
        </p:xfrm>
        <a:graphic>
          <a:graphicData uri="http://schemas.openxmlformats.org/drawingml/2006/table">
            <a:tbl>
              <a:tblPr firstRow="1" bandRow="1">
                <a:tableStyleId>{5DA37D80-6434-44D0-A028-1B22A696006F}</a:tableStyleId>
              </a:tblPr>
              <a:tblGrid>
                <a:gridCol w="5364596">
                  <a:extLst>
                    <a:ext uri="{9D8B030D-6E8A-4147-A177-3AD203B41FA5}">
                      <a16:colId xmlns:a16="http://schemas.microsoft.com/office/drawing/2014/main" val="20000"/>
                    </a:ext>
                  </a:extLst>
                </a:gridCol>
                <a:gridCol w="5364596">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Cholinergic &amp; adrenergic receptors</a:t>
                      </a:r>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38BA6"/>
                          </a:solidFill>
                        </a:rPr>
                        <a:t>Sympathetic</a:t>
                      </a:r>
                      <a:endParaRPr lang="en-US" sz="1800" dirty="0">
                        <a:solidFill>
                          <a:srgbClr val="638BA6"/>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38BA6"/>
                          </a:solidFill>
                        </a:rPr>
                        <a:t>Parasympathetic</a:t>
                      </a:r>
                      <a:endParaRPr lang="en-US" sz="1800" dirty="0">
                        <a:solidFill>
                          <a:srgbClr val="638BA6"/>
                        </a:solidFill>
                      </a:endParaRPr>
                    </a:p>
                  </a:txBody>
                  <a:tcPr>
                    <a:noFill/>
                  </a:tcPr>
                </a:tc>
                <a:extLst>
                  <a:ext uri="{0D108BD9-81ED-4DB2-BD59-A6C34878D82A}">
                    <a16:rowId xmlns:a16="http://schemas.microsoft.com/office/drawing/2014/main" val="10001"/>
                  </a:ext>
                </a:extLst>
              </a:tr>
              <a:tr h="370840">
                <a:tc gridSpan="2">
                  <a:txBody>
                    <a:bodyPr/>
                    <a:lstStyle/>
                    <a:p>
                      <a:pPr algn="ctr"/>
                      <a:r>
                        <a:rPr lang="en-US" sz="1400" dirty="0"/>
                        <a:t>All </a:t>
                      </a:r>
                      <a:r>
                        <a:rPr lang="en-US" sz="1400" u="sng" dirty="0"/>
                        <a:t>pre</a:t>
                      </a:r>
                      <a:r>
                        <a:rPr lang="en-US" sz="1400" dirty="0"/>
                        <a:t>ganglionic fibers of ANS release </a:t>
                      </a:r>
                      <a:r>
                        <a:rPr lang="en-US" sz="1400" dirty="0">
                          <a:solidFill>
                            <a:srgbClr val="FF0000"/>
                          </a:solidFill>
                        </a:rPr>
                        <a:t>acetylcholine (ach) (cholinergic).</a:t>
                      </a:r>
                      <a:endParaRPr lang="en-US" sz="1400" dirty="0"/>
                    </a:p>
                  </a:txBody>
                  <a:tcPr>
                    <a:solidFill>
                      <a:schemeClr val="bg1"/>
                    </a:solidFill>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MOST </a:t>
                      </a:r>
                      <a:r>
                        <a:rPr lang="en-US" sz="1400" u="sng" dirty="0"/>
                        <a:t>post</a:t>
                      </a:r>
                      <a:r>
                        <a:rPr lang="en-US" sz="1400" dirty="0"/>
                        <a:t>ganglionic sympathetic fibers release </a:t>
                      </a:r>
                      <a:r>
                        <a:rPr lang="en-US" sz="1400" dirty="0">
                          <a:solidFill>
                            <a:srgbClr val="FF0000"/>
                          </a:solidFill>
                        </a:rPr>
                        <a:t>norepinephrine (adrenergic)</a:t>
                      </a:r>
                      <a:r>
                        <a:rPr lang="en-US" sz="1400" dirty="0"/>
                        <a:t>, except at sweat glands and some blood vessels in skeletal muscles where they release ach.</a:t>
                      </a:r>
                    </a:p>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All parasympathetic </a:t>
                      </a:r>
                      <a:r>
                        <a:rPr lang="en-US" sz="1400" u="sng" dirty="0"/>
                        <a:t>post</a:t>
                      </a:r>
                      <a:r>
                        <a:rPr lang="en-US" sz="1400" dirty="0"/>
                        <a:t>ganglionic fiber release </a:t>
                      </a:r>
                      <a:r>
                        <a:rPr lang="en-US" sz="1400" dirty="0">
                          <a:solidFill>
                            <a:srgbClr val="FF0000"/>
                          </a:solidFill>
                        </a:rPr>
                        <a:t>acetylcholine (ach) (cholinergic).</a:t>
                      </a:r>
                    </a:p>
                    <a:p>
                      <a:endParaRPr lang="en-US" sz="1400" dirty="0"/>
                    </a:p>
                  </a:txBody>
                  <a:tcPr>
                    <a:solidFill>
                      <a:schemeClr val="bg1"/>
                    </a:solidFill>
                  </a:tcPr>
                </a:tc>
                <a:extLst>
                  <a:ext uri="{0D108BD9-81ED-4DB2-BD59-A6C34878D82A}">
                    <a16:rowId xmlns:a16="http://schemas.microsoft.com/office/drawing/2014/main" val="10003"/>
                  </a:ext>
                </a:extLst>
              </a:tr>
              <a:tr h="370840">
                <a:tc>
                  <a:txBody>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txBody>
                  <a:tcPr>
                    <a:solidFill>
                      <a:schemeClr val="bg1"/>
                    </a:solidFill>
                  </a:tcPr>
                </a:tc>
                <a:tc>
                  <a:txBody>
                    <a:bodyPr/>
                    <a:lstStyle/>
                    <a:p>
                      <a:endParaRPr lang="en-US" sz="1400" dirty="0"/>
                    </a:p>
                  </a:txBody>
                  <a:tcPr>
                    <a:solidFill>
                      <a:schemeClr val="bg1"/>
                    </a:solidFill>
                  </a:tcPr>
                </a:tc>
                <a:extLst>
                  <a:ext uri="{0D108BD9-81ED-4DB2-BD59-A6C34878D82A}">
                    <a16:rowId xmlns:a16="http://schemas.microsoft.com/office/drawing/2014/main" val="10004"/>
                  </a:ext>
                </a:extLst>
              </a:tr>
            </a:tbl>
          </a:graphicData>
        </a:graphic>
      </p:graphicFrame>
      <p:pic>
        <p:nvPicPr>
          <p:cNvPr id="6" name="Picture 4" descr="C:\Users\Aseel\Desktop\Capture20.PNG"/>
          <p:cNvPicPr>
            <a:picLocks noChangeAspect="1" noChangeArrowheads="1"/>
          </p:cNvPicPr>
          <p:nvPr/>
        </p:nvPicPr>
        <p:blipFill rotWithShape="1">
          <a:blip r:embed="rId2">
            <a:extLst>
              <a:ext uri="{28A0092B-C50C-407E-A947-70E740481C1C}">
                <a14:useLocalDpi xmlns:a14="http://schemas.microsoft.com/office/drawing/2010/main" val="0"/>
              </a:ext>
            </a:extLst>
          </a:blip>
          <a:srcRect b="34144"/>
          <a:stretch/>
        </p:blipFill>
        <p:spPr bwMode="auto">
          <a:xfrm>
            <a:off x="765820" y="3501008"/>
            <a:ext cx="518457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seel\Desktop\Capture20.PNG"/>
          <p:cNvPicPr>
            <a:picLocks noChangeAspect="1" noChangeArrowheads="1"/>
          </p:cNvPicPr>
          <p:nvPr/>
        </p:nvPicPr>
        <p:blipFill rotWithShape="1">
          <a:blip r:embed="rId2">
            <a:extLst>
              <a:ext uri="{28A0092B-C50C-407E-A947-70E740481C1C}">
                <a14:useLocalDpi xmlns:a14="http://schemas.microsoft.com/office/drawing/2010/main" val="0"/>
              </a:ext>
            </a:extLst>
          </a:blip>
          <a:srcRect t="67374"/>
          <a:stretch/>
        </p:blipFill>
        <p:spPr bwMode="auto">
          <a:xfrm>
            <a:off x="6094412" y="3501008"/>
            <a:ext cx="52565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2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21804" y="0"/>
            <a:ext cx="11017224" cy="1143000"/>
          </a:xfrm>
        </p:spPr>
        <p:txBody>
          <a:bodyPr>
            <a:normAutofit/>
          </a:bodyPr>
          <a:lstStyle/>
          <a:p>
            <a:r>
              <a:rPr lang="en-US" altLang="en-US" sz="3200" dirty="0" smtClean="0"/>
              <a:t>Neurotransmitters of autonomic nervous system</a:t>
            </a:r>
            <a:endParaRPr lang="en-US" altLang="en-US" sz="3200" dirty="0"/>
          </a:p>
        </p:txBody>
      </p:sp>
      <p:sp>
        <p:nvSpPr>
          <p:cNvPr id="52227" name="Rectangle 5"/>
          <p:cNvSpPr>
            <a:spLocks noGrp="1" noChangeArrowheads="1"/>
          </p:cNvSpPr>
          <p:nvPr>
            <p:ph type="body" idx="1"/>
          </p:nvPr>
        </p:nvSpPr>
        <p:spPr>
          <a:xfrm>
            <a:off x="621804" y="1268760"/>
            <a:ext cx="5701208" cy="4800600"/>
          </a:xfrm>
        </p:spPr>
        <p:txBody>
          <a:bodyPr>
            <a:normAutofit/>
          </a:bodyPr>
          <a:lstStyle/>
          <a:p>
            <a:pPr>
              <a:spcBef>
                <a:spcPts val="0"/>
              </a:spcBef>
              <a:defRPr/>
            </a:pPr>
            <a:r>
              <a:rPr lang="en-US" sz="1600" dirty="0">
                <a:solidFill>
                  <a:srgbClr val="FF0000"/>
                </a:solidFill>
              </a:rPr>
              <a:t>Neurotransmitter released by pre-ganglionic </a:t>
            </a:r>
            <a:r>
              <a:rPr lang="en-US" sz="1600" dirty="0" smtClean="0">
                <a:solidFill>
                  <a:srgbClr val="FF0000"/>
                </a:solidFill>
              </a:rPr>
              <a:t>axons:</a:t>
            </a:r>
          </a:p>
          <a:p>
            <a:pPr>
              <a:spcBef>
                <a:spcPts val="0"/>
              </a:spcBef>
              <a:defRPr/>
            </a:pPr>
            <a:endParaRPr lang="en-US" sz="1600" dirty="0">
              <a:solidFill>
                <a:srgbClr val="FF0000"/>
              </a:solidFill>
            </a:endParaRPr>
          </a:p>
          <a:p>
            <a:pPr lvl="1">
              <a:spcBef>
                <a:spcPts val="0"/>
              </a:spcBef>
              <a:defRPr/>
            </a:pPr>
            <a:r>
              <a:rPr lang="en-US" sz="1600" dirty="0"/>
              <a:t>Acetylcholine for both branches (cholinergic</a:t>
            </a:r>
            <a:r>
              <a:rPr lang="en-US" sz="1600" dirty="0" smtClean="0"/>
              <a:t>).</a:t>
            </a:r>
          </a:p>
          <a:p>
            <a:pPr lvl="1">
              <a:spcBef>
                <a:spcPts val="0"/>
              </a:spcBef>
              <a:defRPr/>
            </a:pPr>
            <a:endParaRPr lang="en-US" sz="1600" dirty="0"/>
          </a:p>
          <a:p>
            <a:pPr>
              <a:spcBef>
                <a:spcPts val="0"/>
              </a:spcBef>
              <a:defRPr/>
            </a:pPr>
            <a:r>
              <a:rPr lang="en-US" sz="1600" dirty="0">
                <a:solidFill>
                  <a:srgbClr val="FF0000"/>
                </a:solidFill>
              </a:rPr>
              <a:t>Neurotransmitter released by postganglionic </a:t>
            </a:r>
            <a:r>
              <a:rPr lang="en-US" sz="1600" dirty="0" smtClean="0">
                <a:solidFill>
                  <a:srgbClr val="FF0000"/>
                </a:solidFill>
              </a:rPr>
              <a:t>axons:</a:t>
            </a:r>
          </a:p>
          <a:p>
            <a:pPr>
              <a:spcBef>
                <a:spcPts val="0"/>
              </a:spcBef>
              <a:defRPr/>
            </a:pPr>
            <a:endParaRPr lang="en-US" sz="1600" dirty="0">
              <a:solidFill>
                <a:srgbClr val="FF0000"/>
              </a:solidFill>
            </a:endParaRPr>
          </a:p>
          <a:p>
            <a:pPr lvl="1">
              <a:spcBef>
                <a:spcPts val="0"/>
              </a:spcBef>
              <a:defRPr/>
            </a:pPr>
            <a:r>
              <a:rPr lang="en-US" sz="1600" dirty="0"/>
              <a:t>Sympathetic – most release norepinephrine (adrenergic</a:t>
            </a:r>
            <a:r>
              <a:rPr lang="en-US" sz="1600" dirty="0" smtClean="0"/>
              <a:t>).</a:t>
            </a:r>
          </a:p>
          <a:p>
            <a:pPr lvl="1">
              <a:spcBef>
                <a:spcPts val="0"/>
              </a:spcBef>
              <a:defRPr/>
            </a:pPr>
            <a:endParaRPr lang="en-US" sz="1600" dirty="0"/>
          </a:p>
          <a:p>
            <a:pPr lvl="1">
              <a:spcBef>
                <a:spcPts val="0"/>
              </a:spcBef>
              <a:defRPr/>
            </a:pPr>
            <a:r>
              <a:rPr lang="en-US" sz="1600" dirty="0">
                <a:solidFill>
                  <a:srgbClr val="FF0000"/>
                </a:solidFill>
              </a:rPr>
              <a:t>Parasympathetic – release </a:t>
            </a:r>
            <a:r>
              <a:rPr lang="en-US" sz="1600" dirty="0" smtClean="0">
                <a:solidFill>
                  <a:srgbClr val="FF0000"/>
                </a:solidFill>
              </a:rPr>
              <a:t>acetylcholine.</a:t>
            </a:r>
            <a:endParaRPr lang="en-US" sz="1600" dirty="0">
              <a:solidFill>
                <a:srgbClr val="FF0000"/>
              </a:solidFill>
            </a:endParaRPr>
          </a:p>
        </p:txBody>
      </p:sp>
      <p:pic>
        <p:nvPicPr>
          <p:cNvPr id="19460" name="Picture 4" descr="C:\Documents and Settings\Sultan Ayoub Meo\My Documents\My Pictures\fig-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1340768"/>
            <a:ext cx="508741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Documents and Settings\Sultan Ayoub Meo\My Documents\My Pictures\PERIPHERAL_AND_AUTONOMIC_NERVOUS_SYSTEMS_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04" y="3720985"/>
            <a:ext cx="5400600" cy="25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Documents and Settings\Sultan Ayoub Meo\My Documents\My Pictures\acetylcholine_receptors_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4" y="3749050"/>
            <a:ext cx="5087414" cy="248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2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The autonomic nervous system</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p:txBody>
          <a:bodyPr>
            <a:normAutofit/>
          </a:bodyPr>
          <a:lstStyle/>
          <a:p>
            <a:pPr algn="just" eaLnBrk="0" hangingPunct="0">
              <a:defRPr/>
            </a:pPr>
            <a:r>
              <a:rPr lang="en-US" sz="1600" dirty="0">
                <a:solidFill>
                  <a:srgbClr val="FF0000"/>
                </a:solidFill>
                <a:cs typeface="Arial" charset="0"/>
              </a:rPr>
              <a:t>Acetylcholine activates </a:t>
            </a:r>
            <a:r>
              <a:rPr lang="en-US" sz="1600" dirty="0">
                <a:cs typeface="Arial" charset="0"/>
              </a:rPr>
              <a:t>mainly two types of receptors. They are called muscarinic and nicotinic receptors. </a:t>
            </a:r>
            <a:endParaRPr lang="en-US" sz="1600" dirty="0" smtClean="0">
              <a:cs typeface="Arial" charset="0"/>
            </a:endParaRPr>
          </a:p>
          <a:p>
            <a:pPr algn="just" eaLnBrk="0" hangingPunct="0">
              <a:defRPr/>
            </a:pPr>
            <a:endParaRPr lang="en-US" sz="1600" dirty="0">
              <a:cs typeface="Arial" charset="0"/>
            </a:endParaRPr>
          </a:p>
          <a:p>
            <a:pPr algn="just" eaLnBrk="0" hangingPunct="0">
              <a:defRPr/>
            </a:pPr>
            <a:r>
              <a:rPr lang="en-US" sz="1600" dirty="0">
                <a:cs typeface="Arial" charset="0"/>
              </a:rPr>
              <a:t>Muscarine</a:t>
            </a:r>
            <a:r>
              <a:rPr lang="en-US" sz="1600" dirty="0">
                <a:cs typeface="Arial" charset="0"/>
              </a:rPr>
              <a:t> activates only muscarinic receptors whereas nicotine activates only nicotinic receptors; </a:t>
            </a:r>
            <a:r>
              <a:rPr lang="en-US" sz="1600" dirty="0">
                <a:solidFill>
                  <a:srgbClr val="FF0000"/>
                </a:solidFill>
                <a:cs typeface="Arial" charset="0"/>
              </a:rPr>
              <a:t>acetylcholine activates both of them. </a:t>
            </a:r>
            <a:endParaRPr lang="en-US" sz="1600" dirty="0" smtClean="0">
              <a:solidFill>
                <a:srgbClr val="FF0000"/>
              </a:solidFill>
              <a:cs typeface="Arial" charset="0"/>
            </a:endParaRPr>
          </a:p>
          <a:p>
            <a:pPr algn="just" eaLnBrk="0" hangingPunct="0">
              <a:defRPr/>
            </a:pPr>
            <a:endParaRPr lang="en-US" sz="1600" dirty="0">
              <a:solidFill>
                <a:srgbClr val="FF0000"/>
              </a:solidFill>
              <a:cs typeface="Arial" charset="0"/>
            </a:endParaRPr>
          </a:p>
          <a:p>
            <a:pPr algn="just" eaLnBrk="0" hangingPunct="0">
              <a:defRPr/>
            </a:pPr>
            <a:r>
              <a:rPr lang="en-US" sz="1600" dirty="0">
                <a:solidFill>
                  <a:srgbClr val="FF0000"/>
                </a:solidFill>
                <a:cs typeface="Arial" charset="0"/>
              </a:rPr>
              <a:t>Muscarinic receptors </a:t>
            </a:r>
            <a:r>
              <a:rPr lang="en-US" sz="1600" dirty="0">
                <a:cs typeface="Arial" charset="0"/>
              </a:rPr>
              <a:t>are found on all effector cells that are stimulated by the postganglionic cholinergic neurons of either the parasympathetic nervous system or the sympathetic system. </a:t>
            </a:r>
            <a:endParaRPr lang="en-US" sz="1600" dirty="0" smtClean="0">
              <a:cs typeface="Arial" charset="0"/>
            </a:endParaRPr>
          </a:p>
          <a:p>
            <a:pPr algn="just" eaLnBrk="0" hangingPunct="0">
              <a:defRPr/>
            </a:pPr>
            <a:endParaRPr lang="en-US" sz="1600" dirty="0">
              <a:cs typeface="Arial" charset="0"/>
            </a:endParaRPr>
          </a:p>
          <a:p>
            <a:pPr algn="just" eaLnBrk="0" hangingPunct="0">
              <a:defRPr/>
            </a:pPr>
            <a:r>
              <a:rPr lang="en-US" sz="1600" dirty="0">
                <a:solidFill>
                  <a:srgbClr val="FF0000"/>
                </a:solidFill>
                <a:cs typeface="Arial" charset="0"/>
              </a:rPr>
              <a:t>Nicotinic receptors </a:t>
            </a:r>
            <a:r>
              <a:rPr lang="en-US" sz="1600" dirty="0">
                <a:cs typeface="Arial" charset="0"/>
              </a:rPr>
              <a:t>are found in the autonomic ganglia at the synapses between the preganglionic and postganglionic neurons of both the sympathetic and parasympathetic systems.  </a:t>
            </a:r>
          </a:p>
          <a:p>
            <a:endParaRPr lang="ar-SA" sz="1600" dirty="0"/>
          </a:p>
        </p:txBody>
      </p:sp>
    </p:spTree>
    <p:extLst>
      <p:ext uri="{BB962C8B-B14F-4D97-AF65-F5344CB8AC3E}">
        <p14:creationId xmlns:p14="http://schemas.microsoft.com/office/powerpoint/2010/main" val="120290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348864"/>
            <a:ext cx="10969943" cy="914400"/>
          </a:xfrm>
        </p:spPr>
        <p:txBody>
          <a:bodyPr>
            <a:normAutofit/>
          </a:bodyPr>
          <a:lstStyle/>
          <a:p>
            <a:r>
              <a:rPr lang="en-US" sz="3200" dirty="0"/>
              <a:t>Receptors</a:t>
            </a:r>
          </a:p>
        </p:txBody>
      </p:sp>
      <p:sp>
        <p:nvSpPr>
          <p:cNvPr id="3" name="Text Placeholder 2"/>
          <p:cNvSpPr>
            <a:spLocks noGrp="1"/>
          </p:cNvSpPr>
          <p:nvPr>
            <p:ph type="body" idx="1"/>
          </p:nvPr>
        </p:nvSpPr>
        <p:spPr>
          <a:xfrm>
            <a:off x="609460" y="1337356"/>
            <a:ext cx="5385514" cy="506199"/>
          </a:xfrm>
        </p:spPr>
        <p:txBody>
          <a:bodyPr/>
          <a:lstStyle/>
          <a:p>
            <a:r>
              <a:rPr lang="en-US" sz="1800" dirty="0"/>
              <a:t>Cholinergic receptors:</a:t>
            </a:r>
          </a:p>
        </p:txBody>
      </p:sp>
      <p:sp>
        <p:nvSpPr>
          <p:cNvPr id="4" name="Text Placeholder 3"/>
          <p:cNvSpPr>
            <a:spLocks noGrp="1"/>
          </p:cNvSpPr>
          <p:nvPr>
            <p:ph type="body" sz="half" idx="3"/>
          </p:nvPr>
        </p:nvSpPr>
        <p:spPr>
          <a:xfrm>
            <a:off x="6191771" y="1337357"/>
            <a:ext cx="5387630" cy="506199"/>
          </a:xfrm>
        </p:spPr>
        <p:txBody>
          <a:bodyPr>
            <a:normAutofit/>
          </a:bodyPr>
          <a:lstStyle/>
          <a:p>
            <a:r>
              <a:rPr lang="en-US" sz="1800" dirty="0"/>
              <a:t>Adrenergic receptors:</a:t>
            </a:r>
          </a:p>
        </p:txBody>
      </p:sp>
      <p:sp>
        <p:nvSpPr>
          <p:cNvPr id="5" name="Slide Number Placeholder 4"/>
          <p:cNvSpPr>
            <a:spLocks noGrp="1"/>
          </p:cNvSpPr>
          <p:nvPr>
            <p:ph type="sldNum" sz="quarter" idx="12"/>
          </p:nvPr>
        </p:nvSpPr>
        <p:spPr/>
        <p:txBody>
          <a:bodyPr/>
          <a:lstStyle/>
          <a:p>
            <a:fld id="{4929A69E-7D8F-4515-9605-0315ABD4F316}" type="slidenum">
              <a:rPr lang="en-US" smtClean="0"/>
              <a:t>25</a:t>
            </a:fld>
            <a:endParaRPr lang="en-US" dirty="0"/>
          </a:p>
        </p:txBody>
      </p:sp>
      <p:sp>
        <p:nvSpPr>
          <p:cNvPr id="6" name="Content Placeholder 5"/>
          <p:cNvSpPr>
            <a:spLocks noGrp="1"/>
          </p:cNvSpPr>
          <p:nvPr>
            <p:ph sz="quarter" idx="2"/>
          </p:nvPr>
        </p:nvSpPr>
        <p:spPr>
          <a:xfrm>
            <a:off x="609460" y="1976044"/>
            <a:ext cx="5383399" cy="1439416"/>
          </a:xfrm>
        </p:spPr>
        <p:txBody>
          <a:bodyPr/>
          <a:lstStyle/>
          <a:p>
            <a:r>
              <a:rPr lang="en-US" sz="1800" dirty="0"/>
              <a:t>They are named after the drugs that bind to them:</a:t>
            </a:r>
          </a:p>
          <a:p>
            <a:pPr marL="571500" indent="-571500">
              <a:buFont typeface="+mj-lt"/>
              <a:buAutoNum type="romanUcPeriod"/>
            </a:pPr>
            <a:r>
              <a:rPr lang="en-US" sz="1800" dirty="0"/>
              <a:t>Muscarinic (</a:t>
            </a:r>
            <a:r>
              <a:rPr lang="en-US" sz="1800" dirty="0" smtClean="0"/>
              <a:t>G-protein </a:t>
            </a:r>
            <a:r>
              <a:rPr lang="en-US" sz="1800" dirty="0"/>
              <a:t>coupled) Receptors (bind </a:t>
            </a:r>
            <a:r>
              <a:rPr lang="en-US" sz="1800" dirty="0"/>
              <a:t>muscarine</a:t>
            </a:r>
            <a:r>
              <a:rPr lang="en-US" sz="1800" dirty="0"/>
              <a:t>)</a:t>
            </a:r>
          </a:p>
          <a:p>
            <a:pPr marL="571500" indent="-571500">
              <a:buFont typeface="+mj-lt"/>
              <a:buAutoNum type="romanUcPeriod"/>
            </a:pPr>
            <a:r>
              <a:rPr lang="en-US" sz="1800" dirty="0"/>
              <a:t>Nicotinic (ligand-gated) Receptors (bind nicotine)</a:t>
            </a:r>
          </a:p>
        </p:txBody>
      </p:sp>
      <p:sp>
        <p:nvSpPr>
          <p:cNvPr id="7" name="Content Placeholder 6"/>
          <p:cNvSpPr>
            <a:spLocks noGrp="1"/>
          </p:cNvSpPr>
          <p:nvPr>
            <p:ph sz="quarter" idx="4"/>
          </p:nvPr>
        </p:nvSpPr>
        <p:spPr>
          <a:xfrm>
            <a:off x="6191771" y="1972968"/>
            <a:ext cx="5383397" cy="4038600"/>
          </a:xfrm>
        </p:spPr>
        <p:txBody>
          <a:bodyPr>
            <a:normAutofit/>
          </a:bodyPr>
          <a:lstStyle/>
          <a:p>
            <a:r>
              <a:rPr lang="en-US" sz="1800" dirty="0"/>
              <a:t>The Sympathetic NS Acts on two types of receptors α and β :</a:t>
            </a:r>
          </a:p>
          <a:p>
            <a:r>
              <a:rPr lang="el-GR" sz="1800" dirty="0">
                <a:solidFill>
                  <a:schemeClr val="accent2">
                    <a:lumMod val="75000"/>
                  </a:schemeClr>
                </a:solidFill>
              </a:rPr>
              <a:t>α1-</a:t>
            </a:r>
            <a:r>
              <a:rPr lang="en-US" sz="1800" dirty="0">
                <a:solidFill>
                  <a:schemeClr val="accent2">
                    <a:lumMod val="75000"/>
                  </a:schemeClr>
                </a:solidFill>
              </a:rPr>
              <a:t>receptors</a:t>
            </a:r>
            <a:r>
              <a:rPr lang="en-US" sz="1800" dirty="0"/>
              <a:t>: their activation usually produces </a:t>
            </a:r>
            <a:r>
              <a:rPr lang="en-US" sz="1800" dirty="0">
                <a:solidFill>
                  <a:srgbClr val="FF0000"/>
                </a:solidFill>
              </a:rPr>
              <a:t>excitation</a:t>
            </a:r>
            <a:r>
              <a:rPr lang="en-US" sz="1800" dirty="0"/>
              <a:t> (</a:t>
            </a:r>
            <a:r>
              <a:rPr lang="en-US" sz="1800" dirty="0">
                <a:solidFill>
                  <a:srgbClr val="638BA6"/>
                </a:solidFill>
              </a:rPr>
              <a:t>most target tissues</a:t>
            </a:r>
            <a:r>
              <a:rPr lang="en-US" sz="1800" dirty="0"/>
              <a:t>).</a:t>
            </a:r>
          </a:p>
          <a:p>
            <a:r>
              <a:rPr lang="el-GR" sz="1800" dirty="0">
                <a:solidFill>
                  <a:schemeClr val="accent2">
                    <a:lumMod val="75000"/>
                  </a:schemeClr>
                </a:solidFill>
              </a:rPr>
              <a:t>α2-</a:t>
            </a:r>
            <a:r>
              <a:rPr lang="en-US" sz="1800" dirty="0">
                <a:solidFill>
                  <a:schemeClr val="accent2">
                    <a:lumMod val="75000"/>
                  </a:schemeClr>
                </a:solidFill>
              </a:rPr>
              <a:t>receptors: </a:t>
            </a:r>
            <a:r>
              <a:rPr lang="en-US" sz="1800" dirty="0"/>
              <a:t>their activation usually produce </a:t>
            </a:r>
            <a:r>
              <a:rPr lang="en-US" sz="1800" dirty="0">
                <a:solidFill>
                  <a:srgbClr val="FF0000"/>
                </a:solidFill>
              </a:rPr>
              <a:t>inhibition</a:t>
            </a:r>
            <a:r>
              <a:rPr lang="en-US" sz="1800" dirty="0"/>
              <a:t> </a:t>
            </a:r>
            <a:r>
              <a:rPr lang="en-US" sz="1800" dirty="0">
                <a:solidFill>
                  <a:schemeClr val="bg2">
                    <a:lumMod val="75000"/>
                  </a:schemeClr>
                </a:solidFill>
              </a:rPr>
              <a:t>(digestive organs)</a:t>
            </a:r>
          </a:p>
          <a:p>
            <a:r>
              <a:rPr lang="el-GR" sz="1800" dirty="0">
                <a:solidFill>
                  <a:schemeClr val="accent2">
                    <a:lumMod val="75000"/>
                  </a:schemeClr>
                </a:solidFill>
              </a:rPr>
              <a:t>β1-</a:t>
            </a:r>
            <a:r>
              <a:rPr lang="en-US" sz="1800" dirty="0">
                <a:solidFill>
                  <a:schemeClr val="accent2">
                    <a:lumMod val="75000"/>
                  </a:schemeClr>
                </a:solidFill>
              </a:rPr>
              <a:t>receptors:</a:t>
            </a:r>
            <a:r>
              <a:rPr lang="en-US" sz="1800" dirty="0"/>
              <a:t>. They cause an </a:t>
            </a:r>
            <a:r>
              <a:rPr lang="en-US" sz="1800" dirty="0">
                <a:solidFill>
                  <a:srgbClr val="FF0000"/>
                </a:solidFill>
              </a:rPr>
              <a:t>excitatory</a:t>
            </a:r>
            <a:r>
              <a:rPr lang="en-US" sz="1800" dirty="0"/>
              <a:t> response </a:t>
            </a:r>
            <a:r>
              <a:rPr lang="en-US" sz="1800" dirty="0">
                <a:solidFill>
                  <a:schemeClr val="bg2">
                    <a:lumMod val="75000"/>
                  </a:schemeClr>
                </a:solidFill>
              </a:rPr>
              <a:t>(mainly in heart).</a:t>
            </a:r>
          </a:p>
          <a:p>
            <a:r>
              <a:rPr lang="el-GR" sz="1800" dirty="0">
                <a:solidFill>
                  <a:schemeClr val="accent2">
                    <a:lumMod val="75000"/>
                  </a:schemeClr>
                </a:solidFill>
              </a:rPr>
              <a:t>β2-</a:t>
            </a:r>
            <a:r>
              <a:rPr lang="en-US" sz="1800" dirty="0">
                <a:solidFill>
                  <a:schemeClr val="accent2">
                    <a:lumMod val="75000"/>
                  </a:schemeClr>
                </a:solidFill>
              </a:rPr>
              <a:t>receptors: </a:t>
            </a:r>
            <a:r>
              <a:rPr lang="en-US" sz="1800" dirty="0"/>
              <a:t>their activation in general  causes </a:t>
            </a:r>
            <a:r>
              <a:rPr lang="en-US" sz="1800" dirty="0">
                <a:solidFill>
                  <a:srgbClr val="FF0000"/>
                </a:solidFill>
              </a:rPr>
              <a:t>inhibition</a:t>
            </a:r>
            <a:r>
              <a:rPr lang="en-US" sz="1800" dirty="0"/>
              <a:t> (</a:t>
            </a:r>
            <a:r>
              <a:rPr lang="en-US" sz="1800" dirty="0">
                <a:solidFill>
                  <a:schemeClr val="bg2">
                    <a:lumMod val="75000"/>
                  </a:schemeClr>
                </a:solidFill>
              </a:rPr>
              <a:t>blood vessels and airways</a:t>
            </a:r>
            <a:r>
              <a:rPr lang="en-US" sz="1800" dirty="0"/>
              <a:t>).</a:t>
            </a:r>
          </a:p>
          <a:p>
            <a:r>
              <a:rPr lang="el-GR" sz="1800" dirty="0"/>
              <a:t>β3-</a:t>
            </a:r>
            <a:r>
              <a:rPr lang="en-US" sz="1800" dirty="0"/>
              <a:t>receptors: </a:t>
            </a:r>
          </a:p>
          <a:p>
            <a:endParaRPr lang="en-US" dirty="0"/>
          </a:p>
        </p:txBody>
      </p:sp>
      <p:pic>
        <p:nvPicPr>
          <p:cNvPr id="2050" name="Picture 2" descr="C:\Users\Aseel\Desktop\M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03" y="3547949"/>
            <a:ext cx="2102753" cy="19630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eel\Desktop\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82" y="3547949"/>
            <a:ext cx="1706718" cy="200254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609460" y="5877830"/>
            <a:ext cx="10965708" cy="71970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sz="1800" dirty="0"/>
              <a:t>Blocker: </a:t>
            </a:r>
            <a:r>
              <a:rPr lang="en-US" sz="1800" dirty="0" smtClean="0">
                <a:solidFill>
                  <a:srgbClr val="FF0000"/>
                </a:solidFill>
              </a:rPr>
              <a:t>Atropine </a:t>
            </a:r>
            <a:r>
              <a:rPr lang="en-US" sz="1800" dirty="0">
                <a:solidFill>
                  <a:srgbClr val="FF0000"/>
                </a:solidFill>
              </a:rPr>
              <a:t>blocks M receptors and is used to  inhibit salivary and bronchial secretion before surgery.</a:t>
            </a:r>
          </a:p>
          <a:p>
            <a:endParaRPr lang="en-US" sz="1800" dirty="0"/>
          </a:p>
        </p:txBody>
      </p:sp>
      <p:sp>
        <p:nvSpPr>
          <p:cNvPr id="13" name="TextBox 12"/>
          <p:cNvSpPr txBox="1"/>
          <p:nvPr/>
        </p:nvSpPr>
        <p:spPr>
          <a:xfrm>
            <a:off x="5992859" y="115645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15" name="Straight Connector 14"/>
          <p:cNvCxnSpPr/>
          <p:nvPr/>
        </p:nvCxnSpPr>
        <p:spPr>
          <a:xfrm>
            <a:off x="5992859" y="1145339"/>
            <a:ext cx="0" cy="4443901"/>
          </a:xfrm>
          <a:prstGeom prst="line">
            <a:avLst/>
          </a:prstGeom>
          <a:ln>
            <a:solidFill>
              <a:schemeClr val="accent2">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6140" y="1157940"/>
            <a:ext cx="2346719" cy="30628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Extra</a:t>
            </a:r>
          </a:p>
        </p:txBody>
      </p:sp>
    </p:spTree>
    <p:extLst>
      <p:ext uri="{BB962C8B-B14F-4D97-AF65-F5344CB8AC3E}">
        <p14:creationId xmlns:p14="http://schemas.microsoft.com/office/powerpoint/2010/main" val="760908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Receptors</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09460" y="1219200"/>
            <a:ext cx="10969943" cy="3184900"/>
          </a:xfrm>
        </p:spPr>
        <p:txBody>
          <a:bodyPr>
            <a:normAutofit fontScale="70000" lnSpcReduction="20000"/>
          </a:bodyPr>
          <a:lstStyle/>
          <a:p>
            <a:r>
              <a:rPr lang="en-US" sz="2300" dirty="0"/>
              <a:t>The parasympathetic nervous system uses only acetylcholine (</a:t>
            </a:r>
            <a:r>
              <a:rPr lang="en-US" sz="2300" dirty="0"/>
              <a:t>ACh</a:t>
            </a:r>
            <a:r>
              <a:rPr lang="en-US" sz="2300" dirty="0"/>
              <a:t>) as its neurotransmitter. </a:t>
            </a:r>
          </a:p>
          <a:p>
            <a:r>
              <a:rPr lang="en-US" sz="2300" dirty="0"/>
              <a:t> The </a:t>
            </a:r>
            <a:r>
              <a:rPr lang="en-US" sz="2300" dirty="0"/>
              <a:t>ACh</a:t>
            </a:r>
            <a:r>
              <a:rPr lang="en-US" sz="2300" dirty="0"/>
              <a:t> acts on two types of receptors, the </a:t>
            </a:r>
            <a:r>
              <a:rPr lang="en-US" sz="2300" dirty="0">
                <a:solidFill>
                  <a:schemeClr val="bg2">
                    <a:lumMod val="75000"/>
                  </a:schemeClr>
                </a:solidFill>
              </a:rPr>
              <a:t>muscarinic</a:t>
            </a:r>
            <a:r>
              <a:rPr lang="en-US" sz="2300" dirty="0"/>
              <a:t> and </a:t>
            </a:r>
            <a:r>
              <a:rPr lang="en-US" sz="2300" dirty="0">
                <a:solidFill>
                  <a:schemeClr val="bg2">
                    <a:lumMod val="75000"/>
                  </a:schemeClr>
                </a:solidFill>
              </a:rPr>
              <a:t>nicotinic</a:t>
            </a:r>
            <a:r>
              <a:rPr lang="en-US" sz="2300" dirty="0"/>
              <a:t> cholinergic receptors. </a:t>
            </a:r>
          </a:p>
          <a:p>
            <a:r>
              <a:rPr lang="en-US" sz="2300" dirty="0"/>
              <a:t> Most transmissions occur in two stages: When stimulated, the preganglionic nerve releases </a:t>
            </a:r>
            <a:r>
              <a:rPr lang="en-US" sz="2300" dirty="0"/>
              <a:t>ACh</a:t>
            </a:r>
            <a:r>
              <a:rPr lang="en-US" sz="2300" dirty="0"/>
              <a:t> at the ganglion, which acts on nicotinic receptors of the postganglionic nerve. </a:t>
            </a:r>
          </a:p>
          <a:p>
            <a:r>
              <a:rPr lang="en-US" sz="2300" dirty="0"/>
              <a:t> The postganglionic nerve then releases </a:t>
            </a:r>
            <a:r>
              <a:rPr lang="en-US" sz="2300" dirty="0"/>
              <a:t>ACh</a:t>
            </a:r>
            <a:r>
              <a:rPr lang="en-US" sz="2300" dirty="0"/>
              <a:t> to stimulate the muscarinic receptors of the target organ.</a:t>
            </a:r>
          </a:p>
          <a:p>
            <a:r>
              <a:rPr lang="en-US" sz="2300" dirty="0"/>
              <a:t>The Sympathetic NS Acts on two types of receptors : α and β.</a:t>
            </a:r>
          </a:p>
          <a:p>
            <a:endParaRPr lang="en-US" sz="2300" dirty="0"/>
          </a:p>
          <a:p>
            <a:r>
              <a:rPr lang="en-US" sz="2300" dirty="0">
                <a:solidFill>
                  <a:schemeClr val="accent2">
                    <a:lumMod val="75000"/>
                  </a:schemeClr>
                </a:solidFill>
              </a:rPr>
              <a:t>What do the receptors do? </a:t>
            </a:r>
          </a:p>
          <a:p>
            <a:pPr marL="571500" indent="-571500">
              <a:buFont typeface="+mj-lt"/>
              <a:buAutoNum type="romanUcPeriod"/>
            </a:pPr>
            <a:r>
              <a:rPr lang="en-US" sz="2300" dirty="0"/>
              <a:t>Activation of </a:t>
            </a:r>
            <a:r>
              <a:rPr lang="el-GR" sz="2300" dirty="0">
                <a:solidFill>
                  <a:schemeClr val="accent2"/>
                </a:solidFill>
                <a:latin typeface="Times New Roman"/>
                <a:cs typeface="Times New Roman"/>
              </a:rPr>
              <a:t>α</a:t>
            </a:r>
            <a:r>
              <a:rPr lang="en-US" sz="2300" dirty="0"/>
              <a:t> receptors leads to </a:t>
            </a:r>
            <a:r>
              <a:rPr lang="en-US" sz="2300" dirty="0">
                <a:solidFill>
                  <a:schemeClr val="accent2"/>
                </a:solidFill>
              </a:rPr>
              <a:t>smooth muscle contraction</a:t>
            </a:r>
            <a:r>
              <a:rPr lang="en-US" sz="2300" dirty="0"/>
              <a:t> </a:t>
            </a:r>
            <a:r>
              <a:rPr lang="en-US" sz="2300" dirty="0">
                <a:solidFill>
                  <a:srgbClr val="00B050"/>
                </a:solidFill>
              </a:rPr>
              <a:t>e.g.blood</a:t>
            </a:r>
            <a:r>
              <a:rPr lang="en-US" sz="2300" dirty="0">
                <a:solidFill>
                  <a:srgbClr val="00B050"/>
                </a:solidFill>
              </a:rPr>
              <a:t> vessel.</a:t>
            </a:r>
          </a:p>
          <a:p>
            <a:pPr marL="571500" indent="-571500">
              <a:buFont typeface="+mj-lt"/>
              <a:buAutoNum type="romanUcPeriod"/>
            </a:pPr>
            <a:r>
              <a:rPr lang="en-US" sz="2300" dirty="0"/>
              <a:t>Activation of </a:t>
            </a:r>
            <a:r>
              <a:rPr lang="el-GR" sz="2300" dirty="0">
                <a:solidFill>
                  <a:schemeClr val="accent2"/>
                </a:solidFill>
                <a:latin typeface="Times New Roman"/>
                <a:cs typeface="Times New Roman"/>
              </a:rPr>
              <a:t>β</a:t>
            </a:r>
            <a:r>
              <a:rPr lang="en-US" sz="1400" dirty="0">
                <a:solidFill>
                  <a:schemeClr val="accent2"/>
                </a:solidFill>
              </a:rPr>
              <a:t>2</a:t>
            </a:r>
            <a:r>
              <a:rPr lang="en-US" sz="2300" dirty="0"/>
              <a:t> receptors leads to </a:t>
            </a:r>
            <a:r>
              <a:rPr lang="en-US" sz="2300" dirty="0">
                <a:solidFill>
                  <a:schemeClr val="accent2"/>
                </a:solidFill>
              </a:rPr>
              <a:t>smooth muscle relaxation</a:t>
            </a:r>
            <a:r>
              <a:rPr lang="en-US" sz="2300" dirty="0"/>
              <a:t>.</a:t>
            </a:r>
          </a:p>
          <a:p>
            <a:pPr marL="571500" indent="-571500">
              <a:buFont typeface="+mj-lt"/>
              <a:buAutoNum type="romanUcPeriod"/>
            </a:pPr>
            <a:r>
              <a:rPr lang="en-US" sz="2300" dirty="0"/>
              <a:t>Activation of </a:t>
            </a:r>
            <a:r>
              <a:rPr lang="el-GR" sz="2300" dirty="0">
                <a:solidFill>
                  <a:schemeClr val="accent2"/>
                </a:solidFill>
                <a:latin typeface="Times New Roman"/>
                <a:cs typeface="Times New Roman"/>
              </a:rPr>
              <a:t>β</a:t>
            </a:r>
            <a:r>
              <a:rPr lang="en-US" sz="1400" dirty="0">
                <a:solidFill>
                  <a:schemeClr val="accent2"/>
                </a:solidFill>
              </a:rPr>
              <a:t>1</a:t>
            </a:r>
            <a:r>
              <a:rPr lang="en-US" sz="2300" dirty="0"/>
              <a:t> receptors leads to </a:t>
            </a:r>
            <a:r>
              <a:rPr lang="en-US" sz="2300" dirty="0">
                <a:solidFill>
                  <a:schemeClr val="accent2"/>
                </a:solidFill>
              </a:rPr>
              <a:t>smooth muscle contraction (especially in heart).</a:t>
            </a:r>
          </a:p>
        </p:txBody>
      </p:sp>
      <p:pic>
        <p:nvPicPr>
          <p:cNvPr id="12290" name="Picture 2" descr="C:\Users\Aseel\Desktop\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588" y="4369296"/>
            <a:ext cx="5563230" cy="192794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seel\Desktop\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74" y="4404100"/>
            <a:ext cx="5406713" cy="18931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98327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pic>
        <p:nvPicPr>
          <p:cNvPr id="5" name="Content Placeholder 4"/>
          <p:cNvPicPr>
            <a:picLocks noGrp="1" noChangeAspect="1"/>
          </p:cNvPicPr>
          <p:nvPr>
            <p:ph sz="quarter" idx="1"/>
          </p:nvPr>
        </p:nvPicPr>
        <p:blipFill>
          <a:blip r:embed="rId2"/>
          <a:stretch>
            <a:fillRect/>
          </a:stretch>
        </p:blipFill>
        <p:spPr>
          <a:xfrm>
            <a:off x="1371715" y="1299413"/>
            <a:ext cx="9445431" cy="4890342"/>
          </a:xfrm>
          <a:prstGeom prst="rect">
            <a:avLst/>
          </a:prstGeom>
        </p:spPr>
      </p:pic>
      <p:sp>
        <p:nvSpPr>
          <p:cNvPr id="6" name="TextBox 5"/>
          <p:cNvSpPr txBox="1"/>
          <p:nvPr/>
        </p:nvSpPr>
        <p:spPr>
          <a:xfrm>
            <a:off x="9596537" y="-4013"/>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92154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Physiological functions of the autonomic </a:t>
            </a:r>
            <a:br>
              <a:rPr lang="en-US" sz="3200" dirty="0"/>
            </a:br>
            <a:r>
              <a:rPr lang="en-US" sz="3200" dirty="0"/>
              <a:t>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96870606"/>
              </p:ext>
            </p:extLst>
          </p:nvPr>
        </p:nvGraphicFramePr>
        <p:xfrm>
          <a:off x="0" y="1169794"/>
          <a:ext cx="12188826" cy="5186556"/>
        </p:xfrm>
        <a:graphic>
          <a:graphicData uri="http://schemas.openxmlformats.org/drawingml/2006/table">
            <a:tbl>
              <a:tblPr firstRow="1" bandRow="1">
                <a:tableStyleId>{5DA37D80-6434-44D0-A028-1B22A696006F}</a:tableStyleId>
              </a:tblPr>
              <a:tblGrid>
                <a:gridCol w="1413891">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gridCol w="2376264">
                  <a:extLst>
                    <a:ext uri="{9D8B030D-6E8A-4147-A177-3AD203B41FA5}">
                      <a16:colId xmlns:a16="http://schemas.microsoft.com/office/drawing/2014/main" val="20004"/>
                    </a:ext>
                  </a:extLst>
                </a:gridCol>
                <a:gridCol w="1629919">
                  <a:extLst>
                    <a:ext uri="{9D8B030D-6E8A-4147-A177-3AD203B41FA5}">
                      <a16:colId xmlns:a16="http://schemas.microsoft.com/office/drawing/2014/main" val="20005"/>
                    </a:ext>
                  </a:extLst>
                </a:gridCol>
              </a:tblGrid>
              <a:tr h="269776">
                <a:tc gridSpan="6">
                  <a:txBody>
                    <a:bodyPr/>
                    <a:lstStyle/>
                    <a:p>
                      <a:pPr algn="ctr"/>
                      <a:r>
                        <a:rPr lang="en-US" altLang="en-US" sz="1800" b="0" dirty="0">
                          <a:solidFill>
                            <a:schemeClr val="bg1"/>
                          </a:solidFill>
                          <a:latin typeface="+mn-lt"/>
                        </a:rPr>
                        <a:t>Physiological functions of the autonomic nervous system</a:t>
                      </a:r>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extLst>
                  <a:ext uri="{0D108BD9-81ED-4DB2-BD59-A6C34878D82A}">
                    <a16:rowId xmlns:a16="http://schemas.microsoft.com/office/drawing/2014/main" val="10000"/>
                  </a:ext>
                </a:extLst>
              </a:tr>
              <a:tr h="368032">
                <a:tc>
                  <a:txBody>
                    <a:bodyPr/>
                    <a:lstStyle/>
                    <a:p>
                      <a:pPr algn="ctr"/>
                      <a:r>
                        <a:rPr lang="en-US" sz="1600" dirty="0">
                          <a:solidFill>
                            <a:schemeClr val="accent2">
                              <a:lumMod val="75000"/>
                            </a:schemeClr>
                          </a:solidFill>
                          <a:latin typeface="+mn-lt"/>
                        </a:rPr>
                        <a:t>Structure</a:t>
                      </a:r>
                    </a:p>
                  </a:txBody>
                  <a:tcP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Sympathetic (adrenergic)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Parasympathetic (muscarinic)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algn="ctr"/>
                      <a:r>
                        <a:rPr lang="en-US" sz="1600" dirty="0">
                          <a:solidFill>
                            <a:schemeClr val="accent2">
                              <a:lumMod val="75000"/>
                            </a:schemeClr>
                          </a:solidFill>
                          <a:latin typeface="+mn-lt"/>
                        </a:rPr>
                        <a:t>Structure</a:t>
                      </a:r>
                    </a:p>
                  </a:txBody>
                  <a:tcP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Sympathetic (adrenergic)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Parasympathetic (muscarinic)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extLst>
                  <a:ext uri="{0D108BD9-81ED-4DB2-BD59-A6C34878D82A}">
                    <a16:rowId xmlns:a16="http://schemas.microsoft.com/office/drawing/2014/main" val="10001"/>
                  </a:ext>
                </a:extLst>
              </a:tr>
              <a:tr h="364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Endocrine</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circulatory system</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extLst>
                  <a:ext uri="{0D108BD9-81ED-4DB2-BD59-A6C34878D82A}">
                    <a16:rowId xmlns:a16="http://schemas.microsoft.com/office/drawing/2014/main" val="10002"/>
                  </a:ext>
                </a:extLst>
              </a:tr>
              <a:tr h="36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Pancreas (islets)</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Α2: decreases secretion</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cardiac output</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increases</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M2: decreases</a:t>
                      </a:r>
                    </a:p>
                  </a:txBody>
                  <a:tcPr marT="45711" marB="45711" anchor="ctr" horzOverflow="overflow">
                    <a:solidFill>
                      <a:schemeClr val="bg1"/>
                    </a:solidFill>
                  </a:tcPr>
                </a:tc>
                <a:extLst>
                  <a:ext uri="{0D108BD9-81ED-4DB2-BD59-A6C34878D82A}">
                    <a16:rowId xmlns:a16="http://schemas.microsoft.com/office/drawing/2014/main" val="10003"/>
                  </a:ext>
                </a:extLst>
              </a:tr>
              <a:tr h="345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Adrenal medulla</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N: secretes epinephrine</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SA node: heart rate (chronotropic)</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β, </a:t>
                      </a:r>
                      <a:r>
                        <a:rPr kumimoji="0" lang="en-US" sz="1400" u="none" strike="noStrike" kern="1200" cap="none" normalizeH="0" baseline="0" dirty="0">
                          <a:ln>
                            <a:noFill/>
                          </a:ln>
                          <a:solidFill>
                            <a:schemeClr val="tx1"/>
                          </a:solidFill>
                          <a:effectLst/>
                          <a:latin typeface="+mn-lt"/>
                          <a:ea typeface="+mn-ea"/>
                          <a:cs typeface="+mn-cs"/>
                        </a:rPr>
                        <a:t>β2: increases</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M2: decreases</a:t>
                      </a:r>
                    </a:p>
                  </a:txBody>
                  <a:tcPr marT="45711" marB="45711" anchor="ctr" horzOverflow="overflow">
                    <a:solidFill>
                      <a:schemeClr val="bg1"/>
                    </a:solidFill>
                  </a:tcPr>
                </a:tc>
                <a:extLst>
                  <a:ext uri="{0D108BD9-81ED-4DB2-BD59-A6C34878D82A}">
                    <a16:rowId xmlns:a16="http://schemas.microsoft.com/office/drawing/2014/main" val="10004"/>
                  </a:ext>
                </a:extLst>
              </a:tr>
              <a:tr h="494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Urinary system</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cardiac muscle: contractility (inotropic)</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β, </a:t>
                      </a:r>
                      <a:r>
                        <a:rPr kumimoji="0" lang="en-US" sz="1400" u="none" strike="noStrike" kern="1200" cap="none" normalizeH="0" baseline="0" dirty="0">
                          <a:ln>
                            <a:noFill/>
                          </a:ln>
                          <a:solidFill>
                            <a:schemeClr val="tx1"/>
                          </a:solidFill>
                          <a:effectLst/>
                          <a:latin typeface="+mn-lt"/>
                          <a:ea typeface="+mn-ea"/>
                          <a:cs typeface="+mn-cs"/>
                        </a:rPr>
                        <a:t>β2: increases</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M2: decreases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(atria only)</a:t>
                      </a:r>
                    </a:p>
                  </a:txBody>
                  <a:tcPr marT="45711" marB="45711" anchor="ctr" horzOverflow="overflow">
                    <a:solidFill>
                      <a:schemeClr val="bg1"/>
                    </a:solidFill>
                  </a:tcPr>
                </a:tc>
                <a:extLst>
                  <a:ext uri="{0D108BD9-81ED-4DB2-BD59-A6C34878D82A}">
                    <a16:rowId xmlns:a16="http://schemas.microsoft.com/office/drawing/2014/main" val="10005"/>
                  </a:ext>
                </a:extLst>
              </a:tr>
              <a:tr h="317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Bladder wall</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Β2: relaxes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Contracts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conduction at AV node</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β1: increases</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M2: decreases</a:t>
                      </a:r>
                    </a:p>
                  </a:txBody>
                  <a:tcPr marT="45711" marB="45711" anchor="ctr" horzOverflow="overflow">
                    <a:solidFill>
                      <a:schemeClr val="bg1"/>
                    </a:solidFill>
                  </a:tcPr>
                </a:tc>
                <a:extLst>
                  <a:ext uri="{0D108BD9-81ED-4DB2-BD59-A6C34878D82A}">
                    <a16:rowId xmlns:a16="http://schemas.microsoft.com/office/drawing/2014/main" val="10006"/>
                  </a:ext>
                </a:extLst>
              </a:tr>
              <a:tr h="375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Ureter</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Α1: contracts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Relaxes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vascular smooth muscle</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contracts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l-GR" sz="1400" u="none" strike="noStrike" kern="1200" cap="none" normalizeH="0" baseline="0" dirty="0">
                          <a:ln>
                            <a:noFill/>
                          </a:ln>
                          <a:solidFill>
                            <a:schemeClr val="tx1"/>
                          </a:solidFill>
                          <a:effectLst/>
                          <a:latin typeface="+mn-lt"/>
                          <a:ea typeface="+mn-ea"/>
                          <a:cs typeface="+mn-cs"/>
                        </a:rPr>
                        <a:t>Α</a:t>
                      </a:r>
                      <a:r>
                        <a:rPr kumimoji="0" lang="en-US" sz="1400" u="none" strike="noStrike" kern="1200" cap="none" normalizeH="0" baseline="0" dirty="0">
                          <a:ln>
                            <a:noFill/>
                          </a:ln>
                          <a:solidFill>
                            <a:schemeClr val="tx1"/>
                          </a:solidFill>
                          <a:effectLst/>
                          <a:latin typeface="+mn-lt"/>
                          <a:ea typeface="+mn-ea"/>
                          <a:cs typeface="+mn-cs"/>
                        </a:rPr>
                        <a:t>= contracts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β2 </a:t>
                      </a:r>
                      <a:r>
                        <a:rPr kumimoji="0" lang="en-US" sz="1400" u="none" strike="noStrike" kern="1200" cap="none" normalizeH="0" baseline="0" dirty="0">
                          <a:ln>
                            <a:noFill/>
                          </a:ln>
                          <a:solidFill>
                            <a:schemeClr val="tx1"/>
                          </a:solidFill>
                          <a:effectLst/>
                          <a:latin typeface="+mn-lt"/>
                          <a:ea typeface="+mn-ea"/>
                          <a:cs typeface="+mn-cs"/>
                        </a:rPr>
                        <a:t>= relaxes</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extLst>
                  <a:ext uri="{0D108BD9-81ED-4DB2-BD59-A6C34878D82A}">
                    <a16:rowId xmlns:a16="http://schemas.microsoft.com/office/drawing/2014/main" val="10007"/>
                  </a:ext>
                </a:extLst>
              </a:tr>
              <a:tr h="290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Sphincter</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Α1: contracts; β2 relaxes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Relaxes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platelets</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α2: aggregates</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extLst>
                  <a:ext uri="{0D108BD9-81ED-4DB2-BD59-A6C34878D82A}">
                    <a16:rowId xmlns:a16="http://schemas.microsoft.com/office/drawing/2014/main" val="10008"/>
                  </a:ext>
                </a:extLst>
              </a:tr>
              <a:tr h="901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Sweat gland secretions</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M: stimulates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(major contribution)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α1: stimulates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(minor contribution)</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mast cells - histamine</a:t>
                      </a:r>
                    </a:p>
                  </a:txBody>
                  <a:tcPr marT="45711" marB="45711" anchor="ctr" horzOverflow="overflow">
                    <a:solidFill>
                      <a:schemeClr val="bg1"/>
                    </a:solid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β2: inhibits</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extLst>
                  <a:ext uri="{0D108BD9-81ED-4DB2-BD59-A6C34878D82A}">
                    <a16:rowId xmlns:a16="http://schemas.microsoft.com/office/drawing/2014/main" val="10009"/>
                  </a:ext>
                </a:extLst>
              </a:tr>
              <a:tr h="353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bg2">
                              <a:lumMod val="75000"/>
                            </a:schemeClr>
                          </a:solidFill>
                          <a:effectLst/>
                          <a:latin typeface="+mn-lt"/>
                        </a:rPr>
                        <a:t>Arrector pili</a:t>
                      </a:r>
                      <a:endParaRPr kumimoji="0" lang="en-US" sz="1400" b="0" i="0" u="none" strike="noStrike" cap="none" normalizeH="0" baseline="0" dirty="0">
                        <a:ln>
                          <a:noFill/>
                        </a:ln>
                        <a:solidFill>
                          <a:schemeClr val="bg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latin typeface="+mn-lt"/>
                        </a:rPr>
                        <a:t>Α1: stimulates</a:t>
                      </a:r>
                      <a:endParaRPr kumimoji="0" lang="en-US" sz="1400" b="0" i="0" u="none" strike="noStrike" cap="none" normalizeH="0" baseline="0" dirty="0">
                        <a:ln>
                          <a:noFill/>
                        </a:ln>
                        <a:solidFill>
                          <a:schemeClr val="tx1"/>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circulatory system</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11" marB="45711" anchor="ctr" horzOverflow="overflow">
                    <a:solidFill>
                      <a:schemeClr val="bg1"/>
                    </a:solidFill>
                  </a:tcPr>
                </a:tc>
                <a:extLst>
                  <a:ext uri="{0D108BD9-81ED-4DB2-BD59-A6C34878D82A}">
                    <a16:rowId xmlns:a16="http://schemas.microsoft.com/office/drawing/2014/main" val="10010"/>
                  </a:ext>
                </a:extLst>
              </a:tr>
            </a:tbl>
          </a:graphicData>
        </a:graphic>
      </p:graphicFrame>
      <p:sp>
        <p:nvSpPr>
          <p:cNvPr id="9" name="TextBox 8"/>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3332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Physiological functions of the autonomic </a:t>
            </a:r>
            <a:br>
              <a:rPr lang="en-US" sz="3200" dirty="0"/>
            </a:br>
            <a:r>
              <a:rPr lang="en-US" sz="3200" dirty="0"/>
              <a:t>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08072875"/>
              </p:ext>
            </p:extLst>
          </p:nvPr>
        </p:nvGraphicFramePr>
        <p:xfrm>
          <a:off x="0" y="1169794"/>
          <a:ext cx="12188826" cy="5052782"/>
        </p:xfrm>
        <a:graphic>
          <a:graphicData uri="http://schemas.openxmlformats.org/drawingml/2006/table">
            <a:tbl>
              <a:tblPr firstRow="1" bandRow="1">
                <a:tableStyleId>{5DA37D80-6434-44D0-A028-1B22A696006F}</a:tableStyleId>
              </a:tblPr>
              <a:tblGrid>
                <a:gridCol w="1413891">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160241">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448271">
                  <a:extLst>
                    <a:ext uri="{9D8B030D-6E8A-4147-A177-3AD203B41FA5}">
                      <a16:colId xmlns:a16="http://schemas.microsoft.com/office/drawing/2014/main" val="20004"/>
                    </a:ext>
                  </a:extLst>
                </a:gridCol>
                <a:gridCol w="1629919">
                  <a:extLst>
                    <a:ext uri="{9D8B030D-6E8A-4147-A177-3AD203B41FA5}">
                      <a16:colId xmlns:a16="http://schemas.microsoft.com/office/drawing/2014/main" val="20005"/>
                    </a:ext>
                  </a:extLst>
                </a:gridCol>
              </a:tblGrid>
              <a:tr h="269776">
                <a:tc gridSpan="6">
                  <a:txBody>
                    <a:bodyPr/>
                    <a:lstStyle/>
                    <a:p>
                      <a:pPr algn="ctr"/>
                      <a:r>
                        <a:rPr lang="en-US" altLang="en-US" sz="1800" b="0" dirty="0">
                          <a:solidFill>
                            <a:schemeClr val="bg1"/>
                          </a:solidFill>
                          <a:latin typeface="+mn-lt"/>
                        </a:rPr>
                        <a:t>Physiological functions of the autonomic nervous system</a:t>
                      </a:r>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tc hMerge="1">
                  <a:txBody>
                    <a:bodyPr/>
                    <a:lstStyle/>
                    <a:p>
                      <a:pPr algn="ctr"/>
                      <a:endParaRPr lang="en-US" altLang="en-US" sz="1800" b="0" dirty="0">
                        <a:solidFill>
                          <a:schemeClr val="bg1"/>
                        </a:solidFill>
                        <a:latin typeface="+mn-lt"/>
                      </a:endParaRPr>
                    </a:p>
                  </a:txBody>
                  <a:tcPr>
                    <a:solidFill>
                      <a:schemeClr val="accent2">
                        <a:lumMod val="40000"/>
                        <a:lumOff val="60000"/>
                      </a:schemeClr>
                    </a:solidFill>
                  </a:tcPr>
                </a:tc>
                <a:extLst>
                  <a:ext uri="{0D108BD9-81ED-4DB2-BD59-A6C34878D82A}">
                    <a16:rowId xmlns:a16="http://schemas.microsoft.com/office/drawing/2014/main" val="10000"/>
                  </a:ext>
                </a:extLst>
              </a:tr>
              <a:tr h="525294">
                <a:tc>
                  <a:txBody>
                    <a:bodyPr/>
                    <a:lstStyle/>
                    <a:p>
                      <a:pPr algn="ctr"/>
                      <a:r>
                        <a:rPr lang="en-US" sz="1600" dirty="0">
                          <a:solidFill>
                            <a:schemeClr val="accent2">
                              <a:lumMod val="75000"/>
                            </a:schemeClr>
                          </a:solidFill>
                          <a:latin typeface="+mn-lt"/>
                        </a:rPr>
                        <a:t>Structure</a:t>
                      </a:r>
                    </a:p>
                  </a:txBody>
                  <a:tcP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Sympathetic (adrenergic)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Parasympathetic (muscarinic)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algn="ctr"/>
                      <a:r>
                        <a:rPr lang="en-US" sz="1600" dirty="0">
                          <a:solidFill>
                            <a:schemeClr val="accent2">
                              <a:lumMod val="75000"/>
                            </a:schemeClr>
                          </a:solidFill>
                          <a:latin typeface="+mn-lt"/>
                        </a:rPr>
                        <a:t>Structure</a:t>
                      </a:r>
                    </a:p>
                  </a:txBody>
                  <a:tcP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Sympathetic (adrenergic)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Parasympathetic (muscarinic)</a:t>
                      </a:r>
                      <a:endParaRPr kumimoji="0" lang="en-US" sz="1600" b="0" i="0" u="none" strike="noStrike" cap="none" normalizeH="0" baseline="0" dirty="0">
                        <a:ln>
                          <a:noFill/>
                        </a:ln>
                        <a:solidFill>
                          <a:schemeClr val="accent2">
                            <a:lumMod val="75000"/>
                          </a:schemeClr>
                        </a:solidFill>
                        <a:effectLst/>
                        <a:latin typeface="+mn-lt"/>
                        <a:cs typeface="Times New Roman" pitchFamily="18" charset="0"/>
                      </a:endParaRPr>
                    </a:p>
                  </a:txBody>
                  <a:tcPr marT="45723" marB="45723" anchor="ctr" horzOverflow="overflow">
                    <a:solidFill>
                      <a:schemeClr val="bg1"/>
                    </a:solidFill>
                  </a:tcPr>
                </a:tc>
                <a:extLst>
                  <a:ext uri="{0D108BD9-81ED-4DB2-BD59-A6C34878D82A}">
                    <a16:rowId xmlns:a16="http://schemas.microsoft.com/office/drawing/2014/main" val="10001"/>
                  </a:ext>
                </a:extLst>
              </a:tr>
              <a:tr h="37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respiratory system</a:t>
                      </a:r>
                    </a:p>
                  </a:txBody>
                  <a:tcPr marT="45724" marB="45724"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lacrimal glands (tears)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decreases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increases</a:t>
                      </a:r>
                    </a:p>
                  </a:txBody>
                  <a:tcPr anchor="ctr" horzOverflow="overflow">
                    <a:solidFill>
                      <a:schemeClr val="bg1"/>
                    </a:solidFill>
                  </a:tcPr>
                </a:tc>
                <a:extLst>
                  <a:ext uri="{0D108BD9-81ED-4DB2-BD59-A6C34878D82A}">
                    <a16:rowId xmlns:a16="http://schemas.microsoft.com/office/drawing/2014/main" val="10002"/>
                  </a:ext>
                </a:extLst>
              </a:tr>
              <a:tr h="724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smooth muscles of bronchioles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β2: relaxes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(major contribution)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α1: contracts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(minor contribution)</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contracts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kidney (renin)</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secretes</a:t>
                      </a: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a:t>
                      </a:r>
                    </a:p>
                  </a:txBody>
                  <a:tcPr anchor="ctr" horzOverflow="overflow">
                    <a:solidFill>
                      <a:schemeClr val="bg1"/>
                    </a:solidFill>
                  </a:tcPr>
                </a:tc>
                <a:extLst>
                  <a:ext uri="{0D108BD9-81ED-4DB2-BD59-A6C34878D82A}">
                    <a16:rowId xmlns:a16="http://schemas.microsoft.com/office/drawing/2014/main" val="10003"/>
                  </a:ext>
                </a:extLst>
              </a:tr>
              <a:tr h="345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nervous system</a:t>
                      </a:r>
                    </a:p>
                  </a:txBody>
                  <a:tcPr marT="45724" marB="45724"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parietal cells</a:t>
                      </a: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endParaRPr kumimoji="0" lang="en-US" sz="1400" u="none" strike="noStrike" kern="1200" cap="none" normalizeH="0" baseline="0" dirty="0">
                        <a:ln>
                          <a:noFill/>
                        </a:ln>
                        <a:solidFill>
                          <a:schemeClr val="tx1"/>
                        </a:solidFill>
                        <a:effectLst/>
                        <a:latin typeface="+mn-lt"/>
                        <a:ea typeface="+mn-ea"/>
                        <a:cs typeface="+mn-cs"/>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M1: secretion</a:t>
                      </a:r>
                    </a:p>
                  </a:txBody>
                  <a:tcPr anchor="ctr" horzOverflow="overflow">
                    <a:solidFill>
                      <a:schemeClr val="bg1"/>
                    </a:solidFill>
                  </a:tcPr>
                </a:tc>
                <a:extLst>
                  <a:ext uri="{0D108BD9-81ED-4DB2-BD59-A6C34878D82A}">
                    <a16:rowId xmlns:a16="http://schemas.microsoft.com/office/drawing/2014/main" val="10004"/>
                  </a:ext>
                </a:extLst>
              </a:tr>
              <a:tr h="494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pupil of eye</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α1: relaxes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contracts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liver</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α1, β2: glycogenolysis, gluconeogenesis</a:t>
                      </a: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a:t>
                      </a:r>
                      <a:endParaRPr kumimoji="0" lang="en-US" sz="1400" u="none" strike="noStrike" kern="1200" cap="none" normalizeH="0" baseline="0" dirty="0">
                        <a:ln>
                          <a:noFill/>
                        </a:ln>
                        <a:solidFill>
                          <a:schemeClr val="tx1"/>
                        </a:solidFill>
                        <a:effectLst/>
                        <a:latin typeface="+mn-lt"/>
                        <a:ea typeface="+mn-ea"/>
                        <a:cs typeface="+mn-cs"/>
                      </a:endParaRPr>
                    </a:p>
                  </a:txBody>
                  <a:tcPr anchor="ctr" horzOverflow="overflow">
                    <a:solidFill>
                      <a:schemeClr val="bg1"/>
                    </a:solidFill>
                  </a:tcPr>
                </a:tc>
                <a:extLst>
                  <a:ext uri="{0D108BD9-81ED-4DB2-BD59-A6C34878D82A}">
                    <a16:rowId xmlns:a16="http://schemas.microsoft.com/office/drawing/2014/main" val="10005"/>
                  </a:ext>
                </a:extLst>
              </a:tr>
              <a:tr h="317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ciliary muscle</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β2: relaxes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contracts</a:t>
                      </a:r>
                    </a:p>
                  </a:txBody>
                  <a:tcPr marT="45724" marB="45724"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GI tract motility</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decreases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M1, M3: increases</a:t>
                      </a:r>
                    </a:p>
                  </a:txBody>
                  <a:tcPr anchor="ctr" horzOverflow="overflow">
                    <a:solidFill>
                      <a:schemeClr val="bg1"/>
                    </a:solidFill>
                  </a:tcPr>
                </a:tc>
                <a:extLst>
                  <a:ext uri="{0D108BD9-81ED-4DB2-BD59-A6C34878D82A}">
                    <a16:rowId xmlns:a16="http://schemas.microsoft.com/office/drawing/2014/main" val="10006"/>
                  </a:ext>
                </a:extLst>
              </a:tr>
              <a:tr h="375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digestive system</a:t>
                      </a: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a:t>
                      </a:r>
                    </a:p>
                  </a:txBody>
                  <a:tcPr marT="45723" marB="45723"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smooth muscles of GI tract</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 β2: relaxes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contracts</a:t>
                      </a:r>
                    </a:p>
                  </a:txBody>
                  <a:tcPr anchor="ctr" horzOverflow="overflow">
                    <a:solidFill>
                      <a:schemeClr val="bg1"/>
                    </a:solidFill>
                  </a:tcPr>
                </a:tc>
                <a:extLst>
                  <a:ext uri="{0D108BD9-81ED-4DB2-BD59-A6C34878D82A}">
                    <a16:rowId xmlns:a16="http://schemas.microsoft.com/office/drawing/2014/main" val="10007"/>
                  </a:ext>
                </a:extLst>
              </a:tr>
              <a:tr h="290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salivary glands: secretions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β: stimulates viscous, amylase secretions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α1= </a:t>
                      </a:r>
                      <a:r>
                        <a:rPr kumimoji="0" lang="en-US" sz="1400" u="none" strike="noStrike" kern="1200" cap="none" normalizeH="0" baseline="0" dirty="0">
                          <a:ln>
                            <a:noFill/>
                          </a:ln>
                          <a:solidFill>
                            <a:schemeClr val="tx1"/>
                          </a:solidFill>
                          <a:effectLst/>
                          <a:latin typeface="+mn-lt"/>
                          <a:ea typeface="+mn-ea"/>
                          <a:cs typeface="+mn-cs"/>
                        </a:rPr>
                        <a:t>stimulates potassium cation</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stimulates watery secretions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bg2">
                              <a:lumMod val="75000"/>
                            </a:schemeClr>
                          </a:solidFill>
                          <a:effectLst/>
                          <a:latin typeface="+mn-lt"/>
                          <a:ea typeface="+mn-ea"/>
                          <a:cs typeface="+mn-cs"/>
                        </a:rPr>
                        <a:t>sphincters of GI tract</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α1: contracts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solidFill>
                            <a:schemeClr val="tx1"/>
                          </a:solidFill>
                          <a:effectLst/>
                          <a:latin typeface="+mn-lt"/>
                          <a:ea typeface="+mn-ea"/>
                          <a:cs typeface="+mn-cs"/>
                        </a:rPr>
                        <a:t>M3: relaxes</a:t>
                      </a:r>
                    </a:p>
                  </a:txBody>
                  <a:tcPr anchor="ctr" horzOverflow="overflow">
                    <a:solidFill>
                      <a:schemeClr val="bg1"/>
                    </a:solidFill>
                  </a:tcPr>
                </a:tc>
                <a:extLst>
                  <a:ext uri="{0D108BD9-81ED-4DB2-BD59-A6C34878D82A}">
                    <a16:rowId xmlns:a16="http://schemas.microsoft.com/office/drawing/2014/main" val="10008"/>
                  </a:ext>
                </a:extLst>
              </a:tr>
            </a:tbl>
          </a:graphicData>
        </a:graphic>
      </p:graphicFrame>
      <p:sp>
        <p:nvSpPr>
          <p:cNvPr id="9" name="TextBox 8"/>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56370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2952" y="1161078"/>
            <a:ext cx="5628967" cy="5378152"/>
          </a:xfrm>
        </p:spPr>
        <p:txBody>
          <a:bodyPr>
            <a:normAutofit/>
          </a:bodyPr>
          <a:lstStyle/>
          <a:p>
            <a:r>
              <a:rPr lang="en-US" sz="1400" dirty="0">
                <a:solidFill>
                  <a:srgbClr val="00B050"/>
                </a:solidFill>
              </a:rPr>
              <a:t>The autonomic nervous system is a subdivision of the Efferent nervous system and then the autonomic nervous system has 2 subdivisions, sympathetic and parasympathetic.</a:t>
            </a:r>
          </a:p>
          <a:p>
            <a:endParaRPr lang="en-US" sz="1400" dirty="0"/>
          </a:p>
          <a:p>
            <a:r>
              <a:rPr lang="en-US" sz="1400" dirty="0"/>
              <a:t>The nervous system </a:t>
            </a:r>
            <a:r>
              <a:rPr lang="en-US" sz="1400" dirty="0">
                <a:solidFill>
                  <a:srgbClr val="FF0000"/>
                </a:solidFill>
              </a:rPr>
              <a:t>monitors and controls </a:t>
            </a:r>
            <a:r>
              <a:rPr lang="en-US" sz="1400" dirty="0"/>
              <a:t>almost every organ / system through a series of positive and negative feedback loops.</a:t>
            </a:r>
          </a:p>
          <a:p>
            <a:pPr marL="0" indent="0">
              <a:buNone/>
            </a:pPr>
            <a:endParaRPr lang="en-US" sz="1400" dirty="0"/>
          </a:p>
          <a:p>
            <a:r>
              <a:rPr lang="en-US" sz="1400" dirty="0">
                <a:solidFill>
                  <a:schemeClr val="accent2">
                    <a:lumMod val="75000"/>
                  </a:schemeClr>
                </a:solidFill>
              </a:rPr>
              <a:t>The Central Nervous System (CNS): </a:t>
            </a:r>
            <a:r>
              <a:rPr lang="en-US" sz="1400" dirty="0"/>
              <a:t>Includes the brain and spinal cord. </a:t>
            </a:r>
          </a:p>
          <a:p>
            <a:pPr marL="0" indent="0">
              <a:buNone/>
            </a:pPr>
            <a:endParaRPr lang="en-US" sz="1400" dirty="0"/>
          </a:p>
          <a:p>
            <a:r>
              <a:rPr lang="en-US" sz="1400" dirty="0">
                <a:solidFill>
                  <a:schemeClr val="accent2">
                    <a:lumMod val="75000"/>
                  </a:schemeClr>
                </a:solidFill>
              </a:rPr>
              <a:t>The Peripheral Nervous System (PNS): </a:t>
            </a:r>
            <a:r>
              <a:rPr lang="en-US" sz="1400" dirty="0"/>
              <a:t>Formed by neurons &amp; their process present in all the regions of the body. </a:t>
            </a:r>
          </a:p>
          <a:p>
            <a:pPr lvl="1"/>
            <a:r>
              <a:rPr lang="en-US" sz="1400" dirty="0"/>
              <a:t>It consists of : </a:t>
            </a:r>
          </a:p>
          <a:p>
            <a:pPr marL="1009589" lvl="2" indent="-400050">
              <a:buFont typeface="+mj-lt"/>
              <a:buAutoNum type="romanUcPeriod"/>
            </a:pPr>
            <a:r>
              <a:rPr lang="en-US" sz="1400" dirty="0">
                <a:solidFill>
                  <a:schemeClr val="tx1"/>
                </a:solidFill>
              </a:rPr>
              <a:t>cranial nerves arises from the brain</a:t>
            </a:r>
          </a:p>
          <a:p>
            <a:pPr marL="1009589" lvl="2" indent="-400050">
              <a:buFont typeface="+mj-lt"/>
              <a:buAutoNum type="romanUcPeriod"/>
            </a:pPr>
            <a:r>
              <a:rPr lang="en-US" sz="1400" dirty="0">
                <a:solidFill>
                  <a:schemeClr val="tx1"/>
                </a:solidFill>
              </a:rPr>
              <a:t>spinal nerves arising from the spinal cord. </a:t>
            </a:r>
            <a:endParaRPr lang="en-US" sz="1400" dirty="0"/>
          </a:p>
          <a:p>
            <a:pPr lvl="1"/>
            <a:r>
              <a:rPr lang="en-US" sz="1400" dirty="0">
                <a:solidFill>
                  <a:schemeClr val="accent2">
                    <a:lumMod val="75000"/>
                  </a:schemeClr>
                </a:solidFill>
              </a:rPr>
              <a:t>The peripheral NS is divided into: </a:t>
            </a:r>
          </a:p>
          <a:p>
            <a:pPr marL="1181039" lvl="2" indent="-571500">
              <a:buFont typeface="+mj-lt"/>
              <a:buAutoNum type="romanUcPeriod"/>
            </a:pPr>
            <a:r>
              <a:rPr lang="en-US" sz="1400" dirty="0"/>
              <a:t>Somatic Nervous system </a:t>
            </a:r>
          </a:p>
          <a:p>
            <a:pPr marL="1181039" lvl="2" indent="-571500">
              <a:buFont typeface="+mj-lt"/>
              <a:buAutoNum type="romanUcPeriod"/>
            </a:pPr>
            <a:r>
              <a:rPr lang="en-US" sz="1400" dirty="0"/>
              <a:t>Autonomic nervous system</a:t>
            </a:r>
          </a:p>
          <a:p>
            <a:endParaRPr lang="en-US" sz="1400" dirty="0"/>
          </a:p>
        </p:txBody>
      </p:sp>
      <p:pic>
        <p:nvPicPr>
          <p:cNvPr id="5122" name="Picture 2" descr="C:\Users\Aseel\Desktop\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2" r="5244"/>
          <a:stretch/>
        </p:blipFill>
        <p:spPr bwMode="auto">
          <a:xfrm>
            <a:off x="6231918" y="1236875"/>
            <a:ext cx="5347485" cy="4994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53733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stress reaction</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p:txBody>
          <a:bodyPr>
            <a:noAutofit/>
          </a:bodyPr>
          <a:lstStyle/>
          <a:p>
            <a:r>
              <a:rPr lang="en-US" sz="1600" dirty="0"/>
              <a:t>When stress occurs, the sympathetic nervous system is triggered. </a:t>
            </a:r>
          </a:p>
          <a:p>
            <a:pPr marL="0" indent="0">
              <a:buNone/>
            </a:pPr>
            <a:endParaRPr lang="en-US" sz="1600" dirty="0"/>
          </a:p>
          <a:p>
            <a:r>
              <a:rPr lang="en-US" sz="1600" dirty="0">
                <a:solidFill>
                  <a:srgbClr val="FF0000"/>
                </a:solidFill>
              </a:rPr>
              <a:t>Norepinephrine is released by nerves</a:t>
            </a:r>
            <a:r>
              <a:rPr lang="en-US" sz="1600" dirty="0"/>
              <a:t>, and </a:t>
            </a:r>
            <a:r>
              <a:rPr lang="en-US" sz="1600" dirty="0">
                <a:solidFill>
                  <a:srgbClr val="FF0000"/>
                </a:solidFill>
              </a:rPr>
              <a:t>epinephrine is secreted by the adrenal glands</a:t>
            </a:r>
            <a:r>
              <a:rPr lang="en-US" sz="1600" dirty="0"/>
              <a:t>. By activating receptors in blood vessels and other structures, these substances ready the heart and working muscles for action.</a:t>
            </a:r>
          </a:p>
          <a:p>
            <a:endParaRPr lang="en-US" sz="1600" dirty="0"/>
          </a:p>
          <a:p>
            <a:r>
              <a:rPr lang="en-US" sz="1600" dirty="0"/>
              <a:t>Acetylcholine is released in the parasympathetic nervous system, producing calming effects. </a:t>
            </a:r>
          </a:p>
          <a:p>
            <a:endParaRPr lang="en-US" sz="1600" dirty="0"/>
          </a:p>
          <a:p>
            <a:r>
              <a:rPr lang="en-US" sz="1600" dirty="0"/>
              <a:t>The digestive tract is stimulated to digest a meal, the heart rate slows, and the pupils of the eyes become smaller. The neuroendocrine system also maintains the body’s normal internal functioning.</a:t>
            </a:r>
          </a:p>
          <a:p>
            <a:endParaRPr lang="en-US" sz="1600" dirty="0"/>
          </a:p>
        </p:txBody>
      </p:sp>
      <p:sp>
        <p:nvSpPr>
          <p:cNvPr id="5" name="Content Placeholder 4"/>
          <p:cNvSpPr>
            <a:spLocks noGrp="1"/>
          </p:cNvSpPr>
          <p:nvPr>
            <p:ph sz="quarter" idx="2"/>
          </p:nvPr>
        </p:nvSpPr>
        <p:spPr/>
        <p:txBody>
          <a:bodyPr>
            <a:noAutofit/>
          </a:bodyPr>
          <a:lstStyle/>
          <a:p>
            <a:r>
              <a:rPr lang="en-US" sz="1800" dirty="0">
                <a:solidFill>
                  <a:schemeClr val="accent2">
                    <a:lumMod val="75000"/>
                  </a:schemeClr>
                </a:solidFill>
              </a:rPr>
              <a:t>Chronic stress:</a:t>
            </a:r>
          </a:p>
          <a:p>
            <a:pPr>
              <a:buFont typeface="Arial" panose="020B0604020202020204" pitchFamily="34" charset="0"/>
              <a:buChar char="•"/>
            </a:pPr>
            <a:r>
              <a:rPr lang="en-US" sz="1600" dirty="0"/>
              <a:t>When glucocorticoids or adrenaline are secreted in response to the prolonged psychological stress commonly encountered by humans, the results are not ideal. </a:t>
            </a:r>
          </a:p>
          <a:p>
            <a:pPr>
              <a:buFont typeface="Arial" panose="020B0604020202020204" pitchFamily="34" charset="0"/>
              <a:buChar char="•"/>
            </a:pPr>
            <a:endParaRPr lang="en-US" sz="1600" dirty="0"/>
          </a:p>
          <a:p>
            <a:pPr>
              <a:buFont typeface="Arial" panose="020B0604020202020204" pitchFamily="34" charset="0"/>
              <a:buChar char="•"/>
            </a:pPr>
            <a:r>
              <a:rPr lang="en-US" sz="1600" dirty="0"/>
              <a:t>Normally, bodily systems gear up under stress and release hormones to improve memory, increase immune function, enhance muscular activity, and restore homeostasis. If you are not fighting or fleeing, but standing frustrated in a supermarket checkout line or sitting in a </a:t>
            </a:r>
            <a:r>
              <a:rPr lang="en-US" sz="1600" dirty="0"/>
              <a:t>traffc</a:t>
            </a:r>
            <a:r>
              <a:rPr lang="en-US" sz="1600" dirty="0"/>
              <a:t> jam, you are not engaging in muscular exercise. </a:t>
            </a:r>
          </a:p>
          <a:p>
            <a:pPr>
              <a:buFont typeface="Arial" panose="020B0604020202020204" pitchFamily="34" charset="0"/>
              <a:buChar char="•"/>
            </a:pPr>
            <a:endParaRPr lang="en-US" sz="1600" dirty="0"/>
          </a:p>
          <a:p>
            <a:pPr>
              <a:buFont typeface="Arial" panose="020B0604020202020204" pitchFamily="34" charset="0"/>
              <a:buChar char="•"/>
            </a:pPr>
            <a:r>
              <a:rPr lang="en-US" sz="1600" dirty="0"/>
              <a:t>Yet these systems continue to be stimulated, and when they are stimulated chronically, there are different consequences: Memory is impaired, immune function is suppressed, and energy is stored as fat.</a:t>
            </a:r>
          </a:p>
          <a:p>
            <a:endParaRPr lang="en-US" sz="1600" dirty="0"/>
          </a:p>
        </p:txBody>
      </p:sp>
      <p:sp>
        <p:nvSpPr>
          <p:cNvPr id="6" name="TextBox 5"/>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7" name="Straight Connector 6"/>
          <p:cNvCxnSpPr/>
          <p:nvPr/>
        </p:nvCxnSpPr>
        <p:spPr>
          <a:xfrm>
            <a:off x="5992859" y="1145339"/>
            <a:ext cx="4044" cy="5211011"/>
          </a:xfrm>
          <a:prstGeom prst="line">
            <a:avLst/>
          </a:prstGeom>
          <a:ln>
            <a:solidFill>
              <a:schemeClr val="accent2">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6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Response to stress</a:t>
            </a: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pic>
        <p:nvPicPr>
          <p:cNvPr id="14338" name="Picture 2" descr="C:\Users\Aseel\Desktop\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60" y="1196752"/>
            <a:ext cx="8512836" cy="46958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Aseel\Desktop\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295" y="1217340"/>
            <a:ext cx="2457107" cy="252027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Aseel\Desktop\3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2296" y="3722811"/>
            <a:ext cx="2457107" cy="222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246393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82032742"/>
              </p:ext>
            </p:extLst>
          </p:nvPr>
        </p:nvGraphicFramePr>
        <p:xfrm>
          <a:off x="609600" y="1219201"/>
          <a:ext cx="10957420" cy="1782387"/>
        </p:xfrm>
        <a:graphic>
          <a:graphicData uri="http://schemas.openxmlformats.org/drawingml/2006/table">
            <a:tbl>
              <a:tblPr firstRow="1" bandRow="1">
                <a:tableStyleId>{72833802-FEF1-4C79-8D5D-14CF1EAF98D9}</a:tableStyleId>
              </a:tblPr>
              <a:tblGrid>
                <a:gridCol w="181240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889840">
                  <a:extLst>
                    <a:ext uri="{9D8B030D-6E8A-4147-A177-3AD203B41FA5}">
                      <a16:colId xmlns:a16="http://schemas.microsoft.com/office/drawing/2014/main" val="20002"/>
                    </a:ext>
                  </a:extLst>
                </a:gridCol>
                <a:gridCol w="2191484">
                  <a:extLst>
                    <a:ext uri="{9D8B030D-6E8A-4147-A177-3AD203B41FA5}">
                      <a16:colId xmlns:a16="http://schemas.microsoft.com/office/drawing/2014/main" val="20003"/>
                    </a:ext>
                  </a:extLst>
                </a:gridCol>
                <a:gridCol w="2191484">
                  <a:extLst>
                    <a:ext uri="{9D8B030D-6E8A-4147-A177-3AD203B41FA5}">
                      <a16:colId xmlns:a16="http://schemas.microsoft.com/office/drawing/2014/main" val="20004"/>
                    </a:ext>
                  </a:extLst>
                </a:gridCol>
              </a:tblGrid>
              <a:tr h="330644">
                <a:tc gridSpan="5">
                  <a:txBody>
                    <a:bodyPr/>
                    <a:lstStyle/>
                    <a:p>
                      <a:pPr algn="ctr"/>
                      <a:r>
                        <a:rPr lang="en-US" sz="1600" dirty="0">
                          <a:latin typeface="+mn-lt"/>
                        </a:rPr>
                        <a:t>The autonomic nervous system</a:t>
                      </a:r>
                    </a:p>
                  </a:txBody>
                  <a:tcPr>
                    <a:solidFill>
                      <a:schemeClr val="accent2">
                        <a:lumMod val="60000"/>
                        <a:lumOff val="40000"/>
                      </a:schemeClr>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68682">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Subdivision</a:t>
                      </a:r>
                      <a:endParaRPr kumimoji="0" lang="en-US" sz="1600" b="1" i="0" u="none" strike="noStrike" cap="none" normalizeH="0" baseline="0" dirty="0">
                        <a:ln>
                          <a:noFill/>
                        </a:ln>
                        <a:solidFill>
                          <a:schemeClr val="accent2">
                            <a:lumMod val="75000"/>
                          </a:schemeClr>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Nerves Employed</a:t>
                      </a:r>
                      <a:endParaRPr kumimoji="0" lang="en-US" sz="1600" b="1" i="0" u="none" strike="noStrike" cap="none" normalizeH="0" baseline="0" dirty="0">
                        <a:ln>
                          <a:noFill/>
                        </a:ln>
                        <a:solidFill>
                          <a:schemeClr val="accent2">
                            <a:lumMod val="75000"/>
                          </a:schemeClr>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Location of Ganglia</a:t>
                      </a:r>
                      <a:endParaRPr kumimoji="0" lang="en-US" sz="1600" b="1" i="0" u="none" strike="noStrike" cap="none" normalizeH="0" baseline="0" dirty="0">
                        <a:ln>
                          <a:noFill/>
                        </a:ln>
                        <a:solidFill>
                          <a:schemeClr val="accent2">
                            <a:lumMod val="75000"/>
                          </a:schemeClr>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Chemical Messenger</a:t>
                      </a:r>
                      <a:endParaRPr kumimoji="0" lang="en-US" sz="1600" b="1" i="0" u="none" strike="noStrike" cap="none" normalizeH="0" baseline="0" dirty="0">
                        <a:ln>
                          <a:noFill/>
                        </a:ln>
                        <a:solidFill>
                          <a:schemeClr val="accent2">
                            <a:lumMod val="75000"/>
                          </a:schemeClr>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lumMod val="75000"/>
                            </a:schemeClr>
                          </a:solidFill>
                          <a:effectLst/>
                          <a:latin typeface="+mn-lt"/>
                        </a:rPr>
                        <a:t>General Function</a:t>
                      </a:r>
                      <a:endParaRPr kumimoji="0" lang="en-US" sz="1600" b="1" i="0" u="none" strike="noStrike" cap="none" normalizeH="0" baseline="0" dirty="0">
                        <a:ln>
                          <a:noFill/>
                        </a:ln>
                        <a:solidFill>
                          <a:schemeClr val="accent2">
                            <a:lumMod val="75000"/>
                          </a:schemeClr>
                        </a:solidFill>
                        <a:effectLst/>
                        <a:latin typeface="+mn-lt"/>
                        <a:cs typeface="Times New Roman" pitchFamily="18" charset="0"/>
                      </a:endParaRPr>
                    </a:p>
                  </a:txBody>
                  <a:tcPr horzOverflow="overflow"/>
                </a:tc>
                <a:extLst>
                  <a:ext uri="{0D108BD9-81ED-4DB2-BD59-A6C34878D82A}">
                    <a16:rowId xmlns:a16="http://schemas.microsoft.com/office/drawing/2014/main" val="10001"/>
                  </a:ext>
                </a:extLst>
              </a:tr>
              <a:tr h="394396">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solidFill>
                          <a:effectLst/>
                          <a:latin typeface="+mn-lt"/>
                        </a:rPr>
                        <a:t>Sympathetic</a:t>
                      </a:r>
                      <a:endParaRPr kumimoji="0" lang="en-US" sz="1600" b="1" i="0" u="none" strike="noStrike" cap="none" normalizeH="0" baseline="0" dirty="0">
                        <a:ln>
                          <a:noFill/>
                        </a:ln>
                        <a:solidFill>
                          <a:schemeClr val="accent2"/>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Thoracolumbar</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Alongside vertebral column</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Norepinephrine</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Fight or flight</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684029">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accent2"/>
                          </a:solidFill>
                          <a:effectLst/>
                          <a:latin typeface="+mn-lt"/>
                        </a:rPr>
                        <a:t>Parasympathetic</a:t>
                      </a:r>
                      <a:endParaRPr kumimoji="0" lang="en-US" sz="1600" b="1" i="0" u="none" strike="noStrike" cap="none" normalizeH="0" baseline="0" dirty="0">
                        <a:ln>
                          <a:noFill/>
                        </a:ln>
                        <a:solidFill>
                          <a:schemeClr val="accent2"/>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Craniosacral</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On or near an effector organ</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Acetylcholine</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lvl1pPr marL="0" algn="l" rtl="0" eaLnBrk="1" latinLnBrk="0" hangingPunct="1">
                        <a:defRPr kumimoji="0" kern="1200">
                          <a:solidFill>
                            <a:schemeClr val="tx1"/>
                          </a:solidFill>
                          <a:latin typeface="Century Gothic"/>
                        </a:defRPr>
                      </a:lvl1pPr>
                      <a:lvl2pPr marL="507949" algn="l" rtl="0" eaLnBrk="1" latinLnBrk="0" hangingPunct="1">
                        <a:defRPr kumimoji="0" kern="1200">
                          <a:solidFill>
                            <a:schemeClr val="tx1"/>
                          </a:solidFill>
                          <a:latin typeface="Century Gothic"/>
                        </a:defRPr>
                      </a:lvl2pPr>
                      <a:lvl3pPr marL="1015898" algn="l" rtl="0" eaLnBrk="1" latinLnBrk="0" hangingPunct="1">
                        <a:defRPr kumimoji="0" kern="1200">
                          <a:solidFill>
                            <a:schemeClr val="tx1"/>
                          </a:solidFill>
                          <a:latin typeface="Century Gothic"/>
                        </a:defRPr>
                      </a:lvl3pPr>
                      <a:lvl4pPr marL="1523848" algn="l" rtl="0" eaLnBrk="1" latinLnBrk="0" hangingPunct="1">
                        <a:defRPr kumimoji="0" kern="1200">
                          <a:solidFill>
                            <a:schemeClr val="tx1"/>
                          </a:solidFill>
                          <a:latin typeface="Century Gothic"/>
                        </a:defRPr>
                      </a:lvl4pPr>
                      <a:lvl5pPr marL="2031797" algn="l" rtl="0" eaLnBrk="1" latinLnBrk="0" hangingPunct="1">
                        <a:defRPr kumimoji="0" kern="1200">
                          <a:solidFill>
                            <a:schemeClr val="tx1"/>
                          </a:solidFill>
                          <a:latin typeface="Century Gothic"/>
                        </a:defRPr>
                      </a:lvl5pPr>
                      <a:lvl6pPr marL="2539746" algn="l" rtl="0" eaLnBrk="1" latinLnBrk="0" hangingPunct="1">
                        <a:defRPr kumimoji="0" kern="1200">
                          <a:solidFill>
                            <a:schemeClr val="tx1"/>
                          </a:solidFill>
                          <a:latin typeface="Century Gothic"/>
                        </a:defRPr>
                      </a:lvl6pPr>
                      <a:lvl7pPr marL="3047695" algn="l" rtl="0" eaLnBrk="1" latinLnBrk="0" hangingPunct="1">
                        <a:defRPr kumimoji="0" kern="1200">
                          <a:solidFill>
                            <a:schemeClr val="tx1"/>
                          </a:solidFill>
                          <a:latin typeface="Century Gothic"/>
                        </a:defRPr>
                      </a:lvl7pPr>
                      <a:lvl8pPr marL="3555644" algn="l" rtl="0" eaLnBrk="1" latinLnBrk="0" hangingPunct="1">
                        <a:defRPr kumimoji="0" kern="1200">
                          <a:solidFill>
                            <a:schemeClr val="tx1"/>
                          </a:solidFill>
                          <a:latin typeface="Century Gothic"/>
                        </a:defRPr>
                      </a:lvl8pPr>
                      <a:lvl9pPr marL="4063594" algn="l" rtl="0" eaLnBrk="1" latinLnBrk="0" hangingPunct="1">
                        <a:defRPr kumimoji="0" kern="1200">
                          <a:solidFill>
                            <a:schemeClr val="tx1"/>
                          </a:solidFill>
                          <a:latin typeface="Century Gothic"/>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Conservation of body energy</a:t>
                      </a:r>
                      <a:endParaRPr kumimoji="0" lang="en-US" sz="1600" b="1"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graphicFrame>
        <p:nvGraphicFramePr>
          <p:cNvPr id="10" name="Content Placeholder 9"/>
          <p:cNvGraphicFramePr>
            <a:graphicFrameLocks noGrp="1"/>
          </p:cNvGraphicFramePr>
          <p:nvPr>
            <p:ph sz="quarter" idx="2"/>
            <p:extLst>
              <p:ext uri="{D42A27DB-BD31-4B8C-83A1-F6EECF244321}">
                <p14:modId xmlns:p14="http://schemas.microsoft.com/office/powerpoint/2010/main" val="4240177068"/>
              </p:ext>
            </p:extLst>
          </p:nvPr>
        </p:nvGraphicFramePr>
        <p:xfrm>
          <a:off x="117749" y="3068960"/>
          <a:ext cx="3960438" cy="3168351"/>
        </p:xfrm>
        <a:graphic>
          <a:graphicData uri="http://schemas.openxmlformats.org/drawingml/2006/table">
            <a:tbl>
              <a:tblPr firstRow="1" bandRow="1">
                <a:tableStyleId>{72833802-FEF1-4C79-8D5D-14CF1EAF98D9}</a:tableStyleId>
              </a:tblPr>
              <a:tblGrid>
                <a:gridCol w="1152127">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7">
                  <a:extLst>
                    <a:ext uri="{9D8B030D-6E8A-4147-A177-3AD203B41FA5}">
                      <a16:colId xmlns:a16="http://schemas.microsoft.com/office/drawing/2014/main" val="20002"/>
                    </a:ext>
                  </a:extLst>
                </a:gridCol>
              </a:tblGrid>
              <a:tr h="452694">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0"/>
                  </a:ext>
                </a:extLst>
              </a:tr>
              <a:tr h="324044">
                <a:tc>
                  <a:txBody>
                    <a:bodyPr/>
                    <a:lstStyle/>
                    <a:p>
                      <a:r>
                        <a:rPr lang="en-US" sz="1400" dirty="0">
                          <a:solidFill>
                            <a:schemeClr val="accent2">
                              <a:lumMod val="75000"/>
                            </a:schemeClr>
                          </a:solidFill>
                        </a:rPr>
                        <a:t>Structure</a:t>
                      </a:r>
                    </a:p>
                  </a:txBody>
                  <a:tcPr/>
                </a:tc>
                <a:tc>
                  <a:txBody>
                    <a:bodyPr/>
                    <a:lstStyle/>
                    <a:p>
                      <a:r>
                        <a:rPr lang="en-US" sz="1400" dirty="0">
                          <a:solidFill>
                            <a:schemeClr val="accent2">
                              <a:lumMod val="75000"/>
                            </a:schemeClr>
                          </a:solidFill>
                        </a:rPr>
                        <a:t>Sympathetic</a:t>
                      </a:r>
                    </a:p>
                  </a:txBody>
                  <a:tcPr/>
                </a:tc>
                <a:tc>
                  <a:txBody>
                    <a:bodyPr/>
                    <a:lstStyle/>
                    <a:p>
                      <a:r>
                        <a:rPr lang="en-US" sz="1400" dirty="0">
                          <a:solidFill>
                            <a:schemeClr val="accent2">
                              <a:lumMod val="75000"/>
                            </a:schemeClr>
                          </a:solidFill>
                        </a:rPr>
                        <a:t>Parasympathetic</a:t>
                      </a:r>
                    </a:p>
                  </a:txBody>
                  <a:tcPr/>
                </a:tc>
                <a:extLst>
                  <a:ext uri="{0D108BD9-81ED-4DB2-BD59-A6C34878D82A}">
                    <a16:rowId xmlns:a16="http://schemas.microsoft.com/office/drawing/2014/main" val="10001"/>
                  </a:ext>
                </a:extLst>
              </a:tr>
              <a:tr h="616781">
                <a:tc>
                  <a:txBody>
                    <a:bodyPr/>
                    <a:lstStyle/>
                    <a:p>
                      <a:r>
                        <a:rPr lang="en-US" sz="1400" dirty="0">
                          <a:solidFill>
                            <a:schemeClr val="accent2"/>
                          </a:solidFill>
                        </a:rPr>
                        <a:t>Iris (eye muscle)</a:t>
                      </a:r>
                    </a:p>
                  </a:txBody>
                  <a:tcPr/>
                </a:tc>
                <a:tc>
                  <a:txBody>
                    <a:bodyPr/>
                    <a:lstStyle/>
                    <a:p>
                      <a:r>
                        <a:rPr lang="en-US" sz="1400" dirty="0"/>
                        <a:t>Pupil dilation</a:t>
                      </a:r>
                    </a:p>
                  </a:txBody>
                  <a:tcPr/>
                </a:tc>
                <a:tc>
                  <a:txBody>
                    <a:bodyPr/>
                    <a:lstStyle/>
                    <a:p>
                      <a:r>
                        <a:rPr lang="en-US" sz="1400" dirty="0"/>
                        <a:t>Pupil constriction</a:t>
                      </a:r>
                    </a:p>
                  </a:txBody>
                  <a:tcPr/>
                </a:tc>
                <a:extLst>
                  <a:ext uri="{0D108BD9-81ED-4DB2-BD59-A6C34878D82A}">
                    <a16:rowId xmlns:a16="http://schemas.microsoft.com/office/drawing/2014/main" val="10002"/>
                  </a:ext>
                </a:extLst>
              </a:tr>
              <a:tr h="550876">
                <a:tc>
                  <a:txBody>
                    <a:bodyPr/>
                    <a:lstStyle/>
                    <a:p>
                      <a:r>
                        <a:rPr lang="en-US" sz="1400" dirty="0">
                          <a:solidFill>
                            <a:schemeClr val="accent2"/>
                          </a:solidFill>
                        </a:rPr>
                        <a:t>Salivary glands</a:t>
                      </a:r>
                    </a:p>
                  </a:txBody>
                  <a:tcPr/>
                </a:tc>
                <a:tc>
                  <a:txBody>
                    <a:bodyPr/>
                    <a:lstStyle/>
                    <a:p>
                      <a:r>
                        <a:rPr lang="en-US" sz="1400" dirty="0"/>
                        <a:t>Saliva prod. reduces</a:t>
                      </a:r>
                    </a:p>
                  </a:txBody>
                  <a:tcPr/>
                </a:tc>
                <a:tc>
                  <a:txBody>
                    <a:bodyPr/>
                    <a:lstStyle/>
                    <a:p>
                      <a:r>
                        <a:rPr lang="en-US" sz="1400" dirty="0"/>
                        <a:t>Saliva prod.</a:t>
                      </a:r>
                      <a:r>
                        <a:rPr lang="en-US" sz="1400" baseline="0" dirty="0"/>
                        <a:t> induced</a:t>
                      </a:r>
                      <a:endParaRPr lang="en-US" sz="1400" dirty="0"/>
                    </a:p>
                  </a:txBody>
                  <a:tcPr/>
                </a:tc>
                <a:extLst>
                  <a:ext uri="{0D108BD9-81ED-4DB2-BD59-A6C34878D82A}">
                    <a16:rowId xmlns:a16="http://schemas.microsoft.com/office/drawing/2014/main" val="10003"/>
                  </a:ext>
                </a:extLst>
              </a:tr>
              <a:tr h="617920">
                <a:tc>
                  <a:txBody>
                    <a:bodyPr/>
                    <a:lstStyle/>
                    <a:p>
                      <a:r>
                        <a:rPr lang="en-US" sz="1400" dirty="0">
                          <a:solidFill>
                            <a:schemeClr val="accent2"/>
                          </a:solidFill>
                        </a:rPr>
                        <a:t>Oral/Nasal mucosa</a:t>
                      </a:r>
                    </a:p>
                  </a:txBody>
                  <a:tcPr/>
                </a:tc>
                <a:tc>
                  <a:txBody>
                    <a:bodyPr/>
                    <a:lstStyle/>
                    <a:p>
                      <a:r>
                        <a:rPr lang="en-US" sz="1400" dirty="0"/>
                        <a:t>Mucus prod. reduced</a:t>
                      </a:r>
                    </a:p>
                  </a:txBody>
                  <a:tcPr/>
                </a:tc>
                <a:tc>
                  <a:txBody>
                    <a:bodyPr/>
                    <a:lstStyle/>
                    <a:p>
                      <a:r>
                        <a:rPr lang="en-US" sz="1400" dirty="0"/>
                        <a:t>Mucus prod. induced</a:t>
                      </a:r>
                    </a:p>
                  </a:txBody>
                  <a:tcPr/>
                </a:tc>
                <a:extLst>
                  <a:ext uri="{0D108BD9-81ED-4DB2-BD59-A6C34878D82A}">
                    <a16:rowId xmlns:a16="http://schemas.microsoft.com/office/drawing/2014/main" val="10004"/>
                  </a:ext>
                </a:extLst>
              </a:tr>
              <a:tr h="606036">
                <a:tc>
                  <a:txBody>
                    <a:bodyPr/>
                    <a:lstStyle/>
                    <a:p>
                      <a:r>
                        <a:rPr lang="en-US" sz="1400" dirty="0">
                          <a:solidFill>
                            <a:schemeClr val="accent2"/>
                          </a:solidFill>
                        </a:rPr>
                        <a:t>Heart</a:t>
                      </a:r>
                    </a:p>
                  </a:txBody>
                  <a:tcPr/>
                </a:tc>
                <a:tc>
                  <a:txBody>
                    <a:bodyPr/>
                    <a:lstStyle/>
                    <a:p>
                      <a:r>
                        <a:rPr lang="en-US" sz="1400" dirty="0"/>
                        <a:t>Heart rate and force increased</a:t>
                      </a:r>
                    </a:p>
                  </a:txBody>
                  <a:tcPr/>
                </a:tc>
                <a:tc>
                  <a:txBody>
                    <a:bodyPr/>
                    <a:lstStyle/>
                    <a:p>
                      <a:r>
                        <a:rPr lang="en-US" sz="1400" dirty="0"/>
                        <a:t>Heart rate and force decreased.</a:t>
                      </a:r>
                    </a:p>
                  </a:txBody>
                  <a:tcPr/>
                </a:tc>
                <a:extLst>
                  <a:ext uri="{0D108BD9-81ED-4DB2-BD59-A6C34878D82A}">
                    <a16:rowId xmlns:a16="http://schemas.microsoft.com/office/drawing/2014/main" val="10005"/>
                  </a:ext>
                </a:extLst>
              </a:tr>
            </a:tbl>
          </a:graphicData>
        </a:graphic>
      </p:graphicFrame>
      <p:graphicFrame>
        <p:nvGraphicFramePr>
          <p:cNvPr id="11" name="Content Placeholder 9"/>
          <p:cNvGraphicFramePr>
            <a:graphicFrameLocks noGrp="1"/>
          </p:cNvGraphicFramePr>
          <p:nvPr>
            <p:ph sz="quarter" idx="2"/>
            <p:extLst>
              <p:ext uri="{D42A27DB-BD31-4B8C-83A1-F6EECF244321}">
                <p14:modId xmlns:p14="http://schemas.microsoft.com/office/powerpoint/2010/main" val="2489279582"/>
              </p:ext>
            </p:extLst>
          </p:nvPr>
        </p:nvGraphicFramePr>
        <p:xfrm>
          <a:off x="4078189" y="3068960"/>
          <a:ext cx="3960441" cy="3168352"/>
        </p:xfrm>
        <a:graphic>
          <a:graphicData uri="http://schemas.openxmlformats.org/drawingml/2006/table">
            <a:tbl>
              <a:tblPr firstRow="1" bandRow="1">
                <a:tableStyleId>{72833802-FEF1-4C79-8D5D-14CF1EAF98D9}</a:tableStyleId>
              </a:tblPr>
              <a:tblGrid>
                <a:gridCol w="864095">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00202">
                  <a:extLst>
                    <a:ext uri="{9D8B030D-6E8A-4147-A177-3AD203B41FA5}">
                      <a16:colId xmlns:a16="http://schemas.microsoft.com/office/drawing/2014/main" val="20002"/>
                    </a:ext>
                  </a:extLst>
                </a:gridCol>
              </a:tblGrid>
              <a:tr h="432048">
                <a:tc>
                  <a:txBody>
                    <a:bodyPr/>
                    <a:lstStyle/>
                    <a:p>
                      <a:endParaRPr lang="en-US" sz="1200" dirty="0"/>
                    </a:p>
                  </a:txBody>
                  <a:tcPr/>
                </a:tc>
                <a:tc>
                  <a:txBody>
                    <a:bodyPr/>
                    <a:lstStyle/>
                    <a:p>
                      <a:endParaRPr lang="en-US" sz="1200" dirty="0">
                        <a:solidFill>
                          <a:srgbClr val="002060"/>
                        </a:solidFill>
                      </a:endParaRPr>
                    </a:p>
                  </a:txBody>
                  <a:tcPr/>
                </a:tc>
                <a:tc>
                  <a:txBody>
                    <a:bodyPr/>
                    <a:lstStyle/>
                    <a:p>
                      <a:endParaRPr lang="en-US" sz="1200" dirty="0">
                        <a:solidFill>
                          <a:srgbClr val="002060"/>
                        </a:solidFill>
                      </a:endParaRPr>
                    </a:p>
                  </a:txBody>
                  <a:tcPr/>
                </a:tc>
                <a:extLst>
                  <a:ext uri="{0D108BD9-81ED-4DB2-BD59-A6C34878D82A}">
                    <a16:rowId xmlns:a16="http://schemas.microsoft.com/office/drawing/2014/main" val="10000"/>
                  </a:ext>
                </a:extLst>
              </a:tr>
              <a:tr h="329052">
                <a:tc>
                  <a:txBody>
                    <a:bodyPr/>
                    <a:lstStyle/>
                    <a:p>
                      <a:r>
                        <a:rPr kumimoji="0" lang="en-US" sz="1200" kern="1200" dirty="0">
                          <a:solidFill>
                            <a:schemeClr val="accent2">
                              <a:lumMod val="75000"/>
                            </a:schemeClr>
                          </a:solidFill>
                          <a:latin typeface="+mn-lt"/>
                          <a:ea typeface="+mn-ea"/>
                          <a:cs typeface="+mn-cs"/>
                        </a:rPr>
                        <a:t>Structure</a:t>
                      </a:r>
                    </a:p>
                  </a:txBody>
                  <a:tcPr/>
                </a:tc>
                <a:tc>
                  <a:txBody>
                    <a:bodyPr/>
                    <a:lstStyle/>
                    <a:p>
                      <a:r>
                        <a:rPr kumimoji="0" lang="en-US" sz="1200" kern="1200" dirty="0">
                          <a:solidFill>
                            <a:schemeClr val="accent2">
                              <a:lumMod val="75000"/>
                            </a:schemeClr>
                          </a:solidFill>
                          <a:latin typeface="+mn-lt"/>
                          <a:ea typeface="+mn-ea"/>
                          <a:cs typeface="+mn-cs"/>
                        </a:rPr>
                        <a:t>Sympathetic</a:t>
                      </a:r>
                    </a:p>
                  </a:txBody>
                  <a:tcPr/>
                </a:tc>
                <a:tc>
                  <a:txBody>
                    <a:bodyPr/>
                    <a:lstStyle/>
                    <a:p>
                      <a:r>
                        <a:rPr kumimoji="0" lang="en-US" sz="1200" kern="1200" dirty="0">
                          <a:solidFill>
                            <a:schemeClr val="accent2">
                              <a:lumMod val="75000"/>
                            </a:schemeClr>
                          </a:solidFill>
                          <a:latin typeface="+mn-lt"/>
                          <a:ea typeface="+mn-ea"/>
                          <a:cs typeface="+mn-cs"/>
                        </a:rPr>
                        <a:t>Parasympathetic</a:t>
                      </a:r>
                    </a:p>
                  </a:txBody>
                  <a:tcPr/>
                </a:tc>
                <a:extLst>
                  <a:ext uri="{0D108BD9-81ED-4DB2-BD59-A6C34878D82A}">
                    <a16:rowId xmlns:a16="http://schemas.microsoft.com/office/drawing/2014/main" val="10001"/>
                  </a:ext>
                </a:extLst>
              </a:tr>
              <a:tr h="835678">
                <a:tc>
                  <a:txBody>
                    <a:bodyPr/>
                    <a:lstStyle/>
                    <a:p>
                      <a:r>
                        <a:rPr kumimoji="0" lang="en-US" sz="1200" kern="1200" dirty="0">
                          <a:solidFill>
                            <a:schemeClr val="accent2"/>
                          </a:solidFill>
                          <a:latin typeface="+mn-lt"/>
                          <a:ea typeface="+mn-ea"/>
                          <a:cs typeface="+mn-cs"/>
                        </a:rPr>
                        <a:t>Lung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Bronchial muscle relaxed</a:t>
                      </a:r>
                      <a:r>
                        <a:rPr lang="en-US" sz="1200" baseline="0" dirty="0"/>
                        <a:t> </a:t>
                      </a:r>
                      <a:r>
                        <a:rPr lang="en-US" sz="1200" baseline="0" dirty="0">
                          <a:solidFill>
                            <a:srgbClr val="00B050"/>
                          </a:solidFill>
                        </a:rPr>
                        <a:t>(</a:t>
                      </a:r>
                      <a:r>
                        <a:rPr lang="en-US" sz="1200" dirty="0">
                          <a:solidFill>
                            <a:srgbClr val="00B050"/>
                          </a:solidFill>
                        </a:rPr>
                        <a:t>Because we need more oxygen)</a:t>
                      </a:r>
                    </a:p>
                  </a:txBody>
                  <a:tcPr/>
                </a:tc>
                <a:tc>
                  <a:txBody>
                    <a:bodyPr/>
                    <a:lstStyle/>
                    <a:p>
                      <a:r>
                        <a:rPr lang="en-US" sz="1200" dirty="0"/>
                        <a:t>Bronchial muscle</a:t>
                      </a:r>
                      <a:r>
                        <a:rPr lang="en-US" sz="1200" baseline="0" dirty="0"/>
                        <a:t> contracted</a:t>
                      </a:r>
                      <a:endParaRPr lang="en-US" sz="1200" dirty="0"/>
                    </a:p>
                  </a:txBody>
                  <a:tcPr/>
                </a:tc>
                <a:extLst>
                  <a:ext uri="{0D108BD9-81ED-4DB2-BD59-A6C34878D82A}">
                    <a16:rowId xmlns:a16="http://schemas.microsoft.com/office/drawing/2014/main" val="10002"/>
                  </a:ext>
                </a:extLst>
              </a:tr>
              <a:tr h="464265">
                <a:tc>
                  <a:txBody>
                    <a:bodyPr/>
                    <a:lstStyle/>
                    <a:p>
                      <a:r>
                        <a:rPr kumimoji="0" lang="en-US" sz="1200" kern="1200" dirty="0">
                          <a:solidFill>
                            <a:schemeClr val="accent2"/>
                          </a:solidFill>
                          <a:latin typeface="+mn-lt"/>
                          <a:ea typeface="+mn-ea"/>
                          <a:cs typeface="+mn-cs"/>
                        </a:rPr>
                        <a:t>Stomach</a:t>
                      </a:r>
                    </a:p>
                  </a:txBody>
                  <a:tcPr/>
                </a:tc>
                <a:tc>
                  <a:txBody>
                    <a:bodyPr/>
                    <a:lstStyle/>
                    <a:p>
                      <a:r>
                        <a:rPr lang="en-US" sz="1200" dirty="0"/>
                        <a:t>Peristalsis reduced</a:t>
                      </a:r>
                    </a:p>
                  </a:txBody>
                  <a:tcPr/>
                </a:tc>
                <a:tc>
                  <a:txBody>
                    <a:bodyPr/>
                    <a:lstStyle/>
                    <a:p>
                      <a:r>
                        <a:rPr lang="en-US" sz="1200" dirty="0"/>
                        <a:t>Gastric juice secreted; motility increased</a:t>
                      </a:r>
                    </a:p>
                  </a:txBody>
                  <a:tcPr/>
                </a:tc>
                <a:extLst>
                  <a:ext uri="{0D108BD9-81ED-4DB2-BD59-A6C34878D82A}">
                    <a16:rowId xmlns:a16="http://schemas.microsoft.com/office/drawing/2014/main" val="10003"/>
                  </a:ext>
                </a:extLst>
              </a:tr>
              <a:tr h="464265">
                <a:tc>
                  <a:txBody>
                    <a:bodyPr/>
                    <a:lstStyle/>
                    <a:p>
                      <a:r>
                        <a:rPr kumimoji="0" lang="en-US" sz="1200" kern="1200" dirty="0">
                          <a:solidFill>
                            <a:schemeClr val="accent2"/>
                          </a:solidFill>
                          <a:latin typeface="+mn-lt"/>
                          <a:ea typeface="+mn-ea"/>
                          <a:cs typeface="+mn-cs"/>
                        </a:rPr>
                        <a:t>Small intestine</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Motility reduced</a:t>
                      </a:r>
                      <a:endParaRPr kumimoji="0" lang="en-US" sz="12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Digestion increased</a:t>
                      </a:r>
                      <a:endParaRPr kumimoji="0" lang="en-US" sz="12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extLst>
                  <a:ext uri="{0D108BD9-81ED-4DB2-BD59-A6C34878D82A}">
                    <a16:rowId xmlns:a16="http://schemas.microsoft.com/office/drawing/2014/main" val="10004"/>
                  </a:ext>
                </a:extLst>
              </a:tr>
              <a:tr h="643044">
                <a:tc>
                  <a:txBody>
                    <a:bodyPr/>
                    <a:lstStyle/>
                    <a:p>
                      <a:r>
                        <a:rPr kumimoji="0" lang="en-US" sz="1200" kern="1200" dirty="0">
                          <a:solidFill>
                            <a:schemeClr val="accent2"/>
                          </a:solidFill>
                          <a:latin typeface="+mn-lt"/>
                          <a:ea typeface="+mn-ea"/>
                          <a:cs typeface="+mn-cs"/>
                        </a:rPr>
                        <a:t>Large intestine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Motility reduced</a:t>
                      </a:r>
                      <a:endParaRPr kumimoji="0" lang="en-US" sz="12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Secretions and motility increased</a:t>
                      </a:r>
                      <a:endParaRPr kumimoji="0" lang="en-US" sz="12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extLst>
                  <a:ext uri="{0D108BD9-81ED-4DB2-BD59-A6C34878D82A}">
                    <a16:rowId xmlns:a16="http://schemas.microsoft.com/office/drawing/2014/main" val="10005"/>
                  </a:ext>
                </a:extLst>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409570566"/>
              </p:ext>
            </p:extLst>
          </p:nvPr>
        </p:nvGraphicFramePr>
        <p:xfrm>
          <a:off x="8038628" y="3068961"/>
          <a:ext cx="4032447" cy="3168351"/>
        </p:xfrm>
        <a:graphic>
          <a:graphicData uri="http://schemas.openxmlformats.org/drawingml/2006/table">
            <a:tbl>
              <a:tblPr firstRow="1" bandRow="1">
                <a:tableStyleId>{72833802-FEF1-4C79-8D5D-14CF1EAF98D9}</a:tableStyleId>
              </a:tblPr>
              <a:tblGrid>
                <a:gridCol w="86409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7">
                  <a:extLst>
                    <a:ext uri="{9D8B030D-6E8A-4147-A177-3AD203B41FA5}">
                      <a16:colId xmlns:a16="http://schemas.microsoft.com/office/drawing/2014/main" val="20002"/>
                    </a:ext>
                  </a:extLst>
                </a:gridCol>
              </a:tblGrid>
              <a:tr h="441331">
                <a:tc>
                  <a:txBody>
                    <a:bodyPr/>
                    <a:lstStyle/>
                    <a:p>
                      <a:endParaRPr lang="en-US" dirty="0"/>
                    </a:p>
                  </a:txBody>
                  <a:tcPr/>
                </a:tc>
                <a:tc>
                  <a:txBody>
                    <a:bodyPr/>
                    <a:lstStyle/>
                    <a:p>
                      <a:endParaRPr lang="en-US" dirty="0">
                        <a:solidFill>
                          <a:srgbClr val="002060"/>
                        </a:solidFill>
                      </a:endParaRPr>
                    </a:p>
                  </a:txBody>
                  <a:tcPr/>
                </a:tc>
                <a:tc>
                  <a:txBody>
                    <a:bodyPr/>
                    <a:lstStyle/>
                    <a:p>
                      <a:endParaRPr lang="en-US" dirty="0">
                        <a:solidFill>
                          <a:srgbClr val="002060"/>
                        </a:solidFill>
                      </a:endParaRPr>
                    </a:p>
                  </a:txBody>
                  <a:tcPr/>
                </a:tc>
                <a:extLst>
                  <a:ext uri="{0D108BD9-81ED-4DB2-BD59-A6C34878D82A}">
                    <a16:rowId xmlns:a16="http://schemas.microsoft.com/office/drawing/2014/main" val="10000"/>
                  </a:ext>
                </a:extLst>
              </a:tr>
              <a:tr h="307302">
                <a:tc>
                  <a:txBody>
                    <a:bodyPr/>
                    <a:lstStyle/>
                    <a:p>
                      <a:pPr marL="0" algn="l" rtl="0" eaLnBrk="1" latinLnBrk="0" hangingPunct="1"/>
                      <a:r>
                        <a:rPr kumimoji="0" lang="en-US" sz="1400" kern="1200" dirty="0">
                          <a:solidFill>
                            <a:schemeClr val="accent2">
                              <a:lumMod val="75000"/>
                            </a:schemeClr>
                          </a:solidFill>
                          <a:latin typeface="+mn-lt"/>
                          <a:ea typeface="+mn-ea"/>
                          <a:cs typeface="+mn-cs"/>
                        </a:rPr>
                        <a:t>Structure</a:t>
                      </a:r>
                    </a:p>
                  </a:txBody>
                  <a:tcPr/>
                </a:tc>
                <a:tc>
                  <a:txBody>
                    <a:bodyPr/>
                    <a:lstStyle/>
                    <a:p>
                      <a:r>
                        <a:rPr kumimoji="0" lang="en-US" sz="1400" kern="1200" dirty="0">
                          <a:solidFill>
                            <a:schemeClr val="accent2">
                              <a:lumMod val="75000"/>
                            </a:schemeClr>
                          </a:solidFill>
                          <a:latin typeface="+mn-lt"/>
                          <a:ea typeface="+mn-ea"/>
                          <a:cs typeface="+mn-cs"/>
                        </a:rPr>
                        <a:t>Sympathetic</a:t>
                      </a:r>
                    </a:p>
                  </a:txBody>
                  <a:tcPr/>
                </a:tc>
                <a:tc>
                  <a:txBody>
                    <a:bodyPr/>
                    <a:lstStyle/>
                    <a:p>
                      <a:r>
                        <a:rPr kumimoji="0" lang="en-US" sz="1400" kern="1200" dirty="0">
                          <a:solidFill>
                            <a:schemeClr val="accent2">
                              <a:lumMod val="75000"/>
                            </a:schemeClr>
                          </a:solidFill>
                          <a:latin typeface="+mn-lt"/>
                          <a:ea typeface="+mn-ea"/>
                          <a:cs typeface="+mn-cs"/>
                        </a:rPr>
                        <a:t>Parasympathetic</a:t>
                      </a:r>
                    </a:p>
                  </a:txBody>
                  <a:tcPr/>
                </a:tc>
                <a:extLst>
                  <a:ext uri="{0D108BD9-81ED-4DB2-BD59-A6C34878D82A}">
                    <a16:rowId xmlns:a16="http://schemas.microsoft.com/office/drawing/2014/main" val="10001"/>
                  </a:ext>
                </a:extLst>
              </a:tr>
              <a:tr h="737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kern="1200" dirty="0">
                          <a:solidFill>
                            <a:schemeClr val="accent2"/>
                          </a:solidFill>
                          <a:latin typeface="+mn-lt"/>
                          <a:ea typeface="+mn-ea"/>
                          <a:cs typeface="+mn-cs"/>
                        </a:rPr>
                        <a:t>Liver</a:t>
                      </a:r>
                    </a:p>
                  </a:txBody>
                  <a:tcPr marT="45723" marB="45723"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a:ln>
                            <a:noFill/>
                          </a:ln>
                          <a:effectLst/>
                        </a:rPr>
                        <a:t>Increased conversion of</a:t>
                      </a:r>
                      <a:br>
                        <a:rPr kumimoji="0" lang="en-US" sz="1400" u="none" strike="noStrike" cap="none" normalizeH="0" baseline="0" dirty="0">
                          <a:ln>
                            <a:noFill/>
                          </a:ln>
                          <a:effectLst/>
                        </a:rPr>
                      </a:br>
                      <a:r>
                        <a:rPr kumimoji="0" lang="en-US" sz="1400" u="none" strike="noStrike" cap="none" normalizeH="0" baseline="0" dirty="0">
                          <a:ln>
                            <a:noFill/>
                          </a:ln>
                          <a:effectLst/>
                        </a:rPr>
                        <a:t>glycogen to glucose </a:t>
                      </a:r>
                      <a:r>
                        <a:rPr kumimoji="0" lang="en-US" sz="1400" u="none" strike="noStrike" cap="none" normalizeH="0" baseline="0" dirty="0">
                          <a:ln>
                            <a:noFill/>
                          </a:ln>
                          <a:solidFill>
                            <a:srgbClr val="00B050"/>
                          </a:solidFill>
                          <a:effectLst/>
                        </a:rPr>
                        <a:t>(</a:t>
                      </a:r>
                      <a:r>
                        <a:rPr lang="en-US" sz="1400" dirty="0">
                          <a:solidFill>
                            <a:srgbClr val="00B050"/>
                          </a:solidFill>
                        </a:rPr>
                        <a:t>Because we need more energy )</a:t>
                      </a:r>
                    </a:p>
                  </a:txBody>
                  <a:tcPr marT="45723" marB="45723" anchor="ctr" horzOverflow="overflow"/>
                </a:tc>
                <a:tc hMerge="1">
                  <a:txBody>
                    <a:bodyPr/>
                    <a:lstStyle/>
                    <a:p>
                      <a:endParaRPr lang="en-US"/>
                    </a:p>
                  </a:txBody>
                  <a:tcPr/>
                </a:tc>
                <a:extLst>
                  <a:ext uri="{0D108BD9-81ED-4DB2-BD59-A6C34878D82A}">
                    <a16:rowId xmlns:a16="http://schemas.microsoft.com/office/drawing/2014/main" val="10002"/>
                  </a:ext>
                </a:extLst>
              </a:tr>
              <a:tr h="522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kern="1200" dirty="0">
                          <a:solidFill>
                            <a:schemeClr val="accent2"/>
                          </a:solidFill>
                          <a:latin typeface="+mn-lt"/>
                          <a:ea typeface="+mn-ea"/>
                          <a:cs typeface="+mn-cs"/>
                        </a:rPr>
                        <a:t>Kidney</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Decreased urine secretion</a:t>
                      </a:r>
                      <a:endParaRPr kumimoji="0" lang="en-US" sz="14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Increased urine secretion</a:t>
                      </a:r>
                      <a:endParaRPr kumimoji="0" lang="en-US" sz="14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extLst>
                  <a:ext uri="{0D108BD9-81ED-4DB2-BD59-A6C34878D82A}">
                    <a16:rowId xmlns:a16="http://schemas.microsoft.com/office/drawing/2014/main" val="10003"/>
                  </a:ext>
                </a:extLst>
              </a:tr>
              <a:tr h="522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kern="1200" dirty="0">
                          <a:solidFill>
                            <a:schemeClr val="accent2"/>
                          </a:solidFill>
                          <a:latin typeface="+mn-lt"/>
                          <a:ea typeface="+mn-ea"/>
                          <a:cs typeface="+mn-cs"/>
                        </a:rPr>
                        <a:t>Adrenal medulla</a:t>
                      </a:r>
                    </a:p>
                  </a:txBody>
                  <a:tcPr marT="45723" marB="45723"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Norepinephrine and</a:t>
                      </a:r>
                      <a:br>
                        <a:rPr kumimoji="0" lang="en-US" sz="1400" u="none" strike="noStrike" cap="none" normalizeH="0" baseline="0" dirty="0">
                          <a:ln>
                            <a:noFill/>
                          </a:ln>
                          <a:effectLst/>
                        </a:rPr>
                      </a:br>
                      <a:r>
                        <a:rPr kumimoji="0" lang="en-US" sz="1400" u="none" strike="noStrike" cap="none" normalizeH="0" baseline="0" dirty="0">
                          <a:ln>
                            <a:noFill/>
                          </a:ln>
                          <a:effectLst/>
                        </a:rPr>
                        <a:t>epinephrine secreted </a:t>
                      </a:r>
                      <a:endParaRPr kumimoji="0" lang="en-US" sz="14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tc hMerge="1">
                  <a:txBody>
                    <a:bodyPr/>
                    <a:lstStyle/>
                    <a:p>
                      <a:endParaRPr lang="en-US"/>
                    </a:p>
                  </a:txBody>
                  <a:tcPr/>
                </a:tc>
                <a:extLst>
                  <a:ext uri="{0D108BD9-81ED-4DB2-BD59-A6C34878D82A}">
                    <a16:rowId xmlns:a16="http://schemas.microsoft.com/office/drawing/2014/main" val="10004"/>
                  </a:ext>
                </a:extLst>
              </a:tr>
              <a:tr h="63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kern="1200" dirty="0">
                          <a:solidFill>
                            <a:schemeClr val="accent2"/>
                          </a:solidFill>
                          <a:latin typeface="+mn-lt"/>
                          <a:ea typeface="+mn-ea"/>
                          <a:cs typeface="+mn-cs"/>
                        </a:rPr>
                        <a:t>Bladder</a:t>
                      </a: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Wall relaxed</a:t>
                      </a:r>
                      <a:br>
                        <a:rPr kumimoji="0" lang="en-US" sz="1400" u="none" strike="noStrike" cap="none" normalizeH="0" baseline="0" dirty="0">
                          <a:ln>
                            <a:noFill/>
                          </a:ln>
                          <a:effectLst/>
                        </a:rPr>
                      </a:br>
                      <a:r>
                        <a:rPr kumimoji="0" lang="en-US" sz="1400" u="none" strike="noStrike" cap="none" normalizeH="0" baseline="0" dirty="0">
                          <a:ln>
                            <a:noFill/>
                          </a:ln>
                          <a:effectLst/>
                        </a:rPr>
                        <a:t>Sphincter closed</a:t>
                      </a:r>
                      <a:endParaRPr kumimoji="0" lang="en-US" sz="14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Wall contracted</a:t>
                      </a:r>
                      <a:br>
                        <a:rPr kumimoji="0" lang="en-US" sz="1400" u="none" strike="noStrike" cap="none" normalizeH="0" baseline="0" dirty="0">
                          <a:ln>
                            <a:noFill/>
                          </a:ln>
                          <a:effectLst/>
                        </a:rPr>
                      </a:br>
                      <a:r>
                        <a:rPr kumimoji="0" lang="en-US" sz="1400" u="none" strike="noStrike" cap="none" normalizeH="0" baseline="0" dirty="0">
                          <a:ln>
                            <a:noFill/>
                          </a:ln>
                          <a:effectLst/>
                        </a:rPr>
                        <a:t>Sphincter relaxed</a:t>
                      </a:r>
                      <a:endParaRPr kumimoji="0" lang="en-US" sz="1400" b="1" i="0" u="none" strike="noStrike" cap="none" normalizeH="0" baseline="0" dirty="0">
                        <a:ln>
                          <a:noFill/>
                        </a:ln>
                        <a:solidFill>
                          <a:srgbClr val="FFFF00"/>
                        </a:solidFill>
                        <a:effectLst/>
                        <a:latin typeface="Times New Roman" pitchFamily="18" charset="0"/>
                        <a:cs typeface="Times New Roman" pitchFamily="18" charset="0"/>
                      </a:endParaRPr>
                    </a:p>
                  </a:txBody>
                  <a:tcPr marT="45723" marB="45723" anchor="ctr" horzOverflow="overflow"/>
                </a:tc>
                <a:extLst>
                  <a:ext uri="{0D108BD9-81ED-4DB2-BD59-A6C34878D82A}">
                    <a16:rowId xmlns:a16="http://schemas.microsoft.com/office/drawing/2014/main" val="10005"/>
                  </a:ext>
                </a:extLst>
              </a:tr>
            </a:tbl>
          </a:graphicData>
        </a:graphic>
      </p:graphicFrame>
      <p:sp>
        <p:nvSpPr>
          <p:cNvPr id="13" name="Rectangle 12"/>
          <p:cNvSpPr/>
          <p:nvPr/>
        </p:nvSpPr>
        <p:spPr>
          <a:xfrm>
            <a:off x="117748" y="3068960"/>
            <a:ext cx="11953328" cy="432048"/>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Physiological functions of the autonomic nervous system</a:t>
            </a:r>
          </a:p>
        </p:txBody>
      </p:sp>
      <p:sp>
        <p:nvSpPr>
          <p:cNvPr id="15" name="TextBox 1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4" name="Rectangle 3"/>
          <p:cNvSpPr/>
          <p:nvPr/>
        </p:nvSpPr>
        <p:spPr>
          <a:xfrm>
            <a:off x="1197868" y="6378589"/>
            <a:ext cx="10381535" cy="307777"/>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00B050"/>
                </a:solidFill>
              </a:rPr>
              <a:t>Blood sample of stimulated adrenal medulla will have more noradrenaline and adrenaline</a:t>
            </a:r>
          </a:p>
        </p:txBody>
      </p:sp>
    </p:spTree>
    <p:extLst>
      <p:ext uri="{BB962C8B-B14F-4D97-AF65-F5344CB8AC3E}">
        <p14:creationId xmlns:p14="http://schemas.microsoft.com/office/powerpoint/2010/main" val="170323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366736"/>
            <a:ext cx="10969943" cy="914400"/>
          </a:xfrm>
        </p:spPr>
        <p:txBody>
          <a:bodyPr>
            <a:normAutofit/>
          </a:bodyPr>
          <a:lstStyle/>
          <a:p>
            <a:r>
              <a:rPr lang="en-US" sz="3200" dirty="0"/>
              <a:t>Disorders of the ANS</a:t>
            </a:r>
          </a:p>
        </p:txBody>
      </p:sp>
      <p:sp>
        <p:nvSpPr>
          <p:cNvPr id="3" name="Text Placeholder 2"/>
          <p:cNvSpPr>
            <a:spLocks noGrp="1"/>
          </p:cNvSpPr>
          <p:nvPr>
            <p:ph type="body" idx="1"/>
          </p:nvPr>
        </p:nvSpPr>
        <p:spPr>
          <a:xfrm>
            <a:off x="609460" y="1285875"/>
            <a:ext cx="2388608" cy="414933"/>
          </a:xfrm>
        </p:spPr>
        <p:txBody>
          <a:bodyPr/>
          <a:lstStyle/>
          <a:p>
            <a:r>
              <a:rPr lang="en-US" sz="2000" dirty="0"/>
              <a:t>Raynaud’s disease:</a:t>
            </a:r>
          </a:p>
        </p:txBody>
      </p:sp>
      <p:sp>
        <p:nvSpPr>
          <p:cNvPr id="4" name="Text Placeholder 3"/>
          <p:cNvSpPr>
            <a:spLocks noGrp="1"/>
          </p:cNvSpPr>
          <p:nvPr>
            <p:ph type="body" sz="half" idx="3"/>
          </p:nvPr>
        </p:nvSpPr>
        <p:spPr>
          <a:xfrm>
            <a:off x="6205567" y="1281136"/>
            <a:ext cx="5387630" cy="419671"/>
          </a:xfrm>
        </p:spPr>
        <p:txBody>
          <a:bodyPr>
            <a:normAutofit/>
          </a:bodyPr>
          <a:lstStyle/>
          <a:p>
            <a:r>
              <a:rPr lang="en-US" sz="2000" dirty="0"/>
              <a:t>Hypertension –  high blood  pressure</a:t>
            </a:r>
          </a:p>
        </p:txBody>
      </p:sp>
      <p:sp>
        <p:nvSpPr>
          <p:cNvPr id="5" name="Slide Number Placeholder 4"/>
          <p:cNvSpPr>
            <a:spLocks noGrp="1"/>
          </p:cNvSpPr>
          <p:nvPr>
            <p:ph type="sldNum" sz="quarter" idx="12"/>
          </p:nvPr>
        </p:nvSpPr>
        <p:spPr/>
        <p:txBody>
          <a:bodyPr/>
          <a:lstStyle/>
          <a:p>
            <a:fld id="{4929A69E-7D8F-4515-9605-0315ABD4F316}" type="slidenum">
              <a:rPr lang="en-US" smtClean="0"/>
              <a:t>33</a:t>
            </a:fld>
            <a:endParaRPr lang="en-US" dirty="0"/>
          </a:p>
        </p:txBody>
      </p:sp>
      <p:sp>
        <p:nvSpPr>
          <p:cNvPr id="6" name="Content Placeholder 5"/>
          <p:cNvSpPr>
            <a:spLocks noGrp="1"/>
          </p:cNvSpPr>
          <p:nvPr>
            <p:ph sz="quarter" idx="2"/>
          </p:nvPr>
        </p:nvSpPr>
        <p:spPr>
          <a:xfrm>
            <a:off x="609462" y="4149080"/>
            <a:ext cx="5383397" cy="2023120"/>
          </a:xfrm>
        </p:spPr>
        <p:txBody>
          <a:bodyPr>
            <a:normAutofit/>
          </a:bodyPr>
          <a:lstStyle/>
          <a:p>
            <a:r>
              <a:rPr lang="en-US" sz="1800" dirty="0"/>
              <a:t>Characterized by  constriction of blood vessels</a:t>
            </a:r>
          </a:p>
          <a:p>
            <a:r>
              <a:rPr lang="en-US" sz="1800" dirty="0"/>
              <a:t>It is an exaggeration of  vasomotor responses to  cold or emotional stress</a:t>
            </a:r>
          </a:p>
          <a:p>
            <a:r>
              <a:rPr lang="en-US" sz="1800" dirty="0"/>
              <a:t>During an attack, the fingers  and toes can change colors  from white to blue to red.</a:t>
            </a:r>
          </a:p>
          <a:p>
            <a:endParaRPr lang="en-US" sz="1800" dirty="0"/>
          </a:p>
        </p:txBody>
      </p:sp>
      <p:sp>
        <p:nvSpPr>
          <p:cNvPr id="7" name="Content Placeholder 6"/>
          <p:cNvSpPr>
            <a:spLocks noGrp="1"/>
          </p:cNvSpPr>
          <p:nvPr>
            <p:ph sz="quarter" idx="4"/>
          </p:nvPr>
        </p:nvSpPr>
        <p:spPr>
          <a:xfrm>
            <a:off x="6196004" y="5229200"/>
            <a:ext cx="5383397" cy="943000"/>
          </a:xfrm>
        </p:spPr>
        <p:txBody>
          <a:bodyPr>
            <a:normAutofit/>
          </a:bodyPr>
          <a:lstStyle/>
          <a:p>
            <a:r>
              <a:rPr lang="en-US" sz="1800" dirty="0"/>
              <a:t>Can result from  overactive  sympathetic  vasoconstriction.</a:t>
            </a:r>
          </a:p>
          <a:p>
            <a:pPr marL="0" indent="0">
              <a:buNone/>
            </a:pPr>
            <a:endParaRPr lang="en-US" sz="1800" dirty="0"/>
          </a:p>
        </p:txBody>
      </p:sp>
      <p:pic>
        <p:nvPicPr>
          <p:cNvPr id="4098" name="Picture 2" descr="C:\Users\Aseel\Desktop\Picture2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404" y="1998368"/>
            <a:ext cx="2255676" cy="19865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seel\Desktop\Picture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547" y="1998368"/>
            <a:ext cx="2800177" cy="30926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H="1">
            <a:off x="6094411" y="1156498"/>
            <a:ext cx="2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9838828" y="0"/>
            <a:ext cx="2349997" cy="36673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Extra</a:t>
            </a:r>
          </a:p>
        </p:txBody>
      </p:sp>
    </p:spTree>
    <p:extLst>
      <p:ext uri="{BB962C8B-B14F-4D97-AF65-F5344CB8AC3E}">
        <p14:creationId xmlns:p14="http://schemas.microsoft.com/office/powerpoint/2010/main" val="258438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4" y="7987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a:solidFill>
                  <a:srgbClr val="DDE9EC">
                    <a:lumMod val="75000"/>
                  </a:srgbClr>
                </a:solidFill>
              </a:rPr>
              <a:t>Lulwah</a:t>
            </a:r>
            <a:r>
              <a:rPr lang="en-US" sz="1800" dirty="0">
                <a:solidFill>
                  <a:srgbClr val="DDE9EC">
                    <a:lumMod val="75000"/>
                  </a:srgbClr>
                </a:solidFill>
              </a:rPr>
              <a:t> </a:t>
            </a:r>
            <a:r>
              <a:rPr lang="en-US" sz="1800" dirty="0">
                <a:solidFill>
                  <a:srgbClr val="DDE9EC">
                    <a:lumMod val="75000"/>
                  </a:srgbClr>
                </a:solidFill>
              </a:rPr>
              <a:t>Alshiha</a:t>
            </a:r>
            <a:endParaRPr lang="en-US" sz="1800" dirty="0">
              <a:solidFill>
                <a:srgbClr val="DDE9EC">
                  <a:lumMod val="75000"/>
                </a:srgbClr>
              </a:solidFill>
            </a:endParaRPr>
          </a:p>
          <a:p>
            <a:pPr marL="0" indent="0">
              <a:buFont typeface="Arial" panose="020B0604020202020204" pitchFamily="34" charset="0"/>
              <a:buNone/>
            </a:pPr>
            <a:r>
              <a:rPr lang="en-US" sz="1800" dirty="0">
                <a:solidFill>
                  <a:srgbClr val="DDE9EC">
                    <a:lumMod val="75000"/>
                  </a:srgbClr>
                </a:solidFill>
              </a:rPr>
              <a:t>Laila </a:t>
            </a:r>
            <a:r>
              <a:rPr lang="en-US" sz="1800" dirty="0">
                <a:solidFill>
                  <a:srgbClr val="DDE9EC">
                    <a:lumMod val="75000"/>
                  </a:srgbClr>
                </a:solidFill>
              </a:rPr>
              <a:t>Mathkour</a:t>
            </a:r>
            <a:endParaRPr lang="en-US" sz="1800" dirty="0">
              <a:solidFill>
                <a:srgbClr val="DDE9EC">
                  <a:lumMod val="75000"/>
                </a:srgbClr>
              </a:solidFill>
            </a:endParaRPr>
          </a:p>
          <a:p>
            <a:pPr marL="0" indent="0">
              <a:buFont typeface="Arial" panose="020B0604020202020204" pitchFamily="34" charset="0"/>
              <a:buNone/>
            </a:pPr>
            <a:r>
              <a:rPr lang="en-US" sz="1800" dirty="0">
                <a:solidFill>
                  <a:srgbClr val="DDE9EC">
                    <a:lumMod val="75000"/>
                  </a:srgbClr>
                </a:solidFill>
              </a:rPr>
              <a:t>Mohammad </a:t>
            </a:r>
            <a:r>
              <a:rPr lang="en-US" sz="1800" dirty="0">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34</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2263174"/>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Females Members:</a:t>
            </a:r>
          </a:p>
          <a:p>
            <a:pPr fontAlgn="t">
              <a:lnSpc>
                <a:spcPct val="80000"/>
              </a:lnSpc>
              <a:spcBef>
                <a:spcPct val="20000"/>
              </a:spcBef>
            </a:pPr>
            <a:r>
              <a:rPr lang="en-US" sz="1800" dirty="0">
                <a:solidFill>
                  <a:srgbClr val="DDE9EC">
                    <a:lumMod val="75000"/>
                  </a:srgbClr>
                </a:solidFill>
              </a:rPr>
              <a:t>Aseel</a:t>
            </a:r>
            <a:r>
              <a:rPr lang="en-US" sz="1800" dirty="0">
                <a:solidFill>
                  <a:srgbClr val="DDE9EC">
                    <a:lumMod val="75000"/>
                  </a:srgbClr>
                </a:solidFill>
              </a:rPr>
              <a:t> </a:t>
            </a:r>
            <a:r>
              <a:rPr lang="en-US" sz="1800" dirty="0">
                <a:solidFill>
                  <a:srgbClr val="DDE9EC">
                    <a:lumMod val="75000"/>
                  </a:srgbClr>
                </a:solidFill>
              </a:rPr>
              <a:t>Alsulimani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Lina </a:t>
            </a:r>
            <a:r>
              <a:rPr lang="en-US" sz="1800" dirty="0">
                <a:solidFill>
                  <a:srgbClr val="DDE9EC">
                    <a:lumMod val="75000"/>
                  </a:srgbClr>
                </a:solidFill>
              </a:rPr>
              <a:t>alwakeel</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Hayfaa</a:t>
            </a:r>
            <a:r>
              <a:rPr lang="en-US" sz="1800" dirty="0">
                <a:solidFill>
                  <a:srgbClr val="DDE9EC">
                    <a:lumMod val="75000"/>
                  </a:srgbClr>
                </a:solidFill>
              </a:rPr>
              <a:t> </a:t>
            </a:r>
            <a:r>
              <a:rPr lang="en-US" sz="1800" dirty="0">
                <a:solidFill>
                  <a:srgbClr val="DDE9EC">
                    <a:lumMod val="75000"/>
                  </a:srgbClr>
                </a:solidFill>
              </a:rPr>
              <a:t>Alshaalan</a:t>
            </a: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 </a:t>
            </a: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222633" y="3088418"/>
            <a:ext cx="2022533" cy="601180"/>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Males Members: </a:t>
            </a:r>
          </a:p>
          <a:p>
            <a:pPr fontAlgn="t">
              <a:lnSpc>
                <a:spcPct val="80000"/>
              </a:lnSpc>
              <a:spcBef>
                <a:spcPct val="20000"/>
              </a:spcBef>
            </a:pPr>
            <a:r>
              <a:rPr lang="en-US" sz="1800" dirty="0">
                <a:solidFill>
                  <a:srgbClr val="DDE9EC">
                    <a:lumMod val="75000"/>
                  </a:srgbClr>
                </a:solidFill>
              </a:rPr>
              <a:t>Hassan </a:t>
            </a:r>
            <a:r>
              <a:rPr lang="en-US" sz="1800" dirty="0">
                <a:solidFill>
                  <a:srgbClr val="DDE9EC">
                    <a:lumMod val="75000"/>
                  </a:srgbClr>
                </a:solidFill>
              </a:rPr>
              <a:t>Alshammari</a:t>
            </a: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a:solidFill>
                  <a:srgbClr val="464653"/>
                </a:solidFill>
              </a:rPr>
              <a:t>Females and Males 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195759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pic>
        <p:nvPicPr>
          <p:cNvPr id="5" name="Picture 2" descr="Image result for Sympathetic and Parasympathetic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916" y="1265732"/>
            <a:ext cx="8511846" cy="496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4780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6" name="TextBox 5"/>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7" name="Picture 2" descr="http://www.news-medical.net/image.axd?picture=2012%2F9%2FNervous%2B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1285081"/>
            <a:ext cx="80772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10" dirty="0"/>
              <a:t>Anatomical </a:t>
            </a:r>
            <a:r>
              <a:rPr lang="en-US" sz="3200" spc="-5" dirty="0"/>
              <a:t>Divisions </a:t>
            </a:r>
            <a:r>
              <a:rPr lang="en-US" sz="3200" dirty="0"/>
              <a:t>of the Nervous</a:t>
            </a:r>
            <a:r>
              <a:rPr lang="en-US" sz="3200" spc="-130" dirty="0"/>
              <a:t> </a:t>
            </a:r>
            <a:r>
              <a:rPr lang="en-US" sz="3200" spc="-30" dirty="0"/>
              <a:t>System</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4" name="Diagram 3"/>
          <p:cNvGraphicFramePr/>
          <p:nvPr>
            <p:extLst>
              <p:ext uri="{D42A27DB-BD31-4B8C-83A1-F6EECF244321}">
                <p14:modId xmlns:p14="http://schemas.microsoft.com/office/powerpoint/2010/main" val="1170127463"/>
              </p:ext>
            </p:extLst>
          </p:nvPr>
        </p:nvGraphicFramePr>
        <p:xfrm>
          <a:off x="549797" y="1196752"/>
          <a:ext cx="110892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42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 dirty="0"/>
              <a:t>What </a:t>
            </a:r>
            <a:r>
              <a:rPr lang="en-US" sz="3200" dirty="0"/>
              <a:t>is </a:t>
            </a:r>
            <a:r>
              <a:rPr lang="en-US" sz="3200" spc="-10" dirty="0"/>
              <a:t>Autonomic </a:t>
            </a:r>
            <a:r>
              <a:rPr lang="en-US" sz="3200" dirty="0"/>
              <a:t>Nervous</a:t>
            </a:r>
            <a:r>
              <a:rPr lang="en-US" sz="3200" spc="-110" dirty="0"/>
              <a:t> </a:t>
            </a:r>
            <a:r>
              <a:rPr lang="en-US" sz="3200" spc="-30" dirty="0"/>
              <a:t>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Rectangle 4"/>
          <p:cNvSpPr/>
          <p:nvPr/>
        </p:nvSpPr>
        <p:spPr>
          <a:xfrm>
            <a:off x="609460" y="4581128"/>
            <a:ext cx="10969943" cy="1152128"/>
          </a:xfrm>
          <a:prstGeom prst="rect">
            <a:avLst/>
          </a:prstGeom>
          <a:ln>
            <a:solidFill>
              <a:srgbClr val="638BA6"/>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Content Placeholder 3"/>
          <p:cNvSpPr>
            <a:spLocks noGrp="1"/>
          </p:cNvSpPr>
          <p:nvPr>
            <p:ph sz="quarter" idx="1"/>
          </p:nvPr>
        </p:nvSpPr>
        <p:spPr>
          <a:xfrm>
            <a:off x="609462" y="1147192"/>
            <a:ext cx="10969942" cy="5234136"/>
          </a:xfrm>
        </p:spPr>
        <p:txBody>
          <a:bodyPr>
            <a:noAutofit/>
          </a:bodyPr>
          <a:lstStyle/>
          <a:p>
            <a:pPr marL="355600" indent="-342900">
              <a:spcBef>
                <a:spcPts val="75"/>
              </a:spcBef>
            </a:pPr>
            <a:r>
              <a:rPr lang="en-US" sz="1400" spc="-5" dirty="0">
                <a:solidFill>
                  <a:schemeClr val="accent2">
                    <a:lumMod val="75000"/>
                  </a:schemeClr>
                </a:solidFill>
                <a:cs typeface="Calibri"/>
              </a:rPr>
              <a:t>ANS is the</a:t>
            </a:r>
            <a:r>
              <a:rPr lang="en-US" sz="1400" spc="-10" dirty="0">
                <a:solidFill>
                  <a:schemeClr val="accent2">
                    <a:lumMod val="75000"/>
                  </a:schemeClr>
                </a:solidFill>
                <a:cs typeface="Calibri"/>
              </a:rPr>
              <a:t> </a:t>
            </a:r>
            <a:r>
              <a:rPr lang="en-US" sz="1400" b="1" spc="-30" dirty="0">
                <a:solidFill>
                  <a:srgbClr val="FF0000"/>
                </a:solidFill>
                <a:cs typeface="Calibri"/>
              </a:rPr>
              <a:t>Efferent</a:t>
            </a:r>
            <a:r>
              <a:rPr lang="en-US" sz="1400" dirty="0">
                <a:solidFill>
                  <a:srgbClr val="FF0000"/>
                </a:solidFill>
                <a:cs typeface="Calibri"/>
              </a:rPr>
              <a:t> </a:t>
            </a:r>
            <a:r>
              <a:rPr lang="en-US" sz="1400" spc="-10" dirty="0">
                <a:solidFill>
                  <a:schemeClr val="accent2">
                    <a:lumMod val="75000"/>
                  </a:schemeClr>
                </a:solidFill>
                <a:cs typeface="Calibri"/>
              </a:rPr>
              <a:t>portion </a:t>
            </a:r>
            <a:r>
              <a:rPr lang="en-US" sz="1400" spc="-5" dirty="0">
                <a:solidFill>
                  <a:schemeClr val="accent2">
                    <a:lumMod val="75000"/>
                  </a:schemeClr>
                </a:solidFill>
                <a:cs typeface="Calibri"/>
              </a:rPr>
              <a:t>of the </a:t>
            </a:r>
            <a:r>
              <a:rPr lang="en-US" sz="1400" spc="-15" dirty="0">
                <a:solidFill>
                  <a:schemeClr val="accent2">
                    <a:lumMod val="75000"/>
                  </a:schemeClr>
                </a:solidFill>
                <a:cs typeface="Calibri"/>
              </a:rPr>
              <a:t>peripheral </a:t>
            </a:r>
            <a:r>
              <a:rPr lang="en-US" sz="1400" spc="-10" dirty="0">
                <a:solidFill>
                  <a:schemeClr val="accent2">
                    <a:lumMod val="75000"/>
                  </a:schemeClr>
                </a:solidFill>
                <a:cs typeface="Calibri"/>
              </a:rPr>
              <a:t>nervous </a:t>
            </a:r>
            <a:r>
              <a:rPr lang="en-US" sz="1400" spc="-30" dirty="0">
                <a:solidFill>
                  <a:schemeClr val="accent2">
                    <a:lumMod val="75000"/>
                  </a:schemeClr>
                </a:solidFill>
                <a:cs typeface="Calibri"/>
              </a:rPr>
              <a:t>system </a:t>
            </a:r>
            <a:r>
              <a:rPr lang="en-US" sz="1400" spc="-10" dirty="0">
                <a:solidFill>
                  <a:schemeClr val="accent2">
                    <a:lumMod val="75000"/>
                  </a:schemeClr>
                </a:solidFill>
                <a:cs typeface="Calibri"/>
              </a:rPr>
              <a:t>that </a:t>
            </a:r>
            <a:r>
              <a:rPr lang="en-US" sz="1400" spc="-20" dirty="0">
                <a:solidFill>
                  <a:schemeClr val="accent2">
                    <a:lumMod val="75000"/>
                  </a:schemeClr>
                </a:solidFill>
                <a:cs typeface="Calibri"/>
              </a:rPr>
              <a:t>controls  </a:t>
            </a:r>
            <a:r>
              <a:rPr lang="en-US" sz="1400" b="1" spc="-15" dirty="0">
                <a:solidFill>
                  <a:schemeClr val="accent2">
                    <a:lumMod val="75000"/>
                  </a:schemeClr>
                </a:solidFill>
                <a:cs typeface="Calibri"/>
              </a:rPr>
              <a:t>involuntary </a:t>
            </a:r>
            <a:r>
              <a:rPr lang="en-US" sz="1400" spc="-10" dirty="0">
                <a:solidFill>
                  <a:schemeClr val="accent2">
                    <a:lumMod val="75000"/>
                  </a:schemeClr>
                </a:solidFill>
                <a:cs typeface="Calibri"/>
              </a:rPr>
              <a:t>(subconsciously) </a:t>
            </a:r>
            <a:r>
              <a:rPr lang="en-US" sz="1400" dirty="0">
                <a:solidFill>
                  <a:srgbClr val="638BA6"/>
                </a:solidFill>
              </a:rPr>
              <a:t>to adapt the changes in environment by regulating individual organ</a:t>
            </a:r>
            <a:r>
              <a:rPr lang="en-US" sz="1400" dirty="0">
                <a:cs typeface="Arial" charset="0"/>
              </a:rPr>
              <a:t>,</a:t>
            </a:r>
            <a:r>
              <a:rPr lang="en-US" sz="1400" dirty="0">
                <a:solidFill>
                  <a:srgbClr val="638BA6"/>
                </a:solidFill>
              </a:rPr>
              <a:t> homeostasis and </a:t>
            </a:r>
            <a:r>
              <a:rPr lang="en-US" sz="1400" spc="-15" dirty="0">
                <a:solidFill>
                  <a:schemeClr val="accent2">
                    <a:lumMod val="75000"/>
                  </a:schemeClr>
                </a:solidFill>
                <a:cs typeface="Calibri"/>
              </a:rPr>
              <a:t>visceral</a:t>
            </a:r>
            <a:r>
              <a:rPr lang="en-US" sz="1400" spc="-55" dirty="0">
                <a:solidFill>
                  <a:schemeClr val="accent2">
                    <a:lumMod val="75000"/>
                  </a:schemeClr>
                </a:solidFill>
                <a:cs typeface="Calibri"/>
              </a:rPr>
              <a:t> </a:t>
            </a:r>
            <a:r>
              <a:rPr lang="en-US" sz="1400" spc="-5" dirty="0">
                <a:solidFill>
                  <a:schemeClr val="accent2">
                    <a:lumMod val="75000"/>
                  </a:schemeClr>
                </a:solidFill>
                <a:cs typeface="Calibri"/>
              </a:rPr>
              <a:t>functions such as:</a:t>
            </a:r>
          </a:p>
          <a:p>
            <a:pPr marL="704819" lvl="1" indent="-400050" algn="justLow">
              <a:buFont typeface="+mj-lt"/>
              <a:buAutoNum type="romanUcPeriod"/>
              <a:defRPr/>
            </a:pPr>
            <a:r>
              <a:rPr lang="en-US" sz="1400" dirty="0">
                <a:solidFill>
                  <a:schemeClr val="tx1"/>
                </a:solidFill>
              </a:rPr>
              <a:t>Control of heart rate and force of contraction</a:t>
            </a:r>
          </a:p>
          <a:p>
            <a:pPr marL="704819" lvl="1" indent="-400050" algn="justLow">
              <a:buFont typeface="+mj-lt"/>
              <a:buAutoNum type="romanUcPeriod"/>
              <a:defRPr/>
            </a:pPr>
            <a:r>
              <a:rPr lang="en-US" sz="1400" dirty="0">
                <a:solidFill>
                  <a:schemeClr val="tx1"/>
                </a:solidFill>
              </a:rPr>
              <a:t> Constriction and dilatation of blood vessels</a:t>
            </a:r>
          </a:p>
          <a:p>
            <a:pPr marL="704819" lvl="1" indent="-400050" algn="justLow">
              <a:buFont typeface="+mj-lt"/>
              <a:buAutoNum type="romanUcPeriod"/>
              <a:defRPr/>
            </a:pPr>
            <a:r>
              <a:rPr lang="en-US" sz="1400" dirty="0">
                <a:solidFill>
                  <a:schemeClr val="tx1"/>
                </a:solidFill>
              </a:rPr>
              <a:t> Contraction and relaxation of smooth muscle</a:t>
            </a:r>
          </a:p>
          <a:p>
            <a:pPr marL="704819" lvl="1" indent="-400050" algn="justLow">
              <a:buFont typeface="+mj-lt"/>
              <a:buAutoNum type="romanUcPeriod"/>
              <a:defRPr/>
            </a:pPr>
            <a:r>
              <a:rPr lang="en-US" sz="1400" dirty="0">
                <a:solidFill>
                  <a:schemeClr val="tx1"/>
                </a:solidFill>
              </a:rPr>
              <a:t> Visual accommodation</a:t>
            </a:r>
          </a:p>
          <a:p>
            <a:pPr marL="704819" lvl="1" indent="-400050" algn="justLow">
              <a:buFont typeface="+mj-lt"/>
              <a:buAutoNum type="romanUcPeriod"/>
              <a:defRPr/>
            </a:pPr>
            <a:r>
              <a:rPr lang="en-US" sz="1400" dirty="0">
                <a:solidFill>
                  <a:schemeClr val="tx1"/>
                </a:solidFill>
              </a:rPr>
              <a:t> Secretions from exocrine and endocrine glands. </a:t>
            </a:r>
          </a:p>
          <a:p>
            <a:pPr marL="704819" lvl="1" indent="-400050" algn="justLow">
              <a:buFont typeface="+mj-lt"/>
              <a:buAutoNum type="romanUcPeriod"/>
              <a:defRPr/>
            </a:pPr>
            <a:endParaRPr lang="en-US" sz="1400" dirty="0"/>
          </a:p>
          <a:p>
            <a:r>
              <a:rPr lang="en-US" sz="1400" spc="-5" dirty="0">
                <a:solidFill>
                  <a:schemeClr val="accent2">
                    <a:lumMod val="75000"/>
                  </a:schemeClr>
                </a:solidFill>
                <a:cs typeface="Calibri"/>
              </a:rPr>
              <a:t>Divisions of</a:t>
            </a:r>
            <a:r>
              <a:rPr lang="en-US" sz="1400" spc="-55" dirty="0">
                <a:solidFill>
                  <a:schemeClr val="accent2">
                    <a:lumMod val="75000"/>
                  </a:schemeClr>
                </a:solidFill>
                <a:cs typeface="Calibri"/>
              </a:rPr>
              <a:t> </a:t>
            </a:r>
            <a:r>
              <a:rPr lang="en-US" sz="1400" spc="-5" dirty="0">
                <a:solidFill>
                  <a:schemeClr val="accent2">
                    <a:lumMod val="75000"/>
                  </a:schemeClr>
                </a:solidFill>
                <a:cs typeface="Calibri"/>
              </a:rPr>
              <a:t>ANS:</a:t>
            </a:r>
            <a:endParaRPr lang="en-US" sz="1400" dirty="0">
              <a:solidFill>
                <a:schemeClr val="accent2">
                  <a:lumMod val="75000"/>
                </a:schemeClr>
              </a:solidFill>
              <a:cs typeface="Calibri"/>
            </a:endParaRPr>
          </a:p>
          <a:p>
            <a:pPr marL="704819" lvl="1" indent="-400050">
              <a:buFont typeface="+mj-lt"/>
              <a:buAutoNum type="romanUcPeriod"/>
            </a:pPr>
            <a:r>
              <a:rPr lang="en-US" sz="1400" spc="-15" dirty="0">
                <a:cs typeface="Calibri"/>
              </a:rPr>
              <a:t>Sympathetic</a:t>
            </a:r>
            <a:endParaRPr lang="en-US" sz="1400" dirty="0">
              <a:cs typeface="Calibri"/>
            </a:endParaRPr>
          </a:p>
          <a:p>
            <a:pPr marL="704819" lvl="1" indent="-400050">
              <a:buFont typeface="+mj-lt"/>
              <a:buAutoNum type="romanUcPeriod"/>
            </a:pPr>
            <a:r>
              <a:rPr lang="en-US" sz="1400" spc="-20" dirty="0">
                <a:cs typeface="Calibri"/>
              </a:rPr>
              <a:t>Parasympathetic</a:t>
            </a:r>
            <a:endParaRPr lang="en-US" sz="1400" dirty="0">
              <a:solidFill>
                <a:srgbClr val="00B050"/>
              </a:solidFill>
            </a:endParaRPr>
          </a:p>
          <a:p>
            <a:pPr marL="704819" lvl="1" indent="-400050">
              <a:buFont typeface="+mj-lt"/>
              <a:buAutoNum type="romanUcPeriod"/>
            </a:pPr>
            <a:r>
              <a:rPr lang="en-US" sz="1400" dirty="0">
                <a:solidFill>
                  <a:srgbClr val="00B050"/>
                </a:solidFill>
              </a:rPr>
              <a:t>Enteric Nervous System : neurons that control the function of the gastrointestinal tract.</a:t>
            </a:r>
          </a:p>
          <a:p>
            <a:r>
              <a:rPr lang="en-US" sz="1400" dirty="0">
                <a:solidFill>
                  <a:srgbClr val="638BA6"/>
                </a:solidFill>
              </a:rPr>
              <a:t>ANS is activated by : </a:t>
            </a:r>
            <a:r>
              <a:rPr lang="en-US" sz="1400" dirty="0">
                <a:solidFill>
                  <a:srgbClr val="FF0000"/>
                </a:solidFill>
              </a:rPr>
              <a:t>centers </a:t>
            </a:r>
            <a:r>
              <a:rPr lang="en-US" sz="1400" dirty="0"/>
              <a:t>located in the </a:t>
            </a:r>
            <a:r>
              <a:rPr lang="en-US" sz="1400" dirty="0">
                <a:solidFill>
                  <a:srgbClr val="FF0000"/>
                </a:solidFill>
              </a:rPr>
              <a:t>spinal cord, brain stem, hypothalamus and also cerebral cortex </a:t>
            </a:r>
          </a:p>
          <a:p>
            <a:pPr marL="0" indent="0">
              <a:buNone/>
            </a:pPr>
            <a:r>
              <a:rPr lang="en-US" sz="1400" dirty="0">
                <a:solidFill>
                  <a:srgbClr val="FF0000"/>
                </a:solidFill>
              </a:rPr>
              <a:t>especially the limbic cortex </a:t>
            </a:r>
            <a:r>
              <a:rPr lang="en-US" sz="1400" dirty="0"/>
              <a:t>can transmit signals to the lower centers, influence autonomic control.</a:t>
            </a:r>
          </a:p>
          <a:p>
            <a:r>
              <a:rPr lang="en-US" sz="1400" dirty="0">
                <a:solidFill>
                  <a:srgbClr val="638BA6"/>
                </a:solidFill>
              </a:rPr>
              <a:t>ANS operates by </a:t>
            </a:r>
            <a:r>
              <a:rPr lang="en-US" sz="1400" dirty="0">
                <a:solidFill>
                  <a:srgbClr val="FF0000"/>
                </a:solidFill>
              </a:rPr>
              <a:t>visceral reflexes ; </a:t>
            </a:r>
            <a:r>
              <a:rPr lang="en-US" sz="1400" dirty="0"/>
              <a:t>Subconscious sensory signals from a </a:t>
            </a:r>
            <a:r>
              <a:rPr lang="en-US" sz="1400" dirty="0">
                <a:solidFill>
                  <a:srgbClr val="FF0000"/>
                </a:solidFill>
              </a:rPr>
              <a:t>visceral organ enter the autonomic ganglia, brain stem or hypothalamus and then return </a:t>
            </a:r>
            <a:r>
              <a:rPr lang="en-US" sz="1400" dirty="0"/>
              <a:t>subconscious reflex responses directly back to the visceral organ to control its activities.</a:t>
            </a:r>
            <a:endParaRPr lang="en-US" sz="1400" dirty="0">
              <a:solidFill>
                <a:schemeClr val="bg1">
                  <a:lumMod val="50000"/>
                </a:schemeClr>
              </a:solidFill>
            </a:endParaRPr>
          </a:p>
          <a:p>
            <a:endParaRPr lang="en-US" sz="1400" dirty="0">
              <a:solidFill>
                <a:schemeClr val="bg1">
                  <a:lumMod val="50000"/>
                </a:schemeClr>
              </a:solidFill>
            </a:endParaRPr>
          </a:p>
          <a:p>
            <a:r>
              <a:rPr lang="en-US" sz="1400" dirty="0">
                <a:solidFill>
                  <a:schemeClr val="bg1">
                    <a:lumMod val="50000"/>
                  </a:schemeClr>
                </a:solidFill>
              </a:rPr>
              <a:t>Subconsciously = not under conscious control.</a:t>
            </a:r>
          </a:p>
        </p:txBody>
      </p:sp>
      <p:pic>
        <p:nvPicPr>
          <p:cNvPr id="1026" name="Picture 2" descr="C:\Users\Aseel\Desktop\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0" y="1628800"/>
            <a:ext cx="2952328"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87115" y="4581128"/>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80049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THE AUTONOMIC NERVOUS SYSTEM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0" descr="FG11_01"/>
          <p:cNvPicPr>
            <a:picLocks noChangeAspect="1" noChangeArrowheads="1"/>
          </p:cNvPicPr>
          <p:nvPr/>
        </p:nvPicPr>
        <p:blipFill>
          <a:blip r:embed="rId2">
            <a:extLst>
              <a:ext uri="{28A0092B-C50C-407E-A947-70E740481C1C}">
                <a14:useLocalDpi xmlns:a14="http://schemas.microsoft.com/office/drawing/2010/main" val="0"/>
              </a:ext>
            </a:extLst>
          </a:blip>
          <a:srcRect t="7542" b="11996"/>
          <a:stretch>
            <a:fillRect/>
          </a:stretch>
        </p:blipFill>
        <p:spPr bwMode="auto">
          <a:xfrm>
            <a:off x="6030495" y="2996950"/>
            <a:ext cx="5548908" cy="316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Sympathetic and Parasympathetic Syst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29298" b="7677"/>
          <a:stretch>
            <a:fillRect/>
          </a:stretch>
        </p:blipFill>
        <p:spPr bwMode="auto">
          <a:xfrm>
            <a:off x="609459" y="2996951"/>
            <a:ext cx="5451867" cy="316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quarter" idx="1"/>
          </p:nvPr>
        </p:nvSpPr>
        <p:spPr>
          <a:xfrm>
            <a:off x="609460" y="1219200"/>
            <a:ext cx="10969943" cy="4937760"/>
          </a:xfrm>
        </p:spPr>
        <p:txBody>
          <a:bodyPr>
            <a:normAutofit/>
          </a:bodyPr>
          <a:lstStyle/>
          <a:p>
            <a:r>
              <a:rPr lang="en-US" sz="1600" dirty="0">
                <a:solidFill>
                  <a:schemeClr val="bg1">
                    <a:lumMod val="50000"/>
                  </a:schemeClr>
                </a:solidFill>
              </a:rPr>
              <a:t>The striking characteristics of ANS is </a:t>
            </a:r>
            <a:r>
              <a:rPr lang="en-US" sz="1600" u="sng" dirty="0">
                <a:solidFill>
                  <a:schemeClr val="bg1">
                    <a:lumMod val="50000"/>
                  </a:schemeClr>
                </a:solidFill>
              </a:rPr>
              <a:t>the rapidity and intensity</a:t>
            </a:r>
            <a:r>
              <a:rPr lang="en-US" sz="1600" dirty="0">
                <a:solidFill>
                  <a:schemeClr val="bg1">
                    <a:lumMod val="50000"/>
                  </a:schemeClr>
                </a:solidFill>
              </a:rPr>
              <a:t> with which it can change visceral functions:</a:t>
            </a:r>
          </a:p>
          <a:p>
            <a:pPr marL="571500" indent="-571500">
              <a:buFont typeface="+mj-lt"/>
              <a:buAutoNum type="romanUcPeriod"/>
            </a:pPr>
            <a:r>
              <a:rPr lang="en-US" sz="1600" dirty="0">
                <a:solidFill>
                  <a:schemeClr val="bg1">
                    <a:lumMod val="50000"/>
                  </a:schemeClr>
                </a:solidFill>
              </a:rPr>
              <a:t>Heart rate can be doubled within 3-5 sec.</a:t>
            </a:r>
          </a:p>
          <a:p>
            <a:pPr marL="571500" indent="-571500">
              <a:buFont typeface="+mj-lt"/>
              <a:buAutoNum type="romanUcPeriod"/>
            </a:pPr>
            <a:r>
              <a:rPr lang="en-US" sz="1600" dirty="0">
                <a:solidFill>
                  <a:schemeClr val="bg1">
                    <a:lumMod val="50000"/>
                  </a:schemeClr>
                </a:solidFill>
              </a:rPr>
              <a:t>Blood pressure can be doubled or  decreased low enough to cause fainting  within 10-15 sec.</a:t>
            </a:r>
          </a:p>
          <a:p>
            <a:pPr marL="571500" indent="-571500">
              <a:buFont typeface="+mj-lt"/>
              <a:buAutoNum type="romanUcPeriod"/>
            </a:pPr>
            <a:r>
              <a:rPr lang="en-US" sz="1600" dirty="0">
                <a:solidFill>
                  <a:schemeClr val="bg1">
                    <a:lumMod val="50000"/>
                  </a:schemeClr>
                </a:solidFill>
              </a:rPr>
              <a:t>Sweating can begin within seconds.</a:t>
            </a:r>
          </a:p>
          <a:p>
            <a:pPr marL="571500" indent="-571500">
              <a:buFont typeface="+mj-lt"/>
              <a:buAutoNum type="romanUcPeriod"/>
            </a:pPr>
            <a:r>
              <a:rPr lang="en-US" sz="1600" dirty="0">
                <a:solidFill>
                  <a:schemeClr val="bg1">
                    <a:lumMod val="50000"/>
                  </a:schemeClr>
                </a:solidFill>
              </a:rPr>
              <a:t>The urinary bladder may empty involuntarily, also within seconds.</a:t>
            </a:r>
          </a:p>
          <a:p>
            <a:endParaRPr lang="en-US" sz="1600" dirty="0">
              <a:solidFill>
                <a:schemeClr val="bg1">
                  <a:lumMod val="50000"/>
                </a:schemeClr>
              </a:solidFill>
            </a:endParaRPr>
          </a:p>
        </p:txBody>
      </p:sp>
    </p:spTree>
    <p:extLst>
      <p:ext uri="{BB962C8B-B14F-4D97-AF65-F5344CB8AC3E}">
        <p14:creationId xmlns:p14="http://schemas.microsoft.com/office/powerpoint/2010/main" val="116792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Distribution of the sympathetic and </a:t>
            </a:r>
            <a:br>
              <a:rPr lang="en-US" sz="3200" dirty="0"/>
            </a:br>
            <a:r>
              <a:rPr lang="en-US" sz="3200" dirty="0"/>
              <a:t>parasympathetic nervous system</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TextBox 4"/>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7" descr="09_06"/>
          <p:cNvPicPr>
            <a:picLocks noChangeAspect="1" noChangeArrowheads="1"/>
          </p:cNvPicPr>
          <p:nvPr/>
        </p:nvPicPr>
        <p:blipFill>
          <a:blip r:embed="rId2">
            <a:extLst>
              <a:ext uri="{28A0092B-C50C-407E-A947-70E740481C1C}">
                <a14:useLocalDpi xmlns:a14="http://schemas.microsoft.com/office/drawing/2010/main" val="0"/>
              </a:ext>
            </a:extLst>
          </a:blip>
          <a:srcRect b="555"/>
          <a:stretch>
            <a:fillRect/>
          </a:stretch>
        </p:blipFill>
        <p:spPr bwMode="auto">
          <a:xfrm>
            <a:off x="1593931" y="1294137"/>
            <a:ext cx="9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171581" y="6339205"/>
            <a:ext cx="104078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altLang="en-US" sz="1400" dirty="0">
                <a:solidFill>
                  <a:srgbClr val="0070C0"/>
                </a:solidFill>
              </a:rPr>
              <a:t>Blue= parasympathetic.  						</a:t>
            </a:r>
          </a:p>
          <a:p>
            <a:pPr eaLnBrk="1" hangingPunct="1">
              <a:spcBef>
                <a:spcPct val="0"/>
              </a:spcBef>
              <a:buClrTx/>
              <a:buSzTx/>
              <a:buNone/>
            </a:pPr>
            <a:r>
              <a:rPr lang="en-US" altLang="en-US" sz="1400" dirty="0">
                <a:solidFill>
                  <a:srgbClr val="FF0000"/>
                </a:solidFill>
              </a:rPr>
              <a:t>Red: sympathetic </a:t>
            </a:r>
          </a:p>
        </p:txBody>
      </p:sp>
    </p:spTree>
    <p:extLst>
      <p:ext uri="{BB962C8B-B14F-4D97-AF65-F5344CB8AC3E}">
        <p14:creationId xmlns:p14="http://schemas.microsoft.com/office/powerpoint/2010/main" val="3477369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1804</TotalTime>
  <Words>3123</Words>
  <Application>Microsoft Office PowerPoint</Application>
  <PresentationFormat>Custom</PresentationFormat>
  <Paragraphs>589</Paragraphs>
  <Slides>34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Agency FB</vt:lpstr>
      <vt:lpstr>Arial</vt:lpstr>
      <vt:lpstr>Arial Black</vt:lpstr>
      <vt:lpstr>ArialMT</vt:lpstr>
      <vt:lpstr>Bookman Old Style</vt:lpstr>
      <vt:lpstr>Calibri</vt:lpstr>
      <vt:lpstr>Gill Sans MT</vt:lpstr>
      <vt:lpstr>Times New Roman</vt:lpstr>
      <vt:lpstr>Wingdings</vt:lpstr>
      <vt:lpstr>Wingdings 3</vt:lpstr>
      <vt:lpstr>Origin</vt:lpstr>
      <vt:lpstr>PowerPoint Presentation</vt:lpstr>
      <vt:lpstr>PowerPoint Presentation</vt:lpstr>
      <vt:lpstr>Introduction</vt:lpstr>
      <vt:lpstr>THE NERVOUS SYSTEM</vt:lpstr>
      <vt:lpstr>Cont.</vt:lpstr>
      <vt:lpstr>Anatomical Divisions of the Nervous System</vt:lpstr>
      <vt:lpstr>What is Autonomic Nervous System?</vt:lpstr>
      <vt:lpstr>THE AUTONOMIC NERVOUS SYSTEM</vt:lpstr>
      <vt:lpstr>Distribution of the sympathetic and  parasympathetic nervous system</vt:lpstr>
      <vt:lpstr>Comparison Between Autonomic and Somatic motor systems</vt:lpstr>
      <vt:lpstr>Basic anatomy of the ANS</vt:lpstr>
      <vt:lpstr>Locations of autonomic ganglia</vt:lpstr>
      <vt:lpstr>characteristics</vt:lpstr>
      <vt:lpstr>Sympathetic division of the ANS</vt:lpstr>
      <vt:lpstr>Function of Sympathetic nervous system </vt:lpstr>
      <vt:lpstr>The sympathetic nervous system</vt:lpstr>
      <vt:lpstr>Parasympathetic ANS Dominates During Relaxed Situations</vt:lpstr>
      <vt:lpstr>Parasympathetic nervous system</vt:lpstr>
      <vt:lpstr>The autonomic nervous system</vt:lpstr>
      <vt:lpstr>PowerPoint Presentation</vt:lpstr>
      <vt:lpstr>Neurotransmitters &amp; Receptors of the ANS</vt:lpstr>
      <vt:lpstr>Cholinergic &amp; Adrenergic Receptors</vt:lpstr>
      <vt:lpstr>Neurotransmitters of autonomic nervous system</vt:lpstr>
      <vt:lpstr>The autonomic nervous system</vt:lpstr>
      <vt:lpstr>Receptors</vt:lpstr>
      <vt:lpstr>Receptors</vt:lpstr>
      <vt:lpstr>Cont.</vt:lpstr>
      <vt:lpstr>Physiological functions of the autonomic  nervous system</vt:lpstr>
      <vt:lpstr>Physiological functions of the autonomic  nervous system</vt:lpstr>
      <vt:lpstr>The stress reaction</vt:lpstr>
      <vt:lpstr>Response to stress</vt:lpstr>
      <vt:lpstr>Summary</vt:lpstr>
      <vt:lpstr>Disorders of the ANS</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abdulaziz abdullah</cp:lastModifiedBy>
  <cp:revision>1026</cp:revision>
  <dcterms:created xsi:type="dcterms:W3CDTF">2016-09-07T16:15:34Z</dcterms:created>
  <dcterms:modified xsi:type="dcterms:W3CDTF">2017-09-24T18:04:52Z</dcterms:modified>
</cp:coreProperties>
</file>