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notesMasterIdLst>
    <p:notesMasterId r:id="rId51"/>
  </p:notesMasterIdLst>
  <p:sldIdLst>
    <p:sldId id="500" r:id="rId2"/>
    <p:sldId id="454" r:id="rId3"/>
    <p:sldId id="509" r:id="rId4"/>
    <p:sldId id="522" r:id="rId5"/>
    <p:sldId id="464" r:id="rId6"/>
    <p:sldId id="465" r:id="rId7"/>
    <p:sldId id="501" r:id="rId8"/>
    <p:sldId id="523" r:id="rId9"/>
    <p:sldId id="467" r:id="rId10"/>
    <p:sldId id="524" r:id="rId11"/>
    <p:sldId id="502" r:id="rId12"/>
    <p:sldId id="525" r:id="rId13"/>
    <p:sldId id="504" r:id="rId14"/>
    <p:sldId id="483" r:id="rId15"/>
    <p:sldId id="485" r:id="rId16"/>
    <p:sldId id="505" r:id="rId17"/>
    <p:sldId id="471" r:id="rId18"/>
    <p:sldId id="506" r:id="rId19"/>
    <p:sldId id="484" r:id="rId20"/>
    <p:sldId id="526" r:id="rId21"/>
    <p:sldId id="527" r:id="rId22"/>
    <p:sldId id="528" r:id="rId23"/>
    <p:sldId id="529" r:id="rId24"/>
    <p:sldId id="530" r:id="rId25"/>
    <p:sldId id="531" r:id="rId26"/>
    <p:sldId id="532" r:id="rId27"/>
    <p:sldId id="542" r:id="rId28"/>
    <p:sldId id="543" r:id="rId29"/>
    <p:sldId id="482" r:id="rId30"/>
    <p:sldId id="474" r:id="rId31"/>
    <p:sldId id="513" r:id="rId32"/>
    <p:sldId id="533" r:id="rId33"/>
    <p:sldId id="515" r:id="rId34"/>
    <p:sldId id="534" r:id="rId35"/>
    <p:sldId id="517" r:id="rId36"/>
    <p:sldId id="535" r:id="rId37"/>
    <p:sldId id="520" r:id="rId38"/>
    <p:sldId id="536" r:id="rId39"/>
    <p:sldId id="537" r:id="rId40"/>
    <p:sldId id="538" r:id="rId41"/>
    <p:sldId id="478" r:id="rId42"/>
    <p:sldId id="497" r:id="rId43"/>
    <p:sldId id="493" r:id="rId44"/>
    <p:sldId id="499" r:id="rId45"/>
    <p:sldId id="489" r:id="rId46"/>
    <p:sldId id="540" r:id="rId47"/>
    <p:sldId id="541" r:id="rId48"/>
    <p:sldId id="498" r:id="rId49"/>
    <p:sldId id="507" r:id="rId50"/>
  </p:sldIdLst>
  <p:sldSz cx="12188825" cy="6858000"/>
  <p:notesSz cx="6858000" cy="9144000"/>
  <p:defaultTextStyle>
    <a:defPPr>
      <a:defRPr lang="en-US"/>
    </a:defPPr>
    <a:lvl1pPr marL="0" algn="l" defTabSz="1015898" rtl="0" eaLnBrk="1" latinLnBrk="0" hangingPunct="1">
      <a:defRPr sz="2000" kern="1200">
        <a:solidFill>
          <a:schemeClr val="tx1"/>
        </a:solidFill>
        <a:latin typeface="+mn-lt"/>
        <a:ea typeface="+mn-ea"/>
        <a:cs typeface="+mn-cs"/>
      </a:defRPr>
    </a:lvl1pPr>
    <a:lvl2pPr marL="507949" algn="l" defTabSz="1015898" rtl="0" eaLnBrk="1" latinLnBrk="0" hangingPunct="1">
      <a:defRPr sz="2000" kern="1200">
        <a:solidFill>
          <a:schemeClr val="tx1"/>
        </a:solidFill>
        <a:latin typeface="+mn-lt"/>
        <a:ea typeface="+mn-ea"/>
        <a:cs typeface="+mn-cs"/>
      </a:defRPr>
    </a:lvl2pPr>
    <a:lvl3pPr marL="1015898" algn="l" defTabSz="1015898" rtl="0" eaLnBrk="1" latinLnBrk="0" hangingPunct="1">
      <a:defRPr sz="2000" kern="1200">
        <a:solidFill>
          <a:schemeClr val="tx1"/>
        </a:solidFill>
        <a:latin typeface="+mn-lt"/>
        <a:ea typeface="+mn-ea"/>
        <a:cs typeface="+mn-cs"/>
      </a:defRPr>
    </a:lvl3pPr>
    <a:lvl4pPr marL="1523848" algn="l" defTabSz="1015898" rtl="0" eaLnBrk="1" latinLnBrk="0" hangingPunct="1">
      <a:defRPr sz="2000" kern="1200">
        <a:solidFill>
          <a:schemeClr val="tx1"/>
        </a:solidFill>
        <a:latin typeface="+mn-lt"/>
        <a:ea typeface="+mn-ea"/>
        <a:cs typeface="+mn-cs"/>
      </a:defRPr>
    </a:lvl4pPr>
    <a:lvl5pPr marL="2031797" algn="l" defTabSz="1015898" rtl="0" eaLnBrk="1" latinLnBrk="0" hangingPunct="1">
      <a:defRPr sz="2000" kern="1200">
        <a:solidFill>
          <a:schemeClr val="tx1"/>
        </a:solidFill>
        <a:latin typeface="+mn-lt"/>
        <a:ea typeface="+mn-ea"/>
        <a:cs typeface="+mn-cs"/>
      </a:defRPr>
    </a:lvl5pPr>
    <a:lvl6pPr marL="2539746" algn="l" defTabSz="1015898" rtl="0" eaLnBrk="1" latinLnBrk="0" hangingPunct="1">
      <a:defRPr sz="2000" kern="1200">
        <a:solidFill>
          <a:schemeClr val="tx1"/>
        </a:solidFill>
        <a:latin typeface="+mn-lt"/>
        <a:ea typeface="+mn-ea"/>
        <a:cs typeface="+mn-cs"/>
      </a:defRPr>
    </a:lvl6pPr>
    <a:lvl7pPr marL="3047695" algn="l" defTabSz="1015898" rtl="0" eaLnBrk="1" latinLnBrk="0" hangingPunct="1">
      <a:defRPr sz="2000" kern="1200">
        <a:solidFill>
          <a:schemeClr val="tx1"/>
        </a:solidFill>
        <a:latin typeface="+mn-lt"/>
        <a:ea typeface="+mn-ea"/>
        <a:cs typeface="+mn-cs"/>
      </a:defRPr>
    </a:lvl7pPr>
    <a:lvl8pPr marL="3555644" algn="l" defTabSz="1015898" rtl="0" eaLnBrk="1" latinLnBrk="0" hangingPunct="1">
      <a:defRPr sz="2000" kern="1200">
        <a:solidFill>
          <a:schemeClr val="tx1"/>
        </a:solidFill>
        <a:latin typeface="+mn-lt"/>
        <a:ea typeface="+mn-ea"/>
        <a:cs typeface="+mn-cs"/>
      </a:defRPr>
    </a:lvl8pPr>
    <a:lvl9pPr marL="4063594" algn="l" defTabSz="1015898"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0093"/>
    <a:srgbClr val="D8B3DC"/>
    <a:srgbClr val="933B95"/>
    <a:srgbClr val="A954AB"/>
    <a:srgbClr val="DCDFE8"/>
    <a:srgbClr val="E4CBE7"/>
    <a:srgbClr val="CCFFFF"/>
    <a:srgbClr val="993300"/>
    <a:srgbClr val="990000"/>
    <a:srgbClr val="D6EA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38" autoAdjust="0"/>
    <p:restoredTop sz="95179"/>
  </p:normalViewPr>
  <p:slideViewPr>
    <p:cSldViewPr>
      <p:cViewPr varScale="1">
        <p:scale>
          <a:sx n="88" d="100"/>
          <a:sy n="88" d="100"/>
        </p:scale>
        <p:origin x="852" y="78"/>
      </p:cViewPr>
      <p:guideLst>
        <p:guide orient="horz" pos="2160"/>
        <p:guide pos="2880"/>
        <p:guide pos="3839"/>
      </p:guideLst>
    </p:cSldViewPr>
  </p:slideViewPr>
  <p:notesTextViewPr>
    <p:cViewPr>
      <p:scale>
        <a:sx n="1" d="1"/>
        <a:sy n="1" d="1"/>
      </p:scale>
      <p:origin x="0" y="0"/>
    </p:cViewPr>
  </p:notesTextViewPr>
  <p:sorterViewPr>
    <p:cViewPr>
      <p:scale>
        <a:sx n="100" d="100"/>
        <a:sy n="100" d="100"/>
      </p:scale>
      <p:origin x="0" y="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4A95C3-525D-4F91-BA2A-BE8EDE06AC10}" type="datetimeFigureOut">
              <a:rPr lang="en-US" smtClean="0"/>
              <a:t>9/25/2017</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205093-C804-447C-A940-865EF0339665}" type="slidenum">
              <a:rPr lang="en-US" smtClean="0"/>
              <a:t>‹#›</a:t>
            </a:fld>
            <a:endParaRPr lang="en-US" dirty="0"/>
          </a:p>
        </p:txBody>
      </p:sp>
    </p:spTree>
    <p:extLst>
      <p:ext uri="{BB962C8B-B14F-4D97-AF65-F5344CB8AC3E}">
        <p14:creationId xmlns:p14="http://schemas.microsoft.com/office/powerpoint/2010/main" val="695063854"/>
      </p:ext>
    </p:extLst>
  </p:cSld>
  <p:clrMap bg1="lt1" tx1="dk1" bg2="lt2" tx2="dk2" accent1="accent1" accent2="accent2" accent3="accent3" accent4="accent4" accent5="accent5" accent6="accent6" hlink="hlink" folHlink="folHlink"/>
  <p:notesStyle>
    <a:lvl1pPr marL="0" algn="l" defTabSz="1015898" rtl="0" eaLnBrk="1" latinLnBrk="0" hangingPunct="1">
      <a:defRPr sz="1300" kern="1200">
        <a:solidFill>
          <a:schemeClr val="tx1"/>
        </a:solidFill>
        <a:latin typeface="+mn-lt"/>
        <a:ea typeface="+mn-ea"/>
        <a:cs typeface="+mn-cs"/>
      </a:defRPr>
    </a:lvl1pPr>
    <a:lvl2pPr marL="507949" algn="l" defTabSz="1015898" rtl="0" eaLnBrk="1" latinLnBrk="0" hangingPunct="1">
      <a:defRPr sz="1300" kern="1200">
        <a:solidFill>
          <a:schemeClr val="tx1"/>
        </a:solidFill>
        <a:latin typeface="+mn-lt"/>
        <a:ea typeface="+mn-ea"/>
        <a:cs typeface="+mn-cs"/>
      </a:defRPr>
    </a:lvl2pPr>
    <a:lvl3pPr marL="1015898" algn="l" defTabSz="1015898" rtl="0" eaLnBrk="1" latinLnBrk="0" hangingPunct="1">
      <a:defRPr sz="1300" kern="1200">
        <a:solidFill>
          <a:schemeClr val="tx1"/>
        </a:solidFill>
        <a:latin typeface="+mn-lt"/>
        <a:ea typeface="+mn-ea"/>
        <a:cs typeface="+mn-cs"/>
      </a:defRPr>
    </a:lvl3pPr>
    <a:lvl4pPr marL="1523848" algn="l" defTabSz="1015898" rtl="0" eaLnBrk="1" latinLnBrk="0" hangingPunct="1">
      <a:defRPr sz="1300" kern="1200">
        <a:solidFill>
          <a:schemeClr val="tx1"/>
        </a:solidFill>
        <a:latin typeface="+mn-lt"/>
        <a:ea typeface="+mn-ea"/>
        <a:cs typeface="+mn-cs"/>
      </a:defRPr>
    </a:lvl4pPr>
    <a:lvl5pPr marL="2031797" algn="l" defTabSz="1015898" rtl="0" eaLnBrk="1" latinLnBrk="0" hangingPunct="1">
      <a:defRPr sz="1300" kern="1200">
        <a:solidFill>
          <a:schemeClr val="tx1"/>
        </a:solidFill>
        <a:latin typeface="+mn-lt"/>
        <a:ea typeface="+mn-ea"/>
        <a:cs typeface="+mn-cs"/>
      </a:defRPr>
    </a:lvl5pPr>
    <a:lvl6pPr marL="2539746" algn="l" defTabSz="1015898" rtl="0" eaLnBrk="1" latinLnBrk="0" hangingPunct="1">
      <a:defRPr sz="1300" kern="1200">
        <a:solidFill>
          <a:schemeClr val="tx1"/>
        </a:solidFill>
        <a:latin typeface="+mn-lt"/>
        <a:ea typeface="+mn-ea"/>
        <a:cs typeface="+mn-cs"/>
      </a:defRPr>
    </a:lvl6pPr>
    <a:lvl7pPr marL="3047695" algn="l" defTabSz="1015898" rtl="0" eaLnBrk="1" latinLnBrk="0" hangingPunct="1">
      <a:defRPr sz="1300" kern="1200">
        <a:solidFill>
          <a:schemeClr val="tx1"/>
        </a:solidFill>
        <a:latin typeface="+mn-lt"/>
        <a:ea typeface="+mn-ea"/>
        <a:cs typeface="+mn-cs"/>
      </a:defRPr>
    </a:lvl7pPr>
    <a:lvl8pPr marL="3555644" algn="l" defTabSz="1015898" rtl="0" eaLnBrk="1" latinLnBrk="0" hangingPunct="1">
      <a:defRPr sz="1300" kern="1200">
        <a:solidFill>
          <a:schemeClr val="tx1"/>
        </a:solidFill>
        <a:latin typeface="+mn-lt"/>
        <a:ea typeface="+mn-ea"/>
        <a:cs typeface="+mn-cs"/>
      </a:defRPr>
    </a:lvl8pPr>
    <a:lvl9pPr marL="4063594" algn="l" defTabSz="1015898"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205093-C804-447C-A940-865EF0339665}" type="slidenum">
              <a:rPr lang="en-US" smtClean="0"/>
              <a:t>1</a:t>
            </a:fld>
            <a:endParaRPr lang="en-US" dirty="0"/>
          </a:p>
        </p:txBody>
      </p:sp>
    </p:spTree>
    <p:extLst>
      <p:ext uri="{BB962C8B-B14F-4D97-AF65-F5344CB8AC3E}">
        <p14:creationId xmlns:p14="http://schemas.microsoft.com/office/powerpoint/2010/main" val="4047058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05093-C804-447C-A940-865EF0339665}" type="slidenum">
              <a:rPr lang="en-US" smtClean="0"/>
              <a:t>35</a:t>
            </a:fld>
            <a:endParaRPr lang="en-US" dirty="0"/>
          </a:p>
        </p:txBody>
      </p:sp>
    </p:spTree>
    <p:extLst>
      <p:ext uri="{BB962C8B-B14F-4D97-AF65-F5344CB8AC3E}">
        <p14:creationId xmlns:p14="http://schemas.microsoft.com/office/powerpoint/2010/main" val="1617126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05093-C804-447C-A940-865EF0339665}" type="slidenum">
              <a:rPr lang="en-US" smtClean="0"/>
              <a:t>37</a:t>
            </a:fld>
            <a:endParaRPr lang="en-US" dirty="0"/>
          </a:p>
        </p:txBody>
      </p:sp>
    </p:spTree>
    <p:extLst>
      <p:ext uri="{BB962C8B-B14F-4D97-AF65-F5344CB8AC3E}">
        <p14:creationId xmlns:p14="http://schemas.microsoft.com/office/powerpoint/2010/main" val="905689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10"/>
          </p:nvPr>
        </p:nvSpPr>
        <p:spPr/>
        <p:txBody>
          <a:bodyPr/>
          <a:lstStyle/>
          <a:p>
            <a:fld id="{DB205093-C804-447C-A940-865EF0339665}" type="slidenum">
              <a:rPr lang="en-US" smtClean="0"/>
              <a:t>38</a:t>
            </a:fld>
            <a:endParaRPr lang="en-US" dirty="0"/>
          </a:p>
        </p:txBody>
      </p:sp>
    </p:spTree>
    <p:extLst>
      <p:ext uri="{BB962C8B-B14F-4D97-AF65-F5344CB8AC3E}">
        <p14:creationId xmlns:p14="http://schemas.microsoft.com/office/powerpoint/2010/main" val="1351479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05093-C804-447C-A940-865EF0339665}" type="slidenum">
              <a:rPr lang="en-US" smtClean="0"/>
              <a:t>41</a:t>
            </a:fld>
            <a:endParaRPr lang="en-US" dirty="0"/>
          </a:p>
        </p:txBody>
      </p:sp>
    </p:spTree>
    <p:extLst>
      <p:ext uri="{BB962C8B-B14F-4D97-AF65-F5344CB8AC3E}">
        <p14:creationId xmlns:p14="http://schemas.microsoft.com/office/powerpoint/2010/main" val="3345012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05093-C804-447C-A940-865EF0339665}" type="slidenum">
              <a:rPr lang="en-US" smtClean="0"/>
              <a:t>47</a:t>
            </a:fld>
            <a:endParaRPr lang="en-US" dirty="0"/>
          </a:p>
        </p:txBody>
      </p:sp>
    </p:spTree>
    <p:extLst>
      <p:ext uri="{BB962C8B-B14F-4D97-AF65-F5344CB8AC3E}">
        <p14:creationId xmlns:p14="http://schemas.microsoft.com/office/powerpoint/2010/main" val="1713282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05093-C804-447C-A940-865EF0339665}" type="slidenum">
              <a:rPr lang="en-US" smtClean="0">
                <a:solidFill>
                  <a:prstClr val="black"/>
                </a:solidFill>
              </a:rPr>
              <a:pPr/>
              <a:t>49</a:t>
            </a:fld>
            <a:endParaRPr lang="en-US" dirty="0">
              <a:solidFill>
                <a:prstClr val="black"/>
              </a:solidFill>
            </a:endParaRPr>
          </a:p>
        </p:txBody>
      </p:sp>
    </p:spTree>
    <p:extLst>
      <p:ext uri="{BB962C8B-B14F-4D97-AF65-F5344CB8AC3E}">
        <p14:creationId xmlns:p14="http://schemas.microsoft.com/office/powerpoint/2010/main" val="2506215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05093-C804-447C-A940-865EF0339665}" type="slidenum">
              <a:rPr lang="en-US" smtClean="0"/>
              <a:t>3</a:t>
            </a:fld>
            <a:endParaRPr lang="en-US" dirty="0"/>
          </a:p>
        </p:txBody>
      </p:sp>
    </p:spTree>
    <p:extLst>
      <p:ext uri="{BB962C8B-B14F-4D97-AF65-F5344CB8AC3E}">
        <p14:creationId xmlns:p14="http://schemas.microsoft.com/office/powerpoint/2010/main" val="80560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05093-C804-447C-A940-865EF0339665}" type="slidenum">
              <a:rPr lang="en-US" smtClean="0"/>
              <a:t>5</a:t>
            </a:fld>
            <a:endParaRPr lang="en-US" dirty="0"/>
          </a:p>
        </p:txBody>
      </p:sp>
    </p:spTree>
    <p:extLst>
      <p:ext uri="{BB962C8B-B14F-4D97-AF65-F5344CB8AC3E}">
        <p14:creationId xmlns:p14="http://schemas.microsoft.com/office/powerpoint/2010/main" val="1096086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05093-C804-447C-A940-865EF0339665}" type="slidenum">
              <a:rPr lang="en-US" smtClean="0"/>
              <a:t>6</a:t>
            </a:fld>
            <a:endParaRPr lang="en-US" dirty="0"/>
          </a:p>
        </p:txBody>
      </p:sp>
    </p:spTree>
    <p:extLst>
      <p:ext uri="{BB962C8B-B14F-4D97-AF65-F5344CB8AC3E}">
        <p14:creationId xmlns:p14="http://schemas.microsoft.com/office/powerpoint/2010/main" val="1215226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10"/>
          </p:nvPr>
        </p:nvSpPr>
        <p:spPr/>
        <p:txBody>
          <a:bodyPr/>
          <a:lstStyle/>
          <a:p>
            <a:fld id="{DB205093-C804-447C-A940-865EF0339665}" type="slidenum">
              <a:rPr lang="en-US" smtClean="0"/>
              <a:t>9</a:t>
            </a:fld>
            <a:endParaRPr lang="en-US" dirty="0"/>
          </a:p>
        </p:txBody>
      </p:sp>
    </p:spTree>
    <p:extLst>
      <p:ext uri="{BB962C8B-B14F-4D97-AF65-F5344CB8AC3E}">
        <p14:creationId xmlns:p14="http://schemas.microsoft.com/office/powerpoint/2010/main" val="1199244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10"/>
          </p:nvPr>
        </p:nvSpPr>
        <p:spPr/>
        <p:txBody>
          <a:bodyPr/>
          <a:lstStyle/>
          <a:p>
            <a:fld id="{DB205093-C804-447C-A940-865EF0339665}" type="slidenum">
              <a:rPr lang="en-US" smtClean="0"/>
              <a:t>23</a:t>
            </a:fld>
            <a:endParaRPr lang="en-US" dirty="0"/>
          </a:p>
        </p:txBody>
      </p:sp>
    </p:spTree>
    <p:extLst>
      <p:ext uri="{BB962C8B-B14F-4D97-AF65-F5344CB8AC3E}">
        <p14:creationId xmlns:p14="http://schemas.microsoft.com/office/powerpoint/2010/main" val="721687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05093-C804-447C-A940-865EF0339665}" type="slidenum">
              <a:rPr lang="en-US" smtClean="0"/>
              <a:t>26</a:t>
            </a:fld>
            <a:endParaRPr lang="en-US" dirty="0"/>
          </a:p>
        </p:txBody>
      </p:sp>
    </p:spTree>
    <p:extLst>
      <p:ext uri="{BB962C8B-B14F-4D97-AF65-F5344CB8AC3E}">
        <p14:creationId xmlns:p14="http://schemas.microsoft.com/office/powerpoint/2010/main" val="1877983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05093-C804-447C-A940-865EF0339665}" type="slidenum">
              <a:rPr lang="en-US" smtClean="0"/>
              <a:t>31</a:t>
            </a:fld>
            <a:endParaRPr lang="en-US" dirty="0"/>
          </a:p>
        </p:txBody>
      </p:sp>
    </p:spTree>
    <p:extLst>
      <p:ext uri="{BB962C8B-B14F-4D97-AF65-F5344CB8AC3E}">
        <p14:creationId xmlns:p14="http://schemas.microsoft.com/office/powerpoint/2010/main" val="1533419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05093-C804-447C-A940-865EF0339665}" type="slidenum">
              <a:rPr lang="en-US" smtClean="0"/>
              <a:t>33</a:t>
            </a:fld>
            <a:endParaRPr lang="en-US" dirty="0"/>
          </a:p>
        </p:txBody>
      </p:sp>
    </p:spTree>
    <p:extLst>
      <p:ext uri="{BB962C8B-B14F-4D97-AF65-F5344CB8AC3E}">
        <p14:creationId xmlns:p14="http://schemas.microsoft.com/office/powerpoint/2010/main" val="904115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625177" y="3886200"/>
            <a:ext cx="9141618" cy="990600"/>
          </a:xfrm>
        </p:spPr>
        <p:txBody>
          <a:bodyPr anchor="t" anchorCtr="0"/>
          <a:lstStyle>
            <a:lvl1pPr algn="r">
              <a:defRPr sz="3600">
                <a:solidFill>
                  <a:schemeClr val="tx1"/>
                </a:solidFill>
              </a:defRPr>
            </a:lvl1pPr>
          </a:lstStyle>
          <a:p>
            <a:r>
              <a:rPr kumimoji="0" lang="en-US"/>
              <a:t>Click to edit Master title style</a:t>
            </a:r>
          </a:p>
        </p:txBody>
      </p:sp>
      <p:sp>
        <p:nvSpPr>
          <p:cNvPr id="9" name="Subtitle 8"/>
          <p:cNvSpPr>
            <a:spLocks noGrp="1"/>
          </p:cNvSpPr>
          <p:nvPr>
            <p:ph type="subTitle" idx="1"/>
          </p:nvPr>
        </p:nvSpPr>
        <p:spPr>
          <a:xfrm>
            <a:off x="1625177" y="5124453"/>
            <a:ext cx="9141618" cy="533400"/>
          </a:xfrm>
        </p:spPr>
        <p:txBody>
          <a:bodyPr/>
          <a:lstStyle>
            <a:lvl1pPr marL="0" indent="0" algn="r">
              <a:buNone/>
              <a:defRPr sz="2200">
                <a:solidFill>
                  <a:schemeClr val="tx2"/>
                </a:solidFill>
                <a:latin typeface="+mj-lt"/>
                <a:ea typeface="+mj-ea"/>
                <a:cs typeface="+mj-cs"/>
              </a:defRPr>
            </a:lvl1pPr>
            <a:lvl2pPr marL="507949" indent="0" algn="ctr">
              <a:buNone/>
            </a:lvl2pPr>
            <a:lvl3pPr marL="1015898" indent="0" algn="ctr">
              <a:buNone/>
            </a:lvl3pPr>
            <a:lvl4pPr marL="1523848" indent="0" algn="ctr">
              <a:buNone/>
            </a:lvl4pPr>
            <a:lvl5pPr marL="2031797" indent="0" algn="ctr">
              <a:buNone/>
            </a:lvl5pPr>
            <a:lvl6pPr marL="2539746" indent="0" algn="ctr">
              <a:buNone/>
            </a:lvl6pPr>
            <a:lvl7pPr marL="3047695" indent="0" algn="ctr">
              <a:buNone/>
            </a:lvl7pPr>
            <a:lvl8pPr marL="3555644" indent="0" algn="ctr">
              <a:buNone/>
            </a:lvl8pPr>
            <a:lvl9pPr marL="4063594" indent="0" algn="ctr">
              <a:buNone/>
            </a:lvl9pPr>
          </a:lstStyle>
          <a:p>
            <a:r>
              <a:rPr kumimoji="0" lang="en-US"/>
              <a:t>Click to edit Master subtitle style</a:t>
            </a:r>
          </a:p>
        </p:txBody>
      </p:sp>
      <p:sp>
        <p:nvSpPr>
          <p:cNvPr id="28" name="Date Placeholder 27"/>
          <p:cNvSpPr>
            <a:spLocks noGrp="1"/>
          </p:cNvSpPr>
          <p:nvPr>
            <p:ph type="dt" sz="half" idx="10"/>
          </p:nvPr>
        </p:nvSpPr>
        <p:spPr>
          <a:xfrm>
            <a:off x="8532195" y="6355080"/>
            <a:ext cx="3047207" cy="365760"/>
          </a:xfrm>
        </p:spPr>
        <p:txBody>
          <a:bodyPr/>
          <a:lstStyle>
            <a:lvl1pPr>
              <a:defRPr sz="1600"/>
            </a:lvl1pPr>
          </a:lstStyle>
          <a:p>
            <a:fld id="{25377462-29DF-4DF7-9A87-A3B2331BF22E}" type="datetime1">
              <a:rPr lang="en-US" smtClean="0"/>
              <a:t>9/25/2017</a:t>
            </a:fld>
            <a:endParaRPr lang="en-US" dirty="0"/>
          </a:p>
        </p:txBody>
      </p:sp>
      <p:sp>
        <p:nvSpPr>
          <p:cNvPr id="17" name="Footer Placeholder 16"/>
          <p:cNvSpPr>
            <a:spLocks noGrp="1"/>
          </p:cNvSpPr>
          <p:nvPr>
            <p:ph type="ftr" sz="quarter" idx="11"/>
          </p:nvPr>
        </p:nvSpPr>
        <p:spPr>
          <a:xfrm>
            <a:off x="3863860" y="6355080"/>
            <a:ext cx="4631754" cy="365760"/>
          </a:xfrm>
        </p:spPr>
        <p:txBody>
          <a:bodyPr/>
          <a:lstStyle/>
          <a:p>
            <a:endParaRPr lang="en-US" dirty="0"/>
          </a:p>
        </p:txBody>
      </p:sp>
      <p:sp>
        <p:nvSpPr>
          <p:cNvPr id="29" name="Slide Number Placeholder 28"/>
          <p:cNvSpPr>
            <a:spLocks noGrp="1"/>
          </p:cNvSpPr>
          <p:nvPr>
            <p:ph type="sldNum" sz="quarter" idx="12"/>
          </p:nvPr>
        </p:nvSpPr>
        <p:spPr>
          <a:xfrm>
            <a:off x="1621132" y="6355080"/>
            <a:ext cx="1625177" cy="365760"/>
          </a:xfrm>
        </p:spPr>
        <p:txBody>
          <a:bodyPr/>
          <a:lstStyle/>
          <a:p>
            <a:fld id="{4929A69E-7D8F-4515-9605-0315ABD4F316}" type="slidenum">
              <a:rPr lang="en-US" smtClean="0"/>
              <a:t>‹#›</a:t>
            </a:fld>
            <a:endParaRPr lang="en-US" dirty="0"/>
          </a:p>
        </p:txBody>
      </p:sp>
      <p:sp>
        <p:nvSpPr>
          <p:cNvPr id="21" name="Rectangle 20"/>
          <p:cNvSpPr/>
          <p:nvPr/>
        </p:nvSpPr>
        <p:spPr>
          <a:xfrm>
            <a:off x="1206186" y="3648075"/>
            <a:ext cx="975106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
        <p:nvSpPr>
          <p:cNvPr id="33" name="Rectangle 32"/>
          <p:cNvSpPr/>
          <p:nvPr/>
        </p:nvSpPr>
        <p:spPr>
          <a:xfrm>
            <a:off x="1218883" y="5048250"/>
            <a:ext cx="975106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
        <p:nvSpPr>
          <p:cNvPr id="22" name="Rectangle 21"/>
          <p:cNvSpPr/>
          <p:nvPr/>
        </p:nvSpPr>
        <p:spPr>
          <a:xfrm>
            <a:off x="1206204" y="3648075"/>
            <a:ext cx="304721"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
        <p:nvSpPr>
          <p:cNvPr id="32" name="Rectangle 31"/>
          <p:cNvSpPr/>
          <p:nvPr/>
        </p:nvSpPr>
        <p:spPr>
          <a:xfrm>
            <a:off x="1218882" y="5048250"/>
            <a:ext cx="304721"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EA8ADFE-DE17-4FB7-87B4-7EE3AFCF0ADE}" type="datetime1">
              <a:rPr lang="en-US" smtClean="0"/>
              <a:t>9/25/2017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29A69E-7D8F-4515-9605-0315ABD4F316}"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81"/>
            <a:ext cx="2742486"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441" y="274681"/>
            <a:ext cx="802431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34710EC-7F9A-4B9E-957B-CE4878AA0D23}" type="datetime1">
              <a:rPr lang="en-US" smtClean="0"/>
              <a:t>9/25/2017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29A69E-7D8F-4515-9605-0315ABD4F316}" type="slidenum">
              <a:rPr lang="en-US" smtClean="0"/>
              <a:t>‹#›</a:t>
            </a:fld>
            <a:endParaRPr lang="en-US" dirty="0"/>
          </a:p>
        </p:txBody>
      </p:sp>
      <p:sp>
        <p:nvSpPr>
          <p:cNvPr id="7" name="Straight Connector 6"/>
          <p:cNvSpPr>
            <a:spLocks noChangeShapeType="1"/>
          </p:cNvSpPr>
          <p:nvPr/>
        </p:nvSpPr>
        <p:spPr bwMode="auto">
          <a:xfrm>
            <a:off x="609460" y="6353175"/>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endParaRPr kumimoji="0" lang="en-US" dirty="0"/>
          </a:p>
        </p:txBody>
      </p:sp>
      <p:sp>
        <p:nvSpPr>
          <p:cNvPr id="8" name="Isosceles Triangle 7"/>
          <p:cNvSpPr>
            <a:spLocks noChangeAspect="1"/>
          </p:cNvSpPr>
          <p:nvPr/>
        </p:nvSpPr>
        <p:spPr>
          <a:xfrm rot="5400000">
            <a:off x="590454" y="6447449"/>
            <a:ext cx="190849" cy="160376"/>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
        <p:nvSpPr>
          <p:cNvPr id="9" name="Straight Connector 8"/>
          <p:cNvSpPr>
            <a:spLocks noChangeShapeType="1"/>
          </p:cNvSpPr>
          <p:nvPr/>
        </p:nvSpPr>
        <p:spPr bwMode="auto">
          <a:xfrm rot="5400000">
            <a:off x="5812560"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endParaRPr kumimoji="0"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F41DE694-A001-456E-8D89-C5FF30063482}" type="datetime1">
              <a:rPr lang="en-US" smtClean="0"/>
              <a:t>9/25/2017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29A69E-7D8F-4515-9605-0315ABD4F316}" type="slidenum">
              <a:rPr lang="en-US" smtClean="0"/>
              <a:t>‹#›</a:t>
            </a:fld>
            <a:endParaRPr lang="en-US" dirty="0"/>
          </a:p>
        </p:txBody>
      </p:sp>
      <p:sp>
        <p:nvSpPr>
          <p:cNvPr id="8" name="Content Placeholder 7"/>
          <p:cNvSpPr>
            <a:spLocks noGrp="1"/>
          </p:cNvSpPr>
          <p:nvPr>
            <p:ph sz="quarter" idx="1"/>
          </p:nvPr>
        </p:nvSpPr>
        <p:spPr>
          <a:xfrm>
            <a:off x="609460" y="1219200"/>
            <a:ext cx="10969943"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25177" y="2971803"/>
            <a:ext cx="9141618" cy="1066800"/>
          </a:xfrm>
        </p:spPr>
        <p:txBody>
          <a:bodyPr anchor="t" anchorCtr="0"/>
          <a:lstStyle>
            <a:lvl1pPr algn="r">
              <a:buNone/>
              <a:defRPr sz="3600" b="0" cap="none" baseline="0"/>
            </a:lvl1pPr>
          </a:lstStyle>
          <a:p>
            <a:r>
              <a:rPr kumimoji="0" lang="en-US"/>
              <a:t>Click to edit Master title style</a:t>
            </a:r>
          </a:p>
        </p:txBody>
      </p:sp>
      <p:sp>
        <p:nvSpPr>
          <p:cNvPr id="3" name="Text Placeholder 2"/>
          <p:cNvSpPr>
            <a:spLocks noGrp="1"/>
          </p:cNvSpPr>
          <p:nvPr>
            <p:ph type="body" idx="1"/>
          </p:nvPr>
        </p:nvSpPr>
        <p:spPr>
          <a:xfrm>
            <a:off x="1726753" y="4267200"/>
            <a:ext cx="9040045" cy="1143000"/>
          </a:xfrm>
        </p:spPr>
        <p:txBody>
          <a:bodyPr anchor="t" anchorCtr="0"/>
          <a:lstStyle>
            <a:lvl1pPr marL="0" indent="0" algn="r">
              <a:buNone/>
              <a:defRPr sz="2200">
                <a:solidFill>
                  <a:schemeClr val="tx1">
                    <a:tint val="75000"/>
                  </a:schemeClr>
                </a:solidFill>
              </a:defRPr>
            </a:lvl1pPr>
            <a:lvl2pPr>
              <a:buNone/>
              <a:defRPr sz="20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8532195" y="6355080"/>
            <a:ext cx="3047207" cy="365760"/>
          </a:xfrm>
        </p:spPr>
        <p:txBody>
          <a:bodyPr/>
          <a:lstStyle/>
          <a:p>
            <a:fld id="{2AC42BDF-45E4-45D1-AC1B-B0D7EAFB28DA}" type="datetime1">
              <a:rPr lang="en-US" smtClean="0"/>
              <a:t>9/25/2017</a:t>
            </a:fld>
            <a:endParaRPr lang="en-US" dirty="0"/>
          </a:p>
        </p:txBody>
      </p:sp>
      <p:sp>
        <p:nvSpPr>
          <p:cNvPr id="5" name="Footer Placeholder 4"/>
          <p:cNvSpPr>
            <a:spLocks noGrp="1"/>
          </p:cNvSpPr>
          <p:nvPr>
            <p:ph type="ftr" sz="quarter" idx="11"/>
          </p:nvPr>
        </p:nvSpPr>
        <p:spPr>
          <a:xfrm>
            <a:off x="3863860" y="6355080"/>
            <a:ext cx="4631754" cy="365760"/>
          </a:xfrm>
        </p:spPr>
        <p:txBody>
          <a:bodyPr/>
          <a:lstStyle/>
          <a:p>
            <a:endParaRPr lang="en-US" dirty="0"/>
          </a:p>
        </p:txBody>
      </p:sp>
      <p:sp>
        <p:nvSpPr>
          <p:cNvPr id="6" name="Slide Number Placeholder 5"/>
          <p:cNvSpPr>
            <a:spLocks noGrp="1"/>
          </p:cNvSpPr>
          <p:nvPr>
            <p:ph type="sldNum" sz="quarter" idx="12"/>
          </p:nvPr>
        </p:nvSpPr>
        <p:spPr>
          <a:xfrm>
            <a:off x="1426095" y="6355080"/>
            <a:ext cx="2027408" cy="365760"/>
          </a:xfrm>
        </p:spPr>
        <p:txBody>
          <a:bodyPr/>
          <a:lstStyle/>
          <a:p>
            <a:fld id="{4929A69E-7D8F-4515-9605-0315ABD4F316}" type="slidenum">
              <a:rPr lang="en-US" smtClean="0"/>
              <a:t>‹#›</a:t>
            </a:fld>
            <a:endParaRPr lang="en-US" dirty="0"/>
          </a:p>
        </p:txBody>
      </p:sp>
      <p:sp>
        <p:nvSpPr>
          <p:cNvPr id="7" name="Rectangle 6"/>
          <p:cNvSpPr/>
          <p:nvPr/>
        </p:nvSpPr>
        <p:spPr>
          <a:xfrm>
            <a:off x="1218883" y="2819400"/>
            <a:ext cx="975106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
        <p:nvSpPr>
          <p:cNvPr id="8" name="Rectangle 7"/>
          <p:cNvSpPr/>
          <p:nvPr/>
        </p:nvSpPr>
        <p:spPr>
          <a:xfrm>
            <a:off x="1218882" y="2819400"/>
            <a:ext cx="304721"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60" y="228600"/>
            <a:ext cx="10969943" cy="9144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0F069102-33A0-49ED-8A43-9F25AFF7CBAC}" type="datetime1">
              <a:rPr lang="en-US" smtClean="0"/>
              <a:t>9/25/2017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29A69E-7D8F-4515-9605-0315ABD4F316}" type="slidenum">
              <a:rPr lang="en-US" smtClean="0"/>
              <a:t>‹#›</a:t>
            </a:fld>
            <a:endParaRPr lang="en-US" dirty="0"/>
          </a:p>
        </p:txBody>
      </p:sp>
      <p:sp>
        <p:nvSpPr>
          <p:cNvPr id="9" name="Content Placeholder 8"/>
          <p:cNvSpPr>
            <a:spLocks noGrp="1"/>
          </p:cNvSpPr>
          <p:nvPr>
            <p:ph sz="quarter" idx="1"/>
          </p:nvPr>
        </p:nvSpPr>
        <p:spPr>
          <a:xfrm>
            <a:off x="609442" y="1219200"/>
            <a:ext cx="5387461"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174658" y="1216155"/>
            <a:ext cx="5387461"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60" y="228600"/>
            <a:ext cx="10969943"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460" y="1285875"/>
            <a:ext cx="5385514" cy="685800"/>
          </a:xfrm>
          <a:noFill/>
          <a:ln>
            <a:noFill/>
          </a:ln>
        </p:spPr>
        <p:txBody>
          <a:bodyPr lIns="101590" anchor="b" anchorCtr="0">
            <a:noAutofit/>
          </a:bodyPr>
          <a:lstStyle>
            <a:lvl1pPr marL="0" indent="0">
              <a:buNone/>
              <a:defRPr sz="2700" b="1">
                <a:solidFill>
                  <a:schemeClr val="accent2"/>
                </a:solidFill>
              </a:defRPr>
            </a:lvl1pPr>
            <a:lvl2pPr>
              <a:buNone/>
              <a:defRPr sz="2200" b="1"/>
            </a:lvl2pPr>
            <a:lvl3pPr>
              <a:buNone/>
              <a:defRPr sz="2000" b="1"/>
            </a:lvl3pPr>
            <a:lvl4pPr>
              <a:buNone/>
              <a:defRPr sz="1800" b="1"/>
            </a:lvl4pPr>
            <a:lvl5pPr>
              <a:buNone/>
              <a:defRPr sz="18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5990" y="1295400"/>
            <a:ext cx="5387630" cy="685800"/>
          </a:xfrm>
          <a:noFill/>
          <a:ln>
            <a:noFill/>
          </a:ln>
        </p:spPr>
        <p:txBody>
          <a:bodyPr lIns="101590" anchor="b" anchorCtr="0"/>
          <a:lstStyle>
            <a:lvl1pPr marL="0" indent="0">
              <a:buNone/>
              <a:defRPr sz="2700" b="1">
                <a:solidFill>
                  <a:schemeClr val="accent2"/>
                </a:solidFill>
              </a:defRPr>
            </a:lvl1pPr>
            <a:lvl2pPr>
              <a:buNone/>
              <a:defRPr sz="2200" b="1"/>
            </a:lvl2pPr>
            <a:lvl3pPr>
              <a:buNone/>
              <a:defRPr sz="2000" b="1"/>
            </a:lvl3pPr>
            <a:lvl4pPr>
              <a:buNone/>
              <a:defRPr sz="1800" b="1"/>
            </a:lvl4pPr>
            <a:lvl5pPr>
              <a:buNone/>
              <a:defRPr sz="18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A952F38D-77B9-4A13-B402-596108990702}" type="datetime1">
              <a:rPr lang="en-US" smtClean="0"/>
              <a:t>9/25/2017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929A69E-7D8F-4515-9605-0315ABD4F316}" type="slidenum">
              <a:rPr lang="en-US" smtClean="0"/>
              <a:t>‹#›</a:t>
            </a:fld>
            <a:endParaRPr lang="en-US" dirty="0"/>
          </a:p>
        </p:txBody>
      </p:sp>
      <p:sp>
        <p:nvSpPr>
          <p:cNvPr id="11" name="Content Placeholder 10"/>
          <p:cNvSpPr>
            <a:spLocks noGrp="1"/>
          </p:cNvSpPr>
          <p:nvPr>
            <p:ph sz="quarter" idx="2"/>
          </p:nvPr>
        </p:nvSpPr>
        <p:spPr>
          <a:xfrm>
            <a:off x="609462" y="2133600"/>
            <a:ext cx="5383397"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196004" y="2133600"/>
            <a:ext cx="5383397"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460" y="228600"/>
            <a:ext cx="10969943" cy="9144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6517C583-C7CA-46EB-9433-76E3128A28D2}" type="datetime1">
              <a:rPr lang="en-US" smtClean="0"/>
              <a:t>9/25/2017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929A69E-7D8F-4515-9605-0315ABD4F316}" type="slidenum">
              <a:rPr lang="en-US" smtClean="0"/>
              <a:t>‹#›</a:t>
            </a:fld>
            <a:endParaRPr lang="en-US" dirty="0"/>
          </a:p>
        </p:txBody>
      </p:sp>
      <p:sp>
        <p:nvSpPr>
          <p:cNvPr id="6" name="Isosceles Triangle 5"/>
          <p:cNvSpPr>
            <a:spLocks noChangeAspect="1"/>
          </p:cNvSpPr>
          <p:nvPr/>
        </p:nvSpPr>
        <p:spPr>
          <a:xfrm rot="5400000">
            <a:off x="590454" y="6447449"/>
            <a:ext cx="190849" cy="160376"/>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54F8B-541A-4291-A5F8-6DA28722854A}" type="datetime1">
              <a:rPr lang="en-US" smtClean="0"/>
              <a:t>9/25/2017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929A69E-7D8F-4515-9605-0315ABD4F316}" type="slidenum">
              <a:rPr lang="en-US" smtClean="0"/>
              <a:t>‹#›</a:t>
            </a:fld>
            <a:endParaRPr lang="en-US" dirty="0"/>
          </a:p>
        </p:txBody>
      </p:sp>
      <p:sp>
        <p:nvSpPr>
          <p:cNvPr id="5" name="Straight Connector 4"/>
          <p:cNvSpPr>
            <a:spLocks noChangeShapeType="1"/>
          </p:cNvSpPr>
          <p:nvPr/>
        </p:nvSpPr>
        <p:spPr bwMode="auto">
          <a:xfrm>
            <a:off x="609460" y="6353175"/>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endParaRPr kumimoji="0" lang="en-US" dirty="0"/>
          </a:p>
        </p:txBody>
      </p:sp>
      <p:sp>
        <p:nvSpPr>
          <p:cNvPr id="6" name="Isosceles Triangle 5"/>
          <p:cNvSpPr>
            <a:spLocks noChangeAspect="1"/>
          </p:cNvSpPr>
          <p:nvPr/>
        </p:nvSpPr>
        <p:spPr>
          <a:xfrm rot="5400000">
            <a:off x="590454" y="6447449"/>
            <a:ext cx="190849" cy="160376"/>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30625" y="304800"/>
            <a:ext cx="3351927" cy="838200"/>
          </a:xfrm>
        </p:spPr>
        <p:txBody>
          <a:bodyPr anchor="b" anchorCtr="0">
            <a:noAutofit/>
          </a:bodyPr>
          <a:lstStyle>
            <a:lvl1pPr algn="l">
              <a:buNone/>
              <a:defRPr sz="22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8430625" y="1219213"/>
            <a:ext cx="3351927" cy="4843463"/>
          </a:xfrm>
        </p:spPr>
        <p:txBody>
          <a:bodyPr/>
          <a:lstStyle>
            <a:lvl1pPr marL="0" indent="0">
              <a:lnSpc>
                <a:spcPts val="2444"/>
              </a:lnSpc>
              <a:spcAft>
                <a:spcPts val="1111"/>
              </a:spcAft>
              <a:buNone/>
              <a:defRPr sz="1800">
                <a:solidFill>
                  <a:schemeClr val="tx2"/>
                </a:solidFill>
              </a:defRPr>
            </a:lvl1pPr>
            <a:lvl2pPr>
              <a:buNone/>
              <a:defRPr sz="1300"/>
            </a:lvl2pPr>
            <a:lvl3pPr>
              <a:buNone/>
              <a:defRPr sz="1100"/>
            </a:lvl3pPr>
            <a:lvl4pPr>
              <a:buNone/>
              <a:defRPr sz="1000"/>
            </a:lvl4pPr>
            <a:lvl5pPr>
              <a:buNone/>
              <a:defRPr sz="10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2682AABB-FF5E-4A96-8D96-CD378F4FF3A0}" type="datetime1">
              <a:rPr lang="en-US" smtClean="0"/>
              <a:t>9/25/2017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29A69E-7D8F-4515-9605-0315ABD4F316}" type="slidenum">
              <a:rPr lang="en-US" smtClean="0"/>
              <a:t>‹#›</a:t>
            </a:fld>
            <a:endParaRPr lang="en-US" dirty="0"/>
          </a:p>
        </p:txBody>
      </p:sp>
      <p:sp>
        <p:nvSpPr>
          <p:cNvPr id="8" name="Straight Connector 7"/>
          <p:cNvSpPr>
            <a:spLocks noChangeShapeType="1"/>
          </p:cNvSpPr>
          <p:nvPr/>
        </p:nvSpPr>
        <p:spPr bwMode="auto">
          <a:xfrm>
            <a:off x="609460" y="6353175"/>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endParaRPr kumimoji="0" lang="en-US" dirty="0"/>
          </a:p>
        </p:txBody>
      </p:sp>
      <p:sp>
        <p:nvSpPr>
          <p:cNvPr id="10" name="Straight Connector 9"/>
          <p:cNvSpPr>
            <a:spLocks noChangeShapeType="1"/>
          </p:cNvSpPr>
          <p:nvPr/>
        </p:nvSpPr>
        <p:spPr bwMode="auto">
          <a:xfrm rot="5400000">
            <a:off x="5217889"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endParaRPr kumimoji="0" lang="en-US" dirty="0"/>
          </a:p>
        </p:txBody>
      </p:sp>
      <p:sp>
        <p:nvSpPr>
          <p:cNvPr id="9" name="Isosceles Triangle 8"/>
          <p:cNvSpPr>
            <a:spLocks noChangeAspect="1"/>
          </p:cNvSpPr>
          <p:nvPr/>
        </p:nvSpPr>
        <p:spPr>
          <a:xfrm rot="5400000">
            <a:off x="590454" y="6447449"/>
            <a:ext cx="190849" cy="160376"/>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
        <p:nvSpPr>
          <p:cNvPr id="12" name="Content Placeholder 11"/>
          <p:cNvSpPr>
            <a:spLocks noGrp="1"/>
          </p:cNvSpPr>
          <p:nvPr>
            <p:ph sz="quarter" idx="1"/>
          </p:nvPr>
        </p:nvSpPr>
        <p:spPr>
          <a:xfrm>
            <a:off x="406294" y="304803"/>
            <a:ext cx="7618016"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460" y="500856"/>
            <a:ext cx="10969943" cy="674688"/>
          </a:xfrm>
          <a:ln>
            <a:solidFill>
              <a:schemeClr val="accent1"/>
            </a:solidFill>
          </a:ln>
        </p:spPr>
        <p:txBody>
          <a:bodyPr lIns="304770" anchor="ctr"/>
          <a:lstStyle>
            <a:lvl1pPr algn="r">
              <a:buNone/>
              <a:defRPr sz="22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609460" y="1905000"/>
            <a:ext cx="10969943" cy="4270248"/>
          </a:xfrm>
          <a:solidFill>
            <a:schemeClr val="tx1">
              <a:shade val="50000"/>
            </a:schemeClr>
          </a:solidFill>
          <a:ln>
            <a:noFill/>
          </a:ln>
          <a:effectLst/>
        </p:spPr>
        <p:txBody>
          <a:bodyPr/>
          <a:lstStyle>
            <a:lvl1pPr marL="0" indent="0">
              <a:spcBef>
                <a:spcPts val="667"/>
              </a:spcBef>
              <a:buNone/>
              <a:defRPr sz="3600"/>
            </a:lvl1pPr>
          </a:lstStyle>
          <a:p>
            <a:r>
              <a:rPr kumimoji="0" lang="en-US" dirty="0"/>
              <a:t>Click icon to add picture</a:t>
            </a:r>
          </a:p>
        </p:txBody>
      </p:sp>
      <p:sp>
        <p:nvSpPr>
          <p:cNvPr id="4" name="Text Placeholder 3"/>
          <p:cNvSpPr>
            <a:spLocks noGrp="1"/>
          </p:cNvSpPr>
          <p:nvPr>
            <p:ph type="body" sz="half" idx="2"/>
          </p:nvPr>
        </p:nvSpPr>
        <p:spPr>
          <a:xfrm>
            <a:off x="609460" y="1219200"/>
            <a:ext cx="10969943" cy="533400"/>
          </a:xfrm>
        </p:spPr>
        <p:txBody>
          <a:bodyPr anchor="ctr" anchorCtr="0"/>
          <a:lstStyle>
            <a:lvl1pPr marL="0" indent="0" algn="l">
              <a:buFontTx/>
              <a:buNone/>
              <a:defRPr sz="1600"/>
            </a:lvl1pPr>
            <a:lvl2pPr>
              <a:defRPr sz="1300"/>
            </a:lvl2pPr>
            <a:lvl3pPr>
              <a:defRPr sz="1100"/>
            </a:lvl3pPr>
            <a:lvl4pPr>
              <a:defRPr sz="1000"/>
            </a:lvl4pPr>
            <a:lvl5pPr>
              <a:defRPr sz="10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810A1784-87A0-4E6F-923B-E12637B1DF1F}" type="datetime1">
              <a:rPr lang="en-US" smtClean="0"/>
              <a:t>9/25/2017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29A69E-7D8F-4515-9605-0315ABD4F316}" type="slidenum">
              <a:rPr lang="en-US" smtClean="0"/>
              <a:t>‹#›</a:t>
            </a:fld>
            <a:endParaRPr lang="en-US" dirty="0"/>
          </a:p>
        </p:txBody>
      </p:sp>
      <p:sp>
        <p:nvSpPr>
          <p:cNvPr id="8" name="Straight Connector 7"/>
          <p:cNvSpPr>
            <a:spLocks noChangeShapeType="1"/>
          </p:cNvSpPr>
          <p:nvPr/>
        </p:nvSpPr>
        <p:spPr bwMode="auto">
          <a:xfrm>
            <a:off x="609460" y="6353175"/>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endParaRPr kumimoji="0" lang="en-US" dirty="0"/>
          </a:p>
        </p:txBody>
      </p:sp>
      <p:sp>
        <p:nvSpPr>
          <p:cNvPr id="9" name="Isosceles Triangle 8"/>
          <p:cNvSpPr>
            <a:spLocks noChangeAspect="1"/>
          </p:cNvSpPr>
          <p:nvPr/>
        </p:nvSpPr>
        <p:spPr>
          <a:xfrm rot="5400000">
            <a:off x="590454" y="6447449"/>
            <a:ext cx="190849" cy="160376"/>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
        <p:nvSpPr>
          <p:cNvPr id="10" name="Rectangle 9"/>
          <p:cNvSpPr/>
          <p:nvPr/>
        </p:nvSpPr>
        <p:spPr>
          <a:xfrm>
            <a:off x="609460" y="500856"/>
            <a:ext cx="243777"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460" y="152400"/>
            <a:ext cx="10969943" cy="990600"/>
          </a:xfrm>
          <a:prstGeom prst="rect">
            <a:avLst/>
          </a:prstGeom>
        </p:spPr>
        <p:txBody>
          <a:bodyPr vert="horz" lIns="101590" tIns="50795" rIns="101590" bIns="50795" anchor="b" anchorCtr="0">
            <a:normAutofit/>
          </a:bodyPr>
          <a:lstStyle/>
          <a:p>
            <a:r>
              <a:rPr kumimoji="0" lang="en-US"/>
              <a:t>Click to edit Master title style</a:t>
            </a:r>
          </a:p>
        </p:txBody>
      </p:sp>
      <p:sp>
        <p:nvSpPr>
          <p:cNvPr id="13" name="Text Placeholder 12"/>
          <p:cNvSpPr>
            <a:spLocks noGrp="1"/>
          </p:cNvSpPr>
          <p:nvPr>
            <p:ph type="body" idx="1"/>
          </p:nvPr>
        </p:nvSpPr>
        <p:spPr>
          <a:xfrm>
            <a:off x="609460" y="1219200"/>
            <a:ext cx="10969943" cy="4910328"/>
          </a:xfrm>
          <a:prstGeom prst="rect">
            <a:avLst/>
          </a:prstGeom>
        </p:spPr>
        <p:txBody>
          <a:bodyPr vert="horz" lIns="101590" tIns="50795" rIns="101590" bIns="50795">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532195" y="6356350"/>
            <a:ext cx="3051269" cy="365760"/>
          </a:xfrm>
          <a:prstGeom prst="rect">
            <a:avLst/>
          </a:prstGeom>
        </p:spPr>
        <p:txBody>
          <a:bodyPr vert="horz" lIns="101590" tIns="50795" rIns="101590" bIns="50795"/>
          <a:lstStyle>
            <a:lvl1pPr algn="l" eaLnBrk="1" latinLnBrk="0" hangingPunct="1">
              <a:defRPr kumimoji="0" sz="1600">
                <a:solidFill>
                  <a:schemeClr val="tx2"/>
                </a:solidFill>
              </a:defRPr>
            </a:lvl1pPr>
          </a:lstStyle>
          <a:p>
            <a:fld id="{7AC1D868-7307-4A5E-BC59-8E455FBD5CAD}" type="datetime1">
              <a:rPr lang="en-US" smtClean="0"/>
              <a:t>9/25/2017</a:t>
            </a:fld>
            <a:endParaRPr lang="en-US" dirty="0"/>
          </a:p>
        </p:txBody>
      </p:sp>
      <p:sp>
        <p:nvSpPr>
          <p:cNvPr id="3" name="Footer Placeholder 2"/>
          <p:cNvSpPr>
            <a:spLocks noGrp="1"/>
          </p:cNvSpPr>
          <p:nvPr>
            <p:ph type="ftr" sz="quarter" idx="3"/>
          </p:nvPr>
        </p:nvSpPr>
        <p:spPr>
          <a:xfrm>
            <a:off x="3863876" y="6356350"/>
            <a:ext cx="4672382" cy="365760"/>
          </a:xfrm>
          <a:prstGeom prst="rect">
            <a:avLst/>
          </a:prstGeom>
        </p:spPr>
        <p:txBody>
          <a:bodyPr vert="horz" lIns="101590" tIns="50795" rIns="101590" bIns="50795"/>
          <a:lstStyle>
            <a:lvl1pPr algn="r" eaLnBrk="1" latinLnBrk="0" hangingPunct="1">
              <a:defRPr kumimoji="0" sz="1600">
                <a:solidFill>
                  <a:schemeClr val="tx2"/>
                </a:solidFill>
              </a:defRPr>
            </a:lvl1pPr>
          </a:lstStyle>
          <a:p>
            <a:endParaRPr lang="en-US" dirty="0"/>
          </a:p>
        </p:txBody>
      </p:sp>
      <p:sp>
        <p:nvSpPr>
          <p:cNvPr id="23" name="Slide Number Placeholder 22"/>
          <p:cNvSpPr>
            <a:spLocks noGrp="1"/>
          </p:cNvSpPr>
          <p:nvPr>
            <p:ph type="sldNum" sz="quarter" idx="4"/>
          </p:nvPr>
        </p:nvSpPr>
        <p:spPr>
          <a:xfrm>
            <a:off x="816669" y="6356350"/>
            <a:ext cx="2640913" cy="365760"/>
          </a:xfrm>
          <a:prstGeom prst="rect">
            <a:avLst/>
          </a:prstGeom>
        </p:spPr>
        <p:txBody>
          <a:bodyPr vert="horz" lIns="101590" tIns="50795" rIns="101590" bIns="50795"/>
          <a:lstStyle>
            <a:lvl1pPr algn="l" eaLnBrk="1" latinLnBrk="0" hangingPunct="1">
              <a:defRPr kumimoji="0" sz="1600">
                <a:solidFill>
                  <a:schemeClr val="tx2"/>
                </a:solidFill>
              </a:defRPr>
            </a:lvl1pPr>
          </a:lstStyle>
          <a:p>
            <a:fld id="{4929A69E-7D8F-4515-9605-0315ABD4F316}" type="slidenum">
              <a:rPr lang="en-US" smtClean="0"/>
              <a:t>‹#›</a:t>
            </a:fld>
            <a:endParaRPr lang="en-US" dirty="0"/>
          </a:p>
        </p:txBody>
      </p:sp>
      <p:sp>
        <p:nvSpPr>
          <p:cNvPr id="28" name="Straight Connector 27"/>
          <p:cNvSpPr>
            <a:spLocks noChangeShapeType="1"/>
          </p:cNvSpPr>
          <p:nvPr/>
        </p:nvSpPr>
        <p:spPr bwMode="auto">
          <a:xfrm>
            <a:off x="609460" y="6353175"/>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endParaRPr kumimoji="0" lang="en-US" dirty="0"/>
          </a:p>
        </p:txBody>
      </p:sp>
      <p:sp>
        <p:nvSpPr>
          <p:cNvPr id="29" name="Straight Connector 28"/>
          <p:cNvSpPr>
            <a:spLocks noChangeShapeType="1"/>
          </p:cNvSpPr>
          <p:nvPr/>
        </p:nvSpPr>
        <p:spPr bwMode="auto">
          <a:xfrm>
            <a:off x="609460" y="1143000"/>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endParaRPr kumimoji="0" lang="en-US" dirty="0"/>
          </a:p>
        </p:txBody>
      </p:sp>
      <p:sp>
        <p:nvSpPr>
          <p:cNvPr id="10" name="Isosceles Triangle 9"/>
          <p:cNvSpPr>
            <a:spLocks noChangeAspect="1"/>
          </p:cNvSpPr>
          <p:nvPr/>
        </p:nvSpPr>
        <p:spPr>
          <a:xfrm rot="5400000">
            <a:off x="590454" y="6447449"/>
            <a:ext cx="190849" cy="160376"/>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hf hdr="0" ftr="0" dt="0"/>
  <p:txStyles>
    <p:titleStyle>
      <a:lvl1pPr algn="l" rtl="0" eaLnBrk="1" latinLnBrk="0" hangingPunct="1">
        <a:spcBef>
          <a:spcPct val="0"/>
        </a:spcBef>
        <a:buNone/>
        <a:defRPr kumimoji="0" sz="3600" kern="1200">
          <a:solidFill>
            <a:schemeClr val="tx2"/>
          </a:solidFill>
          <a:latin typeface="+mj-lt"/>
          <a:ea typeface="+mj-ea"/>
          <a:cs typeface="+mj-cs"/>
        </a:defRPr>
      </a:lvl1pPr>
    </p:titleStyle>
    <p:bodyStyle>
      <a:lvl1pPr marL="304770" indent="-304770" algn="l" rtl="0" eaLnBrk="1" latinLnBrk="0" hangingPunct="1">
        <a:spcBef>
          <a:spcPts val="667"/>
        </a:spcBef>
        <a:buClr>
          <a:schemeClr val="accent1"/>
        </a:buClr>
        <a:buSzPct val="76000"/>
        <a:buFont typeface="Wingdings 3"/>
        <a:buChar char=""/>
        <a:defRPr kumimoji="0" sz="2900" kern="1200">
          <a:solidFill>
            <a:schemeClr val="tx1"/>
          </a:solidFill>
          <a:latin typeface="+mn-lt"/>
          <a:ea typeface="+mn-ea"/>
          <a:cs typeface="+mn-cs"/>
        </a:defRPr>
      </a:lvl1pPr>
      <a:lvl2pPr marL="609539" indent="-304770" algn="l" rtl="0" eaLnBrk="1" latinLnBrk="0" hangingPunct="1">
        <a:spcBef>
          <a:spcPts val="556"/>
        </a:spcBef>
        <a:buClr>
          <a:schemeClr val="accent2"/>
        </a:buClr>
        <a:buSzPct val="76000"/>
        <a:buFont typeface="Wingdings 3"/>
        <a:buChar char=""/>
        <a:defRPr kumimoji="0" sz="2600" kern="1200">
          <a:solidFill>
            <a:schemeClr val="tx2"/>
          </a:solidFill>
          <a:latin typeface="+mn-lt"/>
          <a:ea typeface="+mn-ea"/>
          <a:cs typeface="+mn-cs"/>
        </a:defRPr>
      </a:lvl2pPr>
      <a:lvl3pPr marL="914309" indent="-253975" algn="l" rtl="0" eaLnBrk="1" latinLnBrk="0" hangingPunct="1">
        <a:spcBef>
          <a:spcPts val="556"/>
        </a:spcBef>
        <a:buClr>
          <a:schemeClr val="bg1">
            <a:shade val="50000"/>
          </a:schemeClr>
        </a:buClr>
        <a:buSzPct val="76000"/>
        <a:buFont typeface="Wingdings 3"/>
        <a:buChar char=""/>
        <a:defRPr kumimoji="0" sz="2200" kern="1200">
          <a:solidFill>
            <a:schemeClr val="tx1"/>
          </a:solidFill>
          <a:latin typeface="+mn-lt"/>
          <a:ea typeface="+mn-ea"/>
          <a:cs typeface="+mn-cs"/>
        </a:defRPr>
      </a:lvl3pPr>
      <a:lvl4pPr marL="1219078" indent="-253975" algn="l" rtl="0" eaLnBrk="1" latinLnBrk="0" hangingPunct="1">
        <a:spcBef>
          <a:spcPts val="444"/>
        </a:spcBef>
        <a:buClr>
          <a:schemeClr val="accent2">
            <a:shade val="75000"/>
          </a:schemeClr>
        </a:buClr>
        <a:buSzPct val="70000"/>
        <a:buFont typeface="Wingdings"/>
        <a:buChar char=""/>
        <a:defRPr kumimoji="0" sz="2000" kern="1200">
          <a:solidFill>
            <a:schemeClr val="tx1"/>
          </a:solidFill>
          <a:latin typeface="+mn-lt"/>
          <a:ea typeface="+mn-ea"/>
          <a:cs typeface="+mn-cs"/>
        </a:defRPr>
      </a:lvl4pPr>
      <a:lvl5pPr marL="1523848" indent="-253975" algn="l" rtl="0" eaLnBrk="1" latinLnBrk="0" hangingPunct="1">
        <a:spcBef>
          <a:spcPts val="333"/>
        </a:spcBef>
        <a:buClr>
          <a:schemeClr val="accent2"/>
        </a:buClr>
        <a:buSzPct val="70000"/>
        <a:buFont typeface="Wingdings"/>
        <a:buChar char=""/>
        <a:defRPr kumimoji="0" sz="1800" kern="1200">
          <a:solidFill>
            <a:schemeClr val="tx1"/>
          </a:solidFill>
          <a:latin typeface="+mn-lt"/>
          <a:ea typeface="+mn-ea"/>
          <a:cs typeface="+mn-cs"/>
        </a:defRPr>
      </a:lvl5pPr>
      <a:lvl6pPr marL="1828617" indent="-203180" algn="l" rtl="0" eaLnBrk="1" latinLnBrk="0" hangingPunct="1">
        <a:spcBef>
          <a:spcPts val="333"/>
        </a:spcBef>
        <a:buClr>
          <a:srgbClr val="9FB8CD">
            <a:shade val="75000"/>
          </a:srgbClr>
        </a:buClr>
        <a:buSzPct val="75000"/>
        <a:buFont typeface="Wingdings 3"/>
        <a:buChar char=""/>
        <a:defRPr kumimoji="0" lang="en-US" sz="1800" kern="1200" smtClean="0">
          <a:solidFill>
            <a:schemeClr val="tx1"/>
          </a:solidFill>
          <a:latin typeface="+mn-lt"/>
          <a:ea typeface="+mn-ea"/>
          <a:cs typeface="+mn-cs"/>
        </a:defRPr>
      </a:lvl6pPr>
      <a:lvl7pPr marL="2031797" indent="-203180" algn="l" rtl="0" eaLnBrk="1" latinLnBrk="0" hangingPunct="1">
        <a:spcBef>
          <a:spcPts val="333"/>
        </a:spcBef>
        <a:buClr>
          <a:srgbClr val="727CA3">
            <a:shade val="75000"/>
          </a:srgbClr>
        </a:buClr>
        <a:buSzPct val="75000"/>
        <a:buFont typeface="Wingdings 3"/>
        <a:buChar char=""/>
        <a:defRPr kumimoji="0" lang="en-US" sz="1600" kern="1200" smtClean="0">
          <a:solidFill>
            <a:schemeClr val="tx1"/>
          </a:solidFill>
          <a:latin typeface="+mn-lt"/>
          <a:ea typeface="+mn-ea"/>
          <a:cs typeface="+mn-cs"/>
        </a:defRPr>
      </a:lvl7pPr>
      <a:lvl8pPr marL="2234976" indent="-203180" algn="l" rtl="0" eaLnBrk="1" latinLnBrk="0" hangingPunct="1">
        <a:spcBef>
          <a:spcPts val="333"/>
        </a:spcBef>
        <a:buClr>
          <a:prstClr val="white">
            <a:shade val="50000"/>
          </a:prstClr>
        </a:buClr>
        <a:buSzPct val="75000"/>
        <a:buFont typeface="Wingdings 3"/>
        <a:buChar char=""/>
        <a:defRPr kumimoji="0" lang="en-US" sz="1600" kern="1200" smtClean="0">
          <a:solidFill>
            <a:schemeClr val="tx1"/>
          </a:solidFill>
          <a:latin typeface="+mn-lt"/>
          <a:ea typeface="+mn-ea"/>
          <a:cs typeface="+mn-cs"/>
        </a:defRPr>
      </a:lvl8pPr>
      <a:lvl9pPr marL="2438156" indent="-203180" algn="l" rtl="0" eaLnBrk="1" latinLnBrk="0" hangingPunct="1">
        <a:spcBef>
          <a:spcPts val="333"/>
        </a:spcBef>
        <a:buClr>
          <a:srgbClr val="9FB8CD"/>
        </a:buClr>
        <a:buSzPct val="75000"/>
        <a:buFont typeface="Wingdings 3"/>
        <a:buChar char=""/>
        <a:defRPr kumimoji="0" lang="en-US" sz="13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7949" algn="l" rtl="0" eaLnBrk="1" latinLnBrk="0" hangingPunct="1">
        <a:defRPr kumimoji="0" kern="1200">
          <a:solidFill>
            <a:schemeClr val="tx1"/>
          </a:solidFill>
          <a:latin typeface="+mn-lt"/>
          <a:ea typeface="+mn-ea"/>
          <a:cs typeface="+mn-cs"/>
        </a:defRPr>
      </a:lvl2pPr>
      <a:lvl3pPr marL="1015898" algn="l" rtl="0" eaLnBrk="1" latinLnBrk="0" hangingPunct="1">
        <a:defRPr kumimoji="0" kern="1200">
          <a:solidFill>
            <a:schemeClr val="tx1"/>
          </a:solidFill>
          <a:latin typeface="+mn-lt"/>
          <a:ea typeface="+mn-ea"/>
          <a:cs typeface="+mn-cs"/>
        </a:defRPr>
      </a:lvl3pPr>
      <a:lvl4pPr marL="1523848" algn="l" rtl="0" eaLnBrk="1" latinLnBrk="0" hangingPunct="1">
        <a:defRPr kumimoji="0" kern="1200">
          <a:solidFill>
            <a:schemeClr val="tx1"/>
          </a:solidFill>
          <a:latin typeface="+mn-lt"/>
          <a:ea typeface="+mn-ea"/>
          <a:cs typeface="+mn-cs"/>
        </a:defRPr>
      </a:lvl4pPr>
      <a:lvl5pPr marL="2031797" algn="l" rtl="0" eaLnBrk="1" latinLnBrk="0" hangingPunct="1">
        <a:defRPr kumimoji="0" kern="1200">
          <a:solidFill>
            <a:schemeClr val="tx1"/>
          </a:solidFill>
          <a:latin typeface="+mn-lt"/>
          <a:ea typeface="+mn-ea"/>
          <a:cs typeface="+mn-cs"/>
        </a:defRPr>
      </a:lvl5pPr>
      <a:lvl6pPr marL="2539746" algn="l" rtl="0" eaLnBrk="1" latinLnBrk="0" hangingPunct="1">
        <a:defRPr kumimoji="0" kern="1200">
          <a:solidFill>
            <a:schemeClr val="tx1"/>
          </a:solidFill>
          <a:latin typeface="+mn-lt"/>
          <a:ea typeface="+mn-ea"/>
          <a:cs typeface="+mn-cs"/>
        </a:defRPr>
      </a:lvl6pPr>
      <a:lvl7pPr marL="3047695" algn="l" rtl="0" eaLnBrk="1" latinLnBrk="0" hangingPunct="1">
        <a:defRPr kumimoji="0" kern="1200">
          <a:solidFill>
            <a:schemeClr val="tx1"/>
          </a:solidFill>
          <a:latin typeface="+mn-lt"/>
          <a:ea typeface="+mn-ea"/>
          <a:cs typeface="+mn-cs"/>
        </a:defRPr>
      </a:lvl7pPr>
      <a:lvl8pPr marL="3555644" algn="l" rtl="0" eaLnBrk="1" latinLnBrk="0" hangingPunct="1">
        <a:defRPr kumimoji="0" kern="1200">
          <a:solidFill>
            <a:schemeClr val="tx1"/>
          </a:solidFill>
          <a:latin typeface="+mn-lt"/>
          <a:ea typeface="+mn-ea"/>
          <a:cs typeface="+mn-cs"/>
        </a:defRPr>
      </a:lvl8pPr>
      <a:lvl9pPr marL="4063594"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youtube.com/watch?v=Tp25wrm-AoA&amp;t=13s"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emf"/><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hyperlink" Target="https://docs.google.com/forms/d/1u1JBrQF2OHrdd-GO9svz5ydywmjOUc5AXtFmphInV9c/prefill" TargetMode="External"/><Relationship Id="rId3" Type="http://schemas.openxmlformats.org/officeDocument/2006/relationships/hyperlink" Target="mailto:physiology436@gmail.com" TargetMode="External"/><Relationship Id="rId7" Type="http://schemas.openxmlformats.org/officeDocument/2006/relationships/hyperlink" Target="https://drive.google.com/open?id=10DChL7-FX9meMaPu55vRBHSA5K39eDojw_yy2mMXzRE" TargetMode="External"/><Relationship Id="rId12"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hyperlink" Target="https://www.onlineexambuilder.com/spinal-cord-functions-and-reflexes/exam-179030" TargetMode="External"/><Relationship Id="rId5" Type="http://schemas.openxmlformats.org/officeDocument/2006/relationships/hyperlink" Target="https://twitter.com/Physiology436" TargetMode="External"/><Relationship Id="rId10" Type="http://schemas.openxmlformats.org/officeDocument/2006/relationships/image" Target="../media/image55.png"/><Relationship Id="rId4" Type="http://schemas.openxmlformats.org/officeDocument/2006/relationships/image" Target="../media/image52.png"/><Relationship Id="rId9" Type="http://schemas.openxmlformats.org/officeDocument/2006/relationships/hyperlink" Target="https://drive.google.com/open?id=0B-7mWPKMvk76Z2traHhac3F1dFU" TargetMode="External"/><Relationship Id="rId14"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Users\user\AppData\Local\Microsoft\Windows\INetCache\IE\K75KFYI6\IMG_70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069" y="365237"/>
            <a:ext cx="1655322" cy="16557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9633398" y="497956"/>
            <a:ext cx="1940248" cy="1268420"/>
          </a:xfrm>
          <a:prstGeom prst="rect">
            <a:avLst/>
          </a:prstGeom>
        </p:spPr>
      </p:pic>
      <p:sp>
        <p:nvSpPr>
          <p:cNvPr id="12" name="Rectangle 11"/>
          <p:cNvSpPr/>
          <p:nvPr/>
        </p:nvSpPr>
        <p:spPr>
          <a:xfrm>
            <a:off x="-1" y="-14886"/>
            <a:ext cx="108830" cy="6856214"/>
          </a:xfrm>
          <a:prstGeom prst="rect">
            <a:avLst/>
          </a:prstGeom>
          <a:solidFill>
            <a:schemeClr val="bg1">
              <a:lumMod val="9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999"/>
          </a:p>
        </p:txBody>
      </p:sp>
      <p:sp>
        <p:nvSpPr>
          <p:cNvPr id="13" name="Rectangle 12"/>
          <p:cNvSpPr/>
          <p:nvPr/>
        </p:nvSpPr>
        <p:spPr>
          <a:xfrm>
            <a:off x="12082932" y="-14886"/>
            <a:ext cx="108830" cy="6856214"/>
          </a:xfrm>
          <a:prstGeom prst="rect">
            <a:avLst/>
          </a:prstGeom>
          <a:solidFill>
            <a:schemeClr val="bg1">
              <a:lumMod val="9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999"/>
          </a:p>
        </p:txBody>
      </p:sp>
      <p:sp>
        <p:nvSpPr>
          <p:cNvPr id="15" name="Rectangle 14"/>
          <p:cNvSpPr/>
          <p:nvPr/>
        </p:nvSpPr>
        <p:spPr>
          <a:xfrm>
            <a:off x="108829" y="6748278"/>
            <a:ext cx="11974103" cy="93050"/>
          </a:xfrm>
          <a:prstGeom prst="rect">
            <a:avLst/>
          </a:prstGeom>
          <a:solidFill>
            <a:schemeClr val="bg1">
              <a:lumMod val="9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999"/>
          </a:p>
        </p:txBody>
      </p:sp>
      <p:sp>
        <p:nvSpPr>
          <p:cNvPr id="16" name="Rectangle 15"/>
          <p:cNvSpPr/>
          <p:nvPr/>
        </p:nvSpPr>
        <p:spPr>
          <a:xfrm>
            <a:off x="108829" y="893"/>
            <a:ext cx="11974103" cy="93050"/>
          </a:xfrm>
          <a:prstGeom prst="rect">
            <a:avLst/>
          </a:prstGeom>
          <a:solidFill>
            <a:schemeClr val="bg1">
              <a:lumMod val="9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999"/>
          </a:p>
        </p:txBody>
      </p:sp>
      <p:sp>
        <p:nvSpPr>
          <p:cNvPr id="18" name="مربع نص 1"/>
          <p:cNvSpPr txBox="1"/>
          <p:nvPr/>
        </p:nvSpPr>
        <p:spPr>
          <a:xfrm>
            <a:off x="618115" y="4821231"/>
            <a:ext cx="2523968" cy="1200329"/>
          </a:xfrm>
          <a:prstGeom prst="rect">
            <a:avLst/>
          </a:prstGeom>
          <a:solidFill>
            <a:schemeClr val="bg1">
              <a:lumMod val="95000"/>
            </a:schemeClr>
          </a:solidFill>
          <a:ln>
            <a:solidFill>
              <a:schemeClr val="accent1">
                <a:lumMod val="40000"/>
                <a:lumOff val="60000"/>
              </a:schemeClr>
            </a:solidFill>
          </a:ln>
        </p:spPr>
        <p:txBody>
          <a:bodyPr wrap="square" rtlCol="0">
            <a:spAutoFit/>
          </a:bodyPr>
          <a:lstStyle/>
          <a:p>
            <a:pPr marL="171399" indent="-171399" defTabSz="914089">
              <a:buFont typeface="Wingdings" panose="05000000000000000000" pitchFamily="2" charset="2"/>
              <a:buChar char="§"/>
            </a:pPr>
            <a:r>
              <a:rPr lang="en-US" sz="1200" b="1" dirty="0" smtClean="0">
                <a:solidFill>
                  <a:schemeClr val="accent2">
                    <a:lumMod val="75000"/>
                  </a:schemeClr>
                </a:solidFill>
              </a:rPr>
              <a:t>T</a:t>
            </a:r>
            <a:r>
              <a:rPr lang="en-US" sz="1200" b="1" dirty="0" smtClean="0">
                <a:solidFill>
                  <a:schemeClr val="bg2">
                    <a:lumMod val="75000"/>
                  </a:schemeClr>
                </a:solidFill>
              </a:rPr>
              <a:t>e</a:t>
            </a:r>
            <a:r>
              <a:rPr lang="en-US" sz="1200" b="1" dirty="0" smtClean="0"/>
              <a:t>xt.</a:t>
            </a:r>
            <a:endParaRPr lang="en-US" sz="1200" b="1" dirty="0" smtClean="0">
              <a:solidFill>
                <a:schemeClr val="accent2">
                  <a:lumMod val="75000"/>
                </a:schemeClr>
              </a:solidFill>
            </a:endParaRPr>
          </a:p>
          <a:p>
            <a:pPr marL="171399" indent="-171399" defTabSz="914089">
              <a:buFont typeface="Wingdings" panose="05000000000000000000" pitchFamily="2" charset="2"/>
              <a:buChar char="§"/>
            </a:pPr>
            <a:r>
              <a:rPr lang="en-US" sz="1200" b="1" dirty="0" smtClean="0">
                <a:solidFill>
                  <a:srgbClr val="FF0000"/>
                </a:solidFill>
              </a:rPr>
              <a:t>Important</a:t>
            </a:r>
          </a:p>
          <a:p>
            <a:pPr marL="171399" indent="-171399" defTabSz="914089">
              <a:buFont typeface="Wingdings" panose="05000000000000000000" pitchFamily="2" charset="2"/>
              <a:buChar char="§"/>
            </a:pPr>
            <a:r>
              <a:rPr lang="en-US" sz="1200" b="1" dirty="0" smtClean="0">
                <a:solidFill>
                  <a:srgbClr val="C76B9B"/>
                </a:solidFill>
              </a:rPr>
              <a:t>Formulas</a:t>
            </a:r>
            <a:endParaRPr lang="en-US" sz="1200" b="1" dirty="0" smtClean="0">
              <a:solidFill>
                <a:srgbClr val="DDE9EC">
                  <a:lumMod val="50000"/>
                </a:srgbClr>
              </a:solidFill>
            </a:endParaRPr>
          </a:p>
          <a:p>
            <a:pPr marL="171399" indent="-171399" defTabSz="914089">
              <a:buFont typeface="Wingdings" panose="05000000000000000000" pitchFamily="2" charset="2"/>
              <a:buChar char="§"/>
            </a:pPr>
            <a:r>
              <a:rPr lang="en-US" sz="1200" b="1" dirty="0" smtClean="0">
                <a:solidFill>
                  <a:srgbClr val="FADA7A">
                    <a:lumMod val="75000"/>
                  </a:srgbClr>
                </a:solidFill>
              </a:rPr>
              <a:t>Numbers</a:t>
            </a:r>
          </a:p>
          <a:p>
            <a:pPr marL="171399" indent="-171399" defTabSz="914089">
              <a:buFont typeface="Wingdings" panose="05000000000000000000" pitchFamily="2" charset="2"/>
              <a:buChar char="§"/>
            </a:pPr>
            <a:r>
              <a:rPr lang="en-US" sz="1200" b="1" dirty="0" smtClean="0">
                <a:solidFill>
                  <a:srgbClr val="00B050"/>
                </a:solidFill>
              </a:rPr>
              <a:t>Doctor notes</a:t>
            </a:r>
          </a:p>
          <a:p>
            <a:pPr marL="171399" indent="-171399" defTabSz="914089">
              <a:buFont typeface="Wingdings" panose="05000000000000000000" pitchFamily="2" charset="2"/>
              <a:buChar char="§"/>
            </a:pPr>
            <a:r>
              <a:rPr lang="en-US" sz="1200" b="1" dirty="0" smtClean="0">
                <a:solidFill>
                  <a:schemeClr val="bg1">
                    <a:lumMod val="50000"/>
                  </a:schemeClr>
                </a:solidFill>
              </a:rPr>
              <a:t>Extra notes and explanation</a:t>
            </a:r>
            <a:endParaRPr lang="en-US" sz="1200" b="1" dirty="0">
              <a:solidFill>
                <a:schemeClr val="bg1">
                  <a:lumMod val="50000"/>
                </a:schemeClr>
              </a:solidFill>
            </a:endParaRPr>
          </a:p>
        </p:txBody>
      </p:sp>
      <p:sp>
        <p:nvSpPr>
          <p:cNvPr id="4" name="Slide Number Placeholder 3"/>
          <p:cNvSpPr>
            <a:spLocks noGrp="1"/>
          </p:cNvSpPr>
          <p:nvPr>
            <p:ph type="sldNum" sz="quarter" idx="12"/>
          </p:nvPr>
        </p:nvSpPr>
        <p:spPr/>
        <p:txBody>
          <a:bodyPr/>
          <a:lstStyle/>
          <a:p>
            <a:fld id="{4929A69E-7D8F-4515-9605-0315ABD4F316}" type="slidenum">
              <a:rPr lang="en-US" smtClean="0"/>
              <a:t>1</a:t>
            </a:fld>
            <a:endParaRPr lang="en-US" dirty="0"/>
          </a:p>
        </p:txBody>
      </p:sp>
      <p:pic>
        <p:nvPicPr>
          <p:cNvPr id="17" name="Picture 16"/>
          <p:cNvPicPr>
            <a:picLocks noChangeAspect="1"/>
          </p:cNvPicPr>
          <p:nvPr/>
        </p:nvPicPr>
        <p:blipFill>
          <a:blip r:embed="rId5"/>
          <a:stretch>
            <a:fillRect/>
          </a:stretch>
        </p:blipFill>
        <p:spPr>
          <a:xfrm>
            <a:off x="3029372" y="1028223"/>
            <a:ext cx="6358679" cy="4785775"/>
          </a:xfrm>
          <a:prstGeom prst="rect">
            <a:avLst/>
          </a:prstGeom>
          <a:ln>
            <a:noFill/>
          </a:ln>
        </p:spPr>
      </p:pic>
      <p:sp>
        <p:nvSpPr>
          <p:cNvPr id="20" name="Flowchart: Process 19"/>
          <p:cNvSpPr/>
          <p:nvPr/>
        </p:nvSpPr>
        <p:spPr>
          <a:xfrm>
            <a:off x="9275339" y="5114822"/>
            <a:ext cx="779513" cy="598961"/>
          </a:xfrm>
          <a:prstGeom prst="flowChartProcess">
            <a:avLst/>
          </a:prstGeom>
          <a:solidFill>
            <a:schemeClr val="accent2">
              <a:lumMod val="20000"/>
              <a:lumOff val="80000"/>
            </a:schemeClr>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r>
              <a:rPr lang="en-US" sz="1200" b="1" dirty="0" smtClean="0">
                <a:solidFill>
                  <a:schemeClr val="bg1">
                    <a:lumMod val="50000"/>
                  </a:schemeClr>
                </a:solidFill>
              </a:rPr>
              <a:t>Lecture No.</a:t>
            </a:r>
            <a:r>
              <a:rPr lang="ar-SA" sz="1200" b="1" dirty="0" smtClean="0">
                <a:solidFill>
                  <a:schemeClr val="bg1">
                    <a:lumMod val="50000"/>
                  </a:schemeClr>
                </a:solidFill>
              </a:rPr>
              <a:t>4</a:t>
            </a:r>
            <a:endParaRPr lang="en-US" sz="1200" b="1" dirty="0">
              <a:solidFill>
                <a:schemeClr val="bg1">
                  <a:lumMod val="50000"/>
                </a:schemeClr>
              </a:solidFill>
            </a:endParaRPr>
          </a:p>
        </p:txBody>
      </p:sp>
      <p:sp>
        <p:nvSpPr>
          <p:cNvPr id="21" name="مربع نص 1"/>
          <p:cNvSpPr txBox="1"/>
          <p:nvPr/>
        </p:nvSpPr>
        <p:spPr>
          <a:xfrm>
            <a:off x="9275339" y="5713783"/>
            <a:ext cx="2298307" cy="307777"/>
          </a:xfrm>
          <a:prstGeom prst="rect">
            <a:avLst/>
          </a:prstGeom>
          <a:solidFill>
            <a:schemeClr val="bg1">
              <a:lumMod val="95000"/>
            </a:schemeClr>
          </a:solidFill>
          <a:ln>
            <a:solidFill>
              <a:schemeClr val="accent1">
                <a:lumMod val="40000"/>
                <a:lumOff val="60000"/>
              </a:schemeClr>
            </a:solidFill>
          </a:ln>
        </p:spPr>
        <p:txBody>
          <a:bodyPr wrap="square" rtlCol="0">
            <a:spAutoFit/>
          </a:bodyPr>
          <a:lstStyle/>
          <a:p>
            <a:pPr algn="ctr" rtl="1"/>
            <a:r>
              <a:rPr lang="ar-SA" sz="1400" b="1" dirty="0" smtClean="0">
                <a:solidFill>
                  <a:schemeClr val="bg2">
                    <a:lumMod val="75000"/>
                  </a:schemeClr>
                </a:solidFill>
                <a:latin typeface="Calibri" panose="020F0502020204030204" pitchFamily="34" charset="0"/>
                <a:cs typeface="Calibri" panose="020F0502020204030204" pitchFamily="34" charset="0"/>
              </a:rPr>
              <a:t>« إنًّ معي ربي سيهدين »</a:t>
            </a:r>
            <a:endParaRPr lang="en-US" sz="1400" b="1" dirty="0">
              <a:solidFill>
                <a:schemeClr val="bg2">
                  <a:lumMod val="75000"/>
                </a:schemeClr>
              </a:solidFill>
              <a:latin typeface="Calibri" panose="020F0502020204030204" pitchFamily="34" charset="0"/>
              <a:cs typeface="Calibri" panose="020F0502020204030204" pitchFamily="34" charset="0"/>
            </a:endParaRPr>
          </a:p>
        </p:txBody>
      </p:sp>
      <p:sp>
        <p:nvSpPr>
          <p:cNvPr id="2" name="TextBox 1"/>
          <p:cNvSpPr txBox="1"/>
          <p:nvPr/>
        </p:nvSpPr>
        <p:spPr>
          <a:xfrm>
            <a:off x="1053852" y="6354457"/>
            <a:ext cx="5296002" cy="338554"/>
          </a:xfrm>
          <a:prstGeom prst="rect">
            <a:avLst/>
          </a:prstGeom>
          <a:noFill/>
        </p:spPr>
        <p:txBody>
          <a:bodyPr wrap="none" rtlCol="0">
            <a:spAutoFit/>
          </a:bodyPr>
          <a:lstStyle/>
          <a:p>
            <a:pPr marL="342900" indent="-342900">
              <a:buFont typeface="Arial" panose="020B0604020202020204" pitchFamily="34" charset="0"/>
              <a:buChar char="•"/>
            </a:pPr>
            <a:r>
              <a:rPr lang="en-US" sz="1600" dirty="0" smtClean="0">
                <a:solidFill>
                  <a:schemeClr val="bg2">
                    <a:lumMod val="75000"/>
                  </a:schemeClr>
                </a:solidFill>
              </a:rPr>
              <a:t>We recommended you to study Embryology lecture first.</a:t>
            </a:r>
            <a:endParaRPr lang="en-US" sz="1600" dirty="0">
              <a:solidFill>
                <a:schemeClr val="bg2">
                  <a:lumMod val="75000"/>
                </a:schemeClr>
              </a:solidFill>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2672" y="1949543"/>
            <a:ext cx="1665719" cy="1480018"/>
          </a:xfrm>
          <a:prstGeom prst="rect">
            <a:avLst/>
          </a:prstGeom>
        </p:spPr>
      </p:pic>
    </p:spTree>
    <p:extLst>
      <p:ext uri="{BB962C8B-B14F-4D97-AF65-F5344CB8AC3E}">
        <p14:creationId xmlns:p14="http://schemas.microsoft.com/office/powerpoint/2010/main" val="23601262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Functions</a:t>
            </a:r>
            <a:r>
              <a:rPr lang="en-US" dirty="0"/>
              <a:t> of the spinal cord</a:t>
            </a:r>
          </a:p>
        </p:txBody>
      </p:sp>
      <p:sp>
        <p:nvSpPr>
          <p:cNvPr id="3" name="Slide Number Placeholder 2"/>
          <p:cNvSpPr>
            <a:spLocks noGrp="1"/>
          </p:cNvSpPr>
          <p:nvPr>
            <p:ph type="sldNum" sz="quarter" idx="12"/>
          </p:nvPr>
        </p:nvSpPr>
        <p:spPr/>
        <p:txBody>
          <a:bodyPr/>
          <a:lstStyle/>
          <a:p>
            <a:fld id="{4929A69E-7D8F-4515-9605-0315ABD4F316}" type="slidenum">
              <a:rPr lang="en-US" smtClean="0"/>
              <a:t>10</a:t>
            </a:fld>
            <a:endParaRPr lang="en-US" dirty="0"/>
          </a:p>
        </p:txBody>
      </p:sp>
      <p:sp>
        <p:nvSpPr>
          <p:cNvPr id="4" name="Content Placeholder 3"/>
          <p:cNvSpPr>
            <a:spLocks noGrp="1"/>
          </p:cNvSpPr>
          <p:nvPr>
            <p:ph sz="quarter" idx="1"/>
          </p:nvPr>
        </p:nvSpPr>
        <p:spPr>
          <a:xfrm>
            <a:off x="609460" y="1219200"/>
            <a:ext cx="10969943" cy="5137150"/>
          </a:xfrm>
        </p:spPr>
        <p:txBody>
          <a:bodyPr>
            <a:normAutofit lnSpcReduction="10000"/>
          </a:bodyPr>
          <a:lstStyle/>
          <a:p>
            <a:pPr marL="0" indent="0">
              <a:buNone/>
            </a:pPr>
            <a:r>
              <a:rPr lang="en-US" sz="1600" dirty="0">
                <a:solidFill>
                  <a:schemeClr val="accent2">
                    <a:lumMod val="75000"/>
                  </a:schemeClr>
                </a:solidFill>
              </a:rPr>
              <a:t>The two-way traffic along the spinal </a:t>
            </a:r>
            <a:r>
              <a:rPr lang="en-US" sz="1600" dirty="0" smtClean="0">
                <a:solidFill>
                  <a:schemeClr val="accent2">
                    <a:lumMod val="75000"/>
                  </a:schemeClr>
                </a:solidFill>
              </a:rPr>
              <a:t>cord:</a:t>
            </a:r>
            <a:endParaRPr lang="en-US" sz="1600" dirty="0">
              <a:solidFill>
                <a:schemeClr val="accent2">
                  <a:lumMod val="75000"/>
                </a:schemeClr>
              </a:solidFill>
            </a:endParaRPr>
          </a:p>
          <a:p>
            <a:r>
              <a:rPr lang="en-US" sz="1600" dirty="0"/>
              <a:t>A-Sensory signals from receptors enter the cord through the sensory (posterior) roots, </a:t>
            </a:r>
            <a:endParaRPr lang="en-US" sz="1600" dirty="0" smtClean="0"/>
          </a:p>
          <a:p>
            <a:pPr marL="0" indent="0">
              <a:buNone/>
            </a:pPr>
            <a:r>
              <a:rPr lang="en-US" sz="1600" dirty="0"/>
              <a:t> </a:t>
            </a:r>
            <a:r>
              <a:rPr lang="en-US" sz="1600" dirty="0" smtClean="0"/>
              <a:t>    then </a:t>
            </a:r>
            <a:r>
              <a:rPr lang="en-US" sz="1600" dirty="0"/>
              <a:t>every sensory signal travels to two separate destinations:</a:t>
            </a:r>
          </a:p>
          <a:p>
            <a:pPr marL="342900" indent="-342900">
              <a:buFont typeface="+mj-lt"/>
              <a:buAutoNum type="arabicPeriod"/>
            </a:pPr>
            <a:r>
              <a:rPr lang="en-US" sz="1600" dirty="0" smtClean="0"/>
              <a:t>One </a:t>
            </a:r>
            <a:r>
              <a:rPr lang="en-US" sz="1600" dirty="0"/>
              <a:t>branch of the sensory nerve terminates in the gray matter of the cord and elicits </a:t>
            </a:r>
            <a:endParaRPr lang="en-US" sz="1600" dirty="0" smtClean="0"/>
          </a:p>
          <a:p>
            <a:pPr marL="0" indent="0">
              <a:buNone/>
            </a:pPr>
            <a:r>
              <a:rPr lang="en-US" sz="1600" dirty="0"/>
              <a:t> </a:t>
            </a:r>
            <a:r>
              <a:rPr lang="en-US" sz="1600" dirty="0" smtClean="0"/>
              <a:t>     local </a:t>
            </a:r>
            <a:r>
              <a:rPr lang="en-US" sz="1600" dirty="0"/>
              <a:t>segmental cord reflexes</a:t>
            </a:r>
          </a:p>
          <a:p>
            <a:pPr marL="342900" indent="-342900">
              <a:buFont typeface="+mj-lt"/>
              <a:buAutoNum type="arabicPeriod"/>
            </a:pPr>
            <a:r>
              <a:rPr lang="en-US" sz="1600" dirty="0" smtClean="0"/>
              <a:t>Another </a:t>
            </a:r>
            <a:r>
              <a:rPr lang="en-US" sz="1600" dirty="0"/>
              <a:t>branch transmits signals to higher levels in the cord , or to the brain stem, or </a:t>
            </a:r>
          </a:p>
          <a:p>
            <a:pPr marL="0" indent="0">
              <a:buNone/>
            </a:pPr>
            <a:r>
              <a:rPr lang="en-US" sz="1600" dirty="0" smtClean="0"/>
              <a:t>      even </a:t>
            </a:r>
            <a:r>
              <a:rPr lang="en-US" sz="1600" dirty="0"/>
              <a:t>to the cerebral cortex through</a:t>
            </a:r>
            <a:r>
              <a:rPr lang="en-US" sz="1600" dirty="0" smtClean="0"/>
              <a:t>:</a:t>
            </a:r>
          </a:p>
          <a:p>
            <a:pPr marL="342900" indent="-342900">
              <a:buFont typeface="+mj-lt"/>
              <a:buAutoNum type="arabicPeriod"/>
            </a:pPr>
            <a:endParaRPr lang="en-US" sz="1600" dirty="0"/>
          </a:p>
          <a:p>
            <a:pPr marL="0" indent="0">
              <a:buNone/>
            </a:pPr>
            <a:r>
              <a:rPr lang="en-US" sz="1600" dirty="0" smtClean="0">
                <a:solidFill>
                  <a:schemeClr val="accent2">
                    <a:lumMod val="75000"/>
                  </a:schemeClr>
                </a:solidFill>
              </a:rPr>
              <a:t>A. spinal </a:t>
            </a:r>
            <a:r>
              <a:rPr lang="en-US" sz="1600" dirty="0">
                <a:solidFill>
                  <a:schemeClr val="accent2">
                    <a:lumMod val="75000"/>
                  </a:schemeClr>
                </a:solidFill>
              </a:rPr>
              <a:t>ascending sensory tracts </a:t>
            </a:r>
            <a:r>
              <a:rPr lang="en-US" sz="1600" dirty="0" smtClean="0">
                <a:solidFill>
                  <a:schemeClr val="accent2">
                    <a:lumMod val="75000"/>
                  </a:schemeClr>
                </a:solidFill>
              </a:rPr>
              <a:t>as:</a:t>
            </a:r>
            <a:endParaRPr lang="en-US" sz="1600" dirty="0" smtClean="0"/>
          </a:p>
          <a:p>
            <a:pPr>
              <a:buFont typeface="Arial" panose="020B0604020202020204" pitchFamily="34" charset="0"/>
              <a:buChar char="•"/>
            </a:pPr>
            <a:r>
              <a:rPr lang="en-US" sz="1600" dirty="0" smtClean="0"/>
              <a:t>Dorsal </a:t>
            </a:r>
            <a:r>
              <a:rPr lang="en-US" sz="1600" dirty="0"/>
              <a:t>Column Tracts ( </a:t>
            </a:r>
            <a:r>
              <a:rPr lang="en-US" sz="1600" dirty="0" err="1"/>
              <a:t>Gracile</a:t>
            </a:r>
            <a:r>
              <a:rPr lang="en-US" sz="1600" dirty="0"/>
              <a:t> &amp;</a:t>
            </a:r>
            <a:r>
              <a:rPr lang="en-US" sz="1600" dirty="0" err="1"/>
              <a:t>Cuneate</a:t>
            </a:r>
            <a:r>
              <a:rPr lang="en-US" sz="1600" dirty="0"/>
              <a:t> </a:t>
            </a:r>
            <a:r>
              <a:rPr lang="en-US" sz="1600" dirty="0" smtClean="0"/>
              <a:t>).</a:t>
            </a:r>
            <a:endParaRPr lang="en-US" sz="1600" dirty="0"/>
          </a:p>
          <a:p>
            <a:pPr>
              <a:buFont typeface="Arial" panose="020B0604020202020204" pitchFamily="34" charset="0"/>
              <a:buChar char="•"/>
            </a:pPr>
            <a:r>
              <a:rPr lang="en-US" sz="1600" dirty="0"/>
              <a:t>Lateral &amp; Anterior </a:t>
            </a:r>
            <a:r>
              <a:rPr lang="en-US" sz="1600" dirty="0" err="1"/>
              <a:t>Spinothalamic</a:t>
            </a:r>
            <a:r>
              <a:rPr lang="en-US" sz="1600" dirty="0"/>
              <a:t> Tract.</a:t>
            </a:r>
          </a:p>
          <a:p>
            <a:pPr>
              <a:buFont typeface="Arial" panose="020B0604020202020204" pitchFamily="34" charset="0"/>
              <a:buChar char="•"/>
            </a:pPr>
            <a:r>
              <a:rPr lang="en-US" sz="1600" dirty="0" err="1" smtClean="0"/>
              <a:t>Spinocerebellar</a:t>
            </a:r>
            <a:r>
              <a:rPr lang="en-US" sz="1600" dirty="0" smtClean="0"/>
              <a:t> </a:t>
            </a:r>
            <a:r>
              <a:rPr lang="en-US" sz="1600" dirty="0"/>
              <a:t>Tracts</a:t>
            </a:r>
            <a:r>
              <a:rPr lang="en-US" sz="1600" dirty="0" smtClean="0"/>
              <a:t>.</a:t>
            </a:r>
          </a:p>
          <a:p>
            <a:pPr>
              <a:buFont typeface="Arial" panose="020B0604020202020204" pitchFamily="34" charset="0"/>
              <a:buChar char="•"/>
            </a:pPr>
            <a:endParaRPr lang="en-US" sz="1600" dirty="0"/>
          </a:p>
          <a:p>
            <a:pPr marL="0" indent="0">
              <a:buNone/>
            </a:pPr>
            <a:r>
              <a:rPr lang="en-US" sz="1600" dirty="0" smtClean="0">
                <a:solidFill>
                  <a:schemeClr val="accent2">
                    <a:lumMod val="75000"/>
                  </a:schemeClr>
                </a:solidFill>
              </a:rPr>
              <a:t>B. Spinal </a:t>
            </a:r>
            <a:r>
              <a:rPr lang="en-US" sz="1600" dirty="0" err="1">
                <a:solidFill>
                  <a:schemeClr val="accent2">
                    <a:lumMod val="75000"/>
                  </a:schemeClr>
                </a:solidFill>
              </a:rPr>
              <a:t>decending</a:t>
            </a:r>
            <a:r>
              <a:rPr lang="en-US" sz="1600" dirty="0">
                <a:solidFill>
                  <a:schemeClr val="accent2">
                    <a:lumMod val="75000"/>
                  </a:schemeClr>
                </a:solidFill>
              </a:rPr>
              <a:t> motor tracts:</a:t>
            </a:r>
            <a:endParaRPr lang="en-US" sz="1600" dirty="0"/>
          </a:p>
          <a:p>
            <a:pPr marL="0" indent="0">
              <a:buNone/>
            </a:pPr>
            <a:r>
              <a:rPr lang="en-US" sz="1600" dirty="0"/>
              <a:t>Motor signals &amp; brain motor commands pass through descending motor tracts &amp; then to </a:t>
            </a:r>
            <a:endParaRPr lang="en-US" sz="1600" dirty="0" smtClean="0"/>
          </a:p>
          <a:p>
            <a:pPr marL="0" indent="0">
              <a:buNone/>
            </a:pPr>
            <a:r>
              <a:rPr lang="en-US" sz="1600" dirty="0" smtClean="0"/>
              <a:t>spinal </a:t>
            </a:r>
            <a:r>
              <a:rPr lang="en-US" sz="1600" dirty="0"/>
              <a:t>efferent motor nerves to skeletal muscles to execute motor </a:t>
            </a:r>
            <a:r>
              <a:rPr lang="en-US" sz="1600" dirty="0" smtClean="0"/>
              <a:t>functions.</a:t>
            </a:r>
            <a:endParaRPr lang="en-US" sz="1600" dirty="0"/>
          </a:p>
          <a:p>
            <a:endParaRPr lang="en-US" sz="1600" dirty="0"/>
          </a:p>
        </p:txBody>
      </p:sp>
      <p:sp>
        <p:nvSpPr>
          <p:cNvPr id="5" name="TextBox 4"/>
          <p:cNvSpPr txBox="1"/>
          <p:nvPr/>
        </p:nvSpPr>
        <p:spPr>
          <a:xfrm>
            <a:off x="9455497" y="0"/>
            <a:ext cx="2733328" cy="307777"/>
          </a:xfrm>
          <a:prstGeom prst="rect">
            <a:avLst/>
          </a:prstGeom>
          <a:solidFill>
            <a:srgbClr val="E4CBE7"/>
          </a:solidFill>
          <a:ln>
            <a:solidFill>
              <a:srgbClr val="A954AB"/>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FEMALES’ SLIDES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0675" y="1219200"/>
            <a:ext cx="3108727" cy="4968552"/>
          </a:xfrm>
          <a:prstGeom prst="rect">
            <a:avLst/>
          </a:prstGeom>
        </p:spPr>
      </p:pic>
    </p:spTree>
    <p:extLst>
      <p:ext uri="{BB962C8B-B14F-4D97-AF65-F5344CB8AC3E}">
        <p14:creationId xmlns:p14="http://schemas.microsoft.com/office/powerpoint/2010/main" val="2052241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organization of the spinal cord for </a:t>
            </a:r>
            <a:br>
              <a:rPr lang="en-US" dirty="0" smtClean="0"/>
            </a:br>
            <a:r>
              <a:rPr lang="en-US" dirty="0" smtClean="0"/>
              <a:t>motor functions</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11</a:t>
            </a:fld>
            <a:endParaRPr lang="en-US" dirty="0"/>
          </a:p>
        </p:txBody>
      </p:sp>
      <p:sp>
        <p:nvSpPr>
          <p:cNvPr id="4" name="Content Placeholder 3"/>
          <p:cNvSpPr>
            <a:spLocks noGrp="1"/>
          </p:cNvSpPr>
          <p:nvPr>
            <p:ph sz="quarter" idx="1"/>
          </p:nvPr>
        </p:nvSpPr>
        <p:spPr/>
        <p:txBody>
          <a:bodyPr>
            <a:normAutofit/>
          </a:bodyPr>
          <a:lstStyle/>
          <a:p>
            <a:r>
              <a:rPr lang="en-US" sz="1600" dirty="0">
                <a:solidFill>
                  <a:srgbClr val="00B050"/>
                </a:solidFill>
              </a:rPr>
              <a:t>What is the motor unit?</a:t>
            </a:r>
            <a:endParaRPr lang="en-US" sz="1600" dirty="0" smtClean="0">
              <a:solidFill>
                <a:srgbClr val="00B050"/>
              </a:solidFill>
            </a:endParaRPr>
          </a:p>
          <a:p>
            <a:pPr marL="0" indent="0" algn="r" rtl="1">
              <a:buNone/>
            </a:pPr>
            <a:r>
              <a:rPr lang="ar-SA" sz="1600" dirty="0">
                <a:solidFill>
                  <a:srgbClr val="00B050"/>
                </a:solidFill>
              </a:rPr>
              <a:t>وحدة انقباض العضلة</a:t>
            </a:r>
          </a:p>
          <a:p>
            <a:r>
              <a:rPr lang="en-US" sz="1600" dirty="0">
                <a:solidFill>
                  <a:srgbClr val="00B050"/>
                </a:solidFill>
              </a:rPr>
              <a:t>It is the axon + nerve fibers that innervates that muscle.</a:t>
            </a:r>
          </a:p>
          <a:p>
            <a:endParaRPr lang="en-US" sz="1600" dirty="0">
              <a:solidFill>
                <a:schemeClr val="accent2">
                  <a:lumMod val="75000"/>
                </a:schemeClr>
              </a:solidFill>
            </a:endParaRPr>
          </a:p>
          <a:p>
            <a:r>
              <a:rPr lang="en-US" sz="1600" dirty="0" smtClean="0">
                <a:solidFill>
                  <a:schemeClr val="accent2">
                    <a:lumMod val="75000"/>
                  </a:schemeClr>
                </a:solidFill>
              </a:rPr>
              <a:t>Anterior </a:t>
            </a:r>
            <a:r>
              <a:rPr lang="en-US" sz="1600" dirty="0">
                <a:solidFill>
                  <a:schemeClr val="accent2">
                    <a:lumMod val="75000"/>
                  </a:schemeClr>
                </a:solidFill>
              </a:rPr>
              <a:t>horn cells: </a:t>
            </a:r>
            <a:r>
              <a:rPr lang="en-US" sz="1600" dirty="0"/>
              <a:t>alpha motor neurons and gamma motor neurons</a:t>
            </a:r>
            <a:r>
              <a:rPr lang="en-US" sz="1600" dirty="0" smtClean="0"/>
              <a:t>.</a:t>
            </a:r>
            <a:r>
              <a:rPr lang="en-US" sz="1600" dirty="0" smtClean="0">
                <a:solidFill>
                  <a:srgbClr val="00B050"/>
                </a:solidFill>
              </a:rPr>
              <a:t> </a:t>
            </a:r>
            <a:r>
              <a:rPr lang="en-US" sz="1600" dirty="0">
                <a:solidFill>
                  <a:srgbClr val="00B050"/>
                </a:solidFill>
              </a:rPr>
              <a:t>(these motor neurons are only found in the spinal cord</a:t>
            </a:r>
            <a:r>
              <a:rPr lang="en-US" sz="1600" dirty="0" smtClean="0">
                <a:solidFill>
                  <a:srgbClr val="00B050"/>
                </a:solidFill>
              </a:rPr>
              <a:t>)</a:t>
            </a:r>
          </a:p>
          <a:p>
            <a:endParaRPr lang="en-US" sz="1600" dirty="0"/>
          </a:p>
          <a:p>
            <a:r>
              <a:rPr lang="en-US" sz="1600" dirty="0"/>
              <a:t>Located in each segment of the anterior horns of the cord grey matter, several thousand neurons that are </a:t>
            </a:r>
            <a:r>
              <a:rPr lang="en-US" sz="1600" dirty="0">
                <a:solidFill>
                  <a:srgbClr val="FFC000"/>
                </a:solidFill>
              </a:rPr>
              <a:t>50</a:t>
            </a:r>
            <a:r>
              <a:rPr lang="en-US" sz="1600" dirty="0"/>
              <a:t> to </a:t>
            </a:r>
            <a:r>
              <a:rPr lang="en-US" sz="1600" dirty="0">
                <a:solidFill>
                  <a:srgbClr val="FFC000"/>
                </a:solidFill>
              </a:rPr>
              <a:t>100 </a:t>
            </a:r>
            <a:r>
              <a:rPr lang="en-US" sz="1600" dirty="0"/>
              <a:t>percent larger than other neurons</a:t>
            </a:r>
            <a:r>
              <a:rPr lang="en-US" sz="1600" dirty="0" smtClean="0"/>
              <a:t>.</a:t>
            </a:r>
          </a:p>
          <a:p>
            <a:endParaRPr lang="en-US" sz="1600" dirty="0"/>
          </a:p>
          <a:p>
            <a:r>
              <a:rPr lang="en-US" sz="1600" dirty="0"/>
              <a:t>They give rise to nerve fibers that leave the cord in the anterior roots and directly innervate the skeletal muscle fibers.</a:t>
            </a:r>
          </a:p>
          <a:p>
            <a:endParaRPr lang="en-US" sz="1600" dirty="0"/>
          </a:p>
        </p:txBody>
      </p:sp>
      <p:sp>
        <p:nvSpPr>
          <p:cNvPr id="6" name="TextBox 5"/>
          <p:cNvSpPr txBox="1"/>
          <p:nvPr/>
        </p:nvSpPr>
        <p:spPr>
          <a:xfrm>
            <a:off x="9455497" y="0"/>
            <a:ext cx="2733328" cy="307777"/>
          </a:xfrm>
          <a:prstGeom prst="rect">
            <a:avLst/>
          </a:prstGeom>
          <a:solidFill>
            <a:srgbClr val="E4CBE7"/>
          </a:solidFill>
          <a:ln>
            <a:solidFill>
              <a:srgbClr val="A954AB"/>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FEMALES’ SLIDES </a:t>
            </a:r>
          </a:p>
        </p:txBody>
      </p:sp>
      <p:cxnSp>
        <p:nvCxnSpPr>
          <p:cNvPr id="7" name="Straight Connector 6"/>
          <p:cNvCxnSpPr/>
          <p:nvPr/>
        </p:nvCxnSpPr>
        <p:spPr>
          <a:xfrm flipH="1">
            <a:off x="6094412" y="1143000"/>
            <a:ext cx="20" cy="5213350"/>
          </a:xfrm>
          <a:prstGeom prst="line">
            <a:avLst/>
          </a:prstGeom>
          <a:ln>
            <a:prstDash val="dashDot"/>
          </a:ln>
        </p:spPr>
        <p:style>
          <a:lnRef idx="1">
            <a:schemeClr val="accent2"/>
          </a:lnRef>
          <a:fillRef idx="0">
            <a:schemeClr val="accent2"/>
          </a:fillRef>
          <a:effectRef idx="0">
            <a:schemeClr val="accent2"/>
          </a:effectRef>
          <a:fontRef idx="minor">
            <a:schemeClr val="tx1"/>
          </a:fontRef>
        </p:style>
      </p:cxnSp>
      <p:grpSp>
        <p:nvGrpSpPr>
          <p:cNvPr id="9" name="Group 8"/>
          <p:cNvGrpSpPr/>
          <p:nvPr/>
        </p:nvGrpSpPr>
        <p:grpSpPr>
          <a:xfrm>
            <a:off x="6176933" y="1219200"/>
            <a:ext cx="5304922" cy="5082488"/>
            <a:chOff x="6178320" y="1219423"/>
            <a:chExt cx="5304922" cy="5082488"/>
          </a:xfrm>
        </p:grpSpPr>
        <p:sp>
          <p:nvSpPr>
            <p:cNvPr id="10" name="Freeform 9"/>
            <p:cNvSpPr/>
            <p:nvPr/>
          </p:nvSpPr>
          <p:spPr>
            <a:xfrm>
              <a:off x="8986561" y="4881804"/>
              <a:ext cx="392248" cy="1121137"/>
            </a:xfrm>
            <a:custGeom>
              <a:avLst/>
              <a:gdLst>
                <a:gd name="connsiteX0" fmla="*/ 0 w 392248"/>
                <a:gd name="connsiteY0" fmla="*/ 0 h 1121137"/>
                <a:gd name="connsiteX1" fmla="*/ 196124 w 392248"/>
                <a:gd name="connsiteY1" fmla="*/ 0 h 1121137"/>
                <a:gd name="connsiteX2" fmla="*/ 196124 w 392248"/>
                <a:gd name="connsiteY2" fmla="*/ 1121137 h 1121137"/>
                <a:gd name="connsiteX3" fmla="*/ 392248 w 392248"/>
                <a:gd name="connsiteY3" fmla="*/ 1121137 h 1121137"/>
              </a:gdLst>
              <a:ahLst/>
              <a:cxnLst>
                <a:cxn ang="0">
                  <a:pos x="connsiteX0" y="connsiteY0"/>
                </a:cxn>
                <a:cxn ang="0">
                  <a:pos x="connsiteX1" y="connsiteY1"/>
                </a:cxn>
                <a:cxn ang="0">
                  <a:pos x="connsiteX2" y="connsiteY2"/>
                </a:cxn>
                <a:cxn ang="0">
                  <a:pos x="connsiteX3" y="connsiteY3"/>
                </a:cxn>
              </a:cxnLst>
              <a:rect l="l" t="t" r="r" b="b"/>
              <a:pathLst>
                <a:path w="392248" h="1121137">
                  <a:moveTo>
                    <a:pt x="0" y="0"/>
                  </a:moveTo>
                  <a:lnTo>
                    <a:pt x="196124" y="0"/>
                  </a:lnTo>
                  <a:lnTo>
                    <a:pt x="196124" y="1121137"/>
                  </a:lnTo>
                  <a:lnTo>
                    <a:pt x="392248" y="1121137"/>
                  </a:lnTo>
                </a:path>
              </a:pathLst>
            </a:custGeom>
            <a:noFill/>
          </p:spPr>
          <p:style>
            <a:lnRef idx="2">
              <a:schemeClr val="accent2">
                <a:shade val="8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spcFirstLastPara="0" vert="horz" wrap="square" lIns="179130" tIns="530874" rIns="179130" bIns="530875" numCol="1" spcCol="1270" anchor="ctr" anchorCtr="0">
              <a:noAutofit/>
            </a:bodyPr>
            <a:lstStyle/>
            <a:p>
              <a:pPr lvl="0" algn="ctr" defTabSz="222250">
                <a:lnSpc>
                  <a:spcPct val="90000"/>
                </a:lnSpc>
                <a:spcBef>
                  <a:spcPct val="0"/>
                </a:spcBef>
                <a:spcAft>
                  <a:spcPct val="35000"/>
                </a:spcAft>
              </a:pPr>
              <a:endParaRPr lang="en-US" sz="500" kern="1200"/>
            </a:p>
          </p:txBody>
        </p:sp>
        <p:sp>
          <p:nvSpPr>
            <p:cNvPr id="11" name="Freeform 10"/>
            <p:cNvSpPr/>
            <p:nvPr/>
          </p:nvSpPr>
          <p:spPr>
            <a:xfrm>
              <a:off x="8978307" y="4881804"/>
              <a:ext cx="392248" cy="373712"/>
            </a:xfrm>
            <a:custGeom>
              <a:avLst/>
              <a:gdLst>
                <a:gd name="connsiteX0" fmla="*/ 0 w 392248"/>
                <a:gd name="connsiteY0" fmla="*/ 0 h 373712"/>
                <a:gd name="connsiteX1" fmla="*/ 196124 w 392248"/>
                <a:gd name="connsiteY1" fmla="*/ 0 h 373712"/>
                <a:gd name="connsiteX2" fmla="*/ 196124 w 392248"/>
                <a:gd name="connsiteY2" fmla="*/ 373712 h 373712"/>
                <a:gd name="connsiteX3" fmla="*/ 392248 w 392248"/>
                <a:gd name="connsiteY3" fmla="*/ 373712 h 373712"/>
              </a:gdLst>
              <a:ahLst/>
              <a:cxnLst>
                <a:cxn ang="0">
                  <a:pos x="connsiteX0" y="connsiteY0"/>
                </a:cxn>
                <a:cxn ang="0">
                  <a:pos x="connsiteX1" y="connsiteY1"/>
                </a:cxn>
                <a:cxn ang="0">
                  <a:pos x="connsiteX2" y="connsiteY2"/>
                </a:cxn>
                <a:cxn ang="0">
                  <a:pos x="connsiteX3" y="connsiteY3"/>
                </a:cxn>
              </a:cxnLst>
              <a:rect l="l" t="t" r="r" b="b"/>
              <a:pathLst>
                <a:path w="392248" h="373712">
                  <a:moveTo>
                    <a:pt x="0" y="0"/>
                  </a:moveTo>
                  <a:lnTo>
                    <a:pt x="196124" y="0"/>
                  </a:lnTo>
                  <a:lnTo>
                    <a:pt x="196124" y="373712"/>
                  </a:lnTo>
                  <a:lnTo>
                    <a:pt x="392248" y="373712"/>
                  </a:lnTo>
                </a:path>
              </a:pathLst>
            </a:custGeom>
            <a:noFill/>
          </p:spPr>
          <p:style>
            <a:lnRef idx="2">
              <a:schemeClr val="accent2">
                <a:shade val="8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spcFirstLastPara="0" vert="horz" wrap="square" lIns="195280" tIns="173312" rIns="195280" bIns="173312" numCol="1" spcCol="1270" anchor="ctr" anchorCtr="0">
              <a:noAutofit/>
            </a:bodyPr>
            <a:lstStyle/>
            <a:p>
              <a:pPr lvl="0" algn="ctr" defTabSz="222250">
                <a:lnSpc>
                  <a:spcPct val="90000"/>
                </a:lnSpc>
                <a:spcBef>
                  <a:spcPct val="0"/>
                </a:spcBef>
                <a:spcAft>
                  <a:spcPct val="35000"/>
                </a:spcAft>
              </a:pPr>
              <a:endParaRPr lang="en-US" sz="500" kern="1200"/>
            </a:p>
          </p:txBody>
        </p:sp>
        <p:sp>
          <p:nvSpPr>
            <p:cNvPr id="12" name="Freeform 11"/>
            <p:cNvSpPr/>
            <p:nvPr/>
          </p:nvSpPr>
          <p:spPr>
            <a:xfrm>
              <a:off x="8993931" y="4516443"/>
              <a:ext cx="392248" cy="373712"/>
            </a:xfrm>
            <a:custGeom>
              <a:avLst/>
              <a:gdLst>
                <a:gd name="connsiteX0" fmla="*/ 0 w 392248"/>
                <a:gd name="connsiteY0" fmla="*/ 373712 h 373712"/>
                <a:gd name="connsiteX1" fmla="*/ 196124 w 392248"/>
                <a:gd name="connsiteY1" fmla="*/ 373712 h 373712"/>
                <a:gd name="connsiteX2" fmla="*/ 196124 w 392248"/>
                <a:gd name="connsiteY2" fmla="*/ 0 h 373712"/>
                <a:gd name="connsiteX3" fmla="*/ 392248 w 392248"/>
                <a:gd name="connsiteY3" fmla="*/ 0 h 373712"/>
              </a:gdLst>
              <a:ahLst/>
              <a:cxnLst>
                <a:cxn ang="0">
                  <a:pos x="connsiteX0" y="connsiteY0"/>
                </a:cxn>
                <a:cxn ang="0">
                  <a:pos x="connsiteX1" y="connsiteY1"/>
                </a:cxn>
                <a:cxn ang="0">
                  <a:pos x="connsiteX2" y="connsiteY2"/>
                </a:cxn>
                <a:cxn ang="0">
                  <a:pos x="connsiteX3" y="connsiteY3"/>
                </a:cxn>
              </a:cxnLst>
              <a:rect l="l" t="t" r="r" b="b"/>
              <a:pathLst>
                <a:path w="392248" h="373712">
                  <a:moveTo>
                    <a:pt x="0" y="373712"/>
                  </a:moveTo>
                  <a:lnTo>
                    <a:pt x="196124" y="373712"/>
                  </a:lnTo>
                  <a:lnTo>
                    <a:pt x="196124" y="0"/>
                  </a:lnTo>
                  <a:lnTo>
                    <a:pt x="392248" y="0"/>
                  </a:lnTo>
                </a:path>
              </a:pathLst>
            </a:custGeom>
            <a:noFill/>
          </p:spPr>
          <p:style>
            <a:lnRef idx="2">
              <a:schemeClr val="accent2">
                <a:shade val="8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spcFirstLastPara="0" vert="horz" wrap="square" lIns="195280" tIns="173312" rIns="195280" bIns="173312" numCol="1" spcCol="1270" anchor="ctr" anchorCtr="0">
              <a:noAutofit/>
            </a:bodyPr>
            <a:lstStyle/>
            <a:p>
              <a:pPr lvl="0" algn="ctr" defTabSz="222250">
                <a:lnSpc>
                  <a:spcPct val="90000"/>
                </a:lnSpc>
                <a:spcBef>
                  <a:spcPct val="0"/>
                </a:spcBef>
                <a:spcAft>
                  <a:spcPct val="35000"/>
                </a:spcAft>
              </a:pPr>
              <a:endParaRPr lang="en-US" sz="500" kern="1200"/>
            </a:p>
          </p:txBody>
        </p:sp>
        <p:sp>
          <p:nvSpPr>
            <p:cNvPr id="13" name="Freeform 12"/>
            <p:cNvSpPr/>
            <p:nvPr/>
          </p:nvSpPr>
          <p:spPr>
            <a:xfrm>
              <a:off x="8995504" y="3756491"/>
              <a:ext cx="392248" cy="1121137"/>
            </a:xfrm>
            <a:custGeom>
              <a:avLst/>
              <a:gdLst>
                <a:gd name="connsiteX0" fmla="*/ 0 w 392248"/>
                <a:gd name="connsiteY0" fmla="*/ 1121137 h 1121137"/>
                <a:gd name="connsiteX1" fmla="*/ 196124 w 392248"/>
                <a:gd name="connsiteY1" fmla="*/ 1121137 h 1121137"/>
                <a:gd name="connsiteX2" fmla="*/ 196124 w 392248"/>
                <a:gd name="connsiteY2" fmla="*/ 0 h 1121137"/>
                <a:gd name="connsiteX3" fmla="*/ 392248 w 392248"/>
                <a:gd name="connsiteY3" fmla="*/ 0 h 1121137"/>
              </a:gdLst>
              <a:ahLst/>
              <a:cxnLst>
                <a:cxn ang="0">
                  <a:pos x="connsiteX0" y="connsiteY0"/>
                </a:cxn>
                <a:cxn ang="0">
                  <a:pos x="connsiteX1" y="connsiteY1"/>
                </a:cxn>
                <a:cxn ang="0">
                  <a:pos x="connsiteX2" y="connsiteY2"/>
                </a:cxn>
                <a:cxn ang="0">
                  <a:pos x="connsiteX3" y="connsiteY3"/>
                </a:cxn>
              </a:cxnLst>
              <a:rect l="l" t="t" r="r" b="b"/>
              <a:pathLst>
                <a:path w="392248" h="1121137">
                  <a:moveTo>
                    <a:pt x="0" y="1121137"/>
                  </a:moveTo>
                  <a:lnTo>
                    <a:pt x="196124" y="1121137"/>
                  </a:lnTo>
                  <a:lnTo>
                    <a:pt x="196124" y="0"/>
                  </a:lnTo>
                  <a:lnTo>
                    <a:pt x="392248" y="0"/>
                  </a:lnTo>
                </a:path>
              </a:pathLst>
            </a:custGeom>
            <a:noFill/>
          </p:spPr>
          <p:style>
            <a:lnRef idx="2">
              <a:schemeClr val="accent2">
                <a:shade val="8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spcFirstLastPara="0" vert="horz" wrap="square" lIns="179130" tIns="530874" rIns="179130" bIns="530875" numCol="1" spcCol="1270" anchor="ctr" anchorCtr="0">
              <a:noAutofit/>
            </a:bodyPr>
            <a:lstStyle/>
            <a:p>
              <a:pPr lvl="0" algn="ctr" defTabSz="222250">
                <a:lnSpc>
                  <a:spcPct val="90000"/>
                </a:lnSpc>
                <a:spcBef>
                  <a:spcPct val="0"/>
                </a:spcBef>
                <a:spcAft>
                  <a:spcPct val="35000"/>
                </a:spcAft>
              </a:pPr>
              <a:endParaRPr lang="en-US" sz="500" kern="1200"/>
            </a:p>
          </p:txBody>
        </p:sp>
        <p:sp>
          <p:nvSpPr>
            <p:cNvPr id="14" name="Freeform 13"/>
            <p:cNvSpPr/>
            <p:nvPr/>
          </p:nvSpPr>
          <p:spPr>
            <a:xfrm>
              <a:off x="6776260" y="3573811"/>
              <a:ext cx="392248" cy="1307993"/>
            </a:xfrm>
            <a:custGeom>
              <a:avLst/>
              <a:gdLst>
                <a:gd name="connsiteX0" fmla="*/ 0 w 392248"/>
                <a:gd name="connsiteY0" fmla="*/ 0 h 1307993"/>
                <a:gd name="connsiteX1" fmla="*/ 196124 w 392248"/>
                <a:gd name="connsiteY1" fmla="*/ 0 h 1307993"/>
                <a:gd name="connsiteX2" fmla="*/ 196124 w 392248"/>
                <a:gd name="connsiteY2" fmla="*/ 1307993 h 1307993"/>
                <a:gd name="connsiteX3" fmla="*/ 392248 w 392248"/>
                <a:gd name="connsiteY3" fmla="*/ 1307993 h 1307993"/>
              </a:gdLst>
              <a:ahLst/>
              <a:cxnLst>
                <a:cxn ang="0">
                  <a:pos x="connsiteX0" y="connsiteY0"/>
                </a:cxn>
                <a:cxn ang="0">
                  <a:pos x="connsiteX1" y="connsiteY1"/>
                </a:cxn>
                <a:cxn ang="0">
                  <a:pos x="connsiteX2" y="connsiteY2"/>
                </a:cxn>
                <a:cxn ang="0">
                  <a:pos x="connsiteX3" y="connsiteY3"/>
                </a:cxn>
              </a:cxnLst>
              <a:rect l="l" t="t" r="r" b="b"/>
              <a:pathLst>
                <a:path w="392248" h="1307993">
                  <a:moveTo>
                    <a:pt x="0" y="0"/>
                  </a:moveTo>
                  <a:lnTo>
                    <a:pt x="196124" y="0"/>
                  </a:lnTo>
                  <a:lnTo>
                    <a:pt x="196124" y="1307993"/>
                  </a:lnTo>
                  <a:lnTo>
                    <a:pt x="392248" y="1307993"/>
                  </a:lnTo>
                </a:path>
              </a:pathLst>
            </a:custGeom>
            <a:noFill/>
          </p:spPr>
          <p:style>
            <a:lnRef idx="2">
              <a:schemeClr val="accent2">
                <a:shade val="6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spcFirstLastPara="0" vert="horz" wrap="square" lIns="174686" tIns="619858" rIns="174685" bIns="619858" numCol="1" spcCol="1270" anchor="ctr" anchorCtr="0">
              <a:noAutofit/>
            </a:bodyPr>
            <a:lstStyle/>
            <a:p>
              <a:pPr lvl="0" algn="ctr" defTabSz="222250">
                <a:lnSpc>
                  <a:spcPct val="90000"/>
                </a:lnSpc>
                <a:spcBef>
                  <a:spcPct val="0"/>
                </a:spcBef>
                <a:spcAft>
                  <a:spcPct val="35000"/>
                </a:spcAft>
              </a:pPr>
              <a:endParaRPr lang="en-US" sz="500" kern="1200"/>
            </a:p>
          </p:txBody>
        </p:sp>
        <p:sp>
          <p:nvSpPr>
            <p:cNvPr id="15" name="Freeform 14"/>
            <p:cNvSpPr/>
            <p:nvPr/>
          </p:nvSpPr>
          <p:spPr>
            <a:xfrm>
              <a:off x="8994815" y="2265817"/>
              <a:ext cx="392248" cy="747424"/>
            </a:xfrm>
            <a:custGeom>
              <a:avLst/>
              <a:gdLst>
                <a:gd name="connsiteX0" fmla="*/ 0 w 392248"/>
                <a:gd name="connsiteY0" fmla="*/ 0 h 747424"/>
                <a:gd name="connsiteX1" fmla="*/ 196124 w 392248"/>
                <a:gd name="connsiteY1" fmla="*/ 0 h 747424"/>
                <a:gd name="connsiteX2" fmla="*/ 196124 w 392248"/>
                <a:gd name="connsiteY2" fmla="*/ 747424 h 747424"/>
                <a:gd name="connsiteX3" fmla="*/ 392248 w 392248"/>
                <a:gd name="connsiteY3" fmla="*/ 747424 h 747424"/>
              </a:gdLst>
              <a:ahLst/>
              <a:cxnLst>
                <a:cxn ang="0">
                  <a:pos x="connsiteX0" y="connsiteY0"/>
                </a:cxn>
                <a:cxn ang="0">
                  <a:pos x="connsiteX1" y="connsiteY1"/>
                </a:cxn>
                <a:cxn ang="0">
                  <a:pos x="connsiteX2" y="connsiteY2"/>
                </a:cxn>
                <a:cxn ang="0">
                  <a:pos x="connsiteX3" y="connsiteY3"/>
                </a:cxn>
              </a:cxnLst>
              <a:rect l="l" t="t" r="r" b="b"/>
              <a:pathLst>
                <a:path w="392248" h="747424">
                  <a:moveTo>
                    <a:pt x="0" y="0"/>
                  </a:moveTo>
                  <a:lnTo>
                    <a:pt x="196124" y="0"/>
                  </a:lnTo>
                  <a:lnTo>
                    <a:pt x="196124" y="747424"/>
                  </a:lnTo>
                  <a:lnTo>
                    <a:pt x="392248" y="747424"/>
                  </a:lnTo>
                </a:path>
              </a:pathLst>
            </a:custGeom>
            <a:noFill/>
          </p:spPr>
          <p:style>
            <a:lnRef idx="2">
              <a:schemeClr val="accent2">
                <a:shade val="8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spcFirstLastPara="0" vert="horz" wrap="square" lIns="187722" tIns="352610" rIns="187722" bIns="352610" numCol="1" spcCol="1270" anchor="ctr" anchorCtr="0">
              <a:noAutofit/>
            </a:bodyPr>
            <a:lstStyle/>
            <a:p>
              <a:pPr lvl="0" algn="ctr" defTabSz="222250">
                <a:lnSpc>
                  <a:spcPct val="90000"/>
                </a:lnSpc>
                <a:spcBef>
                  <a:spcPct val="0"/>
                </a:spcBef>
                <a:spcAft>
                  <a:spcPct val="35000"/>
                </a:spcAft>
              </a:pPr>
              <a:endParaRPr lang="en-US" sz="500" kern="1200"/>
            </a:p>
          </p:txBody>
        </p:sp>
        <p:sp>
          <p:nvSpPr>
            <p:cNvPr id="16" name="Freeform 15"/>
            <p:cNvSpPr/>
            <p:nvPr/>
          </p:nvSpPr>
          <p:spPr>
            <a:xfrm>
              <a:off x="9129751" y="2220098"/>
              <a:ext cx="392248" cy="91440"/>
            </a:xfrm>
            <a:custGeom>
              <a:avLst/>
              <a:gdLst>
                <a:gd name="connsiteX0" fmla="*/ 0 w 392248"/>
                <a:gd name="connsiteY0" fmla="*/ 45720 h 91440"/>
                <a:gd name="connsiteX1" fmla="*/ 392248 w 392248"/>
                <a:gd name="connsiteY1" fmla="*/ 45720 h 91440"/>
              </a:gdLst>
              <a:ahLst/>
              <a:cxnLst>
                <a:cxn ang="0">
                  <a:pos x="connsiteX0" y="connsiteY0"/>
                </a:cxn>
                <a:cxn ang="0">
                  <a:pos x="connsiteX1" y="connsiteY1"/>
                </a:cxn>
              </a:cxnLst>
              <a:rect l="l" t="t" r="r" b="b"/>
              <a:pathLst>
                <a:path w="392248" h="91440">
                  <a:moveTo>
                    <a:pt x="0" y="45720"/>
                  </a:moveTo>
                  <a:lnTo>
                    <a:pt x="392248" y="45720"/>
                  </a:lnTo>
                </a:path>
              </a:pathLst>
            </a:custGeom>
            <a:noFill/>
          </p:spPr>
          <p:style>
            <a:lnRef idx="2">
              <a:schemeClr val="accent2">
                <a:shade val="8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spcFirstLastPara="0" vert="horz" wrap="square" lIns="199019" tIns="35914" rIns="199017" bIns="35914" numCol="1" spcCol="1270" anchor="ctr" anchorCtr="0">
              <a:noAutofit/>
            </a:bodyPr>
            <a:lstStyle/>
            <a:p>
              <a:pPr lvl="0" algn="ctr" defTabSz="222250">
                <a:lnSpc>
                  <a:spcPct val="90000"/>
                </a:lnSpc>
                <a:spcBef>
                  <a:spcPct val="0"/>
                </a:spcBef>
                <a:spcAft>
                  <a:spcPct val="35000"/>
                </a:spcAft>
              </a:pPr>
              <a:endParaRPr lang="en-US" sz="500" kern="1200"/>
            </a:p>
          </p:txBody>
        </p:sp>
        <p:sp>
          <p:nvSpPr>
            <p:cNvPr id="17" name="Freeform 16"/>
            <p:cNvSpPr/>
            <p:nvPr/>
          </p:nvSpPr>
          <p:spPr>
            <a:xfrm>
              <a:off x="8994815" y="1518393"/>
              <a:ext cx="392248" cy="747424"/>
            </a:xfrm>
            <a:custGeom>
              <a:avLst/>
              <a:gdLst>
                <a:gd name="connsiteX0" fmla="*/ 0 w 392248"/>
                <a:gd name="connsiteY0" fmla="*/ 747424 h 747424"/>
                <a:gd name="connsiteX1" fmla="*/ 196124 w 392248"/>
                <a:gd name="connsiteY1" fmla="*/ 747424 h 747424"/>
                <a:gd name="connsiteX2" fmla="*/ 196124 w 392248"/>
                <a:gd name="connsiteY2" fmla="*/ 0 h 747424"/>
                <a:gd name="connsiteX3" fmla="*/ 392248 w 392248"/>
                <a:gd name="connsiteY3" fmla="*/ 0 h 747424"/>
              </a:gdLst>
              <a:ahLst/>
              <a:cxnLst>
                <a:cxn ang="0">
                  <a:pos x="connsiteX0" y="connsiteY0"/>
                </a:cxn>
                <a:cxn ang="0">
                  <a:pos x="connsiteX1" y="connsiteY1"/>
                </a:cxn>
                <a:cxn ang="0">
                  <a:pos x="connsiteX2" y="connsiteY2"/>
                </a:cxn>
                <a:cxn ang="0">
                  <a:pos x="connsiteX3" y="connsiteY3"/>
                </a:cxn>
              </a:cxnLst>
              <a:rect l="l" t="t" r="r" b="b"/>
              <a:pathLst>
                <a:path w="392248" h="747424">
                  <a:moveTo>
                    <a:pt x="0" y="747424"/>
                  </a:moveTo>
                  <a:lnTo>
                    <a:pt x="196124" y="747424"/>
                  </a:lnTo>
                  <a:lnTo>
                    <a:pt x="196124" y="0"/>
                  </a:lnTo>
                  <a:lnTo>
                    <a:pt x="392248" y="0"/>
                  </a:lnTo>
                </a:path>
              </a:pathLst>
            </a:custGeom>
            <a:noFill/>
          </p:spPr>
          <p:style>
            <a:lnRef idx="2">
              <a:schemeClr val="accent2">
                <a:shade val="8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spcFirstLastPara="0" vert="horz" wrap="square" lIns="187722" tIns="352610" rIns="187722" bIns="352610" numCol="1" spcCol="1270" anchor="ctr" anchorCtr="0">
              <a:noAutofit/>
            </a:bodyPr>
            <a:lstStyle/>
            <a:p>
              <a:pPr lvl="0" algn="ctr" defTabSz="222250">
                <a:lnSpc>
                  <a:spcPct val="90000"/>
                </a:lnSpc>
                <a:spcBef>
                  <a:spcPct val="0"/>
                </a:spcBef>
                <a:spcAft>
                  <a:spcPct val="35000"/>
                </a:spcAft>
              </a:pPr>
              <a:endParaRPr lang="en-US" sz="500" kern="1200"/>
            </a:p>
          </p:txBody>
        </p:sp>
        <p:sp>
          <p:nvSpPr>
            <p:cNvPr id="18" name="Freeform 17"/>
            <p:cNvSpPr/>
            <p:nvPr/>
          </p:nvSpPr>
          <p:spPr>
            <a:xfrm>
              <a:off x="6776260" y="2265818"/>
              <a:ext cx="392248" cy="1307993"/>
            </a:xfrm>
            <a:custGeom>
              <a:avLst/>
              <a:gdLst>
                <a:gd name="connsiteX0" fmla="*/ 0 w 392248"/>
                <a:gd name="connsiteY0" fmla="*/ 1307993 h 1307993"/>
                <a:gd name="connsiteX1" fmla="*/ 196124 w 392248"/>
                <a:gd name="connsiteY1" fmla="*/ 1307993 h 1307993"/>
                <a:gd name="connsiteX2" fmla="*/ 196124 w 392248"/>
                <a:gd name="connsiteY2" fmla="*/ 0 h 1307993"/>
                <a:gd name="connsiteX3" fmla="*/ 392248 w 392248"/>
                <a:gd name="connsiteY3" fmla="*/ 0 h 1307993"/>
              </a:gdLst>
              <a:ahLst/>
              <a:cxnLst>
                <a:cxn ang="0">
                  <a:pos x="connsiteX0" y="connsiteY0"/>
                </a:cxn>
                <a:cxn ang="0">
                  <a:pos x="connsiteX1" y="connsiteY1"/>
                </a:cxn>
                <a:cxn ang="0">
                  <a:pos x="connsiteX2" y="connsiteY2"/>
                </a:cxn>
                <a:cxn ang="0">
                  <a:pos x="connsiteX3" y="connsiteY3"/>
                </a:cxn>
              </a:cxnLst>
              <a:rect l="l" t="t" r="r" b="b"/>
              <a:pathLst>
                <a:path w="392248" h="1307993">
                  <a:moveTo>
                    <a:pt x="0" y="1307993"/>
                  </a:moveTo>
                  <a:lnTo>
                    <a:pt x="196124" y="1307993"/>
                  </a:lnTo>
                  <a:lnTo>
                    <a:pt x="196124" y="0"/>
                  </a:lnTo>
                  <a:lnTo>
                    <a:pt x="392248" y="0"/>
                  </a:lnTo>
                </a:path>
              </a:pathLst>
            </a:custGeom>
            <a:noFill/>
          </p:spPr>
          <p:style>
            <a:lnRef idx="2">
              <a:schemeClr val="accent2">
                <a:shade val="6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spcFirstLastPara="0" vert="horz" wrap="square" lIns="174686" tIns="619858" rIns="174685" bIns="619858" numCol="1" spcCol="1270" anchor="ctr" anchorCtr="0">
              <a:noAutofit/>
            </a:bodyPr>
            <a:lstStyle/>
            <a:p>
              <a:pPr lvl="0" algn="ctr" defTabSz="222250">
                <a:lnSpc>
                  <a:spcPct val="90000"/>
                </a:lnSpc>
                <a:spcBef>
                  <a:spcPct val="0"/>
                </a:spcBef>
                <a:spcAft>
                  <a:spcPct val="35000"/>
                </a:spcAft>
              </a:pPr>
              <a:endParaRPr lang="en-US" sz="500" kern="1200"/>
            </a:p>
          </p:txBody>
        </p:sp>
        <p:sp>
          <p:nvSpPr>
            <p:cNvPr id="19" name="Freeform 18"/>
            <p:cNvSpPr/>
            <p:nvPr/>
          </p:nvSpPr>
          <p:spPr>
            <a:xfrm rot="16200000">
              <a:off x="4903764" y="3274841"/>
              <a:ext cx="3147052" cy="597939"/>
            </a:xfrm>
            <a:custGeom>
              <a:avLst/>
              <a:gdLst>
                <a:gd name="connsiteX0" fmla="*/ 0 w 3147052"/>
                <a:gd name="connsiteY0" fmla="*/ 0 h 597939"/>
                <a:gd name="connsiteX1" fmla="*/ 3147052 w 3147052"/>
                <a:gd name="connsiteY1" fmla="*/ 0 h 597939"/>
                <a:gd name="connsiteX2" fmla="*/ 3147052 w 3147052"/>
                <a:gd name="connsiteY2" fmla="*/ 597939 h 597939"/>
                <a:gd name="connsiteX3" fmla="*/ 0 w 3147052"/>
                <a:gd name="connsiteY3" fmla="*/ 597939 h 597939"/>
                <a:gd name="connsiteX4" fmla="*/ 0 w 3147052"/>
                <a:gd name="connsiteY4" fmla="*/ 0 h 597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7052" h="597939">
                  <a:moveTo>
                    <a:pt x="0" y="0"/>
                  </a:moveTo>
                  <a:lnTo>
                    <a:pt x="3147052" y="0"/>
                  </a:lnTo>
                  <a:lnTo>
                    <a:pt x="3147052" y="597939"/>
                  </a:lnTo>
                  <a:lnTo>
                    <a:pt x="0" y="597939"/>
                  </a:lnTo>
                  <a:lnTo>
                    <a:pt x="0" y="0"/>
                  </a:lnTo>
                  <a:close/>
                </a:path>
              </a:pathLst>
            </a:custGeom>
            <a:solidFill>
              <a:schemeClr val="accent2">
                <a:lumMod val="40000"/>
                <a:lumOff val="60000"/>
              </a:schemeClr>
            </a:solidFill>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9684" tIns="19684" rIns="19685" bIns="19685" numCol="1" spcCol="1270" anchor="ctr" anchorCtr="0">
              <a:noAutofit/>
            </a:bodyPr>
            <a:lstStyle/>
            <a:p>
              <a:pPr lvl="0" algn="ctr" defTabSz="1377950">
                <a:lnSpc>
                  <a:spcPct val="90000"/>
                </a:lnSpc>
                <a:spcBef>
                  <a:spcPct val="0"/>
                </a:spcBef>
                <a:spcAft>
                  <a:spcPct val="35000"/>
                </a:spcAft>
              </a:pPr>
              <a:r>
                <a:rPr lang="en-US" sz="1800" kern="1200" dirty="0">
                  <a:solidFill>
                    <a:schemeClr val="bg1"/>
                  </a:solidFill>
                </a:rPr>
                <a:t>Anterior horn cells</a:t>
              </a:r>
            </a:p>
          </p:txBody>
        </p:sp>
        <p:sp>
          <p:nvSpPr>
            <p:cNvPr id="20" name="Freeform 19"/>
            <p:cNvSpPr/>
            <p:nvPr/>
          </p:nvSpPr>
          <p:spPr>
            <a:xfrm>
              <a:off x="7168509" y="1966848"/>
              <a:ext cx="1863713" cy="597939"/>
            </a:xfrm>
            <a:custGeom>
              <a:avLst/>
              <a:gdLst>
                <a:gd name="connsiteX0" fmla="*/ 0 w 1961242"/>
                <a:gd name="connsiteY0" fmla="*/ 0 h 597939"/>
                <a:gd name="connsiteX1" fmla="*/ 1961242 w 1961242"/>
                <a:gd name="connsiteY1" fmla="*/ 0 h 597939"/>
                <a:gd name="connsiteX2" fmla="*/ 1961242 w 1961242"/>
                <a:gd name="connsiteY2" fmla="*/ 597939 h 597939"/>
                <a:gd name="connsiteX3" fmla="*/ 0 w 1961242"/>
                <a:gd name="connsiteY3" fmla="*/ 597939 h 597939"/>
                <a:gd name="connsiteX4" fmla="*/ 0 w 1961242"/>
                <a:gd name="connsiteY4" fmla="*/ 0 h 597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242" h="597939">
                  <a:moveTo>
                    <a:pt x="0" y="0"/>
                  </a:moveTo>
                  <a:lnTo>
                    <a:pt x="1961242" y="0"/>
                  </a:lnTo>
                  <a:lnTo>
                    <a:pt x="1961242" y="597939"/>
                  </a:lnTo>
                  <a:lnTo>
                    <a:pt x="0" y="597939"/>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600" kern="1200" dirty="0">
                  <a:solidFill>
                    <a:schemeClr val="accent2">
                      <a:lumMod val="75000"/>
                    </a:schemeClr>
                  </a:solidFill>
                </a:rPr>
                <a:t>Alpha motor </a:t>
              </a:r>
              <a:r>
                <a:rPr lang="en-US" sz="1600" kern="1200" dirty="0" smtClean="0">
                  <a:solidFill>
                    <a:schemeClr val="accent2">
                      <a:lumMod val="75000"/>
                    </a:schemeClr>
                  </a:solidFill>
                </a:rPr>
                <a:t>neurons</a:t>
              </a:r>
            </a:p>
          </p:txBody>
        </p:sp>
        <p:sp>
          <p:nvSpPr>
            <p:cNvPr id="21" name="Freeform 20"/>
            <p:cNvSpPr/>
            <p:nvPr/>
          </p:nvSpPr>
          <p:spPr>
            <a:xfrm>
              <a:off x="9387063" y="1219423"/>
              <a:ext cx="2096179" cy="597939"/>
            </a:xfrm>
            <a:custGeom>
              <a:avLst/>
              <a:gdLst>
                <a:gd name="connsiteX0" fmla="*/ 0 w 1961242"/>
                <a:gd name="connsiteY0" fmla="*/ 0 h 597939"/>
                <a:gd name="connsiteX1" fmla="*/ 1961242 w 1961242"/>
                <a:gd name="connsiteY1" fmla="*/ 0 h 597939"/>
                <a:gd name="connsiteX2" fmla="*/ 1961242 w 1961242"/>
                <a:gd name="connsiteY2" fmla="*/ 597939 h 597939"/>
                <a:gd name="connsiteX3" fmla="*/ 0 w 1961242"/>
                <a:gd name="connsiteY3" fmla="*/ 597939 h 597939"/>
                <a:gd name="connsiteX4" fmla="*/ 0 w 1961242"/>
                <a:gd name="connsiteY4" fmla="*/ 0 h 597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242" h="597939">
                  <a:moveTo>
                    <a:pt x="0" y="0"/>
                  </a:moveTo>
                  <a:lnTo>
                    <a:pt x="1961242" y="0"/>
                  </a:lnTo>
                  <a:lnTo>
                    <a:pt x="1961242" y="597939"/>
                  </a:lnTo>
                  <a:lnTo>
                    <a:pt x="0" y="597939"/>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300" kern="1200" dirty="0">
                  <a:solidFill>
                    <a:schemeClr val="tx1"/>
                  </a:solidFill>
                </a:rPr>
                <a:t>They</a:t>
              </a:r>
              <a:r>
                <a:rPr lang="en-US" sz="1300" kern="1200" baseline="0" dirty="0">
                  <a:solidFill>
                    <a:schemeClr val="tx1"/>
                  </a:solidFill>
                </a:rPr>
                <a:t> give rise to large type A alpha (Aa) motor nerve fibers.</a:t>
              </a:r>
              <a:endParaRPr lang="en-US" sz="1300" kern="1200" dirty="0">
                <a:solidFill>
                  <a:schemeClr val="tx1"/>
                </a:solidFill>
              </a:endParaRPr>
            </a:p>
          </p:txBody>
        </p:sp>
        <p:sp>
          <p:nvSpPr>
            <p:cNvPr id="22" name="Freeform 21"/>
            <p:cNvSpPr/>
            <p:nvPr/>
          </p:nvSpPr>
          <p:spPr>
            <a:xfrm>
              <a:off x="9387063" y="1966848"/>
              <a:ext cx="2096179" cy="597939"/>
            </a:xfrm>
            <a:custGeom>
              <a:avLst/>
              <a:gdLst>
                <a:gd name="connsiteX0" fmla="*/ 0 w 1961242"/>
                <a:gd name="connsiteY0" fmla="*/ 0 h 597939"/>
                <a:gd name="connsiteX1" fmla="*/ 1961242 w 1961242"/>
                <a:gd name="connsiteY1" fmla="*/ 0 h 597939"/>
                <a:gd name="connsiteX2" fmla="*/ 1961242 w 1961242"/>
                <a:gd name="connsiteY2" fmla="*/ 597939 h 597939"/>
                <a:gd name="connsiteX3" fmla="*/ 0 w 1961242"/>
                <a:gd name="connsiteY3" fmla="*/ 597939 h 597939"/>
                <a:gd name="connsiteX4" fmla="*/ 0 w 1961242"/>
                <a:gd name="connsiteY4" fmla="*/ 0 h 597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242" h="597939">
                  <a:moveTo>
                    <a:pt x="0" y="0"/>
                  </a:moveTo>
                  <a:lnTo>
                    <a:pt x="1961242" y="0"/>
                  </a:lnTo>
                  <a:lnTo>
                    <a:pt x="1961242" y="597939"/>
                  </a:lnTo>
                  <a:lnTo>
                    <a:pt x="0" y="597939"/>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985" tIns="6985" rIns="6985" bIns="6985" numCol="1" spcCol="1270" anchor="ctr" anchorCtr="0">
              <a:noAutofit/>
            </a:bodyPr>
            <a:lstStyle/>
            <a:p>
              <a:pPr algn="ctr" defTabSz="488950">
                <a:lnSpc>
                  <a:spcPct val="90000"/>
                </a:lnSpc>
                <a:spcBef>
                  <a:spcPct val="0"/>
                </a:spcBef>
                <a:spcAft>
                  <a:spcPct val="35000"/>
                </a:spcAft>
              </a:pPr>
              <a:r>
                <a:rPr lang="en-US" sz="1400" dirty="0">
                  <a:solidFill>
                    <a:schemeClr val="accent4">
                      <a:lumMod val="75000"/>
                    </a:schemeClr>
                  </a:solidFill>
                </a:rPr>
                <a:t>14</a:t>
              </a:r>
              <a:r>
                <a:rPr lang="en-US" sz="1400" dirty="0">
                  <a:solidFill>
                    <a:schemeClr val="tx1"/>
                  </a:solidFill>
                </a:rPr>
                <a:t> micrometers in diameter.</a:t>
              </a:r>
            </a:p>
          </p:txBody>
        </p:sp>
        <p:sp>
          <p:nvSpPr>
            <p:cNvPr id="23" name="Freeform 22"/>
            <p:cNvSpPr/>
            <p:nvPr/>
          </p:nvSpPr>
          <p:spPr>
            <a:xfrm>
              <a:off x="9387063" y="2714273"/>
              <a:ext cx="2096179" cy="597939"/>
            </a:xfrm>
            <a:custGeom>
              <a:avLst/>
              <a:gdLst>
                <a:gd name="connsiteX0" fmla="*/ 0 w 1961242"/>
                <a:gd name="connsiteY0" fmla="*/ 0 h 597939"/>
                <a:gd name="connsiteX1" fmla="*/ 1961242 w 1961242"/>
                <a:gd name="connsiteY1" fmla="*/ 0 h 597939"/>
                <a:gd name="connsiteX2" fmla="*/ 1961242 w 1961242"/>
                <a:gd name="connsiteY2" fmla="*/ 597939 h 597939"/>
                <a:gd name="connsiteX3" fmla="*/ 0 w 1961242"/>
                <a:gd name="connsiteY3" fmla="*/ 597939 h 597939"/>
                <a:gd name="connsiteX4" fmla="*/ 0 w 1961242"/>
                <a:gd name="connsiteY4" fmla="*/ 0 h 597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242" h="597939">
                  <a:moveTo>
                    <a:pt x="0" y="0"/>
                  </a:moveTo>
                  <a:lnTo>
                    <a:pt x="1961242" y="0"/>
                  </a:lnTo>
                  <a:lnTo>
                    <a:pt x="1961242" y="597939"/>
                  </a:lnTo>
                  <a:lnTo>
                    <a:pt x="0" y="597939"/>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200" kern="1200" dirty="0">
                  <a:solidFill>
                    <a:schemeClr val="tx1"/>
                  </a:solidFill>
                </a:rPr>
                <a:t>Branch</a:t>
              </a:r>
              <a:r>
                <a:rPr lang="en-US" sz="1200" kern="1200" baseline="0" dirty="0">
                  <a:solidFill>
                    <a:schemeClr val="tx1"/>
                  </a:solidFill>
                </a:rPr>
                <a:t> in the muscle and innervate the large skeletal muscle fibers called </a:t>
              </a:r>
              <a:r>
                <a:rPr lang="en-US" sz="1200" kern="1200" baseline="0" dirty="0" err="1">
                  <a:solidFill>
                    <a:schemeClr val="tx1"/>
                  </a:solidFill>
                </a:rPr>
                <a:t>extrafusal</a:t>
              </a:r>
              <a:r>
                <a:rPr lang="en-US" sz="1200" kern="1200" baseline="0" dirty="0">
                  <a:solidFill>
                    <a:schemeClr val="tx1"/>
                  </a:solidFill>
                </a:rPr>
                <a:t> fibers.</a:t>
              </a:r>
              <a:endParaRPr lang="en-US" sz="1200" kern="1200" dirty="0">
                <a:solidFill>
                  <a:schemeClr val="tx1"/>
                </a:solidFill>
              </a:endParaRPr>
            </a:p>
          </p:txBody>
        </p:sp>
        <p:sp>
          <p:nvSpPr>
            <p:cNvPr id="24" name="Freeform 23"/>
            <p:cNvSpPr/>
            <p:nvPr/>
          </p:nvSpPr>
          <p:spPr>
            <a:xfrm>
              <a:off x="7168509" y="4582835"/>
              <a:ext cx="1863713" cy="597939"/>
            </a:xfrm>
            <a:custGeom>
              <a:avLst/>
              <a:gdLst>
                <a:gd name="connsiteX0" fmla="*/ 0 w 1961242"/>
                <a:gd name="connsiteY0" fmla="*/ 0 h 597939"/>
                <a:gd name="connsiteX1" fmla="*/ 1961242 w 1961242"/>
                <a:gd name="connsiteY1" fmla="*/ 0 h 597939"/>
                <a:gd name="connsiteX2" fmla="*/ 1961242 w 1961242"/>
                <a:gd name="connsiteY2" fmla="*/ 597939 h 597939"/>
                <a:gd name="connsiteX3" fmla="*/ 0 w 1961242"/>
                <a:gd name="connsiteY3" fmla="*/ 597939 h 597939"/>
                <a:gd name="connsiteX4" fmla="*/ 0 w 1961242"/>
                <a:gd name="connsiteY4" fmla="*/ 0 h 597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242" h="597939">
                  <a:moveTo>
                    <a:pt x="0" y="0"/>
                  </a:moveTo>
                  <a:lnTo>
                    <a:pt x="1961242" y="0"/>
                  </a:lnTo>
                  <a:lnTo>
                    <a:pt x="1961242" y="597939"/>
                  </a:lnTo>
                  <a:lnTo>
                    <a:pt x="0" y="597939"/>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600" dirty="0">
                  <a:solidFill>
                    <a:schemeClr val="accent2">
                      <a:lumMod val="75000"/>
                    </a:schemeClr>
                  </a:solidFill>
                </a:rPr>
                <a:t>Gamma motor neurons</a:t>
              </a:r>
            </a:p>
          </p:txBody>
        </p:sp>
        <p:sp>
          <p:nvSpPr>
            <p:cNvPr id="25" name="Freeform 24"/>
            <p:cNvSpPr/>
            <p:nvPr/>
          </p:nvSpPr>
          <p:spPr>
            <a:xfrm>
              <a:off x="9387063" y="3461698"/>
              <a:ext cx="2096179" cy="597939"/>
            </a:xfrm>
            <a:custGeom>
              <a:avLst/>
              <a:gdLst>
                <a:gd name="connsiteX0" fmla="*/ 0 w 1961242"/>
                <a:gd name="connsiteY0" fmla="*/ 0 h 597939"/>
                <a:gd name="connsiteX1" fmla="*/ 1961242 w 1961242"/>
                <a:gd name="connsiteY1" fmla="*/ 0 h 597939"/>
                <a:gd name="connsiteX2" fmla="*/ 1961242 w 1961242"/>
                <a:gd name="connsiteY2" fmla="*/ 597939 h 597939"/>
                <a:gd name="connsiteX3" fmla="*/ 0 w 1961242"/>
                <a:gd name="connsiteY3" fmla="*/ 597939 h 597939"/>
                <a:gd name="connsiteX4" fmla="*/ 0 w 1961242"/>
                <a:gd name="connsiteY4" fmla="*/ 0 h 597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242" h="597939">
                  <a:moveTo>
                    <a:pt x="0" y="0"/>
                  </a:moveTo>
                  <a:lnTo>
                    <a:pt x="1961242" y="0"/>
                  </a:lnTo>
                  <a:lnTo>
                    <a:pt x="1961242" y="597939"/>
                  </a:lnTo>
                  <a:lnTo>
                    <a:pt x="0" y="597939"/>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300" kern="1200" dirty="0"/>
                <a:t>Along with</a:t>
              </a:r>
              <a:r>
                <a:rPr lang="en-US" sz="1300" kern="1200" baseline="0" dirty="0"/>
                <a:t> the alpha motor neurons, are smaller gamma motor neurons.</a:t>
              </a:r>
              <a:endParaRPr lang="en-US" sz="1300" kern="1200" dirty="0"/>
            </a:p>
          </p:txBody>
        </p:sp>
        <p:sp>
          <p:nvSpPr>
            <p:cNvPr id="26" name="Freeform 25"/>
            <p:cNvSpPr/>
            <p:nvPr/>
          </p:nvSpPr>
          <p:spPr>
            <a:xfrm>
              <a:off x="9387063" y="4209122"/>
              <a:ext cx="2096179" cy="597939"/>
            </a:xfrm>
            <a:custGeom>
              <a:avLst/>
              <a:gdLst>
                <a:gd name="connsiteX0" fmla="*/ 0 w 1961242"/>
                <a:gd name="connsiteY0" fmla="*/ 0 h 597939"/>
                <a:gd name="connsiteX1" fmla="*/ 1961242 w 1961242"/>
                <a:gd name="connsiteY1" fmla="*/ 0 h 597939"/>
                <a:gd name="connsiteX2" fmla="*/ 1961242 w 1961242"/>
                <a:gd name="connsiteY2" fmla="*/ 597939 h 597939"/>
                <a:gd name="connsiteX3" fmla="*/ 0 w 1961242"/>
                <a:gd name="connsiteY3" fmla="*/ 597939 h 597939"/>
                <a:gd name="connsiteX4" fmla="*/ 0 w 1961242"/>
                <a:gd name="connsiteY4" fmla="*/ 0 h 597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242" h="597939">
                  <a:moveTo>
                    <a:pt x="0" y="0"/>
                  </a:moveTo>
                  <a:lnTo>
                    <a:pt x="1961242" y="0"/>
                  </a:lnTo>
                  <a:lnTo>
                    <a:pt x="1961242" y="597939"/>
                  </a:lnTo>
                  <a:lnTo>
                    <a:pt x="0" y="597939"/>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300" kern="1200" dirty="0"/>
                <a:t>They transmit impulses through much smaller type A fibers.</a:t>
              </a:r>
            </a:p>
          </p:txBody>
        </p:sp>
        <p:sp>
          <p:nvSpPr>
            <p:cNvPr id="27" name="Freeform 26"/>
            <p:cNvSpPr/>
            <p:nvPr/>
          </p:nvSpPr>
          <p:spPr>
            <a:xfrm>
              <a:off x="9387063" y="4956547"/>
              <a:ext cx="2096179" cy="597939"/>
            </a:xfrm>
            <a:custGeom>
              <a:avLst/>
              <a:gdLst>
                <a:gd name="connsiteX0" fmla="*/ 0 w 1961242"/>
                <a:gd name="connsiteY0" fmla="*/ 0 h 597939"/>
                <a:gd name="connsiteX1" fmla="*/ 1961242 w 1961242"/>
                <a:gd name="connsiteY1" fmla="*/ 0 h 597939"/>
                <a:gd name="connsiteX2" fmla="*/ 1961242 w 1961242"/>
                <a:gd name="connsiteY2" fmla="*/ 597939 h 597939"/>
                <a:gd name="connsiteX3" fmla="*/ 0 w 1961242"/>
                <a:gd name="connsiteY3" fmla="*/ 597939 h 597939"/>
                <a:gd name="connsiteX4" fmla="*/ 0 w 1961242"/>
                <a:gd name="connsiteY4" fmla="*/ 0 h 597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242" h="597939">
                  <a:moveTo>
                    <a:pt x="0" y="0"/>
                  </a:moveTo>
                  <a:lnTo>
                    <a:pt x="1961242" y="0"/>
                  </a:lnTo>
                  <a:lnTo>
                    <a:pt x="1961242" y="597939"/>
                  </a:lnTo>
                  <a:lnTo>
                    <a:pt x="0" y="597939"/>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300" kern="1200" dirty="0">
                  <a:solidFill>
                    <a:schemeClr val="accent4">
                      <a:lumMod val="75000"/>
                    </a:schemeClr>
                  </a:solidFill>
                </a:rPr>
                <a:t>5</a:t>
              </a:r>
              <a:r>
                <a:rPr lang="en-US" sz="1300" kern="1200" dirty="0"/>
                <a:t> micrometers in diameter</a:t>
              </a:r>
            </a:p>
          </p:txBody>
        </p:sp>
        <p:sp>
          <p:nvSpPr>
            <p:cNvPr id="28" name="Freeform 27"/>
            <p:cNvSpPr/>
            <p:nvPr/>
          </p:nvSpPr>
          <p:spPr>
            <a:xfrm>
              <a:off x="9387063" y="5703972"/>
              <a:ext cx="2096179" cy="597939"/>
            </a:xfrm>
            <a:custGeom>
              <a:avLst/>
              <a:gdLst>
                <a:gd name="connsiteX0" fmla="*/ 0 w 1961242"/>
                <a:gd name="connsiteY0" fmla="*/ 0 h 597939"/>
                <a:gd name="connsiteX1" fmla="*/ 1961242 w 1961242"/>
                <a:gd name="connsiteY1" fmla="*/ 0 h 597939"/>
                <a:gd name="connsiteX2" fmla="*/ 1961242 w 1961242"/>
                <a:gd name="connsiteY2" fmla="*/ 597939 h 597939"/>
                <a:gd name="connsiteX3" fmla="*/ 0 w 1961242"/>
                <a:gd name="connsiteY3" fmla="*/ 597939 h 597939"/>
                <a:gd name="connsiteX4" fmla="*/ 0 w 1961242"/>
                <a:gd name="connsiteY4" fmla="*/ 0 h 597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242" h="597939">
                  <a:moveTo>
                    <a:pt x="0" y="0"/>
                  </a:moveTo>
                  <a:lnTo>
                    <a:pt x="1961242" y="0"/>
                  </a:lnTo>
                  <a:lnTo>
                    <a:pt x="1961242" y="597939"/>
                  </a:lnTo>
                  <a:lnTo>
                    <a:pt x="0" y="597939"/>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300" kern="1200" dirty="0"/>
                <a:t>Go to special skeletal muscle fibers called </a:t>
              </a:r>
              <a:r>
                <a:rPr lang="en-US" sz="1300" kern="1200" dirty="0" err="1"/>
                <a:t>intrafusal</a:t>
              </a:r>
              <a:r>
                <a:rPr lang="en-US" sz="1300" kern="1200" dirty="0"/>
                <a:t> fibers.</a:t>
              </a:r>
            </a:p>
          </p:txBody>
        </p:sp>
      </p:grpSp>
      <p:sp>
        <p:nvSpPr>
          <p:cNvPr id="30" name="Rectangle 29"/>
          <p:cNvSpPr/>
          <p:nvPr/>
        </p:nvSpPr>
        <p:spPr>
          <a:xfrm>
            <a:off x="7190752" y="2658085"/>
            <a:ext cx="1840083" cy="1815882"/>
          </a:xfrm>
          <a:prstGeom prst="rect">
            <a:avLst/>
          </a:prstGeom>
        </p:spPr>
        <p:txBody>
          <a:bodyPr wrap="square">
            <a:spAutoFit/>
          </a:bodyPr>
          <a:lstStyle/>
          <a:p>
            <a:r>
              <a:rPr lang="en-US" sz="1400" dirty="0">
                <a:solidFill>
                  <a:srgbClr val="00B050"/>
                </a:solidFill>
              </a:rPr>
              <a:t>They are the majority (70% of the neurons)</a:t>
            </a:r>
          </a:p>
          <a:p>
            <a:r>
              <a:rPr lang="en-US" sz="1400" dirty="0">
                <a:solidFill>
                  <a:srgbClr val="00B050"/>
                </a:solidFill>
              </a:rPr>
              <a:t>They are thick, </a:t>
            </a:r>
            <a:r>
              <a:rPr lang="en-US" sz="1400" dirty="0" err="1">
                <a:solidFill>
                  <a:srgbClr val="00B050"/>
                </a:solidFill>
              </a:rPr>
              <a:t>myelinated</a:t>
            </a:r>
            <a:r>
              <a:rPr lang="en-US" sz="1400" dirty="0">
                <a:solidFill>
                  <a:srgbClr val="00B050"/>
                </a:solidFill>
              </a:rPr>
              <a:t> with very high velocity, they innervate </a:t>
            </a:r>
            <a:r>
              <a:rPr lang="en-US" sz="1400" dirty="0" err="1">
                <a:solidFill>
                  <a:srgbClr val="00B050"/>
                </a:solidFill>
              </a:rPr>
              <a:t>extrafusal</a:t>
            </a:r>
            <a:r>
              <a:rPr lang="en-US" sz="1400" dirty="0">
                <a:solidFill>
                  <a:srgbClr val="00B050"/>
                </a:solidFill>
              </a:rPr>
              <a:t> muscle fibers (fibers that contract) </a:t>
            </a:r>
            <a:endParaRPr lang="en-GB" sz="1400" dirty="0">
              <a:solidFill>
                <a:srgbClr val="00B050"/>
              </a:solidFill>
            </a:endParaRPr>
          </a:p>
        </p:txBody>
      </p:sp>
      <p:cxnSp>
        <p:nvCxnSpPr>
          <p:cNvPr id="32" name="Curved Connector 31"/>
          <p:cNvCxnSpPr/>
          <p:nvPr/>
        </p:nvCxnSpPr>
        <p:spPr>
          <a:xfrm rot="5400000">
            <a:off x="8542713" y="2623030"/>
            <a:ext cx="149486" cy="32554"/>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7167121" y="5258471"/>
            <a:ext cx="1809799" cy="1015663"/>
          </a:xfrm>
          <a:prstGeom prst="rect">
            <a:avLst/>
          </a:prstGeom>
        </p:spPr>
        <p:txBody>
          <a:bodyPr wrap="square">
            <a:spAutoFit/>
          </a:bodyPr>
          <a:lstStyle/>
          <a:p>
            <a:r>
              <a:rPr lang="en-US" sz="1200" dirty="0">
                <a:solidFill>
                  <a:srgbClr val="00B050"/>
                </a:solidFill>
              </a:rPr>
              <a:t>They innervate </a:t>
            </a:r>
            <a:r>
              <a:rPr lang="en-US" sz="1200" dirty="0" err="1">
                <a:solidFill>
                  <a:srgbClr val="00B050"/>
                </a:solidFill>
              </a:rPr>
              <a:t>intrafusal</a:t>
            </a:r>
            <a:r>
              <a:rPr lang="en-US" sz="1200" dirty="0">
                <a:solidFill>
                  <a:srgbClr val="00B050"/>
                </a:solidFill>
              </a:rPr>
              <a:t> muscle fibers (fibers that don’t contract)</a:t>
            </a:r>
          </a:p>
          <a:p>
            <a:r>
              <a:rPr lang="en-US" sz="1200" dirty="0">
                <a:solidFill>
                  <a:srgbClr val="00B050"/>
                </a:solidFill>
              </a:rPr>
              <a:t>They are scattered in between alpha motor.</a:t>
            </a:r>
            <a:endParaRPr lang="en-GB" sz="1200" dirty="0">
              <a:solidFill>
                <a:srgbClr val="00B050"/>
              </a:solidFill>
            </a:endParaRPr>
          </a:p>
        </p:txBody>
      </p:sp>
    </p:spTree>
    <p:extLst>
      <p:ext uri="{BB962C8B-B14F-4D97-AF65-F5344CB8AC3E}">
        <p14:creationId xmlns:p14="http://schemas.microsoft.com/office/powerpoint/2010/main" val="1608047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Spinal cord functions</a:t>
            </a:r>
            <a:endParaRPr lang="en-US" sz="3200" dirty="0"/>
          </a:p>
        </p:txBody>
      </p:sp>
      <p:sp>
        <p:nvSpPr>
          <p:cNvPr id="3" name="Slide Number Placeholder 2"/>
          <p:cNvSpPr>
            <a:spLocks noGrp="1"/>
          </p:cNvSpPr>
          <p:nvPr>
            <p:ph type="sldNum" sz="quarter" idx="12"/>
          </p:nvPr>
        </p:nvSpPr>
        <p:spPr/>
        <p:txBody>
          <a:bodyPr/>
          <a:lstStyle/>
          <a:p>
            <a:fld id="{4929A69E-7D8F-4515-9605-0315ABD4F316}" type="slidenum">
              <a:rPr lang="en-US" smtClean="0"/>
              <a:t>12</a:t>
            </a:fld>
            <a:endParaRPr lang="en-US" dirty="0"/>
          </a:p>
        </p:txBody>
      </p:sp>
      <p:sp>
        <p:nvSpPr>
          <p:cNvPr id="4" name="Content Placeholder 3"/>
          <p:cNvSpPr>
            <a:spLocks noGrp="1"/>
          </p:cNvSpPr>
          <p:nvPr>
            <p:ph sz="quarter" idx="1"/>
          </p:nvPr>
        </p:nvSpPr>
        <p:spPr>
          <a:xfrm>
            <a:off x="609460" y="1219200"/>
            <a:ext cx="10969943" cy="5137150"/>
          </a:xfrm>
        </p:spPr>
        <p:txBody>
          <a:bodyPr>
            <a:normAutofit/>
          </a:bodyPr>
          <a:lstStyle/>
          <a:p>
            <a:r>
              <a:rPr lang="en-US" sz="1600" dirty="0"/>
              <a:t>Center for Spinal Cord Reflexes (Somatic &amp; Autonomic</a:t>
            </a:r>
            <a:r>
              <a:rPr lang="en-US" sz="1600" dirty="0" smtClean="0"/>
              <a:t>).</a:t>
            </a:r>
            <a:endParaRPr lang="en-US" sz="1600" dirty="0"/>
          </a:p>
          <a:p>
            <a:r>
              <a:rPr lang="en-US" sz="1600" dirty="0"/>
              <a:t>Gateway and conduction pathway for all </a:t>
            </a:r>
            <a:r>
              <a:rPr lang="en-US" sz="1600" dirty="0" smtClean="0"/>
              <a:t>tracts.</a:t>
            </a:r>
            <a:endParaRPr lang="en-US" sz="1600" dirty="0"/>
          </a:p>
          <a:p>
            <a:r>
              <a:rPr lang="en-US" sz="1600" dirty="0"/>
              <a:t>Gateway for Pain control </a:t>
            </a:r>
            <a:r>
              <a:rPr lang="en-US" sz="1600" dirty="0" smtClean="0"/>
              <a:t>systems.</a:t>
            </a:r>
          </a:p>
          <a:p>
            <a:endParaRPr lang="en-US" sz="1600" dirty="0" smtClean="0"/>
          </a:p>
          <a:p>
            <a:r>
              <a:rPr lang="en-US" sz="1800" dirty="0">
                <a:solidFill>
                  <a:schemeClr val="accent2">
                    <a:lumMod val="75000"/>
                  </a:schemeClr>
                </a:solidFill>
              </a:rPr>
              <a:t>What is a Reflex</a:t>
            </a:r>
            <a:r>
              <a:rPr lang="en-US" sz="1800" dirty="0" smtClean="0">
                <a:solidFill>
                  <a:schemeClr val="accent2">
                    <a:lumMod val="75000"/>
                  </a:schemeClr>
                </a:solidFill>
              </a:rPr>
              <a:t>?</a:t>
            </a:r>
          </a:p>
          <a:p>
            <a:pPr marL="0" indent="0">
              <a:buNone/>
            </a:pPr>
            <a:r>
              <a:rPr lang="en-US" sz="1800" dirty="0"/>
              <a:t>A reflex is a fast, predictable, automatic response to changes in the </a:t>
            </a:r>
            <a:r>
              <a:rPr lang="en-US" sz="1800" dirty="0" smtClean="0"/>
              <a:t>environment.</a:t>
            </a:r>
          </a:p>
          <a:p>
            <a:pPr marL="0" indent="0">
              <a:buNone/>
            </a:pPr>
            <a:endParaRPr lang="en-US" sz="1800" dirty="0"/>
          </a:p>
          <a:p>
            <a:r>
              <a:rPr lang="en-US" sz="1800" dirty="0">
                <a:solidFill>
                  <a:schemeClr val="accent2">
                    <a:lumMod val="75000"/>
                  </a:schemeClr>
                </a:solidFill>
              </a:rPr>
              <a:t>Terms to </a:t>
            </a:r>
            <a:r>
              <a:rPr lang="en-US" sz="1800" dirty="0" smtClean="0">
                <a:solidFill>
                  <a:schemeClr val="accent2">
                    <a:lumMod val="75000"/>
                  </a:schemeClr>
                </a:solidFill>
              </a:rPr>
              <a:t>remember:</a:t>
            </a:r>
          </a:p>
          <a:p>
            <a:pPr>
              <a:buFont typeface="Arial" panose="020B0604020202020204" pitchFamily="34" charset="0"/>
              <a:buChar char="•"/>
            </a:pPr>
            <a:r>
              <a:rPr lang="en-US" sz="1800" dirty="0"/>
              <a:t>Reflex </a:t>
            </a:r>
            <a:r>
              <a:rPr lang="en-US" sz="1800" dirty="0" smtClean="0"/>
              <a:t>Arc.</a:t>
            </a:r>
          </a:p>
          <a:p>
            <a:pPr>
              <a:buFont typeface="Arial" panose="020B0604020202020204" pitchFamily="34" charset="0"/>
              <a:buChar char="•"/>
            </a:pPr>
            <a:r>
              <a:rPr lang="en-US" sz="1800" dirty="0" err="1" smtClean="0"/>
              <a:t>Ipsilateral</a:t>
            </a:r>
            <a:r>
              <a:rPr lang="en-US" sz="1800" dirty="0" smtClean="0"/>
              <a:t>.</a:t>
            </a:r>
          </a:p>
          <a:p>
            <a:pPr>
              <a:buFont typeface="Arial" panose="020B0604020202020204" pitchFamily="34" charset="0"/>
              <a:buChar char="•"/>
            </a:pPr>
            <a:r>
              <a:rPr lang="en-US" sz="1800" dirty="0" smtClean="0"/>
              <a:t>Contralateral.</a:t>
            </a:r>
          </a:p>
          <a:p>
            <a:pPr>
              <a:buFont typeface="Arial" panose="020B0604020202020204" pitchFamily="34" charset="0"/>
              <a:buChar char="•"/>
            </a:pPr>
            <a:r>
              <a:rPr lang="en-US" sz="1800" dirty="0" smtClean="0"/>
              <a:t>Monosynaptic.</a:t>
            </a:r>
          </a:p>
          <a:p>
            <a:pPr>
              <a:buFont typeface="Arial" panose="020B0604020202020204" pitchFamily="34" charset="0"/>
              <a:buChar char="•"/>
            </a:pPr>
            <a:r>
              <a:rPr lang="en-US" sz="1800" dirty="0" smtClean="0"/>
              <a:t>Polysynaptic.</a:t>
            </a:r>
          </a:p>
          <a:p>
            <a:pPr>
              <a:buFont typeface="Arial" panose="020B0604020202020204" pitchFamily="34" charset="0"/>
              <a:buChar char="•"/>
            </a:pPr>
            <a:r>
              <a:rPr lang="en-US" sz="1800" dirty="0" smtClean="0"/>
              <a:t>reciprocal </a:t>
            </a:r>
            <a:r>
              <a:rPr lang="en-US" sz="1800" dirty="0"/>
              <a:t>innervation</a:t>
            </a:r>
          </a:p>
          <a:p>
            <a:endParaRPr lang="en-US" sz="1800" dirty="0" smtClean="0">
              <a:solidFill>
                <a:schemeClr val="accent2">
                  <a:lumMod val="75000"/>
                </a:schemeClr>
              </a:solidFill>
            </a:endParaRPr>
          </a:p>
          <a:p>
            <a:endParaRPr lang="en-US" sz="1800" dirty="0">
              <a:solidFill>
                <a:schemeClr val="accent2">
                  <a:lumMod val="75000"/>
                </a:schemeClr>
              </a:solidFill>
            </a:endParaRPr>
          </a:p>
          <a:p>
            <a:pPr marL="0" indent="0">
              <a:buNone/>
            </a:pPr>
            <a:endParaRPr lang="en-US" sz="1800" dirty="0"/>
          </a:p>
          <a:p>
            <a:endParaRPr lang="en-US" sz="1800" dirty="0">
              <a:solidFill>
                <a:schemeClr val="accent2">
                  <a:lumMod val="75000"/>
                </a:schemeClr>
              </a:solidFill>
            </a:endParaRPr>
          </a:p>
          <a:p>
            <a:endParaRPr lang="en-US" sz="1600" dirty="0"/>
          </a:p>
          <a:p>
            <a:endParaRPr lang="en-US" sz="1600" dirty="0"/>
          </a:p>
          <a:p>
            <a:endParaRPr lang="en-US" sz="16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340" t="2914" r="3090" b="2244"/>
          <a:stretch/>
        </p:blipFill>
        <p:spPr>
          <a:xfrm>
            <a:off x="8686701" y="1340768"/>
            <a:ext cx="2892702" cy="4824535"/>
          </a:xfrm>
          <a:prstGeom prst="rect">
            <a:avLst/>
          </a:prstGeom>
        </p:spPr>
      </p:pic>
      <p:sp>
        <p:nvSpPr>
          <p:cNvPr id="6" name="TextBox 5"/>
          <p:cNvSpPr txBox="1"/>
          <p:nvPr/>
        </p:nvSpPr>
        <p:spPr>
          <a:xfrm>
            <a:off x="9596537" y="0"/>
            <a:ext cx="2592288" cy="307777"/>
          </a:xfrm>
          <a:prstGeom prst="rect">
            <a:avLst/>
          </a:prstGeom>
          <a:solidFill>
            <a:schemeClr val="accent3">
              <a:lumMod val="40000"/>
              <a:lumOff val="60000"/>
            </a:schemeClr>
          </a:solidFill>
          <a:ln>
            <a:solidFill>
              <a:schemeClr val="accent3">
                <a:lumMod val="75000"/>
              </a:schemeClr>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MALES’ SLIDES </a:t>
            </a:r>
          </a:p>
        </p:txBody>
      </p:sp>
    </p:spTree>
    <p:extLst>
      <p:ext uri="{BB962C8B-B14F-4D97-AF65-F5344CB8AC3E}">
        <p14:creationId xmlns:p14="http://schemas.microsoft.com/office/powerpoint/2010/main" val="2584416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Functions of the spinal cord</a:t>
            </a:r>
            <a:endParaRPr lang="en-US" sz="3200" dirty="0"/>
          </a:p>
        </p:txBody>
      </p:sp>
      <p:sp>
        <p:nvSpPr>
          <p:cNvPr id="3" name="Slide Number Placeholder 2"/>
          <p:cNvSpPr>
            <a:spLocks noGrp="1"/>
          </p:cNvSpPr>
          <p:nvPr>
            <p:ph type="sldNum" sz="quarter" idx="12"/>
          </p:nvPr>
        </p:nvSpPr>
        <p:spPr/>
        <p:txBody>
          <a:bodyPr/>
          <a:lstStyle/>
          <a:p>
            <a:fld id="{4929A69E-7D8F-4515-9605-0315ABD4F316}" type="slidenum">
              <a:rPr lang="en-US" smtClean="0"/>
              <a:t>13</a:t>
            </a:fld>
            <a:endParaRPr lang="en-US" dirty="0"/>
          </a:p>
        </p:txBody>
      </p:sp>
      <p:sp>
        <p:nvSpPr>
          <p:cNvPr id="21" name="TextBox 20"/>
          <p:cNvSpPr txBox="1"/>
          <p:nvPr/>
        </p:nvSpPr>
        <p:spPr>
          <a:xfrm>
            <a:off x="9455497" y="0"/>
            <a:ext cx="2733328" cy="307777"/>
          </a:xfrm>
          <a:prstGeom prst="rect">
            <a:avLst/>
          </a:prstGeom>
          <a:solidFill>
            <a:srgbClr val="E4CBE7"/>
          </a:solidFill>
          <a:ln>
            <a:solidFill>
              <a:srgbClr val="A954AB"/>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FEMALES’ SLIDES </a:t>
            </a:r>
          </a:p>
        </p:txBody>
      </p:sp>
      <p:cxnSp>
        <p:nvCxnSpPr>
          <p:cNvPr id="25" name="Straight Connector 24"/>
          <p:cNvCxnSpPr/>
          <p:nvPr/>
        </p:nvCxnSpPr>
        <p:spPr>
          <a:xfrm>
            <a:off x="6104338" y="1833284"/>
            <a:ext cx="0" cy="218804"/>
          </a:xfrm>
          <a:prstGeom prst="line">
            <a:avLst/>
          </a:prstGeom>
        </p:spPr>
        <p:style>
          <a:lnRef idx="1">
            <a:schemeClr val="accent2"/>
          </a:lnRef>
          <a:fillRef idx="0">
            <a:schemeClr val="accent2"/>
          </a:fillRef>
          <a:effectRef idx="0">
            <a:schemeClr val="accent2"/>
          </a:effectRef>
          <a:fontRef idx="minor">
            <a:schemeClr val="tx1"/>
          </a:fontRef>
        </p:style>
      </p:cxnSp>
      <p:cxnSp>
        <p:nvCxnSpPr>
          <p:cNvPr id="30" name="Straight Connector 29"/>
          <p:cNvCxnSpPr/>
          <p:nvPr/>
        </p:nvCxnSpPr>
        <p:spPr>
          <a:xfrm>
            <a:off x="6104338" y="2052088"/>
            <a:ext cx="3816424"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31" name="Straight Connector 30"/>
          <p:cNvCxnSpPr/>
          <p:nvPr/>
        </p:nvCxnSpPr>
        <p:spPr>
          <a:xfrm>
            <a:off x="3007994" y="2052088"/>
            <a:ext cx="3096344"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32" name="Straight Arrow Connector 31"/>
          <p:cNvCxnSpPr/>
          <p:nvPr/>
        </p:nvCxnSpPr>
        <p:spPr>
          <a:xfrm>
            <a:off x="3007994" y="2052088"/>
            <a:ext cx="0" cy="21602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3" name="Straight Arrow Connector 32"/>
          <p:cNvCxnSpPr/>
          <p:nvPr/>
        </p:nvCxnSpPr>
        <p:spPr>
          <a:xfrm>
            <a:off x="9920762" y="2052088"/>
            <a:ext cx="0" cy="21602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34" name="Rectangle 33"/>
          <p:cNvSpPr/>
          <p:nvPr/>
        </p:nvSpPr>
        <p:spPr>
          <a:xfrm>
            <a:off x="271690" y="2290422"/>
            <a:ext cx="6552728" cy="35635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defTabSz="622300" rtl="1">
              <a:lnSpc>
                <a:spcPct val="90000"/>
              </a:lnSpc>
              <a:spcBef>
                <a:spcPct val="0"/>
              </a:spcBef>
              <a:spcAft>
                <a:spcPct val="35000"/>
              </a:spcAft>
            </a:pPr>
            <a:r>
              <a:rPr lang="en-US" sz="1600" dirty="0" smtClean="0">
                <a:solidFill>
                  <a:schemeClr val="accent2">
                    <a:lumMod val="75000"/>
                  </a:schemeClr>
                </a:solidFill>
              </a:rPr>
              <a:t>1. The </a:t>
            </a:r>
            <a:r>
              <a:rPr lang="en-US" sz="1600" dirty="0">
                <a:solidFill>
                  <a:schemeClr val="accent2">
                    <a:lumMod val="75000"/>
                  </a:schemeClr>
                </a:solidFill>
              </a:rPr>
              <a:t>two-way traffic along the spinal cord </a:t>
            </a:r>
            <a:endParaRPr lang="ar-SA" sz="1600" dirty="0">
              <a:solidFill>
                <a:schemeClr val="accent2">
                  <a:lumMod val="75000"/>
                </a:schemeClr>
              </a:solidFill>
            </a:endParaRPr>
          </a:p>
        </p:txBody>
      </p:sp>
      <p:sp>
        <p:nvSpPr>
          <p:cNvPr id="35" name="Rectangle 34"/>
          <p:cNvSpPr/>
          <p:nvPr/>
        </p:nvSpPr>
        <p:spPr>
          <a:xfrm>
            <a:off x="3358108" y="1388066"/>
            <a:ext cx="5229118" cy="429267"/>
          </a:xfrm>
          <a:prstGeom prst="rect">
            <a:avLst/>
          </a:prstGeom>
          <a:solidFill>
            <a:schemeClr val="accent2">
              <a:lumMod val="40000"/>
              <a:lumOff val="60000"/>
            </a:schemeClr>
          </a:solidFill>
        </p:spPr>
        <p:style>
          <a:lnRef idx="2">
            <a:schemeClr val="accent2"/>
          </a:lnRef>
          <a:fillRef idx="1">
            <a:schemeClr val="lt1"/>
          </a:fillRef>
          <a:effectRef idx="0">
            <a:schemeClr val="accent2"/>
          </a:effectRef>
          <a:fontRef idx="minor">
            <a:schemeClr val="dk1"/>
          </a:fontRef>
        </p:style>
        <p:txBody>
          <a:bodyPr rtlCol="0" anchor="ctr"/>
          <a:lstStyle/>
          <a:p>
            <a:pPr lvl="0" algn="ctr" defTabSz="622300" rtl="1">
              <a:lnSpc>
                <a:spcPct val="90000"/>
              </a:lnSpc>
              <a:spcBef>
                <a:spcPct val="0"/>
              </a:spcBef>
              <a:spcAft>
                <a:spcPct val="35000"/>
              </a:spcAft>
            </a:pPr>
            <a:r>
              <a:rPr lang="en-US" sz="1600" dirty="0">
                <a:solidFill>
                  <a:schemeClr val="bg1"/>
                </a:solidFill>
              </a:rPr>
              <a:t>The spinal cord serves two basic functions:</a:t>
            </a:r>
          </a:p>
        </p:txBody>
      </p:sp>
      <p:sp>
        <p:nvSpPr>
          <p:cNvPr id="36" name="Rectangle 35"/>
          <p:cNvSpPr/>
          <p:nvPr/>
        </p:nvSpPr>
        <p:spPr>
          <a:xfrm>
            <a:off x="7688513" y="2286844"/>
            <a:ext cx="4188809" cy="35993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defTabSz="622300" rtl="1">
              <a:lnSpc>
                <a:spcPct val="90000"/>
              </a:lnSpc>
              <a:spcBef>
                <a:spcPct val="0"/>
              </a:spcBef>
              <a:spcAft>
                <a:spcPct val="35000"/>
              </a:spcAft>
            </a:pPr>
            <a:r>
              <a:rPr lang="en-GB" sz="1600" dirty="0">
                <a:solidFill>
                  <a:schemeClr val="accent2">
                    <a:lumMod val="75000"/>
                  </a:schemeClr>
                </a:solidFill>
              </a:rPr>
              <a:t>2. Generating Spinal Reflexes</a:t>
            </a:r>
          </a:p>
        </p:txBody>
      </p:sp>
      <p:sp>
        <p:nvSpPr>
          <p:cNvPr id="37" name="Rectangle 36"/>
          <p:cNvSpPr/>
          <p:nvPr/>
        </p:nvSpPr>
        <p:spPr>
          <a:xfrm>
            <a:off x="275038" y="2712295"/>
            <a:ext cx="6549380" cy="339898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285750" lvl="0" indent="-285750" defTabSz="622300">
              <a:lnSpc>
                <a:spcPct val="90000"/>
              </a:lnSpc>
              <a:spcBef>
                <a:spcPct val="0"/>
              </a:spcBef>
              <a:spcAft>
                <a:spcPct val="35000"/>
              </a:spcAft>
              <a:buFont typeface="Wingdings" panose="05000000000000000000" pitchFamily="2" charset="2"/>
              <a:buChar char="Ø"/>
            </a:pPr>
            <a:r>
              <a:rPr lang="en-US" sz="1300" spc="-5" dirty="0" smtClean="0">
                <a:solidFill>
                  <a:schemeClr val="accent2">
                    <a:lumMod val="75000"/>
                  </a:schemeClr>
                </a:solidFill>
                <a:cs typeface="Comic Sans MS"/>
              </a:rPr>
              <a:t>Sensory signals from the receptors enter the cord through the sensory (posterior) roots, then every sensory signal travels to two separate destinations:</a:t>
            </a:r>
          </a:p>
          <a:p>
            <a:pPr marL="285750" lvl="0" indent="-285750" defTabSz="622300">
              <a:lnSpc>
                <a:spcPct val="90000"/>
              </a:lnSpc>
              <a:spcBef>
                <a:spcPct val="0"/>
              </a:spcBef>
              <a:spcAft>
                <a:spcPct val="35000"/>
              </a:spcAft>
              <a:buFont typeface="Wingdings" panose="05000000000000000000" pitchFamily="2" charset="2"/>
              <a:buChar char="Ø"/>
            </a:pPr>
            <a:endParaRPr lang="en-US" sz="1300" spc="-5" dirty="0" smtClean="0">
              <a:solidFill>
                <a:schemeClr val="tx1">
                  <a:lumMod val="95000"/>
                  <a:lumOff val="5000"/>
                </a:schemeClr>
              </a:solidFill>
              <a:cs typeface="Comic Sans MS"/>
            </a:endParaRPr>
          </a:p>
          <a:p>
            <a:pPr marL="342900" lvl="0" indent="-342900" defTabSz="622300">
              <a:lnSpc>
                <a:spcPct val="90000"/>
              </a:lnSpc>
              <a:spcBef>
                <a:spcPct val="0"/>
              </a:spcBef>
              <a:spcAft>
                <a:spcPct val="35000"/>
              </a:spcAft>
              <a:buFont typeface="+mj-lt"/>
              <a:buAutoNum type="arabicPeriod"/>
            </a:pPr>
            <a:r>
              <a:rPr lang="en-US" sz="1300" spc="-5" dirty="0" smtClean="0">
                <a:solidFill>
                  <a:schemeClr val="tx1"/>
                </a:solidFill>
                <a:cs typeface="Comic Sans MS"/>
              </a:rPr>
              <a:t>One branch of the sensory nerve terminates in the grey matter of the cord and elicits local segmental cord reflexes.</a:t>
            </a:r>
          </a:p>
          <a:p>
            <a:pPr marL="342900" lvl="0" indent="-342900" defTabSz="622300">
              <a:lnSpc>
                <a:spcPct val="90000"/>
              </a:lnSpc>
              <a:spcBef>
                <a:spcPct val="0"/>
              </a:spcBef>
              <a:spcAft>
                <a:spcPct val="35000"/>
              </a:spcAft>
              <a:buFont typeface="+mj-lt"/>
              <a:buAutoNum type="arabicPeriod"/>
            </a:pPr>
            <a:endParaRPr lang="en-US" sz="1300" spc="-5" dirty="0" smtClean="0">
              <a:solidFill>
                <a:schemeClr val="tx1"/>
              </a:solidFill>
              <a:cs typeface="Comic Sans MS"/>
            </a:endParaRPr>
          </a:p>
          <a:p>
            <a:pPr marL="342900" lvl="0" indent="-342900" defTabSz="622300">
              <a:lnSpc>
                <a:spcPct val="90000"/>
              </a:lnSpc>
              <a:spcBef>
                <a:spcPct val="0"/>
              </a:spcBef>
              <a:spcAft>
                <a:spcPct val="35000"/>
              </a:spcAft>
              <a:buFont typeface="+mj-lt"/>
              <a:buAutoNum type="arabicPeriod"/>
            </a:pPr>
            <a:r>
              <a:rPr lang="en-US" sz="1300" spc="-5" dirty="0" smtClean="0">
                <a:solidFill>
                  <a:schemeClr val="tx1"/>
                </a:solidFill>
                <a:cs typeface="Comic Sans MS"/>
              </a:rPr>
              <a:t>Another branch transmits signals to higher levels in the cord, or to the brain stem, or even to the cerebral cortex through spinal ascending sensory tracts as:</a:t>
            </a:r>
          </a:p>
          <a:p>
            <a:pPr marL="342900" lvl="0" indent="-342900" defTabSz="622300">
              <a:lnSpc>
                <a:spcPct val="90000"/>
              </a:lnSpc>
              <a:spcBef>
                <a:spcPct val="0"/>
              </a:spcBef>
              <a:spcAft>
                <a:spcPct val="35000"/>
              </a:spcAft>
              <a:buFont typeface="+mj-lt"/>
              <a:buAutoNum type="arabicPeriod"/>
            </a:pPr>
            <a:endParaRPr lang="en-US" sz="1300" spc="-5" dirty="0" smtClean="0">
              <a:solidFill>
                <a:schemeClr val="tx1"/>
              </a:solidFill>
              <a:cs typeface="Comic Sans MS"/>
            </a:endParaRPr>
          </a:p>
          <a:p>
            <a:pPr marL="285750" lvl="0" indent="-285750" defTabSz="622300">
              <a:lnSpc>
                <a:spcPct val="90000"/>
              </a:lnSpc>
              <a:spcBef>
                <a:spcPct val="0"/>
              </a:spcBef>
              <a:spcAft>
                <a:spcPct val="35000"/>
              </a:spcAft>
              <a:buFont typeface="Arial" panose="020B0604020202020204" pitchFamily="34" charset="0"/>
              <a:buChar char="•"/>
            </a:pPr>
            <a:r>
              <a:rPr lang="en-US" sz="1300" spc="-5" dirty="0" smtClean="0">
                <a:solidFill>
                  <a:schemeClr val="bg2">
                    <a:lumMod val="75000"/>
                  </a:schemeClr>
                </a:solidFill>
                <a:cs typeface="Comic Sans MS"/>
              </a:rPr>
              <a:t>Dorsal column tracts (</a:t>
            </a:r>
            <a:r>
              <a:rPr lang="en-US" sz="1300" spc="-5" dirty="0" err="1" smtClean="0">
                <a:solidFill>
                  <a:schemeClr val="bg2">
                    <a:lumMod val="75000"/>
                  </a:schemeClr>
                </a:solidFill>
                <a:cs typeface="Comic Sans MS"/>
              </a:rPr>
              <a:t>gracile</a:t>
            </a:r>
            <a:r>
              <a:rPr lang="en-US" sz="1300" spc="-5" dirty="0" smtClean="0">
                <a:solidFill>
                  <a:schemeClr val="bg2">
                    <a:lumMod val="75000"/>
                  </a:schemeClr>
                </a:solidFill>
                <a:cs typeface="Comic Sans MS"/>
              </a:rPr>
              <a:t> and </a:t>
            </a:r>
            <a:r>
              <a:rPr lang="en-US" sz="1300" spc="-5" dirty="0" err="1" smtClean="0">
                <a:solidFill>
                  <a:schemeClr val="bg2">
                    <a:lumMod val="75000"/>
                  </a:schemeClr>
                </a:solidFill>
                <a:cs typeface="Comic Sans MS"/>
              </a:rPr>
              <a:t>cuneate</a:t>
            </a:r>
            <a:r>
              <a:rPr lang="en-US" sz="1300" spc="-5" dirty="0" smtClean="0">
                <a:solidFill>
                  <a:schemeClr val="bg2">
                    <a:lumMod val="75000"/>
                  </a:schemeClr>
                </a:solidFill>
                <a:cs typeface="Comic Sans MS"/>
              </a:rPr>
              <a:t>).</a:t>
            </a:r>
          </a:p>
          <a:p>
            <a:pPr marL="285750" lvl="0" indent="-285750" defTabSz="622300">
              <a:lnSpc>
                <a:spcPct val="90000"/>
              </a:lnSpc>
              <a:spcBef>
                <a:spcPct val="0"/>
              </a:spcBef>
              <a:spcAft>
                <a:spcPct val="35000"/>
              </a:spcAft>
              <a:buFont typeface="Arial" panose="020B0604020202020204" pitchFamily="34" charset="0"/>
              <a:buChar char="•"/>
            </a:pPr>
            <a:r>
              <a:rPr lang="en-US" sz="1300" spc="-5" dirty="0" smtClean="0">
                <a:solidFill>
                  <a:schemeClr val="bg2">
                    <a:lumMod val="75000"/>
                  </a:schemeClr>
                </a:solidFill>
                <a:cs typeface="Comic Sans MS"/>
              </a:rPr>
              <a:t>Lateral </a:t>
            </a:r>
            <a:r>
              <a:rPr lang="en-US" sz="1300" spc="-5" dirty="0" err="1" smtClean="0">
                <a:solidFill>
                  <a:schemeClr val="bg2">
                    <a:lumMod val="75000"/>
                  </a:schemeClr>
                </a:solidFill>
                <a:cs typeface="Comic Sans MS"/>
              </a:rPr>
              <a:t>spinothalamic</a:t>
            </a:r>
            <a:r>
              <a:rPr lang="en-US" sz="1300" spc="-5" dirty="0" smtClean="0">
                <a:solidFill>
                  <a:schemeClr val="bg2">
                    <a:lumMod val="75000"/>
                  </a:schemeClr>
                </a:solidFill>
                <a:cs typeface="Comic Sans MS"/>
              </a:rPr>
              <a:t> tract and anterior </a:t>
            </a:r>
            <a:r>
              <a:rPr lang="en-US" sz="1300" spc="-5" dirty="0" err="1" smtClean="0">
                <a:solidFill>
                  <a:schemeClr val="bg2">
                    <a:lumMod val="75000"/>
                  </a:schemeClr>
                </a:solidFill>
                <a:cs typeface="Comic Sans MS"/>
              </a:rPr>
              <a:t>spinothalamic</a:t>
            </a:r>
            <a:r>
              <a:rPr lang="en-US" sz="1300" spc="-5" dirty="0" smtClean="0">
                <a:solidFill>
                  <a:schemeClr val="bg2">
                    <a:lumMod val="75000"/>
                  </a:schemeClr>
                </a:solidFill>
                <a:cs typeface="Comic Sans MS"/>
              </a:rPr>
              <a:t> tract.</a:t>
            </a:r>
          </a:p>
          <a:p>
            <a:pPr marL="285750" lvl="0" indent="-285750" defTabSz="622300">
              <a:lnSpc>
                <a:spcPct val="90000"/>
              </a:lnSpc>
              <a:spcBef>
                <a:spcPct val="0"/>
              </a:spcBef>
              <a:spcAft>
                <a:spcPct val="35000"/>
              </a:spcAft>
              <a:buFont typeface="Arial" panose="020B0604020202020204" pitchFamily="34" charset="0"/>
              <a:buChar char="•"/>
            </a:pPr>
            <a:r>
              <a:rPr lang="en-US" sz="1300" spc="-5" dirty="0" err="1" smtClean="0">
                <a:solidFill>
                  <a:schemeClr val="bg2">
                    <a:lumMod val="75000"/>
                  </a:schemeClr>
                </a:solidFill>
                <a:cs typeface="Comic Sans MS"/>
              </a:rPr>
              <a:t>Spinocerebellar</a:t>
            </a:r>
            <a:r>
              <a:rPr lang="en-US" sz="1300" spc="-5" dirty="0" smtClean="0">
                <a:solidFill>
                  <a:schemeClr val="bg2">
                    <a:lumMod val="75000"/>
                  </a:schemeClr>
                </a:solidFill>
                <a:cs typeface="Comic Sans MS"/>
              </a:rPr>
              <a:t> tracts.</a:t>
            </a:r>
          </a:p>
          <a:p>
            <a:pPr marL="285750" lvl="0" indent="-285750" defTabSz="622300">
              <a:lnSpc>
                <a:spcPct val="90000"/>
              </a:lnSpc>
              <a:spcBef>
                <a:spcPct val="0"/>
              </a:spcBef>
              <a:spcAft>
                <a:spcPct val="35000"/>
              </a:spcAft>
              <a:buFont typeface="Arial" panose="020B0604020202020204" pitchFamily="34" charset="0"/>
              <a:buChar char="•"/>
            </a:pPr>
            <a:endParaRPr lang="en-US" sz="1300" spc="-5" dirty="0" smtClean="0">
              <a:solidFill>
                <a:schemeClr val="bg2">
                  <a:lumMod val="75000"/>
                </a:schemeClr>
              </a:solidFill>
              <a:cs typeface="Comic Sans MS"/>
            </a:endParaRPr>
          </a:p>
          <a:p>
            <a:pPr marL="285750" lvl="0" indent="-285750" defTabSz="622300">
              <a:lnSpc>
                <a:spcPct val="90000"/>
              </a:lnSpc>
              <a:spcBef>
                <a:spcPct val="0"/>
              </a:spcBef>
              <a:spcAft>
                <a:spcPct val="35000"/>
              </a:spcAft>
              <a:buFont typeface="Wingdings" panose="05000000000000000000" pitchFamily="2" charset="2"/>
              <a:buChar char="Ø"/>
            </a:pPr>
            <a:r>
              <a:rPr lang="en-US" sz="1300" spc="-5" dirty="0" smtClean="0">
                <a:solidFill>
                  <a:schemeClr val="accent2">
                    <a:lumMod val="75000"/>
                  </a:schemeClr>
                </a:solidFill>
                <a:cs typeface="Comic Sans MS"/>
              </a:rPr>
              <a:t>Motor signals and brain motor commands pass through descending motor tracts and spinal efferent motor nerves to skeletal muscles to </a:t>
            </a:r>
            <a:r>
              <a:rPr lang="en-US" sz="1300" spc="-5" dirty="0" err="1" smtClean="0">
                <a:solidFill>
                  <a:schemeClr val="accent2">
                    <a:lumMod val="75000"/>
                  </a:schemeClr>
                </a:solidFill>
                <a:cs typeface="Comic Sans MS"/>
              </a:rPr>
              <a:t>excute</a:t>
            </a:r>
            <a:r>
              <a:rPr lang="en-US" sz="1300" spc="-5" dirty="0" smtClean="0">
                <a:solidFill>
                  <a:schemeClr val="accent2">
                    <a:lumMod val="75000"/>
                  </a:schemeClr>
                </a:solidFill>
                <a:cs typeface="Comic Sans MS"/>
              </a:rPr>
              <a:t> motor functions.</a:t>
            </a:r>
            <a:endParaRPr lang="en-US" sz="1300" spc="-5" dirty="0">
              <a:solidFill>
                <a:schemeClr val="accent2">
                  <a:lumMod val="75000"/>
                </a:schemeClr>
              </a:solidFill>
              <a:cs typeface="Comic Sans MS"/>
            </a:endParaRPr>
          </a:p>
        </p:txBody>
      </p:sp>
      <p:sp>
        <p:nvSpPr>
          <p:cNvPr id="39" name="object 7"/>
          <p:cNvSpPr/>
          <p:nvPr/>
        </p:nvSpPr>
        <p:spPr>
          <a:xfrm>
            <a:off x="7688513" y="3411956"/>
            <a:ext cx="4188809" cy="2656120"/>
          </a:xfrm>
          <a:prstGeom prst="rect">
            <a:avLst/>
          </a:prstGeom>
          <a:blipFill>
            <a:blip r:embed="rId2" cstate="print"/>
            <a:stretch>
              <a:fillRect/>
            </a:stretch>
          </a:blipFill>
        </p:spPr>
        <p:txBody>
          <a:bodyPr wrap="square" lIns="0" tIns="0" rIns="0" bIns="0" rtlCol="0"/>
          <a:lstStyle/>
          <a:p>
            <a:endParaRPr/>
          </a:p>
        </p:txBody>
      </p:sp>
      <p:sp>
        <p:nvSpPr>
          <p:cNvPr id="4" name="Rectangle 3"/>
          <p:cNvSpPr/>
          <p:nvPr/>
        </p:nvSpPr>
        <p:spPr>
          <a:xfrm>
            <a:off x="7688512" y="2710162"/>
            <a:ext cx="4188809" cy="66275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en-GB" sz="1400" dirty="0">
                <a:solidFill>
                  <a:srgbClr val="00B050"/>
                </a:solidFill>
              </a:rPr>
              <a:t>Reflexes = </a:t>
            </a:r>
            <a:r>
              <a:rPr lang="ar-SA" sz="1400" dirty="0">
                <a:solidFill>
                  <a:srgbClr val="00B050"/>
                </a:solidFill>
              </a:rPr>
              <a:t>ردود أفعال</a:t>
            </a:r>
          </a:p>
          <a:p>
            <a:r>
              <a:rPr lang="en-US" sz="1400" dirty="0">
                <a:solidFill>
                  <a:srgbClr val="00B050"/>
                </a:solidFill>
              </a:rPr>
              <a:t>We have other types of reflexes in the brain like corneal reflex, coughing reflex</a:t>
            </a:r>
            <a:r>
              <a:rPr lang="en-US" sz="1400" dirty="0">
                <a:solidFill>
                  <a:srgbClr val="FF0000"/>
                </a:solidFill>
              </a:rPr>
              <a:t>.</a:t>
            </a:r>
            <a:endParaRPr lang="en-GB" sz="1400" dirty="0">
              <a:solidFill>
                <a:srgbClr val="FF0000"/>
              </a:solidFill>
            </a:endParaRPr>
          </a:p>
        </p:txBody>
      </p:sp>
    </p:spTree>
    <p:extLst>
      <p:ext uri="{BB962C8B-B14F-4D97-AF65-F5344CB8AC3E}">
        <p14:creationId xmlns:p14="http://schemas.microsoft.com/office/powerpoint/2010/main" val="9432434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Interneurons &amp; interneuron pool</a:t>
            </a:r>
          </a:p>
        </p:txBody>
      </p:sp>
      <p:sp>
        <p:nvSpPr>
          <p:cNvPr id="3" name="Slide Number Placeholder 2"/>
          <p:cNvSpPr>
            <a:spLocks noGrp="1"/>
          </p:cNvSpPr>
          <p:nvPr>
            <p:ph type="sldNum" sz="quarter" idx="12"/>
          </p:nvPr>
        </p:nvSpPr>
        <p:spPr/>
        <p:txBody>
          <a:bodyPr/>
          <a:lstStyle/>
          <a:p>
            <a:fld id="{4929A69E-7D8F-4515-9605-0315ABD4F316}" type="slidenum">
              <a:rPr lang="en-US" smtClean="0"/>
              <a:t>14</a:t>
            </a:fld>
            <a:endParaRPr lang="en-US" dirty="0"/>
          </a:p>
        </p:txBody>
      </p:sp>
      <p:sp>
        <p:nvSpPr>
          <p:cNvPr id="4" name="Content Placeholder 3"/>
          <p:cNvSpPr>
            <a:spLocks noGrp="1"/>
          </p:cNvSpPr>
          <p:nvPr>
            <p:ph sz="quarter" idx="1"/>
          </p:nvPr>
        </p:nvSpPr>
        <p:spPr>
          <a:xfrm>
            <a:off x="609461" y="1219200"/>
            <a:ext cx="5484950" cy="4937760"/>
          </a:xfrm>
        </p:spPr>
        <p:txBody>
          <a:bodyPr>
            <a:normAutofit/>
          </a:bodyPr>
          <a:lstStyle/>
          <a:p>
            <a:r>
              <a:rPr lang="en-US" sz="1600" dirty="0" smtClean="0">
                <a:solidFill>
                  <a:schemeClr val="accent2">
                    <a:lumMod val="75000"/>
                  </a:schemeClr>
                </a:solidFill>
              </a:rPr>
              <a:t>Interneurons </a:t>
            </a:r>
            <a:r>
              <a:rPr lang="en-US" sz="1600" dirty="0" smtClean="0"/>
              <a:t>are present in the </a:t>
            </a:r>
            <a:r>
              <a:rPr lang="en-US" sz="1600" dirty="0" smtClean="0">
                <a:solidFill>
                  <a:schemeClr val="bg2">
                    <a:lumMod val="75000"/>
                  </a:schemeClr>
                </a:solidFill>
              </a:rPr>
              <a:t>grey matter </a:t>
            </a:r>
            <a:r>
              <a:rPr lang="en-US" sz="1600" dirty="0" smtClean="0"/>
              <a:t>in the </a:t>
            </a:r>
            <a:r>
              <a:rPr lang="en-US" sz="1600" dirty="0" smtClean="0">
                <a:solidFill>
                  <a:schemeClr val="bg2">
                    <a:lumMod val="75000"/>
                  </a:schemeClr>
                </a:solidFill>
              </a:rPr>
              <a:t>dorsal horns</a:t>
            </a:r>
            <a:r>
              <a:rPr lang="en-US" sz="1600" dirty="0" smtClean="0"/>
              <a:t>, the </a:t>
            </a:r>
            <a:r>
              <a:rPr lang="en-US" sz="1600" dirty="0" smtClean="0">
                <a:solidFill>
                  <a:schemeClr val="bg2">
                    <a:lumMod val="75000"/>
                  </a:schemeClr>
                </a:solidFill>
              </a:rPr>
              <a:t>anterior horns</a:t>
            </a:r>
            <a:r>
              <a:rPr lang="en-US" sz="1600" dirty="0" smtClean="0"/>
              <a:t>, and the </a:t>
            </a:r>
            <a:r>
              <a:rPr lang="en-US" sz="1600" dirty="0" smtClean="0">
                <a:solidFill>
                  <a:schemeClr val="bg2">
                    <a:lumMod val="75000"/>
                  </a:schemeClr>
                </a:solidFill>
              </a:rPr>
              <a:t>intermediate areas </a:t>
            </a:r>
            <a:r>
              <a:rPr lang="en-US" sz="1600" dirty="0" smtClean="0"/>
              <a:t>between them.</a:t>
            </a:r>
          </a:p>
          <a:p>
            <a:endParaRPr lang="en-US" sz="1600" dirty="0" smtClean="0"/>
          </a:p>
          <a:p>
            <a:r>
              <a:rPr lang="en-US" sz="1600" dirty="0" smtClean="0"/>
              <a:t>These cells are about </a:t>
            </a:r>
            <a:r>
              <a:rPr lang="en-US" sz="1600" dirty="0" smtClean="0">
                <a:solidFill>
                  <a:schemeClr val="accent4">
                    <a:lumMod val="75000"/>
                  </a:schemeClr>
                </a:solidFill>
              </a:rPr>
              <a:t>30</a:t>
            </a:r>
            <a:r>
              <a:rPr lang="en-US" sz="1600" dirty="0" smtClean="0"/>
              <a:t> times as numerous as the anterior motor neurons, small and highly excitable, often exhibiting spontaneous activity.</a:t>
            </a:r>
          </a:p>
          <a:p>
            <a:endParaRPr lang="en-US" sz="1600" dirty="0" smtClean="0"/>
          </a:p>
          <a:p>
            <a:r>
              <a:rPr lang="en-US" sz="1600" dirty="0" smtClean="0"/>
              <a:t>Diverging, converging, and </a:t>
            </a:r>
            <a:r>
              <a:rPr lang="en-US" sz="1600" dirty="0" err="1" smtClean="0"/>
              <a:t>repititive</a:t>
            </a:r>
            <a:r>
              <a:rPr lang="en-US" sz="1600" dirty="0" smtClean="0"/>
              <a:t>-discharge.</a:t>
            </a:r>
          </a:p>
          <a:p>
            <a:endParaRPr lang="en-US" sz="1600" dirty="0" smtClean="0"/>
          </a:p>
          <a:p>
            <a:r>
              <a:rPr lang="en-US" sz="1600" dirty="0" smtClean="0"/>
              <a:t>They are </a:t>
            </a:r>
            <a:r>
              <a:rPr lang="en-US" sz="1600" u="sng" dirty="0" smtClean="0"/>
              <a:t>excitatory</a:t>
            </a:r>
            <a:r>
              <a:rPr lang="en-US" sz="1600" dirty="0" smtClean="0"/>
              <a:t> or </a:t>
            </a:r>
            <a:r>
              <a:rPr lang="en-US" sz="1600" u="sng" dirty="0" smtClean="0"/>
              <a:t>inhibitory</a:t>
            </a:r>
            <a:r>
              <a:rPr lang="en-US" sz="1600" dirty="0" smtClean="0"/>
              <a:t>.</a:t>
            </a:r>
            <a:endParaRPr lang="en-US" sz="1600" dirty="0"/>
          </a:p>
        </p:txBody>
      </p:sp>
      <p:sp>
        <p:nvSpPr>
          <p:cNvPr id="6" name="TextBox 5"/>
          <p:cNvSpPr txBox="1"/>
          <p:nvPr/>
        </p:nvSpPr>
        <p:spPr>
          <a:xfrm>
            <a:off x="9455497" y="0"/>
            <a:ext cx="2733328" cy="307777"/>
          </a:xfrm>
          <a:prstGeom prst="rect">
            <a:avLst/>
          </a:prstGeom>
          <a:solidFill>
            <a:srgbClr val="E4CBE7"/>
          </a:solidFill>
          <a:ln>
            <a:solidFill>
              <a:srgbClr val="A954AB"/>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FEMALES’ SLIDES </a:t>
            </a:r>
          </a:p>
        </p:txBody>
      </p:sp>
      <p:sp>
        <p:nvSpPr>
          <p:cNvPr id="9" name="object 11"/>
          <p:cNvSpPr/>
          <p:nvPr/>
        </p:nvSpPr>
        <p:spPr>
          <a:xfrm>
            <a:off x="9389119" y="4757810"/>
            <a:ext cx="1704901" cy="1559198"/>
          </a:xfrm>
          <a:prstGeom prst="rect">
            <a:avLst/>
          </a:prstGeom>
          <a:blipFill>
            <a:blip r:embed="rId2" cstate="print"/>
            <a:srcRect/>
            <a:stretch>
              <a:fillRect l="-146574" t="-48273" b="-43890"/>
            </a:stretch>
          </a:blipFill>
        </p:spPr>
        <p:txBody>
          <a:bodyPr wrap="square" lIns="0" tIns="0" rIns="0" bIns="0" rtlCol="0"/>
          <a:lstStyle/>
          <a:p>
            <a:endParaRPr dirty="0"/>
          </a:p>
        </p:txBody>
      </p:sp>
      <p:sp>
        <p:nvSpPr>
          <p:cNvPr id="13" name="object 11"/>
          <p:cNvSpPr/>
          <p:nvPr/>
        </p:nvSpPr>
        <p:spPr>
          <a:xfrm>
            <a:off x="6565543" y="4757810"/>
            <a:ext cx="1800200" cy="1559198"/>
          </a:xfrm>
          <a:prstGeom prst="rect">
            <a:avLst/>
          </a:prstGeom>
          <a:blipFill>
            <a:blip r:embed="rId2" cstate="print"/>
            <a:srcRect/>
            <a:stretch>
              <a:fillRect l="-22409" t="-53801" r="-112361" b="-45755"/>
            </a:stretch>
          </a:blipFill>
        </p:spPr>
        <p:txBody>
          <a:bodyPr wrap="square" lIns="0" tIns="0" rIns="0" bIns="0" rtlCol="0"/>
          <a:lstStyle/>
          <a:p>
            <a:r>
              <a:rPr lang="en-US" dirty="0" smtClean="0"/>
              <a:t>v</a:t>
            </a:r>
            <a:endParaRPr dirty="0"/>
          </a:p>
        </p:txBody>
      </p:sp>
      <p:cxnSp>
        <p:nvCxnSpPr>
          <p:cNvPr id="16" name="Straight Connector 15"/>
          <p:cNvCxnSpPr>
            <a:stCxn id="2" idx="2"/>
          </p:cNvCxnSpPr>
          <p:nvPr/>
        </p:nvCxnSpPr>
        <p:spPr>
          <a:xfrm flipH="1">
            <a:off x="6094412" y="1143000"/>
            <a:ext cx="20" cy="5213350"/>
          </a:xfrm>
          <a:prstGeom prst="line">
            <a:avLst/>
          </a:prstGeom>
          <a:ln>
            <a:prstDash val="dashDot"/>
          </a:ln>
        </p:spPr>
        <p:style>
          <a:lnRef idx="1">
            <a:schemeClr val="accent2"/>
          </a:lnRef>
          <a:fillRef idx="0">
            <a:schemeClr val="accent2"/>
          </a:fillRef>
          <a:effectRef idx="0">
            <a:schemeClr val="accent2"/>
          </a:effectRef>
          <a:fontRef idx="minor">
            <a:schemeClr val="tx1"/>
          </a:fontRef>
        </p:style>
      </p:cxnSp>
      <p:sp>
        <p:nvSpPr>
          <p:cNvPr id="17" name="Rectangle 16"/>
          <p:cNvSpPr/>
          <p:nvPr/>
        </p:nvSpPr>
        <p:spPr>
          <a:xfrm>
            <a:off x="6388624" y="1219200"/>
            <a:ext cx="4896544" cy="841648"/>
          </a:xfrm>
          <a:prstGeom prst="rect">
            <a:avLst/>
          </a:prstGeom>
          <a:solidFill>
            <a:schemeClr val="accent2">
              <a:lumMod val="40000"/>
              <a:lumOff val="60000"/>
            </a:schemeClr>
          </a:solidFill>
        </p:spPr>
        <p:style>
          <a:lnRef idx="2">
            <a:schemeClr val="accent2">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400">
                <a:solidFill>
                  <a:schemeClr val="bg1"/>
                </a:solidFill>
              </a:rPr>
              <a:t>Different types of neuronal circuits are found in the interneuron pool</a:t>
            </a:r>
          </a:p>
          <a:p>
            <a:pPr lvl="0" algn="ctr" defTabSz="711200">
              <a:lnSpc>
                <a:spcPct val="90000"/>
              </a:lnSpc>
              <a:spcBef>
                <a:spcPct val="0"/>
              </a:spcBef>
              <a:spcAft>
                <a:spcPct val="35000"/>
              </a:spcAft>
            </a:pPr>
            <a:r>
              <a:rPr lang="en-US" sz="1400">
                <a:solidFill>
                  <a:srgbClr val="00B050"/>
                </a:solidFill>
              </a:rPr>
              <a:t>The neurons or interneurons are organized in specialized circuits, either parallel or reverberating.</a:t>
            </a:r>
            <a:endParaRPr lang="en-US" sz="1400" dirty="0">
              <a:solidFill>
                <a:srgbClr val="00B050"/>
              </a:solidFill>
            </a:endParaRPr>
          </a:p>
        </p:txBody>
      </p:sp>
      <p:cxnSp>
        <p:nvCxnSpPr>
          <p:cNvPr id="19" name="Straight Connector 18"/>
          <p:cNvCxnSpPr>
            <a:stCxn id="17" idx="2"/>
          </p:cNvCxnSpPr>
          <p:nvPr/>
        </p:nvCxnSpPr>
        <p:spPr>
          <a:xfrm>
            <a:off x="8836896" y="2060848"/>
            <a:ext cx="0" cy="237551"/>
          </a:xfrm>
          <a:prstGeom prst="line">
            <a:avLst/>
          </a:prstGeom>
        </p:spPr>
        <p:style>
          <a:lnRef idx="1">
            <a:schemeClr val="accent2"/>
          </a:lnRef>
          <a:fillRef idx="0">
            <a:schemeClr val="accent2"/>
          </a:fillRef>
          <a:effectRef idx="0">
            <a:schemeClr val="accent2"/>
          </a:effectRef>
          <a:fontRef idx="minor">
            <a:schemeClr val="tx1"/>
          </a:fontRef>
        </p:style>
      </p:cxnSp>
      <p:cxnSp>
        <p:nvCxnSpPr>
          <p:cNvPr id="21" name="Straight Connector 20"/>
          <p:cNvCxnSpPr/>
          <p:nvPr/>
        </p:nvCxnSpPr>
        <p:spPr>
          <a:xfrm>
            <a:off x="8836896" y="2298399"/>
            <a:ext cx="1361972"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22" name="Straight Connector 21"/>
          <p:cNvCxnSpPr/>
          <p:nvPr/>
        </p:nvCxnSpPr>
        <p:spPr>
          <a:xfrm>
            <a:off x="7318548" y="2298399"/>
            <a:ext cx="1518348"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26" name="Straight Arrow Connector 25"/>
          <p:cNvCxnSpPr/>
          <p:nvPr/>
        </p:nvCxnSpPr>
        <p:spPr>
          <a:xfrm>
            <a:off x="7318548" y="2298399"/>
            <a:ext cx="0" cy="19449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7" name="Straight Arrow Connector 26"/>
          <p:cNvCxnSpPr/>
          <p:nvPr/>
        </p:nvCxnSpPr>
        <p:spPr>
          <a:xfrm>
            <a:off x="10198868" y="2298399"/>
            <a:ext cx="0" cy="19449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8" name="Rectangle 27"/>
          <p:cNvSpPr/>
          <p:nvPr/>
        </p:nvSpPr>
        <p:spPr>
          <a:xfrm>
            <a:off x="6421538" y="2551376"/>
            <a:ext cx="1794020" cy="44557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defTabSz="622300">
              <a:lnSpc>
                <a:spcPct val="90000"/>
              </a:lnSpc>
              <a:spcBef>
                <a:spcPct val="0"/>
              </a:spcBef>
              <a:spcAft>
                <a:spcPct val="35000"/>
              </a:spcAft>
            </a:pPr>
            <a:r>
              <a:rPr lang="en-US" sz="1600" dirty="0" smtClean="0">
                <a:solidFill>
                  <a:schemeClr val="accent2">
                    <a:lumMod val="75000"/>
                  </a:schemeClr>
                </a:solidFill>
              </a:rPr>
              <a:t>Parallel </a:t>
            </a:r>
            <a:endParaRPr lang="en-US" sz="1600" dirty="0">
              <a:solidFill>
                <a:schemeClr val="accent2">
                  <a:lumMod val="75000"/>
                </a:schemeClr>
              </a:solidFill>
            </a:endParaRPr>
          </a:p>
        </p:txBody>
      </p:sp>
      <p:sp>
        <p:nvSpPr>
          <p:cNvPr id="29" name="Rectangle 28"/>
          <p:cNvSpPr/>
          <p:nvPr/>
        </p:nvSpPr>
        <p:spPr>
          <a:xfrm>
            <a:off x="9301858" y="2551376"/>
            <a:ext cx="1794020" cy="44557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defTabSz="622300">
              <a:lnSpc>
                <a:spcPct val="90000"/>
              </a:lnSpc>
              <a:spcBef>
                <a:spcPct val="0"/>
              </a:spcBef>
              <a:spcAft>
                <a:spcPct val="35000"/>
              </a:spcAft>
            </a:pPr>
            <a:r>
              <a:rPr lang="en-US" sz="1600" dirty="0" err="1" smtClean="0">
                <a:solidFill>
                  <a:schemeClr val="accent2">
                    <a:lumMod val="75000"/>
                  </a:schemeClr>
                </a:solidFill>
              </a:rPr>
              <a:t>Reverbrating</a:t>
            </a:r>
            <a:endParaRPr lang="en-US" sz="1600" dirty="0" smtClean="0">
              <a:solidFill>
                <a:schemeClr val="accent2">
                  <a:lumMod val="75000"/>
                </a:schemeClr>
              </a:solidFill>
            </a:endParaRPr>
          </a:p>
        </p:txBody>
      </p:sp>
      <p:cxnSp>
        <p:nvCxnSpPr>
          <p:cNvPr id="31" name="Straight Connector 30"/>
          <p:cNvCxnSpPr>
            <a:stCxn id="28" idx="2"/>
          </p:cNvCxnSpPr>
          <p:nvPr/>
        </p:nvCxnSpPr>
        <p:spPr>
          <a:xfrm>
            <a:off x="7318548" y="2996951"/>
            <a:ext cx="0" cy="360041"/>
          </a:xfrm>
          <a:prstGeom prst="line">
            <a:avLst/>
          </a:prstGeom>
        </p:spPr>
        <p:style>
          <a:lnRef idx="1">
            <a:schemeClr val="accent2"/>
          </a:lnRef>
          <a:fillRef idx="0">
            <a:schemeClr val="accent2"/>
          </a:fillRef>
          <a:effectRef idx="0">
            <a:schemeClr val="accent2"/>
          </a:effectRef>
          <a:fontRef idx="minor">
            <a:schemeClr val="tx1"/>
          </a:fontRef>
        </p:style>
      </p:cxnSp>
      <p:sp>
        <p:nvSpPr>
          <p:cNvPr id="32" name="Rectangle 31"/>
          <p:cNvSpPr/>
          <p:nvPr/>
        </p:nvSpPr>
        <p:spPr>
          <a:xfrm>
            <a:off x="6421538" y="3320309"/>
            <a:ext cx="1794020" cy="111414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defTabSz="622300">
              <a:lnSpc>
                <a:spcPct val="90000"/>
              </a:lnSpc>
              <a:spcBef>
                <a:spcPct val="0"/>
              </a:spcBef>
              <a:spcAft>
                <a:spcPct val="35000"/>
              </a:spcAft>
            </a:pPr>
            <a:r>
              <a:rPr lang="en-US" sz="1400" dirty="0">
                <a:solidFill>
                  <a:schemeClr val="tx1"/>
                </a:solidFill>
              </a:rPr>
              <a:t>afferent and efferent are parallel to each other (input parallel to output).</a:t>
            </a:r>
            <a:endParaRPr lang="en-US" sz="1400" dirty="0">
              <a:solidFill>
                <a:schemeClr val="accent2">
                  <a:lumMod val="75000"/>
                </a:schemeClr>
              </a:solidFill>
            </a:endParaRPr>
          </a:p>
        </p:txBody>
      </p:sp>
      <p:cxnSp>
        <p:nvCxnSpPr>
          <p:cNvPr id="34" name="Straight Connector 33"/>
          <p:cNvCxnSpPr/>
          <p:nvPr/>
        </p:nvCxnSpPr>
        <p:spPr>
          <a:xfrm>
            <a:off x="10198868" y="2996951"/>
            <a:ext cx="0" cy="360041"/>
          </a:xfrm>
          <a:prstGeom prst="line">
            <a:avLst/>
          </a:prstGeom>
        </p:spPr>
        <p:style>
          <a:lnRef idx="1">
            <a:schemeClr val="accent2"/>
          </a:lnRef>
          <a:fillRef idx="0">
            <a:schemeClr val="accent2"/>
          </a:fillRef>
          <a:effectRef idx="0">
            <a:schemeClr val="accent2"/>
          </a:effectRef>
          <a:fontRef idx="minor">
            <a:schemeClr val="tx1"/>
          </a:fontRef>
        </p:style>
      </p:cxnSp>
      <p:sp>
        <p:nvSpPr>
          <p:cNvPr id="35" name="Rectangle 34"/>
          <p:cNvSpPr/>
          <p:nvPr/>
        </p:nvSpPr>
        <p:spPr>
          <a:xfrm>
            <a:off x="9301858" y="3320309"/>
            <a:ext cx="1794020" cy="111680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defTabSz="622300">
              <a:lnSpc>
                <a:spcPct val="90000"/>
              </a:lnSpc>
              <a:spcBef>
                <a:spcPct val="0"/>
              </a:spcBef>
              <a:spcAft>
                <a:spcPct val="35000"/>
              </a:spcAft>
            </a:pPr>
            <a:r>
              <a:rPr lang="en-US" sz="1400" dirty="0">
                <a:solidFill>
                  <a:srgbClr val="00B050"/>
                </a:solidFill>
              </a:rPr>
              <a:t>Reverberating = </a:t>
            </a:r>
            <a:r>
              <a:rPr lang="ar-SA" sz="1400" dirty="0">
                <a:solidFill>
                  <a:srgbClr val="00B050"/>
                </a:solidFill>
              </a:rPr>
              <a:t>إعادة تنشيط</a:t>
            </a:r>
          </a:p>
          <a:p>
            <a:pPr lvl="0" defTabSz="622300">
              <a:lnSpc>
                <a:spcPct val="90000"/>
              </a:lnSpc>
              <a:spcBef>
                <a:spcPct val="0"/>
              </a:spcBef>
              <a:spcAft>
                <a:spcPct val="35000"/>
              </a:spcAft>
            </a:pPr>
            <a:r>
              <a:rPr lang="ar-SA" sz="1400" dirty="0">
                <a:solidFill>
                  <a:srgbClr val="00B050"/>
                </a:solidFill>
              </a:rPr>
              <a:t>“</a:t>
            </a:r>
            <a:r>
              <a:rPr lang="en-US" sz="1400" dirty="0" smtClean="0">
                <a:solidFill>
                  <a:srgbClr val="00B050"/>
                </a:solidFill>
              </a:rPr>
              <a:t>Re stimulation /Re-excitation</a:t>
            </a:r>
            <a:r>
              <a:rPr lang="en-US" sz="1400" dirty="0">
                <a:solidFill>
                  <a:srgbClr val="00B050"/>
                </a:solidFill>
              </a:rPr>
              <a:t>”</a:t>
            </a:r>
          </a:p>
          <a:p>
            <a:pPr lvl="0" defTabSz="622300">
              <a:lnSpc>
                <a:spcPct val="90000"/>
              </a:lnSpc>
              <a:spcBef>
                <a:spcPct val="0"/>
              </a:spcBef>
              <a:spcAft>
                <a:spcPct val="35000"/>
              </a:spcAft>
            </a:pPr>
            <a:r>
              <a:rPr lang="en-US" sz="1400" dirty="0">
                <a:solidFill>
                  <a:srgbClr val="00B050"/>
                </a:solidFill>
              </a:rPr>
              <a:t>Like a circle</a:t>
            </a:r>
          </a:p>
        </p:txBody>
      </p:sp>
    </p:spTree>
    <p:extLst>
      <p:ext uri="{BB962C8B-B14F-4D97-AF65-F5344CB8AC3E}">
        <p14:creationId xmlns:p14="http://schemas.microsoft.com/office/powerpoint/2010/main" val="3320080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Renshaw</a:t>
            </a:r>
            <a:r>
              <a:rPr lang="en-US" dirty="0"/>
              <a:t> Cells</a:t>
            </a:r>
          </a:p>
        </p:txBody>
      </p:sp>
      <p:sp>
        <p:nvSpPr>
          <p:cNvPr id="3" name="Slide Number Placeholder 2"/>
          <p:cNvSpPr>
            <a:spLocks noGrp="1"/>
          </p:cNvSpPr>
          <p:nvPr>
            <p:ph type="sldNum" sz="quarter" idx="12"/>
          </p:nvPr>
        </p:nvSpPr>
        <p:spPr/>
        <p:txBody>
          <a:bodyPr/>
          <a:lstStyle/>
          <a:p>
            <a:fld id="{4929A69E-7D8F-4515-9605-0315ABD4F316}" type="slidenum">
              <a:rPr lang="en-US" smtClean="0"/>
              <a:t>15</a:t>
            </a:fld>
            <a:endParaRPr lang="en-US" dirty="0"/>
          </a:p>
        </p:txBody>
      </p:sp>
      <p:grpSp>
        <p:nvGrpSpPr>
          <p:cNvPr id="4" name="Group 3"/>
          <p:cNvGrpSpPr/>
          <p:nvPr/>
        </p:nvGrpSpPr>
        <p:grpSpPr>
          <a:xfrm>
            <a:off x="600062" y="2132856"/>
            <a:ext cx="10970450" cy="1462858"/>
            <a:chOff x="487429" y="2398190"/>
            <a:chExt cx="10950342" cy="1462858"/>
          </a:xfrm>
        </p:grpSpPr>
        <p:sp>
          <p:nvSpPr>
            <p:cNvPr id="8" name="Freeform 7"/>
            <p:cNvSpPr/>
            <p:nvPr/>
          </p:nvSpPr>
          <p:spPr>
            <a:xfrm>
              <a:off x="487429" y="2398191"/>
              <a:ext cx="2881669" cy="1462856"/>
            </a:xfrm>
            <a:custGeom>
              <a:avLst/>
              <a:gdLst>
                <a:gd name="connsiteX0" fmla="*/ 0 w 2881669"/>
                <a:gd name="connsiteY0" fmla="*/ 146286 h 1462856"/>
                <a:gd name="connsiteX1" fmla="*/ 146286 w 2881669"/>
                <a:gd name="connsiteY1" fmla="*/ 0 h 1462856"/>
                <a:gd name="connsiteX2" fmla="*/ 2735383 w 2881669"/>
                <a:gd name="connsiteY2" fmla="*/ 0 h 1462856"/>
                <a:gd name="connsiteX3" fmla="*/ 2881669 w 2881669"/>
                <a:gd name="connsiteY3" fmla="*/ 146286 h 1462856"/>
                <a:gd name="connsiteX4" fmla="*/ 2881669 w 2881669"/>
                <a:gd name="connsiteY4" fmla="*/ 1316570 h 1462856"/>
                <a:gd name="connsiteX5" fmla="*/ 2735383 w 2881669"/>
                <a:gd name="connsiteY5" fmla="*/ 1462856 h 1462856"/>
                <a:gd name="connsiteX6" fmla="*/ 146286 w 2881669"/>
                <a:gd name="connsiteY6" fmla="*/ 1462856 h 1462856"/>
                <a:gd name="connsiteX7" fmla="*/ 0 w 2881669"/>
                <a:gd name="connsiteY7" fmla="*/ 1316570 h 1462856"/>
                <a:gd name="connsiteX8" fmla="*/ 0 w 2881669"/>
                <a:gd name="connsiteY8" fmla="*/ 146286 h 1462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1669" h="1462856">
                  <a:moveTo>
                    <a:pt x="0" y="146286"/>
                  </a:moveTo>
                  <a:cubicBezTo>
                    <a:pt x="0" y="65494"/>
                    <a:pt x="65494" y="0"/>
                    <a:pt x="146286" y="0"/>
                  </a:cubicBezTo>
                  <a:lnTo>
                    <a:pt x="2735383" y="0"/>
                  </a:lnTo>
                  <a:cubicBezTo>
                    <a:pt x="2816175" y="0"/>
                    <a:pt x="2881669" y="65494"/>
                    <a:pt x="2881669" y="146286"/>
                  </a:cubicBezTo>
                  <a:lnTo>
                    <a:pt x="2881669" y="1316570"/>
                  </a:lnTo>
                  <a:cubicBezTo>
                    <a:pt x="2881669" y="1397362"/>
                    <a:pt x="2816175" y="1462856"/>
                    <a:pt x="2735383" y="1462856"/>
                  </a:cubicBezTo>
                  <a:lnTo>
                    <a:pt x="146286" y="1462856"/>
                  </a:lnTo>
                  <a:cubicBezTo>
                    <a:pt x="65494" y="1462856"/>
                    <a:pt x="0" y="1397362"/>
                    <a:pt x="0" y="1316570"/>
                  </a:cubicBezTo>
                  <a:lnTo>
                    <a:pt x="0" y="146286"/>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6186" tIns="96186" rIns="96186" bIns="96186" numCol="1" spcCol="1270" anchor="ctr" anchorCtr="0">
              <a:noAutofit/>
            </a:bodyPr>
            <a:lstStyle/>
            <a:p>
              <a:pPr lvl="0" algn="ctr" defTabSz="622300">
                <a:lnSpc>
                  <a:spcPct val="90000"/>
                </a:lnSpc>
                <a:spcBef>
                  <a:spcPct val="0"/>
                </a:spcBef>
                <a:spcAft>
                  <a:spcPct val="35000"/>
                </a:spcAft>
              </a:pPr>
              <a:r>
                <a:rPr lang="en-US" sz="1400" kern="1200" dirty="0"/>
                <a:t>As the anterior motor neuron axon leaves the body of the neuron, it sends collateral branches to </a:t>
              </a:r>
              <a:r>
                <a:rPr lang="en-US" sz="1400" kern="1200" dirty="0">
                  <a:solidFill>
                    <a:srgbClr val="FF0000"/>
                  </a:solidFill>
                </a:rPr>
                <a:t>adjacent </a:t>
              </a:r>
              <a:r>
                <a:rPr lang="en-US" sz="1400" kern="1200" dirty="0" err="1">
                  <a:solidFill>
                    <a:srgbClr val="FF0000"/>
                  </a:solidFill>
                </a:rPr>
                <a:t>Renshaw</a:t>
              </a:r>
              <a:r>
                <a:rPr lang="en-US" sz="1400" kern="1200" dirty="0">
                  <a:solidFill>
                    <a:srgbClr val="FF0000"/>
                  </a:solidFill>
                </a:rPr>
                <a:t> cells. </a:t>
              </a:r>
            </a:p>
          </p:txBody>
        </p:sp>
        <p:sp>
          <p:nvSpPr>
            <p:cNvPr id="12" name="Freeform 11"/>
            <p:cNvSpPr/>
            <p:nvPr/>
          </p:nvSpPr>
          <p:spPr>
            <a:xfrm>
              <a:off x="4521765" y="2398190"/>
              <a:ext cx="2881669" cy="1462857"/>
            </a:xfrm>
            <a:custGeom>
              <a:avLst/>
              <a:gdLst>
                <a:gd name="connsiteX0" fmla="*/ 0 w 2881669"/>
                <a:gd name="connsiteY0" fmla="*/ 172900 h 1729001"/>
                <a:gd name="connsiteX1" fmla="*/ 172900 w 2881669"/>
                <a:gd name="connsiteY1" fmla="*/ 0 h 1729001"/>
                <a:gd name="connsiteX2" fmla="*/ 2708769 w 2881669"/>
                <a:gd name="connsiteY2" fmla="*/ 0 h 1729001"/>
                <a:gd name="connsiteX3" fmla="*/ 2881669 w 2881669"/>
                <a:gd name="connsiteY3" fmla="*/ 172900 h 1729001"/>
                <a:gd name="connsiteX4" fmla="*/ 2881669 w 2881669"/>
                <a:gd name="connsiteY4" fmla="*/ 1556101 h 1729001"/>
                <a:gd name="connsiteX5" fmla="*/ 2708769 w 2881669"/>
                <a:gd name="connsiteY5" fmla="*/ 1729001 h 1729001"/>
                <a:gd name="connsiteX6" fmla="*/ 172900 w 2881669"/>
                <a:gd name="connsiteY6" fmla="*/ 1729001 h 1729001"/>
                <a:gd name="connsiteX7" fmla="*/ 0 w 2881669"/>
                <a:gd name="connsiteY7" fmla="*/ 1556101 h 1729001"/>
                <a:gd name="connsiteX8" fmla="*/ 0 w 2881669"/>
                <a:gd name="connsiteY8" fmla="*/ 172900 h 172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1669" h="1729001">
                  <a:moveTo>
                    <a:pt x="0" y="172900"/>
                  </a:moveTo>
                  <a:cubicBezTo>
                    <a:pt x="0" y="77410"/>
                    <a:pt x="77410" y="0"/>
                    <a:pt x="172900" y="0"/>
                  </a:cubicBezTo>
                  <a:lnTo>
                    <a:pt x="2708769" y="0"/>
                  </a:lnTo>
                  <a:cubicBezTo>
                    <a:pt x="2804259" y="0"/>
                    <a:pt x="2881669" y="77410"/>
                    <a:pt x="2881669" y="172900"/>
                  </a:cubicBezTo>
                  <a:lnTo>
                    <a:pt x="2881669" y="1556101"/>
                  </a:lnTo>
                  <a:cubicBezTo>
                    <a:pt x="2881669" y="1651591"/>
                    <a:pt x="2804259" y="1729001"/>
                    <a:pt x="2708769" y="1729001"/>
                  </a:cubicBezTo>
                  <a:lnTo>
                    <a:pt x="172900" y="1729001"/>
                  </a:lnTo>
                  <a:cubicBezTo>
                    <a:pt x="77410" y="1729001"/>
                    <a:pt x="0" y="1651591"/>
                    <a:pt x="0" y="1556101"/>
                  </a:cubicBezTo>
                  <a:lnTo>
                    <a:pt x="0" y="17290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3981" tIns="103981" rIns="103981" bIns="103981" numCol="1" spcCol="1270" anchor="ctr" anchorCtr="0">
              <a:noAutofit/>
            </a:bodyPr>
            <a:lstStyle/>
            <a:p>
              <a:pPr lvl="0" algn="ctr" defTabSz="622300">
                <a:lnSpc>
                  <a:spcPct val="90000"/>
                </a:lnSpc>
                <a:spcBef>
                  <a:spcPct val="0"/>
                </a:spcBef>
                <a:spcAft>
                  <a:spcPct val="35000"/>
                </a:spcAft>
              </a:pPr>
              <a:r>
                <a:rPr lang="en-US" sz="1400" kern="1200" dirty="0"/>
                <a:t>These are </a:t>
              </a:r>
              <a:r>
                <a:rPr lang="en-US" sz="1400" kern="1200" dirty="0">
                  <a:solidFill>
                    <a:srgbClr val="FF0000"/>
                  </a:solidFill>
                </a:rPr>
                <a:t>inhibitory</a:t>
              </a:r>
              <a:r>
                <a:rPr lang="en-US" sz="1400" kern="1200" dirty="0"/>
                <a:t> cells that transmit inhibitory signals to the </a:t>
              </a:r>
              <a:r>
                <a:rPr lang="en-US" sz="1400" kern="1200" dirty="0">
                  <a:solidFill>
                    <a:srgbClr val="FF0000"/>
                  </a:solidFill>
                </a:rPr>
                <a:t>surrounding motor neurons </a:t>
              </a:r>
              <a:r>
                <a:rPr lang="en-US" sz="1400" kern="1200" dirty="0"/>
                <a:t>by lateral inhibition/stimulation of each motor neurons tends to inhibit adjacent motor neurons.</a:t>
              </a:r>
            </a:p>
          </p:txBody>
        </p:sp>
        <p:sp>
          <p:nvSpPr>
            <p:cNvPr id="14" name="Freeform 13"/>
            <p:cNvSpPr/>
            <p:nvPr/>
          </p:nvSpPr>
          <p:spPr>
            <a:xfrm>
              <a:off x="8556102" y="2398190"/>
              <a:ext cx="2881669" cy="1462858"/>
            </a:xfrm>
            <a:custGeom>
              <a:avLst/>
              <a:gdLst>
                <a:gd name="connsiteX0" fmla="*/ 0 w 2881669"/>
                <a:gd name="connsiteY0" fmla="*/ 172900 h 1729001"/>
                <a:gd name="connsiteX1" fmla="*/ 172900 w 2881669"/>
                <a:gd name="connsiteY1" fmla="*/ 0 h 1729001"/>
                <a:gd name="connsiteX2" fmla="*/ 2708769 w 2881669"/>
                <a:gd name="connsiteY2" fmla="*/ 0 h 1729001"/>
                <a:gd name="connsiteX3" fmla="*/ 2881669 w 2881669"/>
                <a:gd name="connsiteY3" fmla="*/ 172900 h 1729001"/>
                <a:gd name="connsiteX4" fmla="*/ 2881669 w 2881669"/>
                <a:gd name="connsiteY4" fmla="*/ 1556101 h 1729001"/>
                <a:gd name="connsiteX5" fmla="*/ 2708769 w 2881669"/>
                <a:gd name="connsiteY5" fmla="*/ 1729001 h 1729001"/>
                <a:gd name="connsiteX6" fmla="*/ 172900 w 2881669"/>
                <a:gd name="connsiteY6" fmla="*/ 1729001 h 1729001"/>
                <a:gd name="connsiteX7" fmla="*/ 0 w 2881669"/>
                <a:gd name="connsiteY7" fmla="*/ 1556101 h 1729001"/>
                <a:gd name="connsiteX8" fmla="*/ 0 w 2881669"/>
                <a:gd name="connsiteY8" fmla="*/ 172900 h 172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1669" h="1729001">
                  <a:moveTo>
                    <a:pt x="0" y="172900"/>
                  </a:moveTo>
                  <a:cubicBezTo>
                    <a:pt x="0" y="77410"/>
                    <a:pt x="77410" y="0"/>
                    <a:pt x="172900" y="0"/>
                  </a:cubicBezTo>
                  <a:lnTo>
                    <a:pt x="2708769" y="0"/>
                  </a:lnTo>
                  <a:cubicBezTo>
                    <a:pt x="2804259" y="0"/>
                    <a:pt x="2881669" y="77410"/>
                    <a:pt x="2881669" y="172900"/>
                  </a:cubicBezTo>
                  <a:lnTo>
                    <a:pt x="2881669" y="1556101"/>
                  </a:lnTo>
                  <a:cubicBezTo>
                    <a:pt x="2881669" y="1651591"/>
                    <a:pt x="2804259" y="1729001"/>
                    <a:pt x="2708769" y="1729001"/>
                  </a:cubicBezTo>
                  <a:lnTo>
                    <a:pt x="172900" y="1729001"/>
                  </a:lnTo>
                  <a:cubicBezTo>
                    <a:pt x="77410" y="1729001"/>
                    <a:pt x="0" y="1651591"/>
                    <a:pt x="0" y="1556101"/>
                  </a:cubicBezTo>
                  <a:lnTo>
                    <a:pt x="0" y="17290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3981" tIns="103981" rIns="103981" bIns="103981" numCol="1" spcCol="1270" anchor="ctr" anchorCtr="0">
              <a:noAutofit/>
            </a:bodyPr>
            <a:lstStyle/>
            <a:p>
              <a:pPr lvl="0" algn="ctr" defTabSz="622300">
                <a:lnSpc>
                  <a:spcPct val="90000"/>
                </a:lnSpc>
                <a:spcBef>
                  <a:spcPct val="0"/>
                </a:spcBef>
                <a:spcAft>
                  <a:spcPct val="35000"/>
                </a:spcAft>
              </a:pPr>
              <a:r>
                <a:rPr lang="en-US" sz="1400" kern="1200" dirty="0"/>
                <a:t>This lateral inhibition helps to focus or sharpen the signals from each motor neuron. </a:t>
              </a:r>
              <a:endParaRPr lang="en-US" sz="1400" kern="1200" dirty="0" smtClean="0"/>
            </a:p>
            <a:p>
              <a:pPr lvl="0" algn="ctr" defTabSz="622300">
                <a:lnSpc>
                  <a:spcPct val="90000"/>
                </a:lnSpc>
                <a:spcBef>
                  <a:spcPct val="0"/>
                </a:spcBef>
                <a:spcAft>
                  <a:spcPct val="35000"/>
                </a:spcAft>
              </a:pPr>
              <a:r>
                <a:rPr lang="en-US" sz="1400" kern="1200" dirty="0" smtClean="0"/>
                <a:t>(</a:t>
              </a:r>
              <a:r>
                <a:rPr lang="en-US" sz="1400" kern="1200" dirty="0"/>
                <a:t>allow transmission of the primary signal in the desired direction while suppressing the tendency for signals to spread laterally)</a:t>
              </a:r>
            </a:p>
          </p:txBody>
        </p:sp>
      </p:grpSp>
      <p:sp>
        <p:nvSpPr>
          <p:cNvPr id="6" name="Rectangle 5"/>
          <p:cNvSpPr/>
          <p:nvPr/>
        </p:nvSpPr>
        <p:spPr>
          <a:xfrm>
            <a:off x="609460" y="1295400"/>
            <a:ext cx="10969943" cy="584775"/>
          </a:xfrm>
          <a:prstGeom prst="rect">
            <a:avLst/>
          </a:prstGeom>
        </p:spPr>
        <p:txBody>
          <a:bodyPr wrap="square">
            <a:spAutoFit/>
          </a:bodyPr>
          <a:lstStyle/>
          <a:p>
            <a:r>
              <a:rPr lang="en-US" sz="1600" dirty="0" err="1">
                <a:solidFill>
                  <a:schemeClr val="accent2">
                    <a:lumMod val="75000"/>
                  </a:schemeClr>
                </a:solidFill>
              </a:rPr>
              <a:t>Renshaw</a:t>
            </a:r>
            <a:r>
              <a:rPr lang="en-US" sz="1600" dirty="0">
                <a:solidFill>
                  <a:schemeClr val="accent2">
                    <a:lumMod val="75000"/>
                  </a:schemeClr>
                </a:solidFill>
              </a:rPr>
              <a:t> cells: </a:t>
            </a:r>
            <a:r>
              <a:rPr lang="en-US" sz="1600" dirty="0"/>
              <a:t>they are small neurons located in the anterior horns of the spinal cord, in close association with the </a:t>
            </a:r>
            <a:r>
              <a:rPr lang="en-US" sz="1600" dirty="0" smtClean="0"/>
              <a:t>motor neurons</a:t>
            </a:r>
            <a:r>
              <a:rPr lang="en-US" sz="1600" dirty="0"/>
              <a:t>.</a:t>
            </a:r>
          </a:p>
        </p:txBody>
      </p:sp>
      <p:sp>
        <p:nvSpPr>
          <p:cNvPr id="7" name="TextBox 6"/>
          <p:cNvSpPr txBox="1"/>
          <p:nvPr/>
        </p:nvSpPr>
        <p:spPr>
          <a:xfrm>
            <a:off x="9455497" y="0"/>
            <a:ext cx="2733328" cy="307777"/>
          </a:xfrm>
          <a:prstGeom prst="rect">
            <a:avLst/>
          </a:prstGeom>
          <a:solidFill>
            <a:srgbClr val="E4CBE7"/>
          </a:solidFill>
          <a:ln>
            <a:solidFill>
              <a:srgbClr val="A954AB"/>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FEMALES’ SLIDES </a:t>
            </a:r>
          </a:p>
        </p:txBody>
      </p:sp>
      <p:sp>
        <p:nvSpPr>
          <p:cNvPr id="10" name="object 2"/>
          <p:cNvSpPr/>
          <p:nvPr/>
        </p:nvSpPr>
        <p:spPr>
          <a:xfrm>
            <a:off x="1557908" y="4067069"/>
            <a:ext cx="4041743" cy="2189131"/>
          </a:xfrm>
          <a:prstGeom prst="rect">
            <a:avLst/>
          </a:prstGeom>
          <a:blipFill>
            <a:blip r:embed="rId2" cstate="print"/>
            <a:stretch>
              <a:fillRect/>
            </a:stretch>
          </a:blipFill>
        </p:spPr>
        <p:txBody>
          <a:bodyPr wrap="square" lIns="0" tIns="0" rIns="0" bIns="0" rtlCol="0"/>
          <a:lstStyle/>
          <a:p>
            <a:endParaRPr/>
          </a:p>
        </p:txBody>
      </p:sp>
      <p:sp>
        <p:nvSpPr>
          <p:cNvPr id="11" name="object 3"/>
          <p:cNvSpPr/>
          <p:nvPr/>
        </p:nvSpPr>
        <p:spPr>
          <a:xfrm>
            <a:off x="6814042" y="4067069"/>
            <a:ext cx="3756799" cy="2189130"/>
          </a:xfrm>
          <a:prstGeom prst="rect">
            <a:avLst/>
          </a:prstGeom>
          <a:blipFill>
            <a:blip r:embed="rId3" cstate="print"/>
            <a:stretch>
              <a:fillRect/>
            </a:stretch>
          </a:blipFill>
        </p:spPr>
        <p:txBody>
          <a:bodyPr wrap="square" lIns="0" tIns="0" rIns="0" bIns="0" rtlCol="0"/>
          <a:lstStyle/>
          <a:p>
            <a:endParaRPr/>
          </a:p>
        </p:txBody>
      </p:sp>
      <p:cxnSp>
        <p:nvCxnSpPr>
          <p:cNvPr id="16" name="Straight Arrow Connector 15"/>
          <p:cNvCxnSpPr/>
          <p:nvPr/>
        </p:nvCxnSpPr>
        <p:spPr>
          <a:xfrm>
            <a:off x="3487023" y="2852936"/>
            <a:ext cx="1014322"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8" name="Straight Arrow Connector 17"/>
          <p:cNvCxnSpPr/>
          <p:nvPr/>
        </p:nvCxnSpPr>
        <p:spPr>
          <a:xfrm>
            <a:off x="7528767" y="2837047"/>
            <a:ext cx="1014322"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9020021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Important characteristics of neuronal circuits</a:t>
            </a:r>
            <a:endParaRPr lang="en-US" sz="3200" dirty="0"/>
          </a:p>
        </p:txBody>
      </p:sp>
      <p:sp>
        <p:nvSpPr>
          <p:cNvPr id="3" name="Slide Number Placeholder 2"/>
          <p:cNvSpPr>
            <a:spLocks noGrp="1"/>
          </p:cNvSpPr>
          <p:nvPr>
            <p:ph type="sldNum" sz="quarter" idx="12"/>
          </p:nvPr>
        </p:nvSpPr>
        <p:spPr/>
        <p:txBody>
          <a:bodyPr/>
          <a:lstStyle/>
          <a:p>
            <a:fld id="{4929A69E-7D8F-4515-9605-0315ABD4F316}" type="slidenum">
              <a:rPr lang="en-US" smtClean="0"/>
              <a:t>16</a:t>
            </a:fld>
            <a:endParaRPr lang="en-US" dirty="0"/>
          </a:p>
        </p:txBody>
      </p:sp>
      <p:sp>
        <p:nvSpPr>
          <p:cNvPr id="6" name="Rectangle 5"/>
          <p:cNvSpPr/>
          <p:nvPr/>
        </p:nvSpPr>
        <p:spPr>
          <a:xfrm>
            <a:off x="3286109" y="1295400"/>
            <a:ext cx="5616643" cy="542595"/>
          </a:xfrm>
          <a:prstGeom prst="rect">
            <a:avLst/>
          </a:prstGeom>
          <a:solidFill>
            <a:schemeClr val="accent2">
              <a:lumMod val="40000"/>
              <a:lumOff val="60000"/>
            </a:schemeClr>
          </a:solidFill>
        </p:spPr>
        <p:style>
          <a:lnRef idx="2">
            <a:schemeClr val="accent2"/>
          </a:lnRef>
          <a:fillRef idx="1">
            <a:schemeClr val="lt1"/>
          </a:fillRef>
          <a:effectRef idx="0">
            <a:schemeClr val="accent2"/>
          </a:effectRef>
          <a:fontRef idx="minor">
            <a:schemeClr val="dk1"/>
          </a:fontRef>
        </p:style>
        <p:txBody>
          <a:bodyPr rtlCol="0" anchor="ctr"/>
          <a:lstStyle/>
          <a:p>
            <a:pPr lvl="0"/>
            <a:r>
              <a:rPr lang="en-US" sz="1600">
                <a:solidFill>
                  <a:schemeClr val="bg1"/>
                </a:solidFill>
              </a:rPr>
              <a:t>Sensory afferent enter spinal cord via dorsal (posterior) root, as they </a:t>
            </a:r>
            <a:r>
              <a:rPr lang="en-US" sz="1600" u="sng">
                <a:solidFill>
                  <a:schemeClr val="bg1"/>
                </a:solidFill>
              </a:rPr>
              <a:t>enter</a:t>
            </a:r>
            <a:r>
              <a:rPr lang="en-US" sz="1600">
                <a:solidFill>
                  <a:schemeClr val="bg1"/>
                </a:solidFill>
              </a:rPr>
              <a:t> the neuronal pool they undergo:</a:t>
            </a:r>
            <a:endParaRPr lang="en-US" sz="1600" dirty="0">
              <a:solidFill>
                <a:schemeClr val="bg1"/>
              </a:solidFill>
            </a:endParaRPr>
          </a:p>
        </p:txBody>
      </p:sp>
      <p:cxnSp>
        <p:nvCxnSpPr>
          <p:cNvPr id="8" name="Straight Connector 7"/>
          <p:cNvCxnSpPr>
            <a:stCxn id="6" idx="2"/>
          </p:cNvCxnSpPr>
          <p:nvPr/>
        </p:nvCxnSpPr>
        <p:spPr>
          <a:xfrm>
            <a:off x="6094431" y="1837995"/>
            <a:ext cx="0" cy="150845"/>
          </a:xfrm>
          <a:prstGeom prst="line">
            <a:avLst/>
          </a:prstGeom>
        </p:spPr>
        <p:style>
          <a:lnRef idx="1">
            <a:schemeClr val="accent2"/>
          </a:lnRef>
          <a:fillRef idx="0">
            <a:schemeClr val="accent2"/>
          </a:fillRef>
          <a:effectRef idx="0">
            <a:schemeClr val="accent2"/>
          </a:effectRef>
          <a:fontRef idx="minor">
            <a:schemeClr val="tx1"/>
          </a:fontRef>
        </p:style>
      </p:cxnSp>
      <p:cxnSp>
        <p:nvCxnSpPr>
          <p:cNvPr id="10" name="Straight Connector 9"/>
          <p:cNvCxnSpPr/>
          <p:nvPr/>
        </p:nvCxnSpPr>
        <p:spPr>
          <a:xfrm>
            <a:off x="6094430" y="1988840"/>
            <a:ext cx="3386863"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1" name="Straight Connector 10"/>
          <p:cNvCxnSpPr/>
          <p:nvPr/>
        </p:nvCxnSpPr>
        <p:spPr>
          <a:xfrm>
            <a:off x="2566020" y="1988840"/>
            <a:ext cx="3672399"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3" name="Straight Arrow Connector 12"/>
          <p:cNvCxnSpPr/>
          <p:nvPr/>
        </p:nvCxnSpPr>
        <p:spPr>
          <a:xfrm>
            <a:off x="2566020" y="1988840"/>
            <a:ext cx="0" cy="21602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4" name="Straight Arrow Connector 13"/>
          <p:cNvCxnSpPr/>
          <p:nvPr/>
        </p:nvCxnSpPr>
        <p:spPr>
          <a:xfrm>
            <a:off x="9481293" y="1988840"/>
            <a:ext cx="0" cy="21602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5" name="Rectangle 14"/>
          <p:cNvSpPr/>
          <p:nvPr/>
        </p:nvSpPr>
        <p:spPr>
          <a:xfrm>
            <a:off x="612199" y="2276872"/>
            <a:ext cx="4402093" cy="36004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lvl="1">
              <a:spcBef>
                <a:spcPts val="667"/>
              </a:spcBef>
              <a:buClr>
                <a:schemeClr val="accent1"/>
              </a:buClr>
            </a:pPr>
            <a:r>
              <a:rPr lang="en-US" sz="1600" dirty="0" smtClean="0">
                <a:solidFill>
                  <a:schemeClr val="accent2">
                    <a:lumMod val="75000"/>
                  </a:schemeClr>
                </a:solidFill>
              </a:rPr>
              <a:t>1. Divergence </a:t>
            </a:r>
            <a:r>
              <a:rPr lang="en-US" sz="1600" dirty="0">
                <a:solidFill>
                  <a:schemeClr val="accent2">
                    <a:lumMod val="75000"/>
                  </a:schemeClr>
                </a:solidFill>
              </a:rPr>
              <a:t>of </a:t>
            </a:r>
            <a:r>
              <a:rPr lang="en-US" sz="1600" dirty="0" smtClean="0">
                <a:solidFill>
                  <a:schemeClr val="accent2">
                    <a:lumMod val="75000"/>
                  </a:schemeClr>
                </a:solidFill>
              </a:rPr>
              <a:t>signals</a:t>
            </a:r>
            <a:endParaRPr lang="en-US" sz="1600" dirty="0">
              <a:solidFill>
                <a:schemeClr val="accent2">
                  <a:lumMod val="75000"/>
                </a:schemeClr>
              </a:solidFill>
            </a:endParaRPr>
          </a:p>
        </p:txBody>
      </p:sp>
      <p:sp>
        <p:nvSpPr>
          <p:cNvPr id="17" name="Rectangle 16"/>
          <p:cNvSpPr/>
          <p:nvPr/>
        </p:nvSpPr>
        <p:spPr>
          <a:xfrm>
            <a:off x="7174167" y="2276872"/>
            <a:ext cx="4402093" cy="36004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lvl="1">
              <a:spcBef>
                <a:spcPts val="667"/>
              </a:spcBef>
              <a:buClr>
                <a:schemeClr val="accent1"/>
              </a:buClr>
            </a:pPr>
            <a:r>
              <a:rPr lang="en-US" sz="1600" dirty="0" smtClean="0">
                <a:solidFill>
                  <a:schemeClr val="accent2">
                    <a:lumMod val="75000"/>
                  </a:schemeClr>
                </a:solidFill>
              </a:rPr>
              <a:t>3. Convergence </a:t>
            </a:r>
            <a:r>
              <a:rPr lang="en-US" sz="1600" dirty="0">
                <a:solidFill>
                  <a:schemeClr val="accent2">
                    <a:lumMod val="75000"/>
                  </a:schemeClr>
                </a:solidFill>
              </a:rPr>
              <a:t>of signals</a:t>
            </a:r>
          </a:p>
        </p:txBody>
      </p:sp>
      <p:sp>
        <p:nvSpPr>
          <p:cNvPr id="20" name="Rectangle 19"/>
          <p:cNvSpPr/>
          <p:nvPr/>
        </p:nvSpPr>
        <p:spPr>
          <a:xfrm>
            <a:off x="609460" y="2708920"/>
            <a:ext cx="4404832" cy="220599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indent="-203179">
              <a:spcBef>
                <a:spcPts val="667"/>
              </a:spcBef>
              <a:buClr>
                <a:schemeClr val="accent1"/>
              </a:buClr>
            </a:pPr>
            <a:r>
              <a:rPr lang="en-US" sz="1400" dirty="0">
                <a:solidFill>
                  <a:schemeClr val="tx1"/>
                </a:solidFill>
              </a:rPr>
              <a:t>Diverge means that a signal from </a:t>
            </a:r>
            <a:r>
              <a:rPr lang="en-US" sz="1400" dirty="0" smtClean="0">
                <a:solidFill>
                  <a:schemeClr val="tx1"/>
                </a:solidFill>
              </a:rPr>
              <a:t>a </a:t>
            </a:r>
            <a:r>
              <a:rPr lang="en-US" sz="1400" dirty="0">
                <a:solidFill>
                  <a:schemeClr val="tx1"/>
                </a:solidFill>
              </a:rPr>
              <a:t>single input spreads to many neurons (many outputs).</a:t>
            </a:r>
          </a:p>
          <a:p>
            <a:pPr indent="-203179">
              <a:spcBef>
                <a:spcPts val="667"/>
              </a:spcBef>
              <a:buClr>
                <a:schemeClr val="accent1"/>
              </a:buClr>
            </a:pPr>
            <a:r>
              <a:rPr lang="en-US" sz="1400" dirty="0">
                <a:solidFill>
                  <a:schemeClr val="tx1"/>
                </a:solidFill>
              </a:rPr>
              <a:t>In the spinal cord, divergence helps a signal to spread to a wide area. It is important for weak signals entering a neuronal pool to excite far greater numbers of nerve fibers leaving the pool.</a:t>
            </a:r>
          </a:p>
        </p:txBody>
      </p:sp>
      <p:sp>
        <p:nvSpPr>
          <p:cNvPr id="21" name="Rectangle 20"/>
          <p:cNvSpPr/>
          <p:nvPr/>
        </p:nvSpPr>
        <p:spPr>
          <a:xfrm>
            <a:off x="7174167" y="2708919"/>
            <a:ext cx="4404832" cy="220599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82571" indent="-285750">
              <a:spcBef>
                <a:spcPts val="667"/>
              </a:spcBef>
              <a:buClr>
                <a:schemeClr val="accent1"/>
              </a:buClr>
              <a:buFont typeface="Arial" panose="020B0604020202020204" pitchFamily="34" charset="0"/>
              <a:buChar char="•"/>
            </a:pPr>
            <a:r>
              <a:rPr lang="en-US" sz="1200" dirty="0">
                <a:solidFill>
                  <a:schemeClr val="tx1"/>
                </a:solidFill>
              </a:rPr>
              <a:t>Convergence means signals from multiple inputs converge to excite or inhibit a single neuron. Multiple action potentials converging on the neuron from multiple terminals provide enough spatial </a:t>
            </a:r>
            <a:r>
              <a:rPr lang="en-US" sz="1200" dirty="0" smtClean="0">
                <a:solidFill>
                  <a:schemeClr val="tx1"/>
                </a:solidFill>
              </a:rPr>
              <a:t>summation </a:t>
            </a:r>
            <a:r>
              <a:rPr lang="en-US" sz="1200" dirty="0" smtClean="0">
                <a:solidFill>
                  <a:srgbClr val="00B050"/>
                </a:solidFill>
              </a:rPr>
              <a:t>(spatial </a:t>
            </a:r>
            <a:r>
              <a:rPr lang="en-US" sz="1200" dirty="0">
                <a:solidFill>
                  <a:srgbClr val="00B050"/>
                </a:solidFill>
              </a:rPr>
              <a:t>means at the same time, because we have another type of summation which is temporal summation, the potentials does not come at the same time)</a:t>
            </a:r>
            <a:r>
              <a:rPr lang="en-US" sz="1200" dirty="0" smtClean="0">
                <a:solidFill>
                  <a:srgbClr val="00B050"/>
                </a:solidFill>
              </a:rPr>
              <a:t> </a:t>
            </a:r>
            <a:r>
              <a:rPr lang="en-US" sz="1200" dirty="0">
                <a:solidFill>
                  <a:schemeClr val="tx1"/>
                </a:solidFill>
              </a:rPr>
              <a:t>to bring the neuron to the threshold required for discharge.</a:t>
            </a:r>
          </a:p>
          <a:p>
            <a:pPr marL="82571" indent="-285750">
              <a:spcBef>
                <a:spcPts val="667"/>
              </a:spcBef>
              <a:buClr>
                <a:schemeClr val="accent1"/>
              </a:buClr>
              <a:buFont typeface="Arial" panose="020B0604020202020204" pitchFamily="34" charset="0"/>
              <a:buChar char="•"/>
            </a:pPr>
            <a:r>
              <a:rPr lang="en-US" sz="1200" dirty="0">
                <a:solidFill>
                  <a:schemeClr val="tx1"/>
                </a:solidFill>
              </a:rPr>
              <a:t>The neurons are almost never excited by an action potential from a single input terminal, multiple stimuli summate and collect together at the same time.</a:t>
            </a:r>
          </a:p>
          <a:p>
            <a:pPr marL="82571" indent="-285750">
              <a:spcBef>
                <a:spcPts val="667"/>
              </a:spcBef>
              <a:buClr>
                <a:schemeClr val="accent1"/>
              </a:buClr>
              <a:buFont typeface="Arial" panose="020B0604020202020204" pitchFamily="34" charset="0"/>
              <a:buChar char="•"/>
            </a:pPr>
            <a:r>
              <a:rPr lang="en-US" sz="1200" dirty="0">
                <a:solidFill>
                  <a:schemeClr val="tx1"/>
                </a:solidFill>
              </a:rPr>
              <a:t>Convergence allows summation of information.</a:t>
            </a:r>
          </a:p>
        </p:txBody>
      </p:sp>
      <p:cxnSp>
        <p:nvCxnSpPr>
          <p:cNvPr id="25" name="Straight Connector 24"/>
          <p:cNvCxnSpPr/>
          <p:nvPr/>
        </p:nvCxnSpPr>
        <p:spPr>
          <a:xfrm>
            <a:off x="2710036" y="4869160"/>
            <a:ext cx="0" cy="216024"/>
          </a:xfrm>
          <a:prstGeom prst="line">
            <a:avLst/>
          </a:prstGeom>
        </p:spPr>
        <p:style>
          <a:lnRef idx="1">
            <a:schemeClr val="accent2"/>
          </a:lnRef>
          <a:fillRef idx="0">
            <a:schemeClr val="accent2"/>
          </a:fillRef>
          <a:effectRef idx="0">
            <a:schemeClr val="accent2"/>
          </a:effectRef>
          <a:fontRef idx="minor">
            <a:schemeClr val="tx1"/>
          </a:fontRef>
        </p:style>
      </p:cxnSp>
      <p:cxnSp>
        <p:nvCxnSpPr>
          <p:cNvPr id="27" name="Straight Connector 26"/>
          <p:cNvCxnSpPr/>
          <p:nvPr/>
        </p:nvCxnSpPr>
        <p:spPr>
          <a:xfrm>
            <a:off x="2710036" y="5085184"/>
            <a:ext cx="2088232"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28" name="Straight Connector 27"/>
          <p:cNvCxnSpPr/>
          <p:nvPr/>
        </p:nvCxnSpPr>
        <p:spPr>
          <a:xfrm>
            <a:off x="1701924" y="5085184"/>
            <a:ext cx="1368152"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30" name="Straight Arrow Connector 29"/>
          <p:cNvCxnSpPr/>
          <p:nvPr/>
        </p:nvCxnSpPr>
        <p:spPr>
          <a:xfrm>
            <a:off x="1701924" y="5085184"/>
            <a:ext cx="0" cy="21602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1" name="Straight Arrow Connector 30"/>
          <p:cNvCxnSpPr/>
          <p:nvPr/>
        </p:nvCxnSpPr>
        <p:spPr>
          <a:xfrm>
            <a:off x="4798268" y="5085184"/>
            <a:ext cx="0" cy="21602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32" name="Rectangle 31"/>
          <p:cNvSpPr/>
          <p:nvPr/>
        </p:nvSpPr>
        <p:spPr>
          <a:xfrm>
            <a:off x="325234" y="5298168"/>
            <a:ext cx="2556284" cy="101303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indent="-203180"/>
            <a:r>
              <a:rPr lang="en-US" sz="1400" dirty="0">
                <a:solidFill>
                  <a:schemeClr val="bg2">
                    <a:lumMod val="75000"/>
                  </a:schemeClr>
                </a:solidFill>
              </a:rPr>
              <a:t>In the same tract/path to cause amplification of the signal.</a:t>
            </a:r>
          </a:p>
        </p:txBody>
      </p:sp>
      <p:sp>
        <p:nvSpPr>
          <p:cNvPr id="33" name="Rectangle 32"/>
          <p:cNvSpPr/>
          <p:nvPr/>
        </p:nvSpPr>
        <p:spPr>
          <a:xfrm>
            <a:off x="3457582" y="5301208"/>
            <a:ext cx="2556284" cy="100938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indent="-203180"/>
            <a:r>
              <a:rPr lang="en-US" sz="1400" dirty="0">
                <a:solidFill>
                  <a:schemeClr val="bg2">
                    <a:lumMod val="75000"/>
                  </a:schemeClr>
                </a:solidFill>
              </a:rPr>
              <a:t>In multiple tracts (e.g. pain signals can be relayed by different ascending tracts) to transmit the signal to separate areas.</a:t>
            </a:r>
          </a:p>
        </p:txBody>
      </p:sp>
      <p:cxnSp>
        <p:nvCxnSpPr>
          <p:cNvPr id="42" name="Straight Connector 41"/>
          <p:cNvCxnSpPr/>
          <p:nvPr/>
        </p:nvCxnSpPr>
        <p:spPr>
          <a:xfrm>
            <a:off x="9334772" y="4869160"/>
            <a:ext cx="0" cy="216024"/>
          </a:xfrm>
          <a:prstGeom prst="line">
            <a:avLst/>
          </a:prstGeom>
        </p:spPr>
        <p:style>
          <a:lnRef idx="1">
            <a:schemeClr val="accent2"/>
          </a:lnRef>
          <a:fillRef idx="0">
            <a:schemeClr val="accent2"/>
          </a:fillRef>
          <a:effectRef idx="0">
            <a:schemeClr val="accent2"/>
          </a:effectRef>
          <a:fontRef idx="minor">
            <a:schemeClr val="tx1"/>
          </a:fontRef>
        </p:style>
      </p:cxnSp>
      <p:cxnSp>
        <p:nvCxnSpPr>
          <p:cNvPr id="43" name="Straight Connector 42"/>
          <p:cNvCxnSpPr/>
          <p:nvPr/>
        </p:nvCxnSpPr>
        <p:spPr>
          <a:xfrm>
            <a:off x="8713779" y="5085184"/>
            <a:ext cx="2088232"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44" name="Straight Connector 43"/>
          <p:cNvCxnSpPr/>
          <p:nvPr/>
        </p:nvCxnSpPr>
        <p:spPr>
          <a:xfrm>
            <a:off x="7705667" y="5085184"/>
            <a:ext cx="1368152"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45" name="Straight Arrow Connector 44"/>
          <p:cNvCxnSpPr/>
          <p:nvPr/>
        </p:nvCxnSpPr>
        <p:spPr>
          <a:xfrm>
            <a:off x="7705667" y="5085184"/>
            <a:ext cx="0" cy="21602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46" name="Straight Arrow Connector 45"/>
          <p:cNvCxnSpPr/>
          <p:nvPr/>
        </p:nvCxnSpPr>
        <p:spPr>
          <a:xfrm>
            <a:off x="10802011" y="5085184"/>
            <a:ext cx="0" cy="21602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47" name="Rectangle 46"/>
          <p:cNvSpPr/>
          <p:nvPr/>
        </p:nvSpPr>
        <p:spPr>
          <a:xfrm>
            <a:off x="6526460" y="5346963"/>
            <a:ext cx="2808312" cy="96363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indent="-203180"/>
            <a:r>
              <a:rPr lang="en-US" sz="1400" dirty="0">
                <a:solidFill>
                  <a:schemeClr val="bg2">
                    <a:lumMod val="75000"/>
                  </a:schemeClr>
                </a:solidFill>
              </a:rPr>
              <a:t>From a single source.</a:t>
            </a:r>
          </a:p>
        </p:txBody>
      </p:sp>
      <p:sp>
        <p:nvSpPr>
          <p:cNvPr id="48" name="Rectangle 47"/>
          <p:cNvSpPr/>
          <p:nvPr/>
        </p:nvSpPr>
        <p:spPr>
          <a:xfrm>
            <a:off x="9481293" y="5346963"/>
            <a:ext cx="2589783" cy="96363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indent="-203180"/>
            <a:r>
              <a:rPr lang="en-US" sz="1400" dirty="0">
                <a:solidFill>
                  <a:schemeClr val="bg2">
                    <a:lumMod val="75000"/>
                  </a:schemeClr>
                </a:solidFill>
              </a:rPr>
              <a:t>Multiple separate sources (excitatory or inhibitory)</a:t>
            </a:r>
          </a:p>
        </p:txBody>
      </p:sp>
      <p:cxnSp>
        <p:nvCxnSpPr>
          <p:cNvPr id="52" name="Straight Arrow Connector 51"/>
          <p:cNvCxnSpPr/>
          <p:nvPr/>
        </p:nvCxnSpPr>
        <p:spPr>
          <a:xfrm>
            <a:off x="6096373" y="1988840"/>
            <a:ext cx="0" cy="21602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53" name="Rectangle 52"/>
          <p:cNvSpPr/>
          <p:nvPr/>
        </p:nvSpPr>
        <p:spPr>
          <a:xfrm>
            <a:off x="5108844" y="2270043"/>
            <a:ext cx="1970770" cy="36686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lvl="1">
              <a:spcBef>
                <a:spcPts val="667"/>
              </a:spcBef>
              <a:buClr>
                <a:schemeClr val="accent1"/>
              </a:buClr>
            </a:pPr>
            <a:r>
              <a:rPr lang="en-US" sz="1400" dirty="0" smtClean="0">
                <a:solidFill>
                  <a:schemeClr val="accent2">
                    <a:lumMod val="75000"/>
                  </a:schemeClr>
                </a:solidFill>
              </a:rPr>
              <a:t>2. Reciprocal inhibition </a:t>
            </a:r>
            <a:endParaRPr lang="en-US" sz="1400" dirty="0">
              <a:solidFill>
                <a:schemeClr val="accent2">
                  <a:lumMod val="75000"/>
                </a:schemeClr>
              </a:solidFill>
            </a:endParaRPr>
          </a:p>
        </p:txBody>
      </p:sp>
      <p:sp>
        <p:nvSpPr>
          <p:cNvPr id="54" name="Rectangle 53"/>
          <p:cNvSpPr/>
          <p:nvPr/>
        </p:nvSpPr>
        <p:spPr>
          <a:xfrm>
            <a:off x="5126135" y="2708920"/>
            <a:ext cx="1972828" cy="220599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indent="-203179">
              <a:spcBef>
                <a:spcPts val="667"/>
              </a:spcBef>
              <a:buClr>
                <a:schemeClr val="accent1"/>
              </a:buClr>
            </a:pPr>
            <a:r>
              <a:rPr lang="en-US" sz="1400" dirty="0" smtClean="0">
                <a:solidFill>
                  <a:schemeClr val="tx1"/>
                </a:solidFill>
              </a:rPr>
              <a:t>Next slide.</a:t>
            </a:r>
            <a:endParaRPr lang="en-US" sz="1400" dirty="0">
              <a:solidFill>
                <a:schemeClr val="tx1"/>
              </a:solidFill>
            </a:endParaRPr>
          </a:p>
        </p:txBody>
      </p:sp>
    </p:spTree>
    <p:extLst>
      <p:ext uri="{BB962C8B-B14F-4D97-AF65-F5344CB8AC3E}">
        <p14:creationId xmlns:p14="http://schemas.microsoft.com/office/powerpoint/2010/main" val="39383990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17</a:t>
            </a:fld>
            <a:endParaRPr lang="en-US" dirty="0"/>
          </a:p>
        </p:txBody>
      </p:sp>
      <p:sp>
        <p:nvSpPr>
          <p:cNvPr id="4" name="Content Placeholder 3"/>
          <p:cNvSpPr>
            <a:spLocks noGrp="1"/>
          </p:cNvSpPr>
          <p:nvPr>
            <p:ph sz="quarter" idx="1"/>
          </p:nvPr>
        </p:nvSpPr>
        <p:spPr>
          <a:xfrm>
            <a:off x="609460" y="1219200"/>
            <a:ext cx="10969943" cy="5137150"/>
          </a:xfrm>
        </p:spPr>
        <p:txBody>
          <a:bodyPr>
            <a:normAutofit/>
          </a:bodyPr>
          <a:lstStyle/>
          <a:p>
            <a:pPr marL="0" indent="0">
              <a:buNone/>
            </a:pPr>
            <a:r>
              <a:rPr lang="en-US" sz="1800" dirty="0" smtClean="0">
                <a:solidFill>
                  <a:schemeClr val="accent2">
                    <a:lumMod val="75000"/>
                  </a:schemeClr>
                </a:solidFill>
              </a:rPr>
              <a:t>2. Reciprocal </a:t>
            </a:r>
            <a:r>
              <a:rPr lang="en-US" sz="1800" dirty="0">
                <a:solidFill>
                  <a:schemeClr val="accent2">
                    <a:lumMod val="75000"/>
                  </a:schemeClr>
                </a:solidFill>
              </a:rPr>
              <a:t>inhibition: </a:t>
            </a:r>
            <a:r>
              <a:rPr lang="en-US" sz="1800" u="sng" dirty="0">
                <a:solidFill>
                  <a:srgbClr val="00B050"/>
                </a:solidFill>
              </a:rPr>
              <a:t>(</a:t>
            </a:r>
            <a:r>
              <a:rPr lang="ar-SA" sz="1800" u="sng" dirty="0">
                <a:solidFill>
                  <a:srgbClr val="00B050"/>
                </a:solidFill>
              </a:rPr>
              <a:t>عكسية أو تبادلية</a:t>
            </a:r>
            <a:r>
              <a:rPr lang="en-US" sz="1800" u="sng" dirty="0">
                <a:solidFill>
                  <a:srgbClr val="00B050"/>
                </a:solidFill>
              </a:rPr>
              <a:t>) </a:t>
            </a:r>
            <a:endParaRPr lang="en-US" sz="1800" u="sng" dirty="0" smtClean="0">
              <a:solidFill>
                <a:srgbClr val="00B050"/>
              </a:solidFill>
            </a:endParaRPr>
          </a:p>
          <a:p>
            <a:r>
              <a:rPr lang="en-US" sz="1400" dirty="0">
                <a:solidFill>
                  <a:srgbClr val="FF0000"/>
                </a:solidFill>
              </a:rPr>
              <a:t>Reciprocal inhibition is always polysynaptic</a:t>
            </a:r>
          </a:p>
          <a:p>
            <a:r>
              <a:rPr lang="en-US" sz="1400" dirty="0">
                <a:solidFill>
                  <a:srgbClr val="FF0000"/>
                </a:solidFill>
              </a:rPr>
              <a:t>Agonist: monosynaptic</a:t>
            </a:r>
          </a:p>
          <a:p>
            <a:r>
              <a:rPr lang="en-US" sz="1400" dirty="0">
                <a:solidFill>
                  <a:srgbClr val="FF0000"/>
                </a:solidFill>
              </a:rPr>
              <a:t>Antagonist: </a:t>
            </a:r>
            <a:r>
              <a:rPr lang="en-US" sz="1400" dirty="0" smtClean="0">
                <a:solidFill>
                  <a:srgbClr val="FF0000"/>
                </a:solidFill>
              </a:rPr>
              <a:t>polysynaptic</a:t>
            </a:r>
            <a:endParaRPr lang="en-US" sz="1400" dirty="0">
              <a:solidFill>
                <a:srgbClr val="FF0000"/>
              </a:solidFill>
            </a:endParaRPr>
          </a:p>
          <a:p>
            <a:pPr marL="304770" lvl="1">
              <a:spcBef>
                <a:spcPts val="667"/>
              </a:spcBef>
              <a:buClr>
                <a:schemeClr val="accent1"/>
              </a:buClr>
            </a:pPr>
            <a:r>
              <a:rPr lang="en-US" sz="1400" dirty="0">
                <a:solidFill>
                  <a:schemeClr val="tx1"/>
                </a:solidFill>
              </a:rPr>
              <a:t>Stimulation of flexor muscle accompanied by inhibition of extensor through inhibitory interneurons</a:t>
            </a:r>
            <a:r>
              <a:rPr lang="en-US" sz="1400" dirty="0" smtClean="0">
                <a:solidFill>
                  <a:schemeClr val="tx1"/>
                </a:solidFill>
              </a:rPr>
              <a:t>,</a:t>
            </a:r>
            <a:r>
              <a:rPr lang="en-US" sz="1400" dirty="0">
                <a:solidFill>
                  <a:srgbClr val="FF0000"/>
                </a:solidFill>
              </a:rPr>
              <a:t> </a:t>
            </a:r>
            <a:r>
              <a:rPr lang="en-US" sz="1400" dirty="0">
                <a:solidFill>
                  <a:srgbClr val="00B050"/>
                </a:solidFill>
              </a:rPr>
              <a:t>(and vice versa), </a:t>
            </a:r>
            <a:r>
              <a:rPr lang="en-US" sz="1400" dirty="0">
                <a:solidFill>
                  <a:schemeClr val="tx1"/>
                </a:solidFill>
              </a:rPr>
              <a:t>the neuronal circuit that causes this reciprocal relation is called </a:t>
            </a:r>
            <a:r>
              <a:rPr lang="en-US" sz="1400" b="1" dirty="0">
                <a:solidFill>
                  <a:schemeClr val="tx1"/>
                </a:solidFill>
              </a:rPr>
              <a:t>reciprocal innervation. </a:t>
            </a:r>
            <a:r>
              <a:rPr lang="en-US" sz="1400" dirty="0">
                <a:solidFill>
                  <a:schemeClr val="tx1"/>
                </a:solidFill>
              </a:rPr>
              <a:t>Reflex contraction of an agonist muscle is accompanied by inhibition of the antagonist.</a:t>
            </a:r>
          </a:p>
          <a:p>
            <a:pPr marL="304770" lvl="1">
              <a:spcBef>
                <a:spcPts val="667"/>
              </a:spcBef>
              <a:buClr>
                <a:schemeClr val="accent1"/>
              </a:buClr>
            </a:pPr>
            <a:r>
              <a:rPr lang="en-US" sz="1400" dirty="0">
                <a:solidFill>
                  <a:schemeClr val="tx1"/>
                </a:solidFill>
              </a:rPr>
              <a:t>The input fiber directly excites the excitatory output pathway, but it stimulates an intermediate inhibitory neuron (neuron 2) which secretes different type of transmitter substance to inhibit the second output pathway from the pool, preventing over activity in many parts of the spinal cord</a:t>
            </a:r>
            <a:r>
              <a:rPr lang="en-US" sz="1400" dirty="0" smtClean="0">
                <a:solidFill>
                  <a:schemeClr val="tx1"/>
                </a:solidFill>
              </a:rPr>
              <a:t>.</a:t>
            </a:r>
            <a:r>
              <a:rPr lang="en-US" sz="1400" dirty="0">
                <a:solidFill>
                  <a:srgbClr val="FF0000"/>
                </a:solidFill>
              </a:rPr>
              <a:t> </a:t>
            </a:r>
            <a:r>
              <a:rPr lang="en-US" sz="1400" dirty="0">
                <a:solidFill>
                  <a:srgbClr val="00B050"/>
                </a:solidFill>
              </a:rPr>
              <a:t>(and prevents opposition (</a:t>
            </a:r>
            <a:r>
              <a:rPr lang="ar-SA" sz="1400" dirty="0">
                <a:solidFill>
                  <a:srgbClr val="00B050"/>
                </a:solidFill>
              </a:rPr>
              <a:t>تعاكس</a:t>
            </a:r>
            <a:r>
              <a:rPr lang="en-US" sz="1400" dirty="0">
                <a:solidFill>
                  <a:srgbClr val="00B050"/>
                </a:solidFill>
              </a:rPr>
              <a:t>) between the two muscles</a:t>
            </a:r>
            <a:r>
              <a:rPr lang="en-US" sz="1400" dirty="0" smtClean="0">
                <a:solidFill>
                  <a:srgbClr val="00B050"/>
                </a:solidFill>
              </a:rPr>
              <a:t>).</a:t>
            </a:r>
            <a:endParaRPr lang="en-US" sz="1400" dirty="0">
              <a:solidFill>
                <a:srgbClr val="00B050"/>
              </a:solidFill>
            </a:endParaRPr>
          </a:p>
          <a:p>
            <a:pPr marL="304770" lvl="1">
              <a:spcBef>
                <a:spcPts val="667"/>
              </a:spcBef>
              <a:buClr>
                <a:schemeClr val="accent1"/>
              </a:buClr>
            </a:pPr>
            <a:r>
              <a:rPr lang="en-US" sz="1400" dirty="0">
                <a:solidFill>
                  <a:schemeClr val="tx1"/>
                </a:solidFill>
              </a:rPr>
              <a:t>Sometimes an input signal through an input fiber causes:</a:t>
            </a:r>
          </a:p>
          <a:p>
            <a:pPr marL="342900" lvl="1" indent="-342900">
              <a:spcBef>
                <a:spcPts val="667"/>
              </a:spcBef>
              <a:buClr>
                <a:schemeClr val="accent1"/>
              </a:buClr>
              <a:buFont typeface="+mj-lt"/>
              <a:buAutoNum type="alphaUcPeriod"/>
            </a:pPr>
            <a:r>
              <a:rPr lang="en-US" sz="1400" dirty="0">
                <a:solidFill>
                  <a:schemeClr val="accent2">
                    <a:lumMod val="75000"/>
                  </a:schemeClr>
                </a:solidFill>
              </a:rPr>
              <a:t>An excitatory output signal in one direction (ǂ1)</a:t>
            </a:r>
          </a:p>
          <a:p>
            <a:pPr marL="342900" lvl="1" indent="-342900">
              <a:spcBef>
                <a:spcPts val="667"/>
              </a:spcBef>
              <a:buClr>
                <a:schemeClr val="accent1"/>
              </a:buClr>
              <a:buFont typeface="+mj-lt"/>
              <a:buAutoNum type="alphaUcPeriod"/>
            </a:pPr>
            <a:r>
              <a:rPr lang="en-US" sz="1400" dirty="0">
                <a:solidFill>
                  <a:schemeClr val="accent2">
                    <a:lumMod val="75000"/>
                  </a:schemeClr>
                </a:solidFill>
              </a:rPr>
              <a:t>Simultaneously, an inhibitory output signal going elsewhere (ǂ3)</a:t>
            </a:r>
          </a:p>
        </p:txBody>
      </p:sp>
      <p:sp>
        <p:nvSpPr>
          <p:cNvPr id="5" name="object 2"/>
          <p:cNvSpPr/>
          <p:nvPr/>
        </p:nvSpPr>
        <p:spPr>
          <a:xfrm>
            <a:off x="936886" y="4011374"/>
            <a:ext cx="5041392" cy="2268776"/>
          </a:xfrm>
          <a:prstGeom prst="rect">
            <a:avLst/>
          </a:prstGeom>
          <a:blipFill>
            <a:blip r:embed="rId2" cstate="print"/>
            <a:stretch>
              <a:fillRect/>
            </a:stretch>
          </a:blipFill>
        </p:spPr>
        <p:txBody>
          <a:bodyPr wrap="square" lIns="0" tIns="0" rIns="0" bIns="0" rtlCol="0"/>
          <a:lstStyle/>
          <a:p>
            <a:endParaRPr/>
          </a:p>
        </p:txBody>
      </p:sp>
      <p:sp>
        <p:nvSpPr>
          <p:cNvPr id="7" name="Content Placeholder 3"/>
          <p:cNvSpPr txBox="1">
            <a:spLocks/>
          </p:cNvSpPr>
          <p:nvPr/>
        </p:nvSpPr>
        <p:spPr>
          <a:xfrm>
            <a:off x="7143092" y="4156821"/>
            <a:ext cx="4436311" cy="2051912"/>
          </a:xfrm>
          <a:prstGeom prst="rect">
            <a:avLst/>
          </a:prstGeom>
          <a:ln>
            <a:solidFill>
              <a:schemeClr val="tx1"/>
            </a:solidFill>
            <a:prstDash val="dashDot"/>
          </a:ln>
        </p:spPr>
        <p:txBody>
          <a:bodyPr vert="horz" lIns="101590" tIns="50795" rIns="101590" bIns="50795">
            <a:normAutofit/>
          </a:bodyPr>
          <a:lstStyle>
            <a:lvl1pPr marL="304770" indent="-304770" algn="l" rtl="0" eaLnBrk="1" latinLnBrk="0" hangingPunct="1">
              <a:spcBef>
                <a:spcPts val="667"/>
              </a:spcBef>
              <a:buClr>
                <a:schemeClr val="accent1"/>
              </a:buClr>
              <a:buSzPct val="76000"/>
              <a:buFont typeface="Wingdings 3"/>
              <a:buChar char=""/>
              <a:defRPr kumimoji="0" sz="2900" kern="1200">
                <a:solidFill>
                  <a:schemeClr val="tx1"/>
                </a:solidFill>
                <a:latin typeface="+mn-lt"/>
                <a:ea typeface="+mn-ea"/>
                <a:cs typeface="+mn-cs"/>
              </a:defRPr>
            </a:lvl1pPr>
            <a:lvl2pPr marL="609539" indent="-304770" algn="l" rtl="0" eaLnBrk="1" latinLnBrk="0" hangingPunct="1">
              <a:spcBef>
                <a:spcPts val="556"/>
              </a:spcBef>
              <a:buClr>
                <a:schemeClr val="accent2"/>
              </a:buClr>
              <a:buSzPct val="76000"/>
              <a:buFont typeface="Wingdings 3"/>
              <a:buChar char=""/>
              <a:defRPr kumimoji="0" sz="2600" kern="1200">
                <a:solidFill>
                  <a:schemeClr val="tx2"/>
                </a:solidFill>
                <a:latin typeface="+mn-lt"/>
                <a:ea typeface="+mn-ea"/>
                <a:cs typeface="+mn-cs"/>
              </a:defRPr>
            </a:lvl2pPr>
            <a:lvl3pPr marL="914309" indent="-253975" algn="l" rtl="0" eaLnBrk="1" latinLnBrk="0" hangingPunct="1">
              <a:spcBef>
                <a:spcPts val="556"/>
              </a:spcBef>
              <a:buClr>
                <a:schemeClr val="bg1">
                  <a:shade val="50000"/>
                </a:schemeClr>
              </a:buClr>
              <a:buSzPct val="76000"/>
              <a:buFont typeface="Wingdings 3"/>
              <a:buChar char=""/>
              <a:defRPr kumimoji="0" sz="2200" kern="1200">
                <a:solidFill>
                  <a:schemeClr val="tx1"/>
                </a:solidFill>
                <a:latin typeface="+mn-lt"/>
                <a:ea typeface="+mn-ea"/>
                <a:cs typeface="+mn-cs"/>
              </a:defRPr>
            </a:lvl3pPr>
            <a:lvl4pPr marL="1219078" indent="-253975" algn="l" rtl="0" eaLnBrk="1" latinLnBrk="0" hangingPunct="1">
              <a:spcBef>
                <a:spcPts val="444"/>
              </a:spcBef>
              <a:buClr>
                <a:schemeClr val="accent2">
                  <a:shade val="75000"/>
                </a:schemeClr>
              </a:buClr>
              <a:buSzPct val="70000"/>
              <a:buFont typeface="Wingdings"/>
              <a:buChar char=""/>
              <a:defRPr kumimoji="0" sz="2000" kern="1200">
                <a:solidFill>
                  <a:schemeClr val="tx1"/>
                </a:solidFill>
                <a:latin typeface="+mn-lt"/>
                <a:ea typeface="+mn-ea"/>
                <a:cs typeface="+mn-cs"/>
              </a:defRPr>
            </a:lvl4pPr>
            <a:lvl5pPr marL="1523848" indent="-253975" algn="l" rtl="0" eaLnBrk="1" latinLnBrk="0" hangingPunct="1">
              <a:spcBef>
                <a:spcPts val="333"/>
              </a:spcBef>
              <a:buClr>
                <a:schemeClr val="accent2"/>
              </a:buClr>
              <a:buSzPct val="70000"/>
              <a:buFont typeface="Wingdings"/>
              <a:buChar char=""/>
              <a:defRPr kumimoji="0" sz="1800" kern="1200">
                <a:solidFill>
                  <a:schemeClr val="tx1"/>
                </a:solidFill>
                <a:latin typeface="+mn-lt"/>
                <a:ea typeface="+mn-ea"/>
                <a:cs typeface="+mn-cs"/>
              </a:defRPr>
            </a:lvl5pPr>
            <a:lvl6pPr marL="1828617" indent="-203180" algn="l" rtl="0" eaLnBrk="1" latinLnBrk="0" hangingPunct="1">
              <a:spcBef>
                <a:spcPts val="333"/>
              </a:spcBef>
              <a:buClr>
                <a:srgbClr val="9FB8CD">
                  <a:shade val="75000"/>
                </a:srgbClr>
              </a:buClr>
              <a:buSzPct val="75000"/>
              <a:buFont typeface="Wingdings 3"/>
              <a:buChar char=""/>
              <a:defRPr kumimoji="0" lang="en-US" sz="1800" kern="1200" smtClean="0">
                <a:solidFill>
                  <a:schemeClr val="tx1"/>
                </a:solidFill>
                <a:latin typeface="+mn-lt"/>
                <a:ea typeface="+mn-ea"/>
                <a:cs typeface="+mn-cs"/>
              </a:defRPr>
            </a:lvl6pPr>
            <a:lvl7pPr marL="2031797" indent="-203180" algn="l" rtl="0" eaLnBrk="1" latinLnBrk="0" hangingPunct="1">
              <a:spcBef>
                <a:spcPts val="333"/>
              </a:spcBef>
              <a:buClr>
                <a:srgbClr val="727CA3">
                  <a:shade val="75000"/>
                </a:srgbClr>
              </a:buClr>
              <a:buSzPct val="75000"/>
              <a:buFont typeface="Wingdings 3"/>
              <a:buChar char=""/>
              <a:defRPr kumimoji="0" lang="en-US" sz="1600" kern="1200" smtClean="0">
                <a:solidFill>
                  <a:schemeClr val="tx1"/>
                </a:solidFill>
                <a:latin typeface="+mn-lt"/>
                <a:ea typeface="+mn-ea"/>
                <a:cs typeface="+mn-cs"/>
              </a:defRPr>
            </a:lvl7pPr>
            <a:lvl8pPr marL="2234976" indent="-203180" algn="l" rtl="0" eaLnBrk="1" latinLnBrk="0" hangingPunct="1">
              <a:spcBef>
                <a:spcPts val="333"/>
              </a:spcBef>
              <a:buClr>
                <a:prstClr val="white">
                  <a:shade val="50000"/>
                </a:prstClr>
              </a:buClr>
              <a:buSzPct val="75000"/>
              <a:buFont typeface="Wingdings 3"/>
              <a:buChar char=""/>
              <a:defRPr kumimoji="0" lang="en-US" sz="1600" kern="1200" smtClean="0">
                <a:solidFill>
                  <a:schemeClr val="tx1"/>
                </a:solidFill>
                <a:latin typeface="+mn-lt"/>
                <a:ea typeface="+mn-ea"/>
                <a:cs typeface="+mn-cs"/>
              </a:defRPr>
            </a:lvl8pPr>
            <a:lvl9pPr marL="2438156" indent="-203180" algn="l" rtl="0" eaLnBrk="1" latinLnBrk="0" hangingPunct="1">
              <a:spcBef>
                <a:spcPts val="333"/>
              </a:spcBef>
              <a:buClr>
                <a:srgbClr val="9FB8CD"/>
              </a:buClr>
              <a:buSzPct val="75000"/>
              <a:buFont typeface="Wingdings 3"/>
              <a:buChar char=""/>
              <a:defRPr kumimoji="0" lang="en-US" sz="1300" kern="1200" smtClean="0">
                <a:solidFill>
                  <a:schemeClr val="tx1"/>
                </a:solidFill>
                <a:latin typeface="+mn-lt"/>
                <a:ea typeface="+mn-ea"/>
                <a:cs typeface="+mn-cs"/>
              </a:defRPr>
            </a:lvl9pPr>
          </a:lstStyle>
          <a:p>
            <a:pPr lvl="1" defTabSz="914400"/>
            <a:r>
              <a:rPr lang="en-US" sz="1600" dirty="0" smtClean="0">
                <a:solidFill>
                  <a:srgbClr val="FF0000"/>
                </a:solidFill>
              </a:rPr>
              <a:t>Question:</a:t>
            </a:r>
          </a:p>
          <a:p>
            <a:pPr marL="304769" lvl="1" indent="0" defTabSz="914400">
              <a:buNone/>
            </a:pPr>
            <a:r>
              <a:rPr lang="en-US" sz="1600" dirty="0" smtClean="0"/>
              <a:t>Which </a:t>
            </a:r>
            <a:r>
              <a:rPr lang="en-US" sz="1600" dirty="0"/>
              <a:t>neurotransmitter could be released from inhibitory interneurons?</a:t>
            </a:r>
          </a:p>
          <a:p>
            <a:pPr lvl="1" defTabSz="914400"/>
            <a:r>
              <a:rPr lang="en-US" sz="1600" dirty="0">
                <a:solidFill>
                  <a:schemeClr val="accent2">
                    <a:lumMod val="75000"/>
                  </a:schemeClr>
                </a:solidFill>
              </a:rPr>
              <a:t>Answer</a:t>
            </a:r>
            <a:r>
              <a:rPr lang="en-US" sz="1600" dirty="0"/>
              <a:t>:</a:t>
            </a:r>
          </a:p>
          <a:p>
            <a:pPr marL="647669" lvl="1" indent="-342900" defTabSz="914400">
              <a:buFont typeface="+mj-lt"/>
              <a:buAutoNum type="alphaLcPeriod"/>
            </a:pPr>
            <a:r>
              <a:rPr lang="en-US" sz="1600" dirty="0"/>
              <a:t>GABA </a:t>
            </a:r>
            <a:r>
              <a:rPr lang="en-US" sz="1600" u="sng" dirty="0"/>
              <a:t>OR</a:t>
            </a:r>
            <a:endParaRPr lang="en-US" sz="1600" dirty="0"/>
          </a:p>
          <a:p>
            <a:pPr marL="647669" lvl="1" indent="-342900" defTabSz="914400">
              <a:buFont typeface="+mj-lt"/>
              <a:buAutoNum type="alphaLcPeriod"/>
            </a:pPr>
            <a:r>
              <a:rPr lang="en-US" sz="1600" dirty="0"/>
              <a:t>Glycine</a:t>
            </a:r>
          </a:p>
        </p:txBody>
      </p:sp>
      <p:sp>
        <p:nvSpPr>
          <p:cNvPr id="8" name="TextBox 7"/>
          <p:cNvSpPr txBox="1"/>
          <p:nvPr/>
        </p:nvSpPr>
        <p:spPr>
          <a:xfrm>
            <a:off x="8987115" y="4156821"/>
            <a:ext cx="2592288" cy="307777"/>
          </a:xfrm>
          <a:prstGeom prst="rect">
            <a:avLst/>
          </a:prstGeom>
          <a:solidFill>
            <a:schemeClr val="accent3">
              <a:lumMod val="40000"/>
              <a:lumOff val="60000"/>
            </a:schemeClr>
          </a:solidFill>
          <a:ln>
            <a:solidFill>
              <a:schemeClr val="accent3">
                <a:lumMod val="75000"/>
              </a:schemeClr>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MALES’ SLIDES </a:t>
            </a:r>
          </a:p>
        </p:txBody>
      </p:sp>
    </p:spTree>
    <p:extLst>
      <p:ext uri="{BB962C8B-B14F-4D97-AF65-F5344CB8AC3E}">
        <p14:creationId xmlns:p14="http://schemas.microsoft.com/office/powerpoint/2010/main" val="11131586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18</a:t>
            </a:fld>
            <a:endParaRPr lang="en-US" dirty="0"/>
          </a:p>
        </p:txBody>
      </p:sp>
      <p:sp>
        <p:nvSpPr>
          <p:cNvPr id="4" name="Content Placeholder 3"/>
          <p:cNvSpPr>
            <a:spLocks noGrp="1"/>
          </p:cNvSpPr>
          <p:nvPr>
            <p:ph sz="quarter" idx="1"/>
          </p:nvPr>
        </p:nvSpPr>
        <p:spPr/>
        <p:txBody>
          <a:bodyPr>
            <a:normAutofit/>
          </a:bodyPr>
          <a:lstStyle/>
          <a:p>
            <a:r>
              <a:rPr lang="en-US" sz="1800" dirty="0" smtClean="0">
                <a:solidFill>
                  <a:schemeClr val="accent2">
                    <a:lumMod val="75000"/>
                  </a:schemeClr>
                </a:solidFill>
              </a:rPr>
              <a:t>Divergence: </a:t>
            </a:r>
            <a:endParaRPr lang="en-US" sz="1800" dirty="0">
              <a:solidFill>
                <a:schemeClr val="accent2">
                  <a:lumMod val="75000"/>
                </a:schemeClr>
              </a:solidFill>
            </a:endParaRPr>
          </a:p>
        </p:txBody>
      </p:sp>
      <p:cxnSp>
        <p:nvCxnSpPr>
          <p:cNvPr id="7" name="Straight Connector 6"/>
          <p:cNvCxnSpPr>
            <a:stCxn id="2" idx="2"/>
          </p:cNvCxnSpPr>
          <p:nvPr/>
        </p:nvCxnSpPr>
        <p:spPr>
          <a:xfrm flipH="1">
            <a:off x="6094431" y="1143000"/>
            <a:ext cx="1" cy="3870176"/>
          </a:xfrm>
          <a:prstGeom prst="line">
            <a:avLst/>
          </a:prstGeom>
          <a:ln>
            <a:prstDash val="dashDot"/>
          </a:ln>
        </p:spPr>
        <p:style>
          <a:lnRef idx="1">
            <a:schemeClr val="accent2"/>
          </a:lnRef>
          <a:fillRef idx="0">
            <a:schemeClr val="accent2"/>
          </a:fillRef>
          <a:effectRef idx="0">
            <a:schemeClr val="accent2"/>
          </a:effectRef>
          <a:fontRef idx="minor">
            <a:schemeClr val="tx1"/>
          </a:fontRef>
        </p:style>
      </p:cxnSp>
      <p:pic>
        <p:nvPicPr>
          <p:cNvPr id="8" name="Picture 7"/>
          <p:cNvPicPr>
            <a:picLocks noChangeAspect="1"/>
          </p:cNvPicPr>
          <p:nvPr/>
        </p:nvPicPr>
        <p:blipFill>
          <a:blip r:embed="rId2"/>
          <a:stretch>
            <a:fillRect/>
          </a:stretch>
        </p:blipFill>
        <p:spPr>
          <a:xfrm>
            <a:off x="760700" y="1916832"/>
            <a:ext cx="5084944" cy="2665061"/>
          </a:xfrm>
          <a:prstGeom prst="rect">
            <a:avLst/>
          </a:prstGeom>
        </p:spPr>
      </p:pic>
      <p:sp>
        <p:nvSpPr>
          <p:cNvPr id="9" name="object 2"/>
          <p:cNvSpPr/>
          <p:nvPr/>
        </p:nvSpPr>
        <p:spPr>
          <a:xfrm>
            <a:off x="6670476" y="1916831"/>
            <a:ext cx="4908908" cy="2665061"/>
          </a:xfrm>
          <a:prstGeom prst="rect">
            <a:avLst/>
          </a:prstGeom>
          <a:blipFill>
            <a:blip r:embed="rId3" cstate="print"/>
            <a:stretch>
              <a:fillRect/>
            </a:stretch>
          </a:blipFill>
        </p:spPr>
        <p:txBody>
          <a:bodyPr wrap="square" lIns="0" tIns="0" rIns="0" bIns="0" rtlCol="0"/>
          <a:lstStyle/>
          <a:p>
            <a:endParaRPr/>
          </a:p>
        </p:txBody>
      </p:sp>
      <p:sp>
        <p:nvSpPr>
          <p:cNvPr id="10" name="Content Placeholder 3"/>
          <p:cNvSpPr txBox="1">
            <a:spLocks/>
          </p:cNvSpPr>
          <p:nvPr/>
        </p:nvSpPr>
        <p:spPr>
          <a:xfrm>
            <a:off x="609460" y="5355723"/>
            <a:ext cx="10969942" cy="908128"/>
          </a:xfrm>
          <a:prstGeom prst="rect">
            <a:avLst/>
          </a:prstGeom>
          <a:ln>
            <a:solidFill>
              <a:schemeClr val="tx1"/>
            </a:solidFill>
            <a:prstDash val="dashDot"/>
          </a:ln>
        </p:spPr>
        <p:txBody>
          <a:bodyPr vert="horz" lIns="101590" tIns="50795" rIns="101590" bIns="50795">
            <a:normAutofit fontScale="92500" lnSpcReduction="20000"/>
          </a:bodyPr>
          <a:lstStyle>
            <a:lvl1pPr marL="304770" indent="-304770" algn="l" rtl="0" eaLnBrk="1" latinLnBrk="0" hangingPunct="1">
              <a:spcBef>
                <a:spcPts val="667"/>
              </a:spcBef>
              <a:buClr>
                <a:schemeClr val="accent1"/>
              </a:buClr>
              <a:buSzPct val="76000"/>
              <a:buFont typeface="Wingdings 3"/>
              <a:buChar char=""/>
              <a:defRPr kumimoji="0" sz="2900" kern="1200">
                <a:solidFill>
                  <a:schemeClr val="tx1"/>
                </a:solidFill>
                <a:latin typeface="+mn-lt"/>
                <a:ea typeface="+mn-ea"/>
                <a:cs typeface="+mn-cs"/>
              </a:defRPr>
            </a:lvl1pPr>
            <a:lvl2pPr marL="609539" indent="-304770" algn="l" rtl="0" eaLnBrk="1" latinLnBrk="0" hangingPunct="1">
              <a:spcBef>
                <a:spcPts val="556"/>
              </a:spcBef>
              <a:buClr>
                <a:schemeClr val="accent2"/>
              </a:buClr>
              <a:buSzPct val="76000"/>
              <a:buFont typeface="Wingdings 3"/>
              <a:buChar char=""/>
              <a:defRPr kumimoji="0" sz="2600" kern="1200">
                <a:solidFill>
                  <a:schemeClr val="tx2"/>
                </a:solidFill>
                <a:latin typeface="+mn-lt"/>
                <a:ea typeface="+mn-ea"/>
                <a:cs typeface="+mn-cs"/>
              </a:defRPr>
            </a:lvl2pPr>
            <a:lvl3pPr marL="914309" indent="-253975" algn="l" rtl="0" eaLnBrk="1" latinLnBrk="0" hangingPunct="1">
              <a:spcBef>
                <a:spcPts val="556"/>
              </a:spcBef>
              <a:buClr>
                <a:schemeClr val="bg1">
                  <a:shade val="50000"/>
                </a:schemeClr>
              </a:buClr>
              <a:buSzPct val="76000"/>
              <a:buFont typeface="Wingdings 3"/>
              <a:buChar char=""/>
              <a:defRPr kumimoji="0" sz="2200" kern="1200">
                <a:solidFill>
                  <a:schemeClr val="tx1"/>
                </a:solidFill>
                <a:latin typeface="+mn-lt"/>
                <a:ea typeface="+mn-ea"/>
                <a:cs typeface="+mn-cs"/>
              </a:defRPr>
            </a:lvl3pPr>
            <a:lvl4pPr marL="1219078" indent="-253975" algn="l" rtl="0" eaLnBrk="1" latinLnBrk="0" hangingPunct="1">
              <a:spcBef>
                <a:spcPts val="444"/>
              </a:spcBef>
              <a:buClr>
                <a:schemeClr val="accent2">
                  <a:shade val="75000"/>
                </a:schemeClr>
              </a:buClr>
              <a:buSzPct val="70000"/>
              <a:buFont typeface="Wingdings"/>
              <a:buChar char=""/>
              <a:defRPr kumimoji="0" sz="2000" kern="1200">
                <a:solidFill>
                  <a:schemeClr val="tx1"/>
                </a:solidFill>
                <a:latin typeface="+mn-lt"/>
                <a:ea typeface="+mn-ea"/>
                <a:cs typeface="+mn-cs"/>
              </a:defRPr>
            </a:lvl4pPr>
            <a:lvl5pPr marL="1523848" indent="-253975" algn="l" rtl="0" eaLnBrk="1" latinLnBrk="0" hangingPunct="1">
              <a:spcBef>
                <a:spcPts val="333"/>
              </a:spcBef>
              <a:buClr>
                <a:schemeClr val="accent2"/>
              </a:buClr>
              <a:buSzPct val="70000"/>
              <a:buFont typeface="Wingdings"/>
              <a:buChar char=""/>
              <a:defRPr kumimoji="0" sz="1800" kern="1200">
                <a:solidFill>
                  <a:schemeClr val="tx1"/>
                </a:solidFill>
                <a:latin typeface="+mn-lt"/>
                <a:ea typeface="+mn-ea"/>
                <a:cs typeface="+mn-cs"/>
              </a:defRPr>
            </a:lvl5pPr>
            <a:lvl6pPr marL="1828617" indent="-203180" algn="l" rtl="0" eaLnBrk="1" latinLnBrk="0" hangingPunct="1">
              <a:spcBef>
                <a:spcPts val="333"/>
              </a:spcBef>
              <a:buClr>
                <a:srgbClr val="9FB8CD">
                  <a:shade val="75000"/>
                </a:srgbClr>
              </a:buClr>
              <a:buSzPct val="75000"/>
              <a:buFont typeface="Wingdings 3"/>
              <a:buChar char=""/>
              <a:defRPr kumimoji="0" lang="en-US" sz="1800" kern="1200" smtClean="0">
                <a:solidFill>
                  <a:schemeClr val="tx1"/>
                </a:solidFill>
                <a:latin typeface="+mn-lt"/>
                <a:ea typeface="+mn-ea"/>
                <a:cs typeface="+mn-cs"/>
              </a:defRPr>
            </a:lvl6pPr>
            <a:lvl7pPr marL="2031797" indent="-203180" algn="l" rtl="0" eaLnBrk="1" latinLnBrk="0" hangingPunct="1">
              <a:spcBef>
                <a:spcPts val="333"/>
              </a:spcBef>
              <a:buClr>
                <a:srgbClr val="727CA3">
                  <a:shade val="75000"/>
                </a:srgbClr>
              </a:buClr>
              <a:buSzPct val="75000"/>
              <a:buFont typeface="Wingdings 3"/>
              <a:buChar char=""/>
              <a:defRPr kumimoji="0" lang="en-US" sz="1600" kern="1200" smtClean="0">
                <a:solidFill>
                  <a:schemeClr val="tx1"/>
                </a:solidFill>
                <a:latin typeface="+mn-lt"/>
                <a:ea typeface="+mn-ea"/>
                <a:cs typeface="+mn-cs"/>
              </a:defRPr>
            </a:lvl7pPr>
            <a:lvl8pPr marL="2234976" indent="-203180" algn="l" rtl="0" eaLnBrk="1" latinLnBrk="0" hangingPunct="1">
              <a:spcBef>
                <a:spcPts val="333"/>
              </a:spcBef>
              <a:buClr>
                <a:prstClr val="white">
                  <a:shade val="50000"/>
                </a:prstClr>
              </a:buClr>
              <a:buSzPct val="75000"/>
              <a:buFont typeface="Wingdings 3"/>
              <a:buChar char=""/>
              <a:defRPr kumimoji="0" lang="en-US" sz="1600" kern="1200" smtClean="0">
                <a:solidFill>
                  <a:schemeClr val="tx1"/>
                </a:solidFill>
                <a:latin typeface="+mn-lt"/>
                <a:ea typeface="+mn-ea"/>
                <a:cs typeface="+mn-cs"/>
              </a:defRPr>
            </a:lvl8pPr>
            <a:lvl9pPr marL="2438156" indent="-203180" algn="l" rtl="0" eaLnBrk="1" latinLnBrk="0" hangingPunct="1">
              <a:spcBef>
                <a:spcPts val="333"/>
              </a:spcBef>
              <a:buClr>
                <a:srgbClr val="9FB8CD"/>
              </a:buClr>
              <a:buSzPct val="75000"/>
              <a:buFont typeface="Wingdings 3"/>
              <a:buChar char=""/>
              <a:defRPr kumimoji="0" lang="en-US" sz="1300" kern="1200" smtClean="0">
                <a:solidFill>
                  <a:schemeClr val="tx1"/>
                </a:solidFill>
                <a:latin typeface="+mn-lt"/>
                <a:ea typeface="+mn-ea"/>
                <a:cs typeface="+mn-cs"/>
              </a:defRPr>
            </a:lvl9pPr>
          </a:lstStyle>
          <a:p>
            <a:pPr lvl="1" defTabSz="914400"/>
            <a:r>
              <a:rPr lang="en-US" sz="1800" dirty="0"/>
              <a:t>Note:</a:t>
            </a:r>
          </a:p>
          <a:p>
            <a:pPr marL="819119" lvl="1" indent="-514350" defTabSz="914400">
              <a:buFont typeface="+mj-lt"/>
              <a:buAutoNum type="arabicPeriod"/>
            </a:pPr>
            <a:r>
              <a:rPr lang="en-US" sz="1800" dirty="0"/>
              <a:t>Neurons are almost never excited by a single action potential from a single input terminal.</a:t>
            </a:r>
          </a:p>
          <a:p>
            <a:pPr marL="819119" lvl="1" indent="-514350" defTabSz="914400">
              <a:buFont typeface="+mj-lt"/>
              <a:buAutoNum type="arabicPeriod"/>
            </a:pPr>
            <a:r>
              <a:rPr lang="en-US" sz="1800" dirty="0"/>
              <a:t>Temporal or spatial summation is required.</a:t>
            </a:r>
          </a:p>
        </p:txBody>
      </p:sp>
      <p:sp>
        <p:nvSpPr>
          <p:cNvPr id="11" name="TextBox 10"/>
          <p:cNvSpPr txBox="1"/>
          <p:nvPr/>
        </p:nvSpPr>
        <p:spPr>
          <a:xfrm>
            <a:off x="8987096" y="5355722"/>
            <a:ext cx="2592288" cy="307777"/>
          </a:xfrm>
          <a:prstGeom prst="rect">
            <a:avLst/>
          </a:prstGeom>
          <a:solidFill>
            <a:schemeClr val="accent3">
              <a:lumMod val="40000"/>
              <a:lumOff val="60000"/>
            </a:schemeClr>
          </a:solidFill>
          <a:ln>
            <a:solidFill>
              <a:schemeClr val="accent3">
                <a:lumMod val="75000"/>
              </a:schemeClr>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MALES’ SLIDES </a:t>
            </a:r>
          </a:p>
        </p:txBody>
      </p:sp>
      <p:sp>
        <p:nvSpPr>
          <p:cNvPr id="13" name="Content Placeholder 3"/>
          <p:cNvSpPr>
            <a:spLocks noGrp="1"/>
          </p:cNvSpPr>
          <p:nvPr>
            <p:ph sz="quarter" idx="1"/>
          </p:nvPr>
        </p:nvSpPr>
        <p:spPr>
          <a:xfrm>
            <a:off x="6293365" y="1219200"/>
            <a:ext cx="5387461" cy="4937760"/>
          </a:xfrm>
        </p:spPr>
        <p:txBody>
          <a:bodyPr>
            <a:normAutofit/>
          </a:bodyPr>
          <a:lstStyle/>
          <a:p>
            <a:r>
              <a:rPr lang="en-US" sz="1800" dirty="0">
                <a:solidFill>
                  <a:schemeClr val="accent2">
                    <a:lumMod val="75000"/>
                  </a:schemeClr>
                </a:solidFill>
              </a:rPr>
              <a:t>Convergence: </a:t>
            </a:r>
          </a:p>
        </p:txBody>
      </p:sp>
    </p:spTree>
    <p:extLst>
      <p:ext uri="{BB962C8B-B14F-4D97-AF65-F5344CB8AC3E}">
        <p14:creationId xmlns:p14="http://schemas.microsoft.com/office/powerpoint/2010/main" val="19066252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Cont.</a:t>
            </a:r>
            <a:endParaRPr lang="en-US" sz="3200" dirty="0"/>
          </a:p>
        </p:txBody>
      </p:sp>
      <p:sp>
        <p:nvSpPr>
          <p:cNvPr id="3" name="Slide Number Placeholder 2"/>
          <p:cNvSpPr>
            <a:spLocks noGrp="1"/>
          </p:cNvSpPr>
          <p:nvPr>
            <p:ph type="sldNum" sz="quarter" idx="12"/>
          </p:nvPr>
        </p:nvSpPr>
        <p:spPr/>
        <p:txBody>
          <a:bodyPr/>
          <a:lstStyle/>
          <a:p>
            <a:fld id="{4929A69E-7D8F-4515-9605-0315ABD4F316}" type="slidenum">
              <a:rPr lang="en-US" smtClean="0"/>
              <a:t>19</a:t>
            </a:fld>
            <a:endParaRPr lang="en-US" dirty="0"/>
          </a:p>
        </p:txBody>
      </p:sp>
      <p:sp>
        <p:nvSpPr>
          <p:cNvPr id="5" name="TextBox 4"/>
          <p:cNvSpPr txBox="1"/>
          <p:nvPr/>
        </p:nvSpPr>
        <p:spPr>
          <a:xfrm>
            <a:off x="9455497" y="0"/>
            <a:ext cx="2733328" cy="307777"/>
          </a:xfrm>
          <a:prstGeom prst="rect">
            <a:avLst/>
          </a:prstGeom>
          <a:solidFill>
            <a:srgbClr val="E4CBE7"/>
          </a:solidFill>
          <a:ln>
            <a:solidFill>
              <a:srgbClr val="A954AB"/>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FEMALES’ SLIDES </a:t>
            </a:r>
          </a:p>
        </p:txBody>
      </p:sp>
      <p:sp>
        <p:nvSpPr>
          <p:cNvPr id="7" name="Content Placeholder 6"/>
          <p:cNvSpPr>
            <a:spLocks noGrp="1"/>
          </p:cNvSpPr>
          <p:nvPr>
            <p:ph sz="quarter" idx="1"/>
          </p:nvPr>
        </p:nvSpPr>
        <p:spPr>
          <a:xfrm>
            <a:off x="609460" y="1295400"/>
            <a:ext cx="5556999" cy="5039111"/>
          </a:xfrm>
        </p:spPr>
        <p:txBody>
          <a:bodyPr>
            <a:normAutofit/>
          </a:bodyPr>
          <a:lstStyle/>
          <a:p>
            <a:r>
              <a:rPr lang="en-US" sz="1600" dirty="0"/>
              <a:t>Output from one neuron onto many</a:t>
            </a:r>
            <a:r>
              <a:rPr lang="en-US" sz="1600" dirty="0" smtClean="0"/>
              <a:t>.</a:t>
            </a:r>
          </a:p>
          <a:p>
            <a:endParaRPr lang="en-US" sz="1600" dirty="0"/>
          </a:p>
          <a:p>
            <a:r>
              <a:rPr lang="en-US" sz="1600" dirty="0"/>
              <a:t>Each postsynaptic neuron receives input from the same presynaptic neuron, but may react to it differently</a:t>
            </a:r>
            <a:r>
              <a:rPr lang="en-US" sz="1600" dirty="0" smtClean="0"/>
              <a:t>.</a:t>
            </a:r>
          </a:p>
          <a:p>
            <a:endParaRPr lang="en-US" sz="1600" dirty="0"/>
          </a:p>
          <a:p>
            <a:r>
              <a:rPr lang="en-US" sz="1600" dirty="0"/>
              <a:t>In a divergent neural circuit, the axon of one neuron branches to send information to multiple target neurons</a:t>
            </a:r>
            <a:r>
              <a:rPr lang="en-US" sz="1600" dirty="0" smtClean="0"/>
              <a:t>.</a:t>
            </a:r>
          </a:p>
          <a:p>
            <a:endParaRPr lang="en-US" sz="1600" dirty="0"/>
          </a:p>
          <a:p>
            <a:r>
              <a:rPr lang="en-US" sz="1600" dirty="0"/>
              <a:t>Divergent output allows the same signal to reach many different neurons.</a:t>
            </a:r>
          </a:p>
        </p:txBody>
      </p:sp>
      <p:pic>
        <p:nvPicPr>
          <p:cNvPr id="4" name="Picture 3"/>
          <p:cNvPicPr>
            <a:picLocks noChangeAspect="1"/>
          </p:cNvPicPr>
          <p:nvPr/>
        </p:nvPicPr>
        <p:blipFill>
          <a:blip r:embed="rId2"/>
          <a:stretch>
            <a:fillRect/>
          </a:stretch>
        </p:blipFill>
        <p:spPr>
          <a:xfrm>
            <a:off x="6094432" y="1295400"/>
            <a:ext cx="5484972" cy="4858933"/>
          </a:xfrm>
          <a:prstGeom prst="rect">
            <a:avLst/>
          </a:prstGeom>
        </p:spPr>
      </p:pic>
      <p:cxnSp>
        <p:nvCxnSpPr>
          <p:cNvPr id="8" name="Straight Connector 7"/>
          <p:cNvCxnSpPr>
            <a:stCxn id="2" idx="2"/>
          </p:cNvCxnSpPr>
          <p:nvPr/>
        </p:nvCxnSpPr>
        <p:spPr>
          <a:xfrm>
            <a:off x="6094432" y="1143000"/>
            <a:ext cx="0" cy="5213350"/>
          </a:xfrm>
          <a:prstGeom prst="line">
            <a:avLst/>
          </a:prstGeom>
          <a:ln>
            <a:prstDash val="dashDot"/>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9796603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ded Corner 2"/>
          <p:cNvSpPr/>
          <p:nvPr/>
        </p:nvSpPr>
        <p:spPr>
          <a:xfrm>
            <a:off x="1804787" y="505994"/>
            <a:ext cx="8345700" cy="848865"/>
          </a:xfrm>
          <a:prstGeom prst="foldedCorner">
            <a:avLst/>
          </a:prstGeom>
          <a:solidFill>
            <a:schemeClr val="bg1">
              <a:lumMod val="9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r>
              <a:rPr lang="en-US" sz="3200" b="1" dirty="0">
                <a:solidFill>
                  <a:srgbClr val="9FB8CD">
                    <a:lumMod val="75000"/>
                  </a:srgbClr>
                </a:solidFill>
                <a:latin typeface="Arial Black" panose="020B0A04020102020204" pitchFamily="34" charset="0"/>
              </a:rPr>
              <a:t>Spinal cord functions and reflexes</a:t>
            </a:r>
            <a:endParaRPr lang="en-US" sz="3200" dirty="0"/>
          </a:p>
        </p:txBody>
      </p:sp>
      <p:sp>
        <p:nvSpPr>
          <p:cNvPr id="4" name="Flowchart: Process 3"/>
          <p:cNvSpPr/>
          <p:nvPr/>
        </p:nvSpPr>
        <p:spPr>
          <a:xfrm>
            <a:off x="837828" y="1698621"/>
            <a:ext cx="10289916" cy="4364589"/>
          </a:xfrm>
          <a:prstGeom prst="flowChartProcess">
            <a:avLst/>
          </a:prstGeom>
          <a:solidFill>
            <a:schemeClr val="accent2">
              <a:lumMod val="20000"/>
              <a:lumOff val="8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endParaRPr lang="en-US" sz="1999" dirty="0">
              <a:solidFill>
                <a:prstClr val="black"/>
              </a:solidFill>
              <a:latin typeface="Gill Sans MT"/>
            </a:endParaRPr>
          </a:p>
        </p:txBody>
      </p:sp>
      <p:sp>
        <p:nvSpPr>
          <p:cNvPr id="10" name="Rectangle 9"/>
          <p:cNvSpPr/>
          <p:nvPr/>
        </p:nvSpPr>
        <p:spPr>
          <a:xfrm>
            <a:off x="-1" y="-14886"/>
            <a:ext cx="108830" cy="6856214"/>
          </a:xfrm>
          <a:prstGeom prst="rect">
            <a:avLst/>
          </a:prstGeom>
          <a:solidFill>
            <a:schemeClr val="bg1">
              <a:lumMod val="9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999"/>
          </a:p>
        </p:txBody>
      </p:sp>
      <p:sp>
        <p:nvSpPr>
          <p:cNvPr id="11" name="Rectangle 10"/>
          <p:cNvSpPr/>
          <p:nvPr/>
        </p:nvSpPr>
        <p:spPr>
          <a:xfrm>
            <a:off x="12082932" y="-14886"/>
            <a:ext cx="108830" cy="6856214"/>
          </a:xfrm>
          <a:prstGeom prst="rect">
            <a:avLst/>
          </a:prstGeom>
          <a:solidFill>
            <a:schemeClr val="bg1">
              <a:lumMod val="9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999"/>
          </a:p>
        </p:txBody>
      </p:sp>
      <p:sp>
        <p:nvSpPr>
          <p:cNvPr id="12" name="Rectangle 11"/>
          <p:cNvSpPr/>
          <p:nvPr/>
        </p:nvSpPr>
        <p:spPr>
          <a:xfrm>
            <a:off x="108829" y="6748278"/>
            <a:ext cx="11974103" cy="93050"/>
          </a:xfrm>
          <a:prstGeom prst="rect">
            <a:avLst/>
          </a:prstGeom>
          <a:solidFill>
            <a:schemeClr val="bg1">
              <a:lumMod val="9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999"/>
          </a:p>
        </p:txBody>
      </p:sp>
      <p:sp>
        <p:nvSpPr>
          <p:cNvPr id="13" name="Rectangle 12"/>
          <p:cNvSpPr/>
          <p:nvPr/>
        </p:nvSpPr>
        <p:spPr>
          <a:xfrm>
            <a:off x="108829" y="893"/>
            <a:ext cx="11974103" cy="93050"/>
          </a:xfrm>
          <a:prstGeom prst="rect">
            <a:avLst/>
          </a:prstGeom>
          <a:solidFill>
            <a:schemeClr val="bg1">
              <a:lumMod val="9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999"/>
          </a:p>
        </p:txBody>
      </p:sp>
      <p:sp>
        <p:nvSpPr>
          <p:cNvPr id="15" name="TextBox 14"/>
          <p:cNvSpPr txBox="1"/>
          <p:nvPr/>
        </p:nvSpPr>
        <p:spPr>
          <a:xfrm>
            <a:off x="1064017" y="1697393"/>
            <a:ext cx="9827240" cy="3139321"/>
          </a:xfrm>
          <a:prstGeom prst="rect">
            <a:avLst/>
          </a:prstGeom>
          <a:noFill/>
        </p:spPr>
        <p:txBody>
          <a:bodyPr wrap="square" rtlCol="0">
            <a:spAutoFit/>
          </a:bodyPr>
          <a:lstStyle/>
          <a:p>
            <a:pPr lvl="0"/>
            <a:r>
              <a:rPr lang="en-US" b="1" dirty="0">
                <a:solidFill>
                  <a:schemeClr val="accent1">
                    <a:lumMod val="75000"/>
                  </a:schemeClr>
                </a:solidFill>
                <a:latin typeface="+mj-lt"/>
                <a:ea typeface="+mj-ea"/>
                <a:cs typeface="+mj-cs"/>
              </a:rPr>
              <a:t>Objectives:</a:t>
            </a:r>
          </a:p>
          <a:p>
            <a:pPr lvl="0"/>
            <a:endParaRPr lang="en-US" sz="1800" b="1" dirty="0">
              <a:solidFill>
                <a:schemeClr val="accent1">
                  <a:lumMod val="75000"/>
                </a:schemeClr>
              </a:solidFill>
              <a:latin typeface="+mj-lt"/>
              <a:ea typeface="+mj-ea"/>
              <a:cs typeface="+mj-cs"/>
            </a:endParaRPr>
          </a:p>
          <a:p>
            <a:pPr marL="457200" indent="-457200">
              <a:buFont typeface="+mj-lt"/>
              <a:buAutoNum type="arabicPeriod"/>
            </a:pPr>
            <a:r>
              <a:rPr lang="en-US" dirty="0"/>
              <a:t>Describe the general structure and function of the spinal cord</a:t>
            </a:r>
          </a:p>
          <a:p>
            <a:pPr marL="457200" indent="-457200">
              <a:buFont typeface="+mj-lt"/>
              <a:buAutoNum type="arabicPeriod"/>
            </a:pPr>
            <a:r>
              <a:rPr lang="en-US" dirty="0" smtClean="0"/>
              <a:t>Distinguish </a:t>
            </a:r>
            <a:r>
              <a:rPr lang="en-US" dirty="0"/>
              <a:t>between the functional role of gray matter and white matter</a:t>
            </a:r>
          </a:p>
          <a:p>
            <a:pPr marL="457200" indent="-457200">
              <a:buFont typeface="+mj-lt"/>
              <a:buAutoNum type="arabicPeriod"/>
            </a:pPr>
            <a:r>
              <a:rPr lang="en-US" dirty="0" smtClean="0"/>
              <a:t>Classify </a:t>
            </a:r>
            <a:r>
              <a:rPr lang="en-US" dirty="0"/>
              <a:t>reflexes into superficial and deep, and describe the components of </a:t>
            </a:r>
            <a:r>
              <a:rPr lang="en-US" dirty="0" smtClean="0"/>
              <a:t>a monosynaptic </a:t>
            </a:r>
            <a:r>
              <a:rPr lang="en-US" dirty="0"/>
              <a:t>and a polysynaptic reflex arc.</a:t>
            </a:r>
          </a:p>
          <a:p>
            <a:pPr marL="457200" indent="-457200">
              <a:buFont typeface="+mj-lt"/>
              <a:buAutoNum type="arabicPeriod"/>
            </a:pPr>
            <a:r>
              <a:rPr lang="en-US" dirty="0" smtClean="0"/>
              <a:t>Compare </a:t>
            </a:r>
            <a:r>
              <a:rPr lang="en-US" dirty="0"/>
              <a:t>and contrast the features of a stretch reflex, a Golgi tendon reflex, </a:t>
            </a:r>
            <a:r>
              <a:rPr lang="en-US" dirty="0" smtClean="0"/>
              <a:t>a withdrawal reflex</a:t>
            </a:r>
            <a:r>
              <a:rPr lang="en-US" dirty="0"/>
              <a:t>, and a cross extensor reflex.</a:t>
            </a:r>
          </a:p>
          <a:p>
            <a:pPr marL="457200" indent="-457200">
              <a:buFont typeface="+mj-lt"/>
              <a:buAutoNum type="arabicPeriod"/>
            </a:pPr>
            <a:r>
              <a:rPr lang="en-US" dirty="0" smtClean="0"/>
              <a:t>Appreciate </a:t>
            </a:r>
            <a:r>
              <a:rPr lang="en-US" dirty="0"/>
              <a:t>the clinical importance of reflexes (their use as a diagnostic tool </a:t>
            </a:r>
            <a:r>
              <a:rPr lang="en-US" dirty="0" smtClean="0"/>
              <a:t>for assessment </a:t>
            </a:r>
            <a:r>
              <a:rPr lang="en-US" dirty="0"/>
              <a:t>of nervous system function).</a:t>
            </a:r>
          </a:p>
        </p:txBody>
      </p:sp>
      <p:sp>
        <p:nvSpPr>
          <p:cNvPr id="2" name="Slide Number Placeholder 1"/>
          <p:cNvSpPr>
            <a:spLocks noGrp="1"/>
          </p:cNvSpPr>
          <p:nvPr>
            <p:ph type="sldNum" sz="quarter" idx="12"/>
          </p:nvPr>
        </p:nvSpPr>
        <p:spPr/>
        <p:txBody>
          <a:bodyPr/>
          <a:lstStyle/>
          <a:p>
            <a:fld id="{4929A69E-7D8F-4515-9605-0315ABD4F316}" type="slidenum">
              <a:rPr lang="en-US" smtClean="0"/>
              <a:t>2</a:t>
            </a:fld>
            <a:endParaRPr lang="en-US" dirty="0"/>
          </a:p>
        </p:txBody>
      </p:sp>
    </p:spTree>
    <p:extLst>
      <p:ext uri="{BB962C8B-B14F-4D97-AF65-F5344CB8AC3E}">
        <p14:creationId xmlns:p14="http://schemas.microsoft.com/office/powerpoint/2010/main" val="1805047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Cont.</a:t>
            </a:r>
            <a:endParaRPr lang="en-US" sz="3200" dirty="0"/>
          </a:p>
        </p:txBody>
      </p:sp>
      <p:sp>
        <p:nvSpPr>
          <p:cNvPr id="3" name="Slide Number Placeholder 2"/>
          <p:cNvSpPr>
            <a:spLocks noGrp="1"/>
          </p:cNvSpPr>
          <p:nvPr>
            <p:ph type="sldNum" sz="quarter" idx="12"/>
          </p:nvPr>
        </p:nvSpPr>
        <p:spPr/>
        <p:txBody>
          <a:bodyPr/>
          <a:lstStyle/>
          <a:p>
            <a:fld id="{4929A69E-7D8F-4515-9605-0315ABD4F316}" type="slidenum">
              <a:rPr lang="en-US" smtClean="0"/>
              <a:t>20</a:t>
            </a:fld>
            <a:endParaRPr lang="en-US" dirty="0"/>
          </a:p>
        </p:txBody>
      </p:sp>
      <p:sp>
        <p:nvSpPr>
          <p:cNvPr id="5" name="Rectangle 4"/>
          <p:cNvSpPr/>
          <p:nvPr/>
        </p:nvSpPr>
        <p:spPr>
          <a:xfrm>
            <a:off x="3367282" y="1178294"/>
            <a:ext cx="5616643" cy="542595"/>
          </a:xfrm>
          <a:prstGeom prst="rect">
            <a:avLst/>
          </a:prstGeom>
          <a:solidFill>
            <a:schemeClr val="accent2">
              <a:lumMod val="40000"/>
              <a:lumOff val="60000"/>
            </a:schemeClr>
          </a:solidFill>
        </p:spPr>
        <p:style>
          <a:lnRef idx="2">
            <a:schemeClr val="accent2"/>
          </a:lnRef>
          <a:fillRef idx="1">
            <a:schemeClr val="lt1"/>
          </a:fillRef>
          <a:effectRef idx="0">
            <a:schemeClr val="accent2"/>
          </a:effectRef>
          <a:fontRef idx="minor">
            <a:schemeClr val="dk1"/>
          </a:fontRef>
        </p:style>
        <p:txBody>
          <a:bodyPr rtlCol="0" anchor="ctr"/>
          <a:lstStyle/>
          <a:p>
            <a:pPr lvl="0"/>
            <a:r>
              <a:rPr lang="en-US" sz="1600">
                <a:solidFill>
                  <a:schemeClr val="bg1"/>
                </a:solidFill>
              </a:rPr>
              <a:t>Sensory afferent enter spinal cord via dorsal (posterior) root, as they </a:t>
            </a:r>
            <a:r>
              <a:rPr lang="en-US" sz="1600" u="sng">
                <a:solidFill>
                  <a:schemeClr val="bg1"/>
                </a:solidFill>
              </a:rPr>
              <a:t>enter</a:t>
            </a:r>
            <a:r>
              <a:rPr lang="en-US" sz="1600">
                <a:solidFill>
                  <a:schemeClr val="bg1"/>
                </a:solidFill>
              </a:rPr>
              <a:t> the neuronal pool they undergo:</a:t>
            </a:r>
            <a:endParaRPr lang="en-US" sz="1600" dirty="0">
              <a:solidFill>
                <a:schemeClr val="bg1"/>
              </a:solidFill>
            </a:endParaRPr>
          </a:p>
        </p:txBody>
      </p:sp>
      <p:cxnSp>
        <p:nvCxnSpPr>
          <p:cNvPr id="6" name="Straight Connector 5"/>
          <p:cNvCxnSpPr>
            <a:stCxn id="5" idx="2"/>
          </p:cNvCxnSpPr>
          <p:nvPr/>
        </p:nvCxnSpPr>
        <p:spPr>
          <a:xfrm>
            <a:off x="6175604" y="1720889"/>
            <a:ext cx="0" cy="150845"/>
          </a:xfrm>
          <a:prstGeom prst="line">
            <a:avLst/>
          </a:prstGeom>
        </p:spPr>
        <p:style>
          <a:lnRef idx="1">
            <a:schemeClr val="accent2"/>
          </a:lnRef>
          <a:fillRef idx="0">
            <a:schemeClr val="accent2"/>
          </a:fillRef>
          <a:effectRef idx="0">
            <a:schemeClr val="accent2"/>
          </a:effectRef>
          <a:fontRef idx="minor">
            <a:schemeClr val="tx1"/>
          </a:fontRef>
        </p:style>
      </p:cxnSp>
      <p:cxnSp>
        <p:nvCxnSpPr>
          <p:cNvPr id="7" name="Straight Connector 6"/>
          <p:cNvCxnSpPr/>
          <p:nvPr/>
        </p:nvCxnSpPr>
        <p:spPr>
          <a:xfrm>
            <a:off x="6175603" y="1871734"/>
            <a:ext cx="3816406"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8" name="Straight Connector 7"/>
          <p:cNvCxnSpPr/>
          <p:nvPr/>
        </p:nvCxnSpPr>
        <p:spPr>
          <a:xfrm>
            <a:off x="2464128" y="1871734"/>
            <a:ext cx="3855464"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9" name="Straight Arrow Connector 8"/>
          <p:cNvCxnSpPr/>
          <p:nvPr/>
        </p:nvCxnSpPr>
        <p:spPr>
          <a:xfrm>
            <a:off x="2464128" y="1871734"/>
            <a:ext cx="0" cy="21602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0" name="Straight Arrow Connector 9"/>
          <p:cNvCxnSpPr/>
          <p:nvPr/>
        </p:nvCxnSpPr>
        <p:spPr>
          <a:xfrm>
            <a:off x="9992009" y="1871734"/>
            <a:ext cx="0" cy="21602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1" name="Rectangle 10"/>
          <p:cNvSpPr/>
          <p:nvPr/>
        </p:nvSpPr>
        <p:spPr>
          <a:xfrm>
            <a:off x="695129" y="2113354"/>
            <a:ext cx="3537997" cy="388020"/>
          </a:xfrm>
          <a:prstGeom prst="rect">
            <a:avLst/>
          </a:prstGeom>
          <a:solidFill>
            <a:schemeClr val="bg2"/>
          </a:solidFill>
        </p:spPr>
        <p:style>
          <a:lnRef idx="2">
            <a:schemeClr val="accent2"/>
          </a:lnRef>
          <a:fillRef idx="1">
            <a:schemeClr val="lt1"/>
          </a:fillRef>
          <a:effectRef idx="0">
            <a:schemeClr val="accent2"/>
          </a:effectRef>
          <a:fontRef idx="minor">
            <a:schemeClr val="dk1"/>
          </a:fontRef>
        </p:style>
        <p:txBody>
          <a:bodyPr rtlCol="0" anchor="ctr"/>
          <a:lstStyle/>
          <a:p>
            <a:pPr marL="0" lvl="1">
              <a:spcBef>
                <a:spcPts val="667"/>
              </a:spcBef>
              <a:buClr>
                <a:schemeClr val="accent1"/>
              </a:buClr>
            </a:pPr>
            <a:r>
              <a:rPr lang="en-US" sz="1400" dirty="0">
                <a:solidFill>
                  <a:schemeClr val="accent2">
                    <a:lumMod val="75000"/>
                  </a:schemeClr>
                </a:solidFill>
              </a:rPr>
              <a:t>4. Synaptic delay (central delay) and reaction time</a:t>
            </a:r>
          </a:p>
        </p:txBody>
      </p:sp>
      <p:cxnSp>
        <p:nvCxnSpPr>
          <p:cNvPr id="21" name="Straight Arrow Connector 20"/>
          <p:cNvCxnSpPr/>
          <p:nvPr/>
        </p:nvCxnSpPr>
        <p:spPr>
          <a:xfrm>
            <a:off x="6177546" y="1871734"/>
            <a:ext cx="0" cy="21602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4" name="Rectangle 23"/>
          <p:cNvSpPr/>
          <p:nvPr/>
        </p:nvSpPr>
        <p:spPr>
          <a:xfrm>
            <a:off x="4406604" y="2113354"/>
            <a:ext cx="3537997" cy="38801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lvl="1">
              <a:spcBef>
                <a:spcPts val="667"/>
              </a:spcBef>
              <a:buClr>
                <a:schemeClr val="accent1"/>
              </a:buClr>
            </a:pPr>
            <a:r>
              <a:rPr lang="en-US" sz="1400" dirty="0">
                <a:solidFill>
                  <a:schemeClr val="accent2">
                    <a:lumMod val="75000"/>
                  </a:schemeClr>
                </a:solidFill>
              </a:rPr>
              <a:t>5.Irradiation and recruitment</a:t>
            </a:r>
          </a:p>
        </p:txBody>
      </p:sp>
      <p:sp>
        <p:nvSpPr>
          <p:cNvPr id="26" name="Rectangle 25"/>
          <p:cNvSpPr/>
          <p:nvPr/>
        </p:nvSpPr>
        <p:spPr>
          <a:xfrm>
            <a:off x="8122579" y="2113353"/>
            <a:ext cx="3537997" cy="38801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lvl="1">
              <a:spcBef>
                <a:spcPts val="667"/>
              </a:spcBef>
              <a:buClr>
                <a:schemeClr val="accent1"/>
              </a:buClr>
            </a:pPr>
            <a:r>
              <a:rPr lang="en-US" sz="1400" dirty="0">
                <a:solidFill>
                  <a:schemeClr val="accent2">
                    <a:lumMod val="75000"/>
                  </a:schemeClr>
                </a:solidFill>
              </a:rPr>
              <a:t>6.Signal prolongation</a:t>
            </a:r>
          </a:p>
        </p:txBody>
      </p:sp>
      <p:cxnSp>
        <p:nvCxnSpPr>
          <p:cNvPr id="29" name="Straight Connector 28"/>
          <p:cNvCxnSpPr>
            <a:stCxn id="11" idx="2"/>
          </p:cNvCxnSpPr>
          <p:nvPr/>
        </p:nvCxnSpPr>
        <p:spPr>
          <a:xfrm>
            <a:off x="2464128" y="2501374"/>
            <a:ext cx="0" cy="386187"/>
          </a:xfrm>
          <a:prstGeom prst="line">
            <a:avLst/>
          </a:prstGeom>
        </p:spPr>
        <p:style>
          <a:lnRef idx="1">
            <a:schemeClr val="accent2"/>
          </a:lnRef>
          <a:fillRef idx="0">
            <a:schemeClr val="accent2"/>
          </a:fillRef>
          <a:effectRef idx="0">
            <a:schemeClr val="accent2"/>
          </a:effectRef>
          <a:fontRef idx="minor">
            <a:schemeClr val="tx1"/>
          </a:fontRef>
        </p:style>
      </p:cxnSp>
      <p:sp>
        <p:nvSpPr>
          <p:cNvPr id="32" name="Rectangle 31"/>
          <p:cNvSpPr/>
          <p:nvPr/>
        </p:nvSpPr>
        <p:spPr>
          <a:xfrm>
            <a:off x="690633" y="2641781"/>
            <a:ext cx="3542493" cy="43204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indent="-203179">
              <a:spcBef>
                <a:spcPts val="667"/>
              </a:spcBef>
              <a:buClr>
                <a:schemeClr val="accent1"/>
              </a:buClr>
            </a:pPr>
            <a:r>
              <a:rPr lang="en-US" sz="1400" dirty="0">
                <a:solidFill>
                  <a:schemeClr val="tx1"/>
                </a:solidFill>
              </a:rPr>
              <a:t>Is the time of reflex to pass through neurons of the spinal cord.</a:t>
            </a:r>
          </a:p>
        </p:txBody>
      </p:sp>
      <p:cxnSp>
        <p:nvCxnSpPr>
          <p:cNvPr id="34" name="Straight Connector 33"/>
          <p:cNvCxnSpPr>
            <a:stCxn id="32" idx="2"/>
          </p:cNvCxnSpPr>
          <p:nvPr/>
        </p:nvCxnSpPr>
        <p:spPr>
          <a:xfrm flipH="1">
            <a:off x="2461879" y="3073829"/>
            <a:ext cx="1" cy="163334"/>
          </a:xfrm>
          <a:prstGeom prst="line">
            <a:avLst/>
          </a:prstGeom>
        </p:spPr>
        <p:style>
          <a:lnRef idx="1">
            <a:schemeClr val="accent2"/>
          </a:lnRef>
          <a:fillRef idx="0">
            <a:schemeClr val="accent2"/>
          </a:fillRef>
          <a:effectRef idx="0">
            <a:schemeClr val="accent2"/>
          </a:effectRef>
          <a:fontRef idx="minor">
            <a:schemeClr val="tx1"/>
          </a:fontRef>
        </p:style>
      </p:cxnSp>
      <p:cxnSp>
        <p:nvCxnSpPr>
          <p:cNvPr id="36" name="Straight Connector 35"/>
          <p:cNvCxnSpPr/>
          <p:nvPr/>
        </p:nvCxnSpPr>
        <p:spPr>
          <a:xfrm>
            <a:off x="2461879" y="3237163"/>
            <a:ext cx="8178202"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38" name="Straight Connector 37"/>
          <p:cNvCxnSpPr/>
          <p:nvPr/>
        </p:nvCxnSpPr>
        <p:spPr>
          <a:xfrm flipH="1">
            <a:off x="1711089" y="3237163"/>
            <a:ext cx="75079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40" name="Straight Arrow Connector 39"/>
          <p:cNvCxnSpPr/>
          <p:nvPr/>
        </p:nvCxnSpPr>
        <p:spPr>
          <a:xfrm>
            <a:off x="1711089" y="3237163"/>
            <a:ext cx="0" cy="21602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41" name="Straight Arrow Connector 40"/>
          <p:cNvCxnSpPr/>
          <p:nvPr/>
        </p:nvCxnSpPr>
        <p:spPr>
          <a:xfrm>
            <a:off x="10640081" y="3237163"/>
            <a:ext cx="0" cy="21602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42" name="Rectangle 41"/>
          <p:cNvSpPr/>
          <p:nvPr/>
        </p:nvSpPr>
        <p:spPr>
          <a:xfrm>
            <a:off x="575014" y="3462222"/>
            <a:ext cx="2272150" cy="30334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indent="-203179" algn="ctr">
              <a:spcBef>
                <a:spcPts val="667"/>
              </a:spcBef>
              <a:buClr>
                <a:schemeClr val="accent1"/>
              </a:buClr>
            </a:pPr>
            <a:r>
              <a:rPr lang="en-US" sz="1400" dirty="0">
                <a:solidFill>
                  <a:schemeClr val="bg2">
                    <a:lumMod val="75000"/>
                  </a:schemeClr>
                </a:solidFill>
              </a:rPr>
              <a:t>Synaptic delay</a:t>
            </a:r>
          </a:p>
        </p:txBody>
      </p:sp>
      <p:sp>
        <p:nvSpPr>
          <p:cNvPr id="43" name="Rectangle 42"/>
          <p:cNvSpPr/>
          <p:nvPr/>
        </p:nvSpPr>
        <p:spPr>
          <a:xfrm>
            <a:off x="9504006" y="3462222"/>
            <a:ext cx="2272150" cy="30334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indent="-203179" algn="ctr">
              <a:spcBef>
                <a:spcPts val="667"/>
              </a:spcBef>
              <a:buClr>
                <a:schemeClr val="accent1"/>
              </a:buClr>
            </a:pPr>
            <a:r>
              <a:rPr lang="en-US" sz="1400" dirty="0">
                <a:solidFill>
                  <a:schemeClr val="bg2">
                    <a:lumMod val="75000"/>
                  </a:schemeClr>
                </a:solidFill>
              </a:rPr>
              <a:t>Reaction time</a:t>
            </a:r>
          </a:p>
        </p:txBody>
      </p:sp>
      <p:cxnSp>
        <p:nvCxnSpPr>
          <p:cNvPr id="47" name="Straight Connector 46"/>
          <p:cNvCxnSpPr>
            <a:stCxn id="42" idx="2"/>
          </p:cNvCxnSpPr>
          <p:nvPr/>
        </p:nvCxnSpPr>
        <p:spPr>
          <a:xfrm>
            <a:off x="1711089" y="3765571"/>
            <a:ext cx="0" cy="193590"/>
          </a:xfrm>
          <a:prstGeom prst="line">
            <a:avLst/>
          </a:prstGeom>
        </p:spPr>
        <p:style>
          <a:lnRef idx="1">
            <a:schemeClr val="accent2"/>
          </a:lnRef>
          <a:fillRef idx="0">
            <a:schemeClr val="accent2"/>
          </a:fillRef>
          <a:effectRef idx="0">
            <a:schemeClr val="accent2"/>
          </a:effectRef>
          <a:fontRef idx="minor">
            <a:schemeClr val="tx1"/>
          </a:fontRef>
        </p:style>
      </p:cxnSp>
      <p:sp>
        <p:nvSpPr>
          <p:cNvPr id="48" name="Rectangle 47"/>
          <p:cNvSpPr/>
          <p:nvPr/>
        </p:nvSpPr>
        <p:spPr>
          <a:xfrm>
            <a:off x="486572" y="3866801"/>
            <a:ext cx="5967880" cy="237051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indent="-203179">
              <a:spcBef>
                <a:spcPts val="667"/>
              </a:spcBef>
              <a:buClr>
                <a:schemeClr val="accent1"/>
              </a:buClr>
              <a:buFont typeface="Arial" panose="020B0604020202020204" pitchFamily="34" charset="0"/>
              <a:buChar char="•"/>
            </a:pPr>
            <a:r>
              <a:rPr lang="en-US" sz="1200" dirty="0" smtClean="0">
                <a:solidFill>
                  <a:schemeClr val="tx1"/>
                </a:solidFill>
              </a:rPr>
              <a:t>Is the minimal period of time required for transmission of a neuronal signal from a presynaptic neuron to a postsynaptic neuron to a postsynaptic neuron. Its duration is about </a:t>
            </a:r>
            <a:r>
              <a:rPr lang="en-US" sz="1200" dirty="0" smtClean="0">
                <a:solidFill>
                  <a:srgbClr val="FFC000"/>
                </a:solidFill>
              </a:rPr>
              <a:t>0.5</a:t>
            </a:r>
            <a:r>
              <a:rPr lang="en-US" sz="1200" dirty="0" smtClean="0">
                <a:solidFill>
                  <a:schemeClr val="tx1"/>
                </a:solidFill>
              </a:rPr>
              <a:t> </a:t>
            </a:r>
            <a:r>
              <a:rPr lang="en-US" sz="1200" dirty="0" err="1" smtClean="0">
                <a:solidFill>
                  <a:schemeClr val="tx1"/>
                </a:solidFill>
              </a:rPr>
              <a:t>ms</a:t>
            </a:r>
            <a:r>
              <a:rPr lang="en-US" sz="1200" dirty="0" smtClean="0">
                <a:solidFill>
                  <a:schemeClr val="tx1"/>
                </a:solidFill>
              </a:rPr>
              <a:t> per synapse </a:t>
            </a:r>
            <a:r>
              <a:rPr lang="en-US" sz="1200" dirty="0">
                <a:solidFill>
                  <a:srgbClr val="00B050"/>
                </a:solidFill>
              </a:rPr>
              <a:t>(monosynaptic)</a:t>
            </a:r>
            <a:r>
              <a:rPr lang="en-US" sz="1200" dirty="0" smtClean="0">
                <a:solidFill>
                  <a:srgbClr val="00B050"/>
                </a:solidFill>
              </a:rPr>
              <a:t> </a:t>
            </a:r>
            <a:r>
              <a:rPr lang="en-US" sz="1200" dirty="0" smtClean="0">
                <a:solidFill>
                  <a:schemeClr val="tx1"/>
                </a:solidFill>
              </a:rPr>
              <a:t>(longer in polysynaptic reflex which is </a:t>
            </a:r>
            <a:r>
              <a:rPr lang="en-US" sz="1200" dirty="0" smtClean="0">
                <a:solidFill>
                  <a:srgbClr val="FFC000"/>
                </a:solidFill>
              </a:rPr>
              <a:t>&gt; 2</a:t>
            </a:r>
            <a:r>
              <a:rPr lang="en-US" sz="1200" dirty="0" smtClean="0">
                <a:solidFill>
                  <a:schemeClr val="tx1"/>
                </a:solidFill>
              </a:rPr>
              <a:t> </a:t>
            </a:r>
            <a:r>
              <a:rPr lang="en-US" sz="1200" dirty="0" err="1" smtClean="0">
                <a:solidFill>
                  <a:schemeClr val="tx1"/>
                </a:solidFill>
              </a:rPr>
              <a:t>ms</a:t>
            </a:r>
            <a:r>
              <a:rPr lang="en-US" sz="1200" dirty="0" smtClean="0">
                <a:solidFill>
                  <a:schemeClr val="tx1"/>
                </a:solidFill>
              </a:rPr>
              <a:t>).</a:t>
            </a:r>
          </a:p>
          <a:p>
            <a:pPr indent="-203179">
              <a:spcBef>
                <a:spcPts val="667"/>
              </a:spcBef>
              <a:buClr>
                <a:schemeClr val="accent1"/>
              </a:buClr>
              <a:buFont typeface="Arial" panose="020B0604020202020204" pitchFamily="34" charset="0"/>
              <a:buChar char="•"/>
            </a:pPr>
            <a:r>
              <a:rPr lang="en-US" sz="1200" dirty="0" smtClean="0">
                <a:solidFill>
                  <a:schemeClr val="tx1"/>
                </a:solidFill>
              </a:rPr>
              <a:t>Number of synapses in a reflex = central delay/</a:t>
            </a:r>
            <a:r>
              <a:rPr lang="en-US" sz="1200" dirty="0" smtClean="0">
                <a:solidFill>
                  <a:srgbClr val="FFC000"/>
                </a:solidFill>
              </a:rPr>
              <a:t>0.5</a:t>
            </a:r>
            <a:r>
              <a:rPr lang="en-US" sz="1200" dirty="0" smtClean="0">
                <a:solidFill>
                  <a:schemeClr val="tx1"/>
                </a:solidFill>
              </a:rPr>
              <a:t> </a:t>
            </a:r>
            <a:r>
              <a:rPr lang="en-US" sz="1200" dirty="0" err="1" smtClean="0">
                <a:solidFill>
                  <a:schemeClr val="tx1"/>
                </a:solidFill>
              </a:rPr>
              <a:t>ms</a:t>
            </a:r>
            <a:r>
              <a:rPr lang="en-US" sz="1200" dirty="0" smtClean="0">
                <a:solidFill>
                  <a:schemeClr val="tx1"/>
                </a:solidFill>
              </a:rPr>
              <a:t> (for knee jerk it equals </a:t>
            </a:r>
            <a:r>
              <a:rPr lang="en-US" sz="1200" dirty="0" smtClean="0">
                <a:solidFill>
                  <a:srgbClr val="FFC000"/>
                </a:solidFill>
              </a:rPr>
              <a:t>0.6 </a:t>
            </a:r>
            <a:r>
              <a:rPr lang="en-US" sz="1200" dirty="0" err="1" smtClean="0">
                <a:solidFill>
                  <a:schemeClr val="tx1"/>
                </a:solidFill>
              </a:rPr>
              <a:t>msc</a:t>
            </a:r>
            <a:r>
              <a:rPr lang="en-US" sz="1200" dirty="0" smtClean="0">
                <a:solidFill>
                  <a:schemeClr val="tx1"/>
                </a:solidFill>
              </a:rPr>
              <a:t> = one synapse), and it has 5 processes:</a:t>
            </a:r>
          </a:p>
          <a:p>
            <a:pPr marL="25421" indent="-228600">
              <a:spcBef>
                <a:spcPts val="667"/>
              </a:spcBef>
              <a:buClr>
                <a:schemeClr val="accent1"/>
              </a:buClr>
              <a:buFont typeface="+mj-lt"/>
              <a:buAutoNum type="arabicPeriod"/>
            </a:pPr>
            <a:r>
              <a:rPr lang="en-US" sz="1200" dirty="0" smtClean="0">
                <a:solidFill>
                  <a:schemeClr val="tx1"/>
                </a:solidFill>
              </a:rPr>
              <a:t>Release of neurotransmitter.</a:t>
            </a:r>
          </a:p>
          <a:p>
            <a:pPr marL="25421" indent="-228600">
              <a:spcBef>
                <a:spcPts val="667"/>
              </a:spcBef>
              <a:buClr>
                <a:schemeClr val="accent1"/>
              </a:buClr>
              <a:buFont typeface="+mj-lt"/>
              <a:buAutoNum type="arabicPeriod"/>
            </a:pPr>
            <a:r>
              <a:rPr lang="en-US" sz="1200" dirty="0" smtClean="0">
                <a:solidFill>
                  <a:schemeClr val="tx1"/>
                </a:solidFill>
              </a:rPr>
              <a:t>Diffusion of neurotransmitter to postsynaptic membrane.</a:t>
            </a:r>
          </a:p>
          <a:p>
            <a:pPr marL="25421" indent="-228600">
              <a:spcBef>
                <a:spcPts val="667"/>
              </a:spcBef>
              <a:buClr>
                <a:schemeClr val="accent1"/>
              </a:buClr>
              <a:buFont typeface="+mj-lt"/>
              <a:buAutoNum type="arabicPeriod"/>
            </a:pPr>
            <a:r>
              <a:rPr lang="en-US" sz="1200" dirty="0" smtClean="0">
                <a:solidFill>
                  <a:schemeClr val="tx1"/>
                </a:solidFill>
              </a:rPr>
              <a:t>Action of neurotransmitter on membrane receptor.</a:t>
            </a:r>
          </a:p>
          <a:p>
            <a:pPr marL="25421" indent="-228600">
              <a:spcBef>
                <a:spcPts val="667"/>
              </a:spcBef>
              <a:buClr>
                <a:schemeClr val="accent1"/>
              </a:buClr>
              <a:buFont typeface="+mj-lt"/>
              <a:buAutoNum type="arabicPeriod"/>
            </a:pPr>
            <a:r>
              <a:rPr lang="en-US" sz="1200" dirty="0" smtClean="0">
                <a:solidFill>
                  <a:schemeClr val="tx1"/>
                </a:solidFill>
              </a:rPr>
              <a:t>Action of the receptor to increase ion channel permeability.</a:t>
            </a:r>
          </a:p>
          <a:p>
            <a:pPr marL="25421" indent="-228600">
              <a:spcBef>
                <a:spcPts val="667"/>
              </a:spcBef>
              <a:buClr>
                <a:schemeClr val="accent1"/>
              </a:buClr>
              <a:buFont typeface="+mj-lt"/>
              <a:buAutoNum type="arabicPeriod"/>
            </a:pPr>
            <a:r>
              <a:rPr lang="en-US" sz="1200" dirty="0" smtClean="0">
                <a:solidFill>
                  <a:schemeClr val="tx1"/>
                </a:solidFill>
              </a:rPr>
              <a:t>Inward diffusion of Na</a:t>
            </a:r>
            <a:r>
              <a:rPr lang="en-US" sz="1200" baseline="30000" dirty="0" smtClean="0">
                <a:solidFill>
                  <a:schemeClr val="tx1"/>
                </a:solidFill>
              </a:rPr>
              <a:t>+</a:t>
            </a:r>
            <a:r>
              <a:rPr lang="en-US" sz="1200" dirty="0" smtClean="0">
                <a:solidFill>
                  <a:schemeClr val="tx1"/>
                </a:solidFill>
              </a:rPr>
              <a:t> for generation of action potentials.</a:t>
            </a:r>
            <a:endParaRPr lang="en-US" sz="1200" dirty="0">
              <a:solidFill>
                <a:schemeClr val="tx1"/>
              </a:solidFill>
            </a:endParaRPr>
          </a:p>
        </p:txBody>
      </p:sp>
      <p:cxnSp>
        <p:nvCxnSpPr>
          <p:cNvPr id="49" name="Straight Connector 48"/>
          <p:cNvCxnSpPr/>
          <p:nvPr/>
        </p:nvCxnSpPr>
        <p:spPr>
          <a:xfrm>
            <a:off x="10663884" y="3765571"/>
            <a:ext cx="0" cy="193590"/>
          </a:xfrm>
          <a:prstGeom prst="line">
            <a:avLst/>
          </a:prstGeom>
        </p:spPr>
        <p:style>
          <a:lnRef idx="1">
            <a:schemeClr val="accent2"/>
          </a:lnRef>
          <a:fillRef idx="0">
            <a:schemeClr val="accent2"/>
          </a:fillRef>
          <a:effectRef idx="0">
            <a:schemeClr val="accent2"/>
          </a:effectRef>
          <a:fontRef idx="minor">
            <a:schemeClr val="tx1"/>
          </a:fontRef>
        </p:style>
      </p:cxnSp>
      <p:sp>
        <p:nvSpPr>
          <p:cNvPr id="50" name="Rectangle 49"/>
          <p:cNvSpPr/>
          <p:nvPr/>
        </p:nvSpPr>
        <p:spPr>
          <a:xfrm>
            <a:off x="6526460" y="3866801"/>
            <a:ext cx="5052943" cy="237051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171450" indent="-171450">
              <a:spcBef>
                <a:spcPts val="667"/>
              </a:spcBef>
              <a:buClr>
                <a:schemeClr val="accent1"/>
              </a:buClr>
              <a:buFont typeface="Arial" panose="020B0604020202020204" pitchFamily="34" charset="0"/>
              <a:buChar char="•"/>
            </a:pPr>
            <a:r>
              <a:rPr lang="en-US" sz="1200" dirty="0">
                <a:solidFill>
                  <a:srgbClr val="C10093"/>
                </a:solidFill>
              </a:rPr>
              <a:t>Reaction time= reflex time= synaptic delay + time spent in conduction of action potentials through the afferent and efferent nerves</a:t>
            </a:r>
            <a:r>
              <a:rPr lang="en-US" sz="1200" dirty="0" smtClean="0">
                <a:solidFill>
                  <a:srgbClr val="C10093"/>
                </a:solidFill>
              </a:rPr>
              <a:t>.</a:t>
            </a:r>
          </a:p>
          <a:p>
            <a:pPr marL="171450" indent="-171450">
              <a:spcBef>
                <a:spcPts val="667"/>
              </a:spcBef>
              <a:buClr>
                <a:schemeClr val="accent1"/>
              </a:buClr>
              <a:buFont typeface="Arial" panose="020B0604020202020204" pitchFamily="34" charset="0"/>
              <a:buChar char="•"/>
            </a:pPr>
            <a:endParaRPr lang="en-US" sz="1200" dirty="0" smtClean="0">
              <a:solidFill>
                <a:srgbClr val="C10093"/>
              </a:solidFill>
            </a:endParaRPr>
          </a:p>
          <a:p>
            <a:pPr marL="171450" indent="-171450">
              <a:buFont typeface="Arial" panose="020B0604020202020204" pitchFamily="34" charset="0"/>
              <a:buChar char="•"/>
            </a:pPr>
            <a:r>
              <a:rPr lang="en-US" sz="1200" dirty="0" smtClean="0"/>
              <a:t>The </a:t>
            </a:r>
            <a:r>
              <a:rPr lang="en-US" sz="1200" dirty="0"/>
              <a:t>time between the application of the stimulus and the response is called </a:t>
            </a:r>
            <a:r>
              <a:rPr lang="en-US" sz="1200" b="1" dirty="0"/>
              <a:t>the reaction time.</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In humans, the reaction time for a stretch reflex such as the knee jerk is </a:t>
            </a:r>
            <a:r>
              <a:rPr lang="en-US" sz="1200" dirty="0">
                <a:solidFill>
                  <a:schemeClr val="accent4">
                    <a:lumMod val="75000"/>
                  </a:schemeClr>
                </a:solidFill>
              </a:rPr>
              <a:t>19-24 </a:t>
            </a:r>
            <a:r>
              <a:rPr lang="en-US" sz="1200" dirty="0" err="1">
                <a:solidFill>
                  <a:schemeClr val="accent4">
                    <a:lumMod val="75000"/>
                  </a:schemeClr>
                </a:solidFill>
              </a:rPr>
              <a:t>ms.</a:t>
            </a:r>
            <a:endParaRPr lang="en-US" sz="1200" dirty="0">
              <a:solidFill>
                <a:schemeClr val="accent4">
                  <a:lumMod val="75000"/>
                </a:schemeClr>
              </a:solidFill>
            </a:endParaRP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The conduction velocities of the afferent and efferent fiber types are known and the distance from the muscle to the spinal cord can be measured. This is responsible for most of the reaction time</a:t>
            </a:r>
            <a:r>
              <a:rPr lang="en-US" sz="1200" dirty="0" smtClean="0"/>
              <a:t>.</a:t>
            </a:r>
            <a:endParaRPr lang="en-US" sz="1200" dirty="0"/>
          </a:p>
        </p:txBody>
      </p:sp>
      <p:sp>
        <p:nvSpPr>
          <p:cNvPr id="51" name="Rectangle 50"/>
          <p:cNvSpPr/>
          <p:nvPr/>
        </p:nvSpPr>
        <p:spPr>
          <a:xfrm>
            <a:off x="6575784" y="4461607"/>
            <a:ext cx="5003619" cy="1728192"/>
          </a:xfrm>
          <a:prstGeom prst="rect">
            <a:avLst/>
          </a:prstGeom>
          <a:noFill/>
          <a:ln>
            <a:solidFill>
              <a:schemeClr val="tx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rot="5400000">
            <a:off x="10922383" y="5118628"/>
            <a:ext cx="1775704" cy="461665"/>
          </a:xfrm>
          <a:prstGeom prst="rect">
            <a:avLst/>
          </a:prstGeom>
          <a:solidFill>
            <a:srgbClr val="E4CBE7"/>
          </a:solidFill>
          <a:ln>
            <a:solidFill>
              <a:srgbClr val="A954AB"/>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200" b="1" dirty="0">
                <a:solidFill>
                  <a:schemeClr val="tx2"/>
                </a:solidFill>
                <a:latin typeface="+mj-lt"/>
                <a:ea typeface="+mj-ea"/>
                <a:cs typeface="+mj-cs"/>
              </a:rPr>
              <a:t>ONLY IN FEMALES’ SLIDES </a:t>
            </a:r>
          </a:p>
        </p:txBody>
      </p:sp>
    </p:spTree>
    <p:extLst>
      <p:ext uri="{BB962C8B-B14F-4D97-AF65-F5344CB8AC3E}">
        <p14:creationId xmlns:p14="http://schemas.microsoft.com/office/powerpoint/2010/main" val="34751995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Cont.</a:t>
            </a:r>
            <a:endParaRPr lang="en-US" sz="3200" dirty="0"/>
          </a:p>
        </p:txBody>
      </p:sp>
      <p:sp>
        <p:nvSpPr>
          <p:cNvPr id="3" name="Slide Number Placeholder 2"/>
          <p:cNvSpPr>
            <a:spLocks noGrp="1"/>
          </p:cNvSpPr>
          <p:nvPr>
            <p:ph type="sldNum" sz="quarter" idx="12"/>
          </p:nvPr>
        </p:nvSpPr>
        <p:spPr/>
        <p:txBody>
          <a:bodyPr/>
          <a:lstStyle/>
          <a:p>
            <a:fld id="{4929A69E-7D8F-4515-9605-0315ABD4F316}" type="slidenum">
              <a:rPr lang="en-US" smtClean="0"/>
              <a:t>21</a:t>
            </a:fld>
            <a:endParaRPr lang="en-US" dirty="0"/>
          </a:p>
        </p:txBody>
      </p:sp>
      <p:sp>
        <p:nvSpPr>
          <p:cNvPr id="5" name="Rectangle 4"/>
          <p:cNvSpPr/>
          <p:nvPr/>
        </p:nvSpPr>
        <p:spPr>
          <a:xfrm>
            <a:off x="3367282" y="1178294"/>
            <a:ext cx="5616643" cy="542595"/>
          </a:xfrm>
          <a:prstGeom prst="rect">
            <a:avLst/>
          </a:prstGeom>
          <a:solidFill>
            <a:schemeClr val="accent2">
              <a:lumMod val="40000"/>
              <a:lumOff val="60000"/>
            </a:schemeClr>
          </a:solidFill>
        </p:spPr>
        <p:style>
          <a:lnRef idx="2">
            <a:schemeClr val="accent2"/>
          </a:lnRef>
          <a:fillRef idx="1">
            <a:schemeClr val="lt1"/>
          </a:fillRef>
          <a:effectRef idx="0">
            <a:schemeClr val="accent2"/>
          </a:effectRef>
          <a:fontRef idx="minor">
            <a:schemeClr val="dk1"/>
          </a:fontRef>
        </p:style>
        <p:txBody>
          <a:bodyPr rtlCol="0" anchor="ctr"/>
          <a:lstStyle/>
          <a:p>
            <a:pPr lvl="0"/>
            <a:r>
              <a:rPr lang="en-US" sz="1600">
                <a:solidFill>
                  <a:schemeClr val="bg1"/>
                </a:solidFill>
              </a:rPr>
              <a:t>Sensory afferent enter spinal cord via dorsal (posterior) root, as they </a:t>
            </a:r>
            <a:r>
              <a:rPr lang="en-US" sz="1600" u="sng">
                <a:solidFill>
                  <a:schemeClr val="bg1"/>
                </a:solidFill>
              </a:rPr>
              <a:t>enter</a:t>
            </a:r>
            <a:r>
              <a:rPr lang="en-US" sz="1600">
                <a:solidFill>
                  <a:schemeClr val="bg1"/>
                </a:solidFill>
              </a:rPr>
              <a:t> the neuronal pool they undergo:</a:t>
            </a:r>
            <a:endParaRPr lang="en-US" sz="1600" dirty="0">
              <a:solidFill>
                <a:schemeClr val="bg1"/>
              </a:solidFill>
            </a:endParaRPr>
          </a:p>
        </p:txBody>
      </p:sp>
      <p:cxnSp>
        <p:nvCxnSpPr>
          <p:cNvPr id="6" name="Straight Connector 5"/>
          <p:cNvCxnSpPr>
            <a:stCxn id="5" idx="2"/>
          </p:cNvCxnSpPr>
          <p:nvPr/>
        </p:nvCxnSpPr>
        <p:spPr>
          <a:xfrm>
            <a:off x="6175604" y="1720889"/>
            <a:ext cx="0" cy="150845"/>
          </a:xfrm>
          <a:prstGeom prst="line">
            <a:avLst/>
          </a:prstGeom>
        </p:spPr>
        <p:style>
          <a:lnRef idx="1">
            <a:schemeClr val="accent2"/>
          </a:lnRef>
          <a:fillRef idx="0">
            <a:schemeClr val="accent2"/>
          </a:fillRef>
          <a:effectRef idx="0">
            <a:schemeClr val="accent2"/>
          </a:effectRef>
          <a:fontRef idx="minor">
            <a:schemeClr val="tx1"/>
          </a:fontRef>
        </p:style>
      </p:cxnSp>
      <p:cxnSp>
        <p:nvCxnSpPr>
          <p:cNvPr id="7" name="Straight Connector 6"/>
          <p:cNvCxnSpPr/>
          <p:nvPr/>
        </p:nvCxnSpPr>
        <p:spPr>
          <a:xfrm>
            <a:off x="6175603" y="1871734"/>
            <a:ext cx="3816406"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8" name="Straight Connector 7"/>
          <p:cNvCxnSpPr/>
          <p:nvPr/>
        </p:nvCxnSpPr>
        <p:spPr>
          <a:xfrm>
            <a:off x="2464128" y="1871734"/>
            <a:ext cx="3855464"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9" name="Straight Arrow Connector 8"/>
          <p:cNvCxnSpPr/>
          <p:nvPr/>
        </p:nvCxnSpPr>
        <p:spPr>
          <a:xfrm>
            <a:off x="2464128" y="1871734"/>
            <a:ext cx="0" cy="21602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0" name="Straight Arrow Connector 9"/>
          <p:cNvCxnSpPr/>
          <p:nvPr/>
        </p:nvCxnSpPr>
        <p:spPr>
          <a:xfrm>
            <a:off x="9992009" y="1871734"/>
            <a:ext cx="0" cy="21602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1" name="Rectangle 10"/>
          <p:cNvSpPr/>
          <p:nvPr/>
        </p:nvSpPr>
        <p:spPr>
          <a:xfrm>
            <a:off x="695129" y="2113354"/>
            <a:ext cx="3537997" cy="38802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marL="0" lvl="1">
              <a:spcBef>
                <a:spcPts val="667"/>
              </a:spcBef>
              <a:buClr>
                <a:schemeClr val="accent1"/>
              </a:buClr>
            </a:pPr>
            <a:r>
              <a:rPr lang="en-US" sz="1400" dirty="0">
                <a:solidFill>
                  <a:schemeClr val="accent2">
                    <a:lumMod val="75000"/>
                  </a:schemeClr>
                </a:solidFill>
              </a:rPr>
              <a:t>4. Synaptic delay (central delay) and reaction time</a:t>
            </a:r>
          </a:p>
        </p:txBody>
      </p:sp>
      <p:cxnSp>
        <p:nvCxnSpPr>
          <p:cNvPr id="21" name="Straight Arrow Connector 20"/>
          <p:cNvCxnSpPr/>
          <p:nvPr/>
        </p:nvCxnSpPr>
        <p:spPr>
          <a:xfrm>
            <a:off x="6177546" y="1871734"/>
            <a:ext cx="0" cy="21602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4" name="Rectangle 23"/>
          <p:cNvSpPr/>
          <p:nvPr/>
        </p:nvSpPr>
        <p:spPr>
          <a:xfrm>
            <a:off x="4406604" y="2113354"/>
            <a:ext cx="3537997" cy="388019"/>
          </a:xfrm>
          <a:prstGeom prst="rect">
            <a:avLst/>
          </a:prstGeom>
          <a:solidFill>
            <a:schemeClr val="bg2"/>
          </a:solidFill>
        </p:spPr>
        <p:style>
          <a:lnRef idx="2">
            <a:schemeClr val="accent2"/>
          </a:lnRef>
          <a:fillRef idx="1">
            <a:schemeClr val="lt1"/>
          </a:fillRef>
          <a:effectRef idx="0">
            <a:schemeClr val="accent2"/>
          </a:effectRef>
          <a:fontRef idx="minor">
            <a:schemeClr val="dk1"/>
          </a:fontRef>
        </p:style>
        <p:txBody>
          <a:bodyPr rtlCol="0" anchor="ctr"/>
          <a:lstStyle/>
          <a:p>
            <a:pPr marL="0" lvl="1">
              <a:spcBef>
                <a:spcPts val="667"/>
              </a:spcBef>
              <a:buClr>
                <a:schemeClr val="accent1"/>
              </a:buClr>
            </a:pPr>
            <a:r>
              <a:rPr lang="en-US" sz="1400" dirty="0">
                <a:solidFill>
                  <a:schemeClr val="accent2">
                    <a:lumMod val="75000"/>
                  </a:schemeClr>
                </a:solidFill>
              </a:rPr>
              <a:t>5.Irradiation and recruitment</a:t>
            </a:r>
          </a:p>
        </p:txBody>
      </p:sp>
      <p:sp>
        <p:nvSpPr>
          <p:cNvPr id="26" name="Rectangle 25"/>
          <p:cNvSpPr/>
          <p:nvPr/>
        </p:nvSpPr>
        <p:spPr>
          <a:xfrm>
            <a:off x="8122579" y="2113353"/>
            <a:ext cx="3537997" cy="388019"/>
          </a:xfrm>
          <a:prstGeom prst="rect">
            <a:avLst/>
          </a:prstGeom>
          <a:solidFill>
            <a:schemeClr val="bg2"/>
          </a:solidFill>
        </p:spPr>
        <p:style>
          <a:lnRef idx="2">
            <a:schemeClr val="accent2"/>
          </a:lnRef>
          <a:fillRef idx="1">
            <a:schemeClr val="lt1"/>
          </a:fillRef>
          <a:effectRef idx="0">
            <a:schemeClr val="accent2"/>
          </a:effectRef>
          <a:fontRef idx="minor">
            <a:schemeClr val="dk1"/>
          </a:fontRef>
        </p:style>
        <p:txBody>
          <a:bodyPr rtlCol="0" anchor="ctr"/>
          <a:lstStyle/>
          <a:p>
            <a:pPr marL="0" lvl="1">
              <a:spcBef>
                <a:spcPts val="667"/>
              </a:spcBef>
              <a:buClr>
                <a:schemeClr val="accent1"/>
              </a:buClr>
            </a:pPr>
            <a:r>
              <a:rPr lang="en-US" sz="1400" dirty="0">
                <a:solidFill>
                  <a:schemeClr val="accent2">
                    <a:lumMod val="75000"/>
                  </a:schemeClr>
                </a:solidFill>
              </a:rPr>
              <a:t>6.Signal prolongation</a:t>
            </a:r>
          </a:p>
        </p:txBody>
      </p:sp>
      <p:cxnSp>
        <p:nvCxnSpPr>
          <p:cNvPr id="12" name="Straight Connector 11"/>
          <p:cNvCxnSpPr>
            <a:stCxn id="24" idx="2"/>
          </p:cNvCxnSpPr>
          <p:nvPr/>
        </p:nvCxnSpPr>
        <p:spPr>
          <a:xfrm>
            <a:off x="6175603" y="2501373"/>
            <a:ext cx="0" cy="207547"/>
          </a:xfrm>
          <a:prstGeom prst="line">
            <a:avLst/>
          </a:prstGeom>
        </p:spPr>
        <p:style>
          <a:lnRef idx="1">
            <a:schemeClr val="accent2"/>
          </a:lnRef>
          <a:fillRef idx="0">
            <a:schemeClr val="accent2"/>
          </a:fillRef>
          <a:effectRef idx="0">
            <a:schemeClr val="accent2"/>
          </a:effectRef>
          <a:fontRef idx="minor">
            <a:schemeClr val="tx1"/>
          </a:fontRef>
        </p:style>
      </p:cxnSp>
      <p:sp>
        <p:nvSpPr>
          <p:cNvPr id="13" name="Rectangle 12"/>
          <p:cNvSpPr/>
          <p:nvPr/>
        </p:nvSpPr>
        <p:spPr>
          <a:xfrm>
            <a:off x="695130" y="2708920"/>
            <a:ext cx="5768928" cy="115212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342900" lvl="1" indent="-342900">
              <a:spcBef>
                <a:spcPts val="667"/>
              </a:spcBef>
              <a:buClr>
                <a:schemeClr val="accent1"/>
              </a:buClr>
              <a:buFont typeface="Arial" panose="020B0604020202020204" pitchFamily="34" charset="0"/>
              <a:buChar char="•"/>
            </a:pPr>
            <a:r>
              <a:rPr lang="en-US" sz="1400"/>
              <a:t>Strong stimuli can generate activity in the interneuron pool that spreads up and down the spinal cord to more and more motor neurons, this is called stimulus irradiation.</a:t>
            </a:r>
          </a:p>
          <a:p>
            <a:pPr marL="342900" lvl="1" indent="-342900">
              <a:spcBef>
                <a:spcPts val="667"/>
              </a:spcBef>
              <a:buClr>
                <a:schemeClr val="accent1"/>
              </a:buClr>
              <a:buFont typeface="Arial" panose="020B0604020202020204" pitchFamily="34" charset="0"/>
              <a:buChar char="•"/>
            </a:pPr>
            <a:r>
              <a:rPr lang="en-US" sz="1400"/>
              <a:t>The increase in the number of active motor units is called recruitment of motor units.</a:t>
            </a:r>
            <a:endParaRPr lang="en-US" sz="1400" dirty="0"/>
          </a:p>
        </p:txBody>
      </p:sp>
      <p:cxnSp>
        <p:nvCxnSpPr>
          <p:cNvPr id="37" name="Straight Connector 36"/>
          <p:cNvCxnSpPr/>
          <p:nvPr/>
        </p:nvCxnSpPr>
        <p:spPr>
          <a:xfrm>
            <a:off x="9992009" y="2501373"/>
            <a:ext cx="0" cy="207547"/>
          </a:xfrm>
          <a:prstGeom prst="line">
            <a:avLst/>
          </a:prstGeom>
        </p:spPr>
        <p:style>
          <a:lnRef idx="1">
            <a:schemeClr val="accent2"/>
          </a:lnRef>
          <a:fillRef idx="0">
            <a:schemeClr val="accent2"/>
          </a:fillRef>
          <a:effectRef idx="0">
            <a:schemeClr val="accent2"/>
          </a:effectRef>
          <a:fontRef idx="minor">
            <a:schemeClr val="tx1"/>
          </a:fontRef>
        </p:style>
      </p:cxnSp>
      <p:sp>
        <p:nvSpPr>
          <p:cNvPr id="39" name="Rectangle 38"/>
          <p:cNvSpPr/>
          <p:nvPr/>
        </p:nvSpPr>
        <p:spPr>
          <a:xfrm>
            <a:off x="8122579" y="2722909"/>
            <a:ext cx="3539722" cy="115212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342900" lvl="1" indent="-342900">
              <a:spcBef>
                <a:spcPts val="667"/>
              </a:spcBef>
              <a:buClr>
                <a:schemeClr val="accent1"/>
              </a:buClr>
              <a:buFont typeface="Arial" panose="020B0604020202020204" pitchFamily="34" charset="0"/>
              <a:buChar char="•"/>
            </a:pPr>
            <a:r>
              <a:rPr lang="en-US" sz="1400" dirty="0"/>
              <a:t>Often the output discharge ( initiated by a signal entering a spinal pool ) is prolonged for a few milliseconds or many minutes after the incoming signal is over. </a:t>
            </a:r>
          </a:p>
          <a:p>
            <a:pPr marL="342900" lvl="1" indent="-342900">
              <a:spcBef>
                <a:spcPts val="667"/>
              </a:spcBef>
              <a:buClr>
                <a:schemeClr val="accent1"/>
              </a:buClr>
              <a:buFont typeface="Arial" panose="020B0604020202020204" pitchFamily="34" charset="0"/>
              <a:buChar char="•"/>
            </a:pPr>
            <a:r>
              <a:rPr lang="en-US" sz="1400" dirty="0"/>
              <a:t>This prolongation is due to:</a:t>
            </a:r>
          </a:p>
        </p:txBody>
      </p:sp>
      <p:cxnSp>
        <p:nvCxnSpPr>
          <p:cNvPr id="44" name="Straight Connector 43"/>
          <p:cNvCxnSpPr/>
          <p:nvPr/>
        </p:nvCxnSpPr>
        <p:spPr>
          <a:xfrm>
            <a:off x="9992009" y="3875037"/>
            <a:ext cx="0" cy="207547"/>
          </a:xfrm>
          <a:prstGeom prst="line">
            <a:avLst/>
          </a:prstGeom>
        </p:spPr>
        <p:style>
          <a:lnRef idx="1">
            <a:schemeClr val="accent2"/>
          </a:lnRef>
          <a:fillRef idx="0">
            <a:schemeClr val="accent2"/>
          </a:fillRef>
          <a:effectRef idx="0">
            <a:schemeClr val="accent2"/>
          </a:effectRef>
          <a:fontRef idx="minor">
            <a:schemeClr val="tx1"/>
          </a:fontRef>
        </p:style>
      </p:cxnSp>
      <p:cxnSp>
        <p:nvCxnSpPr>
          <p:cNvPr id="22" name="Straight Connector 21"/>
          <p:cNvCxnSpPr/>
          <p:nvPr/>
        </p:nvCxnSpPr>
        <p:spPr>
          <a:xfrm>
            <a:off x="9992009" y="4082584"/>
            <a:ext cx="227888"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25" name="Straight Connector 24"/>
          <p:cNvCxnSpPr/>
          <p:nvPr/>
        </p:nvCxnSpPr>
        <p:spPr>
          <a:xfrm flipH="1">
            <a:off x="1962599" y="4082584"/>
            <a:ext cx="8029411"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28" name="Straight Arrow Connector 27"/>
          <p:cNvCxnSpPr/>
          <p:nvPr/>
        </p:nvCxnSpPr>
        <p:spPr>
          <a:xfrm>
            <a:off x="1962599" y="4082584"/>
            <a:ext cx="0" cy="13850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53" name="Straight Arrow Connector 52"/>
          <p:cNvCxnSpPr/>
          <p:nvPr/>
        </p:nvCxnSpPr>
        <p:spPr>
          <a:xfrm>
            <a:off x="10219897" y="4082584"/>
            <a:ext cx="0" cy="13850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30" name="Rectangle 29"/>
          <p:cNvSpPr/>
          <p:nvPr/>
        </p:nvSpPr>
        <p:spPr>
          <a:xfrm>
            <a:off x="609460" y="4240427"/>
            <a:ext cx="2737313" cy="36004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a:solidFill>
                  <a:schemeClr val="bg2">
                    <a:lumMod val="75000"/>
                  </a:schemeClr>
                </a:solidFill>
              </a:rPr>
              <a:t>Synaptic afterdischarge</a:t>
            </a:r>
          </a:p>
        </p:txBody>
      </p:sp>
      <p:sp>
        <p:nvSpPr>
          <p:cNvPr id="54" name="Rectangle 53"/>
          <p:cNvSpPr/>
          <p:nvPr/>
        </p:nvSpPr>
        <p:spPr>
          <a:xfrm>
            <a:off x="8842090" y="4240427"/>
            <a:ext cx="2737313" cy="36004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err="1">
                <a:solidFill>
                  <a:schemeClr val="bg2">
                    <a:lumMod val="75000"/>
                  </a:schemeClr>
                </a:solidFill>
              </a:rPr>
              <a:t>Reverberatory</a:t>
            </a:r>
            <a:r>
              <a:rPr lang="en-US" sz="1400" dirty="0">
                <a:solidFill>
                  <a:schemeClr val="bg2">
                    <a:lumMod val="75000"/>
                  </a:schemeClr>
                </a:solidFill>
              </a:rPr>
              <a:t> (oscillatory) circuit </a:t>
            </a:r>
          </a:p>
        </p:txBody>
      </p:sp>
      <p:cxnSp>
        <p:nvCxnSpPr>
          <p:cNvPr id="55" name="Straight Connector 54"/>
          <p:cNvCxnSpPr/>
          <p:nvPr/>
        </p:nvCxnSpPr>
        <p:spPr>
          <a:xfrm>
            <a:off x="10240592" y="4600467"/>
            <a:ext cx="0" cy="207547"/>
          </a:xfrm>
          <a:prstGeom prst="line">
            <a:avLst/>
          </a:prstGeom>
        </p:spPr>
        <p:style>
          <a:lnRef idx="1">
            <a:schemeClr val="accent2"/>
          </a:lnRef>
          <a:fillRef idx="0">
            <a:schemeClr val="accent2"/>
          </a:fillRef>
          <a:effectRef idx="0">
            <a:schemeClr val="accent2"/>
          </a:effectRef>
          <a:fontRef idx="minor">
            <a:schemeClr val="tx1"/>
          </a:fontRef>
        </p:style>
      </p:cxnSp>
      <p:sp>
        <p:nvSpPr>
          <p:cNvPr id="56" name="Rectangle 55"/>
          <p:cNvSpPr/>
          <p:nvPr/>
        </p:nvSpPr>
        <p:spPr>
          <a:xfrm>
            <a:off x="6464058" y="4830337"/>
            <a:ext cx="5196518" cy="129614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285750" indent="-285750" defTabSz="914400">
              <a:buFont typeface="Arial" panose="020B0604020202020204" pitchFamily="34" charset="0"/>
              <a:buChar char="•"/>
            </a:pPr>
            <a:r>
              <a:rPr lang="en-US" sz="1400" dirty="0" smtClean="0"/>
              <a:t>Is caused by positive feedback within the circuit in which the output neuron sends a collateral nerve fiber back to input neuron itself making it discharge repetitively for a long time.</a:t>
            </a:r>
          </a:p>
          <a:p>
            <a:pPr marL="285750" indent="-285750" defTabSz="914400">
              <a:buFont typeface="Arial" panose="020B0604020202020204" pitchFamily="34" charset="0"/>
              <a:buChar char="•"/>
            </a:pPr>
            <a:r>
              <a:rPr lang="en-US" sz="1400" dirty="0" smtClean="0"/>
              <a:t>The signal prolongation prolongs the protective response of reflex.</a:t>
            </a:r>
            <a:endParaRPr lang="en-US" sz="1400" dirty="0"/>
          </a:p>
        </p:txBody>
      </p:sp>
      <p:sp>
        <p:nvSpPr>
          <p:cNvPr id="57" name="TextBox 56"/>
          <p:cNvSpPr txBox="1"/>
          <p:nvPr/>
        </p:nvSpPr>
        <p:spPr>
          <a:xfrm rot="5400000">
            <a:off x="9787927" y="3937845"/>
            <a:ext cx="4038723" cy="338554"/>
          </a:xfrm>
          <a:prstGeom prst="rect">
            <a:avLst/>
          </a:prstGeom>
          <a:solidFill>
            <a:schemeClr val="accent3">
              <a:lumMod val="40000"/>
              <a:lumOff val="60000"/>
            </a:schemeClr>
          </a:solidFill>
          <a:ln>
            <a:solidFill>
              <a:schemeClr val="accent3">
                <a:lumMod val="75000"/>
              </a:schemeClr>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600" b="1" dirty="0">
                <a:solidFill>
                  <a:schemeClr val="tx2"/>
                </a:solidFill>
                <a:latin typeface="+mj-lt"/>
                <a:ea typeface="+mj-ea"/>
                <a:cs typeface="+mj-cs"/>
              </a:rPr>
              <a:t>ONLY IN MALES’ SLIDES </a:t>
            </a:r>
          </a:p>
        </p:txBody>
      </p:sp>
    </p:spTree>
    <p:extLst>
      <p:ext uri="{BB962C8B-B14F-4D97-AF65-F5344CB8AC3E}">
        <p14:creationId xmlns:p14="http://schemas.microsoft.com/office/powerpoint/2010/main" val="27573668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Cont.</a:t>
            </a:r>
            <a:endParaRPr lang="en-US" sz="3200" dirty="0"/>
          </a:p>
        </p:txBody>
      </p:sp>
      <p:sp>
        <p:nvSpPr>
          <p:cNvPr id="3" name="Slide Number Placeholder 2"/>
          <p:cNvSpPr>
            <a:spLocks noGrp="1"/>
          </p:cNvSpPr>
          <p:nvPr>
            <p:ph type="sldNum" sz="quarter" idx="12"/>
          </p:nvPr>
        </p:nvSpPr>
        <p:spPr/>
        <p:txBody>
          <a:bodyPr/>
          <a:lstStyle/>
          <a:p>
            <a:fld id="{4929A69E-7D8F-4515-9605-0315ABD4F316}" type="slidenum">
              <a:rPr lang="en-US" smtClean="0"/>
              <a:t>22</a:t>
            </a:fld>
            <a:endParaRPr lang="en-US" dirty="0"/>
          </a:p>
        </p:txBody>
      </p:sp>
      <p:pic>
        <p:nvPicPr>
          <p:cNvPr id="5" name="Picture 4"/>
          <p:cNvPicPr>
            <a:picLocks noChangeAspect="1"/>
          </p:cNvPicPr>
          <p:nvPr/>
        </p:nvPicPr>
        <p:blipFill>
          <a:blip r:embed="rId2"/>
          <a:stretch>
            <a:fillRect/>
          </a:stretch>
        </p:blipFill>
        <p:spPr>
          <a:xfrm>
            <a:off x="2584922" y="1143000"/>
            <a:ext cx="7019018" cy="5194520"/>
          </a:xfrm>
          <a:prstGeom prst="rect">
            <a:avLst/>
          </a:prstGeom>
        </p:spPr>
      </p:pic>
    </p:spTree>
    <p:extLst>
      <p:ext uri="{BB962C8B-B14F-4D97-AF65-F5344CB8AC3E}">
        <p14:creationId xmlns:p14="http://schemas.microsoft.com/office/powerpoint/2010/main" val="3621556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929A69E-7D8F-4515-9605-0315ABD4F316}" type="slidenum">
              <a:rPr lang="en-US" smtClean="0"/>
              <a:t>23</a:t>
            </a:fld>
            <a:endParaRPr lang="en-US" dirty="0"/>
          </a:p>
        </p:txBody>
      </p:sp>
      <p:sp>
        <p:nvSpPr>
          <p:cNvPr id="4" name="Content Placeholder 3"/>
          <p:cNvSpPr>
            <a:spLocks noGrp="1"/>
          </p:cNvSpPr>
          <p:nvPr>
            <p:ph sz="quarter" idx="1"/>
          </p:nvPr>
        </p:nvSpPr>
        <p:spPr>
          <a:xfrm>
            <a:off x="609460" y="1196752"/>
            <a:ext cx="10969943" cy="4937760"/>
          </a:xfrm>
        </p:spPr>
        <p:txBody>
          <a:bodyPr>
            <a:normAutofit/>
          </a:bodyPr>
          <a:lstStyle/>
          <a:p>
            <a:pPr marL="0" indent="0">
              <a:buClr>
                <a:schemeClr val="accent2"/>
              </a:buClr>
              <a:buNone/>
            </a:pPr>
            <a:r>
              <a:rPr lang="en-US" sz="1500" dirty="0" err="1">
                <a:solidFill>
                  <a:schemeClr val="accent2">
                    <a:lumMod val="75000"/>
                  </a:schemeClr>
                </a:solidFill>
              </a:rPr>
              <a:t>Reverberatory</a:t>
            </a:r>
            <a:r>
              <a:rPr lang="en-US" sz="1500" dirty="0">
                <a:solidFill>
                  <a:schemeClr val="accent2">
                    <a:lumMod val="75000"/>
                  </a:schemeClr>
                </a:solidFill>
              </a:rPr>
              <a:t> (oscillatory) circuit:</a:t>
            </a:r>
          </a:p>
          <a:p>
            <a:pPr>
              <a:buClr>
                <a:schemeClr val="accent2"/>
              </a:buClr>
            </a:pPr>
            <a:r>
              <a:rPr lang="en-US" sz="1300" dirty="0"/>
              <a:t>The simplest </a:t>
            </a:r>
            <a:r>
              <a:rPr lang="en-US" sz="1300" dirty="0" err="1"/>
              <a:t>reverberatory</a:t>
            </a:r>
            <a:r>
              <a:rPr lang="en-US" sz="1300" dirty="0"/>
              <a:t> circuits involves only a single neuron, the output neuron sends a collateral nerve fiber back to its own dendrites or soma to </a:t>
            </a:r>
            <a:r>
              <a:rPr lang="en-US" sz="1300" dirty="0" err="1"/>
              <a:t>restimulate</a:t>
            </a:r>
            <a:r>
              <a:rPr lang="en-US" sz="1300" dirty="0"/>
              <a:t> the input neuron itself and so the circuit may discharge repetitively for a long time and causes signal prolongation (allow prolonged discharge of the same motor neurons by a single stimulus).</a:t>
            </a:r>
          </a:p>
          <a:p>
            <a:pPr>
              <a:buClr>
                <a:schemeClr val="accent2"/>
              </a:buClr>
            </a:pPr>
            <a:r>
              <a:rPr lang="en-US" sz="1300" dirty="0"/>
              <a:t>A more complex circuits in which both </a:t>
            </a:r>
            <a:r>
              <a:rPr lang="en-US" sz="1300" dirty="0" err="1"/>
              <a:t>facilitatory</a:t>
            </a:r>
            <a:r>
              <a:rPr lang="en-US" sz="1300" dirty="0"/>
              <a:t> and inhibitory fibers involved on the reverberating circuit.</a:t>
            </a:r>
          </a:p>
          <a:p>
            <a:pPr>
              <a:buClr>
                <a:schemeClr val="accent2"/>
              </a:buClr>
            </a:pPr>
            <a:r>
              <a:rPr lang="en-US" sz="1300" dirty="0"/>
              <a:t>A </a:t>
            </a:r>
            <a:r>
              <a:rPr lang="en-US" sz="1300" dirty="0" err="1"/>
              <a:t>facilitatory</a:t>
            </a:r>
            <a:r>
              <a:rPr lang="en-US" sz="1300" dirty="0"/>
              <a:t> signal enhances the intensity and frequency of reverberation, whereas an inhibitory signal depresses or stops the reverberation.</a:t>
            </a:r>
          </a:p>
          <a:p>
            <a:pPr>
              <a:buClr>
                <a:schemeClr val="accent2"/>
              </a:buClr>
            </a:pPr>
            <a:r>
              <a:rPr lang="en-US" sz="1300" dirty="0"/>
              <a:t>Most reverberating pathways are constituted of many parallel fibers.</a:t>
            </a:r>
          </a:p>
          <a:p>
            <a:endParaRPr lang="en-US" sz="1300" dirty="0"/>
          </a:p>
        </p:txBody>
      </p:sp>
      <p:sp>
        <p:nvSpPr>
          <p:cNvPr id="5" name="Title 1"/>
          <p:cNvSpPr>
            <a:spLocks noGrp="1"/>
          </p:cNvSpPr>
          <p:nvPr>
            <p:ph type="title"/>
          </p:nvPr>
        </p:nvSpPr>
        <p:spPr>
          <a:xfrm>
            <a:off x="609460" y="152400"/>
            <a:ext cx="10969943" cy="990600"/>
          </a:xfrm>
        </p:spPr>
        <p:txBody>
          <a:bodyPr>
            <a:normAutofit/>
          </a:bodyPr>
          <a:lstStyle/>
          <a:p>
            <a:r>
              <a:rPr lang="en-US" sz="3200" dirty="0" smtClean="0"/>
              <a:t>Cont.</a:t>
            </a:r>
            <a:endParaRPr lang="en-US" sz="3200" dirty="0"/>
          </a:p>
        </p:txBody>
      </p:sp>
      <p:sp>
        <p:nvSpPr>
          <p:cNvPr id="6" name="TextBox 5"/>
          <p:cNvSpPr txBox="1"/>
          <p:nvPr/>
        </p:nvSpPr>
        <p:spPr>
          <a:xfrm>
            <a:off x="9455497" y="0"/>
            <a:ext cx="2733328" cy="307777"/>
          </a:xfrm>
          <a:prstGeom prst="rect">
            <a:avLst/>
          </a:prstGeom>
          <a:solidFill>
            <a:srgbClr val="E4CBE7"/>
          </a:solidFill>
          <a:ln>
            <a:solidFill>
              <a:srgbClr val="A954AB"/>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FEMALES’ SLIDES </a:t>
            </a:r>
          </a:p>
        </p:txBody>
      </p:sp>
      <p:graphicFrame>
        <p:nvGraphicFramePr>
          <p:cNvPr id="7" name="Table 6"/>
          <p:cNvGraphicFramePr>
            <a:graphicFrameLocks noGrp="1"/>
          </p:cNvGraphicFramePr>
          <p:nvPr>
            <p:extLst>
              <p:ext uri="{D42A27DB-BD31-4B8C-83A1-F6EECF244321}">
                <p14:modId xmlns:p14="http://schemas.microsoft.com/office/powerpoint/2010/main" val="3804503073"/>
              </p:ext>
            </p:extLst>
          </p:nvPr>
        </p:nvGraphicFramePr>
        <p:xfrm>
          <a:off x="609460" y="3094990"/>
          <a:ext cx="10885552" cy="3048000"/>
        </p:xfrm>
        <a:graphic>
          <a:graphicData uri="http://schemas.openxmlformats.org/drawingml/2006/table">
            <a:tbl>
              <a:tblPr firstRow="1" bandRow="1">
                <a:tableStyleId>{5DA37D80-6434-44D0-A028-1B22A696006F}</a:tableStyleId>
              </a:tblPr>
              <a:tblGrid>
                <a:gridCol w="5581875">
                  <a:extLst>
                    <a:ext uri="{9D8B030D-6E8A-4147-A177-3AD203B41FA5}">
                      <a16:colId xmlns:a16="http://schemas.microsoft.com/office/drawing/2014/main" xmlns="" val="20000"/>
                    </a:ext>
                  </a:extLst>
                </a:gridCol>
                <a:gridCol w="5303677">
                  <a:extLst>
                    <a:ext uri="{9D8B030D-6E8A-4147-A177-3AD203B41FA5}">
                      <a16:colId xmlns:a16="http://schemas.microsoft.com/office/drawing/2014/main" xmlns="" val="20001"/>
                    </a:ext>
                  </a:extLst>
                </a:gridCol>
              </a:tblGrid>
              <a:tr h="370840">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b="0" dirty="0"/>
                        <a:t>This</a:t>
                      </a:r>
                      <a:r>
                        <a:rPr lang="en-US" sz="1300" b="0" baseline="0" dirty="0"/>
                        <a:t> picture shows a few additional neurons in the feedback circuit, which causes a longer delay between initial discharge and the feedback signal</a:t>
                      </a:r>
                      <a:r>
                        <a:rPr lang="en-US" sz="1300" b="0" baseline="0" dirty="0" smtClean="0"/>
                        <a:t>.</a:t>
                      </a:r>
                    </a:p>
                    <a:p>
                      <a:pPr algn="l"/>
                      <a:r>
                        <a:rPr kumimoji="0" lang="en-US" sz="1300" b="0" kern="1200" baseline="0" dirty="0" smtClean="0">
                          <a:solidFill>
                            <a:srgbClr val="00B050"/>
                          </a:solidFill>
                          <a:latin typeface="+mn-lt"/>
                          <a:ea typeface="+mn-ea"/>
                          <a:cs typeface="+mn-cs"/>
                        </a:rPr>
                        <a:t>For example: itching reflex, As soon as we start itching it becomes more itchy.</a:t>
                      </a:r>
                    </a:p>
                    <a:p>
                      <a:pPr marL="0" algn="l" rtl="1" eaLnBrk="1" latinLnBrk="0" hangingPunct="1"/>
                      <a:r>
                        <a:rPr kumimoji="0" lang="ar-SA" sz="1300" b="0" kern="1200" baseline="0" dirty="0" smtClean="0">
                          <a:solidFill>
                            <a:srgbClr val="00B050"/>
                          </a:solidFill>
                          <a:latin typeface="+mn-lt"/>
                          <a:ea typeface="+mn-ea"/>
                          <a:cs typeface="+mn-cs"/>
                        </a:rPr>
                        <a:t>يعني تنشط نفسها أو </a:t>
                      </a:r>
                      <a:r>
                        <a:rPr kumimoji="0" lang="en-US" sz="1300" b="0" kern="1200" baseline="0" dirty="0" smtClean="0">
                          <a:solidFill>
                            <a:srgbClr val="00B050"/>
                          </a:solidFill>
                          <a:latin typeface="+mn-lt"/>
                          <a:ea typeface="+mn-ea"/>
                          <a:cs typeface="+mn-cs"/>
                        </a:rPr>
                        <a:t>Repetition of stimulus.</a:t>
                      </a:r>
                      <a:endParaRPr kumimoji="0" lang="en-GB" sz="1300" b="0" kern="1200" baseline="0" dirty="0" smtClean="0">
                        <a:solidFill>
                          <a:srgbClr val="00B050"/>
                        </a:solidFill>
                        <a:latin typeface="+mn-lt"/>
                        <a:ea typeface="+mn-ea"/>
                        <a:cs typeface="+mn-cs"/>
                      </a:endParaRPr>
                    </a:p>
                  </a:txBody>
                  <a:tcPr>
                    <a:solidFill>
                      <a:schemeClr val="bg1"/>
                    </a:solidFill>
                  </a:tcPr>
                </a:tc>
                <a:tc>
                  <a:txBody>
                    <a:bodyPr/>
                    <a:lstStyle/>
                    <a:p>
                      <a:endParaRPr lang="en-US" dirty="0" smtClean="0"/>
                    </a:p>
                    <a:p>
                      <a:endParaRPr lang="en-US" dirty="0" smtClean="0"/>
                    </a:p>
                  </a:txBody>
                  <a:tcPr>
                    <a:solidFill>
                      <a:schemeClr val="bg1"/>
                    </a:solidFill>
                  </a:tcPr>
                </a:tc>
                <a:extLst>
                  <a:ext uri="{0D108BD9-81ED-4DB2-BD59-A6C34878D82A}">
                    <a16:rowId xmlns:a16="http://schemas.microsoft.com/office/drawing/2014/main" xmlns="" val="10000"/>
                  </a:ext>
                </a:extLst>
              </a:tr>
              <a:tr h="370840">
                <a:tc>
                  <a:txBody>
                    <a:bodyPr/>
                    <a:lstStyle/>
                    <a:p>
                      <a:pPr marL="285750" indent="-285750">
                        <a:buFont typeface="Arial" panose="020B0604020202020204" pitchFamily="34" charset="0"/>
                        <a:buChar char="•"/>
                      </a:pPr>
                      <a:r>
                        <a:rPr lang="en-US" sz="1300" b="0" dirty="0"/>
                        <a:t>This</a:t>
                      </a:r>
                      <a:r>
                        <a:rPr lang="en-US" sz="1300" b="0" baseline="0" dirty="0"/>
                        <a:t> picture shows a still more complex system in which both </a:t>
                      </a:r>
                      <a:r>
                        <a:rPr lang="en-US" sz="1300" b="0" baseline="0" dirty="0" err="1"/>
                        <a:t>facilitatory</a:t>
                      </a:r>
                      <a:r>
                        <a:rPr lang="en-US" sz="1300" b="0" baseline="0" dirty="0"/>
                        <a:t> and </a:t>
                      </a:r>
                      <a:r>
                        <a:rPr lang="en-US" sz="1300" b="0" baseline="0" dirty="0" smtClean="0"/>
                        <a:t>inhibitory </a:t>
                      </a:r>
                      <a:r>
                        <a:rPr lang="en-US" sz="1300" b="0" baseline="0" dirty="0"/>
                        <a:t>fibers interact in the reverberating circuit</a:t>
                      </a:r>
                      <a:r>
                        <a:rPr lang="en-US" sz="1300" b="0" baseline="0" dirty="0" smtClean="0"/>
                        <a:t>:</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baseline="0" dirty="0" smtClean="0">
                          <a:solidFill>
                            <a:srgbClr val="00B050"/>
                          </a:solidFill>
                        </a:rPr>
                        <a:t>(this is to balance between them):</a:t>
                      </a:r>
                      <a:endParaRPr lang="en-US" sz="1300" b="0" baseline="0" dirty="0">
                        <a:solidFill>
                          <a:srgbClr val="00B050"/>
                        </a:solidFill>
                      </a:endParaRPr>
                    </a:p>
                    <a:p>
                      <a:pPr marL="342900" indent="-342900">
                        <a:buClr>
                          <a:schemeClr val="accent1"/>
                        </a:buClr>
                        <a:buFont typeface="+mj-lt"/>
                        <a:buAutoNum type="alphaUcPeriod"/>
                      </a:pPr>
                      <a:r>
                        <a:rPr lang="en-US" sz="1300" b="0" dirty="0"/>
                        <a:t>A</a:t>
                      </a:r>
                      <a:r>
                        <a:rPr lang="en-US" sz="1300" b="0" baseline="0" dirty="0"/>
                        <a:t> </a:t>
                      </a:r>
                      <a:r>
                        <a:rPr lang="en-US" sz="1300" b="0" baseline="0" dirty="0" err="1"/>
                        <a:t>facilitatory</a:t>
                      </a:r>
                      <a:r>
                        <a:rPr lang="en-US" sz="1300" b="0" baseline="0" dirty="0"/>
                        <a:t> signal enhances the intensity and frequency of reverberation.</a:t>
                      </a:r>
                    </a:p>
                    <a:p>
                      <a:pPr marL="342900" indent="-342900">
                        <a:buClr>
                          <a:schemeClr val="accent1"/>
                        </a:buClr>
                        <a:buFont typeface="+mj-lt"/>
                        <a:buAutoNum type="alphaUcPeriod"/>
                      </a:pPr>
                      <a:r>
                        <a:rPr lang="en-US" sz="1300" b="0" baseline="0" dirty="0"/>
                        <a:t>An inhibitory signal depresses or stops the reverberation.</a:t>
                      </a:r>
                      <a:endParaRPr lang="en-US" sz="1300" b="0" dirty="0"/>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xmlns="" val="10001"/>
                  </a:ext>
                </a:extLst>
              </a:tr>
              <a:tr h="370840">
                <a:tc>
                  <a:txBody>
                    <a:bodyPr/>
                    <a:lstStyle/>
                    <a:p>
                      <a:pPr marL="285750" indent="-285750">
                        <a:buFont typeface="Arial" panose="020B0604020202020204" pitchFamily="34" charset="0"/>
                        <a:buChar char="•"/>
                      </a:pPr>
                      <a:r>
                        <a:rPr lang="en-US" sz="1300" b="0" dirty="0"/>
                        <a:t>This picture shows that most reverberating pathways are</a:t>
                      </a:r>
                      <a:r>
                        <a:rPr lang="en-US" sz="1300" b="0" baseline="0" dirty="0"/>
                        <a:t> constituted of many parallel fibers.</a:t>
                      </a:r>
                    </a:p>
                    <a:p>
                      <a:pPr marL="285750" indent="-285750">
                        <a:buFont typeface="Arial" charset="0"/>
                        <a:buChar char="•"/>
                      </a:pPr>
                      <a:r>
                        <a:rPr lang="en-US" sz="1300" b="0" dirty="0"/>
                        <a:t>In</a:t>
                      </a:r>
                      <a:r>
                        <a:rPr lang="en-US" sz="1300" b="0" baseline="0" dirty="0"/>
                        <a:t> such a system, the total reverberating signal can be either weak or strong, depending on how many parallel nerve fibers are momentarily involved in the reverberation.</a:t>
                      </a:r>
                      <a:endParaRPr lang="en-US" sz="1300" b="0" dirty="0"/>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xmlns="" val="10002"/>
                  </a:ext>
                </a:extLst>
              </a:tr>
            </a:tbl>
          </a:graphicData>
        </a:graphic>
      </p:graphicFrame>
      <p:sp>
        <p:nvSpPr>
          <p:cNvPr id="8" name="object 3"/>
          <p:cNvSpPr/>
          <p:nvPr/>
        </p:nvSpPr>
        <p:spPr>
          <a:xfrm>
            <a:off x="6156701" y="3140968"/>
            <a:ext cx="5204029" cy="795779"/>
          </a:xfrm>
          <a:prstGeom prst="rect">
            <a:avLst/>
          </a:prstGeom>
          <a:blipFill>
            <a:blip r:embed="rId3" cstate="print"/>
            <a:srcRect/>
            <a:stretch>
              <a:fillRect b="-502279"/>
            </a:stretch>
          </a:blipFill>
        </p:spPr>
        <p:txBody>
          <a:bodyPr wrap="square" lIns="0" tIns="0" rIns="0" bIns="0" rtlCol="0"/>
          <a:lstStyle/>
          <a:p>
            <a:endParaRPr/>
          </a:p>
        </p:txBody>
      </p:sp>
      <p:sp>
        <p:nvSpPr>
          <p:cNvPr id="10" name="object 3"/>
          <p:cNvSpPr/>
          <p:nvPr/>
        </p:nvSpPr>
        <p:spPr>
          <a:xfrm>
            <a:off x="6094428" y="4077072"/>
            <a:ext cx="5328576" cy="973157"/>
          </a:xfrm>
          <a:prstGeom prst="rect">
            <a:avLst/>
          </a:prstGeom>
          <a:blipFill>
            <a:blip r:embed="rId3" cstate="print"/>
            <a:srcRect/>
            <a:stretch>
              <a:fillRect t="-43071" b="-104926"/>
            </a:stretch>
          </a:blipFill>
        </p:spPr>
        <p:txBody>
          <a:bodyPr wrap="square" lIns="0" tIns="0" rIns="0" bIns="0" rtlCol="0"/>
          <a:lstStyle/>
          <a:p>
            <a:endParaRPr/>
          </a:p>
        </p:txBody>
      </p:sp>
      <p:sp>
        <p:nvSpPr>
          <p:cNvPr id="11" name="object 3"/>
          <p:cNvSpPr/>
          <p:nvPr/>
        </p:nvSpPr>
        <p:spPr>
          <a:xfrm>
            <a:off x="6156701" y="5103982"/>
            <a:ext cx="5204029" cy="949018"/>
          </a:xfrm>
          <a:prstGeom prst="rect">
            <a:avLst/>
          </a:prstGeom>
          <a:blipFill>
            <a:blip r:embed="rId3" cstate="print"/>
            <a:srcRect/>
            <a:stretch>
              <a:fillRect t="-136353" b="1"/>
            </a:stretch>
          </a:blipFill>
        </p:spPr>
        <p:txBody>
          <a:bodyPr wrap="square" lIns="0" tIns="0" rIns="0" bIns="0" rtlCol="0"/>
          <a:lstStyle/>
          <a:p>
            <a:endParaRPr/>
          </a:p>
        </p:txBody>
      </p:sp>
    </p:spTree>
    <p:extLst>
      <p:ext uri="{BB962C8B-B14F-4D97-AF65-F5344CB8AC3E}">
        <p14:creationId xmlns:p14="http://schemas.microsoft.com/office/powerpoint/2010/main" val="38072630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929A69E-7D8F-4515-9605-0315ABD4F316}" type="slidenum">
              <a:rPr lang="en-US" smtClean="0"/>
              <a:t>24</a:t>
            </a:fld>
            <a:endParaRPr lang="en-US" dirty="0"/>
          </a:p>
        </p:txBody>
      </p:sp>
      <p:sp>
        <p:nvSpPr>
          <p:cNvPr id="4" name="Content Placeholder 3"/>
          <p:cNvSpPr>
            <a:spLocks noGrp="1"/>
          </p:cNvSpPr>
          <p:nvPr>
            <p:ph sz="quarter" idx="1"/>
          </p:nvPr>
        </p:nvSpPr>
        <p:spPr/>
        <p:txBody>
          <a:bodyPr>
            <a:normAutofit/>
          </a:bodyPr>
          <a:lstStyle/>
          <a:p>
            <a:pPr>
              <a:buClr>
                <a:schemeClr val="accent2"/>
              </a:buClr>
            </a:pPr>
            <a:r>
              <a:rPr lang="en-US" sz="1600" dirty="0" smtClean="0">
                <a:solidFill>
                  <a:schemeClr val="accent2">
                    <a:lumMod val="75000"/>
                  </a:schemeClr>
                </a:solidFill>
              </a:rPr>
              <a:t>After-discharge,</a:t>
            </a:r>
            <a:r>
              <a:rPr lang="en-US" sz="1600" u="sng" dirty="0">
                <a:solidFill>
                  <a:srgbClr val="FF0000"/>
                </a:solidFill>
              </a:rPr>
              <a:t> </a:t>
            </a:r>
            <a:r>
              <a:rPr lang="en-US" sz="1600" u="sng" dirty="0">
                <a:solidFill>
                  <a:srgbClr val="00B050"/>
                </a:solidFill>
              </a:rPr>
              <a:t>(after stoppage):</a:t>
            </a:r>
            <a:endParaRPr lang="en-US" sz="1600" dirty="0">
              <a:solidFill>
                <a:srgbClr val="00B050"/>
              </a:solidFill>
            </a:endParaRPr>
          </a:p>
          <a:p>
            <a:pPr>
              <a:buClr>
                <a:schemeClr val="accent2"/>
              </a:buClr>
              <a:buFont typeface="Arial" panose="020B0604020202020204" pitchFamily="34" charset="0"/>
              <a:buChar char="•"/>
            </a:pPr>
            <a:r>
              <a:rPr lang="en-US" sz="1600" dirty="0"/>
              <a:t>A signal entering a pool causes a prolonged output discharge of AHCs called </a:t>
            </a:r>
            <a:r>
              <a:rPr lang="en-US" sz="1600" dirty="0" smtClean="0"/>
              <a:t>After-</a:t>
            </a:r>
          </a:p>
          <a:p>
            <a:pPr marL="0" indent="0">
              <a:buClr>
                <a:schemeClr val="accent2"/>
              </a:buClr>
              <a:buNone/>
            </a:pPr>
            <a:r>
              <a:rPr lang="en-US" sz="1600" dirty="0"/>
              <a:t> </a:t>
            </a:r>
            <a:r>
              <a:rPr lang="en-US" sz="1600" dirty="0" smtClean="0"/>
              <a:t>    discharge</a:t>
            </a:r>
            <a:r>
              <a:rPr lang="en-US" sz="1600" dirty="0"/>
              <a:t>, lasting a few milliseconds to as long as many minutes after.</a:t>
            </a:r>
          </a:p>
          <a:p>
            <a:pPr>
              <a:buClr>
                <a:schemeClr val="accent2"/>
              </a:buClr>
              <a:buFont typeface="Arial" panose="020B0604020202020204" pitchFamily="34" charset="0"/>
              <a:buChar char="•"/>
            </a:pPr>
            <a:r>
              <a:rPr lang="en-US" sz="1600" dirty="0"/>
              <a:t>The incoming signal is over</a:t>
            </a:r>
            <a:r>
              <a:rPr lang="en-US" sz="1600" dirty="0" smtClean="0"/>
              <a:t>.</a:t>
            </a:r>
          </a:p>
          <a:p>
            <a:pPr>
              <a:buClr>
                <a:schemeClr val="accent2"/>
              </a:buClr>
              <a:buFont typeface="Arial" panose="020B0604020202020204" pitchFamily="34" charset="0"/>
              <a:buChar char="•"/>
            </a:pPr>
            <a:endParaRPr lang="en-US" sz="1600" dirty="0" smtClean="0"/>
          </a:p>
          <a:p>
            <a:pPr>
              <a:buClr>
                <a:schemeClr val="accent2"/>
              </a:buClr>
              <a:buFont typeface="Arial" panose="020B0604020202020204" pitchFamily="34" charset="0"/>
              <a:buChar char="•"/>
            </a:pPr>
            <a:endParaRPr lang="en-US" sz="1600" dirty="0"/>
          </a:p>
          <a:p>
            <a:pPr>
              <a:buClr>
                <a:schemeClr val="accent2"/>
              </a:buClr>
            </a:pPr>
            <a:r>
              <a:rPr lang="en-US" sz="1600" dirty="0">
                <a:solidFill>
                  <a:schemeClr val="accent2">
                    <a:lumMod val="75000"/>
                  </a:schemeClr>
                </a:solidFill>
              </a:rPr>
              <a:t>Synaptic after-discharge: </a:t>
            </a:r>
          </a:p>
          <a:p>
            <a:pPr>
              <a:buClr>
                <a:schemeClr val="accent2"/>
              </a:buClr>
              <a:buFont typeface="Arial" panose="020B0604020202020204" pitchFamily="34" charset="0"/>
              <a:buChar char="•"/>
            </a:pPr>
            <a:endParaRPr lang="en-US" sz="1600" dirty="0"/>
          </a:p>
          <a:p>
            <a:endParaRPr lang="en-US" sz="1600" dirty="0"/>
          </a:p>
        </p:txBody>
      </p:sp>
      <p:sp>
        <p:nvSpPr>
          <p:cNvPr id="5" name="Title 1"/>
          <p:cNvSpPr>
            <a:spLocks noGrp="1"/>
          </p:cNvSpPr>
          <p:nvPr>
            <p:ph type="title"/>
          </p:nvPr>
        </p:nvSpPr>
        <p:spPr>
          <a:xfrm>
            <a:off x="609460" y="152400"/>
            <a:ext cx="10969943" cy="990600"/>
          </a:xfrm>
        </p:spPr>
        <p:txBody>
          <a:bodyPr>
            <a:normAutofit/>
          </a:bodyPr>
          <a:lstStyle/>
          <a:p>
            <a:r>
              <a:rPr lang="en-US" sz="3200" dirty="0" smtClean="0"/>
              <a:t>Cont.</a:t>
            </a:r>
            <a:endParaRPr lang="en-US" sz="3200" dirty="0"/>
          </a:p>
        </p:txBody>
      </p:sp>
      <p:sp>
        <p:nvSpPr>
          <p:cNvPr id="6" name="TextBox 5"/>
          <p:cNvSpPr txBox="1"/>
          <p:nvPr/>
        </p:nvSpPr>
        <p:spPr>
          <a:xfrm>
            <a:off x="9455497" y="0"/>
            <a:ext cx="2733328" cy="307777"/>
          </a:xfrm>
          <a:prstGeom prst="rect">
            <a:avLst/>
          </a:prstGeom>
          <a:solidFill>
            <a:srgbClr val="E4CBE7"/>
          </a:solidFill>
          <a:ln>
            <a:solidFill>
              <a:srgbClr val="A954AB"/>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FEMALES’ SLIDES </a:t>
            </a:r>
          </a:p>
        </p:txBody>
      </p:sp>
      <p:sp>
        <p:nvSpPr>
          <p:cNvPr id="7" name="Rectangle 6"/>
          <p:cNvSpPr/>
          <p:nvPr/>
        </p:nvSpPr>
        <p:spPr>
          <a:xfrm>
            <a:off x="627156" y="3933056"/>
            <a:ext cx="2848122" cy="151216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1400" dirty="0"/>
              <a:t>when excitatory synapses discharge on the surfaces of dendrites or soma of a neuron, a postsynaptic electrical potential (PSP) develops in the neuron and lasts for many milliseconds</a:t>
            </a:r>
            <a:r>
              <a:rPr lang="en-US" sz="1400" dirty="0" smtClean="0"/>
              <a:t>.</a:t>
            </a:r>
            <a:r>
              <a:rPr lang="en-US" sz="1400" dirty="0">
                <a:solidFill>
                  <a:srgbClr val="FF0000"/>
                </a:solidFill>
              </a:rPr>
              <a:t> </a:t>
            </a:r>
            <a:r>
              <a:rPr lang="en-US" sz="1400" dirty="0">
                <a:solidFill>
                  <a:srgbClr val="00B050"/>
                </a:solidFill>
              </a:rPr>
              <a:t>(because the NTs are still coming out</a:t>
            </a:r>
            <a:r>
              <a:rPr lang="en-US" sz="1400" dirty="0" smtClean="0">
                <a:solidFill>
                  <a:srgbClr val="00B050"/>
                </a:solidFill>
              </a:rPr>
              <a:t>).</a:t>
            </a:r>
            <a:endParaRPr lang="en-US" sz="1400" dirty="0">
              <a:solidFill>
                <a:srgbClr val="00B050"/>
              </a:solidFill>
            </a:endParaRPr>
          </a:p>
        </p:txBody>
      </p:sp>
      <p:sp>
        <p:nvSpPr>
          <p:cNvPr id="8" name="object 16"/>
          <p:cNvSpPr/>
          <p:nvPr/>
        </p:nvSpPr>
        <p:spPr>
          <a:xfrm>
            <a:off x="8110636" y="1295400"/>
            <a:ext cx="3468767" cy="2133600"/>
          </a:xfrm>
          <a:prstGeom prst="rect">
            <a:avLst/>
          </a:prstGeom>
          <a:blipFill>
            <a:blip r:embed="rId2" cstate="print"/>
            <a:stretch>
              <a:fillRect/>
            </a:stretch>
          </a:blipFill>
        </p:spPr>
        <p:txBody>
          <a:bodyPr wrap="square" lIns="0" tIns="0" rIns="0" bIns="0" rtlCol="0"/>
          <a:lstStyle/>
          <a:p>
            <a:endParaRPr/>
          </a:p>
        </p:txBody>
      </p:sp>
      <p:sp>
        <p:nvSpPr>
          <p:cNvPr id="9" name="Rectangle 8"/>
          <p:cNvSpPr/>
          <p:nvPr/>
        </p:nvSpPr>
        <p:spPr>
          <a:xfrm>
            <a:off x="4383916" y="3933056"/>
            <a:ext cx="2848122" cy="151216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lvl="0"/>
            <a:r>
              <a:rPr lang="en-US" sz="1400" dirty="0"/>
              <a:t>As long as this potential lasts, it can continue to excite the neuron, causing it to transmit a continuous train of output impulses (a series of repetitive discharges). </a:t>
            </a:r>
          </a:p>
        </p:txBody>
      </p:sp>
      <p:sp>
        <p:nvSpPr>
          <p:cNvPr id="10" name="Rectangle 9"/>
          <p:cNvSpPr/>
          <p:nvPr/>
        </p:nvSpPr>
        <p:spPr>
          <a:xfrm>
            <a:off x="8140199" y="3933056"/>
            <a:ext cx="2848122" cy="151216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lvl="0"/>
            <a:r>
              <a:rPr lang="en-US" sz="1400" dirty="0"/>
              <a:t>This causes maintained reflex action and response continue for some time after cessation of stimulus.</a:t>
            </a:r>
          </a:p>
        </p:txBody>
      </p:sp>
      <p:cxnSp>
        <p:nvCxnSpPr>
          <p:cNvPr id="12" name="Straight Arrow Connector 11"/>
          <p:cNvCxnSpPr>
            <a:stCxn id="7" idx="3"/>
            <a:endCxn id="9" idx="1"/>
          </p:cNvCxnSpPr>
          <p:nvPr/>
        </p:nvCxnSpPr>
        <p:spPr>
          <a:xfrm>
            <a:off x="3475278" y="4689140"/>
            <a:ext cx="908638"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p:cNvCxnSpPr/>
          <p:nvPr/>
        </p:nvCxnSpPr>
        <p:spPr>
          <a:xfrm>
            <a:off x="7232038" y="4617132"/>
            <a:ext cx="908638"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365309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Spinal reflexes</a:t>
            </a:r>
          </a:p>
        </p:txBody>
      </p:sp>
      <p:sp>
        <p:nvSpPr>
          <p:cNvPr id="3" name="Slide Number Placeholder 2"/>
          <p:cNvSpPr>
            <a:spLocks noGrp="1"/>
          </p:cNvSpPr>
          <p:nvPr>
            <p:ph type="sldNum" sz="quarter" idx="12"/>
          </p:nvPr>
        </p:nvSpPr>
        <p:spPr/>
        <p:txBody>
          <a:bodyPr/>
          <a:lstStyle/>
          <a:p>
            <a:fld id="{4929A69E-7D8F-4515-9605-0315ABD4F316}" type="slidenum">
              <a:rPr lang="en-US" smtClean="0"/>
              <a:t>25</a:t>
            </a:fld>
            <a:endParaRPr lang="en-US" dirty="0"/>
          </a:p>
        </p:txBody>
      </p:sp>
      <p:sp>
        <p:nvSpPr>
          <p:cNvPr id="4" name="Content Placeholder 3"/>
          <p:cNvSpPr>
            <a:spLocks noGrp="1"/>
          </p:cNvSpPr>
          <p:nvPr>
            <p:ph sz="quarter" idx="1"/>
          </p:nvPr>
        </p:nvSpPr>
        <p:spPr/>
        <p:txBody>
          <a:bodyPr>
            <a:normAutofit/>
          </a:bodyPr>
          <a:lstStyle/>
          <a:p>
            <a:r>
              <a:rPr lang="en-US" sz="1600" dirty="0" smtClean="0">
                <a:solidFill>
                  <a:srgbClr val="00B050"/>
                </a:solidFill>
              </a:rPr>
              <a:t>If there is any spinal motor reflex, the effector would be a muscle.</a:t>
            </a:r>
            <a:endParaRPr lang="en-GB" sz="1600" dirty="0" smtClean="0">
              <a:solidFill>
                <a:srgbClr val="00B050"/>
              </a:solidFill>
            </a:endParaRPr>
          </a:p>
          <a:p>
            <a:endParaRPr lang="en-US" sz="800" dirty="0" smtClean="0"/>
          </a:p>
          <a:p>
            <a:pPr marL="0" indent="0">
              <a:buNone/>
            </a:pPr>
            <a:r>
              <a:rPr lang="en-US" sz="1600" dirty="0" smtClean="0"/>
              <a:t>The functional unit of </a:t>
            </a:r>
            <a:r>
              <a:rPr lang="en-US" sz="1600" dirty="0" err="1" smtClean="0"/>
              <a:t>cns</a:t>
            </a:r>
            <a:r>
              <a:rPr lang="en-US" sz="1600" dirty="0" smtClean="0"/>
              <a:t>, it is a rapid, automatic (involuntary) response to a stimulus </a:t>
            </a:r>
            <a:r>
              <a:rPr lang="en-US" sz="1600" dirty="0" smtClean="0">
                <a:solidFill>
                  <a:srgbClr val="00B050"/>
                </a:solidFill>
              </a:rPr>
              <a:t>a stimulus could be mechanical electrical, etc. The stimulation goes to the spinal cord and cause a response.</a:t>
            </a:r>
            <a:r>
              <a:rPr lang="en-GB" sz="1600" dirty="0" smtClean="0">
                <a:solidFill>
                  <a:srgbClr val="00B050"/>
                </a:solidFill>
              </a:rPr>
              <a:t> </a:t>
            </a:r>
            <a:r>
              <a:rPr lang="en-US" sz="1600" dirty="0" smtClean="0">
                <a:solidFill>
                  <a:schemeClr val="bg2">
                    <a:lumMod val="75000"/>
                  </a:schemeClr>
                </a:solidFill>
              </a:rPr>
              <a:t>(E.G. Pinprick causes withdrawal response) </a:t>
            </a:r>
            <a:r>
              <a:rPr lang="en-US" sz="1600" dirty="0" smtClean="0"/>
              <a:t>that involves neurons only in the spinal nerves and spinal cord.</a:t>
            </a:r>
          </a:p>
          <a:p>
            <a:endParaRPr lang="en-US" sz="800" dirty="0" smtClean="0"/>
          </a:p>
          <a:p>
            <a:r>
              <a:rPr lang="en-US" sz="1600" dirty="0" smtClean="0"/>
              <a:t>The spinal cord and its associated spinal nerves contain neural circuits that control reflexes.</a:t>
            </a:r>
          </a:p>
          <a:p>
            <a:endParaRPr lang="en-US" sz="800" dirty="0" smtClean="0"/>
          </a:p>
          <a:p>
            <a:r>
              <a:rPr lang="en-US" sz="1600" dirty="0" smtClean="0"/>
              <a:t>Reflexes are very important in defending against harmful stimuli and maintaining body support.</a:t>
            </a:r>
          </a:p>
          <a:p>
            <a:endParaRPr lang="en-US" sz="800" dirty="0" smtClean="0"/>
          </a:p>
          <a:p>
            <a:r>
              <a:rPr lang="en-US" sz="1600" dirty="0" smtClean="0"/>
              <a:t>It involves sensory receptors, sensory afferent neurons, spinal cord motor neurons and spinal nerves (reflex arc).</a:t>
            </a:r>
          </a:p>
          <a:p>
            <a:endParaRPr lang="en-US" sz="800" dirty="0" smtClean="0"/>
          </a:p>
          <a:p>
            <a:r>
              <a:rPr lang="en-US" sz="1600" dirty="0" smtClean="0"/>
              <a:t>Reflex arc (reflex circuit) is the pathway followed by nerve impulses that produce a reflex.</a:t>
            </a:r>
          </a:p>
          <a:p>
            <a:endParaRPr lang="en-US" sz="1600" dirty="0"/>
          </a:p>
        </p:txBody>
      </p:sp>
      <p:sp>
        <p:nvSpPr>
          <p:cNvPr id="5" name="TextBox 4"/>
          <p:cNvSpPr txBox="1"/>
          <p:nvPr/>
        </p:nvSpPr>
        <p:spPr>
          <a:xfrm>
            <a:off x="9455497" y="0"/>
            <a:ext cx="2733328" cy="307777"/>
          </a:xfrm>
          <a:prstGeom prst="rect">
            <a:avLst/>
          </a:prstGeom>
          <a:solidFill>
            <a:srgbClr val="E4CBE7"/>
          </a:solidFill>
          <a:ln>
            <a:solidFill>
              <a:srgbClr val="A954AB"/>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FEMALES’ SLIDES </a:t>
            </a:r>
          </a:p>
        </p:txBody>
      </p:sp>
    </p:spTree>
    <p:extLst>
      <p:ext uri="{BB962C8B-B14F-4D97-AF65-F5344CB8AC3E}">
        <p14:creationId xmlns:p14="http://schemas.microsoft.com/office/powerpoint/2010/main" val="30604363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60" y="152400"/>
            <a:ext cx="7141135" cy="990600"/>
          </a:xfrm>
        </p:spPr>
        <p:txBody>
          <a:bodyPr>
            <a:normAutofit fontScale="90000"/>
          </a:bodyPr>
          <a:lstStyle/>
          <a:p>
            <a:r>
              <a:rPr lang="en-US" sz="3200" dirty="0" smtClean="0"/>
              <a:t>Functional components of reflex arc </a:t>
            </a:r>
            <a:endParaRPr lang="en-US" sz="3200" dirty="0"/>
          </a:p>
        </p:txBody>
      </p:sp>
      <p:sp>
        <p:nvSpPr>
          <p:cNvPr id="3" name="Slide Number Placeholder 2"/>
          <p:cNvSpPr>
            <a:spLocks noGrp="1"/>
          </p:cNvSpPr>
          <p:nvPr>
            <p:ph type="sldNum" sz="quarter" idx="12"/>
          </p:nvPr>
        </p:nvSpPr>
        <p:spPr/>
        <p:txBody>
          <a:bodyPr/>
          <a:lstStyle/>
          <a:p>
            <a:fld id="{4929A69E-7D8F-4515-9605-0315ABD4F316}" type="slidenum">
              <a:rPr lang="en-US" smtClean="0"/>
              <a:t>26</a:t>
            </a:fld>
            <a:endParaRPr lang="en-US" dirty="0"/>
          </a:p>
        </p:txBody>
      </p:sp>
      <p:sp>
        <p:nvSpPr>
          <p:cNvPr id="5" name="TextBox 4"/>
          <p:cNvSpPr txBox="1"/>
          <p:nvPr/>
        </p:nvSpPr>
        <p:spPr>
          <a:xfrm rot="5400000">
            <a:off x="10658549" y="1192347"/>
            <a:ext cx="2733328" cy="307777"/>
          </a:xfrm>
          <a:prstGeom prst="rect">
            <a:avLst/>
          </a:prstGeom>
          <a:solidFill>
            <a:srgbClr val="E4CBE7"/>
          </a:solidFill>
          <a:ln>
            <a:solidFill>
              <a:srgbClr val="A954AB"/>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FEMALES’ SLIDES </a:t>
            </a:r>
          </a:p>
        </p:txBody>
      </p:sp>
      <p:sp>
        <p:nvSpPr>
          <p:cNvPr id="6" name="Rectangle 5"/>
          <p:cNvSpPr/>
          <p:nvPr/>
        </p:nvSpPr>
        <p:spPr>
          <a:xfrm>
            <a:off x="609460" y="1257759"/>
            <a:ext cx="444392" cy="4968552"/>
          </a:xfrm>
          <a:prstGeom prst="rect">
            <a:avLst/>
          </a:prstGeom>
          <a:solidFill>
            <a:schemeClr val="accent2">
              <a:lumMod val="40000"/>
              <a:lumOff val="60000"/>
            </a:schemeClr>
          </a:solidFill>
        </p:spPr>
        <p:style>
          <a:lnRef idx="2">
            <a:schemeClr val="accent2"/>
          </a:lnRef>
          <a:fillRef idx="1">
            <a:schemeClr val="lt1"/>
          </a:fillRef>
          <a:effectRef idx="0">
            <a:schemeClr val="accent2"/>
          </a:effectRef>
          <a:fontRef idx="minor">
            <a:schemeClr val="dk1"/>
          </a:fontRef>
        </p:style>
        <p:txBody>
          <a:bodyPr vert="vert270" rtlCol="0" anchor="ctr"/>
          <a:lstStyle/>
          <a:p>
            <a:pPr algn="ctr"/>
            <a:r>
              <a:rPr lang="en-US" sz="1800" dirty="0">
                <a:solidFill>
                  <a:schemeClr val="bg1"/>
                </a:solidFill>
              </a:rPr>
              <a:t>Functional components of reflex </a:t>
            </a:r>
            <a:r>
              <a:rPr lang="en-US" sz="1800" dirty="0" smtClean="0">
                <a:solidFill>
                  <a:schemeClr val="bg1"/>
                </a:solidFill>
              </a:rPr>
              <a:t>arc*</a:t>
            </a:r>
            <a:endParaRPr lang="en-US" sz="1800" dirty="0">
              <a:solidFill>
                <a:schemeClr val="bg1"/>
              </a:solidFill>
            </a:endParaRPr>
          </a:p>
        </p:txBody>
      </p:sp>
      <p:cxnSp>
        <p:nvCxnSpPr>
          <p:cNvPr id="10" name="Straight Connector 9"/>
          <p:cNvCxnSpPr/>
          <p:nvPr/>
        </p:nvCxnSpPr>
        <p:spPr>
          <a:xfrm>
            <a:off x="1053852" y="3717032"/>
            <a:ext cx="288032"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2" name="Straight Connector 11"/>
          <p:cNvCxnSpPr/>
          <p:nvPr/>
        </p:nvCxnSpPr>
        <p:spPr>
          <a:xfrm flipV="1">
            <a:off x="1341884" y="1534028"/>
            <a:ext cx="0" cy="2183004"/>
          </a:xfrm>
          <a:prstGeom prst="line">
            <a:avLst/>
          </a:prstGeom>
        </p:spPr>
        <p:style>
          <a:lnRef idx="1">
            <a:schemeClr val="accent2"/>
          </a:lnRef>
          <a:fillRef idx="0">
            <a:schemeClr val="accent2"/>
          </a:fillRef>
          <a:effectRef idx="0">
            <a:schemeClr val="accent2"/>
          </a:effectRef>
          <a:fontRef idx="minor">
            <a:schemeClr val="tx1"/>
          </a:fontRef>
        </p:style>
      </p:cxnSp>
      <p:cxnSp>
        <p:nvCxnSpPr>
          <p:cNvPr id="13" name="Straight Connector 12"/>
          <p:cNvCxnSpPr/>
          <p:nvPr/>
        </p:nvCxnSpPr>
        <p:spPr>
          <a:xfrm flipV="1">
            <a:off x="1341884" y="3717033"/>
            <a:ext cx="0" cy="2194517"/>
          </a:xfrm>
          <a:prstGeom prst="line">
            <a:avLst/>
          </a:prstGeom>
        </p:spPr>
        <p:style>
          <a:lnRef idx="1">
            <a:schemeClr val="accent2"/>
          </a:lnRef>
          <a:fillRef idx="0">
            <a:schemeClr val="accent2"/>
          </a:fillRef>
          <a:effectRef idx="0">
            <a:schemeClr val="accent2"/>
          </a:effectRef>
          <a:fontRef idx="minor">
            <a:schemeClr val="tx1"/>
          </a:fontRef>
        </p:style>
      </p:cxnSp>
      <p:cxnSp>
        <p:nvCxnSpPr>
          <p:cNvPr id="15" name="Straight Arrow Connector 14"/>
          <p:cNvCxnSpPr/>
          <p:nvPr/>
        </p:nvCxnSpPr>
        <p:spPr>
          <a:xfrm>
            <a:off x="1341884" y="1534028"/>
            <a:ext cx="36004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6" name="Straight Arrow Connector 15"/>
          <p:cNvCxnSpPr/>
          <p:nvPr/>
        </p:nvCxnSpPr>
        <p:spPr>
          <a:xfrm>
            <a:off x="1341884" y="5886701"/>
            <a:ext cx="36004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7" name="Straight Arrow Connector 16"/>
          <p:cNvCxnSpPr/>
          <p:nvPr/>
        </p:nvCxnSpPr>
        <p:spPr>
          <a:xfrm>
            <a:off x="1341884" y="3717032"/>
            <a:ext cx="36004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1" name="Straight Arrow Connector 20"/>
          <p:cNvCxnSpPr/>
          <p:nvPr/>
        </p:nvCxnSpPr>
        <p:spPr>
          <a:xfrm>
            <a:off x="1341884" y="2645782"/>
            <a:ext cx="36004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2" name="Straight Arrow Connector 21"/>
          <p:cNvCxnSpPr/>
          <p:nvPr/>
        </p:nvCxnSpPr>
        <p:spPr>
          <a:xfrm>
            <a:off x="1341884" y="4690858"/>
            <a:ext cx="36004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4" name="Rectangle 23"/>
          <p:cNvSpPr/>
          <p:nvPr/>
        </p:nvSpPr>
        <p:spPr>
          <a:xfrm>
            <a:off x="1701924" y="1244506"/>
            <a:ext cx="2232248" cy="72196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500" dirty="0" smtClean="0">
                <a:solidFill>
                  <a:schemeClr val="accent2">
                    <a:lumMod val="75000"/>
                  </a:schemeClr>
                </a:solidFill>
              </a:rPr>
              <a:t>1.Sensory receptor</a:t>
            </a:r>
          </a:p>
          <a:p>
            <a:pPr algn="ctr"/>
            <a:r>
              <a:rPr lang="en-US" sz="1600" dirty="0" smtClean="0">
                <a:solidFill>
                  <a:srgbClr val="00B050"/>
                </a:solidFill>
              </a:rPr>
              <a:t>(in the skin)</a:t>
            </a:r>
            <a:endParaRPr lang="en-US" sz="1500" dirty="0">
              <a:solidFill>
                <a:srgbClr val="00B050"/>
              </a:solidFill>
            </a:endParaRPr>
          </a:p>
        </p:txBody>
      </p:sp>
      <p:sp>
        <p:nvSpPr>
          <p:cNvPr id="25" name="Rectangle 24"/>
          <p:cNvSpPr/>
          <p:nvPr/>
        </p:nvSpPr>
        <p:spPr>
          <a:xfrm>
            <a:off x="1701923" y="3403053"/>
            <a:ext cx="2232248" cy="63714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500" dirty="0">
                <a:solidFill>
                  <a:schemeClr val="accent2">
                    <a:lumMod val="75000"/>
                  </a:schemeClr>
                </a:solidFill>
              </a:rPr>
              <a:t>3.Integrating </a:t>
            </a:r>
            <a:r>
              <a:rPr lang="en-US" sz="1500" dirty="0" smtClean="0">
                <a:solidFill>
                  <a:schemeClr val="accent2">
                    <a:lumMod val="75000"/>
                  </a:schemeClr>
                </a:solidFill>
              </a:rPr>
              <a:t>center</a:t>
            </a:r>
          </a:p>
        </p:txBody>
      </p:sp>
      <p:sp>
        <p:nvSpPr>
          <p:cNvPr id="26" name="Rectangle 25"/>
          <p:cNvSpPr/>
          <p:nvPr/>
        </p:nvSpPr>
        <p:spPr>
          <a:xfrm>
            <a:off x="1718149" y="4392665"/>
            <a:ext cx="2232248" cy="63714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500" dirty="0">
                <a:solidFill>
                  <a:schemeClr val="accent2">
                    <a:lumMod val="75000"/>
                  </a:schemeClr>
                </a:solidFill>
              </a:rPr>
              <a:t>4.Motor (Efferent) neuron</a:t>
            </a:r>
          </a:p>
        </p:txBody>
      </p:sp>
      <p:sp>
        <p:nvSpPr>
          <p:cNvPr id="27" name="Rectangle 26"/>
          <p:cNvSpPr/>
          <p:nvPr/>
        </p:nvSpPr>
        <p:spPr>
          <a:xfrm>
            <a:off x="1701923" y="5574916"/>
            <a:ext cx="2232248" cy="63714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500" dirty="0">
                <a:solidFill>
                  <a:schemeClr val="accent2">
                    <a:lumMod val="75000"/>
                  </a:schemeClr>
                </a:solidFill>
              </a:rPr>
              <a:t>5.Effector</a:t>
            </a:r>
          </a:p>
        </p:txBody>
      </p:sp>
      <p:cxnSp>
        <p:nvCxnSpPr>
          <p:cNvPr id="30" name="Straight Connector 29"/>
          <p:cNvCxnSpPr/>
          <p:nvPr/>
        </p:nvCxnSpPr>
        <p:spPr>
          <a:xfrm>
            <a:off x="3934172" y="1583699"/>
            <a:ext cx="288032" cy="0"/>
          </a:xfrm>
          <a:prstGeom prst="line">
            <a:avLst/>
          </a:prstGeom>
        </p:spPr>
        <p:style>
          <a:lnRef idx="1">
            <a:schemeClr val="accent2"/>
          </a:lnRef>
          <a:fillRef idx="0">
            <a:schemeClr val="accent2"/>
          </a:fillRef>
          <a:effectRef idx="0">
            <a:schemeClr val="accent2"/>
          </a:effectRef>
          <a:fontRef idx="minor">
            <a:schemeClr val="tx1"/>
          </a:fontRef>
        </p:style>
      </p:cxnSp>
      <p:sp>
        <p:nvSpPr>
          <p:cNvPr id="31" name="Rectangle 30"/>
          <p:cNvSpPr/>
          <p:nvPr/>
        </p:nvSpPr>
        <p:spPr>
          <a:xfrm>
            <a:off x="4222205" y="1253583"/>
            <a:ext cx="7357197" cy="69951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285750" indent="-285750">
              <a:buFont typeface="Arial" panose="020B0604020202020204" pitchFamily="34" charset="0"/>
              <a:buChar char="•"/>
            </a:pPr>
            <a:r>
              <a:rPr lang="en-US" sz="1280" dirty="0"/>
              <a:t>It responds to a specific stimulus, by producing a graded potential called a Generator Potential(GP</a:t>
            </a:r>
            <a:r>
              <a:rPr lang="en-US" sz="1280" dirty="0" smtClean="0"/>
              <a:t>).</a:t>
            </a:r>
            <a:endParaRPr lang="en-US" sz="1280" dirty="0"/>
          </a:p>
          <a:p>
            <a:pPr marL="285750" indent="-285750">
              <a:buFont typeface="Arial" panose="020B0604020202020204" pitchFamily="34" charset="0"/>
              <a:buChar char="•"/>
            </a:pPr>
            <a:r>
              <a:rPr lang="en-US" sz="1280" dirty="0"/>
              <a:t>If a GP reaches the threshold level of depolarization, it will trigger one or more nerve impulses in the sensory neuron</a:t>
            </a:r>
            <a:r>
              <a:rPr lang="en-US" sz="1280" dirty="0" smtClean="0"/>
              <a:t>.</a:t>
            </a:r>
            <a:endParaRPr lang="en-US" sz="1280" dirty="0"/>
          </a:p>
        </p:txBody>
      </p:sp>
      <p:sp>
        <p:nvSpPr>
          <p:cNvPr id="32" name="Rectangle 31"/>
          <p:cNvSpPr/>
          <p:nvPr/>
        </p:nvSpPr>
        <p:spPr>
          <a:xfrm>
            <a:off x="4222204" y="2320818"/>
            <a:ext cx="7357198" cy="72196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285750" indent="-285750">
              <a:buFont typeface="Arial" panose="020B0604020202020204" pitchFamily="34" charset="0"/>
              <a:buChar char="•"/>
            </a:pPr>
            <a:r>
              <a:rPr lang="en-US" sz="1200" dirty="0"/>
              <a:t>The sensory signal in the form of APs propagate along the axon of the sensory neuron to the axon terminals which are located in the grey matter of the spinal cord or brain stem.</a:t>
            </a:r>
          </a:p>
          <a:p>
            <a:pPr marL="285750" indent="-285750">
              <a:buFont typeface="Arial" panose="020B0604020202020204" pitchFamily="34" charset="0"/>
              <a:buChar char="•"/>
            </a:pPr>
            <a:r>
              <a:rPr lang="en-US" sz="1200" dirty="0"/>
              <a:t>The signal is relayed to brain regions that allows conscious awareness that the reflex has occurred. or to motor neurons directly or via interneurons.</a:t>
            </a:r>
          </a:p>
        </p:txBody>
      </p:sp>
      <p:sp>
        <p:nvSpPr>
          <p:cNvPr id="33" name="Rectangle 32"/>
          <p:cNvSpPr/>
          <p:nvPr/>
        </p:nvSpPr>
        <p:spPr>
          <a:xfrm>
            <a:off x="1701923" y="2323779"/>
            <a:ext cx="2232248" cy="72196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500" dirty="0">
                <a:solidFill>
                  <a:schemeClr val="accent2">
                    <a:lumMod val="75000"/>
                  </a:schemeClr>
                </a:solidFill>
              </a:rPr>
              <a:t>2.Sensory neuron</a:t>
            </a:r>
          </a:p>
        </p:txBody>
      </p:sp>
      <p:sp>
        <p:nvSpPr>
          <p:cNvPr id="36" name="Rectangle 35"/>
          <p:cNvSpPr/>
          <p:nvPr/>
        </p:nvSpPr>
        <p:spPr>
          <a:xfrm>
            <a:off x="4222204" y="3410507"/>
            <a:ext cx="7357198" cy="63876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285750" indent="-285750">
              <a:buFont typeface="Arial" panose="020B0604020202020204" pitchFamily="34" charset="0"/>
              <a:buChar char="•"/>
            </a:pPr>
            <a:r>
              <a:rPr lang="en-US" sz="1200" dirty="0"/>
              <a:t>In the simplest type of reflex, the integrating center is a single synapse between a sensory neuron termed Monosynaptic Reflex Arc</a:t>
            </a:r>
            <a:r>
              <a:rPr lang="en-US" sz="1200" dirty="0" smtClean="0"/>
              <a:t>.</a:t>
            </a:r>
            <a:endParaRPr lang="en-US" sz="1200" dirty="0"/>
          </a:p>
          <a:p>
            <a:pPr marL="285750" indent="-285750">
              <a:buFont typeface="Arial" panose="020B0604020202020204" pitchFamily="34" charset="0"/>
              <a:buChar char="•"/>
            </a:pPr>
            <a:r>
              <a:rPr lang="en-US" sz="1200" dirty="0"/>
              <a:t>A Polysynaptic Reflex Arc involves more the 2 types of neurons and more than one CNS synapse.</a:t>
            </a:r>
          </a:p>
        </p:txBody>
      </p:sp>
      <p:cxnSp>
        <p:nvCxnSpPr>
          <p:cNvPr id="37" name="Straight Connector 36"/>
          <p:cNvCxnSpPr/>
          <p:nvPr/>
        </p:nvCxnSpPr>
        <p:spPr>
          <a:xfrm>
            <a:off x="3934171" y="2675237"/>
            <a:ext cx="288032"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38" name="Straight Connector 37"/>
          <p:cNvCxnSpPr/>
          <p:nvPr/>
        </p:nvCxnSpPr>
        <p:spPr>
          <a:xfrm>
            <a:off x="3934171" y="3746487"/>
            <a:ext cx="288032" cy="0"/>
          </a:xfrm>
          <a:prstGeom prst="line">
            <a:avLst/>
          </a:prstGeom>
        </p:spPr>
        <p:style>
          <a:lnRef idx="1">
            <a:schemeClr val="accent2"/>
          </a:lnRef>
          <a:fillRef idx="0">
            <a:schemeClr val="accent2"/>
          </a:fillRef>
          <a:effectRef idx="0">
            <a:schemeClr val="accent2"/>
          </a:effectRef>
          <a:fontRef idx="minor">
            <a:schemeClr val="tx1"/>
          </a:fontRef>
        </p:style>
      </p:cxnSp>
      <p:sp>
        <p:nvSpPr>
          <p:cNvPr id="39" name="Rectangle 38"/>
          <p:cNvSpPr/>
          <p:nvPr/>
        </p:nvSpPr>
        <p:spPr>
          <a:xfrm>
            <a:off x="4222204" y="5583992"/>
            <a:ext cx="7357198" cy="63714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285750" indent="-285750">
              <a:buFont typeface="Arial" panose="020B0604020202020204" pitchFamily="34" charset="0"/>
              <a:buChar char="•"/>
            </a:pPr>
            <a:r>
              <a:rPr lang="en-US" sz="1100" dirty="0"/>
              <a:t>Is the part of the body that responds to the motor nerve impulse, such as a muscle or a gland. Its response is called a reflex.</a:t>
            </a:r>
          </a:p>
          <a:p>
            <a:pPr marL="285750" indent="-285750">
              <a:buFont typeface="Arial" panose="020B0604020202020204" pitchFamily="34" charset="0"/>
              <a:buChar char="•"/>
            </a:pPr>
            <a:r>
              <a:rPr lang="en-US" sz="1100" dirty="0"/>
              <a:t>If the effector is skeletal muscle, the reflex is a somatic reflex.</a:t>
            </a:r>
          </a:p>
          <a:p>
            <a:pPr marL="285750" indent="-285750">
              <a:buFont typeface="Arial" panose="020B0604020202020204" pitchFamily="34" charset="0"/>
              <a:buChar char="•"/>
            </a:pPr>
            <a:r>
              <a:rPr lang="en-US" sz="1100" dirty="0"/>
              <a:t>If the effector is a smooth muscle, cardiac muscle, or a gland, the reflex is an autonomic (visceral) reflex.</a:t>
            </a:r>
          </a:p>
        </p:txBody>
      </p:sp>
      <p:cxnSp>
        <p:nvCxnSpPr>
          <p:cNvPr id="40" name="Straight Connector 39"/>
          <p:cNvCxnSpPr/>
          <p:nvPr/>
        </p:nvCxnSpPr>
        <p:spPr>
          <a:xfrm>
            <a:off x="3934171" y="4720312"/>
            <a:ext cx="288032"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41" name="Straight Connector 40"/>
          <p:cNvCxnSpPr/>
          <p:nvPr/>
        </p:nvCxnSpPr>
        <p:spPr>
          <a:xfrm>
            <a:off x="3934171" y="5911550"/>
            <a:ext cx="288032" cy="0"/>
          </a:xfrm>
          <a:prstGeom prst="line">
            <a:avLst/>
          </a:prstGeom>
        </p:spPr>
        <p:style>
          <a:lnRef idx="1">
            <a:schemeClr val="accent2"/>
          </a:lnRef>
          <a:fillRef idx="0">
            <a:schemeClr val="accent2"/>
          </a:fillRef>
          <a:effectRef idx="0">
            <a:schemeClr val="accent2"/>
          </a:effectRef>
          <a:fontRef idx="minor">
            <a:schemeClr val="tx1"/>
          </a:fontRef>
        </p:style>
      </p:cxnSp>
      <p:sp>
        <p:nvSpPr>
          <p:cNvPr id="43" name="Rectangle 42"/>
          <p:cNvSpPr/>
          <p:nvPr/>
        </p:nvSpPr>
        <p:spPr>
          <a:xfrm>
            <a:off x="4236437" y="4191147"/>
            <a:ext cx="2660003" cy="99549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285750" indent="-285750">
              <a:buFont typeface="Arial" panose="020B0604020202020204" pitchFamily="34" charset="0"/>
              <a:buChar char="•"/>
            </a:pPr>
            <a:r>
              <a:rPr lang="en-US" sz="1100" dirty="0"/>
              <a:t>APs generated in the integrating center propagate out of the CNS along the efferent axons to the effector.</a:t>
            </a:r>
          </a:p>
          <a:p>
            <a:pPr marL="285750" indent="-285750">
              <a:buFont typeface="Arial" panose="020B0604020202020204" pitchFamily="34" charset="0"/>
              <a:buChar char="•"/>
            </a:pPr>
            <a:r>
              <a:rPr lang="en-US" sz="1100" dirty="0"/>
              <a:t>There are 2 types of motor neurons:</a:t>
            </a:r>
          </a:p>
        </p:txBody>
      </p:sp>
      <p:cxnSp>
        <p:nvCxnSpPr>
          <p:cNvPr id="44" name="Straight Connector 43"/>
          <p:cNvCxnSpPr>
            <a:stCxn id="43" idx="3"/>
          </p:cNvCxnSpPr>
          <p:nvPr/>
        </p:nvCxnSpPr>
        <p:spPr>
          <a:xfrm>
            <a:off x="6896440" y="4688897"/>
            <a:ext cx="134076" cy="1961"/>
          </a:xfrm>
          <a:prstGeom prst="line">
            <a:avLst/>
          </a:prstGeom>
        </p:spPr>
        <p:style>
          <a:lnRef idx="1">
            <a:schemeClr val="accent2"/>
          </a:lnRef>
          <a:fillRef idx="0">
            <a:schemeClr val="accent2"/>
          </a:fillRef>
          <a:effectRef idx="0">
            <a:schemeClr val="accent2"/>
          </a:effectRef>
          <a:fontRef idx="minor">
            <a:schemeClr val="tx1"/>
          </a:fontRef>
        </p:style>
      </p:cxnSp>
      <p:cxnSp>
        <p:nvCxnSpPr>
          <p:cNvPr id="46" name="Straight Connector 45"/>
          <p:cNvCxnSpPr/>
          <p:nvPr/>
        </p:nvCxnSpPr>
        <p:spPr>
          <a:xfrm flipV="1">
            <a:off x="7030516" y="4339158"/>
            <a:ext cx="0" cy="397762"/>
          </a:xfrm>
          <a:prstGeom prst="line">
            <a:avLst/>
          </a:prstGeom>
        </p:spPr>
        <p:style>
          <a:lnRef idx="1">
            <a:schemeClr val="accent2"/>
          </a:lnRef>
          <a:fillRef idx="0">
            <a:schemeClr val="accent2"/>
          </a:fillRef>
          <a:effectRef idx="0">
            <a:schemeClr val="accent2"/>
          </a:effectRef>
          <a:fontRef idx="minor">
            <a:schemeClr val="tx1"/>
          </a:fontRef>
        </p:style>
      </p:cxnSp>
      <p:cxnSp>
        <p:nvCxnSpPr>
          <p:cNvPr id="47" name="Straight Connector 46"/>
          <p:cNvCxnSpPr/>
          <p:nvPr/>
        </p:nvCxnSpPr>
        <p:spPr>
          <a:xfrm flipV="1">
            <a:off x="7030516" y="4678110"/>
            <a:ext cx="0" cy="485321"/>
          </a:xfrm>
          <a:prstGeom prst="line">
            <a:avLst/>
          </a:prstGeom>
        </p:spPr>
        <p:style>
          <a:lnRef idx="1">
            <a:schemeClr val="accent2"/>
          </a:lnRef>
          <a:fillRef idx="0">
            <a:schemeClr val="accent2"/>
          </a:fillRef>
          <a:effectRef idx="0">
            <a:schemeClr val="accent2"/>
          </a:effectRef>
          <a:fontRef idx="minor">
            <a:schemeClr val="tx1"/>
          </a:fontRef>
        </p:style>
      </p:cxnSp>
      <p:cxnSp>
        <p:nvCxnSpPr>
          <p:cNvPr id="48" name="Straight Arrow Connector 47"/>
          <p:cNvCxnSpPr/>
          <p:nvPr/>
        </p:nvCxnSpPr>
        <p:spPr>
          <a:xfrm>
            <a:off x="7030516" y="4339158"/>
            <a:ext cx="36004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49" name="Straight Arrow Connector 48"/>
          <p:cNvCxnSpPr/>
          <p:nvPr/>
        </p:nvCxnSpPr>
        <p:spPr>
          <a:xfrm>
            <a:off x="7030516" y="5163431"/>
            <a:ext cx="36004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50" name="Rectangle 49"/>
          <p:cNvSpPr/>
          <p:nvPr/>
        </p:nvSpPr>
        <p:spPr>
          <a:xfrm>
            <a:off x="7427288" y="4272945"/>
            <a:ext cx="1222680" cy="32704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200">
                <a:solidFill>
                  <a:schemeClr val="bg2">
                    <a:lumMod val="75000"/>
                  </a:schemeClr>
                </a:solidFill>
              </a:rPr>
              <a:t>Alpha motor neurons</a:t>
            </a:r>
          </a:p>
        </p:txBody>
      </p:sp>
      <p:sp>
        <p:nvSpPr>
          <p:cNvPr id="51" name="Rectangle 50"/>
          <p:cNvSpPr/>
          <p:nvPr/>
        </p:nvSpPr>
        <p:spPr>
          <a:xfrm>
            <a:off x="7427288" y="5007270"/>
            <a:ext cx="1222680" cy="33229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200" dirty="0">
                <a:solidFill>
                  <a:schemeClr val="bg2">
                    <a:lumMod val="75000"/>
                  </a:schemeClr>
                </a:solidFill>
              </a:rPr>
              <a:t>Gamma motor neurons </a:t>
            </a:r>
          </a:p>
        </p:txBody>
      </p:sp>
      <p:cxnSp>
        <p:nvCxnSpPr>
          <p:cNvPr id="55" name="Straight Connector 54"/>
          <p:cNvCxnSpPr/>
          <p:nvPr/>
        </p:nvCxnSpPr>
        <p:spPr>
          <a:xfrm>
            <a:off x="8649968" y="4436469"/>
            <a:ext cx="144016" cy="0"/>
          </a:xfrm>
          <a:prstGeom prst="line">
            <a:avLst/>
          </a:prstGeom>
        </p:spPr>
        <p:style>
          <a:lnRef idx="1">
            <a:schemeClr val="accent2"/>
          </a:lnRef>
          <a:fillRef idx="0">
            <a:schemeClr val="accent2"/>
          </a:fillRef>
          <a:effectRef idx="0">
            <a:schemeClr val="accent2"/>
          </a:effectRef>
          <a:fontRef idx="minor">
            <a:schemeClr val="tx1"/>
          </a:fontRef>
        </p:style>
      </p:cxnSp>
      <p:sp>
        <p:nvSpPr>
          <p:cNvPr id="56" name="Rectangle 55"/>
          <p:cNvSpPr/>
          <p:nvPr/>
        </p:nvSpPr>
        <p:spPr>
          <a:xfrm>
            <a:off x="8793984" y="4118217"/>
            <a:ext cx="2785418" cy="65568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1100" dirty="0">
                <a:solidFill>
                  <a:schemeClr val="tx1"/>
                </a:solidFill>
              </a:rPr>
              <a:t>they are large with large </a:t>
            </a:r>
            <a:r>
              <a:rPr lang="en-US" sz="1100" dirty="0" err="1">
                <a:solidFill>
                  <a:schemeClr val="tx1"/>
                </a:solidFill>
              </a:rPr>
              <a:t>myelinated</a:t>
            </a:r>
            <a:r>
              <a:rPr lang="en-US" sz="1100" dirty="0">
                <a:solidFill>
                  <a:schemeClr val="tx1"/>
                </a:solidFill>
              </a:rPr>
              <a:t> fibers (axons), form </a:t>
            </a:r>
            <a:r>
              <a:rPr lang="en-US" sz="1100" dirty="0">
                <a:solidFill>
                  <a:schemeClr val="accent4">
                    <a:lumMod val="75000"/>
                  </a:schemeClr>
                </a:solidFill>
              </a:rPr>
              <a:t>70% </a:t>
            </a:r>
            <a:r>
              <a:rPr lang="en-US" sz="1100" dirty="0">
                <a:solidFill>
                  <a:schemeClr val="tx1"/>
                </a:solidFill>
              </a:rPr>
              <a:t>of ventral root, supply </a:t>
            </a:r>
            <a:r>
              <a:rPr lang="en-US" sz="1100" dirty="0" err="1">
                <a:solidFill>
                  <a:schemeClr val="tx1"/>
                </a:solidFill>
              </a:rPr>
              <a:t>extrafusal</a:t>
            </a:r>
            <a:r>
              <a:rPr lang="en-US" sz="1100" dirty="0">
                <a:solidFill>
                  <a:schemeClr val="tx1"/>
                </a:solidFill>
              </a:rPr>
              <a:t> muscle fibers (</a:t>
            </a:r>
            <a:r>
              <a:rPr lang="en-US" sz="1100" dirty="0">
                <a:solidFill>
                  <a:schemeClr val="accent4">
                    <a:lumMod val="75000"/>
                  </a:schemeClr>
                </a:solidFill>
              </a:rPr>
              <a:t>2/3</a:t>
            </a:r>
            <a:r>
              <a:rPr lang="en-US" sz="1100" dirty="0">
                <a:solidFill>
                  <a:schemeClr val="tx1"/>
                </a:solidFill>
              </a:rPr>
              <a:t> of skeletal muscle fibers).</a:t>
            </a:r>
          </a:p>
        </p:txBody>
      </p:sp>
      <p:sp>
        <p:nvSpPr>
          <p:cNvPr id="60" name="Rectangle 59"/>
          <p:cNvSpPr/>
          <p:nvPr/>
        </p:nvSpPr>
        <p:spPr>
          <a:xfrm>
            <a:off x="8790986" y="4849291"/>
            <a:ext cx="2785418" cy="65568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100" dirty="0" smtClean="0">
                <a:solidFill>
                  <a:schemeClr val="tx1"/>
                </a:solidFill>
              </a:rPr>
              <a:t>they are small with small axons, form </a:t>
            </a:r>
            <a:r>
              <a:rPr lang="en-US" sz="1100" b="1" dirty="0" smtClean="0">
                <a:solidFill>
                  <a:schemeClr val="accent4">
                    <a:lumMod val="75000"/>
                  </a:schemeClr>
                </a:solidFill>
              </a:rPr>
              <a:t>30% </a:t>
            </a:r>
            <a:r>
              <a:rPr lang="en-US" sz="1100" dirty="0" smtClean="0">
                <a:solidFill>
                  <a:schemeClr val="tx1"/>
                </a:solidFill>
              </a:rPr>
              <a:t>of ventral root, that supply </a:t>
            </a:r>
            <a:r>
              <a:rPr lang="en-US" sz="1100" dirty="0" err="1" smtClean="0">
                <a:solidFill>
                  <a:schemeClr val="accent4">
                    <a:lumMod val="75000"/>
                  </a:schemeClr>
                </a:solidFill>
              </a:rPr>
              <a:t>intrafusal</a:t>
            </a:r>
            <a:r>
              <a:rPr lang="en-US" sz="1100" dirty="0" smtClean="0">
                <a:solidFill>
                  <a:schemeClr val="accent4">
                    <a:lumMod val="75000"/>
                  </a:schemeClr>
                </a:solidFill>
              </a:rPr>
              <a:t> muscle fiber </a:t>
            </a:r>
            <a:r>
              <a:rPr lang="en-US" sz="1100" dirty="0" smtClean="0">
                <a:solidFill>
                  <a:srgbClr val="C10093"/>
                </a:solidFill>
              </a:rPr>
              <a:t>(muscle spindles = 1/3 of skeletal muscle fibers).</a:t>
            </a:r>
            <a:endParaRPr lang="en-US" sz="1100" dirty="0">
              <a:solidFill>
                <a:srgbClr val="C10093"/>
              </a:solidFill>
            </a:endParaRPr>
          </a:p>
        </p:txBody>
      </p:sp>
      <p:cxnSp>
        <p:nvCxnSpPr>
          <p:cNvPr id="62" name="Straight Connector 61"/>
          <p:cNvCxnSpPr/>
          <p:nvPr/>
        </p:nvCxnSpPr>
        <p:spPr>
          <a:xfrm>
            <a:off x="8641601" y="5186646"/>
            <a:ext cx="144016" cy="0"/>
          </a:xfrm>
          <a:prstGeom prst="line">
            <a:avLst/>
          </a:prstGeom>
        </p:spPr>
        <p:style>
          <a:lnRef idx="1">
            <a:schemeClr val="accent2"/>
          </a:lnRef>
          <a:fillRef idx="0">
            <a:schemeClr val="accent2"/>
          </a:fillRef>
          <a:effectRef idx="0">
            <a:schemeClr val="accent2"/>
          </a:effectRef>
          <a:fontRef idx="minor">
            <a:schemeClr val="tx1"/>
          </a:fontRef>
        </p:style>
      </p:cxnSp>
      <p:sp>
        <p:nvSpPr>
          <p:cNvPr id="63" name="Rectangle 62"/>
          <p:cNvSpPr/>
          <p:nvPr/>
        </p:nvSpPr>
        <p:spPr>
          <a:xfrm>
            <a:off x="1182351" y="6359880"/>
            <a:ext cx="10658557" cy="523220"/>
          </a:xfrm>
          <a:prstGeom prst="rect">
            <a:avLst/>
          </a:prstGeom>
        </p:spPr>
        <p:txBody>
          <a:bodyPr wrap="square">
            <a:spAutoFit/>
          </a:bodyPr>
          <a:lstStyle/>
          <a:p>
            <a:pPr marL="285750" indent="-285750">
              <a:buFont typeface="Arial" panose="020B0604020202020204" pitchFamily="34" charset="0"/>
              <a:buChar char="•"/>
            </a:pPr>
            <a:r>
              <a:rPr lang="en-US" sz="1400" dirty="0" smtClean="0">
                <a:solidFill>
                  <a:srgbClr val="00B050"/>
                </a:solidFill>
              </a:rPr>
              <a:t>*We </a:t>
            </a:r>
            <a:r>
              <a:rPr lang="en-US" sz="1400" dirty="0">
                <a:solidFill>
                  <a:srgbClr val="00B050"/>
                </a:solidFill>
              </a:rPr>
              <a:t>don’t call this pathway a tract because it is circular, it starts with a receptor and ends with an </a:t>
            </a:r>
            <a:r>
              <a:rPr lang="en-US" sz="1400" dirty="0" err="1" smtClean="0">
                <a:solidFill>
                  <a:srgbClr val="00B050"/>
                </a:solidFill>
              </a:rPr>
              <a:t>effector.The</a:t>
            </a:r>
            <a:r>
              <a:rPr lang="en-US" sz="1400" dirty="0" smtClean="0">
                <a:solidFill>
                  <a:srgbClr val="00B050"/>
                </a:solidFill>
              </a:rPr>
              <a:t> </a:t>
            </a:r>
            <a:r>
              <a:rPr lang="en-US" sz="1400" dirty="0">
                <a:solidFill>
                  <a:srgbClr val="00B050"/>
                </a:solidFill>
              </a:rPr>
              <a:t>reflex arc is purely spinal, does not have any brain effect.</a:t>
            </a:r>
            <a:endParaRPr lang="en-GB" sz="1400" dirty="0">
              <a:solidFill>
                <a:srgbClr val="00B050"/>
              </a:solidFill>
            </a:endParaRPr>
          </a:p>
        </p:txBody>
      </p:sp>
      <p:sp>
        <p:nvSpPr>
          <p:cNvPr id="64" name="Rectangle 63"/>
          <p:cNvSpPr/>
          <p:nvPr/>
        </p:nvSpPr>
        <p:spPr>
          <a:xfrm>
            <a:off x="7809982" y="33876"/>
            <a:ext cx="3744416" cy="109260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1300" dirty="0">
                <a:solidFill>
                  <a:schemeClr val="bg1">
                    <a:lumMod val="50000"/>
                  </a:schemeClr>
                </a:solidFill>
              </a:rPr>
              <a:t>The </a:t>
            </a:r>
            <a:r>
              <a:rPr lang="en-US" sz="1300" dirty="0" smtClean="0">
                <a:solidFill>
                  <a:schemeClr val="bg1">
                    <a:lumMod val="50000"/>
                  </a:schemeClr>
                </a:solidFill>
              </a:rPr>
              <a:t>Male </a:t>
            </a:r>
            <a:r>
              <a:rPr lang="en-US" sz="1300" dirty="0" err="1" smtClean="0">
                <a:solidFill>
                  <a:schemeClr val="bg1">
                    <a:lumMod val="50000"/>
                  </a:schemeClr>
                </a:solidFill>
              </a:rPr>
              <a:t>dr</a:t>
            </a:r>
            <a:r>
              <a:rPr lang="en-US" sz="1300" dirty="0" smtClean="0">
                <a:solidFill>
                  <a:schemeClr val="bg1">
                    <a:lumMod val="50000"/>
                  </a:schemeClr>
                </a:solidFill>
              </a:rPr>
              <a:t> </a:t>
            </a:r>
            <a:r>
              <a:rPr lang="en-US" sz="1300" dirty="0">
                <a:solidFill>
                  <a:schemeClr val="bg1">
                    <a:lumMod val="50000"/>
                  </a:schemeClr>
                </a:solidFill>
              </a:rPr>
              <a:t>said 7 not 5 and they are :</a:t>
            </a:r>
          </a:p>
          <a:p>
            <a:r>
              <a:rPr lang="en-US" sz="1300" dirty="0" smtClean="0">
                <a:solidFill>
                  <a:schemeClr val="bg1">
                    <a:lumMod val="50000"/>
                  </a:schemeClr>
                </a:solidFill>
              </a:rPr>
              <a:t>1. Stimulus	                     2. Sensory </a:t>
            </a:r>
            <a:r>
              <a:rPr lang="en-US" sz="1300" dirty="0">
                <a:solidFill>
                  <a:schemeClr val="bg1">
                    <a:lumMod val="50000"/>
                  </a:schemeClr>
                </a:solidFill>
              </a:rPr>
              <a:t>receptor</a:t>
            </a:r>
          </a:p>
          <a:p>
            <a:r>
              <a:rPr lang="en-US" sz="1300" dirty="0" smtClean="0">
                <a:solidFill>
                  <a:schemeClr val="bg1">
                    <a:lumMod val="50000"/>
                  </a:schemeClr>
                </a:solidFill>
              </a:rPr>
              <a:t>3. Sensory neuron	4. Integration </a:t>
            </a:r>
            <a:r>
              <a:rPr lang="en-US" sz="1300" dirty="0">
                <a:solidFill>
                  <a:schemeClr val="bg1">
                    <a:lumMod val="50000"/>
                  </a:schemeClr>
                </a:solidFill>
              </a:rPr>
              <a:t>center</a:t>
            </a:r>
          </a:p>
          <a:p>
            <a:r>
              <a:rPr lang="en-US" sz="1300" dirty="0" smtClean="0">
                <a:solidFill>
                  <a:schemeClr val="bg1">
                    <a:lumMod val="50000"/>
                  </a:schemeClr>
                </a:solidFill>
              </a:rPr>
              <a:t>5. Motor neuron	6. Effector</a:t>
            </a:r>
          </a:p>
          <a:p>
            <a:r>
              <a:rPr lang="en-US" sz="1300" dirty="0" smtClean="0">
                <a:solidFill>
                  <a:schemeClr val="bg1">
                    <a:lumMod val="50000"/>
                  </a:schemeClr>
                </a:solidFill>
              </a:rPr>
              <a:t>                         </a:t>
            </a:r>
            <a:r>
              <a:rPr lang="en-US" sz="1300" dirty="0" smtClean="0">
                <a:solidFill>
                  <a:schemeClr val="bg1">
                    <a:lumMod val="50000"/>
                  </a:schemeClr>
                </a:solidFill>
              </a:rPr>
              <a:t>   </a:t>
            </a:r>
            <a:r>
              <a:rPr lang="en-US" sz="1300" dirty="0" smtClean="0">
                <a:solidFill>
                  <a:schemeClr val="bg1">
                    <a:lumMod val="50000"/>
                  </a:schemeClr>
                </a:solidFill>
              </a:rPr>
              <a:t>7. Action</a:t>
            </a:r>
            <a:endParaRPr lang="en-US" sz="1300" dirty="0">
              <a:solidFill>
                <a:schemeClr val="bg1">
                  <a:lumMod val="50000"/>
                </a:schemeClr>
              </a:solidFill>
            </a:endParaRPr>
          </a:p>
        </p:txBody>
      </p:sp>
    </p:spTree>
    <p:extLst>
      <p:ext uri="{BB962C8B-B14F-4D97-AF65-F5344CB8AC3E}">
        <p14:creationId xmlns:p14="http://schemas.microsoft.com/office/powerpoint/2010/main" val="31319041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 </a:t>
            </a:r>
            <a:r>
              <a:rPr lang="en-US" sz="2800" dirty="0" smtClean="0">
                <a:solidFill>
                  <a:srgbClr val="FF0000"/>
                </a:solidFill>
              </a:rPr>
              <a:t>THIS SLIDE IS VERY IMPORATANT</a:t>
            </a:r>
            <a:endParaRPr lang="en-US" dirty="0">
              <a:solidFill>
                <a:srgbClr val="FF0000"/>
              </a:solidFill>
            </a:endParaRPr>
          </a:p>
        </p:txBody>
      </p:sp>
      <p:sp>
        <p:nvSpPr>
          <p:cNvPr id="3" name="Slide Number Placeholder 2"/>
          <p:cNvSpPr>
            <a:spLocks noGrp="1"/>
          </p:cNvSpPr>
          <p:nvPr>
            <p:ph type="sldNum" sz="quarter" idx="12"/>
          </p:nvPr>
        </p:nvSpPr>
        <p:spPr/>
        <p:txBody>
          <a:bodyPr/>
          <a:lstStyle/>
          <a:p>
            <a:fld id="{4929A69E-7D8F-4515-9605-0315ABD4F316}" type="slidenum">
              <a:rPr lang="en-US" smtClean="0"/>
              <a:t>27</a:t>
            </a:fld>
            <a:endParaRPr lang="en-US" dirty="0"/>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095" t="23564" r="37783" b="17815"/>
          <a:stretch/>
        </p:blipFill>
        <p:spPr bwMode="auto">
          <a:xfrm>
            <a:off x="1881963" y="1844824"/>
            <a:ext cx="8424936" cy="4511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09460" y="1144174"/>
            <a:ext cx="3730380" cy="369332"/>
          </a:xfrm>
          <a:prstGeom prst="rect">
            <a:avLst/>
          </a:prstGeom>
          <a:noFill/>
        </p:spPr>
        <p:txBody>
          <a:bodyPr wrap="none" rtlCol="0">
            <a:spAutoFit/>
          </a:bodyPr>
          <a:lstStyle/>
          <a:p>
            <a:pPr marL="285750" indent="-285750">
              <a:buFont typeface="Arial" panose="020B0604020202020204" pitchFamily="34" charset="0"/>
              <a:buChar char="•"/>
            </a:pPr>
            <a:r>
              <a:rPr lang="en-US" sz="1800" dirty="0" smtClean="0">
                <a:solidFill>
                  <a:srgbClr val="FF0000"/>
                </a:solidFill>
              </a:rPr>
              <a:t>Make sure to remember the levels.</a:t>
            </a:r>
            <a:endParaRPr lang="en-US" sz="1800" dirty="0">
              <a:solidFill>
                <a:srgbClr val="FF0000"/>
              </a:solidFill>
            </a:endParaRPr>
          </a:p>
        </p:txBody>
      </p:sp>
      <p:sp>
        <p:nvSpPr>
          <p:cNvPr id="7" name="Rectangle 6"/>
          <p:cNvSpPr/>
          <p:nvPr/>
        </p:nvSpPr>
        <p:spPr>
          <a:xfrm>
            <a:off x="2277988" y="2348880"/>
            <a:ext cx="792088" cy="288032"/>
          </a:xfrm>
          <a:prstGeom prst="rect">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Rectangle 7"/>
          <p:cNvSpPr/>
          <p:nvPr/>
        </p:nvSpPr>
        <p:spPr>
          <a:xfrm>
            <a:off x="4150196" y="4581128"/>
            <a:ext cx="1152128" cy="288032"/>
          </a:xfrm>
          <a:prstGeom prst="rect">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Rectangle 8"/>
          <p:cNvSpPr/>
          <p:nvPr/>
        </p:nvSpPr>
        <p:spPr>
          <a:xfrm>
            <a:off x="6454452" y="5445224"/>
            <a:ext cx="1152128" cy="288032"/>
          </a:xfrm>
          <a:prstGeom prst="rect">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 name="Rectangle 9"/>
          <p:cNvSpPr/>
          <p:nvPr/>
        </p:nvSpPr>
        <p:spPr>
          <a:xfrm>
            <a:off x="8686700" y="3573016"/>
            <a:ext cx="1152128" cy="288032"/>
          </a:xfrm>
          <a:prstGeom prst="rect">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Rectangle 10"/>
          <p:cNvSpPr/>
          <p:nvPr/>
        </p:nvSpPr>
        <p:spPr>
          <a:xfrm>
            <a:off x="8542684" y="1926690"/>
            <a:ext cx="1152128" cy="288032"/>
          </a:xfrm>
          <a:prstGeom prst="rect">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 name="TextBox 11"/>
          <p:cNvSpPr txBox="1"/>
          <p:nvPr/>
        </p:nvSpPr>
        <p:spPr>
          <a:xfrm>
            <a:off x="9596537" y="0"/>
            <a:ext cx="2592288" cy="307777"/>
          </a:xfrm>
          <a:prstGeom prst="rect">
            <a:avLst/>
          </a:prstGeom>
          <a:solidFill>
            <a:schemeClr val="accent3">
              <a:lumMod val="40000"/>
              <a:lumOff val="60000"/>
            </a:schemeClr>
          </a:solidFill>
          <a:ln>
            <a:solidFill>
              <a:schemeClr val="accent3">
                <a:lumMod val="75000"/>
              </a:schemeClr>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MALES’ SLIDES </a:t>
            </a:r>
          </a:p>
        </p:txBody>
      </p:sp>
    </p:spTree>
    <p:extLst>
      <p:ext uri="{BB962C8B-B14F-4D97-AF65-F5344CB8AC3E}">
        <p14:creationId xmlns:p14="http://schemas.microsoft.com/office/powerpoint/2010/main" val="37000869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B050"/>
                </a:solidFill>
              </a:rPr>
              <a:t>Doctor’s notes </a:t>
            </a:r>
            <a:endParaRPr lang="en-US" dirty="0">
              <a:solidFill>
                <a:srgbClr val="00B050"/>
              </a:solidFill>
            </a:endParaRPr>
          </a:p>
        </p:txBody>
      </p:sp>
      <p:sp>
        <p:nvSpPr>
          <p:cNvPr id="3" name="Slide Number Placeholder 2"/>
          <p:cNvSpPr>
            <a:spLocks noGrp="1"/>
          </p:cNvSpPr>
          <p:nvPr>
            <p:ph type="sldNum" sz="quarter" idx="12"/>
          </p:nvPr>
        </p:nvSpPr>
        <p:spPr/>
        <p:txBody>
          <a:bodyPr/>
          <a:lstStyle/>
          <a:p>
            <a:fld id="{4929A69E-7D8F-4515-9605-0315ABD4F316}" type="slidenum">
              <a:rPr lang="en-US" smtClean="0"/>
              <a:t>28</a:t>
            </a:fld>
            <a:endParaRPr lang="en-US" dirty="0"/>
          </a:p>
        </p:txBody>
      </p:sp>
      <p:sp>
        <p:nvSpPr>
          <p:cNvPr id="4" name="Content Placeholder 3"/>
          <p:cNvSpPr>
            <a:spLocks noGrp="1"/>
          </p:cNvSpPr>
          <p:nvPr>
            <p:ph sz="quarter" idx="1"/>
          </p:nvPr>
        </p:nvSpPr>
        <p:spPr/>
        <p:txBody>
          <a:bodyPr>
            <a:normAutofit/>
          </a:bodyPr>
          <a:lstStyle/>
          <a:p>
            <a:r>
              <a:rPr lang="en-US" sz="1800" dirty="0">
                <a:solidFill>
                  <a:srgbClr val="00B050"/>
                </a:solidFill>
              </a:rPr>
              <a:t>Important for reflexes</a:t>
            </a:r>
            <a:r>
              <a:rPr lang="en-US" sz="1800" dirty="0" smtClean="0">
                <a:solidFill>
                  <a:srgbClr val="00B050"/>
                </a:solidFill>
              </a:rPr>
              <a:t>:</a:t>
            </a:r>
          </a:p>
          <a:p>
            <a:endParaRPr lang="en-US" sz="1800" dirty="0">
              <a:solidFill>
                <a:srgbClr val="00B050"/>
              </a:solidFill>
            </a:endParaRPr>
          </a:p>
          <a:p>
            <a:r>
              <a:rPr lang="en-US" sz="1800" dirty="0">
                <a:solidFill>
                  <a:srgbClr val="00B050"/>
                </a:solidFill>
              </a:rPr>
              <a:t>If the spinal cord is cut the reflexes are present but the proper actions are is absent because the nerves </a:t>
            </a:r>
            <a:r>
              <a:rPr lang="en-US" sz="1800" dirty="0" smtClean="0">
                <a:solidFill>
                  <a:srgbClr val="00B050"/>
                </a:solidFill>
              </a:rPr>
              <a:t>can’t </a:t>
            </a:r>
            <a:r>
              <a:rPr lang="en-US" sz="1800" dirty="0">
                <a:solidFill>
                  <a:srgbClr val="00B050"/>
                </a:solidFill>
              </a:rPr>
              <a:t>reach the </a:t>
            </a:r>
            <a:r>
              <a:rPr lang="en-US" sz="1800" dirty="0" smtClean="0">
                <a:solidFill>
                  <a:srgbClr val="00B050"/>
                </a:solidFill>
              </a:rPr>
              <a:t>brain.</a:t>
            </a:r>
          </a:p>
          <a:p>
            <a:endParaRPr lang="en-US" sz="1800" dirty="0">
              <a:solidFill>
                <a:srgbClr val="00B050"/>
              </a:solidFill>
            </a:endParaRPr>
          </a:p>
          <a:p>
            <a:r>
              <a:rPr lang="en-US" sz="1800" dirty="0" smtClean="0">
                <a:solidFill>
                  <a:srgbClr val="00B050"/>
                </a:solidFill>
              </a:rPr>
              <a:t>Eg, a </a:t>
            </a:r>
            <a:r>
              <a:rPr lang="en-US" sz="1800" dirty="0">
                <a:solidFill>
                  <a:srgbClr val="00B050"/>
                </a:solidFill>
              </a:rPr>
              <a:t>cat with a cut spinal cord is unable to walk or stand but if u hold the cat and let her paws touch the ground her legs will extend and strengthen due to a reflex from the spinal cord and this strength is able to lift her but if you leave the cat it will fall because the signal cant reach the brain so there is no balance and the cat </a:t>
            </a:r>
            <a:r>
              <a:rPr lang="en-US" sz="1800" dirty="0" smtClean="0">
                <a:solidFill>
                  <a:srgbClr val="00B050"/>
                </a:solidFill>
              </a:rPr>
              <a:t>can’t </a:t>
            </a:r>
            <a:r>
              <a:rPr lang="en-US" sz="1800" dirty="0">
                <a:solidFill>
                  <a:srgbClr val="00B050"/>
                </a:solidFill>
              </a:rPr>
              <a:t>send </a:t>
            </a:r>
            <a:r>
              <a:rPr lang="en-US" sz="1800" dirty="0" smtClean="0">
                <a:solidFill>
                  <a:srgbClr val="00B050"/>
                </a:solidFill>
              </a:rPr>
              <a:t>signals </a:t>
            </a:r>
            <a:r>
              <a:rPr lang="en-US" sz="1800" dirty="0">
                <a:solidFill>
                  <a:srgbClr val="00B050"/>
                </a:solidFill>
              </a:rPr>
              <a:t>to its legs.</a:t>
            </a:r>
          </a:p>
          <a:p>
            <a:endParaRPr lang="en-US" sz="1800" dirty="0">
              <a:solidFill>
                <a:srgbClr val="00B050"/>
              </a:solidFill>
            </a:endParaRPr>
          </a:p>
        </p:txBody>
      </p:sp>
    </p:spTree>
    <p:extLst>
      <p:ext uri="{BB962C8B-B14F-4D97-AF65-F5344CB8AC3E}">
        <p14:creationId xmlns:p14="http://schemas.microsoft.com/office/powerpoint/2010/main" val="29153847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Cont.</a:t>
            </a:r>
            <a:r>
              <a:rPr lang="en-US" sz="3200" dirty="0">
                <a:solidFill>
                  <a:schemeClr val="accent2">
                    <a:lumMod val="75000"/>
                  </a:schemeClr>
                </a:solidFill>
              </a:rPr>
              <a:t> </a:t>
            </a:r>
            <a:r>
              <a:rPr lang="en-US" sz="3200" dirty="0" smtClean="0"/>
              <a:t>Integrating </a:t>
            </a:r>
            <a:r>
              <a:rPr lang="en-US" sz="3200" dirty="0"/>
              <a:t>center</a:t>
            </a:r>
          </a:p>
        </p:txBody>
      </p:sp>
      <p:sp>
        <p:nvSpPr>
          <p:cNvPr id="3" name="Slide Number Placeholder 2"/>
          <p:cNvSpPr>
            <a:spLocks noGrp="1"/>
          </p:cNvSpPr>
          <p:nvPr>
            <p:ph type="sldNum" sz="quarter" idx="12"/>
          </p:nvPr>
        </p:nvSpPr>
        <p:spPr/>
        <p:txBody>
          <a:bodyPr/>
          <a:lstStyle/>
          <a:p>
            <a:fld id="{4929A69E-7D8F-4515-9605-0315ABD4F316}" type="slidenum">
              <a:rPr lang="en-US" smtClean="0"/>
              <a:t>29</a:t>
            </a:fld>
            <a:endParaRPr lang="en-US" dirty="0"/>
          </a:p>
        </p:txBody>
      </p:sp>
      <p:sp>
        <p:nvSpPr>
          <p:cNvPr id="4" name="Content Placeholder 3"/>
          <p:cNvSpPr>
            <a:spLocks noGrp="1"/>
          </p:cNvSpPr>
          <p:nvPr>
            <p:ph sz="quarter" idx="1"/>
          </p:nvPr>
        </p:nvSpPr>
        <p:spPr/>
        <p:txBody>
          <a:bodyPr>
            <a:normAutofit/>
          </a:bodyPr>
          <a:lstStyle/>
          <a:p>
            <a:r>
              <a:rPr lang="en-US" sz="1500" dirty="0" smtClean="0">
                <a:solidFill>
                  <a:srgbClr val="00B050"/>
                </a:solidFill>
              </a:rPr>
              <a:t>(Inside the spinal cord, can be in the dorsal or ventral horns or in between)</a:t>
            </a:r>
            <a:endParaRPr lang="en-US" sz="1500" dirty="0" smtClean="0"/>
          </a:p>
          <a:p>
            <a:r>
              <a:rPr lang="en-US" sz="1500" dirty="0" smtClean="0"/>
              <a:t>One or more grey matter neurons within the spinal cord acts as an integrating center.</a:t>
            </a:r>
          </a:p>
          <a:p>
            <a:r>
              <a:rPr lang="en-US" sz="1500" dirty="0" smtClean="0"/>
              <a:t>In the simplest type of reflex, the integrating center is a single synapse between a sensory neuron and a motor neuron.</a:t>
            </a:r>
          </a:p>
          <a:p>
            <a:r>
              <a:rPr lang="en-US" sz="1500" dirty="0" smtClean="0"/>
              <a:t>When a reflex arc consists of only two neurons in an animal (one sensory neuron and one motor neuron) it is defined as monosynaptic. A reflex pathway having only one synapse in the CNS is termed a monosynaptic reflex arc.</a:t>
            </a:r>
          </a:p>
          <a:p>
            <a:r>
              <a:rPr lang="en-US" sz="1500" dirty="0" smtClean="0"/>
              <a:t>More often, the integrating center consists of one or more interneurons, which may relay impulses to other interneurons as well as to a motor neuron.</a:t>
            </a:r>
          </a:p>
          <a:p>
            <a:r>
              <a:rPr lang="en-US" sz="1500" dirty="0" smtClean="0"/>
              <a:t>A polysynaptic reflex arc involves more than two types of neurons and more than one </a:t>
            </a:r>
            <a:r>
              <a:rPr lang="en-US" sz="1500" dirty="0" err="1" smtClean="0"/>
              <a:t>cns</a:t>
            </a:r>
            <a:r>
              <a:rPr lang="en-US" sz="1500" dirty="0" smtClean="0"/>
              <a:t> synapse. </a:t>
            </a:r>
            <a:endParaRPr lang="en-US" sz="1500" dirty="0"/>
          </a:p>
        </p:txBody>
      </p:sp>
      <p:sp>
        <p:nvSpPr>
          <p:cNvPr id="5" name="TextBox 4"/>
          <p:cNvSpPr txBox="1"/>
          <p:nvPr/>
        </p:nvSpPr>
        <p:spPr>
          <a:xfrm>
            <a:off x="9455497" y="0"/>
            <a:ext cx="2733328" cy="307777"/>
          </a:xfrm>
          <a:prstGeom prst="rect">
            <a:avLst/>
          </a:prstGeom>
          <a:solidFill>
            <a:srgbClr val="E4CBE7"/>
          </a:solidFill>
          <a:ln>
            <a:solidFill>
              <a:srgbClr val="A954AB"/>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FEMALES’ SLIDES </a:t>
            </a:r>
          </a:p>
        </p:txBody>
      </p:sp>
      <p:sp>
        <p:nvSpPr>
          <p:cNvPr id="6" name="object 3"/>
          <p:cNvSpPr/>
          <p:nvPr/>
        </p:nvSpPr>
        <p:spPr>
          <a:xfrm>
            <a:off x="585400" y="3573016"/>
            <a:ext cx="8101300" cy="2783334"/>
          </a:xfrm>
          <a:prstGeom prst="rect">
            <a:avLst/>
          </a:prstGeom>
          <a:blipFill>
            <a:blip r:embed="rId2" cstate="print"/>
            <a:stretch>
              <a:fillRect/>
            </a:stretch>
          </a:blipFill>
        </p:spPr>
        <p:txBody>
          <a:bodyPr wrap="square" lIns="0" tIns="0" rIns="0" bIns="0" rtlCol="0"/>
          <a:lstStyle/>
          <a:p>
            <a:endParaRPr/>
          </a:p>
        </p:txBody>
      </p:sp>
      <p:sp>
        <p:nvSpPr>
          <p:cNvPr id="7" name="Content Placeholder 3"/>
          <p:cNvSpPr txBox="1">
            <a:spLocks/>
          </p:cNvSpPr>
          <p:nvPr/>
        </p:nvSpPr>
        <p:spPr>
          <a:xfrm>
            <a:off x="8654619" y="4780306"/>
            <a:ext cx="2418459" cy="1469482"/>
          </a:xfrm>
          <a:prstGeom prst="rect">
            <a:avLst/>
          </a:prstGeom>
          <a:ln>
            <a:solidFill>
              <a:schemeClr val="tx1"/>
            </a:solidFill>
            <a:prstDash val="dashDot"/>
          </a:ln>
        </p:spPr>
        <p:txBody>
          <a:bodyPr vert="horz" lIns="101590" tIns="50795" rIns="101590" bIns="50795">
            <a:normAutofit fontScale="92500"/>
          </a:bodyPr>
          <a:lstStyle>
            <a:lvl1pPr marL="304770" indent="-304770" algn="l" rtl="0" eaLnBrk="1" latinLnBrk="0" hangingPunct="1">
              <a:spcBef>
                <a:spcPts val="667"/>
              </a:spcBef>
              <a:buClr>
                <a:schemeClr val="accent1"/>
              </a:buClr>
              <a:buSzPct val="76000"/>
              <a:buFont typeface="Wingdings 3"/>
              <a:buChar char=""/>
              <a:defRPr kumimoji="0" sz="2900" kern="1200">
                <a:solidFill>
                  <a:schemeClr val="tx1"/>
                </a:solidFill>
                <a:latin typeface="+mn-lt"/>
                <a:ea typeface="+mn-ea"/>
                <a:cs typeface="+mn-cs"/>
              </a:defRPr>
            </a:lvl1pPr>
            <a:lvl2pPr marL="609539" indent="-304770" algn="l" rtl="0" eaLnBrk="1" latinLnBrk="0" hangingPunct="1">
              <a:spcBef>
                <a:spcPts val="556"/>
              </a:spcBef>
              <a:buClr>
                <a:schemeClr val="accent2"/>
              </a:buClr>
              <a:buSzPct val="76000"/>
              <a:buFont typeface="Wingdings 3"/>
              <a:buChar char=""/>
              <a:defRPr kumimoji="0" sz="2600" kern="1200">
                <a:solidFill>
                  <a:schemeClr val="tx2"/>
                </a:solidFill>
                <a:latin typeface="+mn-lt"/>
                <a:ea typeface="+mn-ea"/>
                <a:cs typeface="+mn-cs"/>
              </a:defRPr>
            </a:lvl2pPr>
            <a:lvl3pPr marL="914309" indent="-253975" algn="l" rtl="0" eaLnBrk="1" latinLnBrk="0" hangingPunct="1">
              <a:spcBef>
                <a:spcPts val="556"/>
              </a:spcBef>
              <a:buClr>
                <a:schemeClr val="bg1">
                  <a:shade val="50000"/>
                </a:schemeClr>
              </a:buClr>
              <a:buSzPct val="76000"/>
              <a:buFont typeface="Wingdings 3"/>
              <a:buChar char=""/>
              <a:defRPr kumimoji="0" sz="2200" kern="1200">
                <a:solidFill>
                  <a:schemeClr val="tx1"/>
                </a:solidFill>
                <a:latin typeface="+mn-lt"/>
                <a:ea typeface="+mn-ea"/>
                <a:cs typeface="+mn-cs"/>
              </a:defRPr>
            </a:lvl3pPr>
            <a:lvl4pPr marL="1219078" indent="-253975" algn="l" rtl="0" eaLnBrk="1" latinLnBrk="0" hangingPunct="1">
              <a:spcBef>
                <a:spcPts val="444"/>
              </a:spcBef>
              <a:buClr>
                <a:schemeClr val="accent2">
                  <a:shade val="75000"/>
                </a:schemeClr>
              </a:buClr>
              <a:buSzPct val="70000"/>
              <a:buFont typeface="Wingdings"/>
              <a:buChar char=""/>
              <a:defRPr kumimoji="0" sz="2000" kern="1200">
                <a:solidFill>
                  <a:schemeClr val="tx1"/>
                </a:solidFill>
                <a:latin typeface="+mn-lt"/>
                <a:ea typeface="+mn-ea"/>
                <a:cs typeface="+mn-cs"/>
              </a:defRPr>
            </a:lvl4pPr>
            <a:lvl5pPr marL="1523848" indent="-253975" algn="l" rtl="0" eaLnBrk="1" latinLnBrk="0" hangingPunct="1">
              <a:spcBef>
                <a:spcPts val="333"/>
              </a:spcBef>
              <a:buClr>
                <a:schemeClr val="accent2"/>
              </a:buClr>
              <a:buSzPct val="70000"/>
              <a:buFont typeface="Wingdings"/>
              <a:buChar char=""/>
              <a:defRPr kumimoji="0" sz="1800" kern="1200">
                <a:solidFill>
                  <a:schemeClr val="tx1"/>
                </a:solidFill>
                <a:latin typeface="+mn-lt"/>
                <a:ea typeface="+mn-ea"/>
                <a:cs typeface="+mn-cs"/>
              </a:defRPr>
            </a:lvl5pPr>
            <a:lvl6pPr marL="1828617" indent="-203180" algn="l" rtl="0" eaLnBrk="1" latinLnBrk="0" hangingPunct="1">
              <a:spcBef>
                <a:spcPts val="333"/>
              </a:spcBef>
              <a:buClr>
                <a:srgbClr val="9FB8CD">
                  <a:shade val="75000"/>
                </a:srgbClr>
              </a:buClr>
              <a:buSzPct val="75000"/>
              <a:buFont typeface="Wingdings 3"/>
              <a:buChar char=""/>
              <a:defRPr kumimoji="0" lang="en-US" sz="1800" kern="1200" smtClean="0">
                <a:solidFill>
                  <a:schemeClr val="tx1"/>
                </a:solidFill>
                <a:latin typeface="+mn-lt"/>
                <a:ea typeface="+mn-ea"/>
                <a:cs typeface="+mn-cs"/>
              </a:defRPr>
            </a:lvl6pPr>
            <a:lvl7pPr marL="2031797" indent="-203180" algn="l" rtl="0" eaLnBrk="1" latinLnBrk="0" hangingPunct="1">
              <a:spcBef>
                <a:spcPts val="333"/>
              </a:spcBef>
              <a:buClr>
                <a:srgbClr val="727CA3">
                  <a:shade val="75000"/>
                </a:srgbClr>
              </a:buClr>
              <a:buSzPct val="75000"/>
              <a:buFont typeface="Wingdings 3"/>
              <a:buChar char=""/>
              <a:defRPr kumimoji="0" lang="en-US" sz="1600" kern="1200" smtClean="0">
                <a:solidFill>
                  <a:schemeClr val="tx1"/>
                </a:solidFill>
                <a:latin typeface="+mn-lt"/>
                <a:ea typeface="+mn-ea"/>
                <a:cs typeface="+mn-cs"/>
              </a:defRPr>
            </a:lvl7pPr>
            <a:lvl8pPr marL="2234976" indent="-203180" algn="l" rtl="0" eaLnBrk="1" latinLnBrk="0" hangingPunct="1">
              <a:spcBef>
                <a:spcPts val="333"/>
              </a:spcBef>
              <a:buClr>
                <a:prstClr val="white">
                  <a:shade val="50000"/>
                </a:prstClr>
              </a:buClr>
              <a:buSzPct val="75000"/>
              <a:buFont typeface="Wingdings 3"/>
              <a:buChar char=""/>
              <a:defRPr kumimoji="0" lang="en-US" sz="1600" kern="1200" smtClean="0">
                <a:solidFill>
                  <a:schemeClr val="tx1"/>
                </a:solidFill>
                <a:latin typeface="+mn-lt"/>
                <a:ea typeface="+mn-ea"/>
                <a:cs typeface="+mn-cs"/>
              </a:defRPr>
            </a:lvl8pPr>
            <a:lvl9pPr marL="2438156" indent="-203180" algn="l" rtl="0" eaLnBrk="1" latinLnBrk="0" hangingPunct="1">
              <a:spcBef>
                <a:spcPts val="333"/>
              </a:spcBef>
              <a:buClr>
                <a:srgbClr val="9FB8CD"/>
              </a:buClr>
              <a:buSzPct val="75000"/>
              <a:buFont typeface="Wingdings 3"/>
              <a:buChar char=""/>
              <a:defRPr kumimoji="0" lang="en-US" sz="1300" kern="1200" smtClean="0">
                <a:solidFill>
                  <a:schemeClr val="tx1"/>
                </a:solidFill>
                <a:latin typeface="+mn-lt"/>
                <a:ea typeface="+mn-ea"/>
                <a:cs typeface="+mn-cs"/>
              </a:defRPr>
            </a:lvl9pPr>
          </a:lstStyle>
          <a:p>
            <a:pPr lvl="1" defTabSz="914400"/>
            <a:r>
              <a:rPr lang="en-US" sz="1800" dirty="0"/>
              <a:t>Note:</a:t>
            </a:r>
          </a:p>
          <a:p>
            <a:pPr marL="304769" lvl="1" indent="0" defTabSz="914400">
              <a:buNone/>
            </a:pPr>
            <a:r>
              <a:rPr lang="en-US" sz="1800" dirty="0"/>
              <a:t>Interneurons can be:</a:t>
            </a:r>
          </a:p>
          <a:p>
            <a:pPr marL="647669" lvl="1" indent="-342900" defTabSz="914400">
              <a:buFont typeface="+mj-lt"/>
              <a:buAutoNum type="alphaUcPeriod"/>
            </a:pPr>
            <a:r>
              <a:rPr lang="en-US" sz="1800" dirty="0"/>
              <a:t>Excitatory</a:t>
            </a:r>
          </a:p>
          <a:p>
            <a:pPr marL="647669" lvl="1" indent="-342900" defTabSz="914400">
              <a:buFont typeface="+mj-lt"/>
              <a:buAutoNum type="alphaUcPeriod"/>
            </a:pPr>
            <a:r>
              <a:rPr lang="en-US" sz="1800" dirty="0"/>
              <a:t>Inhibitory</a:t>
            </a:r>
          </a:p>
        </p:txBody>
      </p:sp>
      <p:sp>
        <p:nvSpPr>
          <p:cNvPr id="8" name="TextBox 7"/>
          <p:cNvSpPr txBox="1"/>
          <p:nvPr/>
        </p:nvSpPr>
        <p:spPr>
          <a:xfrm rot="5400000">
            <a:off x="10509418" y="5291082"/>
            <a:ext cx="1483215" cy="461665"/>
          </a:xfrm>
          <a:prstGeom prst="rect">
            <a:avLst/>
          </a:prstGeom>
          <a:solidFill>
            <a:schemeClr val="accent3">
              <a:lumMod val="40000"/>
              <a:lumOff val="60000"/>
            </a:schemeClr>
          </a:solidFill>
          <a:ln>
            <a:solidFill>
              <a:schemeClr val="accent3">
                <a:lumMod val="75000"/>
              </a:schemeClr>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200" b="1" dirty="0">
                <a:solidFill>
                  <a:schemeClr val="tx2"/>
                </a:solidFill>
                <a:latin typeface="+mj-lt"/>
                <a:ea typeface="+mj-ea"/>
                <a:cs typeface="+mj-cs"/>
              </a:rPr>
              <a:t>ONLY IN MALES’ SLIDES </a:t>
            </a:r>
          </a:p>
        </p:txBody>
      </p:sp>
    </p:spTree>
    <p:extLst>
      <p:ext uri="{BB962C8B-B14F-4D97-AF65-F5344CB8AC3E}">
        <p14:creationId xmlns:p14="http://schemas.microsoft.com/office/powerpoint/2010/main" val="1272192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929A69E-7D8F-4515-9605-0315ABD4F316}" type="slidenum">
              <a:rPr lang="en-US" smtClean="0"/>
              <a:t>3</a:t>
            </a:fld>
            <a:endParaRPr lang="en-US" dirty="0"/>
          </a:p>
        </p:txBody>
      </p:sp>
      <p:sp>
        <p:nvSpPr>
          <p:cNvPr id="6" name="Title 5"/>
          <p:cNvSpPr txBox="1">
            <a:spLocks noGrp="1"/>
          </p:cNvSpPr>
          <p:nvPr>
            <p:ph type="title"/>
          </p:nvPr>
        </p:nvSpPr>
        <p:spPr>
          <a:xfrm>
            <a:off x="609460" y="547975"/>
            <a:ext cx="5113559" cy="595025"/>
          </a:xfrm>
          <a:prstGeom prst="rect">
            <a:avLst/>
          </a:prstGeom>
          <a:noFill/>
        </p:spPr>
        <p:txBody>
          <a:bodyPr wrap="none" rtlCol="0">
            <a:spAutoFit/>
          </a:bodyPr>
          <a:lstStyle/>
          <a:p>
            <a:r>
              <a:rPr lang="en-US" sz="3200" dirty="0" smtClean="0">
                <a:solidFill>
                  <a:schemeClr val="tx2"/>
                </a:solidFill>
                <a:latin typeface="+mj-lt"/>
                <a:ea typeface="+mj-ea"/>
                <a:cs typeface="+mj-cs"/>
              </a:rPr>
              <a:t>Embryonic development</a:t>
            </a:r>
            <a:endParaRPr lang="en-US" sz="3200" dirty="0">
              <a:solidFill>
                <a:schemeClr val="tx2"/>
              </a:solidFill>
              <a:latin typeface="+mj-lt"/>
              <a:ea typeface="+mj-ea"/>
              <a:cs typeface="+mj-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7948" y="1375060"/>
            <a:ext cx="8624602" cy="4749230"/>
          </a:xfrm>
          <a:prstGeom prst="rect">
            <a:avLst/>
          </a:prstGeom>
        </p:spPr>
      </p:pic>
      <p:sp>
        <p:nvSpPr>
          <p:cNvPr id="8" name="TextBox 7"/>
          <p:cNvSpPr txBox="1"/>
          <p:nvPr/>
        </p:nvSpPr>
        <p:spPr>
          <a:xfrm>
            <a:off x="9596537" y="0"/>
            <a:ext cx="2592288" cy="307777"/>
          </a:xfrm>
          <a:prstGeom prst="rect">
            <a:avLst/>
          </a:prstGeom>
          <a:solidFill>
            <a:schemeClr val="accent3">
              <a:lumMod val="40000"/>
              <a:lumOff val="60000"/>
            </a:schemeClr>
          </a:solidFill>
          <a:ln>
            <a:solidFill>
              <a:schemeClr val="accent3">
                <a:lumMod val="75000"/>
              </a:schemeClr>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MALES’ SLIDES </a:t>
            </a:r>
          </a:p>
        </p:txBody>
      </p:sp>
      <p:sp>
        <p:nvSpPr>
          <p:cNvPr id="9" name="Flowchart: Process 8">
            <a:hlinkClick r:id="rId4"/>
          </p:cNvPr>
          <p:cNvSpPr/>
          <p:nvPr/>
        </p:nvSpPr>
        <p:spPr>
          <a:xfrm>
            <a:off x="6238428" y="766263"/>
            <a:ext cx="5328592" cy="307777"/>
          </a:xfrm>
          <a:prstGeom prst="flowChartProcess">
            <a:avLst/>
          </a:prstGeom>
          <a:solidFill>
            <a:schemeClr val="accent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r>
              <a:rPr lang="en-US" sz="1400" b="1" dirty="0">
                <a:solidFill>
                  <a:schemeClr val="tx2"/>
                </a:solidFill>
                <a:latin typeface="+mj-lt"/>
                <a:ea typeface="+mj-ea"/>
                <a:cs typeface="+mj-cs"/>
              </a:rPr>
              <a:t>Video of (Early Neural development ) Duration: </a:t>
            </a:r>
            <a:r>
              <a:rPr lang="en-US" sz="1400" b="1" dirty="0" smtClean="0">
                <a:solidFill>
                  <a:schemeClr val="tx2"/>
                </a:solidFill>
                <a:latin typeface="+mj-lt"/>
                <a:ea typeface="+mj-ea"/>
                <a:cs typeface="+mj-cs"/>
              </a:rPr>
              <a:t>2 </a:t>
            </a:r>
            <a:r>
              <a:rPr lang="en-US" sz="1400" b="1" dirty="0" err="1" smtClean="0">
                <a:solidFill>
                  <a:schemeClr val="tx2"/>
                </a:solidFill>
                <a:latin typeface="+mj-lt"/>
                <a:ea typeface="+mj-ea"/>
                <a:cs typeface="+mj-cs"/>
              </a:rPr>
              <a:t>mins</a:t>
            </a:r>
            <a:endParaRPr lang="en-US" sz="1400" b="1" dirty="0">
              <a:solidFill>
                <a:schemeClr val="tx2"/>
              </a:solidFill>
              <a:latin typeface="+mj-lt"/>
              <a:ea typeface="+mj-ea"/>
              <a:cs typeface="+mj-cs"/>
            </a:endParaRPr>
          </a:p>
        </p:txBody>
      </p:sp>
    </p:spTree>
    <p:extLst>
      <p:ext uri="{BB962C8B-B14F-4D97-AF65-F5344CB8AC3E}">
        <p14:creationId xmlns:p14="http://schemas.microsoft.com/office/powerpoint/2010/main" val="14127927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763105-BDDE-DA43-87AF-2593AE4A6762}"/>
              </a:ext>
            </a:extLst>
          </p:cNvPr>
          <p:cNvSpPr>
            <a:spLocks noGrp="1"/>
          </p:cNvSpPr>
          <p:nvPr>
            <p:ph type="title"/>
          </p:nvPr>
        </p:nvSpPr>
        <p:spPr>
          <a:xfrm>
            <a:off x="609460" y="152400"/>
            <a:ext cx="10969943" cy="990600"/>
          </a:xfrm>
        </p:spPr>
        <p:txBody>
          <a:bodyPr>
            <a:normAutofit/>
          </a:bodyPr>
          <a:lstStyle/>
          <a:p>
            <a:r>
              <a:rPr lang="en-US" sz="3200" dirty="0" smtClean="0"/>
              <a:t>Summary</a:t>
            </a:r>
            <a:endParaRPr lang="en-US" sz="3200" dirty="0"/>
          </a:p>
        </p:txBody>
      </p:sp>
      <p:sp>
        <p:nvSpPr>
          <p:cNvPr id="3" name="Slide Number Placeholder 2">
            <a:extLst>
              <a:ext uri="{FF2B5EF4-FFF2-40B4-BE49-F238E27FC236}">
                <a16:creationId xmlns:a16="http://schemas.microsoft.com/office/drawing/2014/main" xmlns="" id="{59F0E919-FF5B-714A-B87C-782526537042}"/>
              </a:ext>
            </a:extLst>
          </p:cNvPr>
          <p:cNvSpPr>
            <a:spLocks noGrp="1"/>
          </p:cNvSpPr>
          <p:nvPr>
            <p:ph type="sldNum" sz="quarter" idx="12"/>
          </p:nvPr>
        </p:nvSpPr>
        <p:spPr/>
        <p:txBody>
          <a:bodyPr/>
          <a:lstStyle/>
          <a:p>
            <a:fld id="{4929A69E-7D8F-4515-9605-0315ABD4F316}" type="slidenum">
              <a:rPr lang="en-US" smtClean="0"/>
              <a:t>30</a:t>
            </a:fld>
            <a:endParaRPr lang="en-US" dirty="0"/>
          </a:p>
        </p:txBody>
      </p:sp>
      <p:sp>
        <p:nvSpPr>
          <p:cNvPr id="9" name="object 2"/>
          <p:cNvSpPr/>
          <p:nvPr/>
        </p:nvSpPr>
        <p:spPr>
          <a:xfrm>
            <a:off x="1413892" y="1484784"/>
            <a:ext cx="9289032" cy="4536504"/>
          </a:xfrm>
          <a:prstGeom prst="rect">
            <a:avLst/>
          </a:prstGeom>
          <a:blipFill>
            <a:blip r:embed="rId2" cstate="print"/>
            <a:stretch>
              <a:fillRect/>
            </a:stretch>
          </a:blipFill>
        </p:spPr>
        <p:txBody>
          <a:bodyPr wrap="square" lIns="0" tIns="0" rIns="0" bIns="0" rtlCol="0"/>
          <a:lstStyle/>
          <a:p>
            <a:endParaRPr/>
          </a:p>
        </p:txBody>
      </p:sp>
      <p:sp>
        <p:nvSpPr>
          <p:cNvPr id="12" name="TextBox 11"/>
          <p:cNvSpPr txBox="1"/>
          <p:nvPr/>
        </p:nvSpPr>
        <p:spPr>
          <a:xfrm>
            <a:off x="9455497" y="0"/>
            <a:ext cx="2733328" cy="307777"/>
          </a:xfrm>
          <a:prstGeom prst="rect">
            <a:avLst/>
          </a:prstGeom>
          <a:solidFill>
            <a:srgbClr val="E4CBE7"/>
          </a:solidFill>
          <a:ln>
            <a:solidFill>
              <a:srgbClr val="A954AB"/>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FEMALES’ SLIDES </a:t>
            </a:r>
          </a:p>
        </p:txBody>
      </p:sp>
    </p:spTree>
    <p:extLst>
      <p:ext uri="{BB962C8B-B14F-4D97-AF65-F5344CB8AC3E}">
        <p14:creationId xmlns:p14="http://schemas.microsoft.com/office/powerpoint/2010/main" val="9731408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929A69E-7D8F-4515-9605-0315ABD4F316}" type="slidenum">
              <a:rPr lang="en-US" smtClean="0"/>
              <a:t>31</a:t>
            </a:fld>
            <a:endParaRPr lang="en-US" dirty="0"/>
          </a:p>
        </p:txBody>
      </p:sp>
      <p:sp>
        <p:nvSpPr>
          <p:cNvPr id="5" name="Title 4"/>
          <p:cNvSpPr>
            <a:spLocks noGrp="1"/>
          </p:cNvSpPr>
          <p:nvPr>
            <p:ph type="title"/>
          </p:nvPr>
        </p:nvSpPr>
        <p:spPr/>
        <p:txBody>
          <a:bodyPr>
            <a:normAutofit/>
          </a:bodyPr>
          <a:lstStyle/>
          <a:p>
            <a:r>
              <a:rPr lang="en-US" sz="3200" dirty="0"/>
              <a:t>Classification of reflexes</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600" t="3245" r="1396" b="2641"/>
          <a:stretch/>
        </p:blipFill>
        <p:spPr>
          <a:xfrm>
            <a:off x="687659" y="1278719"/>
            <a:ext cx="10813544" cy="4941912"/>
          </a:xfrm>
          <a:prstGeom prst="rect">
            <a:avLst/>
          </a:prstGeom>
        </p:spPr>
      </p:pic>
      <p:sp>
        <p:nvSpPr>
          <p:cNvPr id="7" name="TextBox 6"/>
          <p:cNvSpPr txBox="1"/>
          <p:nvPr/>
        </p:nvSpPr>
        <p:spPr>
          <a:xfrm>
            <a:off x="9596537" y="0"/>
            <a:ext cx="2592288" cy="307777"/>
          </a:xfrm>
          <a:prstGeom prst="rect">
            <a:avLst/>
          </a:prstGeom>
          <a:solidFill>
            <a:schemeClr val="accent3">
              <a:lumMod val="40000"/>
              <a:lumOff val="60000"/>
            </a:schemeClr>
          </a:solidFill>
          <a:ln>
            <a:solidFill>
              <a:schemeClr val="accent3">
                <a:lumMod val="75000"/>
              </a:schemeClr>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MALES’ SLIDES </a:t>
            </a:r>
          </a:p>
        </p:txBody>
      </p:sp>
    </p:spTree>
    <p:extLst>
      <p:ext uri="{BB962C8B-B14F-4D97-AF65-F5344CB8AC3E}">
        <p14:creationId xmlns:p14="http://schemas.microsoft.com/office/powerpoint/2010/main" val="13502703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Spinal Cord Reflexes</a:t>
            </a:r>
          </a:p>
        </p:txBody>
      </p:sp>
      <p:sp>
        <p:nvSpPr>
          <p:cNvPr id="3" name="Slide Number Placeholder 2"/>
          <p:cNvSpPr>
            <a:spLocks noGrp="1"/>
          </p:cNvSpPr>
          <p:nvPr>
            <p:ph type="sldNum" sz="quarter" idx="12"/>
          </p:nvPr>
        </p:nvSpPr>
        <p:spPr/>
        <p:txBody>
          <a:bodyPr/>
          <a:lstStyle/>
          <a:p>
            <a:fld id="{4929A69E-7D8F-4515-9605-0315ABD4F316}" type="slidenum">
              <a:rPr lang="en-US" smtClean="0"/>
              <a:t>32</a:t>
            </a:fld>
            <a:endParaRPr lang="en-US" dirty="0"/>
          </a:p>
        </p:txBody>
      </p:sp>
      <p:cxnSp>
        <p:nvCxnSpPr>
          <p:cNvPr id="7" name="Straight Connector 6"/>
          <p:cNvCxnSpPr>
            <a:stCxn id="2" idx="2"/>
          </p:cNvCxnSpPr>
          <p:nvPr/>
        </p:nvCxnSpPr>
        <p:spPr>
          <a:xfrm flipH="1">
            <a:off x="6094412" y="1143000"/>
            <a:ext cx="20" cy="5213350"/>
          </a:xfrm>
          <a:prstGeom prst="line">
            <a:avLst/>
          </a:prstGeom>
          <a:ln>
            <a:prstDash val="dashDot"/>
          </a:ln>
        </p:spPr>
        <p:style>
          <a:lnRef idx="1">
            <a:schemeClr val="accent2"/>
          </a:lnRef>
          <a:fillRef idx="0">
            <a:schemeClr val="accent2"/>
          </a:fillRef>
          <a:effectRef idx="0">
            <a:schemeClr val="accent2"/>
          </a:effectRef>
          <a:fontRef idx="minor">
            <a:schemeClr val="tx1"/>
          </a:fontRef>
        </p:style>
      </p:cxnSp>
      <p:sp>
        <p:nvSpPr>
          <p:cNvPr id="8" name="TextBox 7"/>
          <p:cNvSpPr txBox="1"/>
          <p:nvPr/>
        </p:nvSpPr>
        <p:spPr>
          <a:xfrm>
            <a:off x="9596537" y="0"/>
            <a:ext cx="2592288" cy="307777"/>
          </a:xfrm>
          <a:prstGeom prst="rect">
            <a:avLst/>
          </a:prstGeom>
          <a:solidFill>
            <a:schemeClr val="accent3">
              <a:lumMod val="40000"/>
              <a:lumOff val="60000"/>
            </a:schemeClr>
          </a:solidFill>
          <a:ln>
            <a:solidFill>
              <a:schemeClr val="accent3">
                <a:lumMod val="75000"/>
              </a:schemeClr>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MALES’ SLIDES </a:t>
            </a:r>
          </a:p>
        </p:txBody>
      </p:sp>
      <p:sp>
        <p:nvSpPr>
          <p:cNvPr id="9" name="Rectangle 8"/>
          <p:cNvSpPr/>
          <p:nvPr/>
        </p:nvSpPr>
        <p:spPr>
          <a:xfrm>
            <a:off x="609441" y="1278461"/>
            <a:ext cx="288032" cy="4813147"/>
          </a:xfrm>
          <a:prstGeom prst="rect">
            <a:avLst/>
          </a:prstGeom>
          <a:solidFill>
            <a:schemeClr val="accent2">
              <a:lumMod val="40000"/>
              <a:lumOff val="60000"/>
            </a:schemeClr>
          </a:solidFill>
        </p:spPr>
        <p:style>
          <a:lnRef idx="2">
            <a:schemeClr val="accent2"/>
          </a:lnRef>
          <a:fillRef idx="1">
            <a:schemeClr val="lt1"/>
          </a:fillRef>
          <a:effectRef idx="0">
            <a:schemeClr val="accent2"/>
          </a:effectRef>
          <a:fontRef idx="minor">
            <a:schemeClr val="dk1"/>
          </a:fontRef>
        </p:style>
        <p:txBody>
          <a:bodyPr vert="vert270" rtlCol="0" anchor="ctr"/>
          <a:lstStyle/>
          <a:p>
            <a:pPr algn="ctr"/>
            <a:r>
              <a:rPr lang="en-US" sz="1800">
                <a:solidFill>
                  <a:schemeClr val="bg1"/>
                </a:solidFill>
              </a:rPr>
              <a:t>Spinal Cord Reflexes</a:t>
            </a:r>
          </a:p>
        </p:txBody>
      </p:sp>
      <p:cxnSp>
        <p:nvCxnSpPr>
          <p:cNvPr id="11" name="Straight Connector 10"/>
          <p:cNvCxnSpPr>
            <a:stCxn id="9" idx="3"/>
          </p:cNvCxnSpPr>
          <p:nvPr/>
        </p:nvCxnSpPr>
        <p:spPr>
          <a:xfrm>
            <a:off x="897473" y="3685035"/>
            <a:ext cx="228387"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3" name="Straight Connector 12"/>
          <p:cNvCxnSpPr/>
          <p:nvPr/>
        </p:nvCxnSpPr>
        <p:spPr>
          <a:xfrm flipV="1">
            <a:off x="1125860" y="1628800"/>
            <a:ext cx="0" cy="2056234"/>
          </a:xfrm>
          <a:prstGeom prst="line">
            <a:avLst/>
          </a:prstGeom>
        </p:spPr>
        <p:style>
          <a:lnRef idx="1">
            <a:schemeClr val="accent2"/>
          </a:lnRef>
          <a:fillRef idx="0">
            <a:schemeClr val="accent2"/>
          </a:fillRef>
          <a:effectRef idx="0">
            <a:schemeClr val="accent2"/>
          </a:effectRef>
          <a:fontRef idx="minor">
            <a:schemeClr val="tx1"/>
          </a:fontRef>
        </p:style>
      </p:cxnSp>
      <p:cxnSp>
        <p:nvCxnSpPr>
          <p:cNvPr id="14" name="Straight Connector 13"/>
          <p:cNvCxnSpPr/>
          <p:nvPr/>
        </p:nvCxnSpPr>
        <p:spPr>
          <a:xfrm flipV="1">
            <a:off x="1125860" y="3685034"/>
            <a:ext cx="0" cy="1976214"/>
          </a:xfrm>
          <a:prstGeom prst="line">
            <a:avLst/>
          </a:prstGeom>
        </p:spPr>
        <p:style>
          <a:lnRef idx="1">
            <a:schemeClr val="accent2"/>
          </a:lnRef>
          <a:fillRef idx="0">
            <a:schemeClr val="accent2"/>
          </a:fillRef>
          <a:effectRef idx="0">
            <a:schemeClr val="accent2"/>
          </a:effectRef>
          <a:fontRef idx="minor">
            <a:schemeClr val="tx1"/>
          </a:fontRef>
        </p:style>
      </p:cxnSp>
      <p:cxnSp>
        <p:nvCxnSpPr>
          <p:cNvPr id="16" name="Straight Arrow Connector 15"/>
          <p:cNvCxnSpPr/>
          <p:nvPr/>
        </p:nvCxnSpPr>
        <p:spPr>
          <a:xfrm>
            <a:off x="1125860" y="1628800"/>
            <a:ext cx="216024"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7" name="Straight Arrow Connector 16"/>
          <p:cNvCxnSpPr/>
          <p:nvPr/>
        </p:nvCxnSpPr>
        <p:spPr>
          <a:xfrm>
            <a:off x="1125860" y="5661248"/>
            <a:ext cx="216024"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8" name="Rectangle 17"/>
          <p:cNvSpPr/>
          <p:nvPr/>
        </p:nvSpPr>
        <p:spPr>
          <a:xfrm>
            <a:off x="1413892" y="1407742"/>
            <a:ext cx="1224136" cy="55099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a:solidFill>
                  <a:schemeClr val="accent2">
                    <a:lumMod val="75000"/>
                  </a:schemeClr>
                </a:solidFill>
              </a:rPr>
              <a:t>Somatic</a:t>
            </a:r>
            <a:endParaRPr lang="en-US" sz="1600"/>
          </a:p>
        </p:txBody>
      </p:sp>
      <p:sp>
        <p:nvSpPr>
          <p:cNvPr id="19" name="Rectangle 18"/>
          <p:cNvSpPr/>
          <p:nvPr/>
        </p:nvSpPr>
        <p:spPr>
          <a:xfrm>
            <a:off x="1413892" y="5395464"/>
            <a:ext cx="1224136" cy="55099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a:solidFill>
                  <a:schemeClr val="accent2">
                    <a:lumMod val="75000"/>
                  </a:schemeClr>
                </a:solidFill>
              </a:rPr>
              <a:t>Autonomic (Vegetative</a:t>
            </a:r>
            <a:r>
              <a:rPr lang="en-US" sz="1600" dirty="0" smtClean="0">
                <a:solidFill>
                  <a:schemeClr val="accent2">
                    <a:lumMod val="75000"/>
                  </a:schemeClr>
                </a:solidFill>
              </a:rPr>
              <a:t>)</a:t>
            </a:r>
            <a:endParaRPr lang="en-US" sz="1600" dirty="0">
              <a:solidFill>
                <a:schemeClr val="accent2">
                  <a:lumMod val="75000"/>
                </a:schemeClr>
              </a:solidFill>
            </a:endParaRPr>
          </a:p>
        </p:txBody>
      </p:sp>
      <p:cxnSp>
        <p:nvCxnSpPr>
          <p:cNvPr id="23" name="Straight Connector 22"/>
          <p:cNvCxnSpPr/>
          <p:nvPr/>
        </p:nvCxnSpPr>
        <p:spPr>
          <a:xfrm>
            <a:off x="2638028" y="1700808"/>
            <a:ext cx="228387"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27" name="Straight Connector 26"/>
          <p:cNvCxnSpPr/>
          <p:nvPr/>
        </p:nvCxnSpPr>
        <p:spPr>
          <a:xfrm flipV="1">
            <a:off x="2866415" y="1407742"/>
            <a:ext cx="0" cy="293067"/>
          </a:xfrm>
          <a:prstGeom prst="line">
            <a:avLst/>
          </a:prstGeom>
        </p:spPr>
        <p:style>
          <a:lnRef idx="1">
            <a:schemeClr val="accent2"/>
          </a:lnRef>
          <a:fillRef idx="0">
            <a:schemeClr val="accent2"/>
          </a:fillRef>
          <a:effectRef idx="0">
            <a:schemeClr val="accent2"/>
          </a:effectRef>
          <a:fontRef idx="minor">
            <a:schemeClr val="tx1"/>
          </a:fontRef>
        </p:style>
      </p:cxnSp>
      <p:cxnSp>
        <p:nvCxnSpPr>
          <p:cNvPr id="28" name="Straight Connector 27"/>
          <p:cNvCxnSpPr/>
          <p:nvPr/>
        </p:nvCxnSpPr>
        <p:spPr>
          <a:xfrm flipV="1">
            <a:off x="2866415" y="1700808"/>
            <a:ext cx="0" cy="1512168"/>
          </a:xfrm>
          <a:prstGeom prst="line">
            <a:avLst/>
          </a:prstGeom>
        </p:spPr>
        <p:style>
          <a:lnRef idx="1">
            <a:schemeClr val="accent2"/>
          </a:lnRef>
          <a:fillRef idx="0">
            <a:schemeClr val="accent2"/>
          </a:fillRef>
          <a:effectRef idx="0">
            <a:schemeClr val="accent2"/>
          </a:effectRef>
          <a:fontRef idx="minor">
            <a:schemeClr val="tx1"/>
          </a:fontRef>
        </p:style>
      </p:cxnSp>
      <p:cxnSp>
        <p:nvCxnSpPr>
          <p:cNvPr id="30" name="Straight Arrow Connector 29"/>
          <p:cNvCxnSpPr/>
          <p:nvPr/>
        </p:nvCxnSpPr>
        <p:spPr>
          <a:xfrm>
            <a:off x="2866414" y="1407742"/>
            <a:ext cx="275669"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2" name="Straight Arrow Connector 31"/>
          <p:cNvCxnSpPr/>
          <p:nvPr/>
        </p:nvCxnSpPr>
        <p:spPr>
          <a:xfrm>
            <a:off x="2866415" y="3212976"/>
            <a:ext cx="275669"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3" name="Straight Arrow Connector 32"/>
          <p:cNvCxnSpPr/>
          <p:nvPr/>
        </p:nvCxnSpPr>
        <p:spPr>
          <a:xfrm>
            <a:off x="2866414" y="2029347"/>
            <a:ext cx="275669"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5" name="Straight Arrow Connector 34"/>
          <p:cNvCxnSpPr/>
          <p:nvPr/>
        </p:nvCxnSpPr>
        <p:spPr>
          <a:xfrm>
            <a:off x="2866414" y="2636912"/>
            <a:ext cx="275669"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36" name="Rectangle 35"/>
          <p:cNvSpPr/>
          <p:nvPr/>
        </p:nvSpPr>
        <p:spPr>
          <a:xfrm>
            <a:off x="3256278" y="1240943"/>
            <a:ext cx="1224136" cy="38467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a:solidFill>
                  <a:schemeClr val="bg2">
                    <a:lumMod val="75000"/>
                  </a:schemeClr>
                </a:solidFill>
              </a:rPr>
              <a:t>Stretch </a:t>
            </a:r>
          </a:p>
        </p:txBody>
      </p:sp>
      <p:sp>
        <p:nvSpPr>
          <p:cNvPr id="38" name="Rectangle 37"/>
          <p:cNvSpPr/>
          <p:nvPr/>
        </p:nvSpPr>
        <p:spPr>
          <a:xfrm>
            <a:off x="3256278" y="1837012"/>
            <a:ext cx="1224136" cy="38467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smtClean="0">
                <a:solidFill>
                  <a:schemeClr val="bg2">
                    <a:lumMod val="75000"/>
                  </a:schemeClr>
                </a:solidFill>
              </a:rPr>
              <a:t>Flexor </a:t>
            </a:r>
            <a:endParaRPr lang="en-US" sz="1600" dirty="0">
              <a:solidFill>
                <a:schemeClr val="bg2">
                  <a:lumMod val="75000"/>
                </a:schemeClr>
              </a:solidFill>
            </a:endParaRPr>
          </a:p>
        </p:txBody>
      </p:sp>
      <p:sp>
        <p:nvSpPr>
          <p:cNvPr id="39" name="Rectangle 38"/>
          <p:cNvSpPr/>
          <p:nvPr/>
        </p:nvSpPr>
        <p:spPr>
          <a:xfrm>
            <a:off x="3256278" y="2433081"/>
            <a:ext cx="1224136" cy="38467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a:solidFill>
                  <a:schemeClr val="bg2">
                    <a:lumMod val="75000"/>
                  </a:schemeClr>
                </a:solidFill>
              </a:rPr>
              <a:t>Extensor </a:t>
            </a:r>
          </a:p>
        </p:txBody>
      </p:sp>
      <p:sp>
        <p:nvSpPr>
          <p:cNvPr id="40" name="Rectangle 39"/>
          <p:cNvSpPr/>
          <p:nvPr/>
        </p:nvSpPr>
        <p:spPr>
          <a:xfrm>
            <a:off x="3256278" y="3035305"/>
            <a:ext cx="1224136" cy="38467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a:solidFill>
                  <a:schemeClr val="bg2">
                    <a:lumMod val="75000"/>
                  </a:schemeClr>
                </a:solidFill>
              </a:rPr>
              <a:t>Rhythmic </a:t>
            </a:r>
          </a:p>
        </p:txBody>
      </p:sp>
      <p:cxnSp>
        <p:nvCxnSpPr>
          <p:cNvPr id="43" name="Straight Connector 42"/>
          <p:cNvCxnSpPr/>
          <p:nvPr/>
        </p:nvCxnSpPr>
        <p:spPr>
          <a:xfrm>
            <a:off x="4480414" y="1407742"/>
            <a:ext cx="228387"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44" name="Straight Connector 43"/>
          <p:cNvCxnSpPr/>
          <p:nvPr/>
        </p:nvCxnSpPr>
        <p:spPr>
          <a:xfrm>
            <a:off x="4480414" y="2029347"/>
            <a:ext cx="228387"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45" name="Straight Connector 44"/>
          <p:cNvCxnSpPr/>
          <p:nvPr/>
        </p:nvCxnSpPr>
        <p:spPr>
          <a:xfrm>
            <a:off x="4480414" y="2636912"/>
            <a:ext cx="228387"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46" name="Straight Connector 45"/>
          <p:cNvCxnSpPr/>
          <p:nvPr/>
        </p:nvCxnSpPr>
        <p:spPr>
          <a:xfrm>
            <a:off x="4480414" y="3215613"/>
            <a:ext cx="228387" cy="0"/>
          </a:xfrm>
          <a:prstGeom prst="line">
            <a:avLst/>
          </a:prstGeom>
        </p:spPr>
        <p:style>
          <a:lnRef idx="1">
            <a:schemeClr val="accent2"/>
          </a:lnRef>
          <a:fillRef idx="0">
            <a:schemeClr val="accent2"/>
          </a:fillRef>
          <a:effectRef idx="0">
            <a:schemeClr val="accent2"/>
          </a:effectRef>
          <a:fontRef idx="minor">
            <a:schemeClr val="tx1"/>
          </a:fontRef>
        </p:style>
      </p:cxnSp>
      <p:sp>
        <p:nvSpPr>
          <p:cNvPr id="47" name="Rectangle 46"/>
          <p:cNvSpPr/>
          <p:nvPr/>
        </p:nvSpPr>
        <p:spPr>
          <a:xfrm>
            <a:off x="4708801" y="1240943"/>
            <a:ext cx="1152128" cy="38467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t>Ms Tone</a:t>
            </a:r>
          </a:p>
        </p:txBody>
      </p:sp>
      <p:sp>
        <p:nvSpPr>
          <p:cNvPr id="48" name="Rectangle 47"/>
          <p:cNvSpPr/>
          <p:nvPr/>
        </p:nvSpPr>
        <p:spPr>
          <a:xfrm>
            <a:off x="4708801" y="1837012"/>
            <a:ext cx="1152128" cy="38467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smtClean="0"/>
              <a:t>Withdrawal</a:t>
            </a:r>
            <a:endParaRPr lang="en-US" sz="1400" dirty="0"/>
          </a:p>
        </p:txBody>
      </p:sp>
      <p:sp>
        <p:nvSpPr>
          <p:cNvPr id="49" name="Rectangle 48"/>
          <p:cNvSpPr/>
          <p:nvPr/>
        </p:nvSpPr>
        <p:spPr>
          <a:xfrm>
            <a:off x="4708801" y="2361866"/>
            <a:ext cx="1152128" cy="5781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200" dirty="0" smtClean="0"/>
              <a:t>Standing</a:t>
            </a:r>
          </a:p>
          <a:p>
            <a:pPr algn="ctr"/>
            <a:r>
              <a:rPr lang="en-US" sz="1200" dirty="0" smtClean="0"/>
              <a:t>Posture</a:t>
            </a:r>
          </a:p>
          <a:p>
            <a:pPr algn="ctr"/>
            <a:r>
              <a:rPr lang="en-US" sz="1200" dirty="0" smtClean="0"/>
              <a:t>Stepping</a:t>
            </a:r>
            <a:endParaRPr lang="en-US" sz="1200" dirty="0"/>
          </a:p>
        </p:txBody>
      </p:sp>
      <p:sp>
        <p:nvSpPr>
          <p:cNvPr id="50" name="Rectangle 49"/>
          <p:cNvSpPr/>
          <p:nvPr/>
        </p:nvSpPr>
        <p:spPr>
          <a:xfrm>
            <a:off x="4708801" y="3035305"/>
            <a:ext cx="1152128" cy="38467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smtClean="0"/>
              <a:t>Walking</a:t>
            </a:r>
          </a:p>
          <a:p>
            <a:pPr algn="ctr"/>
            <a:r>
              <a:rPr lang="en-US" sz="1400" dirty="0" smtClean="0"/>
              <a:t>Scratching </a:t>
            </a:r>
            <a:endParaRPr lang="en-US" sz="1400" dirty="0"/>
          </a:p>
        </p:txBody>
      </p:sp>
      <p:cxnSp>
        <p:nvCxnSpPr>
          <p:cNvPr id="51" name="Straight Connector 50"/>
          <p:cNvCxnSpPr/>
          <p:nvPr/>
        </p:nvCxnSpPr>
        <p:spPr>
          <a:xfrm>
            <a:off x="2638028" y="5666257"/>
            <a:ext cx="228387"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60" name="Straight Connector 59"/>
          <p:cNvCxnSpPr/>
          <p:nvPr/>
        </p:nvCxnSpPr>
        <p:spPr>
          <a:xfrm flipV="1">
            <a:off x="2851586" y="5661248"/>
            <a:ext cx="0" cy="293067"/>
          </a:xfrm>
          <a:prstGeom prst="line">
            <a:avLst/>
          </a:prstGeom>
        </p:spPr>
        <p:style>
          <a:lnRef idx="1">
            <a:schemeClr val="accent2"/>
          </a:lnRef>
          <a:fillRef idx="0">
            <a:schemeClr val="accent2"/>
          </a:fillRef>
          <a:effectRef idx="0">
            <a:schemeClr val="accent2"/>
          </a:effectRef>
          <a:fontRef idx="minor">
            <a:schemeClr val="tx1"/>
          </a:fontRef>
        </p:style>
      </p:cxnSp>
      <p:cxnSp>
        <p:nvCxnSpPr>
          <p:cNvPr id="61" name="Straight Connector 60"/>
          <p:cNvCxnSpPr/>
          <p:nvPr/>
        </p:nvCxnSpPr>
        <p:spPr>
          <a:xfrm flipV="1">
            <a:off x="2851586" y="4442147"/>
            <a:ext cx="0" cy="1512168"/>
          </a:xfrm>
          <a:prstGeom prst="line">
            <a:avLst/>
          </a:prstGeom>
        </p:spPr>
        <p:style>
          <a:lnRef idx="1">
            <a:schemeClr val="accent2"/>
          </a:lnRef>
          <a:fillRef idx="0">
            <a:schemeClr val="accent2"/>
          </a:fillRef>
          <a:effectRef idx="0">
            <a:schemeClr val="accent2"/>
          </a:effectRef>
          <a:fontRef idx="minor">
            <a:schemeClr val="tx1"/>
          </a:fontRef>
        </p:style>
      </p:cxnSp>
      <p:cxnSp>
        <p:nvCxnSpPr>
          <p:cNvPr id="62" name="Straight Arrow Connector 61"/>
          <p:cNvCxnSpPr/>
          <p:nvPr/>
        </p:nvCxnSpPr>
        <p:spPr>
          <a:xfrm>
            <a:off x="2851586" y="4442147"/>
            <a:ext cx="275669"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63" name="Straight Arrow Connector 62"/>
          <p:cNvCxnSpPr/>
          <p:nvPr/>
        </p:nvCxnSpPr>
        <p:spPr>
          <a:xfrm>
            <a:off x="2851586" y="5954315"/>
            <a:ext cx="275669"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64" name="Rectangle 63"/>
          <p:cNvSpPr/>
          <p:nvPr/>
        </p:nvSpPr>
        <p:spPr>
          <a:xfrm>
            <a:off x="3256278" y="4249812"/>
            <a:ext cx="1224136" cy="38467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a:solidFill>
                  <a:schemeClr val="bg2">
                    <a:lumMod val="75000"/>
                  </a:schemeClr>
                </a:solidFill>
              </a:rPr>
              <a:t>Vasomotor </a:t>
            </a:r>
          </a:p>
        </p:txBody>
      </p:sp>
      <p:sp>
        <p:nvSpPr>
          <p:cNvPr id="65" name="Rectangle 64"/>
          <p:cNvSpPr/>
          <p:nvPr/>
        </p:nvSpPr>
        <p:spPr>
          <a:xfrm>
            <a:off x="3256278" y="5714099"/>
            <a:ext cx="1224136" cy="47703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500" dirty="0" err="1" smtClean="0">
                <a:solidFill>
                  <a:schemeClr val="bg2">
                    <a:lumMod val="75000"/>
                  </a:schemeClr>
                </a:solidFill>
              </a:rPr>
              <a:t>Micturitio</a:t>
            </a:r>
            <a:r>
              <a:rPr lang="en-US" sz="1500" dirty="0" smtClean="0">
                <a:solidFill>
                  <a:schemeClr val="bg2">
                    <a:lumMod val="75000"/>
                  </a:schemeClr>
                </a:solidFill>
              </a:rPr>
              <a:t>/</a:t>
            </a:r>
          </a:p>
          <a:p>
            <a:pPr algn="ctr"/>
            <a:r>
              <a:rPr lang="en-US" sz="1500" dirty="0" smtClean="0">
                <a:solidFill>
                  <a:schemeClr val="bg2">
                    <a:lumMod val="75000"/>
                  </a:schemeClr>
                </a:solidFill>
              </a:rPr>
              <a:t>Defecation </a:t>
            </a:r>
            <a:endParaRPr lang="en-US" sz="1500" dirty="0">
              <a:solidFill>
                <a:schemeClr val="bg2">
                  <a:lumMod val="75000"/>
                </a:schemeClr>
              </a:solidFill>
            </a:endParaRPr>
          </a:p>
        </p:txBody>
      </p:sp>
      <p:cxnSp>
        <p:nvCxnSpPr>
          <p:cNvPr id="68" name="Straight Connector 67"/>
          <p:cNvCxnSpPr/>
          <p:nvPr/>
        </p:nvCxnSpPr>
        <p:spPr>
          <a:xfrm>
            <a:off x="4480414" y="4430120"/>
            <a:ext cx="228387" cy="0"/>
          </a:xfrm>
          <a:prstGeom prst="line">
            <a:avLst/>
          </a:prstGeom>
        </p:spPr>
        <p:style>
          <a:lnRef idx="1">
            <a:schemeClr val="accent2"/>
          </a:lnRef>
          <a:fillRef idx="0">
            <a:schemeClr val="accent2"/>
          </a:fillRef>
          <a:effectRef idx="0">
            <a:schemeClr val="accent2"/>
          </a:effectRef>
          <a:fontRef idx="minor">
            <a:schemeClr val="tx1"/>
          </a:fontRef>
        </p:style>
      </p:cxnSp>
      <p:sp>
        <p:nvSpPr>
          <p:cNvPr id="69" name="Rectangle 68"/>
          <p:cNvSpPr/>
          <p:nvPr/>
        </p:nvSpPr>
        <p:spPr>
          <a:xfrm>
            <a:off x="4708801" y="4249812"/>
            <a:ext cx="1152128" cy="38467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t>vascular tone</a:t>
            </a:r>
          </a:p>
        </p:txBody>
      </p:sp>
      <p:cxnSp>
        <p:nvCxnSpPr>
          <p:cNvPr id="70" name="Straight Connector 69"/>
          <p:cNvCxnSpPr/>
          <p:nvPr/>
        </p:nvCxnSpPr>
        <p:spPr>
          <a:xfrm>
            <a:off x="4480414" y="5986768"/>
            <a:ext cx="228387" cy="0"/>
          </a:xfrm>
          <a:prstGeom prst="line">
            <a:avLst/>
          </a:prstGeom>
        </p:spPr>
        <p:style>
          <a:lnRef idx="1">
            <a:schemeClr val="accent2"/>
          </a:lnRef>
          <a:fillRef idx="0">
            <a:schemeClr val="accent2"/>
          </a:fillRef>
          <a:effectRef idx="0">
            <a:schemeClr val="accent2"/>
          </a:effectRef>
          <a:fontRef idx="minor">
            <a:schemeClr val="tx1"/>
          </a:fontRef>
        </p:style>
      </p:cxnSp>
      <p:sp>
        <p:nvSpPr>
          <p:cNvPr id="71" name="Rectangle 70"/>
          <p:cNvSpPr/>
          <p:nvPr/>
        </p:nvSpPr>
        <p:spPr>
          <a:xfrm>
            <a:off x="4708801" y="5806460"/>
            <a:ext cx="1152128" cy="38467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t>Bladder/Bowl</a:t>
            </a:r>
          </a:p>
        </p:txBody>
      </p:sp>
      <p:sp>
        <p:nvSpPr>
          <p:cNvPr id="72" name="Rectangle 71"/>
          <p:cNvSpPr/>
          <p:nvPr/>
        </p:nvSpPr>
        <p:spPr>
          <a:xfrm>
            <a:off x="6238409" y="1278461"/>
            <a:ext cx="288032" cy="4813147"/>
          </a:xfrm>
          <a:prstGeom prst="rect">
            <a:avLst/>
          </a:prstGeom>
          <a:solidFill>
            <a:schemeClr val="accent2">
              <a:lumMod val="40000"/>
              <a:lumOff val="60000"/>
            </a:schemeClr>
          </a:solidFill>
        </p:spPr>
        <p:style>
          <a:lnRef idx="2">
            <a:schemeClr val="accent2"/>
          </a:lnRef>
          <a:fillRef idx="1">
            <a:schemeClr val="lt1"/>
          </a:fillRef>
          <a:effectRef idx="0">
            <a:schemeClr val="accent2"/>
          </a:effectRef>
          <a:fontRef idx="minor">
            <a:schemeClr val="dk1"/>
          </a:fontRef>
        </p:style>
        <p:txBody>
          <a:bodyPr vert="vert270" rtlCol="0" anchor="ctr"/>
          <a:lstStyle/>
          <a:p>
            <a:pPr algn="ctr"/>
            <a:r>
              <a:rPr lang="en-US" sz="1800" dirty="0">
                <a:solidFill>
                  <a:schemeClr val="bg1"/>
                </a:solidFill>
              </a:rPr>
              <a:t>Classification of reflexes</a:t>
            </a:r>
          </a:p>
        </p:txBody>
      </p:sp>
      <p:cxnSp>
        <p:nvCxnSpPr>
          <p:cNvPr id="73" name="Straight Connector 72"/>
          <p:cNvCxnSpPr>
            <a:stCxn id="72" idx="3"/>
          </p:cNvCxnSpPr>
          <p:nvPr/>
        </p:nvCxnSpPr>
        <p:spPr>
          <a:xfrm>
            <a:off x="6526441" y="3685035"/>
            <a:ext cx="228387"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74" name="Straight Connector 73"/>
          <p:cNvCxnSpPr/>
          <p:nvPr/>
        </p:nvCxnSpPr>
        <p:spPr>
          <a:xfrm flipV="1">
            <a:off x="6754828" y="1922025"/>
            <a:ext cx="0" cy="1763009"/>
          </a:xfrm>
          <a:prstGeom prst="line">
            <a:avLst/>
          </a:prstGeom>
        </p:spPr>
        <p:style>
          <a:lnRef idx="1">
            <a:schemeClr val="accent2"/>
          </a:lnRef>
          <a:fillRef idx="0">
            <a:schemeClr val="accent2"/>
          </a:fillRef>
          <a:effectRef idx="0">
            <a:schemeClr val="accent2"/>
          </a:effectRef>
          <a:fontRef idx="minor">
            <a:schemeClr val="tx1"/>
          </a:fontRef>
        </p:style>
      </p:cxnSp>
      <p:cxnSp>
        <p:nvCxnSpPr>
          <p:cNvPr id="75" name="Straight Connector 74"/>
          <p:cNvCxnSpPr/>
          <p:nvPr/>
        </p:nvCxnSpPr>
        <p:spPr>
          <a:xfrm flipV="1">
            <a:off x="6754828" y="3685034"/>
            <a:ext cx="0" cy="1616174"/>
          </a:xfrm>
          <a:prstGeom prst="line">
            <a:avLst/>
          </a:prstGeom>
        </p:spPr>
        <p:style>
          <a:lnRef idx="1">
            <a:schemeClr val="accent2"/>
          </a:lnRef>
          <a:fillRef idx="0">
            <a:schemeClr val="accent2"/>
          </a:fillRef>
          <a:effectRef idx="0">
            <a:schemeClr val="accent2"/>
          </a:effectRef>
          <a:fontRef idx="minor">
            <a:schemeClr val="tx1"/>
          </a:fontRef>
        </p:style>
      </p:cxnSp>
      <p:cxnSp>
        <p:nvCxnSpPr>
          <p:cNvPr id="76" name="Straight Arrow Connector 75"/>
          <p:cNvCxnSpPr/>
          <p:nvPr/>
        </p:nvCxnSpPr>
        <p:spPr>
          <a:xfrm>
            <a:off x="6754828" y="1922025"/>
            <a:ext cx="216024"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77" name="Straight Arrow Connector 76"/>
          <p:cNvCxnSpPr/>
          <p:nvPr/>
        </p:nvCxnSpPr>
        <p:spPr>
          <a:xfrm>
            <a:off x="6754828" y="5301208"/>
            <a:ext cx="216024"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78" name="Rectangle 77"/>
          <p:cNvSpPr/>
          <p:nvPr/>
        </p:nvSpPr>
        <p:spPr>
          <a:xfrm>
            <a:off x="7042859" y="1407742"/>
            <a:ext cx="2406105" cy="102533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a:solidFill>
                  <a:schemeClr val="accent2">
                    <a:lumMod val="75000"/>
                  </a:schemeClr>
                </a:solidFill>
              </a:rPr>
              <a:t>Monosynaptic or stretch reflex or tendon </a:t>
            </a:r>
            <a:r>
              <a:rPr lang="en-US" sz="1600" dirty="0" smtClean="0">
                <a:solidFill>
                  <a:schemeClr val="accent2">
                    <a:lumMod val="75000"/>
                  </a:schemeClr>
                </a:solidFill>
              </a:rPr>
              <a:t>jerk</a:t>
            </a:r>
            <a:endParaRPr lang="en-US" sz="1600" dirty="0">
              <a:solidFill>
                <a:schemeClr val="accent2">
                  <a:lumMod val="75000"/>
                </a:schemeClr>
              </a:solidFill>
            </a:endParaRPr>
          </a:p>
        </p:txBody>
      </p:sp>
      <p:cxnSp>
        <p:nvCxnSpPr>
          <p:cNvPr id="80" name="Straight Arrow Connector 79"/>
          <p:cNvCxnSpPr/>
          <p:nvPr/>
        </p:nvCxnSpPr>
        <p:spPr>
          <a:xfrm>
            <a:off x="6754828" y="3685034"/>
            <a:ext cx="216024"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81" name="Rectangle 80"/>
          <p:cNvSpPr/>
          <p:nvPr/>
        </p:nvSpPr>
        <p:spPr>
          <a:xfrm>
            <a:off x="7042859" y="3127093"/>
            <a:ext cx="2406105" cy="99695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a:solidFill>
                  <a:schemeClr val="accent2">
                    <a:lumMod val="75000"/>
                  </a:schemeClr>
                </a:solidFill>
              </a:rPr>
              <a:t>Polysynaptic reflex</a:t>
            </a:r>
          </a:p>
        </p:txBody>
      </p:sp>
      <p:sp>
        <p:nvSpPr>
          <p:cNvPr id="82" name="Rectangle 81"/>
          <p:cNvSpPr/>
          <p:nvPr/>
        </p:nvSpPr>
        <p:spPr>
          <a:xfrm>
            <a:off x="7042858" y="4818062"/>
            <a:ext cx="2406105" cy="99695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a:solidFill>
                  <a:schemeClr val="accent2">
                    <a:lumMod val="75000"/>
                  </a:schemeClr>
                </a:solidFill>
              </a:rPr>
              <a:t>Visceral </a:t>
            </a:r>
            <a:r>
              <a:rPr lang="en-US" sz="1600" dirty="0" smtClean="0">
                <a:solidFill>
                  <a:schemeClr val="accent2">
                    <a:lumMod val="75000"/>
                  </a:schemeClr>
                </a:solidFill>
              </a:rPr>
              <a:t>reflex</a:t>
            </a:r>
          </a:p>
          <a:p>
            <a:pPr algn="ctr"/>
            <a:r>
              <a:rPr lang="en-US" sz="1600" b="1" dirty="0">
                <a:solidFill>
                  <a:srgbClr val="FF0000"/>
                </a:solidFill>
              </a:rPr>
              <a:t>Visceral reflexes are polysynaptic</a:t>
            </a:r>
          </a:p>
          <a:p>
            <a:pPr algn="ctr"/>
            <a:r>
              <a:rPr lang="en-US" sz="1600" b="1" dirty="0" smtClean="0">
                <a:solidFill>
                  <a:srgbClr val="FF0000"/>
                </a:solidFill>
              </a:rPr>
              <a:t>(Very important)</a:t>
            </a:r>
            <a:endParaRPr lang="en-US" sz="1600" b="1" dirty="0">
              <a:solidFill>
                <a:srgbClr val="FF0000"/>
              </a:solidFill>
            </a:endParaRPr>
          </a:p>
        </p:txBody>
      </p:sp>
      <p:cxnSp>
        <p:nvCxnSpPr>
          <p:cNvPr id="85" name="Straight Connector 84"/>
          <p:cNvCxnSpPr/>
          <p:nvPr/>
        </p:nvCxnSpPr>
        <p:spPr>
          <a:xfrm>
            <a:off x="9448963" y="1837012"/>
            <a:ext cx="228387" cy="0"/>
          </a:xfrm>
          <a:prstGeom prst="line">
            <a:avLst/>
          </a:prstGeom>
        </p:spPr>
        <p:style>
          <a:lnRef idx="1">
            <a:schemeClr val="accent2"/>
          </a:lnRef>
          <a:fillRef idx="0">
            <a:schemeClr val="accent2"/>
          </a:fillRef>
          <a:effectRef idx="0">
            <a:schemeClr val="accent2"/>
          </a:effectRef>
          <a:fontRef idx="minor">
            <a:schemeClr val="tx1"/>
          </a:fontRef>
        </p:style>
      </p:cxnSp>
      <p:sp>
        <p:nvSpPr>
          <p:cNvPr id="86" name="Rectangle 85"/>
          <p:cNvSpPr/>
          <p:nvPr/>
        </p:nvSpPr>
        <p:spPr>
          <a:xfrm>
            <a:off x="9677350" y="1407742"/>
            <a:ext cx="1902053" cy="102533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1400" dirty="0">
                <a:solidFill>
                  <a:schemeClr val="bg2">
                    <a:lumMod val="75000"/>
                  </a:schemeClr>
                </a:solidFill>
              </a:rPr>
              <a:t>eg. </a:t>
            </a:r>
            <a:endParaRPr lang="en-US" sz="1400" dirty="0" smtClean="0">
              <a:solidFill>
                <a:schemeClr val="bg2">
                  <a:lumMod val="75000"/>
                </a:schemeClr>
              </a:solidFill>
            </a:endParaRPr>
          </a:p>
          <a:p>
            <a:r>
              <a:rPr lang="en-US" sz="1400" dirty="0" smtClean="0">
                <a:solidFill>
                  <a:schemeClr val="bg2">
                    <a:lumMod val="75000"/>
                  </a:schemeClr>
                </a:solidFill>
              </a:rPr>
              <a:t>Bicep jerk.</a:t>
            </a:r>
          </a:p>
          <a:p>
            <a:r>
              <a:rPr lang="en-US" sz="1400" dirty="0" smtClean="0">
                <a:solidFill>
                  <a:schemeClr val="bg2">
                    <a:lumMod val="75000"/>
                  </a:schemeClr>
                </a:solidFill>
              </a:rPr>
              <a:t>triceps jerk. </a:t>
            </a:r>
            <a:r>
              <a:rPr lang="en-US" sz="1400" dirty="0">
                <a:solidFill>
                  <a:schemeClr val="bg2">
                    <a:lumMod val="75000"/>
                  </a:schemeClr>
                </a:solidFill>
              </a:rPr>
              <a:t>supinator </a:t>
            </a:r>
            <a:r>
              <a:rPr lang="en-US" sz="1400" dirty="0" smtClean="0">
                <a:solidFill>
                  <a:schemeClr val="bg2">
                    <a:lumMod val="75000"/>
                  </a:schemeClr>
                </a:solidFill>
              </a:rPr>
              <a:t>jerk. </a:t>
            </a:r>
            <a:r>
              <a:rPr lang="en-US" sz="1400" dirty="0">
                <a:solidFill>
                  <a:schemeClr val="bg2">
                    <a:lumMod val="75000"/>
                  </a:schemeClr>
                </a:solidFill>
              </a:rPr>
              <a:t>knee </a:t>
            </a:r>
            <a:r>
              <a:rPr lang="en-US" sz="1400" dirty="0" smtClean="0">
                <a:solidFill>
                  <a:schemeClr val="bg2">
                    <a:lumMod val="75000"/>
                  </a:schemeClr>
                </a:solidFill>
              </a:rPr>
              <a:t>jerk.</a:t>
            </a:r>
          </a:p>
          <a:p>
            <a:r>
              <a:rPr lang="en-US" sz="1400" dirty="0" smtClean="0">
                <a:solidFill>
                  <a:schemeClr val="bg2">
                    <a:lumMod val="75000"/>
                  </a:schemeClr>
                </a:solidFill>
              </a:rPr>
              <a:t>ankle </a:t>
            </a:r>
            <a:r>
              <a:rPr lang="en-US" sz="1400" dirty="0">
                <a:solidFill>
                  <a:schemeClr val="bg2">
                    <a:lumMod val="75000"/>
                  </a:schemeClr>
                </a:solidFill>
              </a:rPr>
              <a:t>jerk</a:t>
            </a:r>
          </a:p>
        </p:txBody>
      </p:sp>
      <p:sp>
        <p:nvSpPr>
          <p:cNvPr id="88" name="Rectangle 87"/>
          <p:cNvSpPr/>
          <p:nvPr/>
        </p:nvSpPr>
        <p:spPr>
          <a:xfrm>
            <a:off x="9677350" y="3098711"/>
            <a:ext cx="1902053" cy="102533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1400" dirty="0">
                <a:solidFill>
                  <a:schemeClr val="bg2">
                    <a:lumMod val="75000"/>
                  </a:schemeClr>
                </a:solidFill>
              </a:rPr>
              <a:t>eg. </a:t>
            </a:r>
          </a:p>
          <a:p>
            <a:r>
              <a:rPr lang="en-US" sz="1400" dirty="0" smtClean="0">
                <a:solidFill>
                  <a:schemeClr val="bg2">
                    <a:lumMod val="75000"/>
                  </a:schemeClr>
                </a:solidFill>
              </a:rPr>
              <a:t>Withdrawal reflex.</a:t>
            </a:r>
            <a:endParaRPr lang="en-US" sz="1400" dirty="0">
              <a:solidFill>
                <a:schemeClr val="bg2">
                  <a:lumMod val="75000"/>
                </a:schemeClr>
              </a:solidFill>
            </a:endParaRPr>
          </a:p>
          <a:p>
            <a:r>
              <a:rPr lang="en-US" sz="1400" dirty="0">
                <a:solidFill>
                  <a:schemeClr val="bg2">
                    <a:lumMod val="75000"/>
                  </a:schemeClr>
                </a:solidFill>
              </a:rPr>
              <a:t>Abdominal </a:t>
            </a:r>
            <a:r>
              <a:rPr lang="en-US" sz="1400" dirty="0" smtClean="0">
                <a:solidFill>
                  <a:schemeClr val="bg2">
                    <a:lumMod val="75000"/>
                  </a:schemeClr>
                </a:solidFill>
              </a:rPr>
              <a:t>reflex.</a:t>
            </a:r>
            <a:endParaRPr lang="en-US" sz="1400" dirty="0">
              <a:solidFill>
                <a:schemeClr val="bg2">
                  <a:lumMod val="75000"/>
                </a:schemeClr>
              </a:solidFill>
            </a:endParaRPr>
          </a:p>
          <a:p>
            <a:r>
              <a:rPr lang="en-US" sz="1400" dirty="0">
                <a:solidFill>
                  <a:schemeClr val="bg2">
                    <a:lumMod val="75000"/>
                  </a:schemeClr>
                </a:solidFill>
              </a:rPr>
              <a:t>Plantar </a:t>
            </a:r>
            <a:r>
              <a:rPr lang="en-US" sz="1400" dirty="0" smtClean="0">
                <a:solidFill>
                  <a:schemeClr val="bg2">
                    <a:lumMod val="75000"/>
                  </a:schemeClr>
                </a:solidFill>
              </a:rPr>
              <a:t>reflex.</a:t>
            </a:r>
            <a:endParaRPr lang="en-US" sz="1400" dirty="0">
              <a:solidFill>
                <a:schemeClr val="bg2">
                  <a:lumMod val="75000"/>
                </a:schemeClr>
              </a:solidFill>
            </a:endParaRPr>
          </a:p>
        </p:txBody>
      </p:sp>
      <p:cxnSp>
        <p:nvCxnSpPr>
          <p:cNvPr id="89" name="Straight Connector 88"/>
          <p:cNvCxnSpPr/>
          <p:nvPr/>
        </p:nvCxnSpPr>
        <p:spPr>
          <a:xfrm>
            <a:off x="9448963" y="3573016"/>
            <a:ext cx="228387" cy="0"/>
          </a:xfrm>
          <a:prstGeom prst="line">
            <a:avLst/>
          </a:prstGeom>
        </p:spPr>
        <p:style>
          <a:lnRef idx="1">
            <a:schemeClr val="accent2"/>
          </a:lnRef>
          <a:fillRef idx="0">
            <a:schemeClr val="accent2"/>
          </a:fillRef>
          <a:effectRef idx="0">
            <a:schemeClr val="accent2"/>
          </a:effectRef>
          <a:fontRef idx="minor">
            <a:schemeClr val="tx1"/>
          </a:fontRef>
        </p:style>
      </p:cxnSp>
      <p:sp>
        <p:nvSpPr>
          <p:cNvPr id="91" name="Rectangle 90"/>
          <p:cNvSpPr/>
          <p:nvPr/>
        </p:nvSpPr>
        <p:spPr>
          <a:xfrm>
            <a:off x="9676285" y="4789680"/>
            <a:ext cx="1902053" cy="102533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1400" dirty="0">
                <a:solidFill>
                  <a:schemeClr val="bg2">
                    <a:lumMod val="75000"/>
                  </a:schemeClr>
                </a:solidFill>
              </a:rPr>
              <a:t>eg. </a:t>
            </a:r>
            <a:endParaRPr lang="en-US" sz="1400" dirty="0" smtClean="0">
              <a:solidFill>
                <a:schemeClr val="bg2">
                  <a:lumMod val="75000"/>
                </a:schemeClr>
              </a:solidFill>
            </a:endParaRPr>
          </a:p>
          <a:p>
            <a:r>
              <a:rPr lang="en-US" sz="1400" dirty="0" err="1" smtClean="0">
                <a:solidFill>
                  <a:schemeClr val="bg2">
                    <a:lumMod val="75000"/>
                  </a:schemeClr>
                </a:solidFill>
              </a:rPr>
              <a:t>Micturation</a:t>
            </a:r>
            <a:r>
              <a:rPr lang="en-US" sz="1400" dirty="0">
                <a:solidFill>
                  <a:schemeClr val="bg2">
                    <a:lumMod val="75000"/>
                  </a:schemeClr>
                </a:solidFill>
              </a:rPr>
              <a:t>, defecation reflex</a:t>
            </a:r>
          </a:p>
        </p:txBody>
      </p:sp>
    </p:spTree>
    <p:extLst>
      <p:ext uri="{BB962C8B-B14F-4D97-AF65-F5344CB8AC3E}">
        <p14:creationId xmlns:p14="http://schemas.microsoft.com/office/powerpoint/2010/main" val="18584055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929A69E-7D8F-4515-9605-0315ABD4F316}" type="slidenum">
              <a:rPr lang="en-US" smtClean="0"/>
              <a:t>33</a:t>
            </a:fld>
            <a:endParaRPr lang="en-US" dirty="0"/>
          </a:p>
        </p:txBody>
      </p:sp>
      <p:sp>
        <p:nvSpPr>
          <p:cNvPr id="7" name="TextBox 6"/>
          <p:cNvSpPr txBox="1"/>
          <p:nvPr/>
        </p:nvSpPr>
        <p:spPr>
          <a:xfrm>
            <a:off x="9596537" y="0"/>
            <a:ext cx="2592288" cy="307777"/>
          </a:xfrm>
          <a:prstGeom prst="rect">
            <a:avLst/>
          </a:prstGeom>
          <a:solidFill>
            <a:schemeClr val="accent3">
              <a:lumMod val="40000"/>
              <a:lumOff val="60000"/>
            </a:schemeClr>
          </a:solidFill>
          <a:ln>
            <a:solidFill>
              <a:schemeClr val="accent3">
                <a:lumMod val="75000"/>
              </a:schemeClr>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MALES’ SLIDES </a:t>
            </a:r>
          </a:p>
        </p:txBody>
      </p:sp>
      <p:sp>
        <p:nvSpPr>
          <p:cNvPr id="2" name="Title 1"/>
          <p:cNvSpPr>
            <a:spLocks noGrp="1"/>
          </p:cNvSpPr>
          <p:nvPr>
            <p:ph type="title"/>
          </p:nvPr>
        </p:nvSpPr>
        <p:spPr/>
        <p:txBody>
          <a:bodyPr>
            <a:normAutofit/>
          </a:bodyPr>
          <a:lstStyle/>
          <a:p>
            <a:r>
              <a:rPr lang="en-US" dirty="0" smtClean="0"/>
              <a:t>Reciprocal inhibition and reciprocal innervation</a:t>
            </a:r>
            <a:endParaRPr lang="en-US" dirty="0"/>
          </a:p>
        </p:txBody>
      </p:sp>
      <p:sp>
        <p:nvSpPr>
          <p:cNvPr id="5" name="TextBox 4"/>
          <p:cNvSpPr txBox="1"/>
          <p:nvPr/>
        </p:nvSpPr>
        <p:spPr>
          <a:xfrm>
            <a:off x="609459" y="1226425"/>
            <a:ext cx="10969943" cy="830997"/>
          </a:xfrm>
          <a:prstGeom prst="rect">
            <a:avLst/>
          </a:prstGeom>
          <a:noFill/>
        </p:spPr>
        <p:txBody>
          <a:bodyPr wrap="square" rtlCol="0">
            <a:spAutoFit/>
          </a:bodyPr>
          <a:lstStyle/>
          <a:p>
            <a:r>
              <a:rPr lang="en-US" sz="1600" dirty="0"/>
              <a:t>When a stretch reflex excites one muscle, it often simultaneously inhibits the antagonist muscles, which is the phenomenon of reciprocal inhibition, and the neuronal circuit that causes this reciprocal relation is called </a:t>
            </a:r>
            <a:r>
              <a:rPr lang="en-US" sz="1600" dirty="0">
                <a:solidFill>
                  <a:srgbClr val="FF0000"/>
                </a:solidFill>
              </a:rPr>
              <a:t>reciprocal innervation.</a:t>
            </a:r>
          </a:p>
          <a:p>
            <a:endParaRPr lang="en-US" sz="16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458" y="2140847"/>
            <a:ext cx="5309403" cy="3988016"/>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3922" y="2140847"/>
            <a:ext cx="5165480" cy="3988016"/>
          </a:xfrm>
          <a:prstGeom prst="rect">
            <a:avLst/>
          </a:prstGeom>
        </p:spPr>
      </p:pic>
    </p:spTree>
    <p:extLst>
      <p:ext uri="{BB962C8B-B14F-4D97-AF65-F5344CB8AC3E}">
        <p14:creationId xmlns:p14="http://schemas.microsoft.com/office/powerpoint/2010/main" val="8549840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Reflexes</a:t>
            </a:r>
          </a:p>
        </p:txBody>
      </p:sp>
      <p:sp>
        <p:nvSpPr>
          <p:cNvPr id="3" name="Slide Number Placeholder 2"/>
          <p:cNvSpPr>
            <a:spLocks noGrp="1"/>
          </p:cNvSpPr>
          <p:nvPr>
            <p:ph type="sldNum" sz="quarter" idx="12"/>
          </p:nvPr>
        </p:nvSpPr>
        <p:spPr/>
        <p:txBody>
          <a:bodyPr/>
          <a:lstStyle/>
          <a:p>
            <a:fld id="{4929A69E-7D8F-4515-9605-0315ABD4F316}" type="slidenum">
              <a:rPr lang="en-US" smtClean="0"/>
              <a:t>34</a:t>
            </a:fld>
            <a:endParaRPr lang="en-US" dirty="0"/>
          </a:p>
        </p:txBody>
      </p:sp>
      <p:sp>
        <p:nvSpPr>
          <p:cNvPr id="4" name="Content Placeholder 3"/>
          <p:cNvSpPr>
            <a:spLocks noGrp="1"/>
          </p:cNvSpPr>
          <p:nvPr>
            <p:ph sz="quarter" idx="1"/>
          </p:nvPr>
        </p:nvSpPr>
        <p:spPr/>
        <p:txBody>
          <a:bodyPr>
            <a:normAutofit/>
          </a:bodyPr>
          <a:lstStyle/>
          <a:p>
            <a:r>
              <a:rPr lang="en-US" sz="1600" dirty="0" smtClean="0">
                <a:solidFill>
                  <a:schemeClr val="accent2">
                    <a:lumMod val="75000"/>
                  </a:schemeClr>
                </a:solidFill>
              </a:rPr>
              <a:t>Flexor reflex and the withdrawal reflexes:</a:t>
            </a:r>
          </a:p>
          <a:p>
            <a:pPr marL="0" indent="0">
              <a:buNone/>
            </a:pPr>
            <a:r>
              <a:rPr lang="en-US" sz="1600" dirty="0"/>
              <a:t>In the spinal or </a:t>
            </a:r>
            <a:r>
              <a:rPr lang="en-US" sz="1600" dirty="0" err="1"/>
              <a:t>decerebrate</a:t>
            </a:r>
            <a:r>
              <a:rPr lang="en-US" sz="1600" dirty="0"/>
              <a:t> animal, almost any type of cutaneous sensory stimulus from a limb is likely to cause the flexor muscles of the limb to contract, thereby with drawing the limb from the stimulating object. </a:t>
            </a:r>
            <a:r>
              <a:rPr lang="en-US" sz="1600" dirty="0">
                <a:solidFill>
                  <a:srgbClr val="FF0000"/>
                </a:solidFill>
              </a:rPr>
              <a:t>This reflex is called the flexor reflex.</a:t>
            </a:r>
          </a:p>
          <a:p>
            <a:endParaRPr lang="en-US" sz="1600" dirty="0"/>
          </a:p>
        </p:txBody>
      </p:sp>
      <p:sp>
        <p:nvSpPr>
          <p:cNvPr id="5" name="Content Placeholder 4"/>
          <p:cNvSpPr>
            <a:spLocks noGrp="1"/>
          </p:cNvSpPr>
          <p:nvPr>
            <p:ph sz="quarter" idx="2"/>
          </p:nvPr>
        </p:nvSpPr>
        <p:spPr/>
        <p:txBody>
          <a:bodyPr/>
          <a:lstStyle/>
          <a:p>
            <a:r>
              <a:rPr lang="en-US" sz="1600" dirty="0" smtClean="0">
                <a:solidFill>
                  <a:schemeClr val="accent2">
                    <a:lumMod val="75000"/>
                  </a:schemeClr>
                </a:solidFill>
              </a:rPr>
              <a:t>Crossed extensor reflex:</a:t>
            </a:r>
          </a:p>
          <a:p>
            <a:pPr marL="0" indent="0">
              <a:buNone/>
            </a:pPr>
            <a:r>
              <a:rPr lang="en-US" sz="1600" dirty="0"/>
              <a:t>About </a:t>
            </a:r>
            <a:r>
              <a:rPr lang="en-US" sz="1600" dirty="0">
                <a:solidFill>
                  <a:schemeClr val="accent4">
                    <a:lumMod val="75000"/>
                  </a:schemeClr>
                </a:solidFill>
              </a:rPr>
              <a:t>0.2</a:t>
            </a:r>
            <a:r>
              <a:rPr lang="en-US" sz="1600" dirty="0"/>
              <a:t> to </a:t>
            </a:r>
            <a:r>
              <a:rPr lang="en-US" sz="1600" dirty="0">
                <a:solidFill>
                  <a:schemeClr val="accent4">
                    <a:lumMod val="75000"/>
                  </a:schemeClr>
                </a:solidFill>
              </a:rPr>
              <a:t>0.5</a:t>
            </a:r>
            <a:r>
              <a:rPr lang="en-US" sz="1600" dirty="0"/>
              <a:t> second after a stimulus elicits a flexor reflex in one limb, the opposite limb begins to extend. </a:t>
            </a:r>
            <a:r>
              <a:rPr lang="en-US" sz="1600" dirty="0" smtClean="0">
                <a:solidFill>
                  <a:srgbClr val="FF0000"/>
                </a:solidFill>
              </a:rPr>
              <a:t>This </a:t>
            </a:r>
            <a:r>
              <a:rPr lang="en-US" sz="1600" dirty="0">
                <a:solidFill>
                  <a:srgbClr val="FF0000"/>
                </a:solidFill>
              </a:rPr>
              <a:t>reflex is called the crossed extensor reflex</a:t>
            </a:r>
            <a:r>
              <a:rPr lang="en-US" sz="1600" dirty="0"/>
              <a:t>. </a:t>
            </a:r>
            <a:endParaRPr lang="en-US" sz="1600" dirty="0" smtClean="0"/>
          </a:p>
          <a:p>
            <a:pPr marL="0" indent="0">
              <a:buNone/>
            </a:pPr>
            <a:r>
              <a:rPr lang="en-US" sz="1600" dirty="0" smtClean="0"/>
              <a:t>Extension </a:t>
            </a:r>
            <a:r>
              <a:rPr lang="en-US" sz="1600" dirty="0"/>
              <a:t>of the opposite limb can push the entire body away from the object, causing the painful stimulus in the with-drawn limb.</a:t>
            </a:r>
          </a:p>
          <a:p>
            <a:endParaRPr lang="en-US" sz="1600" dirty="0" smtClean="0">
              <a:solidFill>
                <a:schemeClr val="accent2">
                  <a:lumMod val="75000"/>
                </a:schemeClr>
              </a:solidFill>
            </a:endParaRPr>
          </a:p>
          <a:p>
            <a:endParaRPr lang="en-US" dirty="0"/>
          </a:p>
        </p:txBody>
      </p:sp>
      <p:sp>
        <p:nvSpPr>
          <p:cNvPr id="6" name="TextBox 5"/>
          <p:cNvSpPr txBox="1"/>
          <p:nvPr/>
        </p:nvSpPr>
        <p:spPr>
          <a:xfrm>
            <a:off x="9596537" y="0"/>
            <a:ext cx="2592288" cy="307777"/>
          </a:xfrm>
          <a:prstGeom prst="rect">
            <a:avLst/>
          </a:prstGeom>
          <a:solidFill>
            <a:schemeClr val="accent3">
              <a:lumMod val="40000"/>
              <a:lumOff val="60000"/>
            </a:schemeClr>
          </a:solidFill>
          <a:ln>
            <a:solidFill>
              <a:schemeClr val="accent3">
                <a:lumMod val="75000"/>
              </a:schemeClr>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MALES’ SLIDES </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54787"/>
          <a:stretch/>
        </p:blipFill>
        <p:spPr>
          <a:xfrm>
            <a:off x="609442" y="3708362"/>
            <a:ext cx="2436431" cy="2586703"/>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062" t="4286" r="-1"/>
          <a:stretch/>
        </p:blipFill>
        <p:spPr>
          <a:xfrm>
            <a:off x="3223628" y="3708363"/>
            <a:ext cx="2870784" cy="252985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4387" y="3749675"/>
            <a:ext cx="2848122" cy="2518708"/>
          </a:xfrm>
          <a:prstGeom prst="rect">
            <a:avLst/>
          </a:prstGeom>
        </p:spPr>
      </p:pic>
      <p:cxnSp>
        <p:nvCxnSpPr>
          <p:cNvPr id="10" name="Straight Connector 9"/>
          <p:cNvCxnSpPr/>
          <p:nvPr/>
        </p:nvCxnSpPr>
        <p:spPr>
          <a:xfrm flipH="1">
            <a:off x="6094412" y="1143000"/>
            <a:ext cx="20" cy="5213350"/>
          </a:xfrm>
          <a:prstGeom prst="line">
            <a:avLst/>
          </a:prstGeom>
          <a:ln>
            <a:prstDash val="dashDot"/>
          </a:ln>
        </p:spPr>
        <p:style>
          <a:lnRef idx="1">
            <a:schemeClr val="accent2"/>
          </a:lnRef>
          <a:fillRef idx="0">
            <a:schemeClr val="accent2"/>
          </a:fillRef>
          <a:effectRef idx="0">
            <a:schemeClr val="accent2"/>
          </a:effectRef>
          <a:fontRef idx="minor">
            <a:schemeClr val="tx1"/>
          </a:fontRef>
        </p:style>
      </p:cxn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972" r="45578" b="2984"/>
          <a:stretch/>
        </p:blipFill>
        <p:spPr>
          <a:xfrm>
            <a:off x="6191921" y="3708362"/>
            <a:ext cx="2384977" cy="2532028"/>
          </a:xfrm>
          <a:prstGeom prst="rect">
            <a:avLst/>
          </a:prstGeom>
        </p:spPr>
      </p:pic>
    </p:spTree>
    <p:extLst>
      <p:ext uri="{BB962C8B-B14F-4D97-AF65-F5344CB8AC3E}">
        <p14:creationId xmlns:p14="http://schemas.microsoft.com/office/powerpoint/2010/main" val="4495774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929A69E-7D8F-4515-9605-0315ABD4F316}" type="slidenum">
              <a:rPr lang="en-US" smtClean="0"/>
              <a:t>35</a:t>
            </a:fld>
            <a:endParaRPr lang="en-US" dirty="0"/>
          </a:p>
        </p:txBody>
      </p:sp>
      <p:sp>
        <p:nvSpPr>
          <p:cNvPr id="7" name="TextBox 6"/>
          <p:cNvSpPr txBox="1"/>
          <p:nvPr/>
        </p:nvSpPr>
        <p:spPr>
          <a:xfrm>
            <a:off x="9596537" y="0"/>
            <a:ext cx="2592288" cy="307777"/>
          </a:xfrm>
          <a:prstGeom prst="rect">
            <a:avLst/>
          </a:prstGeom>
          <a:solidFill>
            <a:schemeClr val="accent3">
              <a:lumMod val="40000"/>
              <a:lumOff val="60000"/>
            </a:schemeClr>
          </a:solidFill>
          <a:ln>
            <a:solidFill>
              <a:schemeClr val="accent3">
                <a:lumMod val="75000"/>
              </a:schemeClr>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MALES’ SLIDES </a:t>
            </a:r>
          </a:p>
        </p:txBody>
      </p:sp>
      <p:sp>
        <p:nvSpPr>
          <p:cNvPr id="2" name="Title 1"/>
          <p:cNvSpPr>
            <a:spLocks noGrp="1"/>
          </p:cNvSpPr>
          <p:nvPr>
            <p:ph type="title"/>
          </p:nvPr>
        </p:nvSpPr>
        <p:spPr/>
        <p:txBody>
          <a:bodyPr>
            <a:normAutofit/>
          </a:bodyPr>
          <a:lstStyle/>
          <a:p>
            <a:r>
              <a:rPr lang="en-US" sz="3200" dirty="0" smtClean="0"/>
              <a:t>Cont.</a:t>
            </a:r>
            <a:endParaRPr lang="en-US" sz="32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460" y="1484784"/>
            <a:ext cx="5052904" cy="4392488"/>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4282" b="15605"/>
          <a:stretch/>
        </p:blipFill>
        <p:spPr>
          <a:xfrm>
            <a:off x="6310436" y="1484784"/>
            <a:ext cx="5268948" cy="4487977"/>
          </a:xfrm>
          <a:prstGeom prst="rect">
            <a:avLst/>
          </a:prstGeom>
        </p:spPr>
      </p:pic>
      <p:cxnSp>
        <p:nvCxnSpPr>
          <p:cNvPr id="8" name="Straight Connector 7"/>
          <p:cNvCxnSpPr/>
          <p:nvPr/>
        </p:nvCxnSpPr>
        <p:spPr>
          <a:xfrm flipH="1">
            <a:off x="6094412" y="1143000"/>
            <a:ext cx="20" cy="5213350"/>
          </a:xfrm>
          <a:prstGeom prst="line">
            <a:avLst/>
          </a:prstGeom>
          <a:ln>
            <a:prstDash val="dashDot"/>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2060193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61" y="228600"/>
            <a:ext cx="5484952" cy="914400"/>
          </a:xfrm>
        </p:spPr>
        <p:txBody>
          <a:bodyPr>
            <a:normAutofit fontScale="90000"/>
          </a:bodyPr>
          <a:lstStyle/>
          <a:p>
            <a:r>
              <a:rPr lang="en-US" sz="3200" dirty="0" smtClean="0"/>
              <a:t>Reflexes of posture and locomotion</a:t>
            </a:r>
            <a:endParaRPr lang="en-US" sz="3200" dirty="0"/>
          </a:p>
        </p:txBody>
      </p:sp>
      <p:sp>
        <p:nvSpPr>
          <p:cNvPr id="3" name="Slide Number Placeholder 2"/>
          <p:cNvSpPr>
            <a:spLocks noGrp="1"/>
          </p:cNvSpPr>
          <p:nvPr>
            <p:ph type="sldNum" sz="quarter" idx="12"/>
          </p:nvPr>
        </p:nvSpPr>
        <p:spPr/>
        <p:txBody>
          <a:bodyPr/>
          <a:lstStyle/>
          <a:p>
            <a:fld id="{4929A69E-7D8F-4515-9605-0315ABD4F316}" type="slidenum">
              <a:rPr lang="en-US" smtClean="0"/>
              <a:t>36</a:t>
            </a:fld>
            <a:endParaRPr lang="en-US" dirty="0"/>
          </a:p>
        </p:txBody>
      </p:sp>
      <p:sp>
        <p:nvSpPr>
          <p:cNvPr id="4" name="Content Placeholder 3"/>
          <p:cNvSpPr>
            <a:spLocks noGrp="1"/>
          </p:cNvSpPr>
          <p:nvPr>
            <p:ph sz="quarter" idx="1"/>
          </p:nvPr>
        </p:nvSpPr>
        <p:spPr>
          <a:xfrm>
            <a:off x="609442" y="1219200"/>
            <a:ext cx="5387461" cy="5137150"/>
          </a:xfrm>
        </p:spPr>
        <p:txBody>
          <a:bodyPr>
            <a:normAutofit lnSpcReduction="10000"/>
          </a:bodyPr>
          <a:lstStyle/>
          <a:p>
            <a:r>
              <a:rPr lang="en-US" sz="1600" dirty="0" smtClean="0">
                <a:solidFill>
                  <a:schemeClr val="accent2">
                    <a:lumMod val="75000"/>
                  </a:schemeClr>
                </a:solidFill>
              </a:rPr>
              <a:t>Stepping and walking movements:</a:t>
            </a:r>
          </a:p>
          <a:p>
            <a:pPr>
              <a:buFont typeface="Arial" panose="020B0604020202020204" pitchFamily="34" charset="0"/>
              <a:buChar char="•"/>
            </a:pPr>
            <a:r>
              <a:rPr lang="en-US" sz="1600" dirty="0" smtClean="0"/>
              <a:t>Rhythmical stepping movements of a single limb.</a:t>
            </a:r>
          </a:p>
          <a:p>
            <a:pPr>
              <a:buFont typeface="Arial" panose="020B0604020202020204" pitchFamily="34" charset="0"/>
              <a:buChar char="•"/>
            </a:pPr>
            <a:r>
              <a:rPr lang="en-US" sz="1600" dirty="0" smtClean="0"/>
              <a:t>Reciprocal stepping of opposite limbs.</a:t>
            </a:r>
          </a:p>
          <a:p>
            <a:pPr>
              <a:buFont typeface="Arial" panose="020B0604020202020204" pitchFamily="34" charset="0"/>
              <a:buChar char="•"/>
            </a:pPr>
            <a:r>
              <a:rPr lang="en-US" sz="1600" dirty="0" smtClean="0"/>
              <a:t>Diagonal stepping of all four limbs “mark </a:t>
            </a:r>
            <a:r>
              <a:rPr lang="en-US" sz="1600" dirty="0" err="1" smtClean="0"/>
              <a:t>time”reflex</a:t>
            </a:r>
            <a:r>
              <a:rPr lang="en-US" sz="1600" dirty="0" smtClean="0"/>
              <a:t>. </a:t>
            </a:r>
          </a:p>
          <a:p>
            <a:pPr>
              <a:buFont typeface="Arial" panose="020B0604020202020204" pitchFamily="34" charset="0"/>
              <a:buChar char="•"/>
            </a:pPr>
            <a:r>
              <a:rPr lang="en-US" sz="1600" dirty="0" smtClean="0"/>
              <a:t>Galloping reflex.</a:t>
            </a:r>
          </a:p>
          <a:p>
            <a:pPr>
              <a:buFont typeface="Arial" panose="020B0604020202020204" pitchFamily="34" charset="0"/>
              <a:buChar char="•"/>
            </a:pPr>
            <a:endParaRPr lang="en-US" sz="1600" dirty="0" smtClean="0"/>
          </a:p>
          <a:p>
            <a:r>
              <a:rPr lang="en-US" sz="1600" dirty="0" smtClean="0">
                <a:solidFill>
                  <a:schemeClr val="accent2">
                    <a:lumMod val="75000"/>
                  </a:schemeClr>
                </a:solidFill>
              </a:rPr>
              <a:t>Scratch reflex:</a:t>
            </a:r>
          </a:p>
          <a:p>
            <a:pPr>
              <a:buFont typeface="Arial" panose="020B0604020202020204" pitchFamily="34" charset="0"/>
              <a:buChar char="•"/>
            </a:pPr>
            <a:r>
              <a:rPr lang="en-US" sz="1600" dirty="0" smtClean="0"/>
              <a:t>Position sense that allows the paw to find the exact point of irritation on the surface of the body.</a:t>
            </a:r>
          </a:p>
          <a:p>
            <a:pPr>
              <a:buFont typeface="Arial" panose="020B0604020202020204" pitchFamily="34" charset="0"/>
              <a:buChar char="•"/>
            </a:pPr>
            <a:r>
              <a:rPr lang="en-US" sz="1600" dirty="0" smtClean="0"/>
              <a:t>A to-and-fro scratching movement.</a:t>
            </a:r>
          </a:p>
          <a:p>
            <a:endParaRPr lang="en-US" sz="1600" dirty="0" smtClean="0">
              <a:solidFill>
                <a:schemeClr val="accent2">
                  <a:lumMod val="75000"/>
                </a:schemeClr>
              </a:solidFill>
            </a:endParaRPr>
          </a:p>
          <a:p>
            <a:r>
              <a:rPr lang="en-US" sz="1600" dirty="0" smtClean="0">
                <a:solidFill>
                  <a:schemeClr val="accent2">
                    <a:lumMod val="75000"/>
                  </a:schemeClr>
                </a:solidFill>
              </a:rPr>
              <a:t>Spinal cord reflexes that cause muscle spasm</a:t>
            </a:r>
          </a:p>
          <a:p>
            <a:endParaRPr lang="en-US" sz="1600" dirty="0" smtClean="0">
              <a:solidFill>
                <a:schemeClr val="accent2">
                  <a:lumMod val="75000"/>
                </a:schemeClr>
              </a:solidFill>
            </a:endParaRPr>
          </a:p>
          <a:p>
            <a:pPr>
              <a:buFont typeface="Arial" panose="020B0604020202020204" pitchFamily="34" charset="0"/>
              <a:buChar char="•"/>
            </a:pPr>
            <a:r>
              <a:rPr lang="en-US" sz="1600" dirty="0" smtClean="0"/>
              <a:t>Muscle spasm resulting from a broken bone.</a:t>
            </a:r>
          </a:p>
          <a:p>
            <a:pPr>
              <a:buFont typeface="Arial" panose="020B0604020202020204" pitchFamily="34" charset="0"/>
              <a:buChar char="•"/>
            </a:pPr>
            <a:r>
              <a:rPr lang="en-US" sz="1600" dirty="0" smtClean="0"/>
              <a:t>Abdominal muscle spasm in persons with peritonitis. </a:t>
            </a:r>
          </a:p>
          <a:p>
            <a:pPr>
              <a:buFont typeface="Arial" panose="020B0604020202020204" pitchFamily="34" charset="0"/>
              <a:buChar char="•"/>
            </a:pPr>
            <a:r>
              <a:rPr lang="en-US" sz="1600" dirty="0" smtClean="0"/>
              <a:t>Muscle cramps.</a:t>
            </a:r>
          </a:p>
          <a:p>
            <a:endParaRPr lang="en-US" sz="1600" dirty="0" smtClean="0">
              <a:solidFill>
                <a:schemeClr val="accent2">
                  <a:lumMod val="75000"/>
                </a:schemeClr>
              </a:solidFill>
            </a:endParaRPr>
          </a:p>
          <a:p>
            <a:endParaRPr lang="en-US" sz="1600" dirty="0" smtClean="0">
              <a:solidFill>
                <a:schemeClr val="accent2">
                  <a:lumMod val="75000"/>
                </a:schemeClr>
              </a:solidFill>
            </a:endParaRPr>
          </a:p>
          <a:p>
            <a:pPr>
              <a:buFont typeface="Arial" panose="020B0604020202020204" pitchFamily="34" charset="0"/>
              <a:buChar char="•"/>
            </a:pPr>
            <a:endParaRPr lang="en-US" sz="1600" dirty="0" smtClean="0"/>
          </a:p>
          <a:p>
            <a:pPr marL="0" indent="0">
              <a:buNone/>
            </a:pPr>
            <a:endParaRPr lang="en-US" sz="1600" dirty="0" smtClean="0">
              <a:solidFill>
                <a:schemeClr val="accent2">
                  <a:lumMod val="75000"/>
                </a:schemeClr>
              </a:solidFill>
            </a:endParaRPr>
          </a:p>
          <a:p>
            <a:endParaRPr lang="en-US" sz="1600" dirty="0"/>
          </a:p>
        </p:txBody>
      </p:sp>
      <p:sp>
        <p:nvSpPr>
          <p:cNvPr id="5" name="Content Placeholder 4"/>
          <p:cNvSpPr>
            <a:spLocks noGrp="1"/>
          </p:cNvSpPr>
          <p:nvPr>
            <p:ph sz="quarter" idx="2"/>
          </p:nvPr>
        </p:nvSpPr>
        <p:spPr/>
        <p:txBody>
          <a:bodyPr>
            <a:normAutofit lnSpcReduction="10000"/>
          </a:bodyPr>
          <a:lstStyle/>
          <a:p>
            <a:r>
              <a:rPr lang="en-US" sz="1600" dirty="0" smtClean="0">
                <a:solidFill>
                  <a:schemeClr val="accent2">
                    <a:lumMod val="75000"/>
                  </a:schemeClr>
                </a:solidFill>
              </a:rPr>
              <a:t>Segmental autonomic reflexes are integrated in the spinal cord:</a:t>
            </a:r>
          </a:p>
          <a:p>
            <a:pPr marL="514350" indent="-514350">
              <a:buFont typeface="+mj-lt"/>
              <a:buAutoNum type="arabicPeriod"/>
            </a:pPr>
            <a:r>
              <a:rPr lang="en-US" sz="1600" dirty="0" smtClean="0"/>
              <a:t>Changes in vascular tone resulting from changes in local skin heat.</a:t>
            </a:r>
          </a:p>
          <a:p>
            <a:pPr marL="514350" indent="-514350">
              <a:buFont typeface="+mj-lt"/>
              <a:buAutoNum type="arabicPeriod"/>
            </a:pPr>
            <a:r>
              <a:rPr lang="en-US" sz="1600" dirty="0" smtClean="0"/>
              <a:t>Sweating, which results from localized heat on the surface of the body.</a:t>
            </a:r>
          </a:p>
          <a:p>
            <a:pPr marL="514350" indent="-514350">
              <a:buFont typeface="+mj-lt"/>
              <a:buAutoNum type="arabicPeriod"/>
            </a:pPr>
            <a:r>
              <a:rPr lang="en-US" sz="1600" dirty="0" err="1" smtClean="0"/>
              <a:t>Intestinointestinal</a:t>
            </a:r>
            <a:r>
              <a:rPr lang="en-US" sz="1600" dirty="0" smtClean="0"/>
              <a:t> reflexes that control some motor functions of the gut.</a:t>
            </a:r>
          </a:p>
          <a:p>
            <a:pPr marL="514350" indent="-514350">
              <a:buFont typeface="+mj-lt"/>
              <a:buAutoNum type="arabicPeriod"/>
            </a:pPr>
            <a:r>
              <a:rPr lang="en-US" sz="1600" dirty="0" err="1" smtClean="0"/>
              <a:t>Peritoneointestinal</a:t>
            </a:r>
            <a:r>
              <a:rPr lang="en-US" sz="1600" dirty="0" smtClean="0"/>
              <a:t> reflexes that inhibit gastrointestinal motility in response to peritoneal irritation.</a:t>
            </a:r>
          </a:p>
          <a:p>
            <a:pPr marL="514350" indent="-514350">
              <a:buFont typeface="+mj-lt"/>
              <a:buAutoNum type="arabicPeriod"/>
            </a:pPr>
            <a:r>
              <a:rPr lang="en-US" sz="1600" dirty="0" smtClean="0"/>
              <a:t>Evacuation reflexes for emptying the full bladder.</a:t>
            </a:r>
          </a:p>
          <a:p>
            <a:pPr marL="514350" indent="-514350">
              <a:buFont typeface="+mj-lt"/>
              <a:buAutoNum type="arabicPeriod"/>
            </a:pPr>
            <a:endParaRPr lang="en-US" sz="1600" dirty="0" smtClean="0"/>
          </a:p>
          <a:p>
            <a:r>
              <a:rPr lang="en-US" sz="1600" dirty="0" smtClean="0">
                <a:solidFill>
                  <a:schemeClr val="accent2">
                    <a:lumMod val="75000"/>
                  </a:schemeClr>
                </a:solidFill>
              </a:rPr>
              <a:t>Mass reflex:</a:t>
            </a:r>
          </a:p>
          <a:p>
            <a:pPr marL="0" indent="0">
              <a:buNone/>
            </a:pPr>
            <a:r>
              <a:rPr lang="en-US" sz="1600" dirty="0" smtClean="0"/>
              <a:t>In a spinal animal or human being, some times the spinal cord suddenly becomes excessively active, causing massive discharge in large portions of the cord by painful stimulus.</a:t>
            </a:r>
          </a:p>
          <a:p>
            <a:pPr marL="514350" indent="-514350">
              <a:buFont typeface="+mj-lt"/>
              <a:buAutoNum type="arabicPeriod"/>
            </a:pPr>
            <a:endParaRPr lang="en-US" sz="1600" dirty="0" smtClean="0"/>
          </a:p>
          <a:p>
            <a:endParaRPr lang="en-US" sz="1600" dirty="0"/>
          </a:p>
        </p:txBody>
      </p:sp>
      <p:cxnSp>
        <p:nvCxnSpPr>
          <p:cNvPr id="6" name="Straight Connector 5"/>
          <p:cNvCxnSpPr/>
          <p:nvPr/>
        </p:nvCxnSpPr>
        <p:spPr>
          <a:xfrm flipH="1">
            <a:off x="6094412" y="1143000"/>
            <a:ext cx="20" cy="5213350"/>
          </a:xfrm>
          <a:prstGeom prst="line">
            <a:avLst/>
          </a:prstGeom>
          <a:ln>
            <a:prstDash val="dashDot"/>
          </a:ln>
        </p:spPr>
        <p:style>
          <a:lnRef idx="1">
            <a:schemeClr val="accent2"/>
          </a:lnRef>
          <a:fillRef idx="0">
            <a:schemeClr val="accent2"/>
          </a:fillRef>
          <a:effectRef idx="0">
            <a:schemeClr val="accent2"/>
          </a:effectRef>
          <a:fontRef idx="minor">
            <a:schemeClr val="tx1"/>
          </a:fontRef>
        </p:style>
      </p:cxnSp>
      <p:sp>
        <p:nvSpPr>
          <p:cNvPr id="7" name="TextBox 6"/>
          <p:cNvSpPr txBox="1"/>
          <p:nvPr/>
        </p:nvSpPr>
        <p:spPr>
          <a:xfrm>
            <a:off x="9596537" y="0"/>
            <a:ext cx="2592288" cy="307777"/>
          </a:xfrm>
          <a:prstGeom prst="rect">
            <a:avLst/>
          </a:prstGeom>
          <a:solidFill>
            <a:schemeClr val="accent3">
              <a:lumMod val="40000"/>
              <a:lumOff val="60000"/>
            </a:schemeClr>
          </a:solidFill>
          <a:ln>
            <a:solidFill>
              <a:schemeClr val="accent3">
                <a:lumMod val="75000"/>
              </a:schemeClr>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MALES’ SLIDES </a:t>
            </a:r>
          </a:p>
        </p:txBody>
      </p:sp>
      <p:sp>
        <p:nvSpPr>
          <p:cNvPr id="8" name="Title 1"/>
          <p:cNvSpPr txBox="1">
            <a:spLocks/>
          </p:cNvSpPr>
          <p:nvPr/>
        </p:nvSpPr>
        <p:spPr>
          <a:xfrm>
            <a:off x="6094412" y="152400"/>
            <a:ext cx="5484991" cy="990600"/>
          </a:xfrm>
          <a:prstGeom prst="rect">
            <a:avLst/>
          </a:prstGeom>
        </p:spPr>
        <p:txBody>
          <a:bodyPr vert="horz" lIns="101590" tIns="50795" rIns="101590" bIns="50795" anchor="b" anchorCtr="0">
            <a:noAutofit/>
          </a:bodyPr>
          <a:lstStyle>
            <a:lvl1pPr algn="l" rtl="0" eaLnBrk="1" latinLnBrk="0" hangingPunct="1">
              <a:spcBef>
                <a:spcPct val="0"/>
              </a:spcBef>
              <a:buNone/>
              <a:defRPr kumimoji="0" sz="3600" kern="1200">
                <a:solidFill>
                  <a:schemeClr val="tx2"/>
                </a:solidFill>
                <a:latin typeface="+mj-lt"/>
                <a:ea typeface="+mj-ea"/>
                <a:cs typeface="+mj-cs"/>
              </a:defRPr>
            </a:lvl1pPr>
          </a:lstStyle>
          <a:p>
            <a:pPr defTabSz="914400"/>
            <a:r>
              <a:rPr lang="en-US" sz="2800" dirty="0" smtClean="0"/>
              <a:t>Autonomic Reflexes in the Spinal Cord</a:t>
            </a:r>
            <a:endParaRPr lang="en-US" sz="2800" dirty="0"/>
          </a:p>
        </p:txBody>
      </p:sp>
    </p:spTree>
    <p:extLst>
      <p:ext uri="{BB962C8B-B14F-4D97-AF65-F5344CB8AC3E}">
        <p14:creationId xmlns:p14="http://schemas.microsoft.com/office/powerpoint/2010/main" val="36812493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929A69E-7D8F-4515-9605-0315ABD4F316}" type="slidenum">
              <a:rPr lang="en-US" smtClean="0"/>
              <a:t>37</a:t>
            </a:fld>
            <a:endParaRPr lang="en-US" dirty="0"/>
          </a:p>
        </p:txBody>
      </p:sp>
      <p:sp>
        <p:nvSpPr>
          <p:cNvPr id="7" name="TextBox 6"/>
          <p:cNvSpPr txBox="1"/>
          <p:nvPr/>
        </p:nvSpPr>
        <p:spPr>
          <a:xfrm>
            <a:off x="9596537" y="0"/>
            <a:ext cx="2592288" cy="307777"/>
          </a:xfrm>
          <a:prstGeom prst="rect">
            <a:avLst/>
          </a:prstGeom>
          <a:solidFill>
            <a:schemeClr val="accent3">
              <a:lumMod val="40000"/>
              <a:lumOff val="60000"/>
            </a:schemeClr>
          </a:solidFill>
          <a:ln>
            <a:solidFill>
              <a:schemeClr val="accent3">
                <a:lumMod val="75000"/>
              </a:schemeClr>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MALES’ SLIDES </a:t>
            </a:r>
          </a:p>
        </p:txBody>
      </p:sp>
      <p:sp>
        <p:nvSpPr>
          <p:cNvPr id="2" name="Title 1"/>
          <p:cNvSpPr>
            <a:spLocks noGrp="1"/>
          </p:cNvSpPr>
          <p:nvPr>
            <p:ph type="title"/>
          </p:nvPr>
        </p:nvSpPr>
        <p:spPr/>
        <p:txBody>
          <a:bodyPr>
            <a:normAutofit/>
          </a:bodyPr>
          <a:lstStyle/>
          <a:p>
            <a:r>
              <a:rPr lang="en-US" sz="3200" dirty="0" smtClean="0"/>
              <a:t>Autonomic reflexes in the spinal cord</a:t>
            </a:r>
            <a:endParaRPr lang="en-US" sz="3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441" y="1425575"/>
            <a:ext cx="5340955" cy="46482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2874" y="1427333"/>
            <a:ext cx="5146510" cy="4646442"/>
          </a:xfrm>
          <a:prstGeom prst="rect">
            <a:avLst/>
          </a:prstGeom>
        </p:spPr>
      </p:pic>
      <p:cxnSp>
        <p:nvCxnSpPr>
          <p:cNvPr id="9" name="Straight Connector 8"/>
          <p:cNvCxnSpPr/>
          <p:nvPr/>
        </p:nvCxnSpPr>
        <p:spPr>
          <a:xfrm flipH="1">
            <a:off x="6094412" y="1143000"/>
            <a:ext cx="20" cy="5213350"/>
          </a:xfrm>
          <a:prstGeom prst="line">
            <a:avLst/>
          </a:prstGeom>
          <a:ln>
            <a:prstDash val="dashDot"/>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4004478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Types of spinal reflexes</a:t>
            </a:r>
            <a:endParaRPr lang="en-US" sz="3200" dirty="0"/>
          </a:p>
        </p:txBody>
      </p:sp>
      <p:sp>
        <p:nvSpPr>
          <p:cNvPr id="3" name="Slide Number Placeholder 2"/>
          <p:cNvSpPr>
            <a:spLocks noGrp="1"/>
          </p:cNvSpPr>
          <p:nvPr>
            <p:ph type="sldNum" sz="quarter" idx="12"/>
          </p:nvPr>
        </p:nvSpPr>
        <p:spPr/>
        <p:txBody>
          <a:bodyPr/>
          <a:lstStyle/>
          <a:p>
            <a:fld id="{4929A69E-7D8F-4515-9605-0315ABD4F316}" type="slidenum">
              <a:rPr lang="en-US" smtClean="0"/>
              <a:t>38</a:t>
            </a:fld>
            <a:endParaRPr lang="en-US" dirty="0"/>
          </a:p>
        </p:txBody>
      </p:sp>
      <p:sp>
        <p:nvSpPr>
          <p:cNvPr id="5" name="Rectangle 4"/>
          <p:cNvSpPr/>
          <p:nvPr/>
        </p:nvSpPr>
        <p:spPr>
          <a:xfrm>
            <a:off x="609441" y="1278461"/>
            <a:ext cx="288032" cy="4813147"/>
          </a:xfrm>
          <a:prstGeom prst="rect">
            <a:avLst/>
          </a:prstGeom>
          <a:solidFill>
            <a:schemeClr val="accent2">
              <a:lumMod val="40000"/>
              <a:lumOff val="60000"/>
            </a:schemeClr>
          </a:solidFill>
        </p:spPr>
        <p:style>
          <a:lnRef idx="2">
            <a:schemeClr val="accent2"/>
          </a:lnRef>
          <a:fillRef idx="1">
            <a:schemeClr val="lt1"/>
          </a:fillRef>
          <a:effectRef idx="0">
            <a:schemeClr val="accent2"/>
          </a:effectRef>
          <a:fontRef idx="minor">
            <a:schemeClr val="dk1"/>
          </a:fontRef>
        </p:style>
        <p:txBody>
          <a:bodyPr vert="vert270" rtlCol="0" anchor="ctr"/>
          <a:lstStyle/>
          <a:p>
            <a:pPr algn="ctr"/>
            <a:r>
              <a:rPr lang="en-US" sz="1800">
                <a:solidFill>
                  <a:schemeClr val="bg1"/>
                </a:solidFill>
              </a:rPr>
              <a:t>Spinal Cord Reflexes</a:t>
            </a:r>
          </a:p>
        </p:txBody>
      </p:sp>
      <p:cxnSp>
        <p:nvCxnSpPr>
          <p:cNvPr id="6" name="Straight Connector 5"/>
          <p:cNvCxnSpPr>
            <a:stCxn id="5" idx="3"/>
          </p:cNvCxnSpPr>
          <p:nvPr/>
        </p:nvCxnSpPr>
        <p:spPr>
          <a:xfrm>
            <a:off x="897473" y="3685035"/>
            <a:ext cx="228387"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7" name="Straight Connector 6"/>
          <p:cNvCxnSpPr/>
          <p:nvPr/>
        </p:nvCxnSpPr>
        <p:spPr>
          <a:xfrm flipV="1">
            <a:off x="1125860" y="1628800"/>
            <a:ext cx="0" cy="2056234"/>
          </a:xfrm>
          <a:prstGeom prst="line">
            <a:avLst/>
          </a:prstGeom>
        </p:spPr>
        <p:style>
          <a:lnRef idx="1">
            <a:schemeClr val="accent2"/>
          </a:lnRef>
          <a:fillRef idx="0">
            <a:schemeClr val="accent2"/>
          </a:fillRef>
          <a:effectRef idx="0">
            <a:schemeClr val="accent2"/>
          </a:effectRef>
          <a:fontRef idx="minor">
            <a:schemeClr val="tx1"/>
          </a:fontRef>
        </p:style>
      </p:cxnSp>
      <p:cxnSp>
        <p:nvCxnSpPr>
          <p:cNvPr id="8" name="Straight Connector 7"/>
          <p:cNvCxnSpPr/>
          <p:nvPr/>
        </p:nvCxnSpPr>
        <p:spPr>
          <a:xfrm flipV="1">
            <a:off x="1125860" y="3685034"/>
            <a:ext cx="0" cy="1976214"/>
          </a:xfrm>
          <a:prstGeom prst="line">
            <a:avLst/>
          </a:prstGeom>
        </p:spPr>
        <p:style>
          <a:lnRef idx="1">
            <a:schemeClr val="accent2"/>
          </a:lnRef>
          <a:fillRef idx="0">
            <a:schemeClr val="accent2"/>
          </a:fillRef>
          <a:effectRef idx="0">
            <a:schemeClr val="accent2"/>
          </a:effectRef>
          <a:fontRef idx="minor">
            <a:schemeClr val="tx1"/>
          </a:fontRef>
        </p:style>
      </p:cxnSp>
      <p:cxnSp>
        <p:nvCxnSpPr>
          <p:cNvPr id="9" name="Straight Arrow Connector 8"/>
          <p:cNvCxnSpPr/>
          <p:nvPr/>
        </p:nvCxnSpPr>
        <p:spPr>
          <a:xfrm>
            <a:off x="1125860" y="1628800"/>
            <a:ext cx="216024"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0" name="Straight Arrow Connector 9"/>
          <p:cNvCxnSpPr/>
          <p:nvPr/>
        </p:nvCxnSpPr>
        <p:spPr>
          <a:xfrm>
            <a:off x="1125860" y="5661248"/>
            <a:ext cx="216024"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1" name="Rectangle 10"/>
          <p:cNvSpPr/>
          <p:nvPr/>
        </p:nvSpPr>
        <p:spPr>
          <a:xfrm>
            <a:off x="1413892" y="1407742"/>
            <a:ext cx="1872208" cy="55099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500" dirty="0">
                <a:solidFill>
                  <a:schemeClr val="accent2">
                    <a:lumMod val="75000"/>
                  </a:schemeClr>
                </a:solidFill>
              </a:rPr>
              <a:t>According to the number of </a:t>
            </a:r>
            <a:r>
              <a:rPr lang="en-US" sz="1500" dirty="0" smtClean="0">
                <a:solidFill>
                  <a:schemeClr val="accent2">
                    <a:lumMod val="75000"/>
                  </a:schemeClr>
                </a:solidFill>
              </a:rPr>
              <a:t>synapses</a:t>
            </a:r>
            <a:endParaRPr lang="en-US" sz="1500" dirty="0">
              <a:solidFill>
                <a:schemeClr val="accent2">
                  <a:lumMod val="75000"/>
                </a:schemeClr>
              </a:solidFill>
            </a:endParaRPr>
          </a:p>
        </p:txBody>
      </p:sp>
      <p:sp>
        <p:nvSpPr>
          <p:cNvPr id="12" name="Rectangle 11"/>
          <p:cNvSpPr/>
          <p:nvPr/>
        </p:nvSpPr>
        <p:spPr>
          <a:xfrm>
            <a:off x="1413892" y="5395464"/>
            <a:ext cx="1872208" cy="55099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500" dirty="0">
                <a:solidFill>
                  <a:schemeClr val="accent2">
                    <a:lumMod val="75000"/>
                  </a:schemeClr>
                </a:solidFill>
              </a:rPr>
              <a:t>According to site of the sensory receptor</a:t>
            </a:r>
          </a:p>
        </p:txBody>
      </p:sp>
      <p:cxnSp>
        <p:nvCxnSpPr>
          <p:cNvPr id="15" name="Straight Connector 14"/>
          <p:cNvCxnSpPr/>
          <p:nvPr/>
        </p:nvCxnSpPr>
        <p:spPr>
          <a:xfrm>
            <a:off x="3286100" y="1700808"/>
            <a:ext cx="228387"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9" name="Straight Connector 18"/>
          <p:cNvCxnSpPr/>
          <p:nvPr/>
        </p:nvCxnSpPr>
        <p:spPr>
          <a:xfrm>
            <a:off x="3514487" y="1700808"/>
            <a:ext cx="0" cy="746778"/>
          </a:xfrm>
          <a:prstGeom prst="line">
            <a:avLst/>
          </a:prstGeom>
        </p:spPr>
        <p:style>
          <a:lnRef idx="1">
            <a:schemeClr val="accent2"/>
          </a:lnRef>
          <a:fillRef idx="0">
            <a:schemeClr val="accent2"/>
          </a:fillRef>
          <a:effectRef idx="0">
            <a:schemeClr val="accent2"/>
          </a:effectRef>
          <a:fontRef idx="minor">
            <a:schemeClr val="tx1"/>
          </a:fontRef>
        </p:style>
      </p:cxnSp>
      <p:cxnSp>
        <p:nvCxnSpPr>
          <p:cNvPr id="21" name="Straight Connector 20"/>
          <p:cNvCxnSpPr/>
          <p:nvPr/>
        </p:nvCxnSpPr>
        <p:spPr>
          <a:xfrm flipV="1">
            <a:off x="3514487" y="1407742"/>
            <a:ext cx="0" cy="293066"/>
          </a:xfrm>
          <a:prstGeom prst="line">
            <a:avLst/>
          </a:prstGeom>
        </p:spPr>
        <p:style>
          <a:lnRef idx="1">
            <a:schemeClr val="accent2"/>
          </a:lnRef>
          <a:fillRef idx="0">
            <a:schemeClr val="accent2"/>
          </a:fillRef>
          <a:effectRef idx="0">
            <a:schemeClr val="accent2"/>
          </a:effectRef>
          <a:fontRef idx="minor">
            <a:schemeClr val="tx1"/>
          </a:fontRef>
        </p:style>
      </p:cxnSp>
      <p:cxnSp>
        <p:nvCxnSpPr>
          <p:cNvPr id="23" name="Straight Arrow Connector 22"/>
          <p:cNvCxnSpPr/>
          <p:nvPr/>
        </p:nvCxnSpPr>
        <p:spPr>
          <a:xfrm>
            <a:off x="3514487" y="1407742"/>
            <a:ext cx="203661"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4" name="Straight Arrow Connector 23"/>
          <p:cNvCxnSpPr/>
          <p:nvPr/>
        </p:nvCxnSpPr>
        <p:spPr>
          <a:xfrm>
            <a:off x="3514487" y="2447586"/>
            <a:ext cx="203661"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5" name="Rectangle 24"/>
          <p:cNvSpPr/>
          <p:nvPr/>
        </p:nvSpPr>
        <p:spPr>
          <a:xfrm>
            <a:off x="3742875" y="1207175"/>
            <a:ext cx="1723076" cy="65238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1400" dirty="0">
                <a:solidFill>
                  <a:schemeClr val="bg2">
                    <a:lumMod val="75000"/>
                  </a:schemeClr>
                </a:solidFill>
              </a:rPr>
              <a:t>Monosynaptic </a:t>
            </a:r>
            <a:endParaRPr lang="en-US" sz="1400" dirty="0" smtClean="0">
              <a:solidFill>
                <a:schemeClr val="bg2">
                  <a:lumMod val="75000"/>
                </a:schemeClr>
              </a:solidFill>
            </a:endParaRPr>
          </a:p>
          <a:p>
            <a:pPr lvl="0" algn="ctr"/>
            <a:r>
              <a:rPr lang="en-US" sz="1400" dirty="0" smtClean="0">
                <a:solidFill>
                  <a:schemeClr val="bg2">
                    <a:lumMod val="75000"/>
                  </a:schemeClr>
                </a:solidFill>
              </a:rPr>
              <a:t>(</a:t>
            </a:r>
            <a:r>
              <a:rPr lang="en-US" sz="1400" dirty="0">
                <a:solidFill>
                  <a:schemeClr val="bg2">
                    <a:lumMod val="75000"/>
                  </a:schemeClr>
                </a:solidFill>
              </a:rPr>
              <a:t>one synapse</a:t>
            </a:r>
            <a:r>
              <a:rPr lang="en-US" sz="1400" dirty="0" smtClean="0">
                <a:solidFill>
                  <a:schemeClr val="bg2">
                    <a:lumMod val="75000"/>
                  </a:schemeClr>
                </a:solidFill>
              </a:rPr>
              <a:t>)</a:t>
            </a:r>
            <a:endParaRPr lang="en-US" sz="1400" dirty="0">
              <a:solidFill>
                <a:schemeClr val="bg2">
                  <a:lumMod val="75000"/>
                </a:schemeClr>
              </a:solidFill>
            </a:endParaRPr>
          </a:p>
        </p:txBody>
      </p:sp>
      <p:sp>
        <p:nvSpPr>
          <p:cNvPr id="26" name="Rectangle 25"/>
          <p:cNvSpPr/>
          <p:nvPr/>
        </p:nvSpPr>
        <p:spPr>
          <a:xfrm>
            <a:off x="3738399" y="2240608"/>
            <a:ext cx="1719807" cy="46823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1400" dirty="0">
                <a:solidFill>
                  <a:schemeClr val="bg2">
                    <a:lumMod val="75000"/>
                  </a:schemeClr>
                </a:solidFill>
              </a:rPr>
              <a:t>Polysynaptic </a:t>
            </a:r>
            <a:endParaRPr lang="en-US" sz="1400" dirty="0" smtClean="0">
              <a:solidFill>
                <a:schemeClr val="bg2">
                  <a:lumMod val="75000"/>
                </a:schemeClr>
              </a:solidFill>
            </a:endParaRPr>
          </a:p>
          <a:p>
            <a:pPr lvl="0" algn="ctr"/>
            <a:r>
              <a:rPr lang="en-US" sz="1400" dirty="0" smtClean="0">
                <a:solidFill>
                  <a:schemeClr val="bg2">
                    <a:lumMod val="75000"/>
                  </a:schemeClr>
                </a:solidFill>
              </a:rPr>
              <a:t>(</a:t>
            </a:r>
            <a:r>
              <a:rPr lang="en-US" sz="1400" dirty="0">
                <a:solidFill>
                  <a:schemeClr val="bg2">
                    <a:lumMod val="75000"/>
                  </a:schemeClr>
                </a:solidFill>
              </a:rPr>
              <a:t>2 or more synapses) </a:t>
            </a:r>
          </a:p>
        </p:txBody>
      </p:sp>
      <p:cxnSp>
        <p:nvCxnSpPr>
          <p:cNvPr id="30" name="Straight Connector 29"/>
          <p:cNvCxnSpPr/>
          <p:nvPr/>
        </p:nvCxnSpPr>
        <p:spPr>
          <a:xfrm>
            <a:off x="5465951" y="1407742"/>
            <a:ext cx="228387"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31" name="Straight Connector 30"/>
          <p:cNvCxnSpPr/>
          <p:nvPr/>
        </p:nvCxnSpPr>
        <p:spPr>
          <a:xfrm>
            <a:off x="5458206" y="2500689"/>
            <a:ext cx="228387" cy="0"/>
          </a:xfrm>
          <a:prstGeom prst="line">
            <a:avLst/>
          </a:prstGeom>
        </p:spPr>
        <p:style>
          <a:lnRef idx="1">
            <a:schemeClr val="accent2"/>
          </a:lnRef>
          <a:fillRef idx="0">
            <a:schemeClr val="accent2"/>
          </a:fillRef>
          <a:effectRef idx="0">
            <a:schemeClr val="accent2"/>
          </a:effectRef>
          <a:fontRef idx="minor">
            <a:schemeClr val="tx1"/>
          </a:fontRef>
        </p:style>
      </p:cxnSp>
      <p:sp>
        <p:nvSpPr>
          <p:cNvPr id="32" name="Rectangle 31"/>
          <p:cNvSpPr/>
          <p:nvPr/>
        </p:nvSpPr>
        <p:spPr>
          <a:xfrm>
            <a:off x="5694337" y="1207175"/>
            <a:ext cx="5885064" cy="65238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1300" dirty="0">
                <a:solidFill>
                  <a:schemeClr val="tx1"/>
                </a:solidFill>
              </a:rPr>
              <a:t>Afferent nerve fibers synapse directly with motor neurons </a:t>
            </a:r>
            <a:endParaRPr lang="en-US" sz="1300" dirty="0" smtClean="0">
              <a:solidFill>
                <a:schemeClr val="tx1"/>
              </a:solidFill>
            </a:endParaRPr>
          </a:p>
          <a:p>
            <a:pPr algn="ctr"/>
            <a:r>
              <a:rPr lang="en-US" sz="1300" dirty="0" smtClean="0">
                <a:solidFill>
                  <a:schemeClr val="tx1"/>
                </a:solidFill>
              </a:rPr>
              <a:t>(</a:t>
            </a:r>
            <a:r>
              <a:rPr lang="en-US" sz="1300" dirty="0">
                <a:solidFill>
                  <a:schemeClr val="tx1"/>
                </a:solidFill>
              </a:rPr>
              <a:t>No interneuron</a:t>
            </a:r>
            <a:r>
              <a:rPr lang="en-US" sz="1300" dirty="0" smtClean="0">
                <a:solidFill>
                  <a:schemeClr val="tx1"/>
                </a:solidFill>
              </a:rPr>
              <a:t>,</a:t>
            </a:r>
            <a:r>
              <a:rPr lang="en-US" sz="1300" dirty="0">
                <a:solidFill>
                  <a:srgbClr val="FF0000"/>
                </a:solidFill>
              </a:rPr>
              <a:t> </a:t>
            </a:r>
            <a:r>
              <a:rPr lang="en-US" sz="1300" dirty="0">
                <a:solidFill>
                  <a:srgbClr val="00B050"/>
                </a:solidFill>
              </a:rPr>
              <a:t>(one synapse between the afferent and efferent neurons)</a:t>
            </a:r>
          </a:p>
          <a:p>
            <a:pPr lvl="0" algn="ctr"/>
            <a:r>
              <a:rPr lang="en-US" sz="1300" dirty="0" smtClean="0">
                <a:solidFill>
                  <a:schemeClr val="tx1"/>
                </a:solidFill>
              </a:rPr>
              <a:t> </a:t>
            </a:r>
            <a:r>
              <a:rPr lang="en-US" sz="1300" dirty="0">
                <a:solidFill>
                  <a:schemeClr val="bg2">
                    <a:lumMod val="75000"/>
                  </a:schemeClr>
                </a:solidFill>
              </a:rPr>
              <a:t>e.g. stretch reflex</a:t>
            </a:r>
            <a:r>
              <a:rPr lang="en-US" sz="1300" dirty="0">
                <a:solidFill>
                  <a:schemeClr val="tx1"/>
                </a:solidFill>
              </a:rPr>
              <a:t>)</a:t>
            </a:r>
          </a:p>
        </p:txBody>
      </p:sp>
      <p:sp>
        <p:nvSpPr>
          <p:cNvPr id="33" name="Rectangle 32"/>
          <p:cNvSpPr/>
          <p:nvPr/>
        </p:nvSpPr>
        <p:spPr>
          <a:xfrm>
            <a:off x="5686593" y="2240608"/>
            <a:ext cx="5885063" cy="46823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1400" dirty="0">
                <a:solidFill>
                  <a:schemeClr val="tx1"/>
                </a:solidFill>
              </a:rPr>
              <a:t>Afferent nerve fibers synapse with one or more interneurons. </a:t>
            </a:r>
            <a:r>
              <a:rPr lang="en-US" sz="1400" dirty="0">
                <a:solidFill>
                  <a:schemeClr val="bg2">
                    <a:lumMod val="75000"/>
                  </a:schemeClr>
                </a:solidFill>
              </a:rPr>
              <a:t>e.g. withdrawal, abdominal and visceral reflexes</a:t>
            </a:r>
          </a:p>
        </p:txBody>
      </p:sp>
      <p:cxnSp>
        <p:nvCxnSpPr>
          <p:cNvPr id="42" name="Straight Connector 41"/>
          <p:cNvCxnSpPr/>
          <p:nvPr/>
        </p:nvCxnSpPr>
        <p:spPr>
          <a:xfrm>
            <a:off x="3271139" y="5661248"/>
            <a:ext cx="228387"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44" name="Straight Arrow Connector 43"/>
          <p:cNvCxnSpPr/>
          <p:nvPr/>
        </p:nvCxnSpPr>
        <p:spPr>
          <a:xfrm>
            <a:off x="3491117" y="3501008"/>
            <a:ext cx="203661"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47" name="Straight Connector 46"/>
          <p:cNvCxnSpPr/>
          <p:nvPr/>
        </p:nvCxnSpPr>
        <p:spPr>
          <a:xfrm flipV="1">
            <a:off x="3499526" y="5661248"/>
            <a:ext cx="0" cy="293066"/>
          </a:xfrm>
          <a:prstGeom prst="line">
            <a:avLst/>
          </a:prstGeom>
        </p:spPr>
        <p:style>
          <a:lnRef idx="1">
            <a:schemeClr val="accent2"/>
          </a:lnRef>
          <a:fillRef idx="0">
            <a:schemeClr val="accent2"/>
          </a:fillRef>
          <a:effectRef idx="0">
            <a:schemeClr val="accent2"/>
          </a:effectRef>
          <a:fontRef idx="minor">
            <a:schemeClr val="tx1"/>
          </a:fontRef>
        </p:style>
      </p:cxnSp>
      <p:cxnSp>
        <p:nvCxnSpPr>
          <p:cNvPr id="48" name="Straight Arrow Connector 47"/>
          <p:cNvCxnSpPr/>
          <p:nvPr/>
        </p:nvCxnSpPr>
        <p:spPr>
          <a:xfrm>
            <a:off x="3499526" y="5946461"/>
            <a:ext cx="203661"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49" name="Rectangle 48"/>
          <p:cNvSpPr/>
          <p:nvPr/>
        </p:nvSpPr>
        <p:spPr>
          <a:xfrm>
            <a:off x="3746144" y="3096748"/>
            <a:ext cx="1719807" cy="88704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1400" dirty="0">
                <a:solidFill>
                  <a:schemeClr val="bg2">
                    <a:lumMod val="75000"/>
                  </a:schemeClr>
                </a:solidFill>
              </a:rPr>
              <a:t>Deep </a:t>
            </a:r>
            <a:r>
              <a:rPr lang="en-US" sz="1400" dirty="0" smtClean="0">
                <a:solidFill>
                  <a:schemeClr val="bg2">
                    <a:lumMod val="75000"/>
                  </a:schemeClr>
                </a:solidFill>
              </a:rPr>
              <a:t>reflexes</a:t>
            </a:r>
            <a:endParaRPr lang="en-US" sz="1400" dirty="0">
              <a:solidFill>
                <a:schemeClr val="bg2">
                  <a:lumMod val="75000"/>
                </a:schemeClr>
              </a:solidFill>
            </a:endParaRPr>
          </a:p>
        </p:txBody>
      </p:sp>
      <p:cxnSp>
        <p:nvCxnSpPr>
          <p:cNvPr id="55" name="Straight Connector 54"/>
          <p:cNvCxnSpPr/>
          <p:nvPr/>
        </p:nvCxnSpPr>
        <p:spPr>
          <a:xfrm flipV="1">
            <a:off x="3491117" y="3501008"/>
            <a:ext cx="0" cy="2160241"/>
          </a:xfrm>
          <a:prstGeom prst="line">
            <a:avLst/>
          </a:prstGeom>
        </p:spPr>
        <p:style>
          <a:lnRef idx="1">
            <a:schemeClr val="accent2"/>
          </a:lnRef>
          <a:fillRef idx="0">
            <a:schemeClr val="accent2"/>
          </a:fillRef>
          <a:effectRef idx="0">
            <a:schemeClr val="accent2"/>
          </a:effectRef>
          <a:fontRef idx="minor">
            <a:schemeClr val="tx1"/>
          </a:fontRef>
        </p:style>
      </p:cxnSp>
      <p:cxnSp>
        <p:nvCxnSpPr>
          <p:cNvPr id="56" name="Straight Arrow Connector 55"/>
          <p:cNvCxnSpPr/>
          <p:nvPr/>
        </p:nvCxnSpPr>
        <p:spPr>
          <a:xfrm>
            <a:off x="3491117" y="4869160"/>
            <a:ext cx="203661"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57" name="Rectangle 56"/>
          <p:cNvSpPr/>
          <p:nvPr/>
        </p:nvSpPr>
        <p:spPr>
          <a:xfrm>
            <a:off x="3746144" y="4532415"/>
            <a:ext cx="1719807" cy="58387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1400" dirty="0">
                <a:solidFill>
                  <a:schemeClr val="bg2">
                    <a:lumMod val="75000"/>
                  </a:schemeClr>
                </a:solidFill>
              </a:rPr>
              <a:t>Superficial reflexes</a:t>
            </a:r>
          </a:p>
        </p:txBody>
      </p:sp>
      <p:sp>
        <p:nvSpPr>
          <p:cNvPr id="58" name="Rectangle 57"/>
          <p:cNvSpPr/>
          <p:nvPr/>
        </p:nvSpPr>
        <p:spPr>
          <a:xfrm>
            <a:off x="3746144" y="5712343"/>
            <a:ext cx="1719807" cy="46823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1400" dirty="0" smtClean="0">
                <a:solidFill>
                  <a:schemeClr val="bg2">
                    <a:lumMod val="75000"/>
                  </a:schemeClr>
                </a:solidFill>
              </a:rPr>
              <a:t>Visceral</a:t>
            </a:r>
            <a:endParaRPr lang="en-US" sz="1400" dirty="0">
              <a:solidFill>
                <a:schemeClr val="bg2">
                  <a:lumMod val="75000"/>
                </a:schemeClr>
              </a:solidFill>
            </a:endParaRPr>
          </a:p>
        </p:txBody>
      </p:sp>
      <p:cxnSp>
        <p:nvCxnSpPr>
          <p:cNvPr id="62" name="Straight Connector 61"/>
          <p:cNvCxnSpPr/>
          <p:nvPr/>
        </p:nvCxnSpPr>
        <p:spPr>
          <a:xfrm>
            <a:off x="5465951" y="3704416"/>
            <a:ext cx="228387"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63" name="Straight Connector 62"/>
          <p:cNvCxnSpPr/>
          <p:nvPr/>
        </p:nvCxnSpPr>
        <p:spPr>
          <a:xfrm>
            <a:off x="5465951" y="4869160"/>
            <a:ext cx="228387"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64" name="Straight Connector 63"/>
          <p:cNvCxnSpPr/>
          <p:nvPr/>
        </p:nvCxnSpPr>
        <p:spPr>
          <a:xfrm>
            <a:off x="5465950" y="5933186"/>
            <a:ext cx="228387" cy="0"/>
          </a:xfrm>
          <a:prstGeom prst="line">
            <a:avLst/>
          </a:prstGeom>
        </p:spPr>
        <p:style>
          <a:lnRef idx="1">
            <a:schemeClr val="accent2"/>
          </a:lnRef>
          <a:fillRef idx="0">
            <a:schemeClr val="accent2"/>
          </a:fillRef>
          <a:effectRef idx="0">
            <a:schemeClr val="accent2"/>
          </a:effectRef>
          <a:fontRef idx="minor">
            <a:schemeClr val="tx1"/>
          </a:fontRef>
        </p:style>
      </p:cxnSp>
      <p:sp>
        <p:nvSpPr>
          <p:cNvPr id="65" name="Rectangle 64"/>
          <p:cNvSpPr/>
          <p:nvPr/>
        </p:nvSpPr>
        <p:spPr>
          <a:xfrm>
            <a:off x="5694337" y="3089894"/>
            <a:ext cx="5885064" cy="8939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171450" lvl="0" indent="-171450">
              <a:buFont typeface="Arial" panose="020B0604020202020204" pitchFamily="34" charset="0"/>
              <a:buChar char="•"/>
            </a:pPr>
            <a:r>
              <a:rPr lang="en-US" sz="1200" dirty="0">
                <a:solidFill>
                  <a:schemeClr val="tx1"/>
                </a:solidFill>
              </a:rPr>
              <a:t>generated by stimulation of receptors deep in muscle and </a:t>
            </a:r>
            <a:r>
              <a:rPr lang="en-US" sz="1200" dirty="0" smtClean="0">
                <a:solidFill>
                  <a:schemeClr val="tx1"/>
                </a:solidFill>
              </a:rPr>
              <a:t>tendons.</a:t>
            </a:r>
          </a:p>
          <a:p>
            <a:pPr marL="171450" indent="-171450">
              <a:buFont typeface="Arial" panose="020B0604020202020204" pitchFamily="34" charset="0"/>
              <a:buChar char="•"/>
            </a:pPr>
            <a:r>
              <a:rPr lang="en-US" sz="1200" dirty="0">
                <a:solidFill>
                  <a:srgbClr val="00B050"/>
                </a:solidFill>
              </a:rPr>
              <a:t>A reflex below the skin ( like muscle reflexes).</a:t>
            </a:r>
          </a:p>
          <a:p>
            <a:pPr marL="171450" indent="-171450">
              <a:buFont typeface="Arial" panose="020B0604020202020204" pitchFamily="34" charset="0"/>
              <a:buChar char="•"/>
            </a:pPr>
            <a:r>
              <a:rPr lang="en-US" sz="1200" dirty="0">
                <a:solidFill>
                  <a:srgbClr val="00B050"/>
                </a:solidFill>
              </a:rPr>
              <a:t>Tendon jerks: Reflexes that can be produced by the hammer.</a:t>
            </a:r>
          </a:p>
          <a:p>
            <a:pPr marL="171450" indent="-171450">
              <a:buFont typeface="Arial" panose="020B0604020202020204" pitchFamily="34" charset="0"/>
              <a:buChar char="•"/>
            </a:pPr>
            <a:r>
              <a:rPr lang="en-US" sz="1200" dirty="0">
                <a:solidFill>
                  <a:srgbClr val="00B050"/>
                </a:solidFill>
              </a:rPr>
              <a:t>Golgi tendon organ reflex: In the tendon </a:t>
            </a:r>
            <a:r>
              <a:rPr lang="en-US" sz="1200" u="sng" dirty="0">
                <a:solidFill>
                  <a:srgbClr val="00B050"/>
                </a:solidFill>
              </a:rPr>
              <a:t>not</a:t>
            </a:r>
            <a:r>
              <a:rPr lang="en-US" sz="1200" dirty="0">
                <a:solidFill>
                  <a:srgbClr val="00B050"/>
                </a:solidFill>
              </a:rPr>
              <a:t> the muscle.</a:t>
            </a:r>
          </a:p>
          <a:p>
            <a:pPr marL="171450" indent="-171450">
              <a:buFont typeface="Arial" panose="020B0604020202020204" pitchFamily="34" charset="0"/>
              <a:buChar char="•"/>
            </a:pPr>
            <a:r>
              <a:rPr lang="en-US" sz="1200" dirty="0">
                <a:solidFill>
                  <a:srgbClr val="00B050"/>
                </a:solidFill>
              </a:rPr>
              <a:t>Withdrawal: like pinprick</a:t>
            </a:r>
            <a:r>
              <a:rPr lang="en-US" sz="1200" dirty="0" smtClean="0">
                <a:solidFill>
                  <a:srgbClr val="00B050"/>
                </a:solidFill>
              </a:rPr>
              <a:t>.</a:t>
            </a:r>
            <a:endParaRPr lang="en-GB" sz="1200" dirty="0">
              <a:solidFill>
                <a:srgbClr val="00B050"/>
              </a:solidFill>
            </a:endParaRPr>
          </a:p>
        </p:txBody>
      </p:sp>
      <p:sp>
        <p:nvSpPr>
          <p:cNvPr id="66" name="Rectangle 65"/>
          <p:cNvSpPr/>
          <p:nvPr/>
        </p:nvSpPr>
        <p:spPr>
          <a:xfrm>
            <a:off x="5694337" y="4532416"/>
            <a:ext cx="2776339" cy="58387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1200" dirty="0">
                <a:solidFill>
                  <a:schemeClr val="tx1"/>
                </a:solidFill>
              </a:rPr>
              <a:t>Are polysynaptic reflexes; the receptors are superficial in the skin. </a:t>
            </a:r>
            <a:r>
              <a:rPr lang="en-US" sz="1200" dirty="0">
                <a:solidFill>
                  <a:schemeClr val="bg2">
                    <a:lumMod val="75000"/>
                  </a:schemeClr>
                </a:solidFill>
              </a:rPr>
              <a:t>E.g. withdrawal, abdominal and plantar reflexes.</a:t>
            </a:r>
          </a:p>
        </p:txBody>
      </p:sp>
      <p:cxnSp>
        <p:nvCxnSpPr>
          <p:cNvPr id="67" name="Straight Connector 66"/>
          <p:cNvCxnSpPr/>
          <p:nvPr/>
        </p:nvCxnSpPr>
        <p:spPr>
          <a:xfrm>
            <a:off x="8699063" y="3983794"/>
            <a:ext cx="1" cy="813358"/>
          </a:xfrm>
          <a:prstGeom prst="line">
            <a:avLst/>
          </a:prstGeom>
        </p:spPr>
        <p:style>
          <a:lnRef idx="1">
            <a:schemeClr val="accent2"/>
          </a:lnRef>
          <a:fillRef idx="0">
            <a:schemeClr val="accent2"/>
          </a:fillRef>
          <a:effectRef idx="0">
            <a:schemeClr val="accent2"/>
          </a:effectRef>
          <a:fontRef idx="minor">
            <a:schemeClr val="tx1"/>
          </a:fontRef>
        </p:style>
      </p:cxnSp>
      <p:cxnSp>
        <p:nvCxnSpPr>
          <p:cNvPr id="70" name="Straight Connector 69"/>
          <p:cNvCxnSpPr/>
          <p:nvPr/>
        </p:nvCxnSpPr>
        <p:spPr>
          <a:xfrm flipV="1">
            <a:off x="8699063" y="4532415"/>
            <a:ext cx="0" cy="264737"/>
          </a:xfrm>
          <a:prstGeom prst="line">
            <a:avLst/>
          </a:prstGeom>
        </p:spPr>
        <p:style>
          <a:lnRef idx="1">
            <a:schemeClr val="accent2"/>
          </a:lnRef>
          <a:fillRef idx="0">
            <a:schemeClr val="accent2"/>
          </a:fillRef>
          <a:effectRef idx="0">
            <a:schemeClr val="accent2"/>
          </a:effectRef>
          <a:fontRef idx="minor">
            <a:schemeClr val="tx1"/>
          </a:fontRef>
        </p:style>
      </p:cxnSp>
      <p:cxnSp>
        <p:nvCxnSpPr>
          <p:cNvPr id="71" name="Straight Connector 70"/>
          <p:cNvCxnSpPr/>
          <p:nvPr/>
        </p:nvCxnSpPr>
        <p:spPr>
          <a:xfrm flipV="1">
            <a:off x="8699063" y="4797154"/>
            <a:ext cx="0" cy="915189"/>
          </a:xfrm>
          <a:prstGeom prst="line">
            <a:avLst/>
          </a:prstGeom>
        </p:spPr>
        <p:style>
          <a:lnRef idx="1">
            <a:schemeClr val="accent2"/>
          </a:lnRef>
          <a:fillRef idx="0">
            <a:schemeClr val="accent2"/>
          </a:fillRef>
          <a:effectRef idx="0">
            <a:schemeClr val="accent2"/>
          </a:effectRef>
          <a:fontRef idx="minor">
            <a:schemeClr val="tx1"/>
          </a:fontRef>
        </p:style>
      </p:cxnSp>
      <p:cxnSp>
        <p:nvCxnSpPr>
          <p:cNvPr id="73" name="Straight Arrow Connector 72"/>
          <p:cNvCxnSpPr/>
          <p:nvPr/>
        </p:nvCxnSpPr>
        <p:spPr>
          <a:xfrm>
            <a:off x="8699063" y="4532415"/>
            <a:ext cx="203661"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75" name="Rectangle 74"/>
          <p:cNvSpPr/>
          <p:nvPr/>
        </p:nvSpPr>
        <p:spPr>
          <a:xfrm>
            <a:off x="8927450" y="4065265"/>
            <a:ext cx="2651951" cy="99662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171450" indent="-171450">
              <a:buFont typeface="Arial" panose="020B0604020202020204" pitchFamily="34" charset="0"/>
              <a:buChar char="•"/>
            </a:pPr>
            <a:r>
              <a:rPr lang="en-US" sz="1100" dirty="0"/>
              <a:t>Stretch reflexes (Tendon jerks) are monosynaptic, such as knee-jerk/patellar reflex and ankle jerk. </a:t>
            </a:r>
            <a:endParaRPr lang="en-US" sz="1100" dirty="0" smtClean="0"/>
          </a:p>
          <a:p>
            <a:pPr marL="171450" indent="-171450">
              <a:buFont typeface="Arial" panose="020B0604020202020204" pitchFamily="34" charset="0"/>
              <a:buChar char="•"/>
            </a:pPr>
            <a:r>
              <a:rPr lang="en-US" sz="1100" dirty="0" smtClean="0"/>
              <a:t>The </a:t>
            </a:r>
            <a:r>
              <a:rPr lang="en-US" sz="1100" dirty="0"/>
              <a:t>receptor for all these is the muscle spindle ( located deep within the muscle itself).</a:t>
            </a:r>
          </a:p>
        </p:txBody>
      </p:sp>
      <p:cxnSp>
        <p:nvCxnSpPr>
          <p:cNvPr id="78" name="Straight Arrow Connector 77"/>
          <p:cNvCxnSpPr/>
          <p:nvPr/>
        </p:nvCxnSpPr>
        <p:spPr>
          <a:xfrm>
            <a:off x="8699063" y="5712343"/>
            <a:ext cx="236174"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79" name="Rectangle 78"/>
          <p:cNvSpPr/>
          <p:nvPr/>
        </p:nvSpPr>
        <p:spPr>
          <a:xfrm>
            <a:off x="8935237" y="5214031"/>
            <a:ext cx="2651951" cy="99662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171450" indent="-171450">
              <a:buFont typeface="Arial" panose="020B0604020202020204" pitchFamily="34" charset="0"/>
              <a:buChar char="•"/>
            </a:pPr>
            <a:r>
              <a:rPr lang="en-US" sz="1100" dirty="0"/>
              <a:t>Inverse stretch reflex (Golgi Tendon organ reflex) is polysynaptic. </a:t>
            </a:r>
            <a:r>
              <a:rPr lang="en-US" sz="1100" dirty="0" smtClean="0"/>
              <a:t>T</a:t>
            </a:r>
          </a:p>
          <a:p>
            <a:pPr marL="171450" indent="-171450">
              <a:buFont typeface="Arial" panose="020B0604020202020204" pitchFamily="34" charset="0"/>
              <a:buChar char="•"/>
            </a:pPr>
            <a:r>
              <a:rPr lang="en-US" sz="1100" dirty="0" smtClean="0"/>
              <a:t>he </a:t>
            </a:r>
            <a:r>
              <a:rPr lang="en-US" sz="1100" dirty="0"/>
              <a:t>receptor is called Golgi Tendon Organ present deep in the muscle tendon.</a:t>
            </a:r>
          </a:p>
        </p:txBody>
      </p:sp>
      <p:sp>
        <p:nvSpPr>
          <p:cNvPr id="83" name="Rectangle 82"/>
          <p:cNvSpPr/>
          <p:nvPr/>
        </p:nvSpPr>
        <p:spPr>
          <a:xfrm>
            <a:off x="5694337" y="5717825"/>
            <a:ext cx="2776339" cy="46275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lvl="0"/>
            <a:r>
              <a:rPr lang="en-US" sz="1100" dirty="0">
                <a:solidFill>
                  <a:schemeClr val="tx1"/>
                </a:solidFill>
              </a:rPr>
              <a:t>generated by stimulation of receptors in wall of viscera, such as urination, defecation.</a:t>
            </a:r>
          </a:p>
        </p:txBody>
      </p:sp>
      <p:sp>
        <p:nvSpPr>
          <p:cNvPr id="84" name="object 3"/>
          <p:cNvSpPr/>
          <p:nvPr/>
        </p:nvSpPr>
        <p:spPr>
          <a:xfrm>
            <a:off x="1179571" y="2110698"/>
            <a:ext cx="2260180" cy="3220612"/>
          </a:xfrm>
          <a:prstGeom prst="rect">
            <a:avLst/>
          </a:prstGeom>
          <a:blipFill>
            <a:blip r:embed="rId3" cstate="print"/>
            <a:stretch>
              <a:fillRect/>
            </a:stretch>
          </a:blipFill>
        </p:spPr>
        <p:txBody>
          <a:bodyPr wrap="square" lIns="0" tIns="0" rIns="0" bIns="0" rtlCol="0"/>
          <a:lstStyle/>
          <a:p>
            <a:endParaRPr/>
          </a:p>
        </p:txBody>
      </p:sp>
      <p:sp>
        <p:nvSpPr>
          <p:cNvPr id="46" name="TextBox 45"/>
          <p:cNvSpPr txBox="1"/>
          <p:nvPr/>
        </p:nvSpPr>
        <p:spPr>
          <a:xfrm>
            <a:off x="9455497" y="0"/>
            <a:ext cx="2733328" cy="307777"/>
          </a:xfrm>
          <a:prstGeom prst="rect">
            <a:avLst/>
          </a:prstGeom>
          <a:solidFill>
            <a:srgbClr val="E4CBE7"/>
          </a:solidFill>
          <a:ln>
            <a:solidFill>
              <a:srgbClr val="A954AB"/>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FEMALES’ SLIDES </a:t>
            </a:r>
          </a:p>
        </p:txBody>
      </p:sp>
    </p:spTree>
    <p:extLst>
      <p:ext uri="{BB962C8B-B14F-4D97-AF65-F5344CB8AC3E}">
        <p14:creationId xmlns:p14="http://schemas.microsoft.com/office/powerpoint/2010/main" val="39645879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Cont. </a:t>
            </a:r>
            <a:r>
              <a:rPr lang="en-US" sz="2800" dirty="0" smtClean="0">
                <a:solidFill>
                  <a:srgbClr val="FF0000"/>
                </a:solidFill>
              </a:rPr>
              <a:t>THIS SLIDE IS VERY IMPORTANT</a:t>
            </a:r>
            <a:endParaRPr lang="en-US" sz="2800" dirty="0">
              <a:solidFill>
                <a:srgbClr val="FF0000"/>
              </a:solidFill>
            </a:endParaRPr>
          </a:p>
        </p:txBody>
      </p:sp>
      <p:sp>
        <p:nvSpPr>
          <p:cNvPr id="3" name="Slide Number Placeholder 2"/>
          <p:cNvSpPr>
            <a:spLocks noGrp="1"/>
          </p:cNvSpPr>
          <p:nvPr>
            <p:ph type="sldNum" sz="quarter" idx="12"/>
          </p:nvPr>
        </p:nvSpPr>
        <p:spPr/>
        <p:txBody>
          <a:bodyPr/>
          <a:lstStyle/>
          <a:p>
            <a:fld id="{4929A69E-7D8F-4515-9605-0315ABD4F316}" type="slidenum">
              <a:rPr lang="en-US" smtClean="0"/>
              <a:t>39</a:t>
            </a:fld>
            <a:endParaRPr lang="en-US" dirty="0"/>
          </a:p>
        </p:txBody>
      </p:sp>
      <p:sp>
        <p:nvSpPr>
          <p:cNvPr id="5" name="TextBox 4"/>
          <p:cNvSpPr txBox="1"/>
          <p:nvPr/>
        </p:nvSpPr>
        <p:spPr>
          <a:xfrm>
            <a:off x="9455497" y="0"/>
            <a:ext cx="2733328" cy="307777"/>
          </a:xfrm>
          <a:prstGeom prst="rect">
            <a:avLst/>
          </a:prstGeom>
          <a:solidFill>
            <a:srgbClr val="E4CBE7"/>
          </a:solidFill>
          <a:ln>
            <a:solidFill>
              <a:srgbClr val="A954AB"/>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FEMALES’ SLIDES </a:t>
            </a:r>
          </a:p>
        </p:txBody>
      </p:sp>
      <p:graphicFrame>
        <p:nvGraphicFramePr>
          <p:cNvPr id="6" name="Table 5"/>
          <p:cNvGraphicFramePr>
            <a:graphicFrameLocks noGrp="1"/>
          </p:cNvGraphicFramePr>
          <p:nvPr>
            <p:extLst>
              <p:ext uri="{D42A27DB-BD31-4B8C-83A1-F6EECF244321}">
                <p14:modId xmlns:p14="http://schemas.microsoft.com/office/powerpoint/2010/main" val="4167882399"/>
              </p:ext>
            </p:extLst>
          </p:nvPr>
        </p:nvGraphicFramePr>
        <p:xfrm>
          <a:off x="693811" y="1340768"/>
          <a:ext cx="10801200" cy="4836160"/>
        </p:xfrm>
        <a:graphic>
          <a:graphicData uri="http://schemas.openxmlformats.org/drawingml/2006/table">
            <a:tbl>
              <a:tblPr firstRow="1" bandRow="1">
                <a:tableStyleId>{5DA37D80-6434-44D0-A028-1B22A696006F}</a:tableStyleId>
              </a:tblPr>
              <a:tblGrid>
                <a:gridCol w="3600400">
                  <a:extLst>
                    <a:ext uri="{9D8B030D-6E8A-4147-A177-3AD203B41FA5}">
                      <a16:colId xmlns:a16="http://schemas.microsoft.com/office/drawing/2014/main" xmlns="" val="20000"/>
                    </a:ext>
                  </a:extLst>
                </a:gridCol>
                <a:gridCol w="3600400">
                  <a:extLst>
                    <a:ext uri="{9D8B030D-6E8A-4147-A177-3AD203B41FA5}">
                      <a16:colId xmlns:a16="http://schemas.microsoft.com/office/drawing/2014/main" xmlns="" val="20001"/>
                    </a:ext>
                  </a:extLst>
                </a:gridCol>
                <a:gridCol w="3600400">
                  <a:extLst>
                    <a:ext uri="{9D8B030D-6E8A-4147-A177-3AD203B41FA5}">
                      <a16:colId xmlns:a16="http://schemas.microsoft.com/office/drawing/2014/main" xmlns="" val="20002"/>
                    </a:ext>
                  </a:extLst>
                </a:gridCol>
              </a:tblGrid>
              <a:tr h="370840">
                <a:tc gridSpan="3">
                  <a:txBody>
                    <a:bodyPr/>
                    <a:lstStyle/>
                    <a:p>
                      <a:pPr algn="ctr"/>
                      <a:r>
                        <a:rPr lang="en-US" b="0" dirty="0" smtClean="0">
                          <a:solidFill>
                            <a:schemeClr val="bg1"/>
                          </a:solidFill>
                        </a:rPr>
                        <a:t>Types of Spinal Reflexes </a:t>
                      </a:r>
                      <a:endParaRPr lang="en-US" b="0" dirty="0">
                        <a:solidFill>
                          <a:schemeClr val="bg1"/>
                        </a:solidFill>
                      </a:endParaRPr>
                    </a:p>
                  </a:txBody>
                  <a:tcPr>
                    <a:solidFill>
                      <a:schemeClr val="accent2">
                        <a:lumMod val="40000"/>
                        <a:lumOff val="60000"/>
                      </a:schemeClr>
                    </a:solidFill>
                  </a:tcPr>
                </a:tc>
                <a:tc hMerge="1">
                  <a:txBody>
                    <a:bodyPr/>
                    <a:lstStyle/>
                    <a:p>
                      <a:endParaRPr lang="en-US" dirty="0"/>
                    </a:p>
                  </a:txBody>
                  <a:tcPr>
                    <a:solidFill>
                      <a:schemeClr val="bg1"/>
                    </a:solidFill>
                  </a:tcPr>
                </a:tc>
                <a:tc hMerge="1">
                  <a:txBody>
                    <a:bodyPr/>
                    <a:lstStyle/>
                    <a:p>
                      <a:endParaRPr lang="en-US" dirty="0"/>
                    </a:p>
                  </a:txBody>
                  <a:tcPr>
                    <a:solidFill>
                      <a:schemeClr val="bg1"/>
                    </a:solidFill>
                  </a:tcPr>
                </a:tc>
                <a:extLst>
                  <a:ext uri="{0D108BD9-81ED-4DB2-BD59-A6C34878D82A}">
                    <a16:rowId xmlns:a16="http://schemas.microsoft.com/office/drawing/2014/main" xmlns="" val="10000"/>
                  </a:ext>
                </a:extLst>
              </a:tr>
              <a:tr h="370840">
                <a:tc>
                  <a:txBody>
                    <a:bodyPr/>
                    <a:lstStyle/>
                    <a:p>
                      <a:pPr algn="ctr"/>
                      <a:r>
                        <a:rPr lang="en-US" dirty="0">
                          <a:solidFill>
                            <a:schemeClr val="accent2">
                              <a:lumMod val="75000"/>
                            </a:schemeClr>
                          </a:solidFill>
                        </a:rPr>
                        <a:t>Reflex</a:t>
                      </a:r>
                    </a:p>
                  </a:txBody>
                  <a:tcPr>
                    <a:solidFill>
                      <a:schemeClr val="bg1"/>
                    </a:solidFill>
                  </a:tcPr>
                </a:tc>
                <a:tc>
                  <a:txBody>
                    <a:bodyPr/>
                    <a:lstStyle/>
                    <a:p>
                      <a:pPr algn="ctr"/>
                      <a:r>
                        <a:rPr lang="en-US" dirty="0">
                          <a:solidFill>
                            <a:schemeClr val="accent2">
                              <a:lumMod val="75000"/>
                            </a:schemeClr>
                          </a:solidFill>
                        </a:rPr>
                        <a:t>Stimulus</a:t>
                      </a:r>
                    </a:p>
                  </a:txBody>
                  <a:tcPr>
                    <a:solidFill>
                      <a:schemeClr val="bg1"/>
                    </a:solidFill>
                  </a:tcPr>
                </a:tc>
                <a:tc>
                  <a:txBody>
                    <a:bodyPr/>
                    <a:lstStyle/>
                    <a:p>
                      <a:pPr algn="ctr"/>
                      <a:r>
                        <a:rPr lang="en-US" dirty="0">
                          <a:solidFill>
                            <a:schemeClr val="accent2">
                              <a:lumMod val="75000"/>
                            </a:schemeClr>
                          </a:solidFill>
                        </a:rPr>
                        <a:t>Clinical</a:t>
                      </a:r>
                      <a:r>
                        <a:rPr lang="en-US" baseline="0" dirty="0">
                          <a:solidFill>
                            <a:schemeClr val="accent2">
                              <a:lumMod val="75000"/>
                            </a:schemeClr>
                          </a:solidFill>
                        </a:rPr>
                        <a:t> test</a:t>
                      </a:r>
                      <a:endParaRPr lang="en-US" dirty="0">
                        <a:solidFill>
                          <a:schemeClr val="accent2">
                            <a:lumMod val="75000"/>
                          </a:schemeClr>
                        </a:solidFill>
                      </a:endParaRPr>
                    </a:p>
                  </a:txBody>
                  <a:tcPr>
                    <a:solidFill>
                      <a:schemeClr val="bg1"/>
                    </a:solidFill>
                  </a:tcPr>
                </a:tc>
                <a:extLst>
                  <a:ext uri="{0D108BD9-81ED-4DB2-BD59-A6C34878D82A}">
                    <a16:rowId xmlns:a16="http://schemas.microsoft.com/office/drawing/2014/main" xmlns="" val="10001"/>
                  </a:ext>
                </a:extLst>
              </a:tr>
              <a:tr h="370840">
                <a:tc>
                  <a:txBody>
                    <a:bodyPr/>
                    <a:lstStyle/>
                    <a:p>
                      <a:r>
                        <a:rPr lang="en-US" sz="1600" dirty="0"/>
                        <a:t>Stretch</a:t>
                      </a:r>
                      <a:r>
                        <a:rPr lang="en-US" sz="1600" baseline="0" dirty="0"/>
                        <a:t> (</a:t>
                      </a:r>
                      <a:r>
                        <a:rPr lang="en-US" sz="1600" baseline="0" dirty="0" err="1" smtClean="0"/>
                        <a:t>myotatic</a:t>
                      </a:r>
                      <a:r>
                        <a:rPr lang="en-US" sz="1600" baseline="0" dirty="0"/>
                        <a:t>) reflex</a:t>
                      </a:r>
                      <a:endParaRPr lang="en-US" sz="1600" dirty="0"/>
                    </a:p>
                  </a:txBody>
                  <a:tcPr>
                    <a:solidFill>
                      <a:schemeClr val="bg1"/>
                    </a:solidFill>
                  </a:tcPr>
                </a:tc>
                <a:tc>
                  <a:txBody>
                    <a:bodyPr/>
                    <a:lstStyle/>
                    <a:p>
                      <a:r>
                        <a:rPr lang="en-US" sz="1600" dirty="0"/>
                        <a:t>Rapid stretch of muscle</a:t>
                      </a:r>
                    </a:p>
                  </a:txBody>
                  <a:tcPr>
                    <a:solidFill>
                      <a:schemeClr val="bg1"/>
                    </a:solidFill>
                  </a:tcPr>
                </a:tc>
                <a:tc>
                  <a:txBody>
                    <a:bodyPr/>
                    <a:lstStyle/>
                    <a:p>
                      <a:r>
                        <a:rPr lang="en-US" sz="1600" dirty="0"/>
                        <a:t>Tap on muscle</a:t>
                      </a:r>
                      <a:r>
                        <a:rPr lang="en-US" sz="1600" baseline="0" dirty="0"/>
                        <a:t> tendon</a:t>
                      </a:r>
                      <a:endParaRPr lang="en-US" sz="1600" dirty="0"/>
                    </a:p>
                  </a:txBody>
                  <a:tcPr>
                    <a:solidFill>
                      <a:schemeClr val="bg1"/>
                    </a:solidFill>
                  </a:tcPr>
                </a:tc>
                <a:extLst>
                  <a:ext uri="{0D108BD9-81ED-4DB2-BD59-A6C34878D82A}">
                    <a16:rowId xmlns:a16="http://schemas.microsoft.com/office/drawing/2014/main" xmlns="" val="10002"/>
                  </a:ext>
                </a:extLst>
              </a:tr>
              <a:tr h="370840">
                <a:tc>
                  <a:txBody>
                    <a:bodyPr/>
                    <a:lstStyle/>
                    <a:p>
                      <a:r>
                        <a:rPr lang="en-US" sz="1600" dirty="0"/>
                        <a:t>Inverse stretch</a:t>
                      </a:r>
                      <a:r>
                        <a:rPr lang="en-US" sz="1600" baseline="0" dirty="0"/>
                        <a:t> reflex </a:t>
                      </a:r>
                      <a:endParaRPr lang="en-US" sz="1600" baseline="0" dirty="0" smtClean="0"/>
                    </a:p>
                    <a:p>
                      <a:r>
                        <a:rPr lang="en-US" sz="1600" baseline="0" dirty="0" smtClean="0"/>
                        <a:t>(</a:t>
                      </a:r>
                      <a:r>
                        <a:rPr lang="en-US" sz="1600" baseline="0" dirty="0"/>
                        <a:t>autogenic inhibition)</a:t>
                      </a:r>
                      <a:endParaRPr lang="en-US" sz="1600" dirty="0"/>
                    </a:p>
                  </a:txBody>
                  <a:tcPr>
                    <a:solidFill>
                      <a:schemeClr val="bg1"/>
                    </a:solidFill>
                  </a:tcPr>
                </a:tc>
                <a:tc>
                  <a:txBody>
                    <a:bodyPr/>
                    <a:lstStyle/>
                    <a:p>
                      <a:r>
                        <a:rPr lang="en-US" sz="1600" dirty="0"/>
                        <a:t>Large force on tendon</a:t>
                      </a:r>
                    </a:p>
                  </a:txBody>
                  <a:tcPr>
                    <a:solidFill>
                      <a:schemeClr val="bg1"/>
                    </a:solidFill>
                  </a:tcPr>
                </a:tc>
                <a:tc>
                  <a:txBody>
                    <a:bodyPr/>
                    <a:lstStyle/>
                    <a:p>
                      <a:r>
                        <a:rPr lang="en-US" sz="1600" dirty="0"/>
                        <a:t>Pull on</a:t>
                      </a:r>
                      <a:r>
                        <a:rPr lang="en-US" sz="1600" baseline="0" dirty="0"/>
                        <a:t> muscle when rested</a:t>
                      </a:r>
                      <a:endParaRPr lang="en-US" sz="1600" dirty="0"/>
                    </a:p>
                  </a:txBody>
                  <a:tcPr>
                    <a:solidFill>
                      <a:schemeClr val="bg1"/>
                    </a:solidFill>
                  </a:tcPr>
                </a:tc>
                <a:extLst>
                  <a:ext uri="{0D108BD9-81ED-4DB2-BD59-A6C34878D82A}">
                    <a16:rowId xmlns:a16="http://schemas.microsoft.com/office/drawing/2014/main" xmlns="" val="10003"/>
                  </a:ext>
                </a:extLst>
              </a:tr>
              <a:tr h="370840">
                <a:tc>
                  <a:txBody>
                    <a:bodyPr/>
                    <a:lstStyle/>
                    <a:p>
                      <a:r>
                        <a:rPr lang="en-US" sz="1600" dirty="0"/>
                        <a:t>Flexor reflex (withdrawal)</a:t>
                      </a:r>
                    </a:p>
                  </a:txBody>
                  <a:tcPr>
                    <a:solidFill>
                      <a:schemeClr val="bg1"/>
                    </a:solidFill>
                  </a:tcPr>
                </a:tc>
                <a:tc>
                  <a:txBody>
                    <a:bodyPr/>
                    <a:lstStyle/>
                    <a:p>
                      <a:r>
                        <a:rPr lang="en-US" sz="1600" dirty="0"/>
                        <a:t>Sharp painful</a:t>
                      </a:r>
                      <a:r>
                        <a:rPr lang="en-US" sz="1600" baseline="0" dirty="0"/>
                        <a:t> stimulus</a:t>
                      </a:r>
                      <a:endParaRPr lang="en-US" sz="1600" dirty="0"/>
                    </a:p>
                  </a:txBody>
                  <a:tcPr>
                    <a:solidFill>
                      <a:schemeClr val="bg1"/>
                    </a:solidFill>
                  </a:tcPr>
                </a:tc>
                <a:tc>
                  <a:txBody>
                    <a:bodyPr/>
                    <a:lstStyle/>
                    <a:p>
                      <a:r>
                        <a:rPr lang="en-US" sz="1600" dirty="0"/>
                        <a:t>None – stepping on </a:t>
                      </a:r>
                      <a:r>
                        <a:rPr lang="en-US" sz="1600" dirty="0" smtClean="0"/>
                        <a:t>nail</a:t>
                      </a:r>
                    </a:p>
                  </a:txBody>
                  <a:tcPr>
                    <a:solidFill>
                      <a:schemeClr val="bg1"/>
                    </a:solidFill>
                  </a:tcPr>
                </a:tc>
                <a:extLst>
                  <a:ext uri="{0D108BD9-81ED-4DB2-BD59-A6C34878D82A}">
                    <a16:rowId xmlns:a16="http://schemas.microsoft.com/office/drawing/2014/main" xmlns="" val="10004"/>
                  </a:ext>
                </a:extLst>
              </a:tr>
              <a:tr h="370840">
                <a:tc>
                  <a:txBody>
                    <a:bodyPr/>
                    <a:lstStyle/>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txBody>
                  <a:tcPr>
                    <a:solidFill>
                      <a:schemeClr val="bg1"/>
                    </a:solidFill>
                  </a:tcPr>
                </a:tc>
                <a:tc>
                  <a:txBody>
                    <a:bodyPr/>
                    <a:lstStyle/>
                    <a:p>
                      <a:endParaRPr lang="en-US" sz="1600" dirty="0"/>
                    </a:p>
                  </a:txBody>
                  <a:tcPr>
                    <a:solidFill>
                      <a:schemeClr val="bg1"/>
                    </a:solidFill>
                  </a:tcPr>
                </a:tc>
                <a:tc>
                  <a:txBody>
                    <a:bodyPr/>
                    <a:lstStyle/>
                    <a:p>
                      <a:endParaRPr lang="en-US" sz="1600" dirty="0" smtClean="0"/>
                    </a:p>
                  </a:txBody>
                  <a:tcPr>
                    <a:solidFill>
                      <a:schemeClr val="bg1"/>
                    </a:solidFill>
                  </a:tcPr>
                </a:tc>
                <a:extLst>
                  <a:ext uri="{0D108BD9-81ED-4DB2-BD59-A6C34878D82A}">
                    <a16:rowId xmlns:a16="http://schemas.microsoft.com/office/drawing/2014/main" xmlns="" val="10005"/>
                  </a:ext>
                </a:extLst>
              </a:tr>
            </a:tbl>
          </a:graphicData>
        </a:graphic>
      </p:graphicFrame>
      <p:sp>
        <p:nvSpPr>
          <p:cNvPr id="7" name="object 10"/>
          <p:cNvSpPr/>
          <p:nvPr/>
        </p:nvSpPr>
        <p:spPr>
          <a:xfrm>
            <a:off x="816668" y="3573016"/>
            <a:ext cx="3405535" cy="2520280"/>
          </a:xfrm>
          <a:prstGeom prst="rect">
            <a:avLst/>
          </a:prstGeom>
          <a:blipFill>
            <a:blip r:embed="rId2" cstate="print"/>
            <a:stretch>
              <a:fillRect/>
            </a:stretch>
          </a:blipFill>
        </p:spPr>
        <p:txBody>
          <a:bodyPr wrap="square" lIns="0" tIns="0" rIns="0" bIns="0" rtlCol="0"/>
          <a:lstStyle/>
          <a:p>
            <a:endParaRPr/>
          </a:p>
        </p:txBody>
      </p:sp>
      <p:sp>
        <p:nvSpPr>
          <p:cNvPr id="8" name="object 11"/>
          <p:cNvSpPr/>
          <p:nvPr/>
        </p:nvSpPr>
        <p:spPr>
          <a:xfrm>
            <a:off x="4366220" y="3573016"/>
            <a:ext cx="3384376" cy="2520280"/>
          </a:xfrm>
          <a:prstGeom prst="rect">
            <a:avLst/>
          </a:prstGeom>
          <a:blipFill>
            <a:blip r:embed="rId3" cstate="print"/>
            <a:stretch>
              <a:fillRect/>
            </a:stretch>
          </a:blipFill>
        </p:spPr>
        <p:txBody>
          <a:bodyPr wrap="square" lIns="0" tIns="0" rIns="0" bIns="0" rtlCol="0"/>
          <a:lstStyle/>
          <a:p>
            <a:endParaRPr/>
          </a:p>
        </p:txBody>
      </p:sp>
      <p:sp>
        <p:nvSpPr>
          <p:cNvPr id="9" name="object 12"/>
          <p:cNvSpPr/>
          <p:nvPr/>
        </p:nvSpPr>
        <p:spPr>
          <a:xfrm>
            <a:off x="8038628" y="3573017"/>
            <a:ext cx="3312368" cy="2520280"/>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143705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The nervous system </a:t>
            </a:r>
          </a:p>
        </p:txBody>
      </p:sp>
      <p:sp>
        <p:nvSpPr>
          <p:cNvPr id="3" name="Slide Number Placeholder 2"/>
          <p:cNvSpPr>
            <a:spLocks noGrp="1"/>
          </p:cNvSpPr>
          <p:nvPr>
            <p:ph type="sldNum" sz="quarter" idx="12"/>
          </p:nvPr>
        </p:nvSpPr>
        <p:spPr/>
        <p:txBody>
          <a:bodyPr/>
          <a:lstStyle/>
          <a:p>
            <a:fld id="{4929A69E-7D8F-4515-9605-0315ABD4F316}" type="slidenum">
              <a:rPr lang="en-US" smtClean="0"/>
              <a:t>4</a:t>
            </a:fld>
            <a:endParaRPr lang="en-US" dirty="0"/>
          </a:p>
        </p:txBody>
      </p:sp>
      <p:sp>
        <p:nvSpPr>
          <p:cNvPr id="4" name="Content Placeholder 3"/>
          <p:cNvSpPr>
            <a:spLocks noGrp="1"/>
          </p:cNvSpPr>
          <p:nvPr>
            <p:ph sz="quarter" idx="1"/>
          </p:nvPr>
        </p:nvSpPr>
        <p:spPr/>
        <p:txBody>
          <a:bodyPr/>
          <a:lstStyle/>
          <a:p>
            <a:r>
              <a:rPr lang="en-US" sz="1800" dirty="0" smtClean="0">
                <a:solidFill>
                  <a:schemeClr val="accent2">
                    <a:lumMod val="75000"/>
                  </a:schemeClr>
                </a:solidFill>
              </a:rPr>
              <a:t>Higher brain or cortical level: </a:t>
            </a:r>
          </a:p>
          <a:p>
            <a:pPr marL="0" indent="0">
              <a:buNone/>
            </a:pPr>
            <a:r>
              <a:rPr lang="en-US" sz="1800" dirty="0" smtClean="0"/>
              <a:t>Control all lower centers, thought processes, memory</a:t>
            </a:r>
          </a:p>
          <a:p>
            <a:pPr marL="0" indent="0">
              <a:buNone/>
            </a:pPr>
            <a:endParaRPr lang="en-US" sz="1800" dirty="0" smtClean="0"/>
          </a:p>
          <a:p>
            <a:r>
              <a:rPr lang="en-US" sz="1800" dirty="0" smtClean="0">
                <a:solidFill>
                  <a:schemeClr val="accent2">
                    <a:lumMod val="75000"/>
                  </a:schemeClr>
                </a:solidFill>
              </a:rPr>
              <a:t>Lower brain or subcortical level:</a:t>
            </a:r>
          </a:p>
          <a:p>
            <a:pPr marL="0" indent="0">
              <a:buNone/>
            </a:pPr>
            <a:r>
              <a:rPr lang="en-US" sz="1800" dirty="0" smtClean="0"/>
              <a:t>Subconscious activities of the body are controlled in the lower areas of the </a:t>
            </a:r>
          </a:p>
          <a:p>
            <a:pPr marL="0" indent="0">
              <a:buNone/>
            </a:pPr>
            <a:r>
              <a:rPr lang="en-US" sz="1800" dirty="0" smtClean="0"/>
              <a:t>Brain, the medulla, pons, mesencephalon, hypothalamus, thalamus, cerebellum, and</a:t>
            </a:r>
          </a:p>
          <a:p>
            <a:pPr marL="0" indent="0">
              <a:buNone/>
            </a:pPr>
            <a:r>
              <a:rPr lang="en-US" sz="1800" dirty="0" smtClean="0"/>
              <a:t>basal ganglia.</a:t>
            </a:r>
          </a:p>
          <a:p>
            <a:pPr marL="0" indent="0">
              <a:buNone/>
            </a:pPr>
            <a:endParaRPr lang="en-US" sz="1800" dirty="0" smtClean="0"/>
          </a:p>
          <a:p>
            <a:r>
              <a:rPr lang="en-US" sz="1800" dirty="0" smtClean="0">
                <a:solidFill>
                  <a:schemeClr val="accent2">
                    <a:lumMod val="75000"/>
                  </a:schemeClr>
                </a:solidFill>
              </a:rPr>
              <a:t>Spinal cord level:</a:t>
            </a:r>
          </a:p>
          <a:p>
            <a:pPr marL="342900" indent="-342900">
              <a:buFont typeface="+mj-lt"/>
              <a:buAutoNum type="arabicPeriod"/>
            </a:pPr>
            <a:r>
              <a:rPr lang="en-US" sz="1800" dirty="0" smtClean="0"/>
              <a:t>Walking.</a:t>
            </a:r>
          </a:p>
          <a:p>
            <a:pPr marL="342900" indent="-342900">
              <a:buFont typeface="+mj-lt"/>
              <a:buAutoNum type="arabicPeriod"/>
            </a:pPr>
            <a:r>
              <a:rPr lang="en-US" sz="1800" dirty="0" smtClean="0"/>
              <a:t>Withdrawal.</a:t>
            </a:r>
          </a:p>
          <a:p>
            <a:pPr marL="342900" indent="-342900">
              <a:buFont typeface="+mj-lt"/>
              <a:buAutoNum type="arabicPeriod"/>
            </a:pPr>
            <a:r>
              <a:rPr lang="en-US" sz="1800" dirty="0" smtClean="0"/>
              <a:t>Anti gravity reflexes.</a:t>
            </a:r>
          </a:p>
          <a:p>
            <a:pPr marL="342900" indent="-342900">
              <a:buFont typeface="+mj-lt"/>
              <a:buAutoNum type="arabicPeriod"/>
            </a:pPr>
            <a:r>
              <a:rPr lang="en-US" sz="1800" dirty="0" smtClean="0"/>
              <a:t>Local blood vessels gastrointestinal, urinary/defecation.</a:t>
            </a:r>
          </a:p>
          <a:p>
            <a:endParaRPr lang="en-US" sz="1800" dirty="0" smtClean="0">
              <a:solidFill>
                <a:schemeClr val="accent2">
                  <a:lumMod val="75000"/>
                </a:schemeClr>
              </a:solidFill>
            </a:endParaRPr>
          </a:p>
          <a:p>
            <a:pPr marL="0" indent="0">
              <a:buNone/>
            </a:pPr>
            <a:endParaRPr lang="en-US" sz="1800" dirty="0" smtClean="0"/>
          </a:p>
          <a:p>
            <a:endParaRPr lang="en-US" sz="1800" dirty="0" smtClean="0">
              <a:solidFill>
                <a:schemeClr val="accent2">
                  <a:lumMod val="75000"/>
                </a:schemeClr>
              </a:solidFill>
            </a:endParaRPr>
          </a:p>
          <a:p>
            <a:pPr marL="0" indent="0">
              <a:buNone/>
            </a:pPr>
            <a:endParaRPr lang="en-US" sz="1800" dirty="0" smtClean="0"/>
          </a:p>
          <a:p>
            <a:pPr marL="0" indent="0">
              <a:buNone/>
            </a:pPr>
            <a:endParaRPr lang="en-US" sz="1800" dirty="0" smtClean="0">
              <a:solidFill>
                <a:schemeClr val="accent2">
                  <a:lumMod val="75000"/>
                </a:schemeClr>
              </a:solidFill>
            </a:endParaRP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4653" y="1307015"/>
            <a:ext cx="3324750" cy="4961371"/>
          </a:xfrm>
          <a:prstGeom prst="rect">
            <a:avLst/>
          </a:prstGeom>
        </p:spPr>
      </p:pic>
      <p:sp>
        <p:nvSpPr>
          <p:cNvPr id="6" name="TextBox 5"/>
          <p:cNvSpPr txBox="1"/>
          <p:nvPr/>
        </p:nvSpPr>
        <p:spPr>
          <a:xfrm>
            <a:off x="9596537" y="0"/>
            <a:ext cx="2592288" cy="307777"/>
          </a:xfrm>
          <a:prstGeom prst="rect">
            <a:avLst/>
          </a:prstGeom>
          <a:solidFill>
            <a:schemeClr val="accent3">
              <a:lumMod val="40000"/>
              <a:lumOff val="60000"/>
            </a:schemeClr>
          </a:solidFill>
          <a:ln>
            <a:solidFill>
              <a:schemeClr val="accent3">
                <a:lumMod val="75000"/>
              </a:schemeClr>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MALES’ SLIDES </a:t>
            </a:r>
          </a:p>
        </p:txBody>
      </p:sp>
    </p:spTree>
    <p:extLst>
      <p:ext uri="{BB962C8B-B14F-4D97-AF65-F5344CB8AC3E}">
        <p14:creationId xmlns:p14="http://schemas.microsoft.com/office/powerpoint/2010/main" val="19091214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Superficial and deep reflexes</a:t>
            </a:r>
            <a:endParaRPr lang="en-US" sz="3200" dirty="0"/>
          </a:p>
        </p:txBody>
      </p:sp>
      <p:sp>
        <p:nvSpPr>
          <p:cNvPr id="3" name="Slide Number Placeholder 2"/>
          <p:cNvSpPr>
            <a:spLocks noGrp="1"/>
          </p:cNvSpPr>
          <p:nvPr>
            <p:ph type="sldNum" sz="quarter" idx="12"/>
          </p:nvPr>
        </p:nvSpPr>
        <p:spPr/>
        <p:txBody>
          <a:bodyPr/>
          <a:lstStyle/>
          <a:p>
            <a:fld id="{4929A69E-7D8F-4515-9605-0315ABD4F316}" type="slidenum">
              <a:rPr lang="en-US" smtClean="0"/>
              <a:t>40</a:t>
            </a:fld>
            <a:endParaRPr lang="en-US" dirty="0"/>
          </a:p>
        </p:txBody>
      </p:sp>
      <p:sp>
        <p:nvSpPr>
          <p:cNvPr id="4" name="Content Placeholder 3"/>
          <p:cNvSpPr>
            <a:spLocks noGrp="1"/>
          </p:cNvSpPr>
          <p:nvPr>
            <p:ph sz="quarter" idx="1"/>
          </p:nvPr>
        </p:nvSpPr>
        <p:spPr>
          <a:xfrm>
            <a:off x="609442" y="4221088"/>
            <a:ext cx="5387461" cy="1935872"/>
          </a:xfrm>
        </p:spPr>
        <p:txBody>
          <a:bodyPr>
            <a:normAutofit/>
          </a:bodyPr>
          <a:lstStyle/>
          <a:p>
            <a:pPr lvl="0"/>
            <a:r>
              <a:rPr lang="en-US" sz="1600" dirty="0"/>
              <a:t>Generated by stimulation of receptors deep in muscle and tendons (muscle spindle and Golgi tendon organ</a:t>
            </a:r>
            <a:r>
              <a:rPr lang="en-US" sz="1600" dirty="0" smtClean="0"/>
              <a:t>).</a:t>
            </a:r>
            <a:endParaRPr lang="en-US" sz="1600" dirty="0"/>
          </a:p>
          <a:p>
            <a:pPr lvl="0"/>
            <a:r>
              <a:rPr lang="en-US" sz="1600" dirty="0"/>
              <a:t>Examples:</a:t>
            </a:r>
          </a:p>
          <a:p>
            <a:pPr marL="342900" lvl="0" indent="-342900">
              <a:buFont typeface="+mj-lt"/>
              <a:buAutoNum type="arabicPeriod"/>
            </a:pPr>
            <a:r>
              <a:rPr lang="en-US" sz="1600" dirty="0" smtClean="0">
                <a:solidFill>
                  <a:schemeClr val="bg2">
                    <a:lumMod val="75000"/>
                  </a:schemeClr>
                </a:solidFill>
              </a:rPr>
              <a:t>Stretch </a:t>
            </a:r>
            <a:r>
              <a:rPr lang="en-US" sz="1600" dirty="0">
                <a:solidFill>
                  <a:schemeClr val="bg2">
                    <a:lumMod val="75000"/>
                  </a:schemeClr>
                </a:solidFill>
              </a:rPr>
              <a:t>reflexes (tendon jerk</a:t>
            </a:r>
            <a:r>
              <a:rPr lang="en-US" sz="1600" dirty="0" smtClean="0">
                <a:solidFill>
                  <a:schemeClr val="bg2">
                    <a:lumMod val="75000"/>
                  </a:schemeClr>
                </a:solidFill>
              </a:rPr>
              <a:t>).</a:t>
            </a:r>
            <a:endParaRPr lang="en-US" sz="1600" dirty="0">
              <a:solidFill>
                <a:schemeClr val="bg2">
                  <a:lumMod val="75000"/>
                </a:schemeClr>
              </a:solidFill>
            </a:endParaRPr>
          </a:p>
          <a:p>
            <a:pPr marL="342900" lvl="0" indent="-342900">
              <a:buFont typeface="+mj-lt"/>
              <a:buAutoNum type="arabicPeriod"/>
            </a:pPr>
            <a:r>
              <a:rPr lang="en-US" sz="1600" dirty="0" smtClean="0">
                <a:solidFill>
                  <a:schemeClr val="bg2">
                    <a:lumMod val="75000"/>
                  </a:schemeClr>
                </a:solidFill>
              </a:rPr>
              <a:t>Knee-jerk </a:t>
            </a:r>
            <a:r>
              <a:rPr lang="en-US" sz="1600" dirty="0">
                <a:solidFill>
                  <a:schemeClr val="bg2">
                    <a:lumMod val="75000"/>
                  </a:schemeClr>
                </a:solidFill>
              </a:rPr>
              <a:t>(patellar reflex</a:t>
            </a:r>
            <a:r>
              <a:rPr lang="en-US" sz="1600" dirty="0" smtClean="0">
                <a:solidFill>
                  <a:schemeClr val="bg2">
                    <a:lumMod val="75000"/>
                  </a:schemeClr>
                </a:solidFill>
              </a:rPr>
              <a:t>).</a:t>
            </a:r>
            <a:endParaRPr lang="en-US" sz="1600" dirty="0">
              <a:solidFill>
                <a:schemeClr val="bg2">
                  <a:lumMod val="75000"/>
                </a:schemeClr>
              </a:solidFill>
            </a:endParaRPr>
          </a:p>
          <a:p>
            <a:pPr marL="342900" lvl="0" indent="-342900">
              <a:buFont typeface="+mj-lt"/>
              <a:buAutoNum type="arabicPeriod"/>
            </a:pPr>
            <a:r>
              <a:rPr lang="en-US" sz="1600" dirty="0" smtClean="0">
                <a:solidFill>
                  <a:schemeClr val="bg2">
                    <a:lumMod val="75000"/>
                  </a:schemeClr>
                </a:solidFill>
              </a:rPr>
              <a:t>Ankle jerk.</a:t>
            </a:r>
            <a:endParaRPr lang="en-US" sz="1600" dirty="0">
              <a:solidFill>
                <a:schemeClr val="bg2">
                  <a:lumMod val="75000"/>
                </a:schemeClr>
              </a:solidFill>
            </a:endParaRPr>
          </a:p>
          <a:p>
            <a:endParaRPr lang="en-US" sz="1600" dirty="0"/>
          </a:p>
        </p:txBody>
      </p:sp>
      <p:cxnSp>
        <p:nvCxnSpPr>
          <p:cNvPr id="6" name="Straight Connector 5"/>
          <p:cNvCxnSpPr/>
          <p:nvPr/>
        </p:nvCxnSpPr>
        <p:spPr>
          <a:xfrm flipH="1">
            <a:off x="6094412" y="1143000"/>
            <a:ext cx="20" cy="5213350"/>
          </a:xfrm>
          <a:prstGeom prst="line">
            <a:avLst/>
          </a:prstGeom>
          <a:ln>
            <a:prstDash val="dashDot"/>
          </a:ln>
        </p:spPr>
        <p:style>
          <a:lnRef idx="1">
            <a:schemeClr val="accent2"/>
          </a:lnRef>
          <a:fillRef idx="0">
            <a:schemeClr val="accent2"/>
          </a:fillRef>
          <a:effectRef idx="0">
            <a:schemeClr val="accent2"/>
          </a:effectRef>
          <a:fontRef idx="minor">
            <a:schemeClr val="tx1"/>
          </a:fontRef>
        </p:style>
      </p:cxnSp>
      <p:sp>
        <p:nvSpPr>
          <p:cNvPr id="7" name="Content Placeholder 3"/>
          <p:cNvSpPr>
            <a:spLocks noGrp="1"/>
          </p:cNvSpPr>
          <p:nvPr>
            <p:ph sz="quarter" idx="1"/>
          </p:nvPr>
        </p:nvSpPr>
        <p:spPr>
          <a:xfrm>
            <a:off x="6191941" y="4221088"/>
            <a:ext cx="5387461" cy="1935872"/>
          </a:xfrm>
        </p:spPr>
        <p:txBody>
          <a:bodyPr>
            <a:normAutofit/>
          </a:bodyPr>
          <a:lstStyle/>
          <a:p>
            <a:pPr lvl="0"/>
            <a:r>
              <a:rPr lang="en-US" sz="1600" dirty="0"/>
              <a:t>Generated by stimulation of superficial receptors in the skin.</a:t>
            </a:r>
          </a:p>
          <a:p>
            <a:pPr lvl="0"/>
            <a:r>
              <a:rPr lang="en-US" sz="1600" dirty="0" smtClean="0"/>
              <a:t>Examples</a:t>
            </a:r>
            <a:r>
              <a:rPr lang="en-US" sz="1600" dirty="0"/>
              <a:t>:</a:t>
            </a:r>
          </a:p>
          <a:p>
            <a:pPr marL="342900" lvl="0" indent="-342900">
              <a:buFont typeface="+mj-lt"/>
              <a:buAutoNum type="arabicPeriod"/>
            </a:pPr>
            <a:r>
              <a:rPr lang="fr-FR" sz="1600" dirty="0" err="1" smtClean="0">
                <a:solidFill>
                  <a:schemeClr val="bg2">
                    <a:lumMod val="75000"/>
                  </a:schemeClr>
                </a:solidFill>
              </a:rPr>
              <a:t>Withdrawal</a:t>
            </a:r>
            <a:r>
              <a:rPr lang="fr-FR" sz="1600" dirty="0" smtClean="0">
                <a:solidFill>
                  <a:schemeClr val="bg2">
                    <a:lumMod val="75000"/>
                  </a:schemeClr>
                </a:solidFill>
              </a:rPr>
              <a:t> </a:t>
            </a:r>
            <a:r>
              <a:rPr lang="fr-FR" sz="1600" dirty="0">
                <a:solidFill>
                  <a:schemeClr val="bg2">
                    <a:lumMod val="75000"/>
                  </a:schemeClr>
                </a:solidFill>
              </a:rPr>
              <a:t>reflexes.</a:t>
            </a:r>
          </a:p>
          <a:p>
            <a:pPr marL="342900" lvl="0" indent="-342900">
              <a:buFont typeface="+mj-lt"/>
              <a:buAutoNum type="arabicPeriod"/>
            </a:pPr>
            <a:r>
              <a:rPr lang="fr-FR" sz="1600" dirty="0" smtClean="0">
                <a:solidFill>
                  <a:schemeClr val="bg2">
                    <a:lumMod val="75000"/>
                  </a:schemeClr>
                </a:solidFill>
              </a:rPr>
              <a:t>Abdominal </a:t>
            </a:r>
            <a:r>
              <a:rPr lang="fr-FR" sz="1600" dirty="0">
                <a:solidFill>
                  <a:schemeClr val="bg2">
                    <a:lumMod val="75000"/>
                  </a:schemeClr>
                </a:solidFill>
              </a:rPr>
              <a:t>reflexes.</a:t>
            </a:r>
          </a:p>
          <a:p>
            <a:pPr marL="342900" lvl="0" indent="-342900">
              <a:buFont typeface="+mj-lt"/>
              <a:buAutoNum type="arabicPeriod"/>
            </a:pPr>
            <a:r>
              <a:rPr lang="fr-FR" sz="1600" dirty="0" err="1" smtClean="0">
                <a:solidFill>
                  <a:schemeClr val="bg2">
                    <a:lumMod val="75000"/>
                  </a:schemeClr>
                </a:solidFill>
              </a:rPr>
              <a:t>Plantar</a:t>
            </a:r>
            <a:r>
              <a:rPr lang="fr-FR" sz="1600" dirty="0" smtClean="0">
                <a:solidFill>
                  <a:schemeClr val="bg2">
                    <a:lumMod val="75000"/>
                  </a:schemeClr>
                </a:solidFill>
              </a:rPr>
              <a:t> </a:t>
            </a:r>
            <a:r>
              <a:rPr lang="fr-FR" sz="1600" dirty="0">
                <a:solidFill>
                  <a:schemeClr val="bg2">
                    <a:lumMod val="75000"/>
                  </a:schemeClr>
                </a:solidFill>
              </a:rPr>
              <a:t>reflexes.</a:t>
            </a:r>
          </a:p>
          <a:p>
            <a:endParaRPr lang="en-US" sz="1600" dirty="0"/>
          </a:p>
        </p:txBody>
      </p:sp>
      <p:sp>
        <p:nvSpPr>
          <p:cNvPr id="8" name="Rectangle 7"/>
          <p:cNvSpPr/>
          <p:nvPr/>
        </p:nvSpPr>
        <p:spPr>
          <a:xfrm>
            <a:off x="1971024" y="1342390"/>
            <a:ext cx="2664296" cy="41379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1800">
                <a:solidFill>
                  <a:schemeClr val="accent2">
                    <a:lumMod val="75000"/>
                  </a:schemeClr>
                </a:solidFill>
              </a:rPr>
              <a:t>Deep reflexes</a:t>
            </a:r>
          </a:p>
        </p:txBody>
      </p:sp>
      <p:sp>
        <p:nvSpPr>
          <p:cNvPr id="9" name="Rectangle 8"/>
          <p:cNvSpPr/>
          <p:nvPr/>
        </p:nvSpPr>
        <p:spPr>
          <a:xfrm>
            <a:off x="7553524" y="1342525"/>
            <a:ext cx="2664296" cy="41379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1800" dirty="0">
                <a:solidFill>
                  <a:schemeClr val="accent2">
                    <a:lumMod val="75000"/>
                  </a:schemeClr>
                </a:solidFill>
              </a:rPr>
              <a:t>Superficial reflexes</a:t>
            </a:r>
          </a:p>
        </p:txBody>
      </p:sp>
      <p:sp>
        <p:nvSpPr>
          <p:cNvPr id="10" name="Rounded Rectangle 9"/>
          <p:cNvSpPr/>
          <p:nvPr/>
        </p:nvSpPr>
        <p:spPr>
          <a:xfrm>
            <a:off x="609440" y="1998805"/>
            <a:ext cx="5124931" cy="2122588"/>
          </a:xfrm>
          <a:prstGeom prst="roundRect">
            <a:avLst>
              <a:gd name="adj" fmla="val 10000"/>
            </a:avLst>
          </a:prstGeom>
          <a:blipFill rotWithShape="1">
            <a:blip r:embed="rId2"/>
            <a:stretch>
              <a:fillRect/>
            </a:stretch>
          </a:blipFill>
          <a:ln>
            <a:noFill/>
          </a:ln>
        </p:spPr>
        <p:style>
          <a:lnRef idx="2">
            <a:schemeClr val="accent2">
              <a:shade val="80000"/>
              <a:hueOff val="0"/>
              <a:satOff val="0"/>
              <a:lumOff val="0"/>
              <a:alphaOff val="0"/>
            </a:schemeClr>
          </a:lnRef>
          <a:fillRef idx="1">
            <a:scrgbClr r="0" g="0" b="0"/>
          </a:fillRef>
          <a:effectRef idx="0">
            <a:schemeClr val="accent2">
              <a:tint val="40000"/>
              <a:hueOff val="0"/>
              <a:satOff val="0"/>
              <a:lumOff val="0"/>
              <a:alphaOff val="0"/>
            </a:schemeClr>
          </a:effectRef>
          <a:fontRef idx="minor">
            <a:schemeClr val="lt1">
              <a:hueOff val="0"/>
              <a:satOff val="0"/>
              <a:lumOff val="0"/>
              <a:alphaOff val="0"/>
            </a:schemeClr>
          </a:fontRef>
        </p:style>
      </p:sp>
      <p:pic>
        <p:nvPicPr>
          <p:cNvPr id="14" name="Picture 13"/>
          <p:cNvPicPr>
            <a:picLocks noChangeAspect="1"/>
          </p:cNvPicPr>
          <p:nvPr/>
        </p:nvPicPr>
        <p:blipFill rotWithShape="1">
          <a:blip r:embed="rId3"/>
          <a:srcRect b="14607"/>
          <a:stretch/>
        </p:blipFill>
        <p:spPr>
          <a:xfrm>
            <a:off x="6356944" y="1756181"/>
            <a:ext cx="5222440" cy="2365211"/>
          </a:xfrm>
          <a:prstGeom prst="rect">
            <a:avLst/>
          </a:prstGeom>
        </p:spPr>
      </p:pic>
    </p:spTree>
    <p:extLst>
      <p:ext uri="{BB962C8B-B14F-4D97-AF65-F5344CB8AC3E}">
        <p14:creationId xmlns:p14="http://schemas.microsoft.com/office/powerpoint/2010/main" val="1077576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Withdrawal Reflex (Polysynaptic)</a:t>
            </a:r>
          </a:p>
        </p:txBody>
      </p:sp>
      <p:sp>
        <p:nvSpPr>
          <p:cNvPr id="3" name="Slide Number Placeholder 2"/>
          <p:cNvSpPr>
            <a:spLocks noGrp="1"/>
          </p:cNvSpPr>
          <p:nvPr>
            <p:ph type="sldNum" sz="quarter" idx="12"/>
          </p:nvPr>
        </p:nvSpPr>
        <p:spPr/>
        <p:txBody>
          <a:bodyPr/>
          <a:lstStyle/>
          <a:p>
            <a:fld id="{4929A69E-7D8F-4515-9605-0315ABD4F316}" type="slidenum">
              <a:rPr lang="en-US" smtClean="0"/>
              <a:t>41</a:t>
            </a:fld>
            <a:endParaRPr lang="en-US" dirty="0"/>
          </a:p>
        </p:txBody>
      </p:sp>
      <p:sp>
        <p:nvSpPr>
          <p:cNvPr id="4" name="Content Placeholder 3"/>
          <p:cNvSpPr>
            <a:spLocks noGrp="1"/>
          </p:cNvSpPr>
          <p:nvPr>
            <p:ph sz="quarter" idx="1"/>
          </p:nvPr>
        </p:nvSpPr>
        <p:spPr/>
        <p:txBody>
          <a:bodyPr>
            <a:normAutofit/>
          </a:bodyPr>
          <a:lstStyle/>
          <a:p>
            <a:r>
              <a:rPr lang="en-US" sz="1600" dirty="0">
                <a:solidFill>
                  <a:schemeClr val="accent2">
                    <a:lumMod val="75000"/>
                  </a:schemeClr>
                </a:solidFill>
              </a:rPr>
              <a:t>Mediated </a:t>
            </a:r>
            <a:r>
              <a:rPr lang="en-US" sz="1600" dirty="0" smtClean="0">
                <a:solidFill>
                  <a:schemeClr val="accent2">
                    <a:lumMod val="75000"/>
                  </a:schemeClr>
                </a:solidFill>
              </a:rPr>
              <a:t>by: </a:t>
            </a:r>
            <a:r>
              <a:rPr lang="en-US" sz="1600" dirty="0"/>
              <a:t>nociceptors (pain receptors).</a:t>
            </a:r>
          </a:p>
          <a:p>
            <a:r>
              <a:rPr lang="en-US" sz="1600" dirty="0">
                <a:solidFill>
                  <a:schemeClr val="accent2">
                    <a:lumMod val="75000"/>
                  </a:schemeClr>
                </a:solidFill>
              </a:rPr>
              <a:t>The response </a:t>
            </a:r>
            <a:r>
              <a:rPr lang="en-US" sz="1600" dirty="0" smtClean="0">
                <a:solidFill>
                  <a:schemeClr val="accent2">
                    <a:lumMod val="75000"/>
                  </a:schemeClr>
                </a:solidFill>
              </a:rPr>
              <a:t>is: </a:t>
            </a:r>
            <a:r>
              <a:rPr lang="en-US" sz="1600" dirty="0"/>
              <a:t>reflex contraction of the flexor muscles causing withdrawal of the limb from painful stimulus.</a:t>
            </a:r>
          </a:p>
        </p:txBody>
      </p:sp>
      <p:sp>
        <p:nvSpPr>
          <p:cNvPr id="7" name="TextBox 6"/>
          <p:cNvSpPr txBox="1"/>
          <p:nvPr/>
        </p:nvSpPr>
        <p:spPr>
          <a:xfrm>
            <a:off x="9596537" y="0"/>
            <a:ext cx="2592288" cy="307777"/>
          </a:xfrm>
          <a:prstGeom prst="rect">
            <a:avLst/>
          </a:prstGeom>
          <a:solidFill>
            <a:schemeClr val="accent3">
              <a:lumMod val="40000"/>
              <a:lumOff val="60000"/>
            </a:schemeClr>
          </a:solidFill>
          <a:ln>
            <a:solidFill>
              <a:schemeClr val="accent3">
                <a:lumMod val="75000"/>
              </a:schemeClr>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MALES’ SLIDES </a:t>
            </a:r>
          </a:p>
        </p:txBody>
      </p:sp>
      <p:sp>
        <p:nvSpPr>
          <p:cNvPr id="8" name="object 3"/>
          <p:cNvSpPr/>
          <p:nvPr/>
        </p:nvSpPr>
        <p:spPr>
          <a:xfrm>
            <a:off x="609460" y="1988839"/>
            <a:ext cx="10969943" cy="4244321"/>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6175624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Crossed Extensor Reflexes</a:t>
            </a:r>
          </a:p>
        </p:txBody>
      </p:sp>
      <p:sp>
        <p:nvSpPr>
          <p:cNvPr id="3" name="Slide Number Placeholder 2"/>
          <p:cNvSpPr>
            <a:spLocks noGrp="1"/>
          </p:cNvSpPr>
          <p:nvPr>
            <p:ph type="sldNum" sz="quarter" idx="12"/>
          </p:nvPr>
        </p:nvSpPr>
        <p:spPr/>
        <p:txBody>
          <a:bodyPr/>
          <a:lstStyle/>
          <a:p>
            <a:fld id="{4929A69E-7D8F-4515-9605-0315ABD4F316}" type="slidenum">
              <a:rPr lang="en-US" smtClean="0"/>
              <a:t>42</a:t>
            </a:fld>
            <a:endParaRPr lang="en-US" dirty="0"/>
          </a:p>
        </p:txBody>
      </p:sp>
      <p:sp>
        <p:nvSpPr>
          <p:cNvPr id="4" name="Content Placeholder 3"/>
          <p:cNvSpPr>
            <a:spLocks noGrp="1"/>
          </p:cNvSpPr>
          <p:nvPr>
            <p:ph sz="quarter" idx="1"/>
          </p:nvPr>
        </p:nvSpPr>
        <p:spPr/>
        <p:txBody>
          <a:bodyPr>
            <a:normAutofit/>
          </a:bodyPr>
          <a:lstStyle/>
          <a:p>
            <a:r>
              <a:rPr lang="en-US" sz="1600" dirty="0">
                <a:solidFill>
                  <a:schemeClr val="accent2">
                    <a:lumMod val="75000"/>
                  </a:schemeClr>
                </a:solidFill>
              </a:rPr>
              <a:t>Withdrawal reflex: </a:t>
            </a:r>
            <a:r>
              <a:rPr lang="en-US" sz="1600" dirty="0"/>
              <a:t>Flexion of the injured limb to withdraw from noxious stimulus.</a:t>
            </a:r>
          </a:p>
          <a:p>
            <a:r>
              <a:rPr lang="en-US" sz="1600" dirty="0">
                <a:solidFill>
                  <a:schemeClr val="accent2">
                    <a:lumMod val="75000"/>
                  </a:schemeClr>
                </a:solidFill>
              </a:rPr>
              <a:t>Crossed extensor reflex: </a:t>
            </a:r>
            <a:r>
              <a:rPr lang="en-US" sz="1600" dirty="0"/>
              <a:t>Extension of the opposite limb to support full weight of the body.</a:t>
            </a:r>
          </a:p>
        </p:txBody>
      </p:sp>
      <p:sp>
        <p:nvSpPr>
          <p:cNvPr id="6" name="object 3"/>
          <p:cNvSpPr/>
          <p:nvPr/>
        </p:nvSpPr>
        <p:spPr>
          <a:xfrm>
            <a:off x="609461" y="2060848"/>
            <a:ext cx="8293263" cy="4172312"/>
          </a:xfrm>
          <a:prstGeom prst="rect">
            <a:avLst/>
          </a:prstGeom>
          <a:blipFill>
            <a:blip r:embed="rId2" cstate="print"/>
            <a:stretch>
              <a:fillRect/>
            </a:stretch>
          </a:blipFill>
        </p:spPr>
        <p:txBody>
          <a:bodyPr wrap="square" lIns="0" tIns="0" rIns="0" bIns="0" rtlCol="0"/>
          <a:lstStyle/>
          <a:p>
            <a:endParaRPr/>
          </a:p>
        </p:txBody>
      </p:sp>
      <p:sp>
        <p:nvSpPr>
          <p:cNvPr id="7" name="TextBox 6"/>
          <p:cNvSpPr txBox="1"/>
          <p:nvPr/>
        </p:nvSpPr>
        <p:spPr>
          <a:xfrm>
            <a:off x="9596537" y="0"/>
            <a:ext cx="2592288" cy="307777"/>
          </a:xfrm>
          <a:prstGeom prst="rect">
            <a:avLst/>
          </a:prstGeom>
          <a:solidFill>
            <a:schemeClr val="accent3">
              <a:lumMod val="40000"/>
              <a:lumOff val="60000"/>
            </a:schemeClr>
          </a:solidFill>
          <a:ln>
            <a:solidFill>
              <a:schemeClr val="accent3">
                <a:lumMod val="75000"/>
              </a:schemeClr>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MALES’ SLIDES </a:t>
            </a:r>
          </a:p>
        </p:txBody>
      </p:sp>
      <p:sp>
        <p:nvSpPr>
          <p:cNvPr id="5" name="Rectangle 4"/>
          <p:cNvSpPr/>
          <p:nvPr/>
        </p:nvSpPr>
        <p:spPr>
          <a:xfrm>
            <a:off x="8955227" y="2060848"/>
            <a:ext cx="2604671" cy="3046988"/>
          </a:xfrm>
          <a:prstGeom prst="rect">
            <a:avLst/>
          </a:prstGeom>
        </p:spPr>
        <p:txBody>
          <a:bodyPr wrap="square">
            <a:spAutoFit/>
          </a:bodyPr>
          <a:lstStyle/>
          <a:p>
            <a:r>
              <a:rPr lang="en-US" sz="1600" dirty="0">
                <a:solidFill>
                  <a:schemeClr val="bg1">
                    <a:lumMod val="50000"/>
                  </a:schemeClr>
                </a:solidFill>
              </a:rPr>
              <a:t>Explanation:</a:t>
            </a:r>
          </a:p>
          <a:p>
            <a:r>
              <a:rPr lang="en-US" sz="1600" dirty="0">
                <a:solidFill>
                  <a:schemeClr val="bg1">
                    <a:lumMod val="50000"/>
                  </a:schemeClr>
                </a:solidFill>
              </a:rPr>
              <a:t>When a person steps on a painful  stimulus(needle) the withdrawal reflex will happen and the person will lift his leg up as a reflex from the pain, then comes the crossed extensor reflex which will extend your other leg to compensate for the weight changing and prevent the person from falling. </a:t>
            </a:r>
          </a:p>
        </p:txBody>
      </p:sp>
    </p:spTree>
    <p:extLst>
      <p:ext uri="{BB962C8B-B14F-4D97-AF65-F5344CB8AC3E}">
        <p14:creationId xmlns:p14="http://schemas.microsoft.com/office/powerpoint/2010/main" val="2564192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Cont.</a:t>
            </a:r>
            <a:endParaRPr lang="en-US" sz="3200" dirty="0"/>
          </a:p>
        </p:txBody>
      </p:sp>
      <p:sp>
        <p:nvSpPr>
          <p:cNvPr id="3" name="Slide Number Placeholder 2"/>
          <p:cNvSpPr>
            <a:spLocks noGrp="1"/>
          </p:cNvSpPr>
          <p:nvPr>
            <p:ph type="sldNum" sz="quarter" idx="12"/>
          </p:nvPr>
        </p:nvSpPr>
        <p:spPr/>
        <p:txBody>
          <a:bodyPr/>
          <a:lstStyle/>
          <a:p>
            <a:fld id="{4929A69E-7D8F-4515-9605-0315ABD4F316}" type="slidenum">
              <a:rPr lang="en-US" smtClean="0"/>
              <a:t>43</a:t>
            </a:fld>
            <a:endParaRPr lang="en-US" dirty="0"/>
          </a:p>
        </p:txBody>
      </p:sp>
      <p:sp>
        <p:nvSpPr>
          <p:cNvPr id="4" name="Content Placeholder 3"/>
          <p:cNvSpPr>
            <a:spLocks noGrp="1"/>
          </p:cNvSpPr>
          <p:nvPr>
            <p:ph sz="quarter" idx="1"/>
          </p:nvPr>
        </p:nvSpPr>
        <p:spPr>
          <a:xfrm>
            <a:off x="609460" y="1143000"/>
            <a:ext cx="10969943" cy="5378152"/>
          </a:xfrm>
        </p:spPr>
        <p:txBody>
          <a:bodyPr>
            <a:noAutofit/>
          </a:bodyPr>
          <a:lstStyle/>
          <a:p>
            <a:r>
              <a:rPr lang="en-US" sz="1500" dirty="0">
                <a:solidFill>
                  <a:schemeClr val="accent2">
                    <a:lumMod val="75000"/>
                  </a:schemeClr>
                </a:solidFill>
              </a:rPr>
              <a:t>While pushing the body away from the injurious agent by withdrawal R, the crossed extensor reflex supporting the body weight against gravity</a:t>
            </a:r>
            <a:r>
              <a:rPr lang="en-US" sz="1500" dirty="0" smtClean="0">
                <a:solidFill>
                  <a:schemeClr val="accent2">
                    <a:lumMod val="75000"/>
                  </a:schemeClr>
                </a:solidFill>
              </a:rPr>
              <a:t>.</a:t>
            </a:r>
          </a:p>
          <a:p>
            <a:endParaRPr lang="en-US" sz="800" dirty="0">
              <a:solidFill>
                <a:schemeClr val="accent2">
                  <a:lumMod val="75000"/>
                </a:schemeClr>
              </a:solidFill>
            </a:endParaRPr>
          </a:p>
          <a:p>
            <a:r>
              <a:rPr lang="en-US" sz="1500" dirty="0">
                <a:solidFill>
                  <a:schemeClr val="accent2">
                    <a:lumMod val="75000"/>
                  </a:schemeClr>
                </a:solidFill>
              </a:rPr>
              <a:t>Flexion and withdrawal of the stimulated limb </a:t>
            </a:r>
            <a:r>
              <a:rPr lang="en-US" sz="1500" dirty="0">
                <a:solidFill>
                  <a:srgbClr val="00B050"/>
                </a:solidFill>
              </a:rPr>
              <a:t>(with opposite response) </a:t>
            </a:r>
            <a:r>
              <a:rPr lang="en-US" sz="1500" dirty="0" smtClean="0">
                <a:solidFill>
                  <a:schemeClr val="accent2">
                    <a:lumMod val="75000"/>
                  </a:schemeClr>
                </a:solidFill>
              </a:rPr>
              <a:t>causes </a:t>
            </a:r>
            <a:r>
              <a:rPr lang="en-US" sz="1500" dirty="0">
                <a:solidFill>
                  <a:schemeClr val="accent2">
                    <a:lumMod val="75000"/>
                  </a:schemeClr>
                </a:solidFill>
              </a:rPr>
              <a:t>extension of the opposite limb which occurs with strong stimulus because of several </a:t>
            </a:r>
            <a:r>
              <a:rPr lang="en-US" sz="1500" dirty="0" smtClean="0">
                <a:solidFill>
                  <a:schemeClr val="accent2">
                    <a:lumMod val="75000"/>
                  </a:schemeClr>
                </a:solidFill>
              </a:rPr>
              <a:t>reasons: </a:t>
            </a:r>
            <a:r>
              <a:rPr lang="en-US" sz="1500" dirty="0" smtClean="0">
                <a:solidFill>
                  <a:srgbClr val="00B050"/>
                </a:solidFill>
              </a:rPr>
              <a:t>why</a:t>
            </a:r>
            <a:r>
              <a:rPr lang="en-US" sz="1500" dirty="0">
                <a:solidFill>
                  <a:srgbClr val="00B050"/>
                </a:solidFill>
              </a:rPr>
              <a:t>? </a:t>
            </a:r>
            <a:endParaRPr lang="en-US" sz="1500" dirty="0" smtClean="0">
              <a:solidFill>
                <a:srgbClr val="00B050"/>
              </a:solidFill>
            </a:endParaRPr>
          </a:p>
          <a:p>
            <a:pPr marL="0" indent="0" algn="r" rtl="1">
              <a:buNone/>
            </a:pPr>
            <a:r>
              <a:rPr lang="ar-SA" sz="1500" dirty="0">
                <a:solidFill>
                  <a:srgbClr val="00B050"/>
                </a:solidFill>
              </a:rPr>
              <a:t>(</a:t>
            </a:r>
            <a:r>
              <a:rPr lang="ar-SA" sz="1500" dirty="0" smtClean="0">
                <a:solidFill>
                  <a:srgbClr val="00B050"/>
                </a:solidFill>
              </a:rPr>
              <a:t>الإصابة </a:t>
            </a:r>
            <a:r>
              <a:rPr lang="ar-SA" sz="1500" dirty="0">
                <a:solidFill>
                  <a:srgbClr val="00B050"/>
                </a:solidFill>
              </a:rPr>
              <a:t>لازم تكون قوية عشان يصير </a:t>
            </a:r>
            <a:r>
              <a:rPr lang="en-US" sz="1500" dirty="0">
                <a:solidFill>
                  <a:srgbClr val="00B050"/>
                </a:solidFill>
              </a:rPr>
              <a:t>irradiation </a:t>
            </a:r>
            <a:r>
              <a:rPr lang="ar-SA" sz="1500" dirty="0" smtClean="0">
                <a:solidFill>
                  <a:srgbClr val="00B050"/>
                </a:solidFill>
              </a:rPr>
              <a:t> فبالتالي </a:t>
            </a:r>
            <a:r>
              <a:rPr lang="ar-SA" sz="1500" dirty="0">
                <a:solidFill>
                  <a:srgbClr val="00B050"/>
                </a:solidFill>
              </a:rPr>
              <a:t>تنرسل إشارات للطرف الثاني ويسوي ردة فعل </a:t>
            </a:r>
            <a:r>
              <a:rPr lang="ar-SA" sz="1500" dirty="0" smtClean="0">
                <a:solidFill>
                  <a:srgbClr val="00B050"/>
                </a:solidFill>
              </a:rPr>
              <a:t>معاكسة).</a:t>
            </a:r>
            <a:endParaRPr lang="en-US" sz="1500" dirty="0">
              <a:solidFill>
                <a:srgbClr val="00B050"/>
              </a:solidFill>
            </a:endParaRPr>
          </a:p>
          <a:p>
            <a:pPr marL="514350" indent="-514350">
              <a:buFont typeface="+mj-lt"/>
              <a:buAutoNum type="arabicPeriod"/>
            </a:pPr>
            <a:r>
              <a:rPr lang="en-US" sz="1500" dirty="0"/>
              <a:t>Signals from sensory nerves cross the opposite side of the cord to excite extensor muscles.</a:t>
            </a:r>
          </a:p>
          <a:p>
            <a:pPr marL="514350" indent="-514350">
              <a:buFont typeface="+mj-lt"/>
              <a:buAutoNum type="arabicPeriod"/>
            </a:pPr>
            <a:r>
              <a:rPr lang="en-US" sz="1500" dirty="0"/>
              <a:t>It does not begin until </a:t>
            </a:r>
            <a:r>
              <a:rPr lang="en-US" sz="1500" dirty="0">
                <a:solidFill>
                  <a:schemeClr val="accent4">
                    <a:lumMod val="75000"/>
                  </a:schemeClr>
                </a:solidFill>
              </a:rPr>
              <a:t>200</a:t>
            </a:r>
            <a:r>
              <a:rPr lang="en-US" sz="1500" dirty="0"/>
              <a:t> to </a:t>
            </a:r>
            <a:r>
              <a:rPr lang="en-US" sz="1500" dirty="0">
                <a:solidFill>
                  <a:schemeClr val="accent4">
                    <a:lumMod val="75000"/>
                  </a:schemeClr>
                </a:solidFill>
              </a:rPr>
              <a:t>500</a:t>
            </a:r>
            <a:r>
              <a:rPr lang="en-US" sz="1500" dirty="0"/>
              <a:t> milliseconds </a:t>
            </a:r>
            <a:r>
              <a:rPr lang="en-US" sz="1500" dirty="0">
                <a:solidFill>
                  <a:srgbClr val="00B050"/>
                </a:solidFill>
              </a:rPr>
              <a:t>(because the whole process takes time) </a:t>
            </a:r>
            <a:r>
              <a:rPr lang="en-US" sz="1500" dirty="0" smtClean="0"/>
              <a:t>after </a:t>
            </a:r>
            <a:r>
              <a:rPr lang="en-US" sz="1500" dirty="0"/>
              <a:t>onset of the initial pain stimulus, because many interneurons are involved in the circuit between the incoming sensory neuron and the motor neurons of the opposite side of the cord.</a:t>
            </a:r>
          </a:p>
          <a:p>
            <a:pPr marL="514350" indent="-514350">
              <a:buFont typeface="+mj-lt"/>
              <a:buAutoNum type="arabicPeriod"/>
            </a:pPr>
            <a:r>
              <a:rPr lang="en-US" sz="1500" dirty="0"/>
              <a:t>After the painful stimulus is removed, the crossed extensor reflex has an even longer period of after-discharge, results from reverberating circuits among the </a:t>
            </a:r>
            <a:r>
              <a:rPr lang="en-US" sz="1500" dirty="0" err="1"/>
              <a:t>interneuronal</a:t>
            </a:r>
            <a:r>
              <a:rPr lang="en-US" sz="1500" dirty="0"/>
              <a:t> cells.</a:t>
            </a:r>
          </a:p>
          <a:p>
            <a:pPr marL="514350" indent="-514350">
              <a:buFont typeface="+mj-lt"/>
              <a:buAutoNum type="arabicPeriod"/>
            </a:pPr>
            <a:r>
              <a:rPr lang="en-US" sz="1500" dirty="0"/>
              <a:t>The prolonged after-discharge is of benefit in holding the pained area of the body away from the painful object</a:t>
            </a:r>
            <a:r>
              <a:rPr lang="en-US" sz="1500" dirty="0" smtClean="0"/>
              <a:t>.</a:t>
            </a:r>
          </a:p>
          <a:p>
            <a:pPr marL="514350" indent="-514350">
              <a:buFont typeface="+mj-lt"/>
              <a:buAutoNum type="arabicPeriod"/>
            </a:pPr>
            <a:endParaRPr lang="en-US" sz="800" dirty="0"/>
          </a:p>
          <a:p>
            <a:r>
              <a:rPr lang="en-US" sz="1500" dirty="0"/>
              <a:t>Mostly in the lower limb to support balance</a:t>
            </a:r>
            <a:r>
              <a:rPr lang="en-US" sz="1500" dirty="0" smtClean="0"/>
              <a:t>.</a:t>
            </a:r>
          </a:p>
          <a:p>
            <a:endParaRPr lang="en-US" sz="800" dirty="0"/>
          </a:p>
          <a:p>
            <a:r>
              <a:rPr lang="en-US" sz="1500" dirty="0"/>
              <a:t>Reciprocal innervations occurs also in crossed extensor </a:t>
            </a:r>
            <a:r>
              <a:rPr lang="en-US" sz="1500" dirty="0" smtClean="0"/>
              <a:t>reflex</a:t>
            </a:r>
            <a:r>
              <a:rPr lang="en-US" sz="1600" dirty="0" smtClean="0">
                <a:solidFill>
                  <a:srgbClr val="FF0000"/>
                </a:solidFill>
              </a:rPr>
              <a:t>, </a:t>
            </a:r>
            <a:r>
              <a:rPr lang="en-US" sz="1600" dirty="0" smtClean="0">
                <a:solidFill>
                  <a:srgbClr val="00B050"/>
                </a:solidFill>
              </a:rPr>
              <a:t>How</a:t>
            </a:r>
            <a:r>
              <a:rPr lang="en-US" sz="1600" dirty="0">
                <a:solidFill>
                  <a:srgbClr val="00B050"/>
                </a:solidFill>
              </a:rPr>
              <a:t>? (the legs have opposite actions</a:t>
            </a:r>
            <a:r>
              <a:rPr lang="en-US" sz="1600" dirty="0" smtClean="0">
                <a:solidFill>
                  <a:srgbClr val="00B050"/>
                </a:solidFill>
              </a:rPr>
              <a:t>).</a:t>
            </a:r>
            <a:r>
              <a:rPr lang="en-US" sz="1500" dirty="0" smtClean="0">
                <a:solidFill>
                  <a:srgbClr val="00B050"/>
                </a:solidFill>
              </a:rPr>
              <a:t> </a:t>
            </a:r>
            <a:r>
              <a:rPr lang="en-US" sz="1500" dirty="0"/>
              <a:t>Flexor in the opposite limb are inhibited while extensors are excited because while pushing the body away from the injurious agent by withdrawal R, the </a:t>
            </a:r>
            <a:r>
              <a:rPr lang="en-US" sz="1500" b="1" dirty="0"/>
              <a:t>crossed extensor reflex </a:t>
            </a:r>
            <a:r>
              <a:rPr lang="en-US" sz="1500" dirty="0"/>
              <a:t>supporting the body weight against gravity.</a:t>
            </a:r>
          </a:p>
        </p:txBody>
      </p:sp>
      <p:sp>
        <p:nvSpPr>
          <p:cNvPr id="5" name="TextBox 4"/>
          <p:cNvSpPr txBox="1"/>
          <p:nvPr/>
        </p:nvSpPr>
        <p:spPr>
          <a:xfrm>
            <a:off x="9455497" y="0"/>
            <a:ext cx="2733328" cy="307777"/>
          </a:xfrm>
          <a:prstGeom prst="rect">
            <a:avLst/>
          </a:prstGeom>
          <a:solidFill>
            <a:srgbClr val="E4CBE7"/>
          </a:solidFill>
          <a:ln>
            <a:solidFill>
              <a:srgbClr val="A954AB"/>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FEMALES’ SLIDES </a:t>
            </a:r>
          </a:p>
        </p:txBody>
      </p:sp>
    </p:spTree>
    <p:extLst>
      <p:ext uri="{BB962C8B-B14F-4D97-AF65-F5344CB8AC3E}">
        <p14:creationId xmlns:p14="http://schemas.microsoft.com/office/powerpoint/2010/main" val="153989956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r>
              <a:rPr lang="en-US" dirty="0"/>
              <a:t>.</a:t>
            </a:r>
          </a:p>
        </p:txBody>
      </p:sp>
      <p:sp>
        <p:nvSpPr>
          <p:cNvPr id="3" name="Slide Number Placeholder 2"/>
          <p:cNvSpPr>
            <a:spLocks noGrp="1"/>
          </p:cNvSpPr>
          <p:nvPr>
            <p:ph type="sldNum" sz="quarter" idx="12"/>
          </p:nvPr>
        </p:nvSpPr>
        <p:spPr/>
        <p:txBody>
          <a:bodyPr/>
          <a:lstStyle/>
          <a:p>
            <a:fld id="{4929A69E-7D8F-4515-9605-0315ABD4F316}" type="slidenum">
              <a:rPr lang="en-US" smtClean="0"/>
              <a:t>44</a:t>
            </a:fld>
            <a:endParaRPr lang="en-US" dirty="0"/>
          </a:p>
        </p:txBody>
      </p:sp>
      <p:sp>
        <p:nvSpPr>
          <p:cNvPr id="5" name="TextBox 4"/>
          <p:cNvSpPr txBox="1"/>
          <p:nvPr/>
        </p:nvSpPr>
        <p:spPr>
          <a:xfrm>
            <a:off x="9455497" y="0"/>
            <a:ext cx="2733328" cy="307777"/>
          </a:xfrm>
          <a:prstGeom prst="rect">
            <a:avLst/>
          </a:prstGeom>
          <a:solidFill>
            <a:srgbClr val="E4CBE7"/>
          </a:solidFill>
          <a:ln>
            <a:solidFill>
              <a:srgbClr val="A954AB"/>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FEMALES’ SLIDES </a:t>
            </a:r>
          </a:p>
        </p:txBody>
      </p:sp>
      <p:sp>
        <p:nvSpPr>
          <p:cNvPr id="6" name="object 5"/>
          <p:cNvSpPr/>
          <p:nvPr/>
        </p:nvSpPr>
        <p:spPr>
          <a:xfrm>
            <a:off x="6238428" y="1295400"/>
            <a:ext cx="5340956" cy="4925335"/>
          </a:xfrm>
          <a:prstGeom prst="rect">
            <a:avLst/>
          </a:prstGeom>
          <a:blipFill>
            <a:blip r:embed="rId2" cstate="print"/>
            <a:stretch>
              <a:fillRect/>
            </a:stretch>
          </a:blipFill>
        </p:spPr>
        <p:txBody>
          <a:bodyPr wrap="square" lIns="0" tIns="0" rIns="0" bIns="0" rtlCol="0"/>
          <a:lstStyle/>
          <a:p>
            <a:endParaRPr/>
          </a:p>
        </p:txBody>
      </p:sp>
      <p:sp>
        <p:nvSpPr>
          <p:cNvPr id="7" name="object 9"/>
          <p:cNvSpPr/>
          <p:nvPr/>
        </p:nvSpPr>
        <p:spPr>
          <a:xfrm>
            <a:off x="609441" y="1283143"/>
            <a:ext cx="5268947" cy="4937592"/>
          </a:xfrm>
          <a:prstGeom prst="rect">
            <a:avLst/>
          </a:prstGeom>
          <a:blipFill>
            <a:blip r:embed="rId3" cstate="print"/>
            <a:stretch>
              <a:fillRect/>
            </a:stretch>
          </a:blipFill>
        </p:spPr>
        <p:txBody>
          <a:bodyPr wrap="square" lIns="0" tIns="0" rIns="0" bIns="0" rtlCol="0"/>
          <a:lstStyle/>
          <a:p>
            <a:endParaRPr/>
          </a:p>
        </p:txBody>
      </p:sp>
      <p:cxnSp>
        <p:nvCxnSpPr>
          <p:cNvPr id="8" name="Straight Connector 7"/>
          <p:cNvCxnSpPr/>
          <p:nvPr/>
        </p:nvCxnSpPr>
        <p:spPr>
          <a:xfrm flipH="1">
            <a:off x="6094412" y="1143000"/>
            <a:ext cx="20" cy="5213350"/>
          </a:xfrm>
          <a:prstGeom prst="line">
            <a:avLst/>
          </a:prstGeom>
          <a:ln>
            <a:prstDash val="dashDot"/>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76488984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Withdrawal reflex (flexor/nociceptive reflex)</a:t>
            </a:r>
          </a:p>
        </p:txBody>
      </p:sp>
      <p:sp>
        <p:nvSpPr>
          <p:cNvPr id="3" name="Slide Number Placeholder 2"/>
          <p:cNvSpPr>
            <a:spLocks noGrp="1"/>
          </p:cNvSpPr>
          <p:nvPr>
            <p:ph type="sldNum" sz="quarter" idx="12"/>
          </p:nvPr>
        </p:nvSpPr>
        <p:spPr/>
        <p:txBody>
          <a:bodyPr/>
          <a:lstStyle/>
          <a:p>
            <a:fld id="{4929A69E-7D8F-4515-9605-0315ABD4F316}" type="slidenum">
              <a:rPr lang="en-US" smtClean="0"/>
              <a:t>45</a:t>
            </a:fld>
            <a:endParaRPr lang="en-US" dirty="0"/>
          </a:p>
        </p:txBody>
      </p:sp>
      <p:sp>
        <p:nvSpPr>
          <p:cNvPr id="5" name="TextBox 4"/>
          <p:cNvSpPr txBox="1"/>
          <p:nvPr/>
        </p:nvSpPr>
        <p:spPr>
          <a:xfrm>
            <a:off x="9455497" y="0"/>
            <a:ext cx="2733328" cy="307777"/>
          </a:xfrm>
          <a:prstGeom prst="rect">
            <a:avLst/>
          </a:prstGeom>
          <a:solidFill>
            <a:srgbClr val="E4CBE7"/>
          </a:solidFill>
          <a:ln>
            <a:solidFill>
              <a:srgbClr val="A954AB"/>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FEMALES’ SLIDES </a:t>
            </a:r>
          </a:p>
        </p:txBody>
      </p:sp>
      <p:sp>
        <p:nvSpPr>
          <p:cNvPr id="7" name="Content Placeholder 3"/>
          <p:cNvSpPr txBox="1">
            <a:spLocks/>
          </p:cNvSpPr>
          <p:nvPr/>
        </p:nvSpPr>
        <p:spPr>
          <a:xfrm>
            <a:off x="609458" y="1295400"/>
            <a:ext cx="10969943" cy="461426"/>
          </a:xfrm>
          <a:prstGeom prst="rect">
            <a:avLst/>
          </a:prstGeom>
        </p:spPr>
        <p:txBody>
          <a:bodyPr vert="horz" lIns="101590" tIns="50795" rIns="101590" bIns="50795">
            <a:normAutofit/>
          </a:bodyPr>
          <a:lstStyle>
            <a:lvl1pPr marL="304770" indent="-304770" algn="l" rtl="0" eaLnBrk="1" latinLnBrk="0" hangingPunct="1">
              <a:spcBef>
                <a:spcPts val="667"/>
              </a:spcBef>
              <a:buClr>
                <a:schemeClr val="accent1"/>
              </a:buClr>
              <a:buSzPct val="76000"/>
              <a:buFont typeface="Wingdings 3"/>
              <a:buChar char=""/>
              <a:defRPr kumimoji="0" sz="2900" kern="1200">
                <a:solidFill>
                  <a:schemeClr val="tx1"/>
                </a:solidFill>
                <a:latin typeface="+mn-lt"/>
                <a:ea typeface="+mn-ea"/>
                <a:cs typeface="+mn-cs"/>
              </a:defRPr>
            </a:lvl1pPr>
            <a:lvl2pPr marL="609539" indent="-304770" algn="l" rtl="0" eaLnBrk="1" latinLnBrk="0" hangingPunct="1">
              <a:spcBef>
                <a:spcPts val="556"/>
              </a:spcBef>
              <a:buClr>
                <a:schemeClr val="accent2"/>
              </a:buClr>
              <a:buSzPct val="76000"/>
              <a:buFont typeface="Wingdings 3"/>
              <a:buChar char=""/>
              <a:defRPr kumimoji="0" sz="2600" kern="1200">
                <a:solidFill>
                  <a:schemeClr val="tx2"/>
                </a:solidFill>
                <a:latin typeface="+mn-lt"/>
                <a:ea typeface="+mn-ea"/>
                <a:cs typeface="+mn-cs"/>
              </a:defRPr>
            </a:lvl2pPr>
            <a:lvl3pPr marL="914309" indent="-253975" algn="l" rtl="0" eaLnBrk="1" latinLnBrk="0" hangingPunct="1">
              <a:spcBef>
                <a:spcPts val="556"/>
              </a:spcBef>
              <a:buClr>
                <a:schemeClr val="bg1">
                  <a:shade val="50000"/>
                </a:schemeClr>
              </a:buClr>
              <a:buSzPct val="76000"/>
              <a:buFont typeface="Wingdings 3"/>
              <a:buChar char=""/>
              <a:defRPr kumimoji="0" sz="2200" kern="1200">
                <a:solidFill>
                  <a:schemeClr val="tx1"/>
                </a:solidFill>
                <a:latin typeface="+mn-lt"/>
                <a:ea typeface="+mn-ea"/>
                <a:cs typeface="+mn-cs"/>
              </a:defRPr>
            </a:lvl3pPr>
            <a:lvl4pPr marL="1219078" indent="-253975" algn="l" rtl="0" eaLnBrk="1" latinLnBrk="0" hangingPunct="1">
              <a:spcBef>
                <a:spcPts val="444"/>
              </a:spcBef>
              <a:buClr>
                <a:schemeClr val="accent2">
                  <a:shade val="75000"/>
                </a:schemeClr>
              </a:buClr>
              <a:buSzPct val="70000"/>
              <a:buFont typeface="Wingdings"/>
              <a:buChar char=""/>
              <a:defRPr kumimoji="0" sz="2000" kern="1200">
                <a:solidFill>
                  <a:schemeClr val="tx1"/>
                </a:solidFill>
                <a:latin typeface="+mn-lt"/>
                <a:ea typeface="+mn-ea"/>
                <a:cs typeface="+mn-cs"/>
              </a:defRPr>
            </a:lvl4pPr>
            <a:lvl5pPr marL="1523848" indent="-253975" algn="l" rtl="0" eaLnBrk="1" latinLnBrk="0" hangingPunct="1">
              <a:spcBef>
                <a:spcPts val="333"/>
              </a:spcBef>
              <a:buClr>
                <a:schemeClr val="accent2"/>
              </a:buClr>
              <a:buSzPct val="70000"/>
              <a:buFont typeface="Wingdings"/>
              <a:buChar char=""/>
              <a:defRPr kumimoji="0" sz="1800" kern="1200">
                <a:solidFill>
                  <a:schemeClr val="tx1"/>
                </a:solidFill>
                <a:latin typeface="+mn-lt"/>
                <a:ea typeface="+mn-ea"/>
                <a:cs typeface="+mn-cs"/>
              </a:defRPr>
            </a:lvl5pPr>
            <a:lvl6pPr marL="1828617" indent="-203180" algn="l" rtl="0" eaLnBrk="1" latinLnBrk="0" hangingPunct="1">
              <a:spcBef>
                <a:spcPts val="333"/>
              </a:spcBef>
              <a:buClr>
                <a:srgbClr val="9FB8CD">
                  <a:shade val="75000"/>
                </a:srgbClr>
              </a:buClr>
              <a:buSzPct val="75000"/>
              <a:buFont typeface="Wingdings 3"/>
              <a:buChar char=""/>
              <a:defRPr kumimoji="0" lang="en-US" sz="1800" kern="1200" smtClean="0">
                <a:solidFill>
                  <a:schemeClr val="tx1"/>
                </a:solidFill>
                <a:latin typeface="+mn-lt"/>
                <a:ea typeface="+mn-ea"/>
                <a:cs typeface="+mn-cs"/>
              </a:defRPr>
            </a:lvl6pPr>
            <a:lvl7pPr marL="2031797" indent="-203180" algn="l" rtl="0" eaLnBrk="1" latinLnBrk="0" hangingPunct="1">
              <a:spcBef>
                <a:spcPts val="333"/>
              </a:spcBef>
              <a:buClr>
                <a:srgbClr val="727CA3">
                  <a:shade val="75000"/>
                </a:srgbClr>
              </a:buClr>
              <a:buSzPct val="75000"/>
              <a:buFont typeface="Wingdings 3"/>
              <a:buChar char=""/>
              <a:defRPr kumimoji="0" lang="en-US" sz="1600" kern="1200" smtClean="0">
                <a:solidFill>
                  <a:schemeClr val="tx1"/>
                </a:solidFill>
                <a:latin typeface="+mn-lt"/>
                <a:ea typeface="+mn-ea"/>
                <a:cs typeface="+mn-cs"/>
              </a:defRPr>
            </a:lvl7pPr>
            <a:lvl8pPr marL="2234976" indent="-203180" algn="l" rtl="0" eaLnBrk="1" latinLnBrk="0" hangingPunct="1">
              <a:spcBef>
                <a:spcPts val="333"/>
              </a:spcBef>
              <a:buClr>
                <a:prstClr val="white">
                  <a:shade val="50000"/>
                </a:prstClr>
              </a:buClr>
              <a:buSzPct val="75000"/>
              <a:buFont typeface="Wingdings 3"/>
              <a:buChar char=""/>
              <a:defRPr kumimoji="0" lang="en-US" sz="1600" kern="1200" smtClean="0">
                <a:solidFill>
                  <a:schemeClr val="tx1"/>
                </a:solidFill>
                <a:latin typeface="+mn-lt"/>
                <a:ea typeface="+mn-ea"/>
                <a:cs typeface="+mn-cs"/>
              </a:defRPr>
            </a:lvl8pPr>
            <a:lvl9pPr marL="2438156" indent="-203180" algn="l" rtl="0" eaLnBrk="1" latinLnBrk="0" hangingPunct="1">
              <a:spcBef>
                <a:spcPts val="333"/>
              </a:spcBef>
              <a:buClr>
                <a:srgbClr val="9FB8CD"/>
              </a:buClr>
              <a:buSzPct val="75000"/>
              <a:buFont typeface="Wingdings 3"/>
              <a:buChar char=""/>
              <a:defRPr kumimoji="0" lang="en-US" sz="1300" kern="1200" smtClean="0">
                <a:solidFill>
                  <a:schemeClr val="tx1"/>
                </a:solidFill>
                <a:latin typeface="+mn-lt"/>
                <a:ea typeface="+mn-ea"/>
                <a:cs typeface="+mn-cs"/>
              </a:defRPr>
            </a:lvl9pPr>
          </a:lstStyle>
          <a:p>
            <a:pPr defTabSz="914400"/>
            <a:r>
              <a:rPr lang="en-US" sz="1800" dirty="0">
                <a:solidFill>
                  <a:schemeClr val="accent2">
                    <a:lumMod val="75000"/>
                  </a:schemeClr>
                </a:solidFill>
              </a:rPr>
              <a:t>A superficial polysynaptic </a:t>
            </a:r>
            <a:r>
              <a:rPr lang="en-US" sz="1800" dirty="0" smtClean="0">
                <a:solidFill>
                  <a:schemeClr val="accent2">
                    <a:lumMod val="75000"/>
                  </a:schemeClr>
                </a:solidFill>
              </a:rPr>
              <a:t>reflex</a:t>
            </a:r>
            <a:r>
              <a:rPr lang="en-US" sz="1800" dirty="0">
                <a:solidFill>
                  <a:schemeClr val="accent2">
                    <a:lumMod val="75000"/>
                  </a:schemeClr>
                </a:solidFill>
              </a:rPr>
              <a:t>:</a:t>
            </a:r>
          </a:p>
        </p:txBody>
      </p:sp>
      <p:sp>
        <p:nvSpPr>
          <p:cNvPr id="9" name="Rectangle 8"/>
          <p:cNvSpPr/>
          <p:nvPr/>
        </p:nvSpPr>
        <p:spPr>
          <a:xfrm>
            <a:off x="609458" y="2125250"/>
            <a:ext cx="3324714" cy="114621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1600"/>
              <a:t>Stimulation of pain receptors of hand (a pin-prick, heat, or wound)</a:t>
            </a:r>
            <a:endParaRPr lang="en-US" sz="1600" dirty="0"/>
          </a:p>
        </p:txBody>
      </p:sp>
      <p:sp>
        <p:nvSpPr>
          <p:cNvPr id="10" name="Rectangle 9"/>
          <p:cNvSpPr/>
          <p:nvPr/>
        </p:nvSpPr>
        <p:spPr>
          <a:xfrm>
            <a:off x="4432072" y="2125250"/>
            <a:ext cx="3324714" cy="114621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1600"/>
              <a:t>Impulses to spinal cord in a delta or C fibers</a:t>
            </a:r>
            <a:endParaRPr lang="en-US" sz="1600" dirty="0"/>
          </a:p>
        </p:txBody>
      </p:sp>
      <p:sp>
        <p:nvSpPr>
          <p:cNvPr id="11" name="Rectangle 10"/>
          <p:cNvSpPr/>
          <p:nvPr/>
        </p:nvSpPr>
        <p:spPr>
          <a:xfrm>
            <a:off x="8251138" y="2125250"/>
            <a:ext cx="3324714" cy="114621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1600"/>
              <a:t>Interneurons pool</a:t>
            </a:r>
            <a:endParaRPr lang="en-US" sz="1600" dirty="0"/>
          </a:p>
        </p:txBody>
      </p:sp>
      <p:sp>
        <p:nvSpPr>
          <p:cNvPr id="12" name="Rectangle 11"/>
          <p:cNvSpPr/>
          <p:nvPr/>
        </p:nvSpPr>
        <p:spPr>
          <a:xfrm>
            <a:off x="8254284" y="3933056"/>
            <a:ext cx="3324714" cy="114621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1600"/>
              <a:t>Motor neurons</a:t>
            </a:r>
            <a:endParaRPr lang="en-US" sz="1600" dirty="0"/>
          </a:p>
        </p:txBody>
      </p:sp>
      <p:sp>
        <p:nvSpPr>
          <p:cNvPr id="13" name="Rectangle 12"/>
          <p:cNvSpPr/>
          <p:nvPr/>
        </p:nvSpPr>
        <p:spPr>
          <a:xfrm>
            <a:off x="4438259" y="3933056"/>
            <a:ext cx="3324714" cy="114621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1600"/>
              <a:t>Stimulate hand flexor muscles</a:t>
            </a:r>
            <a:endParaRPr lang="en-US" sz="1600" dirty="0"/>
          </a:p>
        </p:txBody>
      </p:sp>
      <p:sp>
        <p:nvSpPr>
          <p:cNvPr id="14" name="Rectangle 13"/>
          <p:cNvSpPr/>
          <p:nvPr/>
        </p:nvSpPr>
        <p:spPr>
          <a:xfrm>
            <a:off x="609458" y="3933056"/>
            <a:ext cx="3324714" cy="114621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1600"/>
              <a:t>move the hand away from the injurious stimulus</a:t>
            </a:r>
            <a:endParaRPr lang="en-US" sz="1600" dirty="0"/>
          </a:p>
        </p:txBody>
      </p:sp>
      <p:cxnSp>
        <p:nvCxnSpPr>
          <p:cNvPr id="16" name="Straight Arrow Connector 15"/>
          <p:cNvCxnSpPr>
            <a:stCxn id="9" idx="3"/>
            <a:endCxn id="10" idx="1"/>
          </p:cNvCxnSpPr>
          <p:nvPr/>
        </p:nvCxnSpPr>
        <p:spPr>
          <a:xfrm>
            <a:off x="3934172" y="2698356"/>
            <a:ext cx="49790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7" name="Straight Arrow Connector 16"/>
          <p:cNvCxnSpPr/>
          <p:nvPr/>
        </p:nvCxnSpPr>
        <p:spPr>
          <a:xfrm>
            <a:off x="7753238" y="2698356"/>
            <a:ext cx="49790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0" name="Straight Arrow Connector 19"/>
          <p:cNvCxnSpPr>
            <a:stCxn id="11" idx="2"/>
            <a:endCxn id="12" idx="0"/>
          </p:cNvCxnSpPr>
          <p:nvPr/>
        </p:nvCxnSpPr>
        <p:spPr>
          <a:xfrm>
            <a:off x="9913495" y="3271462"/>
            <a:ext cx="3146" cy="66159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2" name="Straight Arrow Connector 21"/>
          <p:cNvCxnSpPr>
            <a:stCxn id="12" idx="1"/>
            <a:endCxn id="13" idx="3"/>
          </p:cNvCxnSpPr>
          <p:nvPr/>
        </p:nvCxnSpPr>
        <p:spPr>
          <a:xfrm flipH="1">
            <a:off x="7762973" y="4506162"/>
            <a:ext cx="491311"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3" name="Straight Arrow Connector 22"/>
          <p:cNvCxnSpPr/>
          <p:nvPr/>
        </p:nvCxnSpPr>
        <p:spPr>
          <a:xfrm flipH="1">
            <a:off x="3934172" y="4506162"/>
            <a:ext cx="491311"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4" name="Oval 23"/>
          <p:cNvSpPr/>
          <p:nvPr/>
        </p:nvSpPr>
        <p:spPr>
          <a:xfrm>
            <a:off x="3718148" y="1955505"/>
            <a:ext cx="360040" cy="307777"/>
          </a:xfrm>
          <a:prstGeom prst="ellipse">
            <a:avLst/>
          </a:prstGeom>
          <a:solidFill>
            <a:schemeClr val="accent2">
              <a:lumMod val="40000"/>
              <a:lumOff val="6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solidFill>
                  <a:schemeClr val="bg1"/>
                </a:solidFill>
              </a:rPr>
              <a:t>1</a:t>
            </a:r>
            <a:endParaRPr lang="en-US" dirty="0">
              <a:solidFill>
                <a:schemeClr val="bg1"/>
              </a:solidFill>
            </a:endParaRPr>
          </a:p>
        </p:txBody>
      </p:sp>
      <p:sp>
        <p:nvSpPr>
          <p:cNvPr id="25" name="Oval 24"/>
          <p:cNvSpPr/>
          <p:nvPr/>
        </p:nvSpPr>
        <p:spPr>
          <a:xfrm>
            <a:off x="7573218" y="1950138"/>
            <a:ext cx="360040" cy="307777"/>
          </a:xfrm>
          <a:prstGeom prst="ellipse">
            <a:avLst/>
          </a:prstGeom>
          <a:solidFill>
            <a:schemeClr val="accent2">
              <a:lumMod val="40000"/>
              <a:lumOff val="6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solidFill>
                  <a:schemeClr val="bg1"/>
                </a:solidFill>
              </a:rPr>
              <a:t>2</a:t>
            </a:r>
            <a:endParaRPr lang="en-US" dirty="0">
              <a:solidFill>
                <a:schemeClr val="bg1"/>
              </a:solidFill>
            </a:endParaRPr>
          </a:p>
        </p:txBody>
      </p:sp>
      <p:sp>
        <p:nvSpPr>
          <p:cNvPr id="26" name="Oval 25"/>
          <p:cNvSpPr/>
          <p:nvPr/>
        </p:nvSpPr>
        <p:spPr>
          <a:xfrm>
            <a:off x="11395832" y="1950138"/>
            <a:ext cx="360040" cy="307777"/>
          </a:xfrm>
          <a:prstGeom prst="ellipse">
            <a:avLst/>
          </a:prstGeom>
          <a:solidFill>
            <a:schemeClr val="accent2">
              <a:lumMod val="40000"/>
              <a:lumOff val="6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solidFill>
                  <a:schemeClr val="bg1"/>
                </a:solidFill>
              </a:rPr>
              <a:t>3</a:t>
            </a:r>
            <a:endParaRPr lang="en-US" dirty="0">
              <a:solidFill>
                <a:schemeClr val="bg1"/>
              </a:solidFill>
            </a:endParaRPr>
          </a:p>
        </p:txBody>
      </p:sp>
      <p:sp>
        <p:nvSpPr>
          <p:cNvPr id="27" name="Oval 26"/>
          <p:cNvSpPr/>
          <p:nvPr/>
        </p:nvSpPr>
        <p:spPr>
          <a:xfrm>
            <a:off x="11395832" y="3746387"/>
            <a:ext cx="360040" cy="307777"/>
          </a:xfrm>
          <a:prstGeom prst="ellipse">
            <a:avLst/>
          </a:prstGeom>
          <a:solidFill>
            <a:schemeClr val="accent2">
              <a:lumMod val="40000"/>
              <a:lumOff val="6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solidFill>
                  <a:schemeClr val="bg1"/>
                </a:solidFill>
              </a:rPr>
              <a:t>4</a:t>
            </a:r>
            <a:endParaRPr lang="en-US" dirty="0">
              <a:solidFill>
                <a:schemeClr val="bg1"/>
              </a:solidFill>
            </a:endParaRPr>
          </a:p>
        </p:txBody>
      </p:sp>
      <p:sp>
        <p:nvSpPr>
          <p:cNvPr id="28" name="Oval 27"/>
          <p:cNvSpPr/>
          <p:nvPr/>
        </p:nvSpPr>
        <p:spPr>
          <a:xfrm>
            <a:off x="7568864" y="3746386"/>
            <a:ext cx="360040" cy="307777"/>
          </a:xfrm>
          <a:prstGeom prst="ellipse">
            <a:avLst/>
          </a:prstGeom>
          <a:solidFill>
            <a:schemeClr val="accent2">
              <a:lumMod val="40000"/>
              <a:lumOff val="6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solidFill>
                  <a:schemeClr val="bg1"/>
                </a:solidFill>
              </a:rPr>
              <a:t>5</a:t>
            </a:r>
            <a:endParaRPr lang="en-US" dirty="0">
              <a:solidFill>
                <a:schemeClr val="bg1"/>
              </a:solidFill>
            </a:endParaRPr>
          </a:p>
        </p:txBody>
      </p:sp>
      <p:sp>
        <p:nvSpPr>
          <p:cNvPr id="29" name="Oval 28"/>
          <p:cNvSpPr/>
          <p:nvPr/>
        </p:nvSpPr>
        <p:spPr>
          <a:xfrm>
            <a:off x="3719336" y="3746386"/>
            <a:ext cx="360040" cy="307777"/>
          </a:xfrm>
          <a:prstGeom prst="ellipse">
            <a:avLst/>
          </a:prstGeom>
          <a:solidFill>
            <a:schemeClr val="accent2">
              <a:lumMod val="40000"/>
              <a:lumOff val="6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solidFill>
                  <a:schemeClr val="bg1"/>
                </a:solidFill>
              </a:rPr>
              <a:t>6</a:t>
            </a:r>
            <a:endParaRPr lang="en-US" dirty="0">
              <a:solidFill>
                <a:schemeClr val="bg1"/>
              </a:solidFill>
            </a:endParaRPr>
          </a:p>
        </p:txBody>
      </p:sp>
    </p:spTree>
    <p:extLst>
      <p:ext uri="{BB962C8B-B14F-4D97-AF65-F5344CB8AC3E}">
        <p14:creationId xmlns:p14="http://schemas.microsoft.com/office/powerpoint/2010/main" val="14523801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Characteristic of withdrawal reflex</a:t>
            </a:r>
            <a:endParaRPr lang="en-US" sz="3200" dirty="0"/>
          </a:p>
        </p:txBody>
      </p:sp>
      <p:sp>
        <p:nvSpPr>
          <p:cNvPr id="3" name="Slide Number Placeholder 2"/>
          <p:cNvSpPr>
            <a:spLocks noGrp="1"/>
          </p:cNvSpPr>
          <p:nvPr>
            <p:ph type="sldNum" sz="quarter" idx="12"/>
          </p:nvPr>
        </p:nvSpPr>
        <p:spPr/>
        <p:txBody>
          <a:bodyPr/>
          <a:lstStyle/>
          <a:p>
            <a:fld id="{4929A69E-7D8F-4515-9605-0315ABD4F316}" type="slidenum">
              <a:rPr lang="en-US" smtClean="0"/>
              <a:t>46</a:t>
            </a:fld>
            <a:endParaRPr lang="en-US" dirty="0"/>
          </a:p>
        </p:txBody>
      </p:sp>
      <p:sp>
        <p:nvSpPr>
          <p:cNvPr id="5" name="TextBox 4"/>
          <p:cNvSpPr txBox="1"/>
          <p:nvPr/>
        </p:nvSpPr>
        <p:spPr>
          <a:xfrm>
            <a:off x="9455497" y="0"/>
            <a:ext cx="2733328" cy="307777"/>
          </a:xfrm>
          <a:prstGeom prst="rect">
            <a:avLst/>
          </a:prstGeom>
          <a:solidFill>
            <a:srgbClr val="E4CBE7"/>
          </a:solidFill>
          <a:ln>
            <a:solidFill>
              <a:srgbClr val="A954AB"/>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FEMALES’ SLIDES </a:t>
            </a:r>
          </a:p>
        </p:txBody>
      </p:sp>
      <p:sp>
        <p:nvSpPr>
          <p:cNvPr id="6" name="Rectangle 5"/>
          <p:cNvSpPr/>
          <p:nvPr/>
        </p:nvSpPr>
        <p:spPr>
          <a:xfrm>
            <a:off x="609460" y="1295400"/>
            <a:ext cx="372384" cy="5040560"/>
          </a:xfrm>
          <a:prstGeom prst="rect">
            <a:avLst/>
          </a:prstGeom>
          <a:solidFill>
            <a:schemeClr val="accent2">
              <a:lumMod val="40000"/>
              <a:lumOff val="60000"/>
            </a:schemeClr>
          </a:solidFill>
        </p:spPr>
        <p:style>
          <a:lnRef idx="2">
            <a:schemeClr val="accent2"/>
          </a:lnRef>
          <a:fillRef idx="1">
            <a:schemeClr val="lt1"/>
          </a:fillRef>
          <a:effectRef idx="0">
            <a:schemeClr val="accent2"/>
          </a:effectRef>
          <a:fontRef idx="minor">
            <a:schemeClr val="dk1"/>
          </a:fontRef>
        </p:style>
        <p:txBody>
          <a:bodyPr vert="vert270" rtlCol="0" anchor="ctr"/>
          <a:lstStyle/>
          <a:p>
            <a:pPr algn="ctr"/>
            <a:r>
              <a:rPr lang="en-US" sz="1800" dirty="0" smtClean="0">
                <a:solidFill>
                  <a:schemeClr val="bg1"/>
                </a:solidFill>
              </a:rPr>
              <a:t>Characterized, involves </a:t>
            </a:r>
            <a:r>
              <a:rPr lang="en-US" sz="1800" dirty="0">
                <a:solidFill>
                  <a:schemeClr val="bg1"/>
                </a:solidFill>
              </a:rPr>
              <a:t>the </a:t>
            </a:r>
            <a:r>
              <a:rPr lang="en-US" sz="1800" dirty="0" smtClean="0">
                <a:solidFill>
                  <a:schemeClr val="bg1"/>
                </a:solidFill>
              </a:rPr>
              <a:t>basic </a:t>
            </a:r>
            <a:r>
              <a:rPr lang="en-US" sz="1800" dirty="0">
                <a:solidFill>
                  <a:schemeClr val="bg1"/>
                </a:solidFill>
              </a:rPr>
              <a:t>types of circuits:</a:t>
            </a:r>
          </a:p>
        </p:txBody>
      </p:sp>
      <p:cxnSp>
        <p:nvCxnSpPr>
          <p:cNvPr id="10" name="Straight Connector 9"/>
          <p:cNvCxnSpPr/>
          <p:nvPr/>
        </p:nvCxnSpPr>
        <p:spPr>
          <a:xfrm>
            <a:off x="981844" y="3783037"/>
            <a:ext cx="144016"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2" name="Straight Connector 11"/>
          <p:cNvCxnSpPr/>
          <p:nvPr/>
        </p:nvCxnSpPr>
        <p:spPr>
          <a:xfrm flipV="1">
            <a:off x="1125860" y="1478781"/>
            <a:ext cx="0" cy="2304256"/>
          </a:xfrm>
          <a:prstGeom prst="line">
            <a:avLst/>
          </a:prstGeom>
        </p:spPr>
        <p:style>
          <a:lnRef idx="1">
            <a:schemeClr val="accent2"/>
          </a:lnRef>
          <a:fillRef idx="0">
            <a:schemeClr val="accent2"/>
          </a:fillRef>
          <a:effectRef idx="0">
            <a:schemeClr val="accent2"/>
          </a:effectRef>
          <a:fontRef idx="minor">
            <a:schemeClr val="tx1"/>
          </a:fontRef>
        </p:style>
      </p:cxnSp>
      <p:cxnSp>
        <p:nvCxnSpPr>
          <p:cNvPr id="13" name="Straight Connector 12"/>
          <p:cNvCxnSpPr/>
          <p:nvPr/>
        </p:nvCxnSpPr>
        <p:spPr>
          <a:xfrm flipV="1">
            <a:off x="1125860" y="3783037"/>
            <a:ext cx="0" cy="2088232"/>
          </a:xfrm>
          <a:prstGeom prst="line">
            <a:avLst/>
          </a:prstGeom>
        </p:spPr>
        <p:style>
          <a:lnRef idx="1">
            <a:schemeClr val="accent2"/>
          </a:lnRef>
          <a:fillRef idx="0">
            <a:schemeClr val="accent2"/>
          </a:fillRef>
          <a:effectRef idx="0">
            <a:schemeClr val="accent2"/>
          </a:effectRef>
          <a:fontRef idx="minor">
            <a:schemeClr val="tx1"/>
          </a:fontRef>
        </p:style>
      </p:cxnSp>
      <p:cxnSp>
        <p:nvCxnSpPr>
          <p:cNvPr id="16" name="Straight Arrow Connector 15"/>
          <p:cNvCxnSpPr/>
          <p:nvPr/>
        </p:nvCxnSpPr>
        <p:spPr>
          <a:xfrm>
            <a:off x="1125860" y="1478781"/>
            <a:ext cx="216024"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7" name="Straight Arrow Connector 16"/>
          <p:cNvCxnSpPr/>
          <p:nvPr/>
        </p:nvCxnSpPr>
        <p:spPr>
          <a:xfrm>
            <a:off x="1125860" y="5871269"/>
            <a:ext cx="216024"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8" name="Straight Arrow Connector 17"/>
          <p:cNvCxnSpPr/>
          <p:nvPr/>
        </p:nvCxnSpPr>
        <p:spPr>
          <a:xfrm>
            <a:off x="1125860" y="2270869"/>
            <a:ext cx="216024"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9" name="Straight Arrow Connector 18"/>
          <p:cNvCxnSpPr/>
          <p:nvPr/>
        </p:nvCxnSpPr>
        <p:spPr>
          <a:xfrm>
            <a:off x="1125860" y="3206973"/>
            <a:ext cx="216024"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0" name="Straight Arrow Connector 19"/>
          <p:cNvCxnSpPr/>
          <p:nvPr/>
        </p:nvCxnSpPr>
        <p:spPr>
          <a:xfrm>
            <a:off x="1125860" y="5007173"/>
            <a:ext cx="216024"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1" name="Straight Arrow Connector 20"/>
          <p:cNvCxnSpPr/>
          <p:nvPr/>
        </p:nvCxnSpPr>
        <p:spPr>
          <a:xfrm>
            <a:off x="1125860" y="4143077"/>
            <a:ext cx="216024"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2" name="Rectangle 21"/>
          <p:cNvSpPr/>
          <p:nvPr/>
        </p:nvSpPr>
        <p:spPr>
          <a:xfrm>
            <a:off x="1413892" y="1243074"/>
            <a:ext cx="4824536" cy="47141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500" dirty="0" smtClean="0">
                <a:solidFill>
                  <a:schemeClr val="accent2">
                    <a:lumMod val="75000"/>
                  </a:schemeClr>
                </a:solidFill>
              </a:rPr>
              <a:t>1.</a:t>
            </a:r>
            <a:r>
              <a:rPr lang="en-US" sz="1500" dirty="0">
                <a:solidFill>
                  <a:schemeClr val="accent2">
                    <a:lumMod val="75000"/>
                  </a:schemeClr>
                </a:solidFill>
              </a:rPr>
              <a:t> Diverging circuits to spread the reflex to the necessary muscles for withdrawal</a:t>
            </a:r>
            <a:r>
              <a:rPr lang="en-US" sz="1500" dirty="0" smtClean="0">
                <a:solidFill>
                  <a:schemeClr val="accent2">
                    <a:lumMod val="75000"/>
                  </a:schemeClr>
                </a:solidFill>
              </a:rPr>
              <a:t>.</a:t>
            </a:r>
            <a:endParaRPr lang="en-US" sz="1500" dirty="0">
              <a:solidFill>
                <a:schemeClr val="accent2">
                  <a:lumMod val="75000"/>
                </a:schemeClr>
              </a:solidFill>
            </a:endParaRPr>
          </a:p>
        </p:txBody>
      </p:sp>
      <p:sp>
        <p:nvSpPr>
          <p:cNvPr id="23" name="Rectangle 22"/>
          <p:cNvSpPr/>
          <p:nvPr/>
        </p:nvSpPr>
        <p:spPr>
          <a:xfrm>
            <a:off x="1413892" y="2067222"/>
            <a:ext cx="4824536" cy="47141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500" dirty="0" smtClean="0">
                <a:solidFill>
                  <a:schemeClr val="accent2">
                    <a:lumMod val="75000"/>
                  </a:schemeClr>
                </a:solidFill>
              </a:rPr>
              <a:t>2. Circuits </a:t>
            </a:r>
            <a:r>
              <a:rPr lang="en-US" sz="1500" dirty="0">
                <a:solidFill>
                  <a:schemeClr val="accent2">
                    <a:lumMod val="75000"/>
                  </a:schemeClr>
                </a:solidFill>
              </a:rPr>
              <a:t>to inhibit the antagonist muscles, called reciprocal inhibition </a:t>
            </a:r>
            <a:r>
              <a:rPr lang="en-US" sz="1500" dirty="0" smtClean="0">
                <a:solidFill>
                  <a:schemeClr val="accent2">
                    <a:lumMod val="75000"/>
                  </a:schemeClr>
                </a:solidFill>
              </a:rPr>
              <a:t>circuits.</a:t>
            </a:r>
            <a:endParaRPr lang="en-US" sz="1500" dirty="0">
              <a:solidFill>
                <a:schemeClr val="accent2">
                  <a:lumMod val="75000"/>
                </a:schemeClr>
              </a:solidFill>
            </a:endParaRPr>
          </a:p>
        </p:txBody>
      </p:sp>
      <p:sp>
        <p:nvSpPr>
          <p:cNvPr id="24" name="Rectangle 23"/>
          <p:cNvSpPr/>
          <p:nvPr/>
        </p:nvSpPr>
        <p:spPr>
          <a:xfrm>
            <a:off x="1413892" y="2891370"/>
            <a:ext cx="4824536" cy="70304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500" dirty="0">
                <a:solidFill>
                  <a:schemeClr val="accent2">
                    <a:lumMod val="75000"/>
                  </a:schemeClr>
                </a:solidFill>
              </a:rPr>
              <a:t>3. </a:t>
            </a:r>
            <a:r>
              <a:rPr lang="en-US" sz="1500" dirty="0" smtClean="0">
                <a:solidFill>
                  <a:schemeClr val="accent2">
                    <a:lumMod val="75000"/>
                  </a:schemeClr>
                </a:solidFill>
              </a:rPr>
              <a:t>Recruitment*: </a:t>
            </a:r>
            <a:r>
              <a:rPr lang="en-US" sz="1500" dirty="0">
                <a:solidFill>
                  <a:schemeClr val="accent2">
                    <a:lumMod val="75000"/>
                  </a:schemeClr>
                </a:solidFill>
              </a:rPr>
              <a:t>Gradual </a:t>
            </a:r>
            <a:r>
              <a:rPr lang="en-US" sz="1500" dirty="0" smtClean="0">
                <a:solidFill>
                  <a:srgbClr val="00B050"/>
                </a:solidFill>
              </a:rPr>
              <a:t>and slow </a:t>
            </a:r>
            <a:r>
              <a:rPr lang="en-US" sz="1500" dirty="0" smtClean="0">
                <a:solidFill>
                  <a:schemeClr val="accent2">
                    <a:lumMod val="75000"/>
                  </a:schemeClr>
                </a:solidFill>
              </a:rPr>
              <a:t>activation </a:t>
            </a:r>
            <a:r>
              <a:rPr lang="en-US" sz="1500" dirty="0">
                <a:solidFill>
                  <a:schemeClr val="accent2">
                    <a:lumMod val="75000"/>
                  </a:schemeClr>
                </a:solidFill>
              </a:rPr>
              <a:t>of more number of motor neurons (AHCs) on stim of afferent nerve in a reflex are by maintained, repetitive stimulus.</a:t>
            </a:r>
          </a:p>
        </p:txBody>
      </p:sp>
      <p:sp>
        <p:nvSpPr>
          <p:cNvPr id="25" name="Rectangle 24"/>
          <p:cNvSpPr/>
          <p:nvPr/>
        </p:nvSpPr>
        <p:spPr>
          <a:xfrm>
            <a:off x="1413892" y="3951696"/>
            <a:ext cx="4824536" cy="47141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500" dirty="0">
                <a:solidFill>
                  <a:schemeClr val="accent2">
                    <a:lumMod val="75000"/>
                  </a:schemeClr>
                </a:solidFill>
              </a:rPr>
              <a:t>4. After-discharge circuits: Circuits to cause after-discharge lasting many fractions of a second after the stimulus is over.</a:t>
            </a:r>
          </a:p>
        </p:txBody>
      </p:sp>
      <p:sp>
        <p:nvSpPr>
          <p:cNvPr id="26" name="Rectangle 25"/>
          <p:cNvSpPr/>
          <p:nvPr/>
        </p:nvSpPr>
        <p:spPr>
          <a:xfrm>
            <a:off x="1413892" y="4779372"/>
            <a:ext cx="4824536" cy="47141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500" dirty="0" smtClean="0">
                <a:solidFill>
                  <a:schemeClr val="accent2">
                    <a:lumMod val="75000"/>
                  </a:schemeClr>
                </a:solidFill>
              </a:rPr>
              <a:t>5. Irradiation</a:t>
            </a:r>
            <a:r>
              <a:rPr lang="en-US" sz="1500" dirty="0">
                <a:solidFill>
                  <a:schemeClr val="accent2">
                    <a:lumMod val="75000"/>
                  </a:schemeClr>
                </a:solidFill>
              </a:rPr>
              <a:t>: Spread of impulses up and down to different segments and motor neurons in the spinal cord.</a:t>
            </a:r>
          </a:p>
        </p:txBody>
      </p:sp>
      <p:sp>
        <p:nvSpPr>
          <p:cNvPr id="27" name="Rectangle 26"/>
          <p:cNvSpPr/>
          <p:nvPr/>
        </p:nvSpPr>
        <p:spPr>
          <a:xfrm>
            <a:off x="1413892" y="5605938"/>
            <a:ext cx="4824536" cy="62779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500" dirty="0" smtClean="0">
                <a:solidFill>
                  <a:schemeClr val="accent2">
                    <a:lumMod val="75000"/>
                  </a:schemeClr>
                </a:solidFill>
              </a:rPr>
              <a:t>6.</a:t>
            </a:r>
            <a:r>
              <a:rPr lang="en-US" sz="1500" dirty="0">
                <a:solidFill>
                  <a:schemeClr val="accent2">
                    <a:lumMod val="75000"/>
                  </a:schemeClr>
                </a:solidFill>
              </a:rPr>
              <a:t> Pattern of Withdrawal: The pattern of withdrawal that results when the flexor reflex is elicited depends on which sensory nerve is stimulated</a:t>
            </a:r>
            <a:r>
              <a:rPr lang="en-US" sz="1500" dirty="0" smtClean="0">
                <a:solidFill>
                  <a:schemeClr val="accent2">
                    <a:lumMod val="75000"/>
                  </a:schemeClr>
                </a:solidFill>
              </a:rPr>
              <a:t>.</a:t>
            </a:r>
            <a:endParaRPr lang="en-US" sz="1500" dirty="0">
              <a:solidFill>
                <a:schemeClr val="accent2">
                  <a:lumMod val="75000"/>
                </a:schemeClr>
              </a:solidFill>
            </a:endParaRPr>
          </a:p>
        </p:txBody>
      </p:sp>
      <p:sp>
        <p:nvSpPr>
          <p:cNvPr id="31" name="Rectangle 30"/>
          <p:cNvSpPr/>
          <p:nvPr/>
        </p:nvSpPr>
        <p:spPr>
          <a:xfrm>
            <a:off x="6667477" y="1242576"/>
            <a:ext cx="4908926" cy="74576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285750" indent="-285750">
              <a:buFont typeface="Arial" panose="020B0604020202020204" pitchFamily="34" charset="0"/>
              <a:buChar char="•"/>
            </a:pPr>
            <a:r>
              <a:rPr lang="en-US" sz="1200" dirty="0"/>
              <a:t>Stimulation of flexor muscle accompanied by inhibition of extensors through inhibitory interneurons.</a:t>
            </a:r>
          </a:p>
          <a:p>
            <a:pPr marL="285750" indent="-285750">
              <a:buFont typeface="Arial" panose="020B0604020202020204" pitchFamily="34" charset="0"/>
              <a:buChar char="•"/>
            </a:pPr>
            <a:r>
              <a:rPr lang="en-US" sz="1200" dirty="0"/>
              <a:t>Reflex contraction of an agonist muscle is accompanied by inhibition of the antagonist.</a:t>
            </a:r>
          </a:p>
        </p:txBody>
      </p:sp>
      <p:sp>
        <p:nvSpPr>
          <p:cNvPr id="34" name="Rectangle 33"/>
          <p:cNvSpPr/>
          <p:nvPr/>
        </p:nvSpPr>
        <p:spPr>
          <a:xfrm>
            <a:off x="6667477" y="2114328"/>
            <a:ext cx="4908925" cy="201389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1100" dirty="0">
                <a:solidFill>
                  <a:schemeClr val="accent2">
                    <a:lumMod val="75000"/>
                  </a:schemeClr>
                </a:solidFill>
              </a:rPr>
              <a:t>Cause:</a:t>
            </a:r>
          </a:p>
          <a:p>
            <a:pPr marL="171450" indent="-171450">
              <a:buFont typeface="Arial" panose="020B0604020202020204" pitchFamily="34" charset="0"/>
              <a:buChar char="•"/>
            </a:pPr>
            <a:r>
              <a:rPr lang="en-US" sz="1100" dirty="0"/>
              <a:t>Different conduction velocities of afferents, some are slowly and others are rapidly conducting fibers.</a:t>
            </a:r>
          </a:p>
          <a:p>
            <a:pPr marL="171450" indent="-171450">
              <a:buFont typeface="Arial" panose="020B0604020202020204" pitchFamily="34" charset="0"/>
              <a:buChar char="•"/>
            </a:pPr>
            <a:r>
              <a:rPr lang="en-US" sz="1100" dirty="0"/>
              <a:t>Different number of interneurons with short and long pathways to the motor neurons (AHCs). Impulses do not reach AHCs at the same time but reach them gradually, so maintained stimulation allows more neurons to be stimulated</a:t>
            </a:r>
            <a:r>
              <a:rPr lang="en-US" sz="1100" dirty="0" smtClean="0"/>
              <a:t>.</a:t>
            </a:r>
            <a:r>
              <a:rPr lang="en-US" sz="1100" dirty="0">
                <a:solidFill>
                  <a:srgbClr val="FF0000"/>
                </a:solidFill>
              </a:rPr>
              <a:t> </a:t>
            </a:r>
            <a:r>
              <a:rPr lang="en-US" sz="1100" dirty="0">
                <a:solidFill>
                  <a:srgbClr val="00B050"/>
                </a:solidFill>
              </a:rPr>
              <a:t>(some are closer and some are further, so it is gradual, starting from closer to further)</a:t>
            </a:r>
          </a:p>
          <a:p>
            <a:r>
              <a:rPr lang="en-US" sz="1100" dirty="0" smtClean="0">
                <a:solidFill>
                  <a:schemeClr val="accent2">
                    <a:lumMod val="75000"/>
                  </a:schemeClr>
                </a:solidFill>
              </a:rPr>
              <a:t>Motor unit recruitment</a:t>
            </a:r>
            <a:r>
              <a:rPr lang="en-US" sz="1100" dirty="0" smtClean="0"/>
              <a:t>: If a repetitive and strong stimulus is maintained, there will be gradual increase in the force of the muscle contraction until the maximum force is reached, due to gradual recruitment/activation of more and more motor neurons</a:t>
            </a:r>
            <a:r>
              <a:rPr lang="en-US" sz="1100" dirty="0" smtClean="0">
                <a:solidFill>
                  <a:srgbClr val="00B050"/>
                </a:solidFill>
              </a:rPr>
              <a:t>. (to give maintained and strong response).</a:t>
            </a:r>
            <a:endParaRPr lang="en-US" sz="1100" dirty="0">
              <a:solidFill>
                <a:srgbClr val="00B050"/>
              </a:solidFill>
            </a:endParaRPr>
          </a:p>
        </p:txBody>
      </p:sp>
      <p:sp>
        <p:nvSpPr>
          <p:cNvPr id="35" name="Rectangle 34"/>
          <p:cNvSpPr/>
          <p:nvPr/>
        </p:nvSpPr>
        <p:spPr>
          <a:xfrm>
            <a:off x="6667477" y="4252809"/>
            <a:ext cx="4908925" cy="91604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171450" indent="-171450">
              <a:buFont typeface="Arial" panose="020B0604020202020204" pitchFamily="34" charset="0"/>
              <a:buChar char="•"/>
            </a:pPr>
            <a:r>
              <a:rPr lang="en-US" sz="1200" dirty="0">
                <a:solidFill>
                  <a:schemeClr val="tx1"/>
                </a:solidFill>
              </a:rPr>
              <a:t>The duration of after-discharge depends on the intensity of the sensory stimulus that elicited the reflex</a:t>
            </a:r>
            <a:r>
              <a:rPr lang="en-US" sz="1200" dirty="0" smtClean="0">
                <a:solidFill>
                  <a:schemeClr val="tx1"/>
                </a:solidFill>
              </a:rPr>
              <a:t>.</a:t>
            </a:r>
            <a:endParaRPr lang="en-US" sz="1200" dirty="0">
              <a:solidFill>
                <a:schemeClr val="tx1"/>
              </a:solidFill>
            </a:endParaRPr>
          </a:p>
          <a:p>
            <a:r>
              <a:rPr lang="en-US" sz="1200" dirty="0">
                <a:solidFill>
                  <a:schemeClr val="accent2">
                    <a:lumMod val="75000"/>
                  </a:schemeClr>
                </a:solidFill>
              </a:rPr>
              <a:t>Causes</a:t>
            </a:r>
            <a:r>
              <a:rPr lang="en-US" sz="1200" dirty="0">
                <a:solidFill>
                  <a:schemeClr val="tx1"/>
                </a:solidFill>
              </a:rPr>
              <a:t>:</a:t>
            </a:r>
          </a:p>
          <a:p>
            <a:pPr marL="171450" indent="-171450">
              <a:buFont typeface="Arial" panose="020B0604020202020204" pitchFamily="34" charset="0"/>
              <a:buChar char="•"/>
            </a:pPr>
            <a:r>
              <a:rPr lang="en-US" sz="1200" dirty="0">
                <a:solidFill>
                  <a:schemeClr val="tx1"/>
                </a:solidFill>
              </a:rPr>
              <a:t>Presence of reverberating circuit </a:t>
            </a:r>
            <a:r>
              <a:rPr lang="en-US" sz="1200" dirty="0" err="1">
                <a:solidFill>
                  <a:schemeClr val="tx1"/>
                </a:solidFill>
              </a:rPr>
              <a:t>restimulate</a:t>
            </a:r>
            <a:r>
              <a:rPr lang="en-US" sz="1200" dirty="0">
                <a:solidFill>
                  <a:schemeClr val="tx1"/>
                </a:solidFill>
              </a:rPr>
              <a:t> AHCs.</a:t>
            </a:r>
          </a:p>
          <a:p>
            <a:pPr marL="171450" indent="-171450">
              <a:buFont typeface="Arial" panose="020B0604020202020204" pitchFamily="34" charset="0"/>
              <a:buChar char="•"/>
            </a:pPr>
            <a:r>
              <a:rPr lang="en-US" sz="1200" dirty="0">
                <a:solidFill>
                  <a:schemeClr val="tx1"/>
                </a:solidFill>
              </a:rPr>
              <a:t>Value/prolong the protective response of reflex.</a:t>
            </a:r>
          </a:p>
        </p:txBody>
      </p:sp>
      <p:sp>
        <p:nvSpPr>
          <p:cNvPr id="36" name="Rectangle 35"/>
          <p:cNvSpPr/>
          <p:nvPr/>
        </p:nvSpPr>
        <p:spPr>
          <a:xfrm>
            <a:off x="6667477" y="5288661"/>
            <a:ext cx="4908925" cy="41024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200" dirty="0" smtClean="0">
                <a:solidFill>
                  <a:schemeClr val="tx1"/>
                </a:solidFill>
              </a:rPr>
              <a:t>Next slide</a:t>
            </a:r>
            <a:endParaRPr lang="en-US" sz="1200" dirty="0">
              <a:solidFill>
                <a:schemeClr val="tx1"/>
              </a:solidFill>
            </a:endParaRPr>
          </a:p>
        </p:txBody>
      </p:sp>
      <p:sp>
        <p:nvSpPr>
          <p:cNvPr id="37" name="Rectangle 36"/>
          <p:cNvSpPr/>
          <p:nvPr/>
        </p:nvSpPr>
        <p:spPr>
          <a:xfrm>
            <a:off x="6667477" y="5823492"/>
            <a:ext cx="4908925" cy="41024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200" dirty="0" smtClean="0">
                <a:solidFill>
                  <a:schemeClr val="tx1"/>
                </a:solidFill>
              </a:rPr>
              <a:t>Next slide</a:t>
            </a:r>
            <a:endParaRPr lang="en-US" sz="1200" dirty="0">
              <a:solidFill>
                <a:schemeClr val="tx1"/>
              </a:solidFill>
            </a:endParaRPr>
          </a:p>
        </p:txBody>
      </p:sp>
      <p:cxnSp>
        <p:nvCxnSpPr>
          <p:cNvPr id="44" name="Straight Connector 43"/>
          <p:cNvCxnSpPr/>
          <p:nvPr/>
        </p:nvCxnSpPr>
        <p:spPr>
          <a:xfrm>
            <a:off x="6238428" y="2302928"/>
            <a:ext cx="144016"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46" name="Straight Connector 45"/>
          <p:cNvCxnSpPr/>
          <p:nvPr/>
        </p:nvCxnSpPr>
        <p:spPr>
          <a:xfrm flipV="1">
            <a:off x="6382444" y="1478780"/>
            <a:ext cx="0" cy="824148"/>
          </a:xfrm>
          <a:prstGeom prst="line">
            <a:avLst/>
          </a:prstGeom>
        </p:spPr>
        <p:style>
          <a:lnRef idx="1">
            <a:schemeClr val="accent2"/>
          </a:lnRef>
          <a:fillRef idx="0">
            <a:schemeClr val="accent2"/>
          </a:fillRef>
          <a:effectRef idx="0">
            <a:schemeClr val="accent2"/>
          </a:effectRef>
          <a:fontRef idx="minor">
            <a:schemeClr val="tx1"/>
          </a:fontRef>
        </p:style>
      </p:cxnSp>
      <p:cxnSp>
        <p:nvCxnSpPr>
          <p:cNvPr id="48" name="Straight Arrow Connector 47"/>
          <p:cNvCxnSpPr/>
          <p:nvPr/>
        </p:nvCxnSpPr>
        <p:spPr>
          <a:xfrm>
            <a:off x="6382444" y="1478780"/>
            <a:ext cx="285033"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51" name="Straight Arrow Connector 50"/>
          <p:cNvCxnSpPr>
            <a:stCxn id="24" idx="3"/>
          </p:cNvCxnSpPr>
          <p:nvPr/>
        </p:nvCxnSpPr>
        <p:spPr>
          <a:xfrm>
            <a:off x="6238428" y="3242893"/>
            <a:ext cx="429049"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54" name="Straight Connector 53"/>
          <p:cNvCxnSpPr/>
          <p:nvPr/>
        </p:nvCxnSpPr>
        <p:spPr>
          <a:xfrm>
            <a:off x="6238428" y="4191946"/>
            <a:ext cx="144016"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56" name="Straight Connector 55"/>
          <p:cNvCxnSpPr/>
          <p:nvPr/>
        </p:nvCxnSpPr>
        <p:spPr>
          <a:xfrm>
            <a:off x="6382444" y="4187402"/>
            <a:ext cx="0" cy="585486"/>
          </a:xfrm>
          <a:prstGeom prst="line">
            <a:avLst/>
          </a:prstGeom>
        </p:spPr>
        <p:style>
          <a:lnRef idx="1">
            <a:schemeClr val="accent2"/>
          </a:lnRef>
          <a:fillRef idx="0">
            <a:schemeClr val="accent2"/>
          </a:fillRef>
          <a:effectRef idx="0">
            <a:schemeClr val="accent2"/>
          </a:effectRef>
          <a:fontRef idx="minor">
            <a:schemeClr val="tx1"/>
          </a:fontRef>
        </p:style>
      </p:cxnSp>
      <p:cxnSp>
        <p:nvCxnSpPr>
          <p:cNvPr id="57" name="Straight Arrow Connector 56"/>
          <p:cNvCxnSpPr/>
          <p:nvPr/>
        </p:nvCxnSpPr>
        <p:spPr>
          <a:xfrm>
            <a:off x="6382444" y="4772888"/>
            <a:ext cx="285033"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58" name="Straight Connector 57"/>
          <p:cNvCxnSpPr/>
          <p:nvPr/>
        </p:nvCxnSpPr>
        <p:spPr>
          <a:xfrm>
            <a:off x="6238428" y="5000462"/>
            <a:ext cx="144016"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59" name="Straight Connector 58"/>
          <p:cNvCxnSpPr/>
          <p:nvPr/>
        </p:nvCxnSpPr>
        <p:spPr>
          <a:xfrm>
            <a:off x="6382444" y="4995918"/>
            <a:ext cx="0" cy="494896"/>
          </a:xfrm>
          <a:prstGeom prst="line">
            <a:avLst/>
          </a:prstGeom>
        </p:spPr>
        <p:style>
          <a:lnRef idx="1">
            <a:schemeClr val="accent2"/>
          </a:lnRef>
          <a:fillRef idx="0">
            <a:schemeClr val="accent2"/>
          </a:fillRef>
          <a:effectRef idx="0">
            <a:schemeClr val="accent2"/>
          </a:effectRef>
          <a:fontRef idx="minor">
            <a:schemeClr val="tx1"/>
          </a:fontRef>
        </p:style>
      </p:cxnSp>
      <p:cxnSp>
        <p:nvCxnSpPr>
          <p:cNvPr id="60" name="Straight Arrow Connector 59"/>
          <p:cNvCxnSpPr/>
          <p:nvPr/>
        </p:nvCxnSpPr>
        <p:spPr>
          <a:xfrm>
            <a:off x="6382444" y="5490814"/>
            <a:ext cx="285033"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68" name="Straight Arrow Connector 67"/>
          <p:cNvCxnSpPr>
            <a:stCxn id="27" idx="3"/>
          </p:cNvCxnSpPr>
          <p:nvPr/>
        </p:nvCxnSpPr>
        <p:spPr>
          <a:xfrm flipV="1">
            <a:off x="6238428" y="5919835"/>
            <a:ext cx="429049" cy="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5871446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47</a:t>
            </a:fld>
            <a:endParaRPr lang="en-US" dirty="0"/>
          </a:p>
        </p:txBody>
      </p:sp>
      <p:sp>
        <p:nvSpPr>
          <p:cNvPr id="4" name="Content Placeholder 3"/>
          <p:cNvSpPr>
            <a:spLocks noGrp="1"/>
          </p:cNvSpPr>
          <p:nvPr>
            <p:ph sz="quarter" idx="1"/>
          </p:nvPr>
        </p:nvSpPr>
        <p:spPr/>
        <p:txBody>
          <a:bodyPr>
            <a:normAutofit/>
          </a:bodyPr>
          <a:lstStyle/>
          <a:p>
            <a:pPr marL="0" indent="0">
              <a:buNone/>
            </a:pPr>
            <a:r>
              <a:rPr lang="en-US" sz="1400" dirty="0" smtClean="0">
                <a:solidFill>
                  <a:schemeClr val="accent2">
                    <a:lumMod val="75000"/>
                  </a:schemeClr>
                </a:solidFill>
              </a:rPr>
              <a:t>5. Irradiation</a:t>
            </a:r>
            <a:r>
              <a:rPr lang="en-US" sz="1400" dirty="0">
                <a:solidFill>
                  <a:schemeClr val="accent2">
                    <a:lumMod val="75000"/>
                  </a:schemeClr>
                </a:solidFill>
              </a:rPr>
              <a:t>: </a:t>
            </a:r>
            <a:r>
              <a:rPr lang="en-US" sz="1400" dirty="0"/>
              <a:t>Spread of impulses up and down to different segments and motor neurons in the spinal cord.</a:t>
            </a:r>
          </a:p>
          <a:p>
            <a:r>
              <a:rPr lang="en-US" sz="1400" dirty="0"/>
              <a:t>A strong stim in sensory afferent irradiates to many segments of spinal cord due to divergence.</a:t>
            </a:r>
          </a:p>
          <a:p>
            <a:r>
              <a:rPr lang="en-US" sz="1400" dirty="0">
                <a:solidFill>
                  <a:schemeClr val="accent2">
                    <a:lumMod val="75000"/>
                  </a:schemeClr>
                </a:solidFill>
              </a:rPr>
              <a:t>The extent of the response in a reflex depends on the intensity of the stimulus:</a:t>
            </a:r>
          </a:p>
          <a:p>
            <a:endParaRPr lang="en-US" sz="1400" dirty="0"/>
          </a:p>
        </p:txBody>
      </p:sp>
      <p:sp>
        <p:nvSpPr>
          <p:cNvPr id="5" name="Content Placeholder 4"/>
          <p:cNvSpPr>
            <a:spLocks noGrp="1"/>
          </p:cNvSpPr>
          <p:nvPr>
            <p:ph sz="quarter" idx="2"/>
          </p:nvPr>
        </p:nvSpPr>
        <p:spPr/>
        <p:txBody>
          <a:bodyPr>
            <a:normAutofit/>
          </a:bodyPr>
          <a:lstStyle/>
          <a:p>
            <a:pPr marL="0" indent="0">
              <a:buNone/>
            </a:pPr>
            <a:r>
              <a:rPr lang="en-US" sz="1300" dirty="0" smtClean="0">
                <a:solidFill>
                  <a:schemeClr val="accent2">
                    <a:lumMod val="75000"/>
                  </a:schemeClr>
                </a:solidFill>
              </a:rPr>
              <a:t>6. Pattern of withdrawal: </a:t>
            </a:r>
            <a:r>
              <a:rPr lang="en-US" sz="1300" dirty="0" smtClean="0"/>
              <a:t>the pattern of withdrawal that results when the flexor reflex is elicited depends on which sensory nerve is stimulated*.</a:t>
            </a:r>
          </a:p>
          <a:p>
            <a:r>
              <a:rPr lang="en-US" sz="1300" dirty="0" smtClean="0"/>
              <a:t>Thus, a pain stimulus on the inward side of the arm elicits not only contraction of the flexor muscles of the arm but also contraction of abductor muscles to pull the arm outward. This is called the principle of “local sign”.</a:t>
            </a:r>
          </a:p>
          <a:p>
            <a:endParaRPr lang="en-US" sz="1300" dirty="0"/>
          </a:p>
        </p:txBody>
      </p:sp>
      <p:sp>
        <p:nvSpPr>
          <p:cNvPr id="6" name="TextBox 5"/>
          <p:cNvSpPr txBox="1"/>
          <p:nvPr/>
        </p:nvSpPr>
        <p:spPr>
          <a:xfrm>
            <a:off x="9455497" y="0"/>
            <a:ext cx="2733328" cy="307777"/>
          </a:xfrm>
          <a:prstGeom prst="rect">
            <a:avLst/>
          </a:prstGeom>
          <a:solidFill>
            <a:srgbClr val="E4CBE7"/>
          </a:solidFill>
          <a:ln>
            <a:solidFill>
              <a:srgbClr val="A954AB"/>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FEMALES’ SLIDES </a:t>
            </a:r>
          </a:p>
        </p:txBody>
      </p:sp>
      <p:sp>
        <p:nvSpPr>
          <p:cNvPr id="7" name="Rectangle 6"/>
          <p:cNvSpPr/>
          <p:nvPr/>
        </p:nvSpPr>
        <p:spPr>
          <a:xfrm>
            <a:off x="613735" y="2756322"/>
            <a:ext cx="1596538" cy="57606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lvl="0"/>
            <a:r>
              <a:rPr lang="en-US" sz="1400" dirty="0" smtClean="0"/>
              <a:t>The more intense the stimulus</a:t>
            </a:r>
            <a:r>
              <a:rPr lang="ar-SA" sz="1400" dirty="0" smtClean="0"/>
              <a:t>*</a:t>
            </a:r>
            <a:r>
              <a:rPr lang="en-US" sz="1400" dirty="0" smtClean="0"/>
              <a:t>*.</a:t>
            </a:r>
            <a:endParaRPr lang="en-US" sz="1400" dirty="0"/>
          </a:p>
        </p:txBody>
      </p:sp>
      <p:sp>
        <p:nvSpPr>
          <p:cNvPr id="8" name="Rectangle 7"/>
          <p:cNvSpPr/>
          <p:nvPr/>
        </p:nvSpPr>
        <p:spPr>
          <a:xfrm>
            <a:off x="2500221" y="2756322"/>
            <a:ext cx="1596538" cy="57606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lvl="0"/>
            <a:r>
              <a:rPr lang="en-US" sz="1400"/>
              <a:t>Greater spread of activity in the spinal cord</a:t>
            </a:r>
            <a:endParaRPr lang="en-US" sz="1400" dirty="0"/>
          </a:p>
        </p:txBody>
      </p:sp>
      <p:sp>
        <p:nvSpPr>
          <p:cNvPr id="9" name="Rectangle 8"/>
          <p:cNvSpPr/>
          <p:nvPr/>
        </p:nvSpPr>
        <p:spPr>
          <a:xfrm>
            <a:off x="4386707" y="2757148"/>
            <a:ext cx="1596538" cy="57606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lvl="0"/>
            <a:r>
              <a:rPr lang="en-US" sz="1400"/>
              <a:t>Involving more and more motor neurons</a:t>
            </a:r>
            <a:endParaRPr lang="en-US" sz="1400" dirty="0"/>
          </a:p>
        </p:txBody>
      </p:sp>
      <p:cxnSp>
        <p:nvCxnSpPr>
          <p:cNvPr id="10" name="Straight Connector 9"/>
          <p:cNvCxnSpPr/>
          <p:nvPr/>
        </p:nvCxnSpPr>
        <p:spPr>
          <a:xfrm flipH="1">
            <a:off x="6045312" y="1143000"/>
            <a:ext cx="20" cy="5213350"/>
          </a:xfrm>
          <a:prstGeom prst="line">
            <a:avLst/>
          </a:prstGeom>
          <a:ln>
            <a:prstDash val="dashDot"/>
          </a:ln>
        </p:spPr>
        <p:style>
          <a:lnRef idx="1">
            <a:schemeClr val="accent2"/>
          </a:lnRef>
          <a:fillRef idx="0">
            <a:schemeClr val="accent2"/>
          </a:fillRef>
          <a:effectRef idx="0">
            <a:schemeClr val="accent2"/>
          </a:effectRef>
          <a:fontRef idx="minor">
            <a:schemeClr val="tx1"/>
          </a:fontRef>
        </p:style>
      </p:cxnSp>
      <p:sp>
        <p:nvSpPr>
          <p:cNvPr id="12" name="Rectangle 11"/>
          <p:cNvSpPr/>
          <p:nvPr/>
        </p:nvSpPr>
        <p:spPr>
          <a:xfrm>
            <a:off x="4386707" y="3589247"/>
            <a:ext cx="1596538" cy="57606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lvl="0"/>
            <a:r>
              <a:rPr lang="en-US" sz="1400" dirty="0"/>
              <a:t>More response</a:t>
            </a:r>
          </a:p>
        </p:txBody>
      </p:sp>
      <p:cxnSp>
        <p:nvCxnSpPr>
          <p:cNvPr id="14" name="Straight Arrow Connector 13"/>
          <p:cNvCxnSpPr>
            <a:stCxn id="7" idx="3"/>
            <a:endCxn id="8" idx="1"/>
          </p:cNvCxnSpPr>
          <p:nvPr/>
        </p:nvCxnSpPr>
        <p:spPr>
          <a:xfrm>
            <a:off x="2210273" y="3044354"/>
            <a:ext cx="289948"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6" name="Straight Arrow Connector 15"/>
          <p:cNvCxnSpPr>
            <a:stCxn id="8" idx="3"/>
            <a:endCxn id="9" idx="1"/>
          </p:cNvCxnSpPr>
          <p:nvPr/>
        </p:nvCxnSpPr>
        <p:spPr>
          <a:xfrm>
            <a:off x="4096759" y="3044354"/>
            <a:ext cx="289948" cy="82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8" name="Straight Arrow Connector 17"/>
          <p:cNvCxnSpPr>
            <a:stCxn id="9" idx="2"/>
            <a:endCxn id="12" idx="0"/>
          </p:cNvCxnSpPr>
          <p:nvPr/>
        </p:nvCxnSpPr>
        <p:spPr>
          <a:xfrm>
            <a:off x="5184976" y="3333212"/>
            <a:ext cx="0" cy="25603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9" name="Rectangle 18"/>
          <p:cNvSpPr/>
          <p:nvPr/>
        </p:nvSpPr>
        <p:spPr>
          <a:xfrm>
            <a:off x="611572" y="3997645"/>
            <a:ext cx="418910" cy="2279278"/>
          </a:xfrm>
          <a:prstGeom prst="rect">
            <a:avLst/>
          </a:prstGeom>
          <a:solidFill>
            <a:schemeClr val="accent2">
              <a:lumMod val="40000"/>
              <a:lumOff val="60000"/>
            </a:schemeClr>
          </a:solidFill>
        </p:spPr>
        <p:style>
          <a:lnRef idx="2">
            <a:schemeClr val="accent2"/>
          </a:lnRef>
          <a:fillRef idx="1">
            <a:schemeClr val="lt1"/>
          </a:fillRef>
          <a:effectRef idx="0">
            <a:schemeClr val="accent2"/>
          </a:effectRef>
          <a:fontRef idx="minor">
            <a:schemeClr val="dk1"/>
          </a:fontRef>
        </p:style>
        <p:txBody>
          <a:bodyPr vert="vert270" rtlCol="0" anchor="ctr"/>
          <a:lstStyle/>
          <a:p>
            <a:pPr lvl="0" algn="ctr"/>
            <a:r>
              <a:rPr lang="en-US" sz="1800" dirty="0">
                <a:solidFill>
                  <a:schemeClr val="bg1"/>
                </a:solidFill>
              </a:rPr>
              <a:t>Types of </a:t>
            </a:r>
            <a:r>
              <a:rPr lang="en-US" sz="1800" dirty="0" smtClean="0">
                <a:solidFill>
                  <a:schemeClr val="bg1"/>
                </a:solidFill>
              </a:rPr>
              <a:t>stimulus</a:t>
            </a:r>
            <a:endParaRPr lang="en-US" sz="1800" dirty="0">
              <a:solidFill>
                <a:schemeClr val="bg1"/>
              </a:solidFill>
            </a:endParaRPr>
          </a:p>
        </p:txBody>
      </p:sp>
      <p:cxnSp>
        <p:nvCxnSpPr>
          <p:cNvPr id="22" name="Straight Connector 21"/>
          <p:cNvCxnSpPr/>
          <p:nvPr/>
        </p:nvCxnSpPr>
        <p:spPr>
          <a:xfrm>
            <a:off x="1018036" y="5191672"/>
            <a:ext cx="144016"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24" name="Straight Connector 23"/>
          <p:cNvCxnSpPr/>
          <p:nvPr/>
        </p:nvCxnSpPr>
        <p:spPr>
          <a:xfrm flipV="1">
            <a:off x="1162052" y="4729468"/>
            <a:ext cx="0" cy="462204"/>
          </a:xfrm>
          <a:prstGeom prst="line">
            <a:avLst/>
          </a:prstGeom>
        </p:spPr>
        <p:style>
          <a:lnRef idx="1">
            <a:schemeClr val="accent2"/>
          </a:lnRef>
          <a:fillRef idx="0">
            <a:schemeClr val="accent2"/>
          </a:fillRef>
          <a:effectRef idx="0">
            <a:schemeClr val="accent2"/>
          </a:effectRef>
          <a:fontRef idx="minor">
            <a:schemeClr val="tx1"/>
          </a:fontRef>
        </p:style>
      </p:cxnSp>
      <p:cxnSp>
        <p:nvCxnSpPr>
          <p:cNvPr id="28" name="Straight Connector 27"/>
          <p:cNvCxnSpPr/>
          <p:nvPr/>
        </p:nvCxnSpPr>
        <p:spPr>
          <a:xfrm>
            <a:off x="1162052" y="5191672"/>
            <a:ext cx="0" cy="542453"/>
          </a:xfrm>
          <a:prstGeom prst="line">
            <a:avLst/>
          </a:prstGeom>
        </p:spPr>
        <p:style>
          <a:lnRef idx="1">
            <a:schemeClr val="accent2"/>
          </a:lnRef>
          <a:fillRef idx="0">
            <a:schemeClr val="accent2"/>
          </a:fillRef>
          <a:effectRef idx="0">
            <a:schemeClr val="accent2"/>
          </a:effectRef>
          <a:fontRef idx="minor">
            <a:schemeClr val="tx1"/>
          </a:fontRef>
        </p:style>
      </p:cxnSp>
      <p:cxnSp>
        <p:nvCxnSpPr>
          <p:cNvPr id="30" name="Straight Arrow Connector 29"/>
          <p:cNvCxnSpPr/>
          <p:nvPr/>
        </p:nvCxnSpPr>
        <p:spPr>
          <a:xfrm>
            <a:off x="1162052" y="4729468"/>
            <a:ext cx="213894"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1" name="Straight Arrow Connector 30"/>
          <p:cNvCxnSpPr/>
          <p:nvPr/>
        </p:nvCxnSpPr>
        <p:spPr>
          <a:xfrm>
            <a:off x="1162052" y="5734125"/>
            <a:ext cx="213894"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32" name="Rectangle 31"/>
          <p:cNvSpPr/>
          <p:nvPr/>
        </p:nvSpPr>
        <p:spPr>
          <a:xfrm>
            <a:off x="1454189" y="4364701"/>
            <a:ext cx="1512168" cy="66233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1600" dirty="0">
                <a:solidFill>
                  <a:schemeClr val="accent2">
                    <a:lumMod val="75000"/>
                  </a:schemeClr>
                </a:solidFill>
              </a:rPr>
              <a:t>Weak stimulus</a:t>
            </a:r>
          </a:p>
        </p:txBody>
      </p:sp>
      <p:sp>
        <p:nvSpPr>
          <p:cNvPr id="33" name="Rectangle 32"/>
          <p:cNvSpPr/>
          <p:nvPr/>
        </p:nvSpPr>
        <p:spPr>
          <a:xfrm>
            <a:off x="1454189" y="5391741"/>
            <a:ext cx="1512168" cy="75412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1600" dirty="0">
                <a:solidFill>
                  <a:schemeClr val="accent2">
                    <a:lumMod val="75000"/>
                  </a:schemeClr>
                </a:solidFill>
              </a:rPr>
              <a:t>Strong </a:t>
            </a:r>
            <a:r>
              <a:rPr lang="en-US" sz="1600" dirty="0" smtClean="0">
                <a:solidFill>
                  <a:schemeClr val="accent2">
                    <a:lumMod val="75000"/>
                  </a:schemeClr>
                </a:solidFill>
              </a:rPr>
              <a:t>stimulus</a:t>
            </a:r>
            <a:endParaRPr lang="en-US" sz="1600" dirty="0">
              <a:solidFill>
                <a:schemeClr val="accent2">
                  <a:lumMod val="75000"/>
                </a:schemeClr>
              </a:solidFill>
            </a:endParaRPr>
          </a:p>
        </p:txBody>
      </p:sp>
      <p:sp>
        <p:nvSpPr>
          <p:cNvPr id="36" name="Rectangle 35"/>
          <p:cNvSpPr/>
          <p:nvPr/>
        </p:nvSpPr>
        <p:spPr>
          <a:xfrm>
            <a:off x="3130871" y="4364701"/>
            <a:ext cx="2852374" cy="66233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lvl="0"/>
            <a:r>
              <a:rPr lang="en-US" sz="1400" dirty="0"/>
              <a:t>Irradiates to small number of neurons, so it causes weak flexion of limb.</a:t>
            </a:r>
          </a:p>
        </p:txBody>
      </p:sp>
      <p:sp>
        <p:nvSpPr>
          <p:cNvPr id="37" name="Rectangle 36"/>
          <p:cNvSpPr/>
          <p:nvPr/>
        </p:nvSpPr>
        <p:spPr>
          <a:xfrm>
            <a:off x="3129863" y="5391741"/>
            <a:ext cx="2853382" cy="75211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lvl="0"/>
            <a:r>
              <a:rPr lang="en-US" sz="1300" dirty="0"/>
              <a:t>Irradiates to large number of neurons, so it causes withdrawal of affected limb and extension of opposite limb. (as in crossed extensor reflex)</a:t>
            </a:r>
          </a:p>
        </p:txBody>
      </p:sp>
      <p:cxnSp>
        <p:nvCxnSpPr>
          <p:cNvPr id="44" name="Straight Connector 43"/>
          <p:cNvCxnSpPr>
            <a:stCxn id="36" idx="1"/>
            <a:endCxn id="32" idx="3"/>
          </p:cNvCxnSpPr>
          <p:nvPr/>
        </p:nvCxnSpPr>
        <p:spPr>
          <a:xfrm flipH="1">
            <a:off x="2966357" y="4695867"/>
            <a:ext cx="164514"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45" name="Straight Connector 44"/>
          <p:cNvCxnSpPr/>
          <p:nvPr/>
        </p:nvCxnSpPr>
        <p:spPr>
          <a:xfrm flipH="1">
            <a:off x="2966357" y="5767796"/>
            <a:ext cx="164514" cy="0"/>
          </a:xfrm>
          <a:prstGeom prst="line">
            <a:avLst/>
          </a:prstGeom>
        </p:spPr>
        <p:style>
          <a:lnRef idx="1">
            <a:schemeClr val="accent2"/>
          </a:lnRef>
          <a:fillRef idx="0">
            <a:schemeClr val="accent2"/>
          </a:fillRef>
          <a:effectRef idx="0">
            <a:schemeClr val="accent2"/>
          </a:effectRef>
          <a:fontRef idx="minor">
            <a:schemeClr val="tx1"/>
          </a:fontRef>
        </p:style>
      </p:cxnSp>
      <p:pic>
        <p:nvPicPr>
          <p:cNvPr id="48" name="Picture 47"/>
          <p:cNvPicPr>
            <a:picLocks noChangeAspect="1"/>
          </p:cNvPicPr>
          <p:nvPr/>
        </p:nvPicPr>
        <p:blipFill>
          <a:blip r:embed="rId3"/>
          <a:stretch>
            <a:fillRect/>
          </a:stretch>
        </p:blipFill>
        <p:spPr>
          <a:xfrm>
            <a:off x="6093741" y="2636912"/>
            <a:ext cx="5977335" cy="3619051"/>
          </a:xfrm>
          <a:prstGeom prst="rect">
            <a:avLst/>
          </a:prstGeom>
        </p:spPr>
      </p:pic>
      <p:sp>
        <p:nvSpPr>
          <p:cNvPr id="49" name="Rectangle 48"/>
          <p:cNvSpPr/>
          <p:nvPr/>
        </p:nvSpPr>
        <p:spPr>
          <a:xfrm>
            <a:off x="5996903" y="6356350"/>
            <a:ext cx="5622052" cy="523220"/>
          </a:xfrm>
          <a:prstGeom prst="rect">
            <a:avLst/>
          </a:prstGeom>
        </p:spPr>
        <p:txBody>
          <a:bodyPr wrap="none">
            <a:spAutoFit/>
          </a:bodyPr>
          <a:lstStyle/>
          <a:p>
            <a:pPr algn="r" rtl="1"/>
            <a:r>
              <a:rPr lang="ar-SA" sz="1400" dirty="0" smtClean="0">
                <a:solidFill>
                  <a:srgbClr val="00B050"/>
                </a:solidFill>
                <a:latin typeface="Calibri" panose="020F0502020204030204" pitchFamily="34" charset="0"/>
                <a:cs typeface="Calibri" panose="020F0502020204030204" pitchFamily="34" charset="0"/>
              </a:rPr>
              <a:t>* في نفس مكان الستيميوليشن يحدث الريسبونس.</a:t>
            </a:r>
          </a:p>
          <a:p>
            <a:pPr algn="r" rtl="1"/>
            <a:r>
              <a:rPr lang="ar-SA" sz="1400" dirty="0" smtClean="0">
                <a:solidFill>
                  <a:srgbClr val="00B050"/>
                </a:solidFill>
                <a:latin typeface="Calibri" panose="020F0502020204030204" pitchFamily="34" charset="0"/>
                <a:cs typeface="Calibri" panose="020F0502020204030204" pitchFamily="34" charset="0"/>
              </a:rPr>
              <a:t>** مثال: لما تنجرح من ورقة بتكون ردة الفعل بسيطة، لكن كل ما زاد المسبب زادت ردة الفعل.</a:t>
            </a:r>
            <a:endParaRPr lang="en-US" sz="1400" dirty="0">
              <a:solidFill>
                <a:srgbClr val="00B05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706188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Cont.</a:t>
            </a:r>
            <a:endParaRPr lang="en-US" sz="3200" dirty="0"/>
          </a:p>
        </p:txBody>
      </p:sp>
      <p:sp>
        <p:nvSpPr>
          <p:cNvPr id="3" name="Slide Number Placeholder 2"/>
          <p:cNvSpPr>
            <a:spLocks noGrp="1"/>
          </p:cNvSpPr>
          <p:nvPr>
            <p:ph type="sldNum" sz="quarter" idx="12"/>
          </p:nvPr>
        </p:nvSpPr>
        <p:spPr/>
        <p:txBody>
          <a:bodyPr/>
          <a:lstStyle/>
          <a:p>
            <a:fld id="{4929A69E-7D8F-4515-9605-0315ABD4F316}" type="slidenum">
              <a:rPr lang="en-US" smtClean="0"/>
              <a:t>48</a:t>
            </a:fld>
            <a:endParaRPr lang="en-US" dirty="0"/>
          </a:p>
        </p:txBody>
      </p:sp>
      <p:sp>
        <p:nvSpPr>
          <p:cNvPr id="5" name="TextBox 4"/>
          <p:cNvSpPr txBox="1"/>
          <p:nvPr/>
        </p:nvSpPr>
        <p:spPr>
          <a:xfrm>
            <a:off x="9455497" y="0"/>
            <a:ext cx="2733328" cy="307777"/>
          </a:xfrm>
          <a:prstGeom prst="rect">
            <a:avLst/>
          </a:prstGeom>
          <a:solidFill>
            <a:srgbClr val="E4CBE7"/>
          </a:solidFill>
          <a:ln>
            <a:solidFill>
              <a:srgbClr val="A954AB"/>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FEMALES’ SLIDES </a:t>
            </a:r>
          </a:p>
        </p:txBody>
      </p:sp>
      <p:sp>
        <p:nvSpPr>
          <p:cNvPr id="9" name="object 2"/>
          <p:cNvSpPr/>
          <p:nvPr/>
        </p:nvSpPr>
        <p:spPr>
          <a:xfrm>
            <a:off x="1125860" y="1412776"/>
            <a:ext cx="9793088" cy="4752528"/>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4142251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4154" y="79875"/>
            <a:ext cx="4160515" cy="990600"/>
          </a:xfrm>
        </p:spPr>
        <p:txBody>
          <a:bodyPr>
            <a:normAutofit/>
          </a:bodyPr>
          <a:lstStyle/>
          <a:p>
            <a:pPr algn="ctr"/>
            <a:r>
              <a:rPr lang="en-US" sz="4000" b="1" dirty="0">
                <a:solidFill>
                  <a:schemeClr val="bg2">
                    <a:lumMod val="50000"/>
                  </a:schemeClr>
                </a:solidFill>
              </a:rPr>
              <a:t>Thank you! </a:t>
            </a:r>
          </a:p>
        </p:txBody>
      </p:sp>
      <p:sp>
        <p:nvSpPr>
          <p:cNvPr id="6" name="Rectangle 5"/>
          <p:cNvSpPr/>
          <p:nvPr/>
        </p:nvSpPr>
        <p:spPr>
          <a:xfrm>
            <a:off x="822160" y="2451761"/>
            <a:ext cx="4423006" cy="461665"/>
          </a:xfrm>
          <a:prstGeom prst="rect">
            <a:avLst/>
          </a:prstGeom>
        </p:spPr>
        <p:txBody>
          <a:bodyPr wrap="none">
            <a:spAutoFit/>
          </a:bodyPr>
          <a:lstStyle/>
          <a:p>
            <a:pPr defTabSz="914400">
              <a:spcBef>
                <a:spcPct val="20000"/>
              </a:spcBef>
            </a:pPr>
            <a:r>
              <a:rPr lang="en-US" sz="2400" b="1" dirty="0">
                <a:solidFill>
                  <a:schemeClr val="accent1">
                    <a:lumMod val="75000"/>
                  </a:schemeClr>
                </a:solidFill>
                <a:latin typeface="+mj-lt"/>
                <a:ea typeface="+mj-ea"/>
                <a:cs typeface="+mj-cs"/>
              </a:rPr>
              <a:t>The Physiology 436 Team:</a:t>
            </a:r>
          </a:p>
        </p:txBody>
      </p:sp>
      <p:sp>
        <p:nvSpPr>
          <p:cNvPr id="8" name="Content Placeholder 2"/>
          <p:cNvSpPr txBox="1">
            <a:spLocks/>
          </p:cNvSpPr>
          <p:nvPr/>
        </p:nvSpPr>
        <p:spPr>
          <a:xfrm>
            <a:off x="8146058" y="2480726"/>
            <a:ext cx="2916905" cy="15544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chemeClr val="accent1">
                    <a:lumMod val="75000"/>
                  </a:schemeClr>
                </a:solidFill>
                <a:latin typeface="+mj-lt"/>
                <a:ea typeface="+mj-ea"/>
                <a:cs typeface="+mj-cs"/>
              </a:rPr>
              <a:t>Team Leaders: </a:t>
            </a:r>
          </a:p>
          <a:p>
            <a:pPr marL="0" indent="0">
              <a:buFont typeface="Arial" panose="020B0604020202020204" pitchFamily="34" charset="0"/>
              <a:buNone/>
            </a:pPr>
            <a:r>
              <a:rPr lang="en-US" sz="1800" dirty="0" smtClean="0">
                <a:solidFill>
                  <a:srgbClr val="DDE9EC">
                    <a:lumMod val="75000"/>
                  </a:srgbClr>
                </a:solidFill>
              </a:rPr>
              <a:t> </a:t>
            </a:r>
            <a:r>
              <a:rPr lang="en-US" sz="1800" dirty="0" err="1" smtClean="0">
                <a:solidFill>
                  <a:srgbClr val="DDE9EC">
                    <a:lumMod val="75000"/>
                  </a:srgbClr>
                </a:solidFill>
              </a:rPr>
              <a:t>Lulwah</a:t>
            </a:r>
            <a:r>
              <a:rPr lang="en-US" sz="1800" dirty="0" smtClean="0">
                <a:solidFill>
                  <a:srgbClr val="DDE9EC">
                    <a:lumMod val="75000"/>
                  </a:srgbClr>
                </a:solidFill>
              </a:rPr>
              <a:t> </a:t>
            </a:r>
            <a:r>
              <a:rPr lang="en-US" sz="1800" dirty="0" err="1" smtClean="0">
                <a:solidFill>
                  <a:srgbClr val="DDE9EC">
                    <a:lumMod val="75000"/>
                  </a:srgbClr>
                </a:solidFill>
              </a:rPr>
              <a:t>Alshiha</a:t>
            </a:r>
            <a:endParaRPr lang="en-US" sz="1800" dirty="0" smtClean="0">
              <a:solidFill>
                <a:srgbClr val="DDE9EC">
                  <a:lumMod val="75000"/>
                </a:srgbClr>
              </a:solidFill>
            </a:endParaRPr>
          </a:p>
          <a:p>
            <a:pPr marL="0" indent="0">
              <a:buFont typeface="Arial" panose="020B0604020202020204" pitchFamily="34" charset="0"/>
              <a:buNone/>
            </a:pPr>
            <a:r>
              <a:rPr lang="en-US" sz="1800" dirty="0" smtClean="0">
                <a:solidFill>
                  <a:srgbClr val="DDE9EC">
                    <a:lumMod val="75000"/>
                  </a:srgbClr>
                </a:solidFill>
              </a:rPr>
              <a:t> Laila </a:t>
            </a:r>
            <a:r>
              <a:rPr lang="en-US" sz="1800" dirty="0" smtClean="0">
                <a:solidFill>
                  <a:srgbClr val="DDE9EC">
                    <a:lumMod val="75000"/>
                  </a:srgbClr>
                </a:solidFill>
              </a:rPr>
              <a:t>Mathkour</a:t>
            </a:r>
          </a:p>
          <a:p>
            <a:pPr marL="0" indent="0">
              <a:buFont typeface="Arial" panose="020B0604020202020204" pitchFamily="34" charset="0"/>
              <a:buNone/>
            </a:pPr>
            <a:r>
              <a:rPr lang="en-US" sz="1800" dirty="0" smtClean="0">
                <a:solidFill>
                  <a:srgbClr val="DDE9EC">
                    <a:lumMod val="75000"/>
                  </a:srgbClr>
                </a:solidFill>
              </a:rPr>
              <a:t> Mohammad </a:t>
            </a:r>
            <a:r>
              <a:rPr lang="en-US" sz="1800" dirty="0" err="1" smtClean="0">
                <a:solidFill>
                  <a:srgbClr val="DDE9EC">
                    <a:lumMod val="75000"/>
                  </a:srgbClr>
                </a:solidFill>
              </a:rPr>
              <a:t>Alayed</a:t>
            </a:r>
            <a:r>
              <a:rPr lang="en-US" sz="1800" dirty="0" smtClean="0">
                <a:solidFill>
                  <a:srgbClr val="DDE9EC">
                    <a:lumMod val="75000"/>
                  </a:srgbClr>
                </a:solidFill>
              </a:rPr>
              <a:t>  </a:t>
            </a:r>
            <a:endParaRPr lang="en-US" sz="1800" dirty="0">
              <a:solidFill>
                <a:srgbClr val="DDE9EC">
                  <a:lumMod val="75000"/>
                </a:srgbClr>
              </a:solidFill>
            </a:endParaRPr>
          </a:p>
          <a:p>
            <a:pPr marL="0" indent="0">
              <a:buFont typeface="Arial" panose="020B0604020202020204" pitchFamily="34" charset="0"/>
              <a:buNone/>
            </a:pPr>
            <a:endParaRPr lang="en-US" sz="2000" dirty="0">
              <a:solidFill>
                <a:srgbClr val="DDE9EC">
                  <a:lumMod val="75000"/>
                </a:srgbClr>
              </a:solidFill>
            </a:endParaRPr>
          </a:p>
          <a:p>
            <a:pPr marL="0" indent="0">
              <a:buFont typeface="Arial" panose="020B0604020202020204" pitchFamily="34" charset="0"/>
              <a:buNone/>
            </a:pPr>
            <a:endParaRPr lang="en-US" sz="3600" dirty="0">
              <a:solidFill>
                <a:srgbClr val="DDE9EC">
                  <a:lumMod val="75000"/>
                </a:srgbClr>
              </a:solidFill>
            </a:endParaRPr>
          </a:p>
        </p:txBody>
      </p:sp>
      <p:sp>
        <p:nvSpPr>
          <p:cNvPr id="10" name="Slide Number Placeholder 9"/>
          <p:cNvSpPr>
            <a:spLocks noGrp="1"/>
          </p:cNvSpPr>
          <p:nvPr>
            <p:ph type="sldNum" sz="quarter" idx="12"/>
          </p:nvPr>
        </p:nvSpPr>
        <p:spPr/>
        <p:txBody>
          <a:bodyPr/>
          <a:lstStyle/>
          <a:p>
            <a:fld id="{4929A69E-7D8F-4515-9605-0315ABD4F316}" type="slidenum">
              <a:rPr lang="en-US" smtClean="0">
                <a:solidFill>
                  <a:srgbClr val="464653"/>
                </a:solidFill>
              </a:rPr>
              <a:pPr/>
              <a:t>49</a:t>
            </a:fld>
            <a:endParaRPr lang="en-US" dirty="0">
              <a:solidFill>
                <a:srgbClr val="464653"/>
              </a:solidFill>
            </a:endParaRPr>
          </a:p>
        </p:txBody>
      </p:sp>
      <p:sp>
        <p:nvSpPr>
          <p:cNvPr id="12" name="Rectangle 11"/>
          <p:cNvSpPr/>
          <p:nvPr/>
        </p:nvSpPr>
        <p:spPr>
          <a:xfrm>
            <a:off x="945839" y="1649828"/>
            <a:ext cx="10297144" cy="369332"/>
          </a:xfrm>
          <a:prstGeom prst="rect">
            <a:avLst/>
          </a:prstGeom>
        </p:spPr>
        <p:txBody>
          <a:bodyPr wrap="square">
            <a:spAutoFit/>
          </a:bodyPr>
          <a:lstStyle/>
          <a:p>
            <a:pPr algn="ctr" defTabSz="914400"/>
            <a:r>
              <a:rPr lang="ar-SA" sz="1800" dirty="0">
                <a:solidFill>
                  <a:srgbClr val="DDE9EC">
                    <a:lumMod val="75000"/>
                  </a:srgbClr>
                </a:solidFill>
                <a:latin typeface="ArialMT" charset="0"/>
              </a:rPr>
              <a:t>اعمل لترسم بسمة، اعمل لتمسح دمعة، اعمل و أنت تعلم أن الله لا يضيع أجر من أحسن عملا.</a:t>
            </a:r>
            <a:endParaRPr lang="en-US" sz="1800" dirty="0">
              <a:solidFill>
                <a:srgbClr val="DDE9EC">
                  <a:lumMod val="75000"/>
                </a:srgbClr>
              </a:solidFill>
            </a:endParaRPr>
          </a:p>
        </p:txBody>
      </p:sp>
      <p:sp>
        <p:nvSpPr>
          <p:cNvPr id="14" name="Rectangle 13"/>
          <p:cNvSpPr/>
          <p:nvPr/>
        </p:nvSpPr>
        <p:spPr>
          <a:xfrm>
            <a:off x="816669" y="3090302"/>
            <a:ext cx="1965375" cy="2000025"/>
          </a:xfrm>
          <a:prstGeom prst="rect">
            <a:avLst/>
          </a:prstGeom>
        </p:spPr>
        <p:txBody>
          <a:bodyPr wrap="square" lIns="101590" tIns="50795" rIns="101590" bIns="50795">
            <a:spAutoFit/>
          </a:bodyPr>
          <a:lstStyle/>
          <a:p>
            <a:pPr fontAlgn="t">
              <a:lnSpc>
                <a:spcPct val="80000"/>
              </a:lnSpc>
              <a:spcBef>
                <a:spcPct val="20000"/>
              </a:spcBef>
            </a:pPr>
            <a:r>
              <a:rPr lang="en-US" sz="1800" dirty="0" smtClean="0">
                <a:solidFill>
                  <a:srgbClr val="DDE9EC">
                    <a:lumMod val="75000"/>
                  </a:srgbClr>
                </a:solidFill>
              </a:rPr>
              <a:t>Females Members:</a:t>
            </a:r>
          </a:p>
          <a:p>
            <a:pPr fontAlgn="t">
              <a:lnSpc>
                <a:spcPct val="80000"/>
              </a:lnSpc>
              <a:spcBef>
                <a:spcPct val="20000"/>
              </a:spcBef>
            </a:pPr>
            <a:r>
              <a:rPr lang="en-US" sz="1800" dirty="0" err="1">
                <a:solidFill>
                  <a:srgbClr val="DDE9EC">
                    <a:lumMod val="75000"/>
                  </a:srgbClr>
                </a:solidFill>
              </a:rPr>
              <a:t>Heba</a:t>
            </a:r>
            <a:r>
              <a:rPr lang="en-US" sz="1800" dirty="0">
                <a:solidFill>
                  <a:srgbClr val="DDE9EC">
                    <a:lumMod val="75000"/>
                  </a:srgbClr>
                </a:solidFill>
              </a:rPr>
              <a:t> </a:t>
            </a:r>
            <a:r>
              <a:rPr lang="en-US" sz="1800" dirty="0" err="1" smtClean="0">
                <a:solidFill>
                  <a:srgbClr val="DDE9EC">
                    <a:lumMod val="75000"/>
                  </a:srgbClr>
                </a:solidFill>
              </a:rPr>
              <a:t>Alnasser</a:t>
            </a:r>
            <a:endParaRPr lang="en-US" sz="1800" dirty="0" smtClean="0">
              <a:solidFill>
                <a:srgbClr val="DDE9EC">
                  <a:lumMod val="75000"/>
                </a:srgbClr>
              </a:solidFill>
            </a:endParaRPr>
          </a:p>
          <a:p>
            <a:pPr fontAlgn="t">
              <a:lnSpc>
                <a:spcPct val="80000"/>
              </a:lnSpc>
              <a:spcBef>
                <a:spcPct val="20000"/>
              </a:spcBef>
            </a:pPr>
            <a:r>
              <a:rPr lang="en-US" sz="1800" dirty="0" err="1">
                <a:solidFill>
                  <a:srgbClr val="DDE9EC">
                    <a:lumMod val="75000"/>
                  </a:srgbClr>
                </a:solidFill>
              </a:rPr>
              <a:t>Ghada</a:t>
            </a:r>
            <a:r>
              <a:rPr lang="en-US" sz="1800" dirty="0">
                <a:solidFill>
                  <a:srgbClr val="DDE9EC">
                    <a:lumMod val="75000"/>
                  </a:srgbClr>
                </a:solidFill>
              </a:rPr>
              <a:t> </a:t>
            </a:r>
            <a:r>
              <a:rPr lang="en-US" sz="1800" dirty="0" err="1">
                <a:solidFill>
                  <a:srgbClr val="DDE9EC">
                    <a:lumMod val="75000"/>
                  </a:srgbClr>
                </a:solidFill>
              </a:rPr>
              <a:t>Alhadlaq</a:t>
            </a:r>
            <a:endParaRPr lang="en-US" sz="1800" dirty="0">
              <a:solidFill>
                <a:srgbClr val="DDE9EC">
                  <a:lumMod val="75000"/>
                </a:srgbClr>
              </a:solidFill>
            </a:endParaRPr>
          </a:p>
          <a:p>
            <a:pPr fontAlgn="t">
              <a:lnSpc>
                <a:spcPct val="80000"/>
              </a:lnSpc>
              <a:spcBef>
                <a:spcPct val="20000"/>
              </a:spcBef>
            </a:pPr>
            <a:r>
              <a:rPr lang="en-US" sz="1800" dirty="0" err="1">
                <a:solidFill>
                  <a:srgbClr val="DDE9EC">
                    <a:lumMod val="75000"/>
                  </a:srgbClr>
                </a:solidFill>
              </a:rPr>
              <a:t>Ghada</a:t>
            </a:r>
            <a:r>
              <a:rPr lang="en-US" sz="1800" dirty="0">
                <a:solidFill>
                  <a:srgbClr val="DDE9EC">
                    <a:lumMod val="75000"/>
                  </a:srgbClr>
                </a:solidFill>
              </a:rPr>
              <a:t> </a:t>
            </a:r>
            <a:r>
              <a:rPr lang="en-US" sz="1800" dirty="0" err="1">
                <a:solidFill>
                  <a:srgbClr val="DDE9EC">
                    <a:lumMod val="75000"/>
                  </a:srgbClr>
                </a:solidFill>
              </a:rPr>
              <a:t>Almazrou</a:t>
            </a:r>
            <a:endParaRPr lang="en-US" sz="1800" dirty="0" smtClean="0">
              <a:solidFill>
                <a:srgbClr val="DDE9EC">
                  <a:lumMod val="75000"/>
                </a:srgbClr>
              </a:solidFill>
            </a:endParaRPr>
          </a:p>
          <a:p>
            <a:pPr fontAlgn="t">
              <a:lnSpc>
                <a:spcPct val="80000"/>
              </a:lnSpc>
              <a:spcBef>
                <a:spcPct val="20000"/>
              </a:spcBef>
            </a:pPr>
            <a:endParaRPr lang="en-US" sz="1800" dirty="0">
              <a:solidFill>
                <a:srgbClr val="DDE9EC">
                  <a:lumMod val="75000"/>
                </a:srgbClr>
              </a:solidFill>
            </a:endParaRPr>
          </a:p>
          <a:p>
            <a:pPr fontAlgn="t">
              <a:lnSpc>
                <a:spcPct val="80000"/>
              </a:lnSpc>
              <a:spcBef>
                <a:spcPct val="20000"/>
              </a:spcBef>
            </a:pPr>
            <a:endParaRPr lang="en-US" sz="1800" dirty="0" smtClean="0">
              <a:solidFill>
                <a:srgbClr val="DDE9EC">
                  <a:lumMod val="75000"/>
                </a:srgbClr>
              </a:solidFill>
            </a:endParaRPr>
          </a:p>
          <a:p>
            <a:pPr fontAlgn="t">
              <a:lnSpc>
                <a:spcPct val="80000"/>
              </a:lnSpc>
              <a:spcBef>
                <a:spcPct val="20000"/>
              </a:spcBef>
            </a:pPr>
            <a:r>
              <a:rPr lang="en-US" sz="1800" dirty="0" smtClean="0">
                <a:solidFill>
                  <a:srgbClr val="DDE9EC">
                    <a:lumMod val="75000"/>
                  </a:srgbClr>
                </a:solidFill>
              </a:rPr>
              <a:t> </a:t>
            </a:r>
            <a:endParaRPr lang="en-US" sz="1800" dirty="0">
              <a:solidFill>
                <a:srgbClr val="DDE9EC">
                  <a:lumMod val="75000"/>
                </a:srgbClr>
              </a:solidFill>
            </a:endParaRPr>
          </a:p>
        </p:txBody>
      </p:sp>
      <p:sp>
        <p:nvSpPr>
          <p:cNvPr id="3" name="Rectangle 2"/>
          <p:cNvSpPr/>
          <p:nvPr/>
        </p:nvSpPr>
        <p:spPr>
          <a:xfrm>
            <a:off x="8146058" y="4276772"/>
            <a:ext cx="1944797" cy="400110"/>
          </a:xfrm>
          <a:prstGeom prst="rect">
            <a:avLst/>
          </a:prstGeom>
        </p:spPr>
        <p:txBody>
          <a:bodyPr wrap="square">
            <a:spAutoFit/>
          </a:bodyPr>
          <a:lstStyle/>
          <a:p>
            <a:pPr defTabSz="914400"/>
            <a:r>
              <a:rPr lang="en-US" b="1" dirty="0">
                <a:solidFill>
                  <a:schemeClr val="accent1">
                    <a:lumMod val="75000"/>
                  </a:schemeClr>
                </a:solidFill>
                <a:latin typeface="+mj-lt"/>
                <a:ea typeface="+mj-ea"/>
                <a:cs typeface="+mj-cs"/>
              </a:rPr>
              <a:t>Contact us:</a:t>
            </a:r>
          </a:p>
        </p:txBody>
      </p:sp>
      <p:pic>
        <p:nvPicPr>
          <p:cNvPr id="4" name="Picture 3">
            <a:hlinkClick r:id="rId3"/>
          </p:cNvPr>
          <p:cNvPicPr>
            <a:picLocks noChangeAspect="1"/>
          </p:cNvPicPr>
          <p:nvPr/>
        </p:nvPicPr>
        <p:blipFill rotWithShape="1">
          <a:blip r:embed="rId4" cstate="print">
            <a:extLst>
              <a:ext uri="{28A0092B-C50C-407E-A947-70E740481C1C}">
                <a14:useLocalDpi xmlns:a14="http://schemas.microsoft.com/office/drawing/2010/main" val="0"/>
              </a:ext>
            </a:extLst>
          </a:blip>
          <a:srcRect l="25985" t="21850" r="25930" b="22937"/>
          <a:stretch/>
        </p:blipFill>
        <p:spPr>
          <a:xfrm>
            <a:off x="8254652" y="5409259"/>
            <a:ext cx="490813" cy="354476"/>
          </a:xfrm>
          <a:prstGeom prst="rect">
            <a:avLst/>
          </a:prstGeom>
        </p:spPr>
      </p:pic>
      <p:pic>
        <p:nvPicPr>
          <p:cNvPr id="7" name="Picture 6">
            <a:hlinkClick r:id="rId5"/>
          </p:cNvPr>
          <p:cNvPicPr>
            <a:picLocks noChangeAspect="1"/>
          </p:cNvPicPr>
          <p:nvPr/>
        </p:nvPicPr>
        <p:blipFill rotWithShape="1">
          <a:blip r:embed="rId6">
            <a:extLst>
              <a:ext uri="{28A0092B-C50C-407E-A947-70E740481C1C}">
                <a14:useLocalDpi xmlns:a14="http://schemas.microsoft.com/office/drawing/2010/main" val="0"/>
              </a:ext>
            </a:extLst>
          </a:blip>
          <a:srcRect l="26649" t="22721" r="26650" b="22723"/>
          <a:stretch/>
        </p:blipFill>
        <p:spPr>
          <a:xfrm>
            <a:off x="8254652" y="4735673"/>
            <a:ext cx="512901" cy="431941"/>
          </a:xfrm>
          <a:prstGeom prst="rect">
            <a:avLst/>
          </a:prstGeom>
        </p:spPr>
      </p:pic>
      <p:pic>
        <p:nvPicPr>
          <p:cNvPr id="5" name="Picture 4">
            <a:hlinkClick r:id="rId7"/>
          </p:cNvPr>
          <p:cNvPicPr>
            <a:picLocks noChangeAspect="1"/>
          </p:cNvPicPr>
          <p:nvPr/>
        </p:nvPicPr>
        <p:blipFill rotWithShape="1">
          <a:blip r:embed="rId8" cstate="print">
            <a:duotone>
              <a:schemeClr val="accent2">
                <a:shade val="45000"/>
                <a:satMod val="135000"/>
              </a:schemeClr>
              <a:prstClr val="white"/>
            </a:duotone>
            <a:extLst>
              <a:ext uri="{28A0092B-C50C-407E-A947-70E740481C1C}">
                <a14:useLocalDpi xmlns:a14="http://schemas.microsoft.com/office/drawing/2010/main" val="0"/>
              </a:ext>
            </a:extLst>
          </a:blip>
          <a:srcRect l="18500" t="9051" r="18500" b="9051"/>
          <a:stretch/>
        </p:blipFill>
        <p:spPr>
          <a:xfrm>
            <a:off x="9356906" y="4660517"/>
            <a:ext cx="360040" cy="507097"/>
          </a:xfrm>
          <a:prstGeom prst="rect">
            <a:avLst/>
          </a:prstGeom>
        </p:spPr>
      </p:pic>
      <p:pic>
        <p:nvPicPr>
          <p:cNvPr id="9" name="Picture 8">
            <a:hlinkClick r:id="rId9"/>
          </p:cNvPr>
          <p:cNvPicPr>
            <a:picLocks noChangeAspect="1"/>
          </p:cNvPicPr>
          <p:nvPr/>
        </p:nvPicPr>
        <p:blipFill rotWithShape="1">
          <a:blip r:embed="rId10" cstate="print">
            <a:extLst>
              <a:ext uri="{28A0092B-C50C-407E-A947-70E740481C1C}">
                <a14:useLocalDpi xmlns:a14="http://schemas.microsoft.com/office/drawing/2010/main" val="0"/>
              </a:ext>
            </a:extLst>
          </a:blip>
          <a:srcRect l="23540" t="19760" r="23540" b="19761"/>
          <a:stretch/>
        </p:blipFill>
        <p:spPr>
          <a:xfrm>
            <a:off x="9284898" y="5331687"/>
            <a:ext cx="504056" cy="432048"/>
          </a:xfrm>
          <a:prstGeom prst="rect">
            <a:avLst/>
          </a:prstGeom>
        </p:spPr>
      </p:pic>
      <p:sp>
        <p:nvSpPr>
          <p:cNvPr id="15" name="Rectangle 14"/>
          <p:cNvSpPr/>
          <p:nvPr/>
        </p:nvSpPr>
        <p:spPr>
          <a:xfrm>
            <a:off x="3340030" y="3088418"/>
            <a:ext cx="2022533" cy="878179"/>
          </a:xfrm>
          <a:prstGeom prst="rect">
            <a:avLst/>
          </a:prstGeom>
        </p:spPr>
        <p:txBody>
          <a:bodyPr wrap="square" lIns="101590" tIns="50795" rIns="101590" bIns="50795">
            <a:spAutoFit/>
          </a:bodyPr>
          <a:lstStyle/>
          <a:p>
            <a:pPr fontAlgn="t">
              <a:lnSpc>
                <a:spcPct val="80000"/>
              </a:lnSpc>
              <a:spcBef>
                <a:spcPct val="20000"/>
              </a:spcBef>
            </a:pPr>
            <a:r>
              <a:rPr lang="en-US" sz="1800" dirty="0" smtClean="0">
                <a:solidFill>
                  <a:srgbClr val="DDE9EC">
                    <a:lumMod val="75000"/>
                  </a:srgbClr>
                </a:solidFill>
              </a:rPr>
              <a:t>Males Members: </a:t>
            </a:r>
          </a:p>
          <a:p>
            <a:pPr fontAlgn="t">
              <a:lnSpc>
                <a:spcPct val="80000"/>
              </a:lnSpc>
              <a:spcBef>
                <a:spcPct val="20000"/>
              </a:spcBef>
            </a:pPr>
            <a:r>
              <a:rPr lang="en-US" sz="1800" dirty="0">
                <a:solidFill>
                  <a:srgbClr val="DDE9EC">
                    <a:lumMod val="75000"/>
                  </a:srgbClr>
                </a:solidFill>
              </a:rPr>
              <a:t>Mohammad </a:t>
            </a:r>
            <a:r>
              <a:rPr lang="en-US" sz="1800" dirty="0" err="1">
                <a:solidFill>
                  <a:srgbClr val="DDE9EC">
                    <a:lumMod val="75000"/>
                  </a:srgbClr>
                </a:solidFill>
              </a:rPr>
              <a:t>Nusser</a:t>
            </a:r>
            <a:endParaRPr lang="en-US" sz="1800" dirty="0" smtClean="0">
              <a:solidFill>
                <a:srgbClr val="DDE9EC">
                  <a:lumMod val="75000"/>
                </a:srgbClr>
              </a:solidFill>
            </a:endParaRPr>
          </a:p>
          <a:p>
            <a:pPr fontAlgn="t">
              <a:lnSpc>
                <a:spcPct val="80000"/>
              </a:lnSpc>
              <a:spcBef>
                <a:spcPct val="20000"/>
              </a:spcBef>
            </a:pPr>
            <a:endParaRPr lang="en-US" sz="1800" dirty="0">
              <a:solidFill>
                <a:srgbClr val="DDE9EC">
                  <a:lumMod val="75000"/>
                </a:srgbClr>
              </a:solidFill>
            </a:endParaRPr>
          </a:p>
        </p:txBody>
      </p:sp>
      <p:sp>
        <p:nvSpPr>
          <p:cNvPr id="16" name="مربع نص 1"/>
          <p:cNvSpPr txBox="1"/>
          <p:nvPr/>
        </p:nvSpPr>
        <p:spPr>
          <a:xfrm>
            <a:off x="612932" y="5473472"/>
            <a:ext cx="5490774" cy="707886"/>
          </a:xfrm>
          <a:prstGeom prst="rect">
            <a:avLst/>
          </a:prstGeom>
          <a:solidFill>
            <a:schemeClr val="bg1">
              <a:lumMod val="95000"/>
            </a:schemeClr>
          </a:solidFill>
          <a:ln>
            <a:solidFill>
              <a:schemeClr val="accent1">
                <a:lumMod val="40000"/>
                <a:lumOff val="60000"/>
              </a:schemeClr>
            </a:solidFill>
          </a:ln>
        </p:spPr>
        <p:txBody>
          <a:bodyPr wrap="square" rtlCol="0">
            <a:spAutoFit/>
          </a:bodyPr>
          <a:lstStyle/>
          <a:p>
            <a:pPr defTabSz="914400"/>
            <a:r>
              <a:rPr lang="en-US" sz="1600" b="1" dirty="0">
                <a:solidFill>
                  <a:schemeClr val="accent1">
                    <a:lumMod val="75000"/>
                  </a:schemeClr>
                </a:solidFill>
                <a:latin typeface="+mj-lt"/>
                <a:ea typeface="+mj-ea"/>
                <a:cs typeface="+mj-cs"/>
              </a:rPr>
              <a:t>References: </a:t>
            </a:r>
          </a:p>
          <a:p>
            <a:pPr marL="285750" indent="-285750" defTabSz="914400">
              <a:buFont typeface="Arial" panose="020B0604020202020204" pitchFamily="34" charset="0"/>
              <a:buChar char="•"/>
            </a:pPr>
            <a:r>
              <a:rPr lang="en-US" sz="1200" dirty="0" smtClean="0">
                <a:solidFill>
                  <a:srgbClr val="464653"/>
                </a:solidFill>
              </a:rPr>
              <a:t>Females </a:t>
            </a:r>
            <a:r>
              <a:rPr lang="en-US" sz="1200" dirty="0">
                <a:solidFill>
                  <a:srgbClr val="464653"/>
                </a:solidFill>
              </a:rPr>
              <a:t>and </a:t>
            </a:r>
            <a:r>
              <a:rPr lang="en-US" sz="1200" dirty="0" smtClean="0">
                <a:solidFill>
                  <a:srgbClr val="464653"/>
                </a:solidFill>
              </a:rPr>
              <a:t>Males </a:t>
            </a:r>
            <a:r>
              <a:rPr lang="en-US" sz="1200" dirty="0">
                <a:solidFill>
                  <a:srgbClr val="464653"/>
                </a:solidFill>
              </a:rPr>
              <a:t>slides.</a:t>
            </a:r>
          </a:p>
          <a:p>
            <a:pPr marL="285750" indent="-285750" defTabSz="914400">
              <a:buFont typeface="Arial" panose="020B0604020202020204" pitchFamily="34" charset="0"/>
              <a:buChar char="•"/>
            </a:pPr>
            <a:r>
              <a:rPr lang="en-US" sz="1200" dirty="0">
                <a:solidFill>
                  <a:srgbClr val="464653"/>
                </a:solidFill>
              </a:rPr>
              <a:t>Guyton and Hall Textbook of Medical Physiology (Thirteenth Edition.)</a:t>
            </a:r>
          </a:p>
        </p:txBody>
      </p:sp>
      <p:pic>
        <p:nvPicPr>
          <p:cNvPr id="11" name="Picture 10">
            <a:hlinkClick r:id="rId11"/>
          </p:cNvPr>
          <p:cNvPicPr>
            <a:picLocks noChangeAspect="1"/>
          </p:cNvPicPr>
          <p:nvPr/>
        </p:nvPicPr>
        <p:blipFill>
          <a:blip r:embed="rId12"/>
          <a:stretch>
            <a:fillRect/>
          </a:stretch>
        </p:blipFill>
        <p:spPr>
          <a:xfrm>
            <a:off x="8436012" y="5763735"/>
            <a:ext cx="1158340" cy="646232"/>
          </a:xfrm>
          <a:prstGeom prst="rect">
            <a:avLst/>
          </a:prstGeom>
        </p:spPr>
      </p:pic>
      <p:pic>
        <p:nvPicPr>
          <p:cNvPr id="17" name="Picture 16">
            <a:hlinkClick r:id="rId13"/>
          </p:cNvPr>
          <p:cNvPicPr>
            <a:picLocks noChangeAspect="1"/>
          </p:cNvPicPr>
          <p:nvPr/>
        </p:nvPicPr>
        <p:blipFill>
          <a:blip r:embed="rId1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0400191" y="5473472"/>
            <a:ext cx="992439" cy="815775"/>
          </a:xfrm>
          <a:prstGeom prst="rect">
            <a:avLst/>
          </a:prstGeom>
        </p:spPr>
      </p:pic>
    </p:spTree>
    <p:extLst>
      <p:ext uri="{BB962C8B-B14F-4D97-AF65-F5344CB8AC3E}">
        <p14:creationId xmlns:p14="http://schemas.microsoft.com/office/powerpoint/2010/main" val="18031724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The Spinal Cord (SC)</a:t>
            </a:r>
          </a:p>
        </p:txBody>
      </p:sp>
      <p:sp>
        <p:nvSpPr>
          <p:cNvPr id="3" name="Slide Number Placeholder 2"/>
          <p:cNvSpPr>
            <a:spLocks noGrp="1"/>
          </p:cNvSpPr>
          <p:nvPr>
            <p:ph type="sldNum" sz="quarter" idx="12"/>
          </p:nvPr>
        </p:nvSpPr>
        <p:spPr/>
        <p:txBody>
          <a:bodyPr/>
          <a:lstStyle/>
          <a:p>
            <a:fld id="{4929A69E-7D8F-4515-9605-0315ABD4F316}" type="slidenum">
              <a:rPr lang="en-US" smtClean="0"/>
              <a:t>5</a:t>
            </a:fld>
            <a:endParaRPr lang="en-US" dirty="0"/>
          </a:p>
        </p:txBody>
      </p:sp>
      <p:sp>
        <p:nvSpPr>
          <p:cNvPr id="4" name="Content Placeholder 3"/>
          <p:cNvSpPr>
            <a:spLocks noGrp="1"/>
          </p:cNvSpPr>
          <p:nvPr>
            <p:ph sz="quarter" idx="1"/>
          </p:nvPr>
        </p:nvSpPr>
        <p:spPr>
          <a:xfrm>
            <a:off x="609461" y="1219200"/>
            <a:ext cx="7069128" cy="4937760"/>
          </a:xfrm>
        </p:spPr>
        <p:txBody>
          <a:bodyPr>
            <a:normAutofit/>
          </a:bodyPr>
          <a:lstStyle/>
          <a:p>
            <a:r>
              <a:rPr lang="en-US" sz="1400" dirty="0">
                <a:solidFill>
                  <a:schemeClr val="bg1">
                    <a:lumMod val="50000"/>
                  </a:schemeClr>
                </a:solidFill>
              </a:rPr>
              <a:t>It is about 45 cm long and 2 cm in diameter</a:t>
            </a:r>
            <a:r>
              <a:rPr lang="en-US" sz="1400" dirty="0" smtClean="0">
                <a:solidFill>
                  <a:schemeClr val="bg1">
                    <a:lumMod val="50000"/>
                  </a:schemeClr>
                </a:solidFill>
              </a:rPr>
              <a:t>.</a:t>
            </a:r>
            <a:r>
              <a:rPr lang="en-GB" sz="1400" dirty="0">
                <a:solidFill>
                  <a:schemeClr val="bg1">
                    <a:lumMod val="50000"/>
                  </a:schemeClr>
                </a:solidFill>
              </a:rPr>
              <a:t> </a:t>
            </a:r>
            <a:endParaRPr lang="en-GB" sz="1400" dirty="0" smtClean="0">
              <a:solidFill>
                <a:schemeClr val="bg1">
                  <a:lumMod val="50000"/>
                </a:schemeClr>
              </a:solidFill>
            </a:endParaRPr>
          </a:p>
          <a:p>
            <a:r>
              <a:rPr lang="en-GB" sz="1400" dirty="0" smtClean="0">
                <a:solidFill>
                  <a:srgbClr val="00B050"/>
                </a:solidFill>
              </a:rPr>
              <a:t>The </a:t>
            </a:r>
            <a:r>
              <a:rPr lang="en-GB" sz="1400" dirty="0">
                <a:solidFill>
                  <a:srgbClr val="00B050"/>
                </a:solidFill>
              </a:rPr>
              <a:t>spinal cord has a grey matter filled with </a:t>
            </a:r>
            <a:r>
              <a:rPr lang="en-GB" sz="1400" dirty="0" smtClean="0">
                <a:solidFill>
                  <a:srgbClr val="00B050"/>
                </a:solidFill>
              </a:rPr>
              <a:t>neurons.</a:t>
            </a:r>
            <a:endParaRPr lang="en-US" sz="1400" dirty="0">
              <a:solidFill>
                <a:srgbClr val="00B050"/>
              </a:solidFill>
            </a:endParaRPr>
          </a:p>
          <a:p>
            <a:r>
              <a:rPr lang="en-US" sz="1400" dirty="0"/>
              <a:t>It is composed of about </a:t>
            </a:r>
            <a:r>
              <a:rPr lang="en-US" sz="1400" dirty="0">
                <a:solidFill>
                  <a:schemeClr val="accent4">
                    <a:lumMod val="75000"/>
                  </a:schemeClr>
                </a:solidFill>
              </a:rPr>
              <a:t>100 million </a:t>
            </a:r>
            <a:r>
              <a:rPr lang="en-US" sz="1400" dirty="0"/>
              <a:t>neurons and even more neuroglia.</a:t>
            </a:r>
          </a:p>
          <a:p>
            <a:r>
              <a:rPr lang="en-US" sz="1400" dirty="0">
                <a:solidFill>
                  <a:schemeClr val="bg1">
                    <a:lumMod val="50000"/>
                  </a:schemeClr>
                </a:solidFill>
              </a:rPr>
              <a:t>It is continuous with the brain and together they make up the CNS (central nervous system).</a:t>
            </a:r>
          </a:p>
          <a:p>
            <a:r>
              <a:rPr lang="en-US" sz="1400" dirty="0"/>
              <a:t>The spinal cord has </a:t>
            </a:r>
            <a:r>
              <a:rPr lang="en-US" sz="1400" dirty="0">
                <a:solidFill>
                  <a:schemeClr val="accent4">
                    <a:lumMod val="75000"/>
                  </a:schemeClr>
                </a:solidFill>
              </a:rPr>
              <a:t>31</a:t>
            </a:r>
            <a:r>
              <a:rPr lang="en-US" sz="1400" dirty="0"/>
              <a:t> pairs of spinal nerves.</a:t>
            </a:r>
          </a:p>
          <a:p>
            <a:endParaRPr lang="en-US" sz="1400" dirty="0"/>
          </a:p>
        </p:txBody>
      </p:sp>
      <p:pic>
        <p:nvPicPr>
          <p:cNvPr id="20" name="Picture 19"/>
          <p:cNvPicPr>
            <a:picLocks noChangeAspect="1"/>
          </p:cNvPicPr>
          <p:nvPr/>
        </p:nvPicPr>
        <p:blipFill>
          <a:blip r:embed="rId3"/>
          <a:stretch>
            <a:fillRect/>
          </a:stretch>
        </p:blipFill>
        <p:spPr>
          <a:xfrm>
            <a:off x="7678589" y="1219200"/>
            <a:ext cx="3900814" cy="5210793"/>
          </a:xfrm>
          <a:prstGeom prst="rect">
            <a:avLst/>
          </a:prstGeom>
        </p:spPr>
      </p:pic>
      <p:sp>
        <p:nvSpPr>
          <p:cNvPr id="5" name="Rectangle 4"/>
          <p:cNvSpPr/>
          <p:nvPr/>
        </p:nvSpPr>
        <p:spPr>
          <a:xfrm>
            <a:off x="2972703" y="3029707"/>
            <a:ext cx="2664296" cy="504056"/>
          </a:xfrm>
          <a:prstGeom prst="rect">
            <a:avLst/>
          </a:prstGeom>
          <a:solidFill>
            <a:schemeClr val="accent2">
              <a:lumMod val="40000"/>
              <a:lumOff val="6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GB" sz="1800" dirty="0">
                <a:solidFill>
                  <a:schemeClr val="bg1"/>
                </a:solidFill>
              </a:rPr>
              <a:t>Each spinal nerve </a:t>
            </a:r>
            <a:r>
              <a:rPr lang="en-GB" sz="1800" dirty="0" smtClean="0">
                <a:solidFill>
                  <a:schemeClr val="bg1"/>
                </a:solidFill>
              </a:rPr>
              <a:t>has</a:t>
            </a:r>
            <a:endParaRPr lang="en-GB" sz="1800" dirty="0">
              <a:solidFill>
                <a:schemeClr val="bg1"/>
              </a:solidFill>
            </a:endParaRPr>
          </a:p>
        </p:txBody>
      </p:sp>
      <p:cxnSp>
        <p:nvCxnSpPr>
          <p:cNvPr id="18" name="Straight Connector 17"/>
          <p:cNvCxnSpPr/>
          <p:nvPr/>
        </p:nvCxnSpPr>
        <p:spPr>
          <a:xfrm flipV="1">
            <a:off x="4304851" y="3533763"/>
            <a:ext cx="0" cy="187072"/>
          </a:xfrm>
          <a:prstGeom prst="line">
            <a:avLst/>
          </a:prstGeom>
        </p:spPr>
        <p:style>
          <a:lnRef idx="1">
            <a:schemeClr val="accent2"/>
          </a:lnRef>
          <a:fillRef idx="0">
            <a:schemeClr val="accent2"/>
          </a:fillRef>
          <a:effectRef idx="0">
            <a:schemeClr val="accent2"/>
          </a:effectRef>
          <a:fontRef idx="minor">
            <a:schemeClr val="tx1"/>
          </a:fontRef>
        </p:style>
      </p:cxnSp>
      <p:cxnSp>
        <p:nvCxnSpPr>
          <p:cNvPr id="25" name="Straight Connector 24"/>
          <p:cNvCxnSpPr/>
          <p:nvPr/>
        </p:nvCxnSpPr>
        <p:spPr>
          <a:xfrm>
            <a:off x="4304851" y="3720835"/>
            <a:ext cx="1570198"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26" name="Straight Connector 25"/>
          <p:cNvCxnSpPr/>
          <p:nvPr/>
        </p:nvCxnSpPr>
        <p:spPr>
          <a:xfrm>
            <a:off x="2734653" y="3720835"/>
            <a:ext cx="1570198"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28" name="Straight Arrow Connector 27"/>
          <p:cNvCxnSpPr/>
          <p:nvPr/>
        </p:nvCxnSpPr>
        <p:spPr>
          <a:xfrm>
            <a:off x="2734653" y="3720835"/>
            <a:ext cx="0" cy="24497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9" name="Straight Arrow Connector 28"/>
          <p:cNvCxnSpPr/>
          <p:nvPr/>
        </p:nvCxnSpPr>
        <p:spPr>
          <a:xfrm>
            <a:off x="5875049" y="3720835"/>
            <a:ext cx="0" cy="24497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30" name="Rectangle 29"/>
          <p:cNvSpPr/>
          <p:nvPr/>
        </p:nvSpPr>
        <p:spPr>
          <a:xfrm>
            <a:off x="1742396" y="4042011"/>
            <a:ext cx="2160240" cy="45352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sz="1600" dirty="0">
                <a:solidFill>
                  <a:schemeClr val="accent2">
                    <a:lumMod val="75000"/>
                  </a:schemeClr>
                </a:solidFill>
              </a:rPr>
              <a:t>Dorsal </a:t>
            </a:r>
            <a:endParaRPr lang="en-GB" sz="1600" dirty="0" smtClean="0">
              <a:solidFill>
                <a:schemeClr val="accent2">
                  <a:lumMod val="75000"/>
                </a:schemeClr>
              </a:solidFill>
            </a:endParaRPr>
          </a:p>
          <a:p>
            <a:pPr algn="ctr"/>
            <a:r>
              <a:rPr lang="en-GB" sz="1600" dirty="0" smtClean="0">
                <a:solidFill>
                  <a:schemeClr val="accent2">
                    <a:lumMod val="75000"/>
                  </a:schemeClr>
                </a:solidFill>
              </a:rPr>
              <a:t>(</a:t>
            </a:r>
            <a:r>
              <a:rPr lang="en-GB" sz="1600" dirty="0">
                <a:solidFill>
                  <a:schemeClr val="accent2">
                    <a:lumMod val="75000"/>
                  </a:schemeClr>
                </a:solidFill>
              </a:rPr>
              <a:t>posterior) roots:</a:t>
            </a:r>
          </a:p>
        </p:txBody>
      </p:sp>
      <p:sp>
        <p:nvSpPr>
          <p:cNvPr id="31" name="Rectangle 30"/>
          <p:cNvSpPr/>
          <p:nvPr/>
        </p:nvSpPr>
        <p:spPr>
          <a:xfrm>
            <a:off x="4772922" y="4042011"/>
            <a:ext cx="2160240" cy="45352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sz="1600" dirty="0">
                <a:solidFill>
                  <a:schemeClr val="accent2">
                    <a:lumMod val="75000"/>
                  </a:schemeClr>
                </a:solidFill>
              </a:rPr>
              <a:t>Ventral </a:t>
            </a:r>
            <a:endParaRPr lang="en-GB" sz="1600" dirty="0" smtClean="0">
              <a:solidFill>
                <a:schemeClr val="accent2">
                  <a:lumMod val="75000"/>
                </a:schemeClr>
              </a:solidFill>
            </a:endParaRPr>
          </a:p>
          <a:p>
            <a:pPr algn="ctr"/>
            <a:r>
              <a:rPr lang="en-GB" sz="1600" dirty="0" smtClean="0">
                <a:solidFill>
                  <a:schemeClr val="accent2">
                    <a:lumMod val="75000"/>
                  </a:schemeClr>
                </a:solidFill>
              </a:rPr>
              <a:t>(</a:t>
            </a:r>
            <a:r>
              <a:rPr lang="en-GB" sz="1600" dirty="0">
                <a:solidFill>
                  <a:schemeClr val="accent2">
                    <a:lumMod val="75000"/>
                  </a:schemeClr>
                </a:solidFill>
              </a:rPr>
              <a:t>anterior) roots:</a:t>
            </a:r>
          </a:p>
        </p:txBody>
      </p:sp>
      <p:sp>
        <p:nvSpPr>
          <p:cNvPr id="32" name="Rectangle 31"/>
          <p:cNvSpPr/>
          <p:nvPr/>
        </p:nvSpPr>
        <p:spPr>
          <a:xfrm>
            <a:off x="1742396" y="4564946"/>
            <a:ext cx="2160240" cy="169417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285750" indent="-285750">
              <a:buFont typeface="Arial" panose="020B0604020202020204" pitchFamily="34" charset="0"/>
              <a:buChar char="•"/>
            </a:pPr>
            <a:r>
              <a:rPr lang="en-GB" sz="1400" dirty="0">
                <a:solidFill>
                  <a:schemeClr val="tx1"/>
                </a:solidFill>
              </a:rPr>
              <a:t>Contains afferent (sensory) nerves coming from receptors</a:t>
            </a:r>
            <a:r>
              <a:rPr lang="en-GB" sz="1400" dirty="0" smtClean="0">
                <a:solidFill>
                  <a:schemeClr val="tx1"/>
                </a:solidFill>
              </a:rPr>
              <a:t>.</a:t>
            </a:r>
          </a:p>
          <a:p>
            <a:pPr marL="285750" indent="-285750">
              <a:buFont typeface="Arial" panose="020B0604020202020204" pitchFamily="34" charset="0"/>
              <a:buChar char="•"/>
            </a:pPr>
            <a:r>
              <a:rPr lang="en-GB" sz="1400" dirty="0">
                <a:solidFill>
                  <a:schemeClr val="tx1"/>
                </a:solidFill>
              </a:rPr>
              <a:t>The cell body of these neurons is located in dorsal (posterior) root ganglion (DRG</a:t>
            </a:r>
            <a:r>
              <a:rPr lang="en-GB" sz="1400" dirty="0" smtClean="0">
                <a:solidFill>
                  <a:schemeClr val="tx1"/>
                </a:solidFill>
              </a:rPr>
              <a:t>).</a:t>
            </a:r>
            <a:endParaRPr lang="en-GB" sz="1400" dirty="0">
              <a:solidFill>
                <a:schemeClr val="tx1"/>
              </a:solidFill>
            </a:endParaRPr>
          </a:p>
        </p:txBody>
      </p:sp>
      <p:sp>
        <p:nvSpPr>
          <p:cNvPr id="33" name="Rectangle 32"/>
          <p:cNvSpPr/>
          <p:nvPr/>
        </p:nvSpPr>
        <p:spPr>
          <a:xfrm>
            <a:off x="4772922" y="4563238"/>
            <a:ext cx="2160240" cy="169417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285750" indent="-285750">
              <a:buFont typeface="Arial" panose="020B0604020202020204" pitchFamily="34" charset="0"/>
              <a:buChar char="•"/>
            </a:pPr>
            <a:r>
              <a:rPr lang="en-GB" sz="1400" dirty="0">
                <a:solidFill>
                  <a:schemeClr val="tx1"/>
                </a:solidFill>
              </a:rPr>
              <a:t>Carries efferent (motor) </a:t>
            </a:r>
            <a:r>
              <a:rPr lang="en-GB" sz="1400" dirty="0" err="1">
                <a:solidFill>
                  <a:schemeClr val="tx1"/>
                </a:solidFill>
              </a:rPr>
              <a:t>fibers</a:t>
            </a:r>
            <a:r>
              <a:rPr lang="en-GB" sz="1400" dirty="0">
                <a:solidFill>
                  <a:schemeClr val="tx1"/>
                </a:solidFill>
              </a:rPr>
              <a:t>.</a:t>
            </a:r>
          </a:p>
          <a:p>
            <a:pPr marL="285750" indent="-285750">
              <a:buFont typeface="Arial" panose="020B0604020202020204" pitchFamily="34" charset="0"/>
              <a:buChar char="•"/>
            </a:pPr>
            <a:r>
              <a:rPr lang="en-US" sz="1400" dirty="0">
                <a:solidFill>
                  <a:schemeClr val="tx1"/>
                </a:solidFill>
              </a:rPr>
              <a:t>The cell body of these motor fibers is located in the ventral (anterior) horn of the spinal cord.</a:t>
            </a:r>
          </a:p>
        </p:txBody>
      </p:sp>
    </p:spTree>
    <p:extLst>
      <p:ext uri="{BB962C8B-B14F-4D97-AF65-F5344CB8AC3E}">
        <p14:creationId xmlns:p14="http://schemas.microsoft.com/office/powerpoint/2010/main" val="13089023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The Spinal Cord</a:t>
            </a:r>
          </a:p>
        </p:txBody>
      </p:sp>
      <p:sp>
        <p:nvSpPr>
          <p:cNvPr id="3" name="Slide Number Placeholder 2"/>
          <p:cNvSpPr>
            <a:spLocks noGrp="1"/>
          </p:cNvSpPr>
          <p:nvPr>
            <p:ph type="sldNum" sz="quarter" idx="12"/>
          </p:nvPr>
        </p:nvSpPr>
        <p:spPr/>
        <p:txBody>
          <a:bodyPr/>
          <a:lstStyle/>
          <a:p>
            <a:fld id="{4929A69E-7D8F-4515-9605-0315ABD4F316}" type="slidenum">
              <a:rPr lang="en-US" smtClean="0"/>
              <a:t>6</a:t>
            </a:fld>
            <a:endParaRPr lang="en-US" dirty="0"/>
          </a:p>
        </p:txBody>
      </p:sp>
      <p:pic>
        <p:nvPicPr>
          <p:cNvPr id="4" name="Picture 3"/>
          <p:cNvPicPr>
            <a:picLocks noChangeAspect="1"/>
          </p:cNvPicPr>
          <p:nvPr/>
        </p:nvPicPr>
        <p:blipFill>
          <a:blip r:embed="rId3"/>
          <a:stretch>
            <a:fillRect/>
          </a:stretch>
        </p:blipFill>
        <p:spPr>
          <a:xfrm>
            <a:off x="609461" y="1327066"/>
            <a:ext cx="10969942" cy="4828450"/>
          </a:xfrm>
          <a:prstGeom prst="rect">
            <a:avLst/>
          </a:prstGeom>
        </p:spPr>
      </p:pic>
    </p:spTree>
    <p:extLst>
      <p:ext uri="{BB962C8B-B14F-4D97-AF65-F5344CB8AC3E}">
        <p14:creationId xmlns:p14="http://schemas.microsoft.com/office/powerpoint/2010/main" val="14617451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chemeClr val="bg1">
                    <a:lumMod val="50000"/>
                  </a:schemeClr>
                </a:solidFill>
              </a:rPr>
              <a:t>Spinal cord organization</a:t>
            </a:r>
          </a:p>
        </p:txBody>
      </p:sp>
      <p:sp>
        <p:nvSpPr>
          <p:cNvPr id="3" name="Slide Number Placeholder 2"/>
          <p:cNvSpPr>
            <a:spLocks noGrp="1"/>
          </p:cNvSpPr>
          <p:nvPr>
            <p:ph type="sldNum" sz="quarter" idx="12"/>
          </p:nvPr>
        </p:nvSpPr>
        <p:spPr/>
        <p:txBody>
          <a:bodyPr/>
          <a:lstStyle/>
          <a:p>
            <a:fld id="{4929A69E-7D8F-4515-9605-0315ABD4F316}" type="slidenum">
              <a:rPr lang="en-US" smtClean="0"/>
              <a:t>7</a:t>
            </a:fld>
            <a:endParaRPr lang="en-US" dirty="0"/>
          </a:p>
        </p:txBody>
      </p:sp>
      <p:cxnSp>
        <p:nvCxnSpPr>
          <p:cNvPr id="7" name="Straight Connector 6"/>
          <p:cNvCxnSpPr/>
          <p:nvPr/>
        </p:nvCxnSpPr>
        <p:spPr>
          <a:xfrm>
            <a:off x="6094412" y="1986060"/>
            <a:ext cx="0" cy="218804"/>
          </a:xfrm>
          <a:prstGeom prst="line">
            <a:avLst/>
          </a:prstGeom>
        </p:spPr>
        <p:style>
          <a:lnRef idx="1">
            <a:schemeClr val="accent2"/>
          </a:lnRef>
          <a:fillRef idx="0">
            <a:schemeClr val="accent2"/>
          </a:fillRef>
          <a:effectRef idx="0">
            <a:schemeClr val="accent2"/>
          </a:effectRef>
          <a:fontRef idx="minor">
            <a:schemeClr val="tx1"/>
          </a:fontRef>
        </p:style>
      </p:cxnSp>
      <p:cxnSp>
        <p:nvCxnSpPr>
          <p:cNvPr id="9" name="Straight Connector 8"/>
          <p:cNvCxnSpPr/>
          <p:nvPr/>
        </p:nvCxnSpPr>
        <p:spPr>
          <a:xfrm>
            <a:off x="6094412" y="2204864"/>
            <a:ext cx="288032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0" name="Straight Connector 9"/>
          <p:cNvCxnSpPr/>
          <p:nvPr/>
        </p:nvCxnSpPr>
        <p:spPr>
          <a:xfrm>
            <a:off x="2998068" y="2204864"/>
            <a:ext cx="3096344"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2" name="Straight Arrow Connector 11"/>
          <p:cNvCxnSpPr/>
          <p:nvPr/>
        </p:nvCxnSpPr>
        <p:spPr>
          <a:xfrm>
            <a:off x="2998068" y="2204864"/>
            <a:ext cx="0" cy="21602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p:cNvCxnSpPr/>
          <p:nvPr/>
        </p:nvCxnSpPr>
        <p:spPr>
          <a:xfrm>
            <a:off x="8974732" y="2204864"/>
            <a:ext cx="0" cy="21602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4" name="Rectangle 13"/>
          <p:cNvSpPr/>
          <p:nvPr/>
        </p:nvSpPr>
        <p:spPr>
          <a:xfrm>
            <a:off x="261764" y="2503004"/>
            <a:ext cx="5700977" cy="43204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defTabSz="622300" rtl="1">
              <a:lnSpc>
                <a:spcPct val="90000"/>
              </a:lnSpc>
              <a:spcBef>
                <a:spcPct val="0"/>
              </a:spcBef>
              <a:spcAft>
                <a:spcPct val="35000"/>
              </a:spcAft>
            </a:pPr>
            <a:r>
              <a:rPr lang="en-US" sz="1600">
                <a:solidFill>
                  <a:schemeClr val="accent2">
                    <a:lumMod val="75000"/>
                  </a:schemeClr>
                </a:solidFill>
              </a:rPr>
              <a:t>An outer band of white matter surrounding</a:t>
            </a:r>
            <a:endParaRPr lang="ar-SA" sz="1600" dirty="0">
              <a:solidFill>
                <a:schemeClr val="accent2">
                  <a:lumMod val="75000"/>
                </a:schemeClr>
              </a:solidFill>
            </a:endParaRPr>
          </a:p>
        </p:txBody>
      </p:sp>
      <p:sp>
        <p:nvSpPr>
          <p:cNvPr id="15" name="Rectangle 14"/>
          <p:cNvSpPr/>
          <p:nvPr/>
        </p:nvSpPr>
        <p:spPr>
          <a:xfrm>
            <a:off x="3457582" y="1287016"/>
            <a:ext cx="5229118" cy="699043"/>
          </a:xfrm>
          <a:prstGeom prst="rect">
            <a:avLst/>
          </a:prstGeom>
          <a:solidFill>
            <a:schemeClr val="accent2">
              <a:lumMod val="40000"/>
              <a:lumOff val="60000"/>
            </a:schemeClr>
          </a:solidFill>
        </p:spPr>
        <p:style>
          <a:lnRef idx="2">
            <a:schemeClr val="accent2"/>
          </a:lnRef>
          <a:fillRef idx="1">
            <a:schemeClr val="lt1"/>
          </a:fillRef>
          <a:effectRef idx="0">
            <a:schemeClr val="accent2"/>
          </a:effectRef>
          <a:fontRef idx="minor">
            <a:schemeClr val="dk1"/>
          </a:fontRef>
        </p:style>
        <p:txBody>
          <a:bodyPr rtlCol="0" anchor="ctr"/>
          <a:lstStyle/>
          <a:p>
            <a:pPr lvl="0" algn="ctr" defTabSz="622300" rtl="1">
              <a:lnSpc>
                <a:spcPct val="90000"/>
              </a:lnSpc>
              <a:spcBef>
                <a:spcPct val="0"/>
              </a:spcBef>
              <a:spcAft>
                <a:spcPct val="35000"/>
              </a:spcAft>
            </a:pPr>
            <a:r>
              <a:rPr lang="en-US" sz="1600">
                <a:solidFill>
                  <a:schemeClr val="bg1"/>
                </a:solidFill>
              </a:rPr>
              <a:t>The structural organization of the spinal cord can best be studied in a cross section of the cord which reveals</a:t>
            </a:r>
            <a:r>
              <a:rPr lang="en-US" sz="1600">
                <a:solidFill>
                  <a:schemeClr val="tx1"/>
                </a:solidFill>
              </a:rPr>
              <a:t>:</a:t>
            </a:r>
            <a:endParaRPr lang="ar-SA" sz="1600" dirty="0">
              <a:solidFill>
                <a:schemeClr val="tx1"/>
              </a:solidFill>
            </a:endParaRPr>
          </a:p>
        </p:txBody>
      </p:sp>
      <p:sp>
        <p:nvSpPr>
          <p:cNvPr id="16" name="Rectangle 15"/>
          <p:cNvSpPr/>
          <p:nvPr/>
        </p:nvSpPr>
        <p:spPr>
          <a:xfrm>
            <a:off x="6166421" y="2503004"/>
            <a:ext cx="5700976" cy="43204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defTabSz="622300" rtl="1">
              <a:lnSpc>
                <a:spcPct val="90000"/>
              </a:lnSpc>
              <a:spcBef>
                <a:spcPct val="0"/>
              </a:spcBef>
              <a:spcAft>
                <a:spcPct val="35000"/>
              </a:spcAft>
            </a:pPr>
            <a:r>
              <a:rPr lang="en-GB" sz="1600">
                <a:solidFill>
                  <a:schemeClr val="accent2">
                    <a:lumMod val="75000"/>
                  </a:schemeClr>
                </a:solidFill>
              </a:rPr>
              <a:t>An inner core of grey matter (H shaped)</a:t>
            </a:r>
            <a:endParaRPr lang="en-GB" sz="1600" dirty="0">
              <a:solidFill>
                <a:schemeClr val="accent2">
                  <a:lumMod val="75000"/>
                </a:schemeClr>
              </a:solidFill>
            </a:endParaRPr>
          </a:p>
        </p:txBody>
      </p:sp>
      <p:sp>
        <p:nvSpPr>
          <p:cNvPr id="19" name="Rectangle 18"/>
          <p:cNvSpPr/>
          <p:nvPr/>
        </p:nvSpPr>
        <p:spPr>
          <a:xfrm>
            <a:off x="261764" y="3087010"/>
            <a:ext cx="5700977" cy="311738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285750" lvl="0" indent="-285750" defTabSz="622300">
              <a:lnSpc>
                <a:spcPct val="90000"/>
              </a:lnSpc>
              <a:spcBef>
                <a:spcPct val="0"/>
              </a:spcBef>
              <a:spcAft>
                <a:spcPct val="35000"/>
              </a:spcAft>
              <a:buFont typeface="Arial" panose="020B0604020202020204" pitchFamily="34" charset="0"/>
              <a:buChar char="•"/>
            </a:pPr>
            <a:r>
              <a:rPr lang="en-US" sz="1400" spc="-5" dirty="0">
                <a:solidFill>
                  <a:schemeClr val="tx1">
                    <a:lumMod val="95000"/>
                    <a:lumOff val="5000"/>
                  </a:schemeClr>
                </a:solidFill>
                <a:cs typeface="Comic Sans MS"/>
              </a:rPr>
              <a:t>Divided into bundles (</a:t>
            </a:r>
            <a:r>
              <a:rPr lang="en-US" sz="1400" spc="-5" dirty="0" err="1">
                <a:solidFill>
                  <a:schemeClr val="tx1">
                    <a:lumMod val="95000"/>
                    <a:lumOff val="5000"/>
                  </a:schemeClr>
                </a:solidFill>
                <a:cs typeface="Comic Sans MS"/>
              </a:rPr>
              <a:t>funiculi</a:t>
            </a:r>
            <a:r>
              <a:rPr lang="en-US" sz="1400" spc="-5" dirty="0">
                <a:solidFill>
                  <a:schemeClr val="tx1">
                    <a:lumMod val="95000"/>
                    <a:lumOff val="5000"/>
                  </a:schemeClr>
                </a:solidFill>
                <a:cs typeface="Comic Sans MS"/>
              </a:rPr>
              <a:t>), each bundle (tract) contains nerve fibers travelling between the spinal cord and the brain</a:t>
            </a:r>
            <a:r>
              <a:rPr lang="en-US" sz="1400" spc="-5" dirty="0" smtClean="0">
                <a:solidFill>
                  <a:schemeClr val="tx1">
                    <a:lumMod val="95000"/>
                    <a:lumOff val="5000"/>
                  </a:schemeClr>
                </a:solidFill>
                <a:cs typeface="Comic Sans MS"/>
              </a:rPr>
              <a:t>.</a:t>
            </a:r>
          </a:p>
          <a:p>
            <a:pPr marL="285750" lvl="0" indent="-285750" defTabSz="622300">
              <a:lnSpc>
                <a:spcPct val="90000"/>
              </a:lnSpc>
              <a:spcBef>
                <a:spcPct val="0"/>
              </a:spcBef>
              <a:spcAft>
                <a:spcPct val="35000"/>
              </a:spcAft>
              <a:buFont typeface="Arial" panose="020B0604020202020204" pitchFamily="34" charset="0"/>
              <a:buChar char="•"/>
            </a:pPr>
            <a:endParaRPr lang="en-US" sz="1400" spc="-5" dirty="0">
              <a:solidFill>
                <a:schemeClr val="tx1">
                  <a:lumMod val="95000"/>
                  <a:lumOff val="5000"/>
                </a:schemeClr>
              </a:solidFill>
              <a:cs typeface="Comic Sans MS"/>
            </a:endParaRPr>
          </a:p>
          <a:p>
            <a:pPr marL="285750" lvl="0" indent="-285750" defTabSz="622300">
              <a:lnSpc>
                <a:spcPct val="90000"/>
              </a:lnSpc>
              <a:spcBef>
                <a:spcPct val="0"/>
              </a:spcBef>
              <a:spcAft>
                <a:spcPct val="35000"/>
              </a:spcAft>
              <a:buFont typeface="Arial" panose="020B0604020202020204" pitchFamily="34" charset="0"/>
              <a:buChar char="•"/>
            </a:pPr>
            <a:r>
              <a:rPr lang="en-US" sz="1400" spc="-5" dirty="0">
                <a:solidFill>
                  <a:schemeClr val="tx1">
                    <a:lumMod val="95000"/>
                    <a:lumOff val="5000"/>
                  </a:schemeClr>
                </a:solidFill>
                <a:cs typeface="Comic Sans MS"/>
              </a:rPr>
              <a:t>These bundles form the spinal cord ascending (sensory) and descending (motor) pathways</a:t>
            </a:r>
            <a:r>
              <a:rPr lang="en-US" sz="1400" spc="-5" dirty="0" smtClean="0">
                <a:solidFill>
                  <a:schemeClr val="tx1">
                    <a:lumMod val="95000"/>
                    <a:lumOff val="5000"/>
                  </a:schemeClr>
                </a:solidFill>
                <a:cs typeface="Comic Sans MS"/>
              </a:rPr>
              <a:t>.</a:t>
            </a:r>
          </a:p>
          <a:p>
            <a:pPr marL="285750" lvl="0" indent="-285750" defTabSz="622300">
              <a:lnSpc>
                <a:spcPct val="90000"/>
              </a:lnSpc>
              <a:spcBef>
                <a:spcPct val="0"/>
              </a:spcBef>
              <a:spcAft>
                <a:spcPct val="35000"/>
              </a:spcAft>
              <a:buFont typeface="Arial" panose="020B0604020202020204" pitchFamily="34" charset="0"/>
              <a:buChar char="•"/>
            </a:pPr>
            <a:endParaRPr lang="en-US" sz="1400" spc="-5" dirty="0">
              <a:solidFill>
                <a:schemeClr val="tx1">
                  <a:lumMod val="95000"/>
                  <a:lumOff val="5000"/>
                </a:schemeClr>
              </a:solidFill>
              <a:cs typeface="Comic Sans MS"/>
            </a:endParaRPr>
          </a:p>
          <a:p>
            <a:pPr marL="285750" lvl="0" indent="-285750" defTabSz="622300">
              <a:lnSpc>
                <a:spcPct val="90000"/>
              </a:lnSpc>
              <a:spcBef>
                <a:spcPct val="0"/>
              </a:spcBef>
              <a:spcAft>
                <a:spcPct val="35000"/>
              </a:spcAft>
              <a:buFont typeface="Arial" panose="020B0604020202020204" pitchFamily="34" charset="0"/>
              <a:buChar char="•"/>
            </a:pPr>
            <a:r>
              <a:rPr lang="en-US" sz="1400" spc="-5" dirty="0">
                <a:solidFill>
                  <a:schemeClr val="tx1">
                    <a:lumMod val="95000"/>
                    <a:lumOff val="5000"/>
                  </a:schemeClr>
                </a:solidFill>
                <a:cs typeface="Comic Sans MS"/>
              </a:rPr>
              <a:t>The white matter on each side is divided into </a:t>
            </a:r>
            <a:r>
              <a:rPr lang="en-US" sz="1400" spc="-5" dirty="0">
                <a:solidFill>
                  <a:srgbClr val="FFC000"/>
                </a:solidFill>
                <a:cs typeface="Comic Sans MS"/>
              </a:rPr>
              <a:t>3</a:t>
            </a:r>
            <a:r>
              <a:rPr lang="en-US" sz="1400" spc="-5" dirty="0">
                <a:solidFill>
                  <a:schemeClr val="tx1">
                    <a:lumMod val="95000"/>
                    <a:lumOff val="5000"/>
                  </a:schemeClr>
                </a:solidFill>
                <a:cs typeface="Comic Sans MS"/>
              </a:rPr>
              <a:t> broad areas called columns:</a:t>
            </a:r>
          </a:p>
          <a:p>
            <a:pPr lvl="0" defTabSz="622300">
              <a:lnSpc>
                <a:spcPct val="90000"/>
              </a:lnSpc>
              <a:spcBef>
                <a:spcPct val="0"/>
              </a:spcBef>
              <a:spcAft>
                <a:spcPct val="35000"/>
              </a:spcAft>
            </a:pPr>
            <a:r>
              <a:rPr lang="en-US" sz="1400" spc="-5" dirty="0">
                <a:solidFill>
                  <a:schemeClr val="tx1">
                    <a:lumMod val="95000"/>
                    <a:lumOff val="5000"/>
                  </a:schemeClr>
                </a:solidFill>
                <a:cs typeface="Comic Sans MS"/>
              </a:rPr>
              <a:t>1. The dorsal (posterior) column.</a:t>
            </a:r>
          </a:p>
          <a:p>
            <a:pPr lvl="0" defTabSz="622300">
              <a:lnSpc>
                <a:spcPct val="90000"/>
              </a:lnSpc>
              <a:spcBef>
                <a:spcPct val="0"/>
              </a:spcBef>
              <a:spcAft>
                <a:spcPct val="35000"/>
              </a:spcAft>
            </a:pPr>
            <a:r>
              <a:rPr lang="en-US" sz="1400" spc="-5" dirty="0">
                <a:solidFill>
                  <a:schemeClr val="tx1">
                    <a:lumMod val="95000"/>
                    <a:lumOff val="5000"/>
                  </a:schemeClr>
                </a:solidFill>
                <a:cs typeface="Comic Sans MS"/>
              </a:rPr>
              <a:t>2. The lateral </a:t>
            </a:r>
            <a:r>
              <a:rPr lang="en-US" sz="1400" spc="-5" dirty="0" smtClean="0">
                <a:solidFill>
                  <a:schemeClr val="tx1">
                    <a:lumMod val="95000"/>
                    <a:lumOff val="5000"/>
                  </a:schemeClr>
                </a:solidFill>
                <a:cs typeface="Comic Sans MS"/>
              </a:rPr>
              <a:t>column.</a:t>
            </a:r>
            <a:endParaRPr lang="en-US" sz="1400" spc="-5" dirty="0">
              <a:solidFill>
                <a:schemeClr val="tx1">
                  <a:lumMod val="95000"/>
                  <a:lumOff val="5000"/>
                </a:schemeClr>
              </a:solidFill>
              <a:cs typeface="Comic Sans MS"/>
            </a:endParaRPr>
          </a:p>
          <a:p>
            <a:pPr lvl="0" defTabSz="622300">
              <a:lnSpc>
                <a:spcPct val="90000"/>
              </a:lnSpc>
              <a:spcBef>
                <a:spcPct val="0"/>
              </a:spcBef>
              <a:spcAft>
                <a:spcPct val="35000"/>
              </a:spcAft>
            </a:pPr>
            <a:r>
              <a:rPr lang="en-US" sz="1400" spc="-5" dirty="0">
                <a:solidFill>
                  <a:schemeClr val="tx1">
                    <a:lumMod val="95000"/>
                    <a:lumOff val="5000"/>
                  </a:schemeClr>
                </a:solidFill>
                <a:cs typeface="Comic Sans MS"/>
              </a:rPr>
              <a:t>3. The ventral (anterior) </a:t>
            </a:r>
            <a:r>
              <a:rPr lang="en-US" sz="1400" spc="-5" dirty="0" smtClean="0">
                <a:solidFill>
                  <a:schemeClr val="tx1">
                    <a:lumMod val="95000"/>
                    <a:lumOff val="5000"/>
                  </a:schemeClr>
                </a:solidFill>
                <a:cs typeface="Comic Sans MS"/>
              </a:rPr>
              <a:t>column</a:t>
            </a:r>
            <a:r>
              <a:rPr lang="en-US" sz="1400" dirty="0" smtClean="0">
                <a:solidFill>
                  <a:schemeClr val="tx1"/>
                </a:solidFill>
              </a:rPr>
              <a:t>.</a:t>
            </a:r>
            <a:endParaRPr lang="ar-SA" sz="1400" dirty="0">
              <a:solidFill>
                <a:schemeClr val="bg1"/>
              </a:solidFill>
            </a:endParaRPr>
          </a:p>
        </p:txBody>
      </p:sp>
      <p:sp>
        <p:nvSpPr>
          <p:cNvPr id="20" name="Rectangle 19"/>
          <p:cNvSpPr/>
          <p:nvPr/>
        </p:nvSpPr>
        <p:spPr>
          <a:xfrm>
            <a:off x="6166420" y="3103643"/>
            <a:ext cx="5700977" cy="311738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285750" lvl="0" indent="-285750" defTabSz="622300">
              <a:lnSpc>
                <a:spcPct val="90000"/>
              </a:lnSpc>
              <a:spcBef>
                <a:spcPct val="0"/>
              </a:spcBef>
              <a:spcAft>
                <a:spcPct val="35000"/>
              </a:spcAft>
              <a:buFont typeface="Arial" panose="020B0604020202020204" pitchFamily="34" charset="0"/>
              <a:buChar char="•"/>
            </a:pPr>
            <a:r>
              <a:rPr lang="en-US" sz="1400" dirty="0">
                <a:solidFill>
                  <a:schemeClr val="tx1"/>
                </a:solidFill>
              </a:rPr>
              <a:t>In the grey matter of the spinal cord and brain, clusters of neuronal cell bodies from functional groups called </a:t>
            </a:r>
            <a:r>
              <a:rPr lang="en-US" sz="1400" dirty="0" err="1">
                <a:solidFill>
                  <a:schemeClr val="tx1"/>
                </a:solidFill>
              </a:rPr>
              <a:t>neuclei</a:t>
            </a:r>
            <a:r>
              <a:rPr lang="en-US" sz="1400" dirty="0" smtClean="0">
                <a:solidFill>
                  <a:schemeClr val="tx1"/>
                </a:solidFill>
              </a:rPr>
              <a:t>.</a:t>
            </a:r>
          </a:p>
          <a:p>
            <a:pPr marL="285750" lvl="0" indent="-285750" defTabSz="622300">
              <a:lnSpc>
                <a:spcPct val="90000"/>
              </a:lnSpc>
              <a:spcBef>
                <a:spcPct val="0"/>
              </a:spcBef>
              <a:spcAft>
                <a:spcPct val="35000"/>
              </a:spcAft>
              <a:buFont typeface="Arial" panose="020B0604020202020204" pitchFamily="34" charset="0"/>
              <a:buChar char="•"/>
            </a:pPr>
            <a:endParaRPr lang="en-US" sz="1400" dirty="0">
              <a:solidFill>
                <a:schemeClr val="tx1"/>
              </a:solidFill>
            </a:endParaRPr>
          </a:p>
          <a:p>
            <a:pPr marL="285750" lvl="0" indent="-285750" defTabSz="622300">
              <a:lnSpc>
                <a:spcPct val="90000"/>
              </a:lnSpc>
              <a:spcBef>
                <a:spcPct val="0"/>
              </a:spcBef>
              <a:spcAft>
                <a:spcPct val="35000"/>
              </a:spcAft>
              <a:buFont typeface="Arial" panose="020B0604020202020204" pitchFamily="34" charset="0"/>
              <a:buChar char="•"/>
            </a:pPr>
            <a:r>
              <a:rPr lang="en-US" sz="1400" dirty="0">
                <a:solidFill>
                  <a:schemeClr val="tx1"/>
                </a:solidFill>
              </a:rPr>
              <a:t>Sensory </a:t>
            </a:r>
            <a:r>
              <a:rPr lang="en-US" sz="1400" dirty="0" err="1">
                <a:solidFill>
                  <a:schemeClr val="tx1"/>
                </a:solidFill>
              </a:rPr>
              <a:t>neuclei</a:t>
            </a:r>
            <a:r>
              <a:rPr lang="en-US" sz="1400" dirty="0">
                <a:solidFill>
                  <a:schemeClr val="tx1"/>
                </a:solidFill>
              </a:rPr>
              <a:t> receive input from receptors via sensory neurons</a:t>
            </a:r>
            <a:r>
              <a:rPr lang="en-US" sz="1400" dirty="0" smtClean="0">
                <a:solidFill>
                  <a:schemeClr val="tx1"/>
                </a:solidFill>
              </a:rPr>
              <a:t>.</a:t>
            </a:r>
          </a:p>
          <a:p>
            <a:pPr marL="285750" lvl="0" indent="-285750" defTabSz="622300">
              <a:lnSpc>
                <a:spcPct val="90000"/>
              </a:lnSpc>
              <a:spcBef>
                <a:spcPct val="0"/>
              </a:spcBef>
              <a:spcAft>
                <a:spcPct val="35000"/>
              </a:spcAft>
              <a:buFont typeface="Arial" panose="020B0604020202020204" pitchFamily="34" charset="0"/>
              <a:buChar char="•"/>
            </a:pPr>
            <a:endParaRPr lang="en-US" sz="1400" dirty="0">
              <a:solidFill>
                <a:schemeClr val="tx1"/>
              </a:solidFill>
            </a:endParaRPr>
          </a:p>
          <a:p>
            <a:pPr marL="285750" lvl="0" indent="-285750" defTabSz="622300">
              <a:lnSpc>
                <a:spcPct val="90000"/>
              </a:lnSpc>
              <a:spcBef>
                <a:spcPct val="0"/>
              </a:spcBef>
              <a:spcAft>
                <a:spcPct val="35000"/>
              </a:spcAft>
              <a:buFont typeface="Arial" panose="020B0604020202020204" pitchFamily="34" charset="0"/>
              <a:buChar char="•"/>
            </a:pPr>
            <a:r>
              <a:rPr lang="en-US" sz="1400" dirty="0">
                <a:solidFill>
                  <a:schemeClr val="tx1"/>
                </a:solidFill>
              </a:rPr>
              <a:t>Motor </a:t>
            </a:r>
            <a:r>
              <a:rPr lang="en-US" sz="1400" dirty="0" err="1">
                <a:solidFill>
                  <a:schemeClr val="tx1"/>
                </a:solidFill>
              </a:rPr>
              <a:t>neuclei</a:t>
            </a:r>
            <a:r>
              <a:rPr lang="en-US" sz="1400" dirty="0">
                <a:solidFill>
                  <a:schemeClr val="tx1"/>
                </a:solidFill>
              </a:rPr>
              <a:t> provide output to effector tissues via motor neurons</a:t>
            </a:r>
            <a:r>
              <a:rPr lang="en-US" sz="1400" dirty="0" smtClean="0">
                <a:solidFill>
                  <a:schemeClr val="tx1"/>
                </a:solidFill>
              </a:rPr>
              <a:t>.</a:t>
            </a:r>
          </a:p>
          <a:p>
            <a:pPr marL="285750" lvl="0" indent="-285750" defTabSz="622300">
              <a:lnSpc>
                <a:spcPct val="90000"/>
              </a:lnSpc>
              <a:spcBef>
                <a:spcPct val="0"/>
              </a:spcBef>
              <a:spcAft>
                <a:spcPct val="35000"/>
              </a:spcAft>
              <a:buFont typeface="Arial" panose="020B0604020202020204" pitchFamily="34" charset="0"/>
              <a:buChar char="•"/>
            </a:pPr>
            <a:endParaRPr lang="en-US" sz="1400" dirty="0">
              <a:solidFill>
                <a:schemeClr val="tx1"/>
              </a:solidFill>
            </a:endParaRPr>
          </a:p>
          <a:p>
            <a:pPr marL="285750" lvl="0" indent="-285750" defTabSz="622300">
              <a:lnSpc>
                <a:spcPct val="90000"/>
              </a:lnSpc>
              <a:spcBef>
                <a:spcPct val="0"/>
              </a:spcBef>
              <a:spcAft>
                <a:spcPct val="35000"/>
              </a:spcAft>
              <a:buFont typeface="Arial" panose="020B0604020202020204" pitchFamily="34" charset="0"/>
              <a:buChar char="•"/>
            </a:pPr>
            <a:r>
              <a:rPr lang="en-US" sz="1400" dirty="0">
                <a:solidFill>
                  <a:schemeClr val="tx1"/>
                </a:solidFill>
              </a:rPr>
              <a:t>Can be divided into 3 functional zones:</a:t>
            </a:r>
          </a:p>
          <a:p>
            <a:pPr lvl="0" defTabSz="622300" rtl="1">
              <a:lnSpc>
                <a:spcPct val="90000"/>
              </a:lnSpc>
              <a:spcBef>
                <a:spcPct val="0"/>
              </a:spcBef>
              <a:spcAft>
                <a:spcPct val="35000"/>
              </a:spcAft>
            </a:pPr>
            <a:r>
              <a:rPr lang="en-US" sz="1400" dirty="0">
                <a:solidFill>
                  <a:schemeClr val="tx1"/>
                </a:solidFill>
              </a:rPr>
              <a:t>1. The dorsal (posterior) grey horn contains axons of sensory neurons and cell bodies of interneurons.</a:t>
            </a:r>
          </a:p>
          <a:p>
            <a:pPr lvl="0" defTabSz="622300" rtl="1">
              <a:lnSpc>
                <a:spcPct val="90000"/>
              </a:lnSpc>
              <a:spcBef>
                <a:spcPct val="0"/>
              </a:spcBef>
              <a:spcAft>
                <a:spcPct val="35000"/>
              </a:spcAft>
            </a:pPr>
            <a:r>
              <a:rPr lang="en-US" sz="1400" dirty="0">
                <a:solidFill>
                  <a:schemeClr val="tx1"/>
                </a:solidFill>
              </a:rPr>
              <a:t>2. The lateral grey horn contains cell bodies of autonomic motor neurons.</a:t>
            </a:r>
          </a:p>
          <a:p>
            <a:pPr lvl="0" defTabSz="622300" rtl="1">
              <a:lnSpc>
                <a:spcPct val="90000"/>
              </a:lnSpc>
              <a:spcBef>
                <a:spcPct val="0"/>
              </a:spcBef>
              <a:spcAft>
                <a:spcPct val="35000"/>
              </a:spcAft>
            </a:pPr>
            <a:r>
              <a:rPr lang="en-US" sz="1400" dirty="0">
                <a:solidFill>
                  <a:schemeClr val="tx1"/>
                </a:solidFill>
              </a:rPr>
              <a:t>3. The anterior grey horn contains cell bodies of somatic motor neurons.</a:t>
            </a:r>
            <a:endParaRPr lang="ar-SA" sz="1400" dirty="0">
              <a:solidFill>
                <a:schemeClr val="tx1"/>
              </a:solidFill>
            </a:endParaRPr>
          </a:p>
        </p:txBody>
      </p:sp>
      <p:sp>
        <p:nvSpPr>
          <p:cNvPr id="5" name="Rectangle 4"/>
          <p:cNvSpPr/>
          <p:nvPr/>
        </p:nvSpPr>
        <p:spPr>
          <a:xfrm>
            <a:off x="10198868" y="0"/>
            <a:ext cx="1989957" cy="404664"/>
          </a:xfrm>
          <a:prstGeom prst="rect">
            <a:avLst/>
          </a:prstGeom>
          <a:solidFill>
            <a:schemeClr val="accent2">
              <a:lumMod val="40000"/>
              <a:lumOff val="6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defTabSz="622300" rtl="1">
              <a:lnSpc>
                <a:spcPct val="90000"/>
              </a:lnSpc>
              <a:spcBef>
                <a:spcPct val="0"/>
              </a:spcBef>
              <a:spcAft>
                <a:spcPct val="35000"/>
              </a:spcAft>
            </a:pPr>
            <a:r>
              <a:rPr lang="en-US" sz="2400" dirty="0" smtClean="0">
                <a:solidFill>
                  <a:schemeClr val="bg1"/>
                </a:solidFill>
              </a:rPr>
              <a:t>Extra</a:t>
            </a:r>
            <a:endParaRPr lang="en-US" sz="2400" dirty="0">
              <a:solidFill>
                <a:schemeClr val="bg1"/>
              </a:solidFill>
            </a:endParaRPr>
          </a:p>
        </p:txBody>
      </p:sp>
    </p:spTree>
    <p:extLst>
      <p:ext uri="{BB962C8B-B14F-4D97-AF65-F5344CB8AC3E}">
        <p14:creationId xmlns:p14="http://schemas.microsoft.com/office/powerpoint/2010/main" val="167004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The nervous system </a:t>
            </a:r>
          </a:p>
        </p:txBody>
      </p:sp>
      <p:sp>
        <p:nvSpPr>
          <p:cNvPr id="3" name="Slide Number Placeholder 2"/>
          <p:cNvSpPr>
            <a:spLocks noGrp="1"/>
          </p:cNvSpPr>
          <p:nvPr>
            <p:ph type="sldNum" sz="quarter" idx="12"/>
          </p:nvPr>
        </p:nvSpPr>
        <p:spPr/>
        <p:txBody>
          <a:bodyPr/>
          <a:lstStyle/>
          <a:p>
            <a:fld id="{4929A69E-7D8F-4515-9605-0315ABD4F316}" type="slidenum">
              <a:rPr lang="en-US" smtClean="0"/>
              <a:t>8</a:t>
            </a:fld>
            <a:endParaRPr lang="en-US" dirty="0"/>
          </a:p>
        </p:txBody>
      </p:sp>
      <p:sp>
        <p:nvSpPr>
          <p:cNvPr id="4" name="Content Placeholder 3"/>
          <p:cNvSpPr>
            <a:spLocks noGrp="1"/>
          </p:cNvSpPr>
          <p:nvPr>
            <p:ph sz="quarter" idx="1"/>
          </p:nvPr>
        </p:nvSpPr>
        <p:spPr/>
        <p:txBody>
          <a:bodyPr>
            <a:normAutofit/>
          </a:bodyPr>
          <a:lstStyle/>
          <a:p>
            <a:r>
              <a:rPr lang="en-US" sz="1600" dirty="0" smtClean="0">
                <a:solidFill>
                  <a:schemeClr val="accent2">
                    <a:lumMod val="75000"/>
                  </a:schemeClr>
                </a:solidFill>
              </a:rPr>
              <a:t>How brain functions?</a:t>
            </a:r>
          </a:p>
          <a:p>
            <a:pPr>
              <a:buFont typeface="Arial" panose="020B0604020202020204" pitchFamily="34" charset="0"/>
              <a:buChar char="•"/>
            </a:pPr>
            <a:r>
              <a:rPr lang="en-US" sz="1600" dirty="0" smtClean="0"/>
              <a:t>Collection of sensory input.</a:t>
            </a:r>
          </a:p>
          <a:p>
            <a:pPr>
              <a:buFont typeface="Arial" panose="020B0604020202020204" pitchFamily="34" charset="0"/>
              <a:buChar char="•"/>
            </a:pPr>
            <a:r>
              <a:rPr lang="en-US" sz="1600" dirty="0" smtClean="0"/>
              <a:t>Central integration.</a:t>
            </a:r>
          </a:p>
          <a:p>
            <a:pPr>
              <a:buFont typeface="Arial" panose="020B0604020202020204" pitchFamily="34" charset="0"/>
              <a:buChar char="•"/>
            </a:pPr>
            <a:r>
              <a:rPr lang="en-US" sz="1600" dirty="0" smtClean="0"/>
              <a:t>Motor output.</a:t>
            </a:r>
          </a:p>
          <a:p>
            <a:pPr>
              <a:buFont typeface="Arial" panose="020B0604020202020204" pitchFamily="34" charset="0"/>
              <a:buChar char="•"/>
            </a:pPr>
            <a:endParaRPr lang="en-US" sz="1600" dirty="0" smtClean="0"/>
          </a:p>
          <a:p>
            <a:r>
              <a:rPr lang="en-US" sz="1600" dirty="0" smtClean="0">
                <a:solidFill>
                  <a:schemeClr val="accent2">
                    <a:lumMod val="75000"/>
                  </a:schemeClr>
                </a:solidFill>
              </a:rPr>
              <a:t>Grey matter:</a:t>
            </a:r>
          </a:p>
          <a:p>
            <a:pPr marL="0" indent="0">
              <a:buNone/>
            </a:pPr>
            <a:r>
              <a:rPr lang="en-US" sz="1600" dirty="0" smtClean="0"/>
              <a:t>The grey matter consists of neuron cell bodies and dendrites and is found in the </a:t>
            </a:r>
          </a:p>
          <a:p>
            <a:pPr marL="0" indent="0">
              <a:buNone/>
            </a:pPr>
            <a:r>
              <a:rPr lang="en-US" sz="1600" dirty="0" smtClean="0"/>
              <a:t>cortex (surface layer) of the brain and deep within brain nuclei.</a:t>
            </a:r>
          </a:p>
          <a:p>
            <a:pPr marL="0" indent="0">
              <a:buNone/>
            </a:pPr>
            <a:endParaRPr lang="en-US" sz="1600" dirty="0" smtClean="0"/>
          </a:p>
          <a:p>
            <a:pPr marL="0" indent="0">
              <a:buNone/>
            </a:pPr>
            <a:r>
              <a:rPr lang="en-US" sz="1600" dirty="0" smtClean="0">
                <a:solidFill>
                  <a:schemeClr val="accent2">
                    <a:lumMod val="75000"/>
                  </a:schemeClr>
                </a:solidFill>
              </a:rPr>
              <a:t>White matter:</a:t>
            </a:r>
          </a:p>
          <a:p>
            <a:pPr marL="0" indent="0">
              <a:buNone/>
            </a:pPr>
            <a:r>
              <a:rPr lang="en-US" sz="1600" dirty="0" smtClean="0"/>
              <a:t>White matter consists of axon tracts (the myelin produces the white color). The </a:t>
            </a:r>
          </a:p>
          <a:p>
            <a:pPr marL="0" indent="0">
              <a:buNone/>
            </a:pPr>
            <a:r>
              <a:rPr lang="en-US" sz="1600" dirty="0" smtClean="0"/>
              <a:t>adult brain consists of an estimated </a:t>
            </a:r>
            <a:r>
              <a:rPr lang="en-US" sz="1600" dirty="0" smtClean="0">
                <a:solidFill>
                  <a:schemeClr val="accent4">
                    <a:lumMod val="75000"/>
                  </a:schemeClr>
                </a:solidFill>
              </a:rPr>
              <a:t>100 billion (1011) </a:t>
            </a:r>
            <a:r>
              <a:rPr lang="en-US" sz="1600" dirty="0" smtClean="0"/>
              <a:t>neurons, and weighs about </a:t>
            </a:r>
          </a:p>
          <a:p>
            <a:pPr marL="0" indent="0">
              <a:buNone/>
            </a:pPr>
            <a:r>
              <a:rPr lang="en-US" sz="1600" dirty="0" smtClean="0">
                <a:solidFill>
                  <a:schemeClr val="accent4">
                    <a:lumMod val="75000"/>
                  </a:schemeClr>
                </a:solidFill>
              </a:rPr>
              <a:t>1.5 kg</a:t>
            </a:r>
            <a:r>
              <a:rPr lang="en-US" sz="1600" dirty="0" smtClean="0"/>
              <a:t>. The cerebral blood flow receives </a:t>
            </a:r>
            <a:r>
              <a:rPr lang="en-US" sz="1600" dirty="0" smtClean="0">
                <a:solidFill>
                  <a:schemeClr val="accent4">
                    <a:lumMod val="75000"/>
                  </a:schemeClr>
                </a:solidFill>
              </a:rPr>
              <a:t>20%</a:t>
            </a:r>
            <a:r>
              <a:rPr lang="en-US" sz="1600" dirty="0" smtClean="0"/>
              <a:t> of the total cardiac output.</a:t>
            </a:r>
          </a:p>
          <a:p>
            <a:pPr marL="0" indent="0">
              <a:buNone/>
            </a:pPr>
            <a:endParaRPr lang="en-US" sz="1600" dirty="0" smtClean="0"/>
          </a:p>
          <a:p>
            <a:pPr marL="0" indent="0">
              <a:buNone/>
            </a:pPr>
            <a:endParaRPr lang="en-US" sz="1600" dirty="0" smtClean="0"/>
          </a:p>
          <a:p>
            <a:endParaRPr lang="en-US" sz="1600" dirty="0" smtClean="0">
              <a:solidFill>
                <a:schemeClr val="accent2">
                  <a:lumMod val="75000"/>
                </a:schemeClr>
              </a:solidFill>
            </a:endParaRPr>
          </a:p>
          <a:p>
            <a:endParaRPr lang="en-US" sz="1600" dirty="0" smtClean="0"/>
          </a:p>
          <a:p>
            <a:endParaRPr lang="en-US" sz="1600" dirty="0" smtClean="0">
              <a:solidFill>
                <a:schemeClr val="accent2">
                  <a:lumMod val="75000"/>
                </a:schemeClr>
              </a:solidFill>
            </a:endParaRPr>
          </a:p>
          <a:p>
            <a:endParaRPr lang="en-US" sz="1600" dirty="0"/>
          </a:p>
        </p:txBody>
      </p:sp>
      <p:sp>
        <p:nvSpPr>
          <p:cNvPr id="5" name="TextBox 4"/>
          <p:cNvSpPr txBox="1"/>
          <p:nvPr/>
        </p:nvSpPr>
        <p:spPr>
          <a:xfrm>
            <a:off x="9596537" y="0"/>
            <a:ext cx="2592288" cy="307777"/>
          </a:xfrm>
          <a:prstGeom prst="rect">
            <a:avLst/>
          </a:prstGeom>
          <a:solidFill>
            <a:schemeClr val="accent3">
              <a:lumMod val="40000"/>
              <a:lumOff val="60000"/>
            </a:schemeClr>
          </a:solidFill>
          <a:ln>
            <a:solidFill>
              <a:schemeClr val="accent3">
                <a:lumMod val="75000"/>
              </a:schemeClr>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MALES’ SLIDES </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5233" t="2039" r="1721" b="-1"/>
          <a:stretch/>
        </p:blipFill>
        <p:spPr>
          <a:xfrm>
            <a:off x="7462564" y="1295400"/>
            <a:ext cx="4116839" cy="2273424"/>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785" t="1048" r="3386" b="1835"/>
          <a:stretch/>
        </p:blipFill>
        <p:spPr>
          <a:xfrm>
            <a:off x="7462564" y="3645024"/>
            <a:ext cx="4116839" cy="2562338"/>
          </a:xfrm>
          <a:prstGeom prst="rect">
            <a:avLst/>
          </a:prstGeom>
        </p:spPr>
      </p:pic>
    </p:spTree>
    <p:extLst>
      <p:ext uri="{BB962C8B-B14F-4D97-AF65-F5344CB8AC3E}">
        <p14:creationId xmlns:p14="http://schemas.microsoft.com/office/powerpoint/2010/main" val="942044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Spinal cord organization</a:t>
            </a:r>
          </a:p>
        </p:txBody>
      </p:sp>
      <p:sp>
        <p:nvSpPr>
          <p:cNvPr id="3" name="Slide Number Placeholder 2"/>
          <p:cNvSpPr>
            <a:spLocks noGrp="1"/>
          </p:cNvSpPr>
          <p:nvPr>
            <p:ph type="sldNum" sz="quarter" idx="12"/>
          </p:nvPr>
        </p:nvSpPr>
        <p:spPr/>
        <p:txBody>
          <a:bodyPr/>
          <a:lstStyle/>
          <a:p>
            <a:fld id="{4929A69E-7D8F-4515-9605-0315ABD4F316}" type="slidenum">
              <a:rPr lang="en-US" smtClean="0"/>
              <a:t>9</a:t>
            </a:fld>
            <a:endParaRPr lang="en-US" dirty="0"/>
          </a:p>
        </p:txBody>
      </p:sp>
      <p:sp>
        <p:nvSpPr>
          <p:cNvPr id="26" name="object 7"/>
          <p:cNvSpPr/>
          <p:nvPr/>
        </p:nvSpPr>
        <p:spPr>
          <a:xfrm>
            <a:off x="642950" y="2264487"/>
            <a:ext cx="4933187" cy="3889624"/>
          </a:xfrm>
          <a:prstGeom prst="rect">
            <a:avLst/>
          </a:prstGeom>
          <a:blipFill>
            <a:blip r:embed="rId3" cstate="print"/>
            <a:stretch>
              <a:fillRect/>
            </a:stretch>
          </a:blipFill>
        </p:spPr>
        <p:txBody>
          <a:bodyPr wrap="square" lIns="0" tIns="0" rIns="0" bIns="0" rtlCol="0"/>
          <a:lstStyle/>
          <a:p>
            <a:endParaRPr/>
          </a:p>
        </p:txBody>
      </p:sp>
      <p:sp>
        <p:nvSpPr>
          <p:cNvPr id="27" name="object 8"/>
          <p:cNvSpPr/>
          <p:nvPr/>
        </p:nvSpPr>
        <p:spPr>
          <a:xfrm>
            <a:off x="4215206" y="2819559"/>
            <a:ext cx="1297305" cy="370840"/>
          </a:xfrm>
          <a:custGeom>
            <a:avLst/>
            <a:gdLst/>
            <a:ahLst/>
            <a:cxnLst/>
            <a:rect l="l" t="t" r="r" b="b"/>
            <a:pathLst>
              <a:path w="1297304" h="370839">
                <a:moveTo>
                  <a:pt x="0" y="370332"/>
                </a:moveTo>
                <a:lnTo>
                  <a:pt x="1296924" y="370332"/>
                </a:lnTo>
                <a:lnTo>
                  <a:pt x="1296924" y="0"/>
                </a:lnTo>
                <a:lnTo>
                  <a:pt x="0" y="0"/>
                </a:lnTo>
                <a:lnTo>
                  <a:pt x="0" y="370332"/>
                </a:lnTo>
                <a:close/>
              </a:path>
            </a:pathLst>
          </a:custGeom>
          <a:ln w="38100">
            <a:solidFill>
              <a:srgbClr val="0000FF"/>
            </a:solidFill>
          </a:ln>
        </p:spPr>
        <p:txBody>
          <a:bodyPr wrap="square" lIns="0" tIns="0" rIns="0" bIns="0" rtlCol="0"/>
          <a:lstStyle/>
          <a:p>
            <a:endParaRPr/>
          </a:p>
        </p:txBody>
      </p:sp>
      <p:sp>
        <p:nvSpPr>
          <p:cNvPr id="28" name="object 9"/>
          <p:cNvSpPr/>
          <p:nvPr/>
        </p:nvSpPr>
        <p:spPr>
          <a:xfrm>
            <a:off x="4171772" y="5127649"/>
            <a:ext cx="1297305" cy="368935"/>
          </a:xfrm>
          <a:custGeom>
            <a:avLst/>
            <a:gdLst/>
            <a:ahLst/>
            <a:cxnLst/>
            <a:rect l="l" t="t" r="r" b="b"/>
            <a:pathLst>
              <a:path w="1297304" h="368935">
                <a:moveTo>
                  <a:pt x="0" y="368807"/>
                </a:moveTo>
                <a:lnTo>
                  <a:pt x="1296924" y="368807"/>
                </a:lnTo>
                <a:lnTo>
                  <a:pt x="1296924" y="0"/>
                </a:lnTo>
                <a:lnTo>
                  <a:pt x="0" y="0"/>
                </a:lnTo>
                <a:lnTo>
                  <a:pt x="0" y="368807"/>
                </a:lnTo>
                <a:close/>
              </a:path>
            </a:pathLst>
          </a:custGeom>
          <a:ln w="38100">
            <a:solidFill>
              <a:srgbClr val="FF0000"/>
            </a:solidFill>
          </a:ln>
        </p:spPr>
        <p:txBody>
          <a:bodyPr wrap="square" lIns="0" tIns="0" rIns="0" bIns="0" rtlCol="0"/>
          <a:lstStyle/>
          <a:p>
            <a:endParaRPr/>
          </a:p>
        </p:txBody>
      </p:sp>
      <p:sp>
        <p:nvSpPr>
          <p:cNvPr id="29" name="object 10"/>
          <p:cNvSpPr/>
          <p:nvPr/>
        </p:nvSpPr>
        <p:spPr>
          <a:xfrm>
            <a:off x="4194240" y="3511601"/>
            <a:ext cx="1297305" cy="368935"/>
          </a:xfrm>
          <a:custGeom>
            <a:avLst/>
            <a:gdLst/>
            <a:ahLst/>
            <a:cxnLst/>
            <a:rect l="l" t="t" r="r" b="b"/>
            <a:pathLst>
              <a:path w="1297304" h="368935">
                <a:moveTo>
                  <a:pt x="0" y="368807"/>
                </a:moveTo>
                <a:lnTo>
                  <a:pt x="1296924" y="368807"/>
                </a:lnTo>
                <a:lnTo>
                  <a:pt x="1296924" y="0"/>
                </a:lnTo>
                <a:lnTo>
                  <a:pt x="0" y="0"/>
                </a:lnTo>
                <a:lnTo>
                  <a:pt x="0" y="368807"/>
                </a:lnTo>
                <a:close/>
              </a:path>
            </a:pathLst>
          </a:custGeom>
          <a:ln w="38100">
            <a:solidFill>
              <a:srgbClr val="00AF50"/>
            </a:solidFill>
          </a:ln>
        </p:spPr>
        <p:txBody>
          <a:bodyPr wrap="square" lIns="0" tIns="0" rIns="0" bIns="0" rtlCol="0"/>
          <a:lstStyle/>
          <a:p>
            <a:endParaRPr/>
          </a:p>
        </p:txBody>
      </p:sp>
      <p:sp>
        <p:nvSpPr>
          <p:cNvPr id="30" name="object 11"/>
          <p:cNvSpPr txBox="1"/>
          <p:nvPr/>
        </p:nvSpPr>
        <p:spPr>
          <a:xfrm>
            <a:off x="5577950" y="2840732"/>
            <a:ext cx="180340" cy="369332"/>
          </a:xfrm>
          <a:prstGeom prst="rect">
            <a:avLst/>
          </a:prstGeom>
        </p:spPr>
        <p:txBody>
          <a:bodyPr vert="horz" wrap="square" lIns="0" tIns="0" rIns="0" bIns="0" rtlCol="0">
            <a:spAutoFit/>
          </a:bodyPr>
          <a:lstStyle/>
          <a:p>
            <a:pPr marL="12700">
              <a:lnSpc>
                <a:spcPct val="100000"/>
              </a:lnSpc>
            </a:pPr>
            <a:r>
              <a:rPr sz="2400" b="1" dirty="0">
                <a:solidFill>
                  <a:srgbClr val="0070C0"/>
                </a:solidFill>
                <a:latin typeface="Calibri"/>
                <a:cs typeface="Calibri"/>
              </a:rPr>
              <a:t>1</a:t>
            </a:r>
            <a:endParaRPr sz="2400" dirty="0">
              <a:solidFill>
                <a:srgbClr val="0070C0"/>
              </a:solidFill>
              <a:latin typeface="Calibri"/>
              <a:cs typeface="Calibri"/>
            </a:endParaRPr>
          </a:p>
        </p:txBody>
      </p:sp>
      <p:sp>
        <p:nvSpPr>
          <p:cNvPr id="31" name="object 12"/>
          <p:cNvSpPr txBox="1"/>
          <p:nvPr/>
        </p:nvSpPr>
        <p:spPr>
          <a:xfrm>
            <a:off x="5556832" y="3495951"/>
            <a:ext cx="180340" cy="369332"/>
          </a:xfrm>
          <a:prstGeom prst="rect">
            <a:avLst/>
          </a:prstGeom>
        </p:spPr>
        <p:txBody>
          <a:bodyPr vert="horz" wrap="square" lIns="0" tIns="0" rIns="0" bIns="0" rtlCol="0">
            <a:spAutoFit/>
          </a:bodyPr>
          <a:lstStyle/>
          <a:p>
            <a:pPr marL="12700">
              <a:lnSpc>
                <a:spcPct val="100000"/>
              </a:lnSpc>
            </a:pPr>
            <a:r>
              <a:rPr sz="2400" b="1" dirty="0">
                <a:solidFill>
                  <a:srgbClr val="00B050"/>
                </a:solidFill>
                <a:latin typeface="Calibri"/>
                <a:cs typeface="Calibri"/>
              </a:rPr>
              <a:t>2</a:t>
            </a:r>
            <a:endParaRPr sz="2400" dirty="0">
              <a:solidFill>
                <a:srgbClr val="00B050"/>
              </a:solidFill>
              <a:latin typeface="Calibri"/>
              <a:cs typeface="Calibri"/>
            </a:endParaRPr>
          </a:p>
        </p:txBody>
      </p:sp>
      <p:sp>
        <p:nvSpPr>
          <p:cNvPr id="32" name="object 13"/>
          <p:cNvSpPr txBox="1"/>
          <p:nvPr/>
        </p:nvSpPr>
        <p:spPr>
          <a:xfrm>
            <a:off x="5547944" y="5171436"/>
            <a:ext cx="180340" cy="369332"/>
          </a:xfrm>
          <a:prstGeom prst="rect">
            <a:avLst/>
          </a:prstGeom>
        </p:spPr>
        <p:txBody>
          <a:bodyPr vert="horz" wrap="square" lIns="0" tIns="0" rIns="0" bIns="0" rtlCol="0">
            <a:spAutoFit/>
          </a:bodyPr>
          <a:lstStyle/>
          <a:p>
            <a:pPr marL="12700">
              <a:lnSpc>
                <a:spcPct val="100000"/>
              </a:lnSpc>
            </a:pPr>
            <a:r>
              <a:rPr sz="2400" b="1" dirty="0">
                <a:solidFill>
                  <a:srgbClr val="FF0000"/>
                </a:solidFill>
                <a:latin typeface="Calibri"/>
                <a:cs typeface="Calibri"/>
              </a:rPr>
              <a:t>3</a:t>
            </a:r>
            <a:endParaRPr sz="2400" dirty="0">
              <a:solidFill>
                <a:srgbClr val="FF0000"/>
              </a:solidFill>
              <a:latin typeface="Calibri"/>
              <a:cs typeface="Calibri"/>
            </a:endParaRPr>
          </a:p>
        </p:txBody>
      </p:sp>
      <p:sp>
        <p:nvSpPr>
          <p:cNvPr id="33" name="object 2"/>
          <p:cNvSpPr/>
          <p:nvPr/>
        </p:nvSpPr>
        <p:spPr>
          <a:xfrm>
            <a:off x="6526460" y="2134373"/>
            <a:ext cx="5292852" cy="4149852"/>
          </a:xfrm>
          <a:prstGeom prst="rect">
            <a:avLst/>
          </a:prstGeom>
          <a:blipFill>
            <a:blip r:embed="rId4" cstate="print"/>
            <a:stretch>
              <a:fillRect/>
            </a:stretch>
          </a:blipFill>
        </p:spPr>
        <p:txBody>
          <a:bodyPr wrap="square" lIns="0" tIns="0" rIns="0" bIns="0" rtlCol="0"/>
          <a:lstStyle/>
          <a:p>
            <a:endParaRPr/>
          </a:p>
        </p:txBody>
      </p:sp>
      <p:sp>
        <p:nvSpPr>
          <p:cNvPr id="34" name="object 11"/>
          <p:cNvSpPr/>
          <p:nvPr/>
        </p:nvSpPr>
        <p:spPr>
          <a:xfrm>
            <a:off x="10776135" y="2731020"/>
            <a:ext cx="935990" cy="338455"/>
          </a:xfrm>
          <a:custGeom>
            <a:avLst/>
            <a:gdLst/>
            <a:ahLst/>
            <a:cxnLst/>
            <a:rect l="l" t="t" r="r" b="b"/>
            <a:pathLst>
              <a:path w="935990" h="338454">
                <a:moveTo>
                  <a:pt x="0" y="338328"/>
                </a:moveTo>
                <a:lnTo>
                  <a:pt x="935735" y="338328"/>
                </a:lnTo>
                <a:lnTo>
                  <a:pt x="935735" y="0"/>
                </a:lnTo>
                <a:lnTo>
                  <a:pt x="0" y="0"/>
                </a:lnTo>
                <a:lnTo>
                  <a:pt x="0" y="338328"/>
                </a:lnTo>
                <a:close/>
              </a:path>
            </a:pathLst>
          </a:custGeom>
          <a:ln w="38100">
            <a:solidFill>
              <a:srgbClr val="C10093"/>
            </a:solidFill>
          </a:ln>
        </p:spPr>
        <p:txBody>
          <a:bodyPr wrap="square" lIns="0" tIns="0" rIns="0" bIns="0" rtlCol="0"/>
          <a:lstStyle/>
          <a:p>
            <a:endParaRPr/>
          </a:p>
        </p:txBody>
      </p:sp>
      <p:sp>
        <p:nvSpPr>
          <p:cNvPr id="35" name="object 12"/>
          <p:cNvSpPr/>
          <p:nvPr/>
        </p:nvSpPr>
        <p:spPr>
          <a:xfrm>
            <a:off x="6455595" y="3090685"/>
            <a:ext cx="935990" cy="307975"/>
          </a:xfrm>
          <a:custGeom>
            <a:avLst/>
            <a:gdLst/>
            <a:ahLst/>
            <a:cxnLst/>
            <a:rect l="l" t="t" r="r" b="b"/>
            <a:pathLst>
              <a:path w="935989" h="307975">
                <a:moveTo>
                  <a:pt x="0" y="307847"/>
                </a:moveTo>
                <a:lnTo>
                  <a:pt x="935736" y="307847"/>
                </a:lnTo>
                <a:lnTo>
                  <a:pt x="935736" y="0"/>
                </a:lnTo>
                <a:lnTo>
                  <a:pt x="0" y="0"/>
                </a:lnTo>
                <a:lnTo>
                  <a:pt x="0" y="307847"/>
                </a:lnTo>
                <a:close/>
              </a:path>
            </a:pathLst>
          </a:custGeom>
          <a:ln w="38099">
            <a:solidFill>
              <a:srgbClr val="D8B3DC"/>
            </a:solidFill>
          </a:ln>
        </p:spPr>
        <p:txBody>
          <a:bodyPr wrap="square" lIns="0" tIns="0" rIns="0" bIns="0" rtlCol="0"/>
          <a:lstStyle/>
          <a:p>
            <a:endParaRPr/>
          </a:p>
        </p:txBody>
      </p:sp>
      <p:sp>
        <p:nvSpPr>
          <p:cNvPr id="36" name="object 13"/>
          <p:cNvSpPr/>
          <p:nvPr/>
        </p:nvSpPr>
        <p:spPr>
          <a:xfrm>
            <a:off x="6455595" y="3666756"/>
            <a:ext cx="935990" cy="307975"/>
          </a:xfrm>
          <a:custGeom>
            <a:avLst/>
            <a:gdLst/>
            <a:ahLst/>
            <a:cxnLst/>
            <a:rect l="l" t="t" r="r" b="b"/>
            <a:pathLst>
              <a:path w="935989" h="307975">
                <a:moveTo>
                  <a:pt x="0" y="307848"/>
                </a:moveTo>
                <a:lnTo>
                  <a:pt x="935736" y="307848"/>
                </a:lnTo>
                <a:lnTo>
                  <a:pt x="935736" y="0"/>
                </a:lnTo>
                <a:lnTo>
                  <a:pt x="0" y="0"/>
                </a:lnTo>
                <a:lnTo>
                  <a:pt x="0" y="307848"/>
                </a:lnTo>
                <a:close/>
              </a:path>
            </a:pathLst>
          </a:custGeom>
          <a:ln w="38099">
            <a:solidFill>
              <a:srgbClr val="FFC000"/>
            </a:solidFill>
          </a:ln>
        </p:spPr>
        <p:txBody>
          <a:bodyPr wrap="square" lIns="0" tIns="0" rIns="0" bIns="0" rtlCol="0"/>
          <a:lstStyle/>
          <a:p>
            <a:endParaRPr>
              <a:solidFill>
                <a:srgbClr val="FFC000"/>
              </a:solidFill>
            </a:endParaRPr>
          </a:p>
        </p:txBody>
      </p:sp>
      <p:sp>
        <p:nvSpPr>
          <p:cNvPr id="40" name="TextBox 39"/>
          <p:cNvSpPr txBox="1"/>
          <p:nvPr/>
        </p:nvSpPr>
        <p:spPr>
          <a:xfrm>
            <a:off x="1561371" y="1421384"/>
            <a:ext cx="3096344"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t>White matter</a:t>
            </a:r>
          </a:p>
        </p:txBody>
      </p:sp>
      <p:cxnSp>
        <p:nvCxnSpPr>
          <p:cNvPr id="5" name="Straight Connector 4"/>
          <p:cNvCxnSpPr>
            <a:stCxn id="2" idx="2"/>
          </p:cNvCxnSpPr>
          <p:nvPr/>
        </p:nvCxnSpPr>
        <p:spPr>
          <a:xfrm flipH="1">
            <a:off x="6094412" y="1143000"/>
            <a:ext cx="20" cy="5213350"/>
          </a:xfrm>
          <a:prstGeom prst="line">
            <a:avLst/>
          </a:prstGeom>
          <a:ln>
            <a:prstDash val="dashDot"/>
          </a:ln>
        </p:spPr>
        <p:style>
          <a:lnRef idx="1">
            <a:schemeClr val="accent2"/>
          </a:lnRef>
          <a:fillRef idx="0">
            <a:schemeClr val="accent2"/>
          </a:fillRef>
          <a:effectRef idx="0">
            <a:schemeClr val="accent2"/>
          </a:effectRef>
          <a:fontRef idx="minor">
            <a:schemeClr val="tx1"/>
          </a:fontRef>
        </p:style>
      </p:cxnSp>
      <p:sp>
        <p:nvSpPr>
          <p:cNvPr id="22" name="TextBox 21"/>
          <p:cNvSpPr txBox="1"/>
          <p:nvPr/>
        </p:nvSpPr>
        <p:spPr>
          <a:xfrm>
            <a:off x="7731928" y="1408445"/>
            <a:ext cx="3096344"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smtClean="0"/>
              <a:t>Gray </a:t>
            </a:r>
            <a:r>
              <a:rPr lang="en-US" dirty="0"/>
              <a:t>matter</a:t>
            </a:r>
          </a:p>
        </p:txBody>
      </p:sp>
      <p:sp>
        <p:nvSpPr>
          <p:cNvPr id="23" name="object 13"/>
          <p:cNvSpPr txBox="1"/>
          <p:nvPr/>
        </p:nvSpPr>
        <p:spPr>
          <a:xfrm>
            <a:off x="6254589" y="3666756"/>
            <a:ext cx="180340" cy="369332"/>
          </a:xfrm>
          <a:prstGeom prst="rect">
            <a:avLst/>
          </a:prstGeom>
        </p:spPr>
        <p:txBody>
          <a:bodyPr vert="horz" wrap="square" lIns="0" tIns="0" rIns="0" bIns="0" rtlCol="0">
            <a:spAutoFit/>
          </a:bodyPr>
          <a:lstStyle/>
          <a:p>
            <a:pPr marL="12700">
              <a:lnSpc>
                <a:spcPct val="100000"/>
              </a:lnSpc>
            </a:pPr>
            <a:r>
              <a:rPr sz="2400" b="1" dirty="0">
                <a:solidFill>
                  <a:srgbClr val="FFC000"/>
                </a:solidFill>
                <a:latin typeface="Calibri"/>
                <a:cs typeface="Calibri"/>
              </a:rPr>
              <a:t>3</a:t>
            </a:r>
            <a:endParaRPr sz="2400" dirty="0">
              <a:solidFill>
                <a:srgbClr val="FFC000"/>
              </a:solidFill>
              <a:latin typeface="Calibri"/>
              <a:cs typeface="Calibri"/>
            </a:endParaRPr>
          </a:p>
        </p:txBody>
      </p:sp>
      <p:sp>
        <p:nvSpPr>
          <p:cNvPr id="24" name="object 12"/>
          <p:cNvSpPr txBox="1"/>
          <p:nvPr/>
        </p:nvSpPr>
        <p:spPr>
          <a:xfrm>
            <a:off x="6210185" y="3072371"/>
            <a:ext cx="180340" cy="369332"/>
          </a:xfrm>
          <a:prstGeom prst="rect">
            <a:avLst/>
          </a:prstGeom>
        </p:spPr>
        <p:txBody>
          <a:bodyPr vert="horz" wrap="square" lIns="0" tIns="0" rIns="0" bIns="0" rtlCol="0">
            <a:spAutoFit/>
          </a:bodyPr>
          <a:lstStyle/>
          <a:p>
            <a:pPr marL="12700">
              <a:lnSpc>
                <a:spcPct val="100000"/>
              </a:lnSpc>
            </a:pPr>
            <a:r>
              <a:rPr sz="2400" b="1" dirty="0">
                <a:solidFill>
                  <a:srgbClr val="D8B3DC"/>
                </a:solidFill>
                <a:latin typeface="Calibri"/>
                <a:cs typeface="Calibri"/>
              </a:rPr>
              <a:t>2</a:t>
            </a:r>
            <a:endParaRPr sz="2400" dirty="0">
              <a:solidFill>
                <a:srgbClr val="D8B3DC"/>
              </a:solidFill>
              <a:latin typeface="Calibri"/>
              <a:cs typeface="Calibri"/>
            </a:endParaRPr>
          </a:p>
        </p:txBody>
      </p:sp>
      <p:sp>
        <p:nvSpPr>
          <p:cNvPr id="25" name="object 11"/>
          <p:cNvSpPr txBox="1"/>
          <p:nvPr/>
        </p:nvSpPr>
        <p:spPr>
          <a:xfrm>
            <a:off x="11774907" y="2721353"/>
            <a:ext cx="180340" cy="369332"/>
          </a:xfrm>
          <a:prstGeom prst="rect">
            <a:avLst/>
          </a:prstGeom>
        </p:spPr>
        <p:txBody>
          <a:bodyPr vert="horz" wrap="square" lIns="0" tIns="0" rIns="0" bIns="0" rtlCol="0">
            <a:spAutoFit/>
          </a:bodyPr>
          <a:lstStyle/>
          <a:p>
            <a:pPr marL="12700">
              <a:lnSpc>
                <a:spcPct val="100000"/>
              </a:lnSpc>
            </a:pPr>
            <a:r>
              <a:rPr sz="2400" b="1" dirty="0">
                <a:solidFill>
                  <a:srgbClr val="C10093"/>
                </a:solidFill>
                <a:latin typeface="Calibri"/>
                <a:cs typeface="Calibri"/>
              </a:rPr>
              <a:t>1</a:t>
            </a:r>
            <a:endParaRPr sz="2400" dirty="0">
              <a:solidFill>
                <a:srgbClr val="C10093"/>
              </a:solidFill>
              <a:latin typeface="Calibri"/>
              <a:cs typeface="Calibri"/>
            </a:endParaRPr>
          </a:p>
        </p:txBody>
      </p:sp>
    </p:spTree>
    <p:extLst>
      <p:ext uri="{BB962C8B-B14F-4D97-AF65-F5344CB8AC3E}">
        <p14:creationId xmlns:p14="http://schemas.microsoft.com/office/powerpoint/2010/main" val="53289957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17486</TotalTime>
  <Words>5823</Words>
  <Application>Microsoft Office PowerPoint</Application>
  <PresentationFormat>Custom</PresentationFormat>
  <Paragraphs>707</Paragraphs>
  <Slides>49</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49</vt:i4>
      </vt:variant>
    </vt:vector>
  </HeadingPairs>
  <TitlesOfParts>
    <vt:vector size="59" baseType="lpstr">
      <vt:lpstr>Arial</vt:lpstr>
      <vt:lpstr>Arial Black</vt:lpstr>
      <vt:lpstr>ArialMT</vt:lpstr>
      <vt:lpstr>Bookman Old Style</vt:lpstr>
      <vt:lpstr>Calibri</vt:lpstr>
      <vt:lpstr>Comic Sans MS</vt:lpstr>
      <vt:lpstr>Gill Sans MT</vt:lpstr>
      <vt:lpstr>Wingdings</vt:lpstr>
      <vt:lpstr>Wingdings 3</vt:lpstr>
      <vt:lpstr>Origin</vt:lpstr>
      <vt:lpstr>PowerPoint Presentation</vt:lpstr>
      <vt:lpstr>PowerPoint Presentation</vt:lpstr>
      <vt:lpstr>Embryonic development</vt:lpstr>
      <vt:lpstr>The nervous system </vt:lpstr>
      <vt:lpstr>The Spinal Cord (SC)</vt:lpstr>
      <vt:lpstr>The Spinal Cord</vt:lpstr>
      <vt:lpstr>Spinal cord organization</vt:lpstr>
      <vt:lpstr>The nervous system </vt:lpstr>
      <vt:lpstr>Spinal cord organization</vt:lpstr>
      <vt:lpstr>Functions of the spinal cord</vt:lpstr>
      <vt:lpstr>The organization of the spinal cord for  motor functions</vt:lpstr>
      <vt:lpstr>Spinal cord functions</vt:lpstr>
      <vt:lpstr>Functions of the spinal cord</vt:lpstr>
      <vt:lpstr>Interneurons &amp; interneuron pool</vt:lpstr>
      <vt:lpstr>Renshaw Cells</vt:lpstr>
      <vt:lpstr>Important characteristics of neuronal circuits</vt:lpstr>
      <vt:lpstr>Cont.</vt:lpstr>
      <vt:lpstr>Cont.</vt:lpstr>
      <vt:lpstr>Cont.</vt:lpstr>
      <vt:lpstr>Cont.</vt:lpstr>
      <vt:lpstr>Cont.</vt:lpstr>
      <vt:lpstr>Cont.</vt:lpstr>
      <vt:lpstr>Cont.</vt:lpstr>
      <vt:lpstr>Cont.</vt:lpstr>
      <vt:lpstr>Spinal reflexes</vt:lpstr>
      <vt:lpstr>Functional components of reflex arc </vt:lpstr>
      <vt:lpstr>Cont. THIS SLIDE IS VERY IMPORATANT</vt:lpstr>
      <vt:lpstr>Doctor’s notes </vt:lpstr>
      <vt:lpstr>Cont. Integrating center</vt:lpstr>
      <vt:lpstr>Summary</vt:lpstr>
      <vt:lpstr>Classification of reflexes</vt:lpstr>
      <vt:lpstr>Spinal Cord Reflexes</vt:lpstr>
      <vt:lpstr>Reciprocal inhibition and reciprocal innervation</vt:lpstr>
      <vt:lpstr>Reflexes</vt:lpstr>
      <vt:lpstr>Cont.</vt:lpstr>
      <vt:lpstr>Reflexes of posture and locomotion</vt:lpstr>
      <vt:lpstr>Autonomic reflexes in the spinal cord</vt:lpstr>
      <vt:lpstr>Types of spinal reflexes</vt:lpstr>
      <vt:lpstr>Cont. THIS SLIDE IS VERY IMPORTANT</vt:lpstr>
      <vt:lpstr>Superficial and deep reflexes</vt:lpstr>
      <vt:lpstr>Withdrawal Reflex (Polysynaptic)</vt:lpstr>
      <vt:lpstr>Crossed Extensor Reflexes</vt:lpstr>
      <vt:lpstr>Cont.</vt:lpstr>
      <vt:lpstr>Cont.</vt:lpstr>
      <vt:lpstr>Withdrawal reflex (flexor/nociceptive reflex)</vt:lpstr>
      <vt:lpstr>Characteristic of withdrawal reflex</vt:lpstr>
      <vt:lpstr>Cont.</vt:lpstr>
      <vt:lpstr>Cont.</vt:lpstr>
      <vt:lpstr>Thank you! </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Levels of Organisation</dc:title>
  <dc:creator>Lelo HM</dc:creator>
  <cp:lastModifiedBy>Laila .</cp:lastModifiedBy>
  <cp:revision>1656</cp:revision>
  <dcterms:created xsi:type="dcterms:W3CDTF">2016-09-07T16:15:34Z</dcterms:created>
  <dcterms:modified xsi:type="dcterms:W3CDTF">2017-09-25T18:57:29Z</dcterms:modified>
</cp:coreProperties>
</file>