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jpg" ContentType="image/jpg"/>
  <Override PartName="/ppt/media/image11.jpg" ContentType="image/jpg"/>
  <Override PartName="/ppt/media/image20.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3.jpg" ContentType="image/jpg"/>
  <Override PartName="/ppt/media/image25.jpg" ContentType="image/jpg"/>
  <Override PartName="/ppt/media/image26.jpg" ContentType="image/jp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9.jpg" ContentType="image/jpg"/>
  <Override PartName="/ppt/media/image30.jpg" ContentType="image/jp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sldIdLst>
    <p:sldId id="496" r:id="rId2"/>
    <p:sldId id="454" r:id="rId3"/>
    <p:sldId id="498" r:id="rId4"/>
    <p:sldId id="499" r:id="rId5"/>
    <p:sldId id="500" r:id="rId6"/>
    <p:sldId id="519" r:id="rId7"/>
    <p:sldId id="464" r:id="rId8"/>
    <p:sldId id="518" r:id="rId9"/>
    <p:sldId id="503" r:id="rId10"/>
    <p:sldId id="504" r:id="rId11"/>
    <p:sldId id="506" r:id="rId12"/>
    <p:sldId id="520" r:id="rId13"/>
    <p:sldId id="521" r:id="rId14"/>
    <p:sldId id="465" r:id="rId15"/>
    <p:sldId id="522" r:id="rId16"/>
    <p:sldId id="466" r:id="rId17"/>
    <p:sldId id="467" r:id="rId18"/>
    <p:sldId id="507" r:id="rId19"/>
    <p:sldId id="508" r:id="rId20"/>
    <p:sldId id="524" r:id="rId21"/>
    <p:sldId id="509" r:id="rId22"/>
    <p:sldId id="525" r:id="rId23"/>
    <p:sldId id="486" r:id="rId24"/>
    <p:sldId id="510" r:id="rId25"/>
    <p:sldId id="511" r:id="rId26"/>
    <p:sldId id="513" r:id="rId27"/>
    <p:sldId id="473" r:id="rId28"/>
    <p:sldId id="492" r:id="rId29"/>
    <p:sldId id="474" r:id="rId30"/>
    <p:sldId id="523" r:id="rId31"/>
    <p:sldId id="471" r:id="rId32"/>
    <p:sldId id="476" r:id="rId33"/>
    <p:sldId id="479" r:id="rId34"/>
    <p:sldId id="516" r:id="rId35"/>
    <p:sldId id="517" r:id="rId36"/>
    <p:sldId id="482" r:id="rId37"/>
    <p:sldId id="497" r:id="rId38"/>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E4CBE7"/>
    <a:srgbClr val="D8B3DC"/>
    <a:srgbClr val="CC0000"/>
    <a:srgbClr val="933B95"/>
    <a:srgbClr val="A954AB"/>
    <a:srgbClr val="DCDFE8"/>
    <a:srgbClr val="CCFFFF"/>
    <a:srgbClr val="99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7" autoAdjust="0"/>
    <p:restoredTop sz="95231"/>
  </p:normalViewPr>
  <p:slideViewPr>
    <p:cSldViewPr>
      <p:cViewPr varScale="1">
        <p:scale>
          <a:sx n="69" d="100"/>
          <a:sy n="69" d="100"/>
        </p:scale>
        <p:origin x="684"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FFC81-AE72-4BAE-8DB6-19FB80F6984C}"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n-US"/>
        </a:p>
      </dgm:t>
    </dgm:pt>
    <dgm:pt modelId="{799592F9-40A1-4652-987E-4B34707FBB63}">
      <dgm:prSet phldrT="[Text]" custT="1"/>
      <dgm:spPr/>
      <dgm:t>
        <a:bodyPr/>
        <a:lstStyle/>
        <a:p>
          <a:r>
            <a:rPr lang="en-US" sz="1400" b="0" spc="-10" dirty="0" smtClean="0">
              <a:latin typeface="Calibri"/>
              <a:cs typeface="Calibri"/>
            </a:rPr>
            <a:t>Stretching </a:t>
          </a:r>
          <a:r>
            <a:rPr lang="en-US" sz="1400" b="0" dirty="0" smtClean="0">
              <a:latin typeface="Calibri"/>
              <a:cs typeface="Calibri"/>
            </a:rPr>
            <a:t>of </a:t>
          </a:r>
          <a:r>
            <a:rPr lang="en-US" sz="1400" b="0" spc="-5" dirty="0" smtClean="0">
              <a:latin typeface="Calibri"/>
              <a:cs typeface="Calibri"/>
            </a:rPr>
            <a:t>the </a:t>
          </a:r>
          <a:r>
            <a:rPr lang="en-US" sz="1400" b="0" spc="-10" dirty="0" smtClean="0">
              <a:latin typeface="Calibri"/>
              <a:cs typeface="Calibri"/>
            </a:rPr>
            <a:t>muscle</a:t>
          </a:r>
          <a:endParaRPr lang="en-US" sz="1400" b="0" dirty="0"/>
        </a:p>
      </dgm:t>
    </dgm:pt>
    <dgm:pt modelId="{FC0EEE56-ADA7-4BB1-A900-43CB06485E53}" type="parTrans" cxnId="{F2B8210C-E171-44A2-A3E9-35A21034137C}">
      <dgm:prSet/>
      <dgm:spPr/>
      <dgm:t>
        <a:bodyPr/>
        <a:lstStyle/>
        <a:p>
          <a:endParaRPr lang="en-US" sz="1400" b="0"/>
        </a:p>
      </dgm:t>
    </dgm:pt>
    <dgm:pt modelId="{B0832742-24A4-4911-97E7-786403C40D2F}" type="sibTrans" cxnId="{F2B8210C-E171-44A2-A3E9-35A21034137C}">
      <dgm:prSet custT="1"/>
      <dgm:spPr/>
      <dgm:t>
        <a:bodyPr/>
        <a:lstStyle/>
        <a:p>
          <a:endParaRPr lang="en-US" sz="1400" b="0"/>
        </a:p>
      </dgm:t>
    </dgm:pt>
    <dgm:pt modelId="{5C703CC6-3C6B-45BB-B731-4A9AAF6160F7}">
      <dgm:prSet phldrT="[Text]" custT="1"/>
      <dgm:spPr/>
      <dgm:t>
        <a:bodyPr/>
        <a:lstStyle/>
        <a:p>
          <a:r>
            <a:rPr lang="en-US" sz="1400" b="0" spc="-10" dirty="0" smtClean="0">
              <a:latin typeface="+mn-lt"/>
              <a:cs typeface="Calibri"/>
            </a:rPr>
            <a:t>Stretching </a:t>
          </a:r>
          <a:r>
            <a:rPr lang="en-US" sz="1400" b="0" spc="-15" dirty="0" err="1" smtClean="0">
              <a:latin typeface="+mn-lt"/>
              <a:cs typeface="Calibri"/>
            </a:rPr>
            <a:t>extrafusal</a:t>
          </a:r>
          <a:r>
            <a:rPr lang="en-US" sz="1400" b="0" spc="90" dirty="0" smtClean="0">
              <a:latin typeface="+mn-lt"/>
              <a:cs typeface="Calibri"/>
            </a:rPr>
            <a:t> </a:t>
          </a:r>
          <a:r>
            <a:rPr lang="en-US" sz="1400" b="0" spc="-5" dirty="0" smtClean="0">
              <a:latin typeface="+mn-lt"/>
              <a:cs typeface="Calibri"/>
            </a:rPr>
            <a:t>muscle</a:t>
          </a:r>
          <a:endParaRPr lang="en-US" sz="1400" b="0" dirty="0" smtClean="0">
            <a:latin typeface="+mn-lt"/>
            <a:cs typeface="Calibri"/>
          </a:endParaRPr>
        </a:p>
        <a:p>
          <a:r>
            <a:rPr lang="en-US" sz="1400" b="0" spc="-10" dirty="0" smtClean="0">
              <a:latin typeface="+mn-lt"/>
              <a:cs typeface="Calibri"/>
            </a:rPr>
            <a:t>fibers </a:t>
          </a:r>
          <a:endParaRPr lang="en-US" sz="1400" b="0" dirty="0">
            <a:latin typeface="+mn-lt"/>
          </a:endParaRPr>
        </a:p>
      </dgm:t>
    </dgm:pt>
    <dgm:pt modelId="{A0BBDDF5-EE79-4076-91D5-73028609F13E}" type="parTrans" cxnId="{1227C9CC-99A2-4FC0-9A51-1A7DCFEE84B2}">
      <dgm:prSet/>
      <dgm:spPr/>
      <dgm:t>
        <a:bodyPr/>
        <a:lstStyle/>
        <a:p>
          <a:endParaRPr lang="en-US" sz="1400" b="0"/>
        </a:p>
      </dgm:t>
    </dgm:pt>
    <dgm:pt modelId="{A8D5B9DE-FA75-4A71-B9B7-215057291BB3}" type="sibTrans" cxnId="{1227C9CC-99A2-4FC0-9A51-1A7DCFEE84B2}">
      <dgm:prSet custT="1"/>
      <dgm:spPr/>
      <dgm:t>
        <a:bodyPr/>
        <a:lstStyle/>
        <a:p>
          <a:endParaRPr lang="en-US" sz="1400" b="0"/>
        </a:p>
      </dgm:t>
    </dgm:pt>
    <dgm:pt modelId="{C1A177E8-D098-474B-B1C2-1122B257CD34}">
      <dgm:prSet phldrT="[Text]" custT="1"/>
      <dgm:spPr/>
      <dgm:t>
        <a:bodyPr/>
        <a:lstStyle/>
        <a:p>
          <a:r>
            <a:rPr lang="en-US" sz="1400" b="0" spc="-10" dirty="0" smtClean="0">
              <a:latin typeface="+mn-lt"/>
              <a:cs typeface="Calibri"/>
            </a:rPr>
            <a:t>Stretching </a:t>
          </a:r>
          <a:r>
            <a:rPr lang="en-US" sz="1400" b="0" spc="-15" dirty="0" err="1" smtClean="0">
              <a:latin typeface="+mn-lt"/>
              <a:cs typeface="Calibri"/>
            </a:rPr>
            <a:t>intrafusal</a:t>
          </a:r>
          <a:r>
            <a:rPr lang="en-US" sz="1400" b="0" spc="-15" dirty="0" smtClean="0">
              <a:latin typeface="+mn-lt"/>
              <a:cs typeface="Calibri"/>
            </a:rPr>
            <a:t> </a:t>
          </a:r>
          <a:r>
            <a:rPr lang="en-US" sz="1400" b="0" spc="-10" dirty="0" smtClean="0">
              <a:latin typeface="+mn-lt"/>
              <a:cs typeface="Calibri"/>
            </a:rPr>
            <a:t>peripheral contractile  </a:t>
          </a:r>
          <a:r>
            <a:rPr lang="en-US" sz="1400" b="0" spc="-5" dirty="0" smtClean="0">
              <a:latin typeface="+mn-lt"/>
              <a:cs typeface="Calibri"/>
            </a:rPr>
            <a:t>fibers</a:t>
          </a:r>
          <a:endParaRPr lang="en-US" sz="1400" b="0" dirty="0">
            <a:latin typeface="+mn-lt"/>
          </a:endParaRPr>
        </a:p>
      </dgm:t>
    </dgm:pt>
    <dgm:pt modelId="{F1974BA7-F5F0-429F-9509-68A4B442CADD}" type="parTrans" cxnId="{B3155200-9F7C-487E-AA20-8A639215528B}">
      <dgm:prSet/>
      <dgm:spPr/>
      <dgm:t>
        <a:bodyPr/>
        <a:lstStyle/>
        <a:p>
          <a:endParaRPr lang="en-US" sz="1400" b="0"/>
        </a:p>
      </dgm:t>
    </dgm:pt>
    <dgm:pt modelId="{C60A76E1-E0A9-4AE0-B1C9-E920EDE48738}" type="sibTrans" cxnId="{B3155200-9F7C-487E-AA20-8A639215528B}">
      <dgm:prSet custT="1"/>
      <dgm:spPr/>
      <dgm:t>
        <a:bodyPr/>
        <a:lstStyle/>
        <a:p>
          <a:endParaRPr lang="en-US" sz="1400" b="0"/>
        </a:p>
      </dgm:t>
    </dgm:pt>
    <dgm:pt modelId="{AE4AE478-C100-4E7C-8DFB-743BD12740A3}">
      <dgm:prSet phldrT="[Text]" custT="1"/>
      <dgm:spPr/>
      <dgm:t>
        <a:bodyPr/>
        <a:lstStyle/>
        <a:p>
          <a:r>
            <a:rPr lang="en-US" sz="1400" b="0" spc="-5" dirty="0" smtClean="0">
              <a:latin typeface="+mn-lt"/>
              <a:cs typeface="Calibri"/>
            </a:rPr>
            <a:t>+</a:t>
          </a:r>
          <a:r>
            <a:rPr lang="en-US" sz="1400" b="0" spc="-5" dirty="0" smtClean="0">
              <a:solidFill>
                <a:srgbClr val="FF0000"/>
              </a:solidFill>
              <a:latin typeface="+mn-lt"/>
              <a:cs typeface="Calibri"/>
            </a:rPr>
            <a:t>stimulation </a:t>
          </a:r>
          <a:r>
            <a:rPr lang="en-US" sz="1400" b="0" dirty="0" smtClean="0">
              <a:solidFill>
                <a:srgbClr val="FF0000"/>
              </a:solidFill>
              <a:latin typeface="+mn-lt"/>
              <a:cs typeface="Calibri"/>
            </a:rPr>
            <a:t>of sensory </a:t>
          </a:r>
          <a:r>
            <a:rPr lang="en-US" sz="1400" b="0" spc="-15" dirty="0" smtClean="0">
              <a:latin typeface="+mn-lt"/>
              <a:cs typeface="Calibri"/>
            </a:rPr>
            <a:t>afferent </a:t>
          </a:r>
          <a:r>
            <a:rPr lang="en-US" sz="1400" b="0" spc="-5" dirty="0" smtClean="0">
              <a:latin typeface="+mn-lt"/>
              <a:cs typeface="Calibri"/>
            </a:rPr>
            <a:t>endings </a:t>
          </a:r>
          <a:r>
            <a:rPr lang="en-US" sz="1400" b="0" spc="-10" dirty="0" smtClean="0">
              <a:latin typeface="+mn-lt"/>
              <a:cs typeface="Calibri"/>
            </a:rPr>
            <a:t>encircling  receptor</a:t>
          </a:r>
          <a:r>
            <a:rPr lang="en-US" sz="1400" b="0" spc="-114" dirty="0" smtClean="0">
              <a:latin typeface="+mn-lt"/>
              <a:cs typeface="Calibri"/>
            </a:rPr>
            <a:t> </a:t>
          </a:r>
          <a:r>
            <a:rPr lang="en-US" sz="1400" b="0" spc="-5" dirty="0" smtClean="0">
              <a:latin typeface="+mn-lt"/>
              <a:cs typeface="Calibri"/>
            </a:rPr>
            <a:t>area.</a:t>
          </a:r>
          <a:endParaRPr lang="en-US" sz="1400" b="0" dirty="0">
            <a:latin typeface="+mn-lt"/>
          </a:endParaRPr>
        </a:p>
      </dgm:t>
    </dgm:pt>
    <dgm:pt modelId="{C5B8DD46-D5D5-4D6A-A431-304746A03F4F}" type="parTrans" cxnId="{12878C44-229F-49B6-B9DF-E2C506E24ACE}">
      <dgm:prSet/>
      <dgm:spPr/>
      <dgm:t>
        <a:bodyPr/>
        <a:lstStyle/>
        <a:p>
          <a:endParaRPr lang="en-US" sz="1400" b="0"/>
        </a:p>
      </dgm:t>
    </dgm:pt>
    <dgm:pt modelId="{3D6B9E4A-F6DF-4E7A-A602-92C261E9E513}" type="sibTrans" cxnId="{12878C44-229F-49B6-B9DF-E2C506E24ACE}">
      <dgm:prSet/>
      <dgm:spPr/>
      <dgm:t>
        <a:bodyPr/>
        <a:lstStyle/>
        <a:p>
          <a:endParaRPr lang="en-US" sz="1400" b="0"/>
        </a:p>
      </dgm:t>
    </dgm:pt>
    <dgm:pt modelId="{FB19D858-A5F8-4B69-9F12-08D24028ABD7}">
      <dgm:prSet phldrT="[Text]" custT="1"/>
      <dgm:spPr/>
      <dgm:t>
        <a:bodyPr/>
        <a:lstStyle/>
        <a:p>
          <a:r>
            <a:rPr lang="en-US" sz="1400" b="0" dirty="0" smtClean="0">
              <a:latin typeface="+mn-lt"/>
              <a:cs typeface="Calibri"/>
            </a:rPr>
            <a:t>+ </a:t>
          </a:r>
          <a:r>
            <a:rPr lang="en-US" sz="1400" b="0" spc="-20" dirty="0" smtClean="0">
              <a:solidFill>
                <a:srgbClr val="FF0000"/>
              </a:solidFill>
              <a:latin typeface="+mn-lt"/>
              <a:cs typeface="Calibri"/>
            </a:rPr>
            <a:t>stretch </a:t>
          </a:r>
          <a:r>
            <a:rPr lang="en-US" sz="1400" b="0" spc="-10" dirty="0" smtClean="0">
              <a:solidFill>
                <a:srgbClr val="FF0000"/>
              </a:solidFill>
              <a:latin typeface="+mn-lt"/>
              <a:cs typeface="Calibri"/>
            </a:rPr>
            <a:t>receptor zone (central) </a:t>
          </a:r>
          <a:r>
            <a:rPr lang="en-US" sz="1400" b="0" dirty="0" smtClean="0">
              <a:latin typeface="+mn-lt"/>
              <a:cs typeface="Calibri"/>
            </a:rPr>
            <a:t>in </a:t>
          </a:r>
          <a:r>
            <a:rPr lang="en-US" sz="1400" b="0" spc="-15" dirty="0" err="1" smtClean="0">
              <a:latin typeface="+mn-lt"/>
              <a:cs typeface="Calibri"/>
            </a:rPr>
            <a:t>intrafusal</a:t>
          </a:r>
          <a:r>
            <a:rPr lang="en-US" sz="1400" b="0" spc="-15" dirty="0" smtClean="0">
              <a:latin typeface="+mn-lt"/>
              <a:cs typeface="Calibri"/>
            </a:rPr>
            <a:t>  </a:t>
          </a:r>
          <a:r>
            <a:rPr lang="en-US" sz="1400" b="0" spc="-10" dirty="0" smtClean="0">
              <a:latin typeface="+mn-lt"/>
              <a:cs typeface="Calibri"/>
            </a:rPr>
            <a:t>fiber</a:t>
          </a:r>
          <a:endParaRPr lang="en-US" sz="1400" b="0" dirty="0">
            <a:latin typeface="+mn-lt"/>
          </a:endParaRPr>
        </a:p>
      </dgm:t>
    </dgm:pt>
    <dgm:pt modelId="{348B1254-C3FE-479D-B36E-FD42A4AD2CDA}" type="sibTrans" cxnId="{6DC99A74-7D63-4030-8DDD-870A1FDF16EA}">
      <dgm:prSet custT="1"/>
      <dgm:spPr/>
      <dgm:t>
        <a:bodyPr/>
        <a:lstStyle/>
        <a:p>
          <a:endParaRPr lang="en-US" sz="1400" b="0"/>
        </a:p>
      </dgm:t>
    </dgm:pt>
    <dgm:pt modelId="{438D7DF7-A5A9-459E-A2AB-F10B6A3119CA}" type="parTrans" cxnId="{6DC99A74-7D63-4030-8DDD-870A1FDF16EA}">
      <dgm:prSet/>
      <dgm:spPr/>
      <dgm:t>
        <a:bodyPr/>
        <a:lstStyle/>
        <a:p>
          <a:endParaRPr lang="en-US" sz="1400" b="0"/>
        </a:p>
      </dgm:t>
    </dgm:pt>
    <dgm:pt modelId="{823CFF50-EECB-44EC-B0B5-58BBEBAE61B8}" type="pres">
      <dgm:prSet presAssocID="{3E2FFC81-AE72-4BAE-8DB6-19FB80F6984C}" presName="diagram" presStyleCnt="0">
        <dgm:presLayoutVars>
          <dgm:dir/>
          <dgm:resizeHandles val="exact"/>
        </dgm:presLayoutVars>
      </dgm:prSet>
      <dgm:spPr/>
      <dgm:t>
        <a:bodyPr/>
        <a:lstStyle/>
        <a:p>
          <a:endParaRPr lang="en-US"/>
        </a:p>
      </dgm:t>
    </dgm:pt>
    <dgm:pt modelId="{9ACA2A2B-6D45-4A19-9679-941425A2DF99}" type="pres">
      <dgm:prSet presAssocID="{799592F9-40A1-4652-987E-4B34707FBB63}" presName="node" presStyleLbl="node1" presStyleIdx="0" presStyleCnt="5" custScaleX="84978">
        <dgm:presLayoutVars>
          <dgm:bulletEnabled val="1"/>
        </dgm:presLayoutVars>
      </dgm:prSet>
      <dgm:spPr/>
      <dgm:t>
        <a:bodyPr/>
        <a:lstStyle/>
        <a:p>
          <a:endParaRPr lang="en-US"/>
        </a:p>
      </dgm:t>
    </dgm:pt>
    <dgm:pt modelId="{AF0783D4-2B17-4C9A-B1DF-1AF048CE2012}" type="pres">
      <dgm:prSet presAssocID="{B0832742-24A4-4911-97E7-786403C40D2F}" presName="sibTrans" presStyleLbl="sibTrans2D1" presStyleIdx="0" presStyleCnt="4"/>
      <dgm:spPr/>
      <dgm:t>
        <a:bodyPr/>
        <a:lstStyle/>
        <a:p>
          <a:endParaRPr lang="en-US"/>
        </a:p>
      </dgm:t>
    </dgm:pt>
    <dgm:pt modelId="{458566CF-62F9-4CFF-ADCA-2845DF7F54E6}" type="pres">
      <dgm:prSet presAssocID="{B0832742-24A4-4911-97E7-786403C40D2F}" presName="connectorText" presStyleLbl="sibTrans2D1" presStyleIdx="0" presStyleCnt="4"/>
      <dgm:spPr/>
      <dgm:t>
        <a:bodyPr/>
        <a:lstStyle/>
        <a:p>
          <a:endParaRPr lang="en-US"/>
        </a:p>
      </dgm:t>
    </dgm:pt>
    <dgm:pt modelId="{4025BD13-49B7-4CC6-B739-3618ECA14C83}" type="pres">
      <dgm:prSet presAssocID="{5C703CC6-3C6B-45BB-B731-4A9AAF6160F7}" presName="node" presStyleLbl="node1" presStyleIdx="1" presStyleCnt="5" custScaleX="116168">
        <dgm:presLayoutVars>
          <dgm:bulletEnabled val="1"/>
        </dgm:presLayoutVars>
      </dgm:prSet>
      <dgm:spPr/>
      <dgm:t>
        <a:bodyPr/>
        <a:lstStyle/>
        <a:p>
          <a:endParaRPr lang="en-US"/>
        </a:p>
      </dgm:t>
    </dgm:pt>
    <dgm:pt modelId="{19E22C20-AFE7-4228-A909-6A8D7F1B5CA5}" type="pres">
      <dgm:prSet presAssocID="{A8D5B9DE-FA75-4A71-B9B7-215057291BB3}" presName="sibTrans" presStyleLbl="sibTrans2D1" presStyleIdx="1" presStyleCnt="4"/>
      <dgm:spPr/>
      <dgm:t>
        <a:bodyPr/>
        <a:lstStyle/>
        <a:p>
          <a:endParaRPr lang="en-US"/>
        </a:p>
      </dgm:t>
    </dgm:pt>
    <dgm:pt modelId="{8913734F-169D-42CB-B587-42D1EFE37957}" type="pres">
      <dgm:prSet presAssocID="{A8D5B9DE-FA75-4A71-B9B7-215057291BB3}" presName="connectorText" presStyleLbl="sibTrans2D1" presStyleIdx="1" presStyleCnt="4"/>
      <dgm:spPr/>
      <dgm:t>
        <a:bodyPr/>
        <a:lstStyle/>
        <a:p>
          <a:endParaRPr lang="en-US"/>
        </a:p>
      </dgm:t>
    </dgm:pt>
    <dgm:pt modelId="{C16477EA-1123-480D-BFF8-1D670235C3D7}" type="pres">
      <dgm:prSet presAssocID="{C1A177E8-D098-474B-B1C2-1122B257CD34}" presName="node" presStyleLbl="node1" presStyleIdx="2" presStyleCnt="5" custScaleX="132040">
        <dgm:presLayoutVars>
          <dgm:bulletEnabled val="1"/>
        </dgm:presLayoutVars>
      </dgm:prSet>
      <dgm:spPr/>
      <dgm:t>
        <a:bodyPr/>
        <a:lstStyle/>
        <a:p>
          <a:endParaRPr lang="en-US"/>
        </a:p>
      </dgm:t>
    </dgm:pt>
    <dgm:pt modelId="{14CC45AC-F6D7-4807-B6E5-9B787535D5AD}" type="pres">
      <dgm:prSet presAssocID="{C60A76E1-E0A9-4AE0-B1C9-E920EDE48738}" presName="sibTrans" presStyleLbl="sibTrans2D1" presStyleIdx="2" presStyleCnt="4" custAng="20901495"/>
      <dgm:spPr/>
      <dgm:t>
        <a:bodyPr/>
        <a:lstStyle/>
        <a:p>
          <a:endParaRPr lang="en-US"/>
        </a:p>
      </dgm:t>
    </dgm:pt>
    <dgm:pt modelId="{9CAED453-12B1-4658-8BB9-B6BEE29E8223}" type="pres">
      <dgm:prSet presAssocID="{C60A76E1-E0A9-4AE0-B1C9-E920EDE48738}" presName="connectorText" presStyleLbl="sibTrans2D1" presStyleIdx="2" presStyleCnt="4"/>
      <dgm:spPr/>
      <dgm:t>
        <a:bodyPr/>
        <a:lstStyle/>
        <a:p>
          <a:endParaRPr lang="en-US"/>
        </a:p>
      </dgm:t>
    </dgm:pt>
    <dgm:pt modelId="{17E3168D-5516-4186-BB95-7D30766BF99F}" type="pres">
      <dgm:prSet presAssocID="{FB19D858-A5F8-4B69-9F12-08D24028ABD7}" presName="node" presStyleLbl="node1" presStyleIdx="3" presStyleCnt="5" custScaleX="173246">
        <dgm:presLayoutVars>
          <dgm:bulletEnabled val="1"/>
        </dgm:presLayoutVars>
      </dgm:prSet>
      <dgm:spPr/>
      <dgm:t>
        <a:bodyPr/>
        <a:lstStyle/>
        <a:p>
          <a:endParaRPr lang="en-US"/>
        </a:p>
      </dgm:t>
    </dgm:pt>
    <dgm:pt modelId="{01B67B60-7007-4492-A00E-6DE3BD3F9DD9}" type="pres">
      <dgm:prSet presAssocID="{348B1254-C3FE-479D-B36E-FD42A4AD2CDA}" presName="sibTrans" presStyleLbl="sibTrans2D1" presStyleIdx="3" presStyleCnt="4"/>
      <dgm:spPr/>
      <dgm:t>
        <a:bodyPr/>
        <a:lstStyle/>
        <a:p>
          <a:endParaRPr lang="en-US"/>
        </a:p>
      </dgm:t>
    </dgm:pt>
    <dgm:pt modelId="{C60665A5-26A4-404E-A07B-4E377BE0931F}" type="pres">
      <dgm:prSet presAssocID="{348B1254-C3FE-479D-B36E-FD42A4AD2CDA}" presName="connectorText" presStyleLbl="sibTrans2D1" presStyleIdx="3" presStyleCnt="4"/>
      <dgm:spPr/>
      <dgm:t>
        <a:bodyPr/>
        <a:lstStyle/>
        <a:p>
          <a:endParaRPr lang="en-US"/>
        </a:p>
      </dgm:t>
    </dgm:pt>
    <dgm:pt modelId="{329F7D5B-7506-4D34-82BA-4D96887CEAA5}" type="pres">
      <dgm:prSet presAssocID="{AE4AE478-C100-4E7C-8DFB-743BD12740A3}" presName="node" presStyleLbl="node1" presStyleIdx="4" presStyleCnt="5" custScaleX="163759">
        <dgm:presLayoutVars>
          <dgm:bulletEnabled val="1"/>
        </dgm:presLayoutVars>
      </dgm:prSet>
      <dgm:spPr/>
      <dgm:t>
        <a:bodyPr/>
        <a:lstStyle/>
        <a:p>
          <a:endParaRPr lang="en-US"/>
        </a:p>
      </dgm:t>
    </dgm:pt>
  </dgm:ptLst>
  <dgm:cxnLst>
    <dgm:cxn modelId="{2E147053-14A1-B042-863A-2C6F82107380}" type="presOf" srcId="{348B1254-C3FE-479D-B36E-FD42A4AD2CDA}" destId="{C60665A5-26A4-404E-A07B-4E377BE0931F}" srcOrd="1" destOrd="0" presId="urn:microsoft.com/office/officeart/2005/8/layout/process5"/>
    <dgm:cxn modelId="{B5F41079-3D1C-A24D-ADAD-67052A05C6D0}" type="presOf" srcId="{AE4AE478-C100-4E7C-8DFB-743BD12740A3}" destId="{329F7D5B-7506-4D34-82BA-4D96887CEAA5}" srcOrd="0" destOrd="0" presId="urn:microsoft.com/office/officeart/2005/8/layout/process5"/>
    <dgm:cxn modelId="{65E0083E-A7A8-1446-8683-7A02FE781536}" type="presOf" srcId="{B0832742-24A4-4911-97E7-786403C40D2F}" destId="{AF0783D4-2B17-4C9A-B1DF-1AF048CE2012}" srcOrd="0" destOrd="0" presId="urn:microsoft.com/office/officeart/2005/8/layout/process5"/>
    <dgm:cxn modelId="{12878C44-229F-49B6-B9DF-E2C506E24ACE}" srcId="{3E2FFC81-AE72-4BAE-8DB6-19FB80F6984C}" destId="{AE4AE478-C100-4E7C-8DFB-743BD12740A3}" srcOrd="4" destOrd="0" parTransId="{C5B8DD46-D5D5-4D6A-A431-304746A03F4F}" sibTransId="{3D6B9E4A-F6DF-4E7A-A602-92C261E9E513}"/>
    <dgm:cxn modelId="{4C0390FE-91C9-6041-9FC8-DE4BF453B970}" type="presOf" srcId="{348B1254-C3FE-479D-B36E-FD42A4AD2CDA}" destId="{01B67B60-7007-4492-A00E-6DE3BD3F9DD9}" srcOrd="0" destOrd="0" presId="urn:microsoft.com/office/officeart/2005/8/layout/process5"/>
    <dgm:cxn modelId="{9728FEC4-CD79-6741-A83C-FA55DE56F1D1}" type="presOf" srcId="{C60A76E1-E0A9-4AE0-B1C9-E920EDE48738}" destId="{9CAED453-12B1-4658-8BB9-B6BEE29E8223}" srcOrd="1" destOrd="0" presId="urn:microsoft.com/office/officeart/2005/8/layout/process5"/>
    <dgm:cxn modelId="{16E0FAE2-92B2-5E4C-9549-0B2B1DACDCC7}" type="presOf" srcId="{FB19D858-A5F8-4B69-9F12-08D24028ABD7}" destId="{17E3168D-5516-4186-BB95-7D30766BF99F}" srcOrd="0" destOrd="0" presId="urn:microsoft.com/office/officeart/2005/8/layout/process5"/>
    <dgm:cxn modelId="{A0C6A00C-6B0E-E94E-A7CB-991F0AF5B68E}" type="presOf" srcId="{A8D5B9DE-FA75-4A71-B9B7-215057291BB3}" destId="{8913734F-169D-42CB-B587-42D1EFE37957}" srcOrd="1" destOrd="0" presId="urn:microsoft.com/office/officeart/2005/8/layout/process5"/>
    <dgm:cxn modelId="{B574C544-618F-7343-997A-66A17752262C}" type="presOf" srcId="{5C703CC6-3C6B-45BB-B731-4A9AAF6160F7}" destId="{4025BD13-49B7-4CC6-B739-3618ECA14C83}" srcOrd="0" destOrd="0" presId="urn:microsoft.com/office/officeart/2005/8/layout/process5"/>
    <dgm:cxn modelId="{C805DBC4-96E5-2D42-A3E3-A8ECDFCB43B5}" type="presOf" srcId="{B0832742-24A4-4911-97E7-786403C40D2F}" destId="{458566CF-62F9-4CFF-ADCA-2845DF7F54E6}" srcOrd="1" destOrd="0" presId="urn:microsoft.com/office/officeart/2005/8/layout/process5"/>
    <dgm:cxn modelId="{D4BA32B1-1D19-EC4F-BB4B-36D6BDD9BE00}" type="presOf" srcId="{A8D5B9DE-FA75-4A71-B9B7-215057291BB3}" destId="{19E22C20-AFE7-4228-A909-6A8D7F1B5CA5}" srcOrd="0" destOrd="0" presId="urn:microsoft.com/office/officeart/2005/8/layout/process5"/>
    <dgm:cxn modelId="{1227C9CC-99A2-4FC0-9A51-1A7DCFEE84B2}" srcId="{3E2FFC81-AE72-4BAE-8DB6-19FB80F6984C}" destId="{5C703CC6-3C6B-45BB-B731-4A9AAF6160F7}" srcOrd="1" destOrd="0" parTransId="{A0BBDDF5-EE79-4076-91D5-73028609F13E}" sibTransId="{A8D5B9DE-FA75-4A71-B9B7-215057291BB3}"/>
    <dgm:cxn modelId="{139C5777-F51E-6547-8E30-C67CE4A4EC8F}" type="presOf" srcId="{3E2FFC81-AE72-4BAE-8DB6-19FB80F6984C}" destId="{823CFF50-EECB-44EC-B0B5-58BBEBAE61B8}" srcOrd="0" destOrd="0" presId="urn:microsoft.com/office/officeart/2005/8/layout/process5"/>
    <dgm:cxn modelId="{926E4C89-0FBA-284A-BCFB-0EF5A3407A30}" type="presOf" srcId="{799592F9-40A1-4652-987E-4B34707FBB63}" destId="{9ACA2A2B-6D45-4A19-9679-941425A2DF99}" srcOrd="0" destOrd="0" presId="urn:microsoft.com/office/officeart/2005/8/layout/process5"/>
    <dgm:cxn modelId="{F2B8210C-E171-44A2-A3E9-35A21034137C}" srcId="{3E2FFC81-AE72-4BAE-8DB6-19FB80F6984C}" destId="{799592F9-40A1-4652-987E-4B34707FBB63}" srcOrd="0" destOrd="0" parTransId="{FC0EEE56-ADA7-4BB1-A900-43CB06485E53}" sibTransId="{B0832742-24A4-4911-97E7-786403C40D2F}"/>
    <dgm:cxn modelId="{B3155200-9F7C-487E-AA20-8A639215528B}" srcId="{3E2FFC81-AE72-4BAE-8DB6-19FB80F6984C}" destId="{C1A177E8-D098-474B-B1C2-1122B257CD34}" srcOrd="2" destOrd="0" parTransId="{F1974BA7-F5F0-429F-9509-68A4B442CADD}" sibTransId="{C60A76E1-E0A9-4AE0-B1C9-E920EDE48738}"/>
    <dgm:cxn modelId="{FBF54B64-E5C1-6449-8208-C4618E9EDACE}" type="presOf" srcId="{C1A177E8-D098-474B-B1C2-1122B257CD34}" destId="{C16477EA-1123-480D-BFF8-1D670235C3D7}" srcOrd="0" destOrd="0" presId="urn:microsoft.com/office/officeart/2005/8/layout/process5"/>
    <dgm:cxn modelId="{6DC99A74-7D63-4030-8DDD-870A1FDF16EA}" srcId="{3E2FFC81-AE72-4BAE-8DB6-19FB80F6984C}" destId="{FB19D858-A5F8-4B69-9F12-08D24028ABD7}" srcOrd="3" destOrd="0" parTransId="{438D7DF7-A5A9-459E-A2AB-F10B6A3119CA}" sibTransId="{348B1254-C3FE-479D-B36E-FD42A4AD2CDA}"/>
    <dgm:cxn modelId="{75C27C95-28DB-B744-AD3C-5A9854003AB1}" type="presOf" srcId="{C60A76E1-E0A9-4AE0-B1C9-E920EDE48738}" destId="{14CC45AC-F6D7-4807-B6E5-9B787535D5AD}" srcOrd="0" destOrd="0" presId="urn:microsoft.com/office/officeart/2005/8/layout/process5"/>
    <dgm:cxn modelId="{B0900A25-F671-2C46-A927-53765B8C48A1}" type="presParOf" srcId="{823CFF50-EECB-44EC-B0B5-58BBEBAE61B8}" destId="{9ACA2A2B-6D45-4A19-9679-941425A2DF99}" srcOrd="0" destOrd="0" presId="urn:microsoft.com/office/officeart/2005/8/layout/process5"/>
    <dgm:cxn modelId="{C3BDEC60-B716-EE40-97CF-F195E5C15FA2}" type="presParOf" srcId="{823CFF50-EECB-44EC-B0B5-58BBEBAE61B8}" destId="{AF0783D4-2B17-4C9A-B1DF-1AF048CE2012}" srcOrd="1" destOrd="0" presId="urn:microsoft.com/office/officeart/2005/8/layout/process5"/>
    <dgm:cxn modelId="{122542FE-10F4-BE4A-81A2-DA9636C5EFAF}" type="presParOf" srcId="{AF0783D4-2B17-4C9A-B1DF-1AF048CE2012}" destId="{458566CF-62F9-4CFF-ADCA-2845DF7F54E6}" srcOrd="0" destOrd="0" presId="urn:microsoft.com/office/officeart/2005/8/layout/process5"/>
    <dgm:cxn modelId="{23450EB5-4ECB-D846-8C70-D88FEDD0F3B7}" type="presParOf" srcId="{823CFF50-EECB-44EC-B0B5-58BBEBAE61B8}" destId="{4025BD13-49B7-4CC6-B739-3618ECA14C83}" srcOrd="2" destOrd="0" presId="urn:microsoft.com/office/officeart/2005/8/layout/process5"/>
    <dgm:cxn modelId="{0AE20BB2-DA72-9A44-B85E-DDE1D27A642F}" type="presParOf" srcId="{823CFF50-EECB-44EC-B0B5-58BBEBAE61B8}" destId="{19E22C20-AFE7-4228-A909-6A8D7F1B5CA5}" srcOrd="3" destOrd="0" presId="urn:microsoft.com/office/officeart/2005/8/layout/process5"/>
    <dgm:cxn modelId="{109A6FD3-7E08-0345-A830-BEAAAC506D38}" type="presParOf" srcId="{19E22C20-AFE7-4228-A909-6A8D7F1B5CA5}" destId="{8913734F-169D-42CB-B587-42D1EFE37957}" srcOrd="0" destOrd="0" presId="urn:microsoft.com/office/officeart/2005/8/layout/process5"/>
    <dgm:cxn modelId="{7785E666-A4FF-7A41-83F3-8659CAE298D0}" type="presParOf" srcId="{823CFF50-EECB-44EC-B0B5-58BBEBAE61B8}" destId="{C16477EA-1123-480D-BFF8-1D670235C3D7}" srcOrd="4" destOrd="0" presId="urn:microsoft.com/office/officeart/2005/8/layout/process5"/>
    <dgm:cxn modelId="{D44AF2FD-B67B-0A4F-8976-6AB66966A430}" type="presParOf" srcId="{823CFF50-EECB-44EC-B0B5-58BBEBAE61B8}" destId="{14CC45AC-F6D7-4807-B6E5-9B787535D5AD}" srcOrd="5" destOrd="0" presId="urn:microsoft.com/office/officeart/2005/8/layout/process5"/>
    <dgm:cxn modelId="{F6F3BB2C-54F7-284C-A71C-32BD5F28D565}" type="presParOf" srcId="{14CC45AC-F6D7-4807-B6E5-9B787535D5AD}" destId="{9CAED453-12B1-4658-8BB9-B6BEE29E8223}" srcOrd="0" destOrd="0" presId="urn:microsoft.com/office/officeart/2005/8/layout/process5"/>
    <dgm:cxn modelId="{F7D74E52-5267-2B43-A44D-5B4E62CB2058}" type="presParOf" srcId="{823CFF50-EECB-44EC-B0B5-58BBEBAE61B8}" destId="{17E3168D-5516-4186-BB95-7D30766BF99F}" srcOrd="6" destOrd="0" presId="urn:microsoft.com/office/officeart/2005/8/layout/process5"/>
    <dgm:cxn modelId="{321EDA21-4837-AE4F-A0CD-BF4DB2B0AC0D}" type="presParOf" srcId="{823CFF50-EECB-44EC-B0B5-58BBEBAE61B8}" destId="{01B67B60-7007-4492-A00E-6DE3BD3F9DD9}" srcOrd="7" destOrd="0" presId="urn:microsoft.com/office/officeart/2005/8/layout/process5"/>
    <dgm:cxn modelId="{40309695-A27A-C248-8062-9D428BDE3881}" type="presParOf" srcId="{01B67B60-7007-4492-A00E-6DE3BD3F9DD9}" destId="{C60665A5-26A4-404E-A07B-4E377BE0931F}" srcOrd="0" destOrd="0" presId="urn:microsoft.com/office/officeart/2005/8/layout/process5"/>
    <dgm:cxn modelId="{A7148F75-8DA5-504C-BD19-49146A8C12CD}" type="presParOf" srcId="{823CFF50-EECB-44EC-B0B5-58BBEBAE61B8}" destId="{329F7D5B-7506-4D34-82BA-4D96887CEAA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1DDAD-E164-450F-8040-C6045D11207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BE59080-EA61-4405-93FB-CFFF31057418}">
      <dgm:prSet phldrT="[Text]" custT="1"/>
      <dgm:spPr>
        <a:solidFill>
          <a:schemeClr val="bg1">
            <a:lumMod val="95000"/>
          </a:schemeClr>
        </a:solidFill>
      </dgm:spPr>
      <dgm:t>
        <a:bodyPr/>
        <a:lstStyle/>
        <a:p>
          <a:r>
            <a:rPr lang="en-US" sz="1400" b="0" u="none" dirty="0" smtClean="0">
              <a:latin typeface="+mn-lt"/>
            </a:rPr>
            <a:t>1</a:t>
          </a:r>
          <a:endParaRPr lang="en-US" sz="1400" b="0" u="none" dirty="0">
            <a:latin typeface="+mn-lt"/>
          </a:endParaRPr>
        </a:p>
      </dgm:t>
    </dgm:pt>
    <dgm:pt modelId="{EF127D17-B6D4-4D7E-B7F0-A262AE3F8EDF}" type="parTrans" cxnId="{82A2CB0E-8444-497F-91F2-4B490E7C0C88}">
      <dgm:prSet/>
      <dgm:spPr/>
      <dgm:t>
        <a:bodyPr/>
        <a:lstStyle/>
        <a:p>
          <a:endParaRPr lang="en-US" sz="1400" b="0" u="none">
            <a:latin typeface="+mn-lt"/>
          </a:endParaRPr>
        </a:p>
      </dgm:t>
    </dgm:pt>
    <dgm:pt modelId="{42D19AED-8263-4F26-99FB-D39C56774A48}" type="sibTrans" cxnId="{82A2CB0E-8444-497F-91F2-4B490E7C0C88}">
      <dgm:prSet/>
      <dgm:spPr/>
      <dgm:t>
        <a:bodyPr/>
        <a:lstStyle/>
        <a:p>
          <a:endParaRPr lang="en-US" sz="1400" b="0" u="none">
            <a:latin typeface="+mn-lt"/>
          </a:endParaRPr>
        </a:p>
      </dgm:t>
    </dgm:pt>
    <dgm:pt modelId="{65302505-A0EC-4F9D-A401-7894E0E6A2A2}">
      <dgm:prSet phldrT="[Text]" custT="1"/>
      <dgm:spPr/>
      <dgm:t>
        <a:bodyPr/>
        <a:lstStyle/>
        <a:p>
          <a:r>
            <a:rPr lang="en-US" sz="1400" b="0" u="none" spc="-5" dirty="0" smtClean="0">
              <a:solidFill>
                <a:srgbClr val="FF0000"/>
              </a:solidFill>
              <a:latin typeface="+mn-lt"/>
              <a:ea typeface="Gill Sans MT" charset="0"/>
              <a:cs typeface="Gill Sans MT" charset="0"/>
            </a:rPr>
            <a:t>stimulation </a:t>
          </a:r>
          <a:r>
            <a:rPr lang="en-US" sz="1400" b="0" u="none" dirty="0" smtClean="0">
              <a:solidFill>
                <a:srgbClr val="FF0000"/>
              </a:solidFill>
              <a:latin typeface="+mn-lt"/>
              <a:ea typeface="Gill Sans MT" charset="0"/>
              <a:cs typeface="Gill Sans MT" charset="0"/>
            </a:rPr>
            <a:t>of </a:t>
          </a:r>
          <a:r>
            <a:rPr lang="en-US" sz="1400" b="0" u="none" spc="-5" dirty="0" smtClean="0">
              <a:solidFill>
                <a:srgbClr val="FF0000"/>
              </a:solidFill>
              <a:latin typeface="+mn-lt"/>
              <a:ea typeface="Gill Sans MT" charset="0"/>
              <a:cs typeface="Gill Sans MT" charset="0"/>
            </a:rPr>
            <a:t>alpha motor neurons by </a:t>
          </a:r>
          <a:r>
            <a:rPr lang="en-US" sz="1400" b="0" u="none" dirty="0" smtClean="0">
              <a:solidFill>
                <a:srgbClr val="FF0000"/>
              </a:solidFill>
              <a:latin typeface="+mn-lt"/>
              <a:ea typeface="Gill Sans MT" charset="0"/>
              <a:cs typeface="Gill Sans MT" charset="0"/>
            </a:rPr>
            <a:t>muscle</a:t>
          </a:r>
          <a:r>
            <a:rPr lang="en-US" sz="1400" b="0" u="none" spc="-100" dirty="0" smtClean="0">
              <a:solidFill>
                <a:srgbClr val="FF0000"/>
              </a:solidFill>
              <a:latin typeface="+mn-lt"/>
              <a:ea typeface="Gill Sans MT" charset="0"/>
              <a:cs typeface="Gill Sans MT" charset="0"/>
            </a:rPr>
            <a:t> </a:t>
          </a:r>
          <a:r>
            <a:rPr lang="en-US" sz="1400" b="0" u="none" spc="-10" dirty="0" smtClean="0">
              <a:solidFill>
                <a:srgbClr val="FF0000"/>
              </a:solidFill>
              <a:latin typeface="+mn-lt"/>
              <a:ea typeface="Gill Sans MT" charset="0"/>
              <a:cs typeface="Gill Sans MT" charset="0"/>
            </a:rPr>
            <a:t>stretch, </a:t>
          </a:r>
          <a:r>
            <a:rPr lang="en-US" sz="1400" b="0" u="none" spc="-10" dirty="0" smtClean="0">
              <a:solidFill>
                <a:schemeClr val="tx1"/>
              </a:solidFill>
              <a:latin typeface="+mn-lt"/>
              <a:ea typeface="Gill Sans MT" charset="0"/>
              <a:cs typeface="Gill Sans MT" charset="0"/>
            </a:rPr>
            <a:t>which stretches the mid portion of spindle therefore </a:t>
          </a:r>
          <a:r>
            <a:rPr lang="en-US" sz="1400" b="0" u="none" spc="-10" dirty="0" smtClean="0">
              <a:solidFill>
                <a:schemeClr val="tx1"/>
              </a:solidFill>
              <a:latin typeface="+mn-lt"/>
            </a:rPr>
            <a:t>excites the receptor.</a:t>
          </a:r>
          <a:endParaRPr lang="en-US" sz="1400" b="0" u="none" dirty="0">
            <a:solidFill>
              <a:schemeClr val="tx1"/>
            </a:solidFill>
            <a:latin typeface="+mn-lt"/>
            <a:ea typeface="Gill Sans MT" charset="0"/>
            <a:cs typeface="Gill Sans MT" charset="0"/>
          </a:endParaRPr>
        </a:p>
      </dgm:t>
    </dgm:pt>
    <dgm:pt modelId="{0993EF7C-0075-46B7-B10D-8AEFFBE95242}" type="parTrans" cxnId="{FD9BF363-CBEB-4090-9118-666A39D3F539}">
      <dgm:prSet/>
      <dgm:spPr/>
      <dgm:t>
        <a:bodyPr/>
        <a:lstStyle/>
        <a:p>
          <a:endParaRPr lang="en-US" sz="1400" b="0" u="none">
            <a:latin typeface="+mn-lt"/>
          </a:endParaRPr>
        </a:p>
      </dgm:t>
    </dgm:pt>
    <dgm:pt modelId="{AE7C4097-E4FE-47F8-AC2B-D3DF83EAADB1}" type="sibTrans" cxnId="{FD9BF363-CBEB-4090-9118-666A39D3F539}">
      <dgm:prSet/>
      <dgm:spPr/>
      <dgm:t>
        <a:bodyPr/>
        <a:lstStyle/>
        <a:p>
          <a:endParaRPr lang="en-US" sz="1400" b="0" u="none">
            <a:latin typeface="+mn-lt"/>
          </a:endParaRPr>
        </a:p>
      </dgm:t>
    </dgm:pt>
    <dgm:pt modelId="{71FF87F9-CB23-4A3E-9F2A-0886EA74B8C2}">
      <dgm:prSet phldrT="[Text]" custT="1"/>
      <dgm:spPr>
        <a:solidFill>
          <a:schemeClr val="accent2">
            <a:lumMod val="20000"/>
            <a:lumOff val="80000"/>
          </a:schemeClr>
        </a:solidFill>
      </dgm:spPr>
      <dgm:t>
        <a:bodyPr/>
        <a:lstStyle/>
        <a:p>
          <a:r>
            <a:rPr lang="en-US" sz="1400" b="0" u="none" dirty="0" smtClean="0">
              <a:latin typeface="+mn-lt"/>
            </a:rPr>
            <a:t>2</a:t>
          </a:r>
          <a:endParaRPr lang="en-US" sz="1400" b="0" u="none" dirty="0">
            <a:latin typeface="+mn-lt"/>
          </a:endParaRPr>
        </a:p>
      </dgm:t>
    </dgm:pt>
    <dgm:pt modelId="{02491955-56D5-4B88-9184-0FC2B556A917}" type="parTrans" cxnId="{AACBD563-6376-47CA-BD25-C0AA728B668F}">
      <dgm:prSet/>
      <dgm:spPr/>
      <dgm:t>
        <a:bodyPr/>
        <a:lstStyle/>
        <a:p>
          <a:endParaRPr lang="en-US" sz="1400" b="0" u="none">
            <a:latin typeface="+mn-lt"/>
          </a:endParaRPr>
        </a:p>
      </dgm:t>
    </dgm:pt>
    <dgm:pt modelId="{A8804E9E-8397-4A88-863B-B724A375470C}" type="sibTrans" cxnId="{AACBD563-6376-47CA-BD25-C0AA728B668F}">
      <dgm:prSet/>
      <dgm:spPr/>
      <dgm:t>
        <a:bodyPr/>
        <a:lstStyle/>
        <a:p>
          <a:endParaRPr lang="en-US" sz="1400" b="0" u="none">
            <a:latin typeface="+mn-lt"/>
          </a:endParaRPr>
        </a:p>
      </dgm:t>
    </dgm:pt>
    <dgm:pt modelId="{90968AC6-825F-42F0-9A27-F216CEBF2445}">
      <dgm:prSet phldrT="[Text]" custT="1"/>
      <dgm:spPr/>
      <dgm:t>
        <a:bodyPr/>
        <a:lstStyle/>
        <a:p>
          <a:r>
            <a:rPr lang="en-US" sz="1400" b="0" u="none" spc="-5" dirty="0" smtClean="0">
              <a:solidFill>
                <a:srgbClr val="FF0000"/>
              </a:solidFill>
              <a:latin typeface="+mn-lt"/>
              <a:ea typeface="Gill Sans MT" charset="0"/>
              <a:cs typeface="Gill Sans MT" charset="0"/>
            </a:rPr>
            <a:t>stimulation </a:t>
          </a:r>
          <a:r>
            <a:rPr lang="en-US" sz="1400" b="0" u="none" dirty="0" smtClean="0">
              <a:solidFill>
                <a:srgbClr val="FF0000"/>
              </a:solidFill>
              <a:latin typeface="+mn-lt"/>
              <a:ea typeface="Gill Sans MT" charset="0"/>
              <a:cs typeface="Gill Sans MT" charset="0"/>
            </a:rPr>
            <a:t>of </a:t>
          </a:r>
          <a:r>
            <a:rPr lang="en-US" sz="1400" b="0" u="none" spc="-10" dirty="0" smtClean="0">
              <a:solidFill>
                <a:srgbClr val="FF0000"/>
              </a:solidFill>
              <a:latin typeface="+mn-lt"/>
              <a:ea typeface="Gill Sans MT" charset="0"/>
              <a:cs typeface="Gill Sans MT" charset="0"/>
            </a:rPr>
            <a:t>gamma </a:t>
          </a:r>
          <a:r>
            <a:rPr lang="en-US" sz="1400" b="0" u="none" spc="-5" dirty="0" smtClean="0">
              <a:solidFill>
                <a:srgbClr val="FF0000"/>
              </a:solidFill>
              <a:latin typeface="+mn-lt"/>
              <a:ea typeface="Gill Sans MT" charset="0"/>
              <a:cs typeface="Gill Sans MT" charset="0"/>
            </a:rPr>
            <a:t>motor</a:t>
          </a:r>
          <a:r>
            <a:rPr lang="en-US" sz="1400" b="0" u="none" spc="-110" dirty="0" smtClean="0">
              <a:solidFill>
                <a:srgbClr val="FF0000"/>
              </a:solidFill>
              <a:latin typeface="+mn-lt"/>
              <a:ea typeface="Gill Sans MT" charset="0"/>
              <a:cs typeface="Gill Sans MT" charset="0"/>
            </a:rPr>
            <a:t> </a:t>
          </a:r>
          <a:r>
            <a:rPr lang="en-US" sz="1400" b="0" u="none" spc="-5" dirty="0" smtClean="0">
              <a:solidFill>
                <a:srgbClr val="FF0000"/>
              </a:solidFill>
              <a:latin typeface="+mn-lt"/>
              <a:ea typeface="Gill Sans MT" charset="0"/>
              <a:cs typeface="Gill Sans MT" charset="0"/>
            </a:rPr>
            <a:t>neurons</a:t>
          </a:r>
          <a:endParaRPr lang="en-US" sz="1400" b="0" u="none" dirty="0">
            <a:latin typeface="+mn-lt"/>
            <a:ea typeface="Gill Sans MT" charset="0"/>
            <a:cs typeface="Gill Sans MT" charset="0"/>
          </a:endParaRPr>
        </a:p>
      </dgm:t>
    </dgm:pt>
    <dgm:pt modelId="{BCB670E8-4E84-4303-A869-B7A901B2A0A3}" type="parTrans" cxnId="{FAA5DDB9-7F41-48E3-A12F-ACF03669A407}">
      <dgm:prSet/>
      <dgm:spPr/>
      <dgm:t>
        <a:bodyPr/>
        <a:lstStyle/>
        <a:p>
          <a:endParaRPr lang="en-US" sz="1400" b="0" u="none">
            <a:latin typeface="+mn-lt"/>
          </a:endParaRPr>
        </a:p>
      </dgm:t>
    </dgm:pt>
    <dgm:pt modelId="{0B8CA3A6-043B-4A38-8EA7-C2B1E14AA615}" type="sibTrans" cxnId="{FAA5DDB9-7F41-48E3-A12F-ACF03669A407}">
      <dgm:prSet/>
      <dgm:spPr/>
      <dgm:t>
        <a:bodyPr/>
        <a:lstStyle/>
        <a:p>
          <a:endParaRPr lang="en-US" sz="1400" b="0" u="none">
            <a:latin typeface="+mn-lt"/>
          </a:endParaRPr>
        </a:p>
      </dgm:t>
    </dgm:pt>
    <dgm:pt modelId="{9D1D2311-1A35-4CDA-8037-51644278C50D}">
      <dgm:prSet phldrT="[Text]" custT="1"/>
      <dgm:spPr>
        <a:solidFill>
          <a:srgbClr val="DCDFE8"/>
        </a:solidFill>
      </dgm:spPr>
      <dgm:t>
        <a:bodyPr/>
        <a:lstStyle/>
        <a:p>
          <a:r>
            <a:rPr lang="en-US" sz="1400" b="0" u="none" dirty="0" smtClean="0">
              <a:latin typeface="+mn-lt"/>
            </a:rPr>
            <a:t>3</a:t>
          </a:r>
          <a:endParaRPr lang="en-US" sz="1400" b="0" u="none" dirty="0">
            <a:latin typeface="+mn-lt"/>
          </a:endParaRPr>
        </a:p>
      </dgm:t>
    </dgm:pt>
    <dgm:pt modelId="{FC9C4148-20B2-40B6-ADFC-4CEA1084147B}" type="parTrans" cxnId="{44292CF4-5C46-4767-BB19-248C14507029}">
      <dgm:prSet/>
      <dgm:spPr/>
      <dgm:t>
        <a:bodyPr/>
        <a:lstStyle/>
        <a:p>
          <a:endParaRPr lang="en-US" sz="1400" b="0" u="none">
            <a:latin typeface="+mn-lt"/>
          </a:endParaRPr>
        </a:p>
      </dgm:t>
    </dgm:pt>
    <dgm:pt modelId="{75D5556A-90DF-426A-B4AB-CE702DCCE7AD}" type="sibTrans" cxnId="{44292CF4-5C46-4767-BB19-248C14507029}">
      <dgm:prSet/>
      <dgm:spPr/>
      <dgm:t>
        <a:bodyPr/>
        <a:lstStyle/>
        <a:p>
          <a:endParaRPr lang="en-US" sz="1400" b="0" u="none">
            <a:latin typeface="+mn-lt"/>
          </a:endParaRPr>
        </a:p>
      </dgm:t>
    </dgm:pt>
    <dgm:pt modelId="{567D5320-983F-40EF-B779-5918706D70BD}">
      <dgm:prSet phldrT="[Text]" custT="1"/>
      <dgm:spPr/>
      <dgm:t>
        <a:bodyPr/>
        <a:lstStyle/>
        <a:p>
          <a:r>
            <a:rPr lang="en-US" sz="1400" b="0" u="none" spc="10" dirty="0" err="1" smtClean="0">
              <a:solidFill>
                <a:srgbClr val="FF0000"/>
              </a:solidFill>
              <a:latin typeface="+mn-lt"/>
              <a:ea typeface="Gill Sans MT" charset="0"/>
              <a:cs typeface="Gill Sans MT" charset="0"/>
            </a:rPr>
            <a:t>Coactivation</a:t>
          </a:r>
          <a:r>
            <a:rPr lang="en-US" sz="1400" b="0" u="none" spc="10" dirty="0" smtClean="0">
              <a:solidFill>
                <a:srgbClr val="FF0000"/>
              </a:solidFill>
              <a:latin typeface="+mn-lt"/>
              <a:ea typeface="Gill Sans MT" charset="0"/>
              <a:cs typeface="Gill Sans MT" charset="0"/>
            </a:rPr>
            <a:t> </a:t>
          </a:r>
          <a:r>
            <a:rPr lang="en-US" sz="1400" b="0" u="none" spc="-5" dirty="0" smtClean="0">
              <a:solidFill>
                <a:srgbClr val="FF0000"/>
              </a:solidFill>
              <a:latin typeface="+mn-lt"/>
              <a:ea typeface="Gill Sans MT" charset="0"/>
              <a:cs typeface="Gill Sans MT" charset="0"/>
            </a:rPr>
            <a:t>stim </a:t>
          </a:r>
          <a:r>
            <a:rPr lang="en-US" sz="1400" b="0" u="none" dirty="0" smtClean="0">
              <a:solidFill>
                <a:srgbClr val="FF0000"/>
              </a:solidFill>
              <a:latin typeface="+mn-lt"/>
              <a:ea typeface="Gill Sans MT" charset="0"/>
              <a:cs typeface="Gill Sans MT" charset="0"/>
            </a:rPr>
            <a:t>of both </a:t>
          </a:r>
          <a:r>
            <a:rPr lang="en-US" sz="1400" b="0" u="none" spc="-5" dirty="0" err="1" smtClean="0">
              <a:solidFill>
                <a:srgbClr val="FF0000"/>
              </a:solidFill>
              <a:latin typeface="+mn-lt"/>
              <a:ea typeface="Gill Sans MT" charset="0"/>
              <a:cs typeface="Gill Sans MT" charset="0"/>
            </a:rPr>
            <a:t>alpha&amp;gamma</a:t>
          </a:r>
          <a:r>
            <a:rPr lang="en-US" sz="1400" b="0" u="none" spc="-185" dirty="0" smtClean="0">
              <a:solidFill>
                <a:srgbClr val="FF0000"/>
              </a:solidFill>
              <a:latin typeface="+mn-lt"/>
              <a:ea typeface="Gill Sans MT" charset="0"/>
              <a:cs typeface="Gill Sans MT" charset="0"/>
            </a:rPr>
            <a:t> </a:t>
          </a:r>
          <a:r>
            <a:rPr lang="en-US" sz="1400" b="0" u="none" dirty="0" smtClean="0">
              <a:solidFill>
                <a:srgbClr val="FF0000"/>
              </a:solidFill>
              <a:latin typeface="+mn-lt"/>
              <a:ea typeface="Gill Sans MT" charset="0"/>
              <a:cs typeface="Gill Sans MT" charset="0"/>
            </a:rPr>
            <a:t>.</a:t>
          </a:r>
          <a:endParaRPr lang="en-US" sz="1400" b="0" u="none" dirty="0">
            <a:latin typeface="+mn-lt"/>
            <a:ea typeface="Gill Sans MT" charset="0"/>
            <a:cs typeface="Gill Sans MT" charset="0"/>
          </a:endParaRPr>
        </a:p>
      </dgm:t>
    </dgm:pt>
    <dgm:pt modelId="{1E7027C5-25C7-493B-AAF1-C91B10BBB2BE}" type="parTrans" cxnId="{24ECB824-1EFB-489F-86E9-D0ADD2A19280}">
      <dgm:prSet/>
      <dgm:spPr/>
      <dgm:t>
        <a:bodyPr/>
        <a:lstStyle/>
        <a:p>
          <a:endParaRPr lang="en-US" sz="1400" b="0" u="none">
            <a:latin typeface="+mn-lt"/>
          </a:endParaRPr>
        </a:p>
      </dgm:t>
    </dgm:pt>
    <dgm:pt modelId="{F7603DD0-9263-485C-994B-97C1C6387305}" type="sibTrans" cxnId="{24ECB824-1EFB-489F-86E9-D0ADD2A19280}">
      <dgm:prSet/>
      <dgm:spPr/>
      <dgm:t>
        <a:bodyPr/>
        <a:lstStyle/>
        <a:p>
          <a:endParaRPr lang="en-US" sz="1400" b="0" u="none">
            <a:latin typeface="+mn-lt"/>
          </a:endParaRPr>
        </a:p>
      </dgm:t>
    </dgm:pt>
    <dgm:pt modelId="{9CD3CCB8-442D-4527-B554-29780F367E47}" type="pres">
      <dgm:prSet presAssocID="{7531DDAD-E164-450F-8040-C6045D11207F}" presName="linearFlow" presStyleCnt="0">
        <dgm:presLayoutVars>
          <dgm:dir/>
          <dgm:animLvl val="lvl"/>
          <dgm:resizeHandles val="exact"/>
        </dgm:presLayoutVars>
      </dgm:prSet>
      <dgm:spPr/>
      <dgm:t>
        <a:bodyPr/>
        <a:lstStyle/>
        <a:p>
          <a:endParaRPr lang="en-US"/>
        </a:p>
      </dgm:t>
    </dgm:pt>
    <dgm:pt modelId="{CABF90D0-2B7C-46DE-96F8-FE2308B9AFDA}" type="pres">
      <dgm:prSet presAssocID="{8BE59080-EA61-4405-93FB-CFFF31057418}" presName="composite" presStyleCnt="0"/>
      <dgm:spPr/>
    </dgm:pt>
    <dgm:pt modelId="{26DEB232-BFC1-491D-B707-1BC2AAB89FD6}" type="pres">
      <dgm:prSet presAssocID="{8BE59080-EA61-4405-93FB-CFFF31057418}" presName="parentText" presStyleLbl="alignNode1" presStyleIdx="0" presStyleCnt="3">
        <dgm:presLayoutVars>
          <dgm:chMax val="1"/>
          <dgm:bulletEnabled val="1"/>
        </dgm:presLayoutVars>
      </dgm:prSet>
      <dgm:spPr/>
      <dgm:t>
        <a:bodyPr/>
        <a:lstStyle/>
        <a:p>
          <a:endParaRPr lang="en-US"/>
        </a:p>
      </dgm:t>
    </dgm:pt>
    <dgm:pt modelId="{1D652661-F93C-4F5C-8B6E-B78CE192E0D0}" type="pres">
      <dgm:prSet presAssocID="{8BE59080-EA61-4405-93FB-CFFF31057418}" presName="descendantText" presStyleLbl="alignAcc1" presStyleIdx="0" presStyleCnt="3" custLinFactNeighborX="655" custLinFactNeighborY="-303">
        <dgm:presLayoutVars>
          <dgm:bulletEnabled val="1"/>
        </dgm:presLayoutVars>
      </dgm:prSet>
      <dgm:spPr/>
      <dgm:t>
        <a:bodyPr/>
        <a:lstStyle/>
        <a:p>
          <a:endParaRPr lang="en-US"/>
        </a:p>
      </dgm:t>
    </dgm:pt>
    <dgm:pt modelId="{121B7856-1E08-42D3-90DF-1DA52F3956E6}" type="pres">
      <dgm:prSet presAssocID="{42D19AED-8263-4F26-99FB-D39C56774A48}" presName="sp" presStyleCnt="0"/>
      <dgm:spPr/>
    </dgm:pt>
    <dgm:pt modelId="{05D1CA93-8901-4D97-B3CA-2E8B42BC0E36}" type="pres">
      <dgm:prSet presAssocID="{71FF87F9-CB23-4A3E-9F2A-0886EA74B8C2}" presName="composite" presStyleCnt="0"/>
      <dgm:spPr/>
    </dgm:pt>
    <dgm:pt modelId="{CD317F75-F457-4043-B4DD-D7C164A49022}" type="pres">
      <dgm:prSet presAssocID="{71FF87F9-CB23-4A3E-9F2A-0886EA74B8C2}" presName="parentText" presStyleLbl="alignNode1" presStyleIdx="1" presStyleCnt="3">
        <dgm:presLayoutVars>
          <dgm:chMax val="1"/>
          <dgm:bulletEnabled val="1"/>
        </dgm:presLayoutVars>
      </dgm:prSet>
      <dgm:spPr/>
      <dgm:t>
        <a:bodyPr/>
        <a:lstStyle/>
        <a:p>
          <a:endParaRPr lang="en-US"/>
        </a:p>
      </dgm:t>
    </dgm:pt>
    <dgm:pt modelId="{41693A93-F7E0-4C83-A4C6-EE47D9E8BDA4}" type="pres">
      <dgm:prSet presAssocID="{71FF87F9-CB23-4A3E-9F2A-0886EA74B8C2}" presName="descendantText" presStyleLbl="alignAcc1" presStyleIdx="1" presStyleCnt="3">
        <dgm:presLayoutVars>
          <dgm:bulletEnabled val="1"/>
        </dgm:presLayoutVars>
      </dgm:prSet>
      <dgm:spPr/>
      <dgm:t>
        <a:bodyPr/>
        <a:lstStyle/>
        <a:p>
          <a:endParaRPr lang="en-US"/>
        </a:p>
      </dgm:t>
    </dgm:pt>
    <dgm:pt modelId="{E9D5CE28-EBA5-48BB-BAF4-4E707144790A}" type="pres">
      <dgm:prSet presAssocID="{A8804E9E-8397-4A88-863B-B724A375470C}" presName="sp" presStyleCnt="0"/>
      <dgm:spPr/>
    </dgm:pt>
    <dgm:pt modelId="{863EF7FD-2DAC-44BF-AB59-706191A6D120}" type="pres">
      <dgm:prSet presAssocID="{9D1D2311-1A35-4CDA-8037-51644278C50D}" presName="composite" presStyleCnt="0"/>
      <dgm:spPr/>
    </dgm:pt>
    <dgm:pt modelId="{9B7FA061-AF8E-48BF-AC19-F2DD0C859110}" type="pres">
      <dgm:prSet presAssocID="{9D1D2311-1A35-4CDA-8037-51644278C50D}" presName="parentText" presStyleLbl="alignNode1" presStyleIdx="2" presStyleCnt="3">
        <dgm:presLayoutVars>
          <dgm:chMax val="1"/>
          <dgm:bulletEnabled val="1"/>
        </dgm:presLayoutVars>
      </dgm:prSet>
      <dgm:spPr/>
      <dgm:t>
        <a:bodyPr/>
        <a:lstStyle/>
        <a:p>
          <a:endParaRPr lang="en-US"/>
        </a:p>
      </dgm:t>
    </dgm:pt>
    <dgm:pt modelId="{17291060-593A-4A48-A731-12D9A89D26B6}" type="pres">
      <dgm:prSet presAssocID="{9D1D2311-1A35-4CDA-8037-51644278C50D}" presName="descendantText" presStyleLbl="alignAcc1" presStyleIdx="2" presStyleCnt="3">
        <dgm:presLayoutVars>
          <dgm:bulletEnabled val="1"/>
        </dgm:presLayoutVars>
      </dgm:prSet>
      <dgm:spPr/>
      <dgm:t>
        <a:bodyPr/>
        <a:lstStyle/>
        <a:p>
          <a:endParaRPr lang="en-US"/>
        </a:p>
      </dgm:t>
    </dgm:pt>
  </dgm:ptLst>
  <dgm:cxnLst>
    <dgm:cxn modelId="{0431023D-22B8-E343-B646-37ADAB7B5855}" type="presOf" srcId="{65302505-A0EC-4F9D-A401-7894E0E6A2A2}" destId="{1D652661-F93C-4F5C-8B6E-B78CE192E0D0}" srcOrd="0" destOrd="0" presId="urn:microsoft.com/office/officeart/2005/8/layout/chevron2"/>
    <dgm:cxn modelId="{FD9BF363-CBEB-4090-9118-666A39D3F539}" srcId="{8BE59080-EA61-4405-93FB-CFFF31057418}" destId="{65302505-A0EC-4F9D-A401-7894E0E6A2A2}" srcOrd="0" destOrd="0" parTransId="{0993EF7C-0075-46B7-B10D-8AEFFBE95242}" sibTransId="{AE7C4097-E4FE-47F8-AC2B-D3DF83EAADB1}"/>
    <dgm:cxn modelId="{1D8AAA56-4662-A94E-A668-C7230DE874E5}" type="presOf" srcId="{90968AC6-825F-42F0-9A27-F216CEBF2445}" destId="{41693A93-F7E0-4C83-A4C6-EE47D9E8BDA4}" srcOrd="0" destOrd="0" presId="urn:microsoft.com/office/officeart/2005/8/layout/chevron2"/>
    <dgm:cxn modelId="{24ECB824-1EFB-489F-86E9-D0ADD2A19280}" srcId="{9D1D2311-1A35-4CDA-8037-51644278C50D}" destId="{567D5320-983F-40EF-B779-5918706D70BD}" srcOrd="0" destOrd="0" parTransId="{1E7027C5-25C7-493B-AAF1-C91B10BBB2BE}" sibTransId="{F7603DD0-9263-485C-994B-97C1C6387305}"/>
    <dgm:cxn modelId="{876F4F2B-82F0-F748-A98B-497F4FB0D180}" type="presOf" srcId="{71FF87F9-CB23-4A3E-9F2A-0886EA74B8C2}" destId="{CD317F75-F457-4043-B4DD-D7C164A49022}" srcOrd="0" destOrd="0" presId="urn:microsoft.com/office/officeart/2005/8/layout/chevron2"/>
    <dgm:cxn modelId="{AACBD563-6376-47CA-BD25-C0AA728B668F}" srcId="{7531DDAD-E164-450F-8040-C6045D11207F}" destId="{71FF87F9-CB23-4A3E-9F2A-0886EA74B8C2}" srcOrd="1" destOrd="0" parTransId="{02491955-56D5-4B88-9184-0FC2B556A917}" sibTransId="{A8804E9E-8397-4A88-863B-B724A375470C}"/>
    <dgm:cxn modelId="{53B0E6BF-5419-2241-B68D-40D55503BB8D}" type="presOf" srcId="{7531DDAD-E164-450F-8040-C6045D11207F}" destId="{9CD3CCB8-442D-4527-B554-29780F367E47}" srcOrd="0" destOrd="0" presId="urn:microsoft.com/office/officeart/2005/8/layout/chevron2"/>
    <dgm:cxn modelId="{650BC141-6499-834F-B6C5-5E6A136173C9}" type="presOf" srcId="{9D1D2311-1A35-4CDA-8037-51644278C50D}" destId="{9B7FA061-AF8E-48BF-AC19-F2DD0C859110}" srcOrd="0" destOrd="0" presId="urn:microsoft.com/office/officeart/2005/8/layout/chevron2"/>
    <dgm:cxn modelId="{82A2CB0E-8444-497F-91F2-4B490E7C0C88}" srcId="{7531DDAD-E164-450F-8040-C6045D11207F}" destId="{8BE59080-EA61-4405-93FB-CFFF31057418}" srcOrd="0" destOrd="0" parTransId="{EF127D17-B6D4-4D7E-B7F0-A262AE3F8EDF}" sibTransId="{42D19AED-8263-4F26-99FB-D39C56774A48}"/>
    <dgm:cxn modelId="{6B1AA176-2CAC-CE49-80CD-9C5039BDAA2A}" type="presOf" srcId="{567D5320-983F-40EF-B779-5918706D70BD}" destId="{17291060-593A-4A48-A731-12D9A89D26B6}" srcOrd="0" destOrd="0" presId="urn:microsoft.com/office/officeart/2005/8/layout/chevron2"/>
    <dgm:cxn modelId="{44292CF4-5C46-4767-BB19-248C14507029}" srcId="{7531DDAD-E164-450F-8040-C6045D11207F}" destId="{9D1D2311-1A35-4CDA-8037-51644278C50D}" srcOrd="2" destOrd="0" parTransId="{FC9C4148-20B2-40B6-ADFC-4CEA1084147B}" sibTransId="{75D5556A-90DF-426A-B4AB-CE702DCCE7AD}"/>
    <dgm:cxn modelId="{FAA5DDB9-7F41-48E3-A12F-ACF03669A407}" srcId="{71FF87F9-CB23-4A3E-9F2A-0886EA74B8C2}" destId="{90968AC6-825F-42F0-9A27-F216CEBF2445}" srcOrd="0" destOrd="0" parTransId="{BCB670E8-4E84-4303-A869-B7A901B2A0A3}" sibTransId="{0B8CA3A6-043B-4A38-8EA7-C2B1E14AA615}"/>
    <dgm:cxn modelId="{93E7C580-692D-1A41-B0A0-1BF7A378D89A}" type="presOf" srcId="{8BE59080-EA61-4405-93FB-CFFF31057418}" destId="{26DEB232-BFC1-491D-B707-1BC2AAB89FD6}" srcOrd="0" destOrd="0" presId="urn:microsoft.com/office/officeart/2005/8/layout/chevron2"/>
    <dgm:cxn modelId="{43D76D6A-7A4D-2549-94F7-7C294ABD9756}" type="presParOf" srcId="{9CD3CCB8-442D-4527-B554-29780F367E47}" destId="{CABF90D0-2B7C-46DE-96F8-FE2308B9AFDA}" srcOrd="0" destOrd="0" presId="urn:microsoft.com/office/officeart/2005/8/layout/chevron2"/>
    <dgm:cxn modelId="{36E169E6-52F8-AB46-A8C1-208E916DB76E}" type="presParOf" srcId="{CABF90D0-2B7C-46DE-96F8-FE2308B9AFDA}" destId="{26DEB232-BFC1-491D-B707-1BC2AAB89FD6}" srcOrd="0" destOrd="0" presId="urn:microsoft.com/office/officeart/2005/8/layout/chevron2"/>
    <dgm:cxn modelId="{3D1464EA-DDB5-9F42-9A0E-21D7FCBC8DD5}" type="presParOf" srcId="{CABF90D0-2B7C-46DE-96F8-FE2308B9AFDA}" destId="{1D652661-F93C-4F5C-8B6E-B78CE192E0D0}" srcOrd="1" destOrd="0" presId="urn:microsoft.com/office/officeart/2005/8/layout/chevron2"/>
    <dgm:cxn modelId="{F49D1148-2C4D-244C-B899-122E02BC02C5}" type="presParOf" srcId="{9CD3CCB8-442D-4527-B554-29780F367E47}" destId="{121B7856-1E08-42D3-90DF-1DA52F3956E6}" srcOrd="1" destOrd="0" presId="urn:microsoft.com/office/officeart/2005/8/layout/chevron2"/>
    <dgm:cxn modelId="{055C0F51-59C9-564D-9618-51683D4F56CE}" type="presParOf" srcId="{9CD3CCB8-442D-4527-B554-29780F367E47}" destId="{05D1CA93-8901-4D97-B3CA-2E8B42BC0E36}" srcOrd="2" destOrd="0" presId="urn:microsoft.com/office/officeart/2005/8/layout/chevron2"/>
    <dgm:cxn modelId="{85DF420C-9456-7842-98CC-BA2578681C38}" type="presParOf" srcId="{05D1CA93-8901-4D97-B3CA-2E8B42BC0E36}" destId="{CD317F75-F457-4043-B4DD-D7C164A49022}" srcOrd="0" destOrd="0" presId="urn:microsoft.com/office/officeart/2005/8/layout/chevron2"/>
    <dgm:cxn modelId="{0C0144A5-FDD6-474A-BBC3-6F3D0AFC4996}" type="presParOf" srcId="{05D1CA93-8901-4D97-B3CA-2E8B42BC0E36}" destId="{41693A93-F7E0-4C83-A4C6-EE47D9E8BDA4}" srcOrd="1" destOrd="0" presId="urn:microsoft.com/office/officeart/2005/8/layout/chevron2"/>
    <dgm:cxn modelId="{350121B4-8C8F-AF41-B3B7-FDD29FAF6A58}" type="presParOf" srcId="{9CD3CCB8-442D-4527-B554-29780F367E47}" destId="{E9D5CE28-EBA5-48BB-BAF4-4E707144790A}" srcOrd="3" destOrd="0" presId="urn:microsoft.com/office/officeart/2005/8/layout/chevron2"/>
    <dgm:cxn modelId="{902857F9-0989-0D43-9083-F60E3C4E4827}" type="presParOf" srcId="{9CD3CCB8-442D-4527-B554-29780F367E47}" destId="{863EF7FD-2DAC-44BF-AB59-706191A6D120}" srcOrd="4" destOrd="0" presId="urn:microsoft.com/office/officeart/2005/8/layout/chevron2"/>
    <dgm:cxn modelId="{13952BA4-369C-7641-9379-FD5D38406A96}" type="presParOf" srcId="{863EF7FD-2DAC-44BF-AB59-706191A6D120}" destId="{9B7FA061-AF8E-48BF-AC19-F2DD0C859110}" srcOrd="0" destOrd="0" presId="urn:microsoft.com/office/officeart/2005/8/layout/chevron2"/>
    <dgm:cxn modelId="{A4DEAA5D-B129-9A4E-9AF4-869F4E260F3A}" type="presParOf" srcId="{863EF7FD-2DAC-44BF-AB59-706191A6D120}" destId="{17291060-593A-4A48-A731-12D9A89D26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A2A2B-6D45-4A19-9679-941425A2DF99}">
      <dsp:nvSpPr>
        <dsp:cNvPr id="0" name=""/>
        <dsp:cNvSpPr/>
      </dsp:nvSpPr>
      <dsp:spPr>
        <a:xfrm>
          <a:off x="921" y="520014"/>
          <a:ext cx="1169574" cy="8257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spc="-10" dirty="0" smtClean="0">
              <a:latin typeface="Calibri"/>
              <a:cs typeface="Calibri"/>
            </a:rPr>
            <a:t>Stretching </a:t>
          </a:r>
          <a:r>
            <a:rPr lang="en-US" sz="1400" b="0" kern="1200" dirty="0" smtClean="0">
              <a:latin typeface="Calibri"/>
              <a:cs typeface="Calibri"/>
            </a:rPr>
            <a:t>of </a:t>
          </a:r>
          <a:r>
            <a:rPr lang="en-US" sz="1400" b="0" kern="1200" spc="-5" dirty="0" smtClean="0">
              <a:latin typeface="Calibri"/>
              <a:cs typeface="Calibri"/>
            </a:rPr>
            <a:t>the </a:t>
          </a:r>
          <a:r>
            <a:rPr lang="en-US" sz="1400" b="0" kern="1200" spc="-10" dirty="0" smtClean="0">
              <a:latin typeface="Calibri"/>
              <a:cs typeface="Calibri"/>
            </a:rPr>
            <a:t>muscle</a:t>
          </a:r>
          <a:endParaRPr lang="en-US" sz="1400" b="0" kern="1200" dirty="0"/>
        </a:p>
      </dsp:txBody>
      <dsp:txXfrm>
        <a:off x="25108" y="544201"/>
        <a:ext cx="1121200" cy="777422"/>
      </dsp:txXfrm>
    </dsp:sp>
    <dsp:sp modelId="{AF0783D4-2B17-4C9A-B1DF-1AF048CE2012}">
      <dsp:nvSpPr>
        <dsp:cNvPr id="0" name=""/>
        <dsp:cNvSpPr/>
      </dsp:nvSpPr>
      <dsp:spPr>
        <a:xfrm>
          <a:off x="1291612" y="762247"/>
          <a:ext cx="291781" cy="3413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a:off x="1291612" y="830513"/>
        <a:ext cx="204247" cy="204797"/>
      </dsp:txXfrm>
    </dsp:sp>
    <dsp:sp modelId="{4025BD13-49B7-4CC6-B739-3618ECA14C83}">
      <dsp:nvSpPr>
        <dsp:cNvPr id="0" name=""/>
        <dsp:cNvSpPr/>
      </dsp:nvSpPr>
      <dsp:spPr>
        <a:xfrm>
          <a:off x="1721026" y="520014"/>
          <a:ext cx="1598851" cy="8257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spc="-10" dirty="0" smtClean="0">
              <a:latin typeface="+mn-lt"/>
              <a:cs typeface="Calibri"/>
            </a:rPr>
            <a:t>Stretching </a:t>
          </a:r>
          <a:r>
            <a:rPr lang="en-US" sz="1400" b="0" kern="1200" spc="-15" dirty="0" err="1" smtClean="0">
              <a:latin typeface="+mn-lt"/>
              <a:cs typeface="Calibri"/>
            </a:rPr>
            <a:t>extrafusal</a:t>
          </a:r>
          <a:r>
            <a:rPr lang="en-US" sz="1400" b="0" kern="1200" spc="90" dirty="0" smtClean="0">
              <a:latin typeface="+mn-lt"/>
              <a:cs typeface="Calibri"/>
            </a:rPr>
            <a:t> </a:t>
          </a:r>
          <a:r>
            <a:rPr lang="en-US" sz="1400" b="0" kern="1200" spc="-5" dirty="0" smtClean="0">
              <a:latin typeface="+mn-lt"/>
              <a:cs typeface="Calibri"/>
            </a:rPr>
            <a:t>muscle</a:t>
          </a:r>
          <a:endParaRPr lang="en-US" sz="1400" b="0" kern="1200" dirty="0" smtClean="0">
            <a:latin typeface="+mn-lt"/>
            <a:cs typeface="Calibri"/>
          </a:endParaRPr>
        </a:p>
        <a:p>
          <a:pPr lvl="0" algn="ctr" defTabSz="622300">
            <a:lnSpc>
              <a:spcPct val="90000"/>
            </a:lnSpc>
            <a:spcBef>
              <a:spcPct val="0"/>
            </a:spcBef>
            <a:spcAft>
              <a:spcPct val="35000"/>
            </a:spcAft>
          </a:pPr>
          <a:r>
            <a:rPr lang="en-US" sz="1400" b="0" kern="1200" spc="-10" dirty="0" smtClean="0">
              <a:latin typeface="+mn-lt"/>
              <a:cs typeface="Calibri"/>
            </a:rPr>
            <a:t>fibers </a:t>
          </a:r>
          <a:endParaRPr lang="en-US" sz="1400" b="0" kern="1200" dirty="0">
            <a:latin typeface="+mn-lt"/>
          </a:endParaRPr>
        </a:p>
      </dsp:txBody>
      <dsp:txXfrm>
        <a:off x="1745213" y="544201"/>
        <a:ext cx="1550477" cy="777422"/>
      </dsp:txXfrm>
    </dsp:sp>
    <dsp:sp modelId="{19E22C20-AFE7-4228-A909-6A8D7F1B5CA5}">
      <dsp:nvSpPr>
        <dsp:cNvPr id="0" name=""/>
        <dsp:cNvSpPr/>
      </dsp:nvSpPr>
      <dsp:spPr>
        <a:xfrm>
          <a:off x="3440994" y="762247"/>
          <a:ext cx="291781" cy="3413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a:off x="3440994" y="830513"/>
        <a:ext cx="204247" cy="204797"/>
      </dsp:txXfrm>
    </dsp:sp>
    <dsp:sp modelId="{C16477EA-1123-480D-BFF8-1D670235C3D7}">
      <dsp:nvSpPr>
        <dsp:cNvPr id="0" name=""/>
        <dsp:cNvSpPr/>
      </dsp:nvSpPr>
      <dsp:spPr>
        <a:xfrm>
          <a:off x="3870408" y="520014"/>
          <a:ext cx="1817301" cy="8257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spc="-10" dirty="0" smtClean="0">
              <a:latin typeface="+mn-lt"/>
              <a:cs typeface="Calibri"/>
            </a:rPr>
            <a:t>Stretching </a:t>
          </a:r>
          <a:r>
            <a:rPr lang="en-US" sz="1400" b="0" kern="1200" spc="-15" dirty="0" err="1" smtClean="0">
              <a:latin typeface="+mn-lt"/>
              <a:cs typeface="Calibri"/>
            </a:rPr>
            <a:t>intrafusal</a:t>
          </a:r>
          <a:r>
            <a:rPr lang="en-US" sz="1400" b="0" kern="1200" spc="-15" dirty="0" smtClean="0">
              <a:latin typeface="+mn-lt"/>
              <a:cs typeface="Calibri"/>
            </a:rPr>
            <a:t> </a:t>
          </a:r>
          <a:r>
            <a:rPr lang="en-US" sz="1400" b="0" kern="1200" spc="-10" dirty="0" smtClean="0">
              <a:latin typeface="+mn-lt"/>
              <a:cs typeface="Calibri"/>
            </a:rPr>
            <a:t>peripheral contractile  </a:t>
          </a:r>
          <a:r>
            <a:rPr lang="en-US" sz="1400" b="0" kern="1200" spc="-5" dirty="0" smtClean="0">
              <a:latin typeface="+mn-lt"/>
              <a:cs typeface="Calibri"/>
            </a:rPr>
            <a:t>fibers</a:t>
          </a:r>
          <a:endParaRPr lang="en-US" sz="1400" b="0" kern="1200" dirty="0">
            <a:latin typeface="+mn-lt"/>
          </a:endParaRPr>
        </a:p>
      </dsp:txBody>
      <dsp:txXfrm>
        <a:off x="3894595" y="544201"/>
        <a:ext cx="1768927" cy="777422"/>
      </dsp:txXfrm>
    </dsp:sp>
    <dsp:sp modelId="{14CC45AC-F6D7-4807-B6E5-9B787535D5AD}">
      <dsp:nvSpPr>
        <dsp:cNvPr id="0" name=""/>
        <dsp:cNvSpPr/>
      </dsp:nvSpPr>
      <dsp:spPr>
        <a:xfrm rot="5400000">
          <a:off x="4490024" y="1442153"/>
          <a:ext cx="297909" cy="3413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rot="-5400000">
        <a:off x="4536580" y="1463864"/>
        <a:ext cx="204797" cy="208536"/>
      </dsp:txXfrm>
    </dsp:sp>
    <dsp:sp modelId="{17E3168D-5516-4186-BB95-7D30766BF99F}">
      <dsp:nvSpPr>
        <dsp:cNvPr id="0" name=""/>
        <dsp:cNvSpPr/>
      </dsp:nvSpPr>
      <dsp:spPr>
        <a:xfrm>
          <a:off x="3303279" y="1896340"/>
          <a:ext cx="2384431" cy="8257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latin typeface="+mn-lt"/>
              <a:cs typeface="Calibri"/>
            </a:rPr>
            <a:t>+ </a:t>
          </a:r>
          <a:r>
            <a:rPr lang="en-US" sz="1400" b="0" kern="1200" spc="-20" dirty="0" smtClean="0">
              <a:solidFill>
                <a:srgbClr val="FF0000"/>
              </a:solidFill>
              <a:latin typeface="+mn-lt"/>
              <a:cs typeface="Calibri"/>
            </a:rPr>
            <a:t>stretch </a:t>
          </a:r>
          <a:r>
            <a:rPr lang="en-US" sz="1400" b="0" kern="1200" spc="-10" dirty="0" smtClean="0">
              <a:solidFill>
                <a:srgbClr val="FF0000"/>
              </a:solidFill>
              <a:latin typeface="+mn-lt"/>
              <a:cs typeface="Calibri"/>
            </a:rPr>
            <a:t>receptor zone (central) </a:t>
          </a:r>
          <a:r>
            <a:rPr lang="en-US" sz="1400" b="0" kern="1200" dirty="0" smtClean="0">
              <a:latin typeface="+mn-lt"/>
              <a:cs typeface="Calibri"/>
            </a:rPr>
            <a:t>in </a:t>
          </a:r>
          <a:r>
            <a:rPr lang="en-US" sz="1400" b="0" kern="1200" spc="-15" dirty="0" err="1" smtClean="0">
              <a:latin typeface="+mn-lt"/>
              <a:cs typeface="Calibri"/>
            </a:rPr>
            <a:t>intrafusal</a:t>
          </a:r>
          <a:r>
            <a:rPr lang="en-US" sz="1400" b="0" kern="1200" spc="-15" dirty="0" smtClean="0">
              <a:latin typeface="+mn-lt"/>
              <a:cs typeface="Calibri"/>
            </a:rPr>
            <a:t>  </a:t>
          </a:r>
          <a:r>
            <a:rPr lang="en-US" sz="1400" b="0" kern="1200" spc="-10" dirty="0" smtClean="0">
              <a:latin typeface="+mn-lt"/>
              <a:cs typeface="Calibri"/>
            </a:rPr>
            <a:t>fiber</a:t>
          </a:r>
          <a:endParaRPr lang="en-US" sz="1400" b="0" kern="1200" dirty="0">
            <a:latin typeface="+mn-lt"/>
          </a:endParaRPr>
        </a:p>
      </dsp:txBody>
      <dsp:txXfrm>
        <a:off x="3327466" y="1920527"/>
        <a:ext cx="2336057" cy="777422"/>
      </dsp:txXfrm>
    </dsp:sp>
    <dsp:sp modelId="{01B67B60-7007-4492-A00E-6DE3BD3F9DD9}">
      <dsp:nvSpPr>
        <dsp:cNvPr id="0" name=""/>
        <dsp:cNvSpPr/>
      </dsp:nvSpPr>
      <dsp:spPr>
        <a:xfrm rot="10800000">
          <a:off x="2890381" y="2138574"/>
          <a:ext cx="291781" cy="3413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p>
      </dsp:txBody>
      <dsp:txXfrm rot="10800000">
        <a:off x="2977915" y="2206840"/>
        <a:ext cx="204247" cy="204797"/>
      </dsp:txXfrm>
    </dsp:sp>
    <dsp:sp modelId="{329F7D5B-7506-4D34-82BA-4D96887CEAA5}">
      <dsp:nvSpPr>
        <dsp:cNvPr id="0" name=""/>
        <dsp:cNvSpPr/>
      </dsp:nvSpPr>
      <dsp:spPr>
        <a:xfrm>
          <a:off x="498890" y="1896340"/>
          <a:ext cx="2253858" cy="82579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spc="-5" dirty="0" smtClean="0">
              <a:latin typeface="+mn-lt"/>
              <a:cs typeface="Calibri"/>
            </a:rPr>
            <a:t>+</a:t>
          </a:r>
          <a:r>
            <a:rPr lang="en-US" sz="1400" b="0" kern="1200" spc="-5" dirty="0" smtClean="0">
              <a:solidFill>
                <a:srgbClr val="FF0000"/>
              </a:solidFill>
              <a:latin typeface="+mn-lt"/>
              <a:cs typeface="Calibri"/>
            </a:rPr>
            <a:t>stimulation </a:t>
          </a:r>
          <a:r>
            <a:rPr lang="en-US" sz="1400" b="0" kern="1200" dirty="0" smtClean="0">
              <a:solidFill>
                <a:srgbClr val="FF0000"/>
              </a:solidFill>
              <a:latin typeface="+mn-lt"/>
              <a:cs typeface="Calibri"/>
            </a:rPr>
            <a:t>of sensory </a:t>
          </a:r>
          <a:r>
            <a:rPr lang="en-US" sz="1400" b="0" kern="1200" spc="-15" dirty="0" smtClean="0">
              <a:latin typeface="+mn-lt"/>
              <a:cs typeface="Calibri"/>
            </a:rPr>
            <a:t>afferent </a:t>
          </a:r>
          <a:r>
            <a:rPr lang="en-US" sz="1400" b="0" kern="1200" spc="-5" dirty="0" smtClean="0">
              <a:latin typeface="+mn-lt"/>
              <a:cs typeface="Calibri"/>
            </a:rPr>
            <a:t>endings </a:t>
          </a:r>
          <a:r>
            <a:rPr lang="en-US" sz="1400" b="0" kern="1200" spc="-10" dirty="0" smtClean="0">
              <a:latin typeface="+mn-lt"/>
              <a:cs typeface="Calibri"/>
            </a:rPr>
            <a:t>encircling  receptor</a:t>
          </a:r>
          <a:r>
            <a:rPr lang="en-US" sz="1400" b="0" kern="1200" spc="-114" dirty="0" smtClean="0">
              <a:latin typeface="+mn-lt"/>
              <a:cs typeface="Calibri"/>
            </a:rPr>
            <a:t> </a:t>
          </a:r>
          <a:r>
            <a:rPr lang="en-US" sz="1400" b="0" kern="1200" spc="-5" dirty="0" smtClean="0">
              <a:latin typeface="+mn-lt"/>
              <a:cs typeface="Calibri"/>
            </a:rPr>
            <a:t>area.</a:t>
          </a:r>
          <a:endParaRPr lang="en-US" sz="1400" b="0" kern="1200" dirty="0">
            <a:latin typeface="+mn-lt"/>
          </a:endParaRPr>
        </a:p>
      </dsp:txBody>
      <dsp:txXfrm>
        <a:off x="523077" y="1920527"/>
        <a:ext cx="2205484" cy="777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B232-BFC1-491D-B707-1BC2AAB89FD6}">
      <dsp:nvSpPr>
        <dsp:cNvPr id="0" name=""/>
        <dsp:cNvSpPr/>
      </dsp:nvSpPr>
      <dsp:spPr>
        <a:xfrm rot="5400000">
          <a:off x="-112204" y="112846"/>
          <a:ext cx="748032" cy="523622"/>
        </a:xfrm>
        <a:prstGeom prst="chevron">
          <a:avLst/>
        </a:prstGeom>
        <a:solidFill>
          <a:schemeClr val="bg1">
            <a:lumMod val="9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u="none" kern="1200" dirty="0" smtClean="0">
              <a:latin typeface="+mn-lt"/>
            </a:rPr>
            <a:t>1</a:t>
          </a:r>
          <a:endParaRPr lang="en-US" sz="1400" b="0" u="none" kern="1200" dirty="0">
            <a:latin typeface="+mn-lt"/>
          </a:endParaRPr>
        </a:p>
      </dsp:txBody>
      <dsp:txXfrm rot="-5400000">
        <a:off x="1" y="262452"/>
        <a:ext cx="523622" cy="224410"/>
      </dsp:txXfrm>
    </dsp:sp>
    <dsp:sp modelId="{1D652661-F93C-4F5C-8B6E-B78CE192E0D0}">
      <dsp:nvSpPr>
        <dsp:cNvPr id="0" name=""/>
        <dsp:cNvSpPr/>
      </dsp:nvSpPr>
      <dsp:spPr>
        <a:xfrm rot="5400000">
          <a:off x="2869188" y="-2345566"/>
          <a:ext cx="486221" cy="5177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u="none" kern="1200" spc="-5" dirty="0" smtClean="0">
              <a:solidFill>
                <a:srgbClr val="FF0000"/>
              </a:solidFill>
              <a:latin typeface="+mn-lt"/>
              <a:ea typeface="Gill Sans MT" charset="0"/>
              <a:cs typeface="Gill Sans MT" charset="0"/>
            </a:rPr>
            <a:t>stimulation </a:t>
          </a:r>
          <a:r>
            <a:rPr lang="en-US" sz="1400" b="0" u="none" kern="1200" dirty="0" smtClean="0">
              <a:solidFill>
                <a:srgbClr val="FF0000"/>
              </a:solidFill>
              <a:latin typeface="+mn-lt"/>
              <a:ea typeface="Gill Sans MT" charset="0"/>
              <a:cs typeface="Gill Sans MT" charset="0"/>
            </a:rPr>
            <a:t>of </a:t>
          </a:r>
          <a:r>
            <a:rPr lang="en-US" sz="1400" b="0" u="none" kern="1200" spc="-5" dirty="0" smtClean="0">
              <a:solidFill>
                <a:srgbClr val="FF0000"/>
              </a:solidFill>
              <a:latin typeface="+mn-lt"/>
              <a:ea typeface="Gill Sans MT" charset="0"/>
              <a:cs typeface="Gill Sans MT" charset="0"/>
            </a:rPr>
            <a:t>alpha motor neurons by </a:t>
          </a:r>
          <a:r>
            <a:rPr lang="en-US" sz="1400" b="0" u="none" kern="1200" dirty="0" smtClean="0">
              <a:solidFill>
                <a:srgbClr val="FF0000"/>
              </a:solidFill>
              <a:latin typeface="+mn-lt"/>
              <a:ea typeface="Gill Sans MT" charset="0"/>
              <a:cs typeface="Gill Sans MT" charset="0"/>
            </a:rPr>
            <a:t>muscle</a:t>
          </a:r>
          <a:r>
            <a:rPr lang="en-US" sz="1400" b="0" u="none" kern="1200" spc="-100" dirty="0" smtClean="0">
              <a:solidFill>
                <a:srgbClr val="FF0000"/>
              </a:solidFill>
              <a:latin typeface="+mn-lt"/>
              <a:ea typeface="Gill Sans MT" charset="0"/>
              <a:cs typeface="Gill Sans MT" charset="0"/>
            </a:rPr>
            <a:t> </a:t>
          </a:r>
          <a:r>
            <a:rPr lang="en-US" sz="1400" b="0" u="none" kern="1200" spc="-10" dirty="0" smtClean="0">
              <a:solidFill>
                <a:srgbClr val="FF0000"/>
              </a:solidFill>
              <a:latin typeface="+mn-lt"/>
              <a:ea typeface="Gill Sans MT" charset="0"/>
              <a:cs typeface="Gill Sans MT" charset="0"/>
            </a:rPr>
            <a:t>stretch, </a:t>
          </a:r>
          <a:r>
            <a:rPr lang="en-US" sz="1400" b="0" u="none" kern="1200" spc="-10" dirty="0" smtClean="0">
              <a:solidFill>
                <a:schemeClr val="tx1"/>
              </a:solidFill>
              <a:latin typeface="+mn-lt"/>
              <a:ea typeface="Gill Sans MT" charset="0"/>
              <a:cs typeface="Gill Sans MT" charset="0"/>
            </a:rPr>
            <a:t>which stretches the mid portion of spindle therefore </a:t>
          </a:r>
          <a:r>
            <a:rPr lang="en-US" sz="1400" b="0" u="none" kern="1200" spc="-10" dirty="0" smtClean="0">
              <a:solidFill>
                <a:schemeClr val="tx1"/>
              </a:solidFill>
              <a:latin typeface="+mn-lt"/>
            </a:rPr>
            <a:t>excites the receptor.</a:t>
          </a:r>
          <a:endParaRPr lang="en-US" sz="1400" b="0" u="none" kern="1200" dirty="0">
            <a:solidFill>
              <a:schemeClr val="tx1"/>
            </a:solidFill>
            <a:latin typeface="+mn-lt"/>
            <a:ea typeface="Gill Sans MT" charset="0"/>
            <a:cs typeface="Gill Sans MT" charset="0"/>
          </a:endParaRPr>
        </a:p>
      </dsp:txBody>
      <dsp:txXfrm rot="-5400000">
        <a:off x="523623" y="23734"/>
        <a:ext cx="5153618" cy="438751"/>
      </dsp:txXfrm>
    </dsp:sp>
    <dsp:sp modelId="{CD317F75-F457-4043-B4DD-D7C164A49022}">
      <dsp:nvSpPr>
        <dsp:cNvPr id="0" name=""/>
        <dsp:cNvSpPr/>
      </dsp:nvSpPr>
      <dsp:spPr>
        <a:xfrm rot="5400000">
          <a:off x="-112204" y="638288"/>
          <a:ext cx="748032" cy="523622"/>
        </a:xfrm>
        <a:prstGeom prst="chevron">
          <a:avLst/>
        </a:prstGeom>
        <a:solidFill>
          <a:schemeClr val="accent2">
            <a:lumMod val="20000"/>
            <a:lumOff val="8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u="none" kern="1200" dirty="0" smtClean="0">
              <a:latin typeface="+mn-lt"/>
            </a:rPr>
            <a:t>2</a:t>
          </a:r>
          <a:endParaRPr lang="en-US" sz="1400" b="0" u="none" kern="1200" dirty="0">
            <a:latin typeface="+mn-lt"/>
          </a:endParaRPr>
        </a:p>
      </dsp:txBody>
      <dsp:txXfrm rot="-5400000">
        <a:off x="1" y="787894"/>
        <a:ext cx="523622" cy="224410"/>
      </dsp:txXfrm>
    </dsp:sp>
    <dsp:sp modelId="{41693A93-F7E0-4C83-A4C6-EE47D9E8BDA4}">
      <dsp:nvSpPr>
        <dsp:cNvPr id="0" name=""/>
        <dsp:cNvSpPr/>
      </dsp:nvSpPr>
      <dsp:spPr>
        <a:xfrm rot="5400000">
          <a:off x="2869188" y="-1819482"/>
          <a:ext cx="486221" cy="5177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u="none" kern="1200" spc="-5" dirty="0" smtClean="0">
              <a:solidFill>
                <a:srgbClr val="FF0000"/>
              </a:solidFill>
              <a:latin typeface="+mn-lt"/>
              <a:ea typeface="Gill Sans MT" charset="0"/>
              <a:cs typeface="Gill Sans MT" charset="0"/>
            </a:rPr>
            <a:t>stimulation </a:t>
          </a:r>
          <a:r>
            <a:rPr lang="en-US" sz="1400" b="0" u="none" kern="1200" dirty="0" smtClean="0">
              <a:solidFill>
                <a:srgbClr val="FF0000"/>
              </a:solidFill>
              <a:latin typeface="+mn-lt"/>
              <a:ea typeface="Gill Sans MT" charset="0"/>
              <a:cs typeface="Gill Sans MT" charset="0"/>
            </a:rPr>
            <a:t>of </a:t>
          </a:r>
          <a:r>
            <a:rPr lang="en-US" sz="1400" b="0" u="none" kern="1200" spc="-10" dirty="0" smtClean="0">
              <a:solidFill>
                <a:srgbClr val="FF0000"/>
              </a:solidFill>
              <a:latin typeface="+mn-lt"/>
              <a:ea typeface="Gill Sans MT" charset="0"/>
              <a:cs typeface="Gill Sans MT" charset="0"/>
            </a:rPr>
            <a:t>gamma </a:t>
          </a:r>
          <a:r>
            <a:rPr lang="en-US" sz="1400" b="0" u="none" kern="1200" spc="-5" dirty="0" smtClean="0">
              <a:solidFill>
                <a:srgbClr val="FF0000"/>
              </a:solidFill>
              <a:latin typeface="+mn-lt"/>
              <a:ea typeface="Gill Sans MT" charset="0"/>
              <a:cs typeface="Gill Sans MT" charset="0"/>
            </a:rPr>
            <a:t>motor</a:t>
          </a:r>
          <a:r>
            <a:rPr lang="en-US" sz="1400" b="0" u="none" kern="1200" spc="-110" dirty="0" smtClean="0">
              <a:solidFill>
                <a:srgbClr val="FF0000"/>
              </a:solidFill>
              <a:latin typeface="+mn-lt"/>
              <a:ea typeface="Gill Sans MT" charset="0"/>
              <a:cs typeface="Gill Sans MT" charset="0"/>
            </a:rPr>
            <a:t> </a:t>
          </a:r>
          <a:r>
            <a:rPr lang="en-US" sz="1400" b="0" u="none" kern="1200" spc="-5" dirty="0" smtClean="0">
              <a:solidFill>
                <a:srgbClr val="FF0000"/>
              </a:solidFill>
              <a:latin typeface="+mn-lt"/>
              <a:ea typeface="Gill Sans MT" charset="0"/>
              <a:cs typeface="Gill Sans MT" charset="0"/>
            </a:rPr>
            <a:t>neurons</a:t>
          </a:r>
          <a:endParaRPr lang="en-US" sz="1400" b="0" u="none" kern="1200" dirty="0">
            <a:latin typeface="+mn-lt"/>
            <a:ea typeface="Gill Sans MT" charset="0"/>
            <a:cs typeface="Gill Sans MT" charset="0"/>
          </a:endParaRPr>
        </a:p>
      </dsp:txBody>
      <dsp:txXfrm rot="-5400000">
        <a:off x="523623" y="549818"/>
        <a:ext cx="5153618" cy="438751"/>
      </dsp:txXfrm>
    </dsp:sp>
    <dsp:sp modelId="{9B7FA061-AF8E-48BF-AC19-F2DD0C859110}">
      <dsp:nvSpPr>
        <dsp:cNvPr id="0" name=""/>
        <dsp:cNvSpPr/>
      </dsp:nvSpPr>
      <dsp:spPr>
        <a:xfrm rot="5400000">
          <a:off x="-112204" y="1163731"/>
          <a:ext cx="748032" cy="523622"/>
        </a:xfrm>
        <a:prstGeom prst="chevron">
          <a:avLst/>
        </a:prstGeom>
        <a:solidFill>
          <a:srgbClr val="DCDFE8"/>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u="none" kern="1200" dirty="0" smtClean="0">
              <a:latin typeface="+mn-lt"/>
            </a:rPr>
            <a:t>3</a:t>
          </a:r>
          <a:endParaRPr lang="en-US" sz="1400" b="0" u="none" kern="1200" dirty="0">
            <a:latin typeface="+mn-lt"/>
          </a:endParaRPr>
        </a:p>
      </dsp:txBody>
      <dsp:txXfrm rot="-5400000">
        <a:off x="1" y="1313337"/>
        <a:ext cx="523622" cy="224410"/>
      </dsp:txXfrm>
    </dsp:sp>
    <dsp:sp modelId="{17291060-593A-4A48-A731-12D9A89D26B6}">
      <dsp:nvSpPr>
        <dsp:cNvPr id="0" name=""/>
        <dsp:cNvSpPr/>
      </dsp:nvSpPr>
      <dsp:spPr>
        <a:xfrm rot="5400000">
          <a:off x="2869188" y="-1294039"/>
          <a:ext cx="486221" cy="51773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u="none" kern="1200" spc="10" dirty="0" err="1" smtClean="0">
              <a:solidFill>
                <a:srgbClr val="FF0000"/>
              </a:solidFill>
              <a:latin typeface="+mn-lt"/>
              <a:ea typeface="Gill Sans MT" charset="0"/>
              <a:cs typeface="Gill Sans MT" charset="0"/>
            </a:rPr>
            <a:t>Coactivation</a:t>
          </a:r>
          <a:r>
            <a:rPr lang="en-US" sz="1400" b="0" u="none" kern="1200" spc="10" dirty="0" smtClean="0">
              <a:solidFill>
                <a:srgbClr val="FF0000"/>
              </a:solidFill>
              <a:latin typeface="+mn-lt"/>
              <a:ea typeface="Gill Sans MT" charset="0"/>
              <a:cs typeface="Gill Sans MT" charset="0"/>
            </a:rPr>
            <a:t> </a:t>
          </a:r>
          <a:r>
            <a:rPr lang="en-US" sz="1400" b="0" u="none" kern="1200" spc="-5" dirty="0" smtClean="0">
              <a:solidFill>
                <a:srgbClr val="FF0000"/>
              </a:solidFill>
              <a:latin typeface="+mn-lt"/>
              <a:ea typeface="Gill Sans MT" charset="0"/>
              <a:cs typeface="Gill Sans MT" charset="0"/>
            </a:rPr>
            <a:t>stim </a:t>
          </a:r>
          <a:r>
            <a:rPr lang="en-US" sz="1400" b="0" u="none" kern="1200" dirty="0" smtClean="0">
              <a:solidFill>
                <a:srgbClr val="FF0000"/>
              </a:solidFill>
              <a:latin typeface="+mn-lt"/>
              <a:ea typeface="Gill Sans MT" charset="0"/>
              <a:cs typeface="Gill Sans MT" charset="0"/>
            </a:rPr>
            <a:t>of both </a:t>
          </a:r>
          <a:r>
            <a:rPr lang="en-US" sz="1400" b="0" u="none" kern="1200" spc="-5" dirty="0" err="1" smtClean="0">
              <a:solidFill>
                <a:srgbClr val="FF0000"/>
              </a:solidFill>
              <a:latin typeface="+mn-lt"/>
              <a:ea typeface="Gill Sans MT" charset="0"/>
              <a:cs typeface="Gill Sans MT" charset="0"/>
            </a:rPr>
            <a:t>alpha&amp;gamma</a:t>
          </a:r>
          <a:r>
            <a:rPr lang="en-US" sz="1400" b="0" u="none" kern="1200" spc="-185" dirty="0" smtClean="0">
              <a:solidFill>
                <a:srgbClr val="FF0000"/>
              </a:solidFill>
              <a:latin typeface="+mn-lt"/>
              <a:ea typeface="Gill Sans MT" charset="0"/>
              <a:cs typeface="Gill Sans MT" charset="0"/>
            </a:rPr>
            <a:t> </a:t>
          </a:r>
          <a:r>
            <a:rPr lang="en-US" sz="1400" b="0" u="none" kern="1200" dirty="0" smtClean="0">
              <a:solidFill>
                <a:srgbClr val="FF0000"/>
              </a:solidFill>
              <a:latin typeface="+mn-lt"/>
              <a:ea typeface="Gill Sans MT" charset="0"/>
              <a:cs typeface="Gill Sans MT" charset="0"/>
            </a:rPr>
            <a:t>.</a:t>
          </a:r>
          <a:endParaRPr lang="en-US" sz="1400" b="0" u="none" kern="1200" dirty="0">
            <a:latin typeface="+mn-lt"/>
            <a:ea typeface="Gill Sans MT" charset="0"/>
            <a:cs typeface="Gill Sans MT" charset="0"/>
          </a:endParaRPr>
        </a:p>
      </dsp:txBody>
      <dsp:txXfrm rot="-5400000">
        <a:off x="523623" y="1075261"/>
        <a:ext cx="5153618" cy="4387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70136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071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D06476E4-F495-456F-93F1-5FAAD85E7325}" type="datetime1">
              <a:rPr lang="en-US" smtClean="0"/>
              <a:t>10/2/2017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BC8330-C45F-4862-925F-095CA1024D7B}" type="datetime1">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FD414E-DFB1-4605-9FBC-9E41103A7DED}" type="datetime1">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F1595F0-FF14-4A53-A2D1-904FA6BFD613}" type="datetime1">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C33B0B4D-536A-48A7-86B6-9AFCD6AD617A}" type="datetime1">
              <a:rPr lang="en-US" smtClean="0"/>
              <a:t>10/2/2017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CDA70EE-0B47-42F3-96A1-3AD7DAEAE2C0}" type="datetime1">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CC692EF-CB80-4EFF-AC50-6843B659BA59}" type="datetime1">
              <a:rPr lang="en-US" smtClean="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D61A32-A3E5-415E-A0D1-7B592873B452}" type="datetime1">
              <a:rPr lang="en-US" smtClean="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8E783-64D2-474E-95DE-605AFDC6E534}" type="datetime1">
              <a:rPr lang="en-US" smtClean="0"/>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F278403-B523-4DFA-8B42-E4F460E21515}" type="datetime1">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985EF92-084A-40A7-A6FA-33794D763F0B}" type="datetime1">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BE36A2D-76C6-42D7-BE02-2616A7A025EC}" type="datetime1">
              <a:rPr lang="en-US" smtClean="0"/>
              <a:t>10/2/2017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hyperlink" Target="https://www.onlineexambuilder.com/stretch-reflex/exam-178348" TargetMode="External"/><Relationship Id="rId5" Type="http://schemas.openxmlformats.org/officeDocument/2006/relationships/hyperlink" Target="https://twitter.com/Physiology436"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drive.google.com/open?id=0B-7mWPKMvk76Z2traHhac3F1dFU" TargetMode="Externa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5009844"/>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No.5</a:t>
            </a:r>
            <a:endParaRPr lang="en-US" sz="1200" b="1" dirty="0">
              <a:solidFill>
                <a:schemeClr val="bg1">
                  <a:lumMod val="50000"/>
                </a:schemeClr>
              </a:solidFill>
            </a:endParaRPr>
          </a:p>
        </p:txBody>
      </p:sp>
      <p:sp>
        <p:nvSpPr>
          <p:cNvPr id="19" name="مربع نص 1"/>
          <p:cNvSpPr txBox="1"/>
          <p:nvPr/>
        </p:nvSpPr>
        <p:spPr>
          <a:xfrm>
            <a:off x="9275339" y="5586925"/>
            <a:ext cx="2298307" cy="623248"/>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150" b="1" dirty="0" smtClean="0">
                <a:solidFill>
                  <a:schemeClr val="bg2">
                    <a:lumMod val="75000"/>
                  </a:schemeClr>
                </a:solidFill>
                <a:latin typeface="Agency FB" panose="020B0503020202020204" pitchFamily="34" charset="0"/>
              </a:rPr>
              <a:t>“No Matter How Many Mistakes You Make Or How Slow You Progress, You Are Still Way Ahead Of Everyone Who Isn’t Trying”</a:t>
            </a:r>
            <a:endParaRPr lang="en-US" sz="1150" b="1" dirty="0">
              <a:solidFill>
                <a:schemeClr val="bg2">
                  <a:lumMod val="75000"/>
                </a:schemeClr>
              </a:solidFill>
              <a:latin typeface="Agency FB" panose="020B0503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618" y="1926067"/>
            <a:ext cx="1624962" cy="1440267"/>
          </a:xfrm>
          <a:prstGeom prst="rect">
            <a:avLst/>
          </a:prstGeom>
        </p:spPr>
      </p:pic>
    </p:spTree>
    <p:extLst>
      <p:ext uri="{BB962C8B-B14F-4D97-AF65-F5344CB8AC3E}">
        <p14:creationId xmlns:p14="http://schemas.microsoft.com/office/powerpoint/2010/main" val="2495579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Static Stretch Reflex (Static Response)</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09460" y="1219200"/>
            <a:ext cx="5340935" cy="4937760"/>
          </a:xfrm>
        </p:spPr>
        <p:txBody>
          <a:bodyPr>
            <a:normAutofit/>
          </a:bodyPr>
          <a:lstStyle/>
          <a:p>
            <a:r>
              <a:rPr lang="en-US" sz="1400" dirty="0">
                <a:solidFill>
                  <a:srgbClr val="00B050"/>
                </a:solidFill>
              </a:rPr>
              <a:t>main components: nuclear chain, flower spray and gamma-s</a:t>
            </a:r>
            <a:r>
              <a:rPr lang="en-US" sz="1400" dirty="0" smtClean="0">
                <a:solidFill>
                  <a:srgbClr val="00B050"/>
                </a:solidFill>
              </a:rPr>
              <a:t>.</a:t>
            </a:r>
            <a:endParaRPr lang="en-US" sz="800" spc="-10" dirty="0">
              <a:solidFill>
                <a:schemeClr val="accent2">
                  <a:lumMod val="75000"/>
                </a:schemeClr>
              </a:solidFill>
              <a:cs typeface="Calibri"/>
            </a:endParaRPr>
          </a:p>
          <a:p>
            <a:pPr marL="0" indent="0">
              <a:buNone/>
            </a:pPr>
            <a:r>
              <a:rPr lang="en-US" sz="1400" spc="-10" dirty="0">
                <a:solidFill>
                  <a:schemeClr val="accent2">
                    <a:lumMod val="75000"/>
                  </a:schemeClr>
                </a:solidFill>
                <a:cs typeface="Calibri"/>
              </a:rPr>
              <a:t>2- Static Stretch Reflex (Static Response)</a:t>
            </a:r>
            <a:endParaRPr lang="en-US" sz="1400" dirty="0"/>
          </a:p>
        </p:txBody>
      </p:sp>
      <p:cxnSp>
        <p:nvCxnSpPr>
          <p:cNvPr id="5" name="Straight Connector 4"/>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04948" y="1988840"/>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Calibri"/>
              </a:rPr>
              <a:t>Maintained stretch of muscle</a:t>
            </a:r>
          </a:p>
        </p:txBody>
      </p:sp>
      <p:sp>
        <p:nvSpPr>
          <p:cNvPr id="8" name="Rectangle 7"/>
          <p:cNvSpPr/>
          <p:nvPr/>
        </p:nvSpPr>
        <p:spPr>
          <a:xfrm>
            <a:off x="3480085" y="1988840"/>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Calibri"/>
              </a:rPr>
              <a:t>stimulates Nuclear chain fibers to  discharge with increased rate </a:t>
            </a:r>
          </a:p>
        </p:txBody>
      </p:sp>
      <p:sp>
        <p:nvSpPr>
          <p:cNvPr id="9" name="Rectangle 8"/>
          <p:cNvSpPr/>
          <p:nvPr/>
        </p:nvSpPr>
        <p:spPr>
          <a:xfrm>
            <a:off x="3480084" y="3004004"/>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Calibri"/>
              </a:rPr>
              <a:t>Impulses  in the secondary sensory nerve (flower-  spray)</a:t>
            </a:r>
          </a:p>
        </p:txBody>
      </p:sp>
      <p:sp>
        <p:nvSpPr>
          <p:cNvPr id="10" name="Rectangle 9"/>
          <p:cNvSpPr/>
          <p:nvPr/>
        </p:nvSpPr>
        <p:spPr>
          <a:xfrm>
            <a:off x="604948" y="3004004"/>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Calibri"/>
              </a:rPr>
              <a:t>alpha motor neuron </a:t>
            </a:r>
          </a:p>
        </p:txBody>
      </p:sp>
      <p:sp>
        <p:nvSpPr>
          <p:cNvPr id="11" name="Rectangle 10"/>
          <p:cNvSpPr/>
          <p:nvPr/>
        </p:nvSpPr>
        <p:spPr>
          <a:xfrm>
            <a:off x="604948" y="4019168"/>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Calibri"/>
              </a:rPr>
              <a:t>motor nerve</a:t>
            </a:r>
          </a:p>
        </p:txBody>
      </p:sp>
      <p:sp>
        <p:nvSpPr>
          <p:cNvPr id="12" name="Rectangle 11"/>
          <p:cNvSpPr/>
          <p:nvPr/>
        </p:nvSpPr>
        <p:spPr>
          <a:xfrm>
            <a:off x="3453089" y="4017177"/>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50" spc="-5" dirty="0">
                <a:cs typeface="Calibri"/>
              </a:rPr>
              <a:t>contraction of muscle </a:t>
            </a:r>
            <a:r>
              <a:rPr lang="en-US" sz="1250" spc="-5" dirty="0" smtClean="0">
                <a:cs typeface="Calibri"/>
              </a:rPr>
              <a:t>extra fused fibers Asynchronously* (motor </a:t>
            </a:r>
            <a:r>
              <a:rPr lang="en-US" sz="1250" spc="-5" dirty="0">
                <a:cs typeface="Calibri"/>
              </a:rPr>
              <a:t>units not  discharge all together) </a:t>
            </a:r>
            <a:endParaRPr lang="en-US" sz="1250" spc="-5" dirty="0" smtClean="0">
              <a:cs typeface="Calibri"/>
            </a:endParaRPr>
          </a:p>
        </p:txBody>
      </p:sp>
      <p:sp>
        <p:nvSpPr>
          <p:cNvPr id="13" name="Rectangle 12"/>
          <p:cNvSpPr/>
          <p:nvPr/>
        </p:nvSpPr>
        <p:spPr>
          <a:xfrm>
            <a:off x="604949" y="5100085"/>
            <a:ext cx="5020744"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a:cs typeface="Calibri"/>
              </a:rPr>
              <a:t>resulting in  mild sustained contraction of muscle  </a:t>
            </a:r>
            <a:r>
              <a:rPr lang="en-US" sz="1400" spc="-5" dirty="0" err="1">
                <a:cs typeface="Calibri"/>
              </a:rPr>
              <a:t>extrafusal</a:t>
            </a:r>
            <a:r>
              <a:rPr lang="en-US" sz="1400" spc="-5" dirty="0">
                <a:cs typeface="Calibri"/>
              </a:rPr>
              <a:t> fibers  as long as it is stretched</a:t>
            </a:r>
          </a:p>
        </p:txBody>
      </p:sp>
      <p:cxnSp>
        <p:nvCxnSpPr>
          <p:cNvPr id="15" name="Straight Arrow Connector 14"/>
          <p:cNvCxnSpPr>
            <a:stCxn id="7" idx="3"/>
            <a:endCxn id="8" idx="1"/>
          </p:cNvCxnSpPr>
          <p:nvPr/>
        </p:nvCxnSpPr>
        <p:spPr>
          <a:xfrm>
            <a:off x="2777551" y="2384884"/>
            <a:ext cx="7025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8" idx="2"/>
            <a:endCxn id="9" idx="0"/>
          </p:cNvCxnSpPr>
          <p:nvPr/>
        </p:nvCxnSpPr>
        <p:spPr>
          <a:xfrm flipH="1">
            <a:off x="4566386" y="2780928"/>
            <a:ext cx="1" cy="223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9" idx="1"/>
            <a:endCxn id="10" idx="3"/>
          </p:cNvCxnSpPr>
          <p:nvPr/>
        </p:nvCxnSpPr>
        <p:spPr>
          <a:xfrm flipH="1">
            <a:off x="2777551" y="3400048"/>
            <a:ext cx="70253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10" idx="2"/>
            <a:endCxn id="11" idx="0"/>
          </p:cNvCxnSpPr>
          <p:nvPr/>
        </p:nvCxnSpPr>
        <p:spPr>
          <a:xfrm>
            <a:off x="1691250" y="3796092"/>
            <a:ext cx="0" cy="223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stCxn id="11" idx="3"/>
            <a:endCxn id="12" idx="1"/>
          </p:cNvCxnSpPr>
          <p:nvPr/>
        </p:nvCxnSpPr>
        <p:spPr>
          <a:xfrm flipV="1">
            <a:off x="2777551" y="4413221"/>
            <a:ext cx="675538" cy="19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12" idx="2"/>
          </p:cNvCxnSpPr>
          <p:nvPr/>
        </p:nvCxnSpPr>
        <p:spPr>
          <a:xfrm flipH="1">
            <a:off x="4539390" y="4809265"/>
            <a:ext cx="1" cy="2210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Oval 25"/>
          <p:cNvSpPr/>
          <p:nvPr/>
        </p:nvSpPr>
        <p:spPr>
          <a:xfrm>
            <a:off x="2633535" y="1844824"/>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27" name="Oval 26"/>
          <p:cNvSpPr/>
          <p:nvPr/>
        </p:nvSpPr>
        <p:spPr>
          <a:xfrm>
            <a:off x="5451299" y="1848487"/>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28" name="Oval 27"/>
          <p:cNvSpPr/>
          <p:nvPr/>
        </p:nvSpPr>
        <p:spPr>
          <a:xfrm>
            <a:off x="5446159" y="2906159"/>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29" name="Oval 28"/>
          <p:cNvSpPr/>
          <p:nvPr/>
        </p:nvSpPr>
        <p:spPr>
          <a:xfrm>
            <a:off x="2577498" y="2902496"/>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30" name="Oval 29"/>
          <p:cNvSpPr/>
          <p:nvPr/>
        </p:nvSpPr>
        <p:spPr>
          <a:xfrm>
            <a:off x="5446159" y="3963831"/>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6</a:t>
            </a:r>
            <a:endParaRPr lang="en-US" dirty="0">
              <a:solidFill>
                <a:schemeClr val="bg1"/>
              </a:solidFill>
            </a:endParaRPr>
          </a:p>
        </p:txBody>
      </p:sp>
      <p:sp>
        <p:nvSpPr>
          <p:cNvPr id="31" name="Oval 30"/>
          <p:cNvSpPr/>
          <p:nvPr/>
        </p:nvSpPr>
        <p:spPr>
          <a:xfrm>
            <a:off x="2581495" y="3968031"/>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32" name="Oval 31"/>
          <p:cNvSpPr/>
          <p:nvPr/>
        </p:nvSpPr>
        <p:spPr>
          <a:xfrm>
            <a:off x="5446159" y="5030350"/>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7</a:t>
            </a:r>
            <a:endParaRPr lang="en-US" dirty="0">
              <a:solidFill>
                <a:schemeClr val="bg1"/>
              </a:solidFill>
            </a:endParaRPr>
          </a:p>
        </p:txBody>
      </p:sp>
      <p:sp>
        <p:nvSpPr>
          <p:cNvPr id="33" name="Content Placeholder 3"/>
          <p:cNvSpPr txBox="1">
            <a:spLocks/>
          </p:cNvSpPr>
          <p:nvPr/>
        </p:nvSpPr>
        <p:spPr>
          <a:xfrm>
            <a:off x="6188703" y="1241329"/>
            <a:ext cx="5484951" cy="493776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None/>
            </a:pPr>
            <a:r>
              <a:rPr lang="en-US" sz="1400" dirty="0">
                <a:solidFill>
                  <a:schemeClr val="accent2">
                    <a:lumMod val="75000"/>
                  </a:schemeClr>
                </a:solidFill>
              </a:rPr>
              <a:t>Basis of muscle </a:t>
            </a:r>
            <a:r>
              <a:rPr lang="en-US" sz="1400" dirty="0" smtClean="0">
                <a:solidFill>
                  <a:schemeClr val="accent2">
                    <a:lumMod val="75000"/>
                  </a:schemeClr>
                </a:solidFill>
              </a:rPr>
              <a:t>tone:</a:t>
            </a:r>
            <a:endParaRPr lang="en-US" sz="1400" dirty="0">
              <a:solidFill>
                <a:schemeClr val="accent2">
                  <a:lumMod val="75000"/>
                </a:schemeClr>
              </a:solidFill>
            </a:endParaRPr>
          </a:p>
          <a:p>
            <a:pPr defTabSz="914400"/>
            <a:r>
              <a:rPr lang="en-US" sz="1400" dirty="0" smtClean="0"/>
              <a:t>B-Static </a:t>
            </a:r>
            <a:r>
              <a:rPr lang="en-US" sz="1400" dirty="0"/>
              <a:t>gamma efferent (Trail endings) </a:t>
            </a:r>
            <a:r>
              <a:rPr lang="en-US" sz="1400" dirty="0" smtClean="0"/>
              <a:t>(</a:t>
            </a:r>
            <a:r>
              <a:rPr lang="en-US" sz="1400" dirty="0"/>
              <a:t>Trail endings which end mainly on </a:t>
            </a:r>
            <a:r>
              <a:rPr lang="en-US" sz="1400" dirty="0" smtClean="0"/>
              <a:t>the </a:t>
            </a:r>
            <a:r>
              <a:rPr lang="en-US" sz="1400" dirty="0"/>
              <a:t>nuclear chain </a:t>
            </a:r>
            <a:r>
              <a:rPr lang="en-US" sz="1400" dirty="0" err="1"/>
              <a:t>fibres</a:t>
            </a:r>
            <a:r>
              <a:rPr lang="en-US" sz="1400" dirty="0"/>
              <a:t> </a:t>
            </a:r>
            <a:r>
              <a:rPr lang="en-US" sz="1400" dirty="0" smtClean="0"/>
              <a:t>periphery, </a:t>
            </a:r>
            <a:r>
              <a:rPr lang="en-US" sz="1400" dirty="0"/>
              <a:t>stretching it </a:t>
            </a:r>
            <a:r>
              <a:rPr lang="en-US" sz="1400" dirty="0" smtClean="0"/>
              <a:t>to </a:t>
            </a:r>
            <a:r>
              <a:rPr lang="en-US" sz="1400" dirty="0"/>
              <a:t>increase sensitivity of muscle spindle to </a:t>
            </a:r>
            <a:r>
              <a:rPr lang="en-US" sz="1400" dirty="0" smtClean="0"/>
              <a:t>steady </a:t>
            </a:r>
            <a:r>
              <a:rPr lang="en-US" sz="1400" dirty="0"/>
              <a:t>maintained stretch &amp; enhances the </a:t>
            </a:r>
            <a:r>
              <a:rPr lang="en-US" sz="1400" dirty="0" smtClean="0"/>
              <a:t>static response.</a:t>
            </a:r>
          </a:p>
          <a:p>
            <a:pPr defTabSz="914400"/>
            <a:r>
              <a:rPr lang="en-US" sz="1400" dirty="0">
                <a:solidFill>
                  <a:srgbClr val="00B050"/>
                </a:solidFill>
              </a:rPr>
              <a:t>Muscle tone: partial contraction of </a:t>
            </a:r>
            <a:r>
              <a:rPr lang="en-US" sz="1400" dirty="0" smtClean="0">
                <a:solidFill>
                  <a:srgbClr val="00B050"/>
                </a:solidFill>
              </a:rPr>
              <a:t>muscle.</a:t>
            </a:r>
          </a:p>
          <a:p>
            <a:pPr defTabSz="914400"/>
            <a:endParaRPr lang="en-US" sz="800" dirty="0">
              <a:solidFill>
                <a:srgbClr val="00B050"/>
              </a:solidFill>
            </a:endParaRPr>
          </a:p>
          <a:p>
            <a:pPr marL="0" indent="0">
              <a:buNone/>
            </a:pPr>
            <a:r>
              <a:rPr lang="en-US" sz="1400" dirty="0" smtClean="0">
                <a:solidFill>
                  <a:schemeClr val="accent2">
                    <a:lumMod val="75000"/>
                  </a:schemeClr>
                </a:solidFill>
              </a:rPr>
              <a:t>Muscle </a:t>
            </a:r>
            <a:r>
              <a:rPr lang="en-US" sz="1400" dirty="0">
                <a:solidFill>
                  <a:schemeClr val="accent2">
                    <a:lumMod val="75000"/>
                  </a:schemeClr>
                </a:solidFill>
              </a:rPr>
              <a:t>Tone (Static stretch reflex</a:t>
            </a:r>
            <a:r>
              <a:rPr lang="en-US" sz="1400" dirty="0" smtClean="0">
                <a:solidFill>
                  <a:schemeClr val="accent2">
                    <a:lumMod val="75000"/>
                  </a:schemeClr>
                </a:solidFill>
              </a:rPr>
              <a:t>):</a:t>
            </a:r>
            <a:endParaRPr lang="en-US" sz="1400" dirty="0">
              <a:solidFill>
                <a:schemeClr val="accent2">
                  <a:lumMod val="75000"/>
                </a:schemeClr>
              </a:solidFill>
            </a:endParaRPr>
          </a:p>
          <a:p>
            <a:endParaRPr lang="en-US" sz="800" u="sng" spc="-10" dirty="0"/>
          </a:p>
          <a:p>
            <a:pPr marL="12700">
              <a:lnSpc>
                <a:spcPct val="100000"/>
              </a:lnSpc>
              <a:tabLst>
                <a:tab pos="4752975" algn="l"/>
              </a:tabLst>
            </a:pPr>
            <a:r>
              <a:rPr lang="en-US" sz="1400" dirty="0" err="1">
                <a:solidFill>
                  <a:schemeClr val="accent2"/>
                </a:solidFill>
                <a:cs typeface="Times New Roman"/>
              </a:rPr>
              <a:t>Dif</a:t>
            </a:r>
            <a:r>
              <a:rPr lang="en-US" sz="1400" dirty="0" smtClean="0">
                <a:solidFill>
                  <a:schemeClr val="accent2"/>
                </a:solidFill>
                <a:cs typeface="Times New Roman"/>
              </a:rPr>
              <a:t>/ </a:t>
            </a:r>
            <a:r>
              <a:rPr lang="en-US" sz="1400" spc="-5" dirty="0">
                <a:solidFill>
                  <a:schemeClr val="accent2"/>
                </a:solidFill>
                <a:cs typeface="Times New Roman"/>
              </a:rPr>
              <a:t>resistance </a:t>
            </a:r>
            <a:r>
              <a:rPr lang="en-US" sz="1400" dirty="0">
                <a:solidFill>
                  <a:schemeClr val="accent2"/>
                </a:solidFill>
                <a:cs typeface="Times New Roman"/>
              </a:rPr>
              <a:t>of muscle to</a:t>
            </a:r>
            <a:r>
              <a:rPr lang="en-US" sz="1400" spc="-155" dirty="0">
                <a:solidFill>
                  <a:schemeClr val="accent2"/>
                </a:solidFill>
                <a:cs typeface="Times New Roman"/>
              </a:rPr>
              <a:t> </a:t>
            </a:r>
            <a:r>
              <a:rPr lang="en-US" sz="1400" spc="-5" dirty="0" smtClean="0">
                <a:solidFill>
                  <a:schemeClr val="accent2"/>
                </a:solidFill>
                <a:cs typeface="Times New Roman"/>
              </a:rPr>
              <a:t>stretch</a:t>
            </a:r>
            <a:r>
              <a:rPr lang="en-US" sz="1400" dirty="0" smtClean="0">
                <a:solidFill>
                  <a:schemeClr val="accent2"/>
                </a:solidFill>
                <a:cs typeface="Times New Roman"/>
              </a:rPr>
              <a:t>: </a:t>
            </a:r>
            <a:r>
              <a:rPr lang="en-US" sz="1400" u="sng" dirty="0" smtClean="0">
                <a:cs typeface="Times New Roman"/>
              </a:rPr>
              <a:t>Stimulus </a:t>
            </a:r>
            <a:r>
              <a:rPr lang="en-US" sz="1400" u="sng" dirty="0">
                <a:cs typeface="Times New Roman"/>
              </a:rPr>
              <a:t>for muscle tone </a:t>
            </a:r>
            <a:r>
              <a:rPr lang="en-US" sz="1400" dirty="0" smtClean="0">
                <a:cs typeface="Times New Roman"/>
              </a:rPr>
              <a:t>/ Is </a:t>
            </a:r>
            <a:r>
              <a:rPr lang="en-US" sz="1400" dirty="0">
                <a:cs typeface="Times New Roman"/>
              </a:rPr>
              <a:t>sustained </a:t>
            </a:r>
            <a:r>
              <a:rPr lang="en-US" sz="1400" spc="-5" dirty="0">
                <a:cs typeface="Times New Roman"/>
              </a:rPr>
              <a:t>Stretch </a:t>
            </a:r>
            <a:r>
              <a:rPr lang="en-US" sz="1400" dirty="0">
                <a:cs typeface="Times New Roman"/>
              </a:rPr>
              <a:t>of skeletal muscle </a:t>
            </a:r>
            <a:r>
              <a:rPr lang="en-US" sz="1400" dirty="0" smtClean="0">
                <a:cs typeface="Times New Roman"/>
              </a:rPr>
              <a:t>between </a:t>
            </a:r>
            <a:r>
              <a:rPr lang="en-US" sz="1400" dirty="0">
                <a:cs typeface="Times New Roman"/>
              </a:rPr>
              <a:t>origin and</a:t>
            </a:r>
            <a:r>
              <a:rPr lang="en-US" sz="1400" spc="-120" dirty="0">
                <a:cs typeface="Times New Roman"/>
              </a:rPr>
              <a:t> </a:t>
            </a:r>
            <a:r>
              <a:rPr lang="en-US" sz="1400" dirty="0">
                <a:cs typeface="Times New Roman"/>
              </a:rPr>
              <a:t>insertion</a:t>
            </a:r>
          </a:p>
          <a:p>
            <a:pPr>
              <a:lnSpc>
                <a:spcPct val="100000"/>
              </a:lnSpc>
              <a:spcBef>
                <a:spcPts val="40"/>
              </a:spcBef>
            </a:pPr>
            <a:endParaRPr lang="en-US" sz="1400" dirty="0">
              <a:cs typeface="Times New Roman"/>
            </a:endParaRPr>
          </a:p>
          <a:p>
            <a:pPr marR="5080"/>
            <a:r>
              <a:rPr lang="en-US" sz="1400" spc="-5" dirty="0" smtClean="0">
                <a:cs typeface="Times New Roman"/>
              </a:rPr>
              <a:t>Present </a:t>
            </a:r>
            <a:r>
              <a:rPr lang="en-US" sz="1400" dirty="0">
                <a:cs typeface="Times New Roman"/>
              </a:rPr>
              <a:t>in </a:t>
            </a:r>
            <a:r>
              <a:rPr lang="en-US" sz="1400" dirty="0">
                <a:solidFill>
                  <a:schemeClr val="accent2"/>
                </a:solidFill>
                <a:cs typeface="Times New Roman"/>
              </a:rPr>
              <a:t>antigravity muscle </a:t>
            </a:r>
            <a:r>
              <a:rPr lang="en-US" sz="1400" dirty="0">
                <a:cs typeface="Times New Roman"/>
              </a:rPr>
              <a:t>(extensors of </a:t>
            </a:r>
            <a:r>
              <a:rPr lang="en-US" sz="1400" spc="-5" dirty="0">
                <a:cs typeface="Times New Roman"/>
              </a:rPr>
              <a:t>LL, </a:t>
            </a:r>
            <a:r>
              <a:rPr lang="en-US" sz="1400" dirty="0">
                <a:cs typeface="Times New Roman"/>
              </a:rPr>
              <a:t>back, neck,</a:t>
            </a:r>
            <a:r>
              <a:rPr lang="en-US" sz="1400" spc="-150" dirty="0">
                <a:cs typeface="Times New Roman"/>
              </a:rPr>
              <a:t> </a:t>
            </a:r>
            <a:r>
              <a:rPr lang="en-US" sz="1400" dirty="0">
                <a:cs typeface="Times New Roman"/>
              </a:rPr>
              <a:t>flexor  of UL, muscle of abdominal </a:t>
            </a:r>
            <a:r>
              <a:rPr lang="en-US" sz="1400" spc="-5" dirty="0">
                <a:cs typeface="Times New Roman"/>
              </a:rPr>
              <a:t>wall </a:t>
            </a:r>
            <a:r>
              <a:rPr lang="en-US" sz="1400" dirty="0">
                <a:cs typeface="Times New Roman"/>
              </a:rPr>
              <a:t>and elevator of</a:t>
            </a:r>
            <a:r>
              <a:rPr lang="en-US" sz="1400" spc="-215" dirty="0">
                <a:cs typeface="Times New Roman"/>
              </a:rPr>
              <a:t> </a:t>
            </a:r>
            <a:r>
              <a:rPr lang="en-US" sz="1400" dirty="0" smtClean="0">
                <a:cs typeface="Times New Roman"/>
              </a:rPr>
              <a:t>mandible.</a:t>
            </a:r>
            <a:endParaRPr lang="en-US" sz="1400" dirty="0">
              <a:cs typeface="Times New Roman"/>
            </a:endParaRPr>
          </a:p>
          <a:p>
            <a:pPr>
              <a:lnSpc>
                <a:spcPct val="100000"/>
              </a:lnSpc>
              <a:spcBef>
                <a:spcPts val="40"/>
              </a:spcBef>
            </a:pPr>
            <a:endParaRPr lang="en-US" sz="1400" dirty="0">
              <a:cs typeface="Times New Roman"/>
            </a:endParaRPr>
          </a:p>
          <a:p>
            <a:pPr marL="12700">
              <a:lnSpc>
                <a:spcPct val="100000"/>
              </a:lnSpc>
              <a:spcBef>
                <a:spcPts val="5"/>
              </a:spcBef>
            </a:pPr>
            <a:r>
              <a:rPr lang="en-US" sz="1400" dirty="0" smtClean="0">
                <a:cs typeface="Times New Roman"/>
              </a:rPr>
              <a:t>If </a:t>
            </a:r>
            <a:r>
              <a:rPr lang="en-US" sz="1400" dirty="0">
                <a:cs typeface="Times New Roman"/>
              </a:rPr>
              <a:t>lost by </a:t>
            </a:r>
            <a:r>
              <a:rPr lang="en-US" sz="1400" u="sng" dirty="0">
                <a:cs typeface="Times New Roman"/>
              </a:rPr>
              <a:t>low</a:t>
            </a:r>
            <a:r>
              <a:rPr lang="en-US" sz="1400" dirty="0">
                <a:cs typeface="Times New Roman"/>
              </a:rPr>
              <a:t> gamma </a:t>
            </a:r>
            <a:r>
              <a:rPr lang="en-US" sz="1400" spc="-5" dirty="0">
                <a:cs typeface="Times New Roman"/>
              </a:rPr>
              <a:t>efferent </a:t>
            </a:r>
            <a:r>
              <a:rPr lang="en-US" sz="1400" dirty="0">
                <a:cs typeface="Times New Roman"/>
              </a:rPr>
              <a:t>discharge to</a:t>
            </a:r>
            <a:r>
              <a:rPr lang="en-US" sz="1400" spc="-170" dirty="0">
                <a:cs typeface="Times New Roman"/>
              </a:rPr>
              <a:t> </a:t>
            </a:r>
            <a:r>
              <a:rPr lang="en-US" sz="1400" dirty="0">
                <a:cs typeface="Times New Roman"/>
              </a:rPr>
              <a:t>muscle </a:t>
            </a:r>
            <a:r>
              <a:rPr lang="en-US" sz="1400" dirty="0" smtClean="0">
                <a:cs typeface="Times New Roman"/>
              </a:rPr>
              <a:t>&gt; </a:t>
            </a:r>
            <a:r>
              <a:rPr lang="en-US" sz="1400" spc="-5" dirty="0" smtClean="0">
                <a:solidFill>
                  <a:schemeClr val="accent2"/>
                </a:solidFill>
                <a:cs typeface="Times New Roman"/>
              </a:rPr>
              <a:t>hypotonic </a:t>
            </a:r>
            <a:r>
              <a:rPr lang="en-US" sz="1400" dirty="0">
                <a:solidFill>
                  <a:schemeClr val="accent2"/>
                </a:solidFill>
                <a:cs typeface="Times New Roman"/>
              </a:rPr>
              <a:t>muscle or</a:t>
            </a:r>
            <a:r>
              <a:rPr lang="en-US" sz="1400" spc="-110" dirty="0">
                <a:solidFill>
                  <a:schemeClr val="accent2"/>
                </a:solidFill>
                <a:cs typeface="Times New Roman"/>
              </a:rPr>
              <a:t> </a:t>
            </a:r>
            <a:r>
              <a:rPr lang="en-US" sz="1400" dirty="0">
                <a:solidFill>
                  <a:schemeClr val="accent2"/>
                </a:solidFill>
                <a:cs typeface="Times New Roman"/>
              </a:rPr>
              <a:t>flaccidity.</a:t>
            </a:r>
          </a:p>
          <a:p>
            <a:pPr>
              <a:lnSpc>
                <a:spcPct val="100000"/>
              </a:lnSpc>
              <a:spcBef>
                <a:spcPts val="40"/>
              </a:spcBef>
            </a:pPr>
            <a:endParaRPr lang="en-US" sz="1400" dirty="0">
              <a:cs typeface="Times New Roman"/>
            </a:endParaRPr>
          </a:p>
          <a:p>
            <a:pPr marL="12700">
              <a:lnSpc>
                <a:spcPct val="100000"/>
              </a:lnSpc>
            </a:pPr>
            <a:r>
              <a:rPr lang="en-US" sz="1400" dirty="0" smtClean="0">
                <a:cs typeface="Times New Roman"/>
              </a:rPr>
              <a:t>If </a:t>
            </a:r>
            <a:r>
              <a:rPr lang="en-US" sz="1400" spc="-5" dirty="0">
                <a:cs typeface="Times New Roman"/>
              </a:rPr>
              <a:t>increased </a:t>
            </a:r>
            <a:r>
              <a:rPr lang="en-US" sz="1400" dirty="0">
                <a:cs typeface="Times New Roman"/>
              </a:rPr>
              <a:t>by </a:t>
            </a:r>
            <a:r>
              <a:rPr lang="en-US" sz="1400" u="sng" dirty="0">
                <a:cs typeface="Times New Roman"/>
              </a:rPr>
              <a:t>high</a:t>
            </a:r>
            <a:r>
              <a:rPr lang="en-US" sz="1400" dirty="0">
                <a:cs typeface="Times New Roman"/>
              </a:rPr>
              <a:t> gamma </a:t>
            </a:r>
            <a:r>
              <a:rPr lang="en-US" sz="1400" spc="-5" dirty="0">
                <a:cs typeface="Times New Roman"/>
              </a:rPr>
              <a:t>efferent </a:t>
            </a:r>
            <a:r>
              <a:rPr lang="en-US" sz="1400" dirty="0">
                <a:cs typeface="Times New Roman"/>
              </a:rPr>
              <a:t>discharge to</a:t>
            </a:r>
            <a:r>
              <a:rPr lang="en-US" sz="1400" spc="-170" dirty="0">
                <a:cs typeface="Times New Roman"/>
              </a:rPr>
              <a:t> </a:t>
            </a:r>
            <a:r>
              <a:rPr lang="en-US" sz="1400" dirty="0">
                <a:cs typeface="Times New Roman"/>
              </a:rPr>
              <a:t>muscle </a:t>
            </a:r>
            <a:r>
              <a:rPr lang="en-US" sz="1400" dirty="0" smtClean="0">
                <a:cs typeface="Times New Roman"/>
              </a:rPr>
              <a:t>&gt; </a:t>
            </a:r>
            <a:r>
              <a:rPr lang="en-US" sz="1400" spc="-5" dirty="0" smtClean="0">
                <a:solidFill>
                  <a:schemeClr val="accent2"/>
                </a:solidFill>
                <a:cs typeface="Times New Roman"/>
              </a:rPr>
              <a:t>hypertonic  </a:t>
            </a:r>
            <a:r>
              <a:rPr lang="en-US" sz="1400" spc="-5" dirty="0">
                <a:solidFill>
                  <a:schemeClr val="accent2"/>
                </a:solidFill>
                <a:cs typeface="Times New Roman"/>
              </a:rPr>
              <a:t>muscle </a:t>
            </a:r>
            <a:r>
              <a:rPr lang="en-US" sz="1400" dirty="0">
                <a:solidFill>
                  <a:schemeClr val="accent2"/>
                </a:solidFill>
                <a:cs typeface="Times New Roman"/>
              </a:rPr>
              <a:t>, spastic</a:t>
            </a:r>
            <a:r>
              <a:rPr lang="en-US" sz="1400" spc="-45" dirty="0">
                <a:solidFill>
                  <a:schemeClr val="accent2"/>
                </a:solidFill>
                <a:cs typeface="Times New Roman"/>
              </a:rPr>
              <a:t> </a:t>
            </a:r>
            <a:r>
              <a:rPr lang="en-US" sz="1400" spc="-5" dirty="0">
                <a:cs typeface="Times New Roman"/>
              </a:rPr>
              <a:t>muscle.</a:t>
            </a:r>
            <a:endParaRPr lang="en-US" sz="1400" dirty="0">
              <a:cs typeface="Times New Roman"/>
            </a:endParaRPr>
          </a:p>
          <a:p>
            <a:pPr defTabSz="914400"/>
            <a:endParaRPr lang="en-US" sz="1400" dirty="0">
              <a:solidFill>
                <a:srgbClr val="00B050"/>
              </a:solidFill>
            </a:endParaRPr>
          </a:p>
          <a:p>
            <a:pPr marL="0" indent="0" defTabSz="914400">
              <a:buNone/>
            </a:pPr>
            <a:endParaRPr lang="en-US" sz="1400" dirty="0" smtClean="0"/>
          </a:p>
          <a:p>
            <a:pPr marL="0" indent="0" defTabSz="914400">
              <a:buNone/>
            </a:pPr>
            <a:endParaRPr lang="en-US" sz="1400" dirty="0"/>
          </a:p>
          <a:p>
            <a:pPr defTabSz="914400"/>
            <a:endParaRPr lang="en-US" sz="1400" dirty="0"/>
          </a:p>
          <a:p>
            <a:pPr marL="0" indent="0" defTabSz="1015898">
              <a:spcBef>
                <a:spcPts val="90"/>
              </a:spcBef>
              <a:buFont typeface="Wingdings 3"/>
              <a:buNone/>
            </a:pPr>
            <a:endParaRPr lang="en-US" sz="1400" dirty="0" smtClean="0">
              <a:solidFill>
                <a:schemeClr val="tx2"/>
              </a:solidFill>
              <a:ea typeface="+mj-ea"/>
              <a:cs typeface="+mj-cs"/>
            </a:endParaRPr>
          </a:p>
          <a:p>
            <a:pPr defTabSz="914400"/>
            <a:endParaRPr lang="en-US" sz="1400" dirty="0" smtClean="0"/>
          </a:p>
          <a:p>
            <a:pPr defTabSz="914400"/>
            <a:endParaRPr lang="en-US" sz="1400" dirty="0"/>
          </a:p>
        </p:txBody>
      </p:sp>
      <p:sp>
        <p:nvSpPr>
          <p:cNvPr id="34" name="TextBox 33"/>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Rectangle 5"/>
          <p:cNvSpPr/>
          <p:nvPr/>
        </p:nvSpPr>
        <p:spPr>
          <a:xfrm>
            <a:off x="1053852" y="6409584"/>
            <a:ext cx="6092825" cy="307777"/>
          </a:xfrm>
          <a:prstGeom prst="rect">
            <a:avLst/>
          </a:prstGeom>
        </p:spPr>
        <p:txBody>
          <a:bodyPr>
            <a:spAutoFit/>
          </a:bodyPr>
          <a:lstStyle/>
          <a:p>
            <a:r>
              <a:rPr lang="en-US" sz="1400" dirty="0" smtClean="0">
                <a:solidFill>
                  <a:srgbClr val="00B050"/>
                </a:solidFill>
              </a:rPr>
              <a:t>*Asynchronously: </a:t>
            </a:r>
            <a:r>
              <a:rPr lang="en-US" sz="1400" dirty="0" err="1" smtClean="0">
                <a:solidFill>
                  <a:srgbClr val="00B050"/>
                </a:solidFill>
              </a:rPr>
              <a:t>على</a:t>
            </a:r>
            <a:r>
              <a:rPr lang="en-US" sz="1400" dirty="0" smtClean="0">
                <a:solidFill>
                  <a:srgbClr val="00B050"/>
                </a:solidFill>
              </a:rPr>
              <a:t> </a:t>
            </a:r>
            <a:r>
              <a:rPr lang="en-US" sz="1400" dirty="0" err="1">
                <a:solidFill>
                  <a:srgbClr val="00B050"/>
                </a:solidFill>
              </a:rPr>
              <a:t>مراحل</a:t>
            </a:r>
            <a:r>
              <a:rPr lang="en-US" sz="1400" dirty="0">
                <a:solidFill>
                  <a:srgbClr val="00B050"/>
                </a:solidFill>
              </a:rPr>
              <a:t> </a:t>
            </a:r>
            <a:r>
              <a:rPr lang="en-US" sz="1400" dirty="0" err="1">
                <a:solidFill>
                  <a:srgbClr val="00B050"/>
                </a:solidFill>
              </a:rPr>
              <a:t>وليس</a:t>
            </a:r>
            <a:r>
              <a:rPr lang="en-US" sz="1400" dirty="0">
                <a:solidFill>
                  <a:srgbClr val="00B050"/>
                </a:solidFill>
              </a:rPr>
              <a:t> </a:t>
            </a:r>
            <a:r>
              <a:rPr lang="en-US" sz="1400" dirty="0" err="1">
                <a:solidFill>
                  <a:srgbClr val="00B050"/>
                </a:solidFill>
              </a:rPr>
              <a:t>في</a:t>
            </a:r>
            <a:r>
              <a:rPr lang="en-US" sz="1400" dirty="0">
                <a:solidFill>
                  <a:srgbClr val="00B050"/>
                </a:solidFill>
              </a:rPr>
              <a:t> </a:t>
            </a:r>
            <a:r>
              <a:rPr lang="en-US" sz="1400" dirty="0" err="1">
                <a:solidFill>
                  <a:srgbClr val="00B050"/>
                </a:solidFill>
              </a:rPr>
              <a:t>نفس</a:t>
            </a:r>
            <a:r>
              <a:rPr lang="en-US" sz="1400" dirty="0">
                <a:solidFill>
                  <a:srgbClr val="00B050"/>
                </a:solidFill>
              </a:rPr>
              <a:t> </a:t>
            </a:r>
            <a:r>
              <a:rPr lang="en-US" sz="1400" dirty="0" err="1">
                <a:solidFill>
                  <a:srgbClr val="00B050"/>
                </a:solidFill>
              </a:rPr>
              <a:t>الوقت</a:t>
            </a:r>
            <a:r>
              <a:rPr lang="en-US" sz="1400" dirty="0">
                <a:solidFill>
                  <a:srgbClr val="00B050"/>
                </a:solidFill>
              </a:rPr>
              <a:t> </a:t>
            </a:r>
            <a:r>
              <a:rPr lang="en-US" sz="1400" dirty="0" err="1">
                <a:solidFill>
                  <a:srgbClr val="00B050"/>
                </a:solidFill>
              </a:rPr>
              <a:t>بحيث</a:t>
            </a:r>
            <a:r>
              <a:rPr lang="en-US" sz="1400" dirty="0">
                <a:solidFill>
                  <a:srgbClr val="00B050"/>
                </a:solidFill>
              </a:rPr>
              <a:t> </a:t>
            </a:r>
            <a:r>
              <a:rPr lang="en-US" sz="1400" dirty="0" err="1">
                <a:solidFill>
                  <a:srgbClr val="00B050"/>
                </a:solidFill>
              </a:rPr>
              <a:t>تكون</a:t>
            </a:r>
            <a:r>
              <a:rPr lang="en-US" sz="1400" dirty="0">
                <a:solidFill>
                  <a:srgbClr val="00B050"/>
                </a:solidFill>
              </a:rPr>
              <a:t> </a:t>
            </a:r>
            <a:r>
              <a:rPr lang="en-US" sz="1400" dirty="0" err="1">
                <a:solidFill>
                  <a:srgbClr val="00B050"/>
                </a:solidFill>
              </a:rPr>
              <a:t>العضله</a:t>
            </a:r>
            <a:r>
              <a:rPr lang="en-US" sz="1400" dirty="0">
                <a:solidFill>
                  <a:srgbClr val="00B050"/>
                </a:solidFill>
              </a:rPr>
              <a:t> </a:t>
            </a:r>
            <a:r>
              <a:rPr lang="en-US" sz="1400" dirty="0" err="1" smtClean="0">
                <a:solidFill>
                  <a:srgbClr val="00B050"/>
                </a:solidFill>
              </a:rPr>
              <a:t>مشدود</a:t>
            </a:r>
            <a:r>
              <a:rPr lang="ar-SA" sz="1400" dirty="0" smtClean="0">
                <a:solidFill>
                  <a:srgbClr val="00B050"/>
                </a:solidFill>
              </a:rPr>
              <a:t>ة</a:t>
            </a:r>
            <a:r>
              <a:rPr lang="en-US" sz="1400" dirty="0" smtClean="0">
                <a:solidFill>
                  <a:srgbClr val="00B050"/>
                </a:solidFill>
              </a:rPr>
              <a:t> </a:t>
            </a:r>
            <a:r>
              <a:rPr lang="en-US" sz="1400" dirty="0" err="1">
                <a:solidFill>
                  <a:srgbClr val="00B050"/>
                </a:solidFill>
              </a:rPr>
              <a:t>لوقت</a:t>
            </a:r>
            <a:r>
              <a:rPr lang="en-US" sz="1400" dirty="0">
                <a:solidFill>
                  <a:srgbClr val="00B050"/>
                </a:solidFill>
              </a:rPr>
              <a:t> </a:t>
            </a:r>
            <a:r>
              <a:rPr lang="en-US" sz="1400" dirty="0" err="1">
                <a:solidFill>
                  <a:srgbClr val="00B050"/>
                </a:solidFill>
              </a:rPr>
              <a:t>طويل</a:t>
            </a:r>
            <a:endParaRPr lang="en-US" sz="1400" dirty="0">
              <a:solidFill>
                <a:srgbClr val="00B050"/>
              </a:solidFill>
            </a:endParaRPr>
          </a:p>
        </p:txBody>
      </p:sp>
    </p:spTree>
    <p:extLst>
      <p:ext uri="{BB962C8B-B14F-4D97-AF65-F5344CB8AC3E}">
        <p14:creationId xmlns:p14="http://schemas.microsoft.com/office/powerpoint/2010/main" val="276091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Autofit/>
          </a:bodyPr>
          <a:lstStyle/>
          <a:p>
            <a:r>
              <a:rPr lang="en-US" sz="2400" dirty="0"/>
              <a:t>Damping or smoothing function of the Dynamic and Static Stretch Reflexes</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42" y="1449154"/>
            <a:ext cx="5484970" cy="4707805"/>
          </a:xfrm>
        </p:spPr>
        <p:txBody>
          <a:bodyPr>
            <a:noAutofit/>
          </a:bodyPr>
          <a:lstStyle/>
          <a:p>
            <a:pPr marL="355600">
              <a:lnSpc>
                <a:spcPct val="100000"/>
              </a:lnSpc>
              <a:buClr>
                <a:schemeClr val="accent2"/>
              </a:buClr>
            </a:pPr>
            <a:r>
              <a:rPr lang="en-US" sz="1300" spc="-20" dirty="0" smtClean="0">
                <a:cs typeface="Calibri"/>
              </a:rPr>
              <a:t>Is the stretch</a:t>
            </a:r>
            <a:r>
              <a:rPr lang="en-US" sz="1300" spc="204" dirty="0" smtClean="0">
                <a:cs typeface="Calibri"/>
              </a:rPr>
              <a:t> </a:t>
            </a:r>
            <a:r>
              <a:rPr lang="en-US" sz="1300" spc="-20" dirty="0" smtClean="0">
                <a:cs typeface="Calibri"/>
              </a:rPr>
              <a:t>reflex </a:t>
            </a:r>
            <a:r>
              <a:rPr lang="en-US" sz="1300" spc="-5" dirty="0" smtClean="0">
                <a:cs typeface="Times New Roman"/>
              </a:rPr>
              <a:t>ability </a:t>
            </a:r>
            <a:r>
              <a:rPr lang="en-US" sz="1300" dirty="0" smtClean="0">
                <a:cs typeface="Times New Roman"/>
              </a:rPr>
              <a:t>to </a:t>
            </a:r>
            <a:r>
              <a:rPr lang="en-US" sz="1300" spc="-5" dirty="0" smtClean="0">
                <a:cs typeface="Times New Roman"/>
              </a:rPr>
              <a:t>prevent oscillation </a:t>
            </a:r>
            <a:r>
              <a:rPr lang="en-US" sz="1300" dirty="0" smtClean="0">
                <a:cs typeface="Times New Roman"/>
              </a:rPr>
              <a:t>or </a:t>
            </a:r>
            <a:r>
              <a:rPr lang="en-US" sz="1300" spc="5" dirty="0" smtClean="0">
                <a:cs typeface="Times New Roman"/>
              </a:rPr>
              <a:t> </a:t>
            </a:r>
            <a:r>
              <a:rPr lang="en-US" sz="1300" spc="-5" dirty="0" smtClean="0">
                <a:cs typeface="Times New Roman"/>
              </a:rPr>
              <a:t>jerkiness of body</a:t>
            </a:r>
            <a:r>
              <a:rPr lang="en-US" sz="1300" spc="-70" dirty="0" smtClean="0">
                <a:cs typeface="Times New Roman"/>
              </a:rPr>
              <a:t> </a:t>
            </a:r>
            <a:r>
              <a:rPr lang="en-US" sz="1300" spc="-5" dirty="0" smtClean="0">
                <a:cs typeface="Times New Roman"/>
              </a:rPr>
              <a:t>movements.</a:t>
            </a:r>
          </a:p>
          <a:p>
            <a:pPr marL="355600">
              <a:lnSpc>
                <a:spcPct val="100000"/>
              </a:lnSpc>
              <a:buClr>
                <a:schemeClr val="accent2"/>
              </a:buClr>
            </a:pPr>
            <a:endParaRPr lang="en-US" sz="100" dirty="0" smtClean="0">
              <a:cs typeface="Times New Roman"/>
            </a:endParaRPr>
          </a:p>
          <a:p>
            <a:pPr marL="355600">
              <a:lnSpc>
                <a:spcPct val="100000"/>
              </a:lnSpc>
              <a:buClr>
                <a:schemeClr val="accent2"/>
              </a:buClr>
            </a:pPr>
            <a:r>
              <a:rPr lang="en-US" sz="1300" dirty="0" smtClean="0">
                <a:cs typeface="Times New Roman"/>
              </a:rPr>
              <a:t>Signals from the spinal cord are </a:t>
            </a:r>
            <a:r>
              <a:rPr lang="en-US" sz="1300" spc="-5" dirty="0" smtClean="0">
                <a:cs typeface="Times New Roman"/>
              </a:rPr>
              <a:t>transmitted </a:t>
            </a:r>
            <a:r>
              <a:rPr lang="en-US" sz="1300" dirty="0" smtClean="0">
                <a:cs typeface="Times New Roman"/>
              </a:rPr>
              <a:t>to a </a:t>
            </a:r>
            <a:r>
              <a:rPr lang="en-US" sz="1300" spc="-5" dirty="0" smtClean="0">
                <a:cs typeface="Times New Roman"/>
              </a:rPr>
              <a:t>muscle  </a:t>
            </a:r>
            <a:r>
              <a:rPr lang="en-US" sz="1300" dirty="0" smtClean="0">
                <a:cs typeface="Times New Roman"/>
              </a:rPr>
              <a:t>in an unsmooth </a:t>
            </a:r>
            <a:r>
              <a:rPr lang="en-US" sz="1300" spc="-5" dirty="0" smtClean="0">
                <a:cs typeface="Times New Roman"/>
              </a:rPr>
              <a:t>form, </a:t>
            </a:r>
            <a:r>
              <a:rPr lang="en-US" sz="1300" dirty="0" smtClean="0">
                <a:cs typeface="Times New Roman"/>
              </a:rPr>
              <a:t>with </a:t>
            </a:r>
            <a:r>
              <a:rPr lang="en-US" sz="1300" spc="-5" dirty="0" smtClean="0">
                <a:cs typeface="Times New Roman"/>
              </a:rPr>
              <a:t>increasing </a:t>
            </a:r>
            <a:r>
              <a:rPr lang="en-US" sz="1300" spc="-10" dirty="0" smtClean="0">
                <a:cs typeface="Times New Roman"/>
              </a:rPr>
              <a:t>or </a:t>
            </a:r>
            <a:r>
              <a:rPr lang="en-US" sz="1300" spc="-5" dirty="0" smtClean="0">
                <a:cs typeface="Times New Roman"/>
              </a:rPr>
              <a:t>decreasing </a:t>
            </a:r>
            <a:r>
              <a:rPr lang="en-US" sz="1300" spc="-10" dirty="0" smtClean="0">
                <a:cs typeface="Times New Roman"/>
              </a:rPr>
              <a:t>in  </a:t>
            </a:r>
            <a:r>
              <a:rPr lang="en-US" sz="1300" spc="-5" dirty="0" smtClean="0">
                <a:cs typeface="Times New Roman"/>
              </a:rPr>
              <a:t>intensity </a:t>
            </a:r>
            <a:r>
              <a:rPr lang="en-US" sz="1300" dirty="0" smtClean="0">
                <a:cs typeface="Times New Roman"/>
              </a:rPr>
              <a:t>for </a:t>
            </a:r>
            <a:r>
              <a:rPr lang="en-US" sz="1300" spc="-5" dirty="0" smtClean="0">
                <a:cs typeface="Times New Roman"/>
              </a:rPr>
              <a:t>few milliseconds, </a:t>
            </a:r>
            <a:r>
              <a:rPr lang="en-US" sz="1300" dirty="0" smtClean="0">
                <a:cs typeface="Times New Roman"/>
              </a:rPr>
              <a:t>the </a:t>
            </a:r>
            <a:r>
              <a:rPr lang="en-US" sz="1300" spc="-5" dirty="0" smtClean="0">
                <a:cs typeface="Times New Roman"/>
              </a:rPr>
              <a:t>muscle contraction will </a:t>
            </a:r>
            <a:r>
              <a:rPr lang="en-US" sz="1300" dirty="0" smtClean="0">
                <a:cs typeface="Times New Roman"/>
              </a:rPr>
              <a:t>be  jerky such</a:t>
            </a:r>
            <a:r>
              <a:rPr lang="en-US" sz="1300" spc="-95" dirty="0" smtClean="0">
                <a:cs typeface="Times New Roman"/>
              </a:rPr>
              <a:t> </a:t>
            </a:r>
            <a:r>
              <a:rPr lang="en-US" sz="1300" dirty="0" smtClean="0">
                <a:cs typeface="Times New Roman"/>
              </a:rPr>
              <a:t>signals.</a:t>
            </a:r>
          </a:p>
          <a:p>
            <a:pPr marL="355600">
              <a:lnSpc>
                <a:spcPct val="100000"/>
              </a:lnSpc>
              <a:buClr>
                <a:schemeClr val="accent2"/>
              </a:buClr>
            </a:pPr>
            <a:endParaRPr lang="en-US" sz="100" dirty="0" smtClean="0">
              <a:cs typeface="Times New Roman"/>
            </a:endParaRPr>
          </a:p>
          <a:p>
            <a:pPr marL="355600">
              <a:lnSpc>
                <a:spcPct val="100000"/>
              </a:lnSpc>
              <a:buClr>
                <a:schemeClr val="accent2"/>
              </a:buClr>
            </a:pPr>
            <a:r>
              <a:rPr lang="en-US" sz="1300" dirty="0" smtClean="0">
                <a:cs typeface="Times New Roman"/>
              </a:rPr>
              <a:t>Muscle spindle </a:t>
            </a:r>
            <a:r>
              <a:rPr lang="en-US" sz="1300" spc="-5" dirty="0" smtClean="0">
                <a:cs typeface="Times New Roman"/>
              </a:rPr>
              <a:t>reflexes make </a:t>
            </a:r>
            <a:r>
              <a:rPr lang="en-US" sz="1300" dirty="0" smtClean="0">
                <a:cs typeface="Times New Roman"/>
              </a:rPr>
              <a:t>the </a:t>
            </a:r>
            <a:r>
              <a:rPr lang="en-US" sz="1300" spc="-5" dirty="0" smtClean="0">
                <a:cs typeface="Times New Roman"/>
              </a:rPr>
              <a:t>contraction </a:t>
            </a:r>
            <a:r>
              <a:rPr lang="en-US" sz="1300" dirty="0" smtClean="0">
                <a:cs typeface="Times New Roman"/>
              </a:rPr>
              <a:t>is </a:t>
            </a:r>
            <a:r>
              <a:rPr lang="en-US" sz="1300" spc="-5" dirty="0" smtClean="0">
                <a:cs typeface="Times New Roman"/>
              </a:rPr>
              <a:t>relatively  smooth, </a:t>
            </a:r>
            <a:r>
              <a:rPr lang="en-US" sz="1300" dirty="0" smtClean="0">
                <a:cs typeface="Times New Roman"/>
              </a:rPr>
              <a:t>because the </a:t>
            </a:r>
            <a:r>
              <a:rPr lang="en-US" sz="1300" spc="-5" dirty="0" smtClean="0">
                <a:cs typeface="Times New Roman"/>
              </a:rPr>
              <a:t>motor nerve </a:t>
            </a:r>
            <a:r>
              <a:rPr lang="en-US" sz="1300" dirty="0" smtClean="0">
                <a:cs typeface="Times New Roman"/>
              </a:rPr>
              <a:t>to the </a:t>
            </a:r>
            <a:r>
              <a:rPr lang="en-US" sz="1300" spc="-5" dirty="0" smtClean="0">
                <a:cs typeface="Times New Roman"/>
              </a:rPr>
              <a:t>muscle </a:t>
            </a:r>
            <a:r>
              <a:rPr lang="en-US" sz="1300" dirty="0" smtClean="0">
                <a:cs typeface="Times New Roman"/>
              </a:rPr>
              <a:t>is </a:t>
            </a:r>
            <a:r>
              <a:rPr lang="en-US" sz="1300" spc="-5" dirty="0" smtClean="0">
                <a:cs typeface="Times New Roman"/>
              </a:rPr>
              <a:t>excited </a:t>
            </a:r>
            <a:r>
              <a:rPr lang="en-US" sz="1300" dirty="0" smtClean="0">
                <a:cs typeface="Times New Roman"/>
              </a:rPr>
              <a:t>at a  </a:t>
            </a:r>
            <a:r>
              <a:rPr lang="en-US" sz="1300" spc="-5" dirty="0" smtClean="0">
                <a:cs typeface="Times New Roman"/>
              </a:rPr>
              <a:t>slow </a:t>
            </a:r>
            <a:r>
              <a:rPr lang="en-US" sz="1300" dirty="0" smtClean="0">
                <a:cs typeface="Times New Roman"/>
              </a:rPr>
              <a:t>frequency than the </a:t>
            </a:r>
            <a:r>
              <a:rPr lang="en-US" sz="1300" spc="-5" dirty="0" smtClean="0">
                <a:cs typeface="Times New Roman"/>
              </a:rPr>
              <a:t>incoming </a:t>
            </a:r>
            <a:r>
              <a:rPr lang="en-US" sz="1300" dirty="0" smtClean="0">
                <a:cs typeface="Times New Roman"/>
              </a:rPr>
              <a:t>signals from </a:t>
            </a:r>
            <a:r>
              <a:rPr lang="en-US" sz="1300" spc="-5" dirty="0" smtClean="0">
                <a:cs typeface="Times New Roman"/>
              </a:rPr>
              <a:t>spinal cord.</a:t>
            </a:r>
          </a:p>
          <a:p>
            <a:pPr marL="355600">
              <a:lnSpc>
                <a:spcPct val="100000"/>
              </a:lnSpc>
              <a:buClr>
                <a:schemeClr val="accent2"/>
              </a:buClr>
            </a:pPr>
            <a:endParaRPr lang="en-US" sz="1300" spc="-5" dirty="0">
              <a:cs typeface="Times New Roman"/>
            </a:endParaRPr>
          </a:p>
          <a:p>
            <a:pPr marL="50830" indent="0">
              <a:buClr>
                <a:schemeClr val="accent2"/>
              </a:buClr>
              <a:buNone/>
            </a:pPr>
            <a:r>
              <a:rPr lang="en-US" sz="2400" dirty="0">
                <a:solidFill>
                  <a:schemeClr val="tx2"/>
                </a:solidFill>
                <a:latin typeface="+mj-lt"/>
                <a:ea typeface="+mj-ea"/>
                <a:cs typeface="+mj-cs"/>
              </a:rPr>
              <a:t>Functions of muscle </a:t>
            </a:r>
            <a:r>
              <a:rPr lang="en-US" sz="2400" dirty="0" smtClean="0">
                <a:solidFill>
                  <a:schemeClr val="tx2"/>
                </a:solidFill>
                <a:latin typeface="+mj-lt"/>
                <a:ea typeface="+mj-ea"/>
                <a:cs typeface="+mj-cs"/>
              </a:rPr>
              <a:t>spindle</a:t>
            </a:r>
            <a:endParaRPr lang="en-US" sz="800" dirty="0" smtClean="0">
              <a:solidFill>
                <a:schemeClr val="tx2"/>
              </a:solidFill>
              <a:latin typeface="+mj-lt"/>
              <a:ea typeface="+mj-ea"/>
              <a:cs typeface="+mj-cs"/>
            </a:endParaRPr>
          </a:p>
          <a:p>
            <a:pPr marL="50830" indent="0">
              <a:buClr>
                <a:schemeClr val="accent2"/>
              </a:buClr>
              <a:buNone/>
            </a:pPr>
            <a:endParaRPr lang="en-US" sz="400" dirty="0">
              <a:solidFill>
                <a:schemeClr val="tx2"/>
              </a:solidFill>
              <a:latin typeface="+mj-lt"/>
              <a:ea typeface="+mj-ea"/>
              <a:cs typeface="+mj-cs"/>
            </a:endParaRPr>
          </a:p>
          <a:p>
            <a:pPr marL="0" marR="195580" indent="0">
              <a:lnSpc>
                <a:spcPct val="100000"/>
              </a:lnSpc>
              <a:buNone/>
              <a:tabLst>
                <a:tab pos="267335" algn="l"/>
                <a:tab pos="3612515" algn="l"/>
              </a:tabLst>
            </a:pPr>
            <a:r>
              <a:rPr lang="en-US" sz="1300" dirty="0">
                <a:solidFill>
                  <a:srgbClr val="FF0000"/>
                </a:solidFill>
              </a:rPr>
              <a:t>1- </a:t>
            </a:r>
            <a:r>
              <a:rPr lang="en-US" sz="1300" spc="-5" dirty="0">
                <a:solidFill>
                  <a:srgbClr val="FF0000"/>
                </a:solidFill>
                <a:cs typeface="Times New Roman"/>
              </a:rPr>
              <a:t>Keep CNS informed about muscle length &amp;  rate or velocity of change in muscle length &amp; provide information about position, that is called </a:t>
            </a:r>
            <a:r>
              <a:rPr lang="en-US" sz="1300" spc="-5" dirty="0" err="1" smtClean="0">
                <a:solidFill>
                  <a:srgbClr val="FF0000"/>
                </a:solidFill>
                <a:cs typeface="Times New Roman"/>
              </a:rPr>
              <a:t>Proprioception.</a:t>
            </a:r>
            <a:r>
              <a:rPr lang="en-US" sz="1300" dirty="0" err="1" smtClean="0">
                <a:solidFill>
                  <a:schemeClr val="bg1">
                    <a:lumMod val="50000"/>
                  </a:schemeClr>
                </a:solidFill>
                <a:cs typeface="Times New Roman"/>
              </a:rPr>
              <a:t>The</a:t>
            </a:r>
            <a:r>
              <a:rPr lang="en-US" sz="1300" dirty="0" smtClean="0">
                <a:solidFill>
                  <a:schemeClr val="bg1">
                    <a:lumMod val="50000"/>
                  </a:schemeClr>
                </a:solidFill>
                <a:cs typeface="Times New Roman"/>
              </a:rPr>
              <a:t> </a:t>
            </a:r>
            <a:r>
              <a:rPr lang="en-US" sz="1300" dirty="0">
                <a:solidFill>
                  <a:schemeClr val="bg1">
                    <a:lumMod val="50000"/>
                  </a:schemeClr>
                </a:solidFill>
                <a:cs typeface="Times New Roman"/>
              </a:rPr>
              <a:t>spindles can send to the spinal cord either positive signals that is, increased numbers of impulses to indicate stretch of a muscle or negative signals below normal numbers of  impulses to indicate that the muscle is </a:t>
            </a:r>
            <a:r>
              <a:rPr lang="en-US" sz="1300" dirty="0" err="1">
                <a:solidFill>
                  <a:schemeClr val="bg1">
                    <a:lumMod val="50000"/>
                  </a:schemeClr>
                </a:solidFill>
                <a:cs typeface="Times New Roman"/>
              </a:rPr>
              <a:t>unstretched</a:t>
            </a:r>
            <a:r>
              <a:rPr lang="en-US" sz="1300" dirty="0">
                <a:solidFill>
                  <a:schemeClr val="bg1">
                    <a:lumMod val="50000"/>
                  </a:schemeClr>
                </a:solidFill>
                <a:cs typeface="Times New Roman"/>
              </a:rPr>
              <a:t>.</a:t>
            </a:r>
          </a:p>
          <a:p>
            <a:pPr>
              <a:lnSpc>
                <a:spcPct val="100000"/>
              </a:lnSpc>
              <a:spcBef>
                <a:spcPts val="55"/>
              </a:spcBef>
            </a:pPr>
            <a:endParaRPr lang="en-US" sz="800" dirty="0">
              <a:cs typeface="Times New Roman"/>
            </a:endParaRPr>
          </a:p>
          <a:p>
            <a:pPr marL="0" marR="1056005" indent="0">
              <a:lnSpc>
                <a:spcPct val="100000"/>
              </a:lnSpc>
              <a:buNone/>
              <a:tabLst>
                <a:tab pos="338455" algn="l"/>
                <a:tab pos="3745865" algn="l"/>
              </a:tabLst>
            </a:pPr>
            <a:r>
              <a:rPr lang="en-US" sz="1300" dirty="0">
                <a:solidFill>
                  <a:srgbClr val="FF0000"/>
                </a:solidFill>
                <a:cs typeface="Times New Roman"/>
              </a:rPr>
              <a:t>2- Muscle spindle act to maintain muscle length against rupture.</a:t>
            </a:r>
          </a:p>
          <a:p>
            <a:pPr marL="355600">
              <a:lnSpc>
                <a:spcPct val="100000"/>
              </a:lnSpc>
              <a:buClr>
                <a:schemeClr val="accent2"/>
              </a:buClr>
            </a:pPr>
            <a:endParaRPr lang="en-US" sz="1300" dirty="0" smtClean="0">
              <a:cs typeface="Times New Roman"/>
            </a:endParaRPr>
          </a:p>
          <a:p>
            <a:endParaRPr lang="en-US" sz="1300" dirty="0"/>
          </a:p>
        </p:txBody>
      </p:sp>
      <p:sp>
        <p:nvSpPr>
          <p:cNvPr id="5" name="Content Placeholder 4"/>
          <p:cNvSpPr>
            <a:spLocks noGrp="1"/>
          </p:cNvSpPr>
          <p:nvPr>
            <p:ph sz="quarter" idx="2"/>
          </p:nvPr>
        </p:nvSpPr>
        <p:spPr>
          <a:xfrm>
            <a:off x="6174658" y="1449153"/>
            <a:ext cx="5387461" cy="4824083"/>
          </a:xfrm>
        </p:spPr>
        <p:txBody>
          <a:bodyPr>
            <a:normAutofit fontScale="92500" lnSpcReduction="10000"/>
          </a:bodyPr>
          <a:lstStyle/>
          <a:p>
            <a:r>
              <a:rPr lang="en-US" sz="1600" dirty="0" smtClean="0">
                <a:solidFill>
                  <a:schemeClr val="accent2">
                    <a:lumMod val="75000"/>
                  </a:schemeClr>
                </a:solidFill>
              </a:rPr>
              <a:t>Receptor: </a:t>
            </a:r>
            <a:r>
              <a:rPr lang="en-US" sz="1600" dirty="0" smtClean="0"/>
              <a:t>Golgi tendon organ.</a:t>
            </a:r>
          </a:p>
          <a:p>
            <a:endParaRPr lang="en-US" sz="800" dirty="0" smtClean="0"/>
          </a:p>
          <a:p>
            <a:r>
              <a:rPr lang="en-US" sz="1600" dirty="0" smtClean="0"/>
              <a:t>Mechanoreceptor that respond to muscle tension ( via the tendon ).</a:t>
            </a:r>
          </a:p>
          <a:p>
            <a:pPr>
              <a:buFont typeface="Arial" panose="020B0604020202020204" pitchFamily="34" charset="0"/>
              <a:buChar char="•"/>
            </a:pPr>
            <a:endParaRPr lang="en-US" sz="800" dirty="0" smtClean="0"/>
          </a:p>
          <a:p>
            <a:r>
              <a:rPr lang="en-US" sz="1600" dirty="0" smtClean="0">
                <a:solidFill>
                  <a:schemeClr val="accent2">
                    <a:lumMod val="75000"/>
                  </a:schemeClr>
                </a:solidFill>
              </a:rPr>
              <a:t>Stimulus: </a:t>
            </a:r>
            <a:r>
              <a:rPr lang="en-US" sz="1600" dirty="0" smtClean="0"/>
              <a:t>increased tension ( increased nerve impulses to spinal cord ).</a:t>
            </a:r>
          </a:p>
          <a:p>
            <a:endParaRPr lang="en-US" sz="800" dirty="0" smtClean="0"/>
          </a:p>
          <a:p>
            <a:r>
              <a:rPr lang="en-US" sz="1600" dirty="0" smtClean="0">
                <a:solidFill>
                  <a:schemeClr val="accent2">
                    <a:lumMod val="75000"/>
                  </a:schemeClr>
                </a:solidFill>
              </a:rPr>
              <a:t>Response: </a:t>
            </a:r>
            <a:r>
              <a:rPr lang="en-US" sz="1600" dirty="0" smtClean="0"/>
              <a:t>muscle relaxes ( decreased nerve impulses to spinal cord).</a:t>
            </a:r>
          </a:p>
          <a:p>
            <a:endParaRPr lang="en-US" sz="800" dirty="0" smtClean="0"/>
          </a:p>
          <a:p>
            <a:r>
              <a:rPr lang="en-US" sz="1600" dirty="0" smtClean="0"/>
              <a:t>Inhibit the agonist.</a:t>
            </a:r>
          </a:p>
          <a:p>
            <a:pPr>
              <a:buFont typeface="Arial" panose="020B0604020202020204" pitchFamily="34" charset="0"/>
              <a:buChar char="•"/>
            </a:pPr>
            <a:endParaRPr lang="en-US" sz="1600" dirty="0" smtClean="0"/>
          </a:p>
          <a:p>
            <a:r>
              <a:rPr lang="en-US" sz="1600" dirty="0" smtClean="0">
                <a:solidFill>
                  <a:schemeClr val="accent2">
                    <a:lumMod val="75000"/>
                  </a:schemeClr>
                </a:solidFill>
              </a:rPr>
              <a:t>Reciprocal path: </a:t>
            </a:r>
            <a:r>
              <a:rPr lang="en-US" sz="1600" dirty="0" smtClean="0"/>
              <a:t>activates </a:t>
            </a:r>
          </a:p>
          <a:p>
            <a:pPr marL="0" indent="0">
              <a:buNone/>
            </a:pPr>
            <a:r>
              <a:rPr lang="en-US" sz="1600" dirty="0"/>
              <a:t> </a:t>
            </a:r>
            <a:r>
              <a:rPr lang="en-US" sz="1600" dirty="0" smtClean="0"/>
              <a:t>    the </a:t>
            </a:r>
            <a:r>
              <a:rPr lang="en-US" sz="1600" dirty="0"/>
              <a:t>a</a:t>
            </a:r>
            <a:r>
              <a:rPr lang="en-US" sz="1600" dirty="0" smtClean="0"/>
              <a:t>ntagonist.</a:t>
            </a:r>
          </a:p>
          <a:p>
            <a:endParaRPr lang="en-US" sz="800" dirty="0" smtClean="0"/>
          </a:p>
          <a:p>
            <a:r>
              <a:rPr lang="en-US" sz="1600" dirty="0" smtClean="0">
                <a:solidFill>
                  <a:schemeClr val="accent2">
                    <a:lumMod val="75000"/>
                  </a:schemeClr>
                </a:solidFill>
              </a:rPr>
              <a:t>Polysynaptic: </a:t>
            </a:r>
            <a:r>
              <a:rPr lang="en-US" sz="1600" dirty="0" err="1" smtClean="0"/>
              <a:t>ipsilateral</a:t>
            </a:r>
            <a:r>
              <a:rPr lang="en-US" sz="1600" dirty="0" smtClean="0"/>
              <a:t> and</a:t>
            </a:r>
          </a:p>
          <a:p>
            <a:pPr marL="0" indent="0">
              <a:buNone/>
            </a:pPr>
            <a:r>
              <a:rPr lang="en-US" sz="1600" dirty="0"/>
              <a:t> </a:t>
            </a:r>
            <a:r>
              <a:rPr lang="en-US" sz="1600" dirty="0" smtClean="0"/>
              <a:t>    segmental.</a:t>
            </a:r>
            <a:endParaRPr lang="en-US" sz="1600" dirty="0"/>
          </a:p>
        </p:txBody>
      </p:sp>
      <p:cxnSp>
        <p:nvCxnSpPr>
          <p:cNvPr id="6" name="Straight Connector 5"/>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094412" y="573613"/>
            <a:ext cx="5432405" cy="523220"/>
          </a:xfrm>
          <a:prstGeom prst="rect">
            <a:avLst/>
          </a:prstGeom>
        </p:spPr>
        <p:txBody>
          <a:bodyPr wrap="square">
            <a:spAutoFit/>
          </a:bodyPr>
          <a:lstStyle/>
          <a:p>
            <a:r>
              <a:rPr lang="en-US" sz="2800" dirty="0" smtClean="0">
                <a:solidFill>
                  <a:schemeClr val="tx2"/>
                </a:solidFill>
                <a:latin typeface="+mj-lt"/>
                <a:ea typeface="+mj-ea"/>
                <a:cs typeface="+mj-cs"/>
              </a:rPr>
              <a:t>Golgi ( deep ) tendon reflex </a:t>
            </a:r>
            <a:endParaRPr lang="en-US" sz="2800" dirty="0">
              <a:solidFill>
                <a:schemeClr val="tx2"/>
              </a:solidFill>
              <a:latin typeface="+mj-lt"/>
              <a:ea typeface="+mj-ea"/>
              <a:cs typeface="+mj-cs"/>
            </a:endParaRPr>
          </a:p>
        </p:txBody>
      </p:sp>
      <p:sp>
        <p:nvSpPr>
          <p:cNvPr id="8" name="TextBox 7"/>
          <p:cNvSpPr txBox="1"/>
          <p:nvPr/>
        </p:nvSpPr>
        <p:spPr>
          <a:xfrm>
            <a:off x="3361565" y="1141378"/>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9" name="object 2"/>
          <p:cNvSpPr/>
          <p:nvPr/>
        </p:nvSpPr>
        <p:spPr>
          <a:xfrm>
            <a:off x="8827259" y="3717032"/>
            <a:ext cx="2734860" cy="2556205"/>
          </a:xfrm>
          <a:prstGeom prst="rect">
            <a:avLst/>
          </a:prstGeom>
          <a:blipFill>
            <a:blip r:embed="rId2" cstate="print"/>
            <a:srcRect/>
            <a:stretch>
              <a:fillRect l="-103390" t="-36209" b="-18964"/>
            </a:stretch>
          </a:blipFill>
        </p:spPr>
        <p:txBody>
          <a:bodyPr wrap="square" lIns="0" tIns="0" rIns="0" bIns="0" rtlCol="0"/>
          <a:lstStyle/>
          <a:p>
            <a:endParaRPr/>
          </a:p>
        </p:txBody>
      </p:sp>
      <p:sp>
        <p:nvSpPr>
          <p:cNvPr id="10" name="TextBox 9"/>
          <p:cNvSpPr txBox="1"/>
          <p:nvPr/>
        </p:nvSpPr>
        <p:spPr>
          <a:xfrm>
            <a:off x="6093951" y="1142838"/>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07543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484952" cy="990600"/>
          </a:xfrm>
        </p:spPr>
        <p:txBody>
          <a:bodyPr>
            <a:normAutofit/>
          </a:bodyPr>
          <a:lstStyle/>
          <a:p>
            <a:r>
              <a:rPr lang="en-US" sz="3200" dirty="0" smtClean="0"/>
              <a:t>Nerve fibers classification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1" y="1219200"/>
            <a:ext cx="5628968" cy="4937760"/>
          </a:xfrm>
        </p:spPr>
        <p:txBody>
          <a:bodyPr>
            <a:normAutofit/>
          </a:bodyPr>
          <a:lstStyle/>
          <a:p>
            <a:pPr marL="0" indent="0">
              <a:lnSpc>
                <a:spcPct val="100000"/>
              </a:lnSpc>
              <a:spcBef>
                <a:spcPts val="310"/>
              </a:spcBef>
              <a:buNone/>
              <a:tabLst>
                <a:tab pos="438784" algn="l"/>
                <a:tab pos="439420" algn="l"/>
              </a:tabLst>
            </a:pPr>
            <a:r>
              <a:rPr lang="sv-SE" sz="1400" dirty="0">
                <a:solidFill>
                  <a:srgbClr val="00B050"/>
                </a:solidFill>
              </a:rPr>
              <a:t>Classified depending on the Function, myelination, diameter, and conduction </a:t>
            </a:r>
            <a:r>
              <a:rPr lang="sv-SE" sz="1400" dirty="0" smtClean="0">
                <a:solidFill>
                  <a:srgbClr val="00B050"/>
                </a:solidFill>
              </a:rPr>
              <a:t>velocity.</a:t>
            </a:r>
            <a:endParaRPr lang="sv-SE" sz="1400" dirty="0">
              <a:solidFill>
                <a:srgbClr val="00B050"/>
              </a:solidFill>
            </a:endParaRPr>
          </a:p>
          <a:p>
            <a:pPr marL="93979">
              <a:lnSpc>
                <a:spcPct val="100000"/>
              </a:lnSpc>
              <a:spcBef>
                <a:spcPts val="310"/>
              </a:spcBef>
              <a:tabLst>
                <a:tab pos="438784" algn="l"/>
                <a:tab pos="439420" algn="l"/>
              </a:tabLst>
            </a:pPr>
            <a:r>
              <a:rPr lang="sv-SE" sz="1400" spc="-20" dirty="0">
                <a:solidFill>
                  <a:schemeClr val="bg2">
                    <a:lumMod val="50000"/>
                  </a:schemeClr>
                </a:solidFill>
                <a:cs typeface="Arial"/>
              </a:rPr>
              <a:t>Type</a:t>
            </a:r>
            <a:r>
              <a:rPr lang="sv-SE" sz="1400" spc="-35" dirty="0">
                <a:solidFill>
                  <a:schemeClr val="bg2">
                    <a:lumMod val="50000"/>
                  </a:schemeClr>
                </a:solidFill>
                <a:cs typeface="Arial"/>
              </a:rPr>
              <a:t> </a:t>
            </a:r>
            <a:r>
              <a:rPr lang="sv-SE" sz="1400" spc="-5" dirty="0" smtClean="0">
                <a:solidFill>
                  <a:schemeClr val="bg2">
                    <a:lumMod val="50000"/>
                  </a:schemeClr>
                </a:solidFill>
                <a:cs typeface="Arial"/>
              </a:rPr>
              <a:t>A:</a:t>
            </a:r>
            <a:endParaRPr lang="sv-SE" sz="1400" spc="-5" dirty="0">
              <a:solidFill>
                <a:schemeClr val="bg2">
                  <a:lumMod val="50000"/>
                </a:schemeClr>
              </a:solidFill>
              <a:cs typeface="Arial"/>
            </a:endParaRPr>
          </a:p>
          <a:p>
            <a:pPr marL="551180" lvl="1">
              <a:lnSpc>
                <a:spcPct val="100000"/>
              </a:lnSpc>
              <a:spcBef>
                <a:spcPts val="495"/>
              </a:spcBef>
              <a:buFont typeface="Arial" panose="020B0604020202020204" pitchFamily="34" charset="0"/>
              <a:buChar char="•"/>
              <a:tabLst>
                <a:tab pos="837565" algn="l"/>
                <a:tab pos="838200" algn="l"/>
              </a:tabLst>
            </a:pPr>
            <a:r>
              <a:rPr lang="sv-SE" sz="1400" spc="-20" dirty="0">
                <a:cs typeface="Arial"/>
              </a:rPr>
              <a:t>Alpha </a:t>
            </a:r>
            <a:r>
              <a:rPr lang="sv-SE" sz="1400" spc="-20" dirty="0">
                <a:solidFill>
                  <a:schemeClr val="bg1">
                    <a:lumMod val="50000"/>
                  </a:schemeClr>
                </a:solidFill>
                <a:cs typeface="Arial"/>
              </a:rPr>
              <a:t>(fastest)</a:t>
            </a:r>
            <a:endParaRPr lang="sv-SE" sz="1400" dirty="0">
              <a:solidFill>
                <a:schemeClr val="bg1">
                  <a:lumMod val="50000"/>
                </a:schemeClr>
              </a:solidFill>
              <a:cs typeface="Arial"/>
            </a:endParaRPr>
          </a:p>
          <a:p>
            <a:pPr marL="551180" lvl="1">
              <a:lnSpc>
                <a:spcPct val="100000"/>
              </a:lnSpc>
              <a:spcBef>
                <a:spcPts val="480"/>
              </a:spcBef>
              <a:buFont typeface="Arial" panose="020B0604020202020204" pitchFamily="34" charset="0"/>
              <a:buChar char="•"/>
              <a:tabLst>
                <a:tab pos="837565" algn="l"/>
                <a:tab pos="838200" algn="l"/>
              </a:tabLst>
            </a:pPr>
            <a:r>
              <a:rPr lang="sv-SE" sz="1400" spc="-5" dirty="0">
                <a:cs typeface="Arial"/>
              </a:rPr>
              <a:t>Beta</a:t>
            </a:r>
            <a:endParaRPr lang="sv-SE" sz="1400" dirty="0">
              <a:cs typeface="Arial"/>
            </a:endParaRPr>
          </a:p>
          <a:p>
            <a:pPr marL="551180" lvl="1">
              <a:lnSpc>
                <a:spcPct val="100000"/>
              </a:lnSpc>
              <a:spcBef>
                <a:spcPts val="480"/>
              </a:spcBef>
              <a:buFont typeface="Arial" panose="020B0604020202020204" pitchFamily="34" charset="0"/>
              <a:buChar char="•"/>
              <a:tabLst>
                <a:tab pos="837565" algn="l"/>
                <a:tab pos="838200" algn="l"/>
              </a:tabLst>
            </a:pPr>
            <a:r>
              <a:rPr lang="sv-SE" sz="1400" spc="-5" dirty="0">
                <a:cs typeface="Arial"/>
              </a:rPr>
              <a:t>Gamma</a:t>
            </a:r>
            <a:endParaRPr lang="sv-SE" sz="1400" dirty="0">
              <a:cs typeface="Arial"/>
            </a:endParaRPr>
          </a:p>
          <a:p>
            <a:pPr marL="551180" lvl="1">
              <a:lnSpc>
                <a:spcPct val="100000"/>
              </a:lnSpc>
              <a:spcBef>
                <a:spcPts val="480"/>
              </a:spcBef>
              <a:buFont typeface="Arial" panose="020B0604020202020204" pitchFamily="34" charset="0"/>
              <a:buChar char="•"/>
              <a:tabLst>
                <a:tab pos="837565" algn="l"/>
                <a:tab pos="838200" algn="l"/>
              </a:tabLst>
            </a:pPr>
            <a:r>
              <a:rPr lang="sv-SE" sz="1400" spc="-5" dirty="0">
                <a:cs typeface="Arial"/>
              </a:rPr>
              <a:t>Delta</a:t>
            </a:r>
            <a:endParaRPr lang="sv-SE" sz="1400" spc="-5" dirty="0">
              <a:solidFill>
                <a:schemeClr val="bg2">
                  <a:lumMod val="50000"/>
                </a:schemeClr>
              </a:solidFill>
              <a:cs typeface="Arial"/>
            </a:endParaRPr>
          </a:p>
          <a:p>
            <a:pPr marL="93979">
              <a:spcBef>
                <a:spcPts val="310"/>
              </a:spcBef>
              <a:tabLst>
                <a:tab pos="438784" algn="l"/>
                <a:tab pos="439420" algn="l"/>
              </a:tabLst>
            </a:pPr>
            <a:r>
              <a:rPr lang="sv-SE" sz="1400" spc="-20" dirty="0">
                <a:solidFill>
                  <a:srgbClr val="00B050"/>
                </a:solidFill>
                <a:cs typeface="Arial"/>
              </a:rPr>
              <a:t>Type</a:t>
            </a:r>
            <a:r>
              <a:rPr lang="sv-SE" sz="1400" spc="-35" dirty="0">
                <a:solidFill>
                  <a:srgbClr val="00B050"/>
                </a:solidFill>
                <a:cs typeface="Arial"/>
              </a:rPr>
              <a:t> </a:t>
            </a:r>
            <a:r>
              <a:rPr lang="sv-SE" sz="1400" spc="-5" dirty="0">
                <a:solidFill>
                  <a:srgbClr val="00B050"/>
                </a:solidFill>
                <a:cs typeface="Arial"/>
              </a:rPr>
              <a:t>C</a:t>
            </a:r>
            <a:endParaRPr lang="sv-SE" sz="1400" dirty="0">
              <a:solidFill>
                <a:schemeClr val="bg2">
                  <a:lumMod val="50000"/>
                </a:schemeClr>
              </a:solidFill>
              <a:cs typeface="Arial"/>
            </a:endParaRPr>
          </a:p>
          <a:p>
            <a:endParaRPr lang="en-US" sz="1400" dirty="0"/>
          </a:p>
        </p:txBody>
      </p:sp>
      <p:sp>
        <p:nvSpPr>
          <p:cNvPr id="5" name="TextBox 4"/>
          <p:cNvSpPr txBox="1"/>
          <p:nvPr/>
        </p:nvSpPr>
        <p:spPr>
          <a:xfrm>
            <a:off x="9583555" y="0"/>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7" name="Straight Connector 6"/>
          <p:cNvCxnSpPr/>
          <p:nvPr/>
        </p:nvCxnSpPr>
        <p:spPr>
          <a:xfrm flipH="1">
            <a:off x="6094412"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object 2"/>
          <p:cNvSpPr/>
          <p:nvPr/>
        </p:nvSpPr>
        <p:spPr>
          <a:xfrm>
            <a:off x="1012195" y="3380487"/>
            <a:ext cx="4311166" cy="2876168"/>
          </a:xfrm>
          <a:prstGeom prst="rect">
            <a:avLst/>
          </a:prstGeom>
          <a:blipFill>
            <a:blip r:embed="rId2" cstate="print"/>
            <a:stretch>
              <a:fillRect/>
            </a:stretch>
          </a:blipFill>
        </p:spPr>
        <p:txBody>
          <a:bodyPr wrap="square" lIns="0" tIns="0" rIns="0" bIns="0" rtlCol="0"/>
          <a:lstStyle/>
          <a:p>
            <a:endParaRPr/>
          </a:p>
        </p:txBody>
      </p:sp>
      <p:sp>
        <p:nvSpPr>
          <p:cNvPr id="14" name="Title 1"/>
          <p:cNvSpPr txBox="1">
            <a:spLocks/>
          </p:cNvSpPr>
          <p:nvPr/>
        </p:nvSpPr>
        <p:spPr>
          <a:xfrm>
            <a:off x="6094412" y="152400"/>
            <a:ext cx="5484952"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Proprioception</a:t>
            </a:r>
            <a:endParaRPr lang="en-US" sz="3200" dirty="0"/>
          </a:p>
        </p:txBody>
      </p:sp>
      <p:sp>
        <p:nvSpPr>
          <p:cNvPr id="15" name="Content Placeholder 3"/>
          <p:cNvSpPr txBox="1">
            <a:spLocks/>
          </p:cNvSpPr>
          <p:nvPr/>
        </p:nvSpPr>
        <p:spPr>
          <a:xfrm>
            <a:off x="6081689" y="1219200"/>
            <a:ext cx="5497675" cy="913656"/>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400" smtClean="0"/>
              <a:t>is the sense of the relative position of one's own parts of the body and strength of effort being employed in movement.</a:t>
            </a:r>
            <a:endParaRPr lang="en-US" sz="1400" dirty="0"/>
          </a:p>
        </p:txBody>
      </p:sp>
      <p:sp>
        <p:nvSpPr>
          <p:cNvPr id="16" name="Rectangle 15"/>
          <p:cNvSpPr/>
          <p:nvPr/>
        </p:nvSpPr>
        <p:spPr>
          <a:xfrm>
            <a:off x="6289669" y="1988840"/>
            <a:ext cx="432048" cy="40282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US" sz="1600" dirty="0">
                <a:solidFill>
                  <a:schemeClr val="bg1"/>
                </a:solidFill>
              </a:rPr>
              <a:t>The propriocept</a:t>
            </a:r>
            <a:r>
              <a:rPr lang="en-US" sz="1600" dirty="0">
                <a:solidFill>
                  <a:srgbClr val="00B050"/>
                </a:solidFill>
              </a:rPr>
              <a:t>ors</a:t>
            </a:r>
            <a:r>
              <a:rPr lang="en-US" sz="1600" dirty="0">
                <a:solidFill>
                  <a:schemeClr val="bg1"/>
                </a:solidFill>
              </a:rPr>
              <a:t> are in three types</a:t>
            </a:r>
          </a:p>
        </p:txBody>
      </p:sp>
      <p:cxnSp>
        <p:nvCxnSpPr>
          <p:cNvPr id="24" name="Straight Connector 23"/>
          <p:cNvCxnSpPr>
            <a:stCxn id="16" idx="3"/>
          </p:cNvCxnSpPr>
          <p:nvPr/>
        </p:nvCxnSpPr>
        <p:spPr>
          <a:xfrm>
            <a:off x="6721717" y="4002968"/>
            <a:ext cx="9277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6814492" y="2204864"/>
            <a:ext cx="0" cy="1798104"/>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flipV="1">
            <a:off x="6814492" y="4002968"/>
            <a:ext cx="0" cy="1692782"/>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6814492" y="2204864"/>
            <a:ext cx="3600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6814492" y="4002968"/>
            <a:ext cx="3600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6814492" y="5695750"/>
            <a:ext cx="3600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6" name="Rectangle 35"/>
          <p:cNvSpPr/>
          <p:nvPr/>
        </p:nvSpPr>
        <p:spPr>
          <a:xfrm>
            <a:off x="7281805" y="1820019"/>
            <a:ext cx="1670547" cy="8965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chemeClr val="accent2">
                    <a:lumMod val="75000"/>
                  </a:schemeClr>
                </a:solidFill>
                <a:latin typeface="Arial"/>
                <a:cs typeface="Arial"/>
              </a:rPr>
              <a:t>Muscle spindles</a:t>
            </a:r>
            <a:endParaRPr lang="en-US" sz="1600" dirty="0">
              <a:solidFill>
                <a:schemeClr val="accent2">
                  <a:lumMod val="75000"/>
                </a:schemeClr>
              </a:solidFill>
            </a:endParaRPr>
          </a:p>
        </p:txBody>
      </p:sp>
      <p:sp>
        <p:nvSpPr>
          <p:cNvPr id="41" name="Rectangle 40"/>
          <p:cNvSpPr/>
          <p:nvPr/>
        </p:nvSpPr>
        <p:spPr>
          <a:xfrm>
            <a:off x="9186857" y="1809629"/>
            <a:ext cx="2375885" cy="9069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marR="5080" indent="-285750">
              <a:lnSpc>
                <a:spcPct val="70000"/>
              </a:lnSpc>
              <a:buClr>
                <a:srgbClr val="4B8180"/>
              </a:buClr>
              <a:buFont typeface="Arial" panose="020B0604020202020204" pitchFamily="34" charset="0"/>
              <a:buChar char="•"/>
              <a:tabLst>
                <a:tab pos="356870" algn="l"/>
                <a:tab pos="357505" algn="l"/>
              </a:tabLst>
            </a:pPr>
            <a:r>
              <a:rPr lang="en-US" sz="1400" dirty="0">
                <a:solidFill>
                  <a:srgbClr val="334E5D"/>
                </a:solidFill>
                <a:ea typeface="ＭＳ Ｐゴシック" charset="-128"/>
              </a:rPr>
              <a:t>measure the changing length of a </a:t>
            </a:r>
            <a:r>
              <a:rPr lang="en-US" sz="1400" dirty="0" smtClean="0">
                <a:solidFill>
                  <a:srgbClr val="334E5D"/>
                </a:solidFill>
                <a:ea typeface="ＭＳ Ｐゴシック" charset="-128"/>
              </a:rPr>
              <a:t>muscle</a:t>
            </a:r>
            <a:endParaRPr lang="en-US" sz="1400" dirty="0">
              <a:solidFill>
                <a:srgbClr val="334E5D"/>
              </a:solidFill>
              <a:ea typeface="ＭＳ Ｐゴシック" charset="-128"/>
            </a:endParaRPr>
          </a:p>
          <a:p>
            <a:pPr marL="285750" lvl="1" indent="-285750">
              <a:lnSpc>
                <a:spcPct val="70000"/>
              </a:lnSpc>
              <a:spcBef>
                <a:spcPts val="1000"/>
              </a:spcBef>
              <a:buClr>
                <a:srgbClr val="4B8180"/>
              </a:buClr>
              <a:buFont typeface="Arial" panose="020B0604020202020204" pitchFamily="34" charset="0"/>
              <a:buChar char="•"/>
              <a:tabLst>
                <a:tab pos="756285" algn="l"/>
                <a:tab pos="756920" algn="l"/>
              </a:tabLst>
            </a:pPr>
            <a:r>
              <a:rPr lang="en-US" sz="1400" dirty="0">
                <a:solidFill>
                  <a:srgbClr val="334E5D"/>
                </a:solidFill>
                <a:ea typeface="ＭＳ Ｐゴシック" charset="-128"/>
              </a:rPr>
              <a:t>Imbedded in the perimysium between muscle </a:t>
            </a:r>
            <a:r>
              <a:rPr lang="en-US" sz="1400" dirty="0" smtClean="0">
                <a:solidFill>
                  <a:srgbClr val="334E5D"/>
                </a:solidFill>
                <a:ea typeface="ＭＳ Ｐゴシック" charset="-128"/>
              </a:rPr>
              <a:t>fascicles.</a:t>
            </a:r>
          </a:p>
        </p:txBody>
      </p:sp>
      <p:sp>
        <p:nvSpPr>
          <p:cNvPr id="52" name="Rectangle 51"/>
          <p:cNvSpPr/>
          <p:nvPr/>
        </p:nvSpPr>
        <p:spPr>
          <a:xfrm>
            <a:off x="7281805" y="3554686"/>
            <a:ext cx="1670547" cy="8965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chemeClr val="accent2">
                    <a:lumMod val="75000"/>
                  </a:schemeClr>
                </a:solidFill>
                <a:latin typeface="Arial"/>
                <a:cs typeface="Arial"/>
              </a:rPr>
              <a:t>Golgi tendon organs</a:t>
            </a:r>
          </a:p>
        </p:txBody>
      </p:sp>
      <p:cxnSp>
        <p:nvCxnSpPr>
          <p:cNvPr id="63" name="Straight Connector 62"/>
          <p:cNvCxnSpPr/>
          <p:nvPr/>
        </p:nvCxnSpPr>
        <p:spPr>
          <a:xfrm>
            <a:off x="8948453" y="2263105"/>
            <a:ext cx="238404" cy="0"/>
          </a:xfrm>
          <a:prstGeom prst="line">
            <a:avLst/>
          </a:prstGeom>
        </p:spPr>
        <p:style>
          <a:lnRef idx="1">
            <a:schemeClr val="accent2"/>
          </a:lnRef>
          <a:fillRef idx="0">
            <a:schemeClr val="accent2"/>
          </a:fillRef>
          <a:effectRef idx="0">
            <a:schemeClr val="accent2"/>
          </a:effectRef>
          <a:fontRef idx="minor">
            <a:schemeClr val="tx1"/>
          </a:fontRef>
        </p:style>
      </p:cxnSp>
      <p:sp>
        <p:nvSpPr>
          <p:cNvPr id="65" name="Rectangle 64"/>
          <p:cNvSpPr/>
          <p:nvPr/>
        </p:nvSpPr>
        <p:spPr>
          <a:xfrm>
            <a:off x="9190755" y="3549492"/>
            <a:ext cx="2375885" cy="9283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marR="5080" indent="-285750">
              <a:lnSpc>
                <a:spcPct val="70000"/>
              </a:lnSpc>
              <a:buClr>
                <a:srgbClr val="4B8180"/>
              </a:buClr>
              <a:buFont typeface="Arial" panose="020B0604020202020204" pitchFamily="34" charset="0"/>
              <a:buChar char="•"/>
              <a:tabLst>
                <a:tab pos="356870" algn="l"/>
                <a:tab pos="357505" algn="l"/>
              </a:tabLst>
            </a:pPr>
            <a:r>
              <a:rPr lang="en-US" sz="1400" dirty="0" smtClean="0">
                <a:solidFill>
                  <a:srgbClr val="334E5D"/>
                </a:solidFill>
                <a:ea typeface="ＭＳ Ｐゴシック" charset="-128"/>
              </a:rPr>
              <a:t> Located near the muscle-tendon junction.</a:t>
            </a:r>
          </a:p>
          <a:p>
            <a:pPr marL="285750" marR="5080" indent="-285750">
              <a:lnSpc>
                <a:spcPct val="70000"/>
              </a:lnSpc>
              <a:buClr>
                <a:srgbClr val="4B8180"/>
              </a:buClr>
              <a:buFont typeface="Arial" panose="020B0604020202020204" pitchFamily="34" charset="0"/>
              <a:buChar char="•"/>
              <a:tabLst>
                <a:tab pos="356870" algn="l"/>
                <a:tab pos="357505" algn="l"/>
              </a:tabLst>
            </a:pPr>
            <a:endParaRPr lang="en-US" sz="1400" dirty="0" smtClean="0">
              <a:solidFill>
                <a:srgbClr val="334E5D"/>
              </a:solidFill>
              <a:ea typeface="ＭＳ Ｐゴシック" charset="-128"/>
            </a:endParaRPr>
          </a:p>
          <a:p>
            <a:pPr marL="285750" marR="5080" indent="-285750">
              <a:lnSpc>
                <a:spcPct val="70000"/>
              </a:lnSpc>
              <a:buClr>
                <a:srgbClr val="4B8180"/>
              </a:buClr>
              <a:buFont typeface="Arial" panose="020B0604020202020204" pitchFamily="34" charset="0"/>
              <a:buChar char="•"/>
              <a:tabLst>
                <a:tab pos="356870" algn="l"/>
                <a:tab pos="357505" algn="l"/>
              </a:tabLst>
            </a:pPr>
            <a:r>
              <a:rPr lang="en-US" sz="1400" dirty="0" smtClean="0">
                <a:solidFill>
                  <a:srgbClr val="334E5D"/>
                </a:solidFill>
                <a:ea typeface="ＭＳ Ｐゴシック" charset="-128"/>
              </a:rPr>
              <a:t>Monitor tension within tendons.</a:t>
            </a:r>
            <a:endParaRPr lang="en-US" sz="1400" dirty="0">
              <a:solidFill>
                <a:srgbClr val="334E5D"/>
              </a:solidFill>
              <a:ea typeface="ＭＳ Ｐゴシック" charset="-128"/>
            </a:endParaRPr>
          </a:p>
        </p:txBody>
      </p:sp>
      <p:cxnSp>
        <p:nvCxnSpPr>
          <p:cNvPr id="66" name="Straight Connector 65"/>
          <p:cNvCxnSpPr/>
          <p:nvPr/>
        </p:nvCxnSpPr>
        <p:spPr>
          <a:xfrm>
            <a:off x="8952351" y="4002967"/>
            <a:ext cx="238404" cy="0"/>
          </a:xfrm>
          <a:prstGeom prst="line">
            <a:avLst/>
          </a:prstGeom>
        </p:spPr>
        <p:style>
          <a:lnRef idx="1">
            <a:schemeClr val="accent2"/>
          </a:lnRef>
          <a:fillRef idx="0">
            <a:schemeClr val="accent2"/>
          </a:fillRef>
          <a:effectRef idx="0">
            <a:schemeClr val="accent2"/>
          </a:effectRef>
          <a:fontRef idx="minor">
            <a:schemeClr val="tx1"/>
          </a:fontRef>
        </p:style>
      </p:cxnSp>
      <p:sp>
        <p:nvSpPr>
          <p:cNvPr id="67" name="Rectangle 66"/>
          <p:cNvSpPr/>
          <p:nvPr/>
        </p:nvSpPr>
        <p:spPr>
          <a:xfrm>
            <a:off x="7267307" y="5280923"/>
            <a:ext cx="1670547" cy="8965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chemeClr val="accent2">
                    <a:lumMod val="75000"/>
                  </a:schemeClr>
                </a:solidFill>
                <a:latin typeface="Arial"/>
                <a:cs typeface="Arial"/>
              </a:rPr>
              <a:t>Joint kinesthetic receptors</a:t>
            </a:r>
          </a:p>
        </p:txBody>
      </p:sp>
      <p:sp>
        <p:nvSpPr>
          <p:cNvPr id="68" name="Rectangle 67"/>
          <p:cNvSpPr/>
          <p:nvPr/>
        </p:nvSpPr>
        <p:spPr>
          <a:xfrm>
            <a:off x="9176257" y="5280923"/>
            <a:ext cx="2375885" cy="8897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marR="5080" indent="-285750">
              <a:lnSpc>
                <a:spcPct val="70000"/>
              </a:lnSpc>
              <a:buClr>
                <a:srgbClr val="4B8180"/>
              </a:buClr>
              <a:buFont typeface="Arial" panose="020B0604020202020204" pitchFamily="34" charset="0"/>
              <a:buChar char="•"/>
              <a:tabLst>
                <a:tab pos="356870" algn="l"/>
                <a:tab pos="357505" algn="l"/>
              </a:tabLst>
            </a:pPr>
            <a:r>
              <a:rPr lang="en-US" sz="1400" dirty="0">
                <a:solidFill>
                  <a:srgbClr val="334E5D"/>
                </a:solidFill>
                <a:ea typeface="ＭＳ Ｐゴシック" charset="-128"/>
              </a:rPr>
              <a:t>Sensory nerve endings within the joint </a:t>
            </a:r>
            <a:r>
              <a:rPr lang="en-US" sz="1400" dirty="0" smtClean="0">
                <a:solidFill>
                  <a:srgbClr val="334E5D"/>
                </a:solidFill>
                <a:ea typeface="ＭＳ Ｐゴシック" charset="-128"/>
              </a:rPr>
              <a:t>capsules.</a:t>
            </a:r>
            <a:endParaRPr lang="en-US" sz="1400" dirty="0">
              <a:solidFill>
                <a:srgbClr val="334E5D"/>
              </a:solidFill>
              <a:ea typeface="ＭＳ Ｐゴシック" charset="-128"/>
            </a:endParaRPr>
          </a:p>
        </p:txBody>
      </p:sp>
      <p:cxnSp>
        <p:nvCxnSpPr>
          <p:cNvPr id="69" name="Straight Connector 68"/>
          <p:cNvCxnSpPr/>
          <p:nvPr/>
        </p:nvCxnSpPr>
        <p:spPr>
          <a:xfrm>
            <a:off x="8937853" y="5695750"/>
            <a:ext cx="238404"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57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a:bodyPr>
          <a:lstStyle/>
          <a:p>
            <a:r>
              <a:rPr lang="en-US" sz="3200" dirty="0" smtClean="0"/>
              <a:t>Cont. Proprioception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p:txBody>
          <a:bodyPr>
            <a:normAutofit/>
          </a:bodyPr>
          <a:lstStyle/>
          <a:p>
            <a:r>
              <a:rPr lang="en-US" sz="1500" dirty="0">
                <a:solidFill>
                  <a:schemeClr val="accent2">
                    <a:lumMod val="75000"/>
                  </a:schemeClr>
                </a:solidFill>
              </a:rPr>
              <a:t>Gamma</a:t>
            </a:r>
            <a:r>
              <a:rPr lang="en-US" sz="1500" dirty="0"/>
              <a:t> motor neurons supply </a:t>
            </a:r>
            <a:r>
              <a:rPr lang="en-US" sz="1500" b="1" dirty="0"/>
              <a:t>intra-</a:t>
            </a:r>
            <a:r>
              <a:rPr lang="en-US" sz="1500" b="1" dirty="0" err="1"/>
              <a:t>fusal</a:t>
            </a:r>
            <a:r>
              <a:rPr lang="en-US" sz="1500" b="1" dirty="0"/>
              <a:t> fibers</a:t>
            </a:r>
            <a:r>
              <a:rPr lang="en-US" sz="1500" dirty="0"/>
              <a:t> in middle of the muscle spindle, which helps control basic muscle “</a:t>
            </a:r>
            <a:r>
              <a:rPr lang="en-US" sz="1500" dirty="0" smtClean="0"/>
              <a:t>tone”.</a:t>
            </a:r>
          </a:p>
          <a:p>
            <a:endParaRPr lang="en-US" sz="1500" dirty="0" smtClean="0"/>
          </a:p>
          <a:p>
            <a:r>
              <a:rPr lang="en-US" sz="1500" dirty="0">
                <a:solidFill>
                  <a:schemeClr val="accent2">
                    <a:lumMod val="75000"/>
                  </a:schemeClr>
                </a:solidFill>
              </a:rPr>
              <a:t>Alpha</a:t>
            </a:r>
            <a:r>
              <a:rPr lang="en-US" sz="1500" dirty="0"/>
              <a:t> motor neurons innervate the </a:t>
            </a:r>
            <a:r>
              <a:rPr lang="en-US" sz="1500" b="1" dirty="0"/>
              <a:t>large skeletal muscle </a:t>
            </a:r>
            <a:r>
              <a:rPr lang="en-US" sz="1500" dirty="0"/>
              <a:t>fibers. (Extra-</a:t>
            </a:r>
            <a:r>
              <a:rPr lang="en-US" sz="1500" dirty="0" err="1"/>
              <a:t>fusal</a:t>
            </a:r>
            <a:r>
              <a:rPr lang="en-US" sz="1500" dirty="0"/>
              <a:t> Fibers</a:t>
            </a:r>
            <a:r>
              <a:rPr lang="en-US" sz="1500" dirty="0" smtClean="0"/>
              <a:t>).</a:t>
            </a:r>
          </a:p>
          <a:p>
            <a:endParaRPr lang="en-US" sz="800" dirty="0" smtClean="0"/>
          </a:p>
          <a:p>
            <a:r>
              <a:rPr lang="en-US" sz="1500" dirty="0">
                <a:solidFill>
                  <a:schemeClr val="accent2">
                    <a:lumMod val="75000"/>
                  </a:schemeClr>
                </a:solidFill>
              </a:rPr>
              <a:t>i</a:t>
            </a:r>
            <a:r>
              <a:rPr lang="en-US" sz="1500" dirty="0" smtClean="0">
                <a:solidFill>
                  <a:schemeClr val="accent2">
                    <a:lumMod val="75000"/>
                  </a:schemeClr>
                </a:solidFill>
              </a:rPr>
              <a:t>ntra-</a:t>
            </a:r>
            <a:r>
              <a:rPr lang="en-US" sz="1500" dirty="0" err="1" smtClean="0">
                <a:solidFill>
                  <a:schemeClr val="accent2">
                    <a:lumMod val="75000"/>
                  </a:schemeClr>
                </a:solidFill>
              </a:rPr>
              <a:t>fusal</a:t>
            </a:r>
            <a:r>
              <a:rPr lang="en-US" sz="1500" dirty="0" smtClean="0">
                <a:solidFill>
                  <a:schemeClr val="accent2">
                    <a:lumMod val="75000"/>
                  </a:schemeClr>
                </a:solidFill>
              </a:rPr>
              <a:t> </a:t>
            </a:r>
            <a:r>
              <a:rPr lang="en-US" sz="1500" dirty="0">
                <a:solidFill>
                  <a:schemeClr val="accent2">
                    <a:lumMod val="75000"/>
                  </a:schemeClr>
                </a:solidFill>
              </a:rPr>
              <a:t>fibers Receptors for stretch </a:t>
            </a:r>
            <a:r>
              <a:rPr lang="en-US" sz="1500" dirty="0" smtClean="0">
                <a:solidFill>
                  <a:schemeClr val="accent2">
                    <a:lumMod val="75000"/>
                  </a:schemeClr>
                </a:solidFill>
              </a:rPr>
              <a:t>reflex:</a:t>
            </a:r>
            <a:endParaRPr lang="en-US" sz="1500" dirty="0">
              <a:solidFill>
                <a:schemeClr val="accent2">
                  <a:lumMod val="75000"/>
                </a:schemeClr>
              </a:solidFill>
            </a:endParaRPr>
          </a:p>
          <a:p>
            <a:pPr marL="149225">
              <a:lnSpc>
                <a:spcPts val="1605"/>
              </a:lnSpc>
              <a:buFont typeface="Arial" panose="020B0604020202020204" pitchFamily="34" charset="0"/>
              <a:buChar char="•"/>
            </a:pPr>
            <a:r>
              <a:rPr lang="en-US" sz="1500" dirty="0"/>
              <a:t>Central non-contractile </a:t>
            </a:r>
            <a:r>
              <a:rPr lang="en-US" sz="1500" dirty="0" smtClean="0"/>
              <a:t>area.</a:t>
            </a:r>
            <a:endParaRPr lang="en-US" sz="1500" dirty="0"/>
          </a:p>
          <a:p>
            <a:pPr marL="149225">
              <a:lnSpc>
                <a:spcPts val="1825"/>
              </a:lnSpc>
              <a:buFont typeface="Arial" panose="020B0604020202020204" pitchFamily="34" charset="0"/>
              <a:buChar char="•"/>
            </a:pPr>
            <a:r>
              <a:rPr lang="en-US" sz="1500" dirty="0"/>
              <a:t>Peripheral contractile </a:t>
            </a:r>
            <a:endParaRPr lang="en-US" sz="1500" dirty="0" smtClean="0"/>
          </a:p>
          <a:p>
            <a:pPr marL="0" indent="0">
              <a:lnSpc>
                <a:spcPts val="1825"/>
              </a:lnSpc>
              <a:buNone/>
            </a:pPr>
            <a:r>
              <a:rPr lang="en-US" sz="1500" dirty="0"/>
              <a:t> </a:t>
            </a:r>
            <a:r>
              <a:rPr lang="en-US" sz="1500" dirty="0" smtClean="0"/>
              <a:t>     area.</a:t>
            </a:r>
            <a:endParaRPr lang="en-US" sz="1500" dirty="0"/>
          </a:p>
          <a:p>
            <a:endParaRPr lang="en-US" sz="1500" dirty="0"/>
          </a:p>
        </p:txBody>
      </p:sp>
      <p:cxnSp>
        <p:nvCxnSpPr>
          <p:cNvPr id="6" name="Straight Connector 5"/>
          <p:cNvCxnSpPr/>
          <p:nvPr/>
        </p:nvCxnSpPr>
        <p:spPr>
          <a:xfrm>
            <a:off x="6094415" y="1143000"/>
            <a:ext cx="19853" cy="288848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9583555" y="0"/>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8" name="object 2"/>
          <p:cNvSpPr/>
          <p:nvPr/>
        </p:nvSpPr>
        <p:spPr>
          <a:xfrm>
            <a:off x="5229135" y="4134228"/>
            <a:ext cx="6344199" cy="2136482"/>
          </a:xfrm>
          <a:prstGeom prst="rect">
            <a:avLst/>
          </a:prstGeom>
          <a:blipFill>
            <a:blip r:embed="rId2" cstate="print"/>
            <a:stretch>
              <a:fillRect/>
            </a:stretch>
          </a:blipFill>
          <a:ln>
            <a:solidFill>
              <a:schemeClr val="bg2">
                <a:lumMod val="75000"/>
              </a:schemeClr>
            </a:solidFill>
          </a:ln>
        </p:spPr>
        <p:txBody>
          <a:bodyPr wrap="square" lIns="0" tIns="0" rIns="0" bIns="0" rtlCol="0"/>
          <a:lstStyle/>
          <a:p>
            <a:endParaRPr/>
          </a:p>
        </p:txBody>
      </p:sp>
      <p:sp>
        <p:nvSpPr>
          <p:cNvPr id="9" name="Title 1"/>
          <p:cNvSpPr txBox="1">
            <a:spLocks/>
          </p:cNvSpPr>
          <p:nvPr/>
        </p:nvSpPr>
        <p:spPr>
          <a:xfrm>
            <a:off x="6094411" y="202060"/>
            <a:ext cx="5387443"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Responses</a:t>
            </a:r>
          </a:p>
        </p:txBody>
      </p:sp>
      <p:sp>
        <p:nvSpPr>
          <p:cNvPr id="11" name="Rectangle 10"/>
          <p:cNvSpPr/>
          <p:nvPr/>
        </p:nvSpPr>
        <p:spPr>
          <a:xfrm>
            <a:off x="6192891" y="1318520"/>
            <a:ext cx="288032" cy="201207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vert270" rtlCol="0" anchor="ctr"/>
          <a:lstStyle/>
          <a:p>
            <a:pPr algn="ctr" defTabSz="914400"/>
            <a:r>
              <a:rPr lang="en-US" sz="1600" dirty="0">
                <a:solidFill>
                  <a:schemeClr val="bg1"/>
                </a:solidFill>
              </a:rPr>
              <a:t>Responses</a:t>
            </a:r>
          </a:p>
        </p:txBody>
      </p:sp>
      <p:cxnSp>
        <p:nvCxnSpPr>
          <p:cNvPr id="15" name="Straight Connector 14"/>
          <p:cNvCxnSpPr>
            <a:stCxn id="11" idx="3"/>
          </p:cNvCxnSpPr>
          <p:nvPr/>
        </p:nvCxnSpPr>
        <p:spPr>
          <a:xfrm>
            <a:off x="6480923" y="2324556"/>
            <a:ext cx="11754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6598468" y="1844824"/>
            <a:ext cx="0" cy="479733"/>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6598468" y="2324557"/>
            <a:ext cx="0" cy="672395"/>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6598468" y="1844824"/>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6598468" y="2996952"/>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6814492" y="1318520"/>
            <a:ext cx="1008112" cy="10060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Static response</a:t>
            </a:r>
          </a:p>
        </p:txBody>
      </p:sp>
      <p:sp>
        <p:nvSpPr>
          <p:cNvPr id="26" name="Rectangle 25"/>
          <p:cNvSpPr/>
          <p:nvPr/>
        </p:nvSpPr>
        <p:spPr>
          <a:xfrm>
            <a:off x="8038626" y="1303842"/>
            <a:ext cx="3540737" cy="10207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93979" marR="5080">
              <a:spcBef>
                <a:spcPts val="310"/>
              </a:spcBef>
              <a:tabLst>
                <a:tab pos="438784" algn="l"/>
                <a:tab pos="439420" algn="l"/>
              </a:tabLst>
            </a:pPr>
            <a:r>
              <a:rPr lang="en-US" sz="1100" spc="-5" dirty="0" smtClean="0"/>
              <a:t>- Response </a:t>
            </a:r>
            <a:r>
              <a:rPr lang="en-US" sz="1100" spc="-5" dirty="0"/>
              <a:t>of Both the </a:t>
            </a:r>
            <a:r>
              <a:rPr lang="en-US" sz="1100" dirty="0"/>
              <a:t>Primary and </a:t>
            </a:r>
            <a:r>
              <a:rPr lang="en-US" sz="1100" spc="-5" dirty="0"/>
              <a:t>the </a:t>
            </a:r>
            <a:r>
              <a:rPr lang="en-US" sz="1100" dirty="0"/>
              <a:t>Secondary </a:t>
            </a:r>
            <a:r>
              <a:rPr lang="en-US" sz="1100" spc="-5" dirty="0"/>
              <a:t>endings to the length of the</a:t>
            </a:r>
            <a:r>
              <a:rPr lang="en-US" sz="1100" spc="-55" dirty="0"/>
              <a:t> </a:t>
            </a:r>
            <a:r>
              <a:rPr lang="en-US" sz="1100" spc="-5" dirty="0"/>
              <a:t>receptor .</a:t>
            </a:r>
          </a:p>
          <a:p>
            <a:pPr marL="93979" marR="5080">
              <a:spcBef>
                <a:spcPts val="310"/>
              </a:spcBef>
              <a:tabLst>
                <a:tab pos="438784" algn="l"/>
                <a:tab pos="439420" algn="l"/>
              </a:tabLst>
            </a:pPr>
            <a:r>
              <a:rPr lang="en-US" sz="1100" spc="-5" dirty="0" smtClean="0"/>
              <a:t>- When </a:t>
            </a:r>
            <a:r>
              <a:rPr lang="en-US" sz="1100" spc="-5" dirty="0"/>
              <a:t>the receptor portion of the muscle spindle is stretched slowly, both the primary and the secondary endings are stimulated and transmit impulses for several </a:t>
            </a:r>
            <a:r>
              <a:rPr lang="en-US" sz="1100" spc="-5" dirty="0" smtClean="0"/>
              <a:t>minutes.</a:t>
            </a:r>
            <a:endParaRPr lang="en-US" sz="1100" spc="-5" dirty="0"/>
          </a:p>
        </p:txBody>
      </p:sp>
      <p:sp>
        <p:nvSpPr>
          <p:cNvPr id="30" name="Rectangle 29"/>
          <p:cNvSpPr/>
          <p:nvPr/>
        </p:nvSpPr>
        <p:spPr>
          <a:xfrm>
            <a:off x="6814492" y="2477096"/>
            <a:ext cx="1008112" cy="9847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Dynamic response </a:t>
            </a:r>
          </a:p>
        </p:txBody>
      </p:sp>
      <p:sp>
        <p:nvSpPr>
          <p:cNvPr id="31" name="Rectangle 30"/>
          <p:cNvSpPr/>
          <p:nvPr/>
        </p:nvSpPr>
        <p:spPr>
          <a:xfrm>
            <a:off x="8038626" y="2477096"/>
            <a:ext cx="3538921" cy="9847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93979" marR="5080">
              <a:spcBef>
                <a:spcPts val="310"/>
              </a:spcBef>
              <a:tabLst>
                <a:tab pos="438784" algn="l"/>
                <a:tab pos="439420" algn="l"/>
              </a:tabLst>
            </a:pPr>
            <a:r>
              <a:rPr lang="en-US" sz="1100" spc="-5" dirty="0" smtClean="0"/>
              <a:t>- Response </a:t>
            </a:r>
            <a:r>
              <a:rPr lang="en-US" sz="1100" spc="-5" dirty="0"/>
              <a:t>of the Primary ending (but Not the Secondary ending) to rate of change of receptor length .</a:t>
            </a:r>
          </a:p>
          <a:p>
            <a:pPr marL="93979" marR="5080">
              <a:spcBef>
                <a:spcPts val="310"/>
              </a:spcBef>
              <a:tabLst>
                <a:tab pos="438784" algn="l"/>
                <a:tab pos="439420" algn="l"/>
              </a:tabLst>
            </a:pPr>
            <a:r>
              <a:rPr lang="en-US" sz="1100" spc="-5" dirty="0" smtClean="0"/>
              <a:t>- When </a:t>
            </a:r>
            <a:r>
              <a:rPr lang="en-US" sz="1100" spc="-5" dirty="0"/>
              <a:t>spindle is stretched suddenly, the primary ending (but not the secondary ending) is stimulated powerfully called the dynamic </a:t>
            </a:r>
            <a:r>
              <a:rPr lang="en-US" sz="1100" spc="-5" dirty="0" smtClean="0"/>
              <a:t>response.</a:t>
            </a:r>
            <a:endParaRPr lang="en-US" sz="1100" spc="-5" dirty="0"/>
          </a:p>
        </p:txBody>
      </p:sp>
      <p:sp>
        <p:nvSpPr>
          <p:cNvPr id="5" name="Rectangle 4"/>
          <p:cNvSpPr/>
          <p:nvPr/>
        </p:nvSpPr>
        <p:spPr>
          <a:xfrm>
            <a:off x="609442" y="4134228"/>
            <a:ext cx="4522185" cy="21364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98450" indent="-285750">
              <a:lnSpc>
                <a:spcPct val="100000"/>
              </a:lnSpc>
              <a:buFont typeface="Arial" panose="020B0604020202020204" pitchFamily="34" charset="0"/>
              <a:buChar char="•"/>
              <a:tabLst>
                <a:tab pos="171450" algn="l"/>
              </a:tabLst>
            </a:pPr>
            <a:r>
              <a:rPr lang="en-US" sz="1400" spc="-5" dirty="0">
                <a:solidFill>
                  <a:schemeClr val="accent4">
                    <a:lumMod val="75000"/>
                  </a:schemeClr>
                </a:solidFill>
                <a:cs typeface="Arial"/>
              </a:rPr>
              <a:t>3</a:t>
            </a:r>
            <a:r>
              <a:rPr lang="en-US" sz="1400" spc="-5" dirty="0">
                <a:solidFill>
                  <a:schemeClr val="accent2">
                    <a:lumMod val="75000"/>
                  </a:schemeClr>
                </a:solidFill>
                <a:cs typeface="Arial"/>
              </a:rPr>
              <a:t> to </a:t>
            </a:r>
            <a:r>
              <a:rPr lang="en-US" sz="1400" spc="-10" dirty="0">
                <a:solidFill>
                  <a:schemeClr val="accent4">
                    <a:lumMod val="75000"/>
                  </a:schemeClr>
                </a:solidFill>
                <a:cs typeface="Arial"/>
              </a:rPr>
              <a:t>10</a:t>
            </a:r>
            <a:r>
              <a:rPr lang="en-US" sz="1400" spc="-100" dirty="0">
                <a:solidFill>
                  <a:schemeClr val="accent2">
                    <a:lumMod val="75000"/>
                  </a:schemeClr>
                </a:solidFill>
                <a:cs typeface="Arial"/>
              </a:rPr>
              <a:t> </a:t>
            </a:r>
            <a:r>
              <a:rPr lang="en-US" sz="1400" spc="-5" dirty="0" smtClean="0">
                <a:solidFill>
                  <a:schemeClr val="accent2">
                    <a:lumMod val="75000"/>
                  </a:schemeClr>
                </a:solidFill>
                <a:cs typeface="Arial"/>
              </a:rPr>
              <a:t>mm.</a:t>
            </a:r>
            <a:endParaRPr lang="en-US" sz="1400" dirty="0">
              <a:solidFill>
                <a:schemeClr val="accent2">
                  <a:lumMod val="75000"/>
                </a:schemeClr>
              </a:solidFill>
              <a:cs typeface="Arial"/>
            </a:endParaRPr>
          </a:p>
          <a:p>
            <a:pPr marL="298450" marR="5080" indent="-285750">
              <a:lnSpc>
                <a:spcPct val="100000"/>
              </a:lnSpc>
              <a:spcBef>
                <a:spcPts val="480"/>
              </a:spcBef>
              <a:buFont typeface="Arial" panose="020B0604020202020204" pitchFamily="34" charset="0"/>
              <a:buChar char="•"/>
              <a:tabLst>
                <a:tab pos="171450" algn="l"/>
              </a:tabLst>
            </a:pPr>
            <a:r>
              <a:rPr lang="en-US" sz="1400" spc="-5" dirty="0">
                <a:solidFill>
                  <a:schemeClr val="accent4">
                    <a:lumMod val="75000"/>
                  </a:schemeClr>
                </a:solidFill>
                <a:cs typeface="Arial"/>
              </a:rPr>
              <a:t>3</a:t>
            </a:r>
            <a:r>
              <a:rPr lang="en-US" sz="1400" spc="-5" dirty="0">
                <a:solidFill>
                  <a:schemeClr val="accent2">
                    <a:lumMod val="75000"/>
                  </a:schemeClr>
                </a:solidFill>
                <a:cs typeface="Arial"/>
              </a:rPr>
              <a:t> to </a:t>
            </a:r>
            <a:r>
              <a:rPr lang="en-US" sz="1400" spc="-10" dirty="0">
                <a:solidFill>
                  <a:schemeClr val="accent4">
                    <a:lumMod val="75000"/>
                  </a:schemeClr>
                </a:solidFill>
                <a:cs typeface="Arial"/>
              </a:rPr>
              <a:t>12</a:t>
            </a:r>
            <a:r>
              <a:rPr lang="en-US" sz="1400" spc="-10" dirty="0">
                <a:solidFill>
                  <a:schemeClr val="accent2">
                    <a:lumMod val="75000"/>
                  </a:schemeClr>
                </a:solidFill>
                <a:cs typeface="Arial"/>
              </a:rPr>
              <a:t> </a:t>
            </a:r>
            <a:r>
              <a:rPr lang="en-US" sz="1400" spc="-5" dirty="0">
                <a:solidFill>
                  <a:schemeClr val="accent2">
                    <a:lumMod val="75000"/>
                  </a:schemeClr>
                </a:solidFill>
                <a:cs typeface="Arial"/>
              </a:rPr>
              <a:t>tiny</a:t>
            </a:r>
            <a:r>
              <a:rPr lang="en-US" sz="1400" spc="-80" dirty="0">
                <a:solidFill>
                  <a:schemeClr val="accent2">
                    <a:lumMod val="75000"/>
                  </a:schemeClr>
                </a:solidFill>
                <a:cs typeface="Arial"/>
              </a:rPr>
              <a:t> </a:t>
            </a:r>
            <a:r>
              <a:rPr lang="en-US" sz="1400" spc="-5" dirty="0" err="1">
                <a:solidFill>
                  <a:schemeClr val="accent2">
                    <a:lumMod val="75000"/>
                  </a:schemeClr>
                </a:solidFill>
                <a:cs typeface="Arial"/>
              </a:rPr>
              <a:t>intrafusal</a:t>
            </a:r>
            <a:r>
              <a:rPr lang="en-US" sz="1400" spc="-5" dirty="0">
                <a:solidFill>
                  <a:schemeClr val="accent2">
                    <a:lumMod val="75000"/>
                  </a:schemeClr>
                </a:solidFill>
                <a:cs typeface="Arial"/>
              </a:rPr>
              <a:t>  </a:t>
            </a:r>
            <a:r>
              <a:rPr lang="en-US" sz="1400" spc="-10" dirty="0">
                <a:solidFill>
                  <a:schemeClr val="accent2">
                    <a:lumMod val="75000"/>
                  </a:schemeClr>
                </a:solidFill>
                <a:cs typeface="Arial"/>
              </a:rPr>
              <a:t>fibers </a:t>
            </a:r>
            <a:r>
              <a:rPr lang="en-US" sz="1400" spc="-5" dirty="0">
                <a:solidFill>
                  <a:schemeClr val="accent2">
                    <a:lumMod val="75000"/>
                  </a:schemeClr>
                </a:solidFill>
                <a:cs typeface="Arial"/>
              </a:rPr>
              <a:t>pointed </a:t>
            </a:r>
            <a:r>
              <a:rPr lang="en-US" sz="1400" spc="-10" dirty="0">
                <a:solidFill>
                  <a:schemeClr val="accent2">
                    <a:lumMod val="75000"/>
                  </a:schemeClr>
                </a:solidFill>
                <a:cs typeface="Arial"/>
              </a:rPr>
              <a:t>at </a:t>
            </a:r>
            <a:r>
              <a:rPr lang="en-US" sz="1400" spc="-5" dirty="0">
                <a:solidFill>
                  <a:schemeClr val="accent2">
                    <a:lumMod val="75000"/>
                  </a:schemeClr>
                </a:solidFill>
                <a:cs typeface="Arial"/>
              </a:rPr>
              <a:t>their </a:t>
            </a:r>
            <a:r>
              <a:rPr lang="en-US" sz="1400" spc="-5" dirty="0" smtClean="0">
                <a:solidFill>
                  <a:schemeClr val="accent2">
                    <a:lumMod val="75000"/>
                  </a:schemeClr>
                </a:solidFill>
                <a:cs typeface="Arial"/>
              </a:rPr>
              <a:t>ends </a:t>
            </a:r>
            <a:r>
              <a:rPr lang="en-US" sz="1400" spc="-5" dirty="0">
                <a:solidFill>
                  <a:schemeClr val="accent2">
                    <a:lumMod val="75000"/>
                  </a:schemeClr>
                </a:solidFill>
                <a:cs typeface="Arial"/>
              </a:rPr>
              <a:t>and attached to </a:t>
            </a:r>
            <a:r>
              <a:rPr lang="en-US" sz="1400" spc="-5" dirty="0" smtClean="0">
                <a:solidFill>
                  <a:schemeClr val="accent2">
                    <a:lumMod val="75000"/>
                  </a:schemeClr>
                </a:solidFill>
                <a:cs typeface="Arial"/>
              </a:rPr>
              <a:t>the </a:t>
            </a:r>
            <a:r>
              <a:rPr lang="en-US" sz="1400" spc="-15" dirty="0" err="1">
                <a:solidFill>
                  <a:schemeClr val="accent2">
                    <a:lumMod val="75000"/>
                  </a:schemeClr>
                </a:solidFill>
                <a:cs typeface="Arial"/>
              </a:rPr>
              <a:t>glycocalyx</a:t>
            </a:r>
            <a:r>
              <a:rPr lang="en-US" sz="1400" spc="-15" dirty="0">
                <a:solidFill>
                  <a:schemeClr val="accent2">
                    <a:lumMod val="75000"/>
                  </a:schemeClr>
                </a:solidFill>
                <a:cs typeface="Arial"/>
              </a:rPr>
              <a:t> </a:t>
            </a:r>
            <a:r>
              <a:rPr lang="en-US" sz="1400" spc="-5" dirty="0">
                <a:solidFill>
                  <a:schemeClr val="accent2">
                    <a:lumMod val="75000"/>
                  </a:schemeClr>
                </a:solidFill>
                <a:cs typeface="Arial"/>
              </a:rPr>
              <a:t>of the </a:t>
            </a:r>
            <a:r>
              <a:rPr lang="en-US" sz="1400" spc="-5" dirty="0" smtClean="0">
                <a:solidFill>
                  <a:schemeClr val="accent2">
                    <a:lumMod val="75000"/>
                  </a:schemeClr>
                </a:solidFill>
                <a:cs typeface="Arial"/>
              </a:rPr>
              <a:t>surrounding </a:t>
            </a:r>
            <a:r>
              <a:rPr lang="en-US" sz="1400" spc="-10" dirty="0">
                <a:solidFill>
                  <a:schemeClr val="accent2">
                    <a:lumMod val="75000"/>
                  </a:schemeClr>
                </a:solidFill>
                <a:cs typeface="Arial"/>
              </a:rPr>
              <a:t>large  </a:t>
            </a:r>
            <a:r>
              <a:rPr lang="en-US" sz="1400" spc="-10" dirty="0" err="1">
                <a:solidFill>
                  <a:schemeClr val="accent2">
                    <a:lumMod val="75000"/>
                  </a:schemeClr>
                </a:solidFill>
                <a:cs typeface="Arial"/>
              </a:rPr>
              <a:t>extrafusal</a:t>
            </a:r>
            <a:r>
              <a:rPr lang="en-US" sz="1400" spc="-20" dirty="0">
                <a:solidFill>
                  <a:schemeClr val="accent2">
                    <a:lumMod val="75000"/>
                  </a:schemeClr>
                </a:solidFill>
                <a:cs typeface="Arial"/>
              </a:rPr>
              <a:t> </a:t>
            </a:r>
            <a:r>
              <a:rPr lang="en-US" sz="1400" spc="-10" dirty="0" smtClean="0">
                <a:solidFill>
                  <a:schemeClr val="accent2">
                    <a:lumMod val="75000"/>
                  </a:schemeClr>
                </a:solidFill>
                <a:cs typeface="Arial"/>
              </a:rPr>
              <a:t>skeletal.</a:t>
            </a:r>
            <a:endParaRPr lang="en-US" sz="1400" dirty="0">
              <a:solidFill>
                <a:schemeClr val="accent2">
                  <a:lumMod val="75000"/>
                </a:schemeClr>
              </a:solidFill>
              <a:cs typeface="Arial"/>
            </a:endParaRPr>
          </a:p>
          <a:p>
            <a:pPr marL="298450" indent="-285750">
              <a:lnSpc>
                <a:spcPct val="100000"/>
              </a:lnSpc>
              <a:spcBef>
                <a:spcPts val="480"/>
              </a:spcBef>
              <a:buFont typeface="Arial" panose="020B0604020202020204" pitchFamily="34" charset="0"/>
              <a:buChar char="•"/>
            </a:pPr>
            <a:r>
              <a:rPr lang="en-US" sz="1400" spc="-10" dirty="0">
                <a:solidFill>
                  <a:schemeClr val="accent2">
                    <a:lumMod val="75000"/>
                  </a:schemeClr>
                </a:solidFill>
                <a:cs typeface="Arial"/>
              </a:rPr>
              <a:t>muscle</a:t>
            </a:r>
            <a:r>
              <a:rPr lang="en-US" sz="1400" spc="-30" dirty="0">
                <a:solidFill>
                  <a:schemeClr val="accent2">
                    <a:lumMod val="75000"/>
                  </a:schemeClr>
                </a:solidFill>
                <a:cs typeface="Arial"/>
              </a:rPr>
              <a:t> </a:t>
            </a:r>
            <a:r>
              <a:rPr lang="en-US" sz="1400" spc="-10" dirty="0">
                <a:solidFill>
                  <a:schemeClr val="accent2">
                    <a:lumMod val="75000"/>
                  </a:schemeClr>
                </a:solidFill>
                <a:cs typeface="Arial"/>
              </a:rPr>
              <a:t>fibers</a:t>
            </a:r>
            <a:r>
              <a:rPr lang="en-US" sz="1400" spc="-10" dirty="0" smtClean="0">
                <a:solidFill>
                  <a:schemeClr val="accent2">
                    <a:lumMod val="75000"/>
                  </a:schemeClr>
                </a:solidFill>
                <a:cs typeface="Arial"/>
              </a:rPr>
              <a:t>.</a:t>
            </a:r>
          </a:p>
          <a:p>
            <a:pPr marL="298450" indent="-285750">
              <a:lnSpc>
                <a:spcPct val="100000"/>
              </a:lnSpc>
              <a:spcBef>
                <a:spcPts val="480"/>
              </a:spcBef>
              <a:buFont typeface="Arial" panose="020B0604020202020204" pitchFamily="34" charset="0"/>
              <a:buChar char="•"/>
            </a:pPr>
            <a:endParaRPr lang="en-US" sz="1400" spc="-10" dirty="0">
              <a:solidFill>
                <a:schemeClr val="accent2">
                  <a:lumMod val="75000"/>
                </a:schemeClr>
              </a:solidFill>
              <a:cs typeface="Arial"/>
            </a:endParaRPr>
          </a:p>
          <a:p>
            <a:pPr marL="298450" indent="-285750">
              <a:lnSpc>
                <a:spcPct val="100000"/>
              </a:lnSpc>
              <a:spcBef>
                <a:spcPts val="480"/>
              </a:spcBef>
              <a:buFont typeface="Arial" panose="020B0604020202020204" pitchFamily="34" charset="0"/>
              <a:buChar char="•"/>
            </a:pPr>
            <a:endParaRPr lang="en-US" sz="1400" spc="-10" dirty="0" smtClean="0">
              <a:solidFill>
                <a:schemeClr val="accent2">
                  <a:lumMod val="75000"/>
                </a:schemeClr>
              </a:solidFill>
              <a:cs typeface="Arial"/>
            </a:endParaRPr>
          </a:p>
          <a:p>
            <a:pPr marL="298450" indent="-285750">
              <a:lnSpc>
                <a:spcPct val="100000"/>
              </a:lnSpc>
              <a:spcBef>
                <a:spcPts val="480"/>
              </a:spcBef>
              <a:buFont typeface="Arial" panose="020B0604020202020204" pitchFamily="34" charset="0"/>
              <a:buChar char="•"/>
            </a:pPr>
            <a:endParaRPr lang="en-US" sz="1400" dirty="0">
              <a:solidFill>
                <a:schemeClr val="accent2">
                  <a:lumMod val="75000"/>
                </a:schemeClr>
              </a:solidFill>
              <a:cs typeface="Arial"/>
            </a:endParaRPr>
          </a:p>
        </p:txBody>
      </p:sp>
    </p:spTree>
    <p:extLst>
      <p:ext uri="{BB962C8B-B14F-4D97-AF65-F5344CB8AC3E}">
        <p14:creationId xmlns:p14="http://schemas.microsoft.com/office/powerpoint/2010/main" val="4030068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Structure </a:t>
            </a:r>
            <a:r>
              <a:rPr lang="en-US" sz="3200" dirty="0"/>
              <a:t>of Muscle Spindles-1</a:t>
            </a:r>
            <a:endParaRPr lang="ar-SA" sz="3200" dirty="0"/>
          </a:p>
        </p:txBody>
      </p:sp>
      <p:sp>
        <p:nvSpPr>
          <p:cNvPr id="4" name="TextBox 3"/>
          <p:cNvSpPr txBox="1"/>
          <p:nvPr/>
        </p:nvSpPr>
        <p:spPr>
          <a:xfrm>
            <a:off x="609460" y="1178565"/>
            <a:ext cx="5238371"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B050"/>
                </a:solidFill>
              </a:rPr>
              <a:t>Stimulation of </a:t>
            </a:r>
            <a:r>
              <a:rPr lang="en-US" sz="1400" dirty="0" err="1">
                <a:solidFill>
                  <a:srgbClr val="00B050"/>
                </a:solidFill>
              </a:rPr>
              <a:t>extrafusal</a:t>
            </a:r>
            <a:r>
              <a:rPr lang="en-US" sz="1400" dirty="0">
                <a:solidFill>
                  <a:srgbClr val="00B050"/>
                </a:solidFill>
              </a:rPr>
              <a:t> fibers contracts the muscle</a:t>
            </a:r>
          </a:p>
          <a:p>
            <a:pPr marL="285750" indent="-285750">
              <a:buFont typeface="Arial" panose="020B0604020202020204" pitchFamily="34" charset="0"/>
              <a:buChar char="•"/>
            </a:pPr>
            <a:r>
              <a:rPr lang="en-US" sz="1400" dirty="0">
                <a:solidFill>
                  <a:srgbClr val="00B050"/>
                </a:solidFill>
              </a:rPr>
              <a:t>Stimulation of </a:t>
            </a:r>
            <a:r>
              <a:rPr lang="en-US" sz="1400" dirty="0" err="1">
                <a:solidFill>
                  <a:srgbClr val="00B050"/>
                </a:solidFill>
              </a:rPr>
              <a:t>intrafusal</a:t>
            </a:r>
            <a:r>
              <a:rPr lang="en-US" sz="1400" dirty="0">
                <a:solidFill>
                  <a:srgbClr val="00B050"/>
                </a:solidFill>
              </a:rPr>
              <a:t> fibers just contracts the muscle spindle</a:t>
            </a:r>
          </a:p>
          <a:p>
            <a:pPr marL="298450" indent="-285750">
              <a:lnSpc>
                <a:spcPct val="100000"/>
              </a:lnSpc>
              <a:buClr>
                <a:schemeClr val="accent1"/>
              </a:buClr>
              <a:buFont typeface="Arial" charset="0"/>
              <a:buChar char="•"/>
              <a:tabLst>
                <a:tab pos="355600" algn="l"/>
                <a:tab pos="356235" algn="l"/>
              </a:tabLst>
            </a:pPr>
            <a:r>
              <a:rPr lang="en-US" sz="1400" dirty="0" smtClean="0"/>
              <a:t>Distributed </a:t>
            </a:r>
            <a:r>
              <a:rPr lang="en-US" sz="1400" dirty="0"/>
              <a:t>throughout the belly of the muscle</a:t>
            </a:r>
          </a:p>
          <a:p>
            <a:pPr marL="298450" indent="-285750">
              <a:lnSpc>
                <a:spcPct val="100000"/>
              </a:lnSpc>
              <a:buClr>
                <a:schemeClr val="accent1"/>
              </a:buClr>
              <a:buFont typeface="Arial" charset="0"/>
              <a:buChar char="•"/>
              <a:tabLst>
                <a:tab pos="355600" algn="l"/>
                <a:tab pos="356235" algn="l"/>
              </a:tabLst>
            </a:pPr>
            <a:r>
              <a:rPr lang="en-US" sz="1400" dirty="0"/>
              <a:t>Consists of 3-12 small </a:t>
            </a:r>
            <a:r>
              <a:rPr lang="en-US" sz="1400" u="sng" dirty="0" err="1"/>
              <a:t>intrafusal</a:t>
            </a:r>
            <a:r>
              <a:rPr lang="en-US" sz="1400" u="sng" dirty="0"/>
              <a:t> fibers</a:t>
            </a:r>
            <a:r>
              <a:rPr lang="en-US" sz="1400" dirty="0"/>
              <a:t> within a </a:t>
            </a:r>
            <a:r>
              <a:rPr lang="en-US" sz="1400" dirty="0" smtClean="0"/>
              <a:t>CT capsule</a:t>
            </a:r>
            <a:endParaRPr lang="en-US" sz="1400" dirty="0"/>
          </a:p>
          <a:p>
            <a:pPr marL="298450" indent="-285750">
              <a:lnSpc>
                <a:spcPct val="100000"/>
              </a:lnSpc>
              <a:buClr>
                <a:schemeClr val="accent1"/>
              </a:buClr>
              <a:buFont typeface="Arial" charset="0"/>
              <a:buChar char="•"/>
              <a:tabLst>
                <a:tab pos="355600" algn="l"/>
                <a:tab pos="356235" algn="l"/>
              </a:tabLst>
            </a:pPr>
            <a:r>
              <a:rPr lang="en-US" sz="1400" dirty="0"/>
              <a:t>Each </a:t>
            </a:r>
            <a:r>
              <a:rPr lang="en-US" sz="1400" dirty="0" err="1"/>
              <a:t>intrafusal</a:t>
            </a:r>
            <a:r>
              <a:rPr lang="en-US" sz="1400" dirty="0"/>
              <a:t> fiber has a central (non-contractile) area (</a:t>
            </a:r>
            <a:r>
              <a:rPr lang="en-US" sz="1400" u="sng" dirty="0"/>
              <a:t>receptor</a:t>
            </a:r>
            <a:r>
              <a:rPr lang="en-US" sz="1400" dirty="0" smtClean="0"/>
              <a:t>), and </a:t>
            </a:r>
            <a:r>
              <a:rPr lang="en-US" sz="1400" dirty="0"/>
              <a:t>a </a:t>
            </a:r>
            <a:r>
              <a:rPr lang="en-US" sz="1400" dirty="0" smtClean="0"/>
              <a:t>peripheral contractile </a:t>
            </a:r>
            <a:r>
              <a:rPr lang="en-US" sz="1400" dirty="0"/>
              <a:t>area on each </a:t>
            </a:r>
            <a:endParaRPr lang="en-US" sz="1400" dirty="0" smtClean="0"/>
          </a:p>
          <a:p>
            <a:pPr marL="12700">
              <a:lnSpc>
                <a:spcPct val="100000"/>
              </a:lnSpc>
              <a:buClr>
                <a:schemeClr val="accent1"/>
              </a:buClr>
              <a:tabLst>
                <a:tab pos="355600" algn="l"/>
                <a:tab pos="356235" algn="l"/>
              </a:tabLst>
            </a:pPr>
            <a:r>
              <a:rPr lang="en-US" sz="1400" dirty="0"/>
              <a:t> </a:t>
            </a:r>
            <a:r>
              <a:rPr lang="en-US" sz="1400" dirty="0" smtClean="0"/>
              <a:t>     side</a:t>
            </a:r>
            <a:r>
              <a:rPr lang="en-US" sz="1400" dirty="0"/>
              <a:t>.</a:t>
            </a:r>
          </a:p>
          <a:p>
            <a:pPr marL="285750" indent="-285750">
              <a:buClr>
                <a:schemeClr val="accent1"/>
              </a:buClr>
              <a:buFont typeface="Arial" charset="0"/>
              <a:buChar char="•"/>
            </a:pPr>
            <a:endParaRPr lang="en-US" sz="1400" dirty="0"/>
          </a:p>
        </p:txBody>
      </p:sp>
      <p:sp>
        <p:nvSpPr>
          <p:cNvPr id="34" name="TextBox 33"/>
          <p:cNvSpPr txBox="1"/>
          <p:nvPr/>
        </p:nvSpPr>
        <p:spPr>
          <a:xfrm>
            <a:off x="5609228" y="1234169"/>
            <a:ext cx="5449582" cy="1015663"/>
          </a:xfrm>
          <a:prstGeom prst="rect">
            <a:avLst/>
          </a:prstGeom>
          <a:noFill/>
          <a:ln w="19050">
            <a:solidFill>
              <a:schemeClr val="bg2">
                <a:lumMod val="50000"/>
              </a:schemeClr>
            </a:solidFill>
            <a:prstDash val="dash"/>
          </a:ln>
        </p:spPr>
        <p:txBody>
          <a:bodyPr wrap="square" rtlCol="0">
            <a:spAutoFit/>
          </a:bodyPr>
          <a:lstStyle/>
          <a:p>
            <a:pPr marL="374650" indent="-285750">
              <a:lnSpc>
                <a:spcPts val="2410"/>
              </a:lnSpc>
              <a:buClr>
                <a:schemeClr val="accent2"/>
              </a:buClr>
              <a:buFont typeface="Arial" charset="0"/>
              <a:buChar char="•"/>
            </a:pPr>
            <a:r>
              <a:rPr lang="en-US" sz="1400" dirty="0"/>
              <a:t>Parallel to </a:t>
            </a:r>
            <a:r>
              <a:rPr lang="en-US" sz="1400" dirty="0" err="1"/>
              <a:t>extrafusal</a:t>
            </a:r>
            <a:r>
              <a:rPr lang="en-US" sz="1400" dirty="0"/>
              <a:t> </a:t>
            </a:r>
            <a:r>
              <a:rPr lang="en-US" sz="1400" dirty="0" err="1"/>
              <a:t>fibres</a:t>
            </a:r>
            <a:r>
              <a:rPr lang="en-US" sz="1400" dirty="0"/>
              <a:t> &amp; attached to it or to tendons.</a:t>
            </a:r>
          </a:p>
          <a:p>
            <a:pPr marL="374650" indent="-285750">
              <a:lnSpc>
                <a:spcPts val="2410"/>
              </a:lnSpc>
              <a:buClr>
                <a:schemeClr val="accent2"/>
              </a:buClr>
              <a:buFont typeface="Arial" charset="0"/>
              <a:buChar char="•"/>
            </a:pPr>
            <a:r>
              <a:rPr lang="en-US" sz="1400" dirty="0"/>
              <a:t>Peripheral contractile area  on each side of central zone,  it  has actin &amp; myosin.</a:t>
            </a:r>
          </a:p>
        </p:txBody>
      </p:sp>
      <p:sp>
        <p:nvSpPr>
          <p:cNvPr id="35" name="TextBox 34"/>
          <p:cNvSpPr txBox="1"/>
          <p:nvPr/>
        </p:nvSpPr>
        <p:spPr>
          <a:xfrm rot="5400000">
            <a:off x="10690659" y="1435565"/>
            <a:ext cx="1028373" cy="600164"/>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dirty="0">
                <a:solidFill>
                  <a:schemeClr val="tx2"/>
                </a:solidFill>
                <a:latin typeface="+mj-lt"/>
                <a:ea typeface="+mj-ea"/>
                <a:cs typeface="+mj-cs"/>
              </a:rPr>
              <a:t>ONLY IN FEMALES’ SLIDES </a:t>
            </a:r>
          </a:p>
        </p:txBody>
      </p:sp>
      <p:sp>
        <p:nvSpPr>
          <p:cNvPr id="23" name="Slide Number Placeholder 22"/>
          <p:cNvSpPr>
            <a:spLocks noGrp="1"/>
          </p:cNvSpPr>
          <p:nvPr>
            <p:ph type="sldNum" sz="quarter" idx="12"/>
          </p:nvPr>
        </p:nvSpPr>
        <p:spPr/>
        <p:txBody>
          <a:bodyPr/>
          <a:lstStyle/>
          <a:p>
            <a:fld id="{4929A69E-7D8F-4515-9605-0315ABD4F316}" type="slidenum">
              <a:rPr lang="en-US" smtClean="0"/>
              <a:t>14</a:t>
            </a:fld>
            <a:endParaRPr lang="en-US" dirty="0"/>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b="10511"/>
          <a:stretch/>
        </p:blipFill>
        <p:spPr>
          <a:xfrm>
            <a:off x="4175334" y="2352849"/>
            <a:ext cx="3742944" cy="3895045"/>
          </a:xfrm>
          <a:prstGeom prst="rect">
            <a:avLst/>
          </a:prstGeom>
        </p:spPr>
      </p:pic>
      <p:sp>
        <p:nvSpPr>
          <p:cNvPr id="25" name="Rectangle 24"/>
          <p:cNvSpPr/>
          <p:nvPr/>
        </p:nvSpPr>
        <p:spPr>
          <a:xfrm>
            <a:off x="1510283" y="2815462"/>
            <a:ext cx="129614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bg1">
                    <a:lumMod val="50000"/>
                  </a:schemeClr>
                </a:solidFill>
              </a:rPr>
              <a:t>Capsule</a:t>
            </a:r>
            <a:endParaRPr lang="en-US" sz="1600" dirty="0">
              <a:solidFill>
                <a:schemeClr val="bg1">
                  <a:lumMod val="50000"/>
                </a:schemeClr>
              </a:solidFill>
            </a:endParaRPr>
          </a:p>
        </p:txBody>
      </p:sp>
      <p:cxnSp>
        <p:nvCxnSpPr>
          <p:cNvPr id="36" name="Elbow Connector 35"/>
          <p:cNvCxnSpPr>
            <a:stCxn id="25" idx="3"/>
          </p:cNvCxnSpPr>
          <p:nvPr/>
        </p:nvCxnSpPr>
        <p:spPr>
          <a:xfrm flipV="1">
            <a:off x="2806427" y="2671446"/>
            <a:ext cx="2880320" cy="3240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510283" y="3395376"/>
            <a:ext cx="1296144" cy="5722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lumMod val="50000"/>
                  </a:schemeClr>
                </a:solidFill>
              </a:rPr>
              <a:t>Alpha motor neuron axon</a:t>
            </a:r>
          </a:p>
        </p:txBody>
      </p:sp>
      <p:cxnSp>
        <p:nvCxnSpPr>
          <p:cNvPr id="41" name="Elbow Connector 40"/>
          <p:cNvCxnSpPr>
            <a:stCxn id="38" idx="3"/>
          </p:cNvCxnSpPr>
          <p:nvPr/>
        </p:nvCxnSpPr>
        <p:spPr>
          <a:xfrm flipV="1">
            <a:off x="2806427" y="3247510"/>
            <a:ext cx="1368907" cy="433973"/>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42" name="Freeform 41"/>
          <p:cNvSpPr/>
          <p:nvPr/>
        </p:nvSpPr>
        <p:spPr>
          <a:xfrm>
            <a:off x="4321863" y="3895594"/>
            <a:ext cx="1437610" cy="1543056"/>
          </a:xfrm>
          <a:custGeom>
            <a:avLst/>
            <a:gdLst>
              <a:gd name="connsiteX0" fmla="*/ 0 w 1437610"/>
              <a:gd name="connsiteY0" fmla="*/ 0 h 1543056"/>
              <a:gd name="connsiteX1" fmla="*/ 722811 w 1437610"/>
              <a:gd name="connsiteY1" fmla="*/ 674914 h 1543056"/>
              <a:gd name="connsiteX2" fmla="*/ 971006 w 1437610"/>
              <a:gd name="connsiteY2" fmla="*/ 1036320 h 1543056"/>
              <a:gd name="connsiteX3" fmla="*/ 1232263 w 1437610"/>
              <a:gd name="connsiteY3" fmla="*/ 1319349 h 1543056"/>
              <a:gd name="connsiteX4" fmla="*/ 1293223 w 1437610"/>
              <a:gd name="connsiteY4" fmla="*/ 1493520 h 1543056"/>
              <a:gd name="connsiteX5" fmla="*/ 1219200 w 1437610"/>
              <a:gd name="connsiteY5" fmla="*/ 1310640 h 1543056"/>
              <a:gd name="connsiteX6" fmla="*/ 1419497 w 1437610"/>
              <a:gd name="connsiteY6" fmla="*/ 1524000 h 1543056"/>
              <a:gd name="connsiteX7" fmla="*/ 1428206 w 1437610"/>
              <a:gd name="connsiteY7" fmla="*/ 1532709 h 154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7610" h="1543056">
                <a:moveTo>
                  <a:pt x="0" y="0"/>
                </a:moveTo>
                <a:cubicBezTo>
                  <a:pt x="280488" y="251097"/>
                  <a:pt x="560977" y="502194"/>
                  <a:pt x="722811" y="674914"/>
                </a:cubicBezTo>
                <a:cubicBezTo>
                  <a:pt x="884645" y="847634"/>
                  <a:pt x="886098" y="928914"/>
                  <a:pt x="971006" y="1036320"/>
                </a:cubicBezTo>
                <a:cubicBezTo>
                  <a:pt x="1055914" y="1143726"/>
                  <a:pt x="1178560" y="1243149"/>
                  <a:pt x="1232263" y="1319349"/>
                </a:cubicBezTo>
                <a:cubicBezTo>
                  <a:pt x="1285966" y="1395549"/>
                  <a:pt x="1295400" y="1494971"/>
                  <a:pt x="1293223" y="1493520"/>
                </a:cubicBezTo>
                <a:cubicBezTo>
                  <a:pt x="1291046" y="1492069"/>
                  <a:pt x="1198154" y="1305560"/>
                  <a:pt x="1219200" y="1310640"/>
                </a:cubicBezTo>
                <a:cubicBezTo>
                  <a:pt x="1240246" y="1315720"/>
                  <a:pt x="1384663" y="1486989"/>
                  <a:pt x="1419497" y="1524000"/>
                </a:cubicBezTo>
                <a:cubicBezTo>
                  <a:pt x="1454331" y="1561011"/>
                  <a:pt x="1428206" y="1532709"/>
                  <a:pt x="1428206" y="153270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10283" y="4190571"/>
            <a:ext cx="1296144" cy="572214"/>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lumMod val="50000"/>
                  </a:schemeClr>
                </a:solidFill>
              </a:rPr>
              <a:t>Gamma motor</a:t>
            </a:r>
          </a:p>
          <a:p>
            <a:pPr algn="ctr"/>
            <a:r>
              <a:rPr lang="en-US" sz="1400" dirty="0">
                <a:solidFill>
                  <a:schemeClr val="bg1">
                    <a:lumMod val="50000"/>
                  </a:schemeClr>
                </a:solidFill>
              </a:rPr>
              <a:t>neuron axon</a:t>
            </a:r>
          </a:p>
        </p:txBody>
      </p:sp>
      <p:cxnSp>
        <p:nvCxnSpPr>
          <p:cNvPr id="47" name="Straight Arrow Connector 46"/>
          <p:cNvCxnSpPr>
            <a:stCxn id="43" idx="3"/>
          </p:cNvCxnSpPr>
          <p:nvPr/>
        </p:nvCxnSpPr>
        <p:spPr>
          <a:xfrm flipV="1">
            <a:off x="2806427" y="4471646"/>
            <a:ext cx="2088232" cy="503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10283" y="5008834"/>
            <a:ext cx="1296144" cy="113002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solidFill>
                  <a:schemeClr val="accent5">
                    <a:lumMod val="75000"/>
                  </a:schemeClr>
                </a:solidFill>
              </a:rPr>
              <a:t>Secondary </a:t>
            </a:r>
            <a:r>
              <a:rPr lang="en-US" sz="1400" dirty="0">
                <a:solidFill>
                  <a:schemeClr val="bg1">
                    <a:lumMod val="50000"/>
                  </a:schemeClr>
                </a:solidFill>
              </a:rPr>
              <a:t>(flower- spray) endings of afferent fibers </a:t>
            </a:r>
            <a:r>
              <a:rPr lang="en-US" sz="1400" dirty="0">
                <a:solidFill>
                  <a:srgbClr val="FF0000"/>
                </a:solidFill>
              </a:rPr>
              <a:t>(type II)</a:t>
            </a:r>
          </a:p>
        </p:txBody>
      </p:sp>
      <p:cxnSp>
        <p:nvCxnSpPr>
          <p:cNvPr id="52" name="Elbow Connector 51"/>
          <p:cNvCxnSpPr>
            <a:stCxn id="50" idx="3"/>
          </p:cNvCxnSpPr>
          <p:nvPr/>
        </p:nvCxnSpPr>
        <p:spPr>
          <a:xfrm>
            <a:off x="2806427" y="5573845"/>
            <a:ext cx="3168352" cy="378997"/>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53" name="Rectangle 52"/>
          <p:cNvSpPr/>
          <p:nvPr/>
        </p:nvSpPr>
        <p:spPr>
          <a:xfrm>
            <a:off x="9316123" y="2529355"/>
            <a:ext cx="2215654" cy="572214"/>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lumMod val="50000"/>
                  </a:schemeClr>
                </a:solidFill>
              </a:rPr>
              <a:t>Intrafusal (spindle) muscle fibers</a:t>
            </a:r>
          </a:p>
        </p:txBody>
      </p:sp>
      <p:cxnSp>
        <p:nvCxnSpPr>
          <p:cNvPr id="55" name="Elbow Connector 54"/>
          <p:cNvCxnSpPr>
            <a:stCxn id="53" idx="1"/>
          </p:cNvCxnSpPr>
          <p:nvPr/>
        </p:nvCxnSpPr>
        <p:spPr>
          <a:xfrm rot="10800000" flipV="1">
            <a:off x="6190803" y="2815462"/>
            <a:ext cx="3125320" cy="360040"/>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9316122" y="3323380"/>
            <a:ext cx="2215655" cy="572214"/>
          </a:xfrm>
          <a:prstGeom prst="rect">
            <a:avLst/>
          </a:prstGeom>
          <a:ln>
            <a:solidFill>
              <a:srgbClr val="A954AB"/>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lumMod val="50000"/>
                  </a:schemeClr>
                </a:solidFill>
              </a:rPr>
              <a:t>Extrafusal (“ordinary”)  muscle fibers</a:t>
            </a:r>
          </a:p>
        </p:txBody>
      </p:sp>
      <p:cxnSp>
        <p:nvCxnSpPr>
          <p:cNvPr id="59" name="Straight Arrow Connector 58"/>
          <p:cNvCxnSpPr>
            <a:stCxn id="56" idx="1"/>
          </p:cNvCxnSpPr>
          <p:nvPr/>
        </p:nvCxnSpPr>
        <p:spPr>
          <a:xfrm flipH="1" flipV="1">
            <a:off x="7414940" y="3607551"/>
            <a:ext cx="1901182" cy="1936"/>
          </a:xfrm>
          <a:prstGeom prst="straightConnector1">
            <a:avLst/>
          </a:prstGeom>
          <a:ln>
            <a:solidFill>
              <a:srgbClr val="A954AB"/>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313987" y="4117405"/>
            <a:ext cx="2217790" cy="572214"/>
          </a:xfrm>
          <a:prstGeom prst="rect">
            <a:avLst/>
          </a:prstGeom>
          <a:ln>
            <a:solidFill>
              <a:srgbClr val="CC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lumMod val="50000"/>
                  </a:schemeClr>
                </a:solidFill>
              </a:rPr>
              <a:t>Contractile end of </a:t>
            </a:r>
            <a:r>
              <a:rPr lang="en-US" sz="1400" dirty="0" err="1">
                <a:solidFill>
                  <a:schemeClr val="bg1">
                    <a:lumMod val="50000"/>
                  </a:schemeClr>
                </a:solidFill>
              </a:rPr>
              <a:t>intrafusal</a:t>
            </a:r>
            <a:r>
              <a:rPr lang="en-US" sz="1400" dirty="0">
                <a:solidFill>
                  <a:schemeClr val="bg1">
                    <a:lumMod val="50000"/>
                  </a:schemeClr>
                </a:solidFill>
              </a:rPr>
              <a:t> fiber</a:t>
            </a:r>
          </a:p>
        </p:txBody>
      </p:sp>
      <p:cxnSp>
        <p:nvCxnSpPr>
          <p:cNvPr id="62" name="Elbow Connector 61"/>
          <p:cNvCxnSpPr>
            <a:stCxn id="60" idx="1"/>
          </p:cNvCxnSpPr>
          <p:nvPr/>
        </p:nvCxnSpPr>
        <p:spPr>
          <a:xfrm rot="10800000">
            <a:off x="6190803" y="3751566"/>
            <a:ext cx="3123184" cy="651946"/>
          </a:xfrm>
          <a:prstGeom prst="bentConnector3">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9313987" y="4911430"/>
            <a:ext cx="2217790" cy="572214"/>
          </a:xfrm>
          <a:prstGeom prst="rect">
            <a:avLst/>
          </a:prstGeom>
          <a:ln>
            <a:solidFill>
              <a:srgbClr val="D8B3D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lumMod val="50000"/>
                  </a:schemeClr>
                </a:solidFill>
              </a:rPr>
              <a:t>Non-contractile  central portion  of </a:t>
            </a:r>
            <a:r>
              <a:rPr lang="en-US" sz="1400" dirty="0" err="1">
                <a:solidFill>
                  <a:schemeClr val="bg1">
                    <a:lumMod val="50000"/>
                  </a:schemeClr>
                </a:solidFill>
              </a:rPr>
              <a:t>intrafusal</a:t>
            </a:r>
            <a:r>
              <a:rPr lang="en-US" sz="1400" dirty="0">
                <a:solidFill>
                  <a:schemeClr val="bg1">
                    <a:lumMod val="50000"/>
                  </a:schemeClr>
                </a:solidFill>
              </a:rPr>
              <a:t> fiber</a:t>
            </a:r>
          </a:p>
        </p:txBody>
      </p:sp>
      <p:sp>
        <p:nvSpPr>
          <p:cNvPr id="68" name="object 22"/>
          <p:cNvSpPr/>
          <p:nvPr/>
        </p:nvSpPr>
        <p:spPr>
          <a:xfrm>
            <a:off x="6334819" y="4513857"/>
            <a:ext cx="1008112" cy="45719"/>
          </a:xfrm>
          <a:custGeom>
            <a:avLst/>
            <a:gdLst/>
            <a:ahLst/>
            <a:cxnLst/>
            <a:rect l="l" t="t" r="r" b="b"/>
            <a:pathLst>
              <a:path w="1160145">
                <a:moveTo>
                  <a:pt x="0" y="0"/>
                </a:moveTo>
                <a:lnTo>
                  <a:pt x="1159764" y="0"/>
                </a:lnTo>
              </a:path>
            </a:pathLst>
          </a:custGeom>
          <a:ln w="19812">
            <a:solidFill>
              <a:srgbClr val="000000"/>
            </a:solidFill>
          </a:ln>
        </p:spPr>
        <p:txBody>
          <a:bodyPr wrap="square" lIns="0" tIns="0" rIns="0" bIns="0" rtlCol="0"/>
          <a:lstStyle/>
          <a:p>
            <a:endParaRPr/>
          </a:p>
        </p:txBody>
      </p:sp>
      <p:sp>
        <p:nvSpPr>
          <p:cNvPr id="69" name="object 23"/>
          <p:cNvSpPr/>
          <p:nvPr/>
        </p:nvSpPr>
        <p:spPr>
          <a:xfrm flipV="1">
            <a:off x="6334820" y="5362031"/>
            <a:ext cx="1008112" cy="45719"/>
          </a:xfrm>
          <a:custGeom>
            <a:avLst/>
            <a:gdLst/>
            <a:ahLst/>
            <a:cxnLst/>
            <a:rect l="l" t="t" r="r" b="b"/>
            <a:pathLst>
              <a:path w="1160145">
                <a:moveTo>
                  <a:pt x="0" y="0"/>
                </a:moveTo>
                <a:lnTo>
                  <a:pt x="1159764" y="0"/>
                </a:lnTo>
              </a:path>
            </a:pathLst>
          </a:custGeom>
          <a:ln w="19812">
            <a:solidFill>
              <a:srgbClr val="000000"/>
            </a:solidFill>
          </a:ln>
        </p:spPr>
        <p:txBody>
          <a:bodyPr wrap="square" lIns="0" tIns="0" rIns="0" bIns="0" rtlCol="0"/>
          <a:lstStyle/>
          <a:p>
            <a:endParaRPr/>
          </a:p>
        </p:txBody>
      </p:sp>
      <p:cxnSp>
        <p:nvCxnSpPr>
          <p:cNvPr id="70" name="Straight Connector 69"/>
          <p:cNvCxnSpPr/>
          <p:nvPr/>
        </p:nvCxnSpPr>
        <p:spPr>
          <a:xfrm>
            <a:off x="7342931" y="4513857"/>
            <a:ext cx="0" cy="893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63" idx="1"/>
          </p:cNvCxnSpPr>
          <p:nvPr/>
        </p:nvCxnSpPr>
        <p:spPr>
          <a:xfrm rot="10800000">
            <a:off x="7342931" y="4911435"/>
            <a:ext cx="1971056" cy="286103"/>
          </a:xfrm>
          <a:prstGeom prst="bentConnector3">
            <a:avLst/>
          </a:prstGeom>
          <a:ln>
            <a:solidFill>
              <a:srgbClr val="D8B3DC"/>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9313987" y="5595117"/>
            <a:ext cx="2217790" cy="661998"/>
          </a:xfrm>
          <a:prstGeom prst="rect">
            <a:avLst/>
          </a:prstGeom>
          <a:ln>
            <a:solidFill>
              <a:srgbClr val="FF66C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lumMod val="50000"/>
                  </a:schemeClr>
                </a:solidFill>
              </a:rPr>
              <a:t>Primary (</a:t>
            </a:r>
            <a:r>
              <a:rPr lang="en-US" sz="1400" dirty="0" err="1">
                <a:solidFill>
                  <a:schemeClr val="bg1">
                    <a:lumMod val="50000"/>
                  </a:schemeClr>
                </a:solidFill>
              </a:rPr>
              <a:t>annulospiral</a:t>
            </a:r>
            <a:r>
              <a:rPr lang="en-US" sz="1400" dirty="0">
                <a:solidFill>
                  <a:schemeClr val="bg1">
                    <a:lumMod val="50000"/>
                  </a:schemeClr>
                </a:solidFill>
              </a:rPr>
              <a:t>)  endings of afferent  fibers (type </a:t>
            </a:r>
            <a:r>
              <a:rPr lang="en-US" sz="1400" dirty="0" err="1">
                <a:solidFill>
                  <a:schemeClr val="bg1">
                    <a:lumMod val="50000"/>
                  </a:schemeClr>
                </a:solidFill>
              </a:rPr>
              <a:t>Ia</a:t>
            </a:r>
            <a:r>
              <a:rPr lang="en-US" sz="1400" dirty="0">
                <a:solidFill>
                  <a:schemeClr val="bg1">
                    <a:lumMod val="50000"/>
                  </a:schemeClr>
                </a:solidFill>
              </a:rPr>
              <a:t>)</a:t>
            </a:r>
          </a:p>
        </p:txBody>
      </p:sp>
      <p:cxnSp>
        <p:nvCxnSpPr>
          <p:cNvPr id="83" name="Elbow Connector 82"/>
          <p:cNvCxnSpPr>
            <a:stCxn id="77" idx="1"/>
          </p:cNvCxnSpPr>
          <p:nvPr/>
        </p:nvCxnSpPr>
        <p:spPr>
          <a:xfrm rot="10800000">
            <a:off x="6406827" y="5087198"/>
            <a:ext cx="2907160" cy="838919"/>
          </a:xfrm>
          <a:prstGeom prst="bentConnector3">
            <a:avLst/>
          </a:prstGeom>
          <a:ln>
            <a:solidFill>
              <a:srgbClr val="FF66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817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Guyton corner</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normAutofit/>
          </a:bodyPr>
          <a:lstStyle/>
          <a:p>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Sensory fibers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originate in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the central portion of muscle spindle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are stimulated by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stretch-ing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of this </a:t>
            </a:r>
            <a:r>
              <a:rPr lang="en-US" sz="2400" dirty="0" err="1">
                <a:solidFill>
                  <a:schemeClr val="bg1">
                    <a:lumMod val="50000"/>
                  </a:schemeClr>
                </a:solidFill>
                <a:latin typeface="Arabic Typesetting" panose="03020402040406030203" pitchFamily="66" charset="-78"/>
                <a:cs typeface="Arabic Typesetting" panose="03020402040406030203" pitchFamily="66" charset="-78"/>
              </a:rPr>
              <a:t>midportion</a:t>
            </a:r>
            <a:r>
              <a:rPr lang="en-US" sz="2400" dirty="0">
                <a:solidFill>
                  <a:schemeClr val="bg1">
                    <a:lumMod val="50000"/>
                  </a:schemeClr>
                </a:solidFill>
                <a:latin typeface="Arabic Typesetting" panose="03020402040406030203" pitchFamily="66" charset="-78"/>
                <a:cs typeface="Arabic Typesetting" panose="03020402040406030203" pitchFamily="66" charset="-78"/>
              </a:rPr>
              <a:t> of the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spindle.The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muscle spindle receptor can be excited in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two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ways</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a:t>
            </a:r>
            <a:endParaRPr lang="en-US" sz="2400" dirty="0">
              <a:solidFill>
                <a:schemeClr val="bg1">
                  <a:lumMod val="50000"/>
                </a:schemeClr>
              </a:solidFill>
              <a:latin typeface="Arabic Typesetting" panose="03020402040406030203" pitchFamily="66" charset="-78"/>
              <a:cs typeface="Arabic Typesetting" panose="03020402040406030203" pitchFamily="66" charset="-78"/>
            </a:endParaRPr>
          </a:p>
          <a:p>
            <a:r>
              <a:rPr lang="en-US" sz="2400" dirty="0">
                <a:solidFill>
                  <a:schemeClr val="bg1">
                    <a:lumMod val="50000"/>
                  </a:schemeClr>
                </a:solidFill>
                <a:latin typeface="Arabic Typesetting" panose="03020402040406030203" pitchFamily="66" charset="-78"/>
                <a:cs typeface="Arabic Typesetting" panose="03020402040406030203" pitchFamily="66" charset="-78"/>
              </a:rPr>
              <a:t>1. Lengthening the whole muscle stretches the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mid-portion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of the spindle and, therefore, excites the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receptor</a:t>
            </a:r>
            <a:r>
              <a:rPr lang="en-US" sz="2400" dirty="0">
                <a:solidFill>
                  <a:schemeClr val="bg1">
                    <a:lumMod val="50000"/>
                  </a:schemeClr>
                </a:solidFill>
                <a:latin typeface="Arabic Typesetting" panose="03020402040406030203" pitchFamily="66" charset="-78"/>
                <a:cs typeface="Arabic Typesetting" panose="03020402040406030203" pitchFamily="66" charset="-78"/>
              </a:rPr>
              <a:t>.</a:t>
            </a:r>
          </a:p>
          <a:p>
            <a:endParaRPr lang="en-US" sz="2400" dirty="0">
              <a:solidFill>
                <a:schemeClr val="bg1">
                  <a:lumMod val="50000"/>
                </a:schemeClr>
              </a:solidFill>
              <a:latin typeface="Arabic Typesetting" panose="03020402040406030203" pitchFamily="66" charset="-78"/>
              <a:cs typeface="Arabic Typesetting" panose="03020402040406030203" pitchFamily="66" charset="-78"/>
            </a:endParaRPr>
          </a:p>
          <a:p>
            <a:r>
              <a:rPr lang="en-US" sz="2400" dirty="0">
                <a:solidFill>
                  <a:schemeClr val="bg1">
                    <a:lumMod val="50000"/>
                  </a:schemeClr>
                </a:solidFill>
                <a:latin typeface="Arabic Typesetting" panose="03020402040406030203" pitchFamily="66" charset="-78"/>
                <a:cs typeface="Arabic Typesetting" panose="03020402040406030203" pitchFamily="66" charset="-78"/>
              </a:rPr>
              <a:t>2. Even if the length of the entire muscle does not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change</a:t>
            </a:r>
            <a:r>
              <a:rPr lang="en-US" sz="2400" dirty="0">
                <a:solidFill>
                  <a:schemeClr val="bg1">
                    <a:lumMod val="50000"/>
                  </a:schemeClr>
                </a:solidFill>
                <a:latin typeface="Arabic Typesetting" panose="03020402040406030203" pitchFamily="66" charset="-78"/>
                <a:cs typeface="Arabic Typesetting" panose="03020402040406030203" pitchFamily="66" charset="-78"/>
              </a:rPr>
              <a:t>, contraction of the end portions of the </a:t>
            </a:r>
            <a:r>
              <a:rPr lang="en-US" sz="2400" dirty="0" err="1" smtClean="0">
                <a:solidFill>
                  <a:schemeClr val="bg1">
                    <a:lumMod val="50000"/>
                  </a:schemeClr>
                </a:solidFill>
                <a:latin typeface="Arabic Typesetting" panose="03020402040406030203" pitchFamily="66" charset="-78"/>
                <a:cs typeface="Arabic Typesetting" panose="03020402040406030203" pitchFamily="66" charset="-78"/>
              </a:rPr>
              <a:t>spin-dle’s</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 </a:t>
            </a:r>
            <a:r>
              <a:rPr lang="en-US" sz="2400" dirty="0" err="1">
                <a:solidFill>
                  <a:schemeClr val="bg1">
                    <a:lumMod val="50000"/>
                  </a:schemeClr>
                </a:solidFill>
                <a:latin typeface="Arabic Typesetting" panose="03020402040406030203" pitchFamily="66" charset="-78"/>
                <a:cs typeface="Arabic Typesetting" panose="03020402040406030203" pitchFamily="66" charset="-78"/>
              </a:rPr>
              <a:t>intrafusal</a:t>
            </a:r>
            <a:r>
              <a:rPr lang="en-US" sz="2400" dirty="0">
                <a:solidFill>
                  <a:schemeClr val="bg1">
                    <a:lumMod val="50000"/>
                  </a:schemeClr>
                </a:solidFill>
                <a:latin typeface="Arabic Typesetting" panose="03020402040406030203" pitchFamily="66" charset="-78"/>
                <a:cs typeface="Arabic Typesetting" panose="03020402040406030203" pitchFamily="66" charset="-78"/>
              </a:rPr>
              <a:t> fibers stretches the </a:t>
            </a:r>
            <a:r>
              <a:rPr lang="en-US" sz="2400" dirty="0" err="1">
                <a:solidFill>
                  <a:schemeClr val="bg1">
                    <a:lumMod val="50000"/>
                  </a:schemeClr>
                </a:solidFill>
                <a:latin typeface="Arabic Typesetting" panose="03020402040406030203" pitchFamily="66" charset="-78"/>
                <a:cs typeface="Arabic Typesetting" panose="03020402040406030203" pitchFamily="66" charset="-78"/>
              </a:rPr>
              <a:t>midportion</a:t>
            </a:r>
            <a:r>
              <a:rPr lang="en-US" sz="2400" dirty="0">
                <a:solidFill>
                  <a:schemeClr val="bg1">
                    <a:lumMod val="50000"/>
                  </a:schemeClr>
                </a:solidFill>
                <a:latin typeface="Arabic Typesetting" panose="03020402040406030203" pitchFamily="66" charset="-78"/>
                <a:cs typeface="Arabic Typesetting" panose="03020402040406030203" pitchFamily="66" charset="-78"/>
              </a:rPr>
              <a:t> of the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spindle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and therefore excites the receptor</a:t>
            </a:r>
          </a:p>
        </p:txBody>
      </p:sp>
    </p:spTree>
    <p:extLst>
      <p:ext uri="{BB962C8B-B14F-4D97-AF65-F5344CB8AC3E}">
        <p14:creationId xmlns:p14="http://schemas.microsoft.com/office/powerpoint/2010/main" val="1614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Structure </a:t>
            </a:r>
            <a:r>
              <a:rPr lang="en-US" sz="3200" dirty="0"/>
              <a:t>of Muscle Spindles-2</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p:cNvSpPr txBox="1"/>
          <p:nvPr/>
        </p:nvSpPr>
        <p:spPr>
          <a:xfrm>
            <a:off x="588293" y="1276251"/>
            <a:ext cx="7234311" cy="5262979"/>
          </a:xfrm>
          <a:prstGeom prst="rect">
            <a:avLst/>
          </a:prstGeom>
          <a:noFill/>
        </p:spPr>
        <p:txBody>
          <a:bodyPr wrap="square" rtlCol="0">
            <a:spAutoFit/>
          </a:bodyPr>
          <a:lstStyle/>
          <a:p>
            <a:pPr marL="298450" indent="-285750">
              <a:buFont typeface="Arial" panose="020B0604020202020204" pitchFamily="34" charset="0"/>
              <a:buChar char="•"/>
            </a:pPr>
            <a:r>
              <a:rPr lang="en-US" sz="1600" dirty="0" smtClean="0">
                <a:solidFill>
                  <a:srgbClr val="00B050"/>
                </a:solidFill>
              </a:rPr>
              <a:t>The spindle must shorten with muscle contraction to maintain the activity.</a:t>
            </a:r>
          </a:p>
          <a:p>
            <a:pPr marL="298450" indent="-285750">
              <a:buFont typeface="Arial" panose="020B0604020202020204" pitchFamily="34" charset="0"/>
              <a:buChar char="•"/>
            </a:pPr>
            <a:r>
              <a:rPr lang="en-US" sz="1600" dirty="0" smtClean="0">
                <a:solidFill>
                  <a:schemeClr val="bg1">
                    <a:lumMod val="50000"/>
                  </a:schemeClr>
                </a:solidFill>
              </a:rPr>
              <a:t>Muscle spindles main function is monitoring the changes in muscle length.</a:t>
            </a:r>
          </a:p>
          <a:p>
            <a:pPr marL="12700"/>
            <a:endParaRPr lang="en-US" sz="1600" dirty="0" smtClean="0">
              <a:solidFill>
                <a:srgbClr val="00B050"/>
              </a:solidFill>
            </a:endParaRPr>
          </a:p>
          <a:p>
            <a:pPr marL="12700">
              <a:lnSpc>
                <a:spcPct val="100000"/>
              </a:lnSpc>
            </a:pPr>
            <a:endParaRPr lang="en-US" sz="1600" spc="-5" dirty="0" smtClean="0">
              <a:solidFill>
                <a:schemeClr val="accent2">
                  <a:lumMod val="75000"/>
                </a:schemeClr>
              </a:solidFill>
              <a:cs typeface="Calibri"/>
            </a:endParaRPr>
          </a:p>
          <a:p>
            <a:pPr marL="12700">
              <a:lnSpc>
                <a:spcPct val="100000"/>
              </a:lnSpc>
            </a:pPr>
            <a:r>
              <a:rPr lang="en-US" sz="1600" spc="-5" dirty="0" smtClean="0">
                <a:solidFill>
                  <a:schemeClr val="accent2">
                    <a:lumMod val="75000"/>
                  </a:schemeClr>
                </a:solidFill>
                <a:cs typeface="Calibri"/>
              </a:rPr>
              <a:t>Muscle spindle has 2</a:t>
            </a:r>
            <a:r>
              <a:rPr lang="en-US" sz="1600" spc="-20" dirty="0" smtClean="0">
                <a:solidFill>
                  <a:schemeClr val="accent2">
                    <a:lumMod val="75000"/>
                  </a:schemeClr>
                </a:solidFill>
                <a:cs typeface="Calibri"/>
              </a:rPr>
              <a:t> </a:t>
            </a:r>
            <a:r>
              <a:rPr lang="en-US" sz="1600" spc="-5" dirty="0" smtClean="0">
                <a:solidFill>
                  <a:schemeClr val="accent2">
                    <a:lumMod val="75000"/>
                  </a:schemeClr>
                </a:solidFill>
                <a:cs typeface="Calibri"/>
              </a:rPr>
              <a:t>types</a:t>
            </a:r>
            <a:r>
              <a:rPr lang="en-US" sz="1600" dirty="0" smtClean="0">
                <a:solidFill>
                  <a:schemeClr val="accent2">
                    <a:lumMod val="75000"/>
                  </a:schemeClr>
                </a:solidFill>
                <a:cs typeface="Calibri"/>
              </a:rPr>
              <a:t> </a:t>
            </a:r>
            <a:r>
              <a:rPr lang="en-US" sz="1600" spc="-5" dirty="0" smtClean="0">
                <a:solidFill>
                  <a:schemeClr val="accent2">
                    <a:lumMod val="75000"/>
                  </a:schemeClr>
                </a:solidFill>
                <a:cs typeface="Calibri"/>
              </a:rPr>
              <a:t>of </a:t>
            </a:r>
            <a:r>
              <a:rPr lang="en-US" sz="1600" spc="-15" dirty="0" err="1" smtClean="0">
                <a:solidFill>
                  <a:schemeClr val="accent2">
                    <a:lumMod val="75000"/>
                  </a:schemeClr>
                </a:solidFill>
                <a:cs typeface="Calibri"/>
              </a:rPr>
              <a:t>intrafusal</a:t>
            </a:r>
            <a:r>
              <a:rPr lang="en-US" sz="1600" spc="-45" dirty="0" smtClean="0">
                <a:solidFill>
                  <a:schemeClr val="accent2">
                    <a:lumMod val="75000"/>
                  </a:schemeClr>
                </a:solidFill>
                <a:cs typeface="Calibri"/>
              </a:rPr>
              <a:t> </a:t>
            </a:r>
            <a:r>
              <a:rPr lang="en-US" sz="1600" spc="-10" dirty="0" err="1" smtClean="0">
                <a:solidFill>
                  <a:schemeClr val="accent2">
                    <a:lumMod val="75000"/>
                  </a:schemeClr>
                </a:solidFill>
                <a:cs typeface="Calibri"/>
              </a:rPr>
              <a:t>fibres</a:t>
            </a:r>
            <a:r>
              <a:rPr lang="en-US" sz="1600" spc="-10" dirty="0" smtClean="0">
                <a:solidFill>
                  <a:schemeClr val="accent2">
                    <a:lumMod val="75000"/>
                  </a:schemeClr>
                </a:solidFill>
                <a:cs typeface="Calibri"/>
              </a:rPr>
              <a:t>:</a:t>
            </a:r>
            <a:endParaRPr lang="en-US" sz="1600" dirty="0" smtClean="0">
              <a:solidFill>
                <a:schemeClr val="accent2">
                  <a:lumMod val="75000"/>
                </a:schemeClr>
              </a:solidFill>
              <a:cs typeface="Calibri"/>
            </a:endParaRPr>
          </a:p>
          <a:p>
            <a:pPr marL="12700">
              <a:lnSpc>
                <a:spcPct val="100000"/>
              </a:lnSpc>
            </a:pPr>
            <a:endParaRPr lang="en-US" sz="1600" dirty="0" smtClean="0">
              <a:cs typeface="Times New Roman"/>
            </a:endParaRPr>
          </a:p>
          <a:p>
            <a:pPr marL="12700" marR="5080">
              <a:lnSpc>
                <a:spcPct val="100000"/>
              </a:lnSpc>
            </a:pPr>
            <a:r>
              <a:rPr lang="en-US" sz="1600" spc="-10" dirty="0" smtClean="0">
                <a:solidFill>
                  <a:srgbClr val="FF0000"/>
                </a:solidFill>
                <a:cs typeface="Calibri"/>
              </a:rPr>
              <a:t>1-nuclear </a:t>
            </a:r>
            <a:r>
              <a:rPr lang="en-US" sz="1600" spc="-5" dirty="0" smtClean="0">
                <a:solidFill>
                  <a:srgbClr val="FF0000"/>
                </a:solidFill>
                <a:cs typeface="Calibri"/>
              </a:rPr>
              <a:t>bag </a:t>
            </a:r>
            <a:r>
              <a:rPr lang="en-US" sz="1600" spc="-10" dirty="0" err="1" smtClean="0">
                <a:solidFill>
                  <a:srgbClr val="FF0000"/>
                </a:solidFill>
                <a:cs typeface="Calibri"/>
              </a:rPr>
              <a:t>fibres</a:t>
            </a:r>
            <a:r>
              <a:rPr lang="en-US" sz="1600" spc="-10" dirty="0" smtClean="0">
                <a:solidFill>
                  <a:srgbClr val="FF0000"/>
                </a:solidFill>
                <a:cs typeface="Calibri"/>
              </a:rPr>
              <a:t>: </a:t>
            </a:r>
            <a:r>
              <a:rPr lang="en-US" sz="1600" spc="-10" dirty="0" smtClean="0">
                <a:cs typeface="Calibri"/>
              </a:rPr>
              <a:t>(</a:t>
            </a:r>
            <a:r>
              <a:rPr lang="en-US" sz="1600" spc="-10" dirty="0" smtClean="0">
                <a:solidFill>
                  <a:schemeClr val="accent4">
                    <a:lumMod val="75000"/>
                  </a:schemeClr>
                </a:solidFill>
                <a:cs typeface="Calibri"/>
              </a:rPr>
              <a:t>2</a:t>
            </a:r>
            <a:r>
              <a:rPr lang="en-US" sz="1600" spc="-10" dirty="0" smtClean="0">
                <a:cs typeface="Calibri"/>
              </a:rPr>
              <a:t> per  spindle); </a:t>
            </a:r>
          </a:p>
          <a:p>
            <a:pPr marL="12700" marR="5080">
              <a:lnSpc>
                <a:spcPct val="100000"/>
              </a:lnSpc>
            </a:pPr>
            <a:r>
              <a:rPr lang="en-US" sz="1600" spc="-25" dirty="0" smtClean="0">
                <a:solidFill>
                  <a:schemeClr val="bg1">
                    <a:lumMod val="50000"/>
                  </a:schemeClr>
                </a:solidFill>
                <a:cs typeface="Calibri"/>
              </a:rPr>
              <a:t>Have </a:t>
            </a:r>
            <a:r>
              <a:rPr lang="en-US" sz="1600" spc="-5" dirty="0" smtClean="0">
                <a:solidFill>
                  <a:schemeClr val="bg1">
                    <a:lumMod val="50000"/>
                  </a:schemeClr>
                </a:solidFill>
                <a:cs typeface="Calibri"/>
              </a:rPr>
              <a:t>muscle </a:t>
            </a:r>
            <a:r>
              <a:rPr lang="en-US" sz="1600" spc="-10" dirty="0" smtClean="0">
                <a:solidFill>
                  <a:schemeClr val="bg1">
                    <a:lumMod val="50000"/>
                  </a:schemeClr>
                </a:solidFill>
                <a:cs typeface="Calibri"/>
              </a:rPr>
              <a:t>fiber </a:t>
            </a:r>
            <a:r>
              <a:rPr lang="en-US" sz="1600" u="sng" spc="-5" dirty="0" smtClean="0">
                <a:solidFill>
                  <a:schemeClr val="bg1">
                    <a:lumMod val="50000"/>
                  </a:schemeClr>
                </a:solidFill>
                <a:cs typeface="Calibri"/>
              </a:rPr>
              <a:t>nuclei</a:t>
            </a:r>
            <a:r>
              <a:rPr lang="en-US" sz="1600" spc="-5" dirty="0" smtClean="0">
                <a:solidFill>
                  <a:schemeClr val="bg1">
                    <a:lumMod val="50000"/>
                  </a:schemeClr>
                </a:solidFill>
                <a:cs typeface="Calibri"/>
              </a:rPr>
              <a:t> </a:t>
            </a:r>
            <a:r>
              <a:rPr lang="en-US" sz="1600" spc="-15" dirty="0" smtClean="0">
                <a:solidFill>
                  <a:schemeClr val="bg1">
                    <a:lumMod val="50000"/>
                  </a:schemeClr>
                </a:solidFill>
                <a:cs typeface="Calibri"/>
              </a:rPr>
              <a:t>arranged </a:t>
            </a:r>
            <a:r>
              <a:rPr lang="en-US" sz="1600" spc="-5" dirty="0" smtClean="0">
                <a:solidFill>
                  <a:schemeClr val="bg1">
                    <a:lumMod val="50000"/>
                  </a:schemeClr>
                </a:solidFill>
                <a:cs typeface="Calibri"/>
              </a:rPr>
              <a:t>in the </a:t>
            </a:r>
            <a:r>
              <a:rPr lang="en-US" sz="1600" spc="-15" dirty="0" smtClean="0">
                <a:solidFill>
                  <a:schemeClr val="bg1">
                    <a:lumMod val="50000"/>
                  </a:schemeClr>
                </a:solidFill>
                <a:cs typeface="Calibri"/>
              </a:rPr>
              <a:t>central area</a:t>
            </a:r>
            <a:r>
              <a:rPr lang="en-US" sz="1600" spc="-55" dirty="0" smtClean="0">
                <a:solidFill>
                  <a:schemeClr val="bg1">
                    <a:lumMod val="50000"/>
                  </a:schemeClr>
                </a:solidFill>
                <a:cs typeface="Calibri"/>
              </a:rPr>
              <a:t> </a:t>
            </a:r>
            <a:r>
              <a:rPr lang="en-US" sz="1600" spc="-10" dirty="0" smtClean="0">
                <a:solidFill>
                  <a:schemeClr val="bg1">
                    <a:lumMod val="50000"/>
                  </a:schemeClr>
                </a:solidFill>
                <a:cs typeface="Calibri"/>
              </a:rPr>
              <a:t>(</a:t>
            </a:r>
            <a:r>
              <a:rPr lang="en-US" sz="1600" u="sng" spc="-10" dirty="0" smtClean="0">
                <a:solidFill>
                  <a:schemeClr val="bg1">
                    <a:lumMod val="50000"/>
                  </a:schemeClr>
                </a:solidFill>
                <a:cs typeface="Calibri"/>
              </a:rPr>
              <a:t>bag</a:t>
            </a:r>
            <a:r>
              <a:rPr lang="en-US" sz="1600" spc="-10" dirty="0" smtClean="0">
                <a:solidFill>
                  <a:schemeClr val="bg1">
                    <a:lumMod val="50000"/>
                  </a:schemeClr>
                </a:solidFill>
                <a:cs typeface="Calibri"/>
              </a:rPr>
              <a:t>).</a:t>
            </a:r>
          </a:p>
          <a:p>
            <a:pPr marL="12700" marR="5080"/>
            <a:endParaRPr lang="en-US" sz="1600" spc="-15" dirty="0" smtClean="0">
              <a:cs typeface="Calibri"/>
            </a:endParaRPr>
          </a:p>
          <a:p>
            <a:pPr marL="12700" marR="5080"/>
            <a:endParaRPr lang="en-US" sz="1600" spc="-15" dirty="0" smtClean="0">
              <a:cs typeface="Calibri"/>
            </a:endParaRPr>
          </a:p>
          <a:p>
            <a:pPr marL="12700" marR="5080"/>
            <a:r>
              <a:rPr lang="en-US" sz="1600" spc="-15" dirty="0" smtClean="0">
                <a:cs typeface="Calibri"/>
              </a:rPr>
              <a:t>• Central area is dilated with group of nuclei. </a:t>
            </a:r>
            <a:r>
              <a:rPr lang="en-US" sz="1600" spc="-15" dirty="0" smtClean="0">
                <a:solidFill>
                  <a:schemeClr val="bg1">
                    <a:lumMod val="50000"/>
                  </a:schemeClr>
                </a:solidFill>
                <a:cs typeface="Calibri"/>
              </a:rPr>
              <a:t>( Only in females slides)</a:t>
            </a:r>
          </a:p>
          <a:p>
            <a:pPr marL="12700" marR="5080">
              <a:lnSpc>
                <a:spcPct val="100000"/>
              </a:lnSpc>
            </a:pPr>
            <a:endParaRPr lang="en-US" sz="1600" spc="-10" dirty="0" smtClean="0">
              <a:cs typeface="Calibri"/>
            </a:endParaRPr>
          </a:p>
          <a:p>
            <a:pPr marL="12700" marR="5080">
              <a:lnSpc>
                <a:spcPct val="100000"/>
              </a:lnSpc>
            </a:pPr>
            <a:endParaRPr lang="en-US" sz="1600" spc="-10" dirty="0" smtClean="0">
              <a:cs typeface="Calibri"/>
            </a:endParaRPr>
          </a:p>
          <a:p>
            <a:pPr marL="12700" marR="5080"/>
            <a:r>
              <a:rPr lang="en-US" sz="1600" spc="-5" dirty="0" smtClean="0">
                <a:solidFill>
                  <a:srgbClr val="FF0000"/>
                </a:solidFill>
                <a:cs typeface="Calibri"/>
              </a:rPr>
              <a:t>2-nuclear </a:t>
            </a:r>
            <a:r>
              <a:rPr lang="en-US" sz="1600" spc="-10" dirty="0" smtClean="0">
                <a:solidFill>
                  <a:srgbClr val="FF0000"/>
                </a:solidFill>
                <a:cs typeface="Calibri"/>
              </a:rPr>
              <a:t>chain </a:t>
            </a:r>
            <a:r>
              <a:rPr lang="en-US" sz="1600" spc="-10" dirty="0" err="1" smtClean="0">
                <a:solidFill>
                  <a:srgbClr val="FF0000"/>
                </a:solidFill>
                <a:cs typeface="Calibri"/>
              </a:rPr>
              <a:t>fibres</a:t>
            </a:r>
            <a:r>
              <a:rPr lang="en-US" sz="1600" spc="-10" dirty="0" smtClean="0">
                <a:solidFill>
                  <a:srgbClr val="FF0000"/>
                </a:solidFill>
                <a:cs typeface="Calibri"/>
              </a:rPr>
              <a:t>: </a:t>
            </a:r>
            <a:r>
              <a:rPr lang="en-US" sz="1600" spc="-10" dirty="0" smtClean="0">
                <a:cs typeface="Calibri"/>
              </a:rPr>
              <a:t>(</a:t>
            </a:r>
            <a:r>
              <a:rPr lang="en-US" sz="1600" spc="-10" dirty="0" smtClean="0">
                <a:solidFill>
                  <a:schemeClr val="accent4">
                    <a:lumMod val="75000"/>
                  </a:schemeClr>
                </a:solidFill>
                <a:cs typeface="Calibri"/>
              </a:rPr>
              <a:t>3 </a:t>
            </a:r>
            <a:r>
              <a:rPr lang="en-US" sz="1600" spc="-10" dirty="0" smtClean="0">
                <a:cs typeface="Calibri"/>
              </a:rPr>
              <a:t>or more per spindle); </a:t>
            </a:r>
            <a:r>
              <a:rPr lang="en-US" sz="1600" spc="-15" dirty="0" smtClean="0">
                <a:cs typeface="Calibri"/>
              </a:rPr>
              <a:t>thinner/shorter </a:t>
            </a:r>
            <a:r>
              <a:rPr lang="en-US" sz="1600" spc="-5" dirty="0" smtClean="0">
                <a:cs typeface="Calibri"/>
              </a:rPr>
              <a:t>and </a:t>
            </a:r>
            <a:r>
              <a:rPr lang="en-US" sz="1600" spc="-25" dirty="0" smtClean="0">
                <a:solidFill>
                  <a:srgbClr val="00B050"/>
                </a:solidFill>
                <a:cs typeface="Calibri"/>
              </a:rPr>
              <a:t>have </a:t>
            </a:r>
            <a:r>
              <a:rPr lang="en-US" sz="1600" u="sng" spc="-5" dirty="0" smtClean="0">
                <a:solidFill>
                  <a:srgbClr val="00B050"/>
                </a:solidFill>
                <a:cs typeface="Calibri"/>
              </a:rPr>
              <a:t>nuclei</a:t>
            </a:r>
            <a:r>
              <a:rPr lang="en-US" sz="1600" spc="-5" dirty="0" smtClean="0">
                <a:solidFill>
                  <a:srgbClr val="00B050"/>
                </a:solidFill>
                <a:cs typeface="Calibri"/>
              </a:rPr>
              <a:t> aligned in a chain</a:t>
            </a:r>
            <a:r>
              <a:rPr lang="en-US" sz="1600" dirty="0" smtClean="0">
                <a:solidFill>
                  <a:srgbClr val="00B050"/>
                </a:solidFill>
                <a:cs typeface="Calibri"/>
              </a:rPr>
              <a:t>.</a:t>
            </a:r>
          </a:p>
          <a:p>
            <a:pPr marL="12700" marR="5080"/>
            <a:endParaRPr lang="en-US" sz="1600" dirty="0" smtClean="0">
              <a:cs typeface="Calibri"/>
            </a:endParaRPr>
          </a:p>
          <a:p>
            <a:pPr marL="12700" marR="5080"/>
            <a:endParaRPr lang="en-US" sz="1600" dirty="0" smtClean="0">
              <a:cs typeface="Calibri"/>
            </a:endParaRPr>
          </a:p>
          <a:p>
            <a:pPr marL="298450" indent="-285750">
              <a:buFont typeface="Arial" charset="0"/>
              <a:buChar char="•"/>
            </a:pPr>
            <a:r>
              <a:rPr lang="en-US" sz="1600" spc="-5" dirty="0" smtClean="0">
                <a:cs typeface="Calibri"/>
              </a:rPr>
              <a:t>Thinner &amp; shorter </a:t>
            </a:r>
            <a:r>
              <a:rPr lang="en-US" sz="1600" spc="-15" dirty="0" smtClean="0">
                <a:solidFill>
                  <a:schemeClr val="bg1">
                    <a:lumMod val="50000"/>
                  </a:schemeClr>
                </a:solidFill>
                <a:cs typeface="Calibri"/>
              </a:rPr>
              <a:t>( only in females slides)</a:t>
            </a:r>
            <a:endParaRPr lang="en-US" sz="1600" spc="-5" dirty="0" smtClean="0">
              <a:cs typeface="Calibri"/>
            </a:endParaRPr>
          </a:p>
          <a:p>
            <a:pPr marL="298450" indent="-285750">
              <a:lnSpc>
                <a:spcPct val="100000"/>
              </a:lnSpc>
              <a:buFont typeface="Arial" charset="0"/>
              <a:buChar char="•"/>
            </a:pPr>
            <a:r>
              <a:rPr lang="en-US" sz="1600" spc="-5" dirty="0" smtClean="0">
                <a:cs typeface="Calibri"/>
              </a:rPr>
              <a:t>One line of nuclei in a chain in the receptor zone</a:t>
            </a:r>
          </a:p>
          <a:p>
            <a:pPr marL="298450" indent="-285750">
              <a:lnSpc>
                <a:spcPct val="100000"/>
              </a:lnSpc>
              <a:buFont typeface="Arial" charset="0"/>
              <a:buChar char="•"/>
            </a:pPr>
            <a:r>
              <a:rPr lang="en-US" sz="1600" spc="-5" dirty="0" smtClean="0">
                <a:cs typeface="Calibri"/>
              </a:rPr>
              <a:t>Bind to nuclear bag on each side</a:t>
            </a:r>
          </a:p>
          <a:p>
            <a:pPr marL="12700" marR="5080"/>
            <a:endParaRPr lang="en-US" sz="1600" dirty="0">
              <a:cs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604" y="1340768"/>
            <a:ext cx="3756799" cy="4392488"/>
          </a:xfrm>
          <a:prstGeom prst="rect">
            <a:avLst/>
          </a:prstGeom>
        </p:spPr>
      </p:pic>
      <p:sp>
        <p:nvSpPr>
          <p:cNvPr id="6" name="Rectangle 5"/>
          <p:cNvSpPr/>
          <p:nvPr/>
        </p:nvSpPr>
        <p:spPr>
          <a:xfrm>
            <a:off x="5590356" y="5751512"/>
            <a:ext cx="5989047" cy="523220"/>
          </a:xfrm>
          <a:prstGeom prst="rect">
            <a:avLst/>
          </a:prstGeom>
        </p:spPr>
        <p:txBody>
          <a:bodyPr wrap="square">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هم زي الخيوط الصغيرة المشدودة و موجودة داخل العضلة بحيث إذا انقبضت </a:t>
            </a:r>
            <a:r>
              <a:rPr lang="ar-SA" sz="1400" dirty="0" smtClean="0">
                <a:solidFill>
                  <a:schemeClr val="bg1">
                    <a:lumMod val="50000"/>
                  </a:schemeClr>
                </a:solidFill>
                <a:latin typeface="Calibri" panose="020F0502020204030204" pitchFamily="34" charset="0"/>
                <a:cs typeface="Calibri" panose="020F0502020204030204" pitchFamily="34" charset="0"/>
              </a:rPr>
              <a:t>العضلة، قوة </a:t>
            </a:r>
            <a:r>
              <a:rPr lang="ar-SA" sz="1400" dirty="0">
                <a:solidFill>
                  <a:schemeClr val="bg1">
                    <a:lumMod val="50000"/>
                  </a:schemeClr>
                </a:solidFill>
                <a:latin typeface="Calibri" panose="020F0502020204030204" pitchFamily="34" charset="0"/>
                <a:cs typeface="Calibri" panose="020F0502020204030204" pitchFamily="34" charset="0"/>
              </a:rPr>
              <a:t>شد الخيوط بتختلف وبناء على كذا بيرسلون معلومات ان العضلة تغيرت </a:t>
            </a:r>
            <a:r>
              <a:rPr lang="ar-SA" sz="1400" dirty="0" smtClean="0">
                <a:solidFill>
                  <a:schemeClr val="bg1">
                    <a:lumMod val="50000"/>
                  </a:schemeClr>
                </a:solidFill>
                <a:latin typeface="Calibri" panose="020F0502020204030204" pitchFamily="34" charset="0"/>
                <a:cs typeface="Calibri" panose="020F0502020204030204" pitchFamily="34" charset="0"/>
              </a:rPr>
              <a:t>وضعيتها.  </a:t>
            </a:r>
            <a:r>
              <a:rPr lang="en-US" sz="1400" dirty="0" smtClean="0">
                <a:solidFill>
                  <a:schemeClr val="bg1">
                    <a:lumMod val="50000"/>
                  </a:schemeClr>
                </a:solidFill>
                <a:latin typeface="Calibri" panose="020F0502020204030204" pitchFamily="34" charset="0"/>
                <a:cs typeface="Calibri" panose="020F0502020204030204" pitchFamily="34" charset="0"/>
              </a:rPr>
              <a:t> </a:t>
            </a:r>
            <a:endParaRPr lang="en-US" sz="1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6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Innervation </a:t>
            </a:r>
            <a:r>
              <a:rPr lang="en-US" sz="3200" dirty="0"/>
              <a:t>of the Muscle Spindle</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6" y="1268760"/>
            <a:ext cx="3468767" cy="4392488"/>
          </a:xfrm>
          <a:prstGeom prst="rect">
            <a:avLst/>
          </a:prstGeom>
        </p:spPr>
      </p:pic>
      <p:sp>
        <p:nvSpPr>
          <p:cNvPr id="6" name="Rectangle 5"/>
          <p:cNvSpPr/>
          <p:nvPr/>
        </p:nvSpPr>
        <p:spPr>
          <a:xfrm>
            <a:off x="2422004" y="1268760"/>
            <a:ext cx="4176464"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12700" marR="509905" algn="ctr">
              <a:lnSpc>
                <a:spcPct val="100000"/>
              </a:lnSpc>
            </a:pPr>
            <a:r>
              <a:rPr lang="en-US" sz="1600" dirty="0">
                <a:solidFill>
                  <a:schemeClr val="bg1"/>
                </a:solidFill>
                <a:cs typeface="Calibri"/>
              </a:rPr>
              <a:t>Muscle </a:t>
            </a:r>
            <a:r>
              <a:rPr lang="en-US" sz="1600" spc="-5" dirty="0">
                <a:solidFill>
                  <a:schemeClr val="bg1"/>
                </a:solidFill>
                <a:cs typeface="Calibri"/>
              </a:rPr>
              <a:t>spindle </a:t>
            </a:r>
            <a:r>
              <a:rPr lang="en-US" sz="1600" dirty="0">
                <a:solidFill>
                  <a:schemeClr val="bg1"/>
                </a:solidFill>
                <a:cs typeface="Calibri"/>
              </a:rPr>
              <a:t>has </a:t>
            </a:r>
            <a:r>
              <a:rPr lang="en-US" sz="1600" spc="-15" dirty="0">
                <a:solidFill>
                  <a:schemeClr val="bg1"/>
                </a:solidFill>
                <a:cs typeface="Calibri"/>
              </a:rPr>
              <a:t>Afferent </a:t>
            </a:r>
            <a:r>
              <a:rPr lang="en-US" sz="1600" dirty="0">
                <a:solidFill>
                  <a:schemeClr val="bg1"/>
                </a:solidFill>
                <a:cs typeface="Calibri"/>
              </a:rPr>
              <a:t>&amp; </a:t>
            </a:r>
            <a:r>
              <a:rPr lang="en-US" sz="1600" spc="-20" dirty="0">
                <a:solidFill>
                  <a:schemeClr val="bg1"/>
                </a:solidFill>
                <a:cs typeface="Calibri"/>
              </a:rPr>
              <a:t>Efferent </a:t>
            </a:r>
            <a:r>
              <a:rPr lang="en-US" sz="1600" spc="-5" dirty="0">
                <a:solidFill>
                  <a:schemeClr val="bg1"/>
                </a:solidFill>
                <a:cs typeface="Calibri"/>
              </a:rPr>
              <a:t>nerve</a:t>
            </a:r>
            <a:r>
              <a:rPr lang="en-US" sz="1600" spc="-60" dirty="0">
                <a:solidFill>
                  <a:schemeClr val="bg1"/>
                </a:solidFill>
                <a:cs typeface="Calibri"/>
              </a:rPr>
              <a:t> </a:t>
            </a:r>
            <a:r>
              <a:rPr lang="en-US" sz="1600" spc="-10" dirty="0">
                <a:solidFill>
                  <a:schemeClr val="bg1"/>
                </a:solidFill>
                <a:cs typeface="Calibri"/>
              </a:rPr>
              <a:t>fibers</a:t>
            </a:r>
            <a:endParaRPr lang="en-US" sz="1600" dirty="0">
              <a:solidFill>
                <a:schemeClr val="bg1"/>
              </a:solidFill>
              <a:cs typeface="Calibri"/>
            </a:endParaRPr>
          </a:p>
        </p:txBody>
      </p:sp>
      <p:cxnSp>
        <p:nvCxnSpPr>
          <p:cNvPr id="8" name="Straight Connector 7"/>
          <p:cNvCxnSpPr>
            <a:stCxn id="6" idx="2"/>
          </p:cNvCxnSpPr>
          <p:nvPr/>
        </p:nvCxnSpPr>
        <p:spPr>
          <a:xfrm>
            <a:off x="4510236" y="1700808"/>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4510236" y="1844824"/>
            <a:ext cx="208823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422004" y="1844824"/>
            <a:ext cx="208823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2422004" y="184482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6598468" y="184482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1047680" y="2186608"/>
            <a:ext cx="2748648"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chemeClr val="accent2">
                    <a:lumMod val="75000"/>
                  </a:schemeClr>
                </a:solidFill>
                <a:cs typeface="Calibri"/>
              </a:rPr>
              <a:t>Muscle Spindle</a:t>
            </a:r>
            <a:r>
              <a:rPr lang="en-US" sz="1600" spc="-45" dirty="0">
                <a:solidFill>
                  <a:schemeClr val="accent2">
                    <a:lumMod val="75000"/>
                  </a:schemeClr>
                </a:solidFill>
                <a:cs typeface="Calibri"/>
              </a:rPr>
              <a:t> sensory </a:t>
            </a:r>
            <a:r>
              <a:rPr lang="en-US" sz="1600" spc="-15" dirty="0">
                <a:solidFill>
                  <a:schemeClr val="accent2">
                    <a:lumMod val="75000"/>
                  </a:schemeClr>
                </a:solidFill>
                <a:cs typeface="Calibri"/>
              </a:rPr>
              <a:t>Afferents</a:t>
            </a:r>
            <a:endParaRPr lang="en-US" sz="1600" dirty="0">
              <a:solidFill>
                <a:schemeClr val="accent2">
                  <a:lumMod val="75000"/>
                </a:schemeClr>
              </a:solidFill>
            </a:endParaRPr>
          </a:p>
        </p:txBody>
      </p:sp>
      <p:sp>
        <p:nvSpPr>
          <p:cNvPr id="17" name="Rectangle 16"/>
          <p:cNvSpPr/>
          <p:nvPr/>
        </p:nvSpPr>
        <p:spPr>
          <a:xfrm>
            <a:off x="5224144" y="2186608"/>
            <a:ext cx="2748648"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a:solidFill>
                  <a:schemeClr val="accent2">
                    <a:lumMod val="75000"/>
                  </a:schemeClr>
                </a:solidFill>
                <a:cs typeface="Calibri"/>
              </a:rPr>
              <a:t>Muscle Spindle </a:t>
            </a:r>
            <a:r>
              <a:rPr lang="en-US" sz="1600" spc="-5" dirty="0" err="1">
                <a:solidFill>
                  <a:schemeClr val="accent2">
                    <a:lumMod val="75000"/>
                  </a:schemeClr>
                </a:solidFill>
                <a:cs typeface="Calibri"/>
              </a:rPr>
              <a:t>Efferents</a:t>
            </a:r>
            <a:endParaRPr lang="en-US" sz="1600" dirty="0">
              <a:solidFill>
                <a:schemeClr val="accent2">
                  <a:lumMod val="75000"/>
                </a:schemeClr>
              </a:solidFill>
            </a:endParaRPr>
          </a:p>
        </p:txBody>
      </p:sp>
      <p:cxnSp>
        <p:nvCxnSpPr>
          <p:cNvPr id="19" name="Straight Connector 18"/>
          <p:cNvCxnSpPr>
            <a:stCxn id="15" idx="2"/>
          </p:cNvCxnSpPr>
          <p:nvPr/>
        </p:nvCxnSpPr>
        <p:spPr>
          <a:xfrm>
            <a:off x="2422004" y="2618656"/>
            <a:ext cx="0" cy="23428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47680" y="2852936"/>
            <a:ext cx="2748648"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a:cs typeface="Calibri"/>
              </a:rPr>
              <a:t>Central receptor area </a:t>
            </a:r>
            <a:r>
              <a:rPr lang="en-US" sz="1400" spc="-5">
                <a:cs typeface="Calibri"/>
              </a:rPr>
              <a:t>of </a:t>
            </a:r>
            <a:r>
              <a:rPr lang="en-US" sz="1400">
                <a:cs typeface="Calibri"/>
              </a:rPr>
              <a:t>the i</a:t>
            </a:r>
            <a:r>
              <a:rPr lang="en-US" sz="1400" spc="-25">
                <a:cs typeface="Calibri"/>
              </a:rPr>
              <a:t>n</a:t>
            </a:r>
            <a:r>
              <a:rPr lang="en-US" sz="1400">
                <a:cs typeface="Calibri"/>
              </a:rPr>
              <a:t>t</a:t>
            </a:r>
            <a:r>
              <a:rPr lang="en-US" sz="1400" spc="-45">
                <a:cs typeface="Calibri"/>
              </a:rPr>
              <a:t>r</a:t>
            </a:r>
            <a:r>
              <a:rPr lang="en-US" sz="1400" spc="-10">
                <a:cs typeface="Calibri"/>
              </a:rPr>
              <a:t>a</a:t>
            </a:r>
            <a:r>
              <a:rPr lang="en-US" sz="1400" spc="-5">
                <a:cs typeface="Calibri"/>
              </a:rPr>
              <a:t>fusa</a:t>
            </a:r>
            <a:r>
              <a:rPr lang="en-US" sz="1400">
                <a:cs typeface="Calibri"/>
              </a:rPr>
              <a:t>l</a:t>
            </a:r>
            <a:r>
              <a:rPr lang="en-US" sz="1400" spc="-15">
                <a:cs typeface="Calibri"/>
              </a:rPr>
              <a:t> </a:t>
            </a:r>
            <a:r>
              <a:rPr lang="en-US" sz="1400" spc="-5">
                <a:cs typeface="Calibri"/>
              </a:rPr>
              <a:t>fib</a:t>
            </a:r>
            <a:r>
              <a:rPr lang="en-US" sz="1400" spc="-35">
                <a:cs typeface="Calibri"/>
              </a:rPr>
              <a:t>r</a:t>
            </a:r>
            <a:r>
              <a:rPr lang="en-US" sz="1400">
                <a:cs typeface="Calibri"/>
              </a:rPr>
              <a:t>es</a:t>
            </a:r>
            <a:r>
              <a:rPr lang="en-US" sz="1400" spc="10">
                <a:cs typeface="Calibri"/>
              </a:rPr>
              <a:t> </a:t>
            </a:r>
            <a:r>
              <a:rPr lang="en-US" sz="1400">
                <a:cs typeface="Calibri"/>
              </a:rPr>
              <a:t>is</a:t>
            </a:r>
            <a:r>
              <a:rPr lang="en-US" sz="1400" spc="-5">
                <a:cs typeface="Calibri"/>
              </a:rPr>
              <a:t> </a:t>
            </a:r>
            <a:r>
              <a:rPr lang="en-US" sz="1400" spc="-10">
                <a:cs typeface="Calibri"/>
              </a:rPr>
              <a:t>s</a:t>
            </a:r>
            <a:r>
              <a:rPr lang="en-US" sz="1400" spc="-5">
                <a:cs typeface="Calibri"/>
              </a:rPr>
              <a:t>upplie</a:t>
            </a:r>
            <a:r>
              <a:rPr lang="en-US" sz="1400">
                <a:cs typeface="Calibri"/>
              </a:rPr>
              <a:t>d</a:t>
            </a:r>
            <a:r>
              <a:rPr lang="en-US" sz="1400" spc="10">
                <a:cs typeface="Calibri"/>
              </a:rPr>
              <a:t> </a:t>
            </a:r>
            <a:r>
              <a:rPr lang="en-US" sz="1400" spc="-15">
                <a:cs typeface="Calibri"/>
              </a:rPr>
              <a:t>b</a:t>
            </a:r>
            <a:r>
              <a:rPr lang="en-US" sz="1400">
                <a:cs typeface="Calibri"/>
              </a:rPr>
              <a:t>y </a:t>
            </a:r>
            <a:r>
              <a:rPr lang="en-US" sz="1400" u="sng">
                <a:cs typeface="Calibri"/>
              </a:rPr>
              <a:t>2 </a:t>
            </a:r>
            <a:r>
              <a:rPr lang="en-US" sz="1400" u="sng" spc="-5">
                <a:cs typeface="Calibri"/>
              </a:rPr>
              <a:t>types</a:t>
            </a:r>
            <a:r>
              <a:rPr lang="en-US" sz="1400" spc="-5">
                <a:cs typeface="Calibri"/>
              </a:rPr>
              <a:t> of </a:t>
            </a:r>
            <a:r>
              <a:rPr lang="en-US" sz="1400" spc="-20">
                <a:cs typeface="Calibri"/>
              </a:rPr>
              <a:t>afferent</a:t>
            </a:r>
            <a:r>
              <a:rPr lang="en-US" sz="1400" spc="-35">
                <a:cs typeface="Calibri"/>
              </a:rPr>
              <a:t> </a:t>
            </a:r>
            <a:r>
              <a:rPr lang="en-US" sz="1400" spc="-10">
                <a:cs typeface="Calibri"/>
              </a:rPr>
              <a:t>fibres</a:t>
            </a:r>
            <a:endParaRPr lang="en-US" sz="1400"/>
          </a:p>
        </p:txBody>
      </p:sp>
      <p:cxnSp>
        <p:nvCxnSpPr>
          <p:cNvPr id="21" name="Straight Connector 20"/>
          <p:cNvCxnSpPr/>
          <p:nvPr/>
        </p:nvCxnSpPr>
        <p:spPr>
          <a:xfrm>
            <a:off x="2422004" y="3573016"/>
            <a:ext cx="0" cy="234280"/>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2422004" y="3807296"/>
            <a:ext cx="13743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1047680" y="3807296"/>
            <a:ext cx="13743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1047680" y="3807296"/>
            <a:ext cx="0" cy="197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3796328" y="3807296"/>
            <a:ext cx="0" cy="197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80376" y="4021905"/>
            <a:ext cx="2058400"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a:solidFill>
                  <a:schemeClr val="bg2">
                    <a:lumMod val="75000"/>
                  </a:schemeClr>
                </a:solidFill>
                <a:cs typeface="Calibri"/>
              </a:rPr>
              <a:t>Group</a:t>
            </a:r>
            <a:r>
              <a:rPr lang="en-US" sz="1600" spc="-110">
                <a:solidFill>
                  <a:schemeClr val="bg2">
                    <a:lumMod val="75000"/>
                  </a:schemeClr>
                </a:solidFill>
                <a:cs typeface="Calibri"/>
              </a:rPr>
              <a:t> </a:t>
            </a:r>
            <a:r>
              <a:rPr lang="en-US" sz="1600" spc="-5">
                <a:solidFill>
                  <a:schemeClr val="bg2">
                    <a:lumMod val="75000"/>
                  </a:schemeClr>
                </a:solidFill>
                <a:cs typeface="Calibri"/>
              </a:rPr>
              <a:t>Ia</a:t>
            </a:r>
            <a:endParaRPr lang="en-US" sz="1600">
              <a:solidFill>
                <a:schemeClr val="bg2">
                  <a:lumMod val="75000"/>
                </a:schemeClr>
              </a:solidFill>
            </a:endParaRPr>
          </a:p>
        </p:txBody>
      </p:sp>
      <p:sp>
        <p:nvSpPr>
          <p:cNvPr id="33" name="Rectangle 32"/>
          <p:cNvSpPr/>
          <p:nvPr/>
        </p:nvSpPr>
        <p:spPr>
          <a:xfrm>
            <a:off x="2691791" y="4018126"/>
            <a:ext cx="2058400"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bg2">
                    <a:lumMod val="75000"/>
                  </a:schemeClr>
                </a:solidFill>
                <a:cs typeface="Calibri"/>
              </a:rPr>
              <a:t>Group</a:t>
            </a:r>
            <a:r>
              <a:rPr lang="en-US" sz="1600" spc="-110" dirty="0">
                <a:solidFill>
                  <a:schemeClr val="bg2">
                    <a:lumMod val="75000"/>
                  </a:schemeClr>
                </a:solidFill>
                <a:cs typeface="Calibri"/>
              </a:rPr>
              <a:t> </a:t>
            </a:r>
            <a:r>
              <a:rPr lang="en-US" sz="1600" dirty="0">
                <a:solidFill>
                  <a:schemeClr val="bg2">
                    <a:lumMod val="75000"/>
                  </a:schemeClr>
                </a:solidFill>
                <a:cs typeface="Calibri"/>
              </a:rPr>
              <a:t>II</a:t>
            </a:r>
            <a:endParaRPr lang="en-US" sz="1600" dirty="0">
              <a:solidFill>
                <a:schemeClr val="bg2">
                  <a:lumMod val="75000"/>
                </a:schemeClr>
              </a:solidFill>
            </a:endParaRPr>
          </a:p>
        </p:txBody>
      </p:sp>
      <p:sp>
        <p:nvSpPr>
          <p:cNvPr id="37" name="Rectangle 36"/>
          <p:cNvSpPr/>
          <p:nvPr/>
        </p:nvSpPr>
        <p:spPr>
          <a:xfrm>
            <a:off x="2691791" y="4459062"/>
            <a:ext cx="2058400" cy="6292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dirty="0">
                <a:cs typeface="Calibri"/>
              </a:rPr>
              <a:t>Secondary (flower-spray) sensory endings</a:t>
            </a:r>
          </a:p>
        </p:txBody>
      </p:sp>
      <p:sp>
        <p:nvSpPr>
          <p:cNvPr id="39" name="Rectangle 38"/>
          <p:cNvSpPr/>
          <p:nvPr/>
        </p:nvSpPr>
        <p:spPr>
          <a:xfrm>
            <a:off x="80376" y="4463007"/>
            <a:ext cx="2058400" cy="6292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dirty="0">
                <a:cs typeface="Calibri"/>
              </a:rPr>
              <a:t>Primary (</a:t>
            </a:r>
            <a:r>
              <a:rPr lang="en-US" sz="1400" spc="-10" dirty="0" err="1">
                <a:cs typeface="Calibri"/>
              </a:rPr>
              <a:t>annulospiral</a:t>
            </a:r>
            <a:r>
              <a:rPr lang="en-US" sz="1400" spc="-10" dirty="0">
                <a:cs typeface="Calibri"/>
              </a:rPr>
              <a:t>) endings</a:t>
            </a:r>
            <a:endParaRPr lang="en-US" sz="1400" dirty="0"/>
          </a:p>
        </p:txBody>
      </p:sp>
      <p:cxnSp>
        <p:nvCxnSpPr>
          <p:cNvPr id="43" name="Elbow Connector 42"/>
          <p:cNvCxnSpPr>
            <a:stCxn id="37" idx="2"/>
          </p:cNvCxnSpPr>
          <p:nvPr/>
        </p:nvCxnSpPr>
        <p:spPr>
          <a:xfrm rot="5400000">
            <a:off x="2747793" y="4690505"/>
            <a:ext cx="575401" cy="1370996"/>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45" name="Elbow Connector 44"/>
          <p:cNvCxnSpPr>
            <a:stCxn id="39" idx="2"/>
          </p:cNvCxnSpPr>
          <p:nvPr/>
        </p:nvCxnSpPr>
        <p:spPr>
          <a:xfrm rot="16200000" flipH="1">
            <a:off x="1445284" y="4756540"/>
            <a:ext cx="569002" cy="1240418"/>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p:nvPr/>
        </p:nvCxnSpPr>
        <p:spPr>
          <a:xfrm>
            <a:off x="2349996" y="56612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8" name="Rectangle 47"/>
          <p:cNvSpPr/>
          <p:nvPr/>
        </p:nvSpPr>
        <p:spPr>
          <a:xfrm>
            <a:off x="80376" y="5815039"/>
            <a:ext cx="4745152" cy="4942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dirty="0">
                <a:solidFill>
                  <a:srgbClr val="00B050"/>
                </a:solidFill>
                <a:cs typeface="Calibri"/>
              </a:rPr>
              <a:t>They terminate directly on α- motor neurons supplying the  extra-</a:t>
            </a:r>
            <a:r>
              <a:rPr lang="en-US" sz="1400" spc="-10" dirty="0" err="1">
                <a:solidFill>
                  <a:srgbClr val="00B050"/>
                </a:solidFill>
                <a:cs typeface="Calibri"/>
              </a:rPr>
              <a:t>fusal</a:t>
            </a:r>
            <a:r>
              <a:rPr lang="en-US" sz="1400" spc="-10" dirty="0">
                <a:solidFill>
                  <a:srgbClr val="00B050"/>
                </a:solidFill>
                <a:cs typeface="Calibri"/>
              </a:rPr>
              <a:t> fibers of the same (homonymous) muscle.</a:t>
            </a:r>
          </a:p>
        </p:txBody>
      </p:sp>
      <p:cxnSp>
        <p:nvCxnSpPr>
          <p:cNvPr id="49" name="Straight Connector 48"/>
          <p:cNvCxnSpPr/>
          <p:nvPr/>
        </p:nvCxnSpPr>
        <p:spPr>
          <a:xfrm>
            <a:off x="6598468" y="2605839"/>
            <a:ext cx="0" cy="23428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224144" y="2840119"/>
            <a:ext cx="2748648"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dirty="0">
                <a:solidFill>
                  <a:schemeClr val="bg2">
                    <a:lumMod val="75000"/>
                  </a:schemeClr>
                </a:solidFill>
                <a:cs typeface="Calibri"/>
              </a:rPr>
              <a:t>Gamma (</a:t>
            </a:r>
            <a:r>
              <a:rPr lang="el-GR" sz="1400" spc="-10" dirty="0">
                <a:solidFill>
                  <a:schemeClr val="bg2">
                    <a:lumMod val="75000"/>
                  </a:schemeClr>
                </a:solidFill>
                <a:cs typeface="Calibri"/>
              </a:rPr>
              <a:t>γ-) </a:t>
            </a:r>
            <a:r>
              <a:rPr lang="en-US" sz="1400" spc="-10" dirty="0">
                <a:solidFill>
                  <a:schemeClr val="bg2">
                    <a:lumMod val="75000"/>
                  </a:schemeClr>
                </a:solidFill>
                <a:cs typeface="Calibri"/>
              </a:rPr>
              <a:t>motor neurons.</a:t>
            </a:r>
          </a:p>
        </p:txBody>
      </p:sp>
      <p:sp>
        <p:nvSpPr>
          <p:cNvPr id="51" name="Rectangle 50"/>
          <p:cNvSpPr/>
          <p:nvPr/>
        </p:nvSpPr>
        <p:spPr>
          <a:xfrm>
            <a:off x="4825528" y="5740407"/>
            <a:ext cx="6092825" cy="584775"/>
          </a:xfrm>
          <a:prstGeom prst="rect">
            <a:avLst/>
          </a:prstGeom>
        </p:spPr>
        <p:txBody>
          <a:bodyPr>
            <a:spAutoFit/>
          </a:bodyPr>
          <a:lstStyle/>
          <a:p>
            <a:pPr marL="285750" indent="-285750" algn="ctr">
              <a:buFont typeface="Arial" panose="020B0604020202020204" pitchFamily="34" charset="0"/>
              <a:buChar char="•"/>
            </a:pPr>
            <a:r>
              <a:rPr lang="en-US" sz="1600" dirty="0">
                <a:solidFill>
                  <a:srgbClr val="00B050"/>
                </a:solidFill>
              </a:rPr>
              <a:t>other receptors has only one sensory afferent nerve fibers, muscle spindles has both sensory afferent and motor efferent nerve fiber</a:t>
            </a:r>
          </a:p>
        </p:txBody>
      </p:sp>
    </p:spTree>
    <p:extLst>
      <p:ext uri="{BB962C8B-B14F-4D97-AF65-F5344CB8AC3E}">
        <p14:creationId xmlns:p14="http://schemas.microsoft.com/office/powerpoint/2010/main" val="759222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 Afferent Innervation: (Group </a:t>
            </a:r>
            <a:r>
              <a:rPr lang="en-US" sz="3200" dirty="0" err="1"/>
              <a:t>Ia</a:t>
            </a:r>
            <a:r>
              <a:rPr lang="en-US" sz="3200" dirty="0"/>
              <a:t>).</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p:txBody>
          <a:bodyPr>
            <a:normAutofit/>
          </a:bodyPr>
          <a:lstStyle/>
          <a:p>
            <a:pPr marL="12700" marR="815975">
              <a:lnSpc>
                <a:spcPct val="100000"/>
              </a:lnSpc>
              <a:buClr>
                <a:schemeClr val="accent2"/>
              </a:buClr>
              <a:tabLst>
                <a:tab pos="354965" algn="l"/>
                <a:tab pos="355600" algn="l"/>
              </a:tabLst>
            </a:pPr>
            <a:r>
              <a:rPr lang="en-US" sz="1600" spc="-10" dirty="0">
                <a:cs typeface="Calibri"/>
              </a:rPr>
              <a:t>Group </a:t>
            </a:r>
            <a:r>
              <a:rPr lang="en-US" sz="1600" spc="-5" dirty="0" err="1">
                <a:cs typeface="Calibri"/>
              </a:rPr>
              <a:t>Ia</a:t>
            </a:r>
            <a:r>
              <a:rPr lang="en-US" sz="1600" spc="-5" dirty="0">
                <a:cs typeface="Calibri"/>
              </a:rPr>
              <a:t> endings </a:t>
            </a:r>
            <a:r>
              <a:rPr lang="en-US" sz="1600" spc="-10" dirty="0">
                <a:cs typeface="Calibri"/>
              </a:rPr>
              <a:t>encircle receptor </a:t>
            </a:r>
            <a:r>
              <a:rPr lang="en-US" sz="1600" spc="-5" dirty="0">
                <a:cs typeface="Calibri"/>
              </a:rPr>
              <a:t>areas </a:t>
            </a:r>
            <a:r>
              <a:rPr lang="en-US" sz="1600" dirty="0">
                <a:cs typeface="Calibri"/>
              </a:rPr>
              <a:t>of </a:t>
            </a:r>
            <a:r>
              <a:rPr lang="en-US" sz="1600" spc="-5" dirty="0">
                <a:cs typeface="Calibri"/>
              </a:rPr>
              <a:t>nuclear </a:t>
            </a:r>
            <a:r>
              <a:rPr lang="en-US" sz="1600" dirty="0">
                <a:cs typeface="Calibri"/>
              </a:rPr>
              <a:t>bag </a:t>
            </a:r>
            <a:r>
              <a:rPr lang="en-US" sz="1600" spc="-10" dirty="0">
                <a:cs typeface="Calibri"/>
              </a:rPr>
              <a:t>fibers </a:t>
            </a:r>
            <a:r>
              <a:rPr lang="en-US" sz="1600" spc="-25" dirty="0">
                <a:solidFill>
                  <a:srgbClr val="FF0000"/>
                </a:solidFill>
                <a:cs typeface="Calibri"/>
              </a:rPr>
              <a:t>mainly</a:t>
            </a:r>
            <a:r>
              <a:rPr lang="en-US" sz="1600" spc="-25" dirty="0">
                <a:cs typeface="Calibri"/>
              </a:rPr>
              <a:t>, </a:t>
            </a:r>
            <a:r>
              <a:rPr lang="en-US" sz="1600" spc="-5" dirty="0">
                <a:cs typeface="Calibri"/>
              </a:rPr>
              <a:t>but </a:t>
            </a:r>
            <a:r>
              <a:rPr lang="en-US" sz="1600" dirty="0">
                <a:cs typeface="Calibri"/>
              </a:rPr>
              <a:t>also </a:t>
            </a:r>
            <a:r>
              <a:rPr lang="en-US" sz="1600" spc="-5" dirty="0">
                <a:cs typeface="Calibri"/>
              </a:rPr>
              <a:t>nuclear chain</a:t>
            </a:r>
            <a:r>
              <a:rPr lang="en-US" sz="1600" spc="-25" dirty="0">
                <a:cs typeface="Calibri"/>
              </a:rPr>
              <a:t> </a:t>
            </a:r>
            <a:r>
              <a:rPr lang="en-US" sz="1600" spc="-10" dirty="0" err="1">
                <a:cs typeface="Calibri"/>
              </a:rPr>
              <a:t>fibres</a:t>
            </a:r>
            <a:r>
              <a:rPr lang="en-US" sz="1600" spc="-10" dirty="0" smtClean="0">
                <a:cs typeface="Calibri"/>
              </a:rPr>
              <a:t>.</a:t>
            </a:r>
            <a:endParaRPr lang="en-US" sz="800" dirty="0">
              <a:cs typeface="Calibri"/>
            </a:endParaRPr>
          </a:p>
          <a:p>
            <a:pPr marL="12700" marR="207010">
              <a:lnSpc>
                <a:spcPts val="3479"/>
              </a:lnSpc>
              <a:spcBef>
                <a:spcPts val="195"/>
              </a:spcBef>
              <a:buClr>
                <a:schemeClr val="accent2"/>
              </a:buClr>
              <a:tabLst>
                <a:tab pos="354965" algn="l"/>
                <a:tab pos="355600" algn="l"/>
              </a:tabLst>
            </a:pPr>
            <a:r>
              <a:rPr lang="en-US" sz="1600" dirty="0">
                <a:cs typeface="Calibri"/>
              </a:rPr>
              <a:t>Send sensory signals </a:t>
            </a:r>
            <a:r>
              <a:rPr lang="en-US" sz="1600" spc="-20" dirty="0">
                <a:cs typeface="Calibri"/>
              </a:rPr>
              <a:t>to </a:t>
            </a:r>
            <a:r>
              <a:rPr lang="en-US" sz="1600" spc="-5" dirty="0">
                <a:cs typeface="Calibri"/>
              </a:rPr>
              <a:t>the CNS </a:t>
            </a:r>
            <a:r>
              <a:rPr lang="en-US" sz="1600" spc="-15" dirty="0">
                <a:cs typeface="Calibri"/>
              </a:rPr>
              <a:t>at </a:t>
            </a:r>
            <a:r>
              <a:rPr lang="en-US" sz="1600" spc="-5" dirty="0">
                <a:cs typeface="Calibri"/>
              </a:rPr>
              <a:t>the </a:t>
            </a:r>
            <a:r>
              <a:rPr lang="en-US" sz="1600" spc="-10" dirty="0">
                <a:cs typeface="Calibri"/>
              </a:rPr>
              <a:t>highest </a:t>
            </a:r>
            <a:r>
              <a:rPr lang="en-US" sz="1600" spc="-5" dirty="0">
                <a:cs typeface="Calibri"/>
              </a:rPr>
              <a:t>conduction </a:t>
            </a:r>
            <a:r>
              <a:rPr lang="en-US" sz="1600" spc="-10" dirty="0">
                <a:cs typeface="Calibri"/>
              </a:rPr>
              <a:t>velocity  </a:t>
            </a:r>
            <a:r>
              <a:rPr lang="en-US" sz="1600" dirty="0">
                <a:cs typeface="Calibri"/>
              </a:rPr>
              <a:t>of </a:t>
            </a:r>
            <a:r>
              <a:rPr lang="en-US" sz="1600" spc="-5" dirty="0">
                <a:solidFill>
                  <a:schemeClr val="accent4">
                    <a:lumMod val="75000"/>
                  </a:schemeClr>
                </a:solidFill>
                <a:cs typeface="Calibri"/>
              </a:rPr>
              <a:t>70 </a:t>
            </a:r>
            <a:r>
              <a:rPr lang="en-US" sz="1600" spc="-15" dirty="0">
                <a:solidFill>
                  <a:schemeClr val="accent4">
                    <a:lumMod val="75000"/>
                  </a:schemeClr>
                </a:solidFill>
                <a:cs typeface="Calibri"/>
              </a:rPr>
              <a:t>to </a:t>
            </a:r>
            <a:r>
              <a:rPr lang="en-US" sz="1600" spc="-5" dirty="0">
                <a:solidFill>
                  <a:schemeClr val="accent4">
                    <a:lumMod val="75000"/>
                  </a:schemeClr>
                </a:solidFill>
                <a:cs typeface="Calibri"/>
              </a:rPr>
              <a:t>120</a:t>
            </a:r>
            <a:r>
              <a:rPr lang="en-US" sz="1600" spc="-145" dirty="0">
                <a:solidFill>
                  <a:schemeClr val="accent4">
                    <a:lumMod val="75000"/>
                  </a:schemeClr>
                </a:solidFill>
                <a:cs typeface="Calibri"/>
              </a:rPr>
              <a:t> </a:t>
            </a:r>
            <a:r>
              <a:rPr lang="en-US" sz="1600" spc="-15" dirty="0" smtClean="0">
                <a:solidFill>
                  <a:schemeClr val="accent4">
                    <a:lumMod val="75000"/>
                  </a:schemeClr>
                </a:solidFill>
                <a:cs typeface="Calibri"/>
              </a:rPr>
              <a:t>m/sec</a:t>
            </a:r>
            <a:r>
              <a:rPr lang="en-US" sz="1600" spc="-15" dirty="0">
                <a:solidFill>
                  <a:schemeClr val="accent4">
                    <a:lumMod val="75000"/>
                  </a:schemeClr>
                </a:solidFill>
                <a:cs typeface="Calibri"/>
              </a:rPr>
              <a:t> </a:t>
            </a:r>
            <a:r>
              <a:rPr lang="en-US" sz="1600" spc="-15" dirty="0" err="1" smtClean="0">
                <a:solidFill>
                  <a:schemeClr val="accent4">
                    <a:lumMod val="75000"/>
                  </a:schemeClr>
                </a:solidFill>
                <a:cs typeface="Calibri"/>
              </a:rPr>
              <a:t>saynapse</a:t>
            </a:r>
            <a:r>
              <a:rPr lang="en-US" sz="1600" spc="-15" dirty="0" smtClean="0">
                <a:solidFill>
                  <a:schemeClr val="accent4">
                    <a:lumMod val="75000"/>
                  </a:schemeClr>
                </a:solidFill>
                <a:cs typeface="Calibri"/>
              </a:rPr>
              <a:t> directly with AHCs.</a:t>
            </a:r>
            <a:endParaRPr lang="en-US" sz="800" dirty="0">
              <a:solidFill>
                <a:schemeClr val="accent4">
                  <a:lumMod val="75000"/>
                </a:schemeClr>
              </a:solidFill>
              <a:cs typeface="Calibri"/>
            </a:endParaRPr>
          </a:p>
          <a:p>
            <a:pPr marL="12700">
              <a:lnSpc>
                <a:spcPct val="100000"/>
              </a:lnSpc>
              <a:spcBef>
                <a:spcPts val="335"/>
              </a:spcBef>
              <a:buClr>
                <a:schemeClr val="accent2"/>
              </a:buClr>
              <a:tabLst>
                <a:tab pos="354965" algn="l"/>
                <a:tab pos="355600" algn="l"/>
              </a:tabLst>
            </a:pPr>
            <a:r>
              <a:rPr lang="en-US" sz="1600" spc="-10" dirty="0" smtClean="0">
                <a:cs typeface="Calibri"/>
              </a:rPr>
              <a:t>Discharge </a:t>
            </a:r>
            <a:r>
              <a:rPr lang="en-US" sz="1600" spc="-10" dirty="0" smtClean="0">
                <a:solidFill>
                  <a:srgbClr val="FF0000"/>
                </a:solidFill>
                <a:cs typeface="Calibri"/>
              </a:rPr>
              <a:t>most rapidly </a:t>
            </a:r>
            <a:r>
              <a:rPr lang="en-US" sz="1600" dirty="0" smtClean="0">
                <a:cs typeface="Calibri"/>
              </a:rPr>
              <a:t>if </a:t>
            </a:r>
            <a:r>
              <a:rPr lang="en-US" sz="1600" spc="-5" dirty="0" smtClean="0">
                <a:cs typeface="Calibri"/>
              </a:rPr>
              <a:t>the muscle </a:t>
            </a:r>
            <a:r>
              <a:rPr lang="en-US" sz="1600" dirty="0" smtClean="0">
                <a:cs typeface="Calibri"/>
              </a:rPr>
              <a:t>is </a:t>
            </a:r>
            <a:r>
              <a:rPr lang="en-US" sz="1600" spc="-5" dirty="0" smtClean="0">
                <a:cs typeface="Calibri"/>
              </a:rPr>
              <a:t>suddenly </a:t>
            </a:r>
            <a:r>
              <a:rPr lang="en-US" sz="1600" spc="-15" dirty="0" smtClean="0">
                <a:cs typeface="Calibri"/>
              </a:rPr>
              <a:t>stretched</a:t>
            </a:r>
            <a:r>
              <a:rPr lang="en-US" sz="1600" spc="10" dirty="0" smtClean="0">
                <a:cs typeface="Calibri"/>
              </a:rPr>
              <a:t> </a:t>
            </a:r>
            <a:r>
              <a:rPr lang="en-US" sz="1600" dirty="0" smtClean="0">
                <a:cs typeface="Calibri"/>
              </a:rPr>
              <a:t>(</a:t>
            </a:r>
            <a:r>
              <a:rPr lang="en-US" sz="1600" dirty="0" smtClean="0">
                <a:solidFill>
                  <a:schemeClr val="accent1"/>
                </a:solidFill>
                <a:cs typeface="Calibri"/>
              </a:rPr>
              <a:t>dynamic </a:t>
            </a:r>
            <a:r>
              <a:rPr lang="en-US" sz="1600" spc="-5" dirty="0" smtClean="0">
                <a:solidFill>
                  <a:schemeClr val="accent1"/>
                </a:solidFill>
                <a:cs typeface="Calibri"/>
              </a:rPr>
              <a:t>response</a:t>
            </a:r>
            <a:r>
              <a:rPr lang="en-US" sz="1600" spc="-5" dirty="0" smtClean="0">
                <a:cs typeface="Calibri"/>
              </a:rPr>
              <a:t>) </a:t>
            </a:r>
            <a:r>
              <a:rPr lang="en-US" sz="1600" dirty="0" smtClean="0">
                <a:cs typeface="Calibri"/>
              </a:rPr>
              <a:t>and less </a:t>
            </a:r>
            <a:r>
              <a:rPr lang="en-US" sz="1600" spc="-10" dirty="0" smtClean="0">
                <a:cs typeface="Calibri"/>
              </a:rPr>
              <a:t>rapidly </a:t>
            </a:r>
            <a:r>
              <a:rPr lang="en-US" sz="1600" spc="-5" dirty="0" smtClean="0">
                <a:cs typeface="Calibri"/>
              </a:rPr>
              <a:t>(</a:t>
            </a:r>
            <a:r>
              <a:rPr lang="en-US" sz="1600" spc="-5" dirty="0" smtClean="0">
                <a:solidFill>
                  <a:srgbClr val="FF0000"/>
                </a:solidFill>
                <a:cs typeface="Calibri"/>
              </a:rPr>
              <a:t>or not</a:t>
            </a:r>
            <a:r>
              <a:rPr lang="en-US" sz="1600" spc="-5" dirty="0" smtClean="0">
                <a:cs typeface="Calibri"/>
              </a:rPr>
              <a:t>) during </a:t>
            </a:r>
            <a:r>
              <a:rPr lang="en-US" sz="1600" spc="-10" dirty="0" smtClean="0">
                <a:cs typeface="Calibri"/>
              </a:rPr>
              <a:t>sustained</a:t>
            </a:r>
            <a:r>
              <a:rPr lang="en-US" sz="1600" spc="-5" dirty="0" smtClean="0">
                <a:cs typeface="Calibri"/>
              </a:rPr>
              <a:t> </a:t>
            </a:r>
            <a:r>
              <a:rPr lang="en-US" sz="1600" spc="-20" dirty="0" smtClean="0">
                <a:cs typeface="Calibri"/>
              </a:rPr>
              <a:t>stretch.</a:t>
            </a:r>
          </a:p>
          <a:p>
            <a:pPr marL="12700">
              <a:lnSpc>
                <a:spcPct val="100000"/>
              </a:lnSpc>
              <a:spcBef>
                <a:spcPts val="335"/>
              </a:spcBef>
              <a:buClr>
                <a:schemeClr val="accent2"/>
              </a:buClr>
              <a:tabLst>
                <a:tab pos="354965" algn="l"/>
                <a:tab pos="355600" algn="l"/>
              </a:tabLst>
            </a:pPr>
            <a:endParaRPr lang="en-US" sz="1600" spc="-20" dirty="0" smtClean="0">
              <a:cs typeface="Calibri"/>
            </a:endParaRPr>
          </a:p>
          <a:p>
            <a:pPr marL="12700">
              <a:lnSpc>
                <a:spcPct val="100000"/>
              </a:lnSpc>
              <a:spcBef>
                <a:spcPts val="335"/>
              </a:spcBef>
              <a:buClr>
                <a:schemeClr val="accent2"/>
              </a:buClr>
              <a:tabLst>
                <a:tab pos="354965" algn="l"/>
                <a:tab pos="355600" algn="l"/>
              </a:tabLst>
            </a:pPr>
            <a:r>
              <a:rPr lang="en-US" sz="1600" spc="-10" dirty="0" smtClean="0">
                <a:solidFill>
                  <a:schemeClr val="accent4">
                    <a:lumMod val="75000"/>
                  </a:schemeClr>
                </a:solidFill>
                <a:cs typeface="Calibri"/>
              </a:rPr>
              <a:t>17 </a:t>
            </a:r>
            <a:r>
              <a:rPr lang="en-US" sz="1600" spc="-10" dirty="0" smtClean="0">
                <a:cs typeface="Calibri"/>
              </a:rPr>
              <a:t>micrometers in diameter.</a:t>
            </a:r>
          </a:p>
          <a:p>
            <a:pPr marL="12700">
              <a:spcBef>
                <a:spcPts val="335"/>
              </a:spcBef>
              <a:buClr>
                <a:schemeClr val="accent2"/>
              </a:buClr>
              <a:tabLst>
                <a:tab pos="354965" algn="l"/>
                <a:tab pos="355600" algn="l"/>
              </a:tabLst>
            </a:pPr>
            <a:r>
              <a:rPr lang="en-US" sz="1600" spc="-10" dirty="0" smtClean="0">
                <a:solidFill>
                  <a:srgbClr val="FF0000"/>
                </a:solidFill>
                <a:cs typeface="Calibri"/>
              </a:rPr>
              <a:t>Measure the rate &amp; or velocity of change in  muscle length of nuclear bag </a:t>
            </a:r>
            <a:r>
              <a:rPr lang="en-US" sz="1600" spc="-10" dirty="0" err="1" smtClean="0">
                <a:solidFill>
                  <a:srgbClr val="FF0000"/>
                </a:solidFill>
                <a:cs typeface="Calibri"/>
              </a:rPr>
              <a:t>fibres</a:t>
            </a:r>
            <a:r>
              <a:rPr lang="en-US" sz="1600" spc="-10" dirty="0" smtClean="0">
                <a:solidFill>
                  <a:srgbClr val="FF0000"/>
                </a:solidFill>
                <a:cs typeface="Calibri"/>
              </a:rPr>
              <a:t> </a:t>
            </a:r>
            <a:r>
              <a:rPr lang="en-US" sz="1600" spc="-10" dirty="0" smtClean="0">
                <a:cs typeface="Calibri"/>
              </a:rPr>
              <a:t>(This  response is called the </a:t>
            </a:r>
            <a:r>
              <a:rPr lang="en-US" sz="1600" spc="-10" dirty="0" smtClean="0">
                <a:solidFill>
                  <a:schemeClr val="accent2"/>
                </a:solidFill>
                <a:cs typeface="Calibri"/>
              </a:rPr>
              <a:t>Dynamic response  </a:t>
            </a:r>
            <a:r>
              <a:rPr lang="en-US" sz="1600" spc="-10" dirty="0" smtClean="0">
                <a:solidFill>
                  <a:srgbClr val="FF0000"/>
                </a:solidFill>
                <a:cs typeface="Calibri"/>
              </a:rPr>
              <a:t>(as in tendon jerks)</a:t>
            </a:r>
          </a:p>
          <a:p>
            <a:pPr marL="12700">
              <a:lnSpc>
                <a:spcPct val="100000"/>
              </a:lnSpc>
              <a:spcBef>
                <a:spcPts val="335"/>
              </a:spcBef>
              <a:buClr>
                <a:schemeClr val="accent2"/>
              </a:buClr>
              <a:tabLst>
                <a:tab pos="354965" algn="l"/>
                <a:tab pos="355600" algn="l"/>
              </a:tabLst>
            </a:pPr>
            <a:endParaRPr lang="en-US" sz="1600" spc="-20" dirty="0">
              <a:cs typeface="Calibri"/>
            </a:endParaRPr>
          </a:p>
          <a:p>
            <a:endParaRPr lang="en-US" sz="1600" dirty="0"/>
          </a:p>
        </p:txBody>
      </p:sp>
      <p:pic>
        <p:nvPicPr>
          <p:cNvPr id="7" name="Picture 6"/>
          <p:cNvPicPr>
            <a:picLocks noChangeAspect="1"/>
          </p:cNvPicPr>
          <p:nvPr/>
        </p:nvPicPr>
        <p:blipFill>
          <a:blip r:embed="rId2"/>
          <a:stretch>
            <a:fillRect/>
          </a:stretch>
        </p:blipFill>
        <p:spPr>
          <a:xfrm>
            <a:off x="2745630" y="3651351"/>
            <a:ext cx="6697602" cy="2383430"/>
          </a:xfrm>
          <a:prstGeom prst="rect">
            <a:avLst/>
          </a:prstGeom>
        </p:spPr>
      </p:pic>
      <p:sp>
        <p:nvSpPr>
          <p:cNvPr id="8" name="TextBox 7"/>
          <p:cNvSpPr txBox="1"/>
          <p:nvPr/>
        </p:nvSpPr>
        <p:spPr>
          <a:xfrm>
            <a:off x="609460" y="2473147"/>
            <a:ext cx="10943133" cy="1000274"/>
          </a:xfrm>
          <a:prstGeom prst="rect">
            <a:avLst/>
          </a:prstGeom>
          <a:noFill/>
          <a:ln w="19050">
            <a:solidFill>
              <a:schemeClr val="bg2">
                <a:lumMod val="50000"/>
              </a:schemeClr>
            </a:solidFill>
            <a:prstDash val="dash"/>
          </a:ln>
        </p:spPr>
        <p:txBody>
          <a:bodyPr wrap="square" rtlCol="0">
            <a:spAutoFit/>
          </a:bodyPr>
          <a:lstStyle/>
          <a:p>
            <a:pPr marL="12700">
              <a:lnSpc>
                <a:spcPct val="100000"/>
              </a:lnSpc>
              <a:spcBef>
                <a:spcPts val="335"/>
              </a:spcBef>
              <a:buClr>
                <a:schemeClr val="accent2"/>
              </a:buClr>
              <a:tabLst>
                <a:tab pos="354965" algn="l"/>
                <a:tab pos="355600" algn="l"/>
              </a:tabLst>
            </a:pPr>
            <a:endParaRPr lang="en-US" sz="1800" spc="-10" dirty="0" smtClean="0">
              <a:solidFill>
                <a:srgbClr val="FF0000"/>
              </a:solidFill>
              <a:cs typeface="Calibri"/>
            </a:endParaRPr>
          </a:p>
          <a:p>
            <a:pPr marL="12700">
              <a:lnSpc>
                <a:spcPct val="100000"/>
              </a:lnSpc>
              <a:spcBef>
                <a:spcPts val="335"/>
              </a:spcBef>
              <a:buClr>
                <a:schemeClr val="accent2"/>
              </a:buClr>
              <a:tabLst>
                <a:tab pos="354965" algn="l"/>
                <a:tab pos="355600" algn="l"/>
              </a:tabLst>
            </a:pPr>
            <a:endParaRPr lang="en-US" sz="1800" spc="-10" dirty="0">
              <a:solidFill>
                <a:srgbClr val="FF0000"/>
              </a:solidFill>
              <a:cs typeface="Calibri"/>
            </a:endParaRPr>
          </a:p>
          <a:p>
            <a:pPr marL="12700">
              <a:lnSpc>
                <a:spcPct val="100000"/>
              </a:lnSpc>
              <a:spcBef>
                <a:spcPts val="335"/>
              </a:spcBef>
              <a:buClr>
                <a:schemeClr val="accent2"/>
              </a:buClr>
              <a:tabLst>
                <a:tab pos="354965" algn="l"/>
                <a:tab pos="355600" algn="l"/>
              </a:tabLst>
            </a:pPr>
            <a:endParaRPr lang="en-US" sz="1800" spc="-10" dirty="0">
              <a:solidFill>
                <a:srgbClr val="FF0000"/>
              </a:solidFill>
              <a:cs typeface="Calibri"/>
            </a:endParaRPr>
          </a:p>
        </p:txBody>
      </p:sp>
      <p:sp>
        <p:nvSpPr>
          <p:cNvPr id="9" name="TextBox 8"/>
          <p:cNvSpPr txBox="1"/>
          <p:nvPr/>
        </p:nvSpPr>
        <p:spPr>
          <a:xfrm>
            <a:off x="8686700" y="2473147"/>
            <a:ext cx="2865893"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06165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Afferent Innervation: Group </a:t>
            </a:r>
            <a:r>
              <a:rPr lang="en-US" dirty="0" smtClean="0"/>
              <a:t>II</a:t>
            </a:r>
            <a:br>
              <a:rPr lang="en-US" dirty="0" smtClean="0"/>
            </a:br>
            <a:r>
              <a:rPr lang="en-US" sz="2800" dirty="0">
                <a:solidFill>
                  <a:srgbClr val="FF0000"/>
                </a:solidFill>
              </a:rPr>
              <a:t>T</a:t>
            </a:r>
            <a:r>
              <a:rPr lang="en-US" sz="2800" dirty="0" smtClean="0">
                <a:solidFill>
                  <a:srgbClr val="FF0000"/>
                </a:solidFill>
              </a:rPr>
              <a:t>he note in this slide is very important</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Content Placeholder 3"/>
          <p:cNvSpPr>
            <a:spLocks noGrp="1"/>
          </p:cNvSpPr>
          <p:nvPr>
            <p:ph sz="quarter" idx="1"/>
          </p:nvPr>
        </p:nvSpPr>
        <p:spPr>
          <a:xfrm>
            <a:off x="609460" y="1143000"/>
            <a:ext cx="10969943" cy="4937760"/>
          </a:xfrm>
        </p:spPr>
        <p:txBody>
          <a:bodyPr>
            <a:normAutofit/>
          </a:bodyPr>
          <a:lstStyle/>
          <a:p>
            <a:pPr marL="12700">
              <a:lnSpc>
                <a:spcPts val="3190"/>
              </a:lnSpc>
              <a:buClr>
                <a:schemeClr val="accent2"/>
              </a:buClr>
              <a:tabLst>
                <a:tab pos="354965" algn="l"/>
                <a:tab pos="355600" algn="l"/>
              </a:tabLst>
            </a:pPr>
            <a:r>
              <a:rPr lang="en-US" sz="1600" spc="-15" dirty="0">
                <a:cs typeface="Calibri"/>
              </a:rPr>
              <a:t>They innervate </a:t>
            </a:r>
            <a:r>
              <a:rPr lang="en-US" sz="1600" spc="-5" dirty="0">
                <a:cs typeface="Calibri"/>
              </a:rPr>
              <a:t>the </a:t>
            </a:r>
            <a:r>
              <a:rPr lang="en-US" sz="1600" spc="-15" dirty="0" smtClean="0">
                <a:cs typeface="Calibri"/>
              </a:rPr>
              <a:t>receptor area </a:t>
            </a:r>
            <a:r>
              <a:rPr lang="en-US" sz="1600" spc="-5" dirty="0">
                <a:cs typeface="Calibri"/>
              </a:rPr>
              <a:t>of the </a:t>
            </a:r>
            <a:r>
              <a:rPr lang="en-US" sz="1600" dirty="0">
                <a:solidFill>
                  <a:schemeClr val="accent1"/>
                </a:solidFill>
              </a:rPr>
              <a:t>nuclear chain </a:t>
            </a:r>
            <a:r>
              <a:rPr lang="en-US" sz="1600" dirty="0" err="1">
                <a:solidFill>
                  <a:schemeClr val="accent1"/>
                </a:solidFill>
              </a:rPr>
              <a:t>fibres</a:t>
            </a:r>
            <a:r>
              <a:rPr lang="en-US" sz="1600" dirty="0">
                <a:solidFill>
                  <a:schemeClr val="accent1"/>
                </a:solidFill>
              </a:rPr>
              <a:t>, </a:t>
            </a:r>
            <a:r>
              <a:rPr lang="en-US" sz="1600" spc="-5" dirty="0">
                <a:solidFill>
                  <a:srgbClr val="00B050"/>
                </a:solidFill>
                <a:cs typeface="Calibri"/>
              </a:rPr>
              <a:t>but not the nuclear bag</a:t>
            </a:r>
            <a:r>
              <a:rPr lang="en-US" sz="1600" spc="80" dirty="0">
                <a:solidFill>
                  <a:srgbClr val="00B050"/>
                </a:solidFill>
                <a:cs typeface="Calibri"/>
              </a:rPr>
              <a:t> </a:t>
            </a:r>
            <a:r>
              <a:rPr lang="en-US" sz="1600" spc="-15" dirty="0">
                <a:solidFill>
                  <a:srgbClr val="00B050"/>
                </a:solidFill>
                <a:cs typeface="Calibri"/>
              </a:rPr>
              <a:t>fibers</a:t>
            </a:r>
            <a:r>
              <a:rPr lang="en-US" sz="1600" spc="-15" dirty="0" smtClean="0">
                <a:solidFill>
                  <a:srgbClr val="00B050"/>
                </a:solidFill>
                <a:cs typeface="Calibri"/>
              </a:rPr>
              <a:t>.</a:t>
            </a:r>
          </a:p>
          <a:p>
            <a:pPr marL="12700">
              <a:lnSpc>
                <a:spcPts val="3190"/>
              </a:lnSpc>
              <a:buClr>
                <a:schemeClr val="accent2"/>
              </a:buClr>
              <a:tabLst>
                <a:tab pos="354965" algn="l"/>
                <a:tab pos="355600" algn="l"/>
              </a:tabLst>
            </a:pPr>
            <a:r>
              <a:rPr lang="en-US" sz="1600" spc="-15" dirty="0">
                <a:cs typeface="Calibri"/>
              </a:rPr>
              <a:t>The secondary afferent is usually excited only by nuclear chain fibers</a:t>
            </a:r>
            <a:r>
              <a:rPr lang="en-US" sz="1600" spc="-15" dirty="0" smtClean="0">
                <a:cs typeface="Calibri"/>
              </a:rPr>
              <a:t>.</a:t>
            </a:r>
            <a:endParaRPr lang="en-US" sz="1600" dirty="0">
              <a:solidFill>
                <a:srgbClr val="00B050"/>
              </a:solidFill>
              <a:cs typeface="Calibri"/>
            </a:endParaRPr>
          </a:p>
          <a:p>
            <a:pPr marL="12700">
              <a:lnSpc>
                <a:spcPts val="3025"/>
              </a:lnSpc>
              <a:buClr>
                <a:schemeClr val="accent2"/>
              </a:buClr>
              <a:tabLst>
                <a:tab pos="354965" algn="l"/>
                <a:tab pos="355600" algn="l"/>
              </a:tabLst>
            </a:pPr>
            <a:r>
              <a:rPr lang="en-US" sz="1600" spc="-15" dirty="0">
                <a:cs typeface="Calibri"/>
              </a:rPr>
              <a:t>They are </a:t>
            </a:r>
            <a:r>
              <a:rPr lang="en-US" sz="1600" spc="-5" dirty="0">
                <a:cs typeface="Calibri"/>
              </a:rPr>
              <a:t>thinner and </a:t>
            </a:r>
            <a:r>
              <a:rPr lang="en-US" sz="1600" spc="-10" dirty="0">
                <a:cs typeface="Calibri"/>
              </a:rPr>
              <a:t>slower </a:t>
            </a:r>
            <a:r>
              <a:rPr lang="en-US" sz="1600" spc="-5" dirty="0">
                <a:cs typeface="Calibri"/>
              </a:rPr>
              <a:t>than </a:t>
            </a:r>
            <a:r>
              <a:rPr lang="en-US" sz="1600" spc="-15" dirty="0">
                <a:cs typeface="Calibri"/>
              </a:rPr>
              <a:t>group </a:t>
            </a:r>
            <a:r>
              <a:rPr lang="en-US" sz="1600" spc="-5" dirty="0" err="1">
                <a:cs typeface="Calibri"/>
              </a:rPr>
              <a:t>Ia</a:t>
            </a:r>
            <a:r>
              <a:rPr lang="en-US" sz="1600" spc="180" dirty="0">
                <a:cs typeface="Calibri"/>
              </a:rPr>
              <a:t> </a:t>
            </a:r>
            <a:r>
              <a:rPr lang="en-US" sz="1600" spc="-15" dirty="0">
                <a:cs typeface="Calibri"/>
              </a:rPr>
              <a:t>fibers.</a:t>
            </a:r>
            <a:endParaRPr lang="en-US" sz="1600" dirty="0">
              <a:cs typeface="Calibri"/>
            </a:endParaRPr>
          </a:p>
          <a:p>
            <a:pPr marL="12700" marR="5080">
              <a:lnSpc>
                <a:spcPts val="3020"/>
              </a:lnSpc>
              <a:spcBef>
                <a:spcPts val="215"/>
              </a:spcBef>
              <a:buClr>
                <a:schemeClr val="accent2"/>
              </a:buClr>
              <a:tabLst>
                <a:tab pos="354965" algn="l"/>
                <a:tab pos="355600" algn="l"/>
              </a:tabLst>
            </a:pPr>
            <a:r>
              <a:rPr lang="en-US" sz="1600" spc="-15" dirty="0">
                <a:cs typeface="Calibri"/>
              </a:rPr>
              <a:t>Discharge </a:t>
            </a:r>
            <a:r>
              <a:rPr lang="en-US" sz="1600" spc="-10" dirty="0">
                <a:cs typeface="Calibri"/>
              </a:rPr>
              <a:t>throughout </a:t>
            </a:r>
            <a:r>
              <a:rPr lang="en-US" sz="1600" spc="-5" dirty="0">
                <a:cs typeface="Calibri"/>
              </a:rPr>
              <a:t>the period of </a:t>
            </a:r>
            <a:r>
              <a:rPr lang="en-US" sz="1600" dirty="0">
                <a:cs typeface="Calibri"/>
              </a:rPr>
              <a:t>muscle </a:t>
            </a:r>
            <a:r>
              <a:rPr lang="en-US" sz="1600" spc="-25" dirty="0">
                <a:cs typeface="Calibri"/>
              </a:rPr>
              <a:t>stretch </a:t>
            </a:r>
            <a:r>
              <a:rPr lang="en-US" sz="1600" spc="-15" dirty="0">
                <a:cs typeface="Calibri"/>
              </a:rPr>
              <a:t>(</a:t>
            </a:r>
            <a:r>
              <a:rPr lang="en-US" sz="1600" spc="-15" dirty="0">
                <a:solidFill>
                  <a:schemeClr val="accent1"/>
                </a:solidFill>
                <a:cs typeface="Calibri"/>
              </a:rPr>
              <a:t>static </a:t>
            </a:r>
            <a:r>
              <a:rPr lang="en-US" sz="1600" spc="-10" dirty="0">
                <a:solidFill>
                  <a:schemeClr val="accent1"/>
                </a:solidFill>
                <a:cs typeface="Calibri"/>
              </a:rPr>
              <a:t>response</a:t>
            </a:r>
            <a:r>
              <a:rPr lang="en-US" sz="1600" spc="-10" dirty="0">
                <a:cs typeface="Calibri"/>
              </a:rPr>
              <a:t>) </a:t>
            </a:r>
            <a:r>
              <a:rPr lang="en-US" sz="1600" dirty="0">
                <a:cs typeface="Calibri"/>
              </a:rPr>
              <a:t>measure mainly muscle  length.</a:t>
            </a:r>
          </a:p>
          <a:p>
            <a:pPr marL="12700" marR="5080">
              <a:lnSpc>
                <a:spcPts val="3020"/>
              </a:lnSpc>
              <a:spcBef>
                <a:spcPts val="215"/>
              </a:spcBef>
              <a:buClr>
                <a:schemeClr val="accent2"/>
              </a:buClr>
              <a:tabLst>
                <a:tab pos="354965" algn="l"/>
                <a:tab pos="355600" algn="l"/>
              </a:tabLst>
            </a:pPr>
            <a:r>
              <a:rPr lang="en-US" sz="1600" spc="-15" dirty="0">
                <a:solidFill>
                  <a:srgbClr val="00B050"/>
                </a:solidFill>
                <a:cs typeface="Calibri"/>
              </a:rPr>
              <a:t>Group </a:t>
            </a:r>
            <a:r>
              <a:rPr lang="en-US" sz="1600" spc="-5" dirty="0">
                <a:solidFill>
                  <a:srgbClr val="00B050"/>
                </a:solidFill>
                <a:cs typeface="Calibri"/>
              </a:rPr>
              <a:t>II  </a:t>
            </a:r>
            <a:r>
              <a:rPr lang="en-US" sz="1600" spc="-20" dirty="0">
                <a:solidFill>
                  <a:srgbClr val="00B050"/>
                </a:solidFill>
                <a:cs typeface="Calibri"/>
              </a:rPr>
              <a:t>afferents  </a:t>
            </a:r>
            <a:r>
              <a:rPr lang="en-US" sz="1600" spc="-5" dirty="0">
                <a:solidFill>
                  <a:srgbClr val="00B050"/>
                </a:solidFill>
                <a:cs typeface="Calibri"/>
              </a:rPr>
              <a:t>signal </a:t>
            </a:r>
            <a:r>
              <a:rPr lang="en-US" sz="1600" spc="-10" dirty="0">
                <a:solidFill>
                  <a:srgbClr val="00B050"/>
                </a:solidFill>
                <a:cs typeface="Calibri"/>
              </a:rPr>
              <a:t>mainly  </a:t>
            </a:r>
            <a:r>
              <a:rPr lang="en-US" sz="1600" spc="-5" dirty="0">
                <a:solidFill>
                  <a:srgbClr val="00B050"/>
                </a:solidFill>
                <a:cs typeface="Calibri"/>
              </a:rPr>
              <a:t>muscle</a:t>
            </a:r>
            <a:r>
              <a:rPr lang="en-US" sz="1600" spc="-85" dirty="0">
                <a:solidFill>
                  <a:srgbClr val="00B050"/>
                </a:solidFill>
                <a:cs typeface="Calibri"/>
              </a:rPr>
              <a:t> </a:t>
            </a:r>
            <a:r>
              <a:rPr lang="en-US" sz="1600" spc="-10" dirty="0">
                <a:solidFill>
                  <a:srgbClr val="00B050"/>
                </a:solidFill>
                <a:cs typeface="Calibri"/>
              </a:rPr>
              <a:t>length</a:t>
            </a:r>
            <a:r>
              <a:rPr lang="en-US" sz="1600" spc="-10" dirty="0" smtClean="0">
                <a:solidFill>
                  <a:srgbClr val="00B050"/>
                </a:solidFill>
                <a:cs typeface="Calibri"/>
              </a:rPr>
              <a:t>.</a:t>
            </a:r>
          </a:p>
          <a:p>
            <a:pPr marL="12700" marR="5080">
              <a:lnSpc>
                <a:spcPts val="3020"/>
              </a:lnSpc>
              <a:spcBef>
                <a:spcPts val="215"/>
              </a:spcBef>
              <a:buClr>
                <a:schemeClr val="accent2"/>
              </a:buClr>
              <a:tabLst>
                <a:tab pos="354965" algn="l"/>
                <a:tab pos="355600" algn="l"/>
              </a:tabLst>
            </a:pPr>
            <a:endParaRPr lang="en-US" sz="1600" dirty="0">
              <a:solidFill>
                <a:srgbClr val="00B050"/>
              </a:solidFill>
              <a:cs typeface="Calibri"/>
            </a:endParaRPr>
          </a:p>
          <a:p>
            <a:endParaRPr lang="en-US" sz="1600" dirty="0"/>
          </a:p>
        </p:txBody>
      </p:sp>
      <p:pic>
        <p:nvPicPr>
          <p:cNvPr id="7" name="Picture 6"/>
          <p:cNvPicPr>
            <a:picLocks noChangeAspect="1"/>
          </p:cNvPicPr>
          <p:nvPr/>
        </p:nvPicPr>
        <p:blipFill>
          <a:blip r:embed="rId2"/>
          <a:stretch>
            <a:fillRect/>
          </a:stretch>
        </p:blipFill>
        <p:spPr>
          <a:xfrm>
            <a:off x="609460" y="3452252"/>
            <a:ext cx="4401693" cy="2804403"/>
          </a:xfrm>
          <a:prstGeom prst="rect">
            <a:avLst/>
          </a:prstGeom>
        </p:spPr>
      </p:pic>
      <p:sp>
        <p:nvSpPr>
          <p:cNvPr id="8" name="TextBox 7"/>
          <p:cNvSpPr txBox="1"/>
          <p:nvPr/>
        </p:nvSpPr>
        <p:spPr>
          <a:xfrm>
            <a:off x="5087788" y="3356992"/>
            <a:ext cx="6491615" cy="2657651"/>
          </a:xfrm>
          <a:prstGeom prst="rect">
            <a:avLst/>
          </a:prstGeom>
          <a:noFill/>
          <a:ln w="19050">
            <a:solidFill>
              <a:schemeClr val="bg2">
                <a:lumMod val="50000"/>
              </a:schemeClr>
            </a:solidFill>
            <a:prstDash val="dash"/>
          </a:ln>
        </p:spPr>
        <p:txBody>
          <a:bodyPr wrap="square" rtlCol="0">
            <a:spAutoFit/>
          </a:bodyPr>
          <a:lstStyle/>
          <a:p>
            <a:pPr marL="355600" marR="87630" indent="-342900">
              <a:lnSpc>
                <a:spcPct val="70000"/>
              </a:lnSpc>
              <a:spcBef>
                <a:spcPts val="570"/>
              </a:spcBef>
            </a:pPr>
            <a:endParaRPr lang="en-US" sz="1600" spc="-5" dirty="0" smtClean="0">
              <a:cs typeface="Calibri"/>
            </a:endParaRPr>
          </a:p>
          <a:p>
            <a:pPr marL="355600" marR="87630" indent="-342900">
              <a:lnSpc>
                <a:spcPct val="70000"/>
              </a:lnSpc>
              <a:spcBef>
                <a:spcPts val="570"/>
              </a:spcBef>
              <a:buFont typeface="Arial" panose="020B0604020202020204" pitchFamily="34" charset="0"/>
              <a:buChar char="•"/>
            </a:pPr>
            <a:r>
              <a:rPr lang="en-US" sz="1600" spc="-5" dirty="0" smtClean="0">
                <a:cs typeface="Calibri"/>
              </a:rPr>
              <a:t>Type </a:t>
            </a:r>
            <a:r>
              <a:rPr lang="en-US" sz="1600" spc="-5" dirty="0">
                <a:cs typeface="Calibri"/>
              </a:rPr>
              <a:t>II fibers ,diameter of 8 </a:t>
            </a:r>
            <a:r>
              <a:rPr lang="en-US" sz="1600" spc="-5" dirty="0" smtClean="0">
                <a:cs typeface="Calibri"/>
              </a:rPr>
              <a:t>micrometers.</a:t>
            </a:r>
            <a:endParaRPr lang="en-US" sz="1600" spc="-5" dirty="0">
              <a:cs typeface="Calibri"/>
            </a:endParaRPr>
          </a:p>
          <a:p>
            <a:pPr marL="355600" marR="87630" indent="-342900">
              <a:lnSpc>
                <a:spcPct val="70000"/>
              </a:lnSpc>
              <a:spcBef>
                <a:spcPts val="570"/>
              </a:spcBef>
              <a:buFont typeface="Arial" panose="020B0604020202020204" pitchFamily="34" charset="0"/>
              <a:buChar char="•"/>
            </a:pPr>
            <a:r>
              <a:rPr lang="en-US" sz="1600" spc="-5" dirty="0" smtClean="0">
                <a:cs typeface="Calibri"/>
              </a:rPr>
              <a:t>In both </a:t>
            </a:r>
            <a:r>
              <a:rPr lang="en-US" sz="1600" spc="-5" dirty="0">
                <a:cs typeface="Calibri"/>
              </a:rPr>
              <a:t>sides of the primary ending</a:t>
            </a:r>
          </a:p>
          <a:p>
            <a:pPr>
              <a:lnSpc>
                <a:spcPct val="100000"/>
              </a:lnSpc>
              <a:spcBef>
                <a:spcPts val="35"/>
              </a:spcBef>
            </a:pPr>
            <a:endParaRPr lang="en-US" sz="1600" dirty="0">
              <a:cs typeface="Times New Roman"/>
            </a:endParaRPr>
          </a:p>
          <a:p>
            <a:pPr marL="355600" marR="87630" indent="-342900">
              <a:lnSpc>
                <a:spcPct val="70000"/>
              </a:lnSpc>
              <a:spcBef>
                <a:spcPts val="570"/>
              </a:spcBef>
              <a:buFont typeface="Arial"/>
              <a:buChar char="•"/>
              <a:tabLst>
                <a:tab pos="354965" algn="l"/>
                <a:tab pos="355600" algn="l"/>
              </a:tabLst>
            </a:pPr>
            <a:r>
              <a:rPr lang="en-US" sz="1600" spc="-5" dirty="0" smtClean="0">
                <a:solidFill>
                  <a:srgbClr val="FF0000"/>
                </a:solidFill>
                <a:cs typeface="Calibri"/>
              </a:rPr>
              <a:t>N.B:</a:t>
            </a:r>
            <a:r>
              <a:rPr lang="en-US" sz="1600" spc="-5" dirty="0">
                <a:solidFill>
                  <a:srgbClr val="FF0000"/>
                </a:solidFill>
                <a:cs typeface="Calibri"/>
              </a:rPr>
              <a:t> </a:t>
            </a:r>
            <a:r>
              <a:rPr lang="en-US" sz="1600" spc="-5" dirty="0" smtClean="0">
                <a:solidFill>
                  <a:srgbClr val="00B050"/>
                </a:solidFill>
                <a:cs typeface="Calibri"/>
              </a:rPr>
              <a:t>The </a:t>
            </a:r>
            <a:r>
              <a:rPr lang="en-US" sz="1600" spc="-5" dirty="0">
                <a:solidFill>
                  <a:srgbClr val="00B050"/>
                </a:solidFill>
                <a:cs typeface="Calibri"/>
              </a:rPr>
              <a:t>primary sensory nerve ending is excited by  both the nuclear bag and the nuclear chain fibers.  Conversely, the secondary ending is usually excited  only by nuclear chain </a:t>
            </a:r>
            <a:r>
              <a:rPr lang="en-US" sz="1600" spc="-5" dirty="0" smtClean="0">
                <a:solidFill>
                  <a:srgbClr val="00B050"/>
                </a:solidFill>
                <a:cs typeface="Calibri"/>
              </a:rPr>
              <a:t>fibers.</a:t>
            </a:r>
          </a:p>
          <a:p>
            <a:pPr marL="355600" marR="217804" indent="-342900">
              <a:lnSpc>
                <a:spcPct val="70000"/>
              </a:lnSpc>
              <a:spcBef>
                <a:spcPts val="530"/>
              </a:spcBef>
            </a:pPr>
            <a:endParaRPr lang="en-US" sz="1600" spc="-5" dirty="0">
              <a:cs typeface="Calibri"/>
            </a:endParaRPr>
          </a:p>
          <a:p>
            <a:pPr marL="355600" marR="217804" indent="-342900">
              <a:lnSpc>
                <a:spcPct val="70000"/>
              </a:lnSpc>
              <a:spcBef>
                <a:spcPts val="530"/>
              </a:spcBef>
              <a:buFont typeface="Arial" panose="020B0604020202020204" pitchFamily="34" charset="0"/>
              <a:buChar char="•"/>
            </a:pPr>
            <a:r>
              <a:rPr lang="en-US" sz="1600" spc="-5" dirty="0" smtClean="0">
                <a:solidFill>
                  <a:srgbClr val="FF0000"/>
                </a:solidFill>
                <a:cs typeface="Calibri"/>
              </a:rPr>
              <a:t>Nuclear </a:t>
            </a:r>
            <a:r>
              <a:rPr lang="en-US" sz="1600" spc="-5" dirty="0">
                <a:solidFill>
                  <a:srgbClr val="FF0000"/>
                </a:solidFill>
                <a:cs typeface="Calibri"/>
              </a:rPr>
              <a:t>bag </a:t>
            </a:r>
            <a:r>
              <a:rPr lang="en-US" sz="1600" spc="-5" dirty="0" err="1">
                <a:cs typeface="Calibri"/>
              </a:rPr>
              <a:t>fibres</a:t>
            </a:r>
            <a:r>
              <a:rPr lang="en-US" sz="1600" spc="-5" dirty="0">
                <a:cs typeface="Calibri"/>
              </a:rPr>
              <a:t> are supplied by primary endings  only, &amp; responsible for the </a:t>
            </a:r>
            <a:r>
              <a:rPr lang="en-US" sz="1600" spc="-5" dirty="0">
                <a:solidFill>
                  <a:srgbClr val="FF0000"/>
                </a:solidFill>
                <a:cs typeface="Calibri"/>
              </a:rPr>
              <a:t>dynamic response.</a:t>
            </a:r>
          </a:p>
          <a:p>
            <a:pPr marL="355600" marR="347345" indent="-342900">
              <a:lnSpc>
                <a:spcPct val="70000"/>
              </a:lnSpc>
              <a:spcBef>
                <a:spcPts val="459"/>
              </a:spcBef>
              <a:buFont typeface="Arial" panose="020B0604020202020204" pitchFamily="34" charset="0"/>
              <a:buChar char="•"/>
            </a:pPr>
            <a:r>
              <a:rPr lang="en-US" sz="1600" spc="-5" dirty="0" smtClean="0">
                <a:solidFill>
                  <a:srgbClr val="FF0000"/>
                </a:solidFill>
                <a:cs typeface="Calibri"/>
              </a:rPr>
              <a:t>Nuclear </a:t>
            </a:r>
            <a:r>
              <a:rPr lang="en-US" sz="1600" spc="-5" dirty="0">
                <a:solidFill>
                  <a:srgbClr val="FF0000"/>
                </a:solidFill>
                <a:cs typeface="Calibri"/>
              </a:rPr>
              <a:t>chain </a:t>
            </a:r>
            <a:r>
              <a:rPr lang="en-US" sz="1600" spc="-5" dirty="0" err="1">
                <a:cs typeface="Calibri"/>
              </a:rPr>
              <a:t>fibres</a:t>
            </a:r>
            <a:r>
              <a:rPr lang="en-US" sz="1600" spc="-5" dirty="0">
                <a:cs typeface="Calibri"/>
              </a:rPr>
              <a:t> are supplied by both primary  and secondary endings &amp; responsible for </a:t>
            </a:r>
            <a:r>
              <a:rPr lang="en-US" sz="1600" spc="-5" dirty="0" smtClean="0">
                <a:cs typeface="Calibri"/>
              </a:rPr>
              <a:t>the </a:t>
            </a:r>
            <a:r>
              <a:rPr lang="en-US" sz="1600" spc="-5" dirty="0">
                <a:solidFill>
                  <a:srgbClr val="FF0000"/>
                </a:solidFill>
                <a:cs typeface="Calibri"/>
              </a:rPr>
              <a:t>static response.</a:t>
            </a:r>
          </a:p>
        </p:txBody>
      </p:sp>
      <p:sp>
        <p:nvSpPr>
          <p:cNvPr id="9" name="TextBox 8"/>
          <p:cNvSpPr txBox="1"/>
          <p:nvPr/>
        </p:nvSpPr>
        <p:spPr>
          <a:xfrm>
            <a:off x="8778072" y="3356992"/>
            <a:ext cx="2800356"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66346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60841" y="474417"/>
            <a:ext cx="7443889" cy="81713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2400" b="1" dirty="0" smtClean="0">
                <a:solidFill>
                  <a:srgbClr val="9FB8CD">
                    <a:lumMod val="75000"/>
                  </a:srgbClr>
                </a:solidFill>
                <a:latin typeface="Arial Black" panose="020B0A04020102020204" pitchFamily="34" charset="0"/>
              </a:rPr>
              <a:t>Stretch </a:t>
            </a:r>
            <a:r>
              <a:rPr lang="en-US" sz="2400" b="1" dirty="0">
                <a:solidFill>
                  <a:srgbClr val="9FB8CD">
                    <a:lumMod val="75000"/>
                  </a:srgbClr>
                </a:solidFill>
                <a:latin typeface="Arial Black" panose="020B0A04020102020204" pitchFamily="34" charset="0"/>
              </a:rPr>
              <a:t>reflex and tendon jerks</a:t>
            </a:r>
            <a:endParaRPr lang="en-US" sz="1200"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endParaRPr lang="en-US" sz="1999" dirty="0">
              <a:solidFill>
                <a:prstClr val="black"/>
              </a:solidFill>
              <a:latin typeface="Gill Sans MT"/>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TextBox 14"/>
          <p:cNvSpPr txBox="1"/>
          <p:nvPr/>
        </p:nvSpPr>
        <p:spPr>
          <a:xfrm>
            <a:off x="1069165" y="1713996"/>
            <a:ext cx="9827240" cy="3754874"/>
          </a:xfrm>
          <a:prstGeom prst="rect">
            <a:avLst/>
          </a:prstGeom>
          <a:noFill/>
        </p:spPr>
        <p:txBody>
          <a:bodyPr wrap="square" rtlCol="0">
            <a:spAutoFit/>
          </a:bodyPr>
          <a:lstStyle/>
          <a:p>
            <a:pPr lvl="0"/>
            <a:r>
              <a:rPr lang="en-US" b="1" dirty="0">
                <a:solidFill>
                  <a:schemeClr val="accent1">
                    <a:lumMod val="75000"/>
                  </a:schemeClr>
                </a:solidFill>
                <a:latin typeface="+mj-lt"/>
                <a:ea typeface="+mj-ea"/>
                <a:cs typeface="+mj-cs"/>
              </a:rPr>
              <a:t>Objectives</a:t>
            </a:r>
            <a:r>
              <a:rPr lang="en-US" b="1" dirty="0" smtClean="0">
                <a:solidFill>
                  <a:schemeClr val="accent1">
                    <a:lumMod val="75000"/>
                  </a:schemeClr>
                </a:solidFill>
                <a:latin typeface="+mj-lt"/>
                <a:ea typeface="+mj-ea"/>
                <a:cs typeface="+mj-cs"/>
              </a:rPr>
              <a:t>:</a:t>
            </a:r>
          </a:p>
          <a:p>
            <a:endParaRPr lang="en-US" spc="-5" dirty="0" smtClean="0">
              <a:cs typeface="Calibri"/>
            </a:endParaRPr>
          </a:p>
          <a:p>
            <a:pPr marL="514350" indent="-514350">
              <a:buFont typeface="+mj-lt"/>
              <a:buAutoNum type="arabicPeriod"/>
            </a:pPr>
            <a:r>
              <a:rPr lang="en-US" sz="1800" spc="-5" dirty="0" smtClean="0">
                <a:cs typeface="Calibri"/>
              </a:rPr>
              <a:t>Describe </a:t>
            </a:r>
            <a:r>
              <a:rPr lang="en-US" sz="1800" spc="-5" dirty="0">
                <a:cs typeface="Calibri"/>
              </a:rPr>
              <a:t>the structure, innervation and function of the muscle </a:t>
            </a:r>
            <a:r>
              <a:rPr lang="en-US" sz="1800" spc="-5" dirty="0" smtClean="0">
                <a:cs typeface="Calibri"/>
              </a:rPr>
              <a:t>spindle.</a:t>
            </a:r>
            <a:endParaRPr lang="en-US" sz="1800" spc="-5" dirty="0">
              <a:cs typeface="Calibri"/>
            </a:endParaRPr>
          </a:p>
          <a:p>
            <a:pPr marL="514350" indent="-514350">
              <a:buFont typeface="+mj-lt"/>
              <a:buAutoNum type="arabicPeriod"/>
            </a:pPr>
            <a:r>
              <a:rPr lang="en-US" sz="1800" spc="-5" dirty="0" smtClean="0">
                <a:cs typeface="Calibri"/>
              </a:rPr>
              <a:t>Describe </a:t>
            </a:r>
            <a:r>
              <a:rPr lang="en-US" sz="1800" spc="-5" dirty="0">
                <a:cs typeface="Calibri"/>
              </a:rPr>
              <a:t>the components of monosynaptic muscle stretch reflexes, including the role of </a:t>
            </a:r>
            <a:r>
              <a:rPr lang="en-US" sz="1800" spc="-5" dirty="0" smtClean="0">
                <a:cs typeface="Calibri"/>
              </a:rPr>
              <a:t>alpha (α</a:t>
            </a:r>
            <a:r>
              <a:rPr lang="en-US" sz="1800" spc="-5" dirty="0">
                <a:cs typeface="Calibri"/>
              </a:rPr>
              <a:t>) and gamma (γ) </a:t>
            </a:r>
            <a:r>
              <a:rPr lang="en-US" sz="1800" spc="-5" dirty="0" smtClean="0">
                <a:cs typeface="Calibri"/>
              </a:rPr>
              <a:t>motor neurons.</a:t>
            </a:r>
            <a:endParaRPr lang="en-US" sz="1800" spc="-5" dirty="0">
              <a:cs typeface="Calibri"/>
            </a:endParaRPr>
          </a:p>
          <a:p>
            <a:pPr marL="514350" indent="-514350">
              <a:buFont typeface="+mj-lt"/>
              <a:buAutoNum type="arabicPeriod"/>
            </a:pPr>
            <a:r>
              <a:rPr lang="en-US" sz="1800" spc="-5" dirty="0" smtClean="0">
                <a:cs typeface="Calibri"/>
              </a:rPr>
              <a:t>Distinguish </a:t>
            </a:r>
            <a:r>
              <a:rPr lang="en-US" sz="1800" spc="-5" dirty="0">
                <a:cs typeface="Calibri"/>
              </a:rPr>
              <a:t>between a static and dynamic stretch </a:t>
            </a:r>
            <a:r>
              <a:rPr lang="en-US" sz="1800" spc="-5" dirty="0" smtClean="0">
                <a:cs typeface="Calibri"/>
              </a:rPr>
              <a:t>reflex&amp; damping mechanism.</a:t>
            </a:r>
          </a:p>
          <a:p>
            <a:pPr marL="514350" indent="-514350">
              <a:buFont typeface="+mj-lt"/>
              <a:buAutoNum type="arabicPeriod"/>
            </a:pPr>
            <a:r>
              <a:rPr lang="en-US" sz="1800" spc="-5" dirty="0" smtClean="0">
                <a:cs typeface="Calibri"/>
              </a:rPr>
              <a:t>Differentiate between dynamic gamma efferent and Trail endings discharge and their functional role.</a:t>
            </a:r>
          </a:p>
          <a:p>
            <a:pPr marL="514350" indent="-514350">
              <a:buFont typeface="+mj-lt"/>
              <a:buAutoNum type="arabicPeriod"/>
            </a:pPr>
            <a:r>
              <a:rPr lang="en-US" sz="1800" spc="-5" dirty="0" smtClean="0">
                <a:cs typeface="Calibri"/>
              </a:rPr>
              <a:t>Distinguish between the primary and secondary afferent fibers of muscle spindle, </a:t>
            </a:r>
            <a:r>
              <a:rPr lang="en-US" sz="1800" spc="-5" dirty="0" err="1" smtClean="0">
                <a:cs typeface="Calibri"/>
              </a:rPr>
              <a:t>Intrafusal</a:t>
            </a:r>
            <a:r>
              <a:rPr lang="en-US" sz="1800" spc="-5" dirty="0" smtClean="0">
                <a:cs typeface="Calibri"/>
              </a:rPr>
              <a:t> nuclear bag &amp; nuclear chain. </a:t>
            </a:r>
          </a:p>
          <a:p>
            <a:pPr marL="514350" indent="-514350">
              <a:buFont typeface="+mj-lt"/>
              <a:buAutoNum type="arabicPeriod"/>
            </a:pPr>
            <a:r>
              <a:rPr lang="en-US" sz="1800" spc="-5" dirty="0" smtClean="0">
                <a:cs typeface="Calibri"/>
              </a:rPr>
              <a:t>Discuss muscle tone and its abnormalities</a:t>
            </a:r>
            <a:r>
              <a:rPr lang="en-US" sz="1800" spc="-5" dirty="0">
                <a:cs typeface="Calibri"/>
              </a:rPr>
              <a:t>.</a:t>
            </a:r>
            <a:r>
              <a:rPr lang="en-US" sz="1800" spc="-5" dirty="0" smtClean="0">
                <a:cs typeface="Calibri"/>
              </a:rPr>
              <a:t> </a:t>
            </a:r>
            <a:endParaRPr lang="en-US" sz="1800" spc="-5" dirty="0">
              <a:cs typeface="Calibri"/>
            </a:endParaRPr>
          </a:p>
          <a:p>
            <a:pPr marL="514350" indent="-514350">
              <a:buFont typeface="+mj-lt"/>
              <a:buAutoNum type="arabicPeriod"/>
            </a:pPr>
            <a:r>
              <a:rPr lang="en-US" sz="1800" spc="-5" dirty="0" smtClean="0">
                <a:cs typeface="Calibri"/>
              </a:rPr>
              <a:t>Describe </a:t>
            </a:r>
            <a:r>
              <a:rPr lang="en-US" sz="1800" spc="-5" dirty="0">
                <a:cs typeface="Calibri"/>
              </a:rPr>
              <a:t>the spinal and supra-spinal regulation of the stretch reflex.</a:t>
            </a:r>
          </a:p>
          <a:p>
            <a:pPr marL="514350" indent="-514350">
              <a:buFont typeface="+mj-lt"/>
              <a:buAutoNum type="arabicPeriod"/>
            </a:pPr>
            <a:r>
              <a:rPr lang="en-US" sz="1800" spc="-5" dirty="0" smtClean="0">
                <a:cs typeface="Calibri"/>
              </a:rPr>
              <a:t>Describe </a:t>
            </a:r>
            <a:r>
              <a:rPr lang="en-US" sz="1800" spc="-5" dirty="0">
                <a:cs typeface="Calibri"/>
              </a:rPr>
              <a:t>the structure and function of the Golgi tendon organ and the inverse stretch </a:t>
            </a:r>
            <a:r>
              <a:rPr lang="en-US" sz="1800" spc="-5" dirty="0" smtClean="0">
                <a:cs typeface="Calibri"/>
              </a:rPr>
              <a:t>reflex.</a:t>
            </a:r>
            <a:endParaRPr lang="en-US" sz="1800" spc="-5" dirty="0">
              <a:cs typeface="Calibri"/>
            </a:endParaRPr>
          </a:p>
          <a:p>
            <a:pPr marL="514350" indent="-514350">
              <a:buFont typeface="+mj-lt"/>
              <a:buAutoNum type="arabicPeriod"/>
            </a:pPr>
            <a:r>
              <a:rPr lang="en-US" sz="1800" spc="-5" dirty="0" smtClean="0">
                <a:cs typeface="Calibri"/>
              </a:rPr>
              <a:t>Appreciate </a:t>
            </a:r>
            <a:r>
              <a:rPr lang="en-US" sz="1800" spc="-5" dirty="0">
                <a:cs typeface="Calibri"/>
              </a:rPr>
              <a:t>the clinical importance of the stretch </a:t>
            </a:r>
            <a:r>
              <a:rPr lang="en-US" sz="1800" spc="-5" dirty="0" smtClean="0">
                <a:cs typeface="Calibri"/>
              </a:rPr>
              <a:t>reflexes.</a:t>
            </a:r>
            <a:endParaRPr lang="en-US" sz="1800" dirty="0">
              <a:solidFill>
                <a:prstClr val="black"/>
              </a:solidFill>
              <a:latin typeface="Gill Sans MT"/>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Effects</a:t>
            </a:r>
            <a:r>
              <a:rPr lang="en-US" sz="3200" dirty="0" smtClean="0"/>
              <a:t> Of </a:t>
            </a:r>
            <a:r>
              <a:rPr lang="el-GR" sz="3200" dirty="0" smtClean="0"/>
              <a:t>α</a:t>
            </a:r>
            <a:r>
              <a:rPr lang="en-US" sz="3200" dirty="0" smtClean="0"/>
              <a:t> &amp; γ </a:t>
            </a:r>
            <a:r>
              <a:rPr lang="en-US" sz="3200" dirty="0"/>
              <a:t>m</a:t>
            </a:r>
            <a:r>
              <a:rPr lang="en-US" sz="3200" dirty="0" smtClean="0"/>
              <a:t>otor neuron discharge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TextBox 4"/>
          <p:cNvSpPr txBox="1"/>
          <p:nvPr/>
        </p:nvSpPr>
        <p:spPr>
          <a:xfrm>
            <a:off x="9583555" y="0"/>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7" name="Straight Connector 6"/>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609441" y="1219200"/>
            <a:ext cx="300395" cy="3120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US" sz="1400" dirty="0">
                <a:solidFill>
                  <a:schemeClr val="bg1"/>
                </a:solidFill>
              </a:rPr>
              <a:t>Effects Of </a:t>
            </a:r>
            <a:r>
              <a:rPr lang="el-GR" sz="1400" dirty="0">
                <a:solidFill>
                  <a:schemeClr val="bg1"/>
                </a:solidFill>
              </a:rPr>
              <a:t>α</a:t>
            </a:r>
            <a:r>
              <a:rPr lang="en-US" sz="1400" dirty="0">
                <a:solidFill>
                  <a:schemeClr val="bg1"/>
                </a:solidFill>
              </a:rPr>
              <a:t> &amp; γ motor neuron discharge</a:t>
            </a:r>
          </a:p>
        </p:txBody>
      </p:sp>
      <p:cxnSp>
        <p:nvCxnSpPr>
          <p:cNvPr id="12" name="Straight Connector 11"/>
          <p:cNvCxnSpPr/>
          <p:nvPr/>
        </p:nvCxnSpPr>
        <p:spPr>
          <a:xfrm flipV="1">
            <a:off x="1125860" y="2060848"/>
            <a:ext cx="0" cy="1688829"/>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V="1">
            <a:off x="1125860" y="3749676"/>
            <a:ext cx="0" cy="2553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125860" y="2060848"/>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125860" y="4005064"/>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1426255" y="3718118"/>
            <a:ext cx="1584176" cy="6214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smtClean="0">
                <a:solidFill>
                  <a:schemeClr val="accent2">
                    <a:lumMod val="75000"/>
                  </a:schemeClr>
                </a:solidFill>
                <a:cs typeface="Arial"/>
              </a:rPr>
              <a:t>Effects of </a:t>
            </a:r>
            <a:r>
              <a:rPr lang="el-GR" sz="1600" spc="-10" dirty="0" smtClean="0">
                <a:solidFill>
                  <a:schemeClr val="accent2">
                    <a:lumMod val="75000"/>
                  </a:schemeClr>
                </a:solidFill>
                <a:cs typeface="Arial"/>
              </a:rPr>
              <a:t>α</a:t>
            </a:r>
            <a:endParaRPr lang="en-US" sz="1600" dirty="0">
              <a:solidFill>
                <a:schemeClr val="accent2">
                  <a:lumMod val="75000"/>
                </a:schemeClr>
              </a:solidFill>
            </a:endParaRPr>
          </a:p>
        </p:txBody>
      </p:sp>
      <p:sp>
        <p:nvSpPr>
          <p:cNvPr id="18" name="Rectangle 17"/>
          <p:cNvSpPr/>
          <p:nvPr/>
        </p:nvSpPr>
        <p:spPr>
          <a:xfrm>
            <a:off x="1427950" y="1253026"/>
            <a:ext cx="1584176" cy="16181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5" dirty="0" smtClean="0">
                <a:solidFill>
                  <a:schemeClr val="accent2">
                    <a:lumMod val="75000"/>
                  </a:schemeClr>
                </a:solidFill>
                <a:cs typeface="Arial"/>
              </a:rPr>
              <a:t>Effects of </a:t>
            </a:r>
            <a:r>
              <a:rPr lang="el-GR" sz="1600" spc="-10" dirty="0">
                <a:solidFill>
                  <a:schemeClr val="accent2">
                    <a:lumMod val="75000"/>
                  </a:schemeClr>
                </a:solidFill>
                <a:cs typeface="Arial"/>
              </a:rPr>
              <a:t>γ</a:t>
            </a:r>
            <a:endParaRPr lang="en-US" sz="1600" dirty="0">
              <a:solidFill>
                <a:schemeClr val="accent2">
                  <a:lumMod val="75000"/>
                </a:schemeClr>
              </a:solidFill>
            </a:endParaRPr>
          </a:p>
        </p:txBody>
      </p:sp>
      <p:sp>
        <p:nvSpPr>
          <p:cNvPr id="20" name="Rectangle 19"/>
          <p:cNvSpPr/>
          <p:nvPr/>
        </p:nvSpPr>
        <p:spPr>
          <a:xfrm>
            <a:off x="3130966" y="3717123"/>
            <a:ext cx="2904719" cy="6224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5080">
              <a:lnSpc>
                <a:spcPct val="100000"/>
              </a:lnSpc>
            </a:pPr>
            <a:r>
              <a:rPr lang="en-US" sz="1300" spc="-5" dirty="0">
                <a:solidFill>
                  <a:schemeClr val="tx1"/>
                </a:solidFill>
                <a:cs typeface="Arial"/>
              </a:rPr>
              <a:t>Stimulation of α-motor neurons </a:t>
            </a:r>
            <a:r>
              <a:rPr lang="en-US" sz="1300" spc="-10" dirty="0">
                <a:solidFill>
                  <a:schemeClr val="tx1"/>
                </a:solidFill>
                <a:cs typeface="Arial"/>
              </a:rPr>
              <a:t>results in </a:t>
            </a:r>
            <a:r>
              <a:rPr lang="en-US" sz="1300" spc="-5" dirty="0">
                <a:solidFill>
                  <a:schemeClr val="tx1"/>
                </a:solidFill>
                <a:cs typeface="Arial"/>
              </a:rPr>
              <a:t>detectable contraction of  the </a:t>
            </a:r>
            <a:r>
              <a:rPr lang="en-US" sz="1300" spc="-10" dirty="0">
                <a:solidFill>
                  <a:schemeClr val="tx1"/>
                </a:solidFill>
                <a:cs typeface="Arial"/>
              </a:rPr>
              <a:t>muscles</a:t>
            </a:r>
            <a:r>
              <a:rPr lang="en-US" sz="1300" spc="-20" dirty="0">
                <a:solidFill>
                  <a:schemeClr val="tx1"/>
                </a:solidFill>
                <a:cs typeface="Arial"/>
              </a:rPr>
              <a:t> </a:t>
            </a:r>
            <a:r>
              <a:rPr lang="en-US" sz="1300" spc="-10" dirty="0" smtClean="0">
                <a:solidFill>
                  <a:schemeClr val="tx1"/>
                </a:solidFill>
                <a:cs typeface="Arial"/>
              </a:rPr>
              <a:t>directly.</a:t>
            </a:r>
            <a:endParaRPr lang="en-US" sz="1300" dirty="0">
              <a:solidFill>
                <a:schemeClr val="tx1"/>
              </a:solidFill>
              <a:cs typeface="Arial"/>
            </a:endParaRPr>
          </a:p>
        </p:txBody>
      </p:sp>
      <p:sp>
        <p:nvSpPr>
          <p:cNvPr id="21" name="Rectangle 20"/>
          <p:cNvSpPr/>
          <p:nvPr/>
        </p:nvSpPr>
        <p:spPr>
          <a:xfrm>
            <a:off x="3130966" y="1253026"/>
            <a:ext cx="2904720" cy="16181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5080" indent="-285750">
              <a:lnSpc>
                <a:spcPct val="100000"/>
              </a:lnSpc>
              <a:buFont typeface="Arial" panose="020B0604020202020204" pitchFamily="34" charset="0"/>
              <a:buChar char="•"/>
            </a:pPr>
            <a:r>
              <a:rPr lang="en-US" sz="1200" spc="-5" dirty="0">
                <a:solidFill>
                  <a:schemeClr val="tx1"/>
                </a:solidFill>
                <a:cs typeface="Arial"/>
              </a:rPr>
              <a:t>Stimulation of γ-motor neurons does not lead directly to detectable  contraction of the muscles because the </a:t>
            </a:r>
            <a:r>
              <a:rPr lang="en-US" sz="1200" spc="-5" dirty="0" err="1">
                <a:solidFill>
                  <a:schemeClr val="tx1"/>
                </a:solidFill>
                <a:cs typeface="Arial"/>
              </a:rPr>
              <a:t>intrafusal</a:t>
            </a:r>
            <a:r>
              <a:rPr lang="en-US" sz="1200" spc="-5" dirty="0">
                <a:solidFill>
                  <a:schemeClr val="tx1"/>
                </a:solidFill>
                <a:cs typeface="Arial"/>
              </a:rPr>
              <a:t> fibers are not strong  enough or plentiful enough to cause shortening.</a:t>
            </a:r>
          </a:p>
          <a:p>
            <a:pPr marL="298450" marR="5080" indent="-285750">
              <a:lnSpc>
                <a:spcPct val="100000"/>
              </a:lnSpc>
              <a:buFont typeface="Arial" panose="020B0604020202020204" pitchFamily="34" charset="0"/>
              <a:buChar char="•"/>
            </a:pPr>
            <a:r>
              <a:rPr lang="en-US" sz="1200" spc="-5" dirty="0">
                <a:solidFill>
                  <a:schemeClr val="tx1"/>
                </a:solidFill>
                <a:cs typeface="Arial"/>
              </a:rPr>
              <a:t>Initiating impulses in the </a:t>
            </a:r>
            <a:r>
              <a:rPr lang="en-US" sz="1200" spc="-5" dirty="0" err="1">
                <a:solidFill>
                  <a:schemeClr val="tx1"/>
                </a:solidFill>
                <a:cs typeface="Arial"/>
              </a:rPr>
              <a:t>Ia</a:t>
            </a:r>
            <a:r>
              <a:rPr lang="en-US" sz="1200" spc="-5" dirty="0">
                <a:solidFill>
                  <a:schemeClr val="tx1"/>
                </a:solidFill>
                <a:cs typeface="Arial"/>
              </a:rPr>
              <a:t> Fibers can lead to reflex contraction of the  muscle indirectly</a:t>
            </a:r>
            <a:r>
              <a:rPr lang="en-US" sz="1200" spc="-5" dirty="0" smtClean="0">
                <a:solidFill>
                  <a:schemeClr val="tx1"/>
                </a:solidFill>
                <a:cs typeface="Arial"/>
              </a:rPr>
              <a:t>.</a:t>
            </a:r>
          </a:p>
        </p:txBody>
      </p:sp>
      <p:cxnSp>
        <p:nvCxnSpPr>
          <p:cNvPr id="32" name="Straight Connector 31"/>
          <p:cNvCxnSpPr/>
          <p:nvPr/>
        </p:nvCxnSpPr>
        <p:spPr>
          <a:xfrm>
            <a:off x="4393686" y="2996952"/>
            <a:ext cx="4665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349996" y="2996952"/>
            <a:ext cx="204369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2349996" y="2996952"/>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4510236" y="2872618"/>
            <a:ext cx="0" cy="124334"/>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178768" y="3175761"/>
            <a:ext cx="2350824" cy="3643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lgn="ctr">
              <a:lnSpc>
                <a:spcPct val="100000"/>
              </a:lnSpc>
              <a:spcBef>
                <a:spcPts val="240"/>
              </a:spcBef>
              <a:buFont typeface="Arial" panose="020B0604020202020204" pitchFamily="34" charset="0"/>
              <a:buChar char="•"/>
            </a:pPr>
            <a:r>
              <a:rPr lang="en-US" sz="1200" b="1" spc="-10" dirty="0">
                <a:solidFill>
                  <a:schemeClr val="bg2">
                    <a:lumMod val="75000"/>
                  </a:schemeClr>
                </a:solidFill>
                <a:latin typeface="Calibri"/>
                <a:cs typeface="Calibri"/>
              </a:rPr>
              <a:t>γ-Static </a:t>
            </a:r>
            <a:r>
              <a:rPr lang="en-US" sz="1200" b="1" spc="-15" dirty="0">
                <a:solidFill>
                  <a:schemeClr val="bg2">
                    <a:lumMod val="75000"/>
                  </a:schemeClr>
                </a:solidFill>
                <a:latin typeface="Calibri"/>
                <a:cs typeface="Calibri"/>
              </a:rPr>
              <a:t>Efferent (trail </a:t>
            </a:r>
            <a:r>
              <a:rPr lang="en-US" sz="1200" spc="-5" dirty="0">
                <a:solidFill>
                  <a:schemeClr val="bg2">
                    <a:lumMod val="75000"/>
                  </a:schemeClr>
                </a:solidFill>
                <a:cs typeface="Arial"/>
              </a:rPr>
              <a:t>ending</a:t>
            </a:r>
            <a:r>
              <a:rPr lang="en-US" sz="1200" spc="-5" dirty="0" smtClean="0">
                <a:solidFill>
                  <a:schemeClr val="bg2">
                    <a:lumMod val="75000"/>
                  </a:schemeClr>
                </a:solidFill>
                <a:cs typeface="Arial"/>
              </a:rPr>
              <a:t>).</a:t>
            </a:r>
            <a:endParaRPr lang="en-US" sz="1200" spc="-5" dirty="0">
              <a:solidFill>
                <a:schemeClr val="bg2">
                  <a:lumMod val="75000"/>
                </a:schemeClr>
              </a:solidFill>
              <a:cs typeface="Arial"/>
            </a:endParaRPr>
          </a:p>
          <a:p>
            <a:pPr marL="171450" indent="-171450" algn="ctr">
              <a:lnSpc>
                <a:spcPct val="100000"/>
              </a:lnSpc>
              <a:spcBef>
                <a:spcPts val="25"/>
              </a:spcBef>
              <a:buFont typeface="Arial" panose="020B0604020202020204" pitchFamily="34" charset="0"/>
              <a:buChar char="•"/>
            </a:pPr>
            <a:r>
              <a:rPr lang="en-US" sz="1200" spc="-5" dirty="0">
                <a:solidFill>
                  <a:schemeClr val="bg2">
                    <a:lumMod val="75000"/>
                  </a:schemeClr>
                </a:solidFill>
                <a:cs typeface="Arial"/>
              </a:rPr>
              <a:t>Nuclear Chain </a:t>
            </a:r>
            <a:r>
              <a:rPr lang="en-US" sz="1200" spc="-5" dirty="0" err="1">
                <a:solidFill>
                  <a:schemeClr val="bg2">
                    <a:lumMod val="75000"/>
                  </a:schemeClr>
                </a:solidFill>
                <a:cs typeface="Arial"/>
              </a:rPr>
              <a:t>intrafusal</a:t>
            </a:r>
            <a:r>
              <a:rPr lang="en-US" sz="1200" spc="-5" dirty="0">
                <a:solidFill>
                  <a:schemeClr val="bg2">
                    <a:lumMod val="75000"/>
                  </a:schemeClr>
                </a:solidFill>
                <a:cs typeface="Arial"/>
              </a:rPr>
              <a:t> </a:t>
            </a:r>
            <a:r>
              <a:rPr lang="en-US" sz="1200" spc="-5" dirty="0" smtClean="0">
                <a:solidFill>
                  <a:schemeClr val="bg2">
                    <a:lumMod val="75000"/>
                  </a:schemeClr>
                </a:solidFill>
                <a:cs typeface="Arial"/>
              </a:rPr>
              <a:t>fibers.</a:t>
            </a:r>
            <a:endParaRPr lang="en-US" sz="1200" spc="-5" dirty="0">
              <a:solidFill>
                <a:schemeClr val="bg2">
                  <a:lumMod val="75000"/>
                </a:schemeClr>
              </a:solidFill>
              <a:cs typeface="Arial"/>
            </a:endParaRPr>
          </a:p>
        </p:txBody>
      </p:sp>
      <p:cxnSp>
        <p:nvCxnSpPr>
          <p:cNvPr id="49" name="Straight Arrow Connector 48"/>
          <p:cNvCxnSpPr/>
          <p:nvPr/>
        </p:nvCxnSpPr>
        <p:spPr>
          <a:xfrm>
            <a:off x="4866148" y="2996952"/>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0" name="Rectangle 49"/>
          <p:cNvSpPr/>
          <p:nvPr/>
        </p:nvSpPr>
        <p:spPr>
          <a:xfrm>
            <a:off x="3582499" y="3175760"/>
            <a:ext cx="2453187" cy="3643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indent="-171450" algn="ctr">
              <a:lnSpc>
                <a:spcPct val="100000"/>
              </a:lnSpc>
              <a:spcBef>
                <a:spcPts val="240"/>
              </a:spcBef>
              <a:buFont typeface="Arial" panose="020B0604020202020204" pitchFamily="34" charset="0"/>
              <a:buChar char="•"/>
            </a:pPr>
            <a:r>
              <a:rPr lang="en-US" sz="1170" b="1" spc="-10" dirty="0">
                <a:solidFill>
                  <a:schemeClr val="bg2">
                    <a:lumMod val="75000"/>
                  </a:schemeClr>
                </a:solidFill>
                <a:latin typeface="Calibri"/>
                <a:cs typeface="Calibri"/>
              </a:rPr>
              <a:t>γ-Dynamic Efferent (plate ending</a:t>
            </a:r>
            <a:r>
              <a:rPr lang="en-US" sz="1170" b="1" spc="-10" dirty="0" smtClean="0">
                <a:solidFill>
                  <a:schemeClr val="bg2">
                    <a:lumMod val="75000"/>
                  </a:schemeClr>
                </a:solidFill>
                <a:latin typeface="Calibri"/>
                <a:cs typeface="Calibri"/>
              </a:rPr>
              <a:t>).</a:t>
            </a:r>
            <a:endParaRPr lang="en-US" sz="1170" b="1" spc="-10" dirty="0">
              <a:solidFill>
                <a:schemeClr val="bg2">
                  <a:lumMod val="75000"/>
                </a:schemeClr>
              </a:solidFill>
              <a:latin typeface="Calibri"/>
              <a:cs typeface="Calibri"/>
            </a:endParaRPr>
          </a:p>
          <a:p>
            <a:pPr marL="171450" indent="-171450" algn="ctr">
              <a:lnSpc>
                <a:spcPct val="100000"/>
              </a:lnSpc>
              <a:spcBef>
                <a:spcPts val="240"/>
              </a:spcBef>
              <a:buFont typeface="Arial" panose="020B0604020202020204" pitchFamily="34" charset="0"/>
              <a:buChar char="•"/>
            </a:pPr>
            <a:r>
              <a:rPr lang="en-US" sz="1170" b="1" spc="-10" dirty="0" smtClean="0">
                <a:solidFill>
                  <a:schemeClr val="bg2">
                    <a:lumMod val="75000"/>
                  </a:schemeClr>
                </a:solidFill>
                <a:latin typeface="Calibri"/>
                <a:cs typeface="Calibri"/>
              </a:rPr>
              <a:t>Nuclear </a:t>
            </a:r>
            <a:r>
              <a:rPr lang="en-US" sz="1170" b="1" spc="-10" dirty="0">
                <a:solidFill>
                  <a:schemeClr val="bg2">
                    <a:lumMod val="75000"/>
                  </a:schemeClr>
                </a:solidFill>
                <a:latin typeface="Calibri"/>
                <a:cs typeface="Calibri"/>
              </a:rPr>
              <a:t>Bag </a:t>
            </a:r>
            <a:r>
              <a:rPr lang="en-US" sz="1170" b="1" spc="-10" dirty="0" err="1">
                <a:solidFill>
                  <a:schemeClr val="bg2">
                    <a:lumMod val="75000"/>
                  </a:schemeClr>
                </a:solidFill>
                <a:latin typeface="Calibri"/>
                <a:cs typeface="Calibri"/>
              </a:rPr>
              <a:t>intrafusal</a:t>
            </a:r>
            <a:r>
              <a:rPr lang="en-US" sz="1170" b="1" spc="-10" dirty="0">
                <a:solidFill>
                  <a:schemeClr val="bg2">
                    <a:lumMod val="75000"/>
                  </a:schemeClr>
                </a:solidFill>
                <a:latin typeface="Calibri"/>
                <a:cs typeface="Calibri"/>
              </a:rPr>
              <a:t> </a:t>
            </a:r>
            <a:r>
              <a:rPr lang="en-US" sz="1170" b="1" spc="-10" dirty="0" smtClean="0">
                <a:solidFill>
                  <a:schemeClr val="bg2">
                    <a:lumMod val="75000"/>
                  </a:schemeClr>
                </a:solidFill>
                <a:latin typeface="Calibri"/>
                <a:cs typeface="Calibri"/>
              </a:rPr>
              <a:t>fibers.</a:t>
            </a:r>
            <a:endParaRPr lang="en-US" sz="1170" b="1" spc="-10" dirty="0">
              <a:solidFill>
                <a:schemeClr val="bg2">
                  <a:lumMod val="75000"/>
                </a:schemeClr>
              </a:solidFill>
              <a:latin typeface="Calibri"/>
              <a:cs typeface="Calibri"/>
            </a:endParaRPr>
          </a:p>
        </p:txBody>
      </p:sp>
      <p:cxnSp>
        <p:nvCxnSpPr>
          <p:cNvPr id="57" name="Straight Connector 56"/>
          <p:cNvCxnSpPr/>
          <p:nvPr/>
        </p:nvCxnSpPr>
        <p:spPr>
          <a:xfrm>
            <a:off x="909836" y="2780928"/>
            <a:ext cx="216024" cy="0"/>
          </a:xfrm>
          <a:prstGeom prst="line">
            <a:avLst/>
          </a:prstGeom>
        </p:spPr>
        <p:style>
          <a:lnRef idx="1">
            <a:schemeClr val="accent2"/>
          </a:lnRef>
          <a:fillRef idx="0">
            <a:schemeClr val="accent2"/>
          </a:fillRef>
          <a:effectRef idx="0">
            <a:schemeClr val="accent2"/>
          </a:effectRef>
          <a:fontRef idx="minor">
            <a:schemeClr val="tx1"/>
          </a:fontRef>
        </p:style>
      </p:cxnSp>
      <p:sp>
        <p:nvSpPr>
          <p:cNvPr id="59" name="TextBox 58"/>
          <p:cNvSpPr txBox="1"/>
          <p:nvPr/>
        </p:nvSpPr>
        <p:spPr>
          <a:xfrm>
            <a:off x="605071" y="4720609"/>
            <a:ext cx="5426244" cy="2123658"/>
          </a:xfrm>
          <a:prstGeom prst="rect">
            <a:avLst/>
          </a:prstGeom>
          <a:noFill/>
        </p:spPr>
        <p:txBody>
          <a:bodyPr wrap="square" rtlCol="0">
            <a:spAutoFit/>
          </a:bodyPr>
          <a:lstStyle/>
          <a:p>
            <a:r>
              <a:rPr lang="en-US" sz="1600" spc="-5" dirty="0">
                <a:solidFill>
                  <a:schemeClr val="accent2">
                    <a:lumMod val="75000"/>
                  </a:schemeClr>
                </a:solidFill>
                <a:cs typeface="Arial"/>
              </a:rPr>
              <a:t>Descending excitatory input to spinal  motor circuits cause </a:t>
            </a:r>
            <a:r>
              <a:rPr lang="en-US" sz="1600" spc="-5" dirty="0" err="1">
                <a:solidFill>
                  <a:schemeClr val="accent2">
                    <a:lumMod val="75000"/>
                  </a:schemeClr>
                </a:solidFill>
                <a:cs typeface="Arial"/>
              </a:rPr>
              <a:t>coactivation</a:t>
            </a:r>
            <a:r>
              <a:rPr lang="en-US" sz="1600" spc="-5" dirty="0" smtClean="0">
                <a:solidFill>
                  <a:schemeClr val="accent2">
                    <a:lumMod val="75000"/>
                  </a:schemeClr>
                </a:solidFill>
                <a:cs typeface="Arial"/>
              </a:rPr>
              <a:t>:</a:t>
            </a:r>
          </a:p>
          <a:p>
            <a:endParaRPr lang="en-US" sz="1600" spc="-5" dirty="0" smtClean="0">
              <a:solidFill>
                <a:schemeClr val="accent2">
                  <a:lumMod val="75000"/>
                </a:schemeClr>
              </a:solidFill>
              <a:cs typeface="Arial"/>
            </a:endParaRPr>
          </a:p>
          <a:p>
            <a:r>
              <a:rPr lang="en-US" sz="1600" dirty="0" err="1">
                <a:cs typeface="Arial"/>
              </a:rPr>
              <a:t>intrafusal</a:t>
            </a:r>
            <a:r>
              <a:rPr lang="en-US" sz="1600" dirty="0">
                <a:cs typeface="Arial"/>
              </a:rPr>
              <a:t> and </a:t>
            </a:r>
            <a:r>
              <a:rPr lang="en-US" sz="1600" dirty="0" err="1">
                <a:cs typeface="Arial"/>
              </a:rPr>
              <a:t>extrafusal</a:t>
            </a:r>
            <a:r>
              <a:rPr lang="en-US" sz="1600" dirty="0">
                <a:cs typeface="Arial"/>
              </a:rPr>
              <a:t> fibers shorten </a:t>
            </a:r>
            <a:r>
              <a:rPr lang="en-US" sz="1600" spc="-15" dirty="0">
                <a:cs typeface="Arial"/>
              </a:rPr>
              <a:t>together, </a:t>
            </a:r>
            <a:r>
              <a:rPr lang="en-US" sz="1600" dirty="0">
                <a:cs typeface="Arial"/>
              </a:rPr>
              <a:t>and spindle</a:t>
            </a:r>
            <a:r>
              <a:rPr lang="en-US" sz="1600" spc="-210" dirty="0">
                <a:cs typeface="Arial"/>
              </a:rPr>
              <a:t> </a:t>
            </a:r>
            <a:r>
              <a:rPr lang="en-US" sz="1600" dirty="0">
                <a:cs typeface="Arial"/>
              </a:rPr>
              <a:t>afferent  </a:t>
            </a:r>
            <a:r>
              <a:rPr lang="en-US" sz="1600" spc="-5" dirty="0">
                <a:cs typeface="Arial"/>
              </a:rPr>
              <a:t>activity </a:t>
            </a:r>
            <a:r>
              <a:rPr lang="en-US" sz="1600" dirty="0">
                <a:cs typeface="Arial"/>
              </a:rPr>
              <a:t>can occur </a:t>
            </a:r>
            <a:r>
              <a:rPr lang="en-US" sz="1600" spc="-5" dirty="0">
                <a:cs typeface="Arial"/>
              </a:rPr>
              <a:t>throughout </a:t>
            </a:r>
            <a:r>
              <a:rPr lang="en-US" sz="1600" dirty="0">
                <a:cs typeface="Arial"/>
              </a:rPr>
              <a:t>the period of muscle</a:t>
            </a:r>
            <a:r>
              <a:rPr lang="en-US" sz="1600" spc="-125" dirty="0">
                <a:cs typeface="Arial"/>
              </a:rPr>
              <a:t> </a:t>
            </a:r>
            <a:r>
              <a:rPr lang="en-US" sz="1600" dirty="0">
                <a:cs typeface="Arial"/>
              </a:rPr>
              <a:t>contraction.</a:t>
            </a:r>
          </a:p>
          <a:p>
            <a:endParaRPr lang="en-US" sz="1600" spc="-5" dirty="0">
              <a:solidFill>
                <a:schemeClr val="accent2">
                  <a:lumMod val="75000"/>
                </a:schemeClr>
              </a:solidFill>
              <a:cs typeface="Arial"/>
            </a:endParaRPr>
          </a:p>
          <a:p>
            <a:r>
              <a:rPr lang="en-US" dirty="0" smtClean="0"/>
              <a:t>  </a:t>
            </a:r>
            <a:endParaRPr lang="en-US" dirty="0"/>
          </a:p>
        </p:txBody>
      </p:sp>
      <p:pic>
        <p:nvPicPr>
          <p:cNvPr id="63" name="Picture 62"/>
          <p:cNvPicPr>
            <a:picLocks noChangeAspect="1"/>
          </p:cNvPicPr>
          <p:nvPr/>
        </p:nvPicPr>
        <p:blipFill rotWithShape="1">
          <a:blip r:embed="rId2"/>
          <a:srcRect r="9567"/>
          <a:stretch/>
        </p:blipFill>
        <p:spPr>
          <a:xfrm>
            <a:off x="6230133" y="1219200"/>
            <a:ext cx="2600583" cy="5090120"/>
          </a:xfrm>
          <a:prstGeom prst="rect">
            <a:avLst/>
          </a:prstGeom>
          <a:ln>
            <a:solidFill>
              <a:schemeClr val="bg2">
                <a:lumMod val="75000"/>
              </a:schemeClr>
            </a:solidFill>
          </a:ln>
        </p:spPr>
      </p:pic>
      <p:pic>
        <p:nvPicPr>
          <p:cNvPr id="75" name="Picture 74"/>
          <p:cNvPicPr>
            <a:picLocks noChangeAspect="1"/>
          </p:cNvPicPr>
          <p:nvPr/>
        </p:nvPicPr>
        <p:blipFill rotWithShape="1">
          <a:blip r:embed="rId3"/>
          <a:srcRect l="4928" t="5075" r="7496" b="2752"/>
          <a:stretch/>
        </p:blipFill>
        <p:spPr>
          <a:xfrm>
            <a:off x="8862886" y="1219200"/>
            <a:ext cx="2848149" cy="4074457"/>
          </a:xfrm>
          <a:prstGeom prst="rect">
            <a:avLst/>
          </a:prstGeom>
          <a:ln>
            <a:solidFill>
              <a:schemeClr val="bg2">
                <a:lumMod val="75000"/>
              </a:schemeClr>
            </a:solidFill>
          </a:ln>
        </p:spPr>
      </p:pic>
      <p:sp>
        <p:nvSpPr>
          <p:cNvPr id="76" name="Rectangle 75"/>
          <p:cNvSpPr/>
          <p:nvPr/>
        </p:nvSpPr>
        <p:spPr>
          <a:xfrm>
            <a:off x="8862886" y="5340687"/>
            <a:ext cx="2848149" cy="1015663"/>
          </a:xfrm>
          <a:prstGeom prst="rect">
            <a:avLst/>
          </a:prstGeom>
        </p:spPr>
        <p:txBody>
          <a:bodyPr wrap="square">
            <a:spAutoFit/>
          </a:bodyPr>
          <a:lstStyle/>
          <a:p>
            <a:pPr marL="199390" marR="22225" indent="-171450">
              <a:lnSpc>
                <a:spcPct val="100000"/>
              </a:lnSpc>
              <a:buFont typeface="Arial" panose="020B0604020202020204" pitchFamily="34" charset="0"/>
              <a:buChar char="•"/>
            </a:pPr>
            <a:r>
              <a:rPr lang="en-US" sz="1200" spc="-5" dirty="0">
                <a:cs typeface="Arial"/>
              </a:rPr>
              <a:t>If the whole muscle  is stretched during  </a:t>
            </a:r>
            <a:r>
              <a:rPr lang="en-US" sz="1200" spc="-5" dirty="0" smtClean="0">
                <a:cs typeface="Arial"/>
              </a:rPr>
              <a:t>stimulation.</a:t>
            </a:r>
            <a:endParaRPr lang="en-US" sz="1200" spc="-5" dirty="0">
              <a:cs typeface="Arial"/>
            </a:endParaRPr>
          </a:p>
          <a:p>
            <a:pPr marL="182245" marR="5080" indent="-171450">
              <a:lnSpc>
                <a:spcPct val="100000"/>
              </a:lnSpc>
              <a:buFont typeface="Arial" panose="020B0604020202020204" pitchFamily="34" charset="0"/>
              <a:buChar char="•"/>
            </a:pPr>
            <a:r>
              <a:rPr lang="en-US" sz="1200" spc="-5" dirty="0">
                <a:cs typeface="Arial"/>
              </a:rPr>
              <a:t>of the γ-motor  neurons, the rate of  discharge in  sensory fibers is  further increased.</a:t>
            </a:r>
          </a:p>
        </p:txBody>
      </p:sp>
      <p:cxnSp>
        <p:nvCxnSpPr>
          <p:cNvPr id="78" name="Curved Connector 77"/>
          <p:cNvCxnSpPr/>
          <p:nvPr/>
        </p:nvCxnSpPr>
        <p:spPr>
          <a:xfrm rot="5400000">
            <a:off x="10927858" y="5256671"/>
            <a:ext cx="216024" cy="72008"/>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46365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the muscle spindle in voluntary motor activity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615509" y="1170531"/>
            <a:ext cx="5387461" cy="5306144"/>
          </a:xfrm>
        </p:spPr>
        <p:txBody>
          <a:bodyPr>
            <a:noAutofit/>
          </a:bodyPr>
          <a:lstStyle/>
          <a:p>
            <a:pPr marL="298450" indent="-285750">
              <a:tabLst>
                <a:tab pos="355600" algn="l"/>
                <a:tab pos="356235" algn="l"/>
              </a:tabLst>
            </a:pPr>
            <a:r>
              <a:rPr lang="en-US" sz="1300" spc="-15" dirty="0" smtClean="0">
                <a:solidFill>
                  <a:schemeClr val="accent2">
                    <a:lumMod val="75000"/>
                  </a:schemeClr>
                </a:solidFill>
                <a:cs typeface="Calibri"/>
              </a:rPr>
              <a:t>Nuclear bag </a:t>
            </a:r>
            <a:r>
              <a:rPr lang="en-US" sz="1300" spc="-15" dirty="0" err="1" smtClean="0">
                <a:solidFill>
                  <a:schemeClr val="accent2">
                    <a:lumMod val="75000"/>
                  </a:schemeClr>
                </a:solidFill>
                <a:cs typeface="Calibri"/>
              </a:rPr>
              <a:t>fibres</a:t>
            </a:r>
            <a:r>
              <a:rPr lang="en-US" sz="1300" spc="-15" dirty="0" smtClean="0">
                <a:solidFill>
                  <a:schemeClr val="accent2">
                    <a:lumMod val="75000"/>
                  </a:schemeClr>
                </a:solidFill>
                <a:cs typeface="Calibri"/>
              </a:rPr>
              <a:t>:</a:t>
            </a:r>
          </a:p>
          <a:p>
            <a:pPr marL="450881" indent="-285750">
              <a:spcBef>
                <a:spcPts val="605"/>
              </a:spcBef>
              <a:buFont typeface="Arial" panose="020B0604020202020204" pitchFamily="34" charset="0"/>
              <a:buChar char="•"/>
              <a:tabLst>
                <a:tab pos="756920" algn="l"/>
              </a:tabLst>
            </a:pPr>
            <a:r>
              <a:rPr lang="en-US" sz="1300" spc="-15" dirty="0" smtClean="0">
                <a:solidFill>
                  <a:schemeClr val="tx1"/>
                </a:solidFill>
                <a:cs typeface="Calibri"/>
              </a:rPr>
              <a:t>Can sense the onset </a:t>
            </a:r>
            <a:r>
              <a:rPr lang="en-US" sz="1300" spc="-15" dirty="0" smtClean="0">
                <a:cs typeface="Calibri"/>
              </a:rPr>
              <a:t>of stretch.</a:t>
            </a:r>
          </a:p>
          <a:p>
            <a:pPr marL="450881" indent="-285750">
              <a:spcBef>
                <a:spcPts val="575"/>
              </a:spcBef>
              <a:buFont typeface="Arial" panose="020B0604020202020204" pitchFamily="34" charset="0"/>
              <a:buChar char="•"/>
              <a:tabLst>
                <a:tab pos="756920" algn="l"/>
              </a:tabLst>
            </a:pPr>
            <a:r>
              <a:rPr lang="en-US" sz="1300" spc="-15" dirty="0" smtClean="0">
                <a:solidFill>
                  <a:schemeClr val="tx1"/>
                </a:solidFill>
                <a:cs typeface="Calibri"/>
              </a:rPr>
              <a:t>Can respond to rapid </a:t>
            </a:r>
            <a:r>
              <a:rPr lang="en-US" sz="1300" spc="-15" dirty="0" smtClean="0">
                <a:cs typeface="Calibri"/>
              </a:rPr>
              <a:t>stretch.</a:t>
            </a:r>
          </a:p>
          <a:p>
            <a:pPr marL="450881" indent="-285750">
              <a:spcBef>
                <a:spcPts val="575"/>
              </a:spcBef>
              <a:buFont typeface="Arial" panose="020B0604020202020204" pitchFamily="34" charset="0"/>
              <a:buChar char="•"/>
              <a:tabLst>
                <a:tab pos="756920" algn="l"/>
              </a:tabLst>
            </a:pPr>
            <a:endParaRPr lang="en-US" sz="300" spc="-15" dirty="0" smtClean="0">
              <a:cs typeface="Calibri"/>
            </a:endParaRPr>
          </a:p>
          <a:p>
            <a:pPr marL="298450" indent="-285750">
              <a:tabLst>
                <a:tab pos="354965" algn="l"/>
                <a:tab pos="355600" algn="l"/>
              </a:tabLst>
            </a:pPr>
            <a:r>
              <a:rPr lang="en-US" sz="1300" spc="-15" dirty="0" smtClean="0">
                <a:solidFill>
                  <a:schemeClr val="accent2">
                    <a:lumMod val="75000"/>
                  </a:schemeClr>
                </a:solidFill>
                <a:cs typeface="Calibri"/>
              </a:rPr>
              <a:t>Nuclear chain </a:t>
            </a:r>
            <a:r>
              <a:rPr lang="en-US" sz="1300" spc="-15" dirty="0" err="1" smtClean="0">
                <a:solidFill>
                  <a:schemeClr val="accent2">
                    <a:lumMod val="75000"/>
                  </a:schemeClr>
                </a:solidFill>
                <a:cs typeface="Calibri"/>
              </a:rPr>
              <a:t>fibres</a:t>
            </a:r>
            <a:r>
              <a:rPr lang="en-US" sz="1300" spc="-15" dirty="0" smtClean="0">
                <a:solidFill>
                  <a:schemeClr val="accent2">
                    <a:lumMod val="75000"/>
                  </a:schemeClr>
                </a:solidFill>
                <a:cs typeface="Calibri"/>
              </a:rPr>
              <a:t>:</a:t>
            </a:r>
          </a:p>
          <a:p>
            <a:pPr marL="450880" indent="-285750">
              <a:spcBef>
                <a:spcPts val="605"/>
              </a:spcBef>
              <a:buFont typeface="Arial" panose="020B0604020202020204" pitchFamily="34" charset="0"/>
              <a:buChar char="•"/>
            </a:pPr>
            <a:r>
              <a:rPr lang="en-US" sz="1300" spc="-15" dirty="0" smtClean="0">
                <a:cs typeface="Calibri"/>
              </a:rPr>
              <a:t>Can sense a sustained stretch.</a:t>
            </a:r>
          </a:p>
          <a:p>
            <a:pPr marL="165130" indent="0">
              <a:lnSpc>
                <a:spcPct val="100000"/>
              </a:lnSpc>
              <a:spcBef>
                <a:spcPts val="605"/>
              </a:spcBef>
              <a:buNone/>
            </a:pPr>
            <a:endParaRPr lang="en-US" sz="300" spc="-15" dirty="0" smtClean="0">
              <a:cs typeface="Calibri"/>
            </a:endParaRPr>
          </a:p>
          <a:p>
            <a:pPr marL="298450" marR="5080" indent="-285750">
              <a:tabLst>
                <a:tab pos="269875" algn="l"/>
                <a:tab pos="270510" algn="l"/>
              </a:tabLst>
            </a:pPr>
            <a:r>
              <a:rPr lang="en-US" sz="1300" spc="-15" dirty="0" smtClean="0">
                <a:cs typeface="Calibri"/>
              </a:rPr>
              <a:t>These prevent muscle injury by activating </a:t>
            </a:r>
            <a:r>
              <a:rPr lang="en-US" sz="1300" spc="-15" dirty="0" err="1" smtClean="0">
                <a:cs typeface="Calibri"/>
              </a:rPr>
              <a:t>extrafusal</a:t>
            </a:r>
            <a:r>
              <a:rPr lang="en-US" sz="1300" spc="-15" dirty="0" smtClean="0">
                <a:cs typeface="Calibri"/>
              </a:rPr>
              <a:t> </a:t>
            </a:r>
            <a:r>
              <a:rPr lang="en-US" sz="1300" spc="-15" dirty="0" err="1" smtClean="0">
                <a:cs typeface="Calibri"/>
              </a:rPr>
              <a:t>fibres</a:t>
            </a:r>
            <a:r>
              <a:rPr lang="en-US" sz="1300" spc="-15" dirty="0" smtClean="0">
                <a:cs typeface="Calibri"/>
              </a:rPr>
              <a:t> in  response to force acting on the muscle.</a:t>
            </a:r>
          </a:p>
          <a:p>
            <a:pPr marL="298450" indent="-285750">
              <a:spcBef>
                <a:spcPts val="505"/>
              </a:spcBef>
              <a:tabLst>
                <a:tab pos="269875" algn="l"/>
                <a:tab pos="270510" algn="l"/>
              </a:tabLst>
            </a:pPr>
            <a:r>
              <a:rPr lang="en-US" sz="1300" spc="-15" dirty="0" smtClean="0">
                <a:cs typeface="Calibri"/>
              </a:rPr>
              <a:t>It produces an antagonism of that force.</a:t>
            </a:r>
          </a:p>
          <a:p>
            <a:pPr marL="12700" indent="0">
              <a:lnSpc>
                <a:spcPct val="100000"/>
              </a:lnSpc>
              <a:spcBef>
                <a:spcPts val="505"/>
              </a:spcBef>
              <a:buNone/>
              <a:tabLst>
                <a:tab pos="269875" algn="l"/>
                <a:tab pos="270510" algn="l"/>
              </a:tabLst>
            </a:pPr>
            <a:endParaRPr lang="en-US" sz="300" spc="-15" dirty="0" smtClean="0">
              <a:cs typeface="Calibri"/>
            </a:endParaRPr>
          </a:p>
          <a:p>
            <a:r>
              <a:rPr lang="en-US" sz="1300" spc="-15" dirty="0" smtClean="0">
                <a:solidFill>
                  <a:schemeClr val="bg1">
                    <a:lumMod val="50000"/>
                  </a:schemeClr>
                </a:solidFill>
                <a:cs typeface="Calibri"/>
              </a:rPr>
              <a:t>Stretching of the  muscle also  stretches the  spindle:</a:t>
            </a:r>
          </a:p>
          <a:p>
            <a:pPr marL="298450" indent="-285750">
              <a:lnSpc>
                <a:spcPct val="100000"/>
              </a:lnSpc>
              <a:buFont typeface="Arial" panose="020B0604020202020204" pitchFamily="34" charset="0"/>
              <a:buChar char="•"/>
              <a:tabLst>
                <a:tab pos="355600" algn="l"/>
                <a:tab pos="356235" algn="l"/>
              </a:tabLst>
            </a:pPr>
            <a:r>
              <a:rPr lang="en-US" sz="1300" spc="-15" dirty="0" smtClean="0">
                <a:solidFill>
                  <a:schemeClr val="bg1">
                    <a:lumMod val="50000"/>
                  </a:schemeClr>
                </a:solidFill>
                <a:cs typeface="Calibri"/>
              </a:rPr>
              <a:t>This sends impulses to the spinal cord.</a:t>
            </a:r>
          </a:p>
          <a:p>
            <a:pPr marL="298450" marR="5080" indent="-285750">
              <a:lnSpc>
                <a:spcPct val="100000"/>
              </a:lnSpc>
              <a:spcBef>
                <a:spcPts val="670"/>
              </a:spcBef>
              <a:buFont typeface="Arial" panose="020B0604020202020204" pitchFamily="34" charset="0"/>
              <a:buChar char="•"/>
              <a:tabLst>
                <a:tab pos="355600" algn="l"/>
                <a:tab pos="356235" algn="l"/>
              </a:tabLst>
            </a:pPr>
            <a:r>
              <a:rPr lang="en-US" sz="1300" spc="-15" dirty="0" smtClean="0">
                <a:solidFill>
                  <a:schemeClr val="bg1">
                    <a:lumMod val="50000"/>
                  </a:schemeClr>
                </a:solidFill>
                <a:cs typeface="Calibri"/>
              </a:rPr>
              <a:t>The number of  impulses sent are  proportional to the  stretched length of  the muscle.</a:t>
            </a:r>
          </a:p>
          <a:p>
            <a:pPr marL="298450" marR="5080" indent="-285750">
              <a:lnSpc>
                <a:spcPct val="100000"/>
              </a:lnSpc>
              <a:spcBef>
                <a:spcPts val="670"/>
              </a:spcBef>
              <a:buFont typeface="Arial" panose="020B0604020202020204" pitchFamily="34" charset="0"/>
              <a:buChar char="•"/>
              <a:tabLst>
                <a:tab pos="355600" algn="l"/>
                <a:tab pos="356235" algn="l"/>
              </a:tabLst>
            </a:pPr>
            <a:endParaRPr lang="en-US" sz="100" spc="-15" dirty="0">
              <a:solidFill>
                <a:schemeClr val="bg1">
                  <a:lumMod val="50000"/>
                </a:schemeClr>
              </a:solidFill>
              <a:cs typeface="Calibri"/>
            </a:endParaRPr>
          </a:p>
          <a:p>
            <a:pPr marL="298450" marR="5080" indent="-285750">
              <a:spcBef>
                <a:spcPts val="670"/>
              </a:spcBef>
              <a:tabLst>
                <a:tab pos="355600" algn="l"/>
                <a:tab pos="356235" algn="l"/>
              </a:tabLst>
            </a:pPr>
            <a:r>
              <a:rPr lang="en-US" sz="1300" spc="-15" dirty="0">
                <a:solidFill>
                  <a:schemeClr val="bg1">
                    <a:lumMod val="50000"/>
                  </a:schemeClr>
                </a:solidFill>
                <a:cs typeface="Calibri"/>
              </a:rPr>
              <a:t>When the length of the spindle receptor increases suddenly, the  primary ending (but not the secondary ending) is stimulated  powerfully</a:t>
            </a:r>
            <a:r>
              <a:rPr lang="en-US" sz="1300" spc="-15" dirty="0" smtClean="0">
                <a:solidFill>
                  <a:schemeClr val="bg1">
                    <a:lumMod val="50000"/>
                  </a:schemeClr>
                </a:solidFill>
                <a:cs typeface="Calibri"/>
              </a:rPr>
              <a:t>.</a:t>
            </a:r>
          </a:p>
          <a:p>
            <a:pPr marL="298450" marR="5080" indent="-285750">
              <a:spcBef>
                <a:spcPts val="670"/>
              </a:spcBef>
              <a:tabLst>
                <a:tab pos="355600" algn="l"/>
                <a:tab pos="356235" algn="l"/>
              </a:tabLst>
            </a:pPr>
            <a:endParaRPr lang="en-US" sz="100" spc="-15" dirty="0" smtClean="0">
              <a:solidFill>
                <a:schemeClr val="bg1">
                  <a:lumMod val="50000"/>
                </a:schemeClr>
              </a:solidFill>
              <a:cs typeface="Calibri"/>
            </a:endParaRPr>
          </a:p>
          <a:p>
            <a:pPr marL="298450" marR="5080" indent="-285750">
              <a:spcBef>
                <a:spcPts val="670"/>
              </a:spcBef>
              <a:tabLst>
                <a:tab pos="355600" algn="l"/>
                <a:tab pos="356235" algn="l"/>
              </a:tabLst>
            </a:pPr>
            <a:r>
              <a:rPr lang="en-US" sz="1300" spc="-15" dirty="0">
                <a:solidFill>
                  <a:schemeClr val="bg1">
                    <a:lumMod val="50000"/>
                  </a:schemeClr>
                </a:solidFill>
                <a:cs typeface="Calibri"/>
              </a:rPr>
              <a:t>This is called the dynamic response, which means that the  primary ending responds extremely actively to a rapid rate of  change in spindle length</a:t>
            </a:r>
            <a:r>
              <a:rPr lang="en-US" sz="1300" spc="-15" dirty="0" smtClean="0">
                <a:solidFill>
                  <a:schemeClr val="bg1">
                    <a:lumMod val="50000"/>
                  </a:schemeClr>
                </a:solidFill>
                <a:cs typeface="Calibri"/>
              </a:rPr>
              <a:t>.</a:t>
            </a:r>
          </a:p>
          <a:p>
            <a:pPr marL="298450" marR="5080" indent="-285750">
              <a:spcBef>
                <a:spcPts val="670"/>
              </a:spcBef>
              <a:tabLst>
                <a:tab pos="355600" algn="l"/>
                <a:tab pos="356235" algn="l"/>
              </a:tabLst>
            </a:pPr>
            <a:r>
              <a:rPr lang="en-US" sz="1200" spc="-15" dirty="0">
                <a:solidFill>
                  <a:schemeClr val="bg1">
                    <a:lumMod val="50000"/>
                  </a:schemeClr>
                </a:solidFill>
                <a:cs typeface="Calibri"/>
              </a:rPr>
              <a:t>Conversely, when the spindle receptor shortens, exactly opposite  sensory signals occur.</a:t>
            </a:r>
          </a:p>
          <a:p>
            <a:pPr marL="298450" marR="5080" indent="-285750">
              <a:spcBef>
                <a:spcPts val="670"/>
              </a:spcBef>
              <a:tabLst>
                <a:tab pos="355600" algn="l"/>
                <a:tab pos="356235" algn="l"/>
              </a:tabLst>
            </a:pPr>
            <a:endParaRPr lang="en-US" sz="1300" spc="-15" dirty="0">
              <a:solidFill>
                <a:schemeClr val="bg1">
                  <a:lumMod val="50000"/>
                </a:schemeClr>
              </a:solidFill>
              <a:cs typeface="Calibri"/>
            </a:endParaRPr>
          </a:p>
          <a:p>
            <a:pPr marL="298450" marR="5080" indent="-285750">
              <a:lnSpc>
                <a:spcPct val="100000"/>
              </a:lnSpc>
              <a:spcBef>
                <a:spcPts val="670"/>
              </a:spcBef>
              <a:buFont typeface="Arial" panose="020B0604020202020204" pitchFamily="34" charset="0"/>
              <a:buChar char="•"/>
              <a:tabLst>
                <a:tab pos="355600" algn="l"/>
                <a:tab pos="356235" algn="l"/>
              </a:tabLst>
            </a:pPr>
            <a:endParaRPr lang="en-US" sz="1400" spc="-15" dirty="0" smtClean="0">
              <a:solidFill>
                <a:schemeClr val="bg1">
                  <a:lumMod val="50000"/>
                </a:schemeClr>
              </a:solidFill>
              <a:cs typeface="Calibri"/>
            </a:endParaRPr>
          </a:p>
          <a:p>
            <a:endParaRPr lang="en-US" sz="1400" dirty="0"/>
          </a:p>
        </p:txBody>
      </p:sp>
      <p:sp>
        <p:nvSpPr>
          <p:cNvPr id="5" name="Content Placeholder 4"/>
          <p:cNvSpPr>
            <a:spLocks noGrp="1"/>
          </p:cNvSpPr>
          <p:nvPr>
            <p:ph sz="quarter" idx="2"/>
          </p:nvPr>
        </p:nvSpPr>
        <p:spPr>
          <a:xfrm>
            <a:off x="6174657" y="2683467"/>
            <a:ext cx="5387461" cy="2880320"/>
          </a:xfrm>
          <a:ln w="19050">
            <a:solidFill>
              <a:schemeClr val="tx2"/>
            </a:solidFill>
            <a:prstDash val="dashDot"/>
          </a:ln>
        </p:spPr>
        <p:txBody>
          <a:bodyPr>
            <a:noAutofit/>
          </a:bodyPr>
          <a:lstStyle/>
          <a:p>
            <a:pPr marL="188595" marR="180340">
              <a:lnSpc>
                <a:spcPct val="100000"/>
              </a:lnSpc>
              <a:spcBef>
                <a:spcPts val="305"/>
              </a:spcBef>
            </a:pPr>
            <a:r>
              <a:rPr lang="en-US" sz="1300" spc="-10" dirty="0" smtClean="0">
                <a:cs typeface="Arial"/>
              </a:rPr>
              <a:t>With </a:t>
            </a:r>
            <a:r>
              <a:rPr lang="en-US" sz="1300" spc="-5" dirty="0" smtClean="0">
                <a:cs typeface="Arial"/>
              </a:rPr>
              <a:t>alpha motor neurons, </a:t>
            </a:r>
            <a:r>
              <a:rPr lang="en-US" sz="1300" spc="-10" dirty="0" smtClean="0">
                <a:cs typeface="Arial"/>
              </a:rPr>
              <a:t>in </a:t>
            </a:r>
            <a:r>
              <a:rPr lang="en-US" sz="1300" spc="-5" dirty="0" smtClean="0">
                <a:cs typeface="Arial"/>
              </a:rPr>
              <a:t>most </a:t>
            </a:r>
          </a:p>
          <a:p>
            <a:pPr marL="0" marR="180340" indent="0">
              <a:lnSpc>
                <a:spcPct val="100000"/>
              </a:lnSpc>
              <a:spcBef>
                <a:spcPts val="305"/>
              </a:spcBef>
              <a:buNone/>
            </a:pPr>
            <a:r>
              <a:rPr lang="en-US" sz="1300" spc="-5" dirty="0">
                <a:cs typeface="Arial"/>
              </a:rPr>
              <a:t> </a:t>
            </a:r>
            <a:r>
              <a:rPr lang="en-US" sz="1300" spc="-5" dirty="0" smtClean="0">
                <a:cs typeface="Arial"/>
              </a:rPr>
              <a:t>     </a:t>
            </a:r>
            <a:r>
              <a:rPr lang="en-US" sz="1300" spc="-10" dirty="0" smtClean="0">
                <a:cs typeface="Arial"/>
              </a:rPr>
              <a:t>instances </a:t>
            </a:r>
            <a:r>
              <a:rPr lang="en-US" sz="1300" spc="-5" dirty="0" smtClean="0">
                <a:cs typeface="Arial"/>
              </a:rPr>
              <a:t>the gamma motor neurons </a:t>
            </a:r>
            <a:r>
              <a:rPr lang="en-US" sz="1300" spc="-5" dirty="0" smtClean="0">
                <a:solidFill>
                  <a:schemeClr val="accent4">
                    <a:lumMod val="75000"/>
                  </a:schemeClr>
                </a:solidFill>
                <a:cs typeface="Arial"/>
              </a:rPr>
              <a:t>(31%) </a:t>
            </a:r>
            <a:r>
              <a:rPr lang="en-US" sz="1300" spc="-10" dirty="0" smtClean="0">
                <a:cs typeface="Arial"/>
              </a:rPr>
              <a:t>are </a:t>
            </a:r>
            <a:r>
              <a:rPr lang="en-US" sz="1300" spc="-5" dirty="0" smtClean="0">
                <a:cs typeface="Arial"/>
              </a:rPr>
              <a:t>stimulated   </a:t>
            </a:r>
            <a:r>
              <a:rPr lang="en-US" sz="1300" spc="-20" dirty="0" smtClean="0">
                <a:cs typeface="Arial"/>
              </a:rPr>
              <a:t>simultaneously, </a:t>
            </a:r>
            <a:r>
              <a:rPr lang="en-US" sz="1300" spc="-10" dirty="0" smtClean="0">
                <a:cs typeface="Arial"/>
              </a:rPr>
              <a:t>an </a:t>
            </a:r>
            <a:r>
              <a:rPr lang="en-US" sz="1300" spc="-5" dirty="0" smtClean="0">
                <a:cs typeface="Arial"/>
              </a:rPr>
              <a:t>effect</a:t>
            </a:r>
            <a:r>
              <a:rPr lang="en-US" sz="1300" spc="130" dirty="0" smtClean="0">
                <a:cs typeface="Arial"/>
              </a:rPr>
              <a:t> </a:t>
            </a:r>
            <a:r>
              <a:rPr lang="en-US" sz="1300" spc="-10" dirty="0" smtClean="0">
                <a:cs typeface="Arial"/>
              </a:rPr>
              <a:t>called </a:t>
            </a:r>
            <a:r>
              <a:rPr lang="en-US" sz="1300" spc="-55" dirty="0" err="1" smtClean="0">
                <a:solidFill>
                  <a:srgbClr val="FF0000"/>
                </a:solidFill>
                <a:cs typeface="Arial"/>
              </a:rPr>
              <a:t>coactivation</a:t>
            </a:r>
            <a:r>
              <a:rPr lang="en-US" sz="1300" spc="-55" dirty="0" smtClean="0">
                <a:solidFill>
                  <a:srgbClr val="FF0000"/>
                </a:solidFill>
                <a:cs typeface="Arial"/>
              </a:rPr>
              <a:t>.</a:t>
            </a:r>
          </a:p>
          <a:p>
            <a:pPr marL="188595" marR="180340">
              <a:lnSpc>
                <a:spcPct val="100000"/>
              </a:lnSpc>
              <a:spcBef>
                <a:spcPts val="305"/>
              </a:spcBef>
            </a:pPr>
            <a:endParaRPr lang="en-US" sz="1300" spc="-55" dirty="0" smtClean="0">
              <a:solidFill>
                <a:srgbClr val="FF0000"/>
              </a:solidFill>
              <a:cs typeface="Arial"/>
            </a:endParaRPr>
          </a:p>
          <a:p>
            <a:pPr marL="12700" marR="220345">
              <a:lnSpc>
                <a:spcPct val="100000"/>
              </a:lnSpc>
              <a:tabLst>
                <a:tab pos="356870" algn="l"/>
                <a:tab pos="357505" algn="l"/>
              </a:tabLst>
            </a:pPr>
            <a:r>
              <a:rPr lang="en-US" sz="1300" spc="-5" dirty="0" smtClean="0">
                <a:cs typeface="Arial"/>
              </a:rPr>
              <a:t>It keeps the </a:t>
            </a:r>
            <a:r>
              <a:rPr lang="en-US" sz="1300" spc="-5" dirty="0" smtClean="0">
                <a:solidFill>
                  <a:srgbClr val="FF0000"/>
                </a:solidFill>
                <a:cs typeface="Arial"/>
              </a:rPr>
              <a:t>length</a:t>
            </a:r>
            <a:r>
              <a:rPr lang="en-US" sz="1300" spc="-5" dirty="0" smtClean="0">
                <a:cs typeface="Arial"/>
              </a:rPr>
              <a:t> of the receptor portion of the  muscle spindle </a:t>
            </a:r>
            <a:r>
              <a:rPr lang="en-US" sz="1300" spc="-5" dirty="0" smtClean="0">
                <a:solidFill>
                  <a:srgbClr val="FF0000"/>
                </a:solidFill>
                <a:cs typeface="Arial"/>
              </a:rPr>
              <a:t>constant</a:t>
            </a:r>
            <a:r>
              <a:rPr lang="en-US" sz="1300" spc="-5" dirty="0" smtClean="0">
                <a:cs typeface="Arial"/>
              </a:rPr>
              <a:t>. Therefore, </a:t>
            </a:r>
            <a:r>
              <a:rPr lang="en-US" sz="1300" spc="-5" dirty="0" err="1" smtClean="0">
                <a:cs typeface="Arial"/>
              </a:rPr>
              <a:t>coactivation</a:t>
            </a:r>
            <a:r>
              <a:rPr lang="en-US" sz="1300" spc="-5" dirty="0" smtClean="0">
                <a:cs typeface="Arial"/>
              </a:rPr>
              <a:t> keeps the muscle spindle reflex from opposing the  muscle contraction.</a:t>
            </a:r>
          </a:p>
          <a:p>
            <a:pPr marL="12700" marR="5080">
              <a:lnSpc>
                <a:spcPct val="100000"/>
              </a:lnSpc>
              <a:spcBef>
                <a:spcPts val="1800"/>
              </a:spcBef>
              <a:tabLst>
                <a:tab pos="356870" algn="l"/>
                <a:tab pos="357505" algn="l"/>
              </a:tabLst>
            </a:pPr>
            <a:r>
              <a:rPr lang="en-US" sz="1300" spc="-5" dirty="0" smtClean="0">
                <a:cs typeface="Arial"/>
              </a:rPr>
              <a:t>Second, it </a:t>
            </a:r>
            <a:r>
              <a:rPr lang="en-US" sz="1300" spc="-5" dirty="0" smtClean="0">
                <a:solidFill>
                  <a:srgbClr val="FF0000"/>
                </a:solidFill>
                <a:cs typeface="Arial"/>
              </a:rPr>
              <a:t>maintains</a:t>
            </a:r>
            <a:r>
              <a:rPr lang="en-US" sz="1300" spc="-5" dirty="0" smtClean="0">
                <a:cs typeface="Arial"/>
              </a:rPr>
              <a:t> the proper </a:t>
            </a:r>
            <a:r>
              <a:rPr lang="en-US" sz="1300" spc="-5" dirty="0" smtClean="0">
                <a:solidFill>
                  <a:srgbClr val="FF0000"/>
                </a:solidFill>
                <a:cs typeface="Arial"/>
              </a:rPr>
              <a:t>damping</a:t>
            </a:r>
            <a:r>
              <a:rPr lang="en-US" sz="1300" spc="-5" dirty="0" smtClean="0">
                <a:cs typeface="Arial"/>
              </a:rPr>
              <a:t> </a:t>
            </a:r>
            <a:r>
              <a:rPr lang="en-US" sz="1300" spc="-5" dirty="0" smtClean="0">
                <a:solidFill>
                  <a:srgbClr val="FF0000"/>
                </a:solidFill>
                <a:cs typeface="Arial"/>
              </a:rPr>
              <a:t>function </a:t>
            </a:r>
            <a:r>
              <a:rPr lang="en-US" sz="1300" spc="-5" dirty="0" smtClean="0">
                <a:cs typeface="Arial"/>
              </a:rPr>
              <a:t>of  the muscle spindle, regardless of any change in  muscle length.</a:t>
            </a:r>
          </a:p>
          <a:p>
            <a:pPr marL="12700" marR="5080">
              <a:spcBef>
                <a:spcPts val="1800"/>
              </a:spcBef>
              <a:tabLst>
                <a:tab pos="356870" algn="l"/>
                <a:tab pos="357505" algn="l"/>
              </a:tabLst>
            </a:pPr>
            <a:r>
              <a:rPr lang="en-US" sz="1300" spc="-5" dirty="0">
                <a:cs typeface="Arial"/>
              </a:rPr>
              <a:t>Otherwise receptor portion of the spindle would sometimes be  flail and sometimes be overstretched, causing unsmooth muscle  </a:t>
            </a:r>
            <a:r>
              <a:rPr lang="en-US" sz="1300" spc="-5" dirty="0" smtClean="0">
                <a:cs typeface="Arial"/>
              </a:rPr>
              <a:t>contractions.</a:t>
            </a:r>
          </a:p>
          <a:p>
            <a:pPr marL="188595" marR="180340">
              <a:lnSpc>
                <a:spcPct val="100000"/>
              </a:lnSpc>
              <a:spcBef>
                <a:spcPts val="305"/>
              </a:spcBef>
            </a:pPr>
            <a:endParaRPr lang="en-US" sz="1300" spc="-5" dirty="0" smtClean="0">
              <a:cs typeface="Arial"/>
            </a:endParaRPr>
          </a:p>
        </p:txBody>
      </p:sp>
      <p:cxnSp>
        <p:nvCxnSpPr>
          <p:cNvPr id="6" name="Straight Connector 5"/>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3379000" y="114300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8" name="TextBox 7"/>
          <p:cNvSpPr txBox="1"/>
          <p:nvPr/>
        </p:nvSpPr>
        <p:spPr>
          <a:xfrm>
            <a:off x="9406779" y="2683467"/>
            <a:ext cx="2155339" cy="276999"/>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
        <p:nvSpPr>
          <p:cNvPr id="9" name="Content Placeholder 3"/>
          <p:cNvSpPr txBox="1">
            <a:spLocks/>
          </p:cNvSpPr>
          <p:nvPr/>
        </p:nvSpPr>
        <p:spPr>
          <a:xfrm>
            <a:off x="6104412" y="1160265"/>
            <a:ext cx="5387461"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R="94615" defTabSz="914400"/>
            <a:r>
              <a:rPr lang="en-US" sz="1300" spc="-15" dirty="0" smtClean="0">
                <a:solidFill>
                  <a:schemeClr val="bg1">
                    <a:lumMod val="50000"/>
                  </a:schemeClr>
                </a:solidFill>
                <a:cs typeface="Calibri"/>
              </a:rPr>
              <a:t>Thus, the spindles can send to the spinal cord either positive  signals that is, increased numbers of impulses to indicate stretch  of a muscle or negative signals below normal numbers of  impulses to indicate that the muscle is </a:t>
            </a:r>
            <a:r>
              <a:rPr lang="en-US" sz="1300" spc="-15" dirty="0" err="1" smtClean="0">
                <a:solidFill>
                  <a:schemeClr val="bg1">
                    <a:lumMod val="50000"/>
                  </a:schemeClr>
                </a:solidFill>
                <a:cs typeface="Calibri"/>
              </a:rPr>
              <a:t>unstretched</a:t>
            </a:r>
            <a:r>
              <a:rPr lang="en-US" sz="1300" spc="-15" dirty="0" smtClean="0">
                <a:solidFill>
                  <a:schemeClr val="bg1">
                    <a:lumMod val="50000"/>
                  </a:schemeClr>
                </a:solidFill>
                <a:cs typeface="Calibri"/>
              </a:rPr>
              <a:t>.</a:t>
            </a:r>
          </a:p>
          <a:p>
            <a:pPr marR="94615" defTabSz="914400"/>
            <a:endParaRPr lang="en-US" sz="100" spc="-15" dirty="0" smtClean="0">
              <a:solidFill>
                <a:schemeClr val="bg1">
                  <a:lumMod val="50000"/>
                </a:schemeClr>
              </a:solidFill>
              <a:cs typeface="Calibri"/>
            </a:endParaRPr>
          </a:p>
          <a:p>
            <a:pPr marL="12700" marR="94615" defTabSz="914400"/>
            <a:r>
              <a:rPr lang="en-US" sz="1300" spc="-15" dirty="0" smtClean="0">
                <a:solidFill>
                  <a:schemeClr val="bg1">
                    <a:lumMod val="50000"/>
                  </a:schemeClr>
                </a:solidFill>
                <a:cs typeface="Calibri"/>
              </a:rPr>
              <a:t>To apprise the spinal cord it of any change in length of the spindle  receptor.</a:t>
            </a:r>
          </a:p>
          <a:p>
            <a:pPr defTabSz="914400"/>
            <a:endParaRPr lang="en-US" sz="1400" dirty="0"/>
          </a:p>
        </p:txBody>
      </p:sp>
      <p:sp>
        <p:nvSpPr>
          <p:cNvPr id="10" name="Rectangle 9"/>
          <p:cNvSpPr/>
          <p:nvPr/>
        </p:nvSpPr>
        <p:spPr>
          <a:xfrm>
            <a:off x="5983545" y="5663853"/>
            <a:ext cx="5578573" cy="692497"/>
          </a:xfrm>
          <a:prstGeom prst="rect">
            <a:avLst/>
          </a:prstGeom>
        </p:spPr>
        <p:txBody>
          <a:bodyPr wrap="square">
            <a:spAutoFit/>
          </a:bodyPr>
          <a:lstStyle/>
          <a:p>
            <a:pPr marL="77470">
              <a:lnSpc>
                <a:spcPct val="100000"/>
              </a:lnSpc>
              <a:spcBef>
                <a:spcPts val="100"/>
              </a:spcBef>
            </a:pPr>
            <a:r>
              <a:rPr lang="en-US" sz="1300" spc="-10" dirty="0">
                <a:solidFill>
                  <a:schemeClr val="accent2">
                    <a:lumMod val="75000"/>
                  </a:schemeClr>
                </a:solidFill>
                <a:cs typeface="Calibri"/>
              </a:rPr>
              <a:t>What </a:t>
            </a:r>
            <a:r>
              <a:rPr lang="en-US" sz="1300" dirty="0">
                <a:solidFill>
                  <a:schemeClr val="accent2">
                    <a:lumMod val="75000"/>
                  </a:schemeClr>
                </a:solidFill>
                <a:cs typeface="Calibri"/>
              </a:rPr>
              <a:t>is </a:t>
            </a:r>
            <a:r>
              <a:rPr lang="en-US" sz="1300" spc="-5" dirty="0">
                <a:solidFill>
                  <a:schemeClr val="accent2">
                    <a:lumMod val="75000"/>
                  </a:schemeClr>
                </a:solidFill>
                <a:cs typeface="Calibri"/>
              </a:rPr>
              <a:t>the significance </a:t>
            </a:r>
            <a:r>
              <a:rPr lang="en-US" sz="1300" dirty="0">
                <a:solidFill>
                  <a:schemeClr val="accent2">
                    <a:lumMod val="75000"/>
                  </a:schemeClr>
                </a:solidFill>
                <a:cs typeface="Calibri"/>
              </a:rPr>
              <a:t>of </a:t>
            </a:r>
            <a:r>
              <a:rPr lang="en-US" sz="1300" spc="-5" dirty="0">
                <a:solidFill>
                  <a:schemeClr val="accent2">
                    <a:lumMod val="75000"/>
                  </a:schemeClr>
                </a:solidFill>
                <a:cs typeface="Calibri"/>
              </a:rPr>
              <a:t>this</a:t>
            </a:r>
            <a:r>
              <a:rPr lang="en-US" sz="1300" spc="75" dirty="0">
                <a:solidFill>
                  <a:schemeClr val="accent2">
                    <a:lumMod val="75000"/>
                  </a:schemeClr>
                </a:solidFill>
                <a:cs typeface="Calibri"/>
              </a:rPr>
              <a:t> </a:t>
            </a:r>
            <a:r>
              <a:rPr lang="en-US" sz="1300" spc="-10" dirty="0" err="1">
                <a:solidFill>
                  <a:schemeClr val="accent2">
                    <a:lumMod val="75000"/>
                  </a:schemeClr>
                </a:solidFill>
                <a:cs typeface="Calibri"/>
              </a:rPr>
              <a:t>coactivation</a:t>
            </a:r>
            <a:r>
              <a:rPr lang="en-US" sz="1300" spc="-10" dirty="0">
                <a:solidFill>
                  <a:schemeClr val="accent2">
                    <a:lumMod val="75000"/>
                  </a:schemeClr>
                </a:solidFill>
                <a:cs typeface="Calibri"/>
              </a:rPr>
              <a:t>?</a:t>
            </a:r>
            <a:endParaRPr lang="en-US" sz="1300" dirty="0">
              <a:solidFill>
                <a:schemeClr val="accent2">
                  <a:lumMod val="75000"/>
                </a:schemeClr>
              </a:solidFill>
              <a:cs typeface="Calibri"/>
            </a:endParaRPr>
          </a:p>
          <a:p>
            <a:pPr marL="364490" indent="-287020">
              <a:lnSpc>
                <a:spcPct val="100000"/>
              </a:lnSpc>
              <a:spcBef>
                <a:spcPts val="5"/>
              </a:spcBef>
              <a:buClr>
                <a:schemeClr val="accent2"/>
              </a:buClr>
              <a:buFont typeface="Arial" charset="0"/>
              <a:buChar char="•"/>
              <a:tabLst>
                <a:tab pos="364490" algn="l"/>
                <a:tab pos="365125" algn="l"/>
              </a:tabLst>
            </a:pPr>
            <a:r>
              <a:rPr lang="en-US" sz="1300" spc="-15" dirty="0">
                <a:cs typeface="Calibri"/>
              </a:rPr>
              <a:t>Regulate </a:t>
            </a:r>
            <a:r>
              <a:rPr lang="en-US" sz="1300" dirty="0">
                <a:cs typeface="Calibri"/>
              </a:rPr>
              <a:t>the </a:t>
            </a:r>
            <a:r>
              <a:rPr lang="en-US" sz="1300" spc="-5" dirty="0">
                <a:cs typeface="Calibri"/>
              </a:rPr>
              <a:t>sensitivity of </a:t>
            </a:r>
            <a:r>
              <a:rPr lang="en-US" sz="1300" dirty="0">
                <a:cs typeface="Calibri"/>
              </a:rPr>
              <a:t>the </a:t>
            </a:r>
            <a:r>
              <a:rPr lang="en-US" sz="1300" spc="-5" dirty="0">
                <a:cs typeface="Calibri"/>
              </a:rPr>
              <a:t>spindle </a:t>
            </a:r>
            <a:r>
              <a:rPr lang="en-US" sz="1300" spc="-10" dirty="0">
                <a:cs typeface="Calibri"/>
              </a:rPr>
              <a:t>by </a:t>
            </a:r>
            <a:r>
              <a:rPr lang="en-US" sz="1300" spc="-15" dirty="0">
                <a:cs typeface="Calibri"/>
              </a:rPr>
              <a:t>keeping </a:t>
            </a:r>
            <a:r>
              <a:rPr lang="en-US" sz="1300" dirty="0">
                <a:cs typeface="Calibri"/>
              </a:rPr>
              <a:t>its </a:t>
            </a:r>
            <a:r>
              <a:rPr lang="en-US" sz="1300" spc="-10" dirty="0">
                <a:cs typeface="Calibri"/>
              </a:rPr>
              <a:t>length</a:t>
            </a:r>
            <a:r>
              <a:rPr lang="en-US" sz="1300" spc="-25" dirty="0">
                <a:cs typeface="Calibri"/>
              </a:rPr>
              <a:t> </a:t>
            </a:r>
            <a:r>
              <a:rPr lang="en-US" sz="1300" spc="-15" dirty="0">
                <a:cs typeface="Calibri"/>
              </a:rPr>
              <a:t>constant.</a:t>
            </a:r>
            <a:endParaRPr lang="en-US" sz="1300" dirty="0">
              <a:cs typeface="Calibri"/>
            </a:endParaRPr>
          </a:p>
          <a:p>
            <a:pPr marL="364490" indent="-287020">
              <a:lnSpc>
                <a:spcPct val="100000"/>
              </a:lnSpc>
              <a:buClr>
                <a:schemeClr val="accent2"/>
              </a:buClr>
              <a:buFont typeface="Arial" charset="0"/>
              <a:buChar char="•"/>
              <a:tabLst>
                <a:tab pos="364490" algn="l"/>
                <a:tab pos="365125" algn="l"/>
              </a:tabLst>
            </a:pPr>
            <a:r>
              <a:rPr lang="en-US" sz="1300" spc="-10" dirty="0">
                <a:solidFill>
                  <a:srgbClr val="00B050"/>
                </a:solidFill>
                <a:cs typeface="Calibri"/>
              </a:rPr>
              <a:t>Oppose </a:t>
            </a:r>
            <a:r>
              <a:rPr lang="en-US" sz="1300" spc="-5" dirty="0">
                <a:solidFill>
                  <a:srgbClr val="00B050"/>
                </a:solidFill>
                <a:cs typeface="Calibri"/>
              </a:rPr>
              <a:t>sudden changes </a:t>
            </a:r>
            <a:r>
              <a:rPr lang="en-US" sz="1300" dirty="0">
                <a:solidFill>
                  <a:srgbClr val="00B050"/>
                </a:solidFill>
                <a:cs typeface="Calibri"/>
              </a:rPr>
              <a:t>in muscle</a:t>
            </a:r>
            <a:r>
              <a:rPr lang="en-US" sz="1300" spc="-45" dirty="0">
                <a:solidFill>
                  <a:srgbClr val="00B050"/>
                </a:solidFill>
                <a:cs typeface="Calibri"/>
              </a:rPr>
              <a:t> </a:t>
            </a:r>
            <a:r>
              <a:rPr lang="en-US" sz="1300" spc="-10" dirty="0">
                <a:solidFill>
                  <a:srgbClr val="00B050"/>
                </a:solidFill>
                <a:cs typeface="Calibri"/>
              </a:rPr>
              <a:t>length</a:t>
            </a:r>
            <a:r>
              <a:rPr lang="en-US" sz="1300" dirty="0">
                <a:solidFill>
                  <a:srgbClr val="00B050"/>
                </a:solidFill>
              </a:rPr>
              <a:t>.</a:t>
            </a:r>
            <a:endParaRPr lang="en-US" sz="1300" dirty="0">
              <a:solidFill>
                <a:srgbClr val="00B050"/>
              </a:solidFill>
              <a:cs typeface="Calibri"/>
            </a:endParaRPr>
          </a:p>
        </p:txBody>
      </p:sp>
    </p:spTree>
    <p:extLst>
      <p:ext uri="{BB962C8B-B14F-4D97-AF65-F5344CB8AC3E}">
        <p14:creationId xmlns:p14="http://schemas.microsoft.com/office/powerpoint/2010/main" val="140637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Signal averaging function of the muscle spindle reflex</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TextBox 4"/>
          <p:cNvSpPr txBox="1"/>
          <p:nvPr/>
        </p:nvSpPr>
        <p:spPr>
          <a:xfrm>
            <a:off x="9583555" y="0"/>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6" name="object 2"/>
          <p:cNvSpPr/>
          <p:nvPr/>
        </p:nvSpPr>
        <p:spPr>
          <a:xfrm>
            <a:off x="2638047" y="1295400"/>
            <a:ext cx="6912768" cy="4896544"/>
          </a:xfrm>
          <a:prstGeom prst="rect">
            <a:avLst/>
          </a:prstGeom>
          <a:blipFill>
            <a:blip r:embed="rId2" cstate="print"/>
            <a:srcRect/>
            <a:stretch>
              <a:fillRect l="-2841" t="-3453" r="-2841" b="-2431"/>
            </a:stretch>
          </a:blipFill>
        </p:spPr>
        <p:txBody>
          <a:bodyPr wrap="square" lIns="0" tIns="0" rIns="0" bIns="0" rtlCol="0"/>
          <a:lstStyle/>
          <a:p>
            <a:endParaRPr/>
          </a:p>
        </p:txBody>
      </p:sp>
    </p:spTree>
    <p:extLst>
      <p:ext uri="{BB962C8B-B14F-4D97-AF65-F5344CB8AC3E}">
        <p14:creationId xmlns:p14="http://schemas.microsoft.com/office/powerpoint/2010/main" val="3387078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Control of intensity of the static and dynamic responses by the gamma motor nerves.	</a:t>
            </a:r>
            <a:endParaRPr lang="en-US"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a:xfrm>
            <a:off x="609460" y="1234714"/>
            <a:ext cx="11152115" cy="743206"/>
          </a:xfrm>
        </p:spPr>
        <p:txBody>
          <a:bodyPr>
            <a:noAutofit/>
          </a:bodyPr>
          <a:lstStyle/>
          <a:p>
            <a:pPr marL="12700" marR="330835">
              <a:lnSpc>
                <a:spcPct val="100000"/>
              </a:lnSpc>
              <a:buFont typeface="Wingdings" panose="05000000000000000000" pitchFamily="2" charset="2"/>
              <a:buChar char="§"/>
              <a:tabLst>
                <a:tab pos="1211580" algn="l"/>
                <a:tab pos="1822450" algn="l"/>
                <a:tab pos="2432050" algn="l"/>
                <a:tab pos="3285490" algn="l"/>
                <a:tab pos="4237990" algn="l"/>
                <a:tab pos="4300220" algn="l"/>
                <a:tab pos="4761865" algn="l"/>
                <a:tab pos="5331460" algn="l"/>
                <a:tab pos="5808345" algn="l"/>
                <a:tab pos="6400800" algn="l"/>
                <a:tab pos="7322820" algn="l"/>
              </a:tabLst>
            </a:pPr>
            <a:r>
              <a:rPr lang="en-US" sz="1400" spc="-20" dirty="0" smtClean="0">
                <a:cs typeface="Times New Roman"/>
              </a:rPr>
              <a:t>W</a:t>
            </a:r>
            <a:r>
              <a:rPr lang="en-US" sz="1400" dirty="0" smtClean="0">
                <a:cs typeface="Times New Roman"/>
              </a:rPr>
              <a:t>hen</a:t>
            </a:r>
            <a:r>
              <a:rPr lang="en-US" sz="1400" spc="10" dirty="0" smtClean="0">
                <a:cs typeface="Times New Roman"/>
              </a:rPr>
              <a:t> </a:t>
            </a:r>
            <a:r>
              <a:rPr lang="en-US" sz="1400" dirty="0">
                <a:cs typeface="Times New Roman"/>
              </a:rPr>
              <a:t>the</a:t>
            </a:r>
            <a:r>
              <a:rPr lang="en-US" sz="1400" spc="-20" dirty="0">
                <a:cs typeface="Times New Roman"/>
              </a:rPr>
              <a:t> </a:t>
            </a:r>
            <a:r>
              <a:rPr lang="en-US" sz="1400" dirty="0">
                <a:cs typeface="Times New Roman"/>
              </a:rPr>
              <a:t>ga</a:t>
            </a:r>
            <a:r>
              <a:rPr lang="en-US" sz="1400" spc="-15" dirty="0">
                <a:cs typeface="Times New Roman"/>
              </a:rPr>
              <a:t>m</a:t>
            </a:r>
            <a:r>
              <a:rPr lang="en-US" sz="1400" spc="-20" dirty="0">
                <a:cs typeface="Times New Roman"/>
              </a:rPr>
              <a:t>m</a:t>
            </a:r>
            <a:r>
              <a:rPr lang="en-US" sz="1400" spc="5" dirty="0">
                <a:cs typeface="Times New Roman"/>
              </a:rPr>
              <a:t>a</a:t>
            </a:r>
            <a:r>
              <a:rPr lang="en-US" sz="1400" dirty="0">
                <a:cs typeface="Times New Roman"/>
              </a:rPr>
              <a:t>-d</a:t>
            </a:r>
            <a:r>
              <a:rPr lang="en-US" sz="1400" spc="20" dirty="0">
                <a:cs typeface="Times New Roman"/>
              </a:rPr>
              <a:t> </a:t>
            </a:r>
            <a:r>
              <a:rPr lang="en-US" sz="1400" dirty="0">
                <a:cs typeface="Times New Roman"/>
              </a:rPr>
              <a:t>fibers</a:t>
            </a:r>
            <a:r>
              <a:rPr lang="en-US" sz="1400" spc="-10" dirty="0">
                <a:cs typeface="Times New Roman"/>
              </a:rPr>
              <a:t> </a:t>
            </a:r>
            <a:r>
              <a:rPr lang="en-US" sz="1400" dirty="0" smtClean="0">
                <a:cs typeface="Times New Roman"/>
              </a:rPr>
              <a:t>exc</a:t>
            </a:r>
            <a:r>
              <a:rPr lang="en-US" sz="1400" spc="5" dirty="0" smtClean="0">
                <a:cs typeface="Times New Roman"/>
              </a:rPr>
              <a:t>i</a:t>
            </a:r>
            <a:r>
              <a:rPr lang="en-US" sz="1400" dirty="0" smtClean="0">
                <a:cs typeface="Times New Roman"/>
              </a:rPr>
              <a:t>te the nuc</a:t>
            </a:r>
            <a:r>
              <a:rPr lang="en-US" sz="1400" spc="5" dirty="0" smtClean="0">
                <a:cs typeface="Times New Roman"/>
              </a:rPr>
              <a:t>l</a:t>
            </a:r>
            <a:r>
              <a:rPr lang="en-US" sz="1400" dirty="0" smtClean="0">
                <a:cs typeface="Times New Roman"/>
              </a:rPr>
              <a:t>ear bag fibe</a:t>
            </a:r>
            <a:r>
              <a:rPr lang="en-US" sz="1400" spc="5" dirty="0" smtClean="0">
                <a:cs typeface="Times New Roman"/>
              </a:rPr>
              <a:t>r</a:t>
            </a:r>
            <a:r>
              <a:rPr lang="en-US" sz="1400" spc="-5" dirty="0" smtClean="0">
                <a:cs typeface="Times New Roman"/>
              </a:rPr>
              <a:t>s,</a:t>
            </a:r>
            <a:r>
              <a:rPr lang="en-US" sz="1400" dirty="0" smtClean="0">
                <a:cs typeface="Times New Roman"/>
              </a:rPr>
              <a:t> the  </a:t>
            </a:r>
            <a:r>
              <a:rPr lang="en-US" sz="1400" spc="-5" dirty="0" smtClean="0">
                <a:cs typeface="Times New Roman"/>
              </a:rPr>
              <a:t>dynamic </a:t>
            </a:r>
            <a:r>
              <a:rPr lang="en-US" sz="1400" dirty="0" smtClean="0">
                <a:cs typeface="Times New Roman"/>
              </a:rPr>
              <a:t>response of the </a:t>
            </a:r>
            <a:r>
              <a:rPr lang="en-US" sz="1400" spc="-5" dirty="0" smtClean="0">
                <a:cs typeface="Times New Roman"/>
              </a:rPr>
              <a:t>muscle </a:t>
            </a:r>
            <a:r>
              <a:rPr lang="en-US" sz="1400" dirty="0" smtClean="0">
                <a:cs typeface="Times New Roman"/>
              </a:rPr>
              <a:t>spindle </a:t>
            </a:r>
            <a:r>
              <a:rPr lang="en-US" sz="1400" spc="-5" dirty="0" smtClean="0">
                <a:cs typeface="Times New Roman"/>
              </a:rPr>
              <a:t>becomes tremendously </a:t>
            </a:r>
            <a:r>
              <a:rPr lang="en-US" sz="1400" dirty="0" smtClean="0">
                <a:cs typeface="Times New Roman"/>
              </a:rPr>
              <a:t>enhanced.</a:t>
            </a:r>
            <a:endParaRPr lang="en-US" sz="1400" dirty="0">
              <a:cs typeface="Times New Roman"/>
            </a:endParaRPr>
          </a:p>
          <a:p>
            <a:pPr marL="298450" marR="124460" indent="-285750">
              <a:lnSpc>
                <a:spcPct val="100000"/>
              </a:lnSpc>
              <a:buFont typeface="Wingdings" panose="05000000000000000000" pitchFamily="2" charset="2"/>
              <a:buChar char="§"/>
              <a:tabLst>
                <a:tab pos="1658620" algn="l"/>
                <a:tab pos="2546985" algn="l"/>
                <a:tab pos="3154045" algn="l"/>
                <a:tab pos="3544570" algn="l"/>
                <a:tab pos="4083050" algn="l"/>
                <a:tab pos="4888230" algn="l"/>
                <a:tab pos="5354320" algn="l"/>
                <a:tab pos="5488940" algn="l"/>
                <a:tab pos="6275705" algn="l"/>
                <a:tab pos="6358255" algn="l"/>
                <a:tab pos="7172325" algn="l"/>
              </a:tabLst>
            </a:pPr>
            <a:r>
              <a:rPr lang="en-US" sz="1400" dirty="0" smtClean="0">
                <a:cs typeface="Times New Roman"/>
              </a:rPr>
              <a:t>Convers</a:t>
            </a:r>
            <a:r>
              <a:rPr lang="en-US" sz="1400" spc="5" dirty="0" smtClean="0">
                <a:cs typeface="Times New Roman"/>
              </a:rPr>
              <a:t>e</a:t>
            </a:r>
            <a:r>
              <a:rPr lang="en-US" sz="1400" dirty="0" smtClean="0">
                <a:cs typeface="Times New Roman"/>
              </a:rPr>
              <a:t>l</a:t>
            </a:r>
            <a:r>
              <a:rPr lang="en-US" sz="1400" spc="-155" dirty="0" smtClean="0">
                <a:cs typeface="Times New Roman"/>
              </a:rPr>
              <a:t>y</a:t>
            </a:r>
            <a:r>
              <a:rPr lang="en-US" sz="1400" dirty="0">
                <a:cs typeface="Times New Roman"/>
              </a:rPr>
              <a:t>,</a:t>
            </a:r>
            <a:r>
              <a:rPr lang="en-US" sz="1400" spc="-25" dirty="0">
                <a:cs typeface="Times New Roman"/>
              </a:rPr>
              <a:t> </a:t>
            </a:r>
            <a:r>
              <a:rPr lang="en-US" sz="1400" spc="-5" dirty="0" smtClean="0">
                <a:cs typeface="Times New Roman"/>
              </a:rPr>
              <a:t>st</a:t>
            </a:r>
            <a:r>
              <a:rPr lang="en-US" sz="1400" dirty="0" smtClean="0">
                <a:cs typeface="Times New Roman"/>
              </a:rPr>
              <a:t>i</a:t>
            </a:r>
            <a:r>
              <a:rPr lang="en-US" sz="1400" spc="-20" dirty="0" smtClean="0">
                <a:cs typeface="Times New Roman"/>
              </a:rPr>
              <a:t>m</a:t>
            </a:r>
            <a:r>
              <a:rPr lang="en-US" sz="1400" dirty="0" smtClean="0">
                <a:cs typeface="Times New Roman"/>
              </a:rPr>
              <a:t>ul</a:t>
            </a:r>
            <a:r>
              <a:rPr lang="en-US" sz="1400" spc="5" dirty="0" smtClean="0">
                <a:cs typeface="Times New Roman"/>
              </a:rPr>
              <a:t>a</a:t>
            </a:r>
            <a:r>
              <a:rPr lang="en-US" sz="1400" dirty="0" smtClean="0">
                <a:cs typeface="Times New Roman"/>
              </a:rPr>
              <a:t>t</a:t>
            </a:r>
            <a:r>
              <a:rPr lang="en-US" sz="1400" spc="5" dirty="0" smtClean="0">
                <a:cs typeface="Times New Roman"/>
              </a:rPr>
              <a:t>i</a:t>
            </a:r>
            <a:r>
              <a:rPr lang="en-US" sz="1400" dirty="0" smtClean="0">
                <a:cs typeface="Times New Roman"/>
              </a:rPr>
              <a:t>on of </a:t>
            </a:r>
            <a:r>
              <a:rPr lang="en-US" sz="1400" spc="-480" dirty="0" smtClean="0">
                <a:cs typeface="Times New Roman"/>
              </a:rPr>
              <a:t> </a:t>
            </a:r>
            <a:r>
              <a:rPr lang="en-US" sz="1400" spc="5" dirty="0" smtClean="0">
                <a:cs typeface="Times New Roman"/>
              </a:rPr>
              <a:t>t</a:t>
            </a:r>
            <a:r>
              <a:rPr lang="en-US" sz="1400" dirty="0" smtClean="0">
                <a:cs typeface="Times New Roman"/>
              </a:rPr>
              <a:t>he ga</a:t>
            </a:r>
            <a:r>
              <a:rPr lang="en-US" sz="1400" spc="-15" dirty="0" smtClean="0">
                <a:cs typeface="Times New Roman"/>
              </a:rPr>
              <a:t>m</a:t>
            </a:r>
            <a:r>
              <a:rPr lang="en-US" sz="1400" spc="-20" dirty="0" smtClean="0">
                <a:cs typeface="Times New Roman"/>
              </a:rPr>
              <a:t>m</a:t>
            </a:r>
            <a:r>
              <a:rPr lang="en-US" sz="1400" spc="10" dirty="0" smtClean="0">
                <a:cs typeface="Times New Roman"/>
              </a:rPr>
              <a:t>a</a:t>
            </a:r>
            <a:r>
              <a:rPr lang="en-US" sz="1400" dirty="0" smtClean="0">
                <a:cs typeface="Times New Roman"/>
              </a:rPr>
              <a:t>-</a:t>
            </a:r>
            <a:r>
              <a:rPr lang="en-US" sz="1400" spc="-5" dirty="0" smtClean="0">
                <a:cs typeface="Times New Roman"/>
              </a:rPr>
              <a:t>s</a:t>
            </a:r>
            <a:r>
              <a:rPr lang="en-US" sz="1400" dirty="0" smtClean="0">
                <a:cs typeface="Times New Roman"/>
              </a:rPr>
              <a:t> </a:t>
            </a:r>
            <a:r>
              <a:rPr lang="en-US" sz="1400" spc="-10" dirty="0" smtClean="0">
                <a:cs typeface="Times New Roman"/>
              </a:rPr>
              <a:t>f</a:t>
            </a:r>
            <a:r>
              <a:rPr lang="en-US" sz="1400" dirty="0" smtClean="0">
                <a:cs typeface="Times New Roman"/>
              </a:rPr>
              <a:t>ib</a:t>
            </a:r>
            <a:r>
              <a:rPr lang="en-US" sz="1400" spc="5" dirty="0" smtClean="0">
                <a:cs typeface="Times New Roman"/>
              </a:rPr>
              <a:t>e</a:t>
            </a:r>
            <a:r>
              <a:rPr lang="en-US" sz="1400" spc="-5" dirty="0" smtClean="0">
                <a:cs typeface="Times New Roman"/>
              </a:rPr>
              <a:t>rs</a:t>
            </a:r>
            <a:r>
              <a:rPr lang="en-US" sz="1400" dirty="0" smtClean="0">
                <a:cs typeface="Times New Roman"/>
              </a:rPr>
              <a:t>, which exc</a:t>
            </a:r>
            <a:r>
              <a:rPr lang="en-US" sz="1400" spc="5" dirty="0" smtClean="0">
                <a:cs typeface="Times New Roman"/>
              </a:rPr>
              <a:t>i</a:t>
            </a:r>
            <a:r>
              <a:rPr lang="en-US" sz="1400" dirty="0" smtClean="0">
                <a:cs typeface="Times New Roman"/>
              </a:rPr>
              <a:t>te  </a:t>
            </a:r>
            <a:r>
              <a:rPr lang="en-US" sz="1400" dirty="0">
                <a:cs typeface="Times New Roman"/>
              </a:rPr>
              <a:t>the</a:t>
            </a:r>
            <a:r>
              <a:rPr lang="en-US" sz="1400" spc="-10" dirty="0">
                <a:cs typeface="Times New Roman"/>
              </a:rPr>
              <a:t> </a:t>
            </a:r>
            <a:r>
              <a:rPr lang="en-US" sz="1400" dirty="0" smtClean="0">
                <a:cs typeface="Times New Roman"/>
              </a:rPr>
              <a:t>nuclear chain </a:t>
            </a:r>
            <a:r>
              <a:rPr lang="en-US" sz="1400" spc="-5" dirty="0" smtClean="0">
                <a:cs typeface="Times New Roman"/>
              </a:rPr>
              <a:t>fibers, </a:t>
            </a:r>
            <a:r>
              <a:rPr lang="en-US" sz="1400" dirty="0" smtClean="0">
                <a:cs typeface="Times New Roman"/>
              </a:rPr>
              <a:t>enhances the</a:t>
            </a:r>
            <a:r>
              <a:rPr lang="en-US" sz="1400" dirty="0">
                <a:cs typeface="Times New Roman"/>
              </a:rPr>
              <a:t>	</a:t>
            </a:r>
            <a:r>
              <a:rPr lang="en-US" sz="1400" dirty="0" smtClean="0">
                <a:cs typeface="Times New Roman"/>
              </a:rPr>
              <a:t> static response.</a:t>
            </a:r>
            <a:endParaRPr lang="en-US" sz="1400" dirty="0">
              <a:cs typeface="Times New Roman"/>
            </a:endParaRPr>
          </a:p>
        </p:txBody>
      </p:sp>
      <p:sp>
        <p:nvSpPr>
          <p:cNvPr id="5" name="TextBox 4"/>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TextBox 5"/>
          <p:cNvSpPr txBox="1"/>
          <p:nvPr/>
        </p:nvSpPr>
        <p:spPr>
          <a:xfrm>
            <a:off x="4582244" y="1944759"/>
            <a:ext cx="2868093" cy="584775"/>
          </a:xfrm>
          <a:prstGeom prst="rect">
            <a:avLst/>
          </a:prstGeom>
          <a:noFill/>
        </p:spPr>
        <p:txBody>
          <a:bodyPr wrap="none" rtlCol="0">
            <a:spAutoFit/>
          </a:bodyPr>
          <a:lstStyle/>
          <a:p>
            <a:r>
              <a:rPr lang="en-US" sz="3200" dirty="0">
                <a:solidFill>
                  <a:schemeClr val="tx2"/>
                </a:solidFill>
                <a:latin typeface="+mj-lt"/>
                <a:ea typeface="+mj-ea"/>
                <a:cs typeface="+mj-cs"/>
              </a:rPr>
              <a:t>Stretch reflex</a:t>
            </a:r>
          </a:p>
        </p:txBody>
      </p:sp>
      <p:graphicFrame>
        <p:nvGraphicFramePr>
          <p:cNvPr id="7" name="Diagram 6"/>
          <p:cNvGraphicFramePr/>
          <p:nvPr>
            <p:extLst>
              <p:ext uri="{D42A27DB-BD31-4B8C-83A1-F6EECF244321}">
                <p14:modId xmlns:p14="http://schemas.microsoft.com/office/powerpoint/2010/main" val="2248656803"/>
              </p:ext>
            </p:extLst>
          </p:nvPr>
        </p:nvGraphicFramePr>
        <p:xfrm>
          <a:off x="5750616" y="3114199"/>
          <a:ext cx="5688632" cy="3242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773932" y="2467980"/>
            <a:ext cx="2304256" cy="312948"/>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a:t>Afferent Impulses</a:t>
            </a:r>
            <a:endParaRPr lang="en-US" sz="1600" dirty="0"/>
          </a:p>
        </p:txBody>
      </p:sp>
      <p:sp>
        <p:nvSpPr>
          <p:cNvPr id="10" name="Rectangle 9"/>
          <p:cNvSpPr/>
          <p:nvPr/>
        </p:nvSpPr>
        <p:spPr>
          <a:xfrm>
            <a:off x="1771212" y="2908499"/>
            <a:ext cx="2304256" cy="308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dirty="0">
                <a:solidFill>
                  <a:schemeClr val="accent2">
                    <a:lumMod val="75000"/>
                  </a:schemeClr>
                </a:solidFill>
              </a:rPr>
              <a:t>Spinal cord, </a:t>
            </a:r>
            <a:r>
              <a:rPr lang="en-US" sz="1600" dirty="0" smtClean="0">
                <a:solidFill>
                  <a:schemeClr val="accent2">
                    <a:lumMod val="75000"/>
                  </a:schemeClr>
                </a:solidFill>
              </a:rPr>
              <a:t>stimulates</a:t>
            </a:r>
            <a:endParaRPr lang="en-US" sz="1600" dirty="0">
              <a:solidFill>
                <a:schemeClr val="accent2">
                  <a:lumMod val="75000"/>
                </a:schemeClr>
              </a:solidFill>
            </a:endParaRPr>
          </a:p>
        </p:txBody>
      </p:sp>
      <p:cxnSp>
        <p:nvCxnSpPr>
          <p:cNvPr id="11" name="Straight Connector 10"/>
          <p:cNvCxnSpPr>
            <a:stCxn id="8" idx="2"/>
            <a:endCxn id="10" idx="0"/>
          </p:cNvCxnSpPr>
          <p:nvPr/>
        </p:nvCxnSpPr>
        <p:spPr>
          <a:xfrm flipH="1">
            <a:off x="2923340" y="2780928"/>
            <a:ext cx="2720" cy="127571"/>
          </a:xfrm>
          <a:prstGeom prst="line">
            <a:avLst/>
          </a:prstGeom>
        </p:spPr>
        <p:style>
          <a:lnRef idx="2">
            <a:schemeClr val="accent2"/>
          </a:lnRef>
          <a:fillRef idx="1">
            <a:schemeClr val="lt1"/>
          </a:fillRef>
          <a:effectRef idx="0">
            <a:schemeClr val="accent2"/>
          </a:effectRef>
          <a:fontRef idx="minor">
            <a:schemeClr val="dk1"/>
          </a:fontRef>
        </p:style>
      </p:cxnSp>
      <p:cxnSp>
        <p:nvCxnSpPr>
          <p:cNvPr id="13" name="Straight Connector 12"/>
          <p:cNvCxnSpPr>
            <a:stCxn id="10" idx="2"/>
          </p:cNvCxnSpPr>
          <p:nvPr/>
        </p:nvCxnSpPr>
        <p:spPr>
          <a:xfrm>
            <a:off x="2923340" y="3217142"/>
            <a:ext cx="0" cy="139850"/>
          </a:xfrm>
          <a:prstGeom prst="line">
            <a:avLst/>
          </a:prstGeom>
        </p:spPr>
        <p:style>
          <a:lnRef idx="2">
            <a:schemeClr val="accent2"/>
          </a:lnRef>
          <a:fillRef idx="1">
            <a:schemeClr val="lt1"/>
          </a:fillRef>
          <a:effectRef idx="0">
            <a:schemeClr val="accent2"/>
          </a:effectRef>
          <a:fontRef idx="minor">
            <a:schemeClr val="dk1"/>
          </a:fontRef>
        </p:style>
      </p:cxnSp>
      <p:cxnSp>
        <p:nvCxnSpPr>
          <p:cNvPr id="15" name="Straight Connector 14"/>
          <p:cNvCxnSpPr/>
          <p:nvPr/>
        </p:nvCxnSpPr>
        <p:spPr>
          <a:xfrm>
            <a:off x="2923340" y="3356992"/>
            <a:ext cx="1152128" cy="0"/>
          </a:xfrm>
          <a:prstGeom prst="line">
            <a:avLst/>
          </a:prstGeom>
        </p:spPr>
        <p:style>
          <a:lnRef idx="2">
            <a:schemeClr val="accent2"/>
          </a:lnRef>
          <a:fillRef idx="1">
            <a:schemeClr val="lt1"/>
          </a:fillRef>
          <a:effectRef idx="0">
            <a:schemeClr val="accent2"/>
          </a:effectRef>
          <a:fontRef idx="minor">
            <a:schemeClr val="dk1"/>
          </a:fontRef>
        </p:style>
      </p:cxnSp>
      <p:cxnSp>
        <p:nvCxnSpPr>
          <p:cNvPr id="17" name="Straight Connector 16"/>
          <p:cNvCxnSpPr/>
          <p:nvPr/>
        </p:nvCxnSpPr>
        <p:spPr>
          <a:xfrm>
            <a:off x="1771212" y="3356992"/>
            <a:ext cx="1152128" cy="0"/>
          </a:xfrm>
          <a:prstGeom prst="line">
            <a:avLst/>
          </a:prstGeom>
        </p:spPr>
        <p:style>
          <a:lnRef idx="2">
            <a:schemeClr val="accent2"/>
          </a:lnRef>
          <a:fillRef idx="1">
            <a:schemeClr val="lt1"/>
          </a:fillRef>
          <a:effectRef idx="0">
            <a:schemeClr val="accent2"/>
          </a:effectRef>
          <a:fontRef idx="minor">
            <a:schemeClr val="dk1"/>
          </a:fontRef>
        </p:style>
      </p:cxnSp>
      <p:cxnSp>
        <p:nvCxnSpPr>
          <p:cNvPr id="18" name="Straight Arrow Connector 17"/>
          <p:cNvCxnSpPr/>
          <p:nvPr/>
        </p:nvCxnSpPr>
        <p:spPr>
          <a:xfrm>
            <a:off x="4075468" y="3356992"/>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cxnSp>
        <p:nvCxnSpPr>
          <p:cNvPr id="20" name="Straight Arrow Connector 19"/>
          <p:cNvCxnSpPr/>
          <p:nvPr/>
        </p:nvCxnSpPr>
        <p:spPr>
          <a:xfrm>
            <a:off x="1771212" y="3356992"/>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21" name="Rectangle 20"/>
          <p:cNvSpPr/>
          <p:nvPr/>
        </p:nvSpPr>
        <p:spPr>
          <a:xfrm>
            <a:off x="2995348" y="3524542"/>
            <a:ext cx="2160240" cy="3739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a:solidFill>
                  <a:schemeClr val="accent2"/>
                </a:solidFill>
              </a:rPr>
              <a:t>Gamma motor neurons</a:t>
            </a:r>
          </a:p>
        </p:txBody>
      </p:sp>
      <p:sp>
        <p:nvSpPr>
          <p:cNvPr id="22" name="Rectangle 21"/>
          <p:cNvSpPr/>
          <p:nvPr/>
        </p:nvSpPr>
        <p:spPr>
          <a:xfrm>
            <a:off x="691092" y="3524541"/>
            <a:ext cx="2160240" cy="3739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a:solidFill>
                  <a:schemeClr val="accent2"/>
                </a:solidFill>
              </a:rPr>
              <a:t>Alpha motor neurons</a:t>
            </a:r>
          </a:p>
        </p:txBody>
      </p:sp>
      <p:cxnSp>
        <p:nvCxnSpPr>
          <p:cNvPr id="23" name="Straight Arrow Connector 22"/>
          <p:cNvCxnSpPr/>
          <p:nvPr/>
        </p:nvCxnSpPr>
        <p:spPr>
          <a:xfrm>
            <a:off x="4075468" y="3898470"/>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24" name="Rectangle 23"/>
          <p:cNvSpPr/>
          <p:nvPr/>
        </p:nvSpPr>
        <p:spPr>
          <a:xfrm>
            <a:off x="2995348" y="4072152"/>
            <a:ext cx="2160240" cy="6916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smtClean="0">
                <a:solidFill>
                  <a:schemeClr val="accent4">
                    <a:lumMod val="75000"/>
                  </a:schemeClr>
                </a:solidFill>
              </a:rPr>
              <a:t>(30%)</a:t>
            </a:r>
            <a:r>
              <a:rPr lang="en-US" sz="1400" dirty="0" smtClean="0">
                <a:solidFill>
                  <a:schemeClr val="tx1"/>
                </a:solidFill>
              </a:rPr>
              <a:t> </a:t>
            </a:r>
            <a:r>
              <a:rPr lang="en-US" sz="1400" dirty="0">
                <a:solidFill>
                  <a:schemeClr val="tx1"/>
                </a:solidFill>
              </a:rPr>
              <a:t>which send impulses to </a:t>
            </a:r>
            <a:r>
              <a:rPr lang="en-US" sz="1400" dirty="0" err="1">
                <a:solidFill>
                  <a:schemeClr val="tx1"/>
                </a:solidFill>
              </a:rPr>
              <a:t>intrafusal</a:t>
            </a:r>
            <a:r>
              <a:rPr lang="en-US" sz="1400" dirty="0">
                <a:solidFill>
                  <a:schemeClr val="tx1"/>
                </a:solidFill>
              </a:rPr>
              <a:t> peripheral contractile fibers</a:t>
            </a:r>
          </a:p>
        </p:txBody>
      </p:sp>
      <p:cxnSp>
        <p:nvCxnSpPr>
          <p:cNvPr id="25" name="Straight Arrow Connector 24"/>
          <p:cNvCxnSpPr/>
          <p:nvPr/>
        </p:nvCxnSpPr>
        <p:spPr>
          <a:xfrm>
            <a:off x="4075468" y="4763764"/>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26" name="Rectangle 25"/>
          <p:cNvSpPr/>
          <p:nvPr/>
        </p:nvSpPr>
        <p:spPr>
          <a:xfrm>
            <a:off x="2995348" y="4974697"/>
            <a:ext cx="2160240" cy="12418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solidFill>
                  <a:srgbClr val="FF0000"/>
                </a:solidFill>
              </a:rPr>
              <a:t>contraction  of the peripheral contractile parts of the </a:t>
            </a:r>
            <a:r>
              <a:rPr lang="en-US" sz="1400" dirty="0" err="1">
                <a:solidFill>
                  <a:srgbClr val="FF0000"/>
                </a:solidFill>
              </a:rPr>
              <a:t>intrafusal</a:t>
            </a:r>
            <a:r>
              <a:rPr lang="en-US" sz="1400" dirty="0">
                <a:solidFill>
                  <a:srgbClr val="FF0000"/>
                </a:solidFill>
              </a:rPr>
              <a:t> </a:t>
            </a:r>
            <a:r>
              <a:rPr lang="en-US" sz="1400" dirty="0" err="1">
                <a:solidFill>
                  <a:srgbClr val="FF0000"/>
                </a:solidFill>
              </a:rPr>
              <a:t>fibres</a:t>
            </a:r>
            <a:r>
              <a:rPr lang="en-US" sz="1400" dirty="0">
                <a:solidFill>
                  <a:srgbClr val="FF0000"/>
                </a:solidFill>
              </a:rPr>
              <a:t> &amp;  stretch </a:t>
            </a:r>
            <a:r>
              <a:rPr lang="en-US" sz="1400" dirty="0" smtClean="0">
                <a:solidFill>
                  <a:srgbClr val="FF0000"/>
                </a:solidFill>
              </a:rPr>
              <a:t>central receptor </a:t>
            </a:r>
            <a:r>
              <a:rPr lang="en-US" sz="1400" dirty="0">
                <a:solidFill>
                  <a:srgbClr val="FF0000"/>
                </a:solidFill>
              </a:rPr>
              <a:t>zone to excite afferent fibers more  &amp; more</a:t>
            </a:r>
          </a:p>
        </p:txBody>
      </p:sp>
      <p:cxnSp>
        <p:nvCxnSpPr>
          <p:cNvPr id="27" name="Straight Arrow Connector 26"/>
          <p:cNvCxnSpPr/>
          <p:nvPr/>
        </p:nvCxnSpPr>
        <p:spPr>
          <a:xfrm>
            <a:off x="1771212" y="3916311"/>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28" name="Rectangle 27"/>
          <p:cNvSpPr/>
          <p:nvPr/>
        </p:nvSpPr>
        <p:spPr>
          <a:xfrm>
            <a:off x="691092" y="4089993"/>
            <a:ext cx="2160240" cy="6916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a:solidFill>
                  <a:schemeClr val="accent4">
                    <a:lumMod val="75000"/>
                  </a:schemeClr>
                </a:solidFill>
              </a:rPr>
              <a:t>(70%) </a:t>
            </a:r>
            <a:r>
              <a:rPr lang="en-US" sz="1400" dirty="0">
                <a:solidFill>
                  <a:schemeClr val="tx1"/>
                </a:solidFill>
              </a:rPr>
              <a:t>which send impulses to </a:t>
            </a:r>
            <a:r>
              <a:rPr lang="en-US" sz="1400" dirty="0" err="1">
                <a:solidFill>
                  <a:schemeClr val="tx1"/>
                </a:solidFill>
              </a:rPr>
              <a:t>extrafusal</a:t>
            </a:r>
            <a:r>
              <a:rPr lang="en-US" sz="1400" dirty="0">
                <a:solidFill>
                  <a:schemeClr val="tx1"/>
                </a:solidFill>
              </a:rPr>
              <a:t> ordinary muscle fibers </a:t>
            </a:r>
          </a:p>
        </p:txBody>
      </p:sp>
      <p:cxnSp>
        <p:nvCxnSpPr>
          <p:cNvPr id="29" name="Straight Arrow Connector 28"/>
          <p:cNvCxnSpPr/>
          <p:nvPr/>
        </p:nvCxnSpPr>
        <p:spPr>
          <a:xfrm>
            <a:off x="1771212" y="4781605"/>
            <a:ext cx="0" cy="144016"/>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30" name="Rectangle 29"/>
          <p:cNvSpPr/>
          <p:nvPr/>
        </p:nvSpPr>
        <p:spPr>
          <a:xfrm>
            <a:off x="691092" y="4992538"/>
            <a:ext cx="2160240" cy="12418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a:solidFill>
                  <a:srgbClr val="FF0000"/>
                </a:solidFill>
              </a:rPr>
              <a:t>Muscle contraction</a:t>
            </a:r>
          </a:p>
        </p:txBody>
      </p:sp>
      <p:cxnSp>
        <p:nvCxnSpPr>
          <p:cNvPr id="32" name="Straight Connector 31"/>
          <p:cNvCxnSpPr/>
          <p:nvPr/>
        </p:nvCxnSpPr>
        <p:spPr>
          <a:xfrm>
            <a:off x="919499" y="1977920"/>
            <a:ext cx="10659904"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8083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Motor efferent innervation of muscle spindle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p:txBody>
          <a:bodyPr>
            <a:normAutofit/>
          </a:bodyPr>
          <a:lstStyle/>
          <a:p>
            <a:pPr marL="12700" marR="155575">
              <a:lnSpc>
                <a:spcPct val="90000"/>
              </a:lnSpc>
              <a:buClr>
                <a:schemeClr val="accent2"/>
              </a:buClr>
              <a:tabLst>
                <a:tab pos="354965" algn="l"/>
                <a:tab pos="355600" algn="l"/>
                <a:tab pos="4427855" algn="l"/>
              </a:tabLst>
            </a:pPr>
            <a:r>
              <a:rPr lang="en-US" sz="1600" spc="-5" dirty="0">
                <a:cs typeface="Calibri"/>
              </a:rPr>
              <a:t>Gamma (γ) </a:t>
            </a:r>
            <a:r>
              <a:rPr lang="en-US" sz="1600" spc="-25" dirty="0">
                <a:cs typeface="Calibri"/>
              </a:rPr>
              <a:t>efferent </a:t>
            </a:r>
            <a:r>
              <a:rPr lang="en-US" sz="1600" spc="-5" dirty="0">
                <a:cs typeface="Calibri"/>
              </a:rPr>
              <a:t>endings </a:t>
            </a:r>
            <a:r>
              <a:rPr lang="en-US" sz="1600" spc="-15" dirty="0">
                <a:cs typeface="Calibri"/>
              </a:rPr>
              <a:t>terminate  </a:t>
            </a:r>
            <a:r>
              <a:rPr lang="en-US" sz="1600" spc="-5" dirty="0">
                <a:cs typeface="Calibri"/>
              </a:rPr>
              <a:t>on the </a:t>
            </a:r>
            <a:r>
              <a:rPr lang="en-US" sz="1600" spc="-15" dirty="0">
                <a:cs typeface="Calibri"/>
              </a:rPr>
              <a:t>peripheral contractile </a:t>
            </a:r>
            <a:r>
              <a:rPr lang="en-US" sz="1600" spc="-10" dirty="0">
                <a:cs typeface="Calibri"/>
              </a:rPr>
              <a:t>parts of  </a:t>
            </a:r>
            <a:r>
              <a:rPr lang="en-US" sz="1600" spc="-5" dirty="0" smtClean="0">
                <a:cs typeface="Calibri"/>
              </a:rPr>
              <a:t>the</a:t>
            </a:r>
          </a:p>
          <a:p>
            <a:pPr marL="0" marR="155575" indent="0">
              <a:lnSpc>
                <a:spcPct val="90000"/>
              </a:lnSpc>
              <a:buClr>
                <a:schemeClr val="accent2"/>
              </a:buClr>
              <a:buNone/>
              <a:tabLst>
                <a:tab pos="354965" algn="l"/>
                <a:tab pos="355600" algn="l"/>
                <a:tab pos="4427855" algn="l"/>
              </a:tabLst>
            </a:pPr>
            <a:r>
              <a:rPr lang="en-US" sz="1600" spc="-5" dirty="0">
                <a:cs typeface="Calibri"/>
              </a:rPr>
              <a:t> </a:t>
            </a:r>
            <a:r>
              <a:rPr lang="en-US" sz="1600" spc="-5" dirty="0" smtClean="0">
                <a:cs typeface="Calibri"/>
              </a:rPr>
              <a:t>     </a:t>
            </a:r>
            <a:r>
              <a:rPr lang="en-US" sz="1600" spc="-15" dirty="0" err="1" smtClean="0">
                <a:cs typeface="Calibri"/>
              </a:rPr>
              <a:t>intrafusal</a:t>
            </a:r>
            <a:r>
              <a:rPr lang="en-US" sz="1600" spc="40" dirty="0" smtClean="0">
                <a:cs typeface="Calibri"/>
              </a:rPr>
              <a:t> </a:t>
            </a:r>
            <a:r>
              <a:rPr lang="en-US" sz="1600" spc="-5" dirty="0">
                <a:cs typeface="Calibri"/>
              </a:rPr>
              <a:t>muscle</a:t>
            </a:r>
            <a:r>
              <a:rPr lang="en-US" sz="1600" spc="30" dirty="0">
                <a:cs typeface="Calibri"/>
              </a:rPr>
              <a:t> </a:t>
            </a:r>
            <a:r>
              <a:rPr lang="en-US" sz="1600" spc="-15" dirty="0" err="1">
                <a:cs typeface="Calibri"/>
              </a:rPr>
              <a:t>fibres</a:t>
            </a:r>
            <a:r>
              <a:rPr lang="en-US" sz="1600" spc="-15" dirty="0">
                <a:cs typeface="Calibri"/>
              </a:rPr>
              <a:t> </a:t>
            </a:r>
            <a:r>
              <a:rPr lang="en-US" sz="1600" spc="-5" dirty="0">
                <a:cs typeface="Calibri"/>
              </a:rPr>
              <a:t>as:</a:t>
            </a:r>
            <a:endParaRPr lang="en-US" sz="1600" dirty="0">
              <a:cs typeface="Calibri"/>
            </a:endParaRPr>
          </a:p>
          <a:p>
            <a:pPr>
              <a:lnSpc>
                <a:spcPct val="100000"/>
              </a:lnSpc>
              <a:buClr>
                <a:srgbClr val="F303A2"/>
              </a:buClr>
            </a:pPr>
            <a:endParaRPr lang="en-US" sz="1600" dirty="0">
              <a:cs typeface="Times New Roman"/>
            </a:endParaRPr>
          </a:p>
          <a:p>
            <a:pPr marL="469900" marR="155575" lvl="1">
              <a:lnSpc>
                <a:spcPct val="90100"/>
              </a:lnSpc>
              <a:buClr>
                <a:schemeClr val="accent2"/>
              </a:buClr>
              <a:buFont typeface="Arial" panose="020B0604020202020204" pitchFamily="34" charset="0"/>
              <a:buChar char="•"/>
              <a:tabLst>
                <a:tab pos="812165" algn="l"/>
                <a:tab pos="812800" algn="l"/>
              </a:tabLst>
            </a:pPr>
            <a:r>
              <a:rPr lang="en-US" sz="1600" spc="-15" dirty="0">
                <a:solidFill>
                  <a:schemeClr val="accent1"/>
                </a:solidFill>
                <a:cs typeface="Calibri"/>
              </a:rPr>
              <a:t>Plate </a:t>
            </a:r>
            <a:r>
              <a:rPr lang="en-US" sz="1600" spc="-5" dirty="0">
                <a:solidFill>
                  <a:schemeClr val="accent1"/>
                </a:solidFill>
                <a:cs typeface="Calibri"/>
              </a:rPr>
              <a:t>endings: </a:t>
            </a:r>
            <a:r>
              <a:rPr lang="en-US" sz="1600" dirty="0">
                <a:solidFill>
                  <a:schemeClr val="tx1"/>
                </a:solidFill>
                <a:cs typeface="Calibri"/>
              </a:rPr>
              <a:t>end mainly </a:t>
            </a:r>
            <a:r>
              <a:rPr lang="en-US" sz="1600" spc="-5" dirty="0">
                <a:solidFill>
                  <a:schemeClr val="tx1"/>
                </a:solidFill>
                <a:cs typeface="Calibri"/>
              </a:rPr>
              <a:t>on </a:t>
            </a:r>
            <a:r>
              <a:rPr lang="en-US" sz="1600" dirty="0">
                <a:solidFill>
                  <a:schemeClr val="tx1"/>
                </a:solidFill>
                <a:cs typeface="Calibri"/>
              </a:rPr>
              <a:t>the </a:t>
            </a:r>
            <a:r>
              <a:rPr lang="en-US" sz="1600" spc="-5" dirty="0">
                <a:solidFill>
                  <a:schemeClr val="tx1"/>
                </a:solidFill>
                <a:cs typeface="Calibri"/>
              </a:rPr>
              <a:t>nuclear bag </a:t>
            </a:r>
            <a:r>
              <a:rPr lang="en-US" sz="1600" spc="-10" dirty="0" err="1">
                <a:solidFill>
                  <a:schemeClr val="tx1"/>
                </a:solidFill>
                <a:cs typeface="Calibri"/>
              </a:rPr>
              <a:t>fibres</a:t>
            </a:r>
            <a:r>
              <a:rPr lang="en-US" sz="1600" spc="-10" dirty="0">
                <a:solidFill>
                  <a:schemeClr val="tx1"/>
                </a:solidFill>
                <a:cs typeface="Calibri"/>
              </a:rPr>
              <a:t> </a:t>
            </a:r>
            <a:r>
              <a:rPr lang="en-US" sz="1600" spc="-5" dirty="0">
                <a:solidFill>
                  <a:schemeClr val="tx1"/>
                </a:solidFill>
                <a:cs typeface="Calibri"/>
              </a:rPr>
              <a:t>(called </a:t>
            </a:r>
            <a:r>
              <a:rPr lang="en-US" sz="1600" u="sng" spc="-5" dirty="0">
                <a:solidFill>
                  <a:schemeClr val="tx1"/>
                </a:solidFill>
                <a:cs typeface="Calibri"/>
              </a:rPr>
              <a:t>dynamic </a:t>
            </a:r>
            <a:r>
              <a:rPr lang="en-US" sz="1600" u="sng" spc="-10" dirty="0">
                <a:solidFill>
                  <a:schemeClr val="tx1"/>
                </a:solidFill>
                <a:cs typeface="Calibri"/>
              </a:rPr>
              <a:t>gamma  </a:t>
            </a:r>
            <a:r>
              <a:rPr lang="en-US" sz="1600" u="sng" spc="-15" dirty="0">
                <a:solidFill>
                  <a:schemeClr val="tx1"/>
                </a:solidFill>
                <a:cs typeface="Calibri"/>
              </a:rPr>
              <a:t>efferent</a:t>
            </a:r>
            <a:r>
              <a:rPr lang="en-US" sz="1600" spc="-15" dirty="0">
                <a:solidFill>
                  <a:schemeClr val="tx1"/>
                </a:solidFill>
                <a:cs typeface="Calibri"/>
              </a:rPr>
              <a:t>)</a:t>
            </a:r>
            <a:r>
              <a:rPr lang="en-US" sz="1600" spc="-15" dirty="0">
                <a:cs typeface="Calibri"/>
              </a:rPr>
              <a:t> </a:t>
            </a:r>
            <a:r>
              <a:rPr lang="el-GR" sz="1600" spc="-15" dirty="0">
                <a:solidFill>
                  <a:srgbClr val="FF0000"/>
                </a:solidFill>
                <a:cs typeface="Calibri"/>
              </a:rPr>
              <a:t>γ - d</a:t>
            </a:r>
            <a:endParaRPr lang="en-US" sz="1600" spc="-15" dirty="0">
              <a:solidFill>
                <a:srgbClr val="FF0000"/>
              </a:solidFill>
              <a:cs typeface="Calibri"/>
            </a:endParaRPr>
          </a:p>
          <a:p>
            <a:pPr lvl="1">
              <a:lnSpc>
                <a:spcPct val="100000"/>
              </a:lnSpc>
              <a:spcBef>
                <a:spcPts val="30"/>
              </a:spcBef>
              <a:buClr>
                <a:schemeClr val="accent2"/>
              </a:buClr>
              <a:buFont typeface="Arial" panose="020B0604020202020204" pitchFamily="34" charset="0"/>
              <a:buChar char="•"/>
            </a:pPr>
            <a:endParaRPr lang="en-US" sz="1600" dirty="0">
              <a:cs typeface="Times New Roman"/>
            </a:endParaRPr>
          </a:p>
          <a:p>
            <a:pPr marL="469900" lvl="1">
              <a:lnSpc>
                <a:spcPts val="2735"/>
              </a:lnSpc>
              <a:buClr>
                <a:schemeClr val="accent2"/>
              </a:buClr>
              <a:buFont typeface="Arial" panose="020B0604020202020204" pitchFamily="34" charset="0"/>
              <a:buChar char="•"/>
              <a:tabLst>
                <a:tab pos="812165" algn="l"/>
                <a:tab pos="812800" algn="l"/>
              </a:tabLst>
            </a:pPr>
            <a:r>
              <a:rPr lang="en-US" sz="1600" spc="-35" dirty="0">
                <a:solidFill>
                  <a:schemeClr val="accent1"/>
                </a:solidFill>
                <a:cs typeface="Calibri"/>
              </a:rPr>
              <a:t>Trail </a:t>
            </a:r>
            <a:r>
              <a:rPr lang="en-US" sz="1600" spc="-5" dirty="0">
                <a:solidFill>
                  <a:schemeClr val="accent1"/>
                </a:solidFill>
                <a:cs typeface="Calibri"/>
              </a:rPr>
              <a:t>endings: </a:t>
            </a:r>
            <a:r>
              <a:rPr lang="en-US" sz="1600" dirty="0">
                <a:solidFill>
                  <a:schemeClr val="tx1"/>
                </a:solidFill>
                <a:cs typeface="Calibri"/>
              </a:rPr>
              <a:t>end mainly on nuclear chain </a:t>
            </a:r>
            <a:r>
              <a:rPr lang="en-US" sz="1600" dirty="0" err="1">
                <a:solidFill>
                  <a:schemeClr val="tx1"/>
                </a:solidFill>
                <a:cs typeface="Calibri"/>
              </a:rPr>
              <a:t>fibres</a:t>
            </a:r>
            <a:r>
              <a:rPr lang="en-US" sz="1600" dirty="0">
                <a:solidFill>
                  <a:schemeClr val="tx1"/>
                </a:solidFill>
                <a:cs typeface="Calibri"/>
              </a:rPr>
              <a:t> ( called static gamma efferent)</a:t>
            </a:r>
            <a:r>
              <a:rPr lang="en-US" sz="1600" u="sng" spc="-15" dirty="0">
                <a:cs typeface="Calibri"/>
              </a:rPr>
              <a:t> </a:t>
            </a:r>
            <a:r>
              <a:rPr lang="el-GR" sz="1600" spc="-15" dirty="0">
                <a:solidFill>
                  <a:srgbClr val="FF0000"/>
                </a:solidFill>
                <a:cs typeface="Calibri"/>
              </a:rPr>
              <a:t>γ –s</a:t>
            </a:r>
            <a:endParaRPr lang="en-US" sz="1600" spc="-15" dirty="0">
              <a:solidFill>
                <a:srgbClr val="FF0000"/>
              </a:solidFill>
              <a:cs typeface="Calibri"/>
            </a:endParaRPr>
          </a:p>
          <a:p>
            <a:pPr>
              <a:lnSpc>
                <a:spcPct val="100000"/>
              </a:lnSpc>
              <a:spcBef>
                <a:spcPts val="25"/>
              </a:spcBef>
            </a:pPr>
            <a:endParaRPr lang="en-US" sz="1600" dirty="0">
              <a:cs typeface="Times New Roman"/>
            </a:endParaRPr>
          </a:p>
          <a:p>
            <a:pPr marL="12700" marR="98425">
              <a:lnSpc>
                <a:spcPts val="3020"/>
              </a:lnSpc>
              <a:buClr>
                <a:schemeClr val="accent2"/>
              </a:buClr>
              <a:tabLst>
                <a:tab pos="354965" algn="l"/>
                <a:tab pos="355600" algn="l"/>
              </a:tabLst>
            </a:pPr>
            <a:r>
              <a:rPr lang="en-US" sz="1600" spc="-5" dirty="0">
                <a:cs typeface="Calibri"/>
              </a:rPr>
              <a:t>The </a:t>
            </a:r>
            <a:r>
              <a:rPr lang="en-US" sz="1600" dirty="0">
                <a:cs typeface="Calibri"/>
              </a:rPr>
              <a:t>function </a:t>
            </a:r>
            <a:r>
              <a:rPr lang="en-US" sz="1600" spc="-5" dirty="0">
                <a:cs typeface="Calibri"/>
              </a:rPr>
              <a:t>of </a:t>
            </a:r>
            <a:r>
              <a:rPr lang="en-US" sz="1600" dirty="0">
                <a:cs typeface="Calibri"/>
              </a:rPr>
              <a:t>γ- </a:t>
            </a:r>
            <a:r>
              <a:rPr lang="en-US" sz="1600" spc="-10" dirty="0">
                <a:cs typeface="Calibri"/>
              </a:rPr>
              <a:t>motor neurons </a:t>
            </a:r>
            <a:r>
              <a:rPr lang="en-US" sz="1600" spc="-5" dirty="0">
                <a:cs typeface="Calibri"/>
              </a:rPr>
              <a:t>is </a:t>
            </a:r>
            <a:r>
              <a:rPr lang="en-US" sz="1600" spc="-15" dirty="0">
                <a:cs typeface="Calibri"/>
              </a:rPr>
              <a:t>to  </a:t>
            </a:r>
            <a:r>
              <a:rPr lang="en-US" sz="1600" spc="-20" dirty="0">
                <a:cs typeface="Calibri"/>
              </a:rPr>
              <a:t>regulate </a:t>
            </a:r>
            <a:r>
              <a:rPr lang="en-US" sz="1600" spc="-5" dirty="0">
                <a:cs typeface="Calibri"/>
              </a:rPr>
              <a:t>the sensitivity of the  </a:t>
            </a:r>
            <a:r>
              <a:rPr lang="en-US" sz="1600" spc="-15" dirty="0" err="1">
                <a:cs typeface="Calibri"/>
              </a:rPr>
              <a:t>intrafusal</a:t>
            </a:r>
            <a:r>
              <a:rPr lang="en-US" sz="1600" spc="-15" dirty="0">
                <a:cs typeface="Calibri"/>
              </a:rPr>
              <a:t> </a:t>
            </a:r>
            <a:endParaRPr lang="en-US" sz="1600" spc="-15" dirty="0" smtClean="0">
              <a:cs typeface="Calibri"/>
            </a:endParaRPr>
          </a:p>
          <a:p>
            <a:pPr marL="0" marR="98425" indent="0">
              <a:lnSpc>
                <a:spcPts val="3020"/>
              </a:lnSpc>
              <a:buClr>
                <a:schemeClr val="accent2"/>
              </a:buClr>
              <a:buNone/>
              <a:tabLst>
                <a:tab pos="354965" algn="l"/>
                <a:tab pos="355600" algn="l"/>
              </a:tabLst>
            </a:pPr>
            <a:r>
              <a:rPr lang="en-US" sz="1600" spc="-15" dirty="0">
                <a:cs typeface="Calibri"/>
              </a:rPr>
              <a:t> </a:t>
            </a:r>
            <a:r>
              <a:rPr lang="en-US" sz="1600" spc="-15" dirty="0" smtClean="0">
                <a:cs typeface="Calibri"/>
              </a:rPr>
              <a:t>     </a:t>
            </a:r>
            <a:r>
              <a:rPr lang="en-US" sz="1600" spc="-5" dirty="0" smtClean="0">
                <a:cs typeface="Calibri"/>
              </a:rPr>
              <a:t>muscle </a:t>
            </a:r>
            <a:r>
              <a:rPr lang="en-US" sz="1600" spc="-10" dirty="0">
                <a:cs typeface="Calibri"/>
              </a:rPr>
              <a:t>fibers, </a:t>
            </a:r>
            <a:r>
              <a:rPr lang="en-US" sz="1600" spc="-5" dirty="0">
                <a:cs typeface="Calibri"/>
              </a:rPr>
              <a:t>but</a:t>
            </a:r>
            <a:r>
              <a:rPr lang="en-US" sz="1600" spc="40" dirty="0">
                <a:solidFill>
                  <a:srgbClr val="3333FF"/>
                </a:solidFill>
                <a:cs typeface="Calibri"/>
              </a:rPr>
              <a:t> </a:t>
            </a:r>
            <a:r>
              <a:rPr lang="en-US" sz="1600" spc="-15" dirty="0">
                <a:solidFill>
                  <a:srgbClr val="FF0000"/>
                </a:solidFill>
                <a:cs typeface="Calibri"/>
              </a:rPr>
              <a:t>HOW?</a:t>
            </a:r>
            <a:endParaRPr lang="en-US" sz="1600" dirty="0">
              <a:cs typeface="Calibri"/>
            </a:endParaRPr>
          </a:p>
          <a:p>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652" y="1162860"/>
            <a:ext cx="3324750" cy="4994100"/>
          </a:xfrm>
          <a:prstGeom prst="rect">
            <a:avLst/>
          </a:prstGeom>
        </p:spPr>
      </p:pic>
      <p:sp>
        <p:nvSpPr>
          <p:cNvPr id="6" name="TextBox 5"/>
          <p:cNvSpPr txBox="1"/>
          <p:nvPr/>
        </p:nvSpPr>
        <p:spPr>
          <a:xfrm>
            <a:off x="609460" y="4449068"/>
            <a:ext cx="6968130" cy="1569660"/>
          </a:xfrm>
          <a:prstGeom prst="rect">
            <a:avLst/>
          </a:prstGeom>
          <a:noFill/>
          <a:ln w="19050">
            <a:solidFill>
              <a:schemeClr val="bg2">
                <a:lumMod val="50000"/>
              </a:schemeClr>
            </a:solidFill>
            <a:prstDash val="dash"/>
          </a:ln>
        </p:spPr>
        <p:txBody>
          <a:bodyPr wrap="square" rtlCol="0">
            <a:spAutoFit/>
          </a:bodyPr>
          <a:lstStyle/>
          <a:p>
            <a:pPr marL="298450" marR="518795" indent="-285750">
              <a:lnSpc>
                <a:spcPct val="100000"/>
              </a:lnSpc>
              <a:buFont typeface="Arial" panose="020B0604020202020204" pitchFamily="34" charset="0"/>
              <a:buChar char="•"/>
            </a:pPr>
            <a:r>
              <a:rPr lang="en-US" sz="1600" dirty="0" smtClean="0">
                <a:cs typeface="Calibri"/>
              </a:rPr>
              <a:t>The function of the γ </a:t>
            </a:r>
            <a:r>
              <a:rPr lang="en-US" sz="1600" dirty="0" err="1" smtClean="0">
                <a:cs typeface="Calibri"/>
              </a:rPr>
              <a:t>motoneurons</a:t>
            </a:r>
            <a:r>
              <a:rPr lang="en-US" sz="1600" dirty="0" smtClean="0">
                <a:cs typeface="Calibri"/>
              </a:rPr>
              <a:t> (either static  or dynamic) is to regulate the sensitivity of the  </a:t>
            </a:r>
            <a:r>
              <a:rPr lang="en-US" sz="1600" dirty="0" err="1" smtClean="0">
                <a:cs typeface="Calibri"/>
              </a:rPr>
              <a:t>intrafusal</a:t>
            </a:r>
            <a:r>
              <a:rPr lang="en-US" sz="1600" dirty="0" smtClean="0">
                <a:cs typeface="Calibri"/>
              </a:rPr>
              <a:t> muscle </a:t>
            </a:r>
            <a:r>
              <a:rPr lang="en-US" sz="1600" dirty="0" err="1" smtClean="0">
                <a:cs typeface="Calibri"/>
              </a:rPr>
              <a:t>fibres</a:t>
            </a:r>
            <a:r>
              <a:rPr lang="en-US" sz="1600" dirty="0" smtClean="0">
                <a:cs typeface="Calibri"/>
              </a:rPr>
              <a:t> they innervate</a:t>
            </a:r>
          </a:p>
          <a:p>
            <a:pPr marL="285750" indent="-285750">
              <a:lnSpc>
                <a:spcPct val="100000"/>
              </a:lnSpc>
              <a:spcBef>
                <a:spcPts val="30"/>
              </a:spcBef>
              <a:buFont typeface="Arial" panose="020B0604020202020204" pitchFamily="34" charset="0"/>
              <a:buChar char="•"/>
            </a:pPr>
            <a:endParaRPr lang="en-US" sz="1600" dirty="0" smtClean="0">
              <a:cs typeface="Calibri"/>
            </a:endParaRPr>
          </a:p>
          <a:p>
            <a:pPr marL="298450" marR="458470" indent="-285750">
              <a:lnSpc>
                <a:spcPct val="100000"/>
              </a:lnSpc>
              <a:buFont typeface="Arial" panose="020B0604020202020204" pitchFamily="34" charset="0"/>
              <a:buChar char="•"/>
            </a:pPr>
            <a:r>
              <a:rPr lang="en-US" sz="1600" dirty="0" smtClean="0">
                <a:cs typeface="Calibri"/>
              </a:rPr>
              <a:t>When gamma motor neurons activated, can make  peripheral parts of the muscle spindles contract, they fibers muscle spindle sensitivity to strict. </a:t>
            </a:r>
            <a:endParaRPr lang="en-US" sz="1600" dirty="0">
              <a:cs typeface="Calibri"/>
            </a:endParaRPr>
          </a:p>
        </p:txBody>
      </p:sp>
      <p:sp>
        <p:nvSpPr>
          <p:cNvPr id="7" name="TextBox 6"/>
          <p:cNvSpPr txBox="1"/>
          <p:nvPr/>
        </p:nvSpPr>
        <p:spPr>
          <a:xfrm rot="5400000">
            <a:off x="7115115" y="4856606"/>
            <a:ext cx="1583715" cy="738664"/>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8" name="Rectangle 7"/>
          <p:cNvSpPr/>
          <p:nvPr/>
        </p:nvSpPr>
        <p:spPr>
          <a:xfrm>
            <a:off x="609460" y="6017796"/>
            <a:ext cx="7598647" cy="338554"/>
          </a:xfrm>
          <a:prstGeom prst="rect">
            <a:avLst/>
          </a:prstGeom>
        </p:spPr>
        <p:txBody>
          <a:bodyPr wrap="square">
            <a:spAutoFit/>
          </a:bodyPr>
          <a:lstStyle/>
          <a:p>
            <a:pPr marL="342900" indent="-342900">
              <a:buFont typeface="Arial" panose="020B0604020202020204" pitchFamily="34" charset="0"/>
              <a:buChar char="•"/>
            </a:pPr>
            <a:r>
              <a:rPr lang="en-US" sz="1600" dirty="0">
                <a:solidFill>
                  <a:srgbClr val="00B050"/>
                </a:solidFill>
              </a:rPr>
              <a:t>only gamma fibers stimulated, the contraction will occur but </a:t>
            </a:r>
            <a:r>
              <a:rPr lang="en-US" sz="1600" dirty="0" smtClean="0">
                <a:solidFill>
                  <a:srgbClr val="00B050"/>
                </a:solidFill>
              </a:rPr>
              <a:t>indirectly.</a:t>
            </a:r>
            <a:endParaRPr lang="en-US" sz="1600" dirty="0">
              <a:solidFill>
                <a:srgbClr val="00B050"/>
              </a:solidFill>
            </a:endParaRPr>
          </a:p>
        </p:txBody>
      </p:sp>
    </p:spTree>
    <p:extLst>
      <p:ext uri="{BB962C8B-B14F-4D97-AF65-F5344CB8AC3E}">
        <p14:creationId xmlns:p14="http://schemas.microsoft.com/office/powerpoint/2010/main" val="3928717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 </a:t>
            </a:r>
            <a:r>
              <a:rPr lang="en-US" sz="2400" dirty="0" smtClean="0">
                <a:solidFill>
                  <a:srgbClr val="FF0000"/>
                </a:solidFill>
              </a:rPr>
              <a:t>This slide is very important</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pic>
        <p:nvPicPr>
          <p:cNvPr id="6" name="Picture 5"/>
          <p:cNvPicPr>
            <a:picLocks noChangeAspect="1"/>
          </p:cNvPicPr>
          <p:nvPr/>
        </p:nvPicPr>
        <p:blipFill>
          <a:blip r:embed="rId2"/>
          <a:stretch>
            <a:fillRect/>
          </a:stretch>
        </p:blipFill>
        <p:spPr>
          <a:xfrm>
            <a:off x="511339" y="1268760"/>
            <a:ext cx="8136905" cy="4824536"/>
          </a:xfrm>
          <a:prstGeom prst="rect">
            <a:avLst/>
          </a:prstGeom>
        </p:spPr>
      </p:pic>
      <p:sp>
        <p:nvSpPr>
          <p:cNvPr id="8" name="Rectangle 7"/>
          <p:cNvSpPr/>
          <p:nvPr/>
        </p:nvSpPr>
        <p:spPr>
          <a:xfrm>
            <a:off x="8648244" y="1268760"/>
            <a:ext cx="2964711" cy="4770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sz="1600" dirty="0">
                <a:solidFill>
                  <a:srgbClr val="00B050"/>
                </a:solidFill>
              </a:rPr>
              <a:t>What is the effect of alpha-motor stimulation only?</a:t>
            </a:r>
          </a:p>
          <a:p>
            <a:r>
              <a:rPr lang="en-US" sz="1600" dirty="0">
                <a:solidFill>
                  <a:srgbClr val="00B050"/>
                </a:solidFill>
              </a:rPr>
              <a:t>Contraction of the muscle (directly</a:t>
            </a:r>
            <a:r>
              <a:rPr lang="en-US" sz="1600" dirty="0" smtClean="0">
                <a:solidFill>
                  <a:srgbClr val="00B050"/>
                </a:solidFill>
              </a:rPr>
              <a:t>).</a:t>
            </a:r>
            <a:endParaRPr lang="en-US" sz="1600" dirty="0">
              <a:solidFill>
                <a:srgbClr val="00B050"/>
              </a:solidFill>
            </a:endParaRPr>
          </a:p>
          <a:p>
            <a:endParaRPr lang="en-US" sz="1600" dirty="0">
              <a:solidFill>
                <a:srgbClr val="00B050"/>
              </a:solidFill>
            </a:endParaRPr>
          </a:p>
          <a:p>
            <a:pPr marL="285750" indent="-285750">
              <a:buFont typeface="Arial" panose="020B0604020202020204" pitchFamily="34" charset="0"/>
              <a:buChar char="•"/>
            </a:pPr>
            <a:r>
              <a:rPr lang="en-US" sz="1600" dirty="0">
                <a:solidFill>
                  <a:srgbClr val="00B050"/>
                </a:solidFill>
              </a:rPr>
              <a:t>What is the effect of gamma-motor stimulation only?</a:t>
            </a:r>
          </a:p>
          <a:p>
            <a:r>
              <a:rPr lang="en-US" sz="1600" dirty="0">
                <a:solidFill>
                  <a:srgbClr val="00B050"/>
                </a:solidFill>
              </a:rPr>
              <a:t>Muscle spindle contract and sends sensory info to spinal cord and elicit the stretch reflex to contract the alpha motor (indirectly</a:t>
            </a:r>
            <a:r>
              <a:rPr lang="en-US" sz="1600" dirty="0" smtClean="0">
                <a:solidFill>
                  <a:srgbClr val="00B050"/>
                </a:solidFill>
              </a:rPr>
              <a:t>).</a:t>
            </a:r>
            <a:endParaRPr lang="en-US" sz="1600" dirty="0">
              <a:solidFill>
                <a:srgbClr val="00B050"/>
              </a:solidFill>
            </a:endParaRPr>
          </a:p>
          <a:p>
            <a:endParaRPr lang="en-US" sz="1600" dirty="0">
              <a:solidFill>
                <a:srgbClr val="00B050"/>
              </a:solidFill>
            </a:endParaRPr>
          </a:p>
          <a:p>
            <a:pPr marL="285750" indent="-285750">
              <a:buFont typeface="Arial" panose="020B0604020202020204" pitchFamily="34" charset="0"/>
              <a:buChar char="•"/>
            </a:pPr>
            <a:r>
              <a:rPr lang="en-US" sz="1600" dirty="0">
                <a:solidFill>
                  <a:srgbClr val="00B050"/>
                </a:solidFill>
              </a:rPr>
              <a:t>Alpha gamma co-activation is needed for smooth muscle contraction and coordination as well as </a:t>
            </a:r>
            <a:r>
              <a:rPr lang="en-US" sz="1600" dirty="0" smtClean="0">
                <a:solidFill>
                  <a:srgbClr val="00B050"/>
                </a:solidFill>
              </a:rPr>
              <a:t>proprioception.</a:t>
            </a:r>
          </a:p>
          <a:p>
            <a:pPr marL="285750" indent="-285750">
              <a:buFont typeface="Arial" panose="020B0604020202020204" pitchFamily="34" charset="0"/>
              <a:buChar char="•"/>
            </a:pPr>
            <a:endParaRPr lang="en-US" sz="1600" dirty="0">
              <a:solidFill>
                <a:srgbClr val="00B050"/>
              </a:solidFill>
            </a:endParaRPr>
          </a:p>
          <a:p>
            <a:pPr marL="285750" indent="-285750">
              <a:buFont typeface="Arial" panose="020B0604020202020204" pitchFamily="34" charset="0"/>
              <a:buChar char="•"/>
            </a:pPr>
            <a:endParaRPr lang="en-US" sz="1600" dirty="0" smtClean="0">
              <a:solidFill>
                <a:srgbClr val="00B050"/>
              </a:solidFill>
            </a:endParaRPr>
          </a:p>
        </p:txBody>
      </p:sp>
    </p:spTree>
    <p:extLst>
      <p:ext uri="{BB962C8B-B14F-4D97-AF65-F5344CB8AC3E}">
        <p14:creationId xmlns:p14="http://schemas.microsoft.com/office/powerpoint/2010/main" val="419821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Are Muscle </a:t>
            </a:r>
            <a:r>
              <a:rPr lang="en-US" sz="3200" dirty="0" smtClean="0"/>
              <a:t>Spindles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99513967"/>
              </p:ext>
            </p:extLst>
          </p:nvPr>
        </p:nvGraphicFramePr>
        <p:xfrm>
          <a:off x="2422004" y="1342772"/>
          <a:ext cx="7045764" cy="4744720"/>
        </p:xfrm>
        <a:graphic>
          <a:graphicData uri="http://schemas.openxmlformats.org/drawingml/2006/table">
            <a:tbl>
              <a:tblPr firstRow="1" bandRow="1">
                <a:tableStyleId>{5DA37D80-6434-44D0-A028-1B22A696006F}</a:tableStyleId>
              </a:tblPr>
              <a:tblGrid>
                <a:gridCol w="3522882">
                  <a:extLst>
                    <a:ext uri="{9D8B030D-6E8A-4147-A177-3AD203B41FA5}">
                      <a16:colId xmlns:a16="http://schemas.microsoft.com/office/drawing/2014/main" val="20000"/>
                    </a:ext>
                  </a:extLst>
                </a:gridCol>
                <a:gridCol w="3522882">
                  <a:extLst>
                    <a:ext uri="{9D8B030D-6E8A-4147-A177-3AD203B41FA5}">
                      <a16:colId xmlns:a16="http://schemas.microsoft.com/office/drawing/2014/main" val="20001"/>
                    </a:ext>
                  </a:extLst>
                </a:gridCol>
              </a:tblGrid>
              <a:tr h="370840">
                <a:tc>
                  <a:txBody>
                    <a:bodyPr/>
                    <a:lstStyle/>
                    <a:p>
                      <a:pPr algn="ctr"/>
                      <a:r>
                        <a:rPr kumimoji="0" lang="en-US" sz="1800" b="1" kern="1200" spc="-5" dirty="0" smtClean="0">
                          <a:solidFill>
                            <a:schemeClr val="bg1"/>
                          </a:solidFill>
                          <a:latin typeface="+mn-lt"/>
                          <a:ea typeface="+mn-ea"/>
                          <a:cs typeface="Calibri"/>
                        </a:rPr>
                        <a:t>Activated </a:t>
                      </a:r>
                      <a:endParaRPr kumimoji="0" lang="en-US" sz="1800" b="1" kern="1200" spc="-5" dirty="0">
                        <a:solidFill>
                          <a:schemeClr val="bg1"/>
                        </a:solidFill>
                        <a:latin typeface="+mn-lt"/>
                        <a:ea typeface="+mn-ea"/>
                        <a:cs typeface="Calibri"/>
                      </a:endParaRPr>
                    </a:p>
                  </a:txBody>
                  <a:tcPr>
                    <a:solidFill>
                      <a:schemeClr val="accent2">
                        <a:lumMod val="40000"/>
                        <a:lumOff val="60000"/>
                      </a:schemeClr>
                    </a:solidFill>
                  </a:tcPr>
                </a:tc>
                <a:tc>
                  <a:txBody>
                    <a:bodyPr/>
                    <a:lstStyle/>
                    <a:p>
                      <a:pPr algn="ctr"/>
                      <a:r>
                        <a:rPr kumimoji="0" lang="en-US" sz="1800" b="1" kern="1200" spc="-5" dirty="0" smtClean="0">
                          <a:solidFill>
                            <a:schemeClr val="bg1"/>
                          </a:solidFill>
                          <a:latin typeface="+mn-lt"/>
                          <a:ea typeface="+mn-ea"/>
                          <a:cs typeface="Calibri"/>
                        </a:rPr>
                        <a:t>Detected </a:t>
                      </a:r>
                      <a:endParaRPr kumimoji="0" lang="en-US" sz="1800" b="1" kern="1200" spc="-5" dirty="0">
                        <a:solidFill>
                          <a:schemeClr val="bg1"/>
                        </a:solidFill>
                        <a:latin typeface="+mn-lt"/>
                        <a:ea typeface="+mn-ea"/>
                        <a:cs typeface="Calibri"/>
                      </a:endParaRP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marL="355600" indent="-342900">
                        <a:lnSpc>
                          <a:spcPct val="100000"/>
                        </a:lnSpc>
                        <a:buClr>
                          <a:schemeClr val="accent2"/>
                        </a:buClr>
                        <a:buFont typeface="Arial" charset="0"/>
                        <a:buChar char="•"/>
                        <a:tabLst>
                          <a:tab pos="354965" algn="l"/>
                          <a:tab pos="355600" algn="l"/>
                        </a:tabLst>
                      </a:pPr>
                      <a:r>
                        <a:rPr lang="en-US" sz="1600" b="0" spc="-5" dirty="0" smtClean="0">
                          <a:cs typeface="Calibri"/>
                        </a:rPr>
                        <a:t>Muscle </a:t>
                      </a:r>
                      <a:r>
                        <a:rPr lang="en-US" sz="1600" b="0" spc="-10" dirty="0" smtClean="0">
                          <a:cs typeface="Calibri"/>
                        </a:rPr>
                        <a:t>spindles </a:t>
                      </a:r>
                      <a:r>
                        <a:rPr lang="en-US" sz="1600" b="0" spc="-20" dirty="0" smtClean="0">
                          <a:cs typeface="Calibri"/>
                        </a:rPr>
                        <a:t>are </a:t>
                      </a:r>
                      <a:r>
                        <a:rPr lang="en-US" sz="1600" b="0" spc="-15" dirty="0" smtClean="0">
                          <a:cs typeface="Calibri"/>
                        </a:rPr>
                        <a:t>stimulated</a:t>
                      </a:r>
                      <a:r>
                        <a:rPr lang="en-US" sz="1600" b="0" spc="90" dirty="0" smtClean="0">
                          <a:cs typeface="Calibri"/>
                        </a:rPr>
                        <a:t> </a:t>
                      </a:r>
                      <a:r>
                        <a:rPr lang="en-US" sz="1600" b="0" spc="-15" dirty="0" smtClean="0">
                          <a:cs typeface="Calibri"/>
                        </a:rPr>
                        <a:t>by</a:t>
                      </a:r>
                      <a:r>
                        <a:rPr lang="en-US" sz="1600" b="0" dirty="0" smtClean="0">
                          <a:cs typeface="Calibri"/>
                        </a:rPr>
                        <a:t> </a:t>
                      </a:r>
                      <a:r>
                        <a:rPr lang="en-US" sz="1600" b="0" spc="-20" dirty="0" smtClean="0">
                          <a:cs typeface="Calibri"/>
                        </a:rPr>
                        <a:t>stretching </a:t>
                      </a:r>
                      <a:r>
                        <a:rPr lang="en-US" sz="1600" b="0" spc="-5" dirty="0" smtClean="0">
                          <a:cs typeface="Calibri"/>
                        </a:rPr>
                        <a:t>of their</a:t>
                      </a:r>
                      <a:r>
                        <a:rPr lang="en-US" sz="1600" b="0" spc="45" dirty="0" smtClean="0">
                          <a:cs typeface="Calibri"/>
                        </a:rPr>
                        <a:t> </a:t>
                      </a:r>
                      <a:r>
                        <a:rPr lang="en-US" sz="1600" b="0" spc="-5" dirty="0" smtClean="0">
                          <a:cs typeface="Calibri"/>
                        </a:rPr>
                        <a:t>mid-portion.</a:t>
                      </a:r>
                      <a:endParaRPr lang="en-US" sz="1600" b="0" dirty="0" smtClean="0">
                        <a:cs typeface="Calibri"/>
                      </a:endParaRPr>
                    </a:p>
                    <a:p>
                      <a:pPr marL="355600" indent="-342900">
                        <a:lnSpc>
                          <a:spcPct val="100000"/>
                        </a:lnSpc>
                        <a:spcBef>
                          <a:spcPts val="670"/>
                        </a:spcBef>
                        <a:buClr>
                          <a:schemeClr val="accent2"/>
                        </a:buClr>
                        <a:buFont typeface="Arial" charset="0"/>
                        <a:buChar char="•"/>
                        <a:tabLst>
                          <a:tab pos="354965" algn="l"/>
                          <a:tab pos="355600" algn="l"/>
                        </a:tabLst>
                      </a:pPr>
                      <a:r>
                        <a:rPr lang="en-US" sz="1600" b="0" spc="-10" dirty="0" smtClean="0">
                          <a:cs typeface="Calibri"/>
                        </a:rPr>
                        <a:t>They can </a:t>
                      </a:r>
                      <a:r>
                        <a:rPr lang="en-US" sz="1600" b="0" spc="-5" dirty="0" smtClean="0">
                          <a:cs typeface="Calibri"/>
                        </a:rPr>
                        <a:t>be </a:t>
                      </a:r>
                      <a:r>
                        <a:rPr lang="en-US" sz="1600" b="0" spc="-25" dirty="0" smtClean="0">
                          <a:cs typeface="Calibri"/>
                        </a:rPr>
                        <a:t>excited </a:t>
                      </a:r>
                      <a:r>
                        <a:rPr lang="en-US" sz="1600" b="0" spc="-10" dirty="0" smtClean="0">
                          <a:cs typeface="Calibri"/>
                        </a:rPr>
                        <a:t>in two</a:t>
                      </a:r>
                      <a:r>
                        <a:rPr lang="en-US" sz="1600" b="0" spc="50" dirty="0" smtClean="0">
                          <a:cs typeface="Calibri"/>
                        </a:rPr>
                        <a:t> </a:t>
                      </a:r>
                      <a:r>
                        <a:rPr lang="en-US" sz="1600" b="0" spc="-30" dirty="0" smtClean="0">
                          <a:cs typeface="Calibri"/>
                        </a:rPr>
                        <a:t>ways:</a:t>
                      </a:r>
                      <a:endParaRPr lang="en-US" sz="1600" b="0" dirty="0" smtClean="0">
                        <a:cs typeface="Calibri"/>
                      </a:endParaRPr>
                    </a:p>
                    <a:p>
                      <a:pPr marL="121920" marR="5080" lvl="1">
                        <a:lnSpc>
                          <a:spcPct val="100000"/>
                        </a:lnSpc>
                        <a:spcBef>
                          <a:spcPts val="670"/>
                        </a:spcBef>
                        <a:buClr>
                          <a:schemeClr val="accent2"/>
                        </a:buClr>
                        <a:buAutoNum type="arabicPeriod"/>
                        <a:tabLst>
                          <a:tab pos="474980" algn="l"/>
                          <a:tab pos="2453005" algn="l"/>
                        </a:tabLst>
                      </a:pPr>
                      <a:r>
                        <a:rPr lang="en-US" sz="1600" b="0" spc="-10" dirty="0" smtClean="0">
                          <a:cs typeface="Calibri"/>
                        </a:rPr>
                        <a:t>Lengthening </a:t>
                      </a:r>
                      <a:r>
                        <a:rPr lang="en-US" sz="1600" b="0" spc="-5" dirty="0" smtClean="0">
                          <a:cs typeface="Calibri"/>
                        </a:rPr>
                        <a:t>of the</a:t>
                      </a:r>
                      <a:r>
                        <a:rPr lang="en-US" sz="1600" b="0" spc="-15" dirty="0" smtClean="0">
                          <a:cs typeface="Calibri"/>
                        </a:rPr>
                        <a:t> </a:t>
                      </a:r>
                      <a:r>
                        <a:rPr lang="en-US" sz="1600" b="0" spc="-10" dirty="0" smtClean="0">
                          <a:cs typeface="Calibri"/>
                        </a:rPr>
                        <a:t>whole</a:t>
                      </a:r>
                      <a:r>
                        <a:rPr lang="en-US" sz="1600" b="0" spc="-15" dirty="0" smtClean="0">
                          <a:cs typeface="Calibri"/>
                        </a:rPr>
                        <a:t> </a:t>
                      </a:r>
                      <a:r>
                        <a:rPr lang="en-US" sz="1600" b="0" spc="-5" dirty="0" smtClean="0">
                          <a:cs typeface="Calibri"/>
                        </a:rPr>
                        <a:t>muscle  which </a:t>
                      </a:r>
                      <a:r>
                        <a:rPr lang="en-US" sz="1600" b="0" spc="-20" dirty="0" smtClean="0">
                          <a:cs typeface="Calibri"/>
                        </a:rPr>
                        <a:t>stretches </a:t>
                      </a:r>
                      <a:r>
                        <a:rPr lang="en-US" sz="1600" b="0" spc="-5" dirty="0" smtClean="0">
                          <a:cs typeface="Calibri"/>
                        </a:rPr>
                        <a:t>the </a:t>
                      </a:r>
                      <a:r>
                        <a:rPr lang="en-US" sz="1600" b="0" spc="-10" dirty="0" smtClean="0">
                          <a:cs typeface="Calibri"/>
                        </a:rPr>
                        <a:t>mid-portion of  </a:t>
                      </a:r>
                      <a:r>
                        <a:rPr lang="en-US" sz="1600" b="0" spc="-5" dirty="0" smtClean="0">
                          <a:cs typeface="Calibri"/>
                        </a:rPr>
                        <a:t>the </a:t>
                      </a:r>
                      <a:r>
                        <a:rPr lang="en-US" sz="1600" b="0" spc="-10" dirty="0" smtClean="0">
                          <a:cs typeface="Calibri"/>
                        </a:rPr>
                        <a:t>spindle </a:t>
                      </a:r>
                      <a:r>
                        <a:rPr lang="en-US" sz="1600" b="0" spc="-5" dirty="0" smtClean="0">
                          <a:cs typeface="Calibri"/>
                        </a:rPr>
                        <a:t>and, </a:t>
                      </a:r>
                      <a:r>
                        <a:rPr lang="en-US" sz="1600" b="0" spc="-25" dirty="0" smtClean="0">
                          <a:cs typeface="Calibri"/>
                        </a:rPr>
                        <a:t>therefore excites </a:t>
                      </a:r>
                      <a:r>
                        <a:rPr lang="en-US" sz="1600" b="0" spc="-5" dirty="0" smtClean="0">
                          <a:cs typeface="Calibri"/>
                        </a:rPr>
                        <a:t>the  </a:t>
                      </a:r>
                      <a:r>
                        <a:rPr lang="en-US" sz="1600" b="0" spc="-45" dirty="0" smtClean="0">
                          <a:cs typeface="Calibri"/>
                        </a:rPr>
                        <a:t>receptor.</a:t>
                      </a:r>
                      <a:endParaRPr lang="en-US" sz="1600" b="0" dirty="0" smtClean="0">
                        <a:cs typeface="Calibri"/>
                      </a:endParaRPr>
                    </a:p>
                    <a:p>
                      <a:pPr marL="121920" marR="19050" lvl="1">
                        <a:lnSpc>
                          <a:spcPct val="100000"/>
                        </a:lnSpc>
                        <a:spcBef>
                          <a:spcPts val="670"/>
                        </a:spcBef>
                        <a:buClr>
                          <a:schemeClr val="accent2"/>
                        </a:buClr>
                        <a:buAutoNum type="arabicPeriod"/>
                        <a:tabLst>
                          <a:tab pos="479425" algn="l"/>
                        </a:tabLst>
                      </a:pPr>
                      <a:r>
                        <a:rPr lang="en-US" sz="1600" b="0" spc="-15" dirty="0" smtClean="0">
                          <a:cs typeface="Calibri"/>
                        </a:rPr>
                        <a:t>Contraction </a:t>
                      </a:r>
                      <a:r>
                        <a:rPr lang="en-US" sz="1600" b="0" spc="-5" dirty="0" smtClean="0">
                          <a:cs typeface="Calibri"/>
                        </a:rPr>
                        <a:t>of the </a:t>
                      </a:r>
                      <a:r>
                        <a:rPr lang="en-US" sz="1600" b="0" spc="-15" dirty="0" smtClean="0">
                          <a:cs typeface="Calibri"/>
                        </a:rPr>
                        <a:t>contractile  </a:t>
                      </a:r>
                      <a:r>
                        <a:rPr lang="en-US" sz="1600" b="0" spc="-5" dirty="0" smtClean="0">
                          <a:cs typeface="Calibri"/>
                        </a:rPr>
                        <a:t>portions of the spindle's </a:t>
                      </a:r>
                      <a:r>
                        <a:rPr lang="en-US" sz="1600" b="0" spc="-15" dirty="0" smtClean="0">
                          <a:cs typeface="Calibri"/>
                        </a:rPr>
                        <a:t>intra-</a:t>
                      </a:r>
                      <a:r>
                        <a:rPr lang="en-US" sz="1600" b="0" spc="-15" dirty="0" err="1" smtClean="0">
                          <a:cs typeface="Calibri"/>
                        </a:rPr>
                        <a:t>fusal</a:t>
                      </a:r>
                      <a:r>
                        <a:rPr lang="en-US" sz="1600" b="0" spc="-15" dirty="0" smtClean="0">
                          <a:cs typeface="Calibri"/>
                        </a:rPr>
                        <a:t>  fibers </a:t>
                      </a:r>
                      <a:r>
                        <a:rPr lang="en-US" sz="1600" b="0" spc="-5" dirty="0" smtClean="0">
                          <a:cs typeface="Calibri"/>
                        </a:rPr>
                        <a:t>which </a:t>
                      </a:r>
                      <a:r>
                        <a:rPr lang="en-US" sz="1600" b="0" spc="-20" dirty="0" smtClean="0">
                          <a:cs typeface="Calibri"/>
                        </a:rPr>
                        <a:t>stretches </a:t>
                      </a:r>
                      <a:r>
                        <a:rPr lang="en-US" sz="1600" b="0" spc="-5" dirty="0" smtClean="0">
                          <a:cs typeface="Calibri"/>
                        </a:rPr>
                        <a:t>the mid-  </a:t>
                      </a:r>
                      <a:r>
                        <a:rPr lang="en-US" sz="1600" b="0" spc="-10" dirty="0" smtClean="0">
                          <a:cs typeface="Calibri"/>
                        </a:rPr>
                        <a:t>portions </a:t>
                      </a:r>
                      <a:r>
                        <a:rPr lang="en-US" sz="1600" b="0" spc="-5" dirty="0" smtClean="0">
                          <a:cs typeface="Calibri"/>
                        </a:rPr>
                        <a:t>of the </a:t>
                      </a:r>
                      <a:r>
                        <a:rPr lang="en-US" sz="1600" b="0" spc="-10" dirty="0" smtClean="0">
                          <a:cs typeface="Calibri"/>
                        </a:rPr>
                        <a:t>spindle </a:t>
                      </a:r>
                      <a:r>
                        <a:rPr lang="en-US" sz="1600" b="0" spc="-5" dirty="0" smtClean="0">
                          <a:cs typeface="Calibri"/>
                        </a:rPr>
                        <a:t>&amp; </a:t>
                      </a:r>
                      <a:r>
                        <a:rPr lang="en-US" sz="1600" b="0" spc="-25" dirty="0" smtClean="0">
                          <a:cs typeface="Calibri"/>
                        </a:rPr>
                        <a:t>excites </a:t>
                      </a:r>
                      <a:r>
                        <a:rPr lang="en-US" sz="1600" b="0" spc="-5" dirty="0" smtClean="0">
                          <a:cs typeface="Calibri"/>
                        </a:rPr>
                        <a:t>the  </a:t>
                      </a:r>
                      <a:r>
                        <a:rPr lang="en-US" sz="1600" b="0" spc="-15" dirty="0" smtClean="0">
                          <a:cs typeface="Calibri"/>
                        </a:rPr>
                        <a:t>receptor </a:t>
                      </a:r>
                      <a:r>
                        <a:rPr lang="en-US" sz="1600" b="0" spc="-10" dirty="0" smtClean="0">
                          <a:cs typeface="Calibri"/>
                        </a:rPr>
                        <a:t>during </a:t>
                      </a:r>
                      <a:r>
                        <a:rPr lang="en-US" sz="1600" b="0" spc="-20" dirty="0" smtClean="0">
                          <a:solidFill>
                            <a:srgbClr val="FF0000"/>
                          </a:solidFill>
                          <a:cs typeface="Calibri"/>
                        </a:rPr>
                        <a:t>γ-efferent</a:t>
                      </a:r>
                      <a:r>
                        <a:rPr lang="en-US" sz="1600" b="0" spc="80" dirty="0" smtClean="0">
                          <a:solidFill>
                            <a:srgbClr val="FF0000"/>
                          </a:solidFill>
                          <a:cs typeface="Calibri"/>
                        </a:rPr>
                        <a:t> </a:t>
                      </a:r>
                      <a:r>
                        <a:rPr lang="en-US" sz="1600" b="0" spc="-10" dirty="0" smtClean="0">
                          <a:solidFill>
                            <a:srgbClr val="FF0000"/>
                          </a:solidFill>
                          <a:cs typeface="Calibri"/>
                        </a:rPr>
                        <a:t>discharge.</a:t>
                      </a:r>
                      <a:endParaRPr lang="en-US" sz="1600" b="0" dirty="0" smtClean="0">
                        <a:solidFill>
                          <a:srgbClr val="FF0000"/>
                        </a:solidFill>
                      </a:endParaRPr>
                    </a:p>
                    <a:p>
                      <a:endParaRPr lang="en-US" sz="1600" b="0" dirty="0" smtClean="0">
                        <a:ln>
                          <a:solidFill>
                            <a:schemeClr val="tx1">
                              <a:lumMod val="50000"/>
                              <a:lumOff val="50000"/>
                            </a:schemeClr>
                          </a:solidFill>
                        </a:ln>
                      </a:endParaRPr>
                    </a:p>
                    <a:p>
                      <a:endParaRPr lang="en-US" sz="1600" b="0" dirty="0"/>
                    </a:p>
                  </a:txBody>
                  <a:tcPr>
                    <a:solidFill>
                      <a:schemeClr val="bg1"/>
                    </a:solidFill>
                  </a:tcPr>
                </a:tc>
                <a:tc>
                  <a:txBody>
                    <a:bodyPr/>
                    <a:lstStyle/>
                    <a:p>
                      <a:pPr marL="355600" marR="139065" indent="-342900">
                        <a:lnSpc>
                          <a:spcPct val="100000"/>
                        </a:lnSpc>
                        <a:buClr>
                          <a:schemeClr val="accent2"/>
                        </a:buClr>
                        <a:buFont typeface="Wingdings"/>
                        <a:buChar char=""/>
                        <a:tabLst>
                          <a:tab pos="354965" algn="l"/>
                          <a:tab pos="355600" algn="l"/>
                        </a:tabLst>
                      </a:pPr>
                      <a:r>
                        <a:rPr lang="en-US" sz="1600" b="0" spc="-20" dirty="0" smtClean="0">
                          <a:solidFill>
                            <a:schemeClr val="bg1">
                              <a:lumMod val="50000"/>
                            </a:schemeClr>
                          </a:solidFill>
                          <a:latin typeface="+mn-lt"/>
                          <a:cs typeface="Calibri"/>
                        </a:rPr>
                        <a:t>Normally, </a:t>
                      </a:r>
                      <a:r>
                        <a:rPr lang="en-US" sz="1600" b="0" dirty="0" smtClean="0">
                          <a:solidFill>
                            <a:schemeClr val="bg1">
                              <a:lumMod val="50000"/>
                            </a:schemeClr>
                          </a:solidFill>
                          <a:latin typeface="+mn-lt"/>
                          <a:cs typeface="Calibri"/>
                        </a:rPr>
                        <a:t>MS </a:t>
                      </a:r>
                      <a:r>
                        <a:rPr lang="en-US" sz="1600" b="0" spc="-10" dirty="0" smtClean="0">
                          <a:solidFill>
                            <a:schemeClr val="bg1">
                              <a:lumMod val="50000"/>
                            </a:schemeClr>
                          </a:solidFill>
                          <a:latin typeface="+mn-lt"/>
                          <a:cs typeface="Calibri"/>
                        </a:rPr>
                        <a:t>discharges  </a:t>
                      </a:r>
                      <a:r>
                        <a:rPr lang="en-US" sz="1600" b="0" spc="-5" dirty="0" smtClean="0">
                          <a:solidFill>
                            <a:schemeClr val="bg1">
                              <a:lumMod val="50000"/>
                            </a:schemeClr>
                          </a:solidFill>
                          <a:latin typeface="+mn-lt"/>
                          <a:cs typeface="Calibri"/>
                        </a:rPr>
                        <a:t>continuously</a:t>
                      </a:r>
                      <a:r>
                        <a:rPr lang="en-US" sz="1600" b="0" spc="-95" dirty="0" smtClean="0">
                          <a:solidFill>
                            <a:schemeClr val="bg1">
                              <a:lumMod val="50000"/>
                            </a:schemeClr>
                          </a:solidFill>
                          <a:latin typeface="+mn-lt"/>
                          <a:cs typeface="Calibri"/>
                        </a:rPr>
                        <a:t> </a:t>
                      </a:r>
                      <a:r>
                        <a:rPr lang="en-US" sz="1600" b="0" spc="-5" dirty="0" smtClean="0">
                          <a:solidFill>
                            <a:schemeClr val="bg1">
                              <a:lumMod val="50000"/>
                            </a:schemeClr>
                          </a:solidFill>
                          <a:latin typeface="+mn-lt"/>
                          <a:cs typeface="Calibri"/>
                        </a:rPr>
                        <a:t>(spontaneous  activity)</a:t>
                      </a:r>
                      <a:endParaRPr lang="en-US" sz="1600" b="0" dirty="0" smtClean="0">
                        <a:solidFill>
                          <a:schemeClr val="bg1">
                            <a:lumMod val="50000"/>
                          </a:schemeClr>
                        </a:solidFill>
                        <a:latin typeface="+mn-lt"/>
                        <a:cs typeface="Calibri"/>
                      </a:endParaRPr>
                    </a:p>
                    <a:p>
                      <a:pPr marL="355600" marR="58419" indent="-342900">
                        <a:lnSpc>
                          <a:spcPct val="100000"/>
                        </a:lnSpc>
                        <a:spcBef>
                          <a:spcPts val="625"/>
                        </a:spcBef>
                        <a:buClr>
                          <a:schemeClr val="accent2"/>
                        </a:buClr>
                        <a:buFont typeface="Wingdings"/>
                        <a:buChar char=""/>
                        <a:tabLst>
                          <a:tab pos="354965" algn="l"/>
                          <a:tab pos="355600" algn="l"/>
                        </a:tabLst>
                      </a:pPr>
                      <a:r>
                        <a:rPr lang="en-US" sz="1600" b="0" spc="-10" dirty="0" smtClean="0">
                          <a:solidFill>
                            <a:schemeClr val="bg1">
                              <a:lumMod val="50000"/>
                            </a:schemeClr>
                          </a:solidFill>
                          <a:latin typeface="+mn-lt"/>
                          <a:cs typeface="Calibri"/>
                        </a:rPr>
                        <a:t>Stretching </a:t>
                      </a:r>
                      <a:r>
                        <a:rPr lang="en-US" sz="1600" b="0" dirty="0" smtClean="0">
                          <a:solidFill>
                            <a:schemeClr val="bg1">
                              <a:lumMod val="50000"/>
                            </a:schemeClr>
                          </a:solidFill>
                          <a:latin typeface="+mn-lt"/>
                          <a:cs typeface="Calibri"/>
                        </a:rPr>
                        <a:t>the MS </a:t>
                      </a:r>
                      <a:r>
                        <a:rPr lang="en-US" sz="1600" b="0" spc="-10" dirty="0" smtClean="0">
                          <a:solidFill>
                            <a:schemeClr val="bg1">
                              <a:lumMod val="50000"/>
                            </a:schemeClr>
                          </a:solidFill>
                          <a:latin typeface="+mn-lt"/>
                          <a:cs typeface="Calibri"/>
                        </a:rPr>
                        <a:t>increases  </a:t>
                      </a:r>
                      <a:r>
                        <a:rPr lang="en-US" sz="1600" b="0" dirty="0" smtClean="0">
                          <a:solidFill>
                            <a:schemeClr val="bg1">
                              <a:lumMod val="50000"/>
                            </a:schemeClr>
                          </a:solidFill>
                          <a:latin typeface="+mn-lt"/>
                          <a:cs typeface="Calibri"/>
                        </a:rPr>
                        <a:t>the </a:t>
                      </a:r>
                      <a:r>
                        <a:rPr lang="en-US" sz="1600" b="0" spc="-25" dirty="0" smtClean="0">
                          <a:solidFill>
                            <a:schemeClr val="bg1">
                              <a:lumMod val="50000"/>
                            </a:schemeClr>
                          </a:solidFill>
                          <a:latin typeface="+mn-lt"/>
                          <a:cs typeface="Calibri"/>
                        </a:rPr>
                        <a:t>rate </a:t>
                      </a:r>
                      <a:r>
                        <a:rPr lang="en-US" sz="1600" b="0" spc="-5" dirty="0" smtClean="0">
                          <a:solidFill>
                            <a:schemeClr val="bg1">
                              <a:lumMod val="50000"/>
                            </a:schemeClr>
                          </a:solidFill>
                          <a:latin typeface="+mn-lt"/>
                          <a:cs typeface="Calibri"/>
                        </a:rPr>
                        <a:t>of firing (positive  </a:t>
                      </a:r>
                      <a:r>
                        <a:rPr lang="en-US" sz="1600" b="0" dirty="0" smtClean="0">
                          <a:solidFill>
                            <a:schemeClr val="bg1">
                              <a:lumMod val="50000"/>
                            </a:schemeClr>
                          </a:solidFill>
                          <a:latin typeface="+mn-lt"/>
                          <a:cs typeface="Calibri"/>
                        </a:rPr>
                        <a:t>signal </a:t>
                      </a:r>
                      <a:r>
                        <a:rPr lang="en-US" sz="1600" b="0" spc="-15" dirty="0" smtClean="0">
                          <a:solidFill>
                            <a:schemeClr val="bg1">
                              <a:lumMod val="50000"/>
                            </a:schemeClr>
                          </a:solidFill>
                          <a:latin typeface="+mn-lt"/>
                          <a:cs typeface="Calibri"/>
                        </a:rPr>
                        <a:t>to </a:t>
                      </a:r>
                      <a:r>
                        <a:rPr lang="en-US" sz="1600" b="0" spc="-5" dirty="0" smtClean="0">
                          <a:solidFill>
                            <a:schemeClr val="bg1">
                              <a:lumMod val="50000"/>
                            </a:schemeClr>
                          </a:solidFill>
                          <a:latin typeface="+mn-lt"/>
                          <a:cs typeface="Calibri"/>
                        </a:rPr>
                        <a:t>the</a:t>
                      </a:r>
                      <a:r>
                        <a:rPr lang="en-US" sz="1600" b="0" spc="-50" dirty="0" smtClean="0">
                          <a:solidFill>
                            <a:schemeClr val="bg1">
                              <a:lumMod val="50000"/>
                            </a:schemeClr>
                          </a:solidFill>
                          <a:latin typeface="+mn-lt"/>
                          <a:cs typeface="Calibri"/>
                        </a:rPr>
                        <a:t> </a:t>
                      </a:r>
                      <a:r>
                        <a:rPr lang="en-US" sz="1600" b="0" spc="-15" dirty="0" smtClean="0">
                          <a:solidFill>
                            <a:schemeClr val="bg1">
                              <a:lumMod val="50000"/>
                            </a:schemeClr>
                          </a:solidFill>
                          <a:latin typeface="+mn-lt"/>
                          <a:cs typeface="Calibri"/>
                        </a:rPr>
                        <a:t>brain).</a:t>
                      </a:r>
                      <a:endParaRPr lang="en-US" sz="1600" b="0" dirty="0" smtClean="0">
                        <a:solidFill>
                          <a:schemeClr val="bg1">
                            <a:lumMod val="50000"/>
                          </a:schemeClr>
                        </a:solidFill>
                        <a:latin typeface="+mn-lt"/>
                        <a:cs typeface="Calibri"/>
                      </a:endParaRPr>
                    </a:p>
                    <a:p>
                      <a:pPr marL="355600" marR="185420" indent="-342900">
                        <a:lnSpc>
                          <a:spcPct val="100000"/>
                        </a:lnSpc>
                        <a:spcBef>
                          <a:spcPts val="625"/>
                        </a:spcBef>
                        <a:buClr>
                          <a:schemeClr val="accent2"/>
                        </a:buClr>
                        <a:buFont typeface="Wingdings"/>
                        <a:buChar char=""/>
                        <a:tabLst>
                          <a:tab pos="354965" algn="l"/>
                          <a:tab pos="355600" algn="l"/>
                        </a:tabLst>
                      </a:pPr>
                      <a:r>
                        <a:rPr lang="en-US" sz="1600" b="0" spc="-5" dirty="0" smtClean="0">
                          <a:solidFill>
                            <a:schemeClr val="bg1">
                              <a:lumMod val="50000"/>
                            </a:schemeClr>
                          </a:solidFill>
                          <a:latin typeface="+mn-lt"/>
                          <a:cs typeface="Calibri"/>
                        </a:rPr>
                        <a:t>Shortening </a:t>
                      </a:r>
                      <a:r>
                        <a:rPr lang="en-US" sz="1600" b="0" dirty="0" smtClean="0">
                          <a:solidFill>
                            <a:schemeClr val="bg1">
                              <a:lumMod val="50000"/>
                            </a:schemeClr>
                          </a:solidFill>
                          <a:latin typeface="+mn-lt"/>
                          <a:cs typeface="Calibri"/>
                        </a:rPr>
                        <a:t>the </a:t>
                      </a:r>
                      <a:r>
                        <a:rPr lang="en-US" sz="1600" b="0" spc="-5" dirty="0" smtClean="0">
                          <a:solidFill>
                            <a:schemeClr val="bg1">
                              <a:lumMod val="50000"/>
                            </a:schemeClr>
                          </a:solidFill>
                          <a:latin typeface="+mn-lt"/>
                          <a:cs typeface="Calibri"/>
                        </a:rPr>
                        <a:t>spindle decreases </a:t>
                      </a:r>
                      <a:r>
                        <a:rPr lang="en-US" sz="1600" b="0" dirty="0" smtClean="0">
                          <a:solidFill>
                            <a:schemeClr val="bg1">
                              <a:lumMod val="50000"/>
                            </a:schemeClr>
                          </a:solidFill>
                          <a:latin typeface="+mn-lt"/>
                          <a:cs typeface="Calibri"/>
                        </a:rPr>
                        <a:t>the </a:t>
                      </a:r>
                      <a:r>
                        <a:rPr lang="en-US" sz="1600" b="0" spc="-25" dirty="0" smtClean="0">
                          <a:solidFill>
                            <a:schemeClr val="bg1">
                              <a:lumMod val="50000"/>
                            </a:schemeClr>
                          </a:solidFill>
                          <a:latin typeface="+mn-lt"/>
                          <a:cs typeface="Calibri"/>
                        </a:rPr>
                        <a:t>rate </a:t>
                      </a:r>
                      <a:r>
                        <a:rPr lang="en-US" sz="1600" b="0" spc="-5" dirty="0" smtClean="0">
                          <a:solidFill>
                            <a:schemeClr val="bg1">
                              <a:lumMod val="50000"/>
                            </a:schemeClr>
                          </a:solidFill>
                          <a:latin typeface="+mn-lt"/>
                          <a:cs typeface="Calibri"/>
                        </a:rPr>
                        <a:t>of firing  </a:t>
                      </a:r>
                      <a:r>
                        <a:rPr lang="en-US" sz="1600" b="0" spc="-15" dirty="0" smtClean="0">
                          <a:solidFill>
                            <a:schemeClr val="bg1">
                              <a:lumMod val="50000"/>
                            </a:schemeClr>
                          </a:solidFill>
                          <a:latin typeface="+mn-lt"/>
                          <a:cs typeface="Calibri"/>
                        </a:rPr>
                        <a:t>(negative</a:t>
                      </a:r>
                      <a:r>
                        <a:rPr lang="en-US" sz="1600" b="0" spc="-65" dirty="0" smtClean="0">
                          <a:solidFill>
                            <a:schemeClr val="bg1">
                              <a:lumMod val="50000"/>
                            </a:schemeClr>
                          </a:solidFill>
                          <a:latin typeface="+mn-lt"/>
                          <a:cs typeface="Calibri"/>
                        </a:rPr>
                        <a:t> </a:t>
                      </a:r>
                      <a:r>
                        <a:rPr lang="en-US" sz="1600" b="0" dirty="0" smtClean="0">
                          <a:solidFill>
                            <a:schemeClr val="bg1">
                              <a:lumMod val="50000"/>
                            </a:schemeClr>
                          </a:solidFill>
                          <a:latin typeface="+mn-lt"/>
                          <a:cs typeface="Calibri"/>
                        </a:rPr>
                        <a:t>signal)</a:t>
                      </a:r>
                    </a:p>
                    <a:p>
                      <a:pPr marL="355600" marR="5080" indent="-342900">
                        <a:lnSpc>
                          <a:spcPct val="100000"/>
                        </a:lnSpc>
                        <a:spcBef>
                          <a:spcPts val="625"/>
                        </a:spcBef>
                        <a:buClr>
                          <a:schemeClr val="accent2"/>
                        </a:buClr>
                        <a:buFont typeface="Wingdings"/>
                        <a:buChar char=""/>
                        <a:tabLst>
                          <a:tab pos="354965" algn="l"/>
                          <a:tab pos="355600" algn="l"/>
                        </a:tabLst>
                      </a:pPr>
                      <a:r>
                        <a:rPr lang="en-US" sz="1600" b="0" spc="-5" dirty="0" smtClean="0">
                          <a:latin typeface="+mn-lt"/>
                          <a:cs typeface="Calibri"/>
                        </a:rPr>
                        <a:t>The number </a:t>
                      </a:r>
                      <a:r>
                        <a:rPr lang="en-US" sz="1600" b="0" dirty="0" smtClean="0">
                          <a:latin typeface="+mn-lt"/>
                          <a:cs typeface="Calibri"/>
                        </a:rPr>
                        <a:t>of </a:t>
                      </a:r>
                      <a:r>
                        <a:rPr lang="en-US" sz="1600" b="0" spc="-5" dirty="0" smtClean="0">
                          <a:latin typeface="+mn-lt"/>
                          <a:cs typeface="Calibri"/>
                        </a:rPr>
                        <a:t>impulses </a:t>
                      </a:r>
                      <a:r>
                        <a:rPr lang="en-US" sz="1600" b="0" spc="-10" dirty="0" smtClean="0">
                          <a:latin typeface="+mn-lt"/>
                          <a:cs typeface="Calibri"/>
                        </a:rPr>
                        <a:t>sent are  </a:t>
                      </a:r>
                      <a:r>
                        <a:rPr lang="en-US" sz="1600" b="0" spc="-5" dirty="0" smtClean="0">
                          <a:latin typeface="+mn-lt"/>
                          <a:cs typeface="Calibri"/>
                        </a:rPr>
                        <a:t>proportional </a:t>
                      </a:r>
                      <a:r>
                        <a:rPr lang="en-US" sz="1600" b="0" spc="-15" dirty="0" smtClean="0">
                          <a:latin typeface="+mn-lt"/>
                          <a:cs typeface="Calibri"/>
                        </a:rPr>
                        <a:t>to </a:t>
                      </a:r>
                      <a:r>
                        <a:rPr lang="en-US" sz="1600" b="0" dirty="0" smtClean="0">
                          <a:latin typeface="+mn-lt"/>
                          <a:cs typeface="Calibri"/>
                        </a:rPr>
                        <a:t>the  </a:t>
                      </a:r>
                      <a:r>
                        <a:rPr lang="en-US" sz="1600" b="0" spc="-15" dirty="0" smtClean="0">
                          <a:latin typeface="+mn-lt"/>
                          <a:cs typeface="Calibri"/>
                        </a:rPr>
                        <a:t>stretched </a:t>
                      </a:r>
                      <a:r>
                        <a:rPr lang="en-US" sz="1600" b="0" spc="-5" dirty="0" smtClean="0">
                          <a:latin typeface="+mn-lt"/>
                          <a:cs typeface="Calibri"/>
                        </a:rPr>
                        <a:t>length </a:t>
                      </a:r>
                      <a:r>
                        <a:rPr lang="en-US" sz="1600" b="0" dirty="0" smtClean="0">
                          <a:latin typeface="+mn-lt"/>
                          <a:cs typeface="Calibri"/>
                        </a:rPr>
                        <a:t>of </a:t>
                      </a:r>
                      <a:r>
                        <a:rPr lang="en-US" sz="1600" b="0" spc="-5" dirty="0" smtClean="0">
                          <a:latin typeface="+mn-lt"/>
                          <a:cs typeface="Calibri"/>
                        </a:rPr>
                        <a:t>the  </a:t>
                      </a:r>
                      <a:r>
                        <a:rPr lang="en-US" sz="1600" b="0" dirty="0" smtClean="0">
                          <a:latin typeface="+mn-lt"/>
                          <a:cs typeface="Calibri"/>
                        </a:rPr>
                        <a:t>muscle </a:t>
                      </a:r>
                      <a:r>
                        <a:rPr lang="en-US" sz="1600" b="0" spc="-10" dirty="0" smtClean="0">
                          <a:solidFill>
                            <a:srgbClr val="FF0000"/>
                          </a:solidFill>
                          <a:latin typeface="+mn-lt"/>
                          <a:cs typeface="Calibri"/>
                        </a:rPr>
                        <a:t>(important</a:t>
                      </a:r>
                      <a:r>
                        <a:rPr lang="en-US" sz="1600" b="0" spc="-55" dirty="0" smtClean="0">
                          <a:solidFill>
                            <a:srgbClr val="FF0000"/>
                          </a:solidFill>
                          <a:latin typeface="+mn-lt"/>
                          <a:cs typeface="Calibri"/>
                        </a:rPr>
                        <a:t> </a:t>
                      </a:r>
                      <a:r>
                        <a:rPr lang="en-US" sz="1600" b="0" spc="-5" dirty="0" smtClean="0">
                          <a:solidFill>
                            <a:srgbClr val="FF0000"/>
                          </a:solidFill>
                          <a:latin typeface="+mn-lt"/>
                          <a:cs typeface="Calibri"/>
                        </a:rPr>
                        <a:t>concept).</a:t>
                      </a:r>
                    </a:p>
                    <a:p>
                      <a:pPr marL="355600" marR="5080" indent="-342900">
                        <a:lnSpc>
                          <a:spcPct val="100000"/>
                        </a:lnSpc>
                        <a:spcBef>
                          <a:spcPts val="625"/>
                        </a:spcBef>
                        <a:buClr>
                          <a:schemeClr val="accent2"/>
                        </a:buClr>
                        <a:buFont typeface="Wingdings"/>
                        <a:buChar char=""/>
                        <a:tabLst>
                          <a:tab pos="354965" algn="l"/>
                          <a:tab pos="355600" algn="l"/>
                        </a:tabLst>
                      </a:pPr>
                      <a:r>
                        <a:rPr kumimoji="0" lang="en-US" sz="1600" b="0" kern="1200" spc="-5" dirty="0" smtClean="0">
                          <a:solidFill>
                            <a:schemeClr val="tx1"/>
                          </a:solidFill>
                          <a:latin typeface="+mn-lt"/>
                          <a:ea typeface="+mn-ea"/>
                          <a:cs typeface="Calibri"/>
                        </a:rPr>
                        <a:t>Stretching of muscle also stretches the spindle.</a:t>
                      </a:r>
                    </a:p>
                    <a:p>
                      <a:pPr marL="355600" marR="5080" indent="-342900">
                        <a:lnSpc>
                          <a:spcPct val="100000"/>
                        </a:lnSpc>
                        <a:spcBef>
                          <a:spcPts val="625"/>
                        </a:spcBef>
                        <a:buClr>
                          <a:schemeClr val="accent2"/>
                        </a:buClr>
                        <a:buFont typeface="Wingdings"/>
                        <a:buChar char=""/>
                        <a:tabLst>
                          <a:tab pos="354965" algn="l"/>
                          <a:tab pos="355600" algn="l"/>
                        </a:tabLst>
                      </a:pPr>
                      <a:r>
                        <a:rPr kumimoji="0" lang="en-US" sz="1600" b="0" kern="1200" spc="-5" dirty="0" smtClean="0">
                          <a:solidFill>
                            <a:schemeClr val="tx1"/>
                          </a:solidFill>
                          <a:latin typeface="+mn-lt"/>
                          <a:ea typeface="+mn-ea"/>
                          <a:cs typeface="Calibri"/>
                        </a:rPr>
                        <a:t>It send the impulses to the spinal coed. </a:t>
                      </a:r>
                    </a:p>
                  </a:txBody>
                  <a:tcPr>
                    <a:solidFill>
                      <a:schemeClr val="bg1"/>
                    </a:solidFill>
                  </a:tcPr>
                </a:tc>
                <a:extLst>
                  <a:ext uri="{0D108BD9-81ED-4DB2-BD59-A6C34878D82A}">
                    <a16:rowId xmlns:a16="http://schemas.microsoft.com/office/drawing/2014/main" val="10001"/>
                  </a:ext>
                </a:extLst>
              </a:tr>
            </a:tbl>
          </a:graphicData>
        </a:graphic>
      </p:graphicFrame>
      <p:sp>
        <p:nvSpPr>
          <p:cNvPr id="6" name="object 6"/>
          <p:cNvSpPr/>
          <p:nvPr/>
        </p:nvSpPr>
        <p:spPr>
          <a:xfrm>
            <a:off x="609460" y="1268760"/>
            <a:ext cx="1668528" cy="4818732"/>
          </a:xfrm>
          <a:prstGeom prst="rect">
            <a:avLst/>
          </a:prstGeom>
          <a:blipFill>
            <a:blip r:embed="rId2" cstate="print"/>
            <a:stretch>
              <a:fillRect/>
            </a:stretch>
          </a:blipFill>
        </p:spPr>
        <p:txBody>
          <a:bodyPr wrap="square" lIns="0" tIns="0" rIns="0" bIns="0" rtlCol="0"/>
          <a:lstStyle/>
          <a:p>
            <a:endParaRPr/>
          </a:p>
        </p:txBody>
      </p:sp>
      <p:sp>
        <p:nvSpPr>
          <p:cNvPr id="7" name="object 3"/>
          <p:cNvSpPr/>
          <p:nvPr/>
        </p:nvSpPr>
        <p:spPr>
          <a:xfrm>
            <a:off x="9766820" y="1274195"/>
            <a:ext cx="1812583" cy="4818732"/>
          </a:xfrm>
          <a:prstGeom prst="rect">
            <a:avLst/>
          </a:prstGeom>
          <a:blipFill>
            <a:blip r:embed="rId3" cstate="print"/>
            <a:stretch>
              <a:fillRect/>
            </a:stretch>
          </a:blipFill>
        </p:spPr>
        <p:txBody>
          <a:bodyPr wrap="square" lIns="0" tIns="0" rIns="0" bIns="0" rtlCol="0"/>
          <a:lstStyle/>
          <a:p>
            <a:endParaRPr/>
          </a:p>
        </p:txBody>
      </p:sp>
      <p:cxnSp>
        <p:nvCxnSpPr>
          <p:cNvPr id="9" name="Straight Arrow Connector 8"/>
          <p:cNvCxnSpPr/>
          <p:nvPr/>
        </p:nvCxnSpPr>
        <p:spPr>
          <a:xfrm flipH="1" flipV="1">
            <a:off x="1485900" y="3140968"/>
            <a:ext cx="1152128" cy="7200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730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chemeClr val="bg1">
                    <a:lumMod val="50000"/>
                  </a:schemeClr>
                </a:solidFill>
              </a:rPr>
              <a:t>Stretch reflexes</a:t>
            </a:r>
            <a:endParaRPr lang="ar-SA" sz="3200" dirty="0">
              <a:solidFill>
                <a:schemeClr val="bg1">
                  <a:lumMod val="50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p:cNvSpPr txBox="1"/>
          <p:nvPr/>
        </p:nvSpPr>
        <p:spPr>
          <a:xfrm>
            <a:off x="609460" y="1328696"/>
            <a:ext cx="5268928" cy="1107996"/>
          </a:xfrm>
          <a:prstGeom prst="rect">
            <a:avLst/>
          </a:prstGeom>
          <a:noFill/>
        </p:spPr>
        <p:txBody>
          <a:bodyPr wrap="square" rtlCol="0">
            <a:spAutoFit/>
          </a:bodyPr>
          <a:lstStyle/>
          <a:p>
            <a:pPr marL="12700">
              <a:lnSpc>
                <a:spcPct val="100000"/>
              </a:lnSpc>
              <a:tabLst>
                <a:tab pos="355600" algn="l"/>
                <a:tab pos="356235" algn="l"/>
              </a:tabLst>
            </a:pPr>
            <a:r>
              <a:rPr lang="en-US" sz="1800" dirty="0">
                <a:solidFill>
                  <a:schemeClr val="accent2">
                    <a:lumMod val="75000"/>
                  </a:schemeClr>
                </a:solidFill>
              </a:rPr>
              <a:t>Knee Jerk </a:t>
            </a:r>
            <a:r>
              <a:rPr lang="en-US" sz="1800" dirty="0" smtClean="0">
                <a:solidFill>
                  <a:schemeClr val="accent2">
                    <a:lumMod val="75000"/>
                  </a:schemeClr>
                </a:solidFill>
              </a:rPr>
              <a:t>Reflex:</a:t>
            </a:r>
            <a:endParaRPr lang="en-US" sz="1800" spc="-15" dirty="0" smtClean="0">
              <a:solidFill>
                <a:schemeClr val="accent2">
                  <a:lumMod val="75000"/>
                </a:schemeClr>
              </a:solidFill>
              <a:cs typeface="Calibri"/>
            </a:endParaRPr>
          </a:p>
          <a:p>
            <a:pPr marL="355600" indent="-342900">
              <a:lnSpc>
                <a:spcPct val="100000"/>
              </a:lnSpc>
              <a:buClr>
                <a:schemeClr val="accent2"/>
              </a:buClr>
              <a:buFont typeface="Arial" charset="0"/>
              <a:buChar char="•"/>
              <a:tabLst>
                <a:tab pos="355600" algn="l"/>
                <a:tab pos="356235" algn="l"/>
              </a:tabLst>
            </a:pPr>
            <a:r>
              <a:rPr lang="en-US" sz="1600" spc="-15" dirty="0" smtClean="0">
                <a:cs typeface="Calibri"/>
              </a:rPr>
              <a:t>Contraction </a:t>
            </a:r>
            <a:r>
              <a:rPr lang="en-US" sz="1600" spc="-5" dirty="0">
                <a:cs typeface="Calibri"/>
              </a:rPr>
              <a:t>of the muscle </a:t>
            </a:r>
            <a:r>
              <a:rPr lang="en-US" sz="1600" spc="-10" dirty="0">
                <a:cs typeface="Calibri"/>
              </a:rPr>
              <a:t>being </a:t>
            </a:r>
            <a:r>
              <a:rPr lang="en-US" sz="1600" spc="-20" dirty="0">
                <a:cs typeface="Calibri"/>
              </a:rPr>
              <a:t>stretched</a:t>
            </a:r>
            <a:r>
              <a:rPr lang="en-US" sz="1600" spc="145" dirty="0">
                <a:cs typeface="Calibri"/>
              </a:rPr>
              <a:t> </a:t>
            </a:r>
            <a:r>
              <a:rPr lang="en-US" sz="1600" spc="-10" dirty="0">
                <a:cs typeface="Calibri"/>
              </a:rPr>
              <a:t>(quadriceps</a:t>
            </a:r>
            <a:r>
              <a:rPr lang="en-US" sz="1600" spc="-10" dirty="0" smtClean="0">
                <a:cs typeface="Calibri"/>
              </a:rPr>
              <a:t>).</a:t>
            </a:r>
            <a:endParaRPr lang="en-US" sz="1600" dirty="0">
              <a:cs typeface="Calibri"/>
            </a:endParaRPr>
          </a:p>
          <a:p>
            <a:pPr marL="355600" indent="-342900">
              <a:lnSpc>
                <a:spcPct val="100000"/>
              </a:lnSpc>
              <a:buClr>
                <a:schemeClr val="accent2"/>
              </a:buClr>
              <a:buFont typeface="Arial" charset="0"/>
              <a:buChar char="•"/>
              <a:tabLst>
                <a:tab pos="355600" algn="l"/>
                <a:tab pos="356235" algn="l"/>
              </a:tabLst>
            </a:pPr>
            <a:r>
              <a:rPr lang="en-US" sz="1600" spc="-20" dirty="0">
                <a:cs typeface="Calibri"/>
              </a:rPr>
              <a:t>Reciprocal </a:t>
            </a:r>
            <a:r>
              <a:rPr lang="en-US" sz="1600" spc="-10" dirty="0">
                <a:cs typeface="Calibri"/>
              </a:rPr>
              <a:t>inhibition </a:t>
            </a:r>
            <a:r>
              <a:rPr lang="en-US" sz="1600" spc="-5" dirty="0">
                <a:cs typeface="Calibri"/>
              </a:rPr>
              <a:t>of the </a:t>
            </a:r>
            <a:r>
              <a:rPr lang="en-US" sz="1600" spc="-15" dirty="0">
                <a:cs typeface="Calibri"/>
              </a:rPr>
              <a:t>antagonistic</a:t>
            </a:r>
            <a:r>
              <a:rPr lang="en-US" sz="1600" spc="140" dirty="0">
                <a:cs typeface="Calibri"/>
              </a:rPr>
              <a:t> </a:t>
            </a:r>
            <a:r>
              <a:rPr lang="en-US" sz="1600" spc="-5" dirty="0" smtClean="0">
                <a:cs typeface="Calibri"/>
              </a:rPr>
              <a:t>muscle.</a:t>
            </a:r>
            <a:r>
              <a:rPr lang="en-US" sz="1600" dirty="0" smtClean="0">
                <a:cs typeface="Calibri"/>
              </a:rPr>
              <a:t> </a:t>
            </a:r>
            <a:r>
              <a:rPr lang="en-US" sz="1600" spc="-10" dirty="0" smtClean="0">
                <a:cs typeface="Calibri"/>
              </a:rPr>
              <a:t>(hamstring</a:t>
            </a:r>
            <a:r>
              <a:rPr lang="en-US" sz="1600" spc="-10" dirty="0">
                <a:cs typeface="Calibri"/>
              </a:rPr>
              <a:t>) </a:t>
            </a:r>
            <a:r>
              <a:rPr lang="en-US" sz="1600" spc="-15" dirty="0">
                <a:cs typeface="Calibri"/>
              </a:rPr>
              <a:t>through reciprocal</a:t>
            </a:r>
            <a:r>
              <a:rPr lang="en-US" sz="1600" spc="30" dirty="0">
                <a:cs typeface="Calibri"/>
              </a:rPr>
              <a:t> </a:t>
            </a:r>
            <a:r>
              <a:rPr lang="en-US" sz="1600" spc="-10" dirty="0" smtClean="0">
                <a:cs typeface="Calibri"/>
              </a:rPr>
              <a:t>innervation.</a:t>
            </a:r>
            <a:endParaRPr lang="en-US" sz="1600" dirty="0">
              <a:cs typeface="Calibri"/>
            </a:endParaRPr>
          </a:p>
        </p:txBody>
      </p:sp>
      <p:sp>
        <p:nvSpPr>
          <p:cNvPr id="6" name="object 2"/>
          <p:cNvSpPr/>
          <p:nvPr/>
        </p:nvSpPr>
        <p:spPr>
          <a:xfrm>
            <a:off x="609460" y="2622388"/>
            <a:ext cx="4908888" cy="3548266"/>
          </a:xfrm>
          <a:prstGeom prst="rect">
            <a:avLst/>
          </a:prstGeom>
          <a:blipFill>
            <a:blip r:embed="rId2" cstate="print"/>
            <a:stretch>
              <a:fillRect/>
            </a:stretch>
          </a:blipFill>
        </p:spPr>
        <p:txBody>
          <a:bodyPr wrap="square" lIns="0" tIns="0" rIns="0" bIns="0" rtlCol="0"/>
          <a:lstStyle/>
          <a:p>
            <a:endParaRPr/>
          </a:p>
        </p:txBody>
      </p:sp>
      <p:sp>
        <p:nvSpPr>
          <p:cNvPr id="7" name="TextBox 6"/>
          <p:cNvSpPr txBox="1"/>
          <p:nvPr/>
        </p:nvSpPr>
        <p:spPr>
          <a:xfrm>
            <a:off x="4562285" y="5301208"/>
            <a:ext cx="991362" cy="307777"/>
          </a:xfrm>
          <a:prstGeom prst="rect">
            <a:avLst/>
          </a:prstGeom>
          <a:noFill/>
        </p:spPr>
        <p:txBody>
          <a:bodyPr wrap="none" rtlCol="0">
            <a:spAutoFit/>
          </a:bodyPr>
          <a:lstStyle/>
          <a:p>
            <a:r>
              <a:rPr lang="en-US" sz="1400" b="1" spc="-5" dirty="0" smtClean="0">
                <a:solidFill>
                  <a:srgbClr val="FF0000"/>
                </a:solidFill>
                <a:cs typeface="Calibri"/>
              </a:rPr>
              <a:t>inhibitory</a:t>
            </a:r>
            <a:endParaRPr lang="en-US" sz="1400" dirty="0">
              <a:cs typeface="Calibri"/>
            </a:endParaRPr>
          </a:p>
        </p:txBody>
      </p:sp>
      <p:sp>
        <p:nvSpPr>
          <p:cNvPr id="9" name="object 3"/>
          <p:cNvSpPr/>
          <p:nvPr/>
        </p:nvSpPr>
        <p:spPr>
          <a:xfrm>
            <a:off x="6238429" y="2622387"/>
            <a:ext cx="5340974" cy="3611551"/>
          </a:xfrm>
          <a:prstGeom prst="rect">
            <a:avLst/>
          </a:prstGeom>
          <a:blipFill>
            <a:blip r:embed="rId3" cstate="print"/>
            <a:stretch>
              <a:fillRect/>
            </a:stretch>
          </a:blipFill>
        </p:spPr>
        <p:txBody>
          <a:bodyPr wrap="square" lIns="0" tIns="0" rIns="0" bIns="0" rtlCol="0"/>
          <a:lstStyle/>
          <a:p>
            <a:endParaRPr/>
          </a:p>
        </p:txBody>
      </p:sp>
      <p:cxnSp>
        <p:nvCxnSpPr>
          <p:cNvPr id="11" name="Straight Connector 10"/>
          <p:cNvCxnSpPr/>
          <p:nvPr/>
        </p:nvCxnSpPr>
        <p:spPr>
          <a:xfrm>
            <a:off x="5878388" y="1143000"/>
            <a:ext cx="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9926769" y="5039597"/>
            <a:ext cx="1585536" cy="830997"/>
          </a:xfrm>
          <a:prstGeom prst="rect">
            <a:avLst/>
          </a:prstGeom>
          <a:noFill/>
        </p:spPr>
        <p:txBody>
          <a:bodyPr wrap="square" rtlCol="0">
            <a:spAutoFit/>
          </a:bodyPr>
          <a:lstStyle/>
          <a:p>
            <a:r>
              <a:rPr lang="en-US" sz="1600" spc="-15" dirty="0">
                <a:solidFill>
                  <a:srgbClr val="FF0000"/>
                </a:solidFill>
                <a:cs typeface="Calibri"/>
              </a:rPr>
              <a:t>Antagonistic </a:t>
            </a:r>
            <a:r>
              <a:rPr lang="en-US" sz="1600" spc="-5" dirty="0" smtClean="0">
                <a:solidFill>
                  <a:srgbClr val="FF0000"/>
                </a:solidFill>
                <a:cs typeface="Calibri"/>
              </a:rPr>
              <a:t>muscle </a:t>
            </a:r>
            <a:r>
              <a:rPr lang="en-US" sz="1600" spc="-5" dirty="0">
                <a:solidFill>
                  <a:srgbClr val="FF0000"/>
                </a:solidFill>
                <a:cs typeface="Calibri"/>
              </a:rPr>
              <a:t>is</a:t>
            </a:r>
            <a:r>
              <a:rPr lang="en-US" sz="1600" spc="-90" dirty="0">
                <a:solidFill>
                  <a:srgbClr val="FF0000"/>
                </a:solidFill>
                <a:cs typeface="Calibri"/>
              </a:rPr>
              <a:t> </a:t>
            </a:r>
            <a:r>
              <a:rPr lang="en-US" sz="1600" spc="-10" dirty="0" smtClean="0">
                <a:solidFill>
                  <a:srgbClr val="FF0000"/>
                </a:solidFill>
                <a:cs typeface="Calibri"/>
              </a:rPr>
              <a:t>inhibited</a:t>
            </a:r>
            <a:endParaRPr lang="en-US" sz="1600" dirty="0">
              <a:cs typeface="Calibri"/>
            </a:endParaRPr>
          </a:p>
        </p:txBody>
      </p:sp>
      <p:sp>
        <p:nvSpPr>
          <p:cNvPr id="14" name="TextBox 13"/>
          <p:cNvSpPr txBox="1"/>
          <p:nvPr/>
        </p:nvSpPr>
        <p:spPr>
          <a:xfrm>
            <a:off x="6094431" y="1328696"/>
            <a:ext cx="5268928" cy="861774"/>
          </a:xfrm>
          <a:prstGeom prst="rect">
            <a:avLst/>
          </a:prstGeom>
          <a:noFill/>
        </p:spPr>
        <p:txBody>
          <a:bodyPr wrap="square" rtlCol="0">
            <a:spAutoFit/>
          </a:bodyPr>
          <a:lstStyle/>
          <a:p>
            <a:pPr marL="12700">
              <a:lnSpc>
                <a:spcPct val="100000"/>
              </a:lnSpc>
              <a:tabLst>
                <a:tab pos="355600" algn="l"/>
                <a:tab pos="356235" algn="l"/>
              </a:tabLst>
            </a:pPr>
            <a:r>
              <a:rPr lang="en-US" sz="1800" dirty="0">
                <a:solidFill>
                  <a:schemeClr val="accent2">
                    <a:lumMod val="75000"/>
                  </a:schemeClr>
                </a:solidFill>
              </a:rPr>
              <a:t>Knee Jerk Reflex &amp; Reciprocal Inhibition:</a:t>
            </a:r>
          </a:p>
          <a:p>
            <a:pPr marL="355600" indent="-342900">
              <a:lnSpc>
                <a:spcPct val="100000"/>
              </a:lnSpc>
              <a:buClr>
                <a:schemeClr val="accent2"/>
              </a:buClr>
              <a:buFont typeface="Arial" charset="0"/>
              <a:buChar char="•"/>
              <a:tabLst>
                <a:tab pos="355600" algn="l"/>
                <a:tab pos="356235" algn="l"/>
              </a:tabLst>
            </a:pPr>
            <a:r>
              <a:rPr lang="en-US" sz="1600" spc="-15" dirty="0">
                <a:cs typeface="Calibri"/>
              </a:rPr>
              <a:t>Significance of reciprocal Inhibition:</a:t>
            </a:r>
          </a:p>
          <a:p>
            <a:pPr marL="355600" indent="-342900">
              <a:lnSpc>
                <a:spcPct val="100000"/>
              </a:lnSpc>
              <a:buClr>
                <a:schemeClr val="accent2"/>
              </a:buClr>
              <a:buFont typeface="Arial" charset="0"/>
              <a:buChar char="•"/>
              <a:tabLst>
                <a:tab pos="355600" algn="l"/>
                <a:tab pos="356235" algn="l"/>
              </a:tabLst>
            </a:pPr>
            <a:r>
              <a:rPr lang="en-US" sz="1600" spc="-15" dirty="0">
                <a:cs typeface="Calibri"/>
              </a:rPr>
              <a:t>Vital in coordinating body </a:t>
            </a:r>
            <a:r>
              <a:rPr lang="en-US" sz="1600" spc="-15" dirty="0" smtClean="0">
                <a:cs typeface="Calibri"/>
              </a:rPr>
              <a:t>movements.</a:t>
            </a:r>
            <a:endParaRPr lang="en-US" sz="1600" spc="-15" dirty="0">
              <a:cs typeface="Calibri"/>
            </a:endParaRPr>
          </a:p>
        </p:txBody>
      </p:sp>
      <p:sp>
        <p:nvSpPr>
          <p:cNvPr id="5" name="Rectangle 4"/>
          <p:cNvSpPr/>
          <p:nvPr/>
        </p:nvSpPr>
        <p:spPr>
          <a:xfrm>
            <a:off x="9550796" y="0"/>
            <a:ext cx="2638029"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Doctor Explanation</a:t>
            </a:r>
          </a:p>
        </p:txBody>
      </p:sp>
    </p:spTree>
    <p:extLst>
      <p:ext uri="{BB962C8B-B14F-4D97-AF65-F5344CB8AC3E}">
        <p14:creationId xmlns:p14="http://schemas.microsoft.com/office/powerpoint/2010/main" val="1234850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Muscle can contract </a:t>
            </a:r>
            <a:r>
              <a:rPr lang="en-US" sz="2800" dirty="0" smtClean="0"/>
              <a:t>by: </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graphicFrame>
        <p:nvGraphicFramePr>
          <p:cNvPr id="5" name="Diagram 4"/>
          <p:cNvGraphicFramePr/>
          <p:nvPr>
            <p:extLst>
              <p:ext uri="{D42A27DB-BD31-4B8C-83A1-F6EECF244321}">
                <p14:modId xmlns:p14="http://schemas.microsoft.com/office/powerpoint/2010/main" val="1818835709"/>
              </p:ext>
            </p:extLst>
          </p:nvPr>
        </p:nvGraphicFramePr>
        <p:xfrm>
          <a:off x="609460" y="1340768"/>
          <a:ext cx="5700976"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460" y="3479720"/>
            <a:ext cx="5516950" cy="2682786"/>
          </a:xfrm>
          <a:prstGeom prst="rect">
            <a:avLst/>
          </a:prstGeom>
          <a:noFill/>
        </p:spPr>
        <p:txBody>
          <a:bodyPr wrap="square" rtlCol="0">
            <a:spAutoFit/>
          </a:bodyPr>
          <a:lstStyle/>
          <a:p>
            <a:pPr marL="285750" indent="-285750">
              <a:spcBef>
                <a:spcPts val="10"/>
              </a:spcBef>
              <a:buFont typeface="Wingdings" panose="05000000000000000000" pitchFamily="2" charset="2"/>
              <a:buChar char="Ø"/>
            </a:pPr>
            <a:r>
              <a:rPr lang="en-US" sz="1600" dirty="0">
                <a:cs typeface="Times New Roman"/>
              </a:rPr>
              <a:t>s</a:t>
            </a:r>
            <a:r>
              <a:rPr lang="en-US" sz="1600" spc="-20" dirty="0">
                <a:cs typeface="Times New Roman"/>
              </a:rPr>
              <a:t>i</a:t>
            </a:r>
            <a:r>
              <a:rPr lang="en-US" sz="1600" spc="-10" dirty="0">
                <a:cs typeface="Times New Roman"/>
              </a:rPr>
              <a:t>g</a:t>
            </a:r>
            <a:r>
              <a:rPr lang="en-US" sz="1600" spc="45" dirty="0">
                <a:cs typeface="Times New Roman"/>
              </a:rPr>
              <a:t>n</a:t>
            </a:r>
            <a:r>
              <a:rPr lang="en-US" sz="1600" spc="5" dirty="0">
                <a:cs typeface="Times New Roman"/>
              </a:rPr>
              <a:t>a</a:t>
            </a:r>
            <a:r>
              <a:rPr lang="en-US" sz="1600" spc="-30" dirty="0">
                <a:cs typeface="Times New Roman"/>
              </a:rPr>
              <a:t>l</a:t>
            </a:r>
            <a:r>
              <a:rPr lang="en-US" sz="1600" dirty="0">
                <a:cs typeface="Times New Roman"/>
              </a:rPr>
              <a:t>s</a:t>
            </a:r>
            <a:r>
              <a:rPr lang="en-US" sz="1600" dirty="0"/>
              <a:t> </a:t>
            </a:r>
            <a:r>
              <a:rPr lang="en-US" sz="1600" spc="-35" dirty="0">
                <a:cs typeface="Times New Roman"/>
              </a:rPr>
              <a:t>f</a:t>
            </a:r>
            <a:r>
              <a:rPr lang="en-US" sz="1600" spc="-5" dirty="0">
                <a:cs typeface="Times New Roman"/>
              </a:rPr>
              <a:t>r</a:t>
            </a:r>
            <a:r>
              <a:rPr lang="en-US" sz="1600" spc="30" dirty="0">
                <a:cs typeface="Times New Roman"/>
              </a:rPr>
              <a:t>o</a:t>
            </a:r>
            <a:r>
              <a:rPr lang="en-US" sz="1600" dirty="0">
                <a:cs typeface="Times New Roman"/>
              </a:rPr>
              <a:t>m</a:t>
            </a:r>
            <a:r>
              <a:rPr lang="en-US" sz="1600" spc="35" dirty="0">
                <a:cs typeface="Times New Roman"/>
              </a:rPr>
              <a:t> </a:t>
            </a:r>
            <a:r>
              <a:rPr lang="en-US" sz="1600" spc="40" dirty="0">
                <a:cs typeface="Times New Roman"/>
              </a:rPr>
              <a:t>t</a:t>
            </a:r>
            <a:r>
              <a:rPr lang="en-US" sz="1600" spc="45" dirty="0">
                <a:cs typeface="Times New Roman"/>
              </a:rPr>
              <a:t>h</a:t>
            </a:r>
            <a:r>
              <a:rPr lang="en-US" sz="1600" dirty="0">
                <a:cs typeface="Times New Roman"/>
              </a:rPr>
              <a:t>e</a:t>
            </a:r>
            <a:r>
              <a:rPr lang="en-US" sz="1600" spc="50" dirty="0">
                <a:cs typeface="Times New Roman"/>
              </a:rPr>
              <a:t> </a:t>
            </a:r>
            <a:r>
              <a:rPr lang="en-US" sz="1600" spc="55" dirty="0">
                <a:cs typeface="Times New Roman"/>
              </a:rPr>
              <a:t>m</a:t>
            </a:r>
            <a:r>
              <a:rPr lang="en-US" sz="1600" spc="30" dirty="0">
                <a:cs typeface="Times New Roman"/>
              </a:rPr>
              <a:t>o</a:t>
            </a:r>
            <a:r>
              <a:rPr lang="en-US" sz="1600" spc="40" dirty="0">
                <a:cs typeface="Times New Roman"/>
              </a:rPr>
              <a:t>t</a:t>
            </a:r>
            <a:r>
              <a:rPr lang="en-US" sz="1600" spc="15" dirty="0">
                <a:cs typeface="Times New Roman"/>
              </a:rPr>
              <a:t>o</a:t>
            </a:r>
            <a:r>
              <a:rPr lang="en-US" sz="1600" dirty="0">
                <a:cs typeface="Times New Roman"/>
              </a:rPr>
              <a:t>r</a:t>
            </a:r>
            <a:r>
              <a:rPr lang="en-US" sz="1600" spc="25" dirty="0">
                <a:cs typeface="Times New Roman"/>
              </a:rPr>
              <a:t> </a:t>
            </a:r>
            <a:r>
              <a:rPr lang="en-US" sz="1600" spc="-5" dirty="0">
                <a:cs typeface="Times New Roman"/>
              </a:rPr>
              <a:t>c</a:t>
            </a:r>
            <a:r>
              <a:rPr lang="en-US" sz="1600" spc="30" dirty="0">
                <a:cs typeface="Times New Roman"/>
              </a:rPr>
              <a:t>o</a:t>
            </a:r>
            <a:r>
              <a:rPr lang="en-US" sz="1600" spc="45" dirty="0">
                <a:cs typeface="Times New Roman"/>
              </a:rPr>
              <a:t>r</a:t>
            </a:r>
            <a:r>
              <a:rPr lang="en-US" sz="1600" spc="40" dirty="0">
                <a:cs typeface="Times New Roman"/>
              </a:rPr>
              <a:t>t</a:t>
            </a:r>
            <a:r>
              <a:rPr lang="en-US" sz="1600" spc="-5" dirty="0">
                <a:cs typeface="Times New Roman"/>
              </a:rPr>
              <a:t>e</a:t>
            </a:r>
            <a:r>
              <a:rPr lang="en-US" sz="1600" dirty="0">
                <a:cs typeface="Times New Roman"/>
              </a:rPr>
              <a:t>x</a:t>
            </a:r>
            <a:r>
              <a:rPr lang="en-US" sz="1600" spc="10" dirty="0">
                <a:cs typeface="Times New Roman"/>
              </a:rPr>
              <a:t> </a:t>
            </a:r>
            <a:r>
              <a:rPr lang="en-US" sz="1600" spc="40" dirty="0">
                <a:cs typeface="Times New Roman"/>
              </a:rPr>
              <a:t>t</a:t>
            </a:r>
            <a:r>
              <a:rPr lang="en-US" sz="1600" dirty="0">
                <a:cs typeface="Times New Roman"/>
              </a:rPr>
              <a:t>o</a:t>
            </a:r>
            <a:r>
              <a:rPr lang="en-US" sz="1600" spc="10" dirty="0">
                <a:cs typeface="Times New Roman"/>
              </a:rPr>
              <a:t> </a:t>
            </a:r>
            <a:r>
              <a:rPr lang="en-US" sz="1600" spc="40" dirty="0">
                <a:cs typeface="Times New Roman"/>
              </a:rPr>
              <a:t>t</a:t>
            </a:r>
            <a:r>
              <a:rPr lang="en-US" sz="1600" spc="45" dirty="0">
                <a:cs typeface="Times New Roman"/>
              </a:rPr>
              <a:t>h</a:t>
            </a:r>
            <a:r>
              <a:rPr lang="en-US" sz="1600" dirty="0">
                <a:cs typeface="Times New Roman"/>
              </a:rPr>
              <a:t>e</a:t>
            </a:r>
            <a:r>
              <a:rPr lang="en-US" sz="1600" spc="60" dirty="0">
                <a:cs typeface="Times New Roman"/>
              </a:rPr>
              <a:t> </a:t>
            </a:r>
            <a:r>
              <a:rPr lang="en-US" sz="1600" spc="5" dirty="0">
                <a:cs typeface="Times New Roman"/>
              </a:rPr>
              <a:t>a</a:t>
            </a:r>
            <a:r>
              <a:rPr lang="en-US" sz="1600" spc="-30" dirty="0">
                <a:cs typeface="Times New Roman"/>
              </a:rPr>
              <a:t>l</a:t>
            </a:r>
            <a:r>
              <a:rPr lang="en-US" sz="1600" spc="35" dirty="0">
                <a:cs typeface="Times New Roman"/>
              </a:rPr>
              <a:t>p</a:t>
            </a:r>
            <a:r>
              <a:rPr lang="en-US" sz="1600" spc="45" dirty="0">
                <a:cs typeface="Times New Roman"/>
              </a:rPr>
              <a:t>h</a:t>
            </a:r>
            <a:r>
              <a:rPr lang="en-US" sz="1600" dirty="0">
                <a:cs typeface="Times New Roman"/>
              </a:rPr>
              <a:t>a</a:t>
            </a:r>
            <a:r>
              <a:rPr lang="en-US" sz="1600" spc="45" dirty="0">
                <a:cs typeface="Times New Roman"/>
              </a:rPr>
              <a:t> </a:t>
            </a:r>
            <a:r>
              <a:rPr lang="en-US" sz="1600" spc="55" dirty="0">
                <a:cs typeface="Times New Roman"/>
              </a:rPr>
              <a:t>m</a:t>
            </a:r>
            <a:r>
              <a:rPr lang="en-US" sz="1600" spc="30" dirty="0">
                <a:cs typeface="Times New Roman"/>
              </a:rPr>
              <a:t>o</a:t>
            </a:r>
            <a:r>
              <a:rPr lang="en-US" sz="1600" spc="40" dirty="0">
                <a:cs typeface="Times New Roman"/>
              </a:rPr>
              <a:t>t</a:t>
            </a:r>
            <a:r>
              <a:rPr lang="en-US" sz="1600" spc="30" dirty="0">
                <a:cs typeface="Times New Roman"/>
              </a:rPr>
              <a:t>o</a:t>
            </a:r>
            <a:r>
              <a:rPr lang="en-US" sz="1600" dirty="0">
                <a:cs typeface="Times New Roman"/>
              </a:rPr>
              <a:t>r</a:t>
            </a:r>
            <a:r>
              <a:rPr lang="en-US" sz="1600" spc="25" dirty="0">
                <a:cs typeface="Times New Roman"/>
              </a:rPr>
              <a:t> </a:t>
            </a:r>
            <a:r>
              <a:rPr lang="en-US" sz="1600" spc="45" dirty="0">
                <a:cs typeface="Times New Roman"/>
              </a:rPr>
              <a:t>n</a:t>
            </a:r>
            <a:r>
              <a:rPr lang="en-US" sz="1600" spc="10" dirty="0">
                <a:cs typeface="Times New Roman"/>
              </a:rPr>
              <a:t>e</a:t>
            </a:r>
            <a:r>
              <a:rPr lang="en-US" sz="1600" spc="35" dirty="0">
                <a:cs typeface="Times New Roman"/>
              </a:rPr>
              <a:t>u</a:t>
            </a:r>
            <a:r>
              <a:rPr lang="en-US" sz="1600" spc="-5" dirty="0">
                <a:cs typeface="Times New Roman"/>
              </a:rPr>
              <a:t>r</a:t>
            </a:r>
            <a:r>
              <a:rPr lang="en-US" sz="1600" spc="30" dirty="0">
                <a:cs typeface="Times New Roman"/>
              </a:rPr>
              <a:t>o</a:t>
            </a:r>
            <a:r>
              <a:rPr lang="en-US" sz="1600" spc="45" dirty="0">
                <a:cs typeface="Times New Roman"/>
              </a:rPr>
              <a:t>n</a:t>
            </a:r>
            <a:r>
              <a:rPr lang="en-US" sz="1600" spc="20" dirty="0">
                <a:cs typeface="Times New Roman"/>
              </a:rPr>
              <a:t>s</a:t>
            </a:r>
            <a:r>
              <a:rPr lang="en-US" sz="1600" dirty="0">
                <a:cs typeface="Times New Roman"/>
              </a:rPr>
              <a:t>, </a:t>
            </a:r>
            <a:r>
              <a:rPr lang="en-US" sz="1600" spc="55" dirty="0">
                <a:cs typeface="Times New Roman"/>
              </a:rPr>
              <a:t>m</a:t>
            </a:r>
            <a:r>
              <a:rPr lang="en-US" sz="1600" spc="30" dirty="0">
                <a:cs typeface="Times New Roman"/>
              </a:rPr>
              <a:t>o</a:t>
            </a:r>
            <a:r>
              <a:rPr lang="en-US" sz="1600" dirty="0">
                <a:cs typeface="Times New Roman"/>
              </a:rPr>
              <a:t>s</a:t>
            </a:r>
            <a:r>
              <a:rPr lang="en-US" sz="1600" spc="35" dirty="0">
                <a:cs typeface="Times New Roman"/>
              </a:rPr>
              <a:t>t</a:t>
            </a:r>
            <a:r>
              <a:rPr lang="en-US" sz="1600" spc="25" dirty="0">
                <a:cs typeface="Times New Roman"/>
              </a:rPr>
              <a:t>l</a:t>
            </a:r>
            <a:r>
              <a:rPr lang="en-US" sz="1600" dirty="0">
                <a:cs typeface="Times New Roman"/>
              </a:rPr>
              <a:t>y </a:t>
            </a:r>
            <a:r>
              <a:rPr lang="en-US" sz="1600" spc="35" dirty="0">
                <a:cs typeface="Times New Roman"/>
              </a:rPr>
              <a:t>transmitted</a:t>
            </a:r>
            <a:r>
              <a:rPr lang="en-US" sz="1600" spc="55" dirty="0">
                <a:cs typeface="Times New Roman"/>
              </a:rPr>
              <a:t> </a:t>
            </a:r>
            <a:r>
              <a:rPr lang="en-US" sz="1600" spc="25" dirty="0">
                <a:cs typeface="Times New Roman"/>
              </a:rPr>
              <a:t>to </a:t>
            </a:r>
            <a:r>
              <a:rPr lang="en-US" sz="1600" spc="30" dirty="0">
                <a:cs typeface="Times New Roman"/>
              </a:rPr>
              <a:t>the </a:t>
            </a:r>
            <a:r>
              <a:rPr lang="en-US" sz="1600" spc="20" dirty="0">
                <a:cs typeface="Times New Roman"/>
              </a:rPr>
              <a:t>gamma</a:t>
            </a:r>
            <a:r>
              <a:rPr lang="en-US" sz="1600" spc="10" dirty="0">
                <a:cs typeface="Times New Roman"/>
              </a:rPr>
              <a:t> </a:t>
            </a:r>
            <a:r>
              <a:rPr lang="en-US" sz="1600" spc="30" dirty="0">
                <a:cs typeface="Times New Roman"/>
              </a:rPr>
              <a:t>motor</a:t>
            </a:r>
            <a:r>
              <a:rPr lang="en-US" sz="1600" spc="70" dirty="0">
                <a:cs typeface="Times New Roman"/>
              </a:rPr>
              <a:t> </a:t>
            </a:r>
            <a:r>
              <a:rPr lang="en-US" sz="1600" spc="20" dirty="0">
                <a:cs typeface="Times New Roman"/>
              </a:rPr>
              <a:t>neurons </a:t>
            </a:r>
            <a:r>
              <a:rPr lang="en-US" sz="1600" spc="-5" dirty="0">
                <a:cs typeface="Times New Roman"/>
              </a:rPr>
              <a:t>simultaneously,</a:t>
            </a:r>
            <a:r>
              <a:rPr lang="en-US" sz="1600" spc="5" dirty="0">
                <a:cs typeface="Times New Roman"/>
              </a:rPr>
              <a:t> </a:t>
            </a:r>
            <a:r>
              <a:rPr lang="en-US" sz="1600" dirty="0">
                <a:cs typeface="Times New Roman"/>
              </a:rPr>
              <a:t>an</a:t>
            </a:r>
            <a:r>
              <a:rPr lang="en-US" sz="1600" spc="105" dirty="0">
                <a:cs typeface="Times New Roman"/>
              </a:rPr>
              <a:t> </a:t>
            </a:r>
            <a:r>
              <a:rPr lang="en-US" sz="1600" spc="-10" dirty="0">
                <a:cs typeface="Times New Roman"/>
              </a:rPr>
              <a:t>effect </a:t>
            </a:r>
            <a:r>
              <a:rPr lang="en-US" sz="1600" dirty="0">
                <a:cs typeface="Times New Roman"/>
              </a:rPr>
              <a:t> </a:t>
            </a:r>
            <a:r>
              <a:rPr lang="en-US" sz="1600" spc="-5" dirty="0">
                <a:cs typeface="Times New Roman"/>
              </a:rPr>
              <a:t>called</a:t>
            </a:r>
            <a:r>
              <a:rPr lang="en-US" sz="1600" spc="-15" dirty="0">
                <a:cs typeface="Times New Roman"/>
              </a:rPr>
              <a:t> </a:t>
            </a:r>
            <a:r>
              <a:rPr lang="en-US" sz="1600" spc="10" dirty="0" err="1">
                <a:cs typeface="Palatino Linotype"/>
              </a:rPr>
              <a:t>coactivation</a:t>
            </a:r>
            <a:r>
              <a:rPr lang="en-US" sz="1600" i="1" spc="10" dirty="0">
                <a:cs typeface="Palatino Linotype"/>
              </a:rPr>
              <a:t>.</a:t>
            </a:r>
            <a:endParaRPr lang="en-US" sz="1600" dirty="0">
              <a:cs typeface="Palatino Linotype"/>
            </a:endParaRPr>
          </a:p>
          <a:p>
            <a:pPr marL="285750" indent="-285750">
              <a:spcBef>
                <a:spcPts val="10"/>
              </a:spcBef>
              <a:buFont typeface="Wingdings" panose="05000000000000000000" pitchFamily="2" charset="2"/>
              <a:buChar char="Ø"/>
            </a:pPr>
            <a:endParaRPr lang="en-US" sz="1600" dirty="0">
              <a:cs typeface="Times New Roman"/>
            </a:endParaRPr>
          </a:p>
          <a:p>
            <a:pPr marL="298450" indent="-285750">
              <a:buFont typeface="Wingdings" panose="05000000000000000000" pitchFamily="2" charset="2"/>
              <a:buChar char="Ø"/>
              <a:tabLst>
                <a:tab pos="721360" algn="l"/>
                <a:tab pos="1809114" algn="l"/>
              </a:tabLst>
            </a:pPr>
            <a:r>
              <a:rPr lang="en-US" sz="1600" spc="45" dirty="0" smtClean="0">
                <a:cs typeface="Times New Roman"/>
              </a:rPr>
              <a:t>  The </a:t>
            </a:r>
            <a:r>
              <a:rPr lang="en-US" sz="1600" spc="40" dirty="0" smtClean="0">
                <a:cs typeface="Times New Roman"/>
              </a:rPr>
              <a:t>purpose </a:t>
            </a:r>
            <a:r>
              <a:rPr lang="en-US" sz="1600" spc="20" dirty="0" smtClean="0">
                <a:cs typeface="Times New Roman"/>
              </a:rPr>
              <a:t>of</a:t>
            </a:r>
            <a:r>
              <a:rPr lang="en-US" sz="1600" spc="-110" dirty="0" smtClean="0">
                <a:cs typeface="Times New Roman"/>
              </a:rPr>
              <a:t> </a:t>
            </a:r>
            <a:r>
              <a:rPr lang="en-US" sz="1600" spc="5" dirty="0" err="1" smtClean="0">
                <a:solidFill>
                  <a:srgbClr val="FF0000"/>
                </a:solidFill>
                <a:cs typeface="Palatino Linotype"/>
              </a:rPr>
              <a:t>Coactivation</a:t>
            </a:r>
            <a:r>
              <a:rPr lang="en-US" sz="1600" spc="5" dirty="0" smtClean="0">
                <a:solidFill>
                  <a:srgbClr val="FF0000"/>
                </a:solidFill>
                <a:cs typeface="Palatino Linotype"/>
              </a:rPr>
              <a:t>:</a:t>
            </a:r>
            <a:endParaRPr lang="en-US" sz="1600" dirty="0">
              <a:cs typeface="Palatino Linotype"/>
            </a:endParaRPr>
          </a:p>
          <a:p>
            <a:pPr marL="298450" marR="709295" indent="-285750">
              <a:spcBef>
                <a:spcPts val="525"/>
              </a:spcBef>
              <a:buFont typeface="Arial" panose="020B0604020202020204" pitchFamily="34" charset="0"/>
              <a:buChar char="•"/>
              <a:tabLst>
                <a:tab pos="148590" algn="l"/>
                <a:tab pos="935990" algn="l"/>
              </a:tabLst>
            </a:pPr>
            <a:r>
              <a:rPr lang="en-US" sz="1600" spc="10" dirty="0" smtClean="0">
                <a:cs typeface="Times New Roman"/>
              </a:rPr>
              <a:t> First</a:t>
            </a:r>
            <a:r>
              <a:rPr lang="en-US" sz="1600" spc="10" dirty="0">
                <a:cs typeface="Times New Roman"/>
              </a:rPr>
              <a:t>, </a:t>
            </a:r>
            <a:r>
              <a:rPr lang="en-US" sz="1600" spc="-5" dirty="0">
                <a:cs typeface="Times New Roman"/>
              </a:rPr>
              <a:t>it </a:t>
            </a:r>
            <a:r>
              <a:rPr lang="en-US" sz="1600" spc="15" dirty="0">
                <a:cs typeface="Times New Roman"/>
              </a:rPr>
              <a:t>keeps </a:t>
            </a:r>
            <a:r>
              <a:rPr lang="en-US" sz="1600" spc="30" dirty="0">
                <a:cs typeface="Times New Roman"/>
              </a:rPr>
              <a:t>the </a:t>
            </a:r>
            <a:r>
              <a:rPr lang="en-US" sz="1600" spc="10" dirty="0">
                <a:cs typeface="Times New Roman"/>
              </a:rPr>
              <a:t>length </a:t>
            </a:r>
            <a:r>
              <a:rPr lang="en-US" sz="1600" dirty="0">
                <a:cs typeface="Times New Roman"/>
              </a:rPr>
              <a:t>of </a:t>
            </a:r>
            <a:r>
              <a:rPr lang="en-US" sz="1600" spc="30" dirty="0">
                <a:cs typeface="Times New Roman"/>
              </a:rPr>
              <a:t>the </a:t>
            </a:r>
            <a:r>
              <a:rPr lang="en-US" sz="1600" spc="20" dirty="0">
                <a:cs typeface="Times New Roman"/>
              </a:rPr>
              <a:t>receptor </a:t>
            </a:r>
            <a:r>
              <a:rPr lang="en-US" sz="1600" spc="30" dirty="0">
                <a:cs typeface="Times New Roman"/>
              </a:rPr>
              <a:t>portion </a:t>
            </a:r>
            <a:r>
              <a:rPr lang="en-US" sz="1600" dirty="0">
                <a:cs typeface="Times New Roman"/>
              </a:rPr>
              <a:t>of </a:t>
            </a:r>
            <a:r>
              <a:rPr lang="en-US" sz="1600" spc="30" dirty="0">
                <a:cs typeface="Times New Roman"/>
              </a:rPr>
              <a:t>the </a:t>
            </a:r>
            <a:r>
              <a:rPr lang="en-US" sz="1600" spc="15" dirty="0">
                <a:cs typeface="Times New Roman"/>
              </a:rPr>
              <a:t>muscle  </a:t>
            </a:r>
            <a:r>
              <a:rPr lang="en-US" sz="1600" spc="15" dirty="0" smtClean="0">
                <a:cs typeface="Times New Roman"/>
              </a:rPr>
              <a:t>spindle </a:t>
            </a:r>
            <a:r>
              <a:rPr lang="en-US" sz="1600" spc="10" dirty="0" smtClean="0">
                <a:cs typeface="Times New Roman"/>
              </a:rPr>
              <a:t>constant.</a:t>
            </a:r>
            <a:endParaRPr lang="en-US" sz="1600" dirty="0">
              <a:cs typeface="Times New Roman"/>
            </a:endParaRPr>
          </a:p>
          <a:p>
            <a:pPr marL="298450" indent="-285750">
              <a:spcBef>
                <a:spcPts val="480"/>
              </a:spcBef>
              <a:buFont typeface="Arial" panose="020B0604020202020204" pitchFamily="34" charset="0"/>
              <a:buChar char="•"/>
              <a:tabLst>
                <a:tab pos="156210" algn="l"/>
              </a:tabLst>
            </a:pPr>
            <a:r>
              <a:rPr lang="en-US" sz="1600" spc="15" dirty="0">
                <a:solidFill>
                  <a:schemeClr val="bg1">
                    <a:lumMod val="50000"/>
                  </a:schemeClr>
                </a:solidFill>
                <a:cs typeface="Times New Roman"/>
              </a:rPr>
              <a:t>Second,</a:t>
            </a:r>
            <a:r>
              <a:rPr lang="en-US" sz="1600" spc="-75" dirty="0">
                <a:solidFill>
                  <a:schemeClr val="bg1">
                    <a:lumMod val="50000"/>
                  </a:schemeClr>
                </a:solidFill>
                <a:cs typeface="Times New Roman"/>
              </a:rPr>
              <a:t> </a:t>
            </a:r>
            <a:r>
              <a:rPr lang="en-US" sz="1600" spc="5" dirty="0">
                <a:solidFill>
                  <a:schemeClr val="bg1">
                    <a:lumMod val="50000"/>
                  </a:schemeClr>
                </a:solidFill>
                <a:cs typeface="Times New Roman"/>
              </a:rPr>
              <a:t>it</a:t>
            </a:r>
            <a:r>
              <a:rPr lang="en-US" sz="1600" spc="-50" dirty="0">
                <a:solidFill>
                  <a:schemeClr val="bg1">
                    <a:lumMod val="50000"/>
                  </a:schemeClr>
                </a:solidFill>
                <a:cs typeface="Times New Roman"/>
              </a:rPr>
              <a:t> </a:t>
            </a:r>
            <a:r>
              <a:rPr lang="en-US" sz="1600" spc="30" dirty="0">
                <a:solidFill>
                  <a:schemeClr val="bg1">
                    <a:lumMod val="50000"/>
                  </a:schemeClr>
                </a:solidFill>
                <a:cs typeface="Times New Roman"/>
              </a:rPr>
              <a:t>maintains</a:t>
            </a:r>
            <a:r>
              <a:rPr lang="en-US" sz="1600" spc="-90" dirty="0">
                <a:solidFill>
                  <a:schemeClr val="bg1">
                    <a:lumMod val="50000"/>
                  </a:schemeClr>
                </a:solidFill>
                <a:cs typeface="Times New Roman"/>
              </a:rPr>
              <a:t> </a:t>
            </a:r>
            <a:r>
              <a:rPr lang="en-US" sz="1600" spc="30" dirty="0">
                <a:solidFill>
                  <a:schemeClr val="bg1">
                    <a:lumMod val="50000"/>
                  </a:schemeClr>
                </a:solidFill>
                <a:cs typeface="Times New Roman"/>
              </a:rPr>
              <a:t>the</a:t>
            </a:r>
            <a:r>
              <a:rPr lang="en-US" sz="1600" spc="-45" dirty="0">
                <a:solidFill>
                  <a:schemeClr val="bg1">
                    <a:lumMod val="50000"/>
                  </a:schemeClr>
                </a:solidFill>
                <a:cs typeface="Times New Roman"/>
              </a:rPr>
              <a:t> </a:t>
            </a:r>
            <a:r>
              <a:rPr lang="en-US" sz="1600" spc="30" dirty="0">
                <a:solidFill>
                  <a:schemeClr val="bg1">
                    <a:lumMod val="50000"/>
                  </a:schemeClr>
                </a:solidFill>
                <a:cs typeface="Times New Roman"/>
              </a:rPr>
              <a:t>proper</a:t>
            </a:r>
            <a:r>
              <a:rPr lang="en-US" sz="1600" spc="-90" dirty="0">
                <a:solidFill>
                  <a:schemeClr val="bg1">
                    <a:lumMod val="50000"/>
                  </a:schemeClr>
                </a:solidFill>
                <a:cs typeface="Times New Roman"/>
              </a:rPr>
              <a:t> </a:t>
            </a:r>
            <a:r>
              <a:rPr lang="en-US" sz="1600" spc="25" dirty="0">
                <a:solidFill>
                  <a:schemeClr val="bg1">
                    <a:lumMod val="50000"/>
                  </a:schemeClr>
                </a:solidFill>
                <a:cs typeface="Times New Roman"/>
              </a:rPr>
              <a:t>damping</a:t>
            </a:r>
            <a:r>
              <a:rPr lang="en-US" sz="1600" spc="-70" dirty="0">
                <a:solidFill>
                  <a:schemeClr val="bg1">
                    <a:lumMod val="50000"/>
                  </a:schemeClr>
                </a:solidFill>
                <a:cs typeface="Times New Roman"/>
              </a:rPr>
              <a:t> </a:t>
            </a:r>
            <a:r>
              <a:rPr lang="en-US" sz="1600" spc="25" dirty="0">
                <a:solidFill>
                  <a:schemeClr val="bg1">
                    <a:lumMod val="50000"/>
                  </a:schemeClr>
                </a:solidFill>
                <a:cs typeface="Times New Roman"/>
              </a:rPr>
              <a:t>function</a:t>
            </a:r>
            <a:r>
              <a:rPr lang="en-US" sz="1600" spc="70" dirty="0">
                <a:solidFill>
                  <a:schemeClr val="bg1">
                    <a:lumMod val="50000"/>
                  </a:schemeClr>
                </a:solidFill>
                <a:cs typeface="Times New Roman"/>
              </a:rPr>
              <a:t> </a:t>
            </a:r>
            <a:r>
              <a:rPr lang="en-US" sz="1600" spc="20" dirty="0">
                <a:solidFill>
                  <a:schemeClr val="bg1">
                    <a:lumMod val="50000"/>
                  </a:schemeClr>
                </a:solidFill>
                <a:cs typeface="Times New Roman"/>
              </a:rPr>
              <a:t>of</a:t>
            </a:r>
            <a:r>
              <a:rPr lang="en-US" sz="1600" dirty="0">
                <a:solidFill>
                  <a:schemeClr val="bg1">
                    <a:lumMod val="50000"/>
                  </a:schemeClr>
                </a:solidFill>
                <a:cs typeface="Times New Roman"/>
              </a:rPr>
              <a:t> </a:t>
            </a:r>
            <a:r>
              <a:rPr lang="en-US" sz="1600" spc="35" dirty="0">
                <a:solidFill>
                  <a:schemeClr val="bg1">
                    <a:lumMod val="50000"/>
                  </a:schemeClr>
                </a:solidFill>
                <a:cs typeface="Times New Roman"/>
              </a:rPr>
              <a:t>the</a:t>
            </a:r>
            <a:r>
              <a:rPr lang="en-US" sz="1600" spc="40" dirty="0">
                <a:solidFill>
                  <a:schemeClr val="bg1">
                    <a:lumMod val="50000"/>
                  </a:schemeClr>
                </a:solidFill>
                <a:cs typeface="Times New Roman"/>
              </a:rPr>
              <a:t> </a:t>
            </a:r>
            <a:r>
              <a:rPr lang="en-US" sz="1600" spc="15" dirty="0">
                <a:solidFill>
                  <a:schemeClr val="bg1">
                    <a:lumMod val="50000"/>
                  </a:schemeClr>
                </a:solidFill>
                <a:cs typeface="Times New Roman"/>
              </a:rPr>
              <a:t>muscle</a:t>
            </a:r>
            <a:r>
              <a:rPr lang="en-US" sz="1600" spc="55" dirty="0">
                <a:solidFill>
                  <a:schemeClr val="bg1">
                    <a:lumMod val="50000"/>
                  </a:schemeClr>
                </a:solidFill>
                <a:cs typeface="Times New Roman"/>
              </a:rPr>
              <a:t> </a:t>
            </a:r>
            <a:r>
              <a:rPr lang="en-US" sz="1600" spc="15" dirty="0" smtClean="0">
                <a:solidFill>
                  <a:schemeClr val="bg1">
                    <a:lumMod val="50000"/>
                  </a:schemeClr>
                </a:solidFill>
                <a:cs typeface="Times New Roman"/>
              </a:rPr>
              <a:t>spindle.</a:t>
            </a:r>
            <a:endParaRPr lang="en-US" sz="1600" dirty="0">
              <a:solidFill>
                <a:schemeClr val="bg1">
                  <a:lumMod val="50000"/>
                </a:schemeClr>
              </a:solidFill>
              <a:cs typeface="Times New Roman"/>
            </a:endParaRPr>
          </a:p>
          <a:p>
            <a:pPr marL="285750" indent="-285750">
              <a:buFont typeface="Arial" panose="020B0604020202020204" pitchFamily="34" charset="0"/>
              <a:buChar char="•"/>
            </a:pPr>
            <a:endParaRPr lang="en-US" sz="1600" dirty="0">
              <a:cs typeface="Times New Roman"/>
            </a:endParaRPr>
          </a:p>
        </p:txBody>
      </p:sp>
      <p:sp>
        <p:nvSpPr>
          <p:cNvPr id="7" name="TextBox 6"/>
          <p:cNvSpPr txBox="1"/>
          <p:nvPr/>
        </p:nvSpPr>
        <p:spPr>
          <a:xfrm>
            <a:off x="6526461" y="312003"/>
            <a:ext cx="5339626" cy="830997"/>
          </a:xfrm>
          <a:prstGeom prst="rect">
            <a:avLst/>
          </a:prstGeom>
          <a:noFill/>
        </p:spPr>
        <p:txBody>
          <a:bodyPr wrap="square" rtlCol="0">
            <a:spAutoFit/>
          </a:bodyPr>
          <a:lstStyle/>
          <a:p>
            <a:pPr marL="12700">
              <a:lnSpc>
                <a:spcPct val="100000"/>
              </a:lnSpc>
            </a:pPr>
            <a:r>
              <a:rPr lang="en-US" sz="2400" dirty="0">
                <a:solidFill>
                  <a:schemeClr val="tx2"/>
                </a:solidFill>
                <a:latin typeface="+mj-lt"/>
                <a:ea typeface="+mj-ea"/>
                <a:cs typeface="+mj-cs"/>
              </a:rPr>
              <a:t>Reciprocal inhibition with stretch </a:t>
            </a:r>
          </a:p>
          <a:p>
            <a:pPr marL="12700">
              <a:lnSpc>
                <a:spcPct val="100000"/>
              </a:lnSpc>
            </a:pPr>
            <a:r>
              <a:rPr lang="en-US" sz="2400" dirty="0">
                <a:solidFill>
                  <a:schemeClr val="tx2"/>
                </a:solidFill>
                <a:latin typeface="+mj-lt"/>
                <a:ea typeface="+mj-ea"/>
                <a:cs typeface="+mj-cs"/>
              </a:rPr>
              <a:t>reflex (Reciprocal innervation)</a:t>
            </a:r>
          </a:p>
        </p:txBody>
      </p:sp>
      <p:sp>
        <p:nvSpPr>
          <p:cNvPr id="8" name="TextBox 7"/>
          <p:cNvSpPr txBox="1"/>
          <p:nvPr/>
        </p:nvSpPr>
        <p:spPr>
          <a:xfrm>
            <a:off x="6598469" y="1340768"/>
            <a:ext cx="5464692" cy="1569660"/>
          </a:xfrm>
          <a:prstGeom prst="rect">
            <a:avLst/>
          </a:prstGeom>
          <a:noFill/>
        </p:spPr>
        <p:txBody>
          <a:bodyPr wrap="square" rtlCol="0">
            <a:spAutoFit/>
          </a:bodyPr>
          <a:lstStyle/>
          <a:p>
            <a:pPr marL="12700">
              <a:lnSpc>
                <a:spcPct val="100000"/>
              </a:lnSpc>
            </a:pPr>
            <a:r>
              <a:rPr lang="en-US" sz="1600" dirty="0" smtClean="0">
                <a:solidFill>
                  <a:schemeClr val="accent2">
                    <a:lumMod val="75000"/>
                  </a:schemeClr>
                </a:solidFill>
                <a:cs typeface="Times New Roman"/>
              </a:rPr>
              <a:t>As in knee jerk:</a:t>
            </a:r>
          </a:p>
          <a:p>
            <a:pPr marL="298450" marR="222885" indent="-285750">
              <a:lnSpc>
                <a:spcPct val="100000"/>
              </a:lnSpc>
              <a:spcBef>
                <a:spcPts val="15"/>
              </a:spcBef>
              <a:buFont typeface="Arial" panose="020B0604020202020204" pitchFamily="34" charset="0"/>
              <a:buChar char="•"/>
              <a:tabLst>
                <a:tab pos="951865" algn="l"/>
                <a:tab pos="2070100" algn="l"/>
              </a:tabLst>
            </a:pPr>
            <a:r>
              <a:rPr lang="en-US" sz="1600" dirty="0" smtClean="0">
                <a:solidFill>
                  <a:srgbClr val="FF0000"/>
                </a:solidFill>
                <a:cs typeface="Times New Roman"/>
              </a:rPr>
              <a:t>Contraction</a:t>
            </a:r>
            <a:r>
              <a:rPr lang="en-US" sz="1600" spc="-15" dirty="0" smtClean="0">
                <a:solidFill>
                  <a:srgbClr val="FF0000"/>
                </a:solidFill>
                <a:cs typeface="Times New Roman"/>
              </a:rPr>
              <a:t> </a:t>
            </a:r>
            <a:r>
              <a:rPr lang="en-US" sz="1600" dirty="0" smtClean="0">
                <a:solidFill>
                  <a:srgbClr val="FF0000"/>
                </a:solidFill>
                <a:cs typeface="Times New Roman"/>
              </a:rPr>
              <a:t>of </a:t>
            </a:r>
            <a:r>
              <a:rPr lang="en-US" sz="1600" spc="-5" dirty="0" smtClean="0">
                <a:solidFill>
                  <a:srgbClr val="FF0000"/>
                </a:solidFill>
                <a:cs typeface="Times New Roman"/>
              </a:rPr>
              <a:t>EXTENSOR</a:t>
            </a:r>
            <a:r>
              <a:rPr lang="en-US" sz="1600" spc="-10" dirty="0" smtClean="0">
                <a:solidFill>
                  <a:srgbClr val="FF0000"/>
                </a:solidFill>
                <a:cs typeface="Times New Roman"/>
              </a:rPr>
              <a:t> </a:t>
            </a:r>
            <a:r>
              <a:rPr lang="en-US" sz="1600" dirty="0" smtClean="0">
                <a:solidFill>
                  <a:srgbClr val="FF0000"/>
                </a:solidFill>
                <a:cs typeface="Times New Roman"/>
              </a:rPr>
              <a:t>of</a:t>
            </a:r>
            <a:r>
              <a:rPr lang="en-US" sz="1600" spc="-45" dirty="0" smtClean="0">
                <a:solidFill>
                  <a:srgbClr val="FF0000"/>
                </a:solidFill>
                <a:cs typeface="Times New Roman"/>
              </a:rPr>
              <a:t> </a:t>
            </a:r>
            <a:r>
              <a:rPr lang="en-US" sz="1600" dirty="0" smtClean="0">
                <a:solidFill>
                  <a:srgbClr val="FF0000"/>
                </a:solidFill>
                <a:cs typeface="Times New Roman"/>
              </a:rPr>
              <a:t>thigh </a:t>
            </a:r>
            <a:r>
              <a:rPr lang="en-US" sz="1600" spc="-5" dirty="0" smtClean="0">
                <a:solidFill>
                  <a:srgbClr val="FF0000"/>
                </a:solidFill>
                <a:cs typeface="Times New Roman"/>
              </a:rPr>
              <a:t>cause </a:t>
            </a:r>
            <a:r>
              <a:rPr lang="en-US" sz="1600" dirty="0" smtClean="0">
                <a:solidFill>
                  <a:srgbClr val="FF0000"/>
                </a:solidFill>
                <a:cs typeface="Times New Roman"/>
              </a:rPr>
              <a:t>relaxation of </a:t>
            </a:r>
            <a:r>
              <a:rPr lang="en-US" sz="1600" spc="-5" dirty="0" smtClean="0">
                <a:solidFill>
                  <a:srgbClr val="FF0000"/>
                </a:solidFill>
                <a:cs typeface="Times New Roman"/>
              </a:rPr>
              <a:t>Flexors.</a:t>
            </a:r>
            <a:endParaRPr lang="en-US" sz="1600" dirty="0" smtClean="0">
              <a:solidFill>
                <a:srgbClr val="FF0000"/>
              </a:solidFill>
              <a:cs typeface="Times New Roman"/>
            </a:endParaRPr>
          </a:p>
          <a:p>
            <a:pPr marL="298450" marR="5080" indent="-285750">
              <a:lnSpc>
                <a:spcPct val="100000"/>
              </a:lnSpc>
              <a:buFont typeface="Arial" panose="020B0604020202020204" pitchFamily="34" charset="0"/>
              <a:buChar char="•"/>
            </a:pPr>
            <a:r>
              <a:rPr lang="en-US" sz="1600" dirty="0" smtClean="0">
                <a:cs typeface="Times New Roman"/>
              </a:rPr>
              <a:t>Reflex </a:t>
            </a:r>
            <a:r>
              <a:rPr lang="en-US" sz="1600" dirty="0">
                <a:cs typeface="Times New Roman"/>
              </a:rPr>
              <a:t>contraction of an agonistic  muscle </a:t>
            </a:r>
            <a:r>
              <a:rPr lang="en-US" sz="1600" spc="-5" dirty="0">
                <a:cs typeface="Times New Roman"/>
              </a:rPr>
              <a:t>is </a:t>
            </a:r>
            <a:r>
              <a:rPr lang="en-US" sz="1600" dirty="0">
                <a:cs typeface="Times New Roman"/>
              </a:rPr>
              <a:t>accompanied </a:t>
            </a:r>
            <a:r>
              <a:rPr lang="en-US" sz="1600" spc="-5" dirty="0">
                <a:cs typeface="Times New Roman"/>
              </a:rPr>
              <a:t>by </a:t>
            </a:r>
            <a:r>
              <a:rPr lang="en-US" sz="1600" dirty="0">
                <a:cs typeface="Times New Roman"/>
              </a:rPr>
              <a:t>inhibition</a:t>
            </a:r>
            <a:r>
              <a:rPr lang="en-US" sz="1600" spc="-85" dirty="0">
                <a:cs typeface="Times New Roman"/>
              </a:rPr>
              <a:t> </a:t>
            </a:r>
            <a:r>
              <a:rPr lang="en-US" sz="1600" dirty="0">
                <a:cs typeface="Times New Roman"/>
              </a:rPr>
              <a:t>of  </a:t>
            </a:r>
            <a:r>
              <a:rPr lang="en-US" sz="1600" spc="-5" dirty="0">
                <a:cs typeface="Times New Roman"/>
              </a:rPr>
              <a:t>the</a:t>
            </a:r>
            <a:r>
              <a:rPr lang="en-US" sz="1600" spc="-35" dirty="0">
                <a:cs typeface="Times New Roman"/>
              </a:rPr>
              <a:t> </a:t>
            </a:r>
            <a:r>
              <a:rPr lang="en-US" sz="1600" spc="-5" dirty="0" smtClean="0">
                <a:cs typeface="Times New Roman"/>
              </a:rPr>
              <a:t>antagonist.</a:t>
            </a:r>
            <a:endParaRPr lang="en-US" sz="1600" dirty="0">
              <a:cs typeface="Times New Roman"/>
            </a:endParaRPr>
          </a:p>
          <a:p>
            <a:endParaRPr lang="en-US" sz="1600" dirty="0"/>
          </a:p>
        </p:txBody>
      </p:sp>
      <p:cxnSp>
        <p:nvCxnSpPr>
          <p:cNvPr id="10" name="Straight Connector 9"/>
          <p:cNvCxnSpPr/>
          <p:nvPr/>
        </p:nvCxnSpPr>
        <p:spPr>
          <a:xfrm>
            <a:off x="6526460" y="1403419"/>
            <a:ext cx="0" cy="4689877"/>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2" name="object 36"/>
          <p:cNvSpPr txBox="1">
            <a:spLocks/>
          </p:cNvSpPr>
          <p:nvPr/>
        </p:nvSpPr>
        <p:spPr>
          <a:xfrm>
            <a:off x="6598470" y="2910428"/>
            <a:ext cx="5408512" cy="2911053"/>
          </a:xfrm>
          <a:prstGeom prst="rect">
            <a:avLst/>
          </a:prstGeom>
        </p:spPr>
        <p:txBody>
          <a:bodyPr vert="horz" wrap="square" lIns="0" tIns="0" rIns="0" bIns="0" rtlCol="0">
            <a:sp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marR="266700" indent="0" defTabSz="914400">
              <a:buNone/>
              <a:tabLst>
                <a:tab pos="226695" algn="l"/>
              </a:tabLst>
            </a:pPr>
            <a:r>
              <a:rPr lang="en-US" sz="1600" dirty="0">
                <a:solidFill>
                  <a:schemeClr val="accent2">
                    <a:lumMod val="75000"/>
                  </a:schemeClr>
                </a:solidFill>
                <a:cs typeface="Times New Roman"/>
              </a:rPr>
              <a:t>Impulses from stretched muscle </a:t>
            </a:r>
            <a:r>
              <a:rPr lang="en-US" sz="1600" dirty="0" smtClean="0">
                <a:solidFill>
                  <a:schemeClr val="accent2">
                    <a:lumMod val="75000"/>
                  </a:schemeClr>
                </a:solidFill>
                <a:cs typeface="Times New Roman"/>
              </a:rPr>
              <a:t>to </a:t>
            </a:r>
            <a:r>
              <a:rPr lang="en-US" sz="1600" dirty="0">
                <a:solidFill>
                  <a:schemeClr val="accent2">
                    <a:lumMod val="75000"/>
                  </a:schemeClr>
                </a:solidFill>
                <a:cs typeface="Times New Roman"/>
              </a:rPr>
              <a:t>SC to cause:</a:t>
            </a:r>
          </a:p>
          <a:p>
            <a:pPr marL="12700" marR="266700" defTabSz="914400">
              <a:buFont typeface="Wingdings 3"/>
              <a:buAutoNum type="arabicPlain"/>
              <a:tabLst>
                <a:tab pos="226695" algn="l"/>
              </a:tabLst>
            </a:pPr>
            <a:endParaRPr lang="en-US" sz="1600" spc="-5" dirty="0" smtClean="0">
              <a:solidFill>
                <a:srgbClr val="FF0000"/>
              </a:solidFill>
            </a:endParaRPr>
          </a:p>
          <a:p>
            <a:pPr marL="342900" marR="266700" indent="-342900" defTabSz="914400">
              <a:buFont typeface="+mj-lt"/>
              <a:buAutoNum type="arabicPeriod"/>
              <a:tabLst>
                <a:tab pos="226695" algn="l"/>
              </a:tabLst>
            </a:pPr>
            <a:r>
              <a:rPr lang="en-US" sz="1600" spc="-5" dirty="0" smtClean="0">
                <a:solidFill>
                  <a:srgbClr val="FF0000"/>
                </a:solidFill>
              </a:rPr>
              <a:t>Stimulate</a:t>
            </a:r>
            <a:r>
              <a:rPr lang="en-US" sz="1600" spc="-5" dirty="0" smtClean="0">
                <a:solidFill>
                  <a:srgbClr val="FF8118"/>
                </a:solidFill>
              </a:rPr>
              <a:t> </a:t>
            </a:r>
            <a:r>
              <a:rPr lang="en-US" sz="1600" dirty="0" smtClean="0"/>
              <a:t>the motor </a:t>
            </a:r>
            <a:r>
              <a:rPr lang="en-US" sz="1600" spc="-5" dirty="0" smtClean="0"/>
              <a:t>neurons </a:t>
            </a:r>
            <a:r>
              <a:rPr lang="en-US" sz="1600" dirty="0" smtClean="0"/>
              <a:t>of the stimulated muscle</a:t>
            </a:r>
            <a:r>
              <a:rPr lang="en-US" sz="1600" spc="-235" dirty="0" smtClean="0"/>
              <a:t> </a:t>
            </a:r>
            <a:r>
              <a:rPr lang="en-US" sz="1600" dirty="0" smtClean="0"/>
              <a:t>to contract</a:t>
            </a:r>
            <a:r>
              <a:rPr lang="en-US" sz="1600" dirty="0" smtClean="0">
                <a:solidFill>
                  <a:srgbClr val="FF0000"/>
                </a:solidFill>
              </a:rPr>
              <a:t> ( by</a:t>
            </a:r>
            <a:r>
              <a:rPr lang="en-US" sz="1600" spc="-100" dirty="0" smtClean="0">
                <a:solidFill>
                  <a:srgbClr val="FF0000"/>
                </a:solidFill>
              </a:rPr>
              <a:t> </a:t>
            </a:r>
            <a:r>
              <a:rPr lang="en-US" sz="1600" dirty="0" smtClean="0">
                <a:solidFill>
                  <a:srgbClr val="FF0000"/>
                </a:solidFill>
              </a:rPr>
              <a:t>glutamate).</a:t>
            </a:r>
          </a:p>
          <a:p>
            <a:pPr marL="342900" marR="266700" indent="-342900" defTabSz="914400">
              <a:buFont typeface="+mj-lt"/>
              <a:buAutoNum type="arabicPeriod"/>
              <a:tabLst>
                <a:tab pos="226695" algn="l"/>
              </a:tabLst>
            </a:pPr>
            <a:r>
              <a:rPr lang="en-US" sz="1600" dirty="0" smtClean="0">
                <a:solidFill>
                  <a:srgbClr val="FF0000"/>
                </a:solidFill>
              </a:rPr>
              <a:t>Send collaterals </a:t>
            </a:r>
            <a:r>
              <a:rPr lang="en-US" sz="1600" spc="-5" dirty="0"/>
              <a:t>=</a:t>
            </a:r>
            <a:r>
              <a:rPr lang="en-US" sz="1600" spc="-5" dirty="0" smtClean="0"/>
              <a:t> </a:t>
            </a:r>
            <a:r>
              <a:rPr lang="en-US" sz="1600" dirty="0" smtClean="0">
                <a:solidFill>
                  <a:srgbClr val="FF0000"/>
                </a:solidFill>
              </a:rPr>
              <a:t>inhibitory </a:t>
            </a:r>
            <a:r>
              <a:rPr lang="en-US" sz="1600" spc="-5" dirty="0" smtClean="0">
                <a:solidFill>
                  <a:srgbClr val="FF0000"/>
                </a:solidFill>
              </a:rPr>
              <a:t>interneurons</a:t>
            </a:r>
            <a:r>
              <a:rPr lang="en-US" sz="1600" spc="-5" dirty="0" smtClean="0">
                <a:solidFill>
                  <a:srgbClr val="FF8118"/>
                </a:solidFill>
              </a:rPr>
              <a:t> </a:t>
            </a:r>
            <a:r>
              <a:rPr lang="en-US" sz="1600" dirty="0" smtClean="0"/>
              <a:t>synapse on  the AHCs of the antagonistic muscle &amp; inhibit them (by  </a:t>
            </a:r>
            <a:r>
              <a:rPr lang="en-US" sz="1600" dirty="0" smtClean="0">
                <a:solidFill>
                  <a:srgbClr val="FF0000"/>
                </a:solidFill>
              </a:rPr>
              <a:t>GABA).</a:t>
            </a:r>
          </a:p>
          <a:p>
            <a:pPr marL="342900" marR="266700" indent="-342900" defTabSz="914400">
              <a:buFont typeface="+mj-lt"/>
              <a:buAutoNum type="arabicPeriod"/>
              <a:tabLst>
                <a:tab pos="226695" algn="l"/>
              </a:tabLst>
            </a:pPr>
            <a:endParaRPr lang="en-US" sz="1600" dirty="0" smtClean="0">
              <a:solidFill>
                <a:srgbClr val="FF0000"/>
              </a:solidFill>
            </a:endParaRPr>
          </a:p>
          <a:p>
            <a:pPr marL="12700" marR="266700" defTabSz="914400">
              <a:buFont typeface="Wingdings" charset="2"/>
              <a:buChar char="Ø"/>
              <a:tabLst>
                <a:tab pos="226695" algn="l"/>
              </a:tabLst>
            </a:pPr>
            <a:r>
              <a:rPr lang="en-US" sz="1600" dirty="0" smtClean="0">
                <a:cs typeface="Times New Roman"/>
              </a:rPr>
              <a:t>Reciprocal </a:t>
            </a:r>
            <a:r>
              <a:rPr lang="en-US" sz="1600" spc="-5" dirty="0" smtClean="0">
                <a:cs typeface="Times New Roman"/>
              </a:rPr>
              <a:t>innervation </a:t>
            </a:r>
            <a:r>
              <a:rPr lang="en-US" sz="1600" dirty="0" smtClean="0">
                <a:cs typeface="Times New Roman"/>
              </a:rPr>
              <a:t>prevents conflict between</a:t>
            </a:r>
            <a:r>
              <a:rPr lang="en-US" sz="1600" spc="-165" dirty="0" smtClean="0">
                <a:cs typeface="Times New Roman"/>
              </a:rPr>
              <a:t> </a:t>
            </a:r>
            <a:r>
              <a:rPr lang="en-US" sz="1600" dirty="0" smtClean="0">
                <a:cs typeface="Times New Roman"/>
              </a:rPr>
              <a:t>opposing  </a:t>
            </a:r>
            <a:r>
              <a:rPr lang="en-US" sz="1600" spc="-5" dirty="0" smtClean="0">
                <a:cs typeface="Times New Roman"/>
              </a:rPr>
              <a:t>muscles </a:t>
            </a:r>
            <a:r>
              <a:rPr lang="en-US" sz="1600" dirty="0" smtClean="0">
                <a:cs typeface="Times New Roman"/>
              </a:rPr>
              <a:t>and is vital in </a:t>
            </a:r>
            <a:r>
              <a:rPr lang="en-US" sz="1600" spc="-5" dirty="0" smtClean="0">
                <a:cs typeface="Times New Roman"/>
              </a:rPr>
              <a:t>coordinating </a:t>
            </a:r>
            <a:r>
              <a:rPr lang="en-US" sz="1600" dirty="0" smtClean="0">
                <a:cs typeface="Times New Roman"/>
              </a:rPr>
              <a:t>body</a:t>
            </a:r>
            <a:r>
              <a:rPr lang="en-US" sz="1600" spc="-80" dirty="0" smtClean="0">
                <a:cs typeface="Times New Roman"/>
              </a:rPr>
              <a:t> </a:t>
            </a:r>
            <a:r>
              <a:rPr lang="en-US" sz="1600" spc="-5" dirty="0" smtClean="0">
                <a:cs typeface="Times New Roman"/>
              </a:rPr>
              <a:t>movements.</a:t>
            </a:r>
            <a:endParaRPr lang="en-US" sz="1600" spc="-5" dirty="0">
              <a:solidFill>
                <a:srgbClr val="FF8118"/>
              </a:solidFill>
            </a:endParaRPr>
          </a:p>
        </p:txBody>
      </p:sp>
      <p:sp>
        <p:nvSpPr>
          <p:cNvPr id="13" name="TextBox 12"/>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075120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spc="-25" dirty="0" smtClean="0"/>
              <a:t>Reciprocal</a:t>
            </a:r>
            <a:r>
              <a:rPr lang="en-US" sz="3200" spc="-60" dirty="0" smtClean="0"/>
              <a:t> </a:t>
            </a:r>
            <a:r>
              <a:rPr lang="en-US" sz="3200" dirty="0"/>
              <a:t>inhibition</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object 2"/>
          <p:cNvSpPr/>
          <p:nvPr/>
        </p:nvSpPr>
        <p:spPr>
          <a:xfrm>
            <a:off x="609460" y="1340768"/>
            <a:ext cx="10969943" cy="48245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45834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50"/>
                </a:solidFill>
              </a:rPr>
              <a:t>General </a:t>
            </a:r>
            <a:r>
              <a:rPr lang="en-US" sz="3200" dirty="0" smtClean="0">
                <a:solidFill>
                  <a:srgbClr val="00B050"/>
                </a:solidFill>
              </a:rPr>
              <a:t>examples</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60" y="1219200"/>
            <a:ext cx="10969943" cy="5137150"/>
          </a:xfrm>
        </p:spPr>
        <p:txBody>
          <a:bodyPr>
            <a:normAutofit/>
          </a:bodyPr>
          <a:lstStyle/>
          <a:p>
            <a:r>
              <a:rPr lang="en-US" sz="1600" dirty="0" smtClean="0">
                <a:solidFill>
                  <a:srgbClr val="00B050"/>
                </a:solidFill>
              </a:rPr>
              <a:t>Vascular tone.</a:t>
            </a:r>
          </a:p>
          <a:p>
            <a:endParaRPr lang="en-US" sz="800" dirty="0" smtClean="0">
              <a:solidFill>
                <a:srgbClr val="00B050"/>
              </a:solidFill>
            </a:endParaRPr>
          </a:p>
          <a:p>
            <a:r>
              <a:rPr lang="en-US" sz="1600" dirty="0" smtClean="0">
                <a:solidFill>
                  <a:srgbClr val="00B050"/>
                </a:solidFill>
              </a:rPr>
              <a:t>Positive supporting reaction.</a:t>
            </a:r>
          </a:p>
          <a:p>
            <a:endParaRPr lang="en-US" sz="800" dirty="0" smtClean="0">
              <a:solidFill>
                <a:srgbClr val="00B050"/>
              </a:solidFill>
            </a:endParaRPr>
          </a:p>
          <a:p>
            <a:r>
              <a:rPr lang="en-US" sz="1600" dirty="0" smtClean="0">
                <a:solidFill>
                  <a:srgbClr val="00B050"/>
                </a:solidFill>
              </a:rPr>
              <a:t>Cord reflex.</a:t>
            </a:r>
          </a:p>
          <a:p>
            <a:endParaRPr lang="en-US" sz="800" dirty="0" smtClean="0">
              <a:solidFill>
                <a:srgbClr val="00B050"/>
              </a:solidFill>
            </a:endParaRPr>
          </a:p>
          <a:p>
            <a:r>
              <a:rPr lang="en-US" sz="1600" dirty="0" smtClean="0">
                <a:solidFill>
                  <a:srgbClr val="00B050"/>
                </a:solidFill>
              </a:rPr>
              <a:t>Stepping and walking reflexes.</a:t>
            </a:r>
          </a:p>
          <a:p>
            <a:endParaRPr lang="en-US" sz="800" dirty="0" smtClean="0">
              <a:solidFill>
                <a:srgbClr val="00B050"/>
              </a:solidFill>
            </a:endParaRPr>
          </a:p>
          <a:p>
            <a:r>
              <a:rPr lang="en-US" sz="1600" dirty="0" smtClean="0">
                <a:solidFill>
                  <a:srgbClr val="00B050"/>
                </a:solidFill>
              </a:rPr>
              <a:t>Galloping reflex.</a:t>
            </a:r>
          </a:p>
          <a:p>
            <a:endParaRPr lang="en-US" sz="800" dirty="0" smtClean="0">
              <a:solidFill>
                <a:srgbClr val="00B050"/>
              </a:solidFill>
            </a:endParaRPr>
          </a:p>
          <a:p>
            <a:r>
              <a:rPr lang="en-US" sz="1600" dirty="0" smtClean="0">
                <a:solidFill>
                  <a:srgbClr val="00B050"/>
                </a:solidFill>
              </a:rPr>
              <a:t>Scratch reflex.</a:t>
            </a:r>
          </a:p>
          <a:p>
            <a:endParaRPr lang="en-US" sz="800" dirty="0" smtClean="0">
              <a:solidFill>
                <a:srgbClr val="00B050"/>
              </a:solidFill>
            </a:endParaRPr>
          </a:p>
          <a:p>
            <a:r>
              <a:rPr lang="en-US" sz="1600" dirty="0" smtClean="0">
                <a:solidFill>
                  <a:srgbClr val="00B050"/>
                </a:solidFill>
              </a:rPr>
              <a:t>Mass reflex (when stool collects and stretches the rectum to evacuate).</a:t>
            </a:r>
          </a:p>
          <a:p>
            <a:endParaRPr lang="en-US" sz="800" dirty="0" smtClean="0">
              <a:solidFill>
                <a:srgbClr val="00B050"/>
              </a:solidFill>
            </a:endParaRPr>
          </a:p>
          <a:p>
            <a:r>
              <a:rPr lang="en-US" sz="1600" dirty="0" smtClean="0">
                <a:solidFill>
                  <a:srgbClr val="00B050"/>
                </a:solidFill>
              </a:rPr>
              <a:t>Muscle spasm/cramps reflex (when muscles around fractured bone/abdominal inflammation are spastic in order to limit movement and prevent further damage/pain).</a:t>
            </a:r>
          </a:p>
          <a:p>
            <a:pPr marL="0" indent="0" algn="ctr">
              <a:buNone/>
            </a:pPr>
            <a:endParaRPr lang="en-US" sz="1600" dirty="0" smtClean="0">
              <a:solidFill>
                <a:srgbClr val="00B050"/>
              </a:solidFill>
            </a:endParaRPr>
          </a:p>
          <a:p>
            <a:pPr marL="0" indent="0" algn="ctr">
              <a:buNone/>
            </a:pPr>
            <a:r>
              <a:rPr lang="en-US" sz="1600" dirty="0" smtClean="0">
                <a:solidFill>
                  <a:srgbClr val="00B050"/>
                </a:solidFill>
              </a:rPr>
              <a:t>All are integrated by spinal cord (autonomic reflexes not under our control)</a:t>
            </a:r>
          </a:p>
          <a:p>
            <a:endParaRPr lang="en-US" sz="1600" dirty="0"/>
          </a:p>
        </p:txBody>
      </p:sp>
    </p:spTree>
    <p:extLst>
      <p:ext uri="{BB962C8B-B14F-4D97-AF65-F5344CB8AC3E}">
        <p14:creationId xmlns:p14="http://schemas.microsoft.com/office/powerpoint/2010/main" val="45717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a:bodyPr>
          <a:lstStyle/>
          <a:p>
            <a:r>
              <a:rPr lang="en-US" sz="3200" dirty="0"/>
              <a:t>Conscious awareness</a:t>
            </a: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p:txBody>
          <a:bodyPr>
            <a:normAutofit/>
          </a:bodyPr>
          <a:lstStyle/>
          <a:p>
            <a:r>
              <a:rPr lang="en-US" sz="1600" dirty="0"/>
              <a:t>Axon collaterals of the muscle spindle sensory neuron also  relay nerve impulses to the  brain over specific ascending pathways.</a:t>
            </a:r>
          </a:p>
          <a:p>
            <a:endParaRPr lang="en-US" sz="800" dirty="0"/>
          </a:p>
          <a:p>
            <a:r>
              <a:rPr lang="en-US" sz="1600" dirty="0"/>
              <a:t>In this way, the brain receives input about the state of  stretch or contraction of skeletal muscles, enabling it to  coordinate muscular movements.</a:t>
            </a:r>
          </a:p>
          <a:p>
            <a:endParaRPr lang="en-US" sz="800" dirty="0"/>
          </a:p>
          <a:p>
            <a:r>
              <a:rPr lang="en-US" sz="1600" dirty="0"/>
              <a:t>The nerve impulses that pass to the brain also allow  conscious awareness that the  reflex has occurred.</a:t>
            </a:r>
          </a:p>
          <a:p>
            <a:endParaRPr lang="en-US" sz="1600" dirty="0"/>
          </a:p>
          <a:p>
            <a:endParaRPr lang="en-US" sz="1600" dirty="0"/>
          </a:p>
        </p:txBody>
      </p:sp>
      <p:sp>
        <p:nvSpPr>
          <p:cNvPr id="5" name="Content Placeholder 4"/>
          <p:cNvSpPr>
            <a:spLocks noGrp="1"/>
          </p:cNvSpPr>
          <p:nvPr>
            <p:ph sz="quarter" idx="2"/>
          </p:nvPr>
        </p:nvSpPr>
        <p:spPr/>
        <p:txBody>
          <a:bodyPr>
            <a:normAutofit/>
          </a:bodyPr>
          <a:lstStyle/>
          <a:p>
            <a:r>
              <a:rPr lang="en-US" sz="1600" dirty="0"/>
              <a:t>Stretch reflexes are subject to strong regulation by </a:t>
            </a:r>
            <a:r>
              <a:rPr lang="en-US" sz="1600" dirty="0" err="1"/>
              <a:t>supraspinal</a:t>
            </a:r>
            <a:r>
              <a:rPr lang="en-US" sz="1600" dirty="0"/>
              <a:t> </a:t>
            </a:r>
            <a:r>
              <a:rPr lang="en-US" sz="1600" dirty="0" err="1"/>
              <a:t>centres</a:t>
            </a:r>
            <a:r>
              <a:rPr lang="en-US" sz="1600" dirty="0"/>
              <a:t>, especially certain  motor </a:t>
            </a:r>
            <a:r>
              <a:rPr lang="en-US" sz="1600" dirty="0" err="1"/>
              <a:t>centres</a:t>
            </a:r>
            <a:r>
              <a:rPr lang="en-US" sz="1600" dirty="0"/>
              <a:t> in the brainstem and cerebral cortex. </a:t>
            </a:r>
            <a:endParaRPr lang="en-US" sz="1600" dirty="0" smtClean="0"/>
          </a:p>
          <a:p>
            <a:endParaRPr lang="en-US" sz="1600" dirty="0"/>
          </a:p>
          <a:p>
            <a:r>
              <a:rPr lang="en-US" sz="1600" dirty="0" smtClean="0">
                <a:solidFill>
                  <a:schemeClr val="bg1">
                    <a:lumMod val="50000"/>
                  </a:schemeClr>
                </a:solidFill>
              </a:rPr>
              <a:t>changes </a:t>
            </a:r>
            <a:r>
              <a:rPr lang="en-US" sz="1600" dirty="0">
                <a:solidFill>
                  <a:schemeClr val="bg1">
                    <a:lumMod val="50000"/>
                  </a:schemeClr>
                </a:solidFill>
              </a:rPr>
              <a:t>in reflex threshold, amplitude,  and/or pattern are common following </a:t>
            </a:r>
            <a:r>
              <a:rPr lang="en-US" sz="1600" dirty="0" err="1">
                <a:solidFill>
                  <a:schemeClr val="bg1">
                    <a:lumMod val="50000"/>
                  </a:schemeClr>
                </a:solidFill>
              </a:rPr>
              <a:t>supraspinal</a:t>
            </a:r>
            <a:r>
              <a:rPr lang="en-US" sz="1600" dirty="0">
                <a:solidFill>
                  <a:schemeClr val="bg1">
                    <a:lumMod val="50000"/>
                  </a:schemeClr>
                </a:solidFill>
              </a:rPr>
              <a:t> lesions that affect these </a:t>
            </a:r>
            <a:r>
              <a:rPr lang="en-US" sz="1600" dirty="0" err="1">
                <a:solidFill>
                  <a:schemeClr val="bg1">
                    <a:lumMod val="50000"/>
                  </a:schemeClr>
                </a:solidFill>
              </a:rPr>
              <a:t>centres</a:t>
            </a:r>
            <a:r>
              <a:rPr lang="en-US" sz="1600" dirty="0">
                <a:solidFill>
                  <a:schemeClr val="bg1">
                    <a:lumMod val="50000"/>
                  </a:schemeClr>
                </a:solidFill>
              </a:rPr>
              <a:t> or their </a:t>
            </a:r>
            <a:r>
              <a:rPr lang="en-US" sz="1600" dirty="0" err="1">
                <a:solidFill>
                  <a:schemeClr val="bg1">
                    <a:lumMod val="50000"/>
                  </a:schemeClr>
                </a:solidFill>
              </a:rPr>
              <a:t>fibre</a:t>
            </a:r>
            <a:r>
              <a:rPr lang="en-US" sz="1600" dirty="0">
                <a:solidFill>
                  <a:schemeClr val="bg1">
                    <a:lumMod val="50000"/>
                  </a:schemeClr>
                </a:solidFill>
              </a:rPr>
              <a:t> tracts.</a:t>
            </a:r>
          </a:p>
          <a:p>
            <a:endParaRPr lang="en-US" sz="1600" dirty="0"/>
          </a:p>
          <a:p>
            <a:r>
              <a:rPr lang="en-US" sz="1600" dirty="0"/>
              <a:t>These </a:t>
            </a:r>
            <a:r>
              <a:rPr lang="en-US" sz="1600" dirty="0" err="1"/>
              <a:t>supraspinal</a:t>
            </a:r>
            <a:r>
              <a:rPr lang="en-US" sz="1600" dirty="0"/>
              <a:t> centers send to gamma motor neurons through descending fibers </a:t>
            </a:r>
            <a:r>
              <a:rPr lang="en-US" sz="1600" dirty="0">
                <a:solidFill>
                  <a:schemeClr val="bg2">
                    <a:lumMod val="75000"/>
                  </a:schemeClr>
                </a:solidFill>
              </a:rPr>
              <a:t>e.g., </a:t>
            </a:r>
            <a:r>
              <a:rPr lang="en-US" sz="1600" dirty="0" err="1">
                <a:solidFill>
                  <a:schemeClr val="bg2">
                    <a:lumMod val="75000"/>
                  </a:schemeClr>
                </a:solidFill>
              </a:rPr>
              <a:t>reticulospinal</a:t>
            </a:r>
            <a:r>
              <a:rPr lang="en-US" sz="1600" dirty="0">
                <a:solidFill>
                  <a:schemeClr val="bg2">
                    <a:lumMod val="75000"/>
                  </a:schemeClr>
                </a:solidFill>
              </a:rPr>
              <a:t> and </a:t>
            </a:r>
            <a:r>
              <a:rPr lang="en-US" sz="1600" dirty="0" err="1">
                <a:solidFill>
                  <a:schemeClr val="bg2">
                    <a:lumMod val="75000"/>
                  </a:schemeClr>
                </a:solidFill>
              </a:rPr>
              <a:t>vestibulospinal</a:t>
            </a:r>
            <a:r>
              <a:rPr lang="en-US" sz="1600" dirty="0">
                <a:solidFill>
                  <a:schemeClr val="bg2">
                    <a:lumMod val="75000"/>
                  </a:schemeClr>
                </a:solidFill>
              </a:rPr>
              <a:t>.</a:t>
            </a:r>
          </a:p>
          <a:p>
            <a:endParaRPr lang="en-US" sz="1600" dirty="0"/>
          </a:p>
        </p:txBody>
      </p:sp>
      <p:cxnSp>
        <p:nvCxnSpPr>
          <p:cNvPr id="7" name="Straight Connector 6"/>
          <p:cNvCxnSpPr/>
          <p:nvPr/>
        </p:nvCxnSpPr>
        <p:spPr>
          <a:xfrm>
            <a:off x="6094413"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object 2"/>
          <p:cNvSpPr/>
          <p:nvPr/>
        </p:nvSpPr>
        <p:spPr>
          <a:xfrm>
            <a:off x="808317" y="3824549"/>
            <a:ext cx="4989709" cy="2432106"/>
          </a:xfrm>
          <a:prstGeom prst="rect">
            <a:avLst/>
          </a:prstGeom>
          <a:blipFill>
            <a:blip r:embed="rId2" cstate="print"/>
            <a:stretch>
              <a:fillRect/>
            </a:stretch>
          </a:blipFill>
        </p:spPr>
        <p:txBody>
          <a:bodyPr wrap="square" lIns="0" tIns="0" rIns="0" bIns="0" rtlCol="0"/>
          <a:lstStyle/>
          <a:p>
            <a:endParaRPr/>
          </a:p>
        </p:txBody>
      </p:sp>
      <p:sp>
        <p:nvSpPr>
          <p:cNvPr id="10" name="TextBox 9"/>
          <p:cNvSpPr txBox="1"/>
          <p:nvPr/>
        </p:nvSpPr>
        <p:spPr>
          <a:xfrm>
            <a:off x="6089511" y="230875"/>
            <a:ext cx="5472608" cy="954107"/>
          </a:xfrm>
          <a:prstGeom prst="rect">
            <a:avLst/>
          </a:prstGeom>
          <a:noFill/>
        </p:spPr>
        <p:txBody>
          <a:bodyPr wrap="square" rtlCol="0">
            <a:spAutoFit/>
          </a:bodyPr>
          <a:lstStyle/>
          <a:p>
            <a:r>
              <a:rPr lang="en-US" sz="2800" spc="-25" dirty="0" err="1" smtClean="0">
                <a:solidFill>
                  <a:schemeClr val="tx2"/>
                </a:solidFill>
                <a:latin typeface="+mj-lt"/>
                <a:ea typeface="+mj-ea"/>
                <a:cs typeface="+mj-cs"/>
              </a:rPr>
              <a:t>Supraspinal</a:t>
            </a:r>
            <a:r>
              <a:rPr lang="en-US" sz="2800" spc="-25" dirty="0" smtClean="0">
                <a:solidFill>
                  <a:schemeClr val="tx2"/>
                </a:solidFill>
                <a:latin typeface="+mj-lt"/>
                <a:ea typeface="+mj-ea"/>
                <a:cs typeface="+mj-cs"/>
              </a:rPr>
              <a:t> regulation of the stretch reflex</a:t>
            </a:r>
            <a:endParaRPr lang="en-US" sz="2800" spc="-25" dirty="0">
              <a:solidFill>
                <a:schemeClr val="tx2"/>
              </a:solidFill>
              <a:latin typeface="+mj-lt"/>
              <a:ea typeface="+mj-ea"/>
              <a:cs typeface="+mj-cs"/>
            </a:endParaRPr>
          </a:p>
        </p:txBody>
      </p:sp>
      <p:sp>
        <p:nvSpPr>
          <p:cNvPr id="11" name="TextBox 10"/>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932551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err="1" smtClean="0"/>
              <a:t>Supraspinal</a:t>
            </a:r>
            <a:r>
              <a:rPr lang="en-US" sz="3200" dirty="0" smtClean="0"/>
              <a:t> regulation of the stretch reflex</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p:cNvSpPr txBox="1"/>
          <p:nvPr/>
        </p:nvSpPr>
        <p:spPr>
          <a:xfrm>
            <a:off x="609460" y="1269561"/>
            <a:ext cx="5484952" cy="400110"/>
          </a:xfrm>
          <a:prstGeom prst="rect">
            <a:avLst/>
          </a:prstGeom>
          <a:noFill/>
        </p:spPr>
        <p:txBody>
          <a:bodyPr wrap="square" rtlCol="0">
            <a:spAutoFit/>
          </a:bodyPr>
          <a:lstStyle/>
          <a:p>
            <a:r>
              <a:rPr lang="en-US" spc="-5" dirty="0" smtClean="0">
                <a:solidFill>
                  <a:schemeClr val="accent2"/>
                </a:solidFill>
                <a:cs typeface="Calibri"/>
              </a:rPr>
              <a:t>Inhibitory:</a:t>
            </a:r>
            <a:r>
              <a:rPr lang="en-US" spc="-5" dirty="0" smtClean="0">
                <a:solidFill>
                  <a:srgbClr val="0000FF"/>
                </a:solidFill>
                <a:cs typeface="Calibri"/>
              </a:rPr>
              <a:t> </a:t>
            </a:r>
            <a:r>
              <a:rPr lang="en-US" spc="-10" dirty="0">
                <a:cs typeface="Calibri"/>
              </a:rPr>
              <a:t>supra-spinal </a:t>
            </a:r>
            <a:r>
              <a:rPr lang="en-US" spc="-15" dirty="0" smtClean="0">
                <a:cs typeface="Calibri"/>
              </a:rPr>
              <a:t>centers </a:t>
            </a:r>
            <a:r>
              <a:rPr lang="en-US" spc="-15" dirty="0">
                <a:cs typeface="Calibri"/>
              </a:rPr>
              <a:t>to </a:t>
            </a:r>
            <a:r>
              <a:rPr lang="en-US" spc="-10" dirty="0">
                <a:cs typeface="Calibri"/>
              </a:rPr>
              <a:t>γ-motor</a:t>
            </a:r>
            <a:r>
              <a:rPr lang="en-US" spc="-45" dirty="0">
                <a:cs typeface="Calibri"/>
              </a:rPr>
              <a:t> </a:t>
            </a:r>
            <a:r>
              <a:rPr lang="en-US" spc="-10" dirty="0" smtClean="0">
                <a:cs typeface="Calibri"/>
              </a:rPr>
              <a:t>neurons</a:t>
            </a:r>
            <a:endParaRPr lang="en-US" dirty="0">
              <a:cs typeface="Calibri"/>
            </a:endParaRPr>
          </a:p>
        </p:txBody>
      </p:sp>
      <p:sp>
        <p:nvSpPr>
          <p:cNvPr id="5" name="object 6"/>
          <p:cNvSpPr/>
          <p:nvPr/>
        </p:nvSpPr>
        <p:spPr>
          <a:xfrm>
            <a:off x="816668" y="2180687"/>
            <a:ext cx="4269631" cy="3984617"/>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6109801" y="1225451"/>
            <a:ext cx="5469563" cy="707886"/>
          </a:xfrm>
          <a:prstGeom prst="rect">
            <a:avLst/>
          </a:prstGeom>
          <a:noFill/>
        </p:spPr>
        <p:txBody>
          <a:bodyPr wrap="square" rtlCol="0">
            <a:spAutoFit/>
          </a:bodyPr>
          <a:lstStyle/>
          <a:p>
            <a:r>
              <a:rPr lang="en-US" spc="-5" dirty="0" err="1" smtClean="0">
                <a:solidFill>
                  <a:schemeClr val="accent2"/>
                </a:solidFill>
                <a:cs typeface="Calibri"/>
              </a:rPr>
              <a:t>Facilitatory</a:t>
            </a:r>
            <a:r>
              <a:rPr lang="en-US" spc="-5" dirty="0" smtClean="0">
                <a:solidFill>
                  <a:schemeClr val="accent2"/>
                </a:solidFill>
                <a:cs typeface="Calibri"/>
              </a:rPr>
              <a:t>:</a:t>
            </a:r>
            <a:r>
              <a:rPr lang="en-US" spc="-10" dirty="0" smtClean="0">
                <a:cs typeface="Calibri"/>
              </a:rPr>
              <a:t> </a:t>
            </a:r>
            <a:r>
              <a:rPr lang="en-US" spc="-10" dirty="0">
                <a:cs typeface="Calibri"/>
              </a:rPr>
              <a:t>supra-spinal  centers to γ-motor neurons</a:t>
            </a:r>
          </a:p>
        </p:txBody>
      </p:sp>
      <p:sp>
        <p:nvSpPr>
          <p:cNvPr id="7" name="object 7"/>
          <p:cNvSpPr/>
          <p:nvPr/>
        </p:nvSpPr>
        <p:spPr>
          <a:xfrm>
            <a:off x="7030516" y="2056670"/>
            <a:ext cx="4216896" cy="4139668"/>
          </a:xfrm>
          <a:prstGeom prst="rect">
            <a:avLst/>
          </a:prstGeom>
          <a:blipFill>
            <a:blip r:embed="rId3" cstate="print"/>
            <a:stretch>
              <a:fillRect/>
            </a:stretch>
          </a:blipFill>
        </p:spPr>
        <p:txBody>
          <a:bodyPr wrap="square" lIns="0" tIns="0" rIns="0" bIns="0" rtlCol="0"/>
          <a:lstStyle/>
          <a:p>
            <a:endParaRPr/>
          </a:p>
        </p:txBody>
      </p:sp>
      <p:cxnSp>
        <p:nvCxnSpPr>
          <p:cNvPr id="8" name="Straight Connector 7"/>
          <p:cNvCxnSpPr>
            <a:stCxn id="2" idx="2"/>
          </p:cNvCxnSpPr>
          <p:nvPr/>
        </p:nvCxnSpPr>
        <p:spPr>
          <a:xfrm flipH="1">
            <a:off x="6094412" y="1143000"/>
            <a:ext cx="2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239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Factors </a:t>
            </a:r>
            <a:r>
              <a:rPr lang="en-US" dirty="0"/>
              <a:t>that Influence Stretch Reflex</a:t>
            </a:r>
            <a:endParaRPr lang="ar-SA"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p:cNvSpPr txBox="1"/>
          <p:nvPr/>
        </p:nvSpPr>
        <p:spPr>
          <a:xfrm>
            <a:off x="609459" y="1340768"/>
            <a:ext cx="10969943" cy="338554"/>
          </a:xfrm>
          <a:prstGeom prst="rect">
            <a:avLst/>
          </a:prstGeom>
          <a:noFill/>
        </p:spPr>
        <p:txBody>
          <a:bodyPr wrap="square" rtlCol="0">
            <a:spAutoFit/>
          </a:bodyPr>
          <a:lstStyle/>
          <a:p>
            <a:r>
              <a:rPr lang="en-US" sz="1600" spc="-20" dirty="0">
                <a:cs typeface="Calibri"/>
              </a:rPr>
              <a:t>Stretch </a:t>
            </a:r>
            <a:r>
              <a:rPr lang="en-US" sz="1600" spc="-25" dirty="0">
                <a:cs typeface="Calibri"/>
              </a:rPr>
              <a:t>reflex </a:t>
            </a:r>
            <a:r>
              <a:rPr lang="en-US" sz="1600" spc="-10" dirty="0">
                <a:cs typeface="Calibri"/>
              </a:rPr>
              <a:t>can </a:t>
            </a:r>
            <a:r>
              <a:rPr lang="en-US" sz="1600" spc="-5" dirty="0">
                <a:cs typeface="Calibri"/>
              </a:rPr>
              <a:t>be </a:t>
            </a:r>
            <a:r>
              <a:rPr lang="en-US" sz="1600" spc="-15" dirty="0">
                <a:cs typeface="Calibri"/>
              </a:rPr>
              <a:t>modulated </a:t>
            </a:r>
            <a:r>
              <a:rPr lang="en-US" sz="1600" spc="-5" dirty="0">
                <a:cs typeface="Calibri"/>
              </a:rPr>
              <a:t>(</a:t>
            </a:r>
            <a:r>
              <a:rPr lang="en-US" sz="1600" spc="-5" dirty="0">
                <a:solidFill>
                  <a:schemeClr val="accent2"/>
                </a:solidFill>
                <a:cs typeface="Calibri"/>
              </a:rPr>
              <a:t>enhanced</a:t>
            </a:r>
            <a:r>
              <a:rPr lang="en-US" sz="1600" spc="-5" dirty="0">
                <a:solidFill>
                  <a:srgbClr val="FF0000"/>
                </a:solidFill>
                <a:cs typeface="Calibri"/>
              </a:rPr>
              <a:t> </a:t>
            </a:r>
            <a:r>
              <a:rPr lang="en-US" sz="1600" spc="-5" dirty="0">
                <a:cs typeface="Calibri"/>
              </a:rPr>
              <a:t>or </a:t>
            </a:r>
            <a:r>
              <a:rPr lang="en-US" sz="1600" spc="-10" dirty="0">
                <a:solidFill>
                  <a:schemeClr val="accent1"/>
                </a:solidFill>
                <a:cs typeface="Calibri"/>
              </a:rPr>
              <a:t>inhibited</a:t>
            </a:r>
            <a:r>
              <a:rPr lang="en-US" sz="1600" spc="-10" dirty="0">
                <a:cs typeface="Calibri"/>
              </a:rPr>
              <a:t>) by  </a:t>
            </a:r>
            <a:r>
              <a:rPr lang="en-US" sz="1600" spc="-20" dirty="0">
                <a:cs typeface="Calibri"/>
              </a:rPr>
              <a:t>several factors </a:t>
            </a:r>
            <a:r>
              <a:rPr lang="en-US" sz="1600" spc="-5" dirty="0">
                <a:cs typeface="Calibri"/>
              </a:rPr>
              <a:t>all of which </a:t>
            </a:r>
            <a:r>
              <a:rPr lang="en-US" sz="1600" dirty="0">
                <a:cs typeface="Calibri"/>
              </a:rPr>
              <a:t>act </a:t>
            </a:r>
            <a:r>
              <a:rPr lang="en-US" sz="1600" spc="-5" dirty="0">
                <a:cs typeface="Calibri"/>
              </a:rPr>
              <a:t>on </a:t>
            </a:r>
            <a:r>
              <a:rPr lang="en-US" sz="1600" spc="-15" dirty="0">
                <a:cs typeface="Calibri"/>
              </a:rPr>
              <a:t>gamma </a:t>
            </a:r>
            <a:r>
              <a:rPr lang="en-US" sz="1600" spc="-10" dirty="0">
                <a:cs typeface="Calibri"/>
              </a:rPr>
              <a:t>motor</a:t>
            </a:r>
            <a:r>
              <a:rPr lang="en-US" sz="1600" spc="135" dirty="0">
                <a:cs typeface="Calibri"/>
              </a:rPr>
              <a:t> </a:t>
            </a:r>
            <a:r>
              <a:rPr lang="en-US" sz="1600" spc="-10" dirty="0" smtClean="0">
                <a:cs typeface="Calibri"/>
              </a:rPr>
              <a:t>neurons.</a:t>
            </a:r>
            <a:endParaRPr lang="en-US" sz="1600" dirty="0">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820315027"/>
              </p:ext>
            </p:extLst>
          </p:nvPr>
        </p:nvGraphicFramePr>
        <p:xfrm>
          <a:off x="1917948" y="2420888"/>
          <a:ext cx="8125884" cy="3302000"/>
        </p:xfrm>
        <a:graphic>
          <a:graphicData uri="http://schemas.openxmlformats.org/drawingml/2006/table">
            <a:tbl>
              <a:tblPr firstRow="1" bandRow="1">
                <a:tableStyleId>{5DA37D80-6434-44D0-A028-1B22A696006F}</a:tableStyleId>
              </a:tblPr>
              <a:tblGrid>
                <a:gridCol w="4062942">
                  <a:extLst>
                    <a:ext uri="{9D8B030D-6E8A-4147-A177-3AD203B41FA5}">
                      <a16:colId xmlns:a16="http://schemas.microsoft.com/office/drawing/2014/main" val="20000"/>
                    </a:ext>
                  </a:extLst>
                </a:gridCol>
                <a:gridCol w="4062942">
                  <a:extLst>
                    <a:ext uri="{9D8B030D-6E8A-4147-A177-3AD203B41FA5}">
                      <a16:colId xmlns:a16="http://schemas.microsoft.com/office/drawing/2014/main" val="20001"/>
                    </a:ext>
                  </a:extLst>
                </a:gridCol>
              </a:tblGrid>
              <a:tr h="360040">
                <a:tc>
                  <a:txBody>
                    <a:bodyPr/>
                    <a:lstStyle/>
                    <a:p>
                      <a:pPr algn="ctr"/>
                      <a:r>
                        <a:rPr kumimoji="0" lang="en-US" sz="1800" b="0" kern="1200" spc="-10" dirty="0" smtClean="0">
                          <a:solidFill>
                            <a:schemeClr val="bg1"/>
                          </a:solidFill>
                        </a:rPr>
                        <a:t>Facilitation</a:t>
                      </a:r>
                      <a:endParaRPr kumimoji="0" lang="en-US" sz="1800" b="0" kern="1200" spc="-10" dirty="0">
                        <a:solidFill>
                          <a:schemeClr val="bg1"/>
                        </a:solidFill>
                        <a:latin typeface="+mn-lt"/>
                        <a:ea typeface="+mn-ea"/>
                        <a:cs typeface="Calibri"/>
                      </a:endParaRPr>
                    </a:p>
                  </a:txBody>
                  <a:tcPr>
                    <a:solidFill>
                      <a:schemeClr val="accent2">
                        <a:lumMod val="40000"/>
                        <a:lumOff val="60000"/>
                      </a:schemeClr>
                    </a:solidFill>
                  </a:tcPr>
                </a:tc>
                <a:tc>
                  <a:txBody>
                    <a:bodyPr/>
                    <a:lstStyle/>
                    <a:p>
                      <a:pPr algn="ctr"/>
                      <a:r>
                        <a:rPr kumimoji="0" lang="en-US" sz="1800" b="0" kern="1200" spc="-10" dirty="0" smtClean="0">
                          <a:solidFill>
                            <a:schemeClr val="bg1"/>
                          </a:solidFill>
                        </a:rPr>
                        <a:t>Inhibition</a:t>
                      </a:r>
                      <a:endParaRPr kumimoji="0" lang="en-US" sz="1800" b="0" kern="1200" spc="-10" dirty="0">
                        <a:solidFill>
                          <a:schemeClr val="bg1"/>
                        </a:solidFill>
                        <a:latin typeface="+mn-lt"/>
                        <a:ea typeface="+mn-ea"/>
                        <a:cs typeface="Calibri"/>
                      </a:endParaRPr>
                    </a:p>
                  </a:txBody>
                  <a:tcPr>
                    <a:solidFill>
                      <a:schemeClr val="accent2">
                        <a:lumMod val="40000"/>
                        <a:lumOff val="60000"/>
                      </a:schemeClr>
                    </a:solidFill>
                  </a:tcPr>
                </a:tc>
                <a:extLst>
                  <a:ext uri="{0D108BD9-81ED-4DB2-BD59-A6C34878D82A}">
                    <a16:rowId xmlns:a16="http://schemas.microsoft.com/office/drawing/2014/main" val="10000"/>
                  </a:ext>
                </a:extLst>
              </a:tr>
              <a:tr h="2624113">
                <a:tc>
                  <a:txBody>
                    <a:bodyPr/>
                    <a:lstStyle/>
                    <a:p>
                      <a:pPr marL="419734" indent="-342900">
                        <a:lnSpc>
                          <a:spcPct val="100000"/>
                        </a:lnSpc>
                        <a:spcBef>
                          <a:spcPts val="315"/>
                        </a:spcBef>
                        <a:buClr>
                          <a:schemeClr val="accent2"/>
                        </a:buClr>
                        <a:buFont typeface="+mj-lt"/>
                        <a:buAutoNum type="arabicPeriod"/>
                        <a:tabLst>
                          <a:tab pos="419734" algn="l"/>
                          <a:tab pos="420370" algn="l"/>
                        </a:tabLst>
                      </a:pPr>
                      <a:r>
                        <a:rPr lang="en-US" sz="1600" spc="-10" dirty="0" err="1" smtClean="0">
                          <a:solidFill>
                            <a:schemeClr val="accent2">
                              <a:lumMod val="75000"/>
                            </a:schemeClr>
                          </a:solidFill>
                        </a:rPr>
                        <a:t>Suprspinal</a:t>
                      </a:r>
                      <a:r>
                        <a:rPr lang="en-US" sz="1600" spc="-10" dirty="0" smtClean="0">
                          <a:solidFill>
                            <a:schemeClr val="accent2">
                              <a:lumMod val="75000"/>
                            </a:schemeClr>
                          </a:solidFill>
                        </a:rPr>
                        <a:t>:</a:t>
                      </a:r>
                      <a:endParaRPr lang="en-US" sz="1600" dirty="0" smtClean="0">
                        <a:solidFill>
                          <a:schemeClr val="accent2">
                            <a:lumMod val="75000"/>
                          </a:schemeClr>
                        </a:solidFill>
                      </a:endParaRPr>
                    </a:p>
                    <a:p>
                      <a:pPr marL="820419" lvl="1" indent="-286385">
                        <a:lnSpc>
                          <a:spcPct val="100000"/>
                        </a:lnSpc>
                        <a:spcBef>
                          <a:spcPts val="285"/>
                        </a:spcBef>
                        <a:buClr>
                          <a:schemeClr val="accent2"/>
                        </a:buClr>
                        <a:buFont typeface="Arial" charset="0"/>
                        <a:buChar char="•"/>
                        <a:tabLst>
                          <a:tab pos="820419" algn="l"/>
                          <a:tab pos="821055" algn="l"/>
                        </a:tabLst>
                      </a:pPr>
                      <a:r>
                        <a:rPr lang="en-US" sz="1600" dirty="0" smtClean="0"/>
                        <a:t>Primary </a:t>
                      </a:r>
                      <a:r>
                        <a:rPr lang="en-US" sz="1600" spc="-10" dirty="0" smtClean="0"/>
                        <a:t>motor</a:t>
                      </a:r>
                      <a:r>
                        <a:rPr lang="en-US" sz="1600" spc="-110" dirty="0" smtClean="0"/>
                        <a:t> </a:t>
                      </a:r>
                      <a:r>
                        <a:rPr lang="en-US" sz="1600" spc="-15" dirty="0" smtClean="0"/>
                        <a:t>cortex</a:t>
                      </a:r>
                      <a:endParaRPr lang="en-US" sz="1600" dirty="0" smtClean="0"/>
                    </a:p>
                    <a:p>
                      <a:pPr marL="820419" lvl="1" indent="-286385">
                        <a:lnSpc>
                          <a:spcPct val="100000"/>
                        </a:lnSpc>
                        <a:spcBef>
                          <a:spcPts val="290"/>
                        </a:spcBef>
                        <a:buClr>
                          <a:schemeClr val="accent2"/>
                        </a:buClr>
                        <a:buFont typeface="Arial" charset="0"/>
                        <a:buChar char="•"/>
                        <a:tabLst>
                          <a:tab pos="820419" algn="l"/>
                          <a:tab pos="821055" algn="l"/>
                        </a:tabLst>
                      </a:pPr>
                      <a:r>
                        <a:rPr lang="en-US" sz="1600" spc="-20" dirty="0" smtClean="0"/>
                        <a:t>Vestibular</a:t>
                      </a:r>
                      <a:r>
                        <a:rPr lang="en-US" sz="1600" spc="-25" dirty="0" smtClean="0"/>
                        <a:t> </a:t>
                      </a:r>
                      <a:r>
                        <a:rPr lang="en-US" sz="1600" spc="-5" dirty="0" smtClean="0"/>
                        <a:t>nucleus</a:t>
                      </a:r>
                      <a:endParaRPr lang="en-US" sz="1600" dirty="0" smtClean="0"/>
                    </a:p>
                    <a:p>
                      <a:pPr marL="819784" marR="1250315" lvl="1" indent="-285750">
                        <a:lnSpc>
                          <a:spcPts val="2590"/>
                        </a:lnSpc>
                        <a:spcBef>
                          <a:spcPts val="615"/>
                        </a:spcBef>
                        <a:buClr>
                          <a:schemeClr val="accent2"/>
                        </a:buClr>
                        <a:buFont typeface="Arial" panose="020B0604020202020204" pitchFamily="34" charset="0"/>
                        <a:buChar char="•"/>
                        <a:tabLst>
                          <a:tab pos="820419" algn="l"/>
                          <a:tab pos="821055" algn="l"/>
                        </a:tabLst>
                      </a:pPr>
                      <a:r>
                        <a:rPr lang="en-US" sz="1600" spc="-15" dirty="0" smtClean="0"/>
                        <a:t>Pontine </a:t>
                      </a:r>
                      <a:r>
                        <a:rPr lang="en-US" sz="1600" dirty="0" smtClean="0"/>
                        <a:t>RF.</a:t>
                      </a:r>
                    </a:p>
                    <a:p>
                      <a:pPr marL="820419" lvl="1" indent="-286385">
                        <a:lnSpc>
                          <a:spcPct val="100000"/>
                        </a:lnSpc>
                        <a:spcBef>
                          <a:spcPts val="250"/>
                        </a:spcBef>
                        <a:buClr>
                          <a:schemeClr val="accent2"/>
                        </a:buClr>
                        <a:buFont typeface="Arial" charset="0"/>
                        <a:buChar char="•"/>
                        <a:tabLst>
                          <a:tab pos="820419" algn="l"/>
                          <a:tab pos="821055" algn="l"/>
                        </a:tabLst>
                      </a:pPr>
                      <a:r>
                        <a:rPr lang="en-US" sz="1600" spc="-5" dirty="0" err="1" smtClean="0"/>
                        <a:t>Neocerebellum</a:t>
                      </a:r>
                      <a:r>
                        <a:rPr lang="en-US" sz="1600" spc="-5" dirty="0" smtClean="0"/>
                        <a:t>.</a:t>
                      </a:r>
                      <a:endParaRPr lang="en-US" sz="1600" dirty="0" smtClean="0"/>
                    </a:p>
                    <a:p>
                      <a:pPr marL="419734" indent="-342900" algn="l" rtl="0" eaLnBrk="1" latinLnBrk="0" hangingPunct="1">
                        <a:lnSpc>
                          <a:spcPct val="100000"/>
                        </a:lnSpc>
                        <a:spcBef>
                          <a:spcPts val="315"/>
                        </a:spcBef>
                        <a:buClr>
                          <a:schemeClr val="accent2"/>
                        </a:buClr>
                        <a:buFont typeface="+mj-lt"/>
                        <a:buAutoNum type="arabicPeriod"/>
                        <a:tabLst>
                          <a:tab pos="419734" algn="l"/>
                          <a:tab pos="420370" algn="l"/>
                        </a:tabLst>
                      </a:pPr>
                      <a:r>
                        <a:rPr kumimoji="0" lang="en-US" sz="1600" kern="1200" spc="-10" dirty="0" smtClean="0">
                          <a:solidFill>
                            <a:schemeClr val="accent2">
                              <a:lumMod val="75000"/>
                            </a:schemeClr>
                          </a:solidFill>
                          <a:latin typeface="+mn-lt"/>
                          <a:ea typeface="+mn-ea"/>
                          <a:cs typeface="+mn-cs"/>
                        </a:rPr>
                        <a:t>Anxiety</a:t>
                      </a:r>
                    </a:p>
                    <a:p>
                      <a:pPr marL="419734" indent="-342900" algn="l" rtl="0" eaLnBrk="1" latinLnBrk="0" hangingPunct="1">
                        <a:lnSpc>
                          <a:spcPct val="100000"/>
                        </a:lnSpc>
                        <a:spcBef>
                          <a:spcPts val="315"/>
                        </a:spcBef>
                        <a:buClr>
                          <a:schemeClr val="accent2"/>
                        </a:buClr>
                        <a:buFont typeface="+mj-lt"/>
                        <a:buAutoNum type="arabicPeriod"/>
                        <a:tabLst>
                          <a:tab pos="419734" algn="l"/>
                          <a:tab pos="420370" algn="l"/>
                        </a:tabLst>
                      </a:pPr>
                      <a:r>
                        <a:rPr kumimoji="0" lang="en-US" sz="1600" kern="1200" spc="-10" dirty="0" smtClean="0">
                          <a:solidFill>
                            <a:schemeClr val="accent2">
                              <a:lumMod val="75000"/>
                            </a:schemeClr>
                          </a:solidFill>
                          <a:latin typeface="+mn-lt"/>
                          <a:ea typeface="+mn-ea"/>
                          <a:cs typeface="+mn-cs"/>
                        </a:rPr>
                        <a:t>Noxious painful stimuli</a:t>
                      </a:r>
                    </a:p>
                    <a:p>
                      <a:pPr marL="419734" indent="-342900" algn="l" rtl="0" eaLnBrk="1" latinLnBrk="0" hangingPunct="1">
                        <a:lnSpc>
                          <a:spcPct val="100000"/>
                        </a:lnSpc>
                        <a:spcBef>
                          <a:spcPts val="315"/>
                        </a:spcBef>
                        <a:buClr>
                          <a:schemeClr val="accent2"/>
                        </a:buClr>
                        <a:buFont typeface="+mj-lt"/>
                        <a:buAutoNum type="arabicPeriod"/>
                        <a:tabLst>
                          <a:tab pos="419734" algn="l"/>
                          <a:tab pos="420370" algn="l"/>
                        </a:tabLst>
                      </a:pPr>
                      <a:r>
                        <a:rPr kumimoji="0" lang="en-US" sz="1600" kern="1200" spc="-10" dirty="0" err="1" smtClean="0">
                          <a:solidFill>
                            <a:schemeClr val="accent2">
                              <a:lumMod val="75000"/>
                            </a:schemeClr>
                          </a:solidFill>
                          <a:latin typeface="+mn-lt"/>
                          <a:ea typeface="+mn-ea"/>
                          <a:cs typeface="+mn-cs"/>
                        </a:rPr>
                        <a:t>Jendrassik-manuver</a:t>
                      </a:r>
                      <a:endParaRPr kumimoji="0" lang="en-US" sz="1600" kern="1200" spc="-10" dirty="0" smtClean="0">
                        <a:solidFill>
                          <a:schemeClr val="accent2">
                            <a:lumMod val="75000"/>
                          </a:schemeClr>
                        </a:solidFill>
                        <a:latin typeface="+mn-lt"/>
                        <a:ea typeface="+mn-ea"/>
                        <a:cs typeface="+mn-cs"/>
                      </a:endParaRPr>
                    </a:p>
                    <a:p>
                      <a:pPr marL="342900" indent="-342900">
                        <a:buFont typeface="+mj-lt"/>
                        <a:buAutoNum type="arabicPeriod"/>
                      </a:pPr>
                      <a:endParaRPr lang="en-US" sz="1600" dirty="0">
                        <a:ln>
                          <a:solidFill>
                            <a:schemeClr val="tx1">
                              <a:lumMod val="50000"/>
                              <a:lumOff val="50000"/>
                            </a:schemeClr>
                          </a:solidFill>
                        </a:ln>
                      </a:endParaRPr>
                    </a:p>
                  </a:txBody>
                  <a:tcPr>
                    <a:solidFill>
                      <a:schemeClr val="bg1"/>
                    </a:solidFill>
                  </a:tcPr>
                </a:tc>
                <a:tc>
                  <a:txBody>
                    <a:bodyPr/>
                    <a:lstStyle/>
                    <a:p>
                      <a:pPr marL="419734" indent="-342900" algn="l" rtl="0" eaLnBrk="1" latinLnBrk="0" hangingPunct="1">
                        <a:lnSpc>
                          <a:spcPct val="100000"/>
                        </a:lnSpc>
                        <a:spcBef>
                          <a:spcPts val="315"/>
                        </a:spcBef>
                        <a:buClr>
                          <a:schemeClr val="accent2"/>
                        </a:buClr>
                        <a:buFont typeface="+mj-lt"/>
                        <a:buAutoNum type="arabicPeriod"/>
                        <a:tabLst>
                          <a:tab pos="419734" algn="l"/>
                          <a:tab pos="420370" algn="l"/>
                        </a:tabLst>
                      </a:pPr>
                      <a:r>
                        <a:rPr kumimoji="0" lang="en-US" sz="1600" kern="1200" spc="-10" dirty="0" err="1" smtClean="0">
                          <a:solidFill>
                            <a:schemeClr val="accent2">
                              <a:lumMod val="75000"/>
                            </a:schemeClr>
                          </a:solidFill>
                          <a:latin typeface="+mn-lt"/>
                          <a:ea typeface="+mn-ea"/>
                          <a:cs typeface="+mn-cs"/>
                        </a:rPr>
                        <a:t>Supraspinal</a:t>
                      </a:r>
                      <a:r>
                        <a:rPr kumimoji="0" lang="en-US" sz="1600" kern="1200" spc="-10" dirty="0" smtClean="0">
                          <a:solidFill>
                            <a:schemeClr val="accent2">
                              <a:lumMod val="75000"/>
                            </a:schemeClr>
                          </a:solidFill>
                          <a:latin typeface="+mn-lt"/>
                          <a:ea typeface="+mn-ea"/>
                          <a:cs typeface="+mn-cs"/>
                        </a:rPr>
                        <a:t>:</a:t>
                      </a:r>
                    </a:p>
                    <a:p>
                      <a:pPr marL="822325" marR="610235" lvl="1" indent="-287020">
                        <a:lnSpc>
                          <a:spcPts val="2590"/>
                        </a:lnSpc>
                        <a:spcBef>
                          <a:spcPts val="615"/>
                        </a:spcBef>
                        <a:buClr>
                          <a:schemeClr val="accent2"/>
                        </a:buClr>
                        <a:buFont typeface="Arial" charset="0"/>
                        <a:buChar char="•"/>
                        <a:tabLst>
                          <a:tab pos="821690" algn="l"/>
                          <a:tab pos="822325" algn="l"/>
                        </a:tabLst>
                      </a:pPr>
                      <a:r>
                        <a:rPr lang="en-US" sz="1600" spc="-5" dirty="0" smtClean="0"/>
                        <a:t>Inhibitory </a:t>
                      </a:r>
                      <a:r>
                        <a:rPr lang="en-US" sz="1600" spc="-10" dirty="0" smtClean="0"/>
                        <a:t>motor  cortical</a:t>
                      </a:r>
                      <a:r>
                        <a:rPr lang="en-US" sz="1600" spc="-100" baseline="0" dirty="0" smtClean="0"/>
                        <a:t> </a:t>
                      </a:r>
                      <a:r>
                        <a:rPr lang="en-US" sz="1600" spc="-10" dirty="0" smtClean="0"/>
                        <a:t>area 4 + 6.</a:t>
                      </a:r>
                      <a:endParaRPr lang="en-US" sz="1600" dirty="0" smtClean="0"/>
                    </a:p>
                    <a:p>
                      <a:pPr marL="822325" lvl="1" indent="-287020">
                        <a:lnSpc>
                          <a:spcPct val="100000"/>
                        </a:lnSpc>
                        <a:spcBef>
                          <a:spcPts val="250"/>
                        </a:spcBef>
                        <a:buClr>
                          <a:schemeClr val="accent2"/>
                        </a:buClr>
                        <a:buFont typeface="Arial" charset="0"/>
                        <a:buChar char="•"/>
                        <a:tabLst>
                          <a:tab pos="821690" algn="l"/>
                          <a:tab pos="822325" algn="l"/>
                        </a:tabLst>
                      </a:pPr>
                      <a:r>
                        <a:rPr lang="en-US" sz="1600" dirty="0" smtClean="0"/>
                        <a:t>Basal</a:t>
                      </a:r>
                      <a:r>
                        <a:rPr lang="en-US" sz="1600" spc="-90" dirty="0" smtClean="0"/>
                        <a:t> </a:t>
                      </a:r>
                      <a:r>
                        <a:rPr lang="en-US" sz="1600" spc="-10" dirty="0" smtClean="0"/>
                        <a:t>ganglia.</a:t>
                      </a:r>
                      <a:endParaRPr lang="en-US" sz="1600" dirty="0" smtClean="0"/>
                    </a:p>
                    <a:p>
                      <a:pPr marL="822325" lvl="1" indent="-287020">
                        <a:lnSpc>
                          <a:spcPct val="100000"/>
                        </a:lnSpc>
                        <a:spcBef>
                          <a:spcPts val="285"/>
                        </a:spcBef>
                        <a:buClr>
                          <a:schemeClr val="accent2"/>
                        </a:buClr>
                        <a:buFont typeface="Arial" charset="0"/>
                        <a:buChar char="•"/>
                        <a:tabLst>
                          <a:tab pos="821690" algn="l"/>
                          <a:tab pos="822325" algn="l"/>
                        </a:tabLst>
                      </a:pPr>
                      <a:r>
                        <a:rPr lang="en-US" sz="1600" dirty="0" smtClean="0"/>
                        <a:t>Medullary</a:t>
                      </a:r>
                      <a:r>
                        <a:rPr lang="en-US" sz="1600" spc="-90" dirty="0" smtClean="0"/>
                        <a:t> </a:t>
                      </a:r>
                      <a:r>
                        <a:rPr lang="en-US" sz="1600" spc="5" dirty="0" smtClean="0"/>
                        <a:t>RF.</a:t>
                      </a:r>
                      <a:endParaRPr lang="en-US" sz="1600" dirty="0" smtClean="0"/>
                    </a:p>
                    <a:p>
                      <a:pPr marL="822325" lvl="1" indent="-287020">
                        <a:lnSpc>
                          <a:spcPct val="100000"/>
                        </a:lnSpc>
                        <a:spcBef>
                          <a:spcPts val="290"/>
                        </a:spcBef>
                        <a:buClr>
                          <a:schemeClr val="accent2"/>
                        </a:buClr>
                        <a:buFont typeface="Arial" charset="0"/>
                        <a:buChar char="•"/>
                        <a:tabLst>
                          <a:tab pos="821690" algn="l"/>
                          <a:tab pos="822325" algn="l"/>
                        </a:tabLst>
                      </a:pPr>
                      <a:r>
                        <a:rPr lang="en-US" sz="1600" spc="-10" dirty="0" err="1" smtClean="0"/>
                        <a:t>Paleocerebellum</a:t>
                      </a:r>
                      <a:r>
                        <a:rPr lang="en-US" sz="1600" spc="-10" dirty="0" smtClean="0"/>
                        <a:t>.</a:t>
                      </a:r>
                    </a:p>
                    <a:p>
                      <a:pPr marL="822325" lvl="1" indent="-287020">
                        <a:lnSpc>
                          <a:spcPct val="100000"/>
                        </a:lnSpc>
                        <a:spcBef>
                          <a:spcPts val="290"/>
                        </a:spcBef>
                        <a:buClr>
                          <a:schemeClr val="accent2"/>
                        </a:buClr>
                        <a:buFont typeface="Arial" charset="0"/>
                        <a:buChar char="•"/>
                        <a:tabLst>
                          <a:tab pos="821690" algn="l"/>
                          <a:tab pos="822325" algn="l"/>
                        </a:tabLst>
                      </a:pPr>
                      <a:r>
                        <a:rPr lang="en-US" sz="1600" spc="-10" dirty="0" smtClean="0"/>
                        <a:t>Red nucleus. </a:t>
                      </a:r>
                      <a:endParaRPr lang="en-US" sz="1600" dirty="0" smtClean="0"/>
                    </a:p>
                    <a:p>
                      <a:pPr marL="421005" marR="420370" indent="-342900">
                        <a:lnSpc>
                          <a:spcPts val="2590"/>
                        </a:lnSpc>
                        <a:spcBef>
                          <a:spcPts val="615"/>
                        </a:spcBef>
                        <a:buClr>
                          <a:schemeClr val="accent2"/>
                        </a:buClr>
                        <a:buFont typeface="+mj-lt"/>
                        <a:buAutoNum type="arabicPeriod"/>
                        <a:tabLst>
                          <a:tab pos="421005" algn="l"/>
                          <a:tab pos="421640" algn="l"/>
                        </a:tabLst>
                      </a:pPr>
                      <a:r>
                        <a:rPr lang="en-US" sz="1600" spc="-10" dirty="0" smtClean="0">
                          <a:solidFill>
                            <a:schemeClr val="accent2">
                              <a:lumMod val="75000"/>
                            </a:schemeClr>
                          </a:solidFill>
                        </a:rPr>
                        <a:t>Excessive </a:t>
                      </a:r>
                      <a:r>
                        <a:rPr lang="en-US" sz="1600" spc="-15" dirty="0" smtClean="0">
                          <a:solidFill>
                            <a:schemeClr val="accent2">
                              <a:lumMod val="75000"/>
                            </a:schemeClr>
                          </a:solidFill>
                        </a:rPr>
                        <a:t>stretch </a:t>
                      </a:r>
                      <a:r>
                        <a:rPr lang="en-US" sz="1600" spc="-5" dirty="0" smtClean="0">
                          <a:solidFill>
                            <a:schemeClr val="accent2">
                              <a:lumMod val="75000"/>
                            </a:schemeClr>
                          </a:solidFill>
                        </a:rPr>
                        <a:t>of </a:t>
                      </a:r>
                      <a:r>
                        <a:rPr lang="en-US" sz="1600" dirty="0" smtClean="0">
                          <a:solidFill>
                            <a:schemeClr val="accent2">
                              <a:lumMod val="75000"/>
                            </a:schemeClr>
                          </a:solidFill>
                        </a:rPr>
                        <a:t>muscle </a:t>
                      </a:r>
                      <a:r>
                        <a:rPr lang="en-US" sz="1600" spc="-5" dirty="0" smtClean="0">
                          <a:solidFill>
                            <a:schemeClr val="accent2">
                              <a:lumMod val="75000"/>
                            </a:schemeClr>
                          </a:solidFill>
                        </a:rPr>
                        <a:t>(Golgi </a:t>
                      </a:r>
                      <a:r>
                        <a:rPr lang="en-US" sz="1600" spc="-10" dirty="0" smtClean="0">
                          <a:solidFill>
                            <a:schemeClr val="accent2">
                              <a:lumMod val="75000"/>
                            </a:schemeClr>
                          </a:solidFill>
                        </a:rPr>
                        <a:t>tendon </a:t>
                      </a:r>
                      <a:r>
                        <a:rPr lang="en-US" sz="1600" spc="-15" dirty="0" smtClean="0">
                          <a:solidFill>
                            <a:schemeClr val="accent2">
                              <a:lumMod val="75000"/>
                            </a:schemeClr>
                          </a:solidFill>
                        </a:rPr>
                        <a:t>reflex).</a:t>
                      </a:r>
                      <a:endParaRPr lang="en-US" sz="1600" dirty="0">
                        <a:solidFill>
                          <a:schemeClr val="accent2">
                            <a:lumMod val="75000"/>
                          </a:schemeClr>
                        </a:solidFill>
                        <a:latin typeface="+mn-lt"/>
                        <a:cs typeface="Calibri"/>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7532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spc="-10" dirty="0" smtClean="0"/>
              <a:t>What </a:t>
            </a:r>
            <a:r>
              <a:rPr lang="en-US" sz="3200" dirty="0" smtClean="0"/>
              <a:t>is the </a:t>
            </a:r>
            <a:r>
              <a:rPr lang="en-US" sz="3200" spc="-5" dirty="0" smtClean="0"/>
              <a:t>clinical </a:t>
            </a:r>
            <a:r>
              <a:rPr lang="en-US" sz="3200" dirty="0" smtClean="0"/>
              <a:t>significance of </a:t>
            </a:r>
            <a:r>
              <a:rPr lang="en-US" sz="3200" spc="-50" dirty="0" smtClean="0"/>
              <a:t>tendon </a:t>
            </a:r>
            <a:r>
              <a:rPr lang="en-US" sz="3200" spc="-30" dirty="0" smtClean="0"/>
              <a:t>reflexes</a:t>
            </a:r>
            <a:r>
              <a:rPr lang="en-US" sz="3200" spc="-35" dirty="0" smtClean="0"/>
              <a:t> </a:t>
            </a:r>
            <a:r>
              <a:rPr lang="en-US" sz="3200" dirty="0" smtClean="0"/>
              <a:t>?</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4090417299"/>
              </p:ext>
            </p:extLst>
          </p:nvPr>
        </p:nvGraphicFramePr>
        <p:xfrm>
          <a:off x="1917948" y="1412776"/>
          <a:ext cx="8053876" cy="4536507"/>
        </p:xfrm>
        <a:graphic>
          <a:graphicData uri="http://schemas.openxmlformats.org/drawingml/2006/table">
            <a:tbl>
              <a:tblPr firstRow="1" bandRow="1">
                <a:tableStyleId>{5DA37D80-6434-44D0-A028-1B22A696006F}</a:tableStyleId>
              </a:tblPr>
              <a:tblGrid>
                <a:gridCol w="4026938">
                  <a:extLst>
                    <a:ext uri="{9D8B030D-6E8A-4147-A177-3AD203B41FA5}">
                      <a16:colId xmlns:a16="http://schemas.microsoft.com/office/drawing/2014/main" val="20000"/>
                    </a:ext>
                  </a:extLst>
                </a:gridCol>
                <a:gridCol w="4026938">
                  <a:extLst>
                    <a:ext uri="{9D8B030D-6E8A-4147-A177-3AD203B41FA5}">
                      <a16:colId xmlns:a16="http://schemas.microsoft.com/office/drawing/2014/main" val="20001"/>
                    </a:ext>
                  </a:extLst>
                </a:gridCol>
              </a:tblGrid>
              <a:tr h="432049">
                <a:tc gridSpan="2">
                  <a:txBody>
                    <a:bodyPr/>
                    <a:lstStyle/>
                    <a:p>
                      <a:pPr algn="ctr"/>
                      <a:r>
                        <a:rPr lang="en-US" sz="1600" spc="-10" dirty="0" smtClean="0">
                          <a:solidFill>
                            <a:schemeClr val="bg1"/>
                          </a:solidFill>
                        </a:rPr>
                        <a:t>What </a:t>
                      </a:r>
                      <a:r>
                        <a:rPr lang="en-US" sz="1600" dirty="0" smtClean="0">
                          <a:solidFill>
                            <a:schemeClr val="bg1"/>
                          </a:solidFill>
                        </a:rPr>
                        <a:t>is the </a:t>
                      </a:r>
                      <a:r>
                        <a:rPr lang="en-US" sz="1600" spc="-5" dirty="0" smtClean="0">
                          <a:solidFill>
                            <a:schemeClr val="bg1"/>
                          </a:solidFill>
                        </a:rPr>
                        <a:t>clinical </a:t>
                      </a:r>
                      <a:r>
                        <a:rPr lang="en-US" sz="1600" dirty="0" smtClean="0">
                          <a:solidFill>
                            <a:schemeClr val="bg1"/>
                          </a:solidFill>
                        </a:rPr>
                        <a:t>significance of </a:t>
                      </a:r>
                      <a:r>
                        <a:rPr lang="en-US" sz="1600" spc="-50" dirty="0" smtClean="0">
                          <a:solidFill>
                            <a:schemeClr val="bg1"/>
                          </a:solidFill>
                        </a:rPr>
                        <a:t>tendon </a:t>
                      </a:r>
                      <a:r>
                        <a:rPr lang="en-US" sz="1600" spc="-30" dirty="0" smtClean="0">
                          <a:solidFill>
                            <a:schemeClr val="bg1"/>
                          </a:solidFill>
                        </a:rPr>
                        <a:t>reflexes</a:t>
                      </a:r>
                      <a:r>
                        <a:rPr lang="en-US" sz="1600" spc="-35" dirty="0" smtClean="0">
                          <a:solidFill>
                            <a:schemeClr val="bg1"/>
                          </a:solidFill>
                        </a:rPr>
                        <a:t> </a:t>
                      </a:r>
                      <a:r>
                        <a:rPr lang="en-US" sz="1600" dirty="0" smtClean="0">
                          <a:solidFill>
                            <a:schemeClr val="bg1"/>
                          </a:solidFill>
                        </a:rPr>
                        <a:t>?</a:t>
                      </a:r>
                      <a:endParaRPr lang="en-US" sz="1600" b="0" dirty="0">
                        <a:solidFill>
                          <a:schemeClr val="bg1"/>
                        </a:solidFill>
                      </a:endParaRPr>
                    </a:p>
                  </a:txBody>
                  <a:tcPr>
                    <a:solidFill>
                      <a:schemeClr val="accent2">
                        <a:lumMod val="40000"/>
                        <a:lumOff val="60000"/>
                      </a:schemeClr>
                    </a:solidFill>
                  </a:tcPr>
                </a:tc>
                <a:tc hMerge="1">
                  <a:txBody>
                    <a:bodyPr/>
                    <a:lstStyle/>
                    <a:p>
                      <a:pPr algn="ctr"/>
                      <a:endParaRPr lang="en-US" sz="1600" b="0" dirty="0">
                        <a:solidFill>
                          <a:schemeClr val="accent2">
                            <a:lumMod val="75000"/>
                          </a:schemeClr>
                        </a:solidFill>
                      </a:endParaRPr>
                    </a:p>
                  </a:txBody>
                  <a:tcPr>
                    <a:solidFill>
                      <a:schemeClr val="bg1"/>
                    </a:solidFill>
                  </a:tcPr>
                </a:tc>
                <a:extLst>
                  <a:ext uri="{0D108BD9-81ED-4DB2-BD59-A6C34878D82A}">
                    <a16:rowId xmlns:a16="http://schemas.microsoft.com/office/drawing/2014/main" val="10000"/>
                  </a:ext>
                </a:extLst>
              </a:tr>
              <a:tr h="432049">
                <a:tc>
                  <a:txBody>
                    <a:bodyPr/>
                    <a:lstStyle/>
                    <a:p>
                      <a:pPr algn="ctr"/>
                      <a:r>
                        <a:rPr lang="en-US" sz="1600" b="0" spc="-20" dirty="0" smtClean="0">
                          <a:solidFill>
                            <a:schemeClr val="accent2">
                              <a:lumMod val="75000"/>
                            </a:schemeClr>
                          </a:solidFill>
                        </a:rPr>
                        <a:t>A-</a:t>
                      </a:r>
                      <a:r>
                        <a:rPr lang="en-US" sz="1600" b="0" spc="-20" dirty="0" err="1" smtClean="0">
                          <a:solidFill>
                            <a:schemeClr val="accent2">
                              <a:lumMod val="75000"/>
                            </a:schemeClr>
                          </a:solidFill>
                        </a:rPr>
                        <a:t>reflexia</a:t>
                      </a:r>
                      <a:r>
                        <a:rPr lang="en-US" sz="1600" b="0" spc="-20" dirty="0" smtClean="0">
                          <a:solidFill>
                            <a:schemeClr val="accent2">
                              <a:lumMod val="75000"/>
                            </a:schemeClr>
                          </a:solidFill>
                        </a:rPr>
                        <a:t> </a:t>
                      </a:r>
                      <a:r>
                        <a:rPr lang="en-US" sz="1600" b="0" spc="-5" dirty="0" smtClean="0">
                          <a:solidFill>
                            <a:schemeClr val="accent2">
                              <a:lumMod val="75000"/>
                            </a:schemeClr>
                          </a:solidFill>
                        </a:rPr>
                        <a:t>or </a:t>
                      </a:r>
                      <a:r>
                        <a:rPr lang="en-US" sz="1600" b="0" spc="-20" dirty="0" smtClean="0">
                          <a:solidFill>
                            <a:schemeClr val="accent2">
                              <a:lumMod val="75000"/>
                            </a:schemeClr>
                          </a:solidFill>
                        </a:rPr>
                        <a:t>hypo-</a:t>
                      </a:r>
                      <a:r>
                        <a:rPr lang="en-US" sz="1600" b="0" spc="-20" dirty="0" err="1" smtClean="0">
                          <a:solidFill>
                            <a:schemeClr val="accent2">
                              <a:lumMod val="75000"/>
                            </a:schemeClr>
                          </a:solidFill>
                        </a:rPr>
                        <a:t>reflexia</a:t>
                      </a:r>
                      <a:r>
                        <a:rPr lang="en-US" sz="1600" b="0" spc="-20" dirty="0" smtClean="0">
                          <a:solidFill>
                            <a:schemeClr val="accent2">
                              <a:lumMod val="75000"/>
                            </a:schemeClr>
                          </a:solidFill>
                        </a:rPr>
                        <a:t> </a:t>
                      </a:r>
                      <a:r>
                        <a:rPr lang="en-US" sz="1600" b="0" spc="-15" dirty="0" smtClean="0">
                          <a:solidFill>
                            <a:schemeClr val="accent2">
                              <a:lumMod val="75000"/>
                            </a:schemeClr>
                          </a:solidFill>
                        </a:rPr>
                        <a:t>(hypo-</a:t>
                      </a:r>
                      <a:r>
                        <a:rPr lang="en-US" sz="1600" b="0" spc="-15" dirty="0" err="1" smtClean="0">
                          <a:solidFill>
                            <a:schemeClr val="accent2">
                              <a:lumMod val="75000"/>
                            </a:schemeClr>
                          </a:solidFill>
                        </a:rPr>
                        <a:t>tonia</a:t>
                      </a:r>
                      <a:r>
                        <a:rPr lang="en-US" sz="1600" b="0" spc="-15" dirty="0" smtClean="0">
                          <a:solidFill>
                            <a:schemeClr val="accent2">
                              <a:lumMod val="75000"/>
                            </a:schemeClr>
                          </a:solidFill>
                        </a:rPr>
                        <a:t>) </a:t>
                      </a:r>
                      <a:endParaRPr lang="en-US" sz="1600" b="0" dirty="0">
                        <a:solidFill>
                          <a:schemeClr val="accent2">
                            <a:lumMod val="75000"/>
                          </a:schemeClr>
                        </a:solidFill>
                      </a:endParaRPr>
                    </a:p>
                  </a:txBody>
                  <a:tcPr>
                    <a:solidFill>
                      <a:schemeClr val="bg1"/>
                    </a:solidFill>
                  </a:tcPr>
                </a:tc>
                <a:tc>
                  <a:txBody>
                    <a:bodyPr/>
                    <a:lstStyle/>
                    <a:p>
                      <a:pPr algn="ctr"/>
                      <a:r>
                        <a:rPr lang="en-US" sz="1600" b="0" spc="-15" dirty="0" smtClean="0">
                          <a:solidFill>
                            <a:schemeClr val="accent2">
                              <a:lumMod val="75000"/>
                            </a:schemeClr>
                          </a:solidFill>
                        </a:rPr>
                        <a:t>Hyper-</a:t>
                      </a:r>
                      <a:r>
                        <a:rPr lang="en-US" sz="1600" b="0" spc="-15" dirty="0" err="1" smtClean="0">
                          <a:solidFill>
                            <a:schemeClr val="accent2">
                              <a:lumMod val="75000"/>
                            </a:schemeClr>
                          </a:solidFill>
                        </a:rPr>
                        <a:t>reflexia</a:t>
                      </a:r>
                      <a:r>
                        <a:rPr lang="en-US" sz="1600" b="0" spc="-15" dirty="0" smtClean="0">
                          <a:solidFill>
                            <a:schemeClr val="accent2">
                              <a:lumMod val="75000"/>
                            </a:schemeClr>
                          </a:solidFill>
                        </a:rPr>
                        <a:t> (hyper-</a:t>
                      </a:r>
                      <a:r>
                        <a:rPr lang="en-US" sz="1600" b="0" spc="-15" dirty="0" err="1" smtClean="0">
                          <a:solidFill>
                            <a:schemeClr val="accent2">
                              <a:lumMod val="75000"/>
                            </a:schemeClr>
                          </a:solidFill>
                        </a:rPr>
                        <a:t>tonia</a:t>
                      </a:r>
                      <a:r>
                        <a:rPr lang="en-US" sz="1600" b="0" spc="-15" dirty="0" smtClean="0">
                          <a:solidFill>
                            <a:schemeClr val="accent2">
                              <a:lumMod val="75000"/>
                            </a:schemeClr>
                          </a:solidFill>
                        </a:rPr>
                        <a:t>)</a:t>
                      </a:r>
                      <a:endParaRPr lang="en-US" sz="1600" b="0" dirty="0">
                        <a:solidFill>
                          <a:schemeClr val="accent2">
                            <a:lumMod val="75000"/>
                          </a:schemeClr>
                        </a:solidFill>
                      </a:endParaRPr>
                    </a:p>
                  </a:txBody>
                  <a:tcPr>
                    <a:solidFill>
                      <a:schemeClr val="bg1"/>
                    </a:solidFill>
                  </a:tcPr>
                </a:tc>
                <a:extLst>
                  <a:ext uri="{0D108BD9-81ED-4DB2-BD59-A6C34878D82A}">
                    <a16:rowId xmlns:a16="http://schemas.microsoft.com/office/drawing/2014/main" val="10001"/>
                  </a:ext>
                </a:extLst>
              </a:tr>
              <a:tr h="743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spc="-15" dirty="0" smtClean="0"/>
                        <a:t>Indicates </a:t>
                      </a:r>
                      <a:r>
                        <a:rPr lang="en-US" sz="1600" b="0" spc="-10" dirty="0" smtClean="0"/>
                        <a:t>that</a:t>
                      </a:r>
                      <a:r>
                        <a:rPr lang="en-US" sz="1600" b="0" spc="185" dirty="0" smtClean="0"/>
                        <a:t> </a:t>
                      </a:r>
                      <a:r>
                        <a:rPr lang="en-US" sz="1600" b="0" spc="-5" dirty="0" smtClean="0"/>
                        <a:t>the</a:t>
                      </a:r>
                      <a:r>
                        <a:rPr lang="en-US" sz="1600" b="0" dirty="0" smtClean="0"/>
                        <a:t> </a:t>
                      </a:r>
                      <a:r>
                        <a:rPr lang="en-US" sz="1600" b="0" spc="-25" dirty="0" smtClean="0"/>
                        <a:t>reflex </a:t>
                      </a:r>
                      <a:r>
                        <a:rPr lang="en-US" sz="1600" b="0" spc="-15" dirty="0" smtClean="0"/>
                        <a:t>arc </a:t>
                      </a:r>
                      <a:r>
                        <a:rPr lang="en-US" sz="1600" b="0" spc="-10" dirty="0" smtClean="0"/>
                        <a:t>is </a:t>
                      </a:r>
                      <a:r>
                        <a:rPr lang="en-US" sz="1600" b="0" spc="-15" dirty="0" smtClean="0"/>
                        <a:t>interrupted at </a:t>
                      </a:r>
                      <a:r>
                        <a:rPr lang="en-US" sz="1600" b="0" spc="-5" dirty="0" smtClean="0"/>
                        <a:t>one of its </a:t>
                      </a:r>
                      <a:r>
                        <a:rPr lang="en-US" sz="1600" b="0" spc="-10" dirty="0" smtClean="0"/>
                        <a:t>components</a:t>
                      </a:r>
                      <a:r>
                        <a:rPr lang="en-US" sz="1600" b="0" spc="130" dirty="0" smtClean="0"/>
                        <a:t> </a:t>
                      </a:r>
                      <a:r>
                        <a:rPr lang="en-US" sz="1600" b="0" spc="-10" dirty="0" smtClean="0"/>
                        <a:t>by:</a:t>
                      </a:r>
                      <a:endParaRPr lang="en-US" sz="1600" b="0" dirty="0" smtClean="0">
                        <a:cs typeface="Calibri"/>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25" dirty="0" err="1" smtClean="0"/>
                        <a:t>Eexaggerated</a:t>
                      </a:r>
                      <a:r>
                        <a:rPr lang="en-US" sz="1600" b="0" spc="-25" dirty="0" smtClean="0"/>
                        <a:t> </a:t>
                      </a:r>
                      <a:r>
                        <a:rPr lang="en-US" sz="1600" b="0" spc="-10" dirty="0" smtClean="0"/>
                        <a:t>deep</a:t>
                      </a:r>
                      <a:r>
                        <a:rPr lang="en-US" sz="1600" b="0" spc="235" dirty="0" smtClean="0"/>
                        <a:t> </a:t>
                      </a:r>
                      <a:r>
                        <a:rPr lang="en-US" sz="1600" b="0" spc="-25" dirty="0" smtClean="0"/>
                        <a:t>reflexes.</a:t>
                      </a:r>
                      <a:endParaRPr lang="en-US" sz="1600" b="0" dirty="0" smtClean="0">
                        <a:cs typeface="Calibri"/>
                      </a:endParaRPr>
                    </a:p>
                  </a:txBody>
                  <a:tcPr>
                    <a:solidFill>
                      <a:schemeClr val="bg1"/>
                    </a:solidFill>
                  </a:tcPr>
                </a:tc>
                <a:extLst>
                  <a:ext uri="{0D108BD9-81ED-4DB2-BD59-A6C34878D82A}">
                    <a16:rowId xmlns:a16="http://schemas.microsoft.com/office/drawing/2014/main" val="10002"/>
                  </a:ext>
                </a:extLst>
              </a:tr>
              <a:tr h="7433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10" dirty="0" smtClean="0"/>
                        <a:t>1- Lesions </a:t>
                      </a:r>
                      <a:r>
                        <a:rPr lang="en-US" sz="1600" b="0" spc="-5" dirty="0" smtClean="0"/>
                        <a:t>of </a:t>
                      </a:r>
                      <a:r>
                        <a:rPr lang="en-US" sz="1600" b="0" spc="-10" dirty="0" smtClean="0"/>
                        <a:t>lower motor </a:t>
                      </a:r>
                      <a:r>
                        <a:rPr lang="en-US" sz="1600" b="0" spc="-15" dirty="0" smtClean="0"/>
                        <a:t>neuron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5" dirty="0" smtClean="0">
                          <a:solidFill>
                            <a:schemeClr val="bg2">
                              <a:lumMod val="75000"/>
                            </a:schemeClr>
                          </a:solidFill>
                        </a:rPr>
                        <a:t>e.g.</a:t>
                      </a:r>
                      <a:r>
                        <a:rPr lang="en-US" sz="1600" b="0" spc="65" dirty="0" smtClean="0">
                          <a:solidFill>
                            <a:schemeClr val="bg2">
                              <a:lumMod val="75000"/>
                            </a:schemeClr>
                          </a:solidFill>
                        </a:rPr>
                        <a:t> </a:t>
                      </a:r>
                      <a:r>
                        <a:rPr lang="en-US" sz="1600" b="0" spc="-10" dirty="0" smtClean="0">
                          <a:solidFill>
                            <a:schemeClr val="bg2">
                              <a:lumMod val="75000"/>
                            </a:schemeClr>
                          </a:solidFill>
                        </a:rPr>
                        <a:t>poliomyelitis.</a:t>
                      </a:r>
                      <a:endParaRPr lang="en-US" sz="1600" b="0" dirty="0" smtClean="0">
                        <a:solidFill>
                          <a:schemeClr val="bg2">
                            <a:lumMod val="75000"/>
                          </a:schemeClr>
                        </a:solidFill>
                        <a:cs typeface="Calibri"/>
                      </a:endParaRPr>
                    </a:p>
                  </a:txBody>
                  <a:tcP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0" spc="-5" dirty="0" smtClean="0"/>
                        <a:t>Upper </a:t>
                      </a:r>
                      <a:r>
                        <a:rPr lang="en-US" sz="1600" b="0" spc="-10" dirty="0" smtClean="0"/>
                        <a:t>motor </a:t>
                      </a:r>
                      <a:r>
                        <a:rPr lang="en-US" sz="1600" b="0" spc="-15" dirty="0" smtClean="0"/>
                        <a:t>neuron</a:t>
                      </a:r>
                      <a:r>
                        <a:rPr lang="en-US" sz="1600" b="0" spc="-20" dirty="0" smtClean="0"/>
                        <a:t> </a:t>
                      </a:r>
                      <a:r>
                        <a:rPr lang="en-US" sz="1600" b="0" spc="-5" dirty="0" smtClean="0"/>
                        <a:t>lesion.</a:t>
                      </a:r>
                      <a:endParaRPr lang="en-US" sz="1600" b="0" dirty="0" smtClean="0">
                        <a:cs typeface="Calibri"/>
                      </a:endParaRPr>
                    </a:p>
                  </a:txBody>
                  <a:tcPr>
                    <a:solidFill>
                      <a:schemeClr val="bg1"/>
                    </a:solidFill>
                  </a:tcPr>
                </a:tc>
                <a:extLst>
                  <a:ext uri="{0D108BD9-81ED-4DB2-BD59-A6C34878D82A}">
                    <a16:rowId xmlns:a16="http://schemas.microsoft.com/office/drawing/2014/main" val="10003"/>
                  </a:ext>
                </a:extLst>
              </a:tr>
              <a:tr h="7433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20" dirty="0" smtClean="0"/>
                        <a:t>2- Peripheral </a:t>
                      </a:r>
                      <a:r>
                        <a:rPr lang="en-US" sz="1600" b="0" spc="-10" dirty="0" smtClean="0"/>
                        <a:t>nerve lesions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5" dirty="0" smtClean="0">
                          <a:solidFill>
                            <a:schemeClr val="bg2">
                              <a:lumMod val="75000"/>
                            </a:schemeClr>
                          </a:solidFill>
                        </a:rPr>
                        <a:t>e.g. </a:t>
                      </a:r>
                      <a:r>
                        <a:rPr lang="en-US" sz="1600" b="0" spc="-10" dirty="0" smtClean="0">
                          <a:solidFill>
                            <a:schemeClr val="bg2">
                              <a:lumMod val="75000"/>
                            </a:schemeClr>
                          </a:solidFill>
                        </a:rPr>
                        <a:t>peripheral</a:t>
                      </a:r>
                      <a:r>
                        <a:rPr lang="en-US" sz="1600" b="0" spc="170" dirty="0" smtClean="0">
                          <a:solidFill>
                            <a:schemeClr val="bg2">
                              <a:lumMod val="75000"/>
                            </a:schemeClr>
                          </a:solidFill>
                        </a:rPr>
                        <a:t> </a:t>
                      </a:r>
                      <a:r>
                        <a:rPr lang="en-US" sz="1600" b="0" spc="-10" dirty="0" smtClean="0">
                          <a:solidFill>
                            <a:schemeClr val="bg2">
                              <a:lumMod val="75000"/>
                            </a:schemeClr>
                          </a:solidFill>
                        </a:rPr>
                        <a:t>neuropathy.</a:t>
                      </a:r>
                      <a:endParaRPr lang="en-US" sz="1600" b="0" dirty="0" smtClean="0">
                        <a:solidFill>
                          <a:schemeClr val="bg2">
                            <a:lumMod val="75000"/>
                          </a:schemeClr>
                        </a:solidFill>
                        <a:cs typeface="Calibri"/>
                      </a:endParaRPr>
                    </a:p>
                  </a:txBody>
                  <a:tcPr>
                    <a:solidFill>
                      <a:schemeClr val="bg1"/>
                    </a:solidFill>
                  </a:tcPr>
                </a:tc>
                <a:tc>
                  <a:txBody>
                    <a:bodyPr/>
                    <a:lstStyle/>
                    <a:p>
                      <a:pPr marL="469900" marR="0" lvl="1" indent="0" algn="ctr" defTabSz="914400" rtl="0" eaLnBrk="1" fontAlgn="auto" latinLnBrk="0" hangingPunct="1">
                        <a:lnSpc>
                          <a:spcPct val="100000"/>
                        </a:lnSpc>
                        <a:spcBef>
                          <a:spcPts val="335"/>
                        </a:spcBef>
                        <a:spcAft>
                          <a:spcPts val="0"/>
                        </a:spcAft>
                        <a:buClr>
                          <a:srgbClr val="F303A2"/>
                        </a:buClr>
                        <a:buSzTx/>
                        <a:buFont typeface="Arial" charset="0"/>
                        <a:buNone/>
                        <a:tabLst>
                          <a:tab pos="1003300" algn="l"/>
                          <a:tab pos="1003935" algn="l"/>
                        </a:tabLst>
                        <a:defRPr/>
                      </a:pPr>
                      <a:r>
                        <a:rPr lang="en-US" sz="1600" b="0" spc="-10" dirty="0" smtClean="0"/>
                        <a:t>Anxiety</a:t>
                      </a:r>
                      <a:endParaRPr lang="en-US" sz="1600" b="0" dirty="0" smtClean="0">
                        <a:cs typeface="Calibri"/>
                      </a:endParaRPr>
                    </a:p>
                  </a:txBody>
                  <a:tcPr>
                    <a:solidFill>
                      <a:schemeClr val="bg1"/>
                    </a:solidFill>
                  </a:tcPr>
                </a:tc>
                <a:extLst>
                  <a:ext uri="{0D108BD9-81ED-4DB2-BD59-A6C34878D82A}">
                    <a16:rowId xmlns:a16="http://schemas.microsoft.com/office/drawing/2014/main" val="10004"/>
                  </a:ext>
                </a:extLst>
              </a:tr>
              <a:tr h="7328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10" dirty="0" smtClean="0"/>
                        <a:t>3- Neuromuscular junction </a:t>
                      </a:r>
                      <a:r>
                        <a:rPr lang="en-US" sz="1600" b="0" spc="-15" dirty="0" smtClean="0"/>
                        <a:t>disorder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5" dirty="0" smtClean="0">
                          <a:solidFill>
                            <a:schemeClr val="bg2">
                              <a:lumMod val="75000"/>
                            </a:schemeClr>
                          </a:solidFill>
                        </a:rPr>
                        <a:t>e.g.</a:t>
                      </a:r>
                      <a:r>
                        <a:rPr lang="en-US" sz="1600" b="0" spc="175" dirty="0" smtClean="0">
                          <a:solidFill>
                            <a:schemeClr val="bg2">
                              <a:lumMod val="75000"/>
                            </a:schemeClr>
                          </a:solidFill>
                        </a:rPr>
                        <a:t> </a:t>
                      </a:r>
                      <a:r>
                        <a:rPr lang="en-US" sz="1600" b="0" spc="-15" dirty="0" smtClean="0">
                          <a:solidFill>
                            <a:schemeClr val="bg2">
                              <a:lumMod val="75000"/>
                            </a:schemeClr>
                          </a:solidFill>
                        </a:rPr>
                        <a:t>myasthenia</a:t>
                      </a:r>
                      <a:r>
                        <a:rPr lang="en-US" sz="1600" b="0" dirty="0" smtClean="0">
                          <a:solidFill>
                            <a:schemeClr val="bg2">
                              <a:lumMod val="75000"/>
                            </a:schemeClr>
                          </a:solidFill>
                        </a:rPr>
                        <a:t> </a:t>
                      </a:r>
                      <a:r>
                        <a:rPr lang="en-US" sz="1600" b="0" spc="-10" dirty="0" smtClean="0">
                          <a:solidFill>
                            <a:schemeClr val="bg2">
                              <a:lumMod val="75000"/>
                            </a:schemeClr>
                          </a:solidFill>
                        </a:rPr>
                        <a:t>gravis.</a:t>
                      </a:r>
                      <a:endParaRPr lang="en-US" sz="1600" b="0" dirty="0" smtClean="0">
                        <a:solidFill>
                          <a:schemeClr val="bg2">
                            <a:lumMod val="75000"/>
                          </a:schemeClr>
                        </a:solidFill>
                        <a:cs typeface="Calibri"/>
                      </a:endParaRPr>
                    </a:p>
                  </a:txBody>
                  <a:tcPr>
                    <a:solidFill>
                      <a:schemeClr val="bg1"/>
                    </a:solidFill>
                  </a:tcPr>
                </a:tc>
                <a:tc>
                  <a:txBody>
                    <a:bodyPr/>
                    <a:lstStyle/>
                    <a:p>
                      <a:pPr algn="ctr"/>
                      <a:r>
                        <a:rPr lang="en-US" sz="1600" b="0" dirty="0" smtClean="0"/>
                        <a:t>-</a:t>
                      </a:r>
                      <a:endParaRPr lang="en-US" sz="1600" b="0" dirty="0"/>
                    </a:p>
                  </a:txBody>
                  <a:tcPr>
                    <a:solidFill>
                      <a:schemeClr val="bg1"/>
                    </a:solidFill>
                  </a:tcPr>
                </a:tc>
                <a:extLst>
                  <a:ext uri="{0D108BD9-81ED-4DB2-BD59-A6C34878D82A}">
                    <a16:rowId xmlns:a16="http://schemas.microsoft.com/office/drawing/2014/main" val="10005"/>
                  </a:ext>
                </a:extLst>
              </a:tr>
              <a:tr h="70956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5" dirty="0" smtClean="0"/>
                        <a:t>4- Primary muscle </a:t>
                      </a:r>
                      <a:r>
                        <a:rPr lang="en-US" sz="1600" b="0" spc="-15" dirty="0" smtClean="0"/>
                        <a:t>disorder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spc="-5" dirty="0" smtClean="0">
                          <a:solidFill>
                            <a:schemeClr val="bg2">
                              <a:lumMod val="75000"/>
                            </a:schemeClr>
                          </a:solidFill>
                        </a:rPr>
                        <a:t>e.g.</a:t>
                      </a:r>
                      <a:r>
                        <a:rPr lang="en-US" sz="1600" b="0" spc="100" dirty="0" smtClean="0">
                          <a:solidFill>
                            <a:schemeClr val="bg2">
                              <a:lumMod val="75000"/>
                            </a:schemeClr>
                          </a:solidFill>
                        </a:rPr>
                        <a:t> </a:t>
                      </a:r>
                      <a:r>
                        <a:rPr lang="en-US" sz="1600" b="0" spc="-20" dirty="0" smtClean="0">
                          <a:solidFill>
                            <a:schemeClr val="bg2">
                              <a:lumMod val="75000"/>
                            </a:schemeClr>
                          </a:solidFill>
                        </a:rPr>
                        <a:t>myopathy.</a:t>
                      </a:r>
                      <a:endParaRPr lang="en-US" sz="1600" b="0" i="1" spc="-20" dirty="0" smtClean="0">
                        <a:solidFill>
                          <a:schemeClr val="bg2">
                            <a:lumMod val="75000"/>
                          </a:schemeClr>
                        </a:solidFill>
                        <a:cs typeface="Calibri"/>
                      </a:endParaRPr>
                    </a:p>
                  </a:txBody>
                  <a:tcPr>
                    <a:solidFill>
                      <a:schemeClr val="bg1"/>
                    </a:solidFill>
                  </a:tcPr>
                </a:tc>
                <a:tc>
                  <a:txBody>
                    <a:bodyPr/>
                    <a:lstStyle/>
                    <a:p>
                      <a:pPr algn="ctr"/>
                      <a:r>
                        <a:rPr lang="en-US" sz="1600" b="0" dirty="0" smtClean="0"/>
                        <a:t>-</a:t>
                      </a:r>
                      <a:endParaRPr lang="en-US" sz="1600" b="0" dirty="0"/>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0635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Golgi tendon reflex</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Content Placeholder 3"/>
          <p:cNvSpPr>
            <a:spLocks noGrp="1"/>
          </p:cNvSpPr>
          <p:nvPr>
            <p:ph sz="quarter" idx="1"/>
          </p:nvPr>
        </p:nvSpPr>
        <p:spPr/>
        <p:txBody>
          <a:bodyPr>
            <a:normAutofit/>
          </a:bodyPr>
          <a:lstStyle/>
          <a:p>
            <a:r>
              <a:rPr lang="en-US" sz="1600" dirty="0" smtClean="0"/>
              <a:t>Deep &amp; polysynaptic reflex (opposite response to stretch  reflex).</a:t>
            </a:r>
          </a:p>
          <a:p>
            <a:endParaRPr lang="en-US" sz="1600" dirty="0" smtClean="0"/>
          </a:p>
          <a:p>
            <a:r>
              <a:rPr lang="en-US" sz="1600" dirty="0" smtClean="0"/>
              <a:t>Mechanism: excessive tension in the muscle ( by passive </a:t>
            </a:r>
            <a:r>
              <a:rPr lang="en-US" sz="1600" dirty="0" err="1" smtClean="0"/>
              <a:t>ovestretch</a:t>
            </a:r>
            <a:r>
              <a:rPr lang="en-US" sz="1600" dirty="0" smtClean="0"/>
              <a:t> of tendon or active muscle contraction) &gt; cause  muscle relaxation.</a:t>
            </a:r>
          </a:p>
          <a:p>
            <a:endParaRPr lang="en-US" sz="1600" dirty="0" smtClean="0"/>
          </a:p>
          <a:p>
            <a:r>
              <a:rPr lang="en-US" sz="1600" dirty="0" smtClean="0"/>
              <a:t>Receptors are </a:t>
            </a:r>
            <a:r>
              <a:rPr lang="en-US" sz="1600" dirty="0" err="1" smtClean="0"/>
              <a:t>golgi</a:t>
            </a:r>
            <a:r>
              <a:rPr lang="en-US" sz="1600" dirty="0" smtClean="0"/>
              <a:t> tendon organs </a:t>
            </a:r>
            <a:r>
              <a:rPr lang="en-US" sz="1600" dirty="0" smtClean="0">
                <a:solidFill>
                  <a:schemeClr val="accent4">
                    <a:lumMod val="75000"/>
                  </a:schemeClr>
                </a:solidFill>
              </a:rPr>
              <a:t>(3-25) </a:t>
            </a:r>
            <a:r>
              <a:rPr lang="en-US" sz="1600" dirty="0" smtClean="0"/>
              <a:t>present in  tendons, encapsulated sensory receptor ,through which  muscle tendon fibers pass. About </a:t>
            </a:r>
            <a:r>
              <a:rPr lang="en-US" sz="1600" dirty="0" smtClean="0">
                <a:solidFill>
                  <a:schemeClr val="accent4">
                    <a:lumMod val="75000"/>
                  </a:schemeClr>
                </a:solidFill>
              </a:rPr>
              <a:t>10 to 15 </a:t>
            </a:r>
            <a:r>
              <a:rPr lang="en-US" sz="1600" dirty="0" smtClean="0"/>
              <a:t>muscle fibers are  usually connected to each </a:t>
            </a:r>
            <a:r>
              <a:rPr lang="en-US" sz="1600" dirty="0" err="1" smtClean="0"/>
              <a:t>golgi</a:t>
            </a:r>
            <a:r>
              <a:rPr lang="en-US" sz="1600" dirty="0" smtClean="0"/>
              <a:t> tendon organ, and the organ  is stimulated when this small bundle of muscle fibers is tensed by sever contracting.</a:t>
            </a:r>
          </a:p>
          <a:p>
            <a:endParaRPr lang="en-US" sz="1600" dirty="0"/>
          </a:p>
          <a:p>
            <a:r>
              <a:rPr lang="en-US" sz="1600" dirty="0">
                <a:solidFill>
                  <a:srgbClr val="00B050"/>
                </a:solidFill>
              </a:rPr>
              <a:t>Differ from stretch reflex in in receptor type and the afferent nerve type as well as it may be di/poly synaptic</a:t>
            </a:r>
            <a:r>
              <a:rPr lang="en-US" sz="1600" dirty="0" smtClean="0">
                <a:solidFill>
                  <a:srgbClr val="00B050"/>
                </a:solidFill>
              </a:rPr>
              <a:t>.</a:t>
            </a:r>
            <a:endParaRPr lang="en-US" sz="1600" dirty="0">
              <a:solidFill>
                <a:srgbClr val="00B050"/>
              </a:solidFill>
            </a:endParaRPr>
          </a:p>
          <a:p>
            <a:pPr algn="ctr"/>
            <a:r>
              <a:rPr lang="en-US" sz="1600" dirty="0">
                <a:solidFill>
                  <a:srgbClr val="00B050"/>
                </a:solidFill>
              </a:rPr>
              <a:t>Reaction is called: lengthening reaction to prevent tearing</a:t>
            </a:r>
          </a:p>
          <a:p>
            <a:endParaRPr lang="en-US" sz="1600" dirty="0" smtClean="0"/>
          </a:p>
          <a:p>
            <a:endParaRPr lang="en-US" sz="1600" dirty="0"/>
          </a:p>
        </p:txBody>
      </p:sp>
      <p:sp>
        <p:nvSpPr>
          <p:cNvPr id="5" name="Content Placeholder 4"/>
          <p:cNvSpPr>
            <a:spLocks noGrp="1"/>
          </p:cNvSpPr>
          <p:nvPr>
            <p:ph sz="quarter" idx="2"/>
          </p:nvPr>
        </p:nvSpPr>
        <p:spPr/>
        <p:txBody>
          <a:bodyPr>
            <a:normAutofit/>
          </a:bodyPr>
          <a:lstStyle/>
          <a:p>
            <a:r>
              <a:rPr lang="en-US" sz="1600" dirty="0" smtClean="0">
                <a:solidFill>
                  <a:schemeClr val="accent2">
                    <a:lumMod val="75000"/>
                  </a:schemeClr>
                </a:solidFill>
              </a:rPr>
              <a:t>Inhibitory nature of the tendon reflex and its importance:</a:t>
            </a:r>
          </a:p>
          <a:p>
            <a:endParaRPr lang="en-US" sz="1600" dirty="0"/>
          </a:p>
        </p:txBody>
      </p:sp>
      <p:cxnSp>
        <p:nvCxnSpPr>
          <p:cNvPr id="7" name="Straight Connector 6"/>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6266338" y="1680582"/>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Stimulated </a:t>
            </a:r>
            <a:r>
              <a:rPr lang="en-US" sz="1400" spc="-5" dirty="0" err="1" smtClean="0">
                <a:cs typeface="Calibri"/>
              </a:rPr>
              <a:t>golgi</a:t>
            </a:r>
            <a:r>
              <a:rPr lang="en-US" sz="1400" spc="-5" dirty="0" smtClean="0">
                <a:cs typeface="Calibri"/>
              </a:rPr>
              <a:t> tendon organ</a:t>
            </a:r>
            <a:endParaRPr lang="en-US" sz="1400" spc="-5" dirty="0">
              <a:cs typeface="Calibri"/>
            </a:endParaRPr>
          </a:p>
        </p:txBody>
      </p:sp>
      <p:sp>
        <p:nvSpPr>
          <p:cNvPr id="10" name="Rectangle 9"/>
          <p:cNvSpPr/>
          <p:nvPr/>
        </p:nvSpPr>
        <p:spPr>
          <a:xfrm>
            <a:off x="9141475" y="1680582"/>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200" spc="-5" dirty="0" smtClean="0">
                <a:cs typeface="Calibri"/>
              </a:rPr>
              <a:t>Impulses via  fast </a:t>
            </a:r>
            <a:r>
              <a:rPr lang="en-US" sz="1200" spc="-5" dirty="0" err="1" smtClean="0">
                <a:cs typeface="Calibri"/>
              </a:rPr>
              <a:t>ib</a:t>
            </a:r>
            <a:r>
              <a:rPr lang="en-US" sz="1200" spc="-5" dirty="0" smtClean="0">
                <a:cs typeface="Calibri"/>
              </a:rPr>
              <a:t> nerve fibers , large, rapidly conducting  fibers  that  average </a:t>
            </a:r>
            <a:r>
              <a:rPr lang="en-US" sz="1200" spc="-5" dirty="0" smtClean="0">
                <a:solidFill>
                  <a:schemeClr val="accent4">
                    <a:lumMod val="75000"/>
                  </a:schemeClr>
                </a:solidFill>
                <a:cs typeface="Calibri"/>
              </a:rPr>
              <a:t>16</a:t>
            </a:r>
            <a:r>
              <a:rPr lang="en-US" sz="1200" spc="-5" dirty="0" smtClean="0">
                <a:cs typeface="Calibri"/>
              </a:rPr>
              <a:t> micrometers in diameter</a:t>
            </a:r>
            <a:endParaRPr lang="en-US" sz="1200" spc="-5" dirty="0">
              <a:cs typeface="Calibri"/>
            </a:endParaRPr>
          </a:p>
        </p:txBody>
      </p:sp>
      <p:sp>
        <p:nvSpPr>
          <p:cNvPr id="11" name="Rectangle 10"/>
          <p:cNvSpPr/>
          <p:nvPr/>
        </p:nvSpPr>
        <p:spPr>
          <a:xfrm>
            <a:off x="9141474" y="2695746"/>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Spinal cord</a:t>
            </a:r>
            <a:endParaRPr lang="en-US" sz="1400" spc="-5" dirty="0">
              <a:cs typeface="Calibri"/>
            </a:endParaRPr>
          </a:p>
        </p:txBody>
      </p:sp>
      <p:sp>
        <p:nvSpPr>
          <p:cNvPr id="12" name="Rectangle 11"/>
          <p:cNvSpPr/>
          <p:nvPr/>
        </p:nvSpPr>
        <p:spPr>
          <a:xfrm>
            <a:off x="6266338" y="2695746"/>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300" spc="-5" dirty="0" smtClean="0">
                <a:cs typeface="Calibri"/>
              </a:rPr>
              <a:t>The local cord signal excites  inhibitory interneuron </a:t>
            </a:r>
          </a:p>
          <a:p>
            <a:pPr lvl="0"/>
            <a:r>
              <a:rPr lang="en-US" sz="1300" spc="-5" dirty="0" smtClean="0">
                <a:cs typeface="Calibri"/>
              </a:rPr>
              <a:t>( secrete glycine )</a:t>
            </a:r>
            <a:endParaRPr lang="en-US" sz="1300" spc="-5" dirty="0">
              <a:cs typeface="Calibri"/>
            </a:endParaRPr>
          </a:p>
        </p:txBody>
      </p:sp>
      <p:sp>
        <p:nvSpPr>
          <p:cNvPr id="13" name="Rectangle 12"/>
          <p:cNvSpPr/>
          <p:nvPr/>
        </p:nvSpPr>
        <p:spPr>
          <a:xfrm>
            <a:off x="9142917" y="3635891"/>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Negative feedback mechanism </a:t>
            </a:r>
            <a:endParaRPr lang="en-US" sz="1400" spc="-5" dirty="0">
              <a:solidFill>
                <a:schemeClr val="bg2">
                  <a:lumMod val="75000"/>
                </a:schemeClr>
              </a:solidFill>
              <a:cs typeface="Calibri"/>
            </a:endParaRPr>
          </a:p>
        </p:txBody>
      </p:sp>
      <p:cxnSp>
        <p:nvCxnSpPr>
          <p:cNvPr id="15" name="Straight Arrow Connector 14"/>
          <p:cNvCxnSpPr>
            <a:stCxn id="9" idx="3"/>
            <a:endCxn id="10" idx="1"/>
          </p:cNvCxnSpPr>
          <p:nvPr/>
        </p:nvCxnSpPr>
        <p:spPr>
          <a:xfrm>
            <a:off x="8438941" y="2076626"/>
            <a:ext cx="7025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10" idx="2"/>
            <a:endCxn id="11" idx="0"/>
          </p:cNvCxnSpPr>
          <p:nvPr/>
        </p:nvCxnSpPr>
        <p:spPr>
          <a:xfrm flipH="1">
            <a:off x="10227776" y="2472670"/>
            <a:ext cx="1" cy="223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11" idx="1"/>
            <a:endCxn id="12" idx="3"/>
          </p:cNvCxnSpPr>
          <p:nvPr/>
        </p:nvCxnSpPr>
        <p:spPr>
          <a:xfrm flipH="1">
            <a:off x="8438941" y="3091790"/>
            <a:ext cx="70253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Oval 20"/>
          <p:cNvSpPr/>
          <p:nvPr/>
        </p:nvSpPr>
        <p:spPr>
          <a:xfrm>
            <a:off x="8294925" y="1536566"/>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22" name="Oval 21"/>
          <p:cNvSpPr/>
          <p:nvPr/>
        </p:nvSpPr>
        <p:spPr>
          <a:xfrm>
            <a:off x="11112689" y="1540229"/>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23" name="Oval 22"/>
          <p:cNvSpPr/>
          <p:nvPr/>
        </p:nvSpPr>
        <p:spPr>
          <a:xfrm>
            <a:off x="11107549" y="2597901"/>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24" name="Oval 23"/>
          <p:cNvSpPr/>
          <p:nvPr/>
        </p:nvSpPr>
        <p:spPr>
          <a:xfrm>
            <a:off x="8238888" y="2594238"/>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26" name="Oval 25"/>
          <p:cNvSpPr/>
          <p:nvPr/>
        </p:nvSpPr>
        <p:spPr>
          <a:xfrm>
            <a:off x="11119464" y="3584754"/>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6</a:t>
            </a:r>
            <a:endParaRPr lang="en-US" dirty="0">
              <a:solidFill>
                <a:schemeClr val="bg1"/>
              </a:solidFill>
            </a:endParaRPr>
          </a:p>
        </p:txBody>
      </p:sp>
      <p:sp>
        <p:nvSpPr>
          <p:cNvPr id="27" name="TextBox 26"/>
          <p:cNvSpPr txBox="1"/>
          <p:nvPr/>
        </p:nvSpPr>
        <p:spPr>
          <a:xfrm>
            <a:off x="6111016" y="5340161"/>
            <a:ext cx="542109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Also stim excitatory interneuron to antagonist (reciprocal innervation).</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spc="-25" dirty="0" smtClean="0">
                <a:solidFill>
                  <a:schemeClr val="accent2"/>
                </a:solidFill>
                <a:cs typeface="Times New Roman"/>
              </a:rPr>
              <a:t>Value: </a:t>
            </a:r>
            <a:r>
              <a:rPr lang="en-US" sz="1400" spc="-25" dirty="0" smtClean="0">
                <a:cs typeface="Times New Roman"/>
              </a:rPr>
              <a:t>Protect </a:t>
            </a:r>
            <a:r>
              <a:rPr lang="en-US" sz="1400" spc="-5" dirty="0">
                <a:cs typeface="Times New Roman"/>
              </a:rPr>
              <a:t>muscle </a:t>
            </a:r>
            <a:r>
              <a:rPr lang="en-US" sz="1400" spc="-15" dirty="0">
                <a:cs typeface="Times New Roman"/>
              </a:rPr>
              <a:t>from </a:t>
            </a:r>
            <a:r>
              <a:rPr lang="en-US" sz="1400" spc="-10" dirty="0">
                <a:cs typeface="Times New Roman"/>
              </a:rPr>
              <a:t>rupture&amp; </a:t>
            </a:r>
            <a:r>
              <a:rPr lang="en-US" sz="1400" spc="-5" dirty="0">
                <a:cs typeface="Times New Roman"/>
              </a:rPr>
              <a:t>tendon </a:t>
            </a:r>
            <a:r>
              <a:rPr lang="en-US" sz="1400" spc="-15" dirty="0">
                <a:cs typeface="Times New Roman"/>
              </a:rPr>
              <a:t>from </a:t>
            </a:r>
            <a:r>
              <a:rPr lang="en-US" sz="1400" spc="-5" dirty="0" smtClean="0">
                <a:cs typeface="Times New Roman"/>
              </a:rPr>
              <a:t>avulsion</a:t>
            </a:r>
            <a:r>
              <a:rPr lang="en-US" sz="1400" spc="-5" dirty="0">
                <a:cs typeface="Times New Roman"/>
              </a:rPr>
              <a:t>&amp;</a:t>
            </a:r>
            <a:r>
              <a:rPr lang="en-US" sz="1400" spc="-65" dirty="0">
                <a:cs typeface="Times New Roman"/>
              </a:rPr>
              <a:t> </a:t>
            </a:r>
            <a:r>
              <a:rPr lang="en-US" sz="1400" spc="-5" dirty="0" smtClean="0">
                <a:cs typeface="Times New Roman"/>
              </a:rPr>
              <a:t>tear</a:t>
            </a:r>
            <a:r>
              <a:rPr lang="en-US" sz="1400" dirty="0" smtClean="0"/>
              <a:t>.</a:t>
            </a:r>
            <a:endParaRPr lang="en-US" sz="1400" dirty="0">
              <a:cs typeface="Times New Roman"/>
            </a:endParaRPr>
          </a:p>
        </p:txBody>
      </p:sp>
      <p:sp>
        <p:nvSpPr>
          <p:cNvPr id="28" name="TextBox 27"/>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25" name="Rectangle 24"/>
          <p:cNvSpPr/>
          <p:nvPr/>
        </p:nvSpPr>
        <p:spPr>
          <a:xfrm>
            <a:off x="6266338" y="3694444"/>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Inhibit alpha motor neuron  </a:t>
            </a:r>
            <a:endParaRPr lang="en-US" sz="1400" spc="-5" dirty="0">
              <a:solidFill>
                <a:schemeClr val="bg2">
                  <a:lumMod val="75000"/>
                </a:schemeClr>
              </a:solidFill>
              <a:cs typeface="Calibri"/>
            </a:endParaRPr>
          </a:p>
        </p:txBody>
      </p:sp>
      <p:sp>
        <p:nvSpPr>
          <p:cNvPr id="29" name="Oval 28"/>
          <p:cNvSpPr/>
          <p:nvPr/>
        </p:nvSpPr>
        <p:spPr>
          <a:xfrm>
            <a:off x="8242885" y="3643307"/>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5</a:t>
            </a:r>
            <a:endParaRPr lang="en-US" dirty="0">
              <a:solidFill>
                <a:schemeClr val="bg1"/>
              </a:solidFill>
            </a:endParaRPr>
          </a:p>
        </p:txBody>
      </p:sp>
      <p:cxnSp>
        <p:nvCxnSpPr>
          <p:cNvPr id="30" name="Straight Arrow Connector 29"/>
          <p:cNvCxnSpPr/>
          <p:nvPr/>
        </p:nvCxnSpPr>
        <p:spPr>
          <a:xfrm flipH="1">
            <a:off x="7254610" y="3479601"/>
            <a:ext cx="1" cy="223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9141474" y="4579323"/>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Muscle relaxation, </a:t>
            </a:r>
            <a:r>
              <a:rPr lang="en-US" sz="1400" spc="-5" dirty="0" err="1" smtClean="0">
                <a:solidFill>
                  <a:schemeClr val="bg2">
                    <a:lumMod val="75000"/>
                  </a:schemeClr>
                </a:solidFill>
                <a:cs typeface="Calibri"/>
              </a:rPr>
              <a:t>i.E</a:t>
            </a:r>
            <a:endParaRPr lang="en-US" sz="1400" spc="-5" dirty="0" smtClean="0">
              <a:solidFill>
                <a:schemeClr val="bg2">
                  <a:lumMod val="75000"/>
                </a:schemeClr>
              </a:solidFill>
              <a:cs typeface="Calibri"/>
            </a:endParaRPr>
          </a:p>
          <a:p>
            <a:pPr lvl="0"/>
            <a:r>
              <a:rPr lang="en-US" sz="1400" spc="-5" dirty="0" smtClean="0">
                <a:solidFill>
                  <a:schemeClr val="bg2">
                    <a:lumMod val="75000"/>
                  </a:schemeClr>
                </a:solidFill>
                <a:cs typeface="Calibri"/>
              </a:rPr>
              <a:t>(Lengthening reaction )</a:t>
            </a:r>
            <a:endParaRPr lang="en-US" sz="1400" spc="-5" dirty="0">
              <a:solidFill>
                <a:schemeClr val="bg2">
                  <a:lumMod val="75000"/>
                </a:schemeClr>
              </a:solidFill>
              <a:cs typeface="Calibri"/>
            </a:endParaRPr>
          </a:p>
        </p:txBody>
      </p:sp>
      <p:sp>
        <p:nvSpPr>
          <p:cNvPr id="32" name="Oval 31"/>
          <p:cNvSpPr/>
          <p:nvPr/>
        </p:nvSpPr>
        <p:spPr>
          <a:xfrm>
            <a:off x="11118021" y="4528186"/>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7</a:t>
            </a:r>
            <a:endParaRPr lang="en-US" dirty="0">
              <a:solidFill>
                <a:schemeClr val="bg1"/>
              </a:solidFill>
            </a:endParaRPr>
          </a:p>
        </p:txBody>
      </p:sp>
      <p:cxnSp>
        <p:nvCxnSpPr>
          <p:cNvPr id="33" name="Straight Arrow Connector 32"/>
          <p:cNvCxnSpPr/>
          <p:nvPr/>
        </p:nvCxnSpPr>
        <p:spPr>
          <a:xfrm>
            <a:off x="8438941" y="4095409"/>
            <a:ext cx="7025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stCxn id="13" idx="2"/>
            <a:endCxn id="31" idx="0"/>
          </p:cNvCxnSpPr>
          <p:nvPr/>
        </p:nvCxnSpPr>
        <p:spPr>
          <a:xfrm flipH="1">
            <a:off x="10227776" y="4427979"/>
            <a:ext cx="1443" cy="1513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9688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Inverse Stretch Reflex</a:t>
            </a:r>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28" name="TextBox 27"/>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graphicFrame>
        <p:nvGraphicFramePr>
          <p:cNvPr id="25" name="object 21"/>
          <p:cNvGraphicFramePr>
            <a:graphicFrameLocks noGrp="1"/>
          </p:cNvGraphicFramePr>
          <p:nvPr>
            <p:extLst>
              <p:ext uri="{D42A27DB-BD31-4B8C-83A1-F6EECF244321}">
                <p14:modId xmlns:p14="http://schemas.microsoft.com/office/powerpoint/2010/main" val="3665484758"/>
              </p:ext>
            </p:extLst>
          </p:nvPr>
        </p:nvGraphicFramePr>
        <p:xfrm>
          <a:off x="609461" y="1279426"/>
          <a:ext cx="5484952" cy="4639560"/>
        </p:xfrm>
        <a:graphic>
          <a:graphicData uri="http://schemas.openxmlformats.org/drawingml/2006/table">
            <a:tbl>
              <a:tblPr firstRow="1" bandRow="1">
                <a:tableStyleId>{5DA37D80-6434-44D0-A028-1B22A696006F}</a:tableStyleId>
              </a:tblPr>
              <a:tblGrid>
                <a:gridCol w="1740535">
                  <a:extLst>
                    <a:ext uri="{9D8B030D-6E8A-4147-A177-3AD203B41FA5}">
                      <a16:colId xmlns:a16="http://schemas.microsoft.com/office/drawing/2014/main" val="20000"/>
                    </a:ext>
                  </a:extLst>
                </a:gridCol>
                <a:gridCol w="1584381">
                  <a:extLst>
                    <a:ext uri="{9D8B030D-6E8A-4147-A177-3AD203B41FA5}">
                      <a16:colId xmlns:a16="http://schemas.microsoft.com/office/drawing/2014/main" val="20001"/>
                    </a:ext>
                  </a:extLst>
                </a:gridCol>
                <a:gridCol w="2160036">
                  <a:extLst>
                    <a:ext uri="{9D8B030D-6E8A-4147-A177-3AD203B41FA5}">
                      <a16:colId xmlns:a16="http://schemas.microsoft.com/office/drawing/2014/main" val="20002"/>
                    </a:ext>
                  </a:extLst>
                </a:gridCol>
              </a:tblGrid>
              <a:tr h="539178">
                <a:tc>
                  <a:txBody>
                    <a:bodyPr/>
                    <a:lstStyle/>
                    <a:p>
                      <a:pPr>
                        <a:lnSpc>
                          <a:spcPct val="100000"/>
                        </a:lnSpc>
                        <a:spcBef>
                          <a:spcPts val="5"/>
                        </a:spcBef>
                      </a:pPr>
                      <a:endParaRPr lang="en-US" sz="1400" b="0" dirty="0" smtClean="0">
                        <a:solidFill>
                          <a:schemeClr val="bg1"/>
                        </a:solidFill>
                      </a:endParaRPr>
                    </a:p>
                    <a:p>
                      <a:pPr marL="127000">
                        <a:lnSpc>
                          <a:spcPct val="100000"/>
                        </a:lnSpc>
                      </a:pPr>
                      <a:r>
                        <a:rPr lang="en-US" sz="1400" b="0" dirty="0" smtClean="0">
                          <a:solidFill>
                            <a:schemeClr val="bg1"/>
                          </a:solidFill>
                        </a:rPr>
                        <a:t>Reflex</a:t>
                      </a:r>
                      <a:endParaRPr lang="en-US" sz="1400" b="0" dirty="0">
                        <a:solidFill>
                          <a:schemeClr val="bg1"/>
                        </a:solidFill>
                        <a:latin typeface="Calibri"/>
                        <a:cs typeface="Calibri"/>
                      </a:endParaRPr>
                    </a:p>
                  </a:txBody>
                  <a:tcPr marL="0" marR="0" marT="0" marB="0">
                    <a:solidFill>
                      <a:schemeClr val="accent2">
                        <a:lumMod val="40000"/>
                        <a:lumOff val="60000"/>
                      </a:schemeClr>
                    </a:solidFill>
                  </a:tcPr>
                </a:tc>
                <a:tc gridSpan="2">
                  <a:txBody>
                    <a:bodyPr/>
                    <a:lstStyle/>
                    <a:p>
                      <a:pPr>
                        <a:lnSpc>
                          <a:spcPct val="100000"/>
                        </a:lnSpc>
                        <a:spcBef>
                          <a:spcPts val="5"/>
                        </a:spcBef>
                      </a:pPr>
                      <a:endParaRPr lang="en-US" sz="1400" b="0" dirty="0" smtClean="0">
                        <a:solidFill>
                          <a:schemeClr val="bg1"/>
                        </a:solidFill>
                      </a:endParaRPr>
                    </a:p>
                    <a:p>
                      <a:pPr marL="29845" algn="ctr">
                        <a:lnSpc>
                          <a:spcPct val="100000"/>
                        </a:lnSpc>
                      </a:pPr>
                      <a:r>
                        <a:rPr lang="en-US" sz="1400" b="0" spc="-10" dirty="0" smtClean="0">
                          <a:solidFill>
                            <a:schemeClr val="bg1"/>
                          </a:solidFill>
                        </a:rPr>
                        <a:t>Golgi </a:t>
                      </a:r>
                      <a:r>
                        <a:rPr lang="en-US" sz="1400" b="0" spc="-5" dirty="0" smtClean="0">
                          <a:solidFill>
                            <a:schemeClr val="bg1"/>
                          </a:solidFill>
                        </a:rPr>
                        <a:t>tendon or inverse </a:t>
                      </a:r>
                      <a:r>
                        <a:rPr lang="en-US" sz="1400" b="0" spc="-10" dirty="0" smtClean="0">
                          <a:solidFill>
                            <a:schemeClr val="bg1"/>
                          </a:solidFill>
                        </a:rPr>
                        <a:t>stretch </a:t>
                      </a:r>
                      <a:r>
                        <a:rPr lang="en-US" sz="1400" b="0" dirty="0" smtClean="0">
                          <a:solidFill>
                            <a:schemeClr val="bg1"/>
                          </a:solidFill>
                        </a:rPr>
                        <a:t>reflex </a:t>
                      </a:r>
                      <a:r>
                        <a:rPr lang="en-US" sz="1400" b="0" spc="-10" dirty="0" smtClean="0">
                          <a:solidFill>
                            <a:schemeClr val="bg1"/>
                          </a:solidFill>
                        </a:rPr>
                        <a:t>(autogenic</a:t>
                      </a:r>
                      <a:r>
                        <a:rPr lang="en-US" sz="1400" b="0" spc="15" dirty="0" smtClean="0">
                          <a:solidFill>
                            <a:schemeClr val="bg1"/>
                          </a:solidFill>
                        </a:rPr>
                        <a:t> </a:t>
                      </a:r>
                      <a:r>
                        <a:rPr lang="en-US" sz="1400" b="0" spc="-5" dirty="0" smtClean="0">
                          <a:solidFill>
                            <a:schemeClr val="bg1"/>
                          </a:solidFill>
                        </a:rPr>
                        <a:t>inhibition)</a:t>
                      </a:r>
                      <a:endParaRPr lang="en-US" sz="1400" b="0" dirty="0">
                        <a:solidFill>
                          <a:schemeClr val="bg1"/>
                        </a:solidFill>
                        <a:latin typeface="Calibri"/>
                        <a:cs typeface="Calibri"/>
                      </a:endParaRPr>
                    </a:p>
                  </a:txBody>
                  <a:tcPr marL="0" marR="0" marT="0" marB="0" anchor="ctr">
                    <a:solidFill>
                      <a:schemeClr val="accent2">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0"/>
                  </a:ext>
                </a:extLst>
              </a:tr>
              <a:tr h="672591">
                <a:tc>
                  <a:txBody>
                    <a:bodyPr/>
                    <a:lstStyle/>
                    <a:p>
                      <a:pPr marL="127000" marR="408305" algn="l">
                        <a:lnSpc>
                          <a:spcPct val="100000"/>
                        </a:lnSpc>
                        <a:spcBef>
                          <a:spcPts val="760"/>
                        </a:spcBef>
                      </a:pPr>
                      <a:r>
                        <a:rPr lang="en-US" sz="1400" spc="-5" dirty="0" smtClean="0">
                          <a:solidFill>
                            <a:schemeClr val="accent2">
                              <a:lumMod val="75000"/>
                            </a:schemeClr>
                          </a:solidFill>
                        </a:rPr>
                        <a:t>Clinical </a:t>
                      </a:r>
                      <a:r>
                        <a:rPr lang="en-US" sz="1400" spc="-10" dirty="0" smtClean="0">
                          <a:solidFill>
                            <a:schemeClr val="accent2">
                              <a:lumMod val="75000"/>
                            </a:schemeClr>
                          </a:solidFill>
                        </a:rPr>
                        <a:t>test</a:t>
                      </a:r>
                      <a:r>
                        <a:rPr lang="en-US" sz="1400" spc="-95" dirty="0" smtClean="0">
                          <a:solidFill>
                            <a:schemeClr val="accent2">
                              <a:lumMod val="75000"/>
                            </a:schemeClr>
                          </a:solidFill>
                        </a:rPr>
                        <a:t> </a:t>
                      </a:r>
                      <a:r>
                        <a:rPr lang="en-US" sz="1400" dirty="0" smtClean="0">
                          <a:solidFill>
                            <a:schemeClr val="accent2">
                              <a:lumMod val="75000"/>
                            </a:schemeClr>
                          </a:solidFill>
                        </a:rPr>
                        <a:t>|  </a:t>
                      </a:r>
                      <a:r>
                        <a:rPr lang="en-US" sz="1400" spc="-10" dirty="0" smtClean="0">
                          <a:solidFill>
                            <a:schemeClr val="accent2">
                              <a:lumMod val="75000"/>
                            </a:schemeClr>
                          </a:solidFill>
                        </a:rPr>
                        <a:t>stimulus</a:t>
                      </a:r>
                      <a:endParaRPr lang="en-US" sz="1400" dirty="0">
                        <a:solidFill>
                          <a:schemeClr val="accent2">
                            <a:lumMod val="75000"/>
                          </a:schemeClr>
                        </a:solidFill>
                        <a:latin typeface="Calibri"/>
                        <a:cs typeface="Calibri"/>
                      </a:endParaRPr>
                    </a:p>
                  </a:txBody>
                  <a:tcPr marL="0" marR="0" marT="0" marB="0">
                    <a:solidFill>
                      <a:schemeClr val="bg1"/>
                    </a:solidFill>
                  </a:tcPr>
                </a:tc>
                <a:tc gridSpan="2">
                  <a:txBody>
                    <a:bodyPr/>
                    <a:lstStyle/>
                    <a:p>
                      <a:pPr>
                        <a:lnSpc>
                          <a:spcPct val="100000"/>
                        </a:lnSpc>
                        <a:spcBef>
                          <a:spcPts val="45"/>
                        </a:spcBef>
                      </a:pPr>
                      <a:endParaRPr lang="en-US" sz="1200" dirty="0" smtClean="0"/>
                    </a:p>
                    <a:p>
                      <a:pPr marL="29845">
                        <a:lnSpc>
                          <a:spcPct val="100000"/>
                        </a:lnSpc>
                      </a:pPr>
                      <a:r>
                        <a:rPr kumimoji="0" lang="en-US" sz="1200" kern="1200" spc="-5" dirty="0" smtClean="0"/>
                        <a:t>Increased tension </a:t>
                      </a:r>
                      <a:r>
                        <a:rPr lang="en-US" sz="1200" spc="-10" dirty="0" smtClean="0"/>
                        <a:t>by </a:t>
                      </a:r>
                      <a:r>
                        <a:rPr lang="en-US" sz="1200" spc="-5" dirty="0" smtClean="0"/>
                        <a:t>large force on tendon (pull on </a:t>
                      </a:r>
                      <a:r>
                        <a:rPr lang="en-US" sz="1200" dirty="0" smtClean="0"/>
                        <a:t>muscle when</a:t>
                      </a:r>
                      <a:r>
                        <a:rPr lang="en-US" sz="1200" spc="-15" dirty="0" smtClean="0"/>
                        <a:t> </a:t>
                      </a:r>
                      <a:r>
                        <a:rPr lang="en-US" sz="1200" spc="-5" dirty="0" smtClean="0"/>
                        <a:t>rested)</a:t>
                      </a:r>
                      <a:endParaRPr lang="en-US" sz="1200" dirty="0">
                        <a:latin typeface="+mn-lt"/>
                        <a:cs typeface="Calibri"/>
                      </a:endParaRPr>
                    </a:p>
                  </a:txBody>
                  <a:tcPr marL="0" marR="0" marT="0" marB="0" anchor="ctr">
                    <a:solidFill>
                      <a:schemeClr val="bg1"/>
                    </a:solidFill>
                  </a:tcPr>
                </a:tc>
                <a:tc hMerge="1">
                  <a:txBody>
                    <a:bodyPr/>
                    <a:lstStyle/>
                    <a:p>
                      <a:endParaRPr/>
                    </a:p>
                  </a:txBody>
                  <a:tcPr marL="0" marR="0" marT="0" marB="0"/>
                </a:tc>
                <a:extLst>
                  <a:ext uri="{0D108BD9-81ED-4DB2-BD59-A6C34878D82A}">
                    <a16:rowId xmlns:a16="http://schemas.microsoft.com/office/drawing/2014/main" val="10001"/>
                  </a:ext>
                </a:extLst>
              </a:tr>
              <a:tr h="459168">
                <a:tc>
                  <a:txBody>
                    <a:bodyPr/>
                    <a:lstStyle/>
                    <a:p>
                      <a:pPr marL="127000" algn="l">
                        <a:lnSpc>
                          <a:spcPct val="100000"/>
                        </a:lnSpc>
                        <a:spcBef>
                          <a:spcPts val="755"/>
                        </a:spcBef>
                      </a:pPr>
                      <a:r>
                        <a:rPr lang="en-US" sz="1400" spc="-5" dirty="0" smtClean="0">
                          <a:solidFill>
                            <a:schemeClr val="accent2">
                              <a:lumMod val="75000"/>
                            </a:schemeClr>
                          </a:solidFill>
                        </a:rPr>
                        <a:t>Response</a:t>
                      </a:r>
                      <a:endParaRPr lang="en-US" sz="1400" dirty="0">
                        <a:solidFill>
                          <a:schemeClr val="accent2">
                            <a:lumMod val="75000"/>
                          </a:schemeClr>
                        </a:solidFill>
                        <a:latin typeface="Calibri"/>
                        <a:cs typeface="Calibri"/>
                      </a:endParaRPr>
                    </a:p>
                  </a:txBody>
                  <a:tcPr marL="0" marR="0" marT="0" marB="0">
                    <a:solidFill>
                      <a:schemeClr val="bg1"/>
                    </a:solidFill>
                  </a:tcPr>
                </a:tc>
                <a:tc gridSpan="2">
                  <a:txBody>
                    <a:bodyPr/>
                    <a:lstStyle/>
                    <a:p>
                      <a:pPr marL="29845">
                        <a:lnSpc>
                          <a:spcPct val="100000"/>
                        </a:lnSpc>
                        <a:spcBef>
                          <a:spcPts val="755"/>
                        </a:spcBef>
                      </a:pPr>
                      <a:r>
                        <a:rPr lang="en-US" sz="1200" dirty="0" smtClean="0"/>
                        <a:t>Muscle </a:t>
                      </a:r>
                      <a:r>
                        <a:rPr lang="en-US" sz="1200" spc="-5" dirty="0" smtClean="0"/>
                        <a:t>tendon decreases (clasped knife</a:t>
                      </a:r>
                      <a:r>
                        <a:rPr lang="en-US" sz="1200" spc="-70" dirty="0" smtClean="0"/>
                        <a:t> </a:t>
                      </a:r>
                      <a:r>
                        <a:rPr lang="en-US" sz="1200" spc="-5" dirty="0" smtClean="0"/>
                        <a:t>reflex)</a:t>
                      </a:r>
                      <a:endParaRPr lang="en-US" sz="1200" dirty="0">
                        <a:latin typeface="+mn-lt"/>
                        <a:cs typeface="Calibri"/>
                      </a:endParaRPr>
                    </a:p>
                  </a:txBody>
                  <a:tcPr marL="0" marR="0" marT="0" marB="0" anchor="ctr">
                    <a:solidFill>
                      <a:schemeClr val="bg1"/>
                    </a:solidFill>
                  </a:tcPr>
                </a:tc>
                <a:tc hMerge="1">
                  <a:txBody>
                    <a:bodyPr/>
                    <a:lstStyle/>
                    <a:p>
                      <a:endParaRPr/>
                    </a:p>
                  </a:txBody>
                  <a:tcPr marL="0" marR="0" marT="0" marB="0"/>
                </a:tc>
                <a:extLst>
                  <a:ext uri="{0D108BD9-81ED-4DB2-BD59-A6C34878D82A}">
                    <a16:rowId xmlns:a16="http://schemas.microsoft.com/office/drawing/2014/main" val="10002"/>
                  </a:ext>
                </a:extLst>
              </a:tr>
              <a:tr h="619188">
                <a:tc>
                  <a:txBody>
                    <a:bodyPr/>
                    <a:lstStyle/>
                    <a:p>
                      <a:pPr marL="127000" marR="807085" algn="l">
                        <a:lnSpc>
                          <a:spcPct val="100000"/>
                        </a:lnSpc>
                        <a:spcBef>
                          <a:spcPts val="760"/>
                        </a:spcBef>
                      </a:pPr>
                      <a:r>
                        <a:rPr lang="en-US" sz="1400" spc="-5" dirty="0" smtClean="0">
                          <a:solidFill>
                            <a:schemeClr val="accent2">
                              <a:lumMod val="75000"/>
                            </a:schemeClr>
                          </a:solidFill>
                        </a:rPr>
                        <a:t>Sensory</a:t>
                      </a:r>
                      <a:r>
                        <a:rPr lang="en-US" sz="1400" spc="-5" baseline="0" dirty="0" smtClean="0">
                          <a:solidFill>
                            <a:schemeClr val="accent2">
                              <a:lumMod val="75000"/>
                            </a:schemeClr>
                          </a:solidFill>
                        </a:rPr>
                        <a:t> receptor </a:t>
                      </a:r>
                      <a:endParaRPr lang="en-US" sz="1400" dirty="0">
                        <a:solidFill>
                          <a:schemeClr val="accent2">
                            <a:lumMod val="75000"/>
                          </a:schemeClr>
                        </a:solidFill>
                        <a:latin typeface="Calibri"/>
                        <a:cs typeface="Calibri"/>
                      </a:endParaRPr>
                    </a:p>
                  </a:txBody>
                  <a:tcPr marL="0" marR="0" marT="0" marB="0">
                    <a:solidFill>
                      <a:schemeClr val="bg1"/>
                    </a:solidFill>
                  </a:tcPr>
                </a:tc>
                <a:tc gridSpan="2">
                  <a:txBody>
                    <a:bodyPr/>
                    <a:lstStyle/>
                    <a:p>
                      <a:pPr algn="ctr">
                        <a:lnSpc>
                          <a:spcPct val="100000"/>
                        </a:lnSpc>
                        <a:spcBef>
                          <a:spcPts val="45"/>
                        </a:spcBef>
                      </a:pPr>
                      <a:endParaRPr lang="en-US" sz="1200" dirty="0" smtClean="0"/>
                    </a:p>
                    <a:p>
                      <a:pPr marL="29845" algn="ctr">
                        <a:lnSpc>
                          <a:spcPct val="100000"/>
                        </a:lnSpc>
                      </a:pPr>
                      <a:r>
                        <a:rPr lang="en-US" sz="1200" spc="-10" dirty="0" smtClean="0"/>
                        <a:t>Golgi </a:t>
                      </a:r>
                      <a:r>
                        <a:rPr lang="en-US" sz="1200" spc="-5" dirty="0" smtClean="0"/>
                        <a:t>tendon</a:t>
                      </a:r>
                      <a:r>
                        <a:rPr lang="en-US" sz="1200" spc="-65" dirty="0" smtClean="0"/>
                        <a:t> </a:t>
                      </a:r>
                      <a:r>
                        <a:rPr lang="en-US" sz="1200" spc="-5" dirty="0" smtClean="0"/>
                        <a:t>organ</a:t>
                      </a:r>
                    </a:p>
                    <a:p>
                      <a:pPr marL="29845" algn="ctr">
                        <a:lnSpc>
                          <a:spcPct val="100000"/>
                        </a:lnSpc>
                      </a:pPr>
                      <a:endParaRPr lang="en-US" sz="1200" dirty="0">
                        <a:latin typeface="+mn-lt"/>
                        <a:cs typeface="Calibri"/>
                      </a:endParaRPr>
                    </a:p>
                  </a:txBody>
                  <a:tcPr marL="0" marR="0" marT="0" marB="0" anchor="ctr">
                    <a:solidFill>
                      <a:schemeClr val="bg1"/>
                    </a:solidFill>
                  </a:tcPr>
                </a:tc>
                <a:tc hMerge="1">
                  <a:txBody>
                    <a:bodyPr/>
                    <a:lstStyle/>
                    <a:p>
                      <a:pPr algn="ctr"/>
                      <a:endParaRPr lang="en-US" sz="1200" dirty="0" smtClean="0">
                        <a:latin typeface="+mn-lt"/>
                        <a:cs typeface="Calibri"/>
                      </a:endParaRPr>
                    </a:p>
                  </a:txBody>
                  <a:tcPr marL="0" marR="0" marT="0" marB="0">
                    <a:solidFill>
                      <a:schemeClr val="bg1"/>
                    </a:solidFill>
                  </a:tcPr>
                </a:tc>
                <a:extLst>
                  <a:ext uri="{0D108BD9-81ED-4DB2-BD59-A6C34878D82A}">
                    <a16:rowId xmlns:a16="http://schemas.microsoft.com/office/drawing/2014/main" val="10003"/>
                  </a:ext>
                </a:extLst>
              </a:tr>
              <a:tr h="538543">
                <a:tc>
                  <a:txBody>
                    <a:bodyPr/>
                    <a:lstStyle/>
                    <a:p>
                      <a:pPr marL="127000" marR="819150" algn="l">
                        <a:lnSpc>
                          <a:spcPct val="100000"/>
                        </a:lnSpc>
                        <a:spcBef>
                          <a:spcPts val="335"/>
                        </a:spcBef>
                      </a:pPr>
                      <a:r>
                        <a:rPr lang="en-US" sz="1400" spc="-30" dirty="0" smtClean="0">
                          <a:solidFill>
                            <a:schemeClr val="accent2">
                              <a:lumMod val="75000"/>
                            </a:schemeClr>
                          </a:solidFill>
                        </a:rPr>
                        <a:t>S</a:t>
                      </a:r>
                      <a:r>
                        <a:rPr lang="en-US" sz="1400" dirty="0" smtClean="0">
                          <a:solidFill>
                            <a:schemeClr val="accent2">
                              <a:lumMod val="75000"/>
                            </a:schemeClr>
                          </a:solidFill>
                        </a:rPr>
                        <a:t>ynap</a:t>
                      </a:r>
                      <a:r>
                        <a:rPr lang="en-US" sz="1400" spc="-10" dirty="0" smtClean="0">
                          <a:solidFill>
                            <a:schemeClr val="accent2">
                              <a:lumMod val="75000"/>
                            </a:schemeClr>
                          </a:solidFill>
                        </a:rPr>
                        <a:t>s</a:t>
                      </a:r>
                      <a:r>
                        <a:rPr lang="en-US" sz="1400" spc="-15" dirty="0" smtClean="0">
                          <a:solidFill>
                            <a:schemeClr val="accent2">
                              <a:lumMod val="75000"/>
                            </a:schemeClr>
                          </a:solidFill>
                        </a:rPr>
                        <a:t>e</a:t>
                      </a:r>
                      <a:r>
                        <a:rPr lang="en-US" sz="1400" dirty="0" smtClean="0">
                          <a:solidFill>
                            <a:schemeClr val="accent2">
                              <a:lumMod val="75000"/>
                            </a:schemeClr>
                          </a:solidFill>
                        </a:rPr>
                        <a:t>s  in</a:t>
                      </a:r>
                      <a:r>
                        <a:rPr lang="en-US" sz="1400" spc="-30" dirty="0" smtClean="0">
                          <a:solidFill>
                            <a:schemeClr val="accent2">
                              <a:lumMod val="75000"/>
                            </a:schemeClr>
                          </a:solidFill>
                        </a:rPr>
                        <a:t>v</a:t>
                      </a:r>
                      <a:r>
                        <a:rPr lang="en-US" sz="1400" spc="-5" dirty="0" smtClean="0">
                          <a:solidFill>
                            <a:schemeClr val="accent2">
                              <a:lumMod val="75000"/>
                            </a:schemeClr>
                          </a:solidFill>
                        </a:rPr>
                        <a:t>o</a:t>
                      </a:r>
                      <a:r>
                        <a:rPr lang="en-US" sz="1400" spc="-114" dirty="0" smtClean="0">
                          <a:solidFill>
                            <a:schemeClr val="accent2">
                              <a:lumMod val="75000"/>
                            </a:schemeClr>
                          </a:solidFill>
                        </a:rPr>
                        <a:t>l</a:t>
                      </a:r>
                      <a:r>
                        <a:rPr lang="en-US" sz="1400" spc="-5" dirty="0" smtClean="0">
                          <a:solidFill>
                            <a:schemeClr val="accent2">
                              <a:lumMod val="75000"/>
                            </a:schemeClr>
                          </a:solidFill>
                        </a:rPr>
                        <a:t>ved</a:t>
                      </a:r>
                      <a:endParaRPr lang="en-US" sz="1400" dirty="0">
                        <a:solidFill>
                          <a:schemeClr val="accent2">
                            <a:lumMod val="75000"/>
                          </a:schemeClr>
                        </a:solidFill>
                        <a:latin typeface="Calibri"/>
                        <a:cs typeface="Calibri"/>
                      </a:endParaRPr>
                    </a:p>
                  </a:txBody>
                  <a:tcPr marL="0" marR="0" marT="0" marB="0">
                    <a:solidFill>
                      <a:schemeClr val="bg1"/>
                    </a:solidFill>
                  </a:tcPr>
                </a:tc>
                <a:tc gridSpan="2">
                  <a:txBody>
                    <a:bodyPr/>
                    <a:lstStyle/>
                    <a:p>
                      <a:pPr marL="29845">
                        <a:lnSpc>
                          <a:spcPct val="100000"/>
                        </a:lnSpc>
                        <a:spcBef>
                          <a:spcPts val="1175"/>
                        </a:spcBef>
                      </a:pPr>
                      <a:r>
                        <a:rPr lang="en-US" sz="1200" spc="-15" dirty="0" smtClean="0"/>
                        <a:t>Polysynaptic </a:t>
                      </a:r>
                      <a:r>
                        <a:rPr lang="en-US" sz="1200" spc="-5" dirty="0" smtClean="0"/>
                        <a:t>(via</a:t>
                      </a:r>
                      <a:r>
                        <a:rPr lang="en-US" sz="1200" spc="-10" dirty="0" smtClean="0"/>
                        <a:t> </a:t>
                      </a:r>
                      <a:r>
                        <a:rPr lang="en-US" sz="1200" spc="-5" dirty="0" smtClean="0"/>
                        <a:t>interneuron)</a:t>
                      </a:r>
                      <a:endParaRPr lang="en-US" sz="1200" dirty="0">
                        <a:latin typeface="+mn-lt"/>
                        <a:cs typeface="Calibri"/>
                      </a:endParaRPr>
                    </a:p>
                  </a:txBody>
                  <a:tcPr marL="0" marR="0" marT="0" marB="0" anchor="ctr">
                    <a:solidFill>
                      <a:schemeClr val="bg1"/>
                    </a:solidFill>
                  </a:tcPr>
                </a:tc>
                <a:tc hMerge="1">
                  <a:txBody>
                    <a:bodyPr/>
                    <a:lstStyle/>
                    <a:p>
                      <a:endParaRPr/>
                    </a:p>
                  </a:txBody>
                  <a:tcPr marL="0" marR="0" marT="0" marB="0"/>
                </a:tc>
                <a:extLst>
                  <a:ext uri="{0D108BD9-81ED-4DB2-BD59-A6C34878D82A}">
                    <a16:rowId xmlns:a16="http://schemas.microsoft.com/office/drawing/2014/main" val="10004"/>
                  </a:ext>
                </a:extLst>
              </a:tr>
              <a:tr h="578485">
                <a:tc>
                  <a:txBody>
                    <a:bodyPr/>
                    <a:lstStyle/>
                    <a:p>
                      <a:pPr marL="127000" marR="695960" algn="l">
                        <a:lnSpc>
                          <a:spcPct val="100000"/>
                        </a:lnSpc>
                        <a:spcBef>
                          <a:spcPts val="555"/>
                        </a:spcBef>
                      </a:pPr>
                      <a:r>
                        <a:rPr lang="en-US" sz="1400" spc="-5" dirty="0" smtClean="0">
                          <a:solidFill>
                            <a:schemeClr val="accent2">
                              <a:lumMod val="75000"/>
                            </a:schemeClr>
                          </a:solidFill>
                        </a:rPr>
                        <a:t>Effects</a:t>
                      </a:r>
                      <a:r>
                        <a:rPr lang="en-US" sz="1400" spc="-105" dirty="0" smtClean="0">
                          <a:solidFill>
                            <a:schemeClr val="accent2">
                              <a:lumMod val="75000"/>
                            </a:schemeClr>
                          </a:solidFill>
                        </a:rPr>
                        <a:t> </a:t>
                      </a:r>
                      <a:r>
                        <a:rPr lang="en-US" sz="1400" spc="-5" dirty="0" smtClean="0">
                          <a:solidFill>
                            <a:schemeClr val="accent2">
                              <a:lumMod val="75000"/>
                            </a:schemeClr>
                          </a:solidFill>
                        </a:rPr>
                        <a:t>on  muscle</a:t>
                      </a:r>
                      <a:endParaRPr lang="en-US" sz="1400" dirty="0">
                        <a:solidFill>
                          <a:schemeClr val="accent2">
                            <a:lumMod val="75000"/>
                          </a:schemeClr>
                        </a:solidFill>
                        <a:latin typeface="Calibri"/>
                        <a:cs typeface="Calibri"/>
                      </a:endParaRPr>
                    </a:p>
                  </a:txBody>
                  <a:tcPr marL="0" marR="0" marT="0" marB="0">
                    <a:solidFill>
                      <a:schemeClr val="bg1"/>
                    </a:solidFill>
                  </a:tcPr>
                </a:tc>
                <a:tc>
                  <a:txBody>
                    <a:bodyPr/>
                    <a:lstStyle/>
                    <a:p>
                      <a:pPr>
                        <a:lnSpc>
                          <a:spcPct val="100000"/>
                        </a:lnSpc>
                        <a:spcBef>
                          <a:spcPts val="15"/>
                        </a:spcBef>
                      </a:pPr>
                      <a:endParaRPr lang="en-US" sz="1200" dirty="0" smtClean="0"/>
                    </a:p>
                    <a:p>
                      <a:pPr marL="29845">
                        <a:lnSpc>
                          <a:spcPct val="100000"/>
                        </a:lnSpc>
                      </a:pPr>
                      <a:r>
                        <a:rPr lang="en-US" sz="1200" spc="-5" dirty="0" smtClean="0"/>
                        <a:t>Relaxes same</a:t>
                      </a:r>
                      <a:r>
                        <a:rPr lang="en-US" sz="1200" spc="-85" dirty="0" smtClean="0"/>
                        <a:t> </a:t>
                      </a:r>
                      <a:r>
                        <a:rPr lang="en-US" sz="1200" dirty="0" smtClean="0"/>
                        <a:t>muscle</a:t>
                      </a:r>
                      <a:endParaRPr lang="en-US" sz="1200" dirty="0">
                        <a:latin typeface="+mn-lt"/>
                        <a:cs typeface="Calibri"/>
                      </a:endParaRPr>
                    </a:p>
                  </a:txBody>
                  <a:tcPr marL="0" marR="0" marT="0" marB="0" anchor="ctr">
                    <a:solidFill>
                      <a:schemeClr val="bg1"/>
                    </a:solidFill>
                  </a:tcPr>
                </a:tc>
                <a:tc>
                  <a:txBody>
                    <a:bodyPr/>
                    <a:lstStyle/>
                    <a:p>
                      <a:pPr>
                        <a:lnSpc>
                          <a:spcPct val="100000"/>
                        </a:lnSpc>
                        <a:spcBef>
                          <a:spcPts val="15"/>
                        </a:spcBef>
                      </a:pPr>
                      <a:endParaRPr lang="en-US" sz="1200" dirty="0" smtClean="0"/>
                    </a:p>
                    <a:p>
                      <a:pPr marL="30480">
                        <a:lnSpc>
                          <a:spcPct val="100000"/>
                        </a:lnSpc>
                      </a:pPr>
                      <a:r>
                        <a:rPr lang="en-US" sz="1200" spc="-5" dirty="0" smtClean="0"/>
                        <a:t>Relaxes synergistic</a:t>
                      </a:r>
                      <a:r>
                        <a:rPr lang="en-US" sz="1200" spc="-80" dirty="0" smtClean="0"/>
                        <a:t> </a:t>
                      </a:r>
                      <a:r>
                        <a:rPr lang="en-US" sz="1200" spc="-5" dirty="0" smtClean="0"/>
                        <a:t>muscles</a:t>
                      </a:r>
                      <a:endParaRPr lang="en-US" sz="1200" dirty="0">
                        <a:latin typeface="+mn-lt"/>
                        <a:cs typeface="Calibri"/>
                      </a:endParaRPr>
                    </a:p>
                  </a:txBody>
                  <a:tcPr marL="0" marR="0" marT="0" marB="0">
                    <a:solidFill>
                      <a:schemeClr val="bg1"/>
                    </a:solidFill>
                  </a:tcPr>
                </a:tc>
                <a:extLst>
                  <a:ext uri="{0D108BD9-81ED-4DB2-BD59-A6C34878D82A}">
                    <a16:rowId xmlns:a16="http://schemas.microsoft.com/office/drawing/2014/main" val="10005"/>
                  </a:ext>
                </a:extLst>
              </a:tr>
              <a:tr h="580567">
                <a:tc>
                  <a:txBody>
                    <a:bodyPr/>
                    <a:lstStyle/>
                    <a:p>
                      <a:pPr algn="l">
                        <a:lnSpc>
                          <a:spcPct val="100000"/>
                        </a:lnSpc>
                        <a:spcBef>
                          <a:spcPts val="25"/>
                        </a:spcBef>
                      </a:pPr>
                      <a:endParaRPr lang="en-US" sz="1400" dirty="0" smtClean="0">
                        <a:solidFill>
                          <a:schemeClr val="accent2">
                            <a:lumMod val="75000"/>
                          </a:schemeClr>
                        </a:solidFill>
                      </a:endParaRPr>
                    </a:p>
                    <a:p>
                      <a:pPr marL="127000" algn="l">
                        <a:lnSpc>
                          <a:spcPct val="100000"/>
                        </a:lnSpc>
                        <a:spcBef>
                          <a:spcPts val="5"/>
                        </a:spcBef>
                      </a:pPr>
                      <a:r>
                        <a:rPr lang="en-US" sz="1400" spc="-10" dirty="0" smtClean="0">
                          <a:solidFill>
                            <a:schemeClr val="accent2">
                              <a:lumMod val="75000"/>
                            </a:schemeClr>
                          </a:solidFill>
                        </a:rPr>
                        <a:t>Other</a:t>
                      </a:r>
                      <a:r>
                        <a:rPr lang="en-US" sz="1400" spc="-75" dirty="0" smtClean="0">
                          <a:solidFill>
                            <a:schemeClr val="accent2">
                              <a:lumMod val="75000"/>
                            </a:schemeClr>
                          </a:solidFill>
                        </a:rPr>
                        <a:t> </a:t>
                      </a:r>
                      <a:r>
                        <a:rPr lang="en-US" sz="1400" spc="-5" dirty="0" smtClean="0">
                          <a:solidFill>
                            <a:schemeClr val="accent2">
                              <a:lumMod val="75000"/>
                            </a:schemeClr>
                          </a:solidFill>
                        </a:rPr>
                        <a:t>effects</a:t>
                      </a:r>
                      <a:endParaRPr lang="en-US" sz="1400" dirty="0">
                        <a:solidFill>
                          <a:schemeClr val="accent2">
                            <a:lumMod val="75000"/>
                          </a:schemeClr>
                        </a:solidFill>
                        <a:latin typeface="Calibri"/>
                        <a:cs typeface="Calibri"/>
                      </a:endParaRPr>
                    </a:p>
                  </a:txBody>
                  <a:tcPr marL="0" marR="0" marT="0" marB="0">
                    <a:solidFill>
                      <a:schemeClr val="bg1"/>
                    </a:solidFill>
                  </a:tcPr>
                </a:tc>
                <a:tc gridSpan="2">
                  <a:txBody>
                    <a:bodyPr/>
                    <a:lstStyle/>
                    <a:p>
                      <a:pPr>
                        <a:lnSpc>
                          <a:spcPct val="100000"/>
                        </a:lnSpc>
                        <a:spcBef>
                          <a:spcPts val="25"/>
                        </a:spcBef>
                      </a:pPr>
                      <a:endParaRPr lang="en-US" sz="1200" dirty="0" smtClean="0"/>
                    </a:p>
                    <a:p>
                      <a:pPr marL="29845">
                        <a:lnSpc>
                          <a:spcPct val="100000"/>
                        </a:lnSpc>
                        <a:spcBef>
                          <a:spcPts val="5"/>
                        </a:spcBef>
                      </a:pPr>
                      <a:r>
                        <a:rPr lang="en-US" sz="1200" spc="-5" dirty="0" smtClean="0"/>
                        <a:t>Contraction (+) of </a:t>
                      </a:r>
                      <a:r>
                        <a:rPr lang="en-US" sz="1200" spc="-10" dirty="0" smtClean="0"/>
                        <a:t>antagonistic</a:t>
                      </a:r>
                      <a:r>
                        <a:rPr lang="en-US" sz="1200" spc="-110" dirty="0" smtClean="0"/>
                        <a:t> </a:t>
                      </a:r>
                      <a:r>
                        <a:rPr lang="en-US" sz="1200" dirty="0" smtClean="0"/>
                        <a:t>muscle</a:t>
                      </a:r>
                      <a:endParaRPr lang="en-US" sz="1200" dirty="0">
                        <a:latin typeface="+mn-lt"/>
                        <a:cs typeface="Calibri"/>
                      </a:endParaRPr>
                    </a:p>
                  </a:txBody>
                  <a:tcPr marL="0" marR="0" marT="0" marB="0" anchor="ctr">
                    <a:solidFill>
                      <a:schemeClr val="bg1"/>
                    </a:solidFill>
                  </a:tcPr>
                </a:tc>
                <a:tc hMerge="1">
                  <a:txBody>
                    <a:bodyPr/>
                    <a:lstStyle/>
                    <a:p>
                      <a:endParaRPr/>
                    </a:p>
                  </a:txBody>
                  <a:tcPr marL="0" marR="0" marT="0" marB="0"/>
                </a:tc>
                <a:extLst>
                  <a:ext uri="{0D108BD9-81ED-4DB2-BD59-A6C34878D82A}">
                    <a16:rowId xmlns:a16="http://schemas.microsoft.com/office/drawing/2014/main" val="10006"/>
                  </a:ext>
                </a:extLst>
              </a:tr>
              <a:tr h="550938">
                <a:tc>
                  <a:txBody>
                    <a:bodyPr/>
                    <a:lstStyle/>
                    <a:p>
                      <a:pPr marL="127000" algn="l">
                        <a:lnSpc>
                          <a:spcPct val="100000"/>
                        </a:lnSpc>
                        <a:spcBef>
                          <a:spcPts val="1180"/>
                        </a:spcBef>
                      </a:pPr>
                      <a:r>
                        <a:rPr lang="en-US" sz="1400" dirty="0" smtClean="0">
                          <a:solidFill>
                            <a:schemeClr val="accent2">
                              <a:lumMod val="75000"/>
                            </a:schemeClr>
                          </a:solidFill>
                        </a:rPr>
                        <a:t>Function</a:t>
                      </a:r>
                      <a:endParaRPr lang="en-US" sz="1400" dirty="0">
                        <a:solidFill>
                          <a:schemeClr val="accent2">
                            <a:lumMod val="75000"/>
                          </a:schemeClr>
                        </a:solidFill>
                        <a:latin typeface="Calibri"/>
                        <a:cs typeface="Calibri"/>
                      </a:endParaRPr>
                    </a:p>
                  </a:txBody>
                  <a:tcPr marL="0" marR="0" marT="0" marB="0">
                    <a:solidFill>
                      <a:schemeClr val="bg1"/>
                    </a:solidFill>
                  </a:tcPr>
                </a:tc>
                <a:tc gridSpan="2">
                  <a:txBody>
                    <a:bodyPr/>
                    <a:lstStyle/>
                    <a:p>
                      <a:pPr marL="29845">
                        <a:lnSpc>
                          <a:spcPct val="100000"/>
                        </a:lnSpc>
                        <a:spcBef>
                          <a:spcPts val="1180"/>
                        </a:spcBef>
                      </a:pPr>
                      <a:r>
                        <a:rPr lang="en-US" sz="1200" spc="-10" dirty="0" smtClean="0"/>
                        <a:t>Protective </a:t>
                      </a:r>
                      <a:r>
                        <a:rPr lang="en-US" sz="1200" dirty="0" smtClean="0"/>
                        <a:t>| </a:t>
                      </a:r>
                      <a:r>
                        <a:rPr lang="en-US" sz="1200" spc="-5" dirty="0" smtClean="0"/>
                        <a:t>prevents damage </a:t>
                      </a:r>
                      <a:r>
                        <a:rPr lang="en-US" sz="1200" spc="-20" dirty="0" smtClean="0"/>
                        <a:t>to </a:t>
                      </a:r>
                      <a:r>
                        <a:rPr lang="en-US" sz="1200" spc="-5" dirty="0" smtClean="0"/>
                        <a:t>tendon</a:t>
                      </a:r>
                      <a:endParaRPr lang="en-US" sz="1200" dirty="0">
                        <a:latin typeface="+mn-lt"/>
                        <a:cs typeface="Calibri"/>
                      </a:endParaRPr>
                    </a:p>
                  </a:txBody>
                  <a:tcPr marL="0" marR="0" marT="0" marB="0" anchor="ctr">
                    <a:solidFill>
                      <a:schemeClr val="bg1"/>
                    </a:solidFill>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8" name="Content Placeholder 7"/>
          <p:cNvSpPr>
            <a:spLocks noGrp="1"/>
          </p:cNvSpPr>
          <p:nvPr>
            <p:ph sz="quarter" idx="2"/>
          </p:nvPr>
        </p:nvSpPr>
        <p:spPr>
          <a:xfrm>
            <a:off x="6174658" y="1268759"/>
            <a:ext cx="5387461" cy="4885155"/>
          </a:xfrm>
        </p:spPr>
        <p:txBody>
          <a:bodyPr>
            <a:normAutofit/>
          </a:bodyPr>
          <a:lstStyle/>
          <a:p>
            <a:r>
              <a:rPr lang="en-US" sz="1600" dirty="0"/>
              <a:t>Up to a point, the harder a muscle is stretched, the stronger is the reflex contraction</a:t>
            </a:r>
            <a:r>
              <a:rPr lang="en-US" sz="1600" dirty="0" smtClean="0"/>
              <a:t>.</a:t>
            </a:r>
          </a:p>
          <a:p>
            <a:endParaRPr lang="en-US" sz="1600" dirty="0"/>
          </a:p>
          <a:p>
            <a:r>
              <a:rPr lang="en-US" sz="1600" dirty="0"/>
              <a:t>However, when the tension becomes great enough, contraction suddenly ceases and the muscle relaxes</a:t>
            </a:r>
            <a:r>
              <a:rPr lang="en-US" sz="1600" dirty="0" smtClean="0"/>
              <a:t>.</a:t>
            </a:r>
          </a:p>
          <a:p>
            <a:endParaRPr lang="en-US" sz="1600" dirty="0"/>
          </a:p>
          <a:p>
            <a:r>
              <a:rPr lang="en-US" sz="1600" dirty="0"/>
              <a:t>This relaxation in response to strong stretch is called the Inverse Stretch Reflex</a:t>
            </a:r>
            <a:r>
              <a:rPr lang="en-US" sz="1600" dirty="0" smtClean="0"/>
              <a:t>.</a:t>
            </a:r>
          </a:p>
          <a:p>
            <a:endParaRPr lang="en-US" sz="1600" dirty="0"/>
          </a:p>
          <a:p>
            <a:r>
              <a:rPr lang="en-US" sz="1600" dirty="0"/>
              <a:t>The </a:t>
            </a:r>
            <a:r>
              <a:rPr lang="en-US" sz="1600" dirty="0" smtClean="0"/>
              <a:t>receptor </a:t>
            </a:r>
            <a:r>
              <a:rPr lang="en-US" sz="1600" dirty="0"/>
              <a:t>for the </a:t>
            </a:r>
            <a:endParaRPr lang="en-US" sz="1600" dirty="0" smtClean="0"/>
          </a:p>
          <a:p>
            <a:pPr marL="0" indent="0">
              <a:buNone/>
            </a:pPr>
            <a:r>
              <a:rPr lang="en-US" sz="1600" dirty="0"/>
              <a:t> </a:t>
            </a:r>
            <a:r>
              <a:rPr lang="en-US" sz="1600" dirty="0" smtClean="0"/>
              <a:t>    inverse </a:t>
            </a:r>
            <a:r>
              <a:rPr lang="en-US" sz="1600" dirty="0"/>
              <a:t>stretch reflex is </a:t>
            </a:r>
          </a:p>
          <a:p>
            <a:pPr marL="0" indent="0">
              <a:buNone/>
            </a:pPr>
            <a:r>
              <a:rPr lang="en-US" sz="1600" dirty="0" smtClean="0"/>
              <a:t>     in </a:t>
            </a:r>
            <a:r>
              <a:rPr lang="en-US" sz="1600" dirty="0"/>
              <a:t>the Golgi tendon organ.</a:t>
            </a:r>
          </a:p>
          <a:p>
            <a:endParaRPr lang="en-US" sz="1600" dirty="0"/>
          </a:p>
        </p:txBody>
      </p:sp>
      <p:cxnSp>
        <p:nvCxnSpPr>
          <p:cNvPr id="29" name="Straight Connector 28"/>
          <p:cNvCxnSpPr/>
          <p:nvPr/>
        </p:nvCxnSpPr>
        <p:spPr>
          <a:xfrm flipH="1">
            <a:off x="6159214"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1424" y="4034380"/>
            <a:ext cx="2820695" cy="2215965"/>
          </a:xfrm>
          <a:prstGeom prst="rect">
            <a:avLst/>
          </a:prstGeom>
        </p:spPr>
      </p:pic>
    </p:spTree>
    <p:extLst>
      <p:ext uri="{BB962C8B-B14F-4D97-AF65-F5344CB8AC3E}">
        <p14:creationId xmlns:p14="http://schemas.microsoft.com/office/powerpoint/2010/main" val="902356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pc="-10" dirty="0" smtClean="0"/>
              <a:t>Comparison </a:t>
            </a:r>
            <a:r>
              <a:rPr lang="en-US" spc="-15" dirty="0"/>
              <a:t>Between </a:t>
            </a:r>
            <a:r>
              <a:rPr lang="en-US" spc="-20" dirty="0"/>
              <a:t>Stretch </a:t>
            </a:r>
            <a:r>
              <a:rPr lang="en-US" spc="-5" dirty="0"/>
              <a:t>&amp; </a:t>
            </a:r>
            <a:r>
              <a:rPr lang="en-US" spc="-25" dirty="0"/>
              <a:t>Inverse</a:t>
            </a:r>
            <a:r>
              <a:rPr lang="en-US" spc="135" dirty="0"/>
              <a:t> </a:t>
            </a:r>
            <a:r>
              <a:rPr lang="en-US" spc="-20" dirty="0"/>
              <a:t>Reflexes-1</a:t>
            </a:r>
            <a:endParaRPr lang="ar-SA" spc="-2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721978014"/>
              </p:ext>
            </p:extLst>
          </p:nvPr>
        </p:nvGraphicFramePr>
        <p:xfrm>
          <a:off x="609459" y="1195285"/>
          <a:ext cx="10969943" cy="5016708"/>
        </p:xfrm>
        <a:graphic>
          <a:graphicData uri="http://schemas.openxmlformats.org/drawingml/2006/table">
            <a:tbl>
              <a:tblPr firstRow="1" bandRow="1">
                <a:tableStyleId>{5DA37D80-6434-44D0-A028-1B22A696006F}</a:tableStyleId>
              </a:tblPr>
              <a:tblGrid>
                <a:gridCol w="2053116">
                  <a:extLst>
                    <a:ext uri="{9D8B030D-6E8A-4147-A177-3AD203B41FA5}">
                      <a16:colId xmlns:a16="http://schemas.microsoft.com/office/drawing/2014/main" val="20000"/>
                    </a:ext>
                  </a:extLst>
                </a:gridCol>
                <a:gridCol w="4569837">
                  <a:extLst>
                    <a:ext uri="{9D8B030D-6E8A-4147-A177-3AD203B41FA5}">
                      <a16:colId xmlns:a16="http://schemas.microsoft.com/office/drawing/2014/main" val="20001"/>
                    </a:ext>
                  </a:extLst>
                </a:gridCol>
                <a:gridCol w="4346990">
                  <a:extLst>
                    <a:ext uri="{9D8B030D-6E8A-4147-A177-3AD203B41FA5}">
                      <a16:colId xmlns:a16="http://schemas.microsoft.com/office/drawing/2014/main" val="20002"/>
                    </a:ext>
                  </a:extLst>
                </a:gridCol>
              </a:tblGrid>
              <a:tr h="433515">
                <a:tc>
                  <a:txBody>
                    <a:bodyPr/>
                    <a:lstStyle/>
                    <a:p>
                      <a:endParaRPr lang="en-US" sz="1600" dirty="0"/>
                    </a:p>
                  </a:txBody>
                  <a:tcPr>
                    <a:solidFill>
                      <a:schemeClr val="bg1"/>
                    </a:solidFill>
                  </a:tcPr>
                </a:tc>
                <a:tc>
                  <a:txBody>
                    <a:bodyPr/>
                    <a:lstStyle/>
                    <a:p>
                      <a:pPr algn="ctr"/>
                      <a:r>
                        <a:rPr lang="en-US" sz="1600" dirty="0" smtClean="0">
                          <a:solidFill>
                            <a:schemeClr val="bg1"/>
                          </a:solidFill>
                        </a:rPr>
                        <a:t>Stretch Reflex</a:t>
                      </a:r>
                      <a:endParaRPr lang="en-US" sz="1600" dirty="0">
                        <a:solidFill>
                          <a:schemeClr val="bg1"/>
                        </a:solidFill>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Inverse Stretch Reflex</a:t>
                      </a:r>
                    </a:p>
                  </a:txBody>
                  <a:tcPr>
                    <a:solidFill>
                      <a:schemeClr val="accent2">
                        <a:lumMod val="40000"/>
                        <a:lumOff val="60000"/>
                      </a:schemeClr>
                    </a:solidFill>
                  </a:tcPr>
                </a:tc>
                <a:extLst>
                  <a:ext uri="{0D108BD9-81ED-4DB2-BD59-A6C34878D82A}">
                    <a16:rowId xmlns:a16="http://schemas.microsoft.com/office/drawing/2014/main" val="10000"/>
                  </a:ext>
                </a:extLst>
              </a:tr>
              <a:tr h="458835">
                <a:tc>
                  <a:txBody>
                    <a:bodyPr/>
                    <a:lstStyle/>
                    <a:p>
                      <a:pPr algn="ctr"/>
                      <a:r>
                        <a:rPr lang="en-US" sz="1600" dirty="0" smtClean="0">
                          <a:solidFill>
                            <a:schemeClr val="accent2">
                              <a:lumMod val="75000"/>
                            </a:schemeClr>
                          </a:solidFill>
                        </a:rPr>
                        <a:t>Stimulus</a:t>
                      </a:r>
                      <a:endParaRPr lang="en-US" sz="1600" b="0" dirty="0">
                        <a:solidFill>
                          <a:schemeClr val="accent2">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Increased muscle length.</a:t>
                      </a:r>
                      <a:endParaRPr kumimoji="0" lang="en-US" sz="1600" kern="1200" dirty="0" smtClean="0">
                        <a:solidFill>
                          <a:schemeClr val="dk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Increased muscle tension.</a:t>
                      </a:r>
                      <a:endParaRPr kumimoji="0" lang="en-US" sz="1600" kern="120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458835">
                <a:tc>
                  <a:txBody>
                    <a:bodyPr/>
                    <a:lstStyle/>
                    <a:p>
                      <a:pPr algn="ctr"/>
                      <a:r>
                        <a:rPr lang="en-US" sz="1600" dirty="0" smtClean="0">
                          <a:solidFill>
                            <a:schemeClr val="accent2">
                              <a:lumMod val="75000"/>
                            </a:schemeClr>
                          </a:solidFill>
                        </a:rPr>
                        <a:t>Response</a:t>
                      </a:r>
                      <a:endParaRPr lang="en-US" sz="1600" b="0" dirty="0">
                        <a:solidFill>
                          <a:schemeClr val="accent2">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Muscle contraction.</a:t>
                      </a:r>
                      <a:endParaRPr kumimoji="0" lang="en-US" sz="1600" kern="1200" dirty="0" smtClean="0">
                        <a:solidFill>
                          <a:schemeClr val="dk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Muscle relaxation.</a:t>
                      </a:r>
                      <a:endParaRPr kumimoji="0" lang="en-US" sz="1600" kern="120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458835">
                <a:tc>
                  <a:txBody>
                    <a:bodyPr/>
                    <a:lstStyle/>
                    <a:p>
                      <a:pPr algn="ctr"/>
                      <a:r>
                        <a:rPr lang="en-US" sz="1600" dirty="0" smtClean="0">
                          <a:solidFill>
                            <a:schemeClr val="accent2">
                              <a:lumMod val="75000"/>
                            </a:schemeClr>
                          </a:solidFill>
                        </a:rPr>
                        <a:t>Receptor</a:t>
                      </a:r>
                      <a:endParaRPr lang="en-US" sz="1600" b="0" dirty="0">
                        <a:solidFill>
                          <a:schemeClr val="accent2">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Muscle spindles.</a:t>
                      </a:r>
                      <a:endParaRPr kumimoji="0" lang="en-US" sz="1600" kern="1200" dirty="0" smtClean="0">
                        <a:solidFill>
                          <a:schemeClr val="dk1"/>
                        </a:solidFill>
                        <a:latin typeface="+mn-lt"/>
                        <a:ea typeface="+mn-ea"/>
                        <a:cs typeface="+mn-cs"/>
                      </a:endParaRPr>
                    </a:p>
                  </a:txBody>
                  <a:tcPr>
                    <a:solidFill>
                      <a:schemeClr val="bg1"/>
                    </a:solidFill>
                  </a:tcPr>
                </a:tc>
                <a:tc>
                  <a:txBody>
                    <a:bodyPr/>
                    <a:lstStyle/>
                    <a:p>
                      <a:pPr marL="85725" algn="l">
                        <a:lnSpc>
                          <a:spcPct val="100000"/>
                        </a:lnSpc>
                        <a:spcBef>
                          <a:spcPts val="254"/>
                        </a:spcBef>
                      </a:pPr>
                      <a:r>
                        <a:rPr kumimoji="0" lang="en-US" sz="1600" kern="1200" dirty="0" smtClean="0"/>
                        <a:t>Golgi tendon organs.</a:t>
                      </a:r>
                      <a:endParaRPr kumimoji="0" lang="en-US" sz="1600" kern="120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r h="394051">
                <a:tc>
                  <a:txBody>
                    <a:bodyPr/>
                    <a:lstStyle/>
                    <a:p>
                      <a:pPr algn="ctr"/>
                      <a:r>
                        <a:rPr lang="en-US" sz="1600" dirty="0" smtClean="0">
                          <a:solidFill>
                            <a:schemeClr val="accent2">
                              <a:lumMod val="75000"/>
                            </a:schemeClr>
                          </a:solidFill>
                        </a:rPr>
                        <a:t>Afferent </a:t>
                      </a:r>
                      <a:endParaRPr lang="en-US" sz="1600" b="0" dirty="0">
                        <a:solidFill>
                          <a:schemeClr val="accent2">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Type </a:t>
                      </a:r>
                      <a:r>
                        <a:rPr kumimoji="0" lang="en-US" sz="1600" kern="1200" dirty="0" err="1" smtClean="0"/>
                        <a:t>Ia</a:t>
                      </a:r>
                      <a:r>
                        <a:rPr kumimoji="0" lang="en-US" sz="1600" kern="1200" dirty="0" smtClean="0"/>
                        <a:t> &amp; II fibers.</a:t>
                      </a:r>
                      <a:endParaRPr kumimoji="0" lang="en-US" sz="1600" kern="1200" dirty="0" smtClean="0">
                        <a:solidFill>
                          <a:schemeClr val="dk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Type </a:t>
                      </a:r>
                      <a:r>
                        <a:rPr kumimoji="0" lang="en-US" sz="1600" kern="1200" dirty="0" err="1" smtClean="0"/>
                        <a:t>Ib</a:t>
                      </a:r>
                      <a:r>
                        <a:rPr kumimoji="0" lang="en-US" sz="1600" kern="1200" dirty="0" smtClean="0"/>
                        <a:t> fibers.</a:t>
                      </a:r>
                      <a:endParaRPr kumimoji="0" lang="en-US" sz="1600" kern="120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4"/>
                  </a:ext>
                </a:extLst>
              </a:tr>
              <a:tr h="407826">
                <a:tc>
                  <a:txBody>
                    <a:bodyPr/>
                    <a:lstStyle/>
                    <a:p>
                      <a:pPr algn="ctr"/>
                      <a:r>
                        <a:rPr lang="en-US" sz="1600" dirty="0" smtClean="0">
                          <a:solidFill>
                            <a:schemeClr val="accent2">
                              <a:lumMod val="75000"/>
                            </a:schemeClr>
                          </a:solidFill>
                        </a:rPr>
                        <a:t>Synapses</a:t>
                      </a:r>
                      <a:r>
                        <a:rPr lang="en-US" sz="1600" baseline="0" dirty="0" smtClean="0">
                          <a:solidFill>
                            <a:schemeClr val="accent2">
                              <a:lumMod val="75000"/>
                            </a:schemeClr>
                          </a:solidFill>
                        </a:rPr>
                        <a:t> </a:t>
                      </a:r>
                      <a:endParaRPr lang="en-US" sz="1600" b="0" dirty="0">
                        <a:solidFill>
                          <a:schemeClr val="accent2">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Mono-synaptic.</a:t>
                      </a:r>
                      <a:endParaRPr kumimoji="0" lang="en-US" sz="1600" kern="1200" dirty="0" smtClean="0">
                        <a:solidFill>
                          <a:schemeClr val="dk1"/>
                        </a:solidFill>
                        <a:latin typeface="+mn-lt"/>
                        <a:ea typeface="+mn-ea"/>
                        <a:cs typeface="+mn-cs"/>
                      </a:endParaRPr>
                    </a:p>
                  </a:txBody>
                  <a:tcPr>
                    <a:solidFill>
                      <a:schemeClr val="bg1"/>
                    </a:solidFill>
                  </a:tcPr>
                </a:tc>
                <a:tc>
                  <a:txBody>
                    <a:bodyPr/>
                    <a:lstStyle/>
                    <a:p>
                      <a:pPr marL="12700">
                        <a:lnSpc>
                          <a:spcPct val="100000"/>
                        </a:lnSpc>
                      </a:pPr>
                      <a:r>
                        <a:rPr kumimoji="0" lang="en-US" sz="1600" kern="1200" dirty="0" smtClean="0"/>
                        <a:t>poly-synaptic.</a:t>
                      </a:r>
                      <a:endParaRPr kumimoji="0" lang="en-US" sz="160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5"/>
                  </a:ext>
                </a:extLst>
              </a:tr>
              <a:tr h="6236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err="1" smtClean="0">
                          <a:solidFill>
                            <a:schemeClr val="accent2">
                              <a:lumMod val="75000"/>
                            </a:schemeClr>
                          </a:solidFill>
                        </a:rPr>
                        <a:t>Receprocal</a:t>
                      </a:r>
                      <a:r>
                        <a:rPr kumimoji="0" lang="en-US" sz="1600" kern="1200" baseline="0" dirty="0" smtClean="0">
                          <a:solidFill>
                            <a:schemeClr val="accent2">
                              <a:lumMod val="75000"/>
                            </a:schemeClr>
                          </a:solidFill>
                        </a:rPr>
                        <a:t> </a:t>
                      </a:r>
                      <a:r>
                        <a:rPr kumimoji="0" lang="en-US" sz="1600" kern="1200" dirty="0" smtClean="0">
                          <a:solidFill>
                            <a:schemeClr val="accent2">
                              <a:lumMod val="75000"/>
                            </a:schemeClr>
                          </a:solidFill>
                        </a:rPr>
                        <a:t>Innervation</a:t>
                      </a:r>
                      <a:endParaRPr kumimoji="0" lang="en-US" sz="1600" b="0" kern="1200" dirty="0" smtClean="0">
                        <a:solidFill>
                          <a:schemeClr val="accent2">
                            <a:lumMod val="75000"/>
                          </a:schemeClr>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Inhibits antagonists</a:t>
                      </a:r>
                      <a:r>
                        <a:rPr kumimoji="0" lang="en-US" sz="1600" kern="1200" dirty="0"/>
                        <a:t> </a:t>
                      </a:r>
                      <a:r>
                        <a:rPr kumimoji="0" lang="en-US" sz="1600" kern="1200" dirty="0" smtClean="0"/>
                        <a:t>through inhibitory  interneurons.</a:t>
                      </a:r>
                      <a:endParaRPr kumimoji="0" lang="en-US" sz="1600" kern="1200" dirty="0" smtClean="0">
                        <a:solidFill>
                          <a:schemeClr val="dk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Excites antagonistic  muscles through  excitatory interneurons.</a:t>
                      </a:r>
                      <a:endParaRPr kumimoji="0" lang="en-US" sz="1600" kern="120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6"/>
                  </a:ext>
                </a:extLst>
              </a:tr>
              <a:tr h="8909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accent2">
                              <a:lumMod val="75000"/>
                            </a:schemeClr>
                          </a:solidFill>
                        </a:rPr>
                        <a:t>Physiological Significance</a:t>
                      </a:r>
                      <a:endParaRPr kumimoji="0" lang="en-US" sz="1600" b="0" kern="1200" dirty="0" smtClean="0">
                        <a:solidFill>
                          <a:schemeClr val="accent2">
                            <a:lumMod val="75000"/>
                          </a:schemeClr>
                        </a:solidFill>
                        <a:latin typeface="+mn-lt"/>
                        <a:ea typeface="+mn-ea"/>
                        <a:cs typeface="+mn-cs"/>
                      </a:endParaRPr>
                    </a:p>
                  </a:txBody>
                  <a:tcPr>
                    <a:solidFill>
                      <a:schemeClr val="bg1"/>
                    </a:solidFill>
                  </a:tcPr>
                </a:tc>
                <a:tc>
                  <a:txBody>
                    <a:bodyPr/>
                    <a:lstStyle/>
                    <a:p>
                      <a:pPr marL="12700" marR="259715">
                        <a:lnSpc>
                          <a:spcPct val="100000"/>
                        </a:lnSpc>
                      </a:pPr>
                      <a:r>
                        <a:rPr kumimoji="0" lang="en-US" sz="1600" kern="1200" dirty="0" smtClean="0"/>
                        <a:t>- Regulation of muscle  length.</a:t>
                      </a:r>
                    </a:p>
                    <a:p>
                      <a:pPr marL="12700">
                        <a:lnSpc>
                          <a:spcPct val="100000"/>
                        </a:lnSpc>
                        <a:spcBef>
                          <a:spcPts val="430"/>
                        </a:spcBef>
                      </a:pPr>
                      <a:r>
                        <a:rPr kumimoji="0" lang="en-US" sz="1600" kern="1200" dirty="0" smtClean="0">
                          <a:solidFill>
                            <a:schemeClr val="bg1">
                              <a:lumMod val="50000"/>
                            </a:schemeClr>
                          </a:solidFill>
                        </a:rPr>
                        <a:t>- Genesis of muscle tone.</a:t>
                      </a:r>
                      <a:endParaRPr kumimoji="0" lang="en-US" sz="1600" kern="1200" dirty="0" smtClean="0">
                        <a:solidFill>
                          <a:schemeClr val="bg1">
                            <a:lumMod val="50000"/>
                          </a:schemeClr>
                        </a:solidFill>
                        <a:latin typeface="+mn-lt"/>
                        <a:ea typeface="+mn-ea"/>
                        <a:cs typeface="+mn-cs"/>
                      </a:endParaRPr>
                    </a:p>
                  </a:txBody>
                  <a:tcPr>
                    <a:solidFill>
                      <a:schemeClr val="bg1"/>
                    </a:solidFill>
                  </a:tcPr>
                </a:tc>
                <a:tc>
                  <a:txBody>
                    <a:bodyPr/>
                    <a:lstStyle/>
                    <a:p>
                      <a:pPr marL="298450" marR="5080" indent="-285750">
                        <a:lnSpc>
                          <a:spcPct val="100000"/>
                        </a:lnSpc>
                        <a:buFontTx/>
                        <a:buChar char="-"/>
                      </a:pPr>
                      <a:r>
                        <a:rPr kumimoji="0" lang="en-US" sz="1600" kern="1200" dirty="0" smtClean="0"/>
                        <a:t>Regulation of muscle  tension</a:t>
                      </a:r>
                    </a:p>
                    <a:p>
                      <a:pPr marL="298450" marR="5080" indent="-285750">
                        <a:lnSpc>
                          <a:spcPct val="100000"/>
                        </a:lnSpc>
                        <a:buFontTx/>
                        <a:buChar char="-"/>
                      </a:pPr>
                      <a:r>
                        <a:rPr kumimoji="0" lang="en-US" sz="1600" kern="1200" dirty="0" smtClean="0"/>
                        <a:t>Prevent</a:t>
                      </a:r>
                      <a:r>
                        <a:rPr kumimoji="0" lang="en-US" sz="1600" kern="1200" baseline="0" dirty="0" smtClean="0"/>
                        <a:t> excessive increase in muscle tension (Protective role).</a:t>
                      </a:r>
                      <a:endParaRPr kumimoji="0" lang="en-US" sz="1600" kern="120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7"/>
                  </a:ext>
                </a:extLst>
              </a:tr>
              <a:tr h="890169">
                <a:tc>
                  <a:txBody>
                    <a:bodyPr/>
                    <a:lstStyle/>
                    <a:p>
                      <a:pPr algn="ctr"/>
                      <a:r>
                        <a:rPr lang="en-US" sz="1600" dirty="0" smtClean="0">
                          <a:solidFill>
                            <a:schemeClr val="accent2">
                              <a:lumMod val="75000"/>
                            </a:schemeClr>
                          </a:solidFill>
                        </a:rPr>
                        <a:t>Clinical </a:t>
                      </a:r>
                      <a:r>
                        <a:rPr lang="en-US" sz="1600" dirty="0" err="1" smtClean="0">
                          <a:solidFill>
                            <a:schemeClr val="accent2">
                              <a:lumMod val="75000"/>
                            </a:schemeClr>
                          </a:solidFill>
                        </a:rPr>
                        <a:t>Assesment</a:t>
                      </a:r>
                      <a:r>
                        <a:rPr lang="en-US" sz="1600" dirty="0" smtClean="0">
                          <a:solidFill>
                            <a:schemeClr val="accent2">
                              <a:lumMod val="75000"/>
                            </a:schemeClr>
                          </a:solidFill>
                        </a:rPr>
                        <a:t> </a:t>
                      </a:r>
                      <a:endParaRPr lang="en-US" sz="1600" b="0" dirty="0">
                        <a:solidFill>
                          <a:schemeClr val="accent2">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t>Sudden tap of muscle  causes brisk contraction  muscle jerk.</a:t>
                      </a:r>
                      <a:endParaRPr kumimoji="0" lang="en-US" sz="1600" kern="1200" dirty="0" smtClean="0">
                        <a:solidFill>
                          <a:schemeClr val="dk1"/>
                        </a:solidFill>
                        <a:latin typeface="+mn-lt"/>
                        <a:ea typeface="+mn-ea"/>
                        <a:cs typeface="+mn-cs"/>
                      </a:endParaRPr>
                    </a:p>
                  </a:txBody>
                  <a:tcPr>
                    <a:solidFill>
                      <a:schemeClr val="bg1"/>
                    </a:solidFill>
                  </a:tcPr>
                </a:tc>
                <a:tc>
                  <a:txBody>
                    <a:bodyPr/>
                    <a:lstStyle/>
                    <a:p>
                      <a:pPr marL="12700">
                        <a:lnSpc>
                          <a:spcPct val="100000"/>
                        </a:lnSpc>
                        <a:spcBef>
                          <a:spcPts val="240"/>
                        </a:spcBef>
                      </a:pPr>
                      <a:r>
                        <a:rPr kumimoji="0" lang="en-US" sz="1600" kern="1200" dirty="0" smtClean="0"/>
                        <a:t>Overstretch of muscle-</a:t>
                      </a:r>
                      <a:r>
                        <a:rPr kumimoji="0" lang="en-US" sz="1600" kern="1200" baseline="0" dirty="0" smtClean="0"/>
                        <a:t> </a:t>
                      </a:r>
                      <a:r>
                        <a:rPr kumimoji="0" lang="en-US" sz="1600" kern="1200" dirty="0" smtClean="0"/>
                        <a:t>sudden muscle relaxation</a:t>
                      </a:r>
                      <a:r>
                        <a:rPr kumimoji="0" lang="en-US" sz="1600" kern="1200" baseline="0" dirty="0" smtClean="0"/>
                        <a:t> </a:t>
                      </a:r>
                      <a:r>
                        <a:rPr kumimoji="0" lang="en-US" sz="1600" kern="1200" dirty="0" smtClean="0"/>
                        <a:t>(lengthening reaction).</a:t>
                      </a:r>
                      <a:endParaRPr kumimoji="0" lang="en-US" sz="1600" kern="120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79187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154" y="79875"/>
            <a:ext cx="416051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Laila </a:t>
            </a:r>
            <a:r>
              <a:rPr lang="en-US" sz="1800" dirty="0" err="1" smtClean="0">
                <a:solidFill>
                  <a:srgbClr val="DDE9EC">
                    <a:lumMod val="75000"/>
                  </a:srgbClr>
                </a:solidFill>
              </a:rPr>
              <a:t>Mathkour</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37</a:t>
            </a:fld>
            <a:endParaRPr lang="en-US" dirty="0">
              <a:solidFill>
                <a:srgbClr val="464653"/>
              </a:solidFill>
            </a:endParaRPr>
          </a:p>
        </p:txBody>
      </p:sp>
      <p:sp>
        <p:nvSpPr>
          <p:cNvPr id="12" name="Rectangle 11"/>
          <p:cNvSpPr/>
          <p:nvPr/>
        </p:nvSpPr>
        <p:spPr>
          <a:xfrm>
            <a:off x="945839" y="1649828"/>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3090302"/>
            <a:ext cx="1965375" cy="2540172"/>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Females Members:</a:t>
            </a:r>
          </a:p>
          <a:p>
            <a:pPr fontAlgn="t">
              <a:lnSpc>
                <a:spcPct val="8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smtClean="0">
                <a:solidFill>
                  <a:srgbClr val="DDE9EC">
                    <a:lumMod val="75000"/>
                  </a:srgbClr>
                </a:solidFill>
              </a:rPr>
              <a:t>Alhadlaq</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Lama </a:t>
            </a:r>
            <a:r>
              <a:rPr lang="en-US" sz="1800" dirty="0" err="1" smtClean="0">
                <a:solidFill>
                  <a:srgbClr val="DDE9EC">
                    <a:lumMod val="75000"/>
                  </a:srgbClr>
                </a:solidFill>
              </a:rPr>
              <a:t>ALTamimi</a:t>
            </a:r>
            <a:endParaRPr lang="en-US" sz="1800" dirty="0" smtClean="0">
              <a:solidFill>
                <a:srgbClr val="DDE9EC">
                  <a:lumMod val="75000"/>
                </a:srgbClr>
              </a:solidFill>
            </a:endParaRPr>
          </a:p>
          <a:p>
            <a:pPr fontAlgn="t">
              <a:lnSpc>
                <a:spcPct val="80000"/>
              </a:lnSpc>
              <a:spcBef>
                <a:spcPct val="20000"/>
              </a:spcBef>
            </a:pPr>
            <a:r>
              <a:rPr lang="en-US" sz="1800" dirty="0">
                <a:solidFill>
                  <a:srgbClr val="DDE9EC">
                    <a:lumMod val="75000"/>
                  </a:srgbClr>
                </a:solidFill>
              </a:rPr>
              <a:t>Deena </a:t>
            </a:r>
            <a:r>
              <a:rPr lang="en-US" sz="1800" dirty="0" err="1" smtClean="0">
                <a:solidFill>
                  <a:srgbClr val="DDE9EC">
                    <a:lumMod val="75000"/>
                  </a:srgbClr>
                </a:solidFill>
              </a:rPr>
              <a:t>Alnowaiser</a:t>
            </a:r>
            <a:endParaRPr lang="en-US" sz="1800" dirty="0" smtClean="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Durrah</a:t>
            </a:r>
            <a:r>
              <a:rPr lang="en-US" sz="1800" dirty="0">
                <a:solidFill>
                  <a:srgbClr val="DDE9EC">
                    <a:lumMod val="75000"/>
                  </a:srgbClr>
                </a:solidFill>
              </a:rPr>
              <a:t> </a:t>
            </a:r>
            <a:r>
              <a:rPr lang="en-US" sz="1800" dirty="0" err="1" smtClean="0">
                <a:solidFill>
                  <a:srgbClr val="DDE9EC">
                    <a:lumMod val="75000"/>
                  </a:srgbClr>
                </a:solidFill>
              </a:rPr>
              <a:t>Alhamdi</a:t>
            </a:r>
            <a:endParaRPr lang="en-US" sz="1800" dirty="0" smtClean="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Amal</a:t>
            </a:r>
            <a:r>
              <a:rPr lang="en-US" sz="1800" dirty="0">
                <a:solidFill>
                  <a:srgbClr val="DDE9EC">
                    <a:lumMod val="75000"/>
                  </a:srgbClr>
                </a:solidFill>
              </a:rPr>
              <a:t> </a:t>
            </a:r>
            <a:r>
              <a:rPr lang="en-US" sz="1800" dirty="0" err="1">
                <a:solidFill>
                  <a:srgbClr val="DDE9EC">
                    <a:lumMod val="75000"/>
                  </a:srgbClr>
                </a:solidFill>
              </a:rPr>
              <a:t>Alqarni</a:t>
            </a:r>
            <a:endParaRPr lang="en-US" sz="1800" dirty="0" smtClean="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a:p>
            <a:pPr fontAlgn="t">
              <a:lnSpc>
                <a:spcPct val="80000"/>
              </a:lnSpc>
              <a:spcBef>
                <a:spcPct val="20000"/>
              </a:spcBef>
            </a:pP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 </a:t>
            </a:r>
            <a:endParaRPr lang="en-US" sz="1800" dirty="0">
              <a:solidFill>
                <a:srgbClr val="DDE9EC">
                  <a:lumMod val="75000"/>
                </a:srgbClr>
              </a:solidFill>
            </a:endParaRP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3306919" y="3088418"/>
            <a:ext cx="2259129" cy="878179"/>
          </a:xfrm>
          <a:prstGeom prst="rect">
            <a:avLst/>
          </a:prstGeom>
        </p:spPr>
        <p:txBody>
          <a:bodyPr wrap="square" lIns="101590" tIns="50795" rIns="101590" bIns="50795">
            <a:spAutoFit/>
          </a:bodyPr>
          <a:lstStyle/>
          <a:p>
            <a:pPr fontAlgn="t">
              <a:lnSpc>
                <a:spcPct val="80000"/>
              </a:lnSpc>
              <a:spcBef>
                <a:spcPct val="20000"/>
              </a:spcBef>
            </a:pPr>
            <a:r>
              <a:rPr lang="en-US" sz="1800" dirty="0" smtClean="0">
                <a:solidFill>
                  <a:srgbClr val="DDE9EC">
                    <a:lumMod val="75000"/>
                  </a:srgbClr>
                </a:solidFill>
              </a:rPr>
              <a:t>Males Members: </a:t>
            </a:r>
          </a:p>
          <a:p>
            <a:pPr fontAlgn="t">
              <a:lnSpc>
                <a:spcPct val="80000"/>
              </a:lnSpc>
              <a:spcBef>
                <a:spcPct val="20000"/>
              </a:spcBef>
            </a:pPr>
            <a:r>
              <a:rPr lang="en-US" sz="1800" dirty="0">
                <a:solidFill>
                  <a:srgbClr val="DDE9EC">
                    <a:lumMod val="75000"/>
                  </a:srgbClr>
                </a:solidFill>
              </a:rPr>
              <a:t>Mohammad </a:t>
            </a:r>
            <a:r>
              <a:rPr lang="en-US" sz="1800" dirty="0" err="1">
                <a:solidFill>
                  <a:srgbClr val="DDE9EC">
                    <a:lumMod val="75000"/>
                  </a:srgbClr>
                </a:solidFill>
              </a:rPr>
              <a:t>almutlaq</a:t>
            </a:r>
            <a:endParaRPr lang="en-US" sz="1800" dirty="0">
              <a:solidFill>
                <a:srgbClr val="DDE9EC">
                  <a:lumMod val="75000"/>
                </a:srgbClr>
              </a:solidFill>
            </a:endParaRPr>
          </a:p>
          <a:p>
            <a:pPr fontAlgn="t">
              <a:lnSpc>
                <a:spcPct val="80000"/>
              </a:lnSpc>
              <a:spcBef>
                <a:spcPct val="20000"/>
              </a:spcBef>
            </a:pPr>
            <a:endParaRPr lang="en-US" sz="1800" dirty="0">
              <a:solidFill>
                <a:srgbClr val="DDE9EC">
                  <a:lumMod val="75000"/>
                </a:srgbClr>
              </a:solidFill>
            </a:endParaRPr>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11" name="Picture 10">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17" name="Picture 16">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24525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a Stretch Reflex?</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60" y="1219200"/>
            <a:ext cx="5484951" cy="4937760"/>
          </a:xfrm>
        </p:spPr>
        <p:txBody>
          <a:bodyPr>
            <a:normAutofit lnSpcReduction="10000"/>
          </a:bodyPr>
          <a:lstStyle/>
          <a:p>
            <a:r>
              <a:rPr lang="en-US" sz="1600" dirty="0"/>
              <a:t>It is a monosynaptic reflex (also known as </a:t>
            </a:r>
            <a:r>
              <a:rPr lang="en-US" sz="1600" dirty="0" err="1"/>
              <a:t>myotatic</a:t>
            </a:r>
            <a:r>
              <a:rPr lang="en-US" sz="1600" dirty="0"/>
              <a:t> reflex</a:t>
            </a:r>
            <a:r>
              <a:rPr lang="en-US" sz="1600" dirty="0" smtClean="0"/>
              <a:t>).</a:t>
            </a:r>
          </a:p>
          <a:p>
            <a:endParaRPr lang="en-US" sz="800" dirty="0"/>
          </a:p>
          <a:p>
            <a:r>
              <a:rPr lang="en-US" sz="1600" dirty="0"/>
              <a:t>Is a reflex contraction of muscle resulting from stimulation of the muscle spindle (MS) by stretching the whole muscle</a:t>
            </a:r>
            <a:r>
              <a:rPr lang="en-US" sz="1600" dirty="0" smtClean="0"/>
              <a:t>.</a:t>
            </a:r>
          </a:p>
          <a:p>
            <a:endParaRPr lang="en-US" sz="900" dirty="0"/>
          </a:p>
          <a:p>
            <a:r>
              <a:rPr lang="en-US" sz="1600" dirty="0"/>
              <a:t>Muscle spindle is the sensory receptor that detects  change in muscle length</a:t>
            </a:r>
            <a:r>
              <a:rPr lang="en-US" sz="1600" dirty="0" smtClean="0"/>
              <a:t>.</a:t>
            </a:r>
          </a:p>
          <a:p>
            <a:endParaRPr lang="en-US" sz="800" dirty="0"/>
          </a:p>
          <a:p>
            <a:r>
              <a:rPr lang="en-US" sz="1600" dirty="0"/>
              <a:t>The classic example of the stretch reflex is the patellar-tendon or knee jerk reflex</a:t>
            </a:r>
            <a:r>
              <a:rPr lang="en-US" sz="1600" dirty="0" smtClean="0"/>
              <a:t>.</a:t>
            </a:r>
          </a:p>
          <a:p>
            <a:endParaRPr lang="en-US" sz="1600" dirty="0"/>
          </a:p>
          <a:p>
            <a:pPr marL="0" indent="0" defTabSz="1015898">
              <a:spcBef>
                <a:spcPts val="90"/>
              </a:spcBef>
              <a:buNone/>
            </a:pPr>
            <a:r>
              <a:rPr lang="en-US" sz="2800" dirty="0">
                <a:solidFill>
                  <a:schemeClr val="tx2"/>
                </a:solidFill>
                <a:latin typeface="+mj-lt"/>
                <a:ea typeface="+mj-ea"/>
                <a:cs typeface="+mj-cs"/>
              </a:rPr>
              <a:t>What is the significance of stretch reflexes?</a:t>
            </a:r>
          </a:p>
          <a:p>
            <a:pPr marL="0" indent="0" defTabSz="1015898">
              <a:spcBef>
                <a:spcPts val="90"/>
              </a:spcBef>
              <a:buNone/>
            </a:pPr>
            <a:endParaRPr lang="en-US" sz="1600" dirty="0">
              <a:solidFill>
                <a:schemeClr val="tx2"/>
              </a:solidFill>
              <a:latin typeface="+mj-lt"/>
              <a:ea typeface="+mj-ea"/>
              <a:cs typeface="+mj-cs"/>
            </a:endParaRPr>
          </a:p>
          <a:p>
            <a:pPr marL="419735" indent="-342900">
              <a:spcBef>
                <a:spcPts val="5"/>
              </a:spcBef>
              <a:tabLst>
                <a:tab pos="363855" algn="l"/>
                <a:tab pos="364490" algn="l"/>
              </a:tabLst>
            </a:pPr>
            <a:r>
              <a:rPr lang="en-US" sz="1600" dirty="0"/>
              <a:t>They help maintain a normal posture.</a:t>
            </a:r>
          </a:p>
          <a:p>
            <a:pPr marL="419735" marR="408305" indent="-342900">
              <a:tabLst>
                <a:tab pos="363855" algn="l"/>
                <a:tab pos="364490" algn="l"/>
              </a:tabLst>
            </a:pPr>
            <a:r>
              <a:rPr lang="en-US" sz="1600" dirty="0"/>
              <a:t>They function to oppose sudden changes in muscle length.</a:t>
            </a:r>
          </a:p>
          <a:p>
            <a:pPr marL="0" indent="0" defTabSz="1015898">
              <a:spcBef>
                <a:spcPts val="90"/>
              </a:spcBef>
              <a:buNone/>
            </a:pPr>
            <a:endParaRPr lang="en-US" sz="1600" dirty="0">
              <a:solidFill>
                <a:schemeClr val="tx2"/>
              </a:solidFill>
              <a:latin typeface="+mj-lt"/>
              <a:ea typeface="+mj-ea"/>
              <a:cs typeface="+mj-cs"/>
            </a:endParaRPr>
          </a:p>
          <a:p>
            <a:endParaRPr lang="en-US" sz="1600" dirty="0"/>
          </a:p>
          <a:p>
            <a:endParaRPr lang="en-US" sz="1600" dirty="0"/>
          </a:p>
        </p:txBody>
      </p:sp>
      <p:cxnSp>
        <p:nvCxnSpPr>
          <p:cNvPr id="6" name="Straight Connector 5"/>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aphicFrame>
        <p:nvGraphicFramePr>
          <p:cNvPr id="7" name="object 23"/>
          <p:cNvGraphicFramePr>
            <a:graphicFrameLocks noGrp="1"/>
          </p:cNvGraphicFramePr>
          <p:nvPr>
            <p:extLst>
              <p:ext uri="{D42A27DB-BD31-4B8C-83A1-F6EECF244321}">
                <p14:modId xmlns:p14="http://schemas.microsoft.com/office/powerpoint/2010/main" val="3250337450"/>
              </p:ext>
            </p:extLst>
          </p:nvPr>
        </p:nvGraphicFramePr>
        <p:xfrm>
          <a:off x="6173952" y="1628800"/>
          <a:ext cx="5400600" cy="4061879"/>
        </p:xfrm>
        <a:graphic>
          <a:graphicData uri="http://schemas.openxmlformats.org/drawingml/2006/table">
            <a:tbl>
              <a:tblPr firstRow="1" bandRow="1">
                <a:tableStyleId>{5DA37D80-6434-44D0-A028-1B22A696006F}</a:tableStyleId>
              </a:tblPr>
              <a:tblGrid>
                <a:gridCol w="1806857">
                  <a:extLst>
                    <a:ext uri="{9D8B030D-6E8A-4147-A177-3AD203B41FA5}">
                      <a16:colId xmlns:a16="http://schemas.microsoft.com/office/drawing/2014/main" val="20000"/>
                    </a:ext>
                  </a:extLst>
                </a:gridCol>
                <a:gridCol w="3593743">
                  <a:extLst>
                    <a:ext uri="{9D8B030D-6E8A-4147-A177-3AD203B41FA5}">
                      <a16:colId xmlns:a16="http://schemas.microsoft.com/office/drawing/2014/main" val="20001"/>
                    </a:ext>
                  </a:extLst>
                </a:gridCol>
              </a:tblGrid>
              <a:tr h="312815">
                <a:tc gridSpan="2">
                  <a:txBody>
                    <a:bodyPr/>
                    <a:lstStyle/>
                    <a:p>
                      <a:pPr marL="127000" algn="ctr">
                        <a:lnSpc>
                          <a:spcPct val="100000"/>
                        </a:lnSpc>
                      </a:pPr>
                      <a:r>
                        <a:rPr lang="en-US" sz="1800" b="0" dirty="0" smtClean="0">
                          <a:solidFill>
                            <a:schemeClr val="bg1"/>
                          </a:solidFill>
                          <a:latin typeface="+mn-lt"/>
                        </a:rPr>
                        <a:t>Stretch Reflex</a:t>
                      </a:r>
                      <a:endParaRPr sz="1800" b="0" dirty="0">
                        <a:solidFill>
                          <a:schemeClr val="bg1"/>
                        </a:solidFill>
                        <a:latin typeface="+mn-lt"/>
                        <a:cs typeface="Calibri"/>
                      </a:endParaRPr>
                    </a:p>
                  </a:txBody>
                  <a:tcPr marL="0" marR="0" marT="0" marB="0">
                    <a:solidFill>
                      <a:schemeClr val="accent2">
                        <a:lumMod val="40000"/>
                        <a:lumOff val="60000"/>
                      </a:schemeClr>
                    </a:solidFill>
                  </a:tcPr>
                </a:tc>
                <a:tc hMerge="1">
                  <a:txBody>
                    <a:bodyPr/>
                    <a:lstStyle/>
                    <a:p>
                      <a:pPr marL="66040">
                        <a:lnSpc>
                          <a:spcPct val="100000"/>
                        </a:lnSpc>
                      </a:pPr>
                      <a:endParaRPr sz="1400" dirty="0">
                        <a:latin typeface="Calibri"/>
                        <a:cs typeface="Calibri"/>
                      </a:endParaRPr>
                    </a:p>
                  </a:txBody>
                  <a:tcPr marL="0" marR="0" marT="0" marB="0"/>
                </a:tc>
                <a:extLst>
                  <a:ext uri="{0D108BD9-81ED-4DB2-BD59-A6C34878D82A}">
                    <a16:rowId xmlns:a16="http://schemas.microsoft.com/office/drawing/2014/main" val="10000"/>
                  </a:ext>
                </a:extLst>
              </a:tr>
              <a:tr h="648072">
                <a:tc>
                  <a:txBody>
                    <a:bodyPr/>
                    <a:lstStyle/>
                    <a:p>
                      <a:pPr marL="127000" algn="l">
                        <a:lnSpc>
                          <a:spcPct val="100000"/>
                        </a:lnSpc>
                        <a:spcBef>
                          <a:spcPts val="760"/>
                        </a:spcBef>
                      </a:pPr>
                      <a:r>
                        <a:rPr lang="en-US" sz="1200" spc="-5" dirty="0" smtClean="0">
                          <a:solidFill>
                            <a:schemeClr val="accent2">
                              <a:lumMod val="75000"/>
                            </a:schemeClr>
                          </a:solidFill>
                          <a:latin typeface="+mn-lt"/>
                        </a:rPr>
                        <a:t>Clinical </a:t>
                      </a:r>
                      <a:r>
                        <a:rPr lang="en-US" sz="1200" spc="-10" dirty="0" smtClean="0">
                          <a:solidFill>
                            <a:schemeClr val="accent2">
                              <a:lumMod val="75000"/>
                            </a:schemeClr>
                          </a:solidFill>
                          <a:latin typeface="+mn-lt"/>
                        </a:rPr>
                        <a:t>test</a:t>
                      </a:r>
                      <a:r>
                        <a:rPr lang="en-US" sz="1200" spc="-95" dirty="0" smtClean="0">
                          <a:solidFill>
                            <a:schemeClr val="accent2">
                              <a:lumMod val="75000"/>
                            </a:schemeClr>
                          </a:solidFill>
                          <a:latin typeface="+mn-lt"/>
                        </a:rPr>
                        <a:t> </a:t>
                      </a:r>
                      <a:r>
                        <a:rPr lang="en-US" sz="1200" dirty="0" smtClean="0">
                          <a:solidFill>
                            <a:schemeClr val="accent2">
                              <a:lumMod val="75000"/>
                            </a:schemeClr>
                          </a:solidFill>
                          <a:latin typeface="+mn-lt"/>
                        </a:rPr>
                        <a:t>|</a:t>
                      </a:r>
                      <a:r>
                        <a:rPr lang="en-US" sz="1200" spc="-10" dirty="0" smtClean="0">
                          <a:solidFill>
                            <a:schemeClr val="accent2">
                              <a:lumMod val="75000"/>
                            </a:schemeClr>
                          </a:solidFill>
                          <a:latin typeface="+mn-lt"/>
                        </a:rPr>
                        <a:t>stimulus</a:t>
                      </a:r>
                      <a:endParaRPr lang="en-US" sz="1200" dirty="0">
                        <a:solidFill>
                          <a:schemeClr val="accent2">
                            <a:lumMod val="75000"/>
                          </a:schemeClr>
                        </a:solidFill>
                        <a:latin typeface="+mn-lt"/>
                        <a:cs typeface="Calibri"/>
                      </a:endParaRPr>
                    </a:p>
                  </a:txBody>
                  <a:tcPr marL="0" marR="0" marT="0" marB="0">
                    <a:solidFill>
                      <a:schemeClr val="bg1"/>
                    </a:solidFill>
                  </a:tcPr>
                </a:tc>
                <a:tc>
                  <a:txBody>
                    <a:bodyPr/>
                    <a:lstStyle/>
                    <a:p>
                      <a:pPr marL="66040">
                        <a:lnSpc>
                          <a:spcPct val="100000"/>
                        </a:lnSpc>
                      </a:pPr>
                      <a:endParaRPr lang="en-US" sz="1200" dirty="0" smtClean="0">
                        <a:latin typeface="+mn-lt"/>
                      </a:endParaRPr>
                    </a:p>
                    <a:p>
                      <a:pPr marL="66040">
                        <a:lnSpc>
                          <a:spcPct val="100000"/>
                        </a:lnSpc>
                      </a:pPr>
                      <a:r>
                        <a:rPr lang="en-US" sz="1200" dirty="0" smtClean="0">
                          <a:latin typeface="+mn-lt"/>
                        </a:rPr>
                        <a:t>Rapid </a:t>
                      </a:r>
                      <a:r>
                        <a:rPr lang="en-US" sz="1200" spc="-10" dirty="0" smtClean="0">
                          <a:latin typeface="+mn-lt"/>
                        </a:rPr>
                        <a:t>stretch </a:t>
                      </a:r>
                      <a:r>
                        <a:rPr lang="en-US" sz="1200" spc="-5" dirty="0" smtClean="0">
                          <a:latin typeface="+mn-lt"/>
                        </a:rPr>
                        <a:t>of </a:t>
                      </a:r>
                      <a:r>
                        <a:rPr lang="en-US" sz="1200" dirty="0" smtClean="0">
                          <a:latin typeface="+mn-lt"/>
                        </a:rPr>
                        <a:t>muscle </a:t>
                      </a:r>
                      <a:r>
                        <a:rPr lang="en-US" sz="1200" spc="-30" dirty="0" smtClean="0">
                          <a:latin typeface="+mn-lt"/>
                        </a:rPr>
                        <a:t>(tap </a:t>
                      </a:r>
                      <a:r>
                        <a:rPr lang="en-US" sz="1200" dirty="0" smtClean="0">
                          <a:latin typeface="+mn-lt"/>
                        </a:rPr>
                        <a:t>on muscle</a:t>
                      </a:r>
                      <a:r>
                        <a:rPr lang="en-US" sz="1200" spc="-35" dirty="0" smtClean="0">
                          <a:latin typeface="+mn-lt"/>
                        </a:rPr>
                        <a:t> </a:t>
                      </a:r>
                      <a:r>
                        <a:rPr lang="en-US" sz="1200" spc="-5" dirty="0" smtClean="0">
                          <a:latin typeface="+mn-lt"/>
                        </a:rPr>
                        <a:t>tendon)</a:t>
                      </a:r>
                      <a:endParaRPr lang="en-US" sz="1200" dirty="0">
                        <a:latin typeface="+mn-lt"/>
                        <a:cs typeface="Calibri"/>
                      </a:endParaRPr>
                    </a:p>
                  </a:txBody>
                  <a:tcPr marL="0" marR="0" marT="0" marB="0">
                    <a:solidFill>
                      <a:schemeClr val="bg1"/>
                    </a:solidFill>
                  </a:tcPr>
                </a:tc>
                <a:extLst>
                  <a:ext uri="{0D108BD9-81ED-4DB2-BD59-A6C34878D82A}">
                    <a16:rowId xmlns:a16="http://schemas.microsoft.com/office/drawing/2014/main" val="10001"/>
                  </a:ext>
                </a:extLst>
              </a:tr>
              <a:tr h="577609">
                <a:tc>
                  <a:txBody>
                    <a:bodyPr/>
                    <a:lstStyle/>
                    <a:p>
                      <a:pPr marL="127000" algn="l">
                        <a:lnSpc>
                          <a:spcPct val="100000"/>
                        </a:lnSpc>
                        <a:spcBef>
                          <a:spcPts val="755"/>
                        </a:spcBef>
                      </a:pPr>
                      <a:r>
                        <a:rPr lang="en-US" sz="1200" spc="-5" dirty="0" smtClean="0">
                          <a:solidFill>
                            <a:schemeClr val="accent2">
                              <a:lumMod val="75000"/>
                            </a:schemeClr>
                          </a:solidFill>
                          <a:latin typeface="+mn-lt"/>
                        </a:rPr>
                        <a:t>Response</a:t>
                      </a:r>
                      <a:endParaRPr lang="en-US" sz="1200" dirty="0">
                        <a:solidFill>
                          <a:schemeClr val="accent2">
                            <a:lumMod val="75000"/>
                          </a:schemeClr>
                        </a:solidFill>
                        <a:latin typeface="+mn-lt"/>
                        <a:cs typeface="Calibri"/>
                      </a:endParaRPr>
                    </a:p>
                  </a:txBody>
                  <a:tcPr marL="0" marR="0" marT="0" marB="0">
                    <a:solidFill>
                      <a:schemeClr val="bg1"/>
                    </a:solidFill>
                  </a:tcPr>
                </a:tc>
                <a:tc>
                  <a:txBody>
                    <a:bodyPr/>
                    <a:lstStyle/>
                    <a:p>
                      <a:pPr marL="66040">
                        <a:lnSpc>
                          <a:spcPct val="100000"/>
                        </a:lnSpc>
                        <a:spcBef>
                          <a:spcPts val="755"/>
                        </a:spcBef>
                      </a:pPr>
                      <a:r>
                        <a:rPr lang="en-US" sz="1200" spc="-10" dirty="0" smtClean="0">
                          <a:latin typeface="+mn-lt"/>
                        </a:rPr>
                        <a:t>Stretched </a:t>
                      </a:r>
                      <a:r>
                        <a:rPr lang="en-US" sz="1200" dirty="0" smtClean="0">
                          <a:latin typeface="+mn-lt"/>
                        </a:rPr>
                        <a:t>muscle </a:t>
                      </a:r>
                      <a:r>
                        <a:rPr lang="en-US" sz="1200" spc="-5" dirty="0" smtClean="0">
                          <a:latin typeface="+mn-lt"/>
                        </a:rPr>
                        <a:t>contract </a:t>
                      </a:r>
                      <a:r>
                        <a:rPr lang="en-US" sz="1200" spc="-20" dirty="0" smtClean="0">
                          <a:latin typeface="+mn-lt"/>
                        </a:rPr>
                        <a:t>rapidly </a:t>
                      </a:r>
                      <a:r>
                        <a:rPr lang="en-US" sz="1200" spc="-5" dirty="0" smtClean="0">
                          <a:latin typeface="+mn-lt"/>
                        </a:rPr>
                        <a:t>(</a:t>
                      </a:r>
                      <a:r>
                        <a:rPr lang="en-US" sz="1200" spc="-5" dirty="0" err="1" smtClean="0">
                          <a:latin typeface="+mn-lt"/>
                        </a:rPr>
                        <a:t>i.E.</a:t>
                      </a:r>
                      <a:r>
                        <a:rPr lang="en-US" sz="1200" spc="-5" dirty="0" smtClean="0">
                          <a:latin typeface="+mn-lt"/>
                        </a:rPr>
                        <a:t> </a:t>
                      </a:r>
                      <a:r>
                        <a:rPr lang="en-US" sz="1200" dirty="0" smtClean="0">
                          <a:latin typeface="+mn-lt"/>
                        </a:rPr>
                        <a:t>Knee</a:t>
                      </a:r>
                      <a:r>
                        <a:rPr lang="en-US" sz="1200" spc="-5" dirty="0" smtClean="0">
                          <a:latin typeface="+mn-lt"/>
                        </a:rPr>
                        <a:t> jerk)</a:t>
                      </a:r>
                      <a:endParaRPr lang="en-US" sz="1200" dirty="0">
                        <a:latin typeface="+mn-lt"/>
                        <a:cs typeface="Calibri"/>
                      </a:endParaRPr>
                    </a:p>
                  </a:txBody>
                  <a:tcPr marL="0" marR="0" marT="0" marB="0">
                    <a:solidFill>
                      <a:schemeClr val="bg1"/>
                    </a:solidFill>
                  </a:tcPr>
                </a:tc>
                <a:extLst>
                  <a:ext uri="{0D108BD9-81ED-4DB2-BD59-A6C34878D82A}">
                    <a16:rowId xmlns:a16="http://schemas.microsoft.com/office/drawing/2014/main" val="10002"/>
                  </a:ext>
                </a:extLst>
              </a:tr>
              <a:tr h="711742">
                <a:tc>
                  <a:txBody>
                    <a:bodyPr/>
                    <a:lstStyle/>
                    <a:p>
                      <a:pPr marL="127000" marR="782955" algn="l">
                        <a:lnSpc>
                          <a:spcPct val="100000"/>
                        </a:lnSpc>
                        <a:spcBef>
                          <a:spcPts val="335"/>
                        </a:spcBef>
                      </a:pPr>
                      <a:r>
                        <a:rPr lang="en-US" sz="1200" spc="-30" dirty="0" smtClean="0">
                          <a:solidFill>
                            <a:schemeClr val="accent2">
                              <a:lumMod val="75000"/>
                            </a:schemeClr>
                          </a:solidFill>
                          <a:latin typeface="+mn-lt"/>
                        </a:rPr>
                        <a:t>S</a:t>
                      </a:r>
                      <a:r>
                        <a:rPr lang="en-US" sz="1200" dirty="0" smtClean="0">
                          <a:solidFill>
                            <a:schemeClr val="accent2">
                              <a:lumMod val="75000"/>
                            </a:schemeClr>
                          </a:solidFill>
                          <a:latin typeface="+mn-lt"/>
                        </a:rPr>
                        <a:t>ynap</a:t>
                      </a:r>
                      <a:r>
                        <a:rPr lang="en-US" sz="1200" spc="-10" dirty="0" smtClean="0">
                          <a:solidFill>
                            <a:schemeClr val="accent2">
                              <a:lumMod val="75000"/>
                            </a:schemeClr>
                          </a:solidFill>
                          <a:latin typeface="+mn-lt"/>
                        </a:rPr>
                        <a:t>s</a:t>
                      </a:r>
                      <a:r>
                        <a:rPr lang="en-US" sz="1200" spc="-15" dirty="0" smtClean="0">
                          <a:solidFill>
                            <a:schemeClr val="accent2">
                              <a:lumMod val="75000"/>
                            </a:schemeClr>
                          </a:solidFill>
                          <a:latin typeface="+mn-lt"/>
                        </a:rPr>
                        <a:t>e</a:t>
                      </a:r>
                      <a:r>
                        <a:rPr lang="en-US" sz="1200" dirty="0" smtClean="0">
                          <a:solidFill>
                            <a:schemeClr val="accent2">
                              <a:lumMod val="75000"/>
                            </a:schemeClr>
                          </a:solidFill>
                          <a:latin typeface="+mn-lt"/>
                        </a:rPr>
                        <a:t>s</a:t>
                      </a:r>
                      <a:r>
                        <a:rPr lang="en-US" sz="1200" baseline="0" dirty="0" smtClean="0">
                          <a:solidFill>
                            <a:schemeClr val="accent2">
                              <a:lumMod val="75000"/>
                            </a:schemeClr>
                          </a:solidFill>
                          <a:latin typeface="+mn-lt"/>
                        </a:rPr>
                        <a:t> </a:t>
                      </a:r>
                      <a:r>
                        <a:rPr lang="en-US" sz="1200" dirty="0" smtClean="0">
                          <a:solidFill>
                            <a:schemeClr val="accent2">
                              <a:lumMod val="75000"/>
                            </a:schemeClr>
                          </a:solidFill>
                          <a:latin typeface="+mn-lt"/>
                        </a:rPr>
                        <a:t>in</a:t>
                      </a:r>
                      <a:r>
                        <a:rPr lang="en-US" sz="1200" spc="-30" dirty="0" smtClean="0">
                          <a:solidFill>
                            <a:schemeClr val="accent2">
                              <a:lumMod val="75000"/>
                            </a:schemeClr>
                          </a:solidFill>
                          <a:latin typeface="+mn-lt"/>
                        </a:rPr>
                        <a:t>v</a:t>
                      </a:r>
                      <a:r>
                        <a:rPr lang="en-US" sz="1200" spc="-5" dirty="0" smtClean="0">
                          <a:solidFill>
                            <a:schemeClr val="accent2">
                              <a:lumMod val="75000"/>
                            </a:schemeClr>
                          </a:solidFill>
                          <a:latin typeface="+mn-lt"/>
                        </a:rPr>
                        <a:t>o</a:t>
                      </a:r>
                      <a:r>
                        <a:rPr lang="en-US" sz="1200" spc="-114" dirty="0" smtClean="0">
                          <a:solidFill>
                            <a:schemeClr val="accent2">
                              <a:lumMod val="75000"/>
                            </a:schemeClr>
                          </a:solidFill>
                          <a:latin typeface="+mn-lt"/>
                        </a:rPr>
                        <a:t>l</a:t>
                      </a:r>
                      <a:r>
                        <a:rPr lang="en-US" sz="1200" spc="-5" dirty="0" smtClean="0">
                          <a:solidFill>
                            <a:schemeClr val="accent2">
                              <a:lumMod val="75000"/>
                            </a:schemeClr>
                          </a:solidFill>
                          <a:latin typeface="+mn-lt"/>
                        </a:rPr>
                        <a:t>ved</a:t>
                      </a:r>
                      <a:endParaRPr lang="en-US" sz="1200" dirty="0">
                        <a:solidFill>
                          <a:schemeClr val="accent2">
                            <a:lumMod val="75000"/>
                          </a:schemeClr>
                        </a:solidFill>
                        <a:latin typeface="+mn-lt"/>
                        <a:cs typeface="Calibri"/>
                      </a:endParaRPr>
                    </a:p>
                  </a:txBody>
                  <a:tcPr marL="0" marR="0" marT="0" marB="0">
                    <a:solidFill>
                      <a:schemeClr val="bg1"/>
                    </a:solidFill>
                  </a:tcPr>
                </a:tc>
                <a:tc>
                  <a:txBody>
                    <a:bodyPr/>
                    <a:lstStyle/>
                    <a:p>
                      <a:pPr marL="66040">
                        <a:lnSpc>
                          <a:spcPct val="100000"/>
                        </a:lnSpc>
                        <a:spcBef>
                          <a:spcPts val="1175"/>
                        </a:spcBef>
                      </a:pPr>
                      <a:r>
                        <a:rPr lang="en-US" sz="1200" spc="-5" dirty="0" smtClean="0">
                          <a:latin typeface="+mn-lt"/>
                        </a:rPr>
                        <a:t>Monosynaptic</a:t>
                      </a:r>
                      <a:endParaRPr lang="en-US" sz="1200" dirty="0">
                        <a:latin typeface="+mn-lt"/>
                        <a:cs typeface="Calibri"/>
                      </a:endParaRPr>
                    </a:p>
                  </a:txBody>
                  <a:tcPr marL="0" marR="0" marT="0" marB="0">
                    <a:solidFill>
                      <a:schemeClr val="bg1"/>
                    </a:solidFill>
                  </a:tcPr>
                </a:tc>
                <a:extLst>
                  <a:ext uri="{0D108BD9-81ED-4DB2-BD59-A6C34878D82A}">
                    <a16:rowId xmlns:a16="http://schemas.microsoft.com/office/drawing/2014/main" val="10003"/>
                  </a:ext>
                </a:extLst>
              </a:tr>
              <a:tr h="779134">
                <a:tc>
                  <a:txBody>
                    <a:bodyPr/>
                    <a:lstStyle/>
                    <a:p>
                      <a:pPr marL="127000" algn="l">
                        <a:lnSpc>
                          <a:spcPct val="100000"/>
                        </a:lnSpc>
                        <a:spcBef>
                          <a:spcPts val="340"/>
                        </a:spcBef>
                      </a:pPr>
                      <a:r>
                        <a:rPr lang="en-US" sz="1200" spc="-5" dirty="0" smtClean="0">
                          <a:solidFill>
                            <a:schemeClr val="accent2">
                              <a:lumMod val="75000"/>
                            </a:schemeClr>
                          </a:solidFill>
                          <a:latin typeface="+mn-lt"/>
                        </a:rPr>
                        <a:t>Effects</a:t>
                      </a:r>
                      <a:r>
                        <a:rPr lang="en-US" sz="1200" spc="-100" dirty="0" smtClean="0">
                          <a:solidFill>
                            <a:schemeClr val="accent2">
                              <a:lumMod val="75000"/>
                            </a:schemeClr>
                          </a:solidFill>
                          <a:latin typeface="+mn-lt"/>
                        </a:rPr>
                        <a:t> </a:t>
                      </a:r>
                      <a:r>
                        <a:rPr lang="en-US" sz="1200" spc="-5" dirty="0" smtClean="0">
                          <a:solidFill>
                            <a:schemeClr val="accent2">
                              <a:lumMod val="75000"/>
                            </a:schemeClr>
                          </a:solidFill>
                          <a:latin typeface="+mn-lt"/>
                        </a:rPr>
                        <a:t>on</a:t>
                      </a:r>
                      <a:endParaRPr lang="en-US" sz="1200" dirty="0" smtClean="0">
                        <a:solidFill>
                          <a:schemeClr val="accent2">
                            <a:lumMod val="75000"/>
                          </a:schemeClr>
                        </a:solidFill>
                        <a:latin typeface="+mn-lt"/>
                      </a:endParaRPr>
                    </a:p>
                    <a:p>
                      <a:pPr marL="127000" algn="l">
                        <a:lnSpc>
                          <a:spcPct val="100000"/>
                        </a:lnSpc>
                      </a:pPr>
                      <a:r>
                        <a:rPr lang="en-US" sz="1200" spc="-5" dirty="0" smtClean="0">
                          <a:solidFill>
                            <a:schemeClr val="accent2">
                              <a:lumMod val="75000"/>
                            </a:schemeClr>
                          </a:solidFill>
                          <a:latin typeface="+mn-lt"/>
                        </a:rPr>
                        <a:t>Muscle</a:t>
                      </a:r>
                      <a:endParaRPr lang="en-US" sz="1200" dirty="0">
                        <a:solidFill>
                          <a:schemeClr val="accent2">
                            <a:lumMod val="75000"/>
                          </a:schemeClr>
                        </a:solidFill>
                        <a:latin typeface="+mn-lt"/>
                        <a:cs typeface="Calibri"/>
                      </a:endParaRPr>
                    </a:p>
                  </a:txBody>
                  <a:tcPr marL="0" marR="0" marT="0" marB="0">
                    <a:solidFill>
                      <a:schemeClr val="bg1"/>
                    </a:solidFill>
                  </a:tcPr>
                </a:tc>
                <a:tc>
                  <a:txBody>
                    <a:bodyPr/>
                    <a:lstStyle/>
                    <a:p>
                      <a:pPr marL="66040">
                        <a:lnSpc>
                          <a:spcPct val="100000"/>
                        </a:lnSpc>
                        <a:spcBef>
                          <a:spcPts val="1180"/>
                        </a:spcBef>
                      </a:pPr>
                      <a:r>
                        <a:rPr lang="en-US" sz="1200" spc="-5" dirty="0" smtClean="0">
                          <a:latin typeface="+mn-lt"/>
                        </a:rPr>
                        <a:t>Contracts (+) same </a:t>
                      </a:r>
                      <a:r>
                        <a:rPr lang="en-US" sz="1200" dirty="0" smtClean="0">
                          <a:latin typeface="+mn-lt"/>
                        </a:rPr>
                        <a:t>muscle and </a:t>
                      </a:r>
                      <a:r>
                        <a:rPr lang="en-US" sz="1200" spc="-5" dirty="0" smtClean="0">
                          <a:latin typeface="+mn-lt"/>
                        </a:rPr>
                        <a:t>synergistic</a:t>
                      </a:r>
                      <a:r>
                        <a:rPr lang="en-US" sz="1200" spc="-70" dirty="0" smtClean="0">
                          <a:latin typeface="+mn-lt"/>
                        </a:rPr>
                        <a:t> </a:t>
                      </a:r>
                      <a:r>
                        <a:rPr lang="en-US" sz="1200" spc="-5" dirty="0" smtClean="0">
                          <a:latin typeface="+mn-lt"/>
                        </a:rPr>
                        <a:t>muscles</a:t>
                      </a:r>
                      <a:endParaRPr lang="en-US" sz="1200" dirty="0">
                        <a:latin typeface="+mn-lt"/>
                        <a:cs typeface="Calibri"/>
                      </a:endParaRPr>
                    </a:p>
                  </a:txBody>
                  <a:tcPr marL="0" marR="0" marT="0" marB="0">
                    <a:solidFill>
                      <a:schemeClr val="bg1"/>
                    </a:solidFill>
                  </a:tcPr>
                </a:tc>
                <a:extLst>
                  <a:ext uri="{0D108BD9-81ED-4DB2-BD59-A6C34878D82A}">
                    <a16:rowId xmlns:a16="http://schemas.microsoft.com/office/drawing/2014/main" val="10004"/>
                  </a:ext>
                </a:extLst>
              </a:tr>
              <a:tr h="644780">
                <a:tc>
                  <a:txBody>
                    <a:bodyPr/>
                    <a:lstStyle/>
                    <a:p>
                      <a:pPr marL="127000" algn="l">
                        <a:lnSpc>
                          <a:spcPct val="100000"/>
                        </a:lnSpc>
                        <a:spcBef>
                          <a:spcPts val="755"/>
                        </a:spcBef>
                      </a:pPr>
                      <a:r>
                        <a:rPr lang="en-US" sz="1200" spc="-10" dirty="0" smtClean="0">
                          <a:solidFill>
                            <a:schemeClr val="accent2">
                              <a:lumMod val="75000"/>
                            </a:schemeClr>
                          </a:solidFill>
                          <a:latin typeface="+mn-lt"/>
                        </a:rPr>
                        <a:t>Other</a:t>
                      </a:r>
                      <a:r>
                        <a:rPr lang="en-US" sz="1200" spc="-75" dirty="0" smtClean="0">
                          <a:solidFill>
                            <a:schemeClr val="accent2">
                              <a:lumMod val="75000"/>
                            </a:schemeClr>
                          </a:solidFill>
                          <a:latin typeface="+mn-lt"/>
                        </a:rPr>
                        <a:t> </a:t>
                      </a:r>
                      <a:r>
                        <a:rPr lang="en-US" sz="1200" spc="-5" dirty="0" smtClean="0">
                          <a:solidFill>
                            <a:schemeClr val="accent2">
                              <a:lumMod val="75000"/>
                            </a:schemeClr>
                          </a:solidFill>
                          <a:latin typeface="+mn-lt"/>
                        </a:rPr>
                        <a:t>effects</a:t>
                      </a:r>
                      <a:endParaRPr lang="en-US" sz="1200" dirty="0">
                        <a:solidFill>
                          <a:schemeClr val="accent2">
                            <a:lumMod val="75000"/>
                          </a:schemeClr>
                        </a:solidFill>
                        <a:latin typeface="+mn-lt"/>
                        <a:cs typeface="Calibri"/>
                      </a:endParaRPr>
                    </a:p>
                  </a:txBody>
                  <a:tcPr marL="0" marR="0" marT="0" marB="0">
                    <a:solidFill>
                      <a:schemeClr val="bg1"/>
                    </a:solidFill>
                  </a:tcPr>
                </a:tc>
                <a:tc>
                  <a:txBody>
                    <a:bodyPr/>
                    <a:lstStyle/>
                    <a:p>
                      <a:pPr marL="66040">
                        <a:lnSpc>
                          <a:spcPct val="100000"/>
                        </a:lnSpc>
                        <a:spcBef>
                          <a:spcPts val="755"/>
                        </a:spcBef>
                      </a:pPr>
                      <a:r>
                        <a:rPr lang="en-US" sz="1200" spc="-5" dirty="0" smtClean="0">
                          <a:latin typeface="+mn-lt"/>
                        </a:rPr>
                        <a:t>Relaxes (-) </a:t>
                      </a:r>
                      <a:r>
                        <a:rPr lang="en-US" sz="1200" spc="-10" dirty="0" smtClean="0">
                          <a:latin typeface="+mn-lt"/>
                        </a:rPr>
                        <a:t>antagonistic</a:t>
                      </a:r>
                      <a:r>
                        <a:rPr lang="en-US" sz="1200" spc="-120" dirty="0" smtClean="0">
                          <a:latin typeface="+mn-lt"/>
                        </a:rPr>
                        <a:t> </a:t>
                      </a:r>
                      <a:r>
                        <a:rPr lang="en-US" sz="1200" dirty="0" smtClean="0">
                          <a:latin typeface="+mn-lt"/>
                        </a:rPr>
                        <a:t>muscle</a:t>
                      </a:r>
                      <a:endParaRPr lang="en-US" sz="1200" dirty="0">
                        <a:latin typeface="+mn-lt"/>
                        <a:cs typeface="Calibri"/>
                      </a:endParaRPr>
                    </a:p>
                  </a:txBody>
                  <a:tcPr marL="0" marR="0" marT="0" marB="0">
                    <a:solidFill>
                      <a:schemeClr val="bg1"/>
                    </a:solidFill>
                  </a:tcPr>
                </a:tc>
                <a:extLst>
                  <a:ext uri="{0D108BD9-81ED-4DB2-BD59-A6C34878D82A}">
                    <a16:rowId xmlns:a16="http://schemas.microsoft.com/office/drawing/2014/main" val="10005"/>
                  </a:ext>
                </a:extLst>
              </a:tr>
              <a:tr h="387727">
                <a:tc>
                  <a:txBody>
                    <a:bodyPr/>
                    <a:lstStyle/>
                    <a:p>
                      <a:pPr marL="127000" algn="l">
                        <a:lnSpc>
                          <a:spcPct val="100000"/>
                        </a:lnSpc>
                        <a:spcBef>
                          <a:spcPts val="1180"/>
                        </a:spcBef>
                      </a:pPr>
                      <a:r>
                        <a:rPr lang="en-US" sz="1200" dirty="0" smtClean="0">
                          <a:solidFill>
                            <a:schemeClr val="accent2">
                              <a:lumMod val="75000"/>
                            </a:schemeClr>
                          </a:solidFill>
                          <a:latin typeface="+mn-lt"/>
                        </a:rPr>
                        <a:t>Function</a:t>
                      </a:r>
                      <a:endParaRPr lang="en-US" sz="1200" dirty="0">
                        <a:solidFill>
                          <a:schemeClr val="accent2">
                            <a:lumMod val="75000"/>
                          </a:schemeClr>
                        </a:solidFill>
                        <a:latin typeface="+mn-lt"/>
                        <a:cs typeface="Calibri"/>
                      </a:endParaRPr>
                    </a:p>
                  </a:txBody>
                  <a:tcPr marL="0" marR="0" marT="0" marB="0">
                    <a:solidFill>
                      <a:schemeClr val="bg1"/>
                    </a:solidFill>
                  </a:tcPr>
                </a:tc>
                <a:tc>
                  <a:txBody>
                    <a:bodyPr/>
                    <a:lstStyle/>
                    <a:p>
                      <a:pPr marL="66040">
                        <a:lnSpc>
                          <a:spcPct val="100000"/>
                        </a:lnSpc>
                        <a:spcBef>
                          <a:spcPts val="1180"/>
                        </a:spcBef>
                      </a:pPr>
                      <a:r>
                        <a:rPr lang="en-US" sz="1200" dirty="0" smtClean="0">
                          <a:latin typeface="+mn-lt"/>
                        </a:rPr>
                        <a:t>AIDS </a:t>
                      </a:r>
                      <a:r>
                        <a:rPr lang="en-US" sz="1200" spc="-5" dirty="0" smtClean="0">
                          <a:latin typeface="+mn-lt"/>
                        </a:rPr>
                        <a:t>IN </a:t>
                      </a:r>
                      <a:r>
                        <a:rPr lang="en-US" sz="1200" spc="-10" dirty="0" smtClean="0">
                          <a:latin typeface="+mn-lt"/>
                        </a:rPr>
                        <a:t>MAINTAINING </a:t>
                      </a:r>
                      <a:r>
                        <a:rPr lang="en-US" sz="1200" spc="-5" dirty="0" smtClean="0">
                          <a:latin typeface="+mn-lt"/>
                        </a:rPr>
                        <a:t>POSTURE, </a:t>
                      </a:r>
                      <a:r>
                        <a:rPr lang="en-US" sz="1200" spc="-10" dirty="0" smtClean="0">
                          <a:latin typeface="+mn-lt"/>
                        </a:rPr>
                        <a:t>avoid </a:t>
                      </a:r>
                      <a:r>
                        <a:rPr lang="en-US" sz="1200" spc="-5" dirty="0" smtClean="0">
                          <a:latin typeface="+mn-lt"/>
                        </a:rPr>
                        <a:t>muscle </a:t>
                      </a:r>
                      <a:r>
                        <a:rPr lang="en-US" sz="1200" spc="-10" dirty="0" err="1" smtClean="0">
                          <a:latin typeface="+mn-lt"/>
                        </a:rPr>
                        <a:t>rupture,counters</a:t>
                      </a:r>
                      <a:r>
                        <a:rPr lang="en-US" sz="1200" spc="-10" dirty="0" smtClean="0">
                          <a:latin typeface="+mn-lt"/>
                        </a:rPr>
                        <a:t> </a:t>
                      </a:r>
                      <a:r>
                        <a:rPr lang="en-US" sz="1200" spc="-5" dirty="0" smtClean="0">
                          <a:latin typeface="+mn-lt"/>
                        </a:rPr>
                        <a:t>sudden</a:t>
                      </a:r>
                      <a:r>
                        <a:rPr lang="en-US" sz="1200" spc="45" dirty="0" smtClean="0">
                          <a:latin typeface="+mn-lt"/>
                        </a:rPr>
                        <a:t> </a:t>
                      </a:r>
                      <a:r>
                        <a:rPr lang="en-US" sz="1200" spc="-5" dirty="0" smtClean="0">
                          <a:latin typeface="+mn-lt"/>
                        </a:rPr>
                        <a:t>loads</a:t>
                      </a:r>
                      <a:endParaRPr lang="en-US" sz="1200" dirty="0">
                        <a:latin typeface="+mn-lt"/>
                        <a:cs typeface="Calibri"/>
                      </a:endParaRPr>
                    </a:p>
                  </a:txBody>
                  <a:tcPr marL="0" marR="0" marT="0" marB="0">
                    <a:solidFill>
                      <a:schemeClr val="bg1"/>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6103568" y="114300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5" name="Rectangle 4"/>
          <p:cNvSpPr/>
          <p:nvPr/>
        </p:nvSpPr>
        <p:spPr>
          <a:xfrm>
            <a:off x="6094400" y="5733435"/>
            <a:ext cx="5484992" cy="584775"/>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chemeClr val="bg1">
                    <a:lumMod val="50000"/>
                  </a:schemeClr>
                </a:solidFill>
              </a:rPr>
              <a:t>In simple words when a skeletal muscle with an intact nerve supply is stretched, it contracts..</a:t>
            </a:r>
            <a:endParaRPr lang="en-US" sz="1600" dirty="0">
              <a:solidFill>
                <a:schemeClr val="bg1">
                  <a:lumMod val="50000"/>
                </a:schemeClr>
              </a:solidFill>
            </a:endParaRPr>
          </a:p>
        </p:txBody>
      </p:sp>
    </p:spTree>
    <p:extLst>
      <p:ext uri="{BB962C8B-B14F-4D97-AF65-F5344CB8AC3E}">
        <p14:creationId xmlns:p14="http://schemas.microsoft.com/office/powerpoint/2010/main" val="154592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a Stretch Reflex?</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60" y="1479764"/>
            <a:ext cx="5484951" cy="4677195"/>
          </a:xfrm>
        </p:spPr>
        <p:txBody>
          <a:bodyPr>
            <a:normAutofit/>
          </a:bodyPr>
          <a:lstStyle/>
          <a:p>
            <a:r>
              <a:rPr lang="en-US" sz="1600" dirty="0">
                <a:solidFill>
                  <a:srgbClr val="00B050"/>
                </a:solidFill>
              </a:rPr>
              <a:t>Two main types of stretch reflex</a:t>
            </a:r>
            <a:r>
              <a:rPr lang="en-US" sz="1600" dirty="0" smtClean="0">
                <a:solidFill>
                  <a:srgbClr val="00B050"/>
                </a:solidFill>
              </a:rPr>
              <a:t>:</a:t>
            </a:r>
            <a:endParaRPr lang="en-US" sz="1600" dirty="0">
              <a:solidFill>
                <a:srgbClr val="00B050"/>
              </a:solidFill>
            </a:endParaRPr>
          </a:p>
          <a:p>
            <a:pPr>
              <a:buFont typeface="Arial" panose="020B0604020202020204" pitchFamily="34" charset="0"/>
              <a:buChar char="•"/>
            </a:pPr>
            <a:r>
              <a:rPr lang="en-US" sz="1600" dirty="0" smtClean="0">
                <a:solidFill>
                  <a:srgbClr val="00B050"/>
                </a:solidFill>
              </a:rPr>
              <a:t>inverse </a:t>
            </a:r>
            <a:r>
              <a:rPr lang="en-US" sz="1600" dirty="0">
                <a:solidFill>
                  <a:srgbClr val="00B050"/>
                </a:solidFill>
              </a:rPr>
              <a:t>stretch reflex (by Golgi tendon organs</a:t>
            </a:r>
            <a:r>
              <a:rPr lang="en-US" sz="1600" dirty="0" smtClean="0">
                <a:solidFill>
                  <a:srgbClr val="00B050"/>
                </a:solidFill>
              </a:rPr>
              <a:t>).</a:t>
            </a:r>
            <a:endParaRPr lang="en-US" sz="1600" dirty="0">
              <a:solidFill>
                <a:srgbClr val="00B050"/>
              </a:solidFill>
            </a:endParaRPr>
          </a:p>
          <a:p>
            <a:pPr>
              <a:buFont typeface="Arial" panose="020B0604020202020204" pitchFamily="34" charset="0"/>
              <a:buChar char="•"/>
            </a:pPr>
            <a:r>
              <a:rPr lang="en-US" sz="1600" dirty="0" smtClean="0">
                <a:solidFill>
                  <a:srgbClr val="00B050"/>
                </a:solidFill>
              </a:rPr>
              <a:t>stretch reflex.</a:t>
            </a:r>
          </a:p>
          <a:p>
            <a:pPr>
              <a:buFont typeface="Arial" panose="020B0604020202020204" pitchFamily="34" charset="0"/>
              <a:buChar char="•"/>
            </a:pPr>
            <a:endParaRPr lang="en-US" sz="1600" dirty="0">
              <a:solidFill>
                <a:srgbClr val="00B050"/>
              </a:solidFill>
            </a:endParaRPr>
          </a:p>
          <a:p>
            <a:r>
              <a:rPr lang="en-US" sz="1600" dirty="0">
                <a:solidFill>
                  <a:srgbClr val="00B050"/>
                </a:solidFill>
              </a:rPr>
              <a:t>3 main characteristic</a:t>
            </a:r>
            <a:r>
              <a:rPr lang="en-US" sz="1600" dirty="0" smtClean="0">
                <a:solidFill>
                  <a:srgbClr val="00B050"/>
                </a:solidFill>
              </a:rPr>
              <a:t>:</a:t>
            </a:r>
            <a:endParaRPr lang="en-US" sz="1600" dirty="0">
              <a:solidFill>
                <a:srgbClr val="00B050"/>
              </a:solidFill>
            </a:endParaRPr>
          </a:p>
          <a:p>
            <a:pPr marL="342900" indent="-342900">
              <a:buFont typeface="Arial" charset="0"/>
              <a:buChar char="•"/>
            </a:pPr>
            <a:r>
              <a:rPr lang="en-US" sz="1600" dirty="0" smtClean="0">
                <a:solidFill>
                  <a:srgbClr val="FF0000"/>
                </a:solidFill>
              </a:rPr>
              <a:t>(monosynaptic)*</a:t>
            </a:r>
            <a:endParaRPr lang="en-US" sz="1600" dirty="0">
              <a:solidFill>
                <a:srgbClr val="FF0000"/>
              </a:solidFill>
            </a:endParaRPr>
          </a:p>
          <a:p>
            <a:pPr marL="342900" indent="-342900">
              <a:buFont typeface="Arial" charset="0"/>
              <a:buChar char="•"/>
            </a:pPr>
            <a:r>
              <a:rPr lang="en-US" sz="1600" dirty="0">
                <a:solidFill>
                  <a:srgbClr val="00B050"/>
                </a:solidFill>
              </a:rPr>
              <a:t>Always segmental (reflex happen in the same segment where it has entered in the SC</a:t>
            </a:r>
            <a:r>
              <a:rPr lang="en-US" sz="1600" dirty="0" smtClean="0">
                <a:solidFill>
                  <a:srgbClr val="00B050"/>
                </a:solidFill>
              </a:rPr>
              <a:t>).</a:t>
            </a:r>
            <a:endParaRPr lang="en-US" sz="1600" dirty="0">
              <a:solidFill>
                <a:srgbClr val="00B050"/>
              </a:solidFill>
            </a:endParaRPr>
          </a:p>
          <a:p>
            <a:pPr marL="342900" indent="-342900">
              <a:buFont typeface="Arial" charset="0"/>
              <a:buChar char="•"/>
            </a:pPr>
            <a:r>
              <a:rPr lang="en-US" sz="1600" dirty="0">
                <a:solidFill>
                  <a:srgbClr val="00B050"/>
                </a:solidFill>
              </a:rPr>
              <a:t>Always </a:t>
            </a:r>
            <a:r>
              <a:rPr lang="en-US" sz="1600" dirty="0" err="1" smtClean="0">
                <a:solidFill>
                  <a:srgbClr val="00B050"/>
                </a:solidFill>
              </a:rPr>
              <a:t>ipsilateral</a:t>
            </a:r>
            <a:r>
              <a:rPr lang="en-US" sz="1600" dirty="0" smtClean="0">
                <a:solidFill>
                  <a:srgbClr val="00B050"/>
                </a:solidFill>
              </a:rPr>
              <a:t>.</a:t>
            </a:r>
            <a:endParaRPr lang="en-US" sz="1600" dirty="0">
              <a:solidFill>
                <a:srgbClr val="00B050"/>
              </a:solidFill>
            </a:endParaRPr>
          </a:p>
          <a:p>
            <a:endParaRPr lang="en-US" sz="1600" dirty="0">
              <a:solidFill>
                <a:srgbClr val="00B050"/>
              </a:solidFill>
            </a:endParaRPr>
          </a:p>
          <a:p>
            <a:pPr marL="0" indent="0" fontAlgn="t">
              <a:buNone/>
            </a:pPr>
            <a:r>
              <a:rPr lang="en-US" sz="1600" dirty="0">
                <a:solidFill>
                  <a:srgbClr val="00B050"/>
                </a:solidFill>
              </a:rPr>
              <a:t>*When a reflex arc in an animal consists of only 1 sensory neuron and 1 motor neuron, it is defined as </a:t>
            </a:r>
            <a:r>
              <a:rPr lang="en-US" sz="1600" dirty="0" err="1" smtClean="0">
                <a:solidFill>
                  <a:srgbClr val="00B050"/>
                </a:solidFill>
              </a:rPr>
              <a:t>monosynaptic.In</a:t>
            </a:r>
            <a:r>
              <a:rPr lang="en-US" sz="1600" dirty="0" smtClean="0">
                <a:solidFill>
                  <a:srgbClr val="00B050"/>
                </a:solidFill>
              </a:rPr>
              <a:t> polysynaptic </a:t>
            </a:r>
            <a:r>
              <a:rPr lang="en-US" sz="1600" dirty="0">
                <a:solidFill>
                  <a:srgbClr val="00B050"/>
                </a:solidFill>
              </a:rPr>
              <a:t>reflex pathways, 1 or more </a:t>
            </a:r>
            <a:r>
              <a:rPr lang="en-US" sz="1600" dirty="0" smtClean="0">
                <a:solidFill>
                  <a:srgbClr val="00B050"/>
                </a:solidFill>
              </a:rPr>
              <a:t>interneurons </a:t>
            </a:r>
            <a:r>
              <a:rPr lang="en-US" sz="1600" dirty="0">
                <a:solidFill>
                  <a:srgbClr val="00B050"/>
                </a:solidFill>
              </a:rPr>
              <a:t>connect afferent and efferent </a:t>
            </a:r>
            <a:r>
              <a:rPr lang="en-US" sz="1600" dirty="0" smtClean="0">
                <a:solidFill>
                  <a:srgbClr val="00B050"/>
                </a:solidFill>
              </a:rPr>
              <a:t>signals.</a:t>
            </a:r>
          </a:p>
          <a:p>
            <a:pPr marL="0" indent="0" fontAlgn="t">
              <a:buNone/>
            </a:pPr>
            <a:endParaRPr lang="en-US" sz="1600" dirty="0" smtClean="0">
              <a:solidFill>
                <a:srgbClr val="00B050"/>
              </a:solidFill>
            </a:endParaRPr>
          </a:p>
          <a:p>
            <a:pPr marL="0" indent="0" fontAlgn="t">
              <a:buNone/>
            </a:pPr>
            <a:endParaRPr lang="en-US" sz="1600" dirty="0" smtClean="0">
              <a:solidFill>
                <a:srgbClr val="00B050"/>
              </a:solidFill>
            </a:endParaRPr>
          </a:p>
          <a:p>
            <a:pPr marL="0" indent="0" rtl="1" fontAlgn="t">
              <a:buNone/>
            </a:pPr>
            <a:endParaRPr lang="en-US" sz="1600" dirty="0">
              <a:solidFill>
                <a:srgbClr val="00B050"/>
              </a:solidFill>
            </a:endParaRPr>
          </a:p>
          <a:p>
            <a:pPr marL="0" indent="0" defTabSz="1015898">
              <a:spcBef>
                <a:spcPts val="90"/>
              </a:spcBef>
              <a:buNone/>
            </a:pPr>
            <a:endParaRPr lang="en-US" sz="1600" dirty="0">
              <a:solidFill>
                <a:schemeClr val="tx2"/>
              </a:solidFill>
              <a:latin typeface="+mj-lt"/>
              <a:ea typeface="+mj-ea"/>
              <a:cs typeface="+mj-cs"/>
            </a:endParaRPr>
          </a:p>
          <a:p>
            <a:endParaRPr lang="en-US" sz="1600" dirty="0"/>
          </a:p>
          <a:p>
            <a:endParaRPr lang="en-US" sz="1600" dirty="0"/>
          </a:p>
        </p:txBody>
      </p:sp>
      <p:cxnSp>
        <p:nvCxnSpPr>
          <p:cNvPr id="6" name="Straight Connector 5"/>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6103568" y="114300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9" name="Content Placeholder 3"/>
          <p:cNvSpPr txBox="1">
            <a:spLocks/>
          </p:cNvSpPr>
          <p:nvPr/>
        </p:nvSpPr>
        <p:spPr>
          <a:xfrm>
            <a:off x="6200058" y="1479765"/>
            <a:ext cx="5484951"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600" dirty="0">
                <a:solidFill>
                  <a:schemeClr val="bg1">
                    <a:lumMod val="50000"/>
                  </a:schemeClr>
                </a:solidFill>
              </a:rPr>
              <a:t>A stretch reflex causes contraction of a skeletal muscle </a:t>
            </a:r>
            <a:endParaRPr lang="en-US" sz="1600" dirty="0" smtClean="0">
              <a:solidFill>
                <a:schemeClr val="bg1">
                  <a:lumMod val="50000"/>
                </a:schemeClr>
              </a:solidFill>
            </a:endParaRPr>
          </a:p>
          <a:p>
            <a:pPr marL="0" indent="0" defTabSz="914400">
              <a:buNone/>
            </a:pPr>
            <a:r>
              <a:rPr lang="en-US" sz="1600" dirty="0">
                <a:solidFill>
                  <a:schemeClr val="bg1">
                    <a:lumMod val="50000"/>
                  </a:schemeClr>
                </a:solidFill>
              </a:rPr>
              <a:t> </a:t>
            </a:r>
            <a:r>
              <a:rPr lang="en-US" sz="1600" dirty="0" smtClean="0">
                <a:solidFill>
                  <a:schemeClr val="bg1">
                    <a:lumMod val="50000"/>
                  </a:schemeClr>
                </a:solidFill>
              </a:rPr>
              <a:t>    ( </a:t>
            </a:r>
            <a:r>
              <a:rPr lang="en-US" sz="1600" dirty="0">
                <a:solidFill>
                  <a:schemeClr val="bg1">
                    <a:lumMod val="50000"/>
                  </a:schemeClr>
                </a:solidFill>
              </a:rPr>
              <a:t>the Effector) in response to stretching the </a:t>
            </a:r>
            <a:r>
              <a:rPr lang="en-US" sz="1600" dirty="0" smtClean="0">
                <a:solidFill>
                  <a:schemeClr val="bg1">
                    <a:lumMod val="50000"/>
                  </a:schemeClr>
                </a:solidFill>
              </a:rPr>
              <a:t>muscle.</a:t>
            </a:r>
            <a:endParaRPr lang="en-US" sz="1600" dirty="0">
              <a:solidFill>
                <a:schemeClr val="bg1">
                  <a:lumMod val="50000"/>
                </a:schemeClr>
              </a:solidFill>
            </a:endParaRPr>
          </a:p>
          <a:p>
            <a:pPr defTabSz="914400"/>
            <a:endParaRPr lang="en-US" sz="1600" dirty="0"/>
          </a:p>
          <a:p>
            <a:pPr defTabSz="914400"/>
            <a:r>
              <a:rPr lang="en-US" sz="1600" dirty="0">
                <a:solidFill>
                  <a:schemeClr val="bg1">
                    <a:lumMod val="50000"/>
                  </a:schemeClr>
                </a:solidFill>
              </a:rPr>
              <a:t>This type of reflex occurs via a monosynaptic </a:t>
            </a:r>
            <a:r>
              <a:rPr lang="en-US" sz="1600" dirty="0" smtClean="0">
                <a:solidFill>
                  <a:schemeClr val="bg1">
                    <a:lumMod val="50000"/>
                  </a:schemeClr>
                </a:solidFill>
              </a:rPr>
              <a:t>arc.</a:t>
            </a:r>
            <a:endParaRPr lang="en-US" sz="1600" dirty="0">
              <a:solidFill>
                <a:schemeClr val="bg1">
                  <a:lumMod val="50000"/>
                </a:schemeClr>
              </a:solidFill>
            </a:endParaRPr>
          </a:p>
          <a:p>
            <a:pPr defTabSz="914400"/>
            <a:endParaRPr lang="en-US" sz="1600" dirty="0"/>
          </a:p>
          <a:p>
            <a:pPr defTabSz="914400"/>
            <a:r>
              <a:rPr lang="en-US" sz="1600" dirty="0"/>
              <a:t>The reflex can occur by activation of a single sensory neuron that forms one synapse in the CNS with a single motor </a:t>
            </a:r>
            <a:r>
              <a:rPr lang="en-US" sz="1600" dirty="0" smtClean="0"/>
              <a:t>neuron. </a:t>
            </a:r>
            <a:endParaRPr lang="en-US" sz="1600" dirty="0"/>
          </a:p>
          <a:p>
            <a:pPr defTabSz="914400"/>
            <a:endParaRPr lang="en-US" sz="1600" dirty="0"/>
          </a:p>
          <a:p>
            <a:pPr defTabSz="914400"/>
            <a:r>
              <a:rPr lang="en-US" sz="1600" dirty="0">
                <a:solidFill>
                  <a:schemeClr val="bg1">
                    <a:lumMod val="50000"/>
                  </a:schemeClr>
                </a:solidFill>
              </a:rPr>
              <a:t>An example of a stretch reflex is Patellar reflex (Knee Jerk).</a:t>
            </a:r>
          </a:p>
          <a:p>
            <a:pPr marL="0" indent="0" defTabSz="1015898">
              <a:spcBef>
                <a:spcPts val="90"/>
              </a:spcBef>
              <a:buFont typeface="Wingdings 3"/>
              <a:buNone/>
            </a:pPr>
            <a:endParaRPr lang="en-US" sz="1600" dirty="0" smtClean="0">
              <a:solidFill>
                <a:schemeClr val="tx2"/>
              </a:solidFill>
              <a:latin typeface="+mj-lt"/>
              <a:ea typeface="+mj-ea"/>
              <a:cs typeface="+mj-cs"/>
            </a:endParaRPr>
          </a:p>
          <a:p>
            <a:pPr defTabSz="914400"/>
            <a:endParaRPr lang="en-US" sz="1600" dirty="0" smtClean="0"/>
          </a:p>
          <a:p>
            <a:pPr defTabSz="914400"/>
            <a:endParaRPr lang="en-US" sz="1600" dirty="0"/>
          </a:p>
        </p:txBody>
      </p:sp>
    </p:spTree>
    <p:extLst>
      <p:ext uri="{BB962C8B-B14F-4D97-AF65-F5344CB8AC3E}">
        <p14:creationId xmlns:p14="http://schemas.microsoft.com/office/powerpoint/2010/main" val="171128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Muscle sensory receptors </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60" y="2191188"/>
            <a:ext cx="10969943" cy="3538304"/>
          </a:xfrm>
        </p:spPr>
        <p:txBody>
          <a:bodyPr>
            <a:noAutofit/>
          </a:bodyPr>
          <a:lstStyle/>
          <a:p>
            <a:pPr marL="12700" marR="5080">
              <a:lnSpc>
                <a:spcPct val="100000"/>
              </a:lnSpc>
            </a:pPr>
            <a:r>
              <a:rPr lang="en-US" sz="1600" dirty="0">
                <a:solidFill>
                  <a:schemeClr val="bg1">
                    <a:lumMod val="50000"/>
                  </a:schemeClr>
                </a:solidFill>
              </a:rPr>
              <a:t>The reflexes is either stretch or inverse stretch</a:t>
            </a:r>
            <a:endParaRPr lang="en-US" sz="1600" dirty="0" smtClean="0"/>
          </a:p>
          <a:p>
            <a:pPr marL="12700" marR="5080">
              <a:lnSpc>
                <a:spcPct val="100000"/>
              </a:lnSpc>
            </a:pPr>
            <a:r>
              <a:rPr lang="en-US" sz="1600" dirty="0" smtClean="0"/>
              <a:t>The proper control of muscle function requires not only excitation of the muscle by spinal cord anterior motor neurons but also continuous feedback of sensory information from each muscle to the spinal cord, indicating the functional status of each muscle at each instant.</a:t>
            </a:r>
          </a:p>
          <a:p>
            <a:pPr marL="12700" marR="5080">
              <a:lnSpc>
                <a:spcPct val="100000"/>
              </a:lnSpc>
            </a:pPr>
            <a:endParaRPr lang="en-US" sz="1600" dirty="0" smtClean="0"/>
          </a:p>
          <a:p>
            <a:pPr marL="12700" marR="5080">
              <a:lnSpc>
                <a:spcPct val="100000"/>
              </a:lnSpc>
            </a:pPr>
            <a:r>
              <a:rPr lang="en-US" sz="1600" dirty="0" smtClean="0"/>
              <a:t>They provide the following information to the CNS:</a:t>
            </a:r>
          </a:p>
          <a:p>
            <a:pPr marR="5080">
              <a:buFont typeface="Arial" panose="020B0604020202020204" pitchFamily="34" charset="0"/>
              <a:buChar char="•"/>
            </a:pPr>
            <a:r>
              <a:rPr lang="en-US" sz="1600" dirty="0" smtClean="0">
                <a:solidFill>
                  <a:schemeClr val="bg2">
                    <a:lumMod val="75000"/>
                  </a:schemeClr>
                </a:solidFill>
              </a:rPr>
              <a:t>The length of the muscle.</a:t>
            </a:r>
          </a:p>
          <a:p>
            <a:pPr marR="5080">
              <a:buFont typeface="Arial" panose="020B0604020202020204" pitchFamily="34" charset="0"/>
              <a:buChar char="•"/>
            </a:pPr>
            <a:r>
              <a:rPr lang="en-US" sz="1600" dirty="0" smtClean="0">
                <a:solidFill>
                  <a:schemeClr val="bg2">
                    <a:lumMod val="75000"/>
                  </a:schemeClr>
                </a:solidFill>
              </a:rPr>
              <a:t>the current instantaneous tension.</a:t>
            </a:r>
          </a:p>
          <a:p>
            <a:pPr marR="5080">
              <a:buFont typeface="Arial" panose="020B0604020202020204" pitchFamily="34" charset="0"/>
              <a:buChar char="•"/>
            </a:pPr>
            <a:r>
              <a:rPr lang="en-US" sz="1600" dirty="0" smtClean="0">
                <a:solidFill>
                  <a:schemeClr val="bg2">
                    <a:lumMod val="75000"/>
                  </a:schemeClr>
                </a:solidFill>
                <a:ea typeface="ＭＳ Ｐゴシック" charset="-128"/>
              </a:rPr>
              <a:t>how rapidly the length or tension are changing.</a:t>
            </a:r>
          </a:p>
          <a:p>
            <a:pPr marR="5080">
              <a:buFont typeface="Arial" panose="020B0604020202020204" pitchFamily="34" charset="0"/>
              <a:buChar char="•"/>
            </a:pPr>
            <a:endParaRPr lang="en-US" sz="1600" dirty="0">
              <a:solidFill>
                <a:schemeClr val="bg2">
                  <a:lumMod val="75000"/>
                </a:schemeClr>
              </a:solidFill>
              <a:ea typeface="ＭＳ Ｐゴシック" charset="-128"/>
            </a:endParaRPr>
          </a:p>
          <a:p>
            <a:pPr marR="5080"/>
            <a:r>
              <a:rPr lang="en-US" sz="1600" dirty="0"/>
              <a:t>Entirely for the purpose of intrinsic muscle control and operate almost completely at a </a:t>
            </a:r>
            <a:r>
              <a:rPr lang="en-US" sz="1600" dirty="0" smtClean="0"/>
              <a:t>subconscious</a:t>
            </a:r>
          </a:p>
          <a:p>
            <a:pPr marL="0" marR="5080" indent="0">
              <a:buNone/>
            </a:pPr>
            <a:r>
              <a:rPr lang="en-US" sz="1600" dirty="0" smtClean="0"/>
              <a:t>     level.</a:t>
            </a:r>
            <a:endParaRPr lang="en-US" sz="1600" dirty="0"/>
          </a:p>
          <a:p>
            <a:pPr marL="630585" marR="641350" indent="-285750"/>
            <a:r>
              <a:rPr lang="en-US" sz="1600" dirty="0"/>
              <a:t>Continuous Discharge of the Muscle Spindles Under Normal Conditions to maintain </a:t>
            </a:r>
            <a:r>
              <a:rPr lang="en-US" sz="1600" dirty="0" smtClean="0"/>
              <a:t>tone.</a:t>
            </a:r>
            <a:endParaRPr lang="en-US" sz="1600" dirty="0"/>
          </a:p>
          <a:p>
            <a:pPr marR="5080"/>
            <a:endParaRPr lang="en-US" sz="1600" dirty="0" smtClean="0">
              <a:solidFill>
                <a:schemeClr val="bg2">
                  <a:lumMod val="75000"/>
                </a:schemeClr>
              </a:solidFill>
              <a:ea typeface="ＭＳ Ｐゴシック" charset="-128"/>
            </a:endParaRPr>
          </a:p>
          <a:p>
            <a:endParaRPr lang="en-US" sz="1600" dirty="0"/>
          </a:p>
        </p:txBody>
      </p:sp>
      <p:sp>
        <p:nvSpPr>
          <p:cNvPr id="5" name="TextBox 4"/>
          <p:cNvSpPr txBox="1"/>
          <p:nvPr/>
        </p:nvSpPr>
        <p:spPr>
          <a:xfrm>
            <a:off x="9583555" y="0"/>
            <a:ext cx="2592288"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103" t="21136" r="16530" b="2502"/>
          <a:stretch/>
        </p:blipFill>
        <p:spPr>
          <a:xfrm>
            <a:off x="9334772" y="4150787"/>
            <a:ext cx="2244631" cy="2048867"/>
          </a:xfrm>
          <a:prstGeom prst="rect">
            <a:avLst/>
          </a:prstGeom>
        </p:spPr>
      </p:pic>
      <p:sp>
        <p:nvSpPr>
          <p:cNvPr id="7" name="Rectangle 6"/>
          <p:cNvSpPr/>
          <p:nvPr/>
        </p:nvSpPr>
        <p:spPr>
          <a:xfrm>
            <a:off x="3194620" y="1307054"/>
            <a:ext cx="2304256"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Muscle spindle</a:t>
            </a:r>
            <a:endParaRPr lang="en-US" sz="1600" dirty="0">
              <a:solidFill>
                <a:schemeClr val="accent2">
                  <a:lumMod val="75000"/>
                </a:schemeClr>
              </a:solidFill>
            </a:endParaRPr>
          </a:p>
        </p:txBody>
      </p:sp>
      <p:sp>
        <p:nvSpPr>
          <p:cNvPr id="8" name="Rectangle 7"/>
          <p:cNvSpPr/>
          <p:nvPr/>
        </p:nvSpPr>
        <p:spPr>
          <a:xfrm>
            <a:off x="7011044" y="1307054"/>
            <a:ext cx="2304256"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accent2">
                    <a:lumMod val="75000"/>
                  </a:schemeClr>
                </a:solidFill>
              </a:rPr>
              <a:t>Golgi tendon organs</a:t>
            </a:r>
            <a:endParaRPr lang="en-US" sz="1600" dirty="0">
              <a:solidFill>
                <a:schemeClr val="accent2">
                  <a:lumMod val="75000"/>
                </a:schemeClr>
              </a:solidFill>
            </a:endParaRPr>
          </a:p>
        </p:txBody>
      </p:sp>
    </p:spTree>
    <p:extLst>
      <p:ext uri="{BB962C8B-B14F-4D97-AF65-F5344CB8AC3E}">
        <p14:creationId xmlns:p14="http://schemas.microsoft.com/office/powerpoint/2010/main" val="371908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Components </a:t>
            </a:r>
            <a:r>
              <a:rPr lang="en-US" sz="3200" dirty="0"/>
              <a:t>of the Stretch Reflex Arc</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p:cNvSpPr txBox="1"/>
          <p:nvPr/>
        </p:nvSpPr>
        <p:spPr>
          <a:xfrm>
            <a:off x="609460" y="1180738"/>
            <a:ext cx="6493063" cy="2354491"/>
          </a:xfrm>
          <a:prstGeom prst="rect">
            <a:avLst/>
          </a:prstGeom>
          <a:noFill/>
        </p:spPr>
        <p:txBody>
          <a:bodyPr wrap="square" rtlCol="0">
            <a:spAutoFit/>
          </a:bodyPr>
          <a:lstStyle/>
          <a:p>
            <a:pPr marL="12700" marR="99060">
              <a:lnSpc>
                <a:spcPct val="100000"/>
              </a:lnSpc>
            </a:pPr>
            <a:r>
              <a:rPr lang="en-US" sz="1400" spc="-20" dirty="0">
                <a:cs typeface="Calibri"/>
              </a:rPr>
              <a:t>Stretch </a:t>
            </a:r>
            <a:r>
              <a:rPr lang="en-US" sz="1400" spc="-25" dirty="0">
                <a:cs typeface="Calibri"/>
              </a:rPr>
              <a:t>reflex </a:t>
            </a:r>
            <a:r>
              <a:rPr lang="en-US" sz="1400" spc="-5" dirty="0">
                <a:cs typeface="Calibri"/>
              </a:rPr>
              <a:t>is a deep </a:t>
            </a:r>
            <a:r>
              <a:rPr lang="en-US" sz="1400" spc="-10" dirty="0" smtClean="0">
                <a:cs typeface="Calibri"/>
              </a:rPr>
              <a:t>monosynaptic </a:t>
            </a:r>
            <a:r>
              <a:rPr lang="en-US" sz="1400" spc="-25" dirty="0">
                <a:cs typeface="Calibri"/>
              </a:rPr>
              <a:t>reflex </a:t>
            </a:r>
            <a:r>
              <a:rPr lang="en-US" sz="1400" spc="-5" dirty="0">
                <a:cs typeface="Calibri"/>
              </a:rPr>
              <a:t>and  its </a:t>
            </a:r>
            <a:r>
              <a:rPr lang="en-US" sz="1400" spc="-10" dirty="0">
                <a:cs typeface="Calibri"/>
              </a:rPr>
              <a:t>components</a:t>
            </a:r>
            <a:r>
              <a:rPr lang="en-US" sz="1400" spc="-65" dirty="0">
                <a:cs typeface="Calibri"/>
              </a:rPr>
              <a:t> </a:t>
            </a:r>
            <a:r>
              <a:rPr lang="en-US" sz="1400" spc="-15" dirty="0">
                <a:cs typeface="Calibri"/>
              </a:rPr>
              <a:t>are:</a:t>
            </a:r>
            <a:endParaRPr lang="en-US" sz="1400" dirty="0">
              <a:cs typeface="Calibri"/>
            </a:endParaRPr>
          </a:p>
          <a:p>
            <a:pPr marL="355600" marR="80010" indent="-342900">
              <a:lnSpc>
                <a:spcPct val="100000"/>
              </a:lnSpc>
              <a:spcBef>
                <a:spcPts val="600"/>
              </a:spcBef>
              <a:buClr>
                <a:schemeClr val="accent2"/>
              </a:buClr>
              <a:buFont typeface="+mj-lt"/>
              <a:buAutoNum type="arabicPeriod"/>
              <a:tabLst>
                <a:tab pos="469265" algn="l"/>
                <a:tab pos="469900" algn="l"/>
              </a:tabLst>
            </a:pPr>
            <a:r>
              <a:rPr lang="en-US" sz="1400" dirty="0">
                <a:cs typeface="Calibri"/>
              </a:rPr>
              <a:t>Stimulus : </a:t>
            </a:r>
            <a:r>
              <a:rPr lang="en-US" sz="1400" dirty="0">
                <a:solidFill>
                  <a:srgbClr val="FF0000"/>
                </a:solidFill>
                <a:cs typeface="Calibri"/>
              </a:rPr>
              <a:t>muscle stretch</a:t>
            </a:r>
          </a:p>
          <a:p>
            <a:pPr marL="355600" marR="80010" indent="-342900">
              <a:lnSpc>
                <a:spcPct val="100000"/>
              </a:lnSpc>
              <a:spcBef>
                <a:spcPts val="600"/>
              </a:spcBef>
              <a:buClr>
                <a:schemeClr val="accent2"/>
              </a:buClr>
              <a:buFont typeface="+mj-lt"/>
              <a:buAutoNum type="arabicPeriod"/>
              <a:tabLst>
                <a:tab pos="469265" algn="l"/>
                <a:tab pos="469900" algn="l"/>
              </a:tabLst>
            </a:pPr>
            <a:r>
              <a:rPr lang="en-US" sz="1400" dirty="0">
                <a:cs typeface="Calibri"/>
              </a:rPr>
              <a:t>Sensory </a:t>
            </a:r>
            <a:r>
              <a:rPr lang="en-US" sz="1400" spc="-10" dirty="0">
                <a:cs typeface="Calibri"/>
              </a:rPr>
              <a:t>receptor :</a:t>
            </a:r>
            <a:r>
              <a:rPr lang="en-US" sz="1400" spc="-85" dirty="0">
                <a:cs typeface="Calibri"/>
              </a:rPr>
              <a:t> </a:t>
            </a:r>
            <a:r>
              <a:rPr lang="en-US" sz="1400" spc="-5" dirty="0">
                <a:solidFill>
                  <a:srgbClr val="FF0000"/>
                </a:solidFill>
                <a:cs typeface="Calibri"/>
              </a:rPr>
              <a:t>muscle spindles.</a:t>
            </a:r>
            <a:endParaRPr lang="en-US" sz="1400" dirty="0">
              <a:solidFill>
                <a:srgbClr val="FF0000"/>
              </a:solidFill>
              <a:cs typeface="Calibri"/>
            </a:endParaRPr>
          </a:p>
          <a:p>
            <a:pPr marL="355600" indent="-342900">
              <a:lnSpc>
                <a:spcPct val="100000"/>
              </a:lnSpc>
              <a:spcBef>
                <a:spcPts val="575"/>
              </a:spcBef>
              <a:buClr>
                <a:schemeClr val="accent2"/>
              </a:buClr>
              <a:buFont typeface="+mj-lt"/>
              <a:buAutoNum type="arabicPeriod"/>
              <a:tabLst>
                <a:tab pos="469265" algn="l"/>
                <a:tab pos="469900" algn="l"/>
              </a:tabLst>
            </a:pPr>
            <a:r>
              <a:rPr lang="en-US" sz="1400" dirty="0">
                <a:cs typeface="Calibri"/>
              </a:rPr>
              <a:t>Sensory </a:t>
            </a:r>
            <a:r>
              <a:rPr lang="en-US" sz="1400" spc="-10" dirty="0">
                <a:cs typeface="Calibri"/>
              </a:rPr>
              <a:t>neuron : </a:t>
            </a:r>
            <a:r>
              <a:rPr lang="en-US" sz="1400" spc="-5" dirty="0">
                <a:solidFill>
                  <a:srgbClr val="FF0000"/>
                </a:solidFill>
                <a:cs typeface="Calibri"/>
              </a:rPr>
              <a:t>group </a:t>
            </a:r>
            <a:r>
              <a:rPr lang="en-US" sz="1400" spc="-5" dirty="0" err="1">
                <a:solidFill>
                  <a:srgbClr val="FF0000"/>
                </a:solidFill>
                <a:cs typeface="Calibri"/>
              </a:rPr>
              <a:t>Ia</a:t>
            </a:r>
            <a:r>
              <a:rPr lang="en-US" sz="1400" spc="-5" dirty="0">
                <a:solidFill>
                  <a:srgbClr val="FF0000"/>
                </a:solidFill>
                <a:cs typeface="Calibri"/>
              </a:rPr>
              <a:t> and group II afferents.</a:t>
            </a:r>
          </a:p>
          <a:p>
            <a:pPr marL="355600" marR="111760" indent="-342900">
              <a:lnSpc>
                <a:spcPct val="100000"/>
              </a:lnSpc>
              <a:spcBef>
                <a:spcPts val="575"/>
              </a:spcBef>
              <a:buClr>
                <a:schemeClr val="accent2"/>
              </a:buClr>
              <a:buFont typeface="+mj-lt"/>
              <a:buAutoNum type="arabicPeriod"/>
              <a:tabLst>
                <a:tab pos="469265" algn="l"/>
                <a:tab pos="469900" algn="l"/>
              </a:tabLst>
            </a:pPr>
            <a:r>
              <a:rPr lang="en-US" sz="1400" spc="-15" dirty="0">
                <a:cs typeface="Calibri"/>
              </a:rPr>
              <a:t>Integrating center : </a:t>
            </a:r>
            <a:r>
              <a:rPr lang="en-US" sz="1400" spc="-5" dirty="0">
                <a:solidFill>
                  <a:srgbClr val="FF0000"/>
                </a:solidFill>
                <a:cs typeface="Calibri"/>
              </a:rPr>
              <a:t>spinal cord.</a:t>
            </a:r>
          </a:p>
          <a:p>
            <a:pPr marL="355600" indent="-342900">
              <a:lnSpc>
                <a:spcPct val="100000"/>
              </a:lnSpc>
              <a:spcBef>
                <a:spcPts val="575"/>
              </a:spcBef>
              <a:buClr>
                <a:schemeClr val="accent2"/>
              </a:buClr>
              <a:buFont typeface="+mj-lt"/>
              <a:buAutoNum type="arabicPeriod"/>
              <a:tabLst>
                <a:tab pos="469265" algn="l"/>
                <a:tab pos="469900" algn="l"/>
              </a:tabLst>
            </a:pPr>
            <a:r>
              <a:rPr lang="en-US" sz="1400" spc="-5" dirty="0">
                <a:cs typeface="Calibri"/>
              </a:rPr>
              <a:t>Motor </a:t>
            </a:r>
            <a:r>
              <a:rPr lang="en-US" sz="1400" spc="-10" dirty="0">
                <a:cs typeface="Calibri"/>
              </a:rPr>
              <a:t>neurons : </a:t>
            </a:r>
            <a:r>
              <a:rPr lang="en-US" sz="1400" spc="-5" dirty="0">
                <a:solidFill>
                  <a:srgbClr val="FF0000"/>
                </a:solidFill>
                <a:cs typeface="Calibri"/>
              </a:rPr>
              <a:t>α- </a:t>
            </a:r>
            <a:r>
              <a:rPr lang="en-US" sz="1400" dirty="0">
                <a:solidFill>
                  <a:srgbClr val="FF0000"/>
                </a:solidFill>
                <a:cs typeface="Calibri"/>
              </a:rPr>
              <a:t>and</a:t>
            </a:r>
            <a:r>
              <a:rPr lang="en-US" sz="1400" spc="-80" dirty="0">
                <a:solidFill>
                  <a:srgbClr val="FF0000"/>
                </a:solidFill>
                <a:cs typeface="Calibri"/>
              </a:rPr>
              <a:t> </a:t>
            </a:r>
            <a:r>
              <a:rPr lang="en-US" sz="1400" spc="-5" dirty="0">
                <a:solidFill>
                  <a:srgbClr val="FF0000"/>
                </a:solidFill>
                <a:cs typeface="Calibri"/>
              </a:rPr>
              <a:t>γ-</a:t>
            </a:r>
            <a:r>
              <a:rPr lang="en-US" sz="1400" dirty="0">
                <a:cs typeface="Calibri"/>
              </a:rPr>
              <a:t> </a:t>
            </a:r>
            <a:r>
              <a:rPr lang="en-US" sz="1400" spc="-5" dirty="0">
                <a:solidFill>
                  <a:srgbClr val="FF0000"/>
                </a:solidFill>
                <a:cs typeface="Calibri"/>
              </a:rPr>
              <a:t>spinal </a:t>
            </a:r>
            <a:r>
              <a:rPr lang="en-US" sz="1400" spc="-10" dirty="0">
                <a:solidFill>
                  <a:srgbClr val="FF0000"/>
                </a:solidFill>
                <a:cs typeface="Calibri"/>
              </a:rPr>
              <a:t>motor</a:t>
            </a:r>
            <a:r>
              <a:rPr lang="en-US" sz="1400" spc="-60" dirty="0">
                <a:solidFill>
                  <a:srgbClr val="FF0000"/>
                </a:solidFill>
                <a:cs typeface="Calibri"/>
              </a:rPr>
              <a:t> </a:t>
            </a:r>
            <a:r>
              <a:rPr lang="en-US" sz="1400" spc="-5" dirty="0">
                <a:solidFill>
                  <a:srgbClr val="FF0000"/>
                </a:solidFill>
                <a:cs typeface="Calibri"/>
              </a:rPr>
              <a:t>neurons.</a:t>
            </a:r>
            <a:endParaRPr lang="en-US" sz="1400" dirty="0">
              <a:cs typeface="Calibri"/>
            </a:endParaRPr>
          </a:p>
          <a:p>
            <a:pPr marL="355600" marR="5080" indent="-342900" algn="just">
              <a:lnSpc>
                <a:spcPct val="100000"/>
              </a:lnSpc>
              <a:spcBef>
                <a:spcPts val="575"/>
              </a:spcBef>
              <a:buClr>
                <a:schemeClr val="accent2"/>
              </a:buClr>
              <a:buFont typeface="+mj-lt"/>
              <a:buAutoNum type="arabicPeriod"/>
              <a:tabLst>
                <a:tab pos="469900" algn="l"/>
              </a:tabLst>
            </a:pPr>
            <a:r>
              <a:rPr lang="en-US" sz="1400" spc="-20" dirty="0">
                <a:cs typeface="Calibri"/>
              </a:rPr>
              <a:t>Effector: </a:t>
            </a:r>
            <a:r>
              <a:rPr lang="en-US" sz="1400" spc="-5" dirty="0">
                <a:solidFill>
                  <a:schemeClr val="bg1">
                    <a:lumMod val="50000"/>
                  </a:schemeClr>
                </a:solidFill>
                <a:cs typeface="Calibri"/>
              </a:rPr>
              <a:t>the same muscle(homonymous) of muscle spindles. </a:t>
            </a:r>
            <a:r>
              <a:rPr lang="en-US" sz="1400" spc="-5" dirty="0">
                <a:solidFill>
                  <a:srgbClr val="FF0000"/>
                </a:solidFill>
                <a:cs typeface="Calibri"/>
              </a:rPr>
              <a:t>(</a:t>
            </a:r>
            <a:r>
              <a:rPr lang="en-US" sz="1400" spc="-5" dirty="0" err="1">
                <a:solidFill>
                  <a:srgbClr val="FF0000"/>
                </a:solidFill>
                <a:cs typeface="Calibri"/>
              </a:rPr>
              <a:t>Extrafusal</a:t>
            </a:r>
            <a:r>
              <a:rPr lang="en-US" sz="1400" spc="-5" dirty="0">
                <a:solidFill>
                  <a:srgbClr val="FF0000"/>
                </a:solidFill>
                <a:cs typeface="Calibri"/>
              </a:rPr>
              <a:t> fibers)</a:t>
            </a:r>
          </a:p>
          <a:p>
            <a:pPr marL="355600" marR="5080" indent="-342900" algn="just">
              <a:lnSpc>
                <a:spcPct val="100000"/>
              </a:lnSpc>
              <a:spcBef>
                <a:spcPts val="575"/>
              </a:spcBef>
              <a:buClr>
                <a:schemeClr val="accent2"/>
              </a:buClr>
              <a:buFont typeface="+mj-lt"/>
              <a:buAutoNum type="arabicPeriod"/>
              <a:tabLst>
                <a:tab pos="469900" algn="l"/>
              </a:tabLst>
            </a:pPr>
            <a:r>
              <a:rPr lang="en-US" sz="1400" spc="-5" dirty="0">
                <a:cs typeface="Calibri"/>
              </a:rPr>
              <a:t>Effect : </a:t>
            </a:r>
            <a:r>
              <a:rPr lang="en-US" sz="1400" spc="-5" dirty="0">
                <a:solidFill>
                  <a:srgbClr val="FF0000"/>
                </a:solidFill>
                <a:cs typeface="Calibri"/>
              </a:rPr>
              <a:t>Muscle contraction</a:t>
            </a:r>
          </a:p>
        </p:txBody>
      </p:sp>
      <p:sp>
        <p:nvSpPr>
          <p:cNvPr id="5" name="TextBox 4"/>
          <p:cNvSpPr txBox="1"/>
          <p:nvPr/>
        </p:nvSpPr>
        <p:spPr>
          <a:xfrm>
            <a:off x="609460" y="5421709"/>
            <a:ext cx="5484971" cy="1436291"/>
          </a:xfrm>
          <a:prstGeom prst="rect">
            <a:avLst/>
          </a:prstGeom>
          <a:noFill/>
        </p:spPr>
        <p:txBody>
          <a:bodyPr wrap="square" rtlCol="0">
            <a:spAutoFit/>
          </a:bodyPr>
          <a:lstStyle/>
          <a:p>
            <a:pPr marL="363855" indent="-285750">
              <a:spcBef>
                <a:spcPts val="105"/>
              </a:spcBef>
              <a:buFont typeface="Arial" panose="020B0604020202020204" pitchFamily="34" charset="0"/>
              <a:buChar char="•"/>
            </a:pPr>
            <a:r>
              <a:rPr lang="en-US" sz="1400" dirty="0" smtClean="0">
                <a:solidFill>
                  <a:srgbClr val="00B050"/>
                </a:solidFill>
              </a:rPr>
              <a:t>Accompanied with reciprocal inhibition of the antagonist muscle. </a:t>
            </a:r>
          </a:p>
          <a:p>
            <a:pPr marL="363855" indent="-285750">
              <a:spcBef>
                <a:spcPts val="105"/>
              </a:spcBef>
              <a:buFont typeface="Arial" panose="020B0604020202020204" pitchFamily="34" charset="0"/>
              <a:buChar char="•"/>
            </a:pPr>
            <a:r>
              <a:rPr lang="en-US" sz="1400" dirty="0" smtClean="0"/>
              <a:t>Inhibits the agonist with </a:t>
            </a:r>
            <a:r>
              <a:rPr lang="en-US" sz="1400" dirty="0" smtClean="0">
                <a:solidFill>
                  <a:srgbClr val="FF0000"/>
                </a:solidFill>
              </a:rPr>
              <a:t>reciprocal </a:t>
            </a:r>
            <a:r>
              <a:rPr lang="en-US" sz="1400" dirty="0">
                <a:solidFill>
                  <a:srgbClr val="FF0000"/>
                </a:solidFill>
              </a:rPr>
              <a:t>inhibition </a:t>
            </a:r>
            <a:r>
              <a:rPr lang="en-US" sz="1400" dirty="0" smtClean="0"/>
              <a:t>to the antagonist </a:t>
            </a:r>
            <a:endParaRPr lang="en-US" sz="1400" spc="-5" dirty="0" smtClean="0">
              <a:cs typeface="Calibri"/>
            </a:endParaRPr>
          </a:p>
          <a:p>
            <a:pPr marL="363855" indent="-285750">
              <a:lnSpc>
                <a:spcPct val="100000"/>
              </a:lnSpc>
              <a:spcBef>
                <a:spcPts val="105"/>
              </a:spcBef>
              <a:buFont typeface="Arial" panose="020B0604020202020204" pitchFamily="34" charset="0"/>
              <a:buChar char="•"/>
            </a:pPr>
            <a:r>
              <a:rPr lang="en-US" sz="1400" spc="-5" dirty="0" smtClean="0">
                <a:cs typeface="Calibri"/>
              </a:rPr>
              <a:t>This </a:t>
            </a:r>
            <a:r>
              <a:rPr lang="en-US" sz="1400" u="sng" spc="-20" dirty="0">
                <a:cs typeface="Calibri"/>
              </a:rPr>
              <a:t>reflex </a:t>
            </a:r>
            <a:r>
              <a:rPr lang="en-US" sz="1400" u="sng" dirty="0">
                <a:cs typeface="Calibri"/>
              </a:rPr>
              <a:t>is the </a:t>
            </a:r>
            <a:r>
              <a:rPr lang="en-US" sz="1400" u="sng" spc="-10" dirty="0">
                <a:cs typeface="Calibri"/>
              </a:rPr>
              <a:t>simplest</a:t>
            </a:r>
            <a:r>
              <a:rPr lang="en-US" sz="1400" spc="-10" dirty="0">
                <a:cs typeface="Calibri"/>
              </a:rPr>
              <a:t>; </a:t>
            </a:r>
            <a:r>
              <a:rPr lang="en-US" sz="1400" dirty="0">
                <a:cs typeface="Calibri"/>
              </a:rPr>
              <a:t>it</a:t>
            </a:r>
            <a:r>
              <a:rPr lang="en-US" sz="1400" spc="-50" dirty="0">
                <a:cs typeface="Calibri"/>
              </a:rPr>
              <a:t> </a:t>
            </a:r>
            <a:r>
              <a:rPr lang="en-US" sz="1400" spc="-15" dirty="0" smtClean="0">
                <a:cs typeface="Calibri"/>
              </a:rPr>
              <a:t>involves</a:t>
            </a:r>
            <a:r>
              <a:rPr lang="en-US" sz="1400" dirty="0" smtClean="0">
                <a:cs typeface="Calibri"/>
              </a:rPr>
              <a:t> </a:t>
            </a:r>
            <a:r>
              <a:rPr lang="en-US" sz="1400" spc="-5" dirty="0" smtClean="0">
                <a:cs typeface="Calibri"/>
              </a:rPr>
              <a:t>only </a:t>
            </a:r>
            <a:r>
              <a:rPr lang="en-US" sz="1400" u="sng" dirty="0">
                <a:cs typeface="Calibri"/>
              </a:rPr>
              <a:t>2 </a:t>
            </a:r>
            <a:r>
              <a:rPr lang="en-US" sz="1400" u="sng" spc="-10" dirty="0">
                <a:cs typeface="Calibri"/>
              </a:rPr>
              <a:t>neurons </a:t>
            </a:r>
            <a:r>
              <a:rPr lang="en-US" sz="1400" dirty="0">
                <a:cs typeface="Calibri"/>
              </a:rPr>
              <a:t>&amp; </a:t>
            </a:r>
            <a:r>
              <a:rPr lang="en-US" sz="1400" u="sng" spc="-5" dirty="0">
                <a:cs typeface="Calibri"/>
              </a:rPr>
              <a:t>one</a:t>
            </a:r>
            <a:r>
              <a:rPr lang="en-US" sz="1400" u="sng" spc="-85" dirty="0">
                <a:cs typeface="Calibri"/>
              </a:rPr>
              <a:t> </a:t>
            </a:r>
            <a:r>
              <a:rPr lang="en-US" sz="1400" u="sng" spc="-10" dirty="0" smtClean="0">
                <a:cs typeface="Calibri"/>
              </a:rPr>
              <a:t>synapse</a:t>
            </a:r>
            <a:r>
              <a:rPr lang="en-US" sz="1400" spc="-10" dirty="0" smtClean="0">
                <a:cs typeface="Calibri"/>
              </a:rPr>
              <a:t>.</a:t>
            </a:r>
          </a:p>
          <a:p>
            <a:pPr marL="363855" indent="-285750">
              <a:spcBef>
                <a:spcPts val="105"/>
              </a:spcBef>
              <a:buFont typeface="Arial" panose="020B0604020202020204" pitchFamily="34" charset="0"/>
              <a:buChar char="•"/>
            </a:pPr>
            <a:r>
              <a:rPr lang="en-US" sz="1400" dirty="0">
                <a:solidFill>
                  <a:schemeClr val="bg1">
                    <a:lumMod val="50000"/>
                  </a:schemeClr>
                </a:solidFill>
              </a:rPr>
              <a:t>Accompanied with reciprocal inhibition of the antagonist muscle </a:t>
            </a:r>
          </a:p>
          <a:p>
            <a:pPr marL="363855" indent="-285750">
              <a:lnSpc>
                <a:spcPct val="100000"/>
              </a:lnSpc>
              <a:spcBef>
                <a:spcPts val="105"/>
              </a:spcBef>
              <a:buFont typeface="Arial" panose="020B0604020202020204" pitchFamily="34" charset="0"/>
              <a:buChar char="•"/>
            </a:pPr>
            <a:endParaRPr lang="en-US" sz="1400" dirty="0">
              <a:cs typeface="Calibri"/>
            </a:endParaRPr>
          </a:p>
          <a:p>
            <a:pPr marL="285750" indent="-285750">
              <a:buFont typeface="Arial" panose="020B0604020202020204" pitchFamily="34" charset="0"/>
              <a:buChar char="•"/>
            </a:pPr>
            <a:endParaRPr lang="en-US"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60" y="3563498"/>
            <a:ext cx="4836880" cy="1858211"/>
          </a:xfrm>
          <a:prstGeom prst="rect">
            <a:avLst/>
          </a:prstGeom>
        </p:spPr>
      </p:pic>
      <p:sp>
        <p:nvSpPr>
          <p:cNvPr id="11" name="TextBox 10"/>
          <p:cNvSpPr txBox="1"/>
          <p:nvPr/>
        </p:nvSpPr>
        <p:spPr>
          <a:xfrm>
            <a:off x="7220707" y="1146010"/>
            <a:ext cx="2582515" cy="27699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cxnSp>
        <p:nvCxnSpPr>
          <p:cNvPr id="12" name="Straight Connector 11"/>
          <p:cNvCxnSpPr/>
          <p:nvPr/>
        </p:nvCxnSpPr>
        <p:spPr>
          <a:xfrm flipH="1">
            <a:off x="7220707"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7246559" y="1200189"/>
            <a:ext cx="4332844" cy="4832092"/>
          </a:xfrm>
          <a:prstGeom prst="rect">
            <a:avLst/>
          </a:prstGeom>
        </p:spPr>
        <p:txBody>
          <a:bodyPr wrap="square">
            <a:spAutoFit/>
          </a:bodyPr>
          <a:lstStyle/>
          <a:p>
            <a:pPr marL="12700"/>
            <a:endParaRPr lang="en-US" sz="1400" spc="-5" dirty="0">
              <a:solidFill>
                <a:schemeClr val="accent2">
                  <a:lumMod val="75000"/>
                </a:schemeClr>
              </a:solidFill>
              <a:cs typeface="Tahoma"/>
            </a:endParaRPr>
          </a:p>
          <a:p>
            <a:pPr marL="12700"/>
            <a:r>
              <a:rPr lang="en-US" sz="1400" spc="-5" dirty="0" smtClean="0">
                <a:solidFill>
                  <a:schemeClr val="accent2">
                    <a:lumMod val="75000"/>
                  </a:schemeClr>
                </a:solidFill>
                <a:cs typeface="Tahoma"/>
              </a:rPr>
              <a:t>1-deep-monosynaptic reflex</a:t>
            </a:r>
          </a:p>
          <a:p>
            <a:pPr marL="12700"/>
            <a:endParaRPr lang="en-US" sz="1400" spc="-5" dirty="0" smtClean="0">
              <a:solidFill>
                <a:schemeClr val="accent2">
                  <a:lumMod val="75000"/>
                </a:schemeClr>
              </a:solidFill>
              <a:cs typeface="Tahoma"/>
            </a:endParaRPr>
          </a:p>
          <a:p>
            <a:pPr marL="12700"/>
            <a:r>
              <a:rPr lang="en-US" sz="1400" spc="-5" dirty="0" smtClean="0">
                <a:solidFill>
                  <a:schemeClr val="bg2">
                    <a:lumMod val="75000"/>
                  </a:schemeClr>
                </a:solidFill>
                <a:cs typeface="Tahoma"/>
              </a:rPr>
              <a:t>Components:</a:t>
            </a:r>
          </a:p>
          <a:p>
            <a:pPr marL="12700"/>
            <a:endParaRPr lang="en-US" sz="1400" spc="-5" dirty="0" smtClean="0">
              <a:solidFill>
                <a:schemeClr val="bg2">
                  <a:lumMod val="75000"/>
                </a:schemeClr>
              </a:solidFill>
              <a:cs typeface="Tahoma"/>
            </a:endParaRPr>
          </a:p>
          <a:p>
            <a:pPr marL="298450" indent="-285750">
              <a:buFont typeface="Arial" panose="020B0604020202020204" pitchFamily="34" charset="0"/>
              <a:buChar char="•"/>
            </a:pPr>
            <a:r>
              <a:rPr lang="en-US" sz="1400" spc="-5" dirty="0" smtClean="0">
                <a:solidFill>
                  <a:schemeClr val="accent2">
                    <a:lumMod val="75000"/>
                  </a:schemeClr>
                </a:solidFill>
                <a:cs typeface="Tahoma"/>
              </a:rPr>
              <a:t>Receptor: muscle spindle.</a:t>
            </a:r>
          </a:p>
          <a:p>
            <a:pPr marL="298450" indent="-285750">
              <a:buFont typeface="Arial" panose="020B0604020202020204" pitchFamily="34" charset="0"/>
              <a:buChar char="•"/>
            </a:pPr>
            <a:endParaRPr lang="en-US" sz="1400" spc="-5" dirty="0" smtClean="0">
              <a:solidFill>
                <a:schemeClr val="accent2">
                  <a:lumMod val="75000"/>
                </a:schemeClr>
              </a:solidFill>
              <a:cs typeface="Tahoma"/>
            </a:endParaRPr>
          </a:p>
          <a:p>
            <a:pPr marL="298450" indent="-285750">
              <a:buFont typeface="Arial" panose="020B0604020202020204" pitchFamily="34" charset="0"/>
              <a:buChar char="•"/>
            </a:pPr>
            <a:r>
              <a:rPr lang="en-US" sz="1400" spc="-5" dirty="0" smtClean="0">
                <a:solidFill>
                  <a:schemeClr val="accent2">
                    <a:lumMod val="75000"/>
                  </a:schemeClr>
                </a:solidFill>
                <a:cs typeface="Tahoma"/>
              </a:rPr>
              <a:t>Afferent (</a:t>
            </a:r>
            <a:r>
              <a:rPr lang="en-US" sz="1400" spc="-5" dirty="0" err="1" smtClean="0">
                <a:solidFill>
                  <a:schemeClr val="accent2">
                    <a:lumMod val="75000"/>
                  </a:schemeClr>
                </a:solidFill>
                <a:cs typeface="Tahoma"/>
              </a:rPr>
              <a:t>annulo</a:t>
            </a:r>
            <a:r>
              <a:rPr lang="en-US" sz="1400" spc="-5" dirty="0" smtClean="0">
                <a:solidFill>
                  <a:schemeClr val="accent2">
                    <a:lumMod val="75000"/>
                  </a:schemeClr>
                </a:solidFill>
                <a:cs typeface="Tahoma"/>
              </a:rPr>
              <a:t>-spiral + flower spray)   </a:t>
            </a:r>
          </a:p>
          <a:p>
            <a:pPr marL="298450" indent="-285750">
              <a:buFont typeface="Arial" panose="020B0604020202020204" pitchFamily="34" charset="0"/>
              <a:buChar char="•"/>
            </a:pPr>
            <a:r>
              <a:rPr lang="en-US" sz="1400" spc="-5" dirty="0" err="1" smtClean="0">
                <a:solidFill>
                  <a:schemeClr val="accent2">
                    <a:lumMod val="75000"/>
                  </a:schemeClr>
                </a:solidFill>
                <a:cs typeface="Tahoma"/>
              </a:rPr>
              <a:t>Ahc</a:t>
            </a:r>
            <a:r>
              <a:rPr lang="en-US" sz="1400" spc="-5" dirty="0" smtClean="0">
                <a:solidFill>
                  <a:schemeClr val="accent2">
                    <a:lumMod val="75000"/>
                  </a:schemeClr>
                </a:solidFill>
                <a:cs typeface="Tahoma"/>
              </a:rPr>
              <a:t> (center)</a:t>
            </a:r>
          </a:p>
          <a:p>
            <a:pPr marL="12700"/>
            <a:r>
              <a:rPr lang="en-US" sz="1400" spc="-5" dirty="0" smtClean="0">
                <a:cs typeface="Tahoma"/>
              </a:rPr>
              <a:t>Alpha motor neurons synapse with the afferent sensory neurons in the spinal cord.</a:t>
            </a:r>
          </a:p>
          <a:p>
            <a:pPr marL="12700"/>
            <a:endParaRPr lang="en-US" sz="1400" spc="-5" dirty="0" smtClean="0">
              <a:cs typeface="Tahoma"/>
            </a:endParaRPr>
          </a:p>
          <a:p>
            <a:pPr marL="298450" indent="-285750">
              <a:buFont typeface="Arial" panose="020B0604020202020204" pitchFamily="34" charset="0"/>
              <a:buChar char="•"/>
            </a:pPr>
            <a:r>
              <a:rPr lang="en-US" sz="1400" spc="-5" dirty="0" smtClean="0">
                <a:solidFill>
                  <a:schemeClr val="accent2">
                    <a:lumMod val="75000"/>
                  </a:schemeClr>
                </a:solidFill>
                <a:cs typeface="Tahoma"/>
              </a:rPr>
              <a:t>Efferent include:</a:t>
            </a:r>
          </a:p>
          <a:p>
            <a:pPr marL="298450" indent="-285750">
              <a:buFont typeface="Arial" panose="020B0604020202020204" pitchFamily="34" charset="0"/>
              <a:buChar char="•"/>
            </a:pPr>
            <a:endParaRPr lang="en-US" sz="1400" spc="-5" dirty="0" smtClean="0">
              <a:solidFill>
                <a:schemeClr val="accent2">
                  <a:lumMod val="75000"/>
                </a:schemeClr>
              </a:solidFill>
              <a:cs typeface="Tahoma"/>
            </a:endParaRPr>
          </a:p>
          <a:p>
            <a:pPr marL="12700"/>
            <a:r>
              <a:rPr lang="en-US" sz="1400" spc="-5" dirty="0" smtClean="0">
                <a:cs typeface="Tahoma"/>
              </a:rPr>
              <a:t>1- alpha motor fibers( </a:t>
            </a:r>
            <a:r>
              <a:rPr lang="en-US" sz="1400" spc="-5" dirty="0" smtClean="0">
                <a:solidFill>
                  <a:schemeClr val="bg1">
                    <a:lumMod val="50000"/>
                  </a:schemeClr>
                </a:solidFill>
                <a:cs typeface="Tahoma"/>
              </a:rPr>
              <a:t>70% </a:t>
            </a:r>
            <a:r>
              <a:rPr lang="en-US" sz="1400" spc="-5" dirty="0" smtClean="0">
                <a:cs typeface="Tahoma"/>
              </a:rPr>
              <a:t>of motor supply, arise from alpha motor neurons to supply </a:t>
            </a:r>
            <a:r>
              <a:rPr lang="en-US" sz="1400" spc="-5" dirty="0" err="1" smtClean="0">
                <a:cs typeface="Tahoma"/>
              </a:rPr>
              <a:t>extrafusal</a:t>
            </a:r>
            <a:r>
              <a:rPr lang="en-US" sz="1400" spc="-5" dirty="0" smtClean="0">
                <a:cs typeface="Tahoma"/>
              </a:rPr>
              <a:t> muscle fibers).</a:t>
            </a:r>
          </a:p>
          <a:p>
            <a:pPr marL="12700"/>
            <a:endParaRPr lang="en-US" sz="1400" spc="-5" dirty="0" smtClean="0">
              <a:cs typeface="Tahoma"/>
            </a:endParaRPr>
          </a:p>
          <a:p>
            <a:pPr marL="12700"/>
            <a:r>
              <a:rPr lang="en-US" sz="1400" spc="-5" dirty="0" smtClean="0">
                <a:cs typeface="Tahoma"/>
              </a:rPr>
              <a:t>2- gamma efferent (from gamma motor neurons ,</a:t>
            </a:r>
            <a:r>
              <a:rPr lang="en-US" sz="1400" spc="-5" dirty="0">
                <a:solidFill>
                  <a:schemeClr val="bg1">
                    <a:lumMod val="50000"/>
                  </a:schemeClr>
                </a:solidFill>
                <a:cs typeface="Tahoma"/>
              </a:rPr>
              <a:t>30% </a:t>
            </a:r>
            <a:r>
              <a:rPr lang="en-US" sz="1400" spc="-5" dirty="0" smtClean="0">
                <a:cs typeface="Tahoma"/>
              </a:rPr>
              <a:t>of motor supply to muscle ( intra-</a:t>
            </a:r>
            <a:r>
              <a:rPr lang="en-US" sz="1400" spc="-5" dirty="0" err="1" smtClean="0">
                <a:cs typeface="Tahoma"/>
              </a:rPr>
              <a:t>fusal</a:t>
            </a:r>
            <a:r>
              <a:rPr lang="en-US" sz="1400" spc="-5" dirty="0" smtClean="0">
                <a:cs typeface="Tahoma"/>
              </a:rPr>
              <a:t> muscle fibers inside muscle spindle).</a:t>
            </a:r>
          </a:p>
          <a:p>
            <a:pPr marL="12700"/>
            <a:endParaRPr lang="en-US" sz="1400" spc="-5" dirty="0" smtClean="0">
              <a:cs typeface="Tahoma"/>
            </a:endParaRPr>
          </a:p>
          <a:p>
            <a:pPr marL="298450" indent="-285750">
              <a:buFont typeface="Arial" panose="020B0604020202020204" pitchFamily="34" charset="0"/>
              <a:buChar char="•"/>
            </a:pPr>
            <a:r>
              <a:rPr lang="en-US" sz="1400" spc="-5" dirty="0" smtClean="0">
                <a:solidFill>
                  <a:schemeClr val="accent2">
                    <a:lumMod val="75000"/>
                  </a:schemeClr>
                </a:solidFill>
                <a:cs typeface="Tahoma"/>
              </a:rPr>
              <a:t>Effector: </a:t>
            </a:r>
            <a:r>
              <a:rPr lang="en-US" sz="1400" spc="-5" dirty="0" smtClean="0">
                <a:cs typeface="Tahoma"/>
              </a:rPr>
              <a:t>muscle</a:t>
            </a:r>
            <a:endParaRPr lang="en-US" sz="1400" spc="-5" dirty="0">
              <a:cs typeface="Tahoma"/>
            </a:endParaRPr>
          </a:p>
        </p:txBody>
      </p:sp>
      <p:sp>
        <p:nvSpPr>
          <p:cNvPr id="13" name="Rectangle 12"/>
          <p:cNvSpPr/>
          <p:nvPr/>
        </p:nvSpPr>
        <p:spPr>
          <a:xfrm>
            <a:off x="5446340" y="3717918"/>
            <a:ext cx="174853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2700" marR="5080" algn="ctr">
              <a:lnSpc>
                <a:spcPct val="100000"/>
              </a:lnSpc>
            </a:pPr>
            <a:r>
              <a:rPr lang="en-US" sz="1200" dirty="0" smtClean="0">
                <a:solidFill>
                  <a:srgbClr val="FF0000"/>
                </a:solidFill>
              </a:rPr>
              <a:t>Important note: </a:t>
            </a:r>
            <a:r>
              <a:rPr lang="en-US" sz="1200" dirty="0" smtClean="0">
                <a:solidFill>
                  <a:srgbClr val="00B050"/>
                </a:solidFill>
              </a:rPr>
              <a:t>Its poly-synaptic, </a:t>
            </a:r>
            <a:r>
              <a:rPr lang="en-US" sz="1200" dirty="0" err="1" smtClean="0">
                <a:solidFill>
                  <a:srgbClr val="00B050"/>
                </a:solidFill>
              </a:rPr>
              <a:t>ipsilateral</a:t>
            </a:r>
            <a:r>
              <a:rPr lang="en-US" sz="1200" dirty="0" smtClean="0">
                <a:solidFill>
                  <a:srgbClr val="00B050"/>
                </a:solidFill>
              </a:rPr>
              <a:t> (controlled by the same side in the spinal cord) and segmental (integrated at the same level reasonable for the part stimulated ).</a:t>
            </a:r>
            <a:endParaRPr lang="en-US" sz="1200" dirty="0">
              <a:solidFill>
                <a:srgbClr val="00B050"/>
              </a:solidFill>
            </a:endParaRPr>
          </a:p>
        </p:txBody>
      </p:sp>
    </p:spTree>
    <p:extLst>
      <p:ext uri="{BB962C8B-B14F-4D97-AF65-F5344CB8AC3E}">
        <p14:creationId xmlns:p14="http://schemas.microsoft.com/office/powerpoint/2010/main" val="165690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Golgi tendon reflex (inverse stretch reflex)</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609461" y="1219200"/>
            <a:ext cx="5065544" cy="4937760"/>
          </a:xfrm>
        </p:spPr>
        <p:txBody>
          <a:bodyPr>
            <a:normAutofit/>
          </a:bodyPr>
          <a:lstStyle/>
          <a:p>
            <a:pPr marL="12701">
              <a:lnSpc>
                <a:spcPct val="100000"/>
              </a:lnSpc>
              <a:buClr>
                <a:schemeClr val="accent2"/>
              </a:buClr>
              <a:tabLst>
                <a:tab pos="269240" algn="l"/>
              </a:tabLst>
            </a:pPr>
            <a:r>
              <a:rPr lang="en-US" sz="1600" spc="-20" dirty="0">
                <a:cs typeface="Calibri"/>
              </a:rPr>
              <a:t>Is a di-synaptic reflex (also called inverse stretch </a:t>
            </a:r>
            <a:endParaRPr lang="en-US" sz="1600" spc="-20" dirty="0" smtClean="0">
              <a:cs typeface="Calibri"/>
            </a:endParaRPr>
          </a:p>
          <a:p>
            <a:pPr marL="0" indent="0">
              <a:lnSpc>
                <a:spcPct val="100000"/>
              </a:lnSpc>
              <a:buClr>
                <a:schemeClr val="accent2"/>
              </a:buClr>
              <a:buNone/>
              <a:tabLst>
                <a:tab pos="269240" algn="l"/>
              </a:tabLst>
            </a:pPr>
            <a:r>
              <a:rPr lang="en-US" sz="1600" spc="-20" dirty="0">
                <a:cs typeface="Calibri"/>
              </a:rPr>
              <a:t> </a:t>
            </a:r>
            <a:r>
              <a:rPr lang="en-US" sz="1600" spc="-20" dirty="0" smtClean="0">
                <a:cs typeface="Calibri"/>
              </a:rPr>
              <a:t>    reflex).</a:t>
            </a:r>
            <a:endParaRPr lang="en-US" sz="1600" dirty="0">
              <a:cs typeface="Times New Roman"/>
            </a:endParaRPr>
          </a:p>
          <a:p>
            <a:pPr marL="12701" marR="269875">
              <a:lnSpc>
                <a:spcPct val="100000"/>
              </a:lnSpc>
              <a:buClr>
                <a:schemeClr val="accent2"/>
              </a:buClr>
              <a:tabLst>
                <a:tab pos="337185" algn="l"/>
                <a:tab pos="337820" algn="l"/>
              </a:tabLst>
            </a:pPr>
            <a:r>
              <a:rPr lang="en-US" sz="1600" spc="-5" dirty="0">
                <a:cs typeface="Calibri"/>
              </a:rPr>
              <a:t>The </a:t>
            </a:r>
            <a:r>
              <a:rPr lang="en-US" sz="1600" spc="-20" dirty="0">
                <a:cs typeface="Calibri"/>
              </a:rPr>
              <a:t>afferent </a:t>
            </a:r>
            <a:r>
              <a:rPr lang="en-US" sz="1600" spc="-10" dirty="0">
                <a:cs typeface="Calibri"/>
              </a:rPr>
              <a:t>fibers </a:t>
            </a:r>
            <a:r>
              <a:rPr lang="en-US" sz="1600" spc="-15" dirty="0">
                <a:cs typeface="Calibri"/>
              </a:rPr>
              <a:t>are </a:t>
            </a:r>
            <a:r>
              <a:rPr lang="en-US" sz="1600" spc="-5" dirty="0">
                <a:cs typeface="Calibri"/>
              </a:rPr>
              <a:t>entwined </a:t>
            </a:r>
            <a:r>
              <a:rPr lang="en-US" sz="1600" dirty="0">
                <a:cs typeface="Calibri"/>
              </a:rPr>
              <a:t>within </a:t>
            </a:r>
            <a:r>
              <a:rPr lang="en-US" sz="1600" spc="-5" dirty="0">
                <a:cs typeface="Calibri"/>
              </a:rPr>
              <a:t>bundles of </a:t>
            </a:r>
            <a:r>
              <a:rPr lang="en-US" sz="1600" spc="-10" dirty="0">
                <a:cs typeface="Calibri"/>
              </a:rPr>
              <a:t>connective </a:t>
            </a:r>
            <a:r>
              <a:rPr lang="en-US" sz="1600" dirty="0">
                <a:cs typeface="Calibri"/>
              </a:rPr>
              <a:t>tissue </a:t>
            </a:r>
            <a:r>
              <a:rPr lang="en-US" sz="1600" spc="-10" dirty="0">
                <a:cs typeface="Calibri"/>
              </a:rPr>
              <a:t>fibers that </a:t>
            </a:r>
            <a:r>
              <a:rPr lang="en-US" sz="1600" spc="-20" dirty="0">
                <a:cs typeface="Calibri"/>
              </a:rPr>
              <a:t>make </a:t>
            </a:r>
            <a:r>
              <a:rPr lang="en-US" sz="1600" spc="-5" dirty="0">
                <a:cs typeface="Calibri"/>
              </a:rPr>
              <a:t>up </a:t>
            </a:r>
            <a:r>
              <a:rPr lang="en-US" sz="1600" dirty="0">
                <a:cs typeface="Calibri"/>
              </a:rPr>
              <a:t>the</a:t>
            </a:r>
            <a:r>
              <a:rPr lang="en-US" sz="1600" spc="-85" dirty="0">
                <a:cs typeface="Calibri"/>
              </a:rPr>
              <a:t> </a:t>
            </a:r>
            <a:r>
              <a:rPr lang="en-US" sz="1600" spc="-5" dirty="0">
                <a:cs typeface="Calibri"/>
              </a:rPr>
              <a:t>tendon</a:t>
            </a:r>
            <a:r>
              <a:rPr lang="en-US" sz="1600" spc="-5" dirty="0" smtClean="0">
                <a:cs typeface="Calibri"/>
              </a:rPr>
              <a:t>.</a:t>
            </a:r>
            <a:endParaRPr lang="en-US" sz="1600" dirty="0">
              <a:cs typeface="Times New Roman"/>
            </a:endParaRPr>
          </a:p>
          <a:p>
            <a:pPr marL="12701" marR="258445">
              <a:lnSpc>
                <a:spcPct val="100000"/>
              </a:lnSpc>
              <a:buClr>
                <a:schemeClr val="accent2"/>
              </a:buClr>
              <a:tabLst>
                <a:tab pos="269240" algn="l"/>
              </a:tabLst>
            </a:pPr>
            <a:r>
              <a:rPr lang="en-US" sz="1600" spc="-25" dirty="0">
                <a:solidFill>
                  <a:srgbClr val="FF0000"/>
                </a:solidFill>
                <a:cs typeface="Calibri"/>
              </a:rPr>
              <a:t>Transmit </a:t>
            </a:r>
            <a:r>
              <a:rPr lang="en-US" sz="1600" spc="-10" dirty="0">
                <a:solidFill>
                  <a:srgbClr val="FF0000"/>
                </a:solidFill>
                <a:cs typeface="Calibri"/>
              </a:rPr>
              <a:t>information</a:t>
            </a:r>
            <a:r>
              <a:rPr lang="en-US" sz="1600" spc="-70" dirty="0">
                <a:solidFill>
                  <a:srgbClr val="FF0000"/>
                </a:solidFill>
                <a:cs typeface="Calibri"/>
              </a:rPr>
              <a:t> </a:t>
            </a:r>
            <a:r>
              <a:rPr lang="en-US" sz="1600" dirty="0">
                <a:solidFill>
                  <a:srgbClr val="FF0000"/>
                </a:solidFill>
                <a:cs typeface="Calibri"/>
              </a:rPr>
              <a:t>about </a:t>
            </a:r>
            <a:r>
              <a:rPr lang="en-US" sz="1600" spc="-10" dirty="0">
                <a:solidFill>
                  <a:srgbClr val="FF0000"/>
                </a:solidFill>
                <a:cs typeface="Calibri"/>
              </a:rPr>
              <a:t>tendon tension </a:t>
            </a:r>
            <a:r>
              <a:rPr lang="en-US" sz="1600" dirty="0">
                <a:solidFill>
                  <a:srgbClr val="FF0000"/>
                </a:solidFill>
                <a:cs typeface="Calibri"/>
              </a:rPr>
              <a:t>or </a:t>
            </a:r>
            <a:r>
              <a:rPr lang="en-US" sz="1600" spc="-30" dirty="0">
                <a:solidFill>
                  <a:srgbClr val="FF0000"/>
                </a:solidFill>
                <a:cs typeface="Calibri"/>
              </a:rPr>
              <a:t>rate </a:t>
            </a:r>
            <a:r>
              <a:rPr lang="en-US" sz="1600" dirty="0">
                <a:solidFill>
                  <a:srgbClr val="FF0000"/>
                </a:solidFill>
                <a:cs typeface="Calibri"/>
              </a:rPr>
              <a:t>of </a:t>
            </a:r>
            <a:r>
              <a:rPr lang="en-US" sz="1600" spc="-10" dirty="0">
                <a:solidFill>
                  <a:srgbClr val="FF0000"/>
                </a:solidFill>
                <a:cs typeface="Calibri"/>
              </a:rPr>
              <a:t>change </a:t>
            </a:r>
            <a:r>
              <a:rPr lang="en-US" sz="1600" dirty="0">
                <a:solidFill>
                  <a:srgbClr val="FF0000"/>
                </a:solidFill>
                <a:cs typeface="Calibri"/>
              </a:rPr>
              <a:t>of</a:t>
            </a:r>
            <a:r>
              <a:rPr lang="en-US" sz="1600" spc="-55" dirty="0">
                <a:solidFill>
                  <a:srgbClr val="FF0000"/>
                </a:solidFill>
                <a:cs typeface="Calibri"/>
              </a:rPr>
              <a:t> </a:t>
            </a:r>
            <a:r>
              <a:rPr lang="en-US" sz="1600" spc="-10" dirty="0">
                <a:solidFill>
                  <a:srgbClr val="FF0000"/>
                </a:solidFill>
                <a:cs typeface="Calibri"/>
              </a:rPr>
              <a:t>tension.</a:t>
            </a:r>
            <a:endParaRPr lang="en-US" sz="1600" dirty="0">
              <a:cs typeface="Calibri"/>
            </a:endParaRPr>
          </a:p>
          <a:p>
            <a:endParaRPr lang="en-US" sz="1600" dirty="0"/>
          </a:p>
        </p:txBody>
      </p:sp>
      <p:sp>
        <p:nvSpPr>
          <p:cNvPr id="5" name="Rectangle 4"/>
          <p:cNvSpPr/>
          <p:nvPr/>
        </p:nvSpPr>
        <p:spPr>
          <a:xfrm>
            <a:off x="609461" y="1219200"/>
            <a:ext cx="4620855" cy="1849760"/>
          </a:xfrm>
          <a:prstGeom prst="rect">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rot="5400000">
            <a:off x="4519292" y="1913248"/>
            <a:ext cx="1849760" cy="461665"/>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233"/>
          <a:stretch/>
        </p:blipFill>
        <p:spPr>
          <a:xfrm>
            <a:off x="602606" y="3220126"/>
            <a:ext cx="5140169" cy="3037200"/>
          </a:xfrm>
          <a:prstGeom prst="rect">
            <a:avLst/>
          </a:prstGeom>
        </p:spPr>
      </p:pic>
      <p:cxnSp>
        <p:nvCxnSpPr>
          <p:cNvPr id="10" name="Straight Connector 9"/>
          <p:cNvCxnSpPr/>
          <p:nvPr/>
        </p:nvCxnSpPr>
        <p:spPr>
          <a:xfrm flipH="1">
            <a:off x="5781724" y="1135500"/>
            <a:ext cx="2052" cy="2097043"/>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5877728" y="1190644"/>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Over stretch</a:t>
            </a:r>
            <a:endParaRPr lang="en-US" sz="1400" dirty="0"/>
          </a:p>
        </p:txBody>
      </p:sp>
      <p:sp>
        <p:nvSpPr>
          <p:cNvPr id="14" name="Rectangle 13"/>
          <p:cNvSpPr/>
          <p:nvPr/>
        </p:nvSpPr>
        <p:spPr>
          <a:xfrm>
            <a:off x="7808554" y="1190644"/>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Golgi tendon organ</a:t>
            </a:r>
            <a:endParaRPr lang="en-US" sz="1400" dirty="0"/>
          </a:p>
        </p:txBody>
      </p:sp>
      <p:sp>
        <p:nvSpPr>
          <p:cNvPr id="15" name="Rectangle 14"/>
          <p:cNvSpPr/>
          <p:nvPr/>
        </p:nvSpPr>
        <p:spPr>
          <a:xfrm>
            <a:off x="9739380" y="1203608"/>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Afferent 1b</a:t>
            </a:r>
            <a:endParaRPr lang="en-US" sz="1400" dirty="0"/>
          </a:p>
        </p:txBody>
      </p:sp>
      <p:sp>
        <p:nvSpPr>
          <p:cNvPr id="16" name="Rectangle 15"/>
          <p:cNvSpPr/>
          <p:nvPr/>
        </p:nvSpPr>
        <p:spPr>
          <a:xfrm>
            <a:off x="9727919" y="1890736"/>
            <a:ext cx="1857745"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Spinal cord (center)</a:t>
            </a:r>
            <a:endParaRPr lang="en-US" sz="1400" dirty="0"/>
          </a:p>
        </p:txBody>
      </p:sp>
      <p:sp>
        <p:nvSpPr>
          <p:cNvPr id="17" name="Rectangle 16"/>
          <p:cNvSpPr/>
          <p:nvPr/>
        </p:nvSpPr>
        <p:spPr>
          <a:xfrm>
            <a:off x="7802823" y="1890736"/>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Inhibitory interneuron (glycine)</a:t>
            </a:r>
            <a:endParaRPr lang="en-US" sz="1400" dirty="0"/>
          </a:p>
        </p:txBody>
      </p:sp>
      <p:sp>
        <p:nvSpPr>
          <p:cNvPr id="18" name="Rectangle 17"/>
          <p:cNvSpPr/>
          <p:nvPr/>
        </p:nvSpPr>
        <p:spPr>
          <a:xfrm>
            <a:off x="5877728" y="1890736"/>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Efferent </a:t>
            </a:r>
            <a:r>
              <a:rPr lang="el-GR" sz="1400" dirty="0" smtClean="0"/>
              <a:t>α</a:t>
            </a:r>
            <a:r>
              <a:rPr lang="en-US" sz="1400" dirty="0" smtClean="0"/>
              <a:t> motor</a:t>
            </a:r>
            <a:endParaRPr lang="en-US" sz="1400" dirty="0"/>
          </a:p>
        </p:txBody>
      </p:sp>
      <p:sp>
        <p:nvSpPr>
          <p:cNvPr id="19" name="Rectangle 18"/>
          <p:cNvSpPr/>
          <p:nvPr/>
        </p:nvSpPr>
        <p:spPr>
          <a:xfrm>
            <a:off x="5891031" y="2606984"/>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t>Extrafusal</a:t>
            </a:r>
            <a:r>
              <a:rPr lang="en-US" sz="1400" dirty="0" smtClean="0"/>
              <a:t> fibers</a:t>
            </a:r>
            <a:endParaRPr lang="en-US" sz="1400" dirty="0"/>
          </a:p>
        </p:txBody>
      </p:sp>
      <p:sp>
        <p:nvSpPr>
          <p:cNvPr id="20" name="Rectangle 19"/>
          <p:cNvSpPr/>
          <p:nvPr/>
        </p:nvSpPr>
        <p:spPr>
          <a:xfrm>
            <a:off x="7821858" y="2605483"/>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Ms Relaxation</a:t>
            </a:r>
          </a:p>
          <a:p>
            <a:pPr algn="ctr"/>
            <a:r>
              <a:rPr lang="en-US" sz="1400" dirty="0"/>
              <a:t>(lengthening reaction)</a:t>
            </a:r>
          </a:p>
        </p:txBody>
      </p:sp>
      <p:sp>
        <p:nvSpPr>
          <p:cNvPr id="21" name="Rectangle 20"/>
          <p:cNvSpPr/>
          <p:nvPr/>
        </p:nvSpPr>
        <p:spPr>
          <a:xfrm>
            <a:off x="9741223" y="2605483"/>
            <a:ext cx="1834823" cy="5545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Prevent tearing of the muscle or</a:t>
            </a:r>
          </a:p>
          <a:p>
            <a:pPr algn="ctr"/>
            <a:r>
              <a:rPr lang="en-US" sz="1200" dirty="0"/>
              <a:t>avulsion of the tendon</a:t>
            </a:r>
          </a:p>
        </p:txBody>
      </p:sp>
      <p:cxnSp>
        <p:nvCxnSpPr>
          <p:cNvPr id="23" name="Straight Arrow Connector 22"/>
          <p:cNvCxnSpPr>
            <a:stCxn id="13" idx="3"/>
            <a:endCxn id="14" idx="1"/>
          </p:cNvCxnSpPr>
          <p:nvPr/>
        </p:nvCxnSpPr>
        <p:spPr>
          <a:xfrm>
            <a:off x="7712551" y="1467931"/>
            <a:ext cx="9600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14" idx="3"/>
            <a:endCxn id="15" idx="1"/>
          </p:cNvCxnSpPr>
          <p:nvPr/>
        </p:nvCxnSpPr>
        <p:spPr>
          <a:xfrm>
            <a:off x="9643377" y="1467931"/>
            <a:ext cx="96003" cy="129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15" idx="2"/>
            <a:endCxn id="16" idx="0"/>
          </p:cNvCxnSpPr>
          <p:nvPr/>
        </p:nvCxnSpPr>
        <p:spPr>
          <a:xfrm>
            <a:off x="10656792" y="1758182"/>
            <a:ext cx="0" cy="1325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a:stCxn id="16" idx="1"/>
            <a:endCxn id="17" idx="3"/>
          </p:cNvCxnSpPr>
          <p:nvPr/>
        </p:nvCxnSpPr>
        <p:spPr>
          <a:xfrm flipH="1">
            <a:off x="9637646" y="2168023"/>
            <a:ext cx="9027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stCxn id="17" idx="1"/>
            <a:endCxn id="18" idx="3"/>
          </p:cNvCxnSpPr>
          <p:nvPr/>
        </p:nvCxnSpPr>
        <p:spPr>
          <a:xfrm flipH="1">
            <a:off x="7712551" y="2168023"/>
            <a:ext cx="9027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a:stCxn id="18" idx="2"/>
          </p:cNvCxnSpPr>
          <p:nvPr/>
        </p:nvCxnSpPr>
        <p:spPr>
          <a:xfrm flipH="1">
            <a:off x="6795139" y="2445310"/>
            <a:ext cx="1" cy="1601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stCxn id="19" idx="3"/>
            <a:endCxn id="20" idx="1"/>
          </p:cNvCxnSpPr>
          <p:nvPr/>
        </p:nvCxnSpPr>
        <p:spPr>
          <a:xfrm flipV="1">
            <a:off x="7725854" y="2882770"/>
            <a:ext cx="96004" cy="15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flipV="1">
            <a:off x="9656681" y="2879575"/>
            <a:ext cx="96004" cy="15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0" name="TextBox 49"/>
          <p:cNvSpPr txBox="1"/>
          <p:nvPr/>
        </p:nvSpPr>
        <p:spPr>
          <a:xfrm rot="5400000">
            <a:off x="10826541" y="1950730"/>
            <a:ext cx="1956989" cy="461665"/>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sp>
        <p:nvSpPr>
          <p:cNvPr id="51" name="Rectangle 50"/>
          <p:cNvSpPr/>
          <p:nvPr/>
        </p:nvSpPr>
        <p:spPr>
          <a:xfrm>
            <a:off x="3802745" y="5783618"/>
            <a:ext cx="1973915" cy="523220"/>
          </a:xfrm>
          <a:prstGeom prst="rect">
            <a:avLst/>
          </a:prstGeom>
        </p:spPr>
        <p:txBody>
          <a:bodyPr wrap="square">
            <a:spAutoFit/>
          </a:bodyPr>
          <a:lstStyle/>
          <a:p>
            <a:r>
              <a:rPr lang="en-US" sz="1400" spc="-10" dirty="0">
                <a:solidFill>
                  <a:srgbClr val="FF0000"/>
                </a:solidFill>
                <a:cs typeface="Calibri"/>
              </a:rPr>
              <a:t>Reciprocal Excitation of</a:t>
            </a:r>
          </a:p>
          <a:p>
            <a:r>
              <a:rPr lang="en-US" sz="1400" spc="-10" dirty="0">
                <a:solidFill>
                  <a:srgbClr val="FF0000"/>
                </a:solidFill>
                <a:cs typeface="Calibri"/>
              </a:rPr>
              <a:t>antagonist</a:t>
            </a:r>
          </a:p>
        </p:txBody>
      </p:sp>
      <p:sp>
        <p:nvSpPr>
          <p:cNvPr id="52" name="Content Placeholder 3"/>
          <p:cNvSpPr txBox="1">
            <a:spLocks/>
          </p:cNvSpPr>
          <p:nvPr/>
        </p:nvSpPr>
        <p:spPr>
          <a:xfrm>
            <a:off x="5795773" y="3220125"/>
            <a:ext cx="5848921" cy="3037201"/>
          </a:xfrm>
          <a:prstGeom prst="rect">
            <a:avLst/>
          </a:prstGeom>
        </p:spPr>
        <p:style>
          <a:lnRef idx="2">
            <a:schemeClr val="accent2"/>
          </a:lnRef>
          <a:fillRef idx="1">
            <a:schemeClr val="lt1"/>
          </a:fillRef>
          <a:effectRef idx="0">
            <a:schemeClr val="accent2"/>
          </a:effectRef>
          <a:fontRef idx="minor">
            <a:schemeClr val="dk1"/>
          </a:fontRef>
        </p:style>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12701" defTabSz="914400">
              <a:buClr>
                <a:schemeClr val="accent2"/>
              </a:buClr>
              <a:tabLst>
                <a:tab pos="269240" algn="l"/>
              </a:tabLst>
            </a:pPr>
            <a:r>
              <a:rPr lang="en-US" sz="1300" dirty="0" smtClean="0">
                <a:solidFill>
                  <a:srgbClr val="00B050"/>
                </a:solidFill>
              </a:rPr>
              <a:t>Controlled by higher centers; any damage in there will affect Golgi tendon reflex.</a:t>
            </a:r>
          </a:p>
          <a:p>
            <a:pPr marL="12701" defTabSz="914400">
              <a:buClr>
                <a:schemeClr val="accent2"/>
              </a:buClr>
              <a:tabLst>
                <a:tab pos="269240" algn="l"/>
              </a:tabLst>
            </a:pPr>
            <a:endParaRPr lang="en-US" sz="100" dirty="0" smtClean="0">
              <a:cs typeface="Calibri"/>
            </a:endParaRPr>
          </a:p>
          <a:p>
            <a:pPr marL="12701" defTabSz="914400">
              <a:buClr>
                <a:schemeClr val="accent2"/>
              </a:buClr>
              <a:tabLst>
                <a:tab pos="269240" algn="l"/>
              </a:tabLst>
            </a:pPr>
            <a:r>
              <a:rPr lang="en-US" sz="1300" dirty="0" smtClean="0">
                <a:cs typeface="Calibri"/>
              </a:rPr>
              <a:t>Is a </a:t>
            </a:r>
            <a:r>
              <a:rPr lang="en-US" sz="1300" spc="-10" dirty="0" smtClean="0">
                <a:solidFill>
                  <a:srgbClr val="FF0000"/>
                </a:solidFill>
                <a:cs typeface="Calibri"/>
              </a:rPr>
              <a:t>polysynaptic </a:t>
            </a:r>
            <a:r>
              <a:rPr lang="en-US" sz="1300" spc="-15" dirty="0" smtClean="0">
                <a:solidFill>
                  <a:srgbClr val="FF0000"/>
                </a:solidFill>
                <a:cs typeface="Calibri"/>
              </a:rPr>
              <a:t>reflex</a:t>
            </a:r>
            <a:r>
              <a:rPr lang="en-US" sz="1300" spc="-85" dirty="0" smtClean="0">
                <a:solidFill>
                  <a:srgbClr val="FF0000"/>
                </a:solidFill>
                <a:cs typeface="Calibri"/>
              </a:rPr>
              <a:t> </a:t>
            </a:r>
            <a:r>
              <a:rPr lang="en-US" sz="1300" spc="-5" dirty="0" smtClean="0">
                <a:cs typeface="Calibri"/>
              </a:rPr>
              <a:t>(also</a:t>
            </a:r>
            <a:r>
              <a:rPr lang="en-US" sz="1300" dirty="0" smtClean="0">
                <a:cs typeface="Calibri"/>
              </a:rPr>
              <a:t> </a:t>
            </a:r>
            <a:r>
              <a:rPr lang="en-US" sz="1300" spc="-5" dirty="0" smtClean="0">
                <a:cs typeface="Calibri"/>
              </a:rPr>
              <a:t>called </a:t>
            </a:r>
            <a:r>
              <a:rPr lang="en-US" sz="1300" spc="-15" dirty="0" smtClean="0">
                <a:solidFill>
                  <a:schemeClr val="accent2"/>
                </a:solidFill>
                <a:cs typeface="Calibri"/>
              </a:rPr>
              <a:t>inverse stretch</a:t>
            </a:r>
            <a:r>
              <a:rPr lang="en-US" sz="1300" spc="-70" dirty="0" smtClean="0">
                <a:solidFill>
                  <a:schemeClr val="accent2"/>
                </a:solidFill>
                <a:cs typeface="Calibri"/>
              </a:rPr>
              <a:t> </a:t>
            </a:r>
            <a:r>
              <a:rPr lang="en-US" sz="1300" spc="-10" dirty="0" smtClean="0">
                <a:solidFill>
                  <a:schemeClr val="accent2"/>
                </a:solidFill>
                <a:cs typeface="Calibri"/>
              </a:rPr>
              <a:t>reflex</a:t>
            </a:r>
            <a:r>
              <a:rPr lang="en-US" sz="1300" spc="-10" dirty="0" smtClean="0">
                <a:cs typeface="Calibri"/>
              </a:rPr>
              <a:t>).</a:t>
            </a:r>
            <a:endParaRPr lang="en-US" sz="1300" dirty="0" smtClean="0">
              <a:cs typeface="Calibri"/>
            </a:endParaRPr>
          </a:p>
          <a:p>
            <a:pPr defTabSz="914400">
              <a:spcBef>
                <a:spcPts val="5"/>
              </a:spcBef>
              <a:buClr>
                <a:schemeClr val="accent2"/>
              </a:buClr>
            </a:pPr>
            <a:endParaRPr lang="en-US" sz="100" dirty="0" smtClean="0">
              <a:cs typeface="Times New Roman"/>
            </a:endParaRPr>
          </a:p>
          <a:p>
            <a:pPr marL="12701" marR="5080" defTabSz="914400">
              <a:buClr>
                <a:schemeClr val="accent2"/>
              </a:buClr>
              <a:tabLst>
                <a:tab pos="269240" algn="l"/>
              </a:tabLst>
            </a:pPr>
            <a:r>
              <a:rPr lang="en-US" sz="1300" spc="-5" dirty="0" smtClean="0">
                <a:solidFill>
                  <a:schemeClr val="bg1">
                    <a:lumMod val="50000"/>
                  </a:schemeClr>
                </a:solidFill>
                <a:cs typeface="Calibri"/>
              </a:rPr>
              <a:t>The sensory </a:t>
            </a:r>
            <a:r>
              <a:rPr lang="en-US" sz="1300" spc="-10" dirty="0" smtClean="0">
                <a:solidFill>
                  <a:schemeClr val="bg1">
                    <a:lumMod val="50000"/>
                  </a:schemeClr>
                </a:solidFill>
                <a:cs typeface="Calibri"/>
              </a:rPr>
              <a:t>receptor </a:t>
            </a:r>
            <a:r>
              <a:rPr lang="en-US" sz="1300" dirty="0" smtClean="0">
                <a:solidFill>
                  <a:schemeClr val="bg1">
                    <a:lumMod val="50000"/>
                  </a:schemeClr>
                </a:solidFill>
                <a:cs typeface="Calibri"/>
              </a:rPr>
              <a:t>is </a:t>
            </a:r>
            <a:r>
              <a:rPr lang="en-US" sz="1300" spc="-5" dirty="0" err="1" smtClean="0">
                <a:solidFill>
                  <a:schemeClr val="bg1">
                    <a:lumMod val="50000"/>
                  </a:schemeClr>
                </a:solidFill>
                <a:cs typeface="Calibri"/>
              </a:rPr>
              <a:t>golgi</a:t>
            </a:r>
            <a:r>
              <a:rPr lang="en-US" sz="1300" spc="-5" dirty="0" smtClean="0">
                <a:solidFill>
                  <a:schemeClr val="bg1">
                    <a:lumMod val="50000"/>
                  </a:schemeClr>
                </a:solidFill>
                <a:cs typeface="Calibri"/>
              </a:rPr>
              <a:t>  </a:t>
            </a:r>
            <a:r>
              <a:rPr lang="en-US" sz="1300" spc="-10" dirty="0" smtClean="0">
                <a:solidFill>
                  <a:schemeClr val="bg1">
                    <a:lumMod val="50000"/>
                  </a:schemeClr>
                </a:solidFill>
                <a:cs typeface="Calibri"/>
              </a:rPr>
              <a:t>tendon organ, </a:t>
            </a:r>
            <a:r>
              <a:rPr lang="en-US" sz="1300" dirty="0" smtClean="0">
                <a:solidFill>
                  <a:schemeClr val="bg1">
                    <a:lumMod val="50000"/>
                  </a:schemeClr>
                </a:solidFill>
                <a:cs typeface="Calibri"/>
              </a:rPr>
              <a:t>which is a  </a:t>
            </a:r>
            <a:r>
              <a:rPr lang="en-US" sz="1300" spc="-15" dirty="0" smtClean="0">
                <a:solidFill>
                  <a:schemeClr val="bg1">
                    <a:lumMod val="50000"/>
                  </a:schemeClr>
                </a:solidFill>
                <a:cs typeface="Calibri"/>
              </a:rPr>
              <a:t>netlike </a:t>
            </a:r>
            <a:r>
              <a:rPr lang="en-US" sz="1300" spc="-10" dirty="0" smtClean="0">
                <a:solidFill>
                  <a:schemeClr val="bg1">
                    <a:lumMod val="50000"/>
                  </a:schemeClr>
                </a:solidFill>
                <a:cs typeface="Calibri"/>
              </a:rPr>
              <a:t>collections </a:t>
            </a:r>
            <a:r>
              <a:rPr lang="en-US" sz="1300" spc="-5" dirty="0" smtClean="0">
                <a:solidFill>
                  <a:schemeClr val="bg1">
                    <a:lumMod val="50000"/>
                  </a:schemeClr>
                </a:solidFill>
                <a:cs typeface="Calibri"/>
              </a:rPr>
              <a:t>of nerve  </a:t>
            </a:r>
            <a:r>
              <a:rPr lang="en-US" sz="1300" dirty="0" smtClean="0">
                <a:solidFill>
                  <a:schemeClr val="bg1">
                    <a:lumMod val="50000"/>
                  </a:schemeClr>
                </a:solidFill>
                <a:cs typeface="Calibri"/>
              </a:rPr>
              <a:t>endings </a:t>
            </a:r>
            <a:r>
              <a:rPr lang="en-US" sz="1300" spc="-5" dirty="0" smtClean="0">
                <a:solidFill>
                  <a:schemeClr val="bg1">
                    <a:lumMod val="50000"/>
                  </a:schemeClr>
                </a:solidFill>
                <a:cs typeface="Calibri"/>
              </a:rPr>
              <a:t>(group </a:t>
            </a:r>
            <a:r>
              <a:rPr lang="en-US" sz="1300" spc="-5" dirty="0" err="1" smtClean="0">
                <a:solidFill>
                  <a:schemeClr val="bg1">
                    <a:lumMod val="50000"/>
                  </a:schemeClr>
                </a:solidFill>
                <a:cs typeface="Calibri"/>
              </a:rPr>
              <a:t>ib</a:t>
            </a:r>
            <a:r>
              <a:rPr lang="en-US" sz="1300" spc="-5" dirty="0" smtClean="0">
                <a:solidFill>
                  <a:schemeClr val="bg1">
                    <a:lumMod val="50000"/>
                  </a:schemeClr>
                </a:solidFill>
                <a:cs typeface="Calibri"/>
              </a:rPr>
              <a:t>) </a:t>
            </a:r>
            <a:r>
              <a:rPr lang="en-US" sz="1300" dirty="0" smtClean="0">
                <a:solidFill>
                  <a:schemeClr val="bg1">
                    <a:lumMod val="50000"/>
                  </a:schemeClr>
                </a:solidFill>
                <a:cs typeface="Calibri"/>
              </a:rPr>
              <a:t>in a</a:t>
            </a:r>
            <a:r>
              <a:rPr lang="en-US" sz="1300" spc="-155" dirty="0" smtClean="0">
                <a:solidFill>
                  <a:schemeClr val="bg1">
                    <a:lumMod val="50000"/>
                  </a:schemeClr>
                </a:solidFill>
                <a:cs typeface="Calibri"/>
              </a:rPr>
              <a:t> </a:t>
            </a:r>
            <a:r>
              <a:rPr lang="en-US" sz="1300" spc="-5" dirty="0" smtClean="0">
                <a:solidFill>
                  <a:schemeClr val="bg1">
                    <a:lumMod val="50000"/>
                  </a:schemeClr>
                </a:solidFill>
                <a:cs typeface="Calibri"/>
              </a:rPr>
              <a:t>tendon.</a:t>
            </a:r>
            <a:endParaRPr lang="en-US" sz="1300" dirty="0" smtClean="0">
              <a:solidFill>
                <a:schemeClr val="bg1">
                  <a:lumMod val="50000"/>
                </a:schemeClr>
              </a:solidFill>
              <a:cs typeface="Calibri"/>
            </a:endParaRPr>
          </a:p>
          <a:p>
            <a:pPr defTabSz="914400">
              <a:spcBef>
                <a:spcPts val="5"/>
              </a:spcBef>
              <a:buClr>
                <a:schemeClr val="accent2"/>
              </a:buClr>
            </a:pPr>
            <a:endParaRPr lang="en-US" sz="100" dirty="0" smtClean="0">
              <a:solidFill>
                <a:schemeClr val="bg1">
                  <a:lumMod val="50000"/>
                </a:schemeClr>
              </a:solidFill>
              <a:cs typeface="Times New Roman"/>
            </a:endParaRPr>
          </a:p>
          <a:p>
            <a:pPr marL="12701" marR="269875" defTabSz="914400">
              <a:buClr>
                <a:schemeClr val="accent2"/>
              </a:buClr>
              <a:tabLst>
                <a:tab pos="337185" algn="l"/>
                <a:tab pos="337820" algn="l"/>
              </a:tabLst>
            </a:pPr>
            <a:r>
              <a:rPr lang="en-US" sz="1300" spc="-5" dirty="0" smtClean="0">
                <a:solidFill>
                  <a:schemeClr val="bg1">
                    <a:lumMod val="50000"/>
                  </a:schemeClr>
                </a:solidFill>
                <a:cs typeface="Calibri"/>
              </a:rPr>
              <a:t>The </a:t>
            </a:r>
            <a:r>
              <a:rPr lang="en-US" sz="1300" spc="-20" dirty="0" smtClean="0">
                <a:solidFill>
                  <a:schemeClr val="bg1">
                    <a:lumMod val="50000"/>
                  </a:schemeClr>
                </a:solidFill>
                <a:cs typeface="Calibri"/>
              </a:rPr>
              <a:t>afferent </a:t>
            </a:r>
            <a:r>
              <a:rPr lang="en-US" sz="1300" spc="-10" dirty="0" smtClean="0">
                <a:solidFill>
                  <a:schemeClr val="bg1">
                    <a:lumMod val="50000"/>
                  </a:schemeClr>
                </a:solidFill>
                <a:cs typeface="Calibri"/>
              </a:rPr>
              <a:t>fibers </a:t>
            </a:r>
            <a:r>
              <a:rPr lang="en-US" sz="1300" spc="-15" dirty="0" smtClean="0">
                <a:solidFill>
                  <a:schemeClr val="bg1">
                    <a:lumMod val="50000"/>
                  </a:schemeClr>
                </a:solidFill>
                <a:cs typeface="Calibri"/>
              </a:rPr>
              <a:t>are  </a:t>
            </a:r>
            <a:r>
              <a:rPr lang="en-US" sz="1300" spc="-5" dirty="0" smtClean="0">
                <a:solidFill>
                  <a:schemeClr val="bg1">
                    <a:lumMod val="50000"/>
                  </a:schemeClr>
                </a:solidFill>
                <a:cs typeface="Calibri"/>
              </a:rPr>
              <a:t>entwined </a:t>
            </a:r>
            <a:r>
              <a:rPr lang="en-US" sz="1300" dirty="0" smtClean="0">
                <a:solidFill>
                  <a:schemeClr val="bg1">
                    <a:lumMod val="50000"/>
                  </a:schemeClr>
                </a:solidFill>
                <a:cs typeface="Calibri"/>
              </a:rPr>
              <a:t>within </a:t>
            </a:r>
            <a:r>
              <a:rPr lang="en-US" sz="1300" spc="-5" dirty="0" smtClean="0">
                <a:solidFill>
                  <a:schemeClr val="bg1">
                    <a:lumMod val="50000"/>
                  </a:schemeClr>
                </a:solidFill>
                <a:cs typeface="Calibri"/>
              </a:rPr>
              <a:t>bundles of  </a:t>
            </a:r>
            <a:r>
              <a:rPr lang="en-US" sz="1300" spc="-10" dirty="0" smtClean="0">
                <a:solidFill>
                  <a:schemeClr val="bg1">
                    <a:lumMod val="50000"/>
                  </a:schemeClr>
                </a:solidFill>
                <a:cs typeface="Calibri"/>
              </a:rPr>
              <a:t>connective </a:t>
            </a:r>
            <a:r>
              <a:rPr lang="en-US" sz="1300" dirty="0" smtClean="0">
                <a:solidFill>
                  <a:schemeClr val="bg1">
                    <a:lumMod val="50000"/>
                  </a:schemeClr>
                </a:solidFill>
                <a:cs typeface="Calibri"/>
              </a:rPr>
              <a:t>tissue </a:t>
            </a:r>
            <a:r>
              <a:rPr lang="en-US" sz="1300" spc="-10" dirty="0" smtClean="0">
                <a:solidFill>
                  <a:schemeClr val="bg1">
                    <a:lumMod val="50000"/>
                  </a:schemeClr>
                </a:solidFill>
                <a:cs typeface="Calibri"/>
              </a:rPr>
              <a:t>fibers that  </a:t>
            </a:r>
            <a:r>
              <a:rPr lang="en-US" sz="1300" spc="-20" dirty="0" smtClean="0">
                <a:solidFill>
                  <a:schemeClr val="bg1">
                    <a:lumMod val="50000"/>
                  </a:schemeClr>
                </a:solidFill>
                <a:cs typeface="Calibri"/>
              </a:rPr>
              <a:t>make </a:t>
            </a:r>
            <a:r>
              <a:rPr lang="en-US" sz="1300" spc="-5" dirty="0" smtClean="0">
                <a:solidFill>
                  <a:schemeClr val="bg1">
                    <a:lumMod val="50000"/>
                  </a:schemeClr>
                </a:solidFill>
                <a:cs typeface="Calibri"/>
              </a:rPr>
              <a:t>up </a:t>
            </a:r>
            <a:r>
              <a:rPr lang="en-US" sz="1300" dirty="0" smtClean="0">
                <a:solidFill>
                  <a:schemeClr val="bg1">
                    <a:lumMod val="50000"/>
                  </a:schemeClr>
                </a:solidFill>
                <a:cs typeface="Calibri"/>
              </a:rPr>
              <a:t>the</a:t>
            </a:r>
            <a:r>
              <a:rPr lang="en-US" sz="1300" spc="-85" dirty="0" smtClean="0">
                <a:solidFill>
                  <a:schemeClr val="bg1">
                    <a:lumMod val="50000"/>
                  </a:schemeClr>
                </a:solidFill>
                <a:cs typeface="Calibri"/>
              </a:rPr>
              <a:t> </a:t>
            </a:r>
            <a:r>
              <a:rPr lang="en-US" sz="1300" spc="-5" dirty="0" smtClean="0">
                <a:solidFill>
                  <a:schemeClr val="bg1">
                    <a:lumMod val="50000"/>
                  </a:schemeClr>
                </a:solidFill>
                <a:cs typeface="Calibri"/>
              </a:rPr>
              <a:t>tendon.</a:t>
            </a:r>
            <a:endParaRPr lang="en-US" sz="1300" dirty="0" smtClean="0">
              <a:solidFill>
                <a:schemeClr val="bg1">
                  <a:lumMod val="50000"/>
                </a:schemeClr>
              </a:solidFill>
              <a:cs typeface="Calibri"/>
            </a:endParaRPr>
          </a:p>
          <a:p>
            <a:pPr defTabSz="914400">
              <a:spcBef>
                <a:spcPts val="5"/>
              </a:spcBef>
              <a:buClr>
                <a:schemeClr val="accent2"/>
              </a:buClr>
            </a:pPr>
            <a:endParaRPr lang="en-US" sz="200" dirty="0" smtClean="0">
              <a:cs typeface="Times New Roman"/>
            </a:endParaRPr>
          </a:p>
          <a:p>
            <a:pPr marL="12701" marR="258445" defTabSz="914400">
              <a:buClr>
                <a:schemeClr val="accent2"/>
              </a:buClr>
              <a:tabLst>
                <a:tab pos="269240" algn="l"/>
              </a:tabLst>
            </a:pPr>
            <a:r>
              <a:rPr lang="en-US" sz="1300" spc="-25" dirty="0" smtClean="0">
                <a:solidFill>
                  <a:srgbClr val="FF0000"/>
                </a:solidFill>
                <a:cs typeface="Calibri"/>
              </a:rPr>
              <a:t>Transmit </a:t>
            </a:r>
            <a:r>
              <a:rPr lang="en-US" sz="1300" spc="-10" dirty="0" smtClean="0">
                <a:solidFill>
                  <a:srgbClr val="FF0000"/>
                </a:solidFill>
                <a:cs typeface="Calibri"/>
              </a:rPr>
              <a:t>information</a:t>
            </a:r>
            <a:r>
              <a:rPr lang="en-US" sz="1300" spc="-70" dirty="0" smtClean="0">
                <a:solidFill>
                  <a:srgbClr val="FF0000"/>
                </a:solidFill>
                <a:cs typeface="Calibri"/>
              </a:rPr>
              <a:t> </a:t>
            </a:r>
            <a:r>
              <a:rPr lang="en-US" sz="1300" dirty="0" smtClean="0">
                <a:solidFill>
                  <a:srgbClr val="FF0000"/>
                </a:solidFill>
                <a:cs typeface="Calibri"/>
              </a:rPr>
              <a:t>about  </a:t>
            </a:r>
            <a:r>
              <a:rPr lang="en-US" sz="1300" spc="-10" dirty="0" smtClean="0">
                <a:solidFill>
                  <a:srgbClr val="FF0000"/>
                </a:solidFill>
                <a:cs typeface="Calibri"/>
              </a:rPr>
              <a:t>tendon tension </a:t>
            </a:r>
            <a:r>
              <a:rPr lang="en-US" sz="1300" dirty="0" smtClean="0">
                <a:solidFill>
                  <a:srgbClr val="FF0000"/>
                </a:solidFill>
                <a:cs typeface="Calibri"/>
              </a:rPr>
              <a:t>or </a:t>
            </a:r>
            <a:r>
              <a:rPr lang="en-US" sz="1300" spc="-30" dirty="0" smtClean="0">
                <a:solidFill>
                  <a:srgbClr val="FF0000"/>
                </a:solidFill>
                <a:cs typeface="Calibri"/>
              </a:rPr>
              <a:t>rate </a:t>
            </a:r>
            <a:r>
              <a:rPr lang="en-US" sz="1300" dirty="0" smtClean="0">
                <a:solidFill>
                  <a:srgbClr val="FF0000"/>
                </a:solidFill>
                <a:cs typeface="Calibri"/>
              </a:rPr>
              <a:t>of  </a:t>
            </a:r>
            <a:r>
              <a:rPr lang="en-US" sz="1300" spc="-10" dirty="0" smtClean="0">
                <a:solidFill>
                  <a:srgbClr val="FF0000"/>
                </a:solidFill>
                <a:cs typeface="Calibri"/>
              </a:rPr>
              <a:t>change </a:t>
            </a:r>
            <a:r>
              <a:rPr lang="en-US" sz="1300" dirty="0" smtClean="0">
                <a:solidFill>
                  <a:srgbClr val="FF0000"/>
                </a:solidFill>
                <a:cs typeface="Calibri"/>
              </a:rPr>
              <a:t>of</a:t>
            </a:r>
            <a:r>
              <a:rPr lang="en-US" sz="1300" spc="-55" dirty="0" smtClean="0">
                <a:solidFill>
                  <a:srgbClr val="FF0000"/>
                </a:solidFill>
                <a:cs typeface="Calibri"/>
              </a:rPr>
              <a:t> </a:t>
            </a:r>
            <a:r>
              <a:rPr lang="en-US" sz="1300" spc="-10" dirty="0" smtClean="0">
                <a:solidFill>
                  <a:srgbClr val="FF0000"/>
                </a:solidFill>
                <a:cs typeface="Calibri"/>
              </a:rPr>
              <a:t>tension.</a:t>
            </a:r>
            <a:endParaRPr lang="en-US" sz="1300" dirty="0" smtClean="0">
              <a:cs typeface="Calibri"/>
            </a:endParaRPr>
          </a:p>
          <a:p>
            <a:pPr marL="0" indent="0" algn="r" rtl="1">
              <a:buNone/>
            </a:pPr>
            <a:r>
              <a:rPr lang="ar-SA" sz="1300" dirty="0">
                <a:solidFill>
                  <a:schemeClr val="bg1">
                    <a:lumMod val="50000"/>
                  </a:schemeClr>
                </a:solidFill>
                <a:latin typeface="Calibri" panose="020F0502020204030204" pitchFamily="34" charset="0"/>
                <a:cs typeface="Calibri" panose="020F0502020204030204" pitchFamily="34" charset="0"/>
              </a:rPr>
              <a:t>يعني مثلا لو عطيتك قطعة وزنها 200 كيلو ما راح تقدر تتحملها وبترميها على طول لأنها تفعلت عندك الـ </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en-US" sz="1300" dirty="0" smtClean="0">
                <a:solidFill>
                  <a:schemeClr val="bg1">
                    <a:lumMod val="50000"/>
                  </a:schemeClr>
                </a:solidFill>
                <a:latin typeface="Calibri" panose="020F0502020204030204" pitchFamily="34" charset="0"/>
                <a:cs typeface="Calibri" panose="020F0502020204030204" pitchFamily="34" charset="0"/>
              </a:rPr>
              <a:t>Golgi </a:t>
            </a:r>
            <a:r>
              <a:rPr lang="en-US" sz="1300" dirty="0">
                <a:solidFill>
                  <a:schemeClr val="bg1">
                    <a:lumMod val="50000"/>
                  </a:schemeClr>
                </a:solidFill>
                <a:latin typeface="Calibri" panose="020F0502020204030204" pitchFamily="34" charset="0"/>
                <a:cs typeface="Calibri" panose="020F0502020204030204" pitchFamily="34" charset="0"/>
              </a:rPr>
              <a:t>tendon receptors </a:t>
            </a:r>
            <a:r>
              <a:rPr lang="ar-SA" sz="1300" dirty="0" smtClean="0">
                <a:solidFill>
                  <a:schemeClr val="bg1">
                    <a:lumMod val="50000"/>
                  </a:schemeClr>
                </a:solidFill>
                <a:latin typeface="Calibri" panose="020F0502020204030204" pitchFamily="34" charset="0"/>
                <a:cs typeface="Calibri" panose="020F0502020204030204" pitchFamily="34" charset="0"/>
              </a:rPr>
              <a:t>واللي </a:t>
            </a:r>
            <a:r>
              <a:rPr lang="ar-SA" sz="1300" dirty="0">
                <a:solidFill>
                  <a:schemeClr val="bg1">
                    <a:lumMod val="50000"/>
                  </a:schemeClr>
                </a:solidFill>
                <a:latin typeface="Calibri" panose="020F0502020204030204" pitchFamily="34" charset="0"/>
                <a:cs typeface="Calibri" panose="020F0502020204030204" pitchFamily="34" charset="0"/>
              </a:rPr>
              <a:t>بتفعل سلسلة معينة من الأعصاب عشان تخلي عضلتك ترتخي بالأخير بالإضافة لانقباض العضلة اللي لها التأثير المعاكس</a:t>
            </a:r>
            <a:r>
              <a:rPr lang="en-US" sz="1300" dirty="0">
                <a:solidFill>
                  <a:schemeClr val="bg1">
                    <a:lumMod val="50000"/>
                  </a:schemeClr>
                </a:solidFill>
                <a:latin typeface="Calibri" panose="020F0502020204030204" pitchFamily="34" charset="0"/>
                <a:cs typeface="Calibri" panose="020F0502020204030204" pitchFamily="34" charset="0"/>
              </a:rPr>
              <a:t>.</a:t>
            </a:r>
          </a:p>
          <a:p>
            <a:pPr defTabSz="914400"/>
            <a:endParaRPr lang="en-US" sz="1300" dirty="0"/>
          </a:p>
        </p:txBody>
      </p:sp>
    </p:spTree>
    <p:extLst>
      <p:ext uri="{BB962C8B-B14F-4D97-AF65-F5344CB8AC3E}">
        <p14:creationId xmlns:p14="http://schemas.microsoft.com/office/powerpoint/2010/main" val="235468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484952" cy="990600"/>
          </a:xfrm>
        </p:spPr>
        <p:txBody>
          <a:bodyPr>
            <a:normAutofit fontScale="90000"/>
          </a:bodyPr>
          <a:lstStyle/>
          <a:p>
            <a:r>
              <a:rPr lang="en-US" sz="3200" dirty="0"/>
              <a:t>Component of stretch reflex</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a:xfrm>
            <a:off x="609460" y="1219200"/>
            <a:ext cx="5340935" cy="4937760"/>
          </a:xfrm>
        </p:spPr>
        <p:txBody>
          <a:bodyPr>
            <a:normAutofit/>
          </a:bodyPr>
          <a:lstStyle/>
          <a:p>
            <a:pPr marL="0" indent="0">
              <a:buNone/>
            </a:pPr>
            <a:r>
              <a:rPr lang="en-US" sz="1400" spc="-10" dirty="0" smtClean="0">
                <a:solidFill>
                  <a:schemeClr val="accent2">
                    <a:lumMod val="75000"/>
                  </a:schemeClr>
                </a:solidFill>
                <a:cs typeface="Calibri"/>
              </a:rPr>
              <a:t>1-Dynamic </a:t>
            </a:r>
            <a:r>
              <a:rPr lang="en-US" sz="1400" spc="-25" dirty="0">
                <a:solidFill>
                  <a:schemeClr val="accent2">
                    <a:lumMod val="75000"/>
                  </a:schemeClr>
                </a:solidFill>
                <a:cs typeface="Calibri"/>
              </a:rPr>
              <a:t>stretch reflex </a:t>
            </a:r>
            <a:r>
              <a:rPr lang="en-US" sz="1400" dirty="0">
                <a:solidFill>
                  <a:schemeClr val="accent2">
                    <a:lumMod val="75000"/>
                  </a:schemeClr>
                </a:solidFill>
                <a:cs typeface="Calibri"/>
              </a:rPr>
              <a:t>(dynamic or </a:t>
            </a:r>
            <a:r>
              <a:rPr lang="en-US" sz="1400" spc="-5" dirty="0">
                <a:solidFill>
                  <a:schemeClr val="accent2">
                    <a:lumMod val="75000"/>
                  </a:schemeClr>
                </a:solidFill>
                <a:cs typeface="Calibri"/>
              </a:rPr>
              <a:t>phasic  response):</a:t>
            </a:r>
          </a:p>
          <a:p>
            <a:endParaRPr lang="en-US" sz="1400" dirty="0"/>
          </a:p>
        </p:txBody>
      </p:sp>
      <p:cxnSp>
        <p:nvCxnSpPr>
          <p:cNvPr id="5" name="Straight Connector 4"/>
          <p:cNvCxnSpPr/>
          <p:nvPr/>
        </p:nvCxnSpPr>
        <p:spPr>
          <a:xfrm flipH="1">
            <a:off x="5819020" y="1166019"/>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04404" y="1731714"/>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Sudden </a:t>
            </a:r>
            <a:r>
              <a:rPr lang="en-US" sz="1400" spc="-10" dirty="0" smtClean="0">
                <a:solidFill>
                  <a:srgbClr val="FF0000"/>
                </a:solidFill>
                <a:cs typeface="Calibri"/>
              </a:rPr>
              <a:t>rapid </a:t>
            </a:r>
            <a:r>
              <a:rPr lang="en-US" sz="1400" spc="-20" dirty="0" smtClean="0">
                <a:solidFill>
                  <a:srgbClr val="FF0000"/>
                </a:solidFill>
                <a:cs typeface="Calibri"/>
              </a:rPr>
              <a:t>stretch </a:t>
            </a:r>
            <a:r>
              <a:rPr lang="en-US" sz="1400" dirty="0" smtClean="0">
                <a:cs typeface="Calibri"/>
              </a:rPr>
              <a:t>of a </a:t>
            </a:r>
            <a:r>
              <a:rPr lang="en-US" sz="1400" spc="-5" dirty="0" smtClean="0">
                <a:cs typeface="Calibri"/>
              </a:rPr>
              <a:t>muscle </a:t>
            </a:r>
            <a:endParaRPr lang="en-US" sz="1400" dirty="0"/>
          </a:p>
        </p:txBody>
      </p:sp>
      <p:sp>
        <p:nvSpPr>
          <p:cNvPr id="8" name="Rectangle 7"/>
          <p:cNvSpPr/>
          <p:nvPr/>
        </p:nvSpPr>
        <p:spPr>
          <a:xfrm>
            <a:off x="3479541" y="1731714"/>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Stimulate nuclear bag fibers which respond to rate or velocity of stretch</a:t>
            </a:r>
            <a:endParaRPr lang="en-US" sz="1400" spc="-5" dirty="0">
              <a:cs typeface="Calibri"/>
            </a:endParaRPr>
          </a:p>
        </p:txBody>
      </p:sp>
      <p:sp>
        <p:nvSpPr>
          <p:cNvPr id="9" name="Rectangle 8"/>
          <p:cNvSpPr/>
          <p:nvPr/>
        </p:nvSpPr>
        <p:spPr>
          <a:xfrm>
            <a:off x="3479540" y="2746878"/>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Discharge synchronous strong impulses from spindles</a:t>
            </a:r>
            <a:endParaRPr lang="en-US" sz="1400" spc="-5" dirty="0">
              <a:cs typeface="Calibri"/>
            </a:endParaRPr>
          </a:p>
        </p:txBody>
      </p:sp>
      <p:sp>
        <p:nvSpPr>
          <p:cNvPr id="10" name="Rectangle 9"/>
          <p:cNvSpPr/>
          <p:nvPr/>
        </p:nvSpPr>
        <p:spPr>
          <a:xfrm>
            <a:off x="604404" y="2746878"/>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Primary ending (</a:t>
            </a:r>
            <a:r>
              <a:rPr lang="en-US" sz="1400" spc="-5" dirty="0" err="1" smtClean="0">
                <a:cs typeface="Calibri"/>
              </a:rPr>
              <a:t>annulospiral</a:t>
            </a:r>
            <a:r>
              <a:rPr lang="en-US" sz="1400" spc="-5" dirty="0" smtClean="0">
                <a:cs typeface="Calibri"/>
              </a:rPr>
              <a:t>) send  potent dynamic signals</a:t>
            </a:r>
            <a:endParaRPr lang="en-US" sz="1400" spc="-5" dirty="0">
              <a:cs typeface="Calibri"/>
            </a:endParaRPr>
          </a:p>
        </p:txBody>
      </p:sp>
      <p:sp>
        <p:nvSpPr>
          <p:cNvPr id="11" name="Rectangle 10"/>
          <p:cNvSpPr/>
          <p:nvPr/>
        </p:nvSpPr>
        <p:spPr>
          <a:xfrm>
            <a:off x="604404" y="3762042"/>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Alpha motor  neuron </a:t>
            </a:r>
            <a:endParaRPr lang="en-US" sz="1400" spc="-5" dirty="0">
              <a:cs typeface="Calibri"/>
            </a:endParaRPr>
          </a:p>
        </p:txBody>
      </p:sp>
      <p:sp>
        <p:nvSpPr>
          <p:cNvPr id="12" name="Rectangle 11"/>
          <p:cNvSpPr/>
          <p:nvPr/>
        </p:nvSpPr>
        <p:spPr>
          <a:xfrm>
            <a:off x="3452545" y="3760051"/>
            <a:ext cx="2172603"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Motor alpha nerve</a:t>
            </a:r>
            <a:endParaRPr lang="en-US" sz="1400" spc="-5" dirty="0">
              <a:cs typeface="Calibri"/>
            </a:endParaRPr>
          </a:p>
        </p:txBody>
      </p:sp>
      <p:sp>
        <p:nvSpPr>
          <p:cNvPr id="13" name="Rectangle 12"/>
          <p:cNvSpPr/>
          <p:nvPr/>
        </p:nvSpPr>
        <p:spPr>
          <a:xfrm>
            <a:off x="604405" y="4842959"/>
            <a:ext cx="5020744"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spc="-5" dirty="0" smtClean="0">
                <a:cs typeface="Calibri"/>
              </a:rPr>
              <a:t>Causing  sudden contraction of muscle </a:t>
            </a:r>
            <a:r>
              <a:rPr lang="en-US" sz="1400" spc="-5" dirty="0" err="1" smtClean="0">
                <a:cs typeface="Calibri"/>
              </a:rPr>
              <a:t>extrafusal</a:t>
            </a:r>
            <a:r>
              <a:rPr lang="en-US" sz="1400" spc="-5" dirty="0" smtClean="0">
                <a:cs typeface="Calibri"/>
              </a:rPr>
              <a:t>  fibers synchronously (jerk movement)</a:t>
            </a:r>
            <a:endParaRPr lang="en-US" sz="1400" spc="-5" dirty="0">
              <a:cs typeface="Calibri"/>
            </a:endParaRPr>
          </a:p>
        </p:txBody>
      </p:sp>
      <p:cxnSp>
        <p:nvCxnSpPr>
          <p:cNvPr id="15" name="Straight Arrow Connector 14"/>
          <p:cNvCxnSpPr>
            <a:stCxn id="7" idx="3"/>
            <a:endCxn id="8" idx="1"/>
          </p:cNvCxnSpPr>
          <p:nvPr/>
        </p:nvCxnSpPr>
        <p:spPr>
          <a:xfrm>
            <a:off x="2777007" y="2127758"/>
            <a:ext cx="7025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8" idx="2"/>
            <a:endCxn id="9" idx="0"/>
          </p:cNvCxnSpPr>
          <p:nvPr/>
        </p:nvCxnSpPr>
        <p:spPr>
          <a:xfrm flipH="1">
            <a:off x="4565842" y="2523802"/>
            <a:ext cx="1" cy="223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9" idx="1"/>
            <a:endCxn id="10" idx="3"/>
          </p:cNvCxnSpPr>
          <p:nvPr/>
        </p:nvCxnSpPr>
        <p:spPr>
          <a:xfrm flipH="1">
            <a:off x="2777007" y="3142922"/>
            <a:ext cx="70253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10" idx="2"/>
            <a:endCxn id="11" idx="0"/>
          </p:cNvCxnSpPr>
          <p:nvPr/>
        </p:nvCxnSpPr>
        <p:spPr>
          <a:xfrm>
            <a:off x="1690706" y="3538966"/>
            <a:ext cx="0" cy="223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stCxn id="11" idx="3"/>
            <a:endCxn id="12" idx="1"/>
          </p:cNvCxnSpPr>
          <p:nvPr/>
        </p:nvCxnSpPr>
        <p:spPr>
          <a:xfrm flipV="1">
            <a:off x="2777007" y="4156095"/>
            <a:ext cx="675538" cy="19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12" idx="2"/>
          </p:cNvCxnSpPr>
          <p:nvPr/>
        </p:nvCxnSpPr>
        <p:spPr>
          <a:xfrm flipH="1">
            <a:off x="4538846" y="4552139"/>
            <a:ext cx="1" cy="2210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Oval 25"/>
          <p:cNvSpPr/>
          <p:nvPr/>
        </p:nvSpPr>
        <p:spPr>
          <a:xfrm>
            <a:off x="2632991" y="1587698"/>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27" name="Oval 26"/>
          <p:cNvSpPr/>
          <p:nvPr/>
        </p:nvSpPr>
        <p:spPr>
          <a:xfrm>
            <a:off x="5450755" y="1591361"/>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28" name="Oval 27"/>
          <p:cNvSpPr/>
          <p:nvPr/>
        </p:nvSpPr>
        <p:spPr>
          <a:xfrm>
            <a:off x="5445615" y="2649033"/>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29" name="Oval 28"/>
          <p:cNvSpPr/>
          <p:nvPr/>
        </p:nvSpPr>
        <p:spPr>
          <a:xfrm>
            <a:off x="2576954" y="2645370"/>
            <a:ext cx="288032" cy="288032"/>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30" name="Oval 29"/>
          <p:cNvSpPr/>
          <p:nvPr/>
        </p:nvSpPr>
        <p:spPr>
          <a:xfrm>
            <a:off x="5445615" y="3706705"/>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6</a:t>
            </a:r>
            <a:endParaRPr lang="en-US" dirty="0">
              <a:solidFill>
                <a:schemeClr val="bg1"/>
              </a:solidFill>
            </a:endParaRPr>
          </a:p>
        </p:txBody>
      </p:sp>
      <p:sp>
        <p:nvSpPr>
          <p:cNvPr id="31" name="Oval 30"/>
          <p:cNvSpPr/>
          <p:nvPr/>
        </p:nvSpPr>
        <p:spPr>
          <a:xfrm>
            <a:off x="2580951" y="3710905"/>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32" name="Oval 31"/>
          <p:cNvSpPr/>
          <p:nvPr/>
        </p:nvSpPr>
        <p:spPr>
          <a:xfrm>
            <a:off x="5445615" y="4773224"/>
            <a:ext cx="288032" cy="305869"/>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7</a:t>
            </a:r>
            <a:endParaRPr lang="en-US" dirty="0">
              <a:solidFill>
                <a:schemeClr val="bg1"/>
              </a:solidFill>
            </a:endParaRPr>
          </a:p>
        </p:txBody>
      </p:sp>
      <p:sp>
        <p:nvSpPr>
          <p:cNvPr id="34" name="TextBox 33"/>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35" name="Rectangle 34"/>
          <p:cNvSpPr/>
          <p:nvPr/>
        </p:nvSpPr>
        <p:spPr>
          <a:xfrm>
            <a:off x="591849" y="5663724"/>
            <a:ext cx="5227171" cy="738664"/>
          </a:xfrm>
          <a:prstGeom prst="rect">
            <a:avLst/>
          </a:prstGeom>
        </p:spPr>
        <p:txBody>
          <a:bodyPr wrap="square">
            <a:spAutoFit/>
          </a:bodyPr>
          <a:lstStyle/>
          <a:p>
            <a:pPr marL="342900" indent="-342900">
              <a:buFont typeface="Arial" charset="0"/>
              <a:buChar char="•"/>
            </a:pPr>
            <a:r>
              <a:rPr lang="en-US" sz="1400" spc="-25" dirty="0">
                <a:solidFill>
                  <a:srgbClr val="FF0000"/>
                </a:solidFill>
                <a:cs typeface="Times New Roman"/>
              </a:rPr>
              <a:t>Conversely, </a:t>
            </a:r>
            <a:r>
              <a:rPr lang="en-US" sz="1400" spc="5" dirty="0">
                <a:solidFill>
                  <a:srgbClr val="FF0000"/>
                </a:solidFill>
                <a:cs typeface="Times New Roman"/>
              </a:rPr>
              <a:t>when </a:t>
            </a:r>
            <a:r>
              <a:rPr lang="en-US" sz="1400" spc="20" dirty="0">
                <a:solidFill>
                  <a:srgbClr val="FF0000"/>
                </a:solidFill>
                <a:cs typeface="Times New Roman"/>
              </a:rPr>
              <a:t>the </a:t>
            </a:r>
            <a:r>
              <a:rPr lang="en-US" sz="1400" dirty="0">
                <a:solidFill>
                  <a:srgbClr val="FF0000"/>
                </a:solidFill>
                <a:cs typeface="Times New Roman"/>
              </a:rPr>
              <a:t>spindle </a:t>
            </a:r>
            <a:r>
              <a:rPr lang="en-US" sz="1400" spc="20" dirty="0">
                <a:solidFill>
                  <a:srgbClr val="FF0000"/>
                </a:solidFill>
                <a:cs typeface="Times New Roman"/>
              </a:rPr>
              <a:t>receptor shortens, the primary </a:t>
            </a:r>
            <a:r>
              <a:rPr lang="en-US" sz="1400" spc="5" dirty="0">
                <a:solidFill>
                  <a:srgbClr val="FF0000"/>
                </a:solidFill>
                <a:cs typeface="Times New Roman"/>
              </a:rPr>
              <a:t>ending</a:t>
            </a:r>
            <a:r>
              <a:rPr lang="en-US" sz="1400" spc="-120" dirty="0">
                <a:solidFill>
                  <a:srgbClr val="FF0000"/>
                </a:solidFill>
                <a:cs typeface="Times New Roman"/>
              </a:rPr>
              <a:t> </a:t>
            </a:r>
            <a:r>
              <a:rPr lang="en-US" sz="1400" dirty="0">
                <a:solidFill>
                  <a:srgbClr val="FF0000"/>
                </a:solidFill>
                <a:cs typeface="Times New Roman"/>
              </a:rPr>
              <a:t>sends</a:t>
            </a:r>
            <a:r>
              <a:rPr lang="en-US" sz="1400" spc="-35" dirty="0">
                <a:solidFill>
                  <a:srgbClr val="FF0000"/>
                </a:solidFill>
                <a:cs typeface="Times New Roman"/>
              </a:rPr>
              <a:t> </a:t>
            </a:r>
            <a:r>
              <a:rPr lang="en-US" sz="1400" spc="-5" dirty="0">
                <a:solidFill>
                  <a:srgbClr val="FF0000"/>
                </a:solidFill>
                <a:cs typeface="Times New Roman"/>
              </a:rPr>
              <a:t>extremely </a:t>
            </a:r>
            <a:r>
              <a:rPr lang="en-US" sz="1400" spc="-35" dirty="0">
                <a:solidFill>
                  <a:srgbClr val="FF0000"/>
                </a:solidFill>
                <a:cs typeface="Times New Roman"/>
              </a:rPr>
              <a:t> </a:t>
            </a:r>
            <a:r>
              <a:rPr lang="en-US" sz="1400" spc="15" dirty="0">
                <a:solidFill>
                  <a:srgbClr val="FF0000"/>
                </a:solidFill>
                <a:cs typeface="Times New Roman"/>
              </a:rPr>
              <a:t>strong, </a:t>
            </a:r>
            <a:r>
              <a:rPr lang="en-US" sz="1400" spc="-5" dirty="0">
                <a:solidFill>
                  <a:srgbClr val="FF0000"/>
                </a:solidFill>
                <a:cs typeface="Times New Roman"/>
              </a:rPr>
              <a:t>negative </a:t>
            </a:r>
            <a:r>
              <a:rPr lang="en-US" sz="1400" dirty="0">
                <a:solidFill>
                  <a:srgbClr val="FF0000"/>
                </a:solidFill>
                <a:cs typeface="Times New Roman"/>
              </a:rPr>
              <a:t>to </a:t>
            </a:r>
            <a:r>
              <a:rPr lang="en-US" sz="1400" spc="-10" dirty="0">
                <a:solidFill>
                  <a:srgbClr val="FF0000"/>
                </a:solidFill>
                <a:cs typeface="Times New Roman"/>
              </a:rPr>
              <a:t>inform </a:t>
            </a:r>
            <a:r>
              <a:rPr lang="en-US" sz="1400" dirty="0">
                <a:solidFill>
                  <a:srgbClr val="FF0000"/>
                </a:solidFill>
                <a:cs typeface="Times New Roman"/>
              </a:rPr>
              <a:t>it</a:t>
            </a:r>
            <a:r>
              <a:rPr lang="en-US" sz="1400" spc="-170" dirty="0">
                <a:solidFill>
                  <a:srgbClr val="FF0000"/>
                </a:solidFill>
                <a:cs typeface="Times New Roman"/>
              </a:rPr>
              <a:t> </a:t>
            </a:r>
            <a:r>
              <a:rPr lang="en-US" sz="1400" spc="-15" dirty="0">
                <a:solidFill>
                  <a:srgbClr val="FF0000"/>
                </a:solidFill>
                <a:cs typeface="Times New Roman"/>
              </a:rPr>
              <a:t>about</a:t>
            </a:r>
            <a:r>
              <a:rPr lang="en-US" sz="1400" spc="-45" dirty="0">
                <a:solidFill>
                  <a:srgbClr val="FF0000"/>
                </a:solidFill>
                <a:cs typeface="Times New Roman"/>
              </a:rPr>
              <a:t> </a:t>
            </a:r>
            <a:r>
              <a:rPr lang="en-US" sz="1400" spc="-15" dirty="0">
                <a:solidFill>
                  <a:srgbClr val="FF0000"/>
                </a:solidFill>
                <a:cs typeface="Times New Roman"/>
              </a:rPr>
              <a:t>muscle </a:t>
            </a:r>
            <a:r>
              <a:rPr lang="en-US" sz="1400" spc="-10" dirty="0" err="1">
                <a:solidFill>
                  <a:srgbClr val="FF0000"/>
                </a:solidFill>
                <a:cs typeface="Times New Roman"/>
              </a:rPr>
              <a:t>unstretch</a:t>
            </a:r>
            <a:r>
              <a:rPr lang="en-US" sz="1400" spc="-10" dirty="0">
                <a:solidFill>
                  <a:srgbClr val="FF0000"/>
                </a:solidFill>
                <a:cs typeface="Times New Roman"/>
              </a:rPr>
              <a:t>.</a:t>
            </a:r>
            <a:endParaRPr lang="en-US" sz="1400" dirty="0">
              <a:solidFill>
                <a:srgbClr val="FF0000"/>
              </a:solidFill>
              <a:cs typeface="Times New Roman"/>
            </a:endParaRPr>
          </a:p>
        </p:txBody>
      </p:sp>
      <p:sp>
        <p:nvSpPr>
          <p:cNvPr id="37" name="Content Placeholder 3"/>
          <p:cNvSpPr txBox="1">
            <a:spLocks/>
          </p:cNvSpPr>
          <p:nvPr/>
        </p:nvSpPr>
        <p:spPr>
          <a:xfrm>
            <a:off x="5819020" y="1083722"/>
            <a:ext cx="5765523" cy="5551834"/>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12700" marR="5080" defTabSz="914400">
              <a:lnSpc>
                <a:spcPts val="2590"/>
              </a:lnSpc>
            </a:pPr>
            <a:r>
              <a:rPr lang="en-US" sz="1300" dirty="0" smtClean="0">
                <a:solidFill>
                  <a:srgbClr val="00B050"/>
                </a:solidFill>
              </a:rPr>
              <a:t>Main components: nuclear bag, annul spiral ending and gamma.</a:t>
            </a:r>
            <a:endParaRPr lang="en-US" sz="1300" b="1" spc="-5" dirty="0" smtClean="0">
              <a:cs typeface="Times New Roman"/>
            </a:endParaRPr>
          </a:p>
          <a:p>
            <a:pPr marL="12700" marR="5080" defTabSz="914400">
              <a:lnSpc>
                <a:spcPts val="2590"/>
              </a:lnSpc>
            </a:pPr>
            <a:r>
              <a:rPr lang="en-US" sz="1300" spc="-5" dirty="0" smtClean="0">
                <a:cs typeface="Times New Roman"/>
              </a:rPr>
              <a:t>Is the basis </a:t>
            </a:r>
            <a:r>
              <a:rPr lang="en-US" sz="1300" dirty="0" smtClean="0">
                <a:cs typeface="Times New Roman"/>
              </a:rPr>
              <a:t>of </a:t>
            </a:r>
            <a:r>
              <a:rPr lang="en-US" sz="1300" u="heavy" dirty="0" smtClean="0">
                <a:cs typeface="Times New Roman"/>
              </a:rPr>
              <a:t>tendon jerk </a:t>
            </a:r>
            <a:r>
              <a:rPr lang="en-US" sz="1300" dirty="0" smtClean="0">
                <a:cs typeface="Times New Roman"/>
              </a:rPr>
              <a:t>( contraction</a:t>
            </a:r>
            <a:r>
              <a:rPr lang="en-US" sz="1300" spc="-110" dirty="0" smtClean="0">
                <a:cs typeface="Times New Roman"/>
              </a:rPr>
              <a:t> </a:t>
            </a:r>
            <a:r>
              <a:rPr lang="en-US" sz="1300" dirty="0" smtClean="0">
                <a:cs typeface="Times New Roman"/>
              </a:rPr>
              <a:t>followed  by </a:t>
            </a:r>
          </a:p>
          <a:p>
            <a:pPr marL="0" marR="5080" indent="0" defTabSz="914400">
              <a:lnSpc>
                <a:spcPts val="2590"/>
              </a:lnSpc>
              <a:buNone/>
            </a:pPr>
            <a:r>
              <a:rPr lang="en-US" sz="1300" dirty="0" smtClean="0">
                <a:cs typeface="Times New Roman"/>
              </a:rPr>
              <a:t>relaxation)</a:t>
            </a:r>
            <a:r>
              <a:rPr lang="en-US" sz="1300" spc="-130" dirty="0" smtClean="0">
                <a:cs typeface="Times New Roman"/>
              </a:rPr>
              <a:t> </a:t>
            </a:r>
            <a:r>
              <a:rPr lang="en-US" sz="1300" dirty="0" smtClean="0">
                <a:solidFill>
                  <a:schemeClr val="bg2">
                    <a:lumMod val="75000"/>
                  </a:schemeClr>
                </a:solidFill>
                <a:cs typeface="Times New Roman"/>
              </a:rPr>
              <a:t>(</a:t>
            </a:r>
            <a:r>
              <a:rPr lang="en-US" sz="1300" dirty="0" err="1" smtClean="0">
                <a:solidFill>
                  <a:schemeClr val="bg2">
                    <a:lumMod val="75000"/>
                  </a:schemeClr>
                </a:solidFill>
                <a:cs typeface="Times New Roman"/>
              </a:rPr>
              <a:t>knee,biceps,triceps</a:t>
            </a:r>
            <a:r>
              <a:rPr lang="en-US" sz="1300" dirty="0" smtClean="0">
                <a:solidFill>
                  <a:schemeClr val="bg2">
                    <a:lumMod val="75000"/>
                  </a:schemeClr>
                </a:solidFill>
                <a:cs typeface="Times New Roman"/>
              </a:rPr>
              <a:t>).</a:t>
            </a:r>
            <a:endParaRPr lang="en-US" sz="1300" dirty="0" smtClean="0">
              <a:solidFill>
                <a:schemeClr val="accent2"/>
              </a:solidFill>
              <a:cs typeface="Times New Roman"/>
            </a:endParaRPr>
          </a:p>
          <a:p>
            <a:pPr marL="12700" defTabSz="914400">
              <a:lnSpc>
                <a:spcPts val="1914"/>
              </a:lnSpc>
            </a:pPr>
            <a:r>
              <a:rPr lang="en-US" sz="1300" spc="-5" dirty="0" smtClean="0">
                <a:solidFill>
                  <a:srgbClr val="00B050"/>
                </a:solidFill>
                <a:cs typeface="Times New Roman"/>
              </a:rPr>
              <a:t>Clinical applications of </a:t>
            </a:r>
            <a:r>
              <a:rPr lang="en-US" sz="1300" dirty="0" smtClean="0">
                <a:solidFill>
                  <a:srgbClr val="00B050"/>
                </a:solidFill>
                <a:cs typeface="Times New Roman"/>
              </a:rPr>
              <a:t>the </a:t>
            </a:r>
            <a:r>
              <a:rPr lang="en-US" sz="1300" spc="-5" dirty="0" smtClean="0">
                <a:solidFill>
                  <a:srgbClr val="00B050"/>
                </a:solidFill>
                <a:cs typeface="Times New Roman"/>
              </a:rPr>
              <a:t>stretch</a:t>
            </a:r>
            <a:r>
              <a:rPr lang="en-US" sz="1300" spc="25" dirty="0" smtClean="0">
                <a:solidFill>
                  <a:srgbClr val="00B050"/>
                </a:solidFill>
                <a:cs typeface="Times New Roman"/>
              </a:rPr>
              <a:t> </a:t>
            </a:r>
            <a:r>
              <a:rPr lang="en-US" sz="1300" spc="-5" dirty="0" smtClean="0">
                <a:solidFill>
                  <a:srgbClr val="00B050"/>
                </a:solidFill>
                <a:cs typeface="Times New Roman"/>
              </a:rPr>
              <a:t>reflex:</a:t>
            </a:r>
          </a:p>
          <a:p>
            <a:pPr defTabSz="914400">
              <a:lnSpc>
                <a:spcPts val="2735"/>
              </a:lnSpc>
              <a:buFont typeface="Arial" panose="020B0604020202020204" pitchFamily="34" charset="0"/>
              <a:buChar char="•"/>
            </a:pPr>
            <a:r>
              <a:rPr lang="en-US" sz="1300" spc="-5" dirty="0" smtClean="0">
                <a:solidFill>
                  <a:srgbClr val="00B050"/>
                </a:solidFill>
                <a:cs typeface="Times New Roman"/>
              </a:rPr>
              <a:t>Role of dynamic </a:t>
            </a:r>
            <a:r>
              <a:rPr lang="en-US" sz="1300" dirty="0" smtClean="0">
                <a:solidFill>
                  <a:srgbClr val="00B050"/>
                </a:solidFill>
                <a:cs typeface="Times New Roman"/>
              </a:rPr>
              <a:t>gamma</a:t>
            </a:r>
            <a:r>
              <a:rPr lang="en-US" sz="1300" spc="-20" dirty="0" smtClean="0">
                <a:solidFill>
                  <a:srgbClr val="00B050"/>
                </a:solidFill>
                <a:cs typeface="Times New Roman"/>
              </a:rPr>
              <a:t> </a:t>
            </a:r>
            <a:r>
              <a:rPr lang="en-US" sz="1300" spc="-5" dirty="0" smtClean="0">
                <a:solidFill>
                  <a:srgbClr val="00B050"/>
                </a:solidFill>
                <a:cs typeface="Times New Roman"/>
              </a:rPr>
              <a:t>efferent.</a:t>
            </a:r>
            <a:endParaRPr lang="en-US" sz="1300" dirty="0">
              <a:solidFill>
                <a:srgbClr val="00B050"/>
              </a:solidFill>
              <a:cs typeface="Times New Roman"/>
            </a:endParaRPr>
          </a:p>
          <a:p>
            <a:pPr defTabSz="914400">
              <a:lnSpc>
                <a:spcPts val="2735"/>
              </a:lnSpc>
              <a:buFont typeface="Arial" panose="020B0604020202020204" pitchFamily="34" charset="0"/>
              <a:buChar char="•"/>
            </a:pPr>
            <a:r>
              <a:rPr lang="en-US" sz="1300" dirty="0" smtClean="0">
                <a:solidFill>
                  <a:srgbClr val="00B050"/>
                </a:solidFill>
                <a:cs typeface="Times New Roman"/>
              </a:rPr>
              <a:t>Plate</a:t>
            </a:r>
            <a:r>
              <a:rPr lang="en-US" sz="1300" spc="-105" dirty="0" smtClean="0">
                <a:solidFill>
                  <a:srgbClr val="00B050"/>
                </a:solidFill>
                <a:cs typeface="Times New Roman"/>
              </a:rPr>
              <a:t> </a:t>
            </a:r>
            <a:r>
              <a:rPr lang="en-US" sz="1300" dirty="0" smtClean="0">
                <a:solidFill>
                  <a:srgbClr val="00B050"/>
                </a:solidFill>
                <a:cs typeface="Times New Roman"/>
              </a:rPr>
              <a:t>endings.</a:t>
            </a:r>
          </a:p>
          <a:p>
            <a:pPr defTabSz="914400">
              <a:lnSpc>
                <a:spcPts val="2280"/>
              </a:lnSpc>
              <a:tabLst>
                <a:tab pos="4460240" algn="l"/>
              </a:tabLst>
            </a:pPr>
            <a:r>
              <a:rPr lang="en-US" sz="1300" dirty="0" smtClean="0">
                <a:cs typeface="Times New Roman"/>
              </a:rPr>
              <a:t>Because if nuclear bag </a:t>
            </a:r>
            <a:r>
              <a:rPr lang="en-US" sz="1300" spc="-10" dirty="0" err="1" smtClean="0">
                <a:cs typeface="Times New Roman"/>
              </a:rPr>
              <a:t>fibres</a:t>
            </a:r>
            <a:r>
              <a:rPr lang="en-US" sz="1300" spc="-10" dirty="0" smtClean="0">
                <a:cs typeface="Times New Roman"/>
              </a:rPr>
              <a:t> relax </a:t>
            </a:r>
            <a:r>
              <a:rPr lang="en-US" sz="1300" dirty="0" smtClean="0">
                <a:cs typeface="Times New Roman"/>
              </a:rPr>
              <a:t>during  muscle contraction</a:t>
            </a:r>
          </a:p>
          <a:p>
            <a:pPr marL="0" indent="0" defTabSz="914400">
              <a:lnSpc>
                <a:spcPts val="2280"/>
              </a:lnSpc>
              <a:buNone/>
              <a:tabLst>
                <a:tab pos="4460240" algn="l"/>
              </a:tabLst>
            </a:pPr>
            <a:r>
              <a:rPr lang="en-US" sz="1300" dirty="0" smtClean="0">
                <a:cs typeface="Times New Roman"/>
              </a:rPr>
              <a:t>its sensitivity to </a:t>
            </a:r>
            <a:r>
              <a:rPr lang="en-US" sz="1300" spc="-5" dirty="0" smtClean="0">
                <a:cs typeface="Times New Roman"/>
              </a:rPr>
              <a:t>stretch  decreases, </a:t>
            </a:r>
            <a:r>
              <a:rPr lang="en-US" sz="1300" dirty="0" smtClean="0">
                <a:cs typeface="Times New Roman"/>
              </a:rPr>
              <a:t>plate endings </a:t>
            </a:r>
            <a:r>
              <a:rPr lang="en-US" sz="1300" spc="-5" dirty="0" smtClean="0">
                <a:cs typeface="Times New Roman"/>
              </a:rPr>
              <a:t>which </a:t>
            </a:r>
            <a:r>
              <a:rPr lang="en-US" sz="1300" dirty="0" smtClean="0">
                <a:cs typeface="Times New Roman"/>
              </a:rPr>
              <a:t>end </a:t>
            </a:r>
            <a:endParaRPr lang="en-US" sz="1300" dirty="0">
              <a:cs typeface="Times New Roman"/>
            </a:endParaRPr>
          </a:p>
          <a:p>
            <a:pPr marL="0" indent="0" defTabSz="914400">
              <a:lnSpc>
                <a:spcPts val="2280"/>
              </a:lnSpc>
              <a:buNone/>
              <a:tabLst>
                <a:tab pos="4460240" algn="l"/>
              </a:tabLst>
            </a:pPr>
            <a:r>
              <a:rPr lang="en-US" sz="1300" dirty="0" smtClean="0">
                <a:cs typeface="Times New Roman"/>
              </a:rPr>
              <a:t>mainly on the nuclear bag </a:t>
            </a:r>
            <a:r>
              <a:rPr lang="en-US" sz="1300" spc="-5" dirty="0" smtClean="0">
                <a:cs typeface="Times New Roman"/>
              </a:rPr>
              <a:t>fibers</a:t>
            </a:r>
            <a:r>
              <a:rPr lang="en-US" sz="1300" dirty="0" smtClean="0">
                <a:cs typeface="Times New Roman"/>
              </a:rPr>
              <a:t> periphery, send signals to </a:t>
            </a:r>
          </a:p>
          <a:p>
            <a:pPr marL="0" indent="0" defTabSz="914400">
              <a:lnSpc>
                <a:spcPts val="2280"/>
              </a:lnSpc>
              <a:buNone/>
              <a:tabLst>
                <a:tab pos="4460240" algn="l"/>
              </a:tabLst>
            </a:pPr>
            <a:r>
              <a:rPr lang="en-US" sz="1300" dirty="0" smtClean="0">
                <a:cs typeface="Times New Roman"/>
              </a:rPr>
              <a:t>contract the peripheral contractile part of nuclear bag fibers, so </a:t>
            </a:r>
          </a:p>
          <a:p>
            <a:pPr marL="0" indent="0" defTabSz="914400">
              <a:lnSpc>
                <a:spcPts val="2280"/>
              </a:lnSpc>
              <a:buNone/>
              <a:tabLst>
                <a:tab pos="4460240" algn="l"/>
              </a:tabLst>
            </a:pPr>
            <a:r>
              <a:rPr lang="en-US" sz="1300" dirty="0" smtClean="0">
                <a:cs typeface="Times New Roman"/>
              </a:rPr>
              <a:t>it stretch the central part.</a:t>
            </a:r>
          </a:p>
          <a:p>
            <a:pPr defTabSz="914400">
              <a:lnSpc>
                <a:spcPts val="2280"/>
              </a:lnSpc>
              <a:tabLst>
                <a:tab pos="4460240" algn="l"/>
              </a:tabLst>
            </a:pPr>
            <a:r>
              <a:rPr lang="en-US" sz="1300" dirty="0" smtClean="0">
                <a:cs typeface="Times New Roman"/>
              </a:rPr>
              <a:t>It </a:t>
            </a:r>
            <a:r>
              <a:rPr lang="en-US" sz="1300" spc="-5" dirty="0" smtClean="0">
                <a:cs typeface="Times New Roman"/>
              </a:rPr>
              <a:t>increases </a:t>
            </a:r>
            <a:r>
              <a:rPr lang="en-US" sz="1300" dirty="0" smtClean="0">
                <a:cs typeface="Times New Roman"/>
              </a:rPr>
              <a:t>sensitivity of muscle spindle</a:t>
            </a:r>
            <a:r>
              <a:rPr lang="en-US" sz="1300" spc="-180" dirty="0" smtClean="0">
                <a:cs typeface="Times New Roman"/>
              </a:rPr>
              <a:t> </a:t>
            </a:r>
            <a:r>
              <a:rPr lang="en-US" sz="1300" dirty="0" smtClean="0">
                <a:cs typeface="Times New Roman"/>
              </a:rPr>
              <a:t>to rate</a:t>
            </a:r>
            <a:r>
              <a:rPr lang="en-US" sz="1300" spc="-20" dirty="0" smtClean="0">
                <a:cs typeface="Times New Roman"/>
              </a:rPr>
              <a:t> </a:t>
            </a:r>
            <a:r>
              <a:rPr lang="en-US" sz="1300" dirty="0" smtClean="0">
                <a:cs typeface="Times New Roman"/>
              </a:rPr>
              <a:t>and ve</a:t>
            </a:r>
            <a:r>
              <a:rPr lang="en-US" sz="1300" spc="-10" dirty="0" smtClean="0">
                <a:cs typeface="Times New Roman"/>
              </a:rPr>
              <a:t>l</a:t>
            </a:r>
            <a:r>
              <a:rPr lang="en-US" sz="1300" dirty="0" smtClean="0">
                <a:cs typeface="Times New Roman"/>
              </a:rPr>
              <a:t>ocity </a:t>
            </a:r>
          </a:p>
          <a:p>
            <a:pPr marL="0" indent="0" defTabSz="914400">
              <a:lnSpc>
                <a:spcPts val="2280"/>
              </a:lnSpc>
              <a:buNone/>
              <a:tabLst>
                <a:tab pos="4460240" algn="l"/>
              </a:tabLst>
            </a:pPr>
            <a:r>
              <a:rPr lang="en-US" sz="1300" dirty="0" smtClean="0">
                <a:cs typeface="Times New Roman"/>
              </a:rPr>
              <a:t>of</a:t>
            </a:r>
            <a:r>
              <a:rPr lang="en-US" sz="1300" spc="-15" dirty="0" smtClean="0">
                <a:cs typeface="Times New Roman"/>
              </a:rPr>
              <a:t> </a:t>
            </a:r>
            <a:r>
              <a:rPr lang="en-US" sz="1300" dirty="0" smtClean="0">
                <a:cs typeface="Times New Roman"/>
              </a:rPr>
              <a:t>chan</a:t>
            </a:r>
            <a:r>
              <a:rPr lang="en-US" sz="1300" spc="5" dirty="0" smtClean="0">
                <a:cs typeface="Times New Roman"/>
              </a:rPr>
              <a:t>g</a:t>
            </a:r>
            <a:r>
              <a:rPr lang="en-US" sz="1300" dirty="0" smtClean="0">
                <a:cs typeface="Times New Roman"/>
              </a:rPr>
              <a:t>e</a:t>
            </a:r>
            <a:r>
              <a:rPr lang="en-US" sz="1300" spc="-25" dirty="0" smtClean="0">
                <a:cs typeface="Times New Roman"/>
              </a:rPr>
              <a:t> </a:t>
            </a:r>
            <a:r>
              <a:rPr lang="en-US" sz="1300" dirty="0" smtClean="0">
                <a:cs typeface="Times New Roman"/>
              </a:rPr>
              <a:t>of</a:t>
            </a:r>
            <a:r>
              <a:rPr lang="en-US" sz="1300" spc="-15" dirty="0" smtClean="0">
                <a:cs typeface="Times New Roman"/>
              </a:rPr>
              <a:t> </a:t>
            </a:r>
            <a:r>
              <a:rPr lang="en-US" sz="1300" dirty="0" smtClean="0">
                <a:cs typeface="Times New Roman"/>
              </a:rPr>
              <a:t>l</a:t>
            </a:r>
            <a:r>
              <a:rPr lang="en-US" sz="1300" spc="-10" dirty="0" smtClean="0">
                <a:cs typeface="Times New Roman"/>
              </a:rPr>
              <a:t>e</a:t>
            </a:r>
            <a:r>
              <a:rPr lang="en-US" sz="1300" dirty="0" smtClean="0">
                <a:cs typeface="Times New Roman"/>
              </a:rPr>
              <a:t>ng</a:t>
            </a:r>
            <a:r>
              <a:rPr lang="en-US" sz="1300" spc="5" dirty="0" smtClean="0">
                <a:cs typeface="Times New Roman"/>
              </a:rPr>
              <a:t>t</a:t>
            </a:r>
            <a:r>
              <a:rPr lang="en-US" sz="1300" dirty="0" smtClean="0">
                <a:cs typeface="Times New Roman"/>
              </a:rPr>
              <a:t>h &amp; enhances the</a:t>
            </a:r>
            <a:r>
              <a:rPr lang="en-US" sz="1300" spc="-30" dirty="0" smtClean="0">
                <a:cs typeface="Times New Roman"/>
              </a:rPr>
              <a:t> </a:t>
            </a:r>
            <a:r>
              <a:rPr lang="en-US" sz="1300" dirty="0" smtClean="0">
                <a:cs typeface="Times New Roman"/>
              </a:rPr>
              <a:t>dynamic</a:t>
            </a:r>
            <a:r>
              <a:rPr lang="en-US" sz="1300" spc="-25" dirty="0" smtClean="0">
                <a:cs typeface="Times New Roman"/>
              </a:rPr>
              <a:t> </a:t>
            </a:r>
            <a:r>
              <a:rPr lang="en-US" sz="1300" spc="-5" dirty="0" smtClean="0">
                <a:cs typeface="Times New Roman"/>
              </a:rPr>
              <a:t>response.</a:t>
            </a:r>
            <a:endParaRPr lang="en-US" sz="1300" dirty="0" smtClean="0">
              <a:cs typeface="Times New Roman"/>
            </a:endParaRPr>
          </a:p>
          <a:p>
            <a:pPr defTabSz="914400"/>
            <a:endParaRPr lang="en-US" sz="1300" dirty="0"/>
          </a:p>
        </p:txBody>
      </p:sp>
      <p:sp>
        <p:nvSpPr>
          <p:cNvPr id="38" name="Title 1"/>
          <p:cNvSpPr txBox="1">
            <a:spLocks/>
          </p:cNvSpPr>
          <p:nvPr/>
        </p:nvSpPr>
        <p:spPr>
          <a:xfrm>
            <a:off x="5819020" y="152400"/>
            <a:ext cx="576038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1- Dynamic stretch reflex</a:t>
            </a:r>
            <a:endParaRPr lang="en-US" sz="3200" dirty="0"/>
          </a:p>
        </p:txBody>
      </p:sp>
      <p:sp>
        <p:nvSpPr>
          <p:cNvPr id="39" name="object 21"/>
          <p:cNvSpPr/>
          <p:nvPr/>
        </p:nvSpPr>
        <p:spPr>
          <a:xfrm>
            <a:off x="10313470" y="1442019"/>
            <a:ext cx="1728192" cy="483524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27907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6461</TotalTime>
  <Words>5136</Words>
  <Application>Microsoft Office PowerPoint</Application>
  <PresentationFormat>Custom</PresentationFormat>
  <Paragraphs>750</Paragraphs>
  <Slides>37</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37</vt:i4>
      </vt:variant>
    </vt:vector>
  </HeadingPairs>
  <TitlesOfParts>
    <vt:vector size="53" baseType="lpstr">
      <vt:lpstr>ＭＳ Ｐゴシック</vt:lpstr>
      <vt:lpstr>Agency FB</vt:lpstr>
      <vt:lpstr>Arabic Typesetting</vt:lpstr>
      <vt:lpstr>Arial</vt:lpstr>
      <vt:lpstr>Arial Black</vt:lpstr>
      <vt:lpstr>ArialMT</vt:lpstr>
      <vt:lpstr>Bookman Old Style</vt:lpstr>
      <vt:lpstr>Calibri</vt:lpstr>
      <vt:lpstr>Cambria</vt:lpstr>
      <vt:lpstr>Gill Sans MT</vt:lpstr>
      <vt:lpstr>Palatino Linotype</vt:lpstr>
      <vt:lpstr>Tahoma</vt:lpstr>
      <vt:lpstr>Times New Roman</vt:lpstr>
      <vt:lpstr>Wingdings</vt:lpstr>
      <vt:lpstr>Wingdings 3</vt:lpstr>
      <vt:lpstr>Origin</vt:lpstr>
      <vt:lpstr>PowerPoint Presentation</vt:lpstr>
      <vt:lpstr>PowerPoint Presentation</vt:lpstr>
      <vt:lpstr>General examples</vt:lpstr>
      <vt:lpstr>What is a Stretch Reflex?</vt:lpstr>
      <vt:lpstr>What is a Stretch Reflex?</vt:lpstr>
      <vt:lpstr>Muscle sensory receptors </vt:lpstr>
      <vt:lpstr>Components of the Stretch Reflex Arc</vt:lpstr>
      <vt:lpstr>Golgi tendon reflex (inverse stretch reflex)</vt:lpstr>
      <vt:lpstr>Component of stretch reflex</vt:lpstr>
      <vt:lpstr>2- Static Stretch Reflex (Static Response)</vt:lpstr>
      <vt:lpstr>Damping or smoothing function of the Dynamic and Static Stretch Reflexes</vt:lpstr>
      <vt:lpstr>Nerve fibers classification</vt:lpstr>
      <vt:lpstr>Cont. Proprioception</vt:lpstr>
      <vt:lpstr>Structure of Muscle Spindles-1</vt:lpstr>
      <vt:lpstr>Guyton corner</vt:lpstr>
      <vt:lpstr>Structure of Muscle Spindles-2</vt:lpstr>
      <vt:lpstr>Innervation of the Muscle Spindle</vt:lpstr>
      <vt:lpstr>1. Afferent Innervation: (Group Ia).</vt:lpstr>
      <vt:lpstr>2. Afferent Innervation: Group II The note in this slide is very important</vt:lpstr>
      <vt:lpstr>Effects Of α &amp; γ motor neuron discharge</vt:lpstr>
      <vt:lpstr>Role of the muscle spindle in voluntary motor activity</vt:lpstr>
      <vt:lpstr>Signal averaging function of the muscle spindle reflex</vt:lpstr>
      <vt:lpstr>Control of intensity of the static and dynamic responses by the gamma motor nerves. </vt:lpstr>
      <vt:lpstr>Motor efferent innervation of muscle spindle</vt:lpstr>
      <vt:lpstr>Cont. This slide is very important</vt:lpstr>
      <vt:lpstr>How Are Muscle Spindles</vt:lpstr>
      <vt:lpstr>Stretch reflexes</vt:lpstr>
      <vt:lpstr>Muscle can contract by: </vt:lpstr>
      <vt:lpstr>Reciprocal inhibition</vt:lpstr>
      <vt:lpstr>Conscious awareness</vt:lpstr>
      <vt:lpstr>Supraspinal regulation of the stretch reflex</vt:lpstr>
      <vt:lpstr>Factors that Influence Stretch Reflex</vt:lpstr>
      <vt:lpstr>What is the clinical significance of tendon reflexes ?</vt:lpstr>
      <vt:lpstr>The Golgi tendon reflex</vt:lpstr>
      <vt:lpstr>The Inverse Stretch Reflex</vt:lpstr>
      <vt:lpstr>Comparison Between Stretch &amp; Inverse Reflexes-1</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cp:lastModifiedBy>
  <cp:revision>1261</cp:revision>
  <dcterms:created xsi:type="dcterms:W3CDTF">2016-09-07T16:15:34Z</dcterms:created>
  <dcterms:modified xsi:type="dcterms:W3CDTF">2017-10-02T17:38:40Z</dcterms:modified>
</cp:coreProperties>
</file>