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0"/>
  </p:notesMasterIdLst>
  <p:sldIdLst>
    <p:sldId id="453" r:id="rId2"/>
    <p:sldId id="454" r:id="rId3"/>
    <p:sldId id="447" r:id="rId4"/>
    <p:sldId id="471" r:id="rId5"/>
    <p:sldId id="475" r:id="rId6"/>
    <p:sldId id="458" r:id="rId7"/>
    <p:sldId id="476" r:id="rId8"/>
    <p:sldId id="477" r:id="rId9"/>
    <p:sldId id="489" r:id="rId10"/>
    <p:sldId id="484" r:id="rId11"/>
    <p:sldId id="479" r:id="rId12"/>
    <p:sldId id="467" r:id="rId13"/>
    <p:sldId id="480" r:id="rId14"/>
    <p:sldId id="481" r:id="rId15"/>
    <p:sldId id="483" r:id="rId16"/>
    <p:sldId id="482" r:id="rId17"/>
    <p:sldId id="491" r:id="rId18"/>
    <p:sldId id="474" r:id="rId19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8B3DC"/>
    <a:srgbClr val="DCDFE8"/>
    <a:srgbClr val="E4CBE7"/>
    <a:srgbClr val="A954AB"/>
    <a:srgbClr val="CCFFFF"/>
    <a:srgbClr val="933B95"/>
    <a:srgbClr val="993300"/>
    <a:srgbClr val="990000"/>
    <a:srgbClr val="D6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1" autoAdjust="0"/>
    <p:restoredTop sz="93026"/>
  </p:normalViewPr>
  <p:slideViewPr>
    <p:cSldViewPr>
      <p:cViewPr varScale="1">
        <p:scale>
          <a:sx n="64" d="100"/>
          <a:sy n="64" d="100"/>
        </p:scale>
        <p:origin x="828" y="44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0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8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7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9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aseline="0" dirty="0" smtClean="0"/>
              <a:t>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6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9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2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9/30/2017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docs.google.com/forms/d/1u1JBrQF2OHrdd-GO9svz5ydywmjOUc5AXtFmphInV9c/prefill" TargetMode="External"/><Relationship Id="rId3" Type="http://schemas.openxmlformats.org/officeDocument/2006/relationships/hyperlink" Target="mailto:physiology436@gmail.com" TargetMode="External"/><Relationship Id="rId7" Type="http://schemas.openxmlformats.org/officeDocument/2006/relationships/hyperlink" Target="https://drive.google.com/open?id=10DChL7-FX9meMaPu55vRBHSA5K39eDojw_yy2mMXzRE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s://www.onlinequizcreator.com/my-dashboard/exams/exam/item10275?id=179732" TargetMode="External"/><Relationship Id="rId5" Type="http://schemas.openxmlformats.org/officeDocument/2006/relationships/hyperlink" Target="https://twitter.com/Physiology436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drive.google.com/open?id=0B-7mWPKMvk76Z2traHhac3F1dFU" TargetMode="External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8" y="497956"/>
            <a:ext cx="1940248" cy="1268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Rectangle 14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6" name="Rectangle 15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8" name="مربع نص 1"/>
          <p:cNvSpPr txBox="1"/>
          <p:nvPr/>
        </p:nvSpPr>
        <p:spPr>
          <a:xfrm>
            <a:off x="618115" y="4909816"/>
            <a:ext cx="208814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DDE9EC">
                    <a:lumMod val="50000"/>
                  </a:srgbClr>
                </a:solidFill>
              </a:rPr>
              <a:t>Te</a:t>
            </a:r>
            <a:r>
              <a:rPr lang="en-US" sz="1200" b="1" dirty="0"/>
              <a:t>xt</a:t>
            </a:r>
            <a:endParaRPr lang="en-US" sz="1200" b="1" dirty="0">
              <a:solidFill>
                <a:srgbClr val="FF0000"/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</a:rPr>
              <a:t>Important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C76B9B"/>
                </a:solidFill>
              </a:rPr>
              <a:t>Formulas</a:t>
            </a:r>
            <a:endParaRPr lang="en-US" sz="1200" b="1" dirty="0">
              <a:solidFill>
                <a:srgbClr val="DDE9EC">
                  <a:lumMod val="50000"/>
                </a:srgb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ADA7A">
                    <a:lumMod val="75000"/>
                  </a:srgbClr>
                </a:solidFill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50"/>
                </a:solidFill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Notes and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09" y="1028223"/>
            <a:ext cx="6358679" cy="4785775"/>
          </a:xfrm>
          <a:prstGeom prst="rect">
            <a:avLst/>
          </a:prstGeom>
          <a:ln>
            <a:noFill/>
          </a:ln>
        </p:spPr>
      </p:pic>
      <p:sp>
        <p:nvSpPr>
          <p:cNvPr id="14" name="Flowchart: Process 13"/>
          <p:cNvSpPr/>
          <p:nvPr/>
        </p:nvSpPr>
        <p:spPr>
          <a:xfrm>
            <a:off x="9275339" y="4987964"/>
            <a:ext cx="779513" cy="59896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Lecture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No.6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مربع نص 1"/>
          <p:cNvSpPr txBox="1"/>
          <p:nvPr/>
        </p:nvSpPr>
        <p:spPr>
          <a:xfrm>
            <a:off x="9275339" y="5586925"/>
            <a:ext cx="22983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</a:rPr>
              <a:t>“Don’t Follow The Majority, Follow The Right way”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7342" y="6314148"/>
            <a:ext cx="1051316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  <a:latin typeface="Cambria-Italic"/>
              </a:rPr>
              <a:t>We recommended you to study the anatomy of brainstem, the ascending and descending tracts lectures first.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We recommended you to read this lecture from neuroanatomy book. You can find the book on the team drive, page 91-101</a:t>
            </a:r>
          </a:p>
          <a:p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1" y="2026270"/>
            <a:ext cx="1741696" cy="15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1" y="228600"/>
            <a:ext cx="5484952" cy="91440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Neurohormonal</a:t>
            </a:r>
            <a:r>
              <a:rPr lang="en-US" sz="2800" dirty="0"/>
              <a:t> systems in the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809278" y="1143000"/>
            <a:ext cx="1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09278" y="254992"/>
            <a:ext cx="4770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Role of the brain stem in controlling motor functions 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5223642" y="3173668"/>
            <a:ext cx="4014493" cy="504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dirty="0" smtClean="0">
                <a:solidFill>
                  <a:schemeClr val="bg1"/>
                </a:solidFill>
              </a:rPr>
              <a:t>Role of the brain stem in controlling motor functions 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482918" y="3344713"/>
            <a:ext cx="2283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711285" y="1616521"/>
            <a:ext cx="0" cy="18402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11285" y="3438263"/>
            <a:ext cx="0" cy="24267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711285" y="161652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711285" y="5864993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711285" y="3344713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711285" y="246461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711285" y="500490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711285" y="4208809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137031" y="1417773"/>
            <a:ext cx="3405512" cy="451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1. Control of respiration</a:t>
            </a:r>
          </a:p>
          <a:p>
            <a:pPr lvl="0" algn="ctr"/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37031" y="2264378"/>
            <a:ext cx="3405512" cy="451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2. Control of the cardiovascular system</a:t>
            </a:r>
          </a:p>
          <a:p>
            <a:pPr lvl="0" algn="ctr"/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37031" y="3105583"/>
            <a:ext cx="3405512" cy="451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3. Partial control of gastrointestinal function</a:t>
            </a:r>
          </a:p>
          <a:p>
            <a:pPr lvl="0" algn="ctr"/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137030" y="3946788"/>
            <a:ext cx="3405512" cy="451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4. Control of many stereotyped movements of the body</a:t>
            </a:r>
          </a:p>
          <a:p>
            <a:pPr lvl="0" algn="ctr"/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30990" y="4787993"/>
            <a:ext cx="3405512" cy="451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5. Control of equilibrium</a:t>
            </a:r>
          </a:p>
          <a:p>
            <a:pPr lvl="0" algn="ctr"/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130989" y="5629198"/>
            <a:ext cx="3405512" cy="451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6. Control of eye movements</a:t>
            </a:r>
          </a:p>
          <a:p>
            <a:pPr lvl="0" algn="ctr"/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461" y="1268760"/>
            <a:ext cx="614103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Brain stem areas in the human brain for activating four neurohormonal systems:-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locus </a:t>
            </a:r>
            <a:r>
              <a:rPr lang="en-US" sz="1400" dirty="0" err="1"/>
              <a:t>ceruleus</a:t>
            </a:r>
            <a:r>
              <a:rPr lang="en-US" sz="1400" dirty="0"/>
              <a:t> and the </a:t>
            </a:r>
            <a:r>
              <a:rPr lang="en-US" sz="1400" dirty="0">
                <a:solidFill>
                  <a:srgbClr val="FF0000"/>
                </a:solidFill>
              </a:rPr>
              <a:t>norepinephrine system</a:t>
            </a:r>
            <a:r>
              <a:rPr lang="en-US" sz="1400" dirty="0"/>
              <a:t>. Important role in causing dreaming, thus leading to a type of sleep called rapid eye movement sleep (REM sleep).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substantia </a:t>
            </a:r>
            <a:r>
              <a:rPr lang="en-US" sz="1400" dirty="0" err="1"/>
              <a:t>nigra</a:t>
            </a:r>
            <a:r>
              <a:rPr lang="en-US" sz="1400" dirty="0"/>
              <a:t> and the </a:t>
            </a:r>
            <a:r>
              <a:rPr lang="en-US" sz="1400" dirty="0">
                <a:solidFill>
                  <a:srgbClr val="FF0000"/>
                </a:solidFill>
              </a:rPr>
              <a:t>dopamine system.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raphe nuclei and the </a:t>
            </a:r>
            <a:r>
              <a:rPr lang="en-US" sz="1400" dirty="0">
                <a:solidFill>
                  <a:srgbClr val="FF0000"/>
                </a:solidFill>
              </a:rPr>
              <a:t>serotonin system</a:t>
            </a:r>
            <a:r>
              <a:rPr lang="en-US" sz="1400" dirty="0"/>
              <a:t>. At cord suppress pain and in higher centers cause normal sleep.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</a:t>
            </a:r>
            <a:r>
              <a:rPr lang="en-US" sz="1400" dirty="0" err="1"/>
              <a:t>giganto</a:t>
            </a:r>
            <a:r>
              <a:rPr lang="en-US" sz="1400" dirty="0"/>
              <a:t>-cellular neurons </a:t>
            </a:r>
            <a:endParaRPr lang="en-US" sz="1400" dirty="0" smtClean="0"/>
          </a:p>
          <a:p>
            <a:r>
              <a:rPr lang="en-US" sz="1400" dirty="0" smtClean="0"/>
              <a:t>of </a:t>
            </a:r>
            <a:r>
              <a:rPr lang="en-US" sz="1400" dirty="0"/>
              <a:t>the reticular excitatory area and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>
                <a:solidFill>
                  <a:srgbClr val="FF0000"/>
                </a:solidFill>
              </a:rPr>
              <a:t>acetylcholine system</a:t>
            </a:r>
            <a:r>
              <a:rPr lang="en-US" sz="1400" dirty="0"/>
              <a:t>. </a:t>
            </a:r>
            <a:r>
              <a:rPr lang="en-US" sz="1400" dirty="0" smtClean="0"/>
              <a:t>Activation</a:t>
            </a:r>
          </a:p>
          <a:p>
            <a:r>
              <a:rPr lang="en-US" sz="1400" dirty="0" smtClean="0"/>
              <a:t>of </a:t>
            </a:r>
            <a:r>
              <a:rPr lang="en-US" sz="1400" dirty="0"/>
              <a:t>these acetylcholine neurons </a:t>
            </a:r>
            <a:endParaRPr lang="en-US" sz="1400" dirty="0" smtClean="0"/>
          </a:p>
          <a:p>
            <a:r>
              <a:rPr lang="en-US" sz="1400" dirty="0" smtClean="0"/>
              <a:t>leads </a:t>
            </a:r>
            <a:r>
              <a:rPr lang="en-US" sz="1400" dirty="0"/>
              <a:t>to an acutely awake and </a:t>
            </a:r>
            <a:endParaRPr lang="en-US" sz="1400" dirty="0" smtClean="0"/>
          </a:p>
          <a:p>
            <a:r>
              <a:rPr lang="en-US" sz="1400" dirty="0" smtClean="0"/>
              <a:t>excited </a:t>
            </a:r>
            <a:r>
              <a:rPr lang="en-US" sz="1400" dirty="0"/>
              <a:t>nervous system.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0"/>
          <a:stretch/>
        </p:blipFill>
        <p:spPr>
          <a:xfrm>
            <a:off x="3286099" y="3438263"/>
            <a:ext cx="3454321" cy="283162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478788" y="0"/>
            <a:ext cx="271003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41278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Functions of brainstem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37439" y="1200682"/>
            <a:ext cx="3096344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Functions of Brainstem</a:t>
            </a:r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8227849" y="-509508"/>
            <a:ext cx="216024" cy="4500500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Elbow Connector 7"/>
          <p:cNvCxnSpPr>
            <a:stCxn id="6" idx="2"/>
          </p:cNvCxnSpPr>
          <p:nvPr/>
        </p:nvCxnSpPr>
        <p:spPr>
          <a:xfrm rot="5400000">
            <a:off x="3763353" y="-473504"/>
            <a:ext cx="216024" cy="4428492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57119" y="1848754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586111" y="1848754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50596" y="1848754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70276" y="1848754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284335" y="2140835"/>
            <a:ext cx="2745568" cy="8241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3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Conduct functions</a:t>
            </a:r>
          </a:p>
          <a:p>
            <a:pPr algn="ctr"/>
            <a:r>
              <a:rPr lang="en-US" sz="1200" dirty="0"/>
              <a:t>All information related from the body to the cerebrum and cerebellum and vice versa, must traverse the brain stem.</a:t>
            </a:r>
          </a:p>
          <a:p>
            <a:pPr lvl="0" algn="ctr"/>
            <a:endParaRPr lang="en-US" sz="1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2131" y="2140835"/>
            <a:ext cx="2088232" cy="8241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origin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of cranial nerves (CN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III-XII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0" algn="ctr"/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69555" y="3046955"/>
            <a:ext cx="1725039" cy="858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300" dirty="0">
                <a:solidFill>
                  <a:schemeClr val="tx1"/>
                </a:solidFill>
              </a:rPr>
              <a:t>Ascending ( sensory ) tracts*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69556" y="4078765"/>
            <a:ext cx="1725038" cy="22003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300" dirty="0">
                <a:solidFill>
                  <a:schemeClr val="tx1"/>
                </a:solidFill>
              </a:rPr>
              <a:t>Descending (motor) tracts**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078188" y="3042144"/>
            <a:ext cx="7649579" cy="8637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8580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coming from the body to the brain include:</a:t>
            </a:r>
          </a:p>
          <a:p>
            <a:pPr marL="68580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	1. Spinothalamic tract for </a:t>
            </a:r>
            <a:r>
              <a:rPr lang="en-US" sz="1200" spc="-5" dirty="0">
                <a:solidFill>
                  <a:srgbClr val="FF0000"/>
                </a:solidFill>
                <a:cs typeface="Comic Sans MS"/>
              </a:rPr>
              <a:t>pain</a:t>
            </a: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 and </a:t>
            </a:r>
            <a:r>
              <a:rPr lang="en-US" sz="1200" spc="-5" dirty="0" smtClean="0">
                <a:solidFill>
                  <a:srgbClr val="FF0000"/>
                </a:solidFill>
                <a:cs typeface="Comic Sans MS"/>
              </a:rPr>
              <a:t>temperature</a:t>
            </a:r>
            <a:r>
              <a:rPr lang="en-US" sz="1200" spc="-5" dirty="0" smtClean="0">
                <a:solidFill>
                  <a:srgbClr val="0D0D0D"/>
                </a:solidFill>
                <a:cs typeface="Comic Sans MS"/>
              </a:rPr>
              <a:t> </a:t>
            </a: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sensation.</a:t>
            </a:r>
          </a:p>
          <a:p>
            <a:pPr marL="68580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	2. Dorsal column </a:t>
            </a:r>
            <a:r>
              <a:rPr lang="en-US" sz="1200" spc="-5" dirty="0" smtClean="0">
                <a:solidFill>
                  <a:srgbClr val="0D0D0D"/>
                </a:solidFill>
                <a:cs typeface="Comic Sans MS"/>
              </a:rPr>
              <a:t>tracts, </a:t>
            </a: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fasciculus </a:t>
            </a:r>
            <a:r>
              <a:rPr lang="en-US" sz="1200" spc="-5" dirty="0" err="1">
                <a:solidFill>
                  <a:srgbClr val="0D0D0D"/>
                </a:solidFill>
                <a:cs typeface="Comic Sans MS"/>
              </a:rPr>
              <a:t>Gracilis</a:t>
            </a: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, and fasciculus </a:t>
            </a:r>
            <a:r>
              <a:rPr lang="en-US" sz="1200" spc="-5" dirty="0" err="1">
                <a:solidFill>
                  <a:srgbClr val="0D0D0D"/>
                </a:solidFill>
                <a:cs typeface="Comic Sans MS"/>
              </a:rPr>
              <a:t>Cuneatus</a:t>
            </a: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 for </a:t>
            </a:r>
            <a:r>
              <a:rPr lang="en-US" sz="1200" spc="-5" dirty="0">
                <a:solidFill>
                  <a:srgbClr val="FF0000"/>
                </a:solidFill>
                <a:cs typeface="Comic Sans MS"/>
              </a:rPr>
              <a:t>touch</a:t>
            </a: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, </a:t>
            </a:r>
            <a:r>
              <a:rPr lang="en-US" sz="1200" spc="-5" dirty="0">
                <a:solidFill>
                  <a:srgbClr val="FF0000"/>
                </a:solidFill>
                <a:cs typeface="Comic Sans MS"/>
              </a:rPr>
              <a:t>Proprioceptive</a:t>
            </a: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 and  </a:t>
            </a:r>
            <a:r>
              <a:rPr lang="en-US" sz="1200" spc="-5" dirty="0">
                <a:solidFill>
                  <a:srgbClr val="FF0000"/>
                </a:solidFill>
                <a:cs typeface="Comic Sans MS"/>
              </a:rPr>
              <a:t>Pressure</a:t>
            </a: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 </a:t>
            </a:r>
            <a:r>
              <a:rPr lang="en-US" sz="1200" spc="-5" dirty="0">
                <a:solidFill>
                  <a:srgbClr val="FF0000"/>
                </a:solidFill>
                <a:cs typeface="Comic Sans MS"/>
              </a:rPr>
              <a:t>sensation</a:t>
            </a:r>
            <a:r>
              <a:rPr lang="en-US" sz="1200" spc="-5" dirty="0">
                <a:solidFill>
                  <a:srgbClr val="0D0D0D"/>
                </a:solidFill>
                <a:cs typeface="Comic Sans MS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68780" y="4078765"/>
            <a:ext cx="7649579" cy="22003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The corticospinal tract (UMN): </a:t>
            </a:r>
            <a:r>
              <a:rPr lang="en-US" sz="1300" dirty="0"/>
              <a:t>runs through the crus </a:t>
            </a:r>
            <a:r>
              <a:rPr lang="en-US" sz="1300" dirty="0" err="1"/>
              <a:t>cerebri</a:t>
            </a:r>
            <a:r>
              <a:rPr lang="en-US" sz="1300" dirty="0"/>
              <a:t>, the basal part of the pons and the medullary </a:t>
            </a:r>
            <a:r>
              <a:rPr lang="en-US" sz="1300" dirty="0" smtClean="0"/>
              <a:t>pyramids, </a:t>
            </a:r>
            <a:r>
              <a:rPr lang="en-US" sz="1300" dirty="0" smtClean="0">
                <a:solidFill>
                  <a:schemeClr val="accent4">
                    <a:lumMod val="75000"/>
                  </a:schemeClr>
                </a:solidFill>
              </a:rPr>
              <a:t>70-90% </a:t>
            </a:r>
            <a:r>
              <a:rPr lang="en-US" sz="1300" dirty="0"/>
              <a:t>of fibers cross in the pyramidal decussation to form the lateral corticospinal tract, destined to synapse on lower motor neurons in the ventral horn of the spinal cord.</a:t>
            </a:r>
          </a:p>
          <a:p>
            <a:r>
              <a:rPr lang="en-US" sz="1300" dirty="0">
                <a:solidFill>
                  <a:schemeClr val="tx1"/>
                </a:solidFill>
              </a:rPr>
              <a:t>2. Most medial part of the </a:t>
            </a: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medulla.</a:t>
            </a:r>
            <a:endParaRPr lang="en-US" sz="1300" spc="-5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3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3. Corticospinal (</a:t>
            </a:r>
            <a:r>
              <a:rPr lang="en-US" sz="1300" spc="-5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UMNs) </a:t>
            </a:r>
            <a:r>
              <a:rPr lang="en-US" sz="13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tract </a:t>
            </a:r>
            <a:r>
              <a:rPr lang="en-US" sz="1300" spc="-5" dirty="0">
                <a:solidFill>
                  <a:schemeClr val="tx1"/>
                </a:solidFill>
                <a:cs typeface="Comic Sans MS"/>
              </a:rPr>
              <a:t>that originates in the cerebral </a:t>
            </a:r>
            <a:r>
              <a:rPr lang="en-US" sz="1300" spc="-5" dirty="0" smtClean="0">
                <a:solidFill>
                  <a:schemeClr val="tx1"/>
                </a:solidFill>
                <a:cs typeface="Comic Sans MS"/>
              </a:rPr>
              <a:t>cortex.</a:t>
            </a:r>
            <a:endParaRPr lang="en-US" sz="1300" spc="-5" dirty="0">
              <a:solidFill>
                <a:schemeClr val="tx1"/>
              </a:solidFill>
              <a:cs typeface="Comic Sans MS"/>
            </a:endParaRPr>
          </a:p>
          <a:p>
            <a:pPr marL="68580"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300" spc="-5" dirty="0">
                <a:solidFill>
                  <a:srgbClr val="0D0D0D"/>
                </a:solidFill>
                <a:cs typeface="Comic Sans MS"/>
              </a:rPr>
              <a:t>4. Other </a:t>
            </a:r>
            <a:r>
              <a:rPr lang="en-US" sz="1300" spc="-5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UMNs</a:t>
            </a:r>
            <a:r>
              <a:rPr lang="en-US" sz="1300" spc="-5" dirty="0" smtClean="0">
                <a:solidFill>
                  <a:srgbClr val="0D0D0D"/>
                </a:solidFill>
                <a:cs typeface="Comic Sans MS"/>
              </a:rPr>
              <a:t> that </a:t>
            </a:r>
            <a:r>
              <a:rPr lang="en-US" sz="1300" spc="-5" dirty="0">
                <a:solidFill>
                  <a:srgbClr val="0D0D0D"/>
                </a:solidFill>
                <a:cs typeface="Comic Sans MS"/>
              </a:rPr>
              <a:t>originate in the brainstem from:</a:t>
            </a:r>
          </a:p>
          <a:p>
            <a:pPr marL="68580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300" spc="-5" dirty="0">
                <a:solidFill>
                  <a:srgbClr val="0D0D0D"/>
                </a:solidFill>
                <a:cs typeface="Comic Sans MS"/>
              </a:rPr>
              <a:t>	</a:t>
            </a:r>
            <a:r>
              <a:rPr lang="en-US" sz="1300" spc="-5" dirty="0" err="1">
                <a:solidFill>
                  <a:schemeClr val="bg2">
                    <a:lumMod val="75000"/>
                  </a:schemeClr>
                </a:solidFill>
                <a:cs typeface="Comic Sans MS"/>
              </a:rPr>
              <a:t>A.Vestibular</a:t>
            </a:r>
            <a:r>
              <a:rPr lang="en-US" sz="1300" spc="-5" dirty="0">
                <a:solidFill>
                  <a:schemeClr val="bg2">
                    <a:lumMod val="75000"/>
                  </a:schemeClr>
                </a:solidFill>
                <a:cs typeface="Comic Sans MS"/>
              </a:rPr>
              <a:t> nucleus </a:t>
            </a:r>
          </a:p>
          <a:p>
            <a:pPr marL="68580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300" spc="-5" dirty="0">
                <a:solidFill>
                  <a:schemeClr val="bg2">
                    <a:lumMod val="75000"/>
                  </a:schemeClr>
                </a:solidFill>
                <a:cs typeface="Comic Sans MS"/>
              </a:rPr>
              <a:t>	b. Red nucleus</a:t>
            </a:r>
          </a:p>
          <a:p>
            <a:pPr marL="68580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300" spc="-5" dirty="0">
                <a:solidFill>
                  <a:schemeClr val="bg2">
                    <a:lumMod val="75000"/>
                  </a:schemeClr>
                </a:solidFill>
                <a:cs typeface="Comic Sans MS"/>
              </a:rPr>
              <a:t>	C. Reticular nuclei </a:t>
            </a:r>
          </a:p>
          <a:p>
            <a:pPr marL="68580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300" spc="-5" dirty="0">
                <a:solidFill>
                  <a:srgbClr val="0D0D0D"/>
                </a:solidFill>
                <a:cs typeface="Comic Sans MS"/>
              </a:rPr>
              <a:t>	also descend and synapse in the spinal  </a:t>
            </a:r>
            <a:r>
              <a:rPr lang="en-US" sz="1300" spc="-5" dirty="0" smtClean="0">
                <a:solidFill>
                  <a:srgbClr val="0D0D0D"/>
                </a:solidFill>
                <a:cs typeface="Comic Sans MS"/>
              </a:rPr>
              <a:t>cord.</a:t>
            </a:r>
            <a:endParaRPr lang="en-US" sz="1300" spc="-5" dirty="0">
              <a:solidFill>
                <a:srgbClr val="0D0D0D"/>
              </a:solidFill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42591" y="2140835"/>
            <a:ext cx="2088232" cy="8241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integrative functions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39536" y="2140835"/>
            <a:ext cx="2088232" cy="8241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conjugate eye movement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306" y="-591671"/>
            <a:ext cx="184731" cy="30777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cxnSp>
        <p:nvCxnSpPr>
          <p:cNvPr id="15" name="Straight Connector 14"/>
          <p:cNvCxnSpPr>
            <a:stCxn id="13" idx="2"/>
          </p:cNvCxnSpPr>
          <p:nvPr/>
        </p:nvCxnSpPr>
        <p:spPr>
          <a:xfrm>
            <a:off x="1657119" y="2964981"/>
            <a:ext cx="0" cy="21202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57119" y="3467250"/>
            <a:ext cx="332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40681" y="6359761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* </a:t>
            </a:r>
            <a:r>
              <a:rPr lang="en-US" sz="1400" dirty="0" err="1">
                <a:solidFill>
                  <a:srgbClr val="00B050"/>
                </a:solidFill>
              </a:rPr>
              <a:t>Spinothalamic</a:t>
            </a:r>
            <a:r>
              <a:rPr lang="en-US" sz="1400" dirty="0">
                <a:solidFill>
                  <a:srgbClr val="00B050"/>
                </a:solidFill>
              </a:rPr>
              <a:t> also called anterolateral system.</a:t>
            </a:r>
          </a:p>
          <a:p>
            <a:r>
              <a:rPr lang="en-US" sz="1400" dirty="0">
                <a:solidFill>
                  <a:srgbClr val="00B050"/>
                </a:solidFill>
              </a:rPr>
              <a:t>**Descending tracts includes: pyramidal, </a:t>
            </a:r>
            <a:r>
              <a:rPr lang="en-US" sz="1400" dirty="0" err="1">
                <a:solidFill>
                  <a:srgbClr val="00B050"/>
                </a:solidFill>
              </a:rPr>
              <a:t>corticospinal</a:t>
            </a:r>
            <a:r>
              <a:rPr lang="en-US" sz="1400" dirty="0">
                <a:solidFill>
                  <a:srgbClr val="00B050"/>
                </a:solidFill>
              </a:rPr>
              <a:t> and extra-pyramidal.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57119" y="5085184"/>
            <a:ext cx="332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3"/>
            <a:endCxn id="70" idx="1"/>
          </p:cNvCxnSpPr>
          <p:nvPr/>
        </p:nvCxnSpPr>
        <p:spPr>
          <a:xfrm flipV="1">
            <a:off x="3794594" y="3474022"/>
            <a:ext cx="283594" cy="2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785186" y="5180463"/>
            <a:ext cx="283594" cy="2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Origin and function of cranial nerves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459" y="1143000"/>
            <a:ext cx="10969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The brain stem provides the main motor and sensory innervation to the face and neck via the cranial nerves (CN 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</a:rPr>
              <a:t>III-XII</a:t>
            </a: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The fibers of cranial nerve nuclei except for olfactory &amp; optic nerve either originating from, or terminating in, the cranial nerve nuclei in brain 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2241" y="1662000"/>
            <a:ext cx="3564378" cy="362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Origin and Function of Cranial Nerves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8200646" y="-129695"/>
            <a:ext cx="216024" cy="4500500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" name="Elbow Connector 9"/>
          <p:cNvCxnSpPr/>
          <p:nvPr/>
        </p:nvCxnSpPr>
        <p:spPr>
          <a:xfrm rot="5400000">
            <a:off x="3736150" y="-93691"/>
            <a:ext cx="216024" cy="4428492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29916" y="2228567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558908" y="2228567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58408" y="2228567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" name="Rectangle 14"/>
          <p:cNvSpPr/>
          <p:nvPr/>
        </p:nvSpPr>
        <p:spPr>
          <a:xfrm>
            <a:off x="614007" y="2516743"/>
            <a:ext cx="2340573" cy="5350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Midbrain (eye movement)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9387" y="2551502"/>
            <a:ext cx="2430015" cy="5350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Medulla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36976" y="2547298"/>
            <a:ext cx="2430015" cy="5350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9170" y="3129801"/>
            <a:ext cx="2355410" cy="23604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III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oculomotor): </a:t>
            </a:r>
            <a:r>
              <a:rPr lang="en-US" sz="1400" dirty="0" smtClean="0"/>
              <a:t>constrict </a:t>
            </a:r>
            <a:r>
              <a:rPr lang="en-US" sz="1400" dirty="0"/>
              <a:t>pupils. </a:t>
            </a:r>
            <a:r>
              <a:rPr lang="en-US" sz="1400" dirty="0">
                <a:solidFill>
                  <a:srgbClr val="00B050"/>
                </a:solidFill>
              </a:rPr>
              <a:t>Responsible for near vision and accommodation</a:t>
            </a:r>
          </a:p>
          <a:p>
            <a:endParaRPr 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IV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(trochlear).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36975" y="3144585"/>
            <a:ext cx="2430015" cy="2345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(trigeminal): </a:t>
            </a:r>
            <a:r>
              <a:rPr lang="en-US" sz="1400" dirty="0"/>
              <a:t>chewing and sensation front of the </a:t>
            </a:r>
            <a:r>
              <a:rPr lang="en-US" sz="1400" dirty="0" smtClean="0">
                <a:solidFill>
                  <a:schemeClr val="tx1"/>
                </a:solidFill>
              </a:rPr>
              <a:t>head.</a:t>
            </a:r>
            <a:endParaRPr lang="en-US" sz="14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VI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abducens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): </a:t>
            </a:r>
            <a:r>
              <a:rPr lang="en-US" sz="1400" dirty="0" smtClean="0">
                <a:solidFill>
                  <a:schemeClr val="tx1"/>
                </a:solidFill>
              </a:rPr>
              <a:t>eye movement.</a:t>
            </a: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VII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(facial): </a:t>
            </a:r>
            <a:r>
              <a:rPr lang="en-US" sz="1400" dirty="0">
                <a:solidFill>
                  <a:schemeClr val="tx1"/>
                </a:solidFill>
              </a:rPr>
              <a:t>moves face, taste, salivates, </a:t>
            </a:r>
            <a:r>
              <a:rPr lang="en-US" sz="1400" dirty="0" smtClean="0">
                <a:solidFill>
                  <a:schemeClr val="tx1"/>
                </a:solidFill>
              </a:rPr>
              <a:t>cries.</a:t>
            </a: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VIII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(acoustic): </a:t>
            </a:r>
            <a:r>
              <a:rPr lang="en-US" sz="1400" dirty="0">
                <a:solidFill>
                  <a:schemeClr val="tx1"/>
                </a:solidFill>
              </a:rPr>
              <a:t>hearing </a:t>
            </a:r>
            <a:r>
              <a:rPr lang="en-US" sz="1400" dirty="0"/>
              <a:t>regulates balance. </a:t>
            </a:r>
            <a:endParaRPr lang="en-US" sz="14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9149385" y="3124532"/>
            <a:ext cx="2403277" cy="236575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</a:rPr>
              <a:t>IX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 (glossopharyngeal): </a:t>
            </a:r>
            <a:r>
              <a:rPr lang="en-US" sz="1300" dirty="0">
                <a:solidFill>
                  <a:schemeClr val="tx1"/>
                </a:solidFill>
              </a:rPr>
              <a:t>tastes, salivates, swallows, monitors carotid and sinus bodies</a:t>
            </a:r>
            <a:r>
              <a:rPr lang="en-US" sz="1300" dirty="0" smtClean="0">
                <a:solidFill>
                  <a:schemeClr val="tx1"/>
                </a:solidFill>
              </a:rPr>
              <a:t>).</a:t>
            </a: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en-US" sz="1300" dirty="0" err="1">
                <a:solidFill>
                  <a:schemeClr val="bg2">
                    <a:lumMod val="75000"/>
                  </a:schemeClr>
                </a:solidFill>
              </a:rPr>
              <a:t>vagus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): </a:t>
            </a:r>
            <a:r>
              <a:rPr lang="en-US" sz="1300" dirty="0"/>
              <a:t>tastes, swallows, lifts palate, talking, communication to and from </a:t>
            </a:r>
            <a:r>
              <a:rPr lang="en-US" sz="1300" dirty="0" err="1"/>
              <a:t>thoraco</a:t>
            </a:r>
            <a:r>
              <a:rPr lang="en-US" sz="1300" dirty="0"/>
              <a:t>-abdominal </a:t>
            </a:r>
            <a:r>
              <a:rPr lang="en-US" sz="1300" dirty="0" smtClean="0"/>
              <a:t>viscera.</a:t>
            </a: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</a:rPr>
              <a:t>XI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 (accessory): </a:t>
            </a:r>
            <a:r>
              <a:rPr lang="en-US" sz="1300" dirty="0"/>
              <a:t>turns head, lifts </a:t>
            </a:r>
            <a:r>
              <a:rPr lang="en-US" sz="1300" dirty="0" smtClean="0"/>
              <a:t>shoulder.</a:t>
            </a:r>
            <a:endParaRPr lang="en-US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CN 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</a:rPr>
              <a:t>XII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 (hypoglossal): </a:t>
            </a:r>
            <a:r>
              <a:rPr lang="en-US" sz="1300" dirty="0"/>
              <a:t>moves </a:t>
            </a:r>
            <a:r>
              <a:rPr lang="en-US" sz="1300" dirty="0" smtClean="0"/>
              <a:t>tongue.</a:t>
            </a:r>
            <a:endParaRPr lang="en-US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25516"/>
              </p:ext>
            </p:extLst>
          </p:nvPr>
        </p:nvGraphicFramePr>
        <p:xfrm>
          <a:off x="599169" y="5641378"/>
          <a:ext cx="10953493" cy="563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5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15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Sensory (</a:t>
                      </a:r>
                      <a:r>
                        <a:rPr lang="en-US" sz="1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1-2-8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Motor (</a:t>
                      </a:r>
                      <a:r>
                        <a:rPr lang="en-US" sz="1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3-4-6-11-12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Mixed ( </a:t>
                      </a:r>
                      <a:r>
                        <a:rPr lang="en-US" sz="1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5-7-9-10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XI</a:t>
                      </a: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r>
                        <a:rPr lang="en-US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CN </a:t>
                      </a:r>
                      <a:r>
                        <a:rPr lang="en-US" sz="13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5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Functions of brainstem, integrative functions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2701" y="1231206"/>
            <a:ext cx="3096344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Functions of Brainstem</a:t>
            </a:r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8103111" y="-478984"/>
            <a:ext cx="216024" cy="4500500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Elbow Connector 7"/>
          <p:cNvCxnSpPr>
            <a:stCxn id="6" idx="2"/>
          </p:cNvCxnSpPr>
          <p:nvPr/>
        </p:nvCxnSpPr>
        <p:spPr>
          <a:xfrm rot="5400000">
            <a:off x="3687383" y="-394212"/>
            <a:ext cx="216024" cy="4330957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29916" y="1879278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461373" y="1879278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98392" y="1879278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12701" y="1879278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609460" y="2154582"/>
            <a:ext cx="2061492" cy="48989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Conduct functions</a:t>
            </a:r>
          </a:p>
          <a:p>
            <a:pPr lvl="0" algn="ctr"/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5028" y="2154582"/>
            <a:ext cx="2088232" cy="4898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origin of cranial nerves (CN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III-XII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0719" y="2154582"/>
            <a:ext cx="2088232" cy="4898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integrative functions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93047" y="2154582"/>
            <a:ext cx="2088232" cy="4898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conjugate eye movement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9460" y="2901001"/>
            <a:ext cx="10969943" cy="33780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It controls consciousness &amp; sleep cycle (alertness and arousal) through reticular formation (RAS).</a:t>
            </a:r>
          </a:p>
          <a:p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2. It has got center for cardiovascular, respiratory &amp; autonomic regulation .</a:t>
            </a:r>
          </a:p>
          <a:p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3. It has centers for Brainstem Reflexes , such as cough reflex , gag reflex , swallowing, and vomiting, visual &amp; auditory orientation reflexes required for head movements.</a:t>
            </a:r>
          </a:p>
          <a:p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4. Contributes to maintenance of body balance through the vestibular </a:t>
            </a: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nuclei.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5. Plays role in motor control: </a:t>
            </a:r>
          </a:p>
          <a:p>
            <a:r>
              <a:rPr lang="en-US" sz="1300" dirty="0"/>
              <a:t>	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a. Substantia </a:t>
            </a:r>
            <a:r>
              <a:rPr lang="en-US" sz="1300" dirty="0" err="1">
                <a:solidFill>
                  <a:schemeClr val="bg2">
                    <a:lumMod val="75000"/>
                  </a:schemeClr>
                </a:solidFill>
              </a:rPr>
              <a:t>Nigra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300" dirty="0"/>
              <a:t>( which is a part of the basal ganglia ) is involved in control of movement.</a:t>
            </a:r>
          </a:p>
          <a:p>
            <a:r>
              <a:rPr lang="en-US" sz="1300" dirty="0"/>
              <a:t>	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b. Midbrain </a:t>
            </a:r>
            <a:r>
              <a:rPr lang="en-US" sz="1300" dirty="0"/>
              <a:t>also contain Red nucleus which regulate the motor activity through  cerebellum.</a:t>
            </a:r>
          </a:p>
          <a:p>
            <a:endParaRPr lang="en-US" sz="1300" dirty="0"/>
          </a:p>
          <a:p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6. Pain sensitivity control: Periaqueductal grey matter of mesencephalon is an area  which is rich in endogenous opioid and is important in modulation of painful  stimuli</a:t>
            </a:r>
          </a:p>
          <a:p>
            <a:r>
              <a:rPr lang="en-US" sz="1300" dirty="0"/>
              <a:t>• Inferior and superior colliculi are situated on the dorsal surface of the midbrain and is involved in auditory &amp; visual processing required for head movements.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509045" y="2644479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7805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Functions of brainstem, conjugate eye movement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2701" y="1231206"/>
            <a:ext cx="3096344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Functions of Brainstem</a:t>
            </a:r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8103111" y="-478984"/>
            <a:ext cx="216024" cy="4500500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Elbow Connector 7"/>
          <p:cNvCxnSpPr>
            <a:stCxn id="6" idx="2"/>
          </p:cNvCxnSpPr>
          <p:nvPr/>
        </p:nvCxnSpPr>
        <p:spPr>
          <a:xfrm rot="5400000">
            <a:off x="3638615" y="-442980"/>
            <a:ext cx="216024" cy="4428492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32381" y="1879278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461373" y="1879278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98392" y="1879278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12701" y="1879278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623017" y="2291031"/>
            <a:ext cx="2061492" cy="63391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Conduct functions</a:t>
            </a:r>
          </a:p>
          <a:p>
            <a:pPr lvl="0" algn="ctr"/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8585" y="2291031"/>
            <a:ext cx="2088232" cy="6339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origin of cranial nerves (CN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III-XII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54276" y="2291031"/>
            <a:ext cx="2088232" cy="63391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integrative functions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06604" y="2291031"/>
            <a:ext cx="2088232" cy="6339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conjugate eye movement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461" y="3283831"/>
            <a:ext cx="5052903" cy="29952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The frontal eye field (FEF) projects to the opposite side at the midbrain-</a:t>
            </a:r>
            <a:r>
              <a:rPr lang="en-US" sz="1300" dirty="0" err="1">
                <a:solidFill>
                  <a:schemeClr val="tx1"/>
                </a:solidFill>
              </a:rPr>
              <a:t>pontine</a:t>
            </a:r>
            <a:r>
              <a:rPr lang="en-US" sz="1300" dirty="0">
                <a:solidFill>
                  <a:schemeClr val="tx1"/>
                </a:solidFill>
              </a:rPr>
              <a:t> junction, and then innervates the </a:t>
            </a:r>
            <a:r>
              <a:rPr lang="en-US" sz="1300" dirty="0" err="1">
                <a:solidFill>
                  <a:schemeClr val="tx1"/>
                </a:solidFill>
              </a:rPr>
              <a:t>paramedian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pontine</a:t>
            </a:r>
            <a:r>
              <a:rPr lang="en-US" sz="1300" dirty="0">
                <a:solidFill>
                  <a:schemeClr val="tx1"/>
                </a:solidFill>
              </a:rPr>
              <a:t> reticular formation (PPRF).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From there, projections directly innervate the lateral rectus (contralateral to FEF) and the medial rectus muscle (</a:t>
            </a:r>
            <a:r>
              <a:rPr lang="en-US" sz="1300" dirty="0" err="1">
                <a:solidFill>
                  <a:schemeClr val="tx1"/>
                </a:solidFill>
              </a:rPr>
              <a:t>ipsilateral</a:t>
            </a:r>
            <a:r>
              <a:rPr lang="en-US" sz="1300" dirty="0">
                <a:solidFill>
                  <a:schemeClr val="tx1"/>
                </a:solidFill>
              </a:rPr>
              <a:t> to FEF).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The left FEF command to trigger conjugate eye movements to the right.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0461373" y="2924945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6526500" y="3283831"/>
            <a:ext cx="5052903" cy="2995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Conjugate eye movement refers to motor coordination of the eyes that allows for bilateral fixation on a single object.</a:t>
            </a:r>
          </a:p>
          <a:p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Several centers in the brainstem are involved.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Horizontal conjugate gaze is controlled by:</a:t>
            </a:r>
          </a:p>
          <a:p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300" dirty="0">
                <a:solidFill>
                  <a:schemeClr val="tx1"/>
                </a:solidFill>
              </a:rPr>
              <a:t>1.The nuclei of 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1300" baseline="30000" dirty="0">
                <a:solidFill>
                  <a:schemeClr val="accent4">
                    <a:lumMod val="75000"/>
                  </a:schemeClr>
                </a:solidFill>
              </a:rPr>
              <a:t>rd</a:t>
            </a:r>
            <a:r>
              <a:rPr lang="en-US" sz="1300" baseline="30000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 and 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sz="13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 Cranial nerves ,</a:t>
            </a:r>
          </a:p>
          <a:p>
            <a:r>
              <a:rPr lang="en-US" sz="1300" dirty="0">
                <a:solidFill>
                  <a:schemeClr val="tx1"/>
                </a:solidFill>
              </a:rPr>
              <a:t>	2.The </a:t>
            </a:r>
            <a:r>
              <a:rPr lang="en-US" sz="1300" dirty="0" err="1">
                <a:solidFill>
                  <a:schemeClr val="tx1"/>
                </a:solidFill>
              </a:rPr>
              <a:t>Paramedian</a:t>
            </a:r>
            <a:r>
              <a:rPr lang="en-US" sz="1300" dirty="0">
                <a:solidFill>
                  <a:schemeClr val="tx1"/>
                </a:solidFill>
              </a:rPr>
              <a:t> Pontine Reticular Formation, and</a:t>
            </a:r>
          </a:p>
          <a:p>
            <a:r>
              <a:rPr lang="en-US" sz="1300" dirty="0">
                <a:solidFill>
                  <a:schemeClr val="tx1"/>
                </a:solidFill>
              </a:rPr>
              <a:t>	3.The nucleus </a:t>
            </a:r>
            <a:r>
              <a:rPr lang="en-US" sz="1300" dirty="0" err="1">
                <a:solidFill>
                  <a:schemeClr val="tx1"/>
                </a:solidFill>
              </a:rPr>
              <a:t>prepositus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hypoglossi</a:t>
            </a:r>
            <a:r>
              <a:rPr lang="en-US" sz="1300" dirty="0">
                <a:solidFill>
                  <a:schemeClr val="tx1"/>
                </a:solidFill>
              </a:rPr>
              <a:t>-medial vestibular   nucleus.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Vertical conjugate gaze is controlled by the nuclei of 3rd and 4th  Cranial  </a:t>
            </a:r>
            <a:r>
              <a:rPr lang="en-US" sz="1300" dirty="0" smtClean="0">
                <a:solidFill>
                  <a:schemeClr val="accent2">
                    <a:lumMod val="75000"/>
                  </a:schemeClr>
                </a:solidFill>
              </a:rPr>
              <a:t>nerves</a:t>
            </a:r>
            <a:endParaRPr lang="en-US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7137" y="3283831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135912" y="3030961"/>
            <a:ext cx="731480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35912" y="3030961"/>
            <a:ext cx="1" cy="23062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Brainstem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60950"/>
              </p:ext>
            </p:extLst>
          </p:nvPr>
        </p:nvGraphicFramePr>
        <p:xfrm>
          <a:off x="609459" y="1168434"/>
          <a:ext cx="10969944" cy="51640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1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5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Cranial Nerves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Signs and symptoms of lesion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Midbrain</a:t>
                      </a:r>
                      <a:endParaRPr kumimoji="0" lang="en-US" sz="16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200" dirty="0"/>
                        <a:t>Nerve pathway to cerebral hemispheres.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200" dirty="0"/>
                        <a:t>Auditory and Visual reflex centers.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1.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CN 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III</a:t>
                      </a:r>
                      <a:r>
                        <a:rPr lang="en-US" sz="1200" dirty="0"/>
                        <a:t> - </a:t>
                      </a:r>
                      <a:r>
                        <a:rPr lang="en-US" sz="1200" dirty="0" err="1"/>
                        <a:t>Oculomotor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(motor)</a:t>
                      </a:r>
                      <a:r>
                        <a:rPr lang="en-US" sz="1200" u="sng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/>
                        <a:t>(Related to eye movement).</a:t>
                      </a:r>
                    </a:p>
                    <a:p>
                      <a:r>
                        <a:rPr lang="en-US" sz="1200" dirty="0"/>
                        <a:t>2. CN 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IV</a:t>
                      </a:r>
                      <a:r>
                        <a:rPr lang="en-US" sz="1200" dirty="0"/>
                        <a:t> - Trochlear </a:t>
                      </a:r>
                      <a:r>
                        <a:rPr kumimoji="0" lang="en-US" sz="12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(motor) </a:t>
                      </a:r>
                      <a:r>
                        <a:rPr lang="en-US" sz="1200" dirty="0"/>
                        <a:t>(Superior oblique muscle of the eye which rotates the eye down and out)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100" dirty="0"/>
                        <a:t>Cranial Nerve (CN) deficits: </a:t>
                      </a:r>
                      <a:r>
                        <a:rPr lang="en-US" sz="1100" dirty="0" err="1"/>
                        <a:t>Ipsilateral</a:t>
                      </a:r>
                      <a:r>
                        <a:rPr lang="en-US" sz="1100" dirty="0"/>
                        <a:t> 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III</a:t>
                      </a:r>
                      <a:r>
                        <a:rPr lang="en-US" sz="1100" dirty="0"/>
                        <a:t>, 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IV</a:t>
                      </a:r>
                      <a:r>
                        <a:rPr lang="en-US" sz="1100" dirty="0"/>
                        <a:t> palsy and ptosis (drooping).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Pupils: </a:t>
                      </a:r>
                    </a:p>
                    <a:p>
                      <a:r>
                        <a:rPr lang="en-US" sz="11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 Size: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Midposition</a:t>
                      </a:r>
                      <a:r>
                        <a:rPr lang="en-US" sz="1100" dirty="0"/>
                        <a:t> to dilated.  </a:t>
                      </a:r>
                    </a:p>
                    <a:p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Reactivity: </a:t>
                      </a:r>
                      <a:r>
                        <a:rPr lang="en-US" sz="1100" dirty="0"/>
                        <a:t>Sluggish to fixed.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Movement: </a:t>
                      </a:r>
                      <a:r>
                        <a:rPr lang="en-US" sz="1100" dirty="0"/>
                        <a:t>Abnormal extensor.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Respiratory: </a:t>
                      </a:r>
                      <a:r>
                        <a:rPr lang="en-US" sz="1100" dirty="0"/>
                        <a:t>Hyperventilating.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Loss of consciousness (LOC): </a:t>
                      </a:r>
                      <a:r>
                        <a:rPr lang="en-US" sz="1100" dirty="0"/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Pons</a:t>
                      </a:r>
                      <a:endParaRPr kumimoji="0" lang="en-US" sz="16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Respiratory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 CN 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</a:t>
                      </a:r>
                      <a:r>
                        <a:rPr lang="en-US" sz="1200" dirty="0"/>
                        <a:t> - Trigeminal </a:t>
                      </a:r>
                      <a:r>
                        <a:rPr lang="en-US" sz="12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(motor and sensory). </a:t>
                      </a:r>
                      <a:r>
                        <a:rPr lang="en-US" sz="1200" dirty="0"/>
                        <a:t>(Skin of face, tongue, teeth,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muscle of mastication). </a:t>
                      </a:r>
                    </a:p>
                    <a:p>
                      <a:r>
                        <a:rPr lang="en-US" sz="1200" dirty="0"/>
                        <a:t>2. CN 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VI</a:t>
                      </a:r>
                      <a:r>
                        <a:rPr lang="en-US" sz="1200" dirty="0"/>
                        <a:t> - </a:t>
                      </a:r>
                      <a:r>
                        <a:rPr lang="en-US" sz="1200" dirty="0" err="1"/>
                        <a:t>Abducens</a:t>
                      </a:r>
                      <a:r>
                        <a:rPr lang="en-US" sz="1200" dirty="0"/>
                        <a:t> </a:t>
                      </a:r>
                      <a:r>
                        <a:rPr kumimoji="0" lang="en-US" sz="12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(motor). </a:t>
                      </a:r>
                      <a:r>
                        <a:rPr lang="en-US" sz="1200" dirty="0"/>
                        <a:t>(Lateral rectus muscle of eye which rotates eye outward).</a:t>
                      </a:r>
                    </a:p>
                    <a:p>
                      <a:r>
                        <a:rPr lang="en-US" sz="1200" dirty="0"/>
                        <a:t>3. CN 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VII</a:t>
                      </a:r>
                      <a:r>
                        <a:rPr lang="en-US" sz="1200" dirty="0"/>
                        <a:t> - Facial </a:t>
                      </a:r>
                      <a:r>
                        <a:rPr kumimoji="0" lang="en-US" sz="12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(motor and sensory).  </a:t>
                      </a:r>
                      <a:r>
                        <a:rPr lang="en-US" sz="1200" dirty="0"/>
                        <a:t>(Muscles of facial expression). </a:t>
                      </a:r>
                    </a:p>
                    <a:p>
                      <a:r>
                        <a:rPr lang="en-US" sz="1200" dirty="0"/>
                        <a:t>4. CN 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VIII</a:t>
                      </a:r>
                      <a:r>
                        <a:rPr lang="en-US" sz="1200" dirty="0"/>
                        <a:t> – Acoustic</a:t>
                      </a:r>
                      <a:r>
                        <a:rPr lang="en-US" sz="1200" baseline="0" dirty="0"/>
                        <a:t> </a:t>
                      </a:r>
                      <a:r>
                        <a:rPr kumimoji="0" lang="en-US" sz="12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(sensory).</a:t>
                      </a:r>
                      <a:r>
                        <a:rPr lang="en-US" sz="1200" dirty="0"/>
                        <a:t>  (Hearing</a:t>
                      </a:r>
                      <a:r>
                        <a:rPr lang="en-US" sz="1200" dirty="0" smtClean="0"/>
                        <a:t>).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Pupils size: </a:t>
                      </a:r>
                      <a:r>
                        <a:rPr lang="en-US" sz="1100" dirty="0"/>
                        <a:t>Pinpoint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LOC: </a:t>
                      </a:r>
                      <a:r>
                        <a:rPr lang="en-US" sz="1100" dirty="0"/>
                        <a:t>Semi-coma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Movement: </a:t>
                      </a:r>
                      <a:r>
                        <a:rPr lang="en-US" sz="1100" dirty="0"/>
                        <a:t>Abnormal extensor.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Respiratory: </a:t>
                      </a:r>
                      <a:r>
                        <a:rPr kumimoji="0" lang="en-US" sz="1100" u="sng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kumimoji="0" lang="en-US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100" dirty="0" err="1"/>
                        <a:t>Apneustic</a:t>
                      </a:r>
                      <a:r>
                        <a:rPr lang="en-US" sz="1100" dirty="0"/>
                        <a:t> (Abnormal respiration marked by sustained inhalation).</a:t>
                      </a:r>
                    </a:p>
                    <a:p>
                      <a:r>
                        <a:rPr lang="en-US" sz="1100" dirty="0"/>
                        <a:t>- Hyperventilation.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CN Deficits: </a:t>
                      </a:r>
                      <a:r>
                        <a:rPr lang="en-US" sz="1100" dirty="0"/>
                        <a:t>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</a:t>
                      </a:r>
                      <a:r>
                        <a:rPr lang="en-US" sz="1100" dirty="0"/>
                        <a:t>, 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VI</a:t>
                      </a:r>
                      <a:r>
                        <a:rPr lang="en-US" sz="1100" dirty="0"/>
                        <a:t>, 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VII</a:t>
                      </a:r>
                      <a:r>
                        <a:rPr lang="en-US" sz="1100" dirty="0"/>
                        <a:t>, 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VIII</a:t>
                      </a:r>
                      <a:r>
                        <a:rPr lang="en-US" sz="11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Medulla </a:t>
                      </a:r>
                      <a:r>
                        <a:rPr kumimoji="0" lang="en-US" sz="1600" b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Oblingata</a:t>
                      </a:r>
                      <a:endParaRPr kumimoji="0" lang="en-US" sz="16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200" dirty="0"/>
                        <a:t>Crossing of motor tracts.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200" dirty="0"/>
                        <a:t>Cardiac Center.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200" dirty="0"/>
                        <a:t>Respiratory Center.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200" dirty="0"/>
                        <a:t>Vasomotor Center (nerves having muscular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control of the blood vessel walls)  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200" dirty="0"/>
                        <a:t>Centers for cough, gag, swallow, and vomit.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100" dirty="0"/>
                        <a:t>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IX</a:t>
                      </a:r>
                      <a:r>
                        <a:rPr lang="en-US" sz="1100" dirty="0"/>
                        <a:t> - </a:t>
                      </a:r>
                      <a:r>
                        <a:rPr lang="en-US" sz="1100" dirty="0" err="1"/>
                        <a:t>Glossopharyneal</a:t>
                      </a:r>
                      <a:r>
                        <a:rPr lang="en-US" sz="1100" dirty="0"/>
                        <a:t> </a:t>
                      </a: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(mixed</a:t>
                      </a:r>
                      <a:r>
                        <a:rPr kumimoji="0" lang="en-US" sz="11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100" dirty="0"/>
                        <a:t>. (Muscles &amp; mucous membranes of pharynx, the constricted openings from the mouth &amp; the oral pharynx and the posterior third of tongue).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100" dirty="0"/>
                        <a:t>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100" dirty="0"/>
                        <a:t> - </a:t>
                      </a:r>
                      <a:r>
                        <a:rPr lang="en-US" sz="1100" dirty="0" err="1"/>
                        <a:t>Vagus</a:t>
                      </a:r>
                      <a:r>
                        <a:rPr lang="en-US" sz="1100" dirty="0"/>
                        <a:t> </a:t>
                      </a: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(mixed). </a:t>
                      </a:r>
                      <a:r>
                        <a:rPr lang="en-US" sz="1100" dirty="0"/>
                        <a:t>(Pharynx, larynx, heart, lungs, stomach).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100" dirty="0"/>
                        <a:t>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XI</a:t>
                      </a:r>
                      <a:r>
                        <a:rPr lang="en-US" sz="1100" dirty="0"/>
                        <a:t> - Accessory </a:t>
                      </a: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(motor). </a:t>
                      </a:r>
                      <a:r>
                        <a:rPr lang="en-US" sz="1100" dirty="0"/>
                        <a:t>(Rotation of the head and shoulder).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100" dirty="0"/>
                        <a:t>CN </a:t>
                      </a:r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XII</a:t>
                      </a:r>
                      <a:r>
                        <a:rPr lang="en-US" sz="1100" dirty="0"/>
                        <a:t> - Hypoglossal </a:t>
                      </a:r>
                      <a:r>
                        <a:rPr kumimoji="0" lang="en-US" sz="110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(motor). </a:t>
                      </a:r>
                      <a:r>
                        <a:rPr lang="en-US" sz="1100" dirty="0"/>
                        <a:t>(Intrinsic muscles of the tongue).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05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Movement: </a:t>
                      </a:r>
                      <a:r>
                        <a:rPr lang="en-US" sz="1050" dirty="0" err="1"/>
                        <a:t>Ipsilateral</a:t>
                      </a:r>
                      <a:r>
                        <a:rPr lang="en-US" sz="1050" dirty="0"/>
                        <a:t> paralysis.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05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Pupils: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kumimoji="0" lang="en-US" sz="105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Size: </a:t>
                      </a:r>
                      <a:r>
                        <a:rPr lang="en-US" sz="1050" dirty="0"/>
                        <a:t>Dilated. </a:t>
                      </a:r>
                    </a:p>
                    <a:p>
                      <a:r>
                        <a:rPr kumimoji="0" lang="en-US" sz="105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05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5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Reactivity: </a:t>
                      </a:r>
                      <a:r>
                        <a:rPr lang="en-US" sz="1050" dirty="0"/>
                        <a:t>Fixed.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05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Respiratory: </a:t>
                      </a:r>
                      <a:r>
                        <a:rPr lang="en-US" sz="1050" dirty="0"/>
                        <a:t>Abnormal breathing patterns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05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CN Palsies: </a:t>
                      </a:r>
                      <a:r>
                        <a:rPr lang="en-US" sz="1050" dirty="0"/>
                        <a:t>Inability to control movement. Absent cough, gag. 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en-US" sz="1050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LOC: </a:t>
                      </a:r>
                      <a:r>
                        <a:rPr lang="en-US" sz="1050" dirty="0"/>
                        <a:t>Comatose.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B050"/>
                          </a:solidFill>
                        </a:rPr>
                        <a:t>damage of medulla can lead to serious condition because it has the most important centers such as respiratory and cardiac centers..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25860" y="6353802"/>
            <a:ext cx="1066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Midbrain lesion: Source of light applied to the eye causes constriction which signifies </a:t>
            </a:r>
            <a:r>
              <a:rPr lang="en-US" sz="1400" dirty="0" err="1">
                <a:solidFill>
                  <a:srgbClr val="00B050"/>
                </a:solidFill>
              </a:rPr>
              <a:t>occulomotor</a:t>
            </a:r>
            <a:r>
              <a:rPr lang="en-US" sz="1400" dirty="0">
                <a:solidFill>
                  <a:srgbClr val="00B050"/>
                </a:solidFill>
              </a:rPr>
              <a:t> nerve intact.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Pay attention to function of each nerve because you can be asked about specific nerve lesions.</a:t>
            </a:r>
          </a:p>
        </p:txBody>
      </p:sp>
    </p:spTree>
    <p:extLst>
      <p:ext uri="{BB962C8B-B14F-4D97-AF65-F5344CB8AC3E}">
        <p14:creationId xmlns:p14="http://schemas.microsoft.com/office/powerpoint/2010/main" val="27812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795" y="246057"/>
            <a:ext cx="10969943" cy="9144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>
                <a:solidFill>
                  <a:srgbClr val="FF0000"/>
                </a:solidFill>
              </a:rPr>
              <a:t>Brainstem function tests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27647"/>
              </p:ext>
            </p:extLst>
          </p:nvPr>
        </p:nvGraphicFramePr>
        <p:xfrm>
          <a:off x="621804" y="1311765"/>
          <a:ext cx="10897934" cy="47757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 test: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Look for, Ask about: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reticular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Alertness, Consciousness &amp; Sleep.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Corticospinal </a:t>
                      </a:r>
                      <a:r>
                        <a:rPr lang="en-US" sz="1400" dirty="0" smtClean="0"/>
                        <a:t>tract: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/>
                        <a:t>Motor power, reflexes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Pain response 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ex. Facial grimacing on firm pressure over the supra orbital 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respiratory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look for the normal pattern of respiration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cardiovascular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Look for normal circulatory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brainstem reflexes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 err="1"/>
                        <a:t>Pupilary</a:t>
                      </a:r>
                      <a:r>
                        <a:rPr lang="en-US" sz="1400" dirty="0"/>
                        <a:t> and corneal reflexes.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 err="1"/>
                        <a:t>Vestibulo</a:t>
                      </a:r>
                      <a:r>
                        <a:rPr lang="en-US" sz="1400" dirty="0"/>
                        <a:t>-ocular reflex: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Injection of iced water into the ear will produce eyes 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movement.</a:t>
                      </a:r>
                    </a:p>
                    <a:p>
                      <a:pPr algn="l"/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                   No eye movement &gt; Brainstem injury / 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Oculo</a:t>
                      </a: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-cephalic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Rapidly turn the head </a:t>
                      </a:r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90° </a:t>
                      </a:r>
                      <a:r>
                        <a:rPr lang="en-US" sz="1400" dirty="0"/>
                        <a:t>on both sides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Normal response = deviation of  the eyes to the opposite side of  head turning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Brain death = </a:t>
                      </a:r>
                      <a:r>
                        <a:rPr lang="en-US" sz="1400" dirty="0" err="1"/>
                        <a:t>oculocephalic</a:t>
                      </a:r>
                      <a:r>
                        <a:rPr lang="en-US" sz="1400" dirty="0"/>
                        <a:t>  reflexes are absent (no Doll’s  eyes) = no eye movement in  response to head 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Gag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Absent in brain death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Cough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Absent in brain death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Neuroanatomy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corner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571636"/>
            <a:ext cx="4764871" cy="458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Brainstem lesions: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unilateral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brain stem lesion caused by stroke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tumour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multiple sclerosis causes ipsilateral cranial nerve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dysunction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contralateral spastic hemiparesis,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hyperreexia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an extensor plantar response (upper motor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neurone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lesion), contralateral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hemisensory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loss and ipsilateral incoordination.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bilateral lesion destroys the ‘vital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centres’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that control breathing and the circulation, leading to coma and death 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415" t="11438" r="21196" b="12800"/>
          <a:stretch/>
        </p:blipFill>
        <p:spPr>
          <a:xfrm>
            <a:off x="5446340" y="1571636"/>
            <a:ext cx="6133063" cy="4685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459" y="1188041"/>
            <a:ext cx="10969943" cy="33855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We recommended you to read this lecture from Neuroanatomy bock. You can find the bock on the </a:t>
            </a:r>
            <a:r>
              <a:rPr lang="en-US" sz="1600" dirty="0">
                <a:solidFill>
                  <a:srgbClr val="FF0000"/>
                </a:solidFill>
              </a:rPr>
              <a:t>team </a:t>
            </a:r>
            <a:r>
              <a:rPr lang="en-US" sz="1600" dirty="0" smtClean="0">
                <a:solidFill>
                  <a:srgbClr val="FF0000"/>
                </a:solidFill>
              </a:rPr>
              <a:t>drive, page 91-101</a:t>
            </a:r>
          </a:p>
        </p:txBody>
      </p:sp>
    </p:spTree>
    <p:extLst>
      <p:ext uri="{BB962C8B-B14F-4D97-AF65-F5344CB8AC3E}">
        <p14:creationId xmlns:p14="http://schemas.microsoft.com/office/powerpoint/2010/main" val="4999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05"/>
            <a:ext cx="12188825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160" y="2451761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46058" y="2480726"/>
            <a:ext cx="2916905" cy="155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Lulwah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Alshiha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Laila Mathkour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Mohammad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Alayed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40" y="1649828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669" y="3090302"/>
            <a:ext cx="1965375" cy="1709176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Females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Najd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Altheeb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Reema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Alshayea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Reem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Alshathri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0076" y="3085626"/>
            <a:ext cx="2175090" cy="601180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Males Members: 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Mohammad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Almutlaq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6" name="مربع نص 1"/>
          <p:cNvSpPr txBox="1"/>
          <p:nvPr/>
        </p:nvSpPr>
        <p:spPr>
          <a:xfrm>
            <a:off x="612932" y="5473472"/>
            <a:ext cx="549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Females and Males slides</a:t>
            </a:r>
            <a:r>
              <a:rPr lang="en-US" sz="1200" dirty="0" smtClean="0">
                <a:solidFill>
                  <a:srgbClr val="464653"/>
                </a:solidFill>
              </a:rPr>
              <a:t>.</a:t>
            </a:r>
            <a:endParaRPr lang="en-US" sz="1200" dirty="0">
              <a:solidFill>
                <a:srgbClr val="464653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Neuroanatomy An Illustrated </a:t>
            </a:r>
            <a:r>
              <a:rPr lang="en-US" sz="1200" dirty="0" smtClean="0">
                <a:solidFill>
                  <a:srgbClr val="464653"/>
                </a:solidFill>
              </a:rPr>
              <a:t>Colors </a:t>
            </a:r>
            <a:r>
              <a:rPr lang="en-US" sz="1200" dirty="0">
                <a:solidFill>
                  <a:srgbClr val="464653"/>
                </a:solidFill>
              </a:rPr>
              <a:t>Text </a:t>
            </a:r>
            <a:r>
              <a:rPr lang="en-US" sz="1200" dirty="0" smtClean="0">
                <a:solidFill>
                  <a:srgbClr val="464653"/>
                </a:solidFill>
              </a:rPr>
              <a:t>5</a:t>
            </a:r>
            <a:r>
              <a:rPr lang="en-US" sz="1200" baseline="30000" dirty="0" smtClean="0">
                <a:solidFill>
                  <a:srgbClr val="464653"/>
                </a:solidFill>
              </a:rPr>
              <a:t>th</a:t>
            </a:r>
            <a:r>
              <a:rPr lang="en-US" sz="1200" dirty="0" smtClean="0">
                <a:solidFill>
                  <a:srgbClr val="464653"/>
                </a:solidFill>
              </a:rPr>
              <a:t>. </a:t>
            </a:r>
            <a:endParaRPr lang="en-US" sz="1200" baseline="30000" dirty="0">
              <a:solidFill>
                <a:srgbClr val="46465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46058" y="4276772"/>
            <a:ext cx="1944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 us:</a:t>
            </a:r>
          </a:p>
        </p:txBody>
      </p:sp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1850" r="25930" b="22937"/>
          <a:stretch/>
        </p:blipFill>
        <p:spPr>
          <a:xfrm>
            <a:off x="8254652" y="5409259"/>
            <a:ext cx="490813" cy="354476"/>
          </a:xfrm>
          <a:prstGeom prst="rect">
            <a:avLst/>
          </a:prstGeom>
        </p:spPr>
      </p:pic>
      <p:pic>
        <p:nvPicPr>
          <p:cNvPr id="20" name="Picture 19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2721" r="26650" b="22723"/>
          <a:stretch/>
        </p:blipFill>
        <p:spPr>
          <a:xfrm>
            <a:off x="8254652" y="4735673"/>
            <a:ext cx="512901" cy="431941"/>
          </a:xfrm>
          <a:prstGeom prst="rect">
            <a:avLst/>
          </a:prstGeom>
        </p:spPr>
      </p:pic>
      <p:pic>
        <p:nvPicPr>
          <p:cNvPr id="21" name="Picture 20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8500" b="9051"/>
          <a:stretch/>
        </p:blipFill>
        <p:spPr>
          <a:xfrm>
            <a:off x="9356906" y="4660517"/>
            <a:ext cx="360040" cy="507097"/>
          </a:xfrm>
          <a:prstGeom prst="rect">
            <a:avLst/>
          </a:prstGeom>
        </p:spPr>
      </p:pic>
      <p:pic>
        <p:nvPicPr>
          <p:cNvPr id="22" name="Picture 21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19760" r="23540" b="19761"/>
          <a:stretch/>
        </p:blipFill>
        <p:spPr>
          <a:xfrm>
            <a:off x="9284898" y="5331687"/>
            <a:ext cx="504056" cy="432048"/>
          </a:xfrm>
          <a:prstGeom prst="rect">
            <a:avLst/>
          </a:prstGeom>
        </p:spPr>
      </p:pic>
      <p:pic>
        <p:nvPicPr>
          <p:cNvPr id="23" name="Picture 22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6012" y="5763735"/>
            <a:ext cx="1158340" cy="646232"/>
          </a:xfrm>
          <a:prstGeom prst="rect">
            <a:avLst/>
          </a:prstGeom>
        </p:spPr>
      </p:pic>
      <p:pic>
        <p:nvPicPr>
          <p:cNvPr id="24" name="Picture 23">
            <a:hlinkClick r:id="rId13"/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91" y="5473472"/>
            <a:ext cx="992439" cy="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318054" y="512388"/>
            <a:ext cx="7443889" cy="84886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Physiology of Brainstem</a:t>
            </a:r>
            <a:endParaRPr lang="en-US" sz="1999" dirty="0"/>
          </a:p>
        </p:txBody>
      </p:sp>
      <p:sp>
        <p:nvSpPr>
          <p:cNvPr id="4" name="Flowchart: Process 3"/>
          <p:cNvSpPr/>
          <p:nvPr/>
        </p:nvSpPr>
        <p:spPr>
          <a:xfrm>
            <a:off x="837828" y="1698622"/>
            <a:ext cx="10289916" cy="425065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999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1" name="Rectangle 10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2" name="Rectangle 11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TextBox 14"/>
          <p:cNvSpPr txBox="1"/>
          <p:nvPr/>
        </p:nvSpPr>
        <p:spPr>
          <a:xfrm>
            <a:off x="1088287" y="1872749"/>
            <a:ext cx="9827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Objectives:</a:t>
            </a:r>
          </a:p>
          <a:p>
            <a:pPr lvl="0"/>
            <a:endParaRPr lang="en-US" sz="1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Know what is brainstem.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What are its internal structures.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What are its functions.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What will happen if damaged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e.g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brain death.</a:t>
            </a:r>
            <a:endParaRPr lang="en-US" sz="1999" dirty="0">
              <a:solidFill>
                <a:schemeClr val="bg2">
                  <a:lumMod val="75000"/>
                </a:schemeClr>
              </a:solidFill>
              <a:latin typeface="Gill Sans M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brainstem 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460" y="1275630"/>
            <a:ext cx="1096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The brain stem is the lower portion of the brain that connects the cerebrum with spinal cord.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It provides a pathway for nerve fibers between the brain and spinal cord.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19" y="2919824"/>
            <a:ext cx="2808312" cy="3239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8492" y="2215178"/>
            <a:ext cx="2215071" cy="5057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Anterior surface of brainstem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722788" y="2215178"/>
            <a:ext cx="2304257" cy="5057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Posterior surface of brainstem</a:t>
            </a:r>
            <a:endParaRPr lang="en-US" sz="1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57" y="3005258"/>
            <a:ext cx="3540775" cy="31354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959012" y="4004698"/>
            <a:ext cx="1413787" cy="5057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</a:pPr>
            <a:r>
              <a:rPr lang="en-US" sz="1400" spc="-5" dirty="0" smtClean="0">
                <a:cs typeface="Arial"/>
              </a:rPr>
              <a:t>Inferior colliculus</a:t>
            </a:r>
            <a:endParaRPr lang="en-US" sz="1400" dirty="0"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402756" y="3600152"/>
            <a:ext cx="1413787" cy="5057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</a:pPr>
            <a:r>
              <a:rPr lang="en-US" sz="1400" spc="-10" dirty="0" smtClean="0">
                <a:cs typeface="Arial"/>
              </a:rPr>
              <a:t>Trochlear</a:t>
            </a:r>
            <a:r>
              <a:rPr lang="en-US" sz="1400" spc="-80" dirty="0" smtClean="0">
                <a:cs typeface="Arial"/>
              </a:rPr>
              <a:t> </a:t>
            </a:r>
            <a:r>
              <a:rPr lang="en-US" sz="1400" spc="-5" dirty="0" smtClean="0">
                <a:cs typeface="Arial"/>
              </a:rPr>
              <a:t>nerve</a:t>
            </a:r>
            <a:endParaRPr lang="en-US" sz="1400" dirty="0"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59013" y="3384710"/>
            <a:ext cx="1413787" cy="5057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55880">
              <a:lnSpc>
                <a:spcPct val="100000"/>
              </a:lnSpc>
            </a:pPr>
            <a:r>
              <a:rPr lang="en-US" sz="1400" spc="-5" dirty="0" smtClean="0">
                <a:cs typeface="Arial"/>
              </a:rPr>
              <a:t>Superior  c</a:t>
            </a:r>
            <a:r>
              <a:rPr lang="en-US" sz="1400" spc="-15" dirty="0" smtClean="0">
                <a:cs typeface="Arial"/>
              </a:rPr>
              <a:t>o</a:t>
            </a:r>
            <a:r>
              <a:rPr lang="en-US" sz="1400" spc="-5" dirty="0" smtClean="0">
                <a:cs typeface="Arial"/>
              </a:rPr>
              <a:t>l</a:t>
            </a:r>
            <a:r>
              <a:rPr lang="en-US" sz="1400" spc="-15" dirty="0" smtClean="0">
                <a:cs typeface="Arial"/>
              </a:rPr>
              <a:t>l</a:t>
            </a:r>
            <a:r>
              <a:rPr lang="en-US" sz="1400" spc="-5" dirty="0" smtClean="0">
                <a:cs typeface="Arial"/>
              </a:rPr>
              <a:t>ic</a:t>
            </a:r>
            <a:r>
              <a:rPr lang="en-US" sz="1400" spc="-15" dirty="0" smtClean="0">
                <a:cs typeface="Arial"/>
              </a:rPr>
              <a:t>u</a:t>
            </a:r>
            <a:r>
              <a:rPr lang="en-US" sz="1400" spc="-5" dirty="0" smtClean="0">
                <a:cs typeface="Arial"/>
              </a:rPr>
              <a:t>l</a:t>
            </a:r>
            <a:r>
              <a:rPr lang="en-US" sz="1400" spc="-15" dirty="0" smtClean="0">
                <a:cs typeface="Arial"/>
              </a:rPr>
              <a:t>u</a:t>
            </a:r>
            <a:r>
              <a:rPr lang="en-US" sz="1400" dirty="0" smtClean="0">
                <a:cs typeface="Arial"/>
              </a:rPr>
              <a:t>s</a:t>
            </a:r>
            <a:endParaRPr lang="en-US" sz="1400" dirty="0"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34757" y="3637609"/>
            <a:ext cx="1134407" cy="74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7431831" y="3853051"/>
            <a:ext cx="1227065" cy="371615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9205144" y="3789040"/>
            <a:ext cx="1137740" cy="21565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089651" y="3384710"/>
            <a:ext cx="1413787" cy="505797"/>
          </a:xfrm>
          <a:prstGeom prst="rect">
            <a:avLst/>
          </a:prstGeom>
          <a:ln>
            <a:solidFill>
              <a:srgbClr val="D8B3D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270" algn="ctr">
              <a:lnSpc>
                <a:spcPct val="100000"/>
              </a:lnSpc>
            </a:pPr>
            <a:r>
              <a:rPr lang="en-US" sz="1400" spc="-5" dirty="0" smtClean="0">
                <a:cs typeface="Arial"/>
              </a:rPr>
              <a:t>Cerebral</a:t>
            </a:r>
            <a:endParaRPr lang="en-US" sz="1400" dirty="0" smtClean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spc="-5" dirty="0" smtClean="0">
                <a:cs typeface="Arial"/>
              </a:rPr>
              <a:t>P</a:t>
            </a:r>
            <a:r>
              <a:rPr lang="en-US" sz="1400" spc="-15" dirty="0" smtClean="0">
                <a:cs typeface="Arial"/>
              </a:rPr>
              <a:t>e</a:t>
            </a:r>
            <a:r>
              <a:rPr lang="en-US" sz="1400" spc="-5" dirty="0" smtClean="0">
                <a:cs typeface="Arial"/>
              </a:rPr>
              <a:t>d</a:t>
            </a:r>
            <a:r>
              <a:rPr lang="en-US" sz="1400" spc="-15" dirty="0" smtClean="0">
                <a:cs typeface="Arial"/>
              </a:rPr>
              <a:t>u</a:t>
            </a:r>
            <a:r>
              <a:rPr lang="en-US" sz="1400" spc="-5" dirty="0" smtClean="0">
                <a:cs typeface="Arial"/>
              </a:rPr>
              <a:t>nc</a:t>
            </a:r>
            <a:r>
              <a:rPr lang="en-US" sz="1400" spc="-15" dirty="0" smtClean="0">
                <a:cs typeface="Arial"/>
              </a:rPr>
              <a:t>l</a:t>
            </a:r>
            <a:r>
              <a:rPr lang="en-US" sz="1400" spc="-5" dirty="0" smtClean="0">
                <a:cs typeface="Arial"/>
              </a:rPr>
              <a:t>es</a:t>
            </a:r>
            <a:endParaRPr lang="en-US" sz="1400" dirty="0">
              <a:cs typeface="Arial"/>
            </a:endParaRPr>
          </a:p>
        </p:txBody>
      </p:sp>
      <p:cxnSp>
        <p:nvCxnSpPr>
          <p:cNvPr id="51" name="Elbow Connector 50"/>
          <p:cNvCxnSpPr/>
          <p:nvPr/>
        </p:nvCxnSpPr>
        <p:spPr>
          <a:xfrm flipV="1">
            <a:off x="2782044" y="3560527"/>
            <a:ext cx="1222318" cy="292523"/>
          </a:xfrm>
          <a:prstGeom prst="bentConnector3">
            <a:avLst/>
          </a:prstGeom>
          <a:ln w="19050">
            <a:solidFill>
              <a:srgbClr val="D8B3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089651" y="4004698"/>
            <a:ext cx="1413787" cy="5057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99085" marR="5080" indent="-287020">
              <a:lnSpc>
                <a:spcPct val="100000"/>
              </a:lnSpc>
            </a:pPr>
            <a:r>
              <a:rPr lang="en-US" sz="1400" spc="-5" dirty="0" smtClean="0">
                <a:cs typeface="Arial"/>
              </a:rPr>
              <a:t>Ocul</a:t>
            </a:r>
            <a:r>
              <a:rPr lang="en-US" sz="1400" spc="-15" dirty="0" smtClean="0">
                <a:cs typeface="Arial"/>
              </a:rPr>
              <a:t>o</a:t>
            </a:r>
            <a:r>
              <a:rPr lang="en-US" sz="1400" spc="-5" dirty="0" smtClean="0">
                <a:cs typeface="Arial"/>
              </a:rPr>
              <a:t>mot</a:t>
            </a:r>
            <a:r>
              <a:rPr lang="en-US" sz="1400" spc="-15" dirty="0" smtClean="0">
                <a:cs typeface="Arial"/>
              </a:rPr>
              <a:t>o</a:t>
            </a:r>
            <a:r>
              <a:rPr lang="en-US" sz="1400" dirty="0" smtClean="0">
                <a:cs typeface="Arial"/>
              </a:rPr>
              <a:t>r  </a:t>
            </a:r>
            <a:r>
              <a:rPr lang="en-US" sz="1400" spc="-5" dirty="0" smtClean="0">
                <a:cs typeface="Arial"/>
              </a:rPr>
              <a:t>nerve</a:t>
            </a:r>
            <a:endParaRPr lang="en-US" sz="1400" dirty="0">
              <a:cs typeface="Arial"/>
            </a:endParaRPr>
          </a:p>
        </p:txBody>
      </p:sp>
      <p:cxnSp>
        <p:nvCxnSpPr>
          <p:cNvPr id="54" name="Elbow Connector 53"/>
          <p:cNvCxnSpPr/>
          <p:nvPr/>
        </p:nvCxnSpPr>
        <p:spPr>
          <a:xfrm>
            <a:off x="2541175" y="4004697"/>
            <a:ext cx="1463187" cy="252899"/>
          </a:xfrm>
          <a:prstGeom prst="bentConnector3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2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795" y="1268760"/>
            <a:ext cx="1096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Ventral layer of brainstem is motor in function.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Middle layer is sensory in function &amp; contains medial  lemniscus which conveys sensory information from dorsal column.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795" y="246057"/>
            <a:ext cx="10969943" cy="9144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 smtClean="0"/>
              <a:t>Layers of brainstem</a:t>
            </a:r>
            <a:endParaRPr lang="en-US" sz="3200" dirty="0"/>
          </a:p>
        </p:txBody>
      </p:sp>
      <p:sp>
        <p:nvSpPr>
          <p:cNvPr id="8" name="object 5"/>
          <p:cNvSpPr/>
          <p:nvPr/>
        </p:nvSpPr>
        <p:spPr>
          <a:xfrm>
            <a:off x="549795" y="2249675"/>
            <a:ext cx="5292725" cy="3710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51" y="2249675"/>
            <a:ext cx="5060119" cy="3724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2524" y="5652433"/>
            <a:ext cx="2514919" cy="30777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Extra picture for understanding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Components of brainstem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00261" y="2996952"/>
            <a:ext cx="309634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 smtClean="0">
                <a:solidFill>
                  <a:schemeClr val="bg1"/>
                </a:solidFill>
              </a:rPr>
              <a:t>Brainstem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8090671" y="1430778"/>
            <a:ext cx="216024" cy="4500500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Elbow Connector 7"/>
          <p:cNvCxnSpPr>
            <a:stCxn id="6" idx="2"/>
          </p:cNvCxnSpPr>
          <p:nvPr/>
        </p:nvCxnSpPr>
        <p:spPr>
          <a:xfrm rot="5400000">
            <a:off x="3626175" y="1466782"/>
            <a:ext cx="216024" cy="4428492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19941" y="3789040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448933" y="3789040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85952" y="3789040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02762" y="3789040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318995" y="4197868"/>
            <a:ext cx="2418860" cy="14604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Midbrain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0601" y="4197868"/>
            <a:ext cx="2450235" cy="14604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Pons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0834" y="4197868"/>
            <a:ext cx="2450235" cy="14604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Medulla oblongata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3815" y="4197868"/>
            <a:ext cx="2450235" cy="14604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spc="-5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The superior, middle and </a:t>
            </a:r>
            <a:r>
              <a:rPr lang="en-US" sz="1600" spc="-1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inferior </a:t>
            </a:r>
            <a:r>
              <a:rPr lang="en-US" sz="1600" spc="-5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cerebellar peduncles connect the cerebellum to the  midbrain, pons and medulla</a:t>
            </a:r>
            <a:r>
              <a:rPr lang="en-US" sz="1600" spc="7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 </a:t>
            </a:r>
            <a:r>
              <a:rPr lang="en-US" sz="1600" spc="-1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respectively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60" y="1275133"/>
            <a:ext cx="5930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Brainstem where 1 cm tumor can lead to death.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B050"/>
              </a:solidFill>
            </a:endParaRPr>
          </a:p>
          <a:p>
            <a:pPr defTabSz="91440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Basic structure of brain stem: </a:t>
            </a:r>
          </a:p>
          <a:p>
            <a:pPr marL="342900" indent="-342900" defTabSz="914400">
              <a:buAutoNum type="arabicPeriod"/>
            </a:pPr>
            <a:r>
              <a:rPr lang="en-US" sz="1600" dirty="0"/>
              <a:t>Roof plate    </a:t>
            </a:r>
          </a:p>
          <a:p>
            <a:pPr marL="342900" indent="-342900" defTabSz="914400">
              <a:buAutoNum type="arabicPeriod"/>
            </a:pPr>
            <a:r>
              <a:rPr lang="en-US" sz="1600" dirty="0"/>
              <a:t>Tegmentum   </a:t>
            </a:r>
          </a:p>
          <a:p>
            <a:pPr marL="342900" indent="-342900" defTabSz="914400">
              <a:buAutoNum type="arabicPeriod"/>
            </a:pPr>
            <a:r>
              <a:rPr lang="en-US" sz="1600" dirty="0"/>
              <a:t>Basal portion</a:t>
            </a:r>
            <a:endParaRPr lang="ar-SA" sz="1600" dirty="0"/>
          </a:p>
          <a:p>
            <a:pPr lvl="0"/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7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Components of midbrain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10236" y="1251011"/>
            <a:ext cx="3096344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 smtClean="0">
                <a:solidFill>
                  <a:schemeClr val="bg1"/>
                </a:solidFill>
              </a:rPr>
              <a:t>Brainstem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8200646" y="-459179"/>
            <a:ext cx="216024" cy="4500500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Elbow Connector 7"/>
          <p:cNvCxnSpPr>
            <a:stCxn id="6" idx="2"/>
          </p:cNvCxnSpPr>
          <p:nvPr/>
        </p:nvCxnSpPr>
        <p:spPr>
          <a:xfrm rot="5400000">
            <a:off x="3736150" y="-423175"/>
            <a:ext cx="216024" cy="4428492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29916" y="1899083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558908" y="1899083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55496" y="1899083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05973" y="1899083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441687" y="2174357"/>
            <a:ext cx="2359389" cy="1063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Midbrain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3411" y="2185269"/>
            <a:ext cx="2389993" cy="10682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Pons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8312" y="2183597"/>
            <a:ext cx="2389993" cy="10682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Medulla oblongata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70640" y="2174357"/>
            <a:ext cx="2389993" cy="10682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spc="-5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The superior, middle and </a:t>
            </a:r>
            <a:r>
              <a:rPr lang="en-US" sz="1400" spc="-1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inferior </a:t>
            </a:r>
            <a:r>
              <a:rPr lang="en-US" sz="1400" spc="-5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cerebellar peduncles connect the cerebellum to the  midbrain, pons and medulla</a:t>
            </a:r>
            <a:r>
              <a:rPr lang="en-US" sz="1400" spc="7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 </a:t>
            </a:r>
            <a:r>
              <a:rPr lang="en-US" sz="1400" spc="-10" dirty="0" smtClean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respectively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>
            <a:stCxn id="13" idx="2"/>
          </p:cNvCxnSpPr>
          <p:nvPr/>
        </p:nvCxnSpPr>
        <p:spPr>
          <a:xfrm flipH="1">
            <a:off x="1601771" y="3238085"/>
            <a:ext cx="19611" cy="26943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21382" y="3923146"/>
            <a:ext cx="282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09740" y="4985264"/>
            <a:ext cx="293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4" idx="1"/>
          </p:cNvCxnSpPr>
          <p:nvPr/>
        </p:nvCxnSpPr>
        <p:spPr>
          <a:xfrm>
            <a:off x="1609740" y="5932393"/>
            <a:ext cx="305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915356" y="3563106"/>
            <a:ext cx="1697333" cy="742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Tectum</a:t>
            </a:r>
          </a:p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(Most posterior)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45004" y="4607220"/>
            <a:ext cx="1641965" cy="8170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Tegmentum (middle)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15356" y="5680365"/>
            <a:ext cx="167161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Cerebral peduncle* </a:t>
            </a:r>
            <a:r>
              <a:rPr lang="en-US" sz="1400" spc="-5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(crus</a:t>
            </a:r>
            <a:r>
              <a:rPr lang="en-US" sz="1400" spc="-135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cs typeface="Arial"/>
              </a:rPr>
              <a:t>cerebri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)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ctr"/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48357" y="3563106"/>
            <a:ext cx="266429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-5" dirty="0" smtClean="0">
                <a:solidFill>
                  <a:srgbClr val="0D0D0D"/>
                </a:solidFill>
                <a:cs typeface="Comic Sans MS"/>
              </a:rPr>
              <a:t>The superior</a:t>
            </a:r>
            <a:r>
              <a:rPr lang="en-US" sz="1400" spc="-10" dirty="0" smtClean="0">
                <a:solidFill>
                  <a:srgbClr val="0D0D0D"/>
                </a:solidFill>
                <a:cs typeface="Comic Sans MS"/>
              </a:rPr>
              <a:t> colliculus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4248357" y="4085164"/>
            <a:ext cx="266429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8580" algn="ctr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400" spc="-5" dirty="0" smtClean="0">
                <a:solidFill>
                  <a:srgbClr val="0D0D0D"/>
                </a:solidFill>
                <a:cs typeface="Comic Sans MS"/>
              </a:rPr>
              <a:t>The inferior colliculus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248357" y="4607221"/>
            <a:ext cx="2664296" cy="821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8580" algn="ctr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300" spc="-5" dirty="0" smtClean="0">
                <a:solidFill>
                  <a:srgbClr val="0D0D0D"/>
                </a:solidFill>
                <a:cs typeface="Comic Sans MS"/>
              </a:rPr>
              <a:t>Lies ventral to the cerebral  aqueduct. Several nuclei, tracts and  the reticular formation is contained  here.</a:t>
            </a:r>
            <a:endParaRPr lang="en-US" sz="1300" spc="-5" dirty="0">
              <a:solidFill>
                <a:srgbClr val="0D0D0D"/>
              </a:solidFill>
              <a:cs typeface="Comic Sans M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48357" y="5752373"/>
            <a:ext cx="2664296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8580" algn="ctr">
              <a:lnSpc>
                <a:spcPct val="100000"/>
              </a:lnSpc>
              <a:spcBef>
                <a:spcPts val="385"/>
              </a:spcBef>
              <a:tabLst>
                <a:tab pos="411480" algn="l"/>
                <a:tab pos="412115" algn="l"/>
              </a:tabLst>
            </a:pPr>
            <a:r>
              <a:rPr lang="en-US" sz="1400" spc="-5" dirty="0" smtClean="0">
                <a:solidFill>
                  <a:srgbClr val="0D0D0D"/>
                </a:solidFill>
                <a:cs typeface="Comic Sans MS"/>
              </a:rPr>
              <a:t>Transmits axons of upper  motor neuron</a:t>
            </a:r>
            <a:endParaRPr lang="en-US" sz="1400" spc="-5" dirty="0">
              <a:solidFill>
                <a:srgbClr val="0D0D0D"/>
              </a:solidFill>
              <a:cs typeface="Comic Sans M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74532" y="3294826"/>
            <a:ext cx="4968552" cy="909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-5" dirty="0" smtClean="0">
                <a:solidFill>
                  <a:srgbClr val="0D0D0D"/>
                </a:solidFill>
                <a:cs typeface="Comic Sans MS"/>
              </a:rPr>
              <a:t>It constitutes center for visual reflexes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-5" dirty="0" smtClean="0">
                <a:solidFill>
                  <a:srgbClr val="0D0D0D"/>
                </a:solidFill>
                <a:cs typeface="Comic Sans MS"/>
              </a:rPr>
              <a:t>It sends its superior brachium to the lateral geniculate body of the thalamus.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Like turning head to the source of light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Lateral geniculate body: center of vision in the thalamus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74532" y="4256306"/>
            <a:ext cx="4968552" cy="20530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-5" dirty="0" smtClean="0">
                <a:solidFill>
                  <a:srgbClr val="0D0D0D"/>
                </a:solidFill>
                <a:cs typeface="Comic Sans MS"/>
              </a:rPr>
              <a:t>It is associated with auditory pathway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-5" dirty="0" smtClean="0">
                <a:solidFill>
                  <a:srgbClr val="0D0D0D"/>
                </a:solidFill>
                <a:cs typeface="Comic Sans MS"/>
              </a:rPr>
              <a:t>It sends its inferior brachium to the medial geniculate body of the thalamus.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-5" dirty="0" smtClean="0">
                <a:solidFill>
                  <a:srgbClr val="0D0D0D"/>
                </a:solidFill>
                <a:cs typeface="Comic Sans MS"/>
              </a:rPr>
              <a:t>The cerebral aqueduct runs through the midbrain, beneath the </a:t>
            </a:r>
            <a:r>
              <a:rPr lang="en-US" sz="1200" spc="-5" dirty="0" err="1" smtClean="0">
                <a:solidFill>
                  <a:srgbClr val="0D0D0D"/>
                </a:solidFill>
                <a:cs typeface="Comic Sans MS"/>
              </a:rPr>
              <a:t>colloculi</a:t>
            </a:r>
            <a:r>
              <a:rPr lang="en-US" sz="1200" spc="-5" dirty="0" smtClean="0">
                <a:solidFill>
                  <a:srgbClr val="0D0D0D"/>
                </a:solidFill>
                <a:cs typeface="Comic Sans M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Turning head towards source of sound.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Medial geniculate body of the thalamus: relay between the inferior colliculus (</a:t>
            </a:r>
            <a:r>
              <a:rPr lang="en-US" sz="1200" dirty="0" err="1" smtClean="0">
                <a:solidFill>
                  <a:srgbClr val="00B050"/>
                </a:solidFill>
              </a:rPr>
              <a:t>ic</a:t>
            </a:r>
            <a:r>
              <a:rPr lang="en-US" sz="1200" dirty="0" smtClean="0">
                <a:solidFill>
                  <a:srgbClr val="00B050"/>
                </a:solidFill>
              </a:rPr>
              <a:t>) and the auditory cortex (ac).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Cerebral peduncle: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Lies in ventral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Transmits axons of upper motor neurons from the </a:t>
            </a:r>
            <a:r>
              <a:rPr lang="en-US" sz="1200" dirty="0" err="1" smtClean="0">
                <a:solidFill>
                  <a:srgbClr val="00B050"/>
                </a:solidFill>
              </a:rPr>
              <a:t>somatomotor</a:t>
            </a:r>
            <a:r>
              <a:rPr lang="en-US" sz="1200" dirty="0" smtClean="0">
                <a:solidFill>
                  <a:srgbClr val="00B050"/>
                </a:solidFill>
              </a:rPr>
              <a:t> cortex to the spinal cord.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/>
          <p:cNvCxnSpPr>
            <a:stCxn id="34" idx="3"/>
          </p:cNvCxnSpPr>
          <p:nvPr/>
        </p:nvCxnSpPr>
        <p:spPr>
          <a:xfrm>
            <a:off x="3586969" y="5932393"/>
            <a:ext cx="635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86969" y="4985264"/>
            <a:ext cx="635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12689" y="3930873"/>
            <a:ext cx="2551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67797" y="3743126"/>
            <a:ext cx="0" cy="1877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67797" y="3930873"/>
            <a:ext cx="0" cy="3562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867797" y="3743126"/>
            <a:ext cx="354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867797" y="4283474"/>
            <a:ext cx="354407" cy="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62" idx="3"/>
            <a:endCxn id="82" idx="1"/>
          </p:cNvCxnSpPr>
          <p:nvPr/>
        </p:nvCxnSpPr>
        <p:spPr>
          <a:xfrm>
            <a:off x="6912653" y="4265184"/>
            <a:ext cx="261879" cy="10176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1" idx="3"/>
            <a:endCxn id="80" idx="1"/>
          </p:cNvCxnSpPr>
          <p:nvPr/>
        </p:nvCxnSpPr>
        <p:spPr>
          <a:xfrm>
            <a:off x="6912653" y="3743126"/>
            <a:ext cx="261879" cy="6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081707" y="6309320"/>
            <a:ext cx="10497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*cerebral NOT Cerebellar, don’t </a:t>
            </a: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</a:rPr>
              <a:t>confuse between the </a:t>
            </a:r>
            <a:r>
              <a:rPr lang="en-US" sz="16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CerebeLLar</a:t>
            </a:r>
            <a:r>
              <a:rPr lang="en-US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and cerebral. </a:t>
            </a:r>
            <a:r>
              <a:rPr lang="en-US" sz="16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CerebeLLar</a:t>
            </a: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peduncles </a:t>
            </a: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</a:rPr>
              <a:t>connect the brainstem to the </a:t>
            </a:r>
            <a:r>
              <a:rPr lang="en-US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cerebellum.</a:t>
            </a:r>
            <a:endParaRPr lang="en-US" sz="1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Internal structure of Midbrain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9144" y="1298230"/>
            <a:ext cx="3096344" cy="4745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b="1" dirty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Midbrain</a:t>
            </a:r>
          </a:p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“Internal structures”</a:t>
            </a:r>
          </a:p>
          <a:p>
            <a:pPr lvl="0" algn="ctr"/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8089554" y="-369422"/>
            <a:ext cx="216024" cy="4500500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Elbow Connector 7"/>
          <p:cNvCxnSpPr>
            <a:stCxn id="6" idx="2"/>
          </p:cNvCxnSpPr>
          <p:nvPr/>
        </p:nvCxnSpPr>
        <p:spPr>
          <a:xfrm rot="5400000">
            <a:off x="3625058" y="-333418"/>
            <a:ext cx="216024" cy="4428492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18824" y="1988840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447816" y="1988840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84835" y="1988840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99144" y="1988840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609460" y="2260367"/>
            <a:ext cx="2061492" cy="5243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Periaqueductal Gray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5028" y="2260367"/>
            <a:ext cx="2088232" cy="5243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Substantia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Nigra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1372" y="2260367"/>
            <a:ext cx="2088232" cy="5243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Central Tegmental tract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03700" y="2260367"/>
            <a:ext cx="2088232" cy="5243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Reticular formation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9460" y="2840627"/>
            <a:ext cx="2061492" cy="34498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Around the cerebral aqueduct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contains neurons involved in analgesia and pain modulation/desensitization </a:t>
            </a: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1.Occulomotor nerve </a:t>
            </a:r>
            <a:r>
              <a:rPr lang="en-US" sz="1400" dirty="0"/>
              <a:t>(CN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III</a:t>
            </a:r>
            <a:r>
              <a:rPr lang="en-US" sz="1400" dirty="0"/>
              <a:t>)  nucleus</a:t>
            </a: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2.Trochlear nerve </a:t>
            </a:r>
            <a:r>
              <a:rPr lang="en-US" sz="1400" dirty="0"/>
              <a:t>(CN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IV</a:t>
            </a:r>
            <a:r>
              <a:rPr lang="en-US" sz="1400" dirty="0"/>
              <a:t>) nucleus</a:t>
            </a: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3.Red Nucleus: </a:t>
            </a:r>
            <a:r>
              <a:rPr lang="en-US" sz="1400" dirty="0"/>
              <a:t>gives out </a:t>
            </a:r>
            <a:r>
              <a:rPr lang="en-US" sz="1400" dirty="0" err="1"/>
              <a:t>Rubrospinal</a:t>
            </a:r>
            <a:r>
              <a:rPr lang="en-US" sz="1400" dirty="0"/>
              <a:t>  (motor nucleus that sends a descending tract to the lower motor neurons)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68398" y="2840627"/>
            <a:ext cx="2061492" cy="34498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bg1">
                    <a:lumMod val="50000"/>
                  </a:schemeClr>
                </a:solidFill>
              </a:rPr>
              <a:t>Nigra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 means black and it is black due to melanin pigments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3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B050"/>
                </a:solidFill>
              </a:rPr>
              <a:t>Involved </a:t>
            </a:r>
            <a:r>
              <a:rPr lang="en-US" sz="1300" dirty="0">
                <a:solidFill>
                  <a:srgbClr val="00B050"/>
                </a:solidFill>
              </a:rPr>
              <a:t>in control of motor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B050"/>
                </a:solidFill>
              </a:rPr>
              <a:t>Part of basal ganglia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300" dirty="0"/>
              <a:t>A concentration of neurons in the ventral portion of midbrain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It is involved in motor function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They secrete  Dopamine.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Degeneration of  Substantia </a:t>
            </a:r>
            <a:r>
              <a:rPr lang="en-US" sz="1300" dirty="0" err="1">
                <a:solidFill>
                  <a:srgbClr val="FF0000"/>
                </a:solidFill>
              </a:rPr>
              <a:t>Nigra</a:t>
            </a:r>
            <a:r>
              <a:rPr lang="en-US" sz="1300" dirty="0">
                <a:solidFill>
                  <a:srgbClr val="FF0000"/>
                </a:solidFill>
              </a:rPr>
              <a:t> is associated with Parkinson’s </a:t>
            </a:r>
            <a:r>
              <a:rPr lang="en-US" sz="1300" dirty="0" smtClean="0">
                <a:solidFill>
                  <a:srgbClr val="FF0000"/>
                </a:solidFill>
              </a:rPr>
              <a:t>disease.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486107" y="2840627"/>
            <a:ext cx="2061492" cy="34498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Directly anterior to the floor of the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4th</a:t>
            </a:r>
            <a:r>
              <a:rPr lang="en-US" sz="1400" dirty="0"/>
              <a:t> </a:t>
            </a:r>
          </a:p>
          <a:p>
            <a:r>
              <a:rPr lang="en-US" sz="1400" dirty="0"/>
              <a:t>      ventricle.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is a pathway by which many  tracts project up to the cortex and down to the spinal </a:t>
            </a:r>
            <a:r>
              <a:rPr lang="en-US" sz="1400" dirty="0" smtClean="0"/>
              <a:t>cord.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9412322" y="2840627"/>
            <a:ext cx="2061492" cy="34498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370" dirty="0">
                <a:solidFill>
                  <a:srgbClr val="00B050"/>
                </a:solidFill>
              </a:rPr>
              <a:t>Contains neurons that form the core of the midbrain.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370" dirty="0"/>
              <a:t>It contains LMN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370" dirty="0"/>
              <a:t>It is involved in the pain  desensitization pathway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370" dirty="0"/>
              <a:t>It is involved in the arousal and  consciousness systems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370" dirty="0"/>
              <a:t>It contains the locus </a:t>
            </a:r>
            <a:r>
              <a:rPr lang="en-US" sz="1370" dirty="0" err="1"/>
              <a:t>ceruleus</a:t>
            </a:r>
            <a:r>
              <a:rPr lang="en-US" sz="1370" dirty="0"/>
              <a:t>, which  is involved in intensive alertness  modulation and in autonomic reflexes.</a:t>
            </a:r>
          </a:p>
        </p:txBody>
      </p:sp>
    </p:spTree>
    <p:extLst>
      <p:ext uri="{BB962C8B-B14F-4D97-AF65-F5344CB8AC3E}">
        <p14:creationId xmlns:p14="http://schemas.microsoft.com/office/powerpoint/2010/main" val="30406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Components of Pons, Medulla oblongata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40424" y="1264854"/>
            <a:ext cx="3096344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Brainstem</a:t>
            </a:r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8230834" y="-445336"/>
            <a:ext cx="216024" cy="4500500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Elbow Connector 7"/>
          <p:cNvCxnSpPr>
            <a:stCxn id="6" idx="2"/>
          </p:cNvCxnSpPr>
          <p:nvPr/>
        </p:nvCxnSpPr>
        <p:spPr>
          <a:xfrm rot="5400000">
            <a:off x="3766338" y="-409332"/>
            <a:ext cx="216024" cy="4428492"/>
          </a:xfrm>
          <a:prstGeom prst="bentConnector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60104" y="1912926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589096" y="1912926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26115" y="1912926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40424" y="1912926"/>
            <a:ext cx="0" cy="256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501804" y="2202163"/>
            <a:ext cx="2316600" cy="11724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Midbrain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2969" y="2204467"/>
            <a:ext cx="2346649" cy="1164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4183" y="2202163"/>
            <a:ext cx="2346649" cy="1166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Medulla Oblongata</a:t>
            </a:r>
          </a:p>
          <a:p>
            <a:r>
              <a:rPr lang="en-US" sz="1200" dirty="0">
                <a:solidFill>
                  <a:srgbClr val="00B050"/>
                </a:solidFill>
              </a:rPr>
              <a:t>Continuous with the spinal cord.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Fasiculus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gracilis</a:t>
            </a:r>
            <a:r>
              <a:rPr lang="en-US" sz="1200" dirty="0" smtClean="0">
                <a:solidFill>
                  <a:srgbClr val="00B050"/>
                </a:solidFill>
              </a:rPr>
              <a:t> and </a:t>
            </a:r>
            <a:r>
              <a:rPr lang="en-US" sz="1200" dirty="0" err="1" smtClean="0">
                <a:solidFill>
                  <a:srgbClr val="00B050"/>
                </a:solidFill>
              </a:rPr>
              <a:t>Fasiculus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cuneatus:They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>
                <a:solidFill>
                  <a:srgbClr val="00B050"/>
                </a:solidFill>
              </a:rPr>
              <a:t>carry sensation for fine touch, pressure and proprioception.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17694" y="2205074"/>
            <a:ext cx="2346649" cy="11724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The superior, middle and </a:t>
            </a:r>
            <a:r>
              <a:rPr lang="en-US" sz="1400" spc="-10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inferior </a:t>
            </a:r>
            <a:r>
              <a:rPr lang="en-US" sz="14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cerebellar peduncles connect the cerebellum to the  midbrain, pons and medulla</a:t>
            </a:r>
            <a:r>
              <a:rPr lang="en-US" sz="1400" spc="70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 </a:t>
            </a:r>
            <a:r>
              <a:rPr lang="en-US" sz="1400" spc="-10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respectively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5171" y="3559610"/>
            <a:ext cx="2061492" cy="26899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Is the middle portion of the brain 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At the level of the </a:t>
            </a:r>
            <a:r>
              <a:rPr lang="en-US" sz="1400" dirty="0" err="1"/>
              <a:t>midpons</a:t>
            </a:r>
            <a:r>
              <a:rPr lang="en-US" sz="1400" dirty="0"/>
              <a:t>, the  large trigeminal nerve (CN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n-US" sz="1400" dirty="0"/>
              <a:t>)  emerges.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Between the basal pons, cranial </a:t>
            </a:r>
            <a:r>
              <a:rPr lang="en-US" sz="1400" dirty="0" smtClean="0"/>
              <a:t>nerve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sz="1400" dirty="0"/>
              <a:t> (</a:t>
            </a:r>
            <a:r>
              <a:rPr lang="en-US" sz="1400" dirty="0" err="1"/>
              <a:t>abducens</a:t>
            </a:r>
            <a:r>
              <a:rPr lang="en-US" sz="1400" dirty="0"/>
              <a:t>),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en-US" sz="1400" dirty="0"/>
              <a:t> (facial) &amp;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/>
              <a:t>vestibulo</a:t>
            </a:r>
            <a:r>
              <a:rPr lang="en-US" sz="1400" dirty="0"/>
              <a:t>-cochlear) emerge </a:t>
            </a:r>
            <a:r>
              <a:rPr lang="en-US" sz="1400" dirty="0" smtClean="0"/>
              <a:t>(</a:t>
            </a:r>
            <a:r>
              <a:rPr lang="en-US" sz="1400" dirty="0"/>
              <a:t>medial to lateral).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4182" y="3476145"/>
            <a:ext cx="2346649" cy="564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Is the lowermost portion of the brain stem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462006" y="4155023"/>
            <a:ext cx="1800757" cy="24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98268" y="4157457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262763" y="4157457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818404" y="4430797"/>
            <a:ext cx="4021244" cy="2834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Ventral view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8507" y="4430797"/>
            <a:ext cx="4620895" cy="2834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Dorsal view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18403" y="4771515"/>
            <a:ext cx="4043806" cy="151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200" dirty="0"/>
              <a:t>Pyramids which contain the fibers of  the </a:t>
            </a:r>
            <a:r>
              <a:rPr lang="en-US" sz="1200" dirty="0" err="1"/>
              <a:t>corticospinal</a:t>
            </a:r>
            <a:r>
              <a:rPr lang="en-US" sz="1200" dirty="0"/>
              <a:t> (pyramidal)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Just lateral to pyramids in the upper  medulla are the olives, containing  inferior </a:t>
            </a:r>
            <a:r>
              <a:rPr lang="en-US" sz="1200" dirty="0" err="1"/>
              <a:t>olivary</a:t>
            </a:r>
            <a:r>
              <a:rPr lang="en-US" sz="1200" dirty="0"/>
              <a:t> nuclei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Emerging from the anterolateral sulci  are the hypoglossal nerve (CN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XII</a:t>
            </a:r>
            <a:r>
              <a:rPr lang="en-US" sz="1200" dirty="0"/>
              <a:t>)  rootlets.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Lateral (and dorsal) to the olives are  the rootlets for glossopharyngeal (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IX</a:t>
            </a:r>
            <a:r>
              <a:rPr lang="en-US" sz="1200" dirty="0"/>
              <a:t>) &amp; </a:t>
            </a:r>
            <a:r>
              <a:rPr lang="en-US" sz="1200" dirty="0" err="1"/>
              <a:t>vagus</a:t>
            </a:r>
            <a:r>
              <a:rPr lang="en-US" sz="1200" dirty="0"/>
              <a:t> (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200" dirty="0"/>
              <a:t>) cranial nerves.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58507" y="4771838"/>
            <a:ext cx="4620895" cy="15095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200" dirty="0"/>
              <a:t>Moving lateral on each side is the fasciculus </a:t>
            </a:r>
            <a:r>
              <a:rPr lang="en-US" sz="1200" dirty="0" err="1"/>
              <a:t>gracilis</a:t>
            </a:r>
            <a:r>
              <a:rPr lang="en-US" sz="1200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The posterior median fissure.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Lateral to that is the fasciculus </a:t>
            </a:r>
            <a:r>
              <a:rPr lang="en-US" sz="1200" dirty="0" err="1"/>
              <a:t>cuneatus</a:t>
            </a:r>
            <a:r>
              <a:rPr lang="en-US" sz="1200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Superior to each of these, are </a:t>
            </a:r>
            <a:r>
              <a:rPr lang="en-US" sz="1200" dirty="0" smtClean="0"/>
              <a:t>the </a:t>
            </a:r>
            <a:r>
              <a:rPr lang="en-US" sz="1200" dirty="0"/>
              <a:t>gracile and cuneate tubercles,  respectively. Underlying these </a:t>
            </a:r>
            <a:r>
              <a:rPr lang="en-US" sz="1200" dirty="0" smtClean="0"/>
              <a:t>are </a:t>
            </a:r>
            <a:r>
              <a:rPr lang="en-US" sz="1200" dirty="0"/>
              <a:t>their respective nuclei.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In the midline are the motor  nuclei for </a:t>
            </a:r>
            <a:r>
              <a:rPr lang="en-US" sz="1200" dirty="0" err="1"/>
              <a:t>vagus</a:t>
            </a:r>
            <a:r>
              <a:rPr lang="en-US" sz="1200" dirty="0"/>
              <a:t> and hypoglossal  cranial nerves.</a:t>
            </a:r>
          </a:p>
        </p:txBody>
      </p:sp>
      <p:cxnSp>
        <p:nvCxnSpPr>
          <p:cNvPr id="5" name="Elbow Connector 4"/>
          <p:cNvCxnSpPr>
            <a:stCxn id="14" idx="2"/>
          </p:cNvCxnSpPr>
          <p:nvPr/>
        </p:nvCxnSpPr>
        <p:spPr>
          <a:xfrm rot="5400000">
            <a:off x="3322552" y="2724155"/>
            <a:ext cx="559175" cy="18483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798268" y="4155023"/>
            <a:ext cx="266373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2"/>
            <a:endCxn id="38" idx="0"/>
          </p:cNvCxnSpPr>
          <p:nvPr/>
        </p:nvCxnSpPr>
        <p:spPr>
          <a:xfrm flipH="1">
            <a:off x="7407507" y="3368723"/>
            <a:ext cx="1" cy="1074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8" idx="2"/>
          </p:cNvCxnSpPr>
          <p:nvPr/>
        </p:nvCxnSpPr>
        <p:spPr>
          <a:xfrm>
            <a:off x="7407507" y="4040995"/>
            <a:ext cx="0" cy="1240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Brain stem motor functions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51371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300" dirty="0" smtClean="0"/>
              <a:t>Brain stem serves as a </a:t>
            </a:r>
            <a:r>
              <a:rPr lang="en-US" sz="1300" dirty="0" smtClean="0">
                <a:solidFill>
                  <a:srgbClr val="FF0000"/>
                </a:solidFill>
              </a:rPr>
              <a:t>way station </a:t>
            </a:r>
            <a:r>
              <a:rPr lang="en-US" sz="1300" dirty="0" smtClean="0"/>
              <a:t>for “command signals” from higher neural centers.</a:t>
            </a:r>
          </a:p>
          <a:p>
            <a:pPr>
              <a:lnSpc>
                <a:spcPct val="120000"/>
              </a:lnSpc>
            </a:pPr>
            <a:endParaRPr lang="en-US" sz="100" dirty="0" smtClean="0"/>
          </a:p>
          <a:p>
            <a:pPr>
              <a:lnSpc>
                <a:spcPct val="120000"/>
              </a:lnSpc>
            </a:pPr>
            <a:r>
              <a:rPr lang="en-US" sz="1300" dirty="0" smtClean="0"/>
              <a:t>The </a:t>
            </a:r>
            <a:r>
              <a:rPr lang="en-US" sz="1300" dirty="0" smtClean="0">
                <a:solidFill>
                  <a:srgbClr val="FF0000"/>
                </a:solidFill>
              </a:rPr>
              <a:t>autonomic nervous system </a:t>
            </a:r>
            <a:r>
              <a:rPr lang="en-US" sz="1300" dirty="0" smtClean="0"/>
              <a:t>is activated mainly by centers located in the spinal cord, brain stem, and hypothalamus (cardiovascular gastrointestinal autonomic reflexes).</a:t>
            </a:r>
          </a:p>
          <a:p>
            <a:pPr>
              <a:lnSpc>
                <a:spcPct val="120000"/>
              </a:lnSpc>
            </a:pPr>
            <a:endParaRPr lang="en-US" sz="100" dirty="0" smtClean="0"/>
          </a:p>
          <a:p>
            <a:pPr>
              <a:lnSpc>
                <a:spcPct val="120000"/>
              </a:lnSpc>
            </a:pPr>
            <a:r>
              <a:rPr lang="en-US" sz="1300" dirty="0" smtClean="0"/>
              <a:t>Functions of brain stem nuclei in </a:t>
            </a:r>
            <a:r>
              <a:rPr lang="en-US" sz="1300" dirty="0" smtClean="0">
                <a:solidFill>
                  <a:srgbClr val="FF0000"/>
                </a:solidFill>
              </a:rPr>
              <a:t>controlling subconscious, stereotyped movements </a:t>
            </a:r>
            <a:r>
              <a:rPr lang="en-US" sz="1300" dirty="0" smtClean="0"/>
              <a:t>(anencephaly) motor branch of the fifth cranial nerve, and the </a:t>
            </a:r>
            <a:r>
              <a:rPr lang="en-US" sz="1300" dirty="0" smtClean="0">
                <a:solidFill>
                  <a:srgbClr val="FF0000"/>
                </a:solidFill>
              </a:rPr>
              <a:t>chewing</a:t>
            </a:r>
            <a:r>
              <a:rPr lang="en-US" sz="1300" dirty="0" smtClean="0"/>
              <a:t> process is controlled by nuclei in the brain stem and also </a:t>
            </a:r>
            <a:r>
              <a:rPr lang="en-US" sz="1300" dirty="0" smtClean="0">
                <a:solidFill>
                  <a:srgbClr val="FF0000"/>
                </a:solidFill>
              </a:rPr>
              <a:t>swallowing, salivary secretion, vomiting </a:t>
            </a:r>
            <a:r>
              <a:rPr lang="en-US" sz="1300" dirty="0" smtClean="0"/>
              <a:t>(chemoreceptor trigger zone).</a:t>
            </a:r>
          </a:p>
          <a:p>
            <a:pPr>
              <a:lnSpc>
                <a:spcPct val="120000"/>
              </a:lnSpc>
            </a:pPr>
            <a:endParaRPr lang="en-US" sz="100" dirty="0" smtClean="0"/>
          </a:p>
          <a:p>
            <a:pPr>
              <a:lnSpc>
                <a:spcPct val="120000"/>
              </a:lnSpc>
            </a:pPr>
            <a:r>
              <a:rPr lang="en-US" sz="1300" dirty="0" smtClean="0"/>
              <a:t>The actual mechanics of feeding are controlled by centers in the brain stem.</a:t>
            </a:r>
          </a:p>
          <a:p>
            <a:pPr>
              <a:lnSpc>
                <a:spcPct val="120000"/>
              </a:lnSpc>
            </a:pPr>
            <a:endParaRPr lang="en-US" sz="100" dirty="0" smtClean="0"/>
          </a:p>
          <a:p>
            <a:pPr>
              <a:lnSpc>
                <a:spcPct val="120000"/>
              </a:lnSpc>
            </a:pPr>
            <a:r>
              <a:rPr lang="en-US" sz="1300" dirty="0" smtClean="0">
                <a:solidFill>
                  <a:srgbClr val="FF0000"/>
                </a:solidFill>
              </a:rPr>
              <a:t>Vasomotor center </a:t>
            </a:r>
            <a:r>
              <a:rPr lang="en-US" sz="1300" dirty="0" smtClean="0"/>
              <a:t>for cv control (baroreceptors) in medulla.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" dirty="0" smtClean="0"/>
          </a:p>
          <a:p>
            <a:pPr>
              <a:lnSpc>
                <a:spcPct val="120000"/>
              </a:lnSpc>
            </a:pPr>
            <a:r>
              <a:rPr lang="en-US" sz="1300" dirty="0" smtClean="0"/>
              <a:t>Many of the </a:t>
            </a:r>
            <a:r>
              <a:rPr lang="en-US" sz="1300" dirty="0" smtClean="0">
                <a:solidFill>
                  <a:srgbClr val="FF0000"/>
                </a:solidFill>
              </a:rPr>
              <a:t>behavioral functions </a:t>
            </a:r>
            <a:r>
              <a:rPr lang="en-US" sz="1300" dirty="0" smtClean="0"/>
              <a:t>elicited from the hypothalamus and other limbic structures are also mediated through the reticular nuclei in the brain stem and their associated nuclei.</a:t>
            </a:r>
          </a:p>
          <a:p>
            <a:pPr>
              <a:lnSpc>
                <a:spcPct val="120000"/>
              </a:lnSpc>
            </a:pPr>
            <a:endParaRPr lang="en-US" sz="100" dirty="0" smtClean="0"/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rgbClr val="FF0000"/>
                </a:solidFill>
              </a:rPr>
              <a:t>Accommodation</a:t>
            </a:r>
            <a:r>
              <a:rPr lang="en-US" sz="1300" dirty="0"/>
              <a:t> is controlled by parasympathetic nerves by </a:t>
            </a:r>
            <a:r>
              <a:rPr lang="en-US" sz="1300" dirty="0">
                <a:solidFill>
                  <a:schemeClr val="accent4">
                    <a:lumMod val="75000"/>
                  </a:schemeClr>
                </a:solidFill>
              </a:rPr>
              <a:t>3rd</a:t>
            </a:r>
            <a:r>
              <a:rPr lang="en-US" sz="1300" dirty="0"/>
              <a:t> </a:t>
            </a:r>
            <a:r>
              <a:rPr lang="en-US" sz="1300" dirty="0" err="1"/>
              <a:t>cn</a:t>
            </a:r>
            <a:r>
              <a:rPr lang="en-US" sz="1300" dirty="0"/>
              <a:t>.</a:t>
            </a:r>
          </a:p>
          <a:p>
            <a:pPr>
              <a:lnSpc>
                <a:spcPct val="120000"/>
              </a:lnSpc>
            </a:pPr>
            <a:endParaRPr lang="ar-SA" sz="1300" dirty="0" smtClean="0"/>
          </a:p>
          <a:p>
            <a:endParaRPr lang="en-US" sz="13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300" dirty="0" smtClean="0"/>
              <a:t>Brain stem </a:t>
            </a:r>
            <a:r>
              <a:rPr lang="en-US" sz="1300" dirty="0" err="1" smtClean="0">
                <a:solidFill>
                  <a:srgbClr val="FF0000"/>
                </a:solidFill>
              </a:rPr>
              <a:t>neurohormonal</a:t>
            </a:r>
            <a:r>
              <a:rPr lang="en-US" sz="1300" dirty="0" smtClean="0">
                <a:solidFill>
                  <a:srgbClr val="FF0000"/>
                </a:solidFill>
              </a:rPr>
              <a:t> systems </a:t>
            </a:r>
            <a:r>
              <a:rPr lang="en-US" sz="1300" dirty="0" smtClean="0"/>
              <a:t>in the human brain for activating four </a:t>
            </a:r>
            <a:r>
              <a:rPr lang="en-US" sz="1300" dirty="0" err="1" smtClean="0"/>
              <a:t>neurohormonal</a:t>
            </a:r>
            <a:r>
              <a:rPr lang="en-US" sz="1300" dirty="0" smtClean="0"/>
              <a:t> systems.</a:t>
            </a:r>
          </a:p>
          <a:p>
            <a:pPr marL="0" indent="0">
              <a:buNone/>
            </a:pPr>
            <a:endParaRPr lang="en-US" sz="100" dirty="0" smtClean="0"/>
          </a:p>
          <a:p>
            <a:r>
              <a:rPr lang="en-US" sz="1300" dirty="0" smtClean="0"/>
              <a:t>Although the </a:t>
            </a:r>
            <a:r>
              <a:rPr lang="en-US" sz="1300" dirty="0" smtClean="0">
                <a:solidFill>
                  <a:srgbClr val="FF0000"/>
                </a:solidFill>
              </a:rPr>
              <a:t>micturition reflex </a:t>
            </a:r>
            <a:r>
              <a:rPr lang="en-US" sz="1300" dirty="0" smtClean="0"/>
              <a:t>is an autonomic spinal cord reflex, it can also be inhibited or facilitated by centers in the cerebral cortex or brain stem in pons.</a:t>
            </a:r>
          </a:p>
          <a:p>
            <a:endParaRPr lang="en-US" sz="100" dirty="0" smtClean="0"/>
          </a:p>
          <a:p>
            <a:endParaRPr lang="en-US" sz="100" dirty="0" smtClean="0"/>
          </a:p>
          <a:p>
            <a:r>
              <a:rPr lang="en-US" sz="1300" dirty="0" smtClean="0"/>
              <a:t>Neural pathways for control of </a:t>
            </a:r>
            <a:r>
              <a:rPr lang="en-US" sz="1300" dirty="0" smtClean="0">
                <a:solidFill>
                  <a:srgbClr val="FF0000"/>
                </a:solidFill>
              </a:rPr>
              <a:t>eye movements</a:t>
            </a:r>
            <a:r>
              <a:rPr lang="en-US" sz="1300" dirty="0" smtClean="0"/>
              <a:t>. Also shows brain stem nuclei for the third, fourth, and sixth cranial nerves by medial longitudinal fasciculus.</a:t>
            </a:r>
          </a:p>
          <a:p>
            <a:endParaRPr lang="en-US" sz="100" dirty="0" smtClean="0"/>
          </a:p>
          <a:p>
            <a:r>
              <a:rPr lang="en-US" sz="1300" dirty="0" smtClean="0">
                <a:solidFill>
                  <a:srgbClr val="FF0000"/>
                </a:solidFill>
              </a:rPr>
              <a:t>Auditory nervous pathways </a:t>
            </a:r>
            <a:r>
              <a:rPr lang="en-US" sz="1300" dirty="0" smtClean="0"/>
              <a:t>→ superior </a:t>
            </a:r>
            <a:r>
              <a:rPr lang="en-US" sz="1300" dirty="0" err="1" smtClean="0"/>
              <a:t>olivary</a:t>
            </a:r>
            <a:r>
              <a:rPr lang="en-US" sz="1300" dirty="0" smtClean="0"/>
              <a:t> nucleus.</a:t>
            </a:r>
          </a:p>
          <a:p>
            <a:endParaRPr lang="en-US" sz="100" dirty="0" smtClean="0"/>
          </a:p>
          <a:p>
            <a:r>
              <a:rPr lang="en-US" sz="1300" dirty="0" smtClean="0"/>
              <a:t>Nucleus of </a:t>
            </a:r>
            <a:r>
              <a:rPr lang="en-US" sz="1300" dirty="0" err="1" smtClean="0"/>
              <a:t>tractus</a:t>
            </a:r>
            <a:r>
              <a:rPr lang="en-US" sz="1300" dirty="0" smtClean="0"/>
              <a:t> </a:t>
            </a:r>
            <a:r>
              <a:rPr lang="en-US" sz="1300" dirty="0" err="1" smtClean="0"/>
              <a:t>solitarious</a:t>
            </a:r>
            <a:r>
              <a:rPr lang="en-US" sz="1300" dirty="0" smtClean="0"/>
              <a:t>→ </a:t>
            </a:r>
            <a:r>
              <a:rPr lang="en-US" sz="1300" dirty="0" smtClean="0">
                <a:solidFill>
                  <a:srgbClr val="FF0000"/>
                </a:solidFill>
              </a:rPr>
              <a:t>taste </a:t>
            </a:r>
            <a:r>
              <a:rPr lang="en-US" sz="1300" dirty="0" err="1" smtClean="0">
                <a:solidFill>
                  <a:srgbClr val="FF0000"/>
                </a:solidFill>
              </a:rPr>
              <a:t>pathway</a:t>
            </a:r>
            <a:r>
              <a:rPr lang="en-US" sz="1300" dirty="0" err="1" smtClean="0"/>
              <a:t>→sup</a:t>
            </a:r>
            <a:r>
              <a:rPr lang="en-US" sz="1300" dirty="0" smtClean="0"/>
              <a:t> &amp; </a:t>
            </a:r>
            <a:r>
              <a:rPr lang="en-US" sz="1300" dirty="0" err="1" smtClean="0"/>
              <a:t>inf</a:t>
            </a:r>
            <a:r>
              <a:rPr lang="en-US" sz="1300" dirty="0" smtClean="0"/>
              <a:t> </a:t>
            </a:r>
            <a:r>
              <a:rPr lang="en-US" sz="1300" dirty="0" err="1" smtClean="0"/>
              <a:t>salivatory</a:t>
            </a:r>
            <a:r>
              <a:rPr lang="en-US" sz="1300" dirty="0" smtClean="0"/>
              <a:t> nuclei.</a:t>
            </a:r>
          </a:p>
          <a:p>
            <a:endParaRPr lang="en-US" sz="100" dirty="0" smtClean="0"/>
          </a:p>
          <a:p>
            <a:r>
              <a:rPr lang="en-US" sz="1300" dirty="0" err="1" smtClean="0"/>
              <a:t>Bulboreticular</a:t>
            </a:r>
            <a:r>
              <a:rPr lang="en-US" sz="1300" dirty="0" smtClean="0"/>
              <a:t> </a:t>
            </a:r>
            <a:r>
              <a:rPr lang="en-US" sz="1300" dirty="0" err="1" smtClean="0"/>
              <a:t>facilitatory</a:t>
            </a:r>
            <a:r>
              <a:rPr lang="en-US" sz="1300" dirty="0" smtClean="0"/>
              <a:t> area of brain stem for </a:t>
            </a:r>
            <a:r>
              <a:rPr lang="en-US" sz="1300" dirty="0" smtClean="0">
                <a:solidFill>
                  <a:srgbClr val="FF0000"/>
                </a:solidFill>
              </a:rPr>
              <a:t>gamma efferent system </a:t>
            </a:r>
            <a:r>
              <a:rPr lang="en-US" sz="1300" dirty="0" smtClean="0"/>
              <a:t>(stabilizes joints).</a:t>
            </a:r>
          </a:p>
          <a:p>
            <a:endParaRPr lang="en-US" sz="100" dirty="0" smtClean="0"/>
          </a:p>
          <a:p>
            <a:r>
              <a:rPr lang="en-US" sz="1300" dirty="0" smtClean="0"/>
              <a:t>Control of cerebral activity by continuous excitatory signals from the brain stem </a:t>
            </a:r>
            <a:r>
              <a:rPr lang="en-US" sz="1300" dirty="0" smtClean="0">
                <a:solidFill>
                  <a:srgbClr val="FF0000"/>
                </a:solidFill>
              </a:rPr>
              <a:t>(reticular excitatory area of the brain </a:t>
            </a:r>
            <a:r>
              <a:rPr lang="en-US" sz="1300" dirty="0" err="1" smtClean="0">
                <a:solidFill>
                  <a:srgbClr val="FF0000"/>
                </a:solidFill>
              </a:rPr>
              <a:t>stem</a:t>
            </a:r>
            <a:r>
              <a:rPr lang="en-US" sz="1300" dirty="0" err="1" smtClean="0"/>
              <a:t>→bulboreticular</a:t>
            </a:r>
            <a:r>
              <a:rPr lang="en-US" sz="1300" dirty="0" smtClean="0"/>
              <a:t> </a:t>
            </a:r>
            <a:r>
              <a:rPr lang="en-US" sz="1300" dirty="0" err="1" smtClean="0"/>
              <a:t>facilitory</a:t>
            </a:r>
            <a:r>
              <a:rPr lang="en-US" sz="1300" dirty="0" smtClean="0"/>
              <a:t> </a:t>
            </a:r>
            <a:r>
              <a:rPr lang="en-US" sz="1300" dirty="0" err="1" smtClean="0"/>
              <a:t>area→it</a:t>
            </a:r>
            <a:r>
              <a:rPr lang="en-US" sz="1300" dirty="0" smtClean="0"/>
              <a:t> is the same brain stem reticular area that transmits </a:t>
            </a:r>
            <a:r>
              <a:rPr lang="en-US" sz="1300" dirty="0" err="1" smtClean="0"/>
              <a:t>facilitorysignals</a:t>
            </a:r>
            <a:r>
              <a:rPr lang="en-US" sz="1300" dirty="0" smtClean="0"/>
              <a:t> downward to the spinal cord to maintain tone in the antigravity muscles and to control levels of activity of the spinal cord reflexes.</a:t>
            </a:r>
            <a:endParaRPr lang="ar-SA" sz="13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4412" y="1143000"/>
            <a:ext cx="1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  <a:ln w="19050">
          <a:solidFill>
            <a:schemeClr val="bg2">
              <a:lumMod val="50000"/>
            </a:schemeClr>
          </a:solidFill>
          <a:prstDash val="dash"/>
        </a:ln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3915</TotalTime>
  <Words>2724</Words>
  <Application>Microsoft Office PowerPoint</Application>
  <PresentationFormat>Custom</PresentationFormat>
  <Paragraphs>411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Agency FB</vt:lpstr>
      <vt:lpstr>Arabic Typesetting</vt:lpstr>
      <vt:lpstr>Arial</vt:lpstr>
      <vt:lpstr>Arial Black</vt:lpstr>
      <vt:lpstr>ArialMT</vt:lpstr>
      <vt:lpstr>Bookman Old Style</vt:lpstr>
      <vt:lpstr>Calibri</vt:lpstr>
      <vt:lpstr>Cambria</vt:lpstr>
      <vt:lpstr>Cambria-Italic</vt:lpstr>
      <vt:lpstr>Comic Sans MS</vt:lpstr>
      <vt:lpstr>Gill Sans MT</vt:lpstr>
      <vt:lpstr>Times New Roman</vt:lpstr>
      <vt:lpstr>Wingdings</vt:lpstr>
      <vt:lpstr>Wingdings 3</vt:lpstr>
      <vt:lpstr>Origin</vt:lpstr>
      <vt:lpstr>PowerPoint Presentation</vt:lpstr>
      <vt:lpstr>PowerPoint Presentation</vt:lpstr>
      <vt:lpstr>The brainstem </vt:lpstr>
      <vt:lpstr>PowerPoint Presentation</vt:lpstr>
      <vt:lpstr>Components of brainstem</vt:lpstr>
      <vt:lpstr>Components of midbrain</vt:lpstr>
      <vt:lpstr>Internal structure of Midbrain</vt:lpstr>
      <vt:lpstr>Components of Pons, Medulla oblongata</vt:lpstr>
      <vt:lpstr>Brain stem motor functions</vt:lpstr>
      <vt:lpstr>Neurohormonal systems in the brain</vt:lpstr>
      <vt:lpstr>Functions of brainstem</vt:lpstr>
      <vt:lpstr>Origin and function of cranial nerves</vt:lpstr>
      <vt:lpstr>Functions of brainstem, integrative functions</vt:lpstr>
      <vt:lpstr>Functions of brainstem, conjugate eye movement</vt:lpstr>
      <vt:lpstr>Brainstem</vt:lpstr>
      <vt:lpstr>PowerPoint Presentation</vt:lpstr>
      <vt:lpstr>Neuroanatomy corner</vt:lpstr>
      <vt:lpstr>Thank you!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Laila</cp:lastModifiedBy>
  <cp:revision>1082</cp:revision>
  <dcterms:created xsi:type="dcterms:W3CDTF">2016-09-07T16:15:34Z</dcterms:created>
  <dcterms:modified xsi:type="dcterms:W3CDTF">2017-09-30T14:59:39Z</dcterms:modified>
</cp:coreProperties>
</file>