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9"/>
  </p:notesMasterIdLst>
  <p:sldIdLst>
    <p:sldId id="505" r:id="rId2"/>
    <p:sldId id="454" r:id="rId3"/>
    <p:sldId id="528" r:id="rId4"/>
    <p:sldId id="463" r:id="rId5"/>
    <p:sldId id="509" r:id="rId6"/>
    <p:sldId id="542" r:id="rId7"/>
    <p:sldId id="506" r:id="rId8"/>
    <p:sldId id="508" r:id="rId9"/>
    <p:sldId id="510" r:id="rId10"/>
    <p:sldId id="507" r:id="rId11"/>
    <p:sldId id="535" r:id="rId12"/>
    <p:sldId id="543" r:id="rId13"/>
    <p:sldId id="536" r:id="rId14"/>
    <p:sldId id="544" r:id="rId15"/>
    <p:sldId id="545" r:id="rId16"/>
    <p:sldId id="467" r:id="rId17"/>
    <p:sldId id="526" r:id="rId18"/>
    <p:sldId id="538" r:id="rId19"/>
    <p:sldId id="493" r:id="rId20"/>
    <p:sldId id="468" r:id="rId21"/>
    <p:sldId id="469" r:id="rId22"/>
    <p:sldId id="472" r:id="rId23"/>
    <p:sldId id="517" r:id="rId24"/>
    <p:sldId id="514" r:id="rId25"/>
    <p:sldId id="515" r:id="rId26"/>
    <p:sldId id="516" r:id="rId27"/>
    <p:sldId id="518" r:id="rId28"/>
    <p:sldId id="475" r:id="rId29"/>
    <p:sldId id="520" r:id="rId30"/>
    <p:sldId id="481" r:id="rId31"/>
    <p:sldId id="546" r:id="rId32"/>
    <p:sldId id="499" r:id="rId33"/>
    <p:sldId id="483" r:id="rId34"/>
    <p:sldId id="547" r:id="rId35"/>
    <p:sldId id="539" r:id="rId36"/>
    <p:sldId id="524" r:id="rId37"/>
    <p:sldId id="527" r:id="rId38"/>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54AB"/>
    <a:srgbClr val="DCDFE8"/>
    <a:srgbClr val="E4CBE7"/>
    <a:srgbClr val="D8B3DC"/>
    <a:srgbClr val="CCFFFF"/>
    <a:srgbClr val="933B95"/>
    <a:srgbClr val="993300"/>
    <a:srgbClr val="990000"/>
    <a:srgbClr val="D6EAF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5" autoAdjust="0"/>
    <p:restoredTop sz="95179"/>
  </p:normalViewPr>
  <p:slideViewPr>
    <p:cSldViewPr>
      <p:cViewPr varScale="1">
        <p:scale>
          <a:sx n="91" d="100"/>
          <a:sy n="91" d="100"/>
        </p:scale>
        <p:origin x="832" y="176"/>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65" Type="http://schemas.microsoft.com/office/2015/10/relationships/revisionInfo" Target="revisionInfo.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10/6/17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05093-C804-447C-A940-865EF0339665}" type="slidenum">
              <a:rPr lang="en-US" smtClean="0"/>
              <a:t>1</a:t>
            </a:fld>
            <a:endParaRPr lang="en-US" dirty="0"/>
          </a:p>
        </p:txBody>
      </p:sp>
    </p:spTree>
    <p:extLst>
      <p:ext uri="{BB962C8B-B14F-4D97-AF65-F5344CB8AC3E}">
        <p14:creationId xmlns:p14="http://schemas.microsoft.com/office/powerpoint/2010/main" val="1456576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13</a:t>
            </a:fld>
            <a:endParaRPr lang="en-US" dirty="0"/>
          </a:p>
        </p:txBody>
      </p:sp>
    </p:spTree>
    <p:extLst>
      <p:ext uri="{BB962C8B-B14F-4D97-AF65-F5344CB8AC3E}">
        <p14:creationId xmlns:p14="http://schemas.microsoft.com/office/powerpoint/2010/main" val="4090883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16</a:t>
            </a:fld>
            <a:endParaRPr lang="en-US" dirty="0"/>
          </a:p>
        </p:txBody>
      </p:sp>
    </p:spTree>
    <p:extLst>
      <p:ext uri="{BB962C8B-B14F-4D97-AF65-F5344CB8AC3E}">
        <p14:creationId xmlns:p14="http://schemas.microsoft.com/office/powerpoint/2010/main" val="1898302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951000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25377462-29DF-4DF7-9A87-A3B2331BF22E}" type="datetime1">
              <a:rPr lang="en-US" smtClean="0"/>
              <a:t>10/6/17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A8ADFE-DE17-4FB7-87B4-7EE3AFCF0ADE}" type="datetime1">
              <a:rPr lang="en-US" smtClean="0"/>
              <a:t>10/6/17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4710EC-7F9A-4B9E-957B-CE4878AA0D23}" type="datetime1">
              <a:rPr lang="en-US" smtClean="0"/>
              <a:t>10/6/17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41DE694-A001-456E-8D89-C5FF30063482}" type="datetime1">
              <a:rPr lang="en-US" smtClean="0"/>
              <a:t>10/6/17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2AC42BDF-45E4-45D1-AC1B-B0D7EAFB28DA}" type="datetime1">
              <a:rPr lang="en-US" smtClean="0"/>
              <a:t>10/6/17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069102-33A0-49ED-8A43-9F25AFF7CBAC}" type="datetime1">
              <a:rPr lang="en-US" smtClean="0"/>
              <a:t>10/6/17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952F38D-77B9-4A13-B402-596108990702}" type="datetime1">
              <a:rPr lang="en-US" smtClean="0"/>
              <a:t>10/6/17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517C583-C7CA-46EB-9433-76E3128A28D2}" type="datetime1">
              <a:rPr lang="en-US" smtClean="0"/>
              <a:t>10/6/17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54F8B-541A-4291-A5F8-6DA28722854A}" type="datetime1">
              <a:rPr lang="en-US" smtClean="0"/>
              <a:t>10/6/17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82AABB-FF5E-4A96-8D96-CD378F4FF3A0}" type="datetime1">
              <a:rPr lang="en-US" smtClean="0"/>
              <a:t>10/6/17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0A1784-87A0-4E6F-923B-E12637B1DF1F}" type="datetime1">
              <a:rPr lang="en-US" smtClean="0"/>
              <a:t>10/6/17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7AC1D868-7307-4A5E-BC59-8E455FBD5CAD}" type="datetime1">
              <a:rPr lang="en-US" smtClean="0"/>
              <a:t>10/6/17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1" Type="http://schemas.openxmlformats.org/officeDocument/2006/relationships/hyperlink" Target="https://www.onlineexambuilder.com/physiology-of-sleep/exam-179989" TargetMode="External"/><Relationship Id="rId12" Type="http://schemas.openxmlformats.org/officeDocument/2006/relationships/image" Target="../media/image28.png"/><Relationship Id="rId13" Type="http://schemas.openxmlformats.org/officeDocument/2006/relationships/hyperlink" Target="https://docs.google.com/forms/d/1u1JBrQF2OHrdd-GO9svz5ydywmjOUc5AXtFmphInV9c/prefill" TargetMode="External"/><Relationship Id="rId1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mailto:physiology436@gmail.com" TargetMode="External"/><Relationship Id="rId4" Type="http://schemas.openxmlformats.org/officeDocument/2006/relationships/image" Target="../media/image24.png"/><Relationship Id="rId5" Type="http://schemas.openxmlformats.org/officeDocument/2006/relationships/hyperlink" Target="https://twitter.com/Physiology436" TargetMode="External"/><Relationship Id="rId6" Type="http://schemas.openxmlformats.org/officeDocument/2006/relationships/image" Target="../media/image25.png"/><Relationship Id="rId7" Type="http://schemas.openxmlformats.org/officeDocument/2006/relationships/hyperlink" Target="https://drive.google.com/open?id=10DChL7-FX9meMaPu55vRBHSA5K39eDojw_yy2mMXzRE" TargetMode="External"/><Relationship Id="rId8" Type="http://schemas.openxmlformats.org/officeDocument/2006/relationships/image" Target="../media/image26.png"/><Relationship Id="rId9" Type="http://schemas.openxmlformats.org/officeDocument/2006/relationships/hyperlink" Target="https://drive.google.com/open?id=0B-7mWPKMvk76Z2traHhac3F1dFU" TargetMode="External"/><Relationship Id="rId10"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69" y="365237"/>
            <a:ext cx="1655322" cy="1655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9633398" y="497956"/>
            <a:ext cx="1940248" cy="1268420"/>
          </a:xfrm>
          <a:prstGeom prst="rect">
            <a:avLst/>
          </a:prstGeom>
        </p:spPr>
      </p:pic>
      <p:sp>
        <p:nvSpPr>
          <p:cNvPr id="12" name="Rectangle 11"/>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5" name="Rectangle 14"/>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6" name="Rectangle 15"/>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8" name="مربع نص 1"/>
          <p:cNvSpPr txBox="1"/>
          <p:nvPr/>
        </p:nvSpPr>
        <p:spPr>
          <a:xfrm>
            <a:off x="618115" y="5032927"/>
            <a:ext cx="2088142" cy="1200329"/>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marL="171399" indent="-171399" defTabSz="914089">
              <a:buFont typeface="Wingdings" panose="05000000000000000000" pitchFamily="2" charset="2"/>
              <a:buChar char="§"/>
            </a:pPr>
            <a:r>
              <a:rPr lang="en-US" sz="1200" b="1" dirty="0" smtClean="0">
                <a:solidFill>
                  <a:srgbClr val="DDE9EC">
                    <a:lumMod val="50000"/>
                  </a:srgbClr>
                </a:solidFill>
              </a:rPr>
              <a:t>Te</a:t>
            </a:r>
            <a:r>
              <a:rPr lang="en-US" sz="1200" b="1" dirty="0" smtClean="0"/>
              <a:t>xt</a:t>
            </a:r>
            <a:endParaRPr lang="en-US" sz="1200" b="1" dirty="0" smtClean="0">
              <a:solidFill>
                <a:srgbClr val="FF0000"/>
              </a:solidFill>
            </a:endParaRPr>
          </a:p>
          <a:p>
            <a:pPr marL="171399" indent="-171399" defTabSz="914089">
              <a:buFont typeface="Wingdings" panose="05000000000000000000" pitchFamily="2" charset="2"/>
              <a:buChar char="§"/>
            </a:pPr>
            <a:r>
              <a:rPr lang="en-US" sz="1200" b="1" dirty="0" smtClean="0">
                <a:solidFill>
                  <a:srgbClr val="FF0000"/>
                </a:solidFill>
              </a:rPr>
              <a:t>Important</a:t>
            </a:r>
          </a:p>
          <a:p>
            <a:pPr marL="171399" indent="-171399" defTabSz="914089">
              <a:buFont typeface="Wingdings" panose="05000000000000000000" pitchFamily="2" charset="2"/>
              <a:buChar char="§"/>
            </a:pPr>
            <a:r>
              <a:rPr lang="en-US" sz="1200" b="1" dirty="0" smtClean="0">
                <a:solidFill>
                  <a:srgbClr val="C76B9B"/>
                </a:solidFill>
              </a:rPr>
              <a:t>Formulas</a:t>
            </a:r>
            <a:endParaRPr lang="en-US" sz="1200" b="1" dirty="0" smtClean="0">
              <a:solidFill>
                <a:srgbClr val="DDE9EC">
                  <a:lumMod val="50000"/>
                </a:srgbClr>
              </a:solidFill>
            </a:endParaRPr>
          </a:p>
          <a:p>
            <a:pPr marL="171399" indent="-171399" defTabSz="914089">
              <a:buFont typeface="Wingdings" panose="05000000000000000000" pitchFamily="2" charset="2"/>
              <a:buChar char="§"/>
            </a:pPr>
            <a:r>
              <a:rPr lang="en-US" sz="1200" b="1" dirty="0" smtClean="0">
                <a:solidFill>
                  <a:srgbClr val="FADA7A">
                    <a:lumMod val="75000"/>
                  </a:srgbClr>
                </a:solidFill>
              </a:rPr>
              <a:t>Numbers</a:t>
            </a:r>
          </a:p>
          <a:p>
            <a:pPr marL="171399" indent="-171399" defTabSz="914089">
              <a:buFont typeface="Wingdings" panose="05000000000000000000" pitchFamily="2" charset="2"/>
              <a:buChar char="§"/>
            </a:pPr>
            <a:r>
              <a:rPr lang="en-US" sz="1200" b="1" dirty="0" smtClean="0">
                <a:solidFill>
                  <a:srgbClr val="00B050"/>
                </a:solidFill>
              </a:rPr>
              <a:t>Doctor notes</a:t>
            </a:r>
          </a:p>
          <a:p>
            <a:pPr marL="171399" indent="-171399" defTabSz="914089">
              <a:buFont typeface="Wingdings" panose="05000000000000000000" pitchFamily="2" charset="2"/>
              <a:buChar char="§"/>
            </a:pPr>
            <a:r>
              <a:rPr lang="en-US" sz="1200" b="1" dirty="0" smtClean="0">
                <a:solidFill>
                  <a:schemeClr val="bg1">
                    <a:lumMod val="50000"/>
                  </a:schemeClr>
                </a:solidFill>
              </a:rPr>
              <a:t>Notes and explanation</a:t>
            </a:r>
            <a:endParaRPr lang="en-US" sz="1200" b="1"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t>1</a:t>
            </a:fld>
            <a:endParaRPr lang="en-US" dirty="0"/>
          </a:p>
        </p:txBody>
      </p:sp>
      <p:pic>
        <p:nvPicPr>
          <p:cNvPr id="17" name="Picture 16"/>
          <p:cNvPicPr>
            <a:picLocks noChangeAspect="1"/>
          </p:cNvPicPr>
          <p:nvPr/>
        </p:nvPicPr>
        <p:blipFill>
          <a:blip r:embed="rId5"/>
          <a:stretch>
            <a:fillRect/>
          </a:stretch>
        </p:blipFill>
        <p:spPr>
          <a:xfrm>
            <a:off x="2837909" y="1028223"/>
            <a:ext cx="6358679" cy="4785775"/>
          </a:xfrm>
          <a:prstGeom prst="rect">
            <a:avLst/>
          </a:prstGeom>
          <a:ln>
            <a:noFill/>
          </a:ln>
        </p:spPr>
      </p:pic>
      <p:sp>
        <p:nvSpPr>
          <p:cNvPr id="14" name="Flowchart: Process 13"/>
          <p:cNvSpPr/>
          <p:nvPr/>
        </p:nvSpPr>
        <p:spPr>
          <a:xfrm>
            <a:off x="9275339" y="4987964"/>
            <a:ext cx="779513" cy="598961"/>
          </a:xfrm>
          <a:prstGeom prst="flowChartProcess">
            <a:avLst/>
          </a:prstGeom>
          <a:solidFill>
            <a:schemeClr val="accent2">
              <a:lumMod val="20000"/>
              <a:lumOff val="8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1200" b="1" dirty="0" smtClean="0">
                <a:solidFill>
                  <a:schemeClr val="bg1">
                    <a:lumMod val="50000"/>
                  </a:schemeClr>
                </a:solidFill>
              </a:rPr>
              <a:t>Lecture No.7</a:t>
            </a:r>
            <a:endParaRPr lang="en-US" sz="1200" b="1" dirty="0">
              <a:solidFill>
                <a:schemeClr val="bg1">
                  <a:lumMod val="50000"/>
                </a:schemeClr>
              </a:solidFill>
            </a:endParaRPr>
          </a:p>
        </p:txBody>
      </p:sp>
      <p:sp>
        <p:nvSpPr>
          <p:cNvPr id="19" name="مربع نص 1"/>
          <p:cNvSpPr txBox="1"/>
          <p:nvPr/>
        </p:nvSpPr>
        <p:spPr>
          <a:xfrm>
            <a:off x="9275339" y="5586925"/>
            <a:ext cx="2298307" cy="646331"/>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algn="ctr" rtl="1"/>
            <a:r>
              <a:rPr lang="en-US" sz="1200" b="1" dirty="0">
                <a:solidFill>
                  <a:schemeClr val="bg2">
                    <a:lumMod val="75000"/>
                  </a:schemeClr>
                </a:solidFill>
                <a:latin typeface="Calibri" panose="020F0502020204030204" pitchFamily="34" charset="0"/>
                <a:cs typeface="Calibri" panose="020F0502020204030204" pitchFamily="34" charset="0"/>
              </a:rPr>
              <a:t> </a:t>
            </a:r>
            <a:r>
              <a:rPr lang="en-US" sz="1200" b="1" dirty="0" smtClean="0">
                <a:solidFill>
                  <a:schemeClr val="bg2">
                    <a:lumMod val="75000"/>
                  </a:schemeClr>
                </a:solidFill>
                <a:latin typeface="Calibri" panose="020F0502020204030204" pitchFamily="34" charset="0"/>
                <a:cs typeface="Calibri" panose="020F0502020204030204" pitchFamily="34" charset="0"/>
              </a:rPr>
              <a:t>“</a:t>
            </a:r>
            <a:r>
              <a:rPr lang="ar-SA" sz="1200" b="1" dirty="0" smtClean="0">
                <a:solidFill>
                  <a:schemeClr val="bg2">
                    <a:lumMod val="75000"/>
                  </a:schemeClr>
                </a:solidFill>
                <a:latin typeface="Calibri" panose="020F0502020204030204" pitchFamily="34" charset="0"/>
                <a:cs typeface="Calibri" panose="020F0502020204030204" pitchFamily="34" charset="0"/>
              </a:rPr>
              <a:t>والله </a:t>
            </a:r>
            <a:r>
              <a:rPr lang="ar-SA" sz="1200" b="1" dirty="0">
                <a:solidFill>
                  <a:schemeClr val="bg2">
                    <a:lumMod val="75000"/>
                  </a:schemeClr>
                </a:solidFill>
                <a:latin typeface="Calibri" panose="020F0502020204030204" pitchFamily="34" charset="0"/>
                <a:cs typeface="Calibri" panose="020F0502020204030204" pitchFamily="34" charset="0"/>
              </a:rPr>
              <a:t>إن </a:t>
            </a:r>
            <a:r>
              <a:rPr lang="ar-SA" sz="1200" b="1" dirty="0" smtClean="0">
                <a:solidFill>
                  <a:schemeClr val="bg2">
                    <a:lumMod val="75000"/>
                  </a:schemeClr>
                </a:solidFill>
                <a:latin typeface="Calibri" panose="020F0502020204030204" pitchFamily="34" charset="0"/>
                <a:cs typeface="Calibri" panose="020F0502020204030204" pitchFamily="34" charset="0"/>
              </a:rPr>
              <a:t>المسألة </a:t>
            </a:r>
            <a:r>
              <a:rPr lang="ar-SA" sz="1200" b="1" dirty="0">
                <a:solidFill>
                  <a:schemeClr val="bg2">
                    <a:lumMod val="75000"/>
                  </a:schemeClr>
                </a:solidFill>
                <a:latin typeface="Calibri" panose="020F0502020204030204" pitchFamily="34" charset="0"/>
                <a:cs typeface="Calibri" panose="020F0502020204030204" pitchFamily="34" charset="0"/>
              </a:rPr>
              <a:t>تُغلق في </a:t>
            </a:r>
            <a:r>
              <a:rPr lang="ar-SA" sz="1200" b="1" dirty="0" smtClean="0">
                <a:solidFill>
                  <a:schemeClr val="bg2">
                    <a:lumMod val="75000"/>
                  </a:schemeClr>
                </a:solidFill>
                <a:latin typeface="Calibri" panose="020F0502020204030204" pitchFamily="34" charset="0"/>
                <a:cs typeface="Calibri" panose="020F0502020204030204" pitchFamily="34" charset="0"/>
              </a:rPr>
              <a:t>وجهي، </a:t>
            </a:r>
            <a:r>
              <a:rPr lang="ar-SA" sz="1200" b="1" dirty="0">
                <a:solidFill>
                  <a:schemeClr val="bg2">
                    <a:lumMod val="75000"/>
                  </a:schemeClr>
                </a:solidFill>
                <a:latin typeface="Calibri" panose="020F0502020204030204" pitchFamily="34" charset="0"/>
                <a:cs typeface="Calibri" panose="020F0502020204030204" pitchFamily="34" charset="0"/>
              </a:rPr>
              <a:t>فأستغفر الله ألف مرة فتُفتح لي </a:t>
            </a:r>
            <a:r>
              <a:rPr lang="en-US" sz="1200" b="1" dirty="0" smtClean="0">
                <a:solidFill>
                  <a:schemeClr val="bg2">
                    <a:lumMod val="75000"/>
                  </a:schemeClr>
                </a:solidFill>
                <a:latin typeface="Calibri" panose="020F0502020204030204" pitchFamily="34" charset="0"/>
                <a:cs typeface="Calibri" panose="020F0502020204030204" pitchFamily="34" charset="0"/>
              </a:rPr>
              <a:t>“</a:t>
            </a:r>
            <a:endParaRPr lang="ar-SA" sz="1200" b="1" dirty="0" smtClean="0">
              <a:solidFill>
                <a:schemeClr val="bg2">
                  <a:lumMod val="75000"/>
                </a:schemeClr>
              </a:solidFill>
              <a:latin typeface="Calibri" panose="020F0502020204030204" pitchFamily="34" charset="0"/>
              <a:cs typeface="Calibri" panose="020F0502020204030204" pitchFamily="34" charset="0"/>
            </a:endParaRPr>
          </a:p>
          <a:p>
            <a:pPr algn="ctr" rtl="1"/>
            <a:r>
              <a:rPr lang="ar-SA" sz="1200" b="1" dirty="0">
                <a:solidFill>
                  <a:schemeClr val="tx2"/>
                </a:solidFill>
                <a:latin typeface="Calibri" panose="020F0502020204030204" pitchFamily="34" charset="0"/>
                <a:cs typeface="Calibri" panose="020F0502020204030204" pitchFamily="34" charset="0"/>
              </a:rPr>
              <a:t> ابن تيمية</a:t>
            </a:r>
            <a:endParaRPr lang="en-US" sz="1200" b="1" dirty="0">
              <a:solidFill>
                <a:schemeClr val="tx2"/>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929" y="1876827"/>
            <a:ext cx="1647601" cy="1460333"/>
          </a:xfrm>
          <a:prstGeom prst="rect">
            <a:avLst/>
          </a:prstGeom>
        </p:spPr>
      </p:pic>
    </p:spTree>
    <p:extLst>
      <p:ext uri="{BB962C8B-B14F-4D97-AF65-F5344CB8AC3E}">
        <p14:creationId xmlns:p14="http://schemas.microsoft.com/office/powerpoint/2010/main" val="972496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Sleep </a:t>
            </a:r>
            <a:r>
              <a:rPr lang="en-US" sz="3200" dirty="0" err="1" smtClean="0"/>
              <a:t>centre</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sp>
        <p:nvSpPr>
          <p:cNvPr id="6" name="Rectangle 5"/>
          <p:cNvSpPr/>
          <p:nvPr/>
        </p:nvSpPr>
        <p:spPr>
          <a:xfrm>
            <a:off x="1156972" y="3819077"/>
            <a:ext cx="4601219" cy="22322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1600" dirty="0" smtClean="0">
                <a:solidFill>
                  <a:schemeClr val="bg1">
                    <a:lumMod val="50000"/>
                  </a:schemeClr>
                </a:solidFill>
              </a:rPr>
              <a:t>because </a:t>
            </a:r>
            <a:r>
              <a:rPr lang="en-US" sz="1600" dirty="0">
                <a:solidFill>
                  <a:schemeClr val="bg1">
                    <a:lumMod val="50000"/>
                  </a:schemeClr>
                </a:solidFill>
              </a:rPr>
              <a:t>in this type of sleep EEG waves are generally of low frequency .</a:t>
            </a:r>
          </a:p>
          <a:p>
            <a:pPr marL="285750" indent="-285750">
              <a:buFont typeface="Arial" panose="020B0604020202020204" pitchFamily="34" charset="0"/>
              <a:buChar char="•"/>
            </a:pPr>
            <a:r>
              <a:rPr lang="en-US" sz="1600" dirty="0">
                <a:solidFill>
                  <a:schemeClr val="bg1">
                    <a:lumMod val="50000"/>
                  </a:schemeClr>
                </a:solidFill>
              </a:rPr>
              <a:t>It is also called Non-Rapid Eye Movement (NREM) sleep because , unlike the other type of sleep </a:t>
            </a:r>
            <a:r>
              <a:rPr lang="en-US" sz="1600" dirty="0" smtClean="0">
                <a:solidFill>
                  <a:schemeClr val="bg1">
                    <a:lumMod val="50000"/>
                  </a:schemeClr>
                </a:solidFill>
              </a:rPr>
              <a:t> </a:t>
            </a:r>
            <a:r>
              <a:rPr lang="en-US" sz="1600" dirty="0">
                <a:solidFill>
                  <a:schemeClr val="bg1">
                    <a:lumMod val="50000"/>
                  </a:schemeClr>
                </a:solidFill>
              </a:rPr>
              <a:t>it is not associated with rapid eye movements . </a:t>
            </a:r>
            <a:endParaRPr lang="en-US" sz="1600" dirty="0" smtClean="0">
              <a:solidFill>
                <a:schemeClr val="bg1">
                  <a:lumMod val="50000"/>
                </a:schemeClr>
              </a:solidFill>
            </a:endParaRPr>
          </a:p>
          <a:p>
            <a:pPr marL="285750" indent="-285750">
              <a:buFont typeface="Arial" panose="020B0604020202020204" pitchFamily="34" charset="0"/>
              <a:buChar char="•"/>
            </a:pPr>
            <a:r>
              <a:rPr lang="en-US" sz="1600" dirty="0" smtClean="0">
                <a:solidFill>
                  <a:schemeClr val="tx1"/>
                </a:solidFill>
              </a:rPr>
              <a:t>Raphe </a:t>
            </a:r>
            <a:r>
              <a:rPr lang="en-US" sz="1600" dirty="0">
                <a:solidFill>
                  <a:schemeClr val="tx1"/>
                </a:solidFill>
              </a:rPr>
              <a:t>nuclei of the medulla and pons and the secretion of </a:t>
            </a:r>
            <a:r>
              <a:rPr lang="en-US" sz="1600" dirty="0" smtClean="0">
                <a:solidFill>
                  <a:schemeClr val="tx1"/>
                </a:solidFill>
              </a:rPr>
              <a:t>serotonin. </a:t>
            </a:r>
            <a:endParaRPr lang="en-US" sz="1600" dirty="0">
              <a:solidFill>
                <a:schemeClr val="tx1"/>
              </a:solidFill>
            </a:endParaRPr>
          </a:p>
        </p:txBody>
      </p:sp>
      <p:sp>
        <p:nvSpPr>
          <p:cNvPr id="7" name="Rectangle 6"/>
          <p:cNvSpPr/>
          <p:nvPr/>
        </p:nvSpPr>
        <p:spPr>
          <a:xfrm>
            <a:off x="6316152" y="3819077"/>
            <a:ext cx="4601219" cy="221691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1600" dirty="0" smtClean="0">
                <a:solidFill>
                  <a:schemeClr val="bg1">
                    <a:lumMod val="50000"/>
                  </a:schemeClr>
                </a:solidFill>
              </a:rPr>
              <a:t>Because in this type of sleep the the person makes rapid movements by his eyes, in spite of the fact that he is sleeping. </a:t>
            </a:r>
          </a:p>
          <a:p>
            <a:pPr marL="285750" indent="-285750">
              <a:buFont typeface="Arial" panose="020B0604020202020204" pitchFamily="34" charset="0"/>
              <a:buChar char="•"/>
            </a:pPr>
            <a:r>
              <a:rPr lang="en-US" sz="1600" dirty="0" smtClean="0">
                <a:solidFill>
                  <a:schemeClr val="tx1"/>
                </a:solidFill>
              </a:rPr>
              <a:t>Neurons of the pons</a:t>
            </a:r>
          </a:p>
          <a:p>
            <a:pPr marL="285750" indent="-285750">
              <a:buFont typeface="Arial" panose="020B0604020202020204" pitchFamily="34" charset="0"/>
              <a:buChar char="•"/>
            </a:pPr>
            <a:endParaRPr lang="en-US" sz="1600" dirty="0">
              <a:solidFill>
                <a:schemeClr val="tx1"/>
              </a:solidFill>
            </a:endParaRPr>
          </a:p>
        </p:txBody>
      </p:sp>
      <p:sp>
        <p:nvSpPr>
          <p:cNvPr id="8" name="Rectangle 7"/>
          <p:cNvSpPr/>
          <p:nvPr/>
        </p:nvSpPr>
        <p:spPr>
          <a:xfrm>
            <a:off x="1156972" y="3171005"/>
            <a:ext cx="4601219"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smtClean="0">
                <a:solidFill>
                  <a:schemeClr val="bg2">
                    <a:lumMod val="50000"/>
                  </a:schemeClr>
                </a:solidFill>
              </a:rPr>
              <a:t>1- </a:t>
            </a:r>
            <a:r>
              <a:rPr lang="en-US" sz="1800">
                <a:solidFill>
                  <a:schemeClr val="bg2">
                    <a:lumMod val="50000"/>
                  </a:schemeClr>
                </a:solidFill>
              </a:rPr>
              <a:t>SWS (Slow-Wave Sleep</a:t>
            </a:r>
            <a:r>
              <a:rPr lang="en-US" sz="1800" smtClean="0">
                <a:solidFill>
                  <a:schemeClr val="bg2">
                    <a:lumMod val="50000"/>
                  </a:schemeClr>
                </a:solidFill>
              </a:rPr>
              <a:t>)</a:t>
            </a:r>
            <a:endParaRPr lang="en-US" sz="1800" dirty="0">
              <a:solidFill>
                <a:schemeClr val="bg2">
                  <a:lumMod val="50000"/>
                </a:schemeClr>
              </a:solidFill>
            </a:endParaRPr>
          </a:p>
        </p:txBody>
      </p:sp>
      <p:sp>
        <p:nvSpPr>
          <p:cNvPr id="9" name="Rectangle 8"/>
          <p:cNvSpPr/>
          <p:nvPr/>
        </p:nvSpPr>
        <p:spPr>
          <a:xfrm>
            <a:off x="6316152" y="3171005"/>
            <a:ext cx="4601219"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smtClean="0">
                <a:solidFill>
                  <a:schemeClr val="bg2">
                    <a:lumMod val="50000"/>
                  </a:schemeClr>
                </a:solidFill>
              </a:rPr>
              <a:t>2- REM </a:t>
            </a:r>
            <a:r>
              <a:rPr lang="en-US" sz="1800">
                <a:solidFill>
                  <a:schemeClr val="bg2">
                    <a:lumMod val="50000"/>
                  </a:schemeClr>
                </a:solidFill>
              </a:rPr>
              <a:t>sleep (Rapid Eye Movement )</a:t>
            </a:r>
          </a:p>
        </p:txBody>
      </p:sp>
      <p:sp>
        <p:nvSpPr>
          <p:cNvPr id="10" name="TextBox 9"/>
          <p:cNvSpPr txBox="1"/>
          <p:nvPr/>
        </p:nvSpPr>
        <p:spPr>
          <a:xfrm>
            <a:off x="9266410" y="0"/>
            <a:ext cx="2922415"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11" name="Content Placeholder 3"/>
          <p:cNvSpPr>
            <a:spLocks noGrp="1"/>
          </p:cNvSpPr>
          <p:nvPr>
            <p:ph sz="quarter" idx="1"/>
          </p:nvPr>
        </p:nvSpPr>
        <p:spPr>
          <a:xfrm>
            <a:off x="609460" y="1314503"/>
            <a:ext cx="10969943" cy="1530547"/>
          </a:xfrm>
        </p:spPr>
        <p:txBody>
          <a:bodyPr>
            <a:noAutofit/>
          </a:bodyPr>
          <a:lstStyle/>
          <a:p>
            <a:r>
              <a:rPr lang="en-US" sz="1600" dirty="0"/>
              <a:t>Normal sleep is under control of the reticular activating system in the upper brain stem and diencephalon.</a:t>
            </a:r>
          </a:p>
          <a:p>
            <a:r>
              <a:rPr lang="en-US" sz="1600" dirty="0">
                <a:solidFill>
                  <a:schemeClr val="bg2">
                    <a:lumMod val="50000"/>
                  </a:schemeClr>
                </a:solidFill>
              </a:rPr>
              <a:t>Sleep is promoted by a complex set of </a:t>
            </a:r>
            <a:r>
              <a:rPr lang="en-US" sz="1600" u="sng" dirty="0">
                <a:solidFill>
                  <a:srgbClr val="FF0000"/>
                </a:solidFill>
              </a:rPr>
              <a:t>neural</a:t>
            </a:r>
            <a:r>
              <a:rPr lang="en-US" sz="1600" dirty="0">
                <a:solidFill>
                  <a:schemeClr val="bg2">
                    <a:lumMod val="50000"/>
                  </a:schemeClr>
                </a:solidFill>
              </a:rPr>
              <a:t> and </a:t>
            </a:r>
            <a:r>
              <a:rPr lang="en-US" sz="1600" u="sng" dirty="0">
                <a:solidFill>
                  <a:srgbClr val="FF0000"/>
                </a:solidFill>
              </a:rPr>
              <a:t>chemical</a:t>
            </a:r>
            <a:r>
              <a:rPr lang="en-US" sz="1600" dirty="0">
                <a:solidFill>
                  <a:schemeClr val="bg2">
                    <a:lumMod val="50000"/>
                  </a:schemeClr>
                </a:solidFill>
              </a:rPr>
              <a:t> mechanisms:</a:t>
            </a:r>
          </a:p>
          <a:p>
            <a:pPr marL="0" indent="0">
              <a:buNone/>
            </a:pPr>
            <a:r>
              <a:rPr lang="en-US" sz="1600" dirty="0">
                <a:solidFill>
                  <a:schemeClr val="bg2">
                    <a:lumMod val="50000"/>
                  </a:schemeClr>
                </a:solidFill>
              </a:rPr>
              <a:t> </a:t>
            </a:r>
          </a:p>
          <a:p>
            <a:r>
              <a:rPr lang="en-US" sz="1600" dirty="0">
                <a:solidFill>
                  <a:schemeClr val="accent2">
                    <a:lumMod val="75000"/>
                  </a:schemeClr>
                </a:solidFill>
              </a:rPr>
              <a:t>Daily rhythm of sleep and arousal:  </a:t>
            </a:r>
            <a:r>
              <a:rPr lang="en-US" sz="1600" dirty="0" err="1"/>
              <a:t>suprachiasmatic</a:t>
            </a:r>
            <a:r>
              <a:rPr lang="en-US" sz="1600" dirty="0"/>
              <a:t> nucleus of the hypothalamus </a:t>
            </a:r>
            <a:r>
              <a:rPr lang="en-US" sz="1600" dirty="0">
                <a:solidFill>
                  <a:schemeClr val="bg1">
                    <a:lumMod val="50000"/>
                  </a:schemeClr>
                </a:solidFill>
              </a:rPr>
              <a:t>which regulate </a:t>
            </a:r>
            <a:r>
              <a:rPr lang="en-US" sz="1600" dirty="0" smtClean="0"/>
              <a:t>pineal </a:t>
            </a:r>
            <a:r>
              <a:rPr lang="en-US" sz="1600" dirty="0"/>
              <a:t>gland’s secretion of melatonin (increased melatonin makes us sleepy). </a:t>
            </a:r>
          </a:p>
        </p:txBody>
      </p:sp>
    </p:spTree>
    <p:extLst>
      <p:ext uri="{BB962C8B-B14F-4D97-AF65-F5344CB8AC3E}">
        <p14:creationId xmlns:p14="http://schemas.microsoft.com/office/powerpoint/2010/main" val="1302652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Reticular activating system</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sp>
        <p:nvSpPr>
          <p:cNvPr id="5" name="Rectangle 4"/>
          <p:cNvSpPr/>
          <p:nvPr/>
        </p:nvSpPr>
        <p:spPr>
          <a:xfrm>
            <a:off x="3790156" y="1344237"/>
            <a:ext cx="4620894" cy="523220"/>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endParaRPr lang="en-US" sz="500" dirty="0" smtClean="0">
              <a:solidFill>
                <a:schemeClr val="bg1"/>
              </a:solidFill>
            </a:endParaRPr>
          </a:p>
          <a:p>
            <a:pPr algn="ctr"/>
            <a:r>
              <a:rPr lang="en-US" sz="1800" dirty="0" smtClean="0">
                <a:solidFill>
                  <a:schemeClr val="bg1"/>
                </a:solidFill>
              </a:rPr>
              <a:t>Consists of two parts:</a:t>
            </a:r>
          </a:p>
          <a:p>
            <a:pPr algn="ctr"/>
            <a:endParaRPr lang="en-US" sz="500" dirty="0">
              <a:solidFill>
                <a:schemeClr val="bg1"/>
              </a:solidFill>
            </a:endParaRPr>
          </a:p>
        </p:txBody>
      </p:sp>
      <p:sp>
        <p:nvSpPr>
          <p:cNvPr id="6" name="Rectangle 5"/>
          <p:cNvSpPr/>
          <p:nvPr/>
        </p:nvSpPr>
        <p:spPr>
          <a:xfrm>
            <a:off x="1156972" y="2780928"/>
            <a:ext cx="4601219" cy="22322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1600" dirty="0" smtClean="0">
                <a:solidFill>
                  <a:schemeClr val="tx1"/>
                </a:solidFill>
              </a:rPr>
              <a:t>Composed of area of grey matter of mid brain and pons, when this area is stimulated, nerve impulses going to thalamus and disperse to the cerebral cortex. This greatly effects the cortical activity. Mesencephalic part causes consciousness.</a:t>
            </a:r>
            <a:endParaRPr lang="en-US" sz="1600" dirty="0">
              <a:solidFill>
                <a:schemeClr val="tx1"/>
              </a:solidFill>
            </a:endParaRPr>
          </a:p>
        </p:txBody>
      </p:sp>
      <p:sp>
        <p:nvSpPr>
          <p:cNvPr id="7" name="Rectangle 6"/>
          <p:cNvSpPr/>
          <p:nvPr/>
        </p:nvSpPr>
        <p:spPr>
          <a:xfrm>
            <a:off x="6316152" y="2780928"/>
            <a:ext cx="4601219" cy="221691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1600" dirty="0" smtClean="0">
                <a:solidFill>
                  <a:schemeClr val="tx1"/>
                </a:solidFill>
              </a:rPr>
              <a:t>Consists of grey matter in the thalamus. When the thalamic part is stimulated, it develops activity in the cerebral cortex. Thalamic part causes arousal that is awakening from deep sleep (sensory input, pain, light).</a:t>
            </a:r>
          </a:p>
        </p:txBody>
      </p:sp>
      <p:sp>
        <p:nvSpPr>
          <p:cNvPr id="8" name="Rectangle 7"/>
          <p:cNvSpPr/>
          <p:nvPr/>
        </p:nvSpPr>
        <p:spPr>
          <a:xfrm>
            <a:off x="1156972" y="2132856"/>
            <a:ext cx="4601219"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smtClean="0">
                <a:solidFill>
                  <a:schemeClr val="bg2">
                    <a:lumMod val="50000"/>
                  </a:schemeClr>
                </a:solidFill>
              </a:rPr>
              <a:t>1-Mesencephalic part:</a:t>
            </a:r>
            <a:endParaRPr lang="en-US" sz="1800" dirty="0">
              <a:solidFill>
                <a:schemeClr val="bg2">
                  <a:lumMod val="50000"/>
                </a:schemeClr>
              </a:solidFill>
            </a:endParaRPr>
          </a:p>
        </p:txBody>
      </p:sp>
      <p:sp>
        <p:nvSpPr>
          <p:cNvPr id="9" name="Rectangle 8"/>
          <p:cNvSpPr/>
          <p:nvPr/>
        </p:nvSpPr>
        <p:spPr>
          <a:xfrm>
            <a:off x="6316152" y="2132856"/>
            <a:ext cx="4601219"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smtClean="0">
                <a:solidFill>
                  <a:schemeClr val="bg2">
                    <a:lumMod val="50000"/>
                  </a:schemeClr>
                </a:solidFill>
              </a:rPr>
              <a:t>2-Thalamic part:</a:t>
            </a:r>
            <a:endParaRPr lang="en-US" sz="1800" dirty="0">
              <a:solidFill>
                <a:schemeClr val="bg2">
                  <a:lumMod val="50000"/>
                </a:schemeClr>
              </a:solidFill>
            </a:endParaRPr>
          </a:p>
        </p:txBody>
      </p:sp>
      <p:sp>
        <p:nvSpPr>
          <p:cNvPr id="10" name="TextBox 9"/>
          <p:cNvSpPr txBox="1"/>
          <p:nvPr/>
        </p:nvSpPr>
        <p:spPr>
          <a:xfrm>
            <a:off x="9266410" y="0"/>
            <a:ext cx="2922415"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11" name="Rectangle 10"/>
          <p:cNvSpPr/>
          <p:nvPr/>
        </p:nvSpPr>
        <p:spPr>
          <a:xfrm>
            <a:off x="623290" y="5521127"/>
            <a:ext cx="10977103" cy="646331"/>
          </a:xfrm>
          <a:prstGeom prst="rect">
            <a:avLst/>
          </a:prstGeom>
        </p:spPr>
        <p:txBody>
          <a:bodyPr wrap="square">
            <a:spAutoFit/>
          </a:bodyPr>
          <a:lstStyle/>
          <a:p>
            <a:pPr marL="285750" indent="-285750">
              <a:buFont typeface="Arial" panose="020B0604020202020204" pitchFamily="34" charset="0"/>
              <a:buChar char="•"/>
            </a:pPr>
            <a:r>
              <a:rPr lang="en-US" sz="1800" dirty="0" smtClean="0"/>
              <a:t>The RAS and cerebral cortex continue to activate each other through a feedback system.</a:t>
            </a:r>
          </a:p>
          <a:p>
            <a:pPr marL="285750" indent="-285750">
              <a:buFont typeface="Arial" panose="020B0604020202020204" pitchFamily="34" charset="0"/>
              <a:buChar char="•"/>
            </a:pPr>
            <a:r>
              <a:rPr lang="en-US" sz="1800" dirty="0" smtClean="0"/>
              <a:t>The RAS also has a feedback system with the spinal cord.</a:t>
            </a:r>
            <a:endParaRPr lang="en-US" sz="1800" dirty="0"/>
          </a:p>
        </p:txBody>
      </p:sp>
    </p:spTree>
    <p:extLst>
      <p:ext uri="{BB962C8B-B14F-4D97-AF65-F5344CB8AC3E}">
        <p14:creationId xmlns:p14="http://schemas.microsoft.com/office/powerpoint/2010/main" val="84027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Types of sleep</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sp>
        <p:nvSpPr>
          <p:cNvPr id="4" name="Content Placeholder 3"/>
          <p:cNvSpPr>
            <a:spLocks noGrp="1"/>
          </p:cNvSpPr>
          <p:nvPr>
            <p:ph sz="quarter" idx="1"/>
          </p:nvPr>
        </p:nvSpPr>
        <p:spPr/>
        <p:txBody>
          <a:bodyPr>
            <a:normAutofit/>
          </a:bodyPr>
          <a:lstStyle/>
          <a:p>
            <a:r>
              <a:rPr lang="en-US" sz="1600" dirty="0" smtClean="0">
                <a:solidFill>
                  <a:schemeClr val="accent2">
                    <a:lumMod val="75000"/>
                  </a:schemeClr>
                </a:solidFill>
              </a:rPr>
              <a:t>Sleep is promoted by a complex set of neural and chemical mechanisms:</a:t>
            </a:r>
          </a:p>
          <a:p>
            <a:pPr>
              <a:buFont typeface="Arial" panose="020B0604020202020204" pitchFamily="34" charset="0"/>
              <a:buChar char="•"/>
            </a:pPr>
            <a:r>
              <a:rPr lang="en-US" sz="1600" dirty="0" smtClean="0"/>
              <a:t>Daily rhythm of sleep and arousal: </a:t>
            </a:r>
            <a:r>
              <a:rPr lang="en-US" sz="1600" dirty="0" err="1" smtClean="0"/>
              <a:t>suprachiasmatic</a:t>
            </a:r>
            <a:r>
              <a:rPr lang="en-US" sz="1600" dirty="0" smtClean="0"/>
              <a:t> nucleus of the hypothalamus pineal gland’s.</a:t>
            </a:r>
          </a:p>
          <a:p>
            <a:pPr>
              <a:buFont typeface="Arial" panose="020B0604020202020204" pitchFamily="34" charset="0"/>
              <a:buChar char="•"/>
            </a:pPr>
            <a:r>
              <a:rPr lang="en-US" sz="1600" dirty="0" smtClean="0"/>
              <a:t>Secretion of melatonin.</a:t>
            </a:r>
          </a:p>
          <a:p>
            <a:endParaRPr lang="en-US" sz="1600" dirty="0"/>
          </a:p>
        </p:txBody>
      </p:sp>
      <p:sp>
        <p:nvSpPr>
          <p:cNvPr id="5" name="TextBox 4"/>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6" name="Rectangle 5"/>
          <p:cNvSpPr/>
          <p:nvPr/>
        </p:nvSpPr>
        <p:spPr>
          <a:xfrm>
            <a:off x="1269876" y="3272265"/>
            <a:ext cx="4601219" cy="295056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1600" dirty="0">
                <a:solidFill>
                  <a:schemeClr val="bg1">
                    <a:lumMod val="50000"/>
                  </a:schemeClr>
                </a:solidFill>
              </a:rPr>
              <a:t>75% of sleep time.</a:t>
            </a:r>
          </a:p>
          <a:p>
            <a:pPr marL="285750" indent="-285750">
              <a:buFont typeface="Arial" panose="020B0604020202020204" pitchFamily="34" charset="0"/>
              <a:buChar char="•"/>
            </a:pPr>
            <a:r>
              <a:rPr lang="en-US" sz="1600" dirty="0">
                <a:solidFill>
                  <a:schemeClr val="bg1">
                    <a:lumMod val="50000"/>
                  </a:schemeClr>
                </a:solidFill>
              </a:rPr>
              <a:t> restful.</a:t>
            </a:r>
          </a:p>
          <a:p>
            <a:pPr marL="285750" indent="-285750">
              <a:buFont typeface="Arial" panose="020B0604020202020204" pitchFamily="34" charset="0"/>
              <a:buChar char="•"/>
            </a:pPr>
            <a:r>
              <a:rPr lang="en-US" sz="1600" dirty="0">
                <a:solidFill>
                  <a:schemeClr val="bg1">
                    <a:lumMod val="50000"/>
                  </a:schemeClr>
                </a:solidFill>
              </a:rPr>
              <a:t>Decrease  in vascular tone.</a:t>
            </a:r>
          </a:p>
          <a:p>
            <a:pPr marL="285750" indent="-285750">
              <a:buFont typeface="Arial" panose="020B0604020202020204" pitchFamily="34" charset="0"/>
              <a:buChar char="•"/>
            </a:pPr>
            <a:r>
              <a:rPr lang="en-US" sz="1600" dirty="0">
                <a:solidFill>
                  <a:schemeClr val="bg1">
                    <a:lumMod val="50000"/>
                  </a:schemeClr>
                </a:solidFill>
              </a:rPr>
              <a:t>Decrease in BP (10-30</a:t>
            </a:r>
            <a:r>
              <a:rPr lang="en-US" sz="1600" dirty="0" smtClean="0">
                <a:solidFill>
                  <a:schemeClr val="bg1">
                    <a:lumMod val="50000"/>
                  </a:schemeClr>
                </a:solidFill>
              </a:rPr>
              <a:t>% )</a:t>
            </a:r>
            <a:endParaRPr lang="en-US" sz="1600" dirty="0">
              <a:solidFill>
                <a:schemeClr val="bg1">
                  <a:lumMod val="50000"/>
                </a:schemeClr>
              </a:solidFill>
            </a:endParaRPr>
          </a:p>
          <a:p>
            <a:pPr marL="285750" indent="-285750">
              <a:buFont typeface="Arial" panose="020B0604020202020204" pitchFamily="34" charset="0"/>
              <a:buChar char="•"/>
            </a:pPr>
            <a:r>
              <a:rPr lang="en-US" sz="1600" dirty="0">
                <a:solidFill>
                  <a:schemeClr val="bg1">
                    <a:lumMod val="50000"/>
                  </a:schemeClr>
                </a:solidFill>
              </a:rPr>
              <a:t>Decrease in Resp. rate.</a:t>
            </a:r>
          </a:p>
          <a:p>
            <a:pPr marL="285750" indent="-285750">
              <a:buFont typeface="Arial" panose="020B0604020202020204" pitchFamily="34" charset="0"/>
              <a:buChar char="•"/>
            </a:pPr>
            <a:r>
              <a:rPr lang="en-US" sz="1600" dirty="0">
                <a:solidFill>
                  <a:schemeClr val="bg1">
                    <a:lumMod val="50000"/>
                  </a:schemeClr>
                </a:solidFill>
              </a:rPr>
              <a:t>Decrease in BMR</a:t>
            </a:r>
          </a:p>
          <a:p>
            <a:pPr marL="285750" indent="-285750">
              <a:buFont typeface="Arial" panose="020B0604020202020204" pitchFamily="34" charset="0"/>
              <a:buChar char="•"/>
            </a:pPr>
            <a:r>
              <a:rPr lang="en-US" sz="1600" dirty="0">
                <a:solidFill>
                  <a:schemeClr val="tx1"/>
                </a:solidFill>
              </a:rPr>
              <a:t>It is not associated with rapid eye </a:t>
            </a:r>
            <a:r>
              <a:rPr lang="en-US" sz="1600" dirty="0" smtClean="0">
                <a:solidFill>
                  <a:schemeClr val="tx1"/>
                </a:solidFill>
              </a:rPr>
              <a:t>movement</a:t>
            </a:r>
            <a:endParaRPr lang="en-US" sz="1600" dirty="0">
              <a:solidFill>
                <a:schemeClr val="tx1"/>
              </a:solidFill>
            </a:endParaRPr>
          </a:p>
          <a:p>
            <a:pPr marL="285750" indent="-285750">
              <a:buFont typeface="Arial" panose="020B0604020202020204" pitchFamily="34" charset="0"/>
              <a:buChar char="•"/>
            </a:pPr>
            <a:r>
              <a:rPr lang="en-US" sz="1600" dirty="0">
                <a:solidFill>
                  <a:schemeClr val="bg1">
                    <a:lumMod val="50000"/>
                  </a:schemeClr>
                </a:solidFill>
              </a:rPr>
              <a:t>EEG: Theta + delta waves.</a:t>
            </a:r>
          </a:p>
          <a:p>
            <a:pPr marL="285750" indent="-285750">
              <a:buFont typeface="Arial" panose="020B0604020202020204" pitchFamily="34" charset="0"/>
              <a:buChar char="•"/>
            </a:pPr>
            <a:r>
              <a:rPr lang="en-US" sz="1600" dirty="0">
                <a:solidFill>
                  <a:schemeClr val="bg1">
                    <a:lumMod val="50000"/>
                  </a:schemeClr>
                </a:solidFill>
              </a:rPr>
              <a:t>If dreams occur they are not remembered as they are not consolidated in memory</a:t>
            </a:r>
            <a:r>
              <a:rPr lang="en-US" sz="1600" dirty="0" smtClean="0">
                <a:solidFill>
                  <a:schemeClr val="bg1">
                    <a:lumMod val="50000"/>
                  </a:schemeClr>
                </a:solidFill>
              </a:rPr>
              <a:t>.</a:t>
            </a:r>
          </a:p>
          <a:p>
            <a:pPr marL="285750" indent="-285750">
              <a:buFont typeface="Arial" panose="020B0604020202020204" pitchFamily="34" charset="0"/>
              <a:buChar char="•"/>
            </a:pPr>
            <a:r>
              <a:rPr lang="en-US" sz="1600" dirty="0" smtClean="0">
                <a:solidFill>
                  <a:schemeClr val="tx1"/>
                </a:solidFill>
              </a:rPr>
              <a:t>In this type of sleep, EEG waves are generally of low frequency.</a:t>
            </a:r>
          </a:p>
        </p:txBody>
      </p:sp>
      <p:sp>
        <p:nvSpPr>
          <p:cNvPr id="7" name="Rectangle 6"/>
          <p:cNvSpPr/>
          <p:nvPr/>
        </p:nvSpPr>
        <p:spPr>
          <a:xfrm>
            <a:off x="6429056" y="3272264"/>
            <a:ext cx="4601219" cy="295056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1600" dirty="0">
                <a:solidFill>
                  <a:schemeClr val="bg1">
                    <a:lumMod val="50000"/>
                  </a:schemeClr>
                </a:solidFill>
              </a:rPr>
              <a:t>Is  so called  because of rapid eye </a:t>
            </a:r>
            <a:r>
              <a:rPr lang="en-US" sz="1600" dirty="0" smtClean="0">
                <a:solidFill>
                  <a:schemeClr val="bg1">
                    <a:lumMod val="50000"/>
                  </a:schemeClr>
                </a:solidFill>
              </a:rPr>
              <a:t>movement.</a:t>
            </a:r>
            <a:endParaRPr lang="en-US" sz="1600" dirty="0">
              <a:solidFill>
                <a:schemeClr val="bg1">
                  <a:lumMod val="50000"/>
                </a:schemeClr>
              </a:solidFill>
            </a:endParaRPr>
          </a:p>
          <a:p>
            <a:pPr marL="285750" indent="-285750">
              <a:buFont typeface="Arial" panose="020B0604020202020204" pitchFamily="34" charset="0"/>
              <a:buChar char="•"/>
            </a:pPr>
            <a:r>
              <a:rPr lang="en-US" sz="1600" dirty="0">
                <a:solidFill>
                  <a:schemeClr val="bg1">
                    <a:lumMod val="50000"/>
                  </a:schemeClr>
                </a:solidFill>
              </a:rPr>
              <a:t>Occur in episodes of 5-30 min, recurring every 90 min.</a:t>
            </a:r>
          </a:p>
          <a:p>
            <a:pPr marL="285750" indent="-285750">
              <a:buFont typeface="Arial" panose="020B0604020202020204" pitchFamily="34" charset="0"/>
              <a:buChar char="•"/>
            </a:pPr>
            <a:r>
              <a:rPr lang="en-US" sz="1600" dirty="0">
                <a:solidFill>
                  <a:schemeClr val="bg1">
                    <a:lumMod val="50000"/>
                  </a:schemeClr>
                </a:solidFill>
              </a:rPr>
              <a:t>Tiredness shortens the duration of each episode.</a:t>
            </a:r>
          </a:p>
          <a:p>
            <a:pPr marL="285750" indent="-285750">
              <a:buFont typeface="Arial" panose="020B0604020202020204" pitchFamily="34" charset="0"/>
              <a:buChar char="•"/>
            </a:pPr>
            <a:r>
              <a:rPr lang="en-US" sz="1600" dirty="0">
                <a:solidFill>
                  <a:schemeClr val="bg1">
                    <a:lumMod val="50000"/>
                  </a:schemeClr>
                </a:solidFill>
              </a:rPr>
              <a:t>As you become restful through the night, the duration of each episode increases.</a:t>
            </a:r>
          </a:p>
          <a:p>
            <a:pPr marL="285750" indent="-285750">
              <a:buFont typeface="Arial" panose="020B0604020202020204" pitchFamily="34" charset="0"/>
              <a:buChar char="•"/>
            </a:pPr>
            <a:r>
              <a:rPr lang="en-US" sz="1600" dirty="0">
                <a:solidFill>
                  <a:schemeClr val="bg1">
                    <a:lumMod val="50000"/>
                  </a:schemeClr>
                </a:solidFill>
              </a:rPr>
              <a:t>Active dreaming, remembered later.</a:t>
            </a:r>
          </a:p>
          <a:p>
            <a:pPr marL="285750" indent="-285750">
              <a:buFont typeface="Arial" panose="020B0604020202020204" pitchFamily="34" charset="0"/>
              <a:buChar char="•"/>
            </a:pPr>
            <a:r>
              <a:rPr lang="en-US" sz="1600" dirty="0">
                <a:solidFill>
                  <a:schemeClr val="bg1">
                    <a:lumMod val="50000"/>
                  </a:schemeClr>
                </a:solidFill>
              </a:rPr>
              <a:t> More difficult to awake a person than in slow-wave sleep</a:t>
            </a:r>
            <a:r>
              <a:rPr lang="en-US" sz="1600" dirty="0" smtClean="0">
                <a:solidFill>
                  <a:schemeClr val="bg1">
                    <a:lumMod val="50000"/>
                  </a:schemeClr>
                </a:solidFill>
              </a:rPr>
              <a:t>.</a:t>
            </a:r>
          </a:p>
          <a:p>
            <a:pPr marL="285750" indent="-285750">
              <a:buFont typeface="Arial" panose="020B0604020202020204" pitchFamily="34" charset="0"/>
              <a:buChar char="•"/>
            </a:pPr>
            <a:r>
              <a:rPr lang="en-US" sz="1600" dirty="0" smtClean="0">
                <a:solidFill>
                  <a:schemeClr val="tx1"/>
                </a:solidFill>
              </a:rPr>
              <a:t>In this type of sleep, rapid eye movements occur (Neurons of the pons)</a:t>
            </a:r>
            <a:endParaRPr lang="en-US" sz="1600" dirty="0">
              <a:solidFill>
                <a:schemeClr val="tx1"/>
              </a:solidFill>
            </a:endParaRPr>
          </a:p>
          <a:p>
            <a:pPr marL="285750" indent="-285750">
              <a:buFont typeface="Arial" panose="020B0604020202020204" pitchFamily="34" charset="0"/>
              <a:buChar char="•"/>
            </a:pPr>
            <a:endParaRPr lang="en-US" sz="1600" dirty="0">
              <a:solidFill>
                <a:schemeClr val="bg1">
                  <a:lumMod val="50000"/>
                </a:schemeClr>
              </a:solidFill>
            </a:endParaRPr>
          </a:p>
        </p:txBody>
      </p:sp>
      <p:sp>
        <p:nvSpPr>
          <p:cNvPr id="8" name="Rectangle 7"/>
          <p:cNvSpPr/>
          <p:nvPr/>
        </p:nvSpPr>
        <p:spPr>
          <a:xfrm>
            <a:off x="1269876" y="2704158"/>
            <a:ext cx="4601219"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smtClean="0">
                <a:solidFill>
                  <a:schemeClr val="bg2">
                    <a:lumMod val="50000"/>
                  </a:schemeClr>
                </a:solidFill>
              </a:rPr>
              <a:t>1- Slow-wave </a:t>
            </a:r>
            <a:r>
              <a:rPr lang="en-US" sz="1800" dirty="0">
                <a:solidFill>
                  <a:schemeClr val="bg2">
                    <a:lumMod val="50000"/>
                  </a:schemeClr>
                </a:solidFill>
              </a:rPr>
              <a:t>sleep (non-REM)</a:t>
            </a:r>
          </a:p>
        </p:txBody>
      </p:sp>
      <p:sp>
        <p:nvSpPr>
          <p:cNvPr id="9" name="Rectangle 8"/>
          <p:cNvSpPr/>
          <p:nvPr/>
        </p:nvSpPr>
        <p:spPr>
          <a:xfrm>
            <a:off x="6429056" y="2704158"/>
            <a:ext cx="4601219"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smtClean="0">
                <a:solidFill>
                  <a:schemeClr val="bg2">
                    <a:lumMod val="50000"/>
                  </a:schemeClr>
                </a:solidFill>
              </a:rPr>
              <a:t>2- Rapid </a:t>
            </a:r>
            <a:r>
              <a:rPr lang="en-US" sz="1800">
                <a:solidFill>
                  <a:schemeClr val="bg2">
                    <a:lumMod val="50000"/>
                  </a:schemeClr>
                </a:solidFill>
              </a:rPr>
              <a:t>Eye Movement Sleep (REM)</a:t>
            </a:r>
          </a:p>
        </p:txBody>
      </p:sp>
      <p:sp>
        <p:nvSpPr>
          <p:cNvPr id="10" name="Rectangle 9"/>
          <p:cNvSpPr/>
          <p:nvPr/>
        </p:nvSpPr>
        <p:spPr>
          <a:xfrm>
            <a:off x="4294231" y="2056086"/>
            <a:ext cx="3600400" cy="514548"/>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a:solidFill>
                  <a:schemeClr val="bg1"/>
                </a:solidFill>
              </a:rPr>
              <a:t>Types of sleep</a:t>
            </a:r>
          </a:p>
        </p:txBody>
      </p:sp>
      <p:sp>
        <p:nvSpPr>
          <p:cNvPr id="11" name="Rectangle 10"/>
          <p:cNvSpPr/>
          <p:nvPr/>
        </p:nvSpPr>
        <p:spPr>
          <a:xfrm>
            <a:off x="1166280" y="6395682"/>
            <a:ext cx="10525551" cy="338554"/>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00B050"/>
                </a:solidFill>
              </a:rPr>
              <a:t>Dreams which occur during REM can be remembered while those during NREM can not</a:t>
            </a:r>
          </a:p>
        </p:txBody>
      </p:sp>
    </p:spTree>
    <p:extLst>
      <p:ext uri="{BB962C8B-B14F-4D97-AF65-F5344CB8AC3E}">
        <p14:creationId xmlns:p14="http://schemas.microsoft.com/office/powerpoint/2010/main" val="3002715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Types of sleep</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sp>
        <p:nvSpPr>
          <p:cNvPr id="7" name="Rectangle 6"/>
          <p:cNvSpPr/>
          <p:nvPr/>
        </p:nvSpPr>
        <p:spPr>
          <a:xfrm>
            <a:off x="6454452" y="2705558"/>
            <a:ext cx="4601219" cy="223224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1600" dirty="0" smtClean="0">
                <a:solidFill>
                  <a:schemeClr val="tx1"/>
                </a:solidFill>
              </a:rPr>
              <a:t>In normal sleep bouts of REM sleep lasting for </a:t>
            </a:r>
            <a:r>
              <a:rPr lang="en-US" sz="1600" dirty="0" smtClean="0">
                <a:solidFill>
                  <a:schemeClr val="accent4">
                    <a:lumMod val="75000"/>
                  </a:schemeClr>
                </a:solidFill>
              </a:rPr>
              <a:t>5-20</a:t>
            </a:r>
            <a:r>
              <a:rPr lang="en-US" sz="1600" dirty="0" smtClean="0">
                <a:solidFill>
                  <a:schemeClr val="tx1"/>
                </a:solidFill>
              </a:rPr>
              <a:t> minutes usually appear on the average after every </a:t>
            </a:r>
            <a:r>
              <a:rPr lang="en-US" sz="1600" dirty="0" smtClean="0">
                <a:solidFill>
                  <a:schemeClr val="accent4">
                    <a:lumMod val="75000"/>
                  </a:schemeClr>
                </a:solidFill>
              </a:rPr>
              <a:t>90</a:t>
            </a:r>
            <a:r>
              <a:rPr lang="en-US" sz="1600" dirty="0" smtClean="0">
                <a:solidFill>
                  <a:schemeClr val="tx1"/>
                </a:solidFill>
              </a:rPr>
              <a:t> minutes.</a:t>
            </a:r>
          </a:p>
          <a:p>
            <a:pPr marL="285750" indent="-285750">
              <a:buFont typeface="Arial" panose="020B0604020202020204" pitchFamily="34" charset="0"/>
              <a:buChar char="•"/>
            </a:pPr>
            <a:r>
              <a:rPr lang="en-US" sz="1600" dirty="0" smtClean="0">
                <a:solidFill>
                  <a:schemeClr val="tx1"/>
                </a:solidFill>
              </a:rPr>
              <a:t>The first such period occurring </a:t>
            </a:r>
            <a:r>
              <a:rPr lang="en-US" sz="1600" dirty="0" smtClean="0">
                <a:solidFill>
                  <a:schemeClr val="accent4">
                    <a:lumMod val="75000"/>
                  </a:schemeClr>
                </a:solidFill>
              </a:rPr>
              <a:t>80-100</a:t>
            </a:r>
            <a:r>
              <a:rPr lang="en-US" sz="1600" dirty="0" smtClean="0">
                <a:solidFill>
                  <a:schemeClr val="tx1"/>
                </a:solidFill>
              </a:rPr>
              <a:t> minutes after the person falls asleep.</a:t>
            </a:r>
          </a:p>
          <a:p>
            <a:pPr marL="285750" indent="-285750">
              <a:buFont typeface="Arial" panose="020B0604020202020204" pitchFamily="34" charset="0"/>
              <a:buChar char="•"/>
            </a:pPr>
            <a:r>
              <a:rPr lang="en-US" sz="1600" dirty="0">
                <a:solidFill>
                  <a:srgbClr val="00B050"/>
                </a:solidFill>
              </a:rPr>
              <a:t>REM duration decreases with each </a:t>
            </a:r>
            <a:r>
              <a:rPr lang="en-US" sz="1600" dirty="0" smtClean="0">
                <a:solidFill>
                  <a:srgbClr val="00B050"/>
                </a:solidFill>
              </a:rPr>
              <a:t>cycle.</a:t>
            </a:r>
          </a:p>
          <a:p>
            <a:pPr marL="285750" indent="-285750">
              <a:buFont typeface="Arial" panose="020B0604020202020204" pitchFamily="34" charset="0"/>
              <a:buChar char="•"/>
            </a:pPr>
            <a:r>
              <a:rPr lang="en-US" sz="1600" dirty="0" smtClean="0">
                <a:solidFill>
                  <a:schemeClr val="tx1"/>
                </a:solidFill>
              </a:rPr>
              <a:t>When the person is in extreme sleep, the duration of each bout of REM is very short.</a:t>
            </a:r>
          </a:p>
          <a:p>
            <a:pPr marL="285750" indent="-285750">
              <a:buFont typeface="Arial" panose="020B0604020202020204" pitchFamily="34" charset="0"/>
              <a:buChar char="•"/>
            </a:pPr>
            <a:r>
              <a:rPr lang="en-US" sz="1600" dirty="0" smtClean="0">
                <a:solidFill>
                  <a:schemeClr val="tx1"/>
                </a:solidFill>
              </a:rPr>
              <a:t>It may even be absent</a:t>
            </a:r>
            <a:endParaRPr lang="en-US" sz="1600" dirty="0">
              <a:solidFill>
                <a:schemeClr val="tx1"/>
              </a:solidFill>
            </a:endParaRPr>
          </a:p>
        </p:txBody>
      </p:sp>
      <p:sp>
        <p:nvSpPr>
          <p:cNvPr id="8" name="Rectangle 7"/>
          <p:cNvSpPr/>
          <p:nvPr/>
        </p:nvSpPr>
        <p:spPr>
          <a:xfrm>
            <a:off x="1295272" y="2057487"/>
            <a:ext cx="4601219"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smtClean="0">
                <a:solidFill>
                  <a:schemeClr val="bg2">
                    <a:lumMod val="50000"/>
                  </a:schemeClr>
                </a:solidFill>
              </a:rPr>
              <a:t>1-Non rapid eye movement sleep (slow wave sleep </a:t>
            </a:r>
            <a:r>
              <a:rPr lang="mr-IN" sz="1800" dirty="0" smtClean="0">
                <a:solidFill>
                  <a:schemeClr val="bg2">
                    <a:lumMod val="50000"/>
                  </a:schemeClr>
                </a:solidFill>
              </a:rPr>
              <a:t>–</a:t>
            </a:r>
            <a:r>
              <a:rPr lang="en-US" sz="1800" dirty="0" smtClean="0">
                <a:solidFill>
                  <a:schemeClr val="bg2">
                    <a:lumMod val="50000"/>
                  </a:schemeClr>
                </a:solidFill>
              </a:rPr>
              <a:t> dreamless)</a:t>
            </a:r>
            <a:endParaRPr lang="en-US" sz="1800" dirty="0">
              <a:solidFill>
                <a:schemeClr val="bg2">
                  <a:lumMod val="50000"/>
                </a:schemeClr>
              </a:solidFill>
            </a:endParaRPr>
          </a:p>
        </p:txBody>
      </p:sp>
      <p:sp>
        <p:nvSpPr>
          <p:cNvPr id="9" name="Rectangle 8"/>
          <p:cNvSpPr/>
          <p:nvPr/>
        </p:nvSpPr>
        <p:spPr>
          <a:xfrm>
            <a:off x="6454452" y="2057487"/>
            <a:ext cx="4601219"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smtClean="0">
                <a:solidFill>
                  <a:schemeClr val="bg2">
                    <a:lumMod val="50000"/>
                  </a:schemeClr>
                </a:solidFill>
              </a:rPr>
              <a:t>2- Rapid </a:t>
            </a:r>
            <a:r>
              <a:rPr lang="en-US" sz="1800" dirty="0">
                <a:solidFill>
                  <a:schemeClr val="bg2">
                    <a:lumMod val="50000"/>
                  </a:schemeClr>
                </a:solidFill>
              </a:rPr>
              <a:t>Eye Movement Sleep </a:t>
            </a:r>
            <a:r>
              <a:rPr lang="en-US" sz="1800" dirty="0" smtClean="0">
                <a:solidFill>
                  <a:schemeClr val="bg2">
                    <a:lumMod val="50000"/>
                  </a:schemeClr>
                </a:solidFill>
              </a:rPr>
              <a:t>(dreamful)</a:t>
            </a:r>
            <a:endParaRPr lang="en-US" sz="1800" dirty="0">
              <a:solidFill>
                <a:schemeClr val="bg2">
                  <a:lumMod val="50000"/>
                </a:schemeClr>
              </a:solidFill>
            </a:endParaRPr>
          </a:p>
        </p:txBody>
      </p:sp>
      <p:sp>
        <p:nvSpPr>
          <p:cNvPr id="10" name="TextBox 9"/>
          <p:cNvSpPr txBox="1"/>
          <p:nvPr/>
        </p:nvSpPr>
        <p:spPr>
          <a:xfrm>
            <a:off x="9266410" y="0"/>
            <a:ext cx="2922415"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pic>
        <p:nvPicPr>
          <p:cNvPr id="11" name="Picture 15" descr="BioPsych4e-Fig-14-12-0"/>
          <p:cNvPicPr>
            <a:picLocks noChangeAspect="1" noChangeArrowheads="1"/>
          </p:cNvPicPr>
          <p:nvPr/>
        </p:nvPicPr>
        <p:blipFill rotWithShape="1">
          <a:blip r:embed="rId3">
            <a:extLst>
              <a:ext uri="{28A0092B-C50C-407E-A947-70E740481C1C}">
                <a14:useLocalDpi xmlns:a14="http://schemas.microsoft.com/office/drawing/2010/main" val="0"/>
              </a:ext>
            </a:extLst>
          </a:blip>
          <a:srcRect t="14482" b="13293"/>
          <a:stretch/>
        </p:blipFill>
        <p:spPr bwMode="auto">
          <a:xfrm>
            <a:off x="1295272" y="2705559"/>
            <a:ext cx="4601219" cy="162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BioPsych4e-Fig-14-19-0"/>
          <p:cNvPicPr>
            <a:picLocks noChangeAspect="1" noChangeArrowheads="1"/>
          </p:cNvPicPr>
          <p:nvPr/>
        </p:nvPicPr>
        <p:blipFill rotWithShape="1">
          <a:blip r:embed="rId4">
            <a:extLst>
              <a:ext uri="{28A0092B-C50C-407E-A947-70E740481C1C}">
                <a14:useLocalDpi xmlns:a14="http://schemas.microsoft.com/office/drawing/2010/main" val="0"/>
              </a:ext>
            </a:extLst>
          </a:blip>
          <a:srcRect l="12276" r="12698"/>
          <a:stretch/>
        </p:blipFill>
        <p:spPr bwMode="auto">
          <a:xfrm>
            <a:off x="1295271" y="4489957"/>
            <a:ext cx="4601219" cy="1693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Rectangle 4"/>
          <p:cNvSpPr/>
          <p:nvPr/>
        </p:nvSpPr>
        <p:spPr>
          <a:xfrm>
            <a:off x="333772" y="6350858"/>
            <a:ext cx="6912913" cy="369332"/>
          </a:xfrm>
          <a:prstGeom prst="rect">
            <a:avLst/>
          </a:prstGeom>
        </p:spPr>
        <p:txBody>
          <a:bodyPr wrap="square">
            <a:spAutoFit/>
          </a:bodyPr>
          <a:lstStyle/>
          <a:p>
            <a:pPr algn="ctr"/>
            <a:r>
              <a:rPr lang="en-US" sz="1800" dirty="0" smtClean="0"/>
              <a:t>These two types </a:t>
            </a:r>
            <a:r>
              <a:rPr lang="en-US" sz="1800" dirty="0"/>
              <a:t>of sleep </a:t>
            </a:r>
            <a:r>
              <a:rPr lang="en-US" sz="1800" dirty="0" smtClean="0"/>
              <a:t>alternate </a:t>
            </a:r>
            <a:r>
              <a:rPr lang="en-US" sz="1800" dirty="0"/>
              <a:t>with each other.</a:t>
            </a:r>
          </a:p>
        </p:txBody>
      </p:sp>
      <p:sp>
        <p:nvSpPr>
          <p:cNvPr id="13" name="Rectangle 12"/>
          <p:cNvSpPr/>
          <p:nvPr/>
        </p:nvSpPr>
        <p:spPr>
          <a:xfrm>
            <a:off x="4294231" y="1329380"/>
            <a:ext cx="3600400" cy="514548"/>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a:solidFill>
                  <a:schemeClr val="bg1"/>
                </a:solidFill>
              </a:rPr>
              <a:t>Types of sleep</a:t>
            </a:r>
          </a:p>
        </p:txBody>
      </p:sp>
    </p:spTree>
    <p:extLst>
      <p:ext uri="{BB962C8B-B14F-4D97-AF65-F5344CB8AC3E}">
        <p14:creationId xmlns:p14="http://schemas.microsoft.com/office/powerpoint/2010/main" val="2015047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                   </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sp>
        <p:nvSpPr>
          <p:cNvPr id="4" name="Content Placeholder 3"/>
          <p:cNvSpPr>
            <a:spLocks noGrp="1"/>
          </p:cNvSpPr>
          <p:nvPr>
            <p:ph sz="quarter" idx="1"/>
          </p:nvPr>
        </p:nvSpPr>
        <p:spPr/>
        <p:txBody>
          <a:bodyPr>
            <a:normAutofit/>
          </a:bodyPr>
          <a:lstStyle/>
          <a:p>
            <a:r>
              <a:rPr lang="en-US" sz="1800" dirty="0">
                <a:solidFill>
                  <a:schemeClr val="accent2">
                    <a:lumMod val="75000"/>
                  </a:schemeClr>
                </a:solidFill>
              </a:rPr>
              <a:t>Characteristics of Rapid eye movement sleep</a:t>
            </a:r>
            <a:r>
              <a:rPr lang="en-US" sz="1800" dirty="0" smtClean="0">
                <a:solidFill>
                  <a:schemeClr val="accent2">
                    <a:lumMod val="75000"/>
                  </a:schemeClr>
                </a:solidFill>
              </a:rPr>
              <a:t>:</a:t>
            </a:r>
          </a:p>
          <a:p>
            <a:endParaRPr lang="en-US" sz="500" dirty="0">
              <a:solidFill>
                <a:schemeClr val="accent2">
                  <a:lumMod val="75000"/>
                </a:schemeClr>
              </a:solidFill>
            </a:endParaRPr>
          </a:p>
          <a:p>
            <a:pPr marL="285750" indent="-285750">
              <a:buFont typeface="Arial" charset="0"/>
              <a:buChar char="•"/>
            </a:pPr>
            <a:r>
              <a:rPr lang="en-US" sz="1600" dirty="0"/>
              <a:t>Active dreaming</a:t>
            </a:r>
            <a:r>
              <a:rPr lang="en-US" sz="1600" dirty="0" smtClean="0"/>
              <a:t>.</a:t>
            </a:r>
          </a:p>
          <a:p>
            <a:pPr marL="285750" indent="-285750">
              <a:buFont typeface="Arial" charset="0"/>
              <a:buChar char="•"/>
            </a:pPr>
            <a:endParaRPr lang="en-US" sz="500" dirty="0"/>
          </a:p>
          <a:p>
            <a:pPr marL="285750" indent="-285750">
              <a:buFont typeface="Arial" charset="0"/>
              <a:buChar char="•"/>
            </a:pPr>
            <a:r>
              <a:rPr lang="en-US" sz="1600" dirty="0"/>
              <a:t>Difficult to arouse by sensory stimuli</a:t>
            </a:r>
            <a:r>
              <a:rPr lang="en-US" sz="1600" dirty="0" smtClean="0"/>
              <a:t>.</a:t>
            </a:r>
          </a:p>
          <a:p>
            <a:pPr marL="285750" indent="-285750">
              <a:buFont typeface="Arial" charset="0"/>
              <a:buChar char="•"/>
            </a:pPr>
            <a:endParaRPr lang="en-US" sz="500" dirty="0"/>
          </a:p>
          <a:p>
            <a:pPr marL="285750" indent="-285750">
              <a:buFont typeface="Arial" charset="0"/>
              <a:buChar char="•"/>
            </a:pPr>
            <a:r>
              <a:rPr lang="en-US" sz="1600" dirty="0"/>
              <a:t>Decreased muscle tone through the body</a:t>
            </a:r>
            <a:r>
              <a:rPr lang="en-US" sz="1600" dirty="0" smtClean="0"/>
              <a:t>.</a:t>
            </a:r>
          </a:p>
          <a:p>
            <a:pPr marL="285750" indent="-285750">
              <a:buFont typeface="Arial" charset="0"/>
              <a:buChar char="•"/>
            </a:pPr>
            <a:endParaRPr lang="en-US" sz="500" dirty="0"/>
          </a:p>
          <a:p>
            <a:pPr marL="285750" indent="-285750">
              <a:buFont typeface="Arial" charset="0"/>
              <a:buChar char="•"/>
            </a:pPr>
            <a:r>
              <a:rPr lang="en-US" sz="1600" dirty="0"/>
              <a:t>Heart rate and respiration become irregular which is characteristic of a dream state</a:t>
            </a:r>
            <a:r>
              <a:rPr lang="en-US" sz="1600" dirty="0" smtClean="0"/>
              <a:t>.</a:t>
            </a:r>
          </a:p>
          <a:p>
            <a:pPr marL="285750" indent="-285750">
              <a:buFont typeface="Arial" charset="0"/>
              <a:buChar char="•"/>
            </a:pPr>
            <a:endParaRPr lang="en-US" sz="500" dirty="0"/>
          </a:p>
          <a:p>
            <a:pPr marL="285750" indent="-285750">
              <a:buFont typeface="Arial" charset="0"/>
              <a:buChar char="•"/>
            </a:pPr>
            <a:r>
              <a:rPr lang="en-US" sz="1600" dirty="0"/>
              <a:t>Brain is highly active in REM sleep and brain metabolism may be increased by </a:t>
            </a:r>
            <a:r>
              <a:rPr lang="en-US" sz="1600" dirty="0">
                <a:solidFill>
                  <a:schemeClr val="accent4">
                    <a:lumMod val="75000"/>
                  </a:schemeClr>
                </a:solidFill>
              </a:rPr>
              <a:t>20</a:t>
            </a:r>
            <a:r>
              <a:rPr lang="en-US" sz="1600" dirty="0" smtClean="0">
                <a:solidFill>
                  <a:schemeClr val="accent4">
                    <a:lumMod val="75000"/>
                  </a:schemeClr>
                </a:solidFill>
              </a:rPr>
              <a:t>%.</a:t>
            </a:r>
          </a:p>
          <a:p>
            <a:pPr marL="285750" indent="-285750">
              <a:buFont typeface="Arial" charset="0"/>
              <a:buChar char="•"/>
            </a:pPr>
            <a:endParaRPr lang="en-US" sz="500" dirty="0"/>
          </a:p>
          <a:p>
            <a:pPr marL="285750" indent="-285750">
              <a:buFont typeface="Arial" charset="0"/>
              <a:buChar char="•"/>
            </a:pPr>
            <a:r>
              <a:rPr lang="en-US" sz="1600" dirty="0">
                <a:solidFill>
                  <a:schemeClr val="bg2">
                    <a:lumMod val="75000"/>
                  </a:schemeClr>
                </a:solidFill>
              </a:rPr>
              <a:t>EEG: </a:t>
            </a:r>
            <a:r>
              <a:rPr lang="en-US" sz="1600" dirty="0"/>
              <a:t>Pattern shows brain wave of wakefulness, REM sleep is a type of sleep in which the brain is quite active.</a:t>
            </a:r>
          </a:p>
          <a:p>
            <a:endParaRPr lang="en-US" dirty="0"/>
          </a:p>
        </p:txBody>
      </p:sp>
      <p:sp>
        <p:nvSpPr>
          <p:cNvPr id="5" name="TextBox 4"/>
          <p:cNvSpPr txBox="1"/>
          <p:nvPr/>
        </p:nvSpPr>
        <p:spPr>
          <a:xfrm>
            <a:off x="9266410" y="0"/>
            <a:ext cx="2922415"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1244081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sp>
        <p:nvSpPr>
          <p:cNvPr id="4" name="Content Placeholder 3"/>
          <p:cNvSpPr>
            <a:spLocks noGrp="1"/>
          </p:cNvSpPr>
          <p:nvPr>
            <p:ph sz="quarter" idx="1"/>
          </p:nvPr>
        </p:nvSpPr>
        <p:spPr/>
        <p:txBody>
          <a:bodyPr/>
          <a:lstStyle/>
          <a:p>
            <a:pPr>
              <a:spcBef>
                <a:spcPct val="20000"/>
              </a:spcBef>
              <a:buClr>
                <a:schemeClr val="accent2"/>
              </a:buClr>
            </a:pPr>
            <a:endParaRPr lang="en-US" altLang="en-US" sz="1600" dirty="0" smtClean="0"/>
          </a:p>
          <a:p>
            <a:pPr>
              <a:spcBef>
                <a:spcPct val="20000"/>
              </a:spcBef>
              <a:buClr>
                <a:schemeClr val="accent2"/>
              </a:buClr>
            </a:pPr>
            <a:endParaRPr lang="en-US" altLang="en-US" sz="1600" dirty="0" smtClean="0"/>
          </a:p>
          <a:p>
            <a:pPr>
              <a:spcBef>
                <a:spcPct val="20000"/>
              </a:spcBef>
              <a:buClr>
                <a:schemeClr val="accent2"/>
              </a:buClr>
            </a:pPr>
            <a:endParaRPr lang="en-US" altLang="en-US" sz="1600" dirty="0"/>
          </a:p>
          <a:p>
            <a:pPr>
              <a:spcBef>
                <a:spcPct val="20000"/>
              </a:spcBef>
              <a:buClr>
                <a:schemeClr val="accent2"/>
              </a:buClr>
            </a:pPr>
            <a:endParaRPr lang="en-US" altLang="en-US" sz="1600" dirty="0"/>
          </a:p>
          <a:p>
            <a:pPr>
              <a:spcBef>
                <a:spcPct val="20000"/>
              </a:spcBef>
              <a:buClr>
                <a:schemeClr val="accent2"/>
              </a:buClr>
            </a:pPr>
            <a:r>
              <a:rPr lang="en-US" altLang="en-US" sz="1600" dirty="0" smtClean="0"/>
              <a:t>Awake, but non-attentive.</a:t>
            </a:r>
          </a:p>
          <a:p>
            <a:pPr>
              <a:spcBef>
                <a:spcPct val="20000"/>
              </a:spcBef>
              <a:buClr>
                <a:schemeClr val="accent2"/>
              </a:buClr>
            </a:pPr>
            <a:r>
              <a:rPr lang="en-US" altLang="en-US" sz="1600" dirty="0" smtClean="0"/>
              <a:t>Large.</a:t>
            </a:r>
          </a:p>
          <a:p>
            <a:pPr>
              <a:spcBef>
                <a:spcPct val="20000"/>
              </a:spcBef>
              <a:buClr>
                <a:schemeClr val="accent2"/>
              </a:buClr>
            </a:pPr>
            <a:r>
              <a:rPr lang="en-US" altLang="en-US" sz="1600" dirty="0" smtClean="0"/>
              <a:t>Regular alpha waves.</a:t>
            </a:r>
          </a:p>
          <a:p>
            <a:pPr>
              <a:spcBef>
                <a:spcPct val="20000"/>
              </a:spcBef>
              <a:buClr>
                <a:schemeClr val="accent2"/>
              </a:buClr>
            </a:pPr>
            <a:endParaRPr lang="en-US" altLang="en-US" sz="1600" dirty="0" smtClean="0"/>
          </a:p>
          <a:p>
            <a:pPr>
              <a:spcBef>
                <a:spcPct val="20000"/>
              </a:spcBef>
              <a:buClr>
                <a:schemeClr val="accent2"/>
              </a:buClr>
            </a:pPr>
            <a:endParaRPr lang="en-US" altLang="en-US" sz="1600" dirty="0" smtClean="0"/>
          </a:p>
          <a:p>
            <a:pPr marL="0" indent="0">
              <a:spcBef>
                <a:spcPct val="20000"/>
              </a:spcBef>
              <a:buClr>
                <a:schemeClr val="accent2"/>
              </a:buClr>
              <a:buNone/>
            </a:pPr>
            <a:endParaRPr lang="en-US" altLang="en-US" sz="1600" dirty="0" smtClean="0"/>
          </a:p>
          <a:p>
            <a:pPr marL="0" indent="0">
              <a:spcBef>
                <a:spcPct val="20000"/>
              </a:spcBef>
              <a:buClr>
                <a:schemeClr val="accent2"/>
              </a:buClr>
              <a:buNone/>
            </a:pPr>
            <a:endParaRPr lang="en-US" altLang="en-US" sz="1600" dirty="0"/>
          </a:p>
          <a:p>
            <a:pPr marL="0" indent="0">
              <a:spcBef>
                <a:spcPct val="20000"/>
              </a:spcBef>
              <a:buClr>
                <a:schemeClr val="accent2"/>
              </a:buClr>
              <a:buNone/>
            </a:pPr>
            <a:endParaRPr lang="en-US" altLang="en-US" sz="1600" dirty="0" smtClean="0"/>
          </a:p>
          <a:p>
            <a:pPr>
              <a:spcBef>
                <a:spcPct val="20000"/>
              </a:spcBef>
              <a:buClr>
                <a:schemeClr val="accent2"/>
              </a:buClr>
            </a:pPr>
            <a:r>
              <a:rPr lang="en-US" altLang="en-US" sz="1600" dirty="0" smtClean="0"/>
              <a:t>Awake and attentive.</a:t>
            </a:r>
          </a:p>
          <a:p>
            <a:pPr>
              <a:spcBef>
                <a:spcPct val="20000"/>
              </a:spcBef>
              <a:buClr>
                <a:schemeClr val="accent2"/>
              </a:buClr>
            </a:pPr>
            <a:r>
              <a:rPr lang="en-US" altLang="en-US" sz="1600" dirty="0" smtClean="0"/>
              <a:t>Low amplitude.</a:t>
            </a:r>
          </a:p>
          <a:p>
            <a:pPr>
              <a:spcBef>
                <a:spcPct val="20000"/>
              </a:spcBef>
              <a:buClr>
                <a:schemeClr val="accent2"/>
              </a:buClr>
            </a:pPr>
            <a:r>
              <a:rPr lang="en-US" altLang="en-US" sz="1600" dirty="0" smtClean="0"/>
              <a:t>Fast.</a:t>
            </a:r>
          </a:p>
          <a:p>
            <a:pPr>
              <a:spcBef>
                <a:spcPct val="20000"/>
              </a:spcBef>
              <a:buClr>
                <a:schemeClr val="accent2"/>
              </a:buClr>
            </a:pPr>
            <a:r>
              <a:rPr lang="en-US" altLang="en-US" sz="1600" dirty="0" smtClean="0"/>
              <a:t>Irregular beta waves</a:t>
            </a:r>
          </a:p>
          <a:p>
            <a:pPr>
              <a:spcBef>
                <a:spcPct val="20000"/>
              </a:spcBef>
              <a:buClr>
                <a:schemeClr val="accent2"/>
              </a:buClr>
            </a:pPr>
            <a:endParaRPr lang="en-US" altLang="en-US" sz="1600" dirty="0" smtClean="0"/>
          </a:p>
          <a:p>
            <a:pPr>
              <a:spcBef>
                <a:spcPct val="20000"/>
              </a:spcBef>
              <a:buClr>
                <a:schemeClr val="accent2"/>
              </a:buClr>
            </a:pPr>
            <a:endParaRPr lang="en-US" altLang="en-US" sz="1600" dirty="0" smtClean="0"/>
          </a:p>
          <a:p>
            <a:endParaRPr lang="en-US" dirty="0"/>
          </a:p>
        </p:txBody>
      </p:sp>
      <p:cxnSp>
        <p:nvCxnSpPr>
          <p:cNvPr id="6" name="Straight Connector 5"/>
          <p:cNvCxnSpPr/>
          <p:nvPr/>
        </p:nvCxnSpPr>
        <p:spPr>
          <a:xfrm flipH="1">
            <a:off x="6094431" y="1143000"/>
            <a:ext cx="1"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7" name="Title 1"/>
          <p:cNvSpPr txBox="1">
            <a:spLocks/>
          </p:cNvSpPr>
          <p:nvPr/>
        </p:nvSpPr>
        <p:spPr>
          <a:xfrm>
            <a:off x="609460" y="152400"/>
            <a:ext cx="5484971" cy="990600"/>
          </a:xfrm>
          <a:prstGeom prst="rect">
            <a:avLst/>
          </a:prstGeom>
        </p:spPr>
        <p:txBody>
          <a:bodyPr vert="horz" lIns="101590" tIns="50795" rIns="101590" bIns="50795" anchor="b" anchorCtr="0">
            <a:normAutofit lnSpcReduction="10000"/>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3200" dirty="0" smtClean="0"/>
              <a:t>EEG waves in wakefulness</a:t>
            </a:r>
            <a:endParaRPr lang="en-US" sz="3200" dirty="0"/>
          </a:p>
        </p:txBody>
      </p:sp>
      <p:sp>
        <p:nvSpPr>
          <p:cNvPr id="8" name="Rectangle 7"/>
          <p:cNvSpPr/>
          <p:nvPr/>
        </p:nvSpPr>
        <p:spPr>
          <a:xfrm>
            <a:off x="6094431" y="558225"/>
            <a:ext cx="3606423" cy="584775"/>
          </a:xfrm>
          <a:prstGeom prst="rect">
            <a:avLst/>
          </a:prstGeom>
        </p:spPr>
        <p:txBody>
          <a:bodyPr wrap="square">
            <a:spAutoFit/>
          </a:bodyPr>
          <a:lstStyle/>
          <a:p>
            <a:r>
              <a:rPr lang="en-US" sz="3200" dirty="0" smtClean="0">
                <a:solidFill>
                  <a:schemeClr val="tx2"/>
                </a:solidFill>
                <a:latin typeface="+mj-lt"/>
                <a:ea typeface="+mj-ea"/>
                <a:cs typeface="+mj-cs"/>
              </a:rPr>
              <a:t>Sleep and EEG</a:t>
            </a:r>
            <a:endParaRPr lang="en-US" sz="3200" dirty="0">
              <a:solidFill>
                <a:schemeClr val="tx2"/>
              </a:solidFill>
              <a:latin typeface="+mj-lt"/>
              <a:ea typeface="+mj-ea"/>
              <a:cs typeface="+mj-cs"/>
            </a:endParaRPr>
          </a:p>
        </p:txBody>
      </p:sp>
      <p:sp>
        <p:nvSpPr>
          <p:cNvPr id="9" name="TextBox 8"/>
          <p:cNvSpPr txBox="1"/>
          <p:nvPr/>
        </p:nvSpPr>
        <p:spPr>
          <a:xfrm>
            <a:off x="9266410" y="0"/>
            <a:ext cx="2922415"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pic>
        <p:nvPicPr>
          <p:cNvPr id="11" name="Picture 10"/>
          <p:cNvPicPr>
            <a:picLocks noChangeAspect="1"/>
          </p:cNvPicPr>
          <p:nvPr/>
        </p:nvPicPr>
        <p:blipFill>
          <a:blip r:embed="rId2"/>
          <a:stretch>
            <a:fillRect/>
          </a:stretch>
        </p:blipFill>
        <p:spPr>
          <a:xfrm>
            <a:off x="609442" y="1247921"/>
            <a:ext cx="5194242" cy="1226573"/>
          </a:xfrm>
          <a:prstGeom prst="rect">
            <a:avLst/>
          </a:prstGeom>
        </p:spPr>
      </p:pic>
      <p:pic>
        <p:nvPicPr>
          <p:cNvPr id="12" name="Picture 11"/>
          <p:cNvPicPr>
            <a:picLocks noChangeAspect="1"/>
          </p:cNvPicPr>
          <p:nvPr/>
        </p:nvPicPr>
        <p:blipFill>
          <a:blip r:embed="rId3"/>
          <a:stretch>
            <a:fillRect/>
          </a:stretch>
        </p:blipFill>
        <p:spPr>
          <a:xfrm>
            <a:off x="667359" y="3501008"/>
            <a:ext cx="5078408" cy="1414395"/>
          </a:xfrm>
          <a:prstGeom prst="rect">
            <a:avLst/>
          </a:prstGeom>
        </p:spPr>
      </p:pic>
      <p:pic>
        <p:nvPicPr>
          <p:cNvPr id="13" name="Picture 2" descr="EEGs when Awake and Asleep"/>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bwMode="auto">
          <a:xfrm>
            <a:off x="6248958" y="1240625"/>
            <a:ext cx="5232916" cy="491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5445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REM sleep (paradoxical sleep)</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16</a:t>
            </a:fld>
            <a:endParaRPr lang="en-US" dirty="0"/>
          </a:p>
        </p:txBody>
      </p:sp>
      <p:sp>
        <p:nvSpPr>
          <p:cNvPr id="4" name="Content Placeholder 3"/>
          <p:cNvSpPr>
            <a:spLocks noGrp="1"/>
          </p:cNvSpPr>
          <p:nvPr>
            <p:ph sz="quarter" idx="1"/>
          </p:nvPr>
        </p:nvSpPr>
        <p:spPr>
          <a:xfrm>
            <a:off x="609459" y="1295400"/>
            <a:ext cx="5376519" cy="4948890"/>
          </a:xfrm>
        </p:spPr>
        <p:txBody>
          <a:bodyPr>
            <a:noAutofit/>
          </a:bodyPr>
          <a:lstStyle/>
          <a:p>
            <a:r>
              <a:rPr lang="en-US" sz="1500" dirty="0" smtClean="0"/>
              <a:t>In a normal night of sleep, episodes of REM sleep lasting </a:t>
            </a:r>
            <a:r>
              <a:rPr lang="en-US" sz="1500" dirty="0" smtClean="0">
                <a:solidFill>
                  <a:schemeClr val="accent4">
                    <a:lumMod val="75000"/>
                  </a:schemeClr>
                </a:solidFill>
              </a:rPr>
              <a:t>5</a:t>
            </a:r>
            <a:r>
              <a:rPr lang="en-US" sz="1500" dirty="0" smtClean="0"/>
              <a:t> to </a:t>
            </a:r>
            <a:r>
              <a:rPr lang="en-US" sz="1500" dirty="0" smtClean="0">
                <a:solidFill>
                  <a:schemeClr val="accent4">
                    <a:lumMod val="75000"/>
                  </a:schemeClr>
                </a:solidFill>
              </a:rPr>
              <a:t>30 </a:t>
            </a:r>
            <a:r>
              <a:rPr lang="en-US" sz="1500" dirty="0" smtClean="0"/>
              <a:t>minutes usually appear on the average every </a:t>
            </a:r>
            <a:r>
              <a:rPr lang="en-US" sz="1500" dirty="0" smtClean="0">
                <a:solidFill>
                  <a:schemeClr val="accent4">
                    <a:lumMod val="75000"/>
                  </a:schemeClr>
                </a:solidFill>
              </a:rPr>
              <a:t>90</a:t>
            </a:r>
            <a:r>
              <a:rPr lang="en-US" sz="1500" dirty="0" smtClean="0"/>
              <a:t> minutes. </a:t>
            </a:r>
          </a:p>
          <a:p>
            <a:endParaRPr lang="en-US" sz="500" dirty="0" smtClean="0"/>
          </a:p>
          <a:p>
            <a:r>
              <a:rPr lang="en-US" sz="1500" dirty="0" smtClean="0"/>
              <a:t>REM </a:t>
            </a:r>
            <a:r>
              <a:rPr lang="en-US" sz="1500" dirty="0"/>
              <a:t>sleep is not as restful as </a:t>
            </a:r>
            <a:r>
              <a:rPr lang="en-US" sz="1500" dirty="0" smtClean="0"/>
              <a:t>SWS. It occupies </a:t>
            </a:r>
            <a:r>
              <a:rPr lang="en-US" sz="1500" dirty="0" smtClean="0">
                <a:solidFill>
                  <a:schemeClr val="accent4">
                    <a:lumMod val="75000"/>
                  </a:schemeClr>
                </a:solidFill>
              </a:rPr>
              <a:t>80%</a:t>
            </a:r>
            <a:r>
              <a:rPr lang="en-US" sz="1500" dirty="0" smtClean="0"/>
              <a:t> of total sleep time in premature infants &amp; </a:t>
            </a:r>
            <a:r>
              <a:rPr lang="en-US" sz="1500" dirty="0" smtClean="0">
                <a:solidFill>
                  <a:schemeClr val="accent4">
                    <a:lumMod val="75000"/>
                  </a:schemeClr>
                </a:solidFill>
              </a:rPr>
              <a:t>50%</a:t>
            </a:r>
            <a:r>
              <a:rPr lang="en-US" sz="1500" dirty="0" smtClean="0"/>
              <a:t> in full term neonates.</a:t>
            </a:r>
          </a:p>
          <a:p>
            <a:endParaRPr lang="en-US" sz="100" dirty="0" smtClean="0"/>
          </a:p>
          <a:p>
            <a:r>
              <a:rPr lang="en-US" sz="1500" dirty="0" smtClean="0"/>
              <a:t>When the </a:t>
            </a:r>
            <a:r>
              <a:rPr lang="en-US" sz="1500" dirty="0"/>
              <a:t>person is extremely sleepy, each episode of REM sleep is short, and it may even be </a:t>
            </a:r>
            <a:r>
              <a:rPr lang="en-US" sz="1500" dirty="0" smtClean="0"/>
              <a:t>absent.</a:t>
            </a:r>
          </a:p>
          <a:p>
            <a:endParaRPr lang="en-US" sz="100" dirty="0" smtClean="0"/>
          </a:p>
          <a:p>
            <a:r>
              <a:rPr lang="en-US" sz="1500" dirty="0"/>
              <a:t>Conversely, as the person becomes more rested through the night, the durations of the REM episodes increase</a:t>
            </a:r>
            <a:r>
              <a:rPr lang="en-US" sz="1500" dirty="0" smtClean="0"/>
              <a:t>.</a:t>
            </a:r>
          </a:p>
          <a:p>
            <a:endParaRPr lang="en-US" sz="200" dirty="0">
              <a:solidFill>
                <a:schemeClr val="bg1">
                  <a:lumMod val="50000"/>
                </a:schemeClr>
              </a:solidFill>
            </a:endParaRPr>
          </a:p>
          <a:p>
            <a:r>
              <a:rPr lang="en-US" sz="1500" dirty="0">
                <a:solidFill>
                  <a:schemeClr val="bg1">
                    <a:lumMod val="50000"/>
                  </a:schemeClr>
                </a:solidFill>
              </a:rPr>
              <a:t> </a:t>
            </a:r>
            <a:r>
              <a:rPr lang="en-US" sz="1500" dirty="0">
                <a:solidFill>
                  <a:schemeClr val="accent2">
                    <a:lumMod val="75000"/>
                  </a:schemeClr>
                </a:solidFill>
              </a:rPr>
              <a:t>There are several important characteristics of REM sleep:</a:t>
            </a:r>
          </a:p>
          <a:p>
            <a:pPr>
              <a:buFont typeface="Arial" panose="020B0604020202020204" pitchFamily="34" charset="0"/>
              <a:buChar char="•"/>
            </a:pPr>
            <a:r>
              <a:rPr lang="en-US" sz="1500" dirty="0" smtClean="0"/>
              <a:t> </a:t>
            </a:r>
            <a:r>
              <a:rPr lang="en-US" sz="1500" dirty="0"/>
              <a:t>There are rapid eye </a:t>
            </a:r>
            <a:r>
              <a:rPr lang="en-US" sz="1500" dirty="0" smtClean="0"/>
              <a:t>movements.</a:t>
            </a:r>
            <a:endParaRPr lang="en-US" sz="1500" dirty="0"/>
          </a:p>
          <a:p>
            <a:pPr>
              <a:buFont typeface="Arial" panose="020B0604020202020204" pitchFamily="34" charset="0"/>
              <a:buChar char="•"/>
            </a:pPr>
            <a:r>
              <a:rPr lang="en-US" sz="1500" dirty="0" smtClean="0"/>
              <a:t>Muscle tone throughout the body ( except eye muscles ) is exceedingly depressed </a:t>
            </a:r>
            <a:r>
              <a:rPr lang="en-US" sz="1500" dirty="0" smtClean="0">
                <a:solidFill>
                  <a:schemeClr val="bg1">
                    <a:lumMod val="50000"/>
                  </a:schemeClr>
                </a:solidFill>
              </a:rPr>
              <a:t>(due to excitation of reticular inhibitory centers).</a:t>
            </a:r>
          </a:p>
          <a:p>
            <a:pPr>
              <a:buFont typeface="Arial" panose="020B0604020202020204" pitchFamily="34" charset="0"/>
              <a:buChar char="•"/>
            </a:pPr>
            <a:endParaRPr lang="en-US" sz="200" dirty="0" smtClean="0">
              <a:solidFill>
                <a:schemeClr val="bg1">
                  <a:lumMod val="50000"/>
                </a:schemeClr>
              </a:solidFill>
            </a:endParaRPr>
          </a:p>
          <a:p>
            <a:r>
              <a:rPr lang="en-US" sz="1600" dirty="0" smtClean="0">
                <a:solidFill>
                  <a:srgbClr val="00B050"/>
                </a:solidFill>
              </a:rPr>
              <a:t>Since during REM there is eye movement ,so the muscles are contracted.</a:t>
            </a:r>
          </a:p>
          <a:p>
            <a:pPr marL="0" indent="0">
              <a:buNone/>
            </a:pPr>
            <a:endParaRPr lang="en-US" sz="1500" dirty="0" smtClean="0">
              <a:solidFill>
                <a:schemeClr val="bg1">
                  <a:lumMod val="50000"/>
                </a:schemeClr>
              </a:solidFill>
            </a:endParaRPr>
          </a:p>
          <a:p>
            <a:endParaRPr lang="en-US" sz="1500" dirty="0" smtClean="0"/>
          </a:p>
        </p:txBody>
      </p:sp>
      <p:cxnSp>
        <p:nvCxnSpPr>
          <p:cNvPr id="5" name="Straight Connector 4"/>
          <p:cNvCxnSpPr>
            <a:stCxn id="2" idx="2"/>
          </p:cNvCxnSpPr>
          <p:nvPr/>
        </p:nvCxnSpPr>
        <p:spPr>
          <a:xfrm flipH="1">
            <a:off x="6094413" y="1143000"/>
            <a:ext cx="19" cy="5213350"/>
          </a:xfrm>
          <a:prstGeom prst="line">
            <a:avLst/>
          </a:prstGeom>
          <a:ln w="12700">
            <a:prstDash val="dashDot"/>
          </a:ln>
        </p:spPr>
        <p:style>
          <a:lnRef idx="1">
            <a:schemeClr val="accent2"/>
          </a:lnRef>
          <a:fillRef idx="0">
            <a:schemeClr val="accent2"/>
          </a:fillRef>
          <a:effectRef idx="0">
            <a:schemeClr val="accent2"/>
          </a:effectRef>
          <a:fontRef idx="minor">
            <a:schemeClr val="tx1"/>
          </a:fontRef>
        </p:style>
      </p:cxnSp>
      <p:sp>
        <p:nvSpPr>
          <p:cNvPr id="7" name="Content Placeholder 3"/>
          <p:cNvSpPr txBox="1">
            <a:spLocks/>
          </p:cNvSpPr>
          <p:nvPr/>
        </p:nvSpPr>
        <p:spPr>
          <a:xfrm>
            <a:off x="6202903" y="1295400"/>
            <a:ext cx="5376500" cy="4685836"/>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r>
              <a:rPr lang="en-US" sz="1400" dirty="0" smtClean="0">
                <a:solidFill>
                  <a:schemeClr val="bg1">
                    <a:lumMod val="50000"/>
                  </a:schemeClr>
                </a:solidFill>
              </a:rPr>
              <a:t>Therefore , it is not surprising that REM sleep is also called paradoxical sleep : the paradox being that although the person is asleep , he may seem  ( because of his eye movements , </a:t>
            </a:r>
            <a:r>
              <a:rPr lang="en-US" sz="1400" dirty="0" err="1" smtClean="0">
                <a:solidFill>
                  <a:schemeClr val="bg1">
                    <a:lumMod val="50000"/>
                  </a:schemeClr>
                </a:solidFill>
              </a:rPr>
              <a:t>etc</a:t>
            </a:r>
            <a:r>
              <a:rPr lang="en-US" sz="1400" dirty="0" smtClean="0">
                <a:solidFill>
                  <a:schemeClr val="bg1">
                    <a:lumMod val="50000"/>
                  </a:schemeClr>
                </a:solidFill>
              </a:rPr>
              <a:t> ) awake.</a:t>
            </a:r>
          </a:p>
          <a:p>
            <a:pPr defTabSz="914400"/>
            <a:endParaRPr lang="en-US" sz="500" dirty="0" smtClean="0">
              <a:solidFill>
                <a:schemeClr val="bg1">
                  <a:lumMod val="50000"/>
                </a:schemeClr>
              </a:solidFill>
            </a:endParaRPr>
          </a:p>
          <a:p>
            <a:pPr defTabSz="914400"/>
            <a:r>
              <a:rPr lang="en-US" sz="1400" dirty="0" smtClean="0"/>
              <a:t>The portion of REM sleep falls rapidly and plateaus at about </a:t>
            </a:r>
            <a:r>
              <a:rPr lang="en-US" sz="1400" dirty="0" smtClean="0">
                <a:solidFill>
                  <a:schemeClr val="accent4">
                    <a:lumMod val="75000"/>
                  </a:schemeClr>
                </a:solidFill>
              </a:rPr>
              <a:t>25%</a:t>
            </a:r>
            <a:r>
              <a:rPr lang="en-US" sz="1400" dirty="0" smtClean="0"/>
              <a:t> until it falls further in old age.</a:t>
            </a:r>
          </a:p>
          <a:p>
            <a:pPr defTabSz="914400"/>
            <a:endParaRPr lang="en-US" sz="500" dirty="0" smtClean="0"/>
          </a:p>
          <a:p>
            <a:pPr defTabSz="914400"/>
            <a:r>
              <a:rPr lang="en-US" sz="1400" dirty="0" smtClean="0"/>
              <a:t>Children have more total sleep time and stage </a:t>
            </a:r>
            <a:r>
              <a:rPr lang="en-US" sz="1400" dirty="0" smtClean="0">
                <a:solidFill>
                  <a:schemeClr val="accent4">
                    <a:lumMod val="75000"/>
                  </a:schemeClr>
                </a:solidFill>
              </a:rPr>
              <a:t>4</a:t>
            </a:r>
            <a:r>
              <a:rPr lang="en-US" sz="1400" dirty="0" smtClean="0"/>
              <a:t> sleep than adults.</a:t>
            </a:r>
          </a:p>
          <a:p>
            <a:pPr defTabSz="914400"/>
            <a:endParaRPr lang="en-US" sz="500" dirty="0" smtClean="0"/>
          </a:p>
          <a:p>
            <a:pPr defTabSz="914400"/>
            <a:r>
              <a:rPr lang="en-US" sz="1400" dirty="0" smtClean="0">
                <a:solidFill>
                  <a:schemeClr val="bg1">
                    <a:lumMod val="50000"/>
                  </a:schemeClr>
                </a:solidFill>
              </a:rPr>
              <a:t> HR &amp; RR are irregular.</a:t>
            </a:r>
          </a:p>
          <a:p>
            <a:pPr defTabSz="914400"/>
            <a:endParaRPr lang="en-US" sz="500" dirty="0" smtClean="0">
              <a:solidFill>
                <a:schemeClr val="bg1">
                  <a:lumMod val="50000"/>
                </a:schemeClr>
              </a:solidFill>
            </a:endParaRPr>
          </a:p>
          <a:p>
            <a:pPr defTabSz="914400"/>
            <a:r>
              <a:rPr lang="en-US" sz="1400" dirty="0" smtClean="0">
                <a:solidFill>
                  <a:schemeClr val="bg1">
                    <a:lumMod val="50000"/>
                  </a:schemeClr>
                </a:solidFill>
              </a:rPr>
              <a:t>Erection of penis.</a:t>
            </a:r>
          </a:p>
          <a:p>
            <a:pPr defTabSz="914400"/>
            <a:endParaRPr lang="en-US" sz="500" dirty="0" smtClean="0">
              <a:solidFill>
                <a:schemeClr val="bg1">
                  <a:lumMod val="50000"/>
                </a:schemeClr>
              </a:solidFill>
            </a:endParaRPr>
          </a:p>
          <a:p>
            <a:pPr defTabSz="914400"/>
            <a:r>
              <a:rPr lang="en-US" sz="1400" dirty="0" smtClean="0">
                <a:solidFill>
                  <a:schemeClr val="bg1">
                    <a:lumMod val="50000"/>
                  </a:schemeClr>
                </a:solidFill>
              </a:rPr>
              <a:t>Engorgement of clitoris.</a:t>
            </a:r>
          </a:p>
          <a:p>
            <a:pPr defTabSz="914400"/>
            <a:endParaRPr lang="en-US" sz="500" dirty="0" smtClean="0">
              <a:solidFill>
                <a:schemeClr val="bg1">
                  <a:lumMod val="50000"/>
                </a:schemeClr>
              </a:solidFill>
            </a:endParaRPr>
          </a:p>
          <a:p>
            <a:pPr defTabSz="914400"/>
            <a:r>
              <a:rPr lang="en-US" sz="1400" dirty="0" smtClean="0">
                <a:solidFill>
                  <a:schemeClr val="accent2">
                    <a:lumMod val="75000"/>
                  </a:schemeClr>
                </a:solidFill>
              </a:rPr>
              <a:t>REM sleep is a type of sleep in which the brain is quite active , but this brain:</a:t>
            </a:r>
          </a:p>
          <a:p>
            <a:pPr defTabSz="914400">
              <a:buFont typeface="Arial" panose="020B0604020202020204" pitchFamily="34" charset="0"/>
              <a:buChar char="•"/>
            </a:pPr>
            <a:r>
              <a:rPr lang="en-US" sz="1400" dirty="0" smtClean="0"/>
              <a:t>is not aware cut off the external world.</a:t>
            </a:r>
          </a:p>
          <a:p>
            <a:pPr defTabSz="914400">
              <a:buFont typeface="Arial" panose="020B0604020202020204" pitchFamily="34" charset="0"/>
              <a:buChar char="•"/>
            </a:pPr>
            <a:r>
              <a:rPr lang="en-US" sz="1400" dirty="0" smtClean="0"/>
              <a:t>its activity is not  channeled into purposeful external motor activity.</a:t>
            </a:r>
            <a:endParaRPr lang="en-US" sz="1400" dirty="0"/>
          </a:p>
        </p:txBody>
      </p:sp>
      <p:sp>
        <p:nvSpPr>
          <p:cNvPr id="8" name="TextBox 7"/>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294435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t>Stages of </a:t>
            </a:r>
            <a:r>
              <a:rPr lang="en-US" sz="3200" smtClean="0"/>
              <a:t>sleep</a:t>
            </a:r>
            <a:endParaRPr lang="en-US" sz="3200"/>
          </a:p>
        </p:txBody>
      </p:sp>
      <p:sp>
        <p:nvSpPr>
          <p:cNvPr id="3" name="Slide Number Placeholder 2"/>
          <p:cNvSpPr>
            <a:spLocks noGrp="1"/>
          </p:cNvSpPr>
          <p:nvPr>
            <p:ph type="sldNum" sz="quarter" idx="12"/>
          </p:nvPr>
        </p:nvSpPr>
        <p:spPr/>
        <p:txBody>
          <a:bodyPr/>
          <a:lstStyle/>
          <a:p>
            <a:fld id="{4929A69E-7D8F-4515-9605-0315ABD4F316}" type="slidenum">
              <a:rPr lang="en-US" smtClean="0"/>
              <a:t>17</a:t>
            </a:fld>
            <a:endParaRPr lang="en-US" dirty="0"/>
          </a:p>
        </p:txBody>
      </p:sp>
      <p:sp>
        <p:nvSpPr>
          <p:cNvPr id="5" name="Rectangle 4"/>
          <p:cNvSpPr/>
          <p:nvPr/>
        </p:nvSpPr>
        <p:spPr>
          <a:xfrm>
            <a:off x="4582263" y="1268760"/>
            <a:ext cx="3024336" cy="360040"/>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a:solidFill>
                  <a:schemeClr val="bg1"/>
                </a:solidFill>
              </a:rPr>
              <a:t>Stages of sleep</a:t>
            </a:r>
          </a:p>
        </p:txBody>
      </p:sp>
      <p:cxnSp>
        <p:nvCxnSpPr>
          <p:cNvPr id="7" name="Straight Connector 6"/>
          <p:cNvCxnSpPr>
            <a:stCxn id="5" idx="2"/>
          </p:cNvCxnSpPr>
          <p:nvPr/>
        </p:nvCxnSpPr>
        <p:spPr>
          <a:xfrm>
            <a:off x="6094431" y="1628800"/>
            <a:ext cx="0" cy="144016"/>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a:off x="6094431" y="1772816"/>
            <a:ext cx="453648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1557946" y="1773539"/>
            <a:ext cx="453648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a:off x="1557908" y="1772816"/>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a:off x="10630916" y="1772816"/>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Rectangle 14"/>
          <p:cNvSpPr/>
          <p:nvPr/>
        </p:nvSpPr>
        <p:spPr>
          <a:xfrm>
            <a:off x="567798" y="2023688"/>
            <a:ext cx="1980220" cy="9452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chemeClr val="accent2">
                    <a:lumMod val="75000"/>
                  </a:schemeClr>
                </a:solidFill>
                <a:latin typeface="Calibri" panose="020F0502020204030204" pitchFamily="34" charset="0"/>
                <a:ea typeface="ＭＳ Ｐゴシック" panose="020B0600070205080204" pitchFamily="34" charset="-128"/>
              </a:rPr>
              <a:t>NREM </a:t>
            </a:r>
            <a:r>
              <a:rPr lang="en-US" sz="1600" dirty="0">
                <a:solidFill>
                  <a:schemeClr val="accent2">
                    <a:lumMod val="75000"/>
                  </a:schemeClr>
                </a:solidFill>
                <a:latin typeface="Calibri" panose="020F0502020204030204" pitchFamily="34" charset="0"/>
                <a:ea typeface="ＭＳ Ｐゴシック" panose="020B0600070205080204" pitchFamily="34" charset="-128"/>
              </a:rPr>
              <a:t>Sleep (SWS</a:t>
            </a:r>
            <a:r>
              <a:rPr lang="en-US" sz="1600" dirty="0" smtClean="0">
                <a:solidFill>
                  <a:schemeClr val="accent2">
                    <a:lumMod val="75000"/>
                  </a:schemeClr>
                </a:solidFill>
                <a:latin typeface="Calibri" panose="020F0502020204030204" pitchFamily="34" charset="0"/>
                <a:ea typeface="ＭＳ Ｐゴシック" panose="020B0600070205080204" pitchFamily="34" charset="-128"/>
              </a:rPr>
              <a:t>)</a:t>
            </a:r>
          </a:p>
          <a:p>
            <a:r>
              <a:rPr lang="en-US" sz="1400" dirty="0">
                <a:solidFill>
                  <a:srgbClr val="00B050"/>
                </a:solidFill>
                <a:ea typeface="ＭＳ Ｐゴシック" panose="020B0600070205080204" pitchFamily="34" charset="-128"/>
              </a:rPr>
              <a:t>People dream in this stage but they do not remember there </a:t>
            </a:r>
            <a:r>
              <a:rPr lang="en-US" sz="1400" dirty="0" smtClean="0">
                <a:solidFill>
                  <a:srgbClr val="00B050"/>
                </a:solidFill>
                <a:ea typeface="ＭＳ Ｐゴシック" panose="020B0600070205080204" pitchFamily="34" charset="-128"/>
              </a:rPr>
              <a:t>dreams</a:t>
            </a:r>
            <a:endParaRPr lang="en-US" sz="1400" dirty="0">
              <a:solidFill>
                <a:srgbClr val="00B050"/>
              </a:solidFill>
              <a:ea typeface="ＭＳ Ｐゴシック" panose="020B0600070205080204" pitchFamily="34" charset="-128"/>
            </a:endParaRPr>
          </a:p>
        </p:txBody>
      </p:sp>
      <p:sp>
        <p:nvSpPr>
          <p:cNvPr id="16" name="Rectangle 15"/>
          <p:cNvSpPr/>
          <p:nvPr/>
        </p:nvSpPr>
        <p:spPr>
          <a:xfrm>
            <a:off x="9640806" y="2023688"/>
            <a:ext cx="1980220" cy="41379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chemeClr val="accent2">
                    <a:lumMod val="75000"/>
                  </a:schemeClr>
                </a:solidFill>
                <a:latin typeface="Calibri" panose="020F0502020204030204" pitchFamily="34" charset="0"/>
                <a:ea typeface="ＭＳ Ｐゴシック" panose="020B0600070205080204" pitchFamily="34" charset="-128"/>
              </a:rPr>
              <a:t>REM Sleep*</a:t>
            </a:r>
            <a:endParaRPr lang="en-US" sz="1600" dirty="0">
              <a:solidFill>
                <a:schemeClr val="accent2">
                  <a:lumMod val="75000"/>
                </a:schemeClr>
              </a:solidFill>
              <a:latin typeface="Calibri" panose="020F0502020204030204" pitchFamily="34" charset="0"/>
              <a:ea typeface="ＭＳ Ｐゴシック" panose="020B0600070205080204" pitchFamily="34" charset="-128"/>
            </a:endParaRPr>
          </a:p>
        </p:txBody>
      </p:sp>
      <p:cxnSp>
        <p:nvCxnSpPr>
          <p:cNvPr id="18" name="Straight Arrow Connector 17"/>
          <p:cNvCxnSpPr>
            <a:stCxn id="16" idx="2"/>
          </p:cNvCxnSpPr>
          <p:nvPr/>
        </p:nvCxnSpPr>
        <p:spPr>
          <a:xfrm>
            <a:off x="10630916" y="2437481"/>
            <a:ext cx="0" cy="19943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9" name="Rectangle 18"/>
          <p:cNvSpPr/>
          <p:nvPr/>
        </p:nvSpPr>
        <p:spPr>
          <a:xfrm>
            <a:off x="9640806" y="2688352"/>
            <a:ext cx="1980220" cy="41379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lnSpc>
                <a:spcPct val="80000"/>
              </a:lnSpc>
              <a:buFont typeface="Arial" panose="020B0604020202020204" pitchFamily="34" charset="0"/>
              <a:buChar char="•"/>
            </a:pPr>
            <a:r>
              <a:rPr lang="en-US" sz="1400" smtClean="0">
                <a:solidFill>
                  <a:schemeClr val="tx1"/>
                </a:solidFill>
                <a:latin typeface="Calibri" panose="020F0502020204030204" pitchFamily="34" charset="0"/>
                <a:ea typeface="ＭＳ Ｐゴシック" panose="020B0600070205080204" pitchFamily="34" charset="-128"/>
              </a:rPr>
              <a:t>Low voltage </a:t>
            </a:r>
          </a:p>
          <a:p>
            <a:pPr marL="285750" indent="-285750">
              <a:lnSpc>
                <a:spcPct val="80000"/>
              </a:lnSpc>
              <a:buFont typeface="Arial" panose="020B0604020202020204" pitchFamily="34" charset="0"/>
              <a:buChar char="•"/>
            </a:pPr>
            <a:r>
              <a:rPr lang="en-US" sz="1400" smtClean="0">
                <a:solidFill>
                  <a:schemeClr val="tx1"/>
                </a:solidFill>
                <a:latin typeface="Calibri" panose="020F0502020204030204" pitchFamily="34" charset="0"/>
                <a:ea typeface="ＭＳ Ｐゴシック" panose="020B0600070205080204" pitchFamily="34" charset="-128"/>
              </a:rPr>
              <a:t>fast </a:t>
            </a:r>
            <a:r>
              <a:rPr lang="en-US" sz="1400">
                <a:solidFill>
                  <a:schemeClr val="tx1"/>
                </a:solidFill>
                <a:latin typeface="Calibri" panose="020F0502020204030204" pitchFamily="34" charset="0"/>
                <a:ea typeface="ＭＳ Ｐゴシック" panose="020B0600070205080204" pitchFamily="34" charset="-128"/>
              </a:rPr>
              <a:t>activity </a:t>
            </a:r>
          </a:p>
        </p:txBody>
      </p:sp>
      <p:cxnSp>
        <p:nvCxnSpPr>
          <p:cNvPr id="21" name="Straight Connector 20"/>
          <p:cNvCxnSpPr>
            <a:stCxn id="15" idx="2"/>
          </p:cNvCxnSpPr>
          <p:nvPr/>
        </p:nvCxnSpPr>
        <p:spPr>
          <a:xfrm>
            <a:off x="1557908" y="2968987"/>
            <a:ext cx="0" cy="243989"/>
          </a:xfrm>
          <a:prstGeom prst="line">
            <a:avLst/>
          </a:prstGeom>
        </p:spPr>
        <p:style>
          <a:lnRef idx="1">
            <a:schemeClr val="accent2"/>
          </a:lnRef>
          <a:fillRef idx="0">
            <a:schemeClr val="accent2"/>
          </a:fillRef>
          <a:effectRef idx="0">
            <a:schemeClr val="accent2"/>
          </a:effectRef>
          <a:fontRef idx="minor">
            <a:schemeClr val="tx1"/>
          </a:fontRef>
        </p:style>
      </p:cxnSp>
      <p:cxnSp>
        <p:nvCxnSpPr>
          <p:cNvPr id="25" name="Straight Connector 24"/>
          <p:cNvCxnSpPr/>
          <p:nvPr/>
        </p:nvCxnSpPr>
        <p:spPr>
          <a:xfrm>
            <a:off x="1557908" y="3212976"/>
            <a:ext cx="907300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p:nvPr/>
        </p:nvCxnSpPr>
        <p:spPr>
          <a:xfrm>
            <a:off x="1557908" y="3212976"/>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1" name="Straight Arrow Connector 30"/>
          <p:cNvCxnSpPr/>
          <p:nvPr/>
        </p:nvCxnSpPr>
        <p:spPr>
          <a:xfrm>
            <a:off x="10630916" y="3212976"/>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3" name="Straight Arrow Connector 32"/>
          <p:cNvCxnSpPr/>
          <p:nvPr/>
        </p:nvCxnSpPr>
        <p:spPr>
          <a:xfrm>
            <a:off x="4438228" y="3212976"/>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4" name="Straight Arrow Connector 33"/>
          <p:cNvCxnSpPr/>
          <p:nvPr/>
        </p:nvCxnSpPr>
        <p:spPr>
          <a:xfrm>
            <a:off x="7606599" y="3212976"/>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5" name="Rectangle 34"/>
          <p:cNvSpPr/>
          <p:nvPr/>
        </p:nvSpPr>
        <p:spPr>
          <a:xfrm>
            <a:off x="666809" y="3456966"/>
            <a:ext cx="1782198" cy="41379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a:solidFill>
                  <a:schemeClr val="bg2">
                    <a:lumMod val="75000"/>
                  </a:schemeClr>
                </a:solidFill>
                <a:latin typeface="Calibri" panose="020F0502020204030204" pitchFamily="34" charset="0"/>
                <a:ea typeface="ＭＳ Ｐゴシック" panose="020B0600070205080204" pitchFamily="34" charset="-128"/>
              </a:rPr>
              <a:t>Stage 1 NREM </a:t>
            </a:r>
            <a:endParaRPr lang="en-US" sz="1600">
              <a:solidFill>
                <a:schemeClr val="bg2">
                  <a:lumMod val="75000"/>
                </a:schemeClr>
              </a:solidFill>
            </a:endParaRPr>
          </a:p>
        </p:txBody>
      </p:sp>
      <p:sp>
        <p:nvSpPr>
          <p:cNvPr id="36" name="Rectangle 35"/>
          <p:cNvSpPr/>
          <p:nvPr/>
        </p:nvSpPr>
        <p:spPr>
          <a:xfrm>
            <a:off x="3547129" y="3456966"/>
            <a:ext cx="1782198" cy="41379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a:solidFill>
                  <a:schemeClr val="bg2">
                    <a:lumMod val="75000"/>
                  </a:schemeClr>
                </a:solidFill>
                <a:latin typeface="Calibri" panose="020F0502020204030204" pitchFamily="34" charset="0"/>
                <a:ea typeface="ＭＳ Ｐゴシック" panose="020B0600070205080204" pitchFamily="34" charset="-128"/>
              </a:rPr>
              <a:t>Stage 2 NREM </a:t>
            </a:r>
            <a:endParaRPr lang="en-US" sz="1600">
              <a:solidFill>
                <a:schemeClr val="bg2">
                  <a:lumMod val="75000"/>
                </a:schemeClr>
              </a:solidFill>
            </a:endParaRPr>
          </a:p>
        </p:txBody>
      </p:sp>
      <p:sp>
        <p:nvSpPr>
          <p:cNvPr id="37" name="Rectangle 36"/>
          <p:cNvSpPr/>
          <p:nvPr/>
        </p:nvSpPr>
        <p:spPr>
          <a:xfrm>
            <a:off x="6715500" y="3456966"/>
            <a:ext cx="1782198" cy="41379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a:solidFill>
                  <a:schemeClr val="bg2">
                    <a:lumMod val="75000"/>
                  </a:schemeClr>
                </a:solidFill>
                <a:latin typeface="Calibri" panose="020F0502020204030204" pitchFamily="34" charset="0"/>
                <a:ea typeface="ＭＳ Ｐゴシック" panose="020B0600070205080204" pitchFamily="34" charset="-128"/>
              </a:rPr>
              <a:t>Stage 3 NREM </a:t>
            </a:r>
            <a:endParaRPr lang="en-US" sz="1600">
              <a:solidFill>
                <a:schemeClr val="bg2">
                  <a:lumMod val="75000"/>
                </a:schemeClr>
              </a:solidFill>
            </a:endParaRPr>
          </a:p>
        </p:txBody>
      </p:sp>
      <p:sp>
        <p:nvSpPr>
          <p:cNvPr id="38" name="Rectangle 37"/>
          <p:cNvSpPr/>
          <p:nvPr/>
        </p:nvSpPr>
        <p:spPr>
          <a:xfrm>
            <a:off x="9739817" y="3456965"/>
            <a:ext cx="1782198" cy="41379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a:solidFill>
                  <a:schemeClr val="bg2">
                    <a:lumMod val="75000"/>
                  </a:schemeClr>
                </a:solidFill>
                <a:latin typeface="Calibri" panose="020F0502020204030204" pitchFamily="34" charset="0"/>
                <a:ea typeface="ＭＳ Ｐゴシック" panose="020B0600070205080204" pitchFamily="34" charset="-128"/>
              </a:rPr>
              <a:t>Stage 4 NREM </a:t>
            </a:r>
            <a:endParaRPr lang="en-US" sz="1600">
              <a:solidFill>
                <a:schemeClr val="bg2">
                  <a:lumMod val="75000"/>
                </a:schemeClr>
              </a:solidFill>
            </a:endParaRPr>
          </a:p>
        </p:txBody>
      </p:sp>
      <p:sp>
        <p:nvSpPr>
          <p:cNvPr id="39" name="Rectangle 38"/>
          <p:cNvSpPr/>
          <p:nvPr/>
        </p:nvSpPr>
        <p:spPr>
          <a:xfrm>
            <a:off x="699421" y="3988472"/>
            <a:ext cx="1782198" cy="22488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lnSpc>
                <a:spcPct val="80000"/>
              </a:lnSpc>
              <a:buFontTx/>
              <a:buChar char="-"/>
            </a:pPr>
            <a:r>
              <a:rPr lang="en-US" sz="1400" dirty="0" smtClean="0">
                <a:ea typeface="ＭＳ Ｐゴシック" panose="020B0600070205080204" pitchFamily="34" charset="-128"/>
                <a:sym typeface="Wingdings" panose="05000000000000000000" pitchFamily="2" charset="2"/>
              </a:rPr>
              <a:t>when a </a:t>
            </a:r>
            <a:r>
              <a:rPr lang="en-US" sz="1400" dirty="0">
                <a:ea typeface="ＭＳ Ｐゴシック" panose="020B0600070205080204" pitchFamily="34" charset="-128"/>
                <a:sym typeface="Wingdings" panose="05000000000000000000" pitchFamily="2" charset="2"/>
              </a:rPr>
              <a:t>person is initially falling </a:t>
            </a:r>
            <a:r>
              <a:rPr lang="en-US" sz="1400" dirty="0" smtClean="0">
                <a:ea typeface="ＭＳ Ｐゴシック" panose="020B0600070205080204" pitchFamily="34" charset="-128"/>
                <a:sym typeface="Wingdings" panose="05000000000000000000" pitchFamily="2" charset="2"/>
              </a:rPr>
              <a:t>asleep.</a:t>
            </a:r>
          </a:p>
          <a:p>
            <a:pPr marL="285750" indent="-285750">
              <a:lnSpc>
                <a:spcPct val="80000"/>
              </a:lnSpc>
              <a:buFontTx/>
              <a:buChar char="-"/>
            </a:pPr>
            <a:endParaRPr lang="en-US" sz="1400" dirty="0" smtClean="0">
              <a:ea typeface="ＭＳ Ｐゴシック" panose="020B0600070205080204" pitchFamily="34" charset="-128"/>
              <a:sym typeface="Wingdings" panose="05000000000000000000" pitchFamily="2" charset="2"/>
            </a:endParaRPr>
          </a:p>
          <a:p>
            <a:pPr marL="285750" indent="-285750">
              <a:lnSpc>
                <a:spcPct val="80000"/>
              </a:lnSpc>
              <a:buFontTx/>
              <a:buChar char="-"/>
            </a:pPr>
            <a:r>
              <a:rPr lang="en-US" sz="1400" dirty="0" smtClean="0">
                <a:solidFill>
                  <a:schemeClr val="bg1">
                    <a:lumMod val="50000"/>
                  </a:schemeClr>
                </a:solidFill>
                <a:ea typeface="ＭＳ Ｐゴシック" panose="020B0600070205080204" pitchFamily="34" charset="-128"/>
                <a:sym typeface="Wingdings" panose="05000000000000000000" pitchFamily="2" charset="2"/>
              </a:rPr>
              <a:t>Characterized </a:t>
            </a:r>
            <a:r>
              <a:rPr lang="en-US" sz="1400" dirty="0">
                <a:solidFill>
                  <a:schemeClr val="bg1">
                    <a:lumMod val="50000"/>
                  </a:schemeClr>
                </a:solidFill>
                <a:ea typeface="ＭＳ Ｐゴシック" panose="020B0600070205080204" pitchFamily="34" charset="-128"/>
                <a:sym typeface="Wingdings" panose="05000000000000000000" pitchFamily="2" charset="2"/>
              </a:rPr>
              <a:t>by low-amplitude, fast activity</a:t>
            </a:r>
            <a:r>
              <a:rPr lang="en-US" sz="1400" dirty="0" smtClean="0">
                <a:solidFill>
                  <a:schemeClr val="bg1">
                    <a:lumMod val="50000"/>
                  </a:schemeClr>
                </a:solidFill>
                <a:ea typeface="ＭＳ Ｐゴシック" panose="020B0600070205080204" pitchFamily="34" charset="-128"/>
                <a:sym typeface="Wingdings" panose="05000000000000000000" pitchFamily="2" charset="2"/>
              </a:rPr>
              <a:t>.</a:t>
            </a:r>
          </a:p>
          <a:p>
            <a:pPr marL="285750" indent="-285750">
              <a:lnSpc>
                <a:spcPct val="80000"/>
              </a:lnSpc>
              <a:buFontTx/>
              <a:buChar char="-"/>
            </a:pPr>
            <a:endParaRPr lang="en-US" sz="1400" dirty="0" smtClean="0">
              <a:ea typeface="ＭＳ Ｐゴシック" panose="020B0600070205080204" pitchFamily="34" charset="-128"/>
              <a:sym typeface="Wingdings" panose="05000000000000000000" pitchFamily="2" charset="2"/>
            </a:endParaRPr>
          </a:p>
          <a:p>
            <a:pPr marL="285750" indent="-285750">
              <a:lnSpc>
                <a:spcPct val="80000"/>
              </a:lnSpc>
              <a:buFontTx/>
              <a:buChar char="-"/>
            </a:pPr>
            <a:r>
              <a:rPr lang="en-US" sz="1400" dirty="0" smtClean="0">
                <a:ea typeface="ＭＳ Ｐゴシック" panose="020B0600070205080204" pitchFamily="34" charset="-128"/>
                <a:sym typeface="Wingdings" panose="05000000000000000000" pitchFamily="2" charset="2"/>
              </a:rPr>
              <a:t>Alpha waves diminish and Theta waves appear on EEG.</a:t>
            </a:r>
          </a:p>
        </p:txBody>
      </p:sp>
      <p:sp>
        <p:nvSpPr>
          <p:cNvPr id="40" name="Rectangle 39"/>
          <p:cNvSpPr/>
          <p:nvPr/>
        </p:nvSpPr>
        <p:spPr>
          <a:xfrm>
            <a:off x="3547129" y="3989607"/>
            <a:ext cx="1782198" cy="224770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nSpc>
                <a:spcPct val="80000"/>
              </a:lnSpc>
            </a:pPr>
            <a:endParaRPr lang="en-US" sz="1400" dirty="0">
              <a:ea typeface="ＭＳ Ｐゴシック" panose="020B0600070205080204" pitchFamily="34" charset="-128"/>
              <a:sym typeface="Wingdings" panose="05000000000000000000" pitchFamily="2" charset="2"/>
            </a:endParaRPr>
          </a:p>
          <a:p>
            <a:pPr marL="285750" indent="-285750">
              <a:lnSpc>
                <a:spcPct val="80000"/>
              </a:lnSpc>
              <a:buFontTx/>
              <a:buChar char="-"/>
            </a:pPr>
            <a:r>
              <a:rPr lang="en-US" sz="1400" dirty="0" smtClean="0">
                <a:ea typeface="ＭＳ Ｐゴシック" panose="020B0600070205080204" pitchFamily="34" charset="-128"/>
                <a:sym typeface="Wingdings" panose="05000000000000000000" pitchFamily="2" charset="2"/>
              </a:rPr>
              <a:t>This is the first stage of true sleep</a:t>
            </a:r>
          </a:p>
          <a:p>
            <a:pPr marL="285750" indent="-285750">
              <a:lnSpc>
                <a:spcPct val="80000"/>
              </a:lnSpc>
              <a:buFontTx/>
              <a:buChar char="-"/>
            </a:pPr>
            <a:r>
              <a:rPr lang="en-US" sz="1400" dirty="0" smtClean="0">
                <a:ea typeface="ＭＳ Ｐゴシック" panose="020B0600070205080204" pitchFamily="34" charset="-128"/>
                <a:sym typeface="Wingdings" panose="05000000000000000000" pitchFamily="2" charset="2"/>
              </a:rPr>
              <a:t>Marked </a:t>
            </a:r>
            <a:r>
              <a:rPr lang="en-US" sz="1400" dirty="0">
                <a:ea typeface="ＭＳ Ｐゴシック" panose="020B0600070205080204" pitchFamily="34" charset="-128"/>
                <a:sym typeface="Wingdings" panose="05000000000000000000" pitchFamily="2" charset="2"/>
              </a:rPr>
              <a:t>by appearance of Sleep Spindles .  </a:t>
            </a:r>
            <a:r>
              <a:rPr lang="en-US" sz="1400" dirty="0" smtClean="0">
                <a:ea typeface="ＭＳ Ｐゴシック" panose="020B0600070205080204" pitchFamily="34" charset="-128"/>
                <a:sym typeface="Wingdings" panose="05000000000000000000" pitchFamily="2" charset="2"/>
              </a:rPr>
              <a:t>These </a:t>
            </a:r>
            <a:r>
              <a:rPr lang="en-US" sz="1400" dirty="0">
                <a:ea typeface="ＭＳ Ｐゴシック" panose="020B0600070205080204" pitchFamily="34" charset="-128"/>
                <a:sym typeface="Wingdings" panose="05000000000000000000" pitchFamily="2" charset="2"/>
              </a:rPr>
              <a:t>are bursts of alpha-like </a:t>
            </a:r>
            <a:r>
              <a:rPr lang="en-US" sz="1400" dirty="0">
                <a:solidFill>
                  <a:schemeClr val="accent4">
                    <a:lumMod val="75000"/>
                  </a:schemeClr>
                </a:solidFill>
                <a:ea typeface="ＭＳ Ｐゴシック" panose="020B0600070205080204" pitchFamily="34" charset="-128"/>
                <a:sym typeface="Wingdings" panose="05000000000000000000" pitchFamily="2" charset="2"/>
              </a:rPr>
              <a:t>10-14</a:t>
            </a:r>
            <a:r>
              <a:rPr lang="en-US" sz="1400" dirty="0">
                <a:ea typeface="ＭＳ Ｐゴシック" panose="020B0600070205080204" pitchFamily="34" charset="-128"/>
                <a:sym typeface="Wingdings" panose="05000000000000000000" pitchFamily="2" charset="2"/>
              </a:rPr>
              <a:t> z , </a:t>
            </a:r>
            <a:r>
              <a:rPr lang="en-US" sz="1400" dirty="0">
                <a:solidFill>
                  <a:schemeClr val="accent4">
                    <a:lumMod val="75000"/>
                  </a:schemeClr>
                </a:solidFill>
                <a:ea typeface="ＭＳ Ｐゴシック" panose="020B0600070205080204" pitchFamily="34" charset="-128"/>
                <a:sym typeface="Wingdings" panose="05000000000000000000" pitchFamily="2" charset="2"/>
              </a:rPr>
              <a:t>50 </a:t>
            </a:r>
            <a:r>
              <a:rPr lang="en-US" sz="1400" dirty="0" err="1">
                <a:ea typeface="ＭＳ Ｐゴシック" panose="020B0600070205080204" pitchFamily="34" charset="-128"/>
                <a:sym typeface="Wingdings" panose="05000000000000000000" pitchFamily="2" charset="2"/>
              </a:rPr>
              <a:t>uV</a:t>
            </a:r>
            <a:r>
              <a:rPr lang="en-US" sz="1400" dirty="0">
                <a:ea typeface="ＭＳ Ｐゴシック" panose="020B0600070205080204" pitchFamily="34" charset="-128"/>
                <a:sym typeface="Wingdings" panose="05000000000000000000" pitchFamily="2" charset="2"/>
              </a:rPr>
              <a:t> waves . </a:t>
            </a:r>
            <a:endParaRPr lang="en-US" sz="1400" dirty="0">
              <a:ea typeface="ＭＳ Ｐゴシック" panose="020B0600070205080204" pitchFamily="34" charset="-128"/>
            </a:endParaRPr>
          </a:p>
        </p:txBody>
      </p:sp>
      <p:sp>
        <p:nvSpPr>
          <p:cNvPr id="41" name="Rectangle 40"/>
          <p:cNvSpPr/>
          <p:nvPr/>
        </p:nvSpPr>
        <p:spPr>
          <a:xfrm>
            <a:off x="6715500" y="3988472"/>
            <a:ext cx="1782198" cy="22488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lnSpc>
                <a:spcPct val="80000"/>
              </a:lnSpc>
              <a:buFontTx/>
              <a:buChar char="-"/>
            </a:pPr>
            <a:r>
              <a:rPr lang="en-US" sz="1400" dirty="0" smtClean="0">
                <a:ea typeface="ＭＳ Ｐゴシック" panose="020B0600070205080204" pitchFamily="34" charset="-128"/>
              </a:rPr>
              <a:t>Lower </a:t>
            </a:r>
            <a:r>
              <a:rPr lang="en-US" sz="1400" dirty="0">
                <a:ea typeface="ＭＳ Ｐゴシック" panose="020B0600070205080204" pitchFamily="34" charset="-128"/>
              </a:rPr>
              <a:t>frequency </a:t>
            </a:r>
            <a:endParaRPr lang="en-US" sz="1400" dirty="0" smtClean="0">
              <a:ea typeface="ＭＳ Ｐゴシック" panose="020B0600070205080204" pitchFamily="34" charset="-128"/>
            </a:endParaRPr>
          </a:p>
          <a:p>
            <a:pPr>
              <a:lnSpc>
                <a:spcPct val="80000"/>
              </a:lnSpc>
            </a:pPr>
            <a:r>
              <a:rPr lang="en-US" sz="1400" dirty="0" smtClean="0">
                <a:ea typeface="ＭＳ Ｐゴシック" panose="020B0600070205080204" pitchFamily="34" charset="-128"/>
              </a:rPr>
              <a:t>( </a:t>
            </a:r>
            <a:r>
              <a:rPr lang="en-US" sz="1400" dirty="0">
                <a:ea typeface="ＭＳ Ｐゴシック" panose="020B0600070205080204" pitchFamily="34" charset="-128"/>
              </a:rPr>
              <a:t>mainly theta</a:t>
            </a:r>
            <a:r>
              <a:rPr lang="en-US" sz="1400" dirty="0" smtClean="0">
                <a:ea typeface="ＭＳ Ｐゴシック" panose="020B0600070205080204" pitchFamily="34" charset="-128"/>
              </a:rPr>
              <a:t>), </a:t>
            </a:r>
            <a:r>
              <a:rPr lang="en-US" sz="1400" dirty="0">
                <a:ea typeface="ＭＳ Ｐゴシック" panose="020B0600070205080204" pitchFamily="34" charset="-128"/>
              </a:rPr>
              <a:t>higher amplitude </a:t>
            </a:r>
            <a:r>
              <a:rPr lang="en-US" sz="1400" dirty="0" smtClean="0">
                <a:ea typeface="ＭＳ Ｐゴシック" panose="020B0600070205080204" pitchFamily="34" charset="-128"/>
              </a:rPr>
              <a:t>EEG waves. Body temperature begin to fall. BP decreases. Difficult to awaken the person. This stage occurs about 20-25 minutes after falling asleep.</a:t>
            </a:r>
          </a:p>
          <a:p>
            <a:pPr>
              <a:lnSpc>
                <a:spcPct val="80000"/>
              </a:lnSpc>
            </a:pPr>
            <a:endParaRPr lang="en-US" sz="1400" dirty="0" smtClean="0">
              <a:ea typeface="ＭＳ Ｐゴシック" panose="020B0600070205080204" pitchFamily="34" charset="-128"/>
            </a:endParaRPr>
          </a:p>
        </p:txBody>
      </p:sp>
      <p:sp>
        <p:nvSpPr>
          <p:cNvPr id="42" name="Rectangle 41"/>
          <p:cNvSpPr/>
          <p:nvPr/>
        </p:nvSpPr>
        <p:spPr>
          <a:xfrm>
            <a:off x="9739817" y="3988472"/>
            <a:ext cx="1782198" cy="224883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lnSpc>
                <a:spcPct val="80000"/>
              </a:lnSpc>
              <a:buFontTx/>
              <a:buChar char="-"/>
            </a:pPr>
            <a:r>
              <a:rPr lang="en-US" sz="1400" dirty="0" smtClean="0">
                <a:ea typeface="ＭＳ Ｐゴシック" panose="020B0600070205080204" pitchFamily="34" charset="-128"/>
              </a:rPr>
              <a:t>Still </a:t>
            </a:r>
            <a:r>
              <a:rPr lang="en-US" sz="1400" dirty="0">
                <a:ea typeface="ＭＳ Ｐゴシック" panose="020B0600070205080204" pitchFamily="34" charset="-128"/>
              </a:rPr>
              <a:t>slower frequency ( mainly delta ) &amp; still higher amplitude </a:t>
            </a:r>
            <a:r>
              <a:rPr lang="en-US" sz="1400" dirty="0" smtClean="0">
                <a:ea typeface="ＭＳ Ｐゴシック" panose="020B0600070205080204" pitchFamily="34" charset="-128"/>
              </a:rPr>
              <a:t>waves. The differences is that the dreams in SWS are not remembered but in REM, dreams can be remembered.</a:t>
            </a:r>
          </a:p>
        </p:txBody>
      </p:sp>
      <p:sp>
        <p:nvSpPr>
          <p:cNvPr id="30" name="TextBox 29"/>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6" name="Rectangle 5"/>
          <p:cNvSpPr/>
          <p:nvPr/>
        </p:nvSpPr>
        <p:spPr>
          <a:xfrm>
            <a:off x="909836" y="6403096"/>
            <a:ext cx="6092825" cy="338554"/>
          </a:xfrm>
          <a:prstGeom prst="rect">
            <a:avLst/>
          </a:prstGeom>
        </p:spPr>
        <p:txBody>
          <a:bodyPr>
            <a:spAutoFit/>
          </a:bodyPr>
          <a:lstStyle/>
          <a:p>
            <a:pPr algn="ctr"/>
            <a:r>
              <a:rPr lang="en-US" sz="1600" dirty="0" smtClean="0">
                <a:solidFill>
                  <a:srgbClr val="00B050"/>
                </a:solidFill>
                <a:ea typeface="ＭＳ Ｐゴシック" panose="020B0600070205080204" pitchFamily="34" charset="-128"/>
              </a:rPr>
              <a:t>*People </a:t>
            </a:r>
            <a:r>
              <a:rPr lang="en-US" sz="1600" dirty="0">
                <a:solidFill>
                  <a:srgbClr val="00B050"/>
                </a:solidFill>
                <a:ea typeface="ＭＳ Ｐゴシック" panose="020B0600070205080204" pitchFamily="34" charset="-128"/>
              </a:rPr>
              <a:t>dream in this stage and they do remember their </a:t>
            </a:r>
            <a:r>
              <a:rPr lang="en-US" sz="1600" dirty="0" smtClean="0">
                <a:solidFill>
                  <a:srgbClr val="00B050"/>
                </a:solidFill>
                <a:ea typeface="ＭＳ Ｐゴシック" panose="020B0600070205080204" pitchFamily="34" charset="-128"/>
              </a:rPr>
              <a:t>dreams.</a:t>
            </a:r>
            <a:endParaRPr lang="en-US" sz="1600" dirty="0">
              <a:solidFill>
                <a:srgbClr val="00B050"/>
              </a:solidFill>
              <a:ea typeface="ＭＳ Ｐゴシック" panose="020B0600070205080204" pitchFamily="34" charset="-128"/>
            </a:endParaRPr>
          </a:p>
        </p:txBody>
      </p:sp>
    </p:spTree>
    <p:extLst>
      <p:ext uri="{BB962C8B-B14F-4D97-AF65-F5344CB8AC3E}">
        <p14:creationId xmlns:p14="http://schemas.microsoft.com/office/powerpoint/2010/main" val="4026263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t>Stages of </a:t>
            </a:r>
            <a:r>
              <a:rPr lang="en-US" sz="3200" smtClean="0"/>
              <a:t>sleep</a:t>
            </a:r>
            <a:endParaRPr lang="en-US" sz="3200"/>
          </a:p>
        </p:txBody>
      </p:sp>
      <p:sp>
        <p:nvSpPr>
          <p:cNvPr id="3" name="Slide Number Placeholder 2"/>
          <p:cNvSpPr>
            <a:spLocks noGrp="1"/>
          </p:cNvSpPr>
          <p:nvPr>
            <p:ph type="sldNum" sz="quarter" idx="12"/>
          </p:nvPr>
        </p:nvSpPr>
        <p:spPr/>
        <p:txBody>
          <a:bodyPr/>
          <a:lstStyle/>
          <a:p>
            <a:fld id="{4929A69E-7D8F-4515-9605-0315ABD4F316}" type="slidenum">
              <a:rPr lang="en-US" smtClean="0"/>
              <a:t>18</a:t>
            </a:fld>
            <a:endParaRPr lang="en-US" dirty="0"/>
          </a:p>
        </p:txBody>
      </p:sp>
      <p:sp>
        <p:nvSpPr>
          <p:cNvPr id="5" name="Rectangle 4"/>
          <p:cNvSpPr/>
          <p:nvPr/>
        </p:nvSpPr>
        <p:spPr>
          <a:xfrm>
            <a:off x="4582263" y="1268760"/>
            <a:ext cx="3024336" cy="360040"/>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a:solidFill>
                  <a:schemeClr val="bg1"/>
                </a:solidFill>
              </a:rPr>
              <a:t>Stages of sleep</a:t>
            </a:r>
          </a:p>
        </p:txBody>
      </p:sp>
      <p:cxnSp>
        <p:nvCxnSpPr>
          <p:cNvPr id="9" name="Straight Connector 8"/>
          <p:cNvCxnSpPr/>
          <p:nvPr/>
        </p:nvCxnSpPr>
        <p:spPr>
          <a:xfrm>
            <a:off x="6094431" y="1628799"/>
            <a:ext cx="453648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1557946" y="1629522"/>
            <a:ext cx="453648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a:off x="1557908" y="1628799"/>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a:off x="10630916" y="1628799"/>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Rectangle 14"/>
          <p:cNvSpPr/>
          <p:nvPr/>
        </p:nvSpPr>
        <p:spPr>
          <a:xfrm>
            <a:off x="567798" y="1879671"/>
            <a:ext cx="1980220" cy="41379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smtClean="0">
                <a:solidFill>
                  <a:schemeClr val="accent2">
                    <a:lumMod val="75000"/>
                  </a:schemeClr>
                </a:solidFill>
                <a:latin typeface="Calibri" panose="020F0502020204030204" pitchFamily="34" charset="0"/>
                <a:ea typeface="ＭＳ Ｐゴシック" panose="020B0600070205080204" pitchFamily="34" charset="-128"/>
              </a:rPr>
              <a:t>A- NREM </a:t>
            </a:r>
            <a:r>
              <a:rPr lang="en-US" sz="1600">
                <a:solidFill>
                  <a:schemeClr val="accent2">
                    <a:lumMod val="75000"/>
                  </a:schemeClr>
                </a:solidFill>
                <a:latin typeface="Calibri" panose="020F0502020204030204" pitchFamily="34" charset="0"/>
                <a:ea typeface="ＭＳ Ｐゴシック" panose="020B0600070205080204" pitchFamily="34" charset="-128"/>
              </a:rPr>
              <a:t>Sleep (SWS)</a:t>
            </a:r>
            <a:endParaRPr lang="en-US" sz="1600">
              <a:solidFill>
                <a:schemeClr val="accent2">
                  <a:lumMod val="75000"/>
                </a:schemeClr>
              </a:solidFill>
            </a:endParaRPr>
          </a:p>
        </p:txBody>
      </p:sp>
      <p:sp>
        <p:nvSpPr>
          <p:cNvPr id="16" name="Rectangle 15"/>
          <p:cNvSpPr/>
          <p:nvPr/>
        </p:nvSpPr>
        <p:spPr>
          <a:xfrm>
            <a:off x="9640806" y="1879671"/>
            <a:ext cx="1980220" cy="41379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smtClean="0">
                <a:solidFill>
                  <a:schemeClr val="accent2">
                    <a:lumMod val="75000"/>
                  </a:schemeClr>
                </a:solidFill>
                <a:latin typeface="Calibri" panose="020F0502020204030204" pitchFamily="34" charset="0"/>
                <a:ea typeface="ＭＳ Ｐゴシック" panose="020B0600070205080204" pitchFamily="34" charset="-128"/>
              </a:rPr>
              <a:t>B- REM </a:t>
            </a:r>
            <a:r>
              <a:rPr lang="en-US" sz="1600">
                <a:solidFill>
                  <a:schemeClr val="accent2">
                    <a:lumMod val="75000"/>
                  </a:schemeClr>
                </a:solidFill>
                <a:latin typeface="Calibri" panose="020F0502020204030204" pitchFamily="34" charset="0"/>
                <a:ea typeface="ＭＳ Ｐゴシック" panose="020B0600070205080204" pitchFamily="34" charset="-128"/>
              </a:rPr>
              <a:t>Sleep</a:t>
            </a:r>
          </a:p>
        </p:txBody>
      </p:sp>
      <p:cxnSp>
        <p:nvCxnSpPr>
          <p:cNvPr id="18" name="Straight Arrow Connector 17"/>
          <p:cNvCxnSpPr>
            <a:stCxn id="16" idx="2"/>
          </p:cNvCxnSpPr>
          <p:nvPr/>
        </p:nvCxnSpPr>
        <p:spPr>
          <a:xfrm>
            <a:off x="10630916" y="2293464"/>
            <a:ext cx="0" cy="19943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9" name="Rectangle 18"/>
          <p:cNvSpPr/>
          <p:nvPr/>
        </p:nvSpPr>
        <p:spPr>
          <a:xfrm>
            <a:off x="9640806" y="2544335"/>
            <a:ext cx="1980220" cy="41379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lnSpc>
                <a:spcPct val="80000"/>
              </a:lnSpc>
              <a:buFont typeface="Arial" panose="020B0604020202020204" pitchFamily="34" charset="0"/>
              <a:buChar char="•"/>
            </a:pPr>
            <a:r>
              <a:rPr lang="en-US" sz="1400" smtClean="0">
                <a:solidFill>
                  <a:schemeClr val="tx1"/>
                </a:solidFill>
                <a:latin typeface="Calibri" panose="020F0502020204030204" pitchFamily="34" charset="0"/>
                <a:ea typeface="ＭＳ Ｐゴシック" panose="020B0600070205080204" pitchFamily="34" charset="-128"/>
              </a:rPr>
              <a:t>Low voltage </a:t>
            </a:r>
          </a:p>
          <a:p>
            <a:pPr marL="285750" indent="-285750">
              <a:lnSpc>
                <a:spcPct val="80000"/>
              </a:lnSpc>
              <a:buFont typeface="Arial" panose="020B0604020202020204" pitchFamily="34" charset="0"/>
              <a:buChar char="•"/>
            </a:pPr>
            <a:r>
              <a:rPr lang="en-US" sz="1400" smtClean="0">
                <a:solidFill>
                  <a:schemeClr val="tx1"/>
                </a:solidFill>
                <a:latin typeface="Calibri" panose="020F0502020204030204" pitchFamily="34" charset="0"/>
                <a:ea typeface="ＭＳ Ｐゴシック" panose="020B0600070205080204" pitchFamily="34" charset="-128"/>
              </a:rPr>
              <a:t>fast </a:t>
            </a:r>
            <a:r>
              <a:rPr lang="en-US" sz="1400">
                <a:solidFill>
                  <a:schemeClr val="tx1"/>
                </a:solidFill>
                <a:latin typeface="Calibri" panose="020F0502020204030204" pitchFamily="34" charset="0"/>
                <a:ea typeface="ＭＳ Ｐゴシック" panose="020B0600070205080204" pitchFamily="34" charset="-128"/>
              </a:rPr>
              <a:t>activity </a:t>
            </a:r>
          </a:p>
        </p:txBody>
      </p:sp>
      <p:cxnSp>
        <p:nvCxnSpPr>
          <p:cNvPr id="21" name="Straight Connector 20"/>
          <p:cNvCxnSpPr>
            <a:stCxn id="15" idx="2"/>
          </p:cNvCxnSpPr>
          <p:nvPr/>
        </p:nvCxnSpPr>
        <p:spPr>
          <a:xfrm>
            <a:off x="1557908" y="2293464"/>
            <a:ext cx="0" cy="775495"/>
          </a:xfrm>
          <a:prstGeom prst="line">
            <a:avLst/>
          </a:prstGeom>
        </p:spPr>
        <p:style>
          <a:lnRef idx="1">
            <a:schemeClr val="accent2"/>
          </a:lnRef>
          <a:fillRef idx="0">
            <a:schemeClr val="accent2"/>
          </a:fillRef>
          <a:effectRef idx="0">
            <a:schemeClr val="accent2"/>
          </a:effectRef>
          <a:fontRef idx="minor">
            <a:schemeClr val="tx1"/>
          </a:fontRef>
        </p:style>
      </p:cxnSp>
      <p:cxnSp>
        <p:nvCxnSpPr>
          <p:cNvPr id="25" name="Straight Connector 24"/>
          <p:cNvCxnSpPr/>
          <p:nvPr/>
        </p:nvCxnSpPr>
        <p:spPr>
          <a:xfrm>
            <a:off x="1557908" y="3068959"/>
            <a:ext cx="907300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p:nvPr/>
        </p:nvCxnSpPr>
        <p:spPr>
          <a:xfrm>
            <a:off x="1557908" y="3068959"/>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1" name="Straight Arrow Connector 30"/>
          <p:cNvCxnSpPr/>
          <p:nvPr/>
        </p:nvCxnSpPr>
        <p:spPr>
          <a:xfrm>
            <a:off x="10630916" y="3054216"/>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3" name="Straight Arrow Connector 32"/>
          <p:cNvCxnSpPr/>
          <p:nvPr/>
        </p:nvCxnSpPr>
        <p:spPr>
          <a:xfrm>
            <a:off x="4438228" y="3068959"/>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4" name="Straight Arrow Connector 33"/>
          <p:cNvCxnSpPr/>
          <p:nvPr/>
        </p:nvCxnSpPr>
        <p:spPr>
          <a:xfrm>
            <a:off x="7606599" y="3068959"/>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5" name="Rectangle 34"/>
          <p:cNvSpPr/>
          <p:nvPr/>
        </p:nvSpPr>
        <p:spPr>
          <a:xfrm>
            <a:off x="666809" y="3298206"/>
            <a:ext cx="1782198" cy="41379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bg2">
                    <a:lumMod val="75000"/>
                  </a:schemeClr>
                </a:solidFill>
                <a:latin typeface="Calibri" panose="020F0502020204030204" pitchFamily="34" charset="0"/>
                <a:ea typeface="ＭＳ Ｐゴシック" panose="020B0600070205080204" pitchFamily="34" charset="-128"/>
              </a:rPr>
              <a:t>Stage 1 NREM </a:t>
            </a:r>
            <a:endParaRPr lang="en-US" sz="1600" dirty="0">
              <a:solidFill>
                <a:schemeClr val="bg2">
                  <a:lumMod val="75000"/>
                </a:schemeClr>
              </a:solidFill>
            </a:endParaRPr>
          </a:p>
        </p:txBody>
      </p:sp>
      <p:sp>
        <p:nvSpPr>
          <p:cNvPr id="36" name="Rectangle 35"/>
          <p:cNvSpPr/>
          <p:nvPr/>
        </p:nvSpPr>
        <p:spPr>
          <a:xfrm>
            <a:off x="3547129" y="3298206"/>
            <a:ext cx="1782198" cy="41379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a:solidFill>
                  <a:schemeClr val="bg2">
                    <a:lumMod val="75000"/>
                  </a:schemeClr>
                </a:solidFill>
                <a:latin typeface="Calibri" panose="020F0502020204030204" pitchFamily="34" charset="0"/>
                <a:ea typeface="ＭＳ Ｐゴシック" panose="020B0600070205080204" pitchFamily="34" charset="-128"/>
              </a:rPr>
              <a:t>Stage 2 NREM </a:t>
            </a:r>
            <a:endParaRPr lang="en-US" sz="1600">
              <a:solidFill>
                <a:schemeClr val="bg2">
                  <a:lumMod val="75000"/>
                </a:schemeClr>
              </a:solidFill>
            </a:endParaRPr>
          </a:p>
        </p:txBody>
      </p:sp>
      <p:sp>
        <p:nvSpPr>
          <p:cNvPr id="37" name="Rectangle 36"/>
          <p:cNvSpPr/>
          <p:nvPr/>
        </p:nvSpPr>
        <p:spPr>
          <a:xfrm>
            <a:off x="6715500" y="3298206"/>
            <a:ext cx="1782198" cy="41379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a:solidFill>
                  <a:schemeClr val="bg2">
                    <a:lumMod val="75000"/>
                  </a:schemeClr>
                </a:solidFill>
                <a:latin typeface="Calibri" panose="020F0502020204030204" pitchFamily="34" charset="0"/>
                <a:ea typeface="ＭＳ Ｐゴシック" panose="020B0600070205080204" pitchFamily="34" charset="-128"/>
              </a:rPr>
              <a:t>Stage 3 NREM </a:t>
            </a:r>
            <a:endParaRPr lang="en-US" sz="1600">
              <a:solidFill>
                <a:schemeClr val="bg2">
                  <a:lumMod val="75000"/>
                </a:schemeClr>
              </a:solidFill>
            </a:endParaRPr>
          </a:p>
        </p:txBody>
      </p:sp>
      <p:sp>
        <p:nvSpPr>
          <p:cNvPr id="38" name="Rectangle 37"/>
          <p:cNvSpPr/>
          <p:nvPr/>
        </p:nvSpPr>
        <p:spPr>
          <a:xfrm>
            <a:off x="9739817" y="3292786"/>
            <a:ext cx="1782198" cy="41379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a:solidFill>
                  <a:schemeClr val="bg2">
                    <a:lumMod val="75000"/>
                  </a:schemeClr>
                </a:solidFill>
                <a:latin typeface="Calibri" panose="020F0502020204030204" pitchFamily="34" charset="0"/>
                <a:ea typeface="ＭＳ Ｐゴシック" panose="020B0600070205080204" pitchFamily="34" charset="-128"/>
              </a:rPr>
              <a:t>Stage 4 NREM </a:t>
            </a:r>
            <a:endParaRPr lang="en-US" sz="1600">
              <a:solidFill>
                <a:schemeClr val="bg2">
                  <a:lumMod val="75000"/>
                </a:schemeClr>
              </a:solidFill>
            </a:endParaRPr>
          </a:p>
        </p:txBody>
      </p:sp>
      <p:sp>
        <p:nvSpPr>
          <p:cNvPr id="39" name="Rectangle 38"/>
          <p:cNvSpPr/>
          <p:nvPr/>
        </p:nvSpPr>
        <p:spPr>
          <a:xfrm>
            <a:off x="264568" y="3787351"/>
            <a:ext cx="2586679" cy="251189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lnSpc>
                <a:spcPct val="80000"/>
              </a:lnSpc>
              <a:buFontTx/>
              <a:buChar char="-"/>
            </a:pPr>
            <a:r>
              <a:rPr lang="en-US" sz="1400" dirty="0" smtClean="0">
                <a:solidFill>
                  <a:schemeClr val="tx1"/>
                </a:solidFill>
                <a:ea typeface="ＭＳ Ｐゴシック" panose="020B0600070205080204" pitchFamily="34" charset="-128"/>
                <a:sym typeface="Wingdings" panose="05000000000000000000" pitchFamily="2" charset="2"/>
              </a:rPr>
              <a:t>This stage is an initial stage between awakening and sleep.</a:t>
            </a:r>
          </a:p>
          <a:p>
            <a:pPr marL="285750" indent="-285750">
              <a:lnSpc>
                <a:spcPct val="80000"/>
              </a:lnSpc>
              <a:buFontTx/>
              <a:buChar char="-"/>
            </a:pPr>
            <a:r>
              <a:rPr lang="en-US" sz="1400" dirty="0" smtClean="0">
                <a:solidFill>
                  <a:schemeClr val="tx1"/>
                </a:solidFill>
                <a:ea typeface="ＭＳ Ｐゴシック" panose="020B0600070205080204" pitchFamily="34" charset="-128"/>
                <a:sym typeface="Wingdings" panose="05000000000000000000" pitchFamily="2" charset="2"/>
              </a:rPr>
              <a:t>It normally lasts from 1-7 minutes.</a:t>
            </a:r>
          </a:p>
          <a:p>
            <a:pPr marL="285750" indent="-285750">
              <a:lnSpc>
                <a:spcPct val="80000"/>
              </a:lnSpc>
              <a:buFontTx/>
              <a:buChar char="-"/>
            </a:pPr>
            <a:r>
              <a:rPr lang="en-US" sz="1400" dirty="0" smtClean="0">
                <a:solidFill>
                  <a:schemeClr val="tx1"/>
                </a:solidFill>
                <a:ea typeface="ＭＳ Ｐゴシック" panose="020B0600070205080204" pitchFamily="34" charset="-128"/>
                <a:sym typeface="Wingdings" panose="05000000000000000000" pitchFamily="2" charset="2"/>
              </a:rPr>
              <a:t>The person feels relaxed with eyes closed.</a:t>
            </a:r>
          </a:p>
          <a:p>
            <a:pPr marL="285750" indent="-285750">
              <a:lnSpc>
                <a:spcPct val="80000"/>
              </a:lnSpc>
              <a:buFontTx/>
              <a:buChar char="-"/>
            </a:pPr>
            <a:r>
              <a:rPr lang="en-US" sz="1400" dirty="0" smtClean="0">
                <a:solidFill>
                  <a:schemeClr val="tx1"/>
                </a:solidFill>
                <a:ea typeface="ＭＳ Ｐゴシック" panose="020B0600070205080204" pitchFamily="34" charset="-128"/>
                <a:sym typeface="Wingdings" panose="05000000000000000000" pitchFamily="2" charset="2"/>
              </a:rPr>
              <a:t>If awakened, the person will frequently say that he has not been sleeping.</a:t>
            </a:r>
          </a:p>
          <a:p>
            <a:pPr marL="285750" indent="-285750">
              <a:lnSpc>
                <a:spcPct val="80000"/>
              </a:lnSpc>
              <a:buFontTx/>
              <a:buChar char="-"/>
            </a:pPr>
            <a:r>
              <a:rPr lang="en-US" sz="1400" dirty="0" smtClean="0">
                <a:solidFill>
                  <a:schemeClr val="tx1"/>
                </a:solidFill>
                <a:ea typeface="ＭＳ Ｐゴシック" panose="020B0600070205080204" pitchFamily="34" charset="-128"/>
                <a:sym typeface="Wingdings" panose="05000000000000000000" pitchFamily="2" charset="2"/>
              </a:rPr>
              <a:t>EEG findings: Alpha waves diminish and Theta waves appear on EEG.</a:t>
            </a:r>
            <a:endParaRPr lang="en-US" sz="1400" dirty="0">
              <a:solidFill>
                <a:schemeClr val="tx1"/>
              </a:solidFill>
              <a:ea typeface="ＭＳ Ｐゴシック" panose="020B0600070205080204" pitchFamily="34" charset="-128"/>
              <a:sym typeface="Wingdings" panose="05000000000000000000" pitchFamily="2" charset="2"/>
            </a:endParaRPr>
          </a:p>
        </p:txBody>
      </p:sp>
      <p:sp>
        <p:nvSpPr>
          <p:cNvPr id="32" name="TextBox 31"/>
          <p:cNvSpPr txBox="1"/>
          <p:nvPr/>
        </p:nvSpPr>
        <p:spPr>
          <a:xfrm>
            <a:off x="9266410" y="0"/>
            <a:ext cx="2922415"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43" name="Rectangle 42"/>
          <p:cNvSpPr/>
          <p:nvPr/>
        </p:nvSpPr>
        <p:spPr>
          <a:xfrm>
            <a:off x="3288923" y="3787351"/>
            <a:ext cx="2586679" cy="251189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lnSpc>
                <a:spcPct val="80000"/>
              </a:lnSpc>
              <a:buFontTx/>
              <a:buChar char="-"/>
            </a:pPr>
            <a:r>
              <a:rPr lang="en-US" sz="1400" dirty="0" smtClean="0">
                <a:solidFill>
                  <a:schemeClr val="tx1"/>
                </a:solidFill>
                <a:ea typeface="ＭＳ Ｐゴシック" panose="020B0600070205080204" pitchFamily="34" charset="-128"/>
                <a:sym typeface="Wingdings" panose="05000000000000000000" pitchFamily="2" charset="2"/>
              </a:rPr>
              <a:t>This is the first stage of true sleep.</a:t>
            </a:r>
          </a:p>
          <a:p>
            <a:pPr marL="285750" indent="-285750">
              <a:lnSpc>
                <a:spcPct val="80000"/>
              </a:lnSpc>
              <a:buFontTx/>
              <a:buChar char="-"/>
            </a:pPr>
            <a:r>
              <a:rPr lang="en-US" sz="1400" dirty="0" smtClean="0">
                <a:solidFill>
                  <a:schemeClr val="tx1"/>
                </a:solidFill>
                <a:ea typeface="ＭＳ Ｐゴシック" panose="020B0600070205080204" pitchFamily="34" charset="-128"/>
                <a:sym typeface="Wingdings" panose="05000000000000000000" pitchFamily="2" charset="2"/>
              </a:rPr>
              <a:t>The person experiences only light sleep.</a:t>
            </a:r>
          </a:p>
          <a:p>
            <a:pPr marL="285750" indent="-285750">
              <a:lnSpc>
                <a:spcPct val="80000"/>
              </a:lnSpc>
              <a:buFontTx/>
              <a:buChar char="-"/>
            </a:pPr>
            <a:r>
              <a:rPr lang="en-US" sz="1400" dirty="0" smtClean="0">
                <a:solidFill>
                  <a:schemeClr val="tx1"/>
                </a:solidFill>
                <a:ea typeface="ＭＳ Ｐゴシック" panose="020B0600070205080204" pitchFamily="34" charset="-128"/>
                <a:sym typeface="Wingdings" panose="05000000000000000000" pitchFamily="2" charset="2"/>
              </a:rPr>
              <a:t>It is a little harder to wake the person.</a:t>
            </a:r>
          </a:p>
          <a:p>
            <a:pPr marL="285750" indent="-285750">
              <a:lnSpc>
                <a:spcPct val="80000"/>
              </a:lnSpc>
              <a:buFontTx/>
              <a:buChar char="-"/>
            </a:pPr>
            <a:r>
              <a:rPr lang="en-US" sz="1400" dirty="0" smtClean="0">
                <a:solidFill>
                  <a:schemeClr val="tx1"/>
                </a:solidFill>
                <a:ea typeface="ＭＳ Ｐゴシック" panose="020B0600070205080204" pitchFamily="34" charset="-128"/>
                <a:sym typeface="Wingdings" panose="05000000000000000000" pitchFamily="2" charset="2"/>
              </a:rPr>
              <a:t>Fragment of dream may be experienced.</a:t>
            </a:r>
          </a:p>
          <a:p>
            <a:pPr marL="285750" indent="-285750">
              <a:lnSpc>
                <a:spcPct val="80000"/>
              </a:lnSpc>
              <a:buFontTx/>
              <a:buChar char="-"/>
            </a:pPr>
            <a:r>
              <a:rPr lang="en-US" sz="1400" dirty="0" smtClean="0">
                <a:solidFill>
                  <a:schemeClr val="tx1"/>
                </a:solidFill>
                <a:ea typeface="ＭＳ Ｐゴシック" panose="020B0600070205080204" pitchFamily="34" charset="-128"/>
                <a:sym typeface="Wingdings" panose="05000000000000000000" pitchFamily="2" charset="2"/>
              </a:rPr>
              <a:t>Eye may slowly roll from side to side.</a:t>
            </a:r>
          </a:p>
          <a:p>
            <a:pPr marL="285750" indent="-285750">
              <a:lnSpc>
                <a:spcPct val="80000"/>
              </a:lnSpc>
              <a:buFontTx/>
              <a:buChar char="-"/>
            </a:pPr>
            <a:r>
              <a:rPr lang="en-US" sz="1400" dirty="0" smtClean="0">
                <a:solidFill>
                  <a:schemeClr val="tx1"/>
                </a:solidFill>
                <a:ea typeface="ＭＳ Ｐゴシック" panose="020B0600070205080204" pitchFamily="34" charset="-128"/>
                <a:sym typeface="Wingdings" panose="05000000000000000000" pitchFamily="2" charset="2"/>
              </a:rPr>
              <a:t>EEG findings: Shows sleep spindles (sudden, sharply, pointed waves 12-14 HZ (cycles/sec).</a:t>
            </a:r>
            <a:endParaRPr lang="en-US" sz="1400" dirty="0">
              <a:solidFill>
                <a:schemeClr val="tx1"/>
              </a:solidFill>
              <a:ea typeface="ＭＳ Ｐゴシック" panose="020B0600070205080204" pitchFamily="34" charset="-128"/>
              <a:sym typeface="Wingdings" panose="05000000000000000000" pitchFamily="2" charset="2"/>
            </a:endParaRPr>
          </a:p>
        </p:txBody>
      </p:sp>
      <p:sp>
        <p:nvSpPr>
          <p:cNvPr id="44" name="Rectangle 43"/>
          <p:cNvSpPr/>
          <p:nvPr/>
        </p:nvSpPr>
        <p:spPr>
          <a:xfrm>
            <a:off x="6313278" y="3787350"/>
            <a:ext cx="2586679" cy="251189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lnSpc>
                <a:spcPct val="80000"/>
              </a:lnSpc>
              <a:buFontTx/>
              <a:buChar char="-"/>
            </a:pPr>
            <a:r>
              <a:rPr lang="en-US" sz="1400" dirty="0" smtClean="0">
                <a:solidFill>
                  <a:schemeClr val="tx1"/>
                </a:solidFill>
                <a:ea typeface="ＭＳ Ｐゴシック" panose="020B0600070205080204" pitchFamily="34" charset="-128"/>
                <a:sym typeface="Wingdings" panose="05000000000000000000" pitchFamily="2" charset="2"/>
              </a:rPr>
              <a:t>This is the period of moderately deep sleep.</a:t>
            </a:r>
          </a:p>
          <a:p>
            <a:pPr marL="285750" indent="-285750">
              <a:lnSpc>
                <a:spcPct val="80000"/>
              </a:lnSpc>
              <a:buFontTx/>
              <a:buChar char="-"/>
            </a:pPr>
            <a:r>
              <a:rPr lang="en-US" sz="1400" dirty="0" smtClean="0">
                <a:solidFill>
                  <a:schemeClr val="tx1"/>
                </a:solidFill>
                <a:ea typeface="ＭＳ Ｐゴシック" panose="020B0600070205080204" pitchFamily="34" charset="-128"/>
                <a:sym typeface="Wingdings" panose="05000000000000000000" pitchFamily="2" charset="2"/>
              </a:rPr>
              <a:t>The person is very relaxed.</a:t>
            </a:r>
          </a:p>
          <a:p>
            <a:pPr marL="285750" indent="-285750">
              <a:lnSpc>
                <a:spcPct val="80000"/>
              </a:lnSpc>
              <a:buFontTx/>
              <a:buChar char="-"/>
            </a:pPr>
            <a:r>
              <a:rPr lang="en-US" sz="1400" dirty="0" smtClean="0">
                <a:solidFill>
                  <a:schemeClr val="tx1"/>
                </a:solidFill>
                <a:ea typeface="ＭＳ Ｐゴシック" panose="020B0600070205080204" pitchFamily="34" charset="-128"/>
                <a:sym typeface="Wingdings" panose="05000000000000000000" pitchFamily="2" charset="2"/>
              </a:rPr>
              <a:t>Body temperature begin to fall.</a:t>
            </a:r>
          </a:p>
          <a:p>
            <a:pPr marL="285750" indent="-285750">
              <a:lnSpc>
                <a:spcPct val="80000"/>
              </a:lnSpc>
              <a:buFontTx/>
              <a:buChar char="-"/>
            </a:pPr>
            <a:r>
              <a:rPr lang="en-US" sz="1400" dirty="0" smtClean="0">
                <a:solidFill>
                  <a:schemeClr val="tx1"/>
                </a:solidFill>
                <a:ea typeface="ＭＳ Ｐゴシック" panose="020B0600070205080204" pitchFamily="34" charset="-128"/>
                <a:sym typeface="Wingdings" panose="05000000000000000000" pitchFamily="2" charset="2"/>
              </a:rPr>
              <a:t>B.P decreases.</a:t>
            </a:r>
          </a:p>
          <a:p>
            <a:pPr marL="285750" indent="-285750">
              <a:lnSpc>
                <a:spcPct val="80000"/>
              </a:lnSpc>
              <a:buFontTx/>
              <a:buChar char="-"/>
            </a:pPr>
            <a:r>
              <a:rPr lang="en-US" sz="1400" dirty="0" smtClean="0">
                <a:solidFill>
                  <a:schemeClr val="tx1"/>
                </a:solidFill>
                <a:ea typeface="ＭＳ Ｐゴシック" panose="020B0600070205080204" pitchFamily="34" charset="-128"/>
                <a:sym typeface="Wingdings" panose="05000000000000000000" pitchFamily="2" charset="2"/>
              </a:rPr>
              <a:t>Difficult to awaken the person.</a:t>
            </a:r>
          </a:p>
          <a:p>
            <a:pPr marL="285750" indent="-285750">
              <a:lnSpc>
                <a:spcPct val="80000"/>
              </a:lnSpc>
              <a:buFontTx/>
              <a:buChar char="-"/>
            </a:pPr>
            <a:r>
              <a:rPr lang="en-US" sz="1400" dirty="0" smtClean="0">
                <a:solidFill>
                  <a:schemeClr val="tx1"/>
                </a:solidFill>
                <a:ea typeface="ＭＳ Ｐゴシック" panose="020B0600070205080204" pitchFamily="34" charset="-128"/>
                <a:sym typeface="Wingdings" panose="05000000000000000000" pitchFamily="2" charset="2"/>
              </a:rPr>
              <a:t>This stage occurs about 20-25 minutes after falling asleep.</a:t>
            </a:r>
          </a:p>
          <a:p>
            <a:pPr marL="285750" indent="-285750">
              <a:lnSpc>
                <a:spcPct val="80000"/>
              </a:lnSpc>
              <a:buFontTx/>
              <a:buChar char="-"/>
            </a:pPr>
            <a:r>
              <a:rPr lang="en-US" sz="1400" dirty="0" smtClean="0">
                <a:solidFill>
                  <a:schemeClr val="tx1"/>
                </a:solidFill>
                <a:ea typeface="ＭＳ Ｐゴシック" panose="020B0600070205080204" pitchFamily="34" charset="-128"/>
                <a:sym typeface="Wingdings" panose="05000000000000000000" pitchFamily="2" charset="2"/>
              </a:rPr>
              <a:t>EEG findings: Shows mixture of sleep spindles and delta waves. </a:t>
            </a:r>
            <a:endParaRPr lang="en-US" sz="1400" dirty="0">
              <a:solidFill>
                <a:schemeClr val="tx1"/>
              </a:solidFill>
              <a:ea typeface="ＭＳ Ｐゴシック" panose="020B0600070205080204" pitchFamily="34" charset="-128"/>
              <a:sym typeface="Wingdings" panose="05000000000000000000" pitchFamily="2" charset="2"/>
            </a:endParaRPr>
          </a:p>
        </p:txBody>
      </p:sp>
      <p:sp>
        <p:nvSpPr>
          <p:cNvPr id="45" name="Rectangle 44"/>
          <p:cNvSpPr/>
          <p:nvPr/>
        </p:nvSpPr>
        <p:spPr>
          <a:xfrm>
            <a:off x="9346289" y="3775666"/>
            <a:ext cx="2586679" cy="251189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lnSpc>
                <a:spcPct val="80000"/>
              </a:lnSpc>
              <a:buFontTx/>
              <a:buChar char="-"/>
            </a:pPr>
            <a:r>
              <a:rPr lang="en-US" sz="1300" dirty="0" smtClean="0">
                <a:solidFill>
                  <a:schemeClr val="tx1"/>
                </a:solidFill>
                <a:ea typeface="ＭＳ Ｐゴシック" panose="020B0600070205080204" pitchFamily="34" charset="-128"/>
                <a:sym typeface="Wingdings" panose="05000000000000000000" pitchFamily="2" charset="2"/>
              </a:rPr>
              <a:t>Deep sleep starts.</a:t>
            </a:r>
          </a:p>
          <a:p>
            <a:pPr marL="285750" indent="-285750">
              <a:lnSpc>
                <a:spcPct val="80000"/>
              </a:lnSpc>
              <a:buFontTx/>
              <a:buChar char="-"/>
            </a:pPr>
            <a:r>
              <a:rPr lang="en-US" sz="1300" dirty="0" smtClean="0">
                <a:solidFill>
                  <a:schemeClr val="tx1"/>
                </a:solidFill>
                <a:ea typeface="ＭＳ Ｐゴシック" panose="020B0600070205080204" pitchFamily="34" charset="-128"/>
                <a:sym typeface="Wingdings" panose="05000000000000000000" pitchFamily="2" charset="2"/>
              </a:rPr>
              <a:t>Person become fully relaxed.</a:t>
            </a:r>
          </a:p>
          <a:p>
            <a:pPr marL="285750" indent="-285750">
              <a:lnSpc>
                <a:spcPct val="80000"/>
              </a:lnSpc>
              <a:buFontTx/>
              <a:buChar char="-"/>
            </a:pPr>
            <a:r>
              <a:rPr lang="en-US" sz="1300" dirty="0" smtClean="0">
                <a:solidFill>
                  <a:schemeClr val="tx1"/>
                </a:solidFill>
                <a:ea typeface="ＭＳ Ｐゴシック" panose="020B0600070205080204" pitchFamily="34" charset="-128"/>
                <a:sym typeface="Wingdings" panose="05000000000000000000" pitchFamily="2" charset="2"/>
              </a:rPr>
              <a:t>Respond slowly if awakened.</a:t>
            </a:r>
          </a:p>
          <a:p>
            <a:pPr marL="285750" indent="-285750">
              <a:lnSpc>
                <a:spcPct val="80000"/>
              </a:lnSpc>
              <a:buFontTx/>
              <a:buChar char="-"/>
            </a:pPr>
            <a:r>
              <a:rPr lang="en-US" sz="1300" dirty="0" smtClean="0">
                <a:solidFill>
                  <a:schemeClr val="tx1"/>
                </a:solidFill>
                <a:ea typeface="ＭＳ Ｐゴシック" panose="020B0600070205080204" pitchFamily="34" charset="-128"/>
                <a:sym typeface="Wingdings" panose="05000000000000000000" pitchFamily="2" charset="2"/>
              </a:rPr>
              <a:t>EEG findings: Dominated by Delta waves.</a:t>
            </a:r>
          </a:p>
          <a:p>
            <a:pPr marL="285750" indent="-285750">
              <a:lnSpc>
                <a:spcPct val="80000"/>
              </a:lnSpc>
              <a:buFontTx/>
              <a:buChar char="-"/>
            </a:pPr>
            <a:r>
              <a:rPr lang="en-US" sz="1300" u="sng" dirty="0" smtClean="0">
                <a:solidFill>
                  <a:schemeClr val="tx1"/>
                </a:solidFill>
                <a:ea typeface="ＭＳ Ｐゴシック" panose="020B0600070205080204" pitchFamily="34" charset="-128"/>
                <a:sym typeface="Wingdings" panose="05000000000000000000" pitchFamily="2" charset="2"/>
              </a:rPr>
              <a:t>Note:</a:t>
            </a:r>
            <a:r>
              <a:rPr lang="en-US" sz="1300" dirty="0">
                <a:solidFill>
                  <a:schemeClr val="tx1"/>
                </a:solidFill>
                <a:ea typeface="ＭＳ Ｐゴシック" panose="020B0600070205080204" pitchFamily="34" charset="-128"/>
                <a:sym typeface="Wingdings" panose="05000000000000000000" pitchFamily="2" charset="2"/>
              </a:rPr>
              <a:t> </a:t>
            </a:r>
            <a:r>
              <a:rPr lang="en-US" sz="1300" dirty="0" smtClean="0">
                <a:solidFill>
                  <a:schemeClr val="tx1"/>
                </a:solidFill>
                <a:ea typeface="ＭＳ Ｐゴシック" panose="020B0600070205080204" pitchFamily="34" charset="-128"/>
                <a:sym typeface="Wingdings" panose="05000000000000000000" pitchFamily="2" charset="2"/>
              </a:rPr>
              <a:t>Most sleep during each night is of a slow wave.</a:t>
            </a:r>
          </a:p>
          <a:p>
            <a:pPr marL="285750" indent="-285750">
              <a:lnSpc>
                <a:spcPct val="80000"/>
              </a:lnSpc>
              <a:buFontTx/>
              <a:buChar char="-"/>
            </a:pPr>
            <a:r>
              <a:rPr lang="en-US" sz="1300" dirty="0" smtClean="0">
                <a:solidFill>
                  <a:schemeClr val="tx1"/>
                </a:solidFill>
                <a:ea typeface="ＭＳ Ｐゴシック" panose="020B0600070205080204" pitchFamily="34" charset="-128"/>
                <a:sym typeface="Wingdings" panose="05000000000000000000" pitchFamily="2" charset="2"/>
              </a:rPr>
              <a:t>Lasts for 80-90 minutes.</a:t>
            </a:r>
          </a:p>
          <a:p>
            <a:pPr marL="285750" indent="-285750">
              <a:lnSpc>
                <a:spcPct val="80000"/>
              </a:lnSpc>
              <a:buFontTx/>
              <a:buChar char="-"/>
            </a:pPr>
            <a:r>
              <a:rPr lang="en-US" sz="1300" dirty="0" smtClean="0">
                <a:solidFill>
                  <a:schemeClr val="tx1"/>
                </a:solidFill>
                <a:ea typeface="ＭＳ Ｐゴシック" panose="020B0600070205080204" pitchFamily="34" charset="-128"/>
                <a:sym typeface="Wingdings" panose="05000000000000000000" pitchFamily="2" charset="2"/>
              </a:rPr>
              <a:t>Dreams / nightmares even occur.</a:t>
            </a:r>
          </a:p>
          <a:p>
            <a:pPr marL="285750" indent="-285750">
              <a:lnSpc>
                <a:spcPct val="80000"/>
              </a:lnSpc>
              <a:buFontTx/>
              <a:buChar char="-"/>
            </a:pPr>
            <a:r>
              <a:rPr lang="en-US" sz="1300" dirty="0" smtClean="0">
                <a:solidFill>
                  <a:schemeClr val="tx1"/>
                </a:solidFill>
                <a:ea typeface="ＭＳ Ｐゴシック" panose="020B0600070205080204" pitchFamily="34" charset="-128"/>
                <a:sym typeface="Wingdings" panose="05000000000000000000" pitchFamily="2" charset="2"/>
              </a:rPr>
              <a:t>The difference is that the dreams in slow wave sleep are not remembered but in REM, dreams can be remembered.</a:t>
            </a:r>
            <a:endParaRPr lang="en-US" sz="1300" dirty="0">
              <a:solidFill>
                <a:schemeClr val="tx1"/>
              </a:solidFill>
              <a:ea typeface="ＭＳ Ｐゴシック" panose="020B0600070205080204" pitchFamily="34" charset="-128"/>
              <a:sym typeface="Wingdings" panose="05000000000000000000" pitchFamily="2" charset="2"/>
            </a:endParaRPr>
          </a:p>
        </p:txBody>
      </p:sp>
    </p:spTree>
    <p:extLst>
      <p:ext uri="{BB962C8B-B14F-4D97-AF65-F5344CB8AC3E}">
        <p14:creationId xmlns:p14="http://schemas.microsoft.com/office/powerpoint/2010/main" val="4194773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1">
                    <a:lumMod val="50000"/>
                  </a:schemeClr>
                </a:solidFill>
              </a:rPr>
              <a:t>Sleep stages ( NREM ) </a:t>
            </a:r>
            <a:endParaRPr lang="en-US" sz="3200"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19</a:t>
            </a:fld>
            <a:endParaRPr lang="en-US" dirty="0"/>
          </a:p>
        </p:txBody>
      </p:sp>
      <p:pic>
        <p:nvPicPr>
          <p:cNvPr id="6" name="Content Placeholder 5"/>
          <p:cNvPicPr>
            <a:picLocks noGrp="1" noChangeAspect="1"/>
          </p:cNvPicPr>
          <p:nvPr>
            <p:ph sz="quarter" idx="1"/>
          </p:nvPr>
        </p:nvPicPr>
        <p:blipFill>
          <a:blip r:embed="rId2"/>
          <a:stretch>
            <a:fillRect/>
          </a:stretch>
        </p:blipFill>
        <p:spPr>
          <a:xfrm>
            <a:off x="609460" y="1480640"/>
            <a:ext cx="5081221" cy="4523580"/>
          </a:xfrm>
          <a:prstGeom prst="rect">
            <a:avLst/>
          </a:prstGeom>
        </p:spPr>
      </p:pic>
      <p:pic>
        <p:nvPicPr>
          <p:cNvPr id="7" name="Content Placeholder 6"/>
          <p:cNvPicPr>
            <a:picLocks noGrp="1" noChangeAspect="1"/>
          </p:cNvPicPr>
          <p:nvPr>
            <p:ph sz="quarter" idx="2"/>
          </p:nvPr>
        </p:nvPicPr>
        <p:blipFill>
          <a:blip r:embed="rId3"/>
          <a:stretch>
            <a:fillRect/>
          </a:stretch>
        </p:blipFill>
        <p:spPr>
          <a:xfrm>
            <a:off x="6261912" y="1480640"/>
            <a:ext cx="5317491" cy="4523580"/>
          </a:xfrm>
          <a:prstGeom prst="rect">
            <a:avLst/>
          </a:prstGeom>
        </p:spPr>
      </p:pic>
      <p:sp>
        <p:nvSpPr>
          <p:cNvPr id="8" name="Rectangle 7"/>
          <p:cNvSpPr/>
          <p:nvPr/>
        </p:nvSpPr>
        <p:spPr>
          <a:xfrm>
            <a:off x="9672397" y="0"/>
            <a:ext cx="2516428" cy="40466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solidFill>
                  <a:schemeClr val="bg1"/>
                </a:solidFill>
              </a:rPr>
              <a:t>Extra</a:t>
            </a:r>
            <a:endParaRPr lang="en-US" sz="2800" dirty="0">
              <a:solidFill>
                <a:schemeClr val="bg1"/>
              </a:solidFill>
            </a:endParaRPr>
          </a:p>
        </p:txBody>
      </p:sp>
    </p:spTree>
    <p:extLst>
      <p:ext uri="{BB962C8B-B14F-4D97-AF65-F5344CB8AC3E}">
        <p14:creationId xmlns:p14="http://schemas.microsoft.com/office/powerpoint/2010/main" val="225385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2260841" y="513930"/>
            <a:ext cx="7443889" cy="848865"/>
          </a:xfrm>
          <a:prstGeom prst="foldedCorner">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3999" b="1" smtClean="0">
                <a:solidFill>
                  <a:srgbClr val="9FB8CD">
                    <a:lumMod val="75000"/>
                  </a:srgbClr>
                </a:solidFill>
                <a:latin typeface="Arial Black" panose="020B0A04020102020204" pitchFamily="34" charset="0"/>
              </a:rPr>
              <a:t>Physiology </a:t>
            </a:r>
            <a:r>
              <a:rPr lang="en-US" sz="3999" b="1">
                <a:solidFill>
                  <a:srgbClr val="9FB8CD">
                    <a:lumMod val="75000"/>
                  </a:srgbClr>
                </a:solidFill>
                <a:latin typeface="Arial Black" panose="020B0A04020102020204" pitchFamily="34" charset="0"/>
              </a:rPr>
              <a:t>of sleep</a:t>
            </a:r>
            <a:endParaRPr lang="en-US" sz="1999" dirty="0"/>
          </a:p>
        </p:txBody>
      </p:sp>
      <p:sp>
        <p:nvSpPr>
          <p:cNvPr id="4" name="Flowchart: Process 3"/>
          <p:cNvSpPr/>
          <p:nvPr/>
        </p:nvSpPr>
        <p:spPr>
          <a:xfrm>
            <a:off x="837828" y="1698622"/>
            <a:ext cx="10289916" cy="4250658"/>
          </a:xfrm>
          <a:prstGeom prst="flowChartProcess">
            <a:avLst/>
          </a:prstGeom>
          <a:solidFill>
            <a:schemeClr val="accent2">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lvl="0"/>
            <a:r>
              <a:rPr lang="en-US" b="1" dirty="0">
                <a:solidFill>
                  <a:schemeClr val="accent1">
                    <a:lumMod val="75000"/>
                  </a:schemeClr>
                </a:solidFill>
              </a:rPr>
              <a:t>Objectives:   </a:t>
            </a:r>
            <a:endParaRPr lang="en-US" b="1" dirty="0" smtClean="0">
              <a:solidFill>
                <a:schemeClr val="accent1">
                  <a:lumMod val="75000"/>
                </a:schemeClr>
              </a:solidFill>
            </a:endParaRPr>
          </a:p>
          <a:p>
            <a:pPr lvl="0"/>
            <a:r>
              <a:rPr lang="en-US" b="1" dirty="0" smtClean="0">
                <a:solidFill>
                  <a:schemeClr val="accent1">
                    <a:lumMod val="75000"/>
                  </a:schemeClr>
                </a:solidFill>
              </a:rPr>
              <a:t>                                </a:t>
            </a:r>
            <a:endParaRPr lang="en-US" b="1" dirty="0">
              <a:solidFill>
                <a:schemeClr val="accent1">
                  <a:lumMod val="75000"/>
                </a:schemeClr>
              </a:solidFill>
            </a:endParaRPr>
          </a:p>
          <a:p>
            <a:pPr marL="342900" lvl="0" indent="-342900">
              <a:buAutoNum type="arabicPeriod"/>
            </a:pPr>
            <a:r>
              <a:rPr lang="en-US" dirty="0">
                <a:solidFill>
                  <a:schemeClr val="tx2"/>
                </a:solidFill>
              </a:rPr>
              <a:t>Explain the differences between sleep and coma.</a:t>
            </a:r>
          </a:p>
          <a:p>
            <a:pPr marL="342900" lvl="0" indent="-342900">
              <a:buAutoNum type="arabicPeriod"/>
            </a:pPr>
            <a:r>
              <a:rPr lang="en-US" dirty="0">
                <a:solidFill>
                  <a:schemeClr val="tx2"/>
                </a:solidFill>
              </a:rPr>
              <a:t>Define NREM (non-rapid eye movement, SWS) and REM (rapid eye movement) sleep.</a:t>
            </a:r>
          </a:p>
          <a:p>
            <a:pPr marL="342900" lvl="0" indent="-342900">
              <a:buAutoNum type="arabicPeriod"/>
            </a:pPr>
            <a:r>
              <a:rPr lang="en-US" dirty="0">
                <a:solidFill>
                  <a:schemeClr val="tx2"/>
                </a:solidFill>
              </a:rPr>
              <a:t>Describe how NREM and REM sleep are distributed during a normal night sleep in the average adult human.</a:t>
            </a:r>
          </a:p>
          <a:p>
            <a:pPr marL="342900" lvl="0" indent="-342900">
              <a:buAutoNum type="arabicPeriod"/>
            </a:pPr>
            <a:r>
              <a:rPr lang="en-US" dirty="0">
                <a:solidFill>
                  <a:schemeClr val="tx2"/>
                </a:solidFill>
              </a:rPr>
              <a:t>Describe the behavioral and autonomic features associated with NREM and REM sleep.</a:t>
            </a:r>
          </a:p>
          <a:p>
            <a:pPr marL="342900" lvl="0" indent="-342900">
              <a:buAutoNum type="arabicPeriod"/>
            </a:pPr>
            <a:r>
              <a:rPr lang="en-US" dirty="0">
                <a:solidFill>
                  <a:schemeClr val="tx2"/>
                </a:solidFill>
              </a:rPr>
              <a:t>Describe EEG, as a physiological tool, is being used to delineate in which stage of sleep (or wakefulness) a person is.</a:t>
            </a:r>
          </a:p>
          <a:p>
            <a:pPr marL="342900" lvl="0" indent="-342900">
              <a:buAutoNum type="arabicPeriod"/>
            </a:pPr>
            <a:r>
              <a:rPr lang="en-US" dirty="0">
                <a:solidFill>
                  <a:schemeClr val="tx2"/>
                </a:solidFill>
              </a:rPr>
              <a:t>Appreciate how the total sleep duration and different sleep stages vary with different ages in normal humans.</a:t>
            </a:r>
          </a:p>
          <a:p>
            <a:pPr marL="342900" lvl="0" indent="-342900">
              <a:buAutoNum type="arabicPeriod"/>
            </a:pPr>
            <a:r>
              <a:rPr lang="en-US" dirty="0">
                <a:solidFill>
                  <a:schemeClr val="tx2"/>
                </a:solidFill>
              </a:rPr>
              <a:t>Describe the current theories about the neural basis of sleep.</a:t>
            </a:r>
            <a:endParaRPr lang="en-US" sz="1999" dirty="0">
              <a:solidFill>
                <a:prstClr val="black"/>
              </a:solidFill>
              <a:latin typeface="Gill Sans MT"/>
            </a:endParaRPr>
          </a:p>
        </p:txBody>
      </p:sp>
      <p:sp>
        <p:nvSpPr>
          <p:cNvPr id="10" name="Rectangle 9"/>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1" name="Rectangle 10"/>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2" name="Rectangle 11"/>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2" name="Slide Number Placeholder 1"/>
          <p:cNvSpPr>
            <a:spLocks noGrp="1"/>
          </p:cNvSpPr>
          <p:nvPr>
            <p:ph type="sldNum" sz="quarter" idx="12"/>
          </p:nvPr>
        </p:nvSpPr>
        <p:spPr/>
        <p:txBody>
          <a:bodyPr/>
          <a:lstStyle/>
          <a:p>
            <a:fld id="{4929A69E-7D8F-4515-9605-0315ABD4F316}" type="slidenum">
              <a:rPr lang="en-US" smtClean="0"/>
              <a:t>2</a:t>
            </a:fld>
            <a:endParaRPr lang="en-US" dirty="0"/>
          </a:p>
        </p:txBody>
      </p:sp>
    </p:spTree>
    <p:extLst>
      <p:ext uri="{BB962C8B-B14F-4D97-AF65-F5344CB8AC3E}">
        <p14:creationId xmlns:p14="http://schemas.microsoft.com/office/powerpoint/2010/main" val="1805047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Distribution of Sleep Stages </a:t>
            </a:r>
          </a:p>
        </p:txBody>
      </p:sp>
      <p:sp>
        <p:nvSpPr>
          <p:cNvPr id="3" name="Slide Number Placeholder 2"/>
          <p:cNvSpPr>
            <a:spLocks noGrp="1"/>
          </p:cNvSpPr>
          <p:nvPr>
            <p:ph type="sldNum" sz="quarter" idx="12"/>
          </p:nvPr>
        </p:nvSpPr>
        <p:spPr/>
        <p:txBody>
          <a:bodyPr/>
          <a:lstStyle/>
          <a:p>
            <a:fld id="{4929A69E-7D8F-4515-9605-0315ABD4F316}" type="slidenum">
              <a:rPr lang="en-US" smtClean="0"/>
              <a:t>20</a:t>
            </a:fld>
            <a:endParaRPr lang="en-US" dirty="0"/>
          </a:p>
        </p:txBody>
      </p:sp>
      <p:sp>
        <p:nvSpPr>
          <p:cNvPr id="4" name="Content Placeholder 3"/>
          <p:cNvSpPr>
            <a:spLocks noGrp="1"/>
          </p:cNvSpPr>
          <p:nvPr>
            <p:ph sz="quarter" idx="1"/>
          </p:nvPr>
        </p:nvSpPr>
        <p:spPr>
          <a:xfrm>
            <a:off x="609460" y="1295400"/>
            <a:ext cx="10969943" cy="4874096"/>
          </a:xfrm>
        </p:spPr>
        <p:txBody>
          <a:bodyPr>
            <a:noAutofit/>
          </a:bodyPr>
          <a:lstStyle/>
          <a:p>
            <a:r>
              <a:rPr lang="en-US" sz="1600" dirty="0" smtClean="0"/>
              <a:t>SWS </a:t>
            </a:r>
            <a:r>
              <a:rPr lang="en-US" sz="1600" dirty="0"/>
              <a:t>occupies most of the </a:t>
            </a:r>
            <a:r>
              <a:rPr lang="en-US" sz="1600" dirty="0" smtClean="0"/>
              <a:t>total night </a:t>
            </a:r>
            <a:r>
              <a:rPr lang="en-US" sz="1600" dirty="0"/>
              <a:t>sleep time ( around </a:t>
            </a:r>
            <a:r>
              <a:rPr lang="en-US" sz="1600" dirty="0" smtClean="0">
                <a:solidFill>
                  <a:schemeClr val="accent4">
                    <a:lumMod val="75000"/>
                  </a:schemeClr>
                </a:solidFill>
              </a:rPr>
              <a:t>75-80% </a:t>
            </a:r>
            <a:r>
              <a:rPr lang="en-US" sz="1600" dirty="0" smtClean="0"/>
              <a:t>) </a:t>
            </a:r>
            <a:r>
              <a:rPr lang="en-US" sz="1600" dirty="0"/>
              <a:t>, it </a:t>
            </a:r>
            <a:r>
              <a:rPr lang="en-US" sz="1600" dirty="0" smtClean="0"/>
              <a:t>is interrupted </a:t>
            </a:r>
            <a:r>
              <a:rPr lang="en-US" sz="1600" dirty="0"/>
              <a:t>by intervening REM </a:t>
            </a:r>
            <a:r>
              <a:rPr lang="en-US" sz="1600" dirty="0" smtClean="0"/>
              <a:t>sleep periods ,approximately </a:t>
            </a:r>
            <a:r>
              <a:rPr lang="en-US" sz="1600" dirty="0"/>
              <a:t>every </a:t>
            </a:r>
            <a:r>
              <a:rPr lang="en-US" sz="1600" dirty="0">
                <a:solidFill>
                  <a:schemeClr val="accent4">
                    <a:lumMod val="75000"/>
                  </a:schemeClr>
                </a:solidFill>
              </a:rPr>
              <a:t>90</a:t>
            </a:r>
            <a:r>
              <a:rPr lang="en-US" sz="1600" dirty="0"/>
              <a:t> </a:t>
            </a:r>
            <a:r>
              <a:rPr lang="en-US" sz="1600" dirty="0" smtClean="0"/>
              <a:t>minutes </a:t>
            </a:r>
            <a:r>
              <a:rPr lang="en-US" sz="1600" dirty="0" smtClean="0">
                <a:solidFill>
                  <a:srgbClr val="00B050"/>
                </a:solidFill>
              </a:rPr>
              <a:t>(In </a:t>
            </a:r>
            <a:r>
              <a:rPr lang="en-US" sz="1600" dirty="0">
                <a:solidFill>
                  <a:srgbClr val="00B050"/>
                </a:solidFill>
              </a:rPr>
              <a:t>young </a:t>
            </a:r>
            <a:r>
              <a:rPr lang="en-US" sz="1600" dirty="0" smtClean="0">
                <a:solidFill>
                  <a:srgbClr val="00B050"/>
                </a:solidFill>
              </a:rPr>
              <a:t>adults).</a:t>
            </a:r>
            <a:endParaRPr lang="en-US" sz="1600" dirty="0">
              <a:solidFill>
                <a:srgbClr val="00B050"/>
              </a:solidFill>
            </a:endParaRPr>
          </a:p>
          <a:p>
            <a:endParaRPr lang="en-US" sz="1000" dirty="0"/>
          </a:p>
          <a:p>
            <a:r>
              <a:rPr lang="en-US" sz="1600" dirty="0"/>
              <a:t>In a typical night of </a:t>
            </a:r>
            <a:r>
              <a:rPr lang="en-US" sz="1600" dirty="0" smtClean="0"/>
              <a:t>sleep, </a:t>
            </a:r>
            <a:r>
              <a:rPr lang="en-US" sz="1600" dirty="0"/>
              <a:t>a </a:t>
            </a:r>
            <a:r>
              <a:rPr lang="en-US" sz="1600" dirty="0" smtClean="0"/>
              <a:t>young adult </a:t>
            </a:r>
            <a:r>
              <a:rPr lang="en-US" sz="1600" dirty="0"/>
              <a:t>(1) first enters NREM sleep </a:t>
            </a:r>
            <a:r>
              <a:rPr lang="en-US" sz="1600" dirty="0" smtClean="0"/>
              <a:t>passes through </a:t>
            </a:r>
            <a:r>
              <a:rPr lang="en-US" sz="1600" dirty="0"/>
              <a:t>stages 1 , 2 , 3 and 4 SWS , </a:t>
            </a:r>
            <a:r>
              <a:rPr lang="en-US" sz="1600" dirty="0" smtClean="0"/>
              <a:t>and then</a:t>
            </a:r>
            <a:r>
              <a:rPr lang="en-US" sz="1600" dirty="0"/>
              <a:t>, </a:t>
            </a:r>
            <a:r>
              <a:rPr lang="en-US" sz="1600" dirty="0">
                <a:solidFill>
                  <a:schemeClr val="accent4">
                    <a:lumMod val="75000"/>
                  </a:schemeClr>
                </a:solidFill>
              </a:rPr>
              <a:t>60-100</a:t>
            </a:r>
            <a:r>
              <a:rPr lang="en-US" sz="1600" dirty="0"/>
              <a:t> minutes from sleep onset </a:t>
            </a:r>
            <a:r>
              <a:rPr lang="en-US" sz="1600" dirty="0" smtClean="0"/>
              <a:t>, </a:t>
            </a:r>
            <a:r>
              <a:rPr lang="en-US" sz="1600" dirty="0"/>
              <a:t>goes into the first REM sleep </a:t>
            </a:r>
            <a:r>
              <a:rPr lang="en-US" sz="1600" dirty="0" smtClean="0"/>
              <a:t>episode. </a:t>
            </a:r>
          </a:p>
          <a:p>
            <a:endParaRPr lang="en-US" sz="1000" dirty="0"/>
          </a:p>
          <a:p>
            <a:r>
              <a:rPr lang="en-US" sz="1600" dirty="0"/>
              <a:t>This cycle is repeated at intervals </a:t>
            </a:r>
            <a:r>
              <a:rPr lang="en-US" sz="1600" dirty="0" smtClean="0"/>
              <a:t>of about </a:t>
            </a:r>
            <a:r>
              <a:rPr lang="en-US" sz="1600" dirty="0">
                <a:solidFill>
                  <a:schemeClr val="accent4">
                    <a:lumMod val="75000"/>
                  </a:schemeClr>
                </a:solidFill>
              </a:rPr>
              <a:t>90</a:t>
            </a:r>
            <a:r>
              <a:rPr lang="en-US" sz="1600" dirty="0"/>
              <a:t> minutes throughout </a:t>
            </a:r>
            <a:r>
              <a:rPr lang="en-US" sz="1600" dirty="0" smtClean="0"/>
              <a:t>the </a:t>
            </a:r>
            <a:r>
              <a:rPr lang="en-US" sz="1600" dirty="0">
                <a:solidFill>
                  <a:schemeClr val="accent4">
                    <a:lumMod val="75000"/>
                  </a:schemeClr>
                </a:solidFill>
              </a:rPr>
              <a:t>8</a:t>
            </a:r>
            <a:r>
              <a:rPr lang="en-US" sz="1600" dirty="0"/>
              <a:t> hours or so of  a night sleep. </a:t>
            </a:r>
            <a:endParaRPr lang="en-US" sz="1600" dirty="0" smtClean="0"/>
          </a:p>
          <a:p>
            <a:endParaRPr lang="en-US" sz="1000" dirty="0"/>
          </a:p>
          <a:p>
            <a:r>
              <a:rPr lang="en-US" sz="1600" dirty="0" smtClean="0"/>
              <a:t>There </a:t>
            </a:r>
            <a:r>
              <a:rPr lang="en-US" sz="1600" dirty="0"/>
              <a:t>are </a:t>
            </a:r>
            <a:r>
              <a:rPr lang="en-US" sz="1600" dirty="0">
                <a:solidFill>
                  <a:schemeClr val="accent4">
                    <a:lumMod val="75000"/>
                  </a:schemeClr>
                </a:solidFill>
              </a:rPr>
              <a:t>4-6 </a:t>
            </a:r>
            <a:r>
              <a:rPr lang="en-US" sz="1600" dirty="0">
                <a:solidFill>
                  <a:srgbClr val="00B050"/>
                </a:solidFill>
              </a:rPr>
              <a:t>(8 hours sleep) </a:t>
            </a:r>
            <a:r>
              <a:rPr lang="en-US" sz="1600" dirty="0" smtClean="0"/>
              <a:t>sleep </a:t>
            </a:r>
            <a:r>
              <a:rPr lang="en-US" sz="1600" dirty="0"/>
              <a:t>cycles </a:t>
            </a:r>
            <a:r>
              <a:rPr lang="en-US" sz="1600" dirty="0" smtClean="0"/>
              <a:t>per </a:t>
            </a:r>
            <a:r>
              <a:rPr lang="en-US" sz="1600" dirty="0"/>
              <a:t>night  ( and </a:t>
            </a:r>
            <a:r>
              <a:rPr lang="en-US" sz="1600" dirty="0">
                <a:solidFill>
                  <a:schemeClr val="accent4">
                    <a:lumMod val="75000"/>
                  </a:schemeClr>
                </a:solidFill>
              </a:rPr>
              <a:t>4-6 </a:t>
            </a:r>
            <a:r>
              <a:rPr lang="en-US" sz="1600" dirty="0"/>
              <a:t>REM periods per night</a:t>
            </a:r>
            <a:r>
              <a:rPr lang="en-US" sz="1600" dirty="0" smtClean="0"/>
              <a:t>). </a:t>
            </a:r>
          </a:p>
          <a:p>
            <a:endParaRPr lang="en-US" sz="1000" dirty="0"/>
          </a:p>
          <a:p>
            <a:r>
              <a:rPr lang="en-US" sz="1600" dirty="0"/>
              <a:t>As the night goes on </a:t>
            </a:r>
            <a:r>
              <a:rPr lang="en-US" sz="1600" dirty="0" smtClean="0"/>
              <a:t>there </a:t>
            </a:r>
            <a:r>
              <a:rPr lang="en-US" sz="1600" dirty="0"/>
              <a:t>is progressive reduction in stages </a:t>
            </a:r>
            <a:r>
              <a:rPr lang="en-US" sz="1600" dirty="0">
                <a:solidFill>
                  <a:schemeClr val="accent4">
                    <a:lumMod val="75000"/>
                  </a:schemeClr>
                </a:solidFill>
              </a:rPr>
              <a:t>3 and 4 </a:t>
            </a:r>
            <a:r>
              <a:rPr lang="en-US" sz="1600" dirty="0"/>
              <a:t>sleep and a </a:t>
            </a:r>
            <a:endParaRPr lang="en-US" sz="1600" dirty="0" smtClean="0"/>
          </a:p>
          <a:p>
            <a:pPr marL="0" indent="0">
              <a:buNone/>
            </a:pPr>
            <a:r>
              <a:rPr lang="en-US" sz="1600" dirty="0" smtClean="0"/>
              <a:t>progressive increase </a:t>
            </a:r>
            <a:r>
              <a:rPr lang="en-US" sz="1600" dirty="0"/>
              <a:t>in  REM </a:t>
            </a:r>
            <a:r>
              <a:rPr lang="en-US" sz="1600" dirty="0" smtClean="0"/>
              <a:t>sleep.</a:t>
            </a:r>
          </a:p>
          <a:p>
            <a:endParaRPr lang="en-US" sz="1000" dirty="0" smtClean="0"/>
          </a:p>
          <a:p>
            <a:r>
              <a:rPr lang="en-US" sz="1600" dirty="0"/>
              <a:t>In a young adult SWS ( NREM sleep) occupies </a:t>
            </a:r>
            <a:r>
              <a:rPr lang="en-US" sz="1600" dirty="0">
                <a:solidFill>
                  <a:schemeClr val="accent4">
                    <a:lumMod val="75000"/>
                  </a:schemeClr>
                </a:solidFill>
              </a:rPr>
              <a:t>75-80% </a:t>
            </a:r>
            <a:r>
              <a:rPr lang="en-US" sz="1600" dirty="0"/>
              <a:t>of a night sleep time , &amp; REM </a:t>
            </a:r>
            <a:endParaRPr lang="en-US" sz="1600" dirty="0" smtClean="0"/>
          </a:p>
          <a:p>
            <a:pPr marL="0" indent="0">
              <a:buNone/>
            </a:pPr>
            <a:r>
              <a:rPr lang="en-US" sz="1600" dirty="0"/>
              <a:t> </a:t>
            </a:r>
            <a:r>
              <a:rPr lang="en-US" sz="1600" dirty="0" smtClean="0"/>
              <a:t>    sleep occupies </a:t>
            </a:r>
            <a:r>
              <a:rPr lang="en-US" sz="1600" dirty="0">
                <a:solidFill>
                  <a:schemeClr val="accent4">
                    <a:lumMod val="75000"/>
                  </a:schemeClr>
                </a:solidFill>
              </a:rPr>
              <a:t>20-25 % </a:t>
            </a:r>
            <a:r>
              <a:rPr lang="en-US" sz="1600" dirty="0"/>
              <a:t>of the sleep </a:t>
            </a:r>
            <a:r>
              <a:rPr lang="en-US" sz="1600" dirty="0" smtClean="0"/>
              <a:t>time.</a:t>
            </a:r>
          </a:p>
          <a:p>
            <a:pPr marL="0" indent="0">
              <a:buNone/>
            </a:pPr>
            <a:endParaRPr lang="en-US" sz="1000" dirty="0"/>
          </a:p>
          <a:p>
            <a:r>
              <a:rPr lang="en-US" sz="1600" dirty="0">
                <a:solidFill>
                  <a:srgbClr val="00B050"/>
                </a:solidFill>
              </a:rPr>
              <a:t>As long as the people become older their REM period </a:t>
            </a:r>
            <a:r>
              <a:rPr lang="en-US" sz="1600" dirty="0" smtClean="0">
                <a:solidFill>
                  <a:srgbClr val="00B050"/>
                </a:solidFill>
              </a:rPr>
              <a:t>decrease.</a:t>
            </a:r>
            <a:endParaRPr lang="en-US" sz="1600" dirty="0">
              <a:solidFill>
                <a:srgbClr val="00B050"/>
              </a:solidFill>
            </a:endParaRPr>
          </a:p>
          <a:p>
            <a:pPr marL="0" indent="0">
              <a:buNone/>
            </a:pPr>
            <a:endParaRPr lang="en-US" sz="1600" dirty="0" smtClean="0"/>
          </a:p>
        </p:txBody>
      </p:sp>
      <p:pic>
        <p:nvPicPr>
          <p:cNvPr id="5" name="Picture 4"/>
          <p:cNvPicPr>
            <a:picLocks noChangeAspect="1"/>
          </p:cNvPicPr>
          <p:nvPr/>
        </p:nvPicPr>
        <p:blipFill>
          <a:blip r:embed="rId2"/>
          <a:stretch>
            <a:fillRect/>
          </a:stretch>
        </p:blipFill>
        <p:spPr>
          <a:xfrm>
            <a:off x="8182643" y="3956422"/>
            <a:ext cx="3396759" cy="2022296"/>
          </a:xfrm>
          <a:prstGeom prst="rect">
            <a:avLst/>
          </a:prstGeom>
        </p:spPr>
      </p:pic>
      <p:sp>
        <p:nvSpPr>
          <p:cNvPr id="6" name="Rectangle 5"/>
          <p:cNvSpPr txBox="1"/>
          <p:nvPr/>
        </p:nvSpPr>
        <p:spPr>
          <a:xfrm>
            <a:off x="8110637" y="5978718"/>
            <a:ext cx="3468766" cy="343178"/>
          </a:xfrm>
          <a:prstGeom prst="rect">
            <a:avLst/>
          </a:prstGeom>
        </p:spPr>
        <p:txBody>
          <a:bodyPr wrap="square">
            <a:spAutoFit/>
          </a:bodyPr>
          <a:lstStyle/>
          <a:p>
            <a:pPr algn="ctr"/>
            <a:r>
              <a:rPr lang="en-US" sz="1600" dirty="0">
                <a:solidFill>
                  <a:schemeClr val="accent2">
                    <a:lumMod val="75000"/>
                  </a:schemeClr>
                </a:solidFill>
              </a:rPr>
              <a:t>REM sleep periods are shown in </a:t>
            </a:r>
            <a:r>
              <a:rPr lang="en-US" sz="1600" dirty="0" smtClean="0">
                <a:solidFill>
                  <a:schemeClr val="accent2">
                    <a:lumMod val="75000"/>
                  </a:schemeClr>
                </a:solidFill>
              </a:rPr>
              <a:t>red* </a:t>
            </a:r>
            <a:endParaRPr lang="en-US" sz="1600" dirty="0">
              <a:solidFill>
                <a:schemeClr val="accent2">
                  <a:lumMod val="75000"/>
                </a:schemeClr>
              </a:solidFill>
            </a:endParaRPr>
          </a:p>
        </p:txBody>
      </p:sp>
      <p:sp>
        <p:nvSpPr>
          <p:cNvPr id="7" name="TextBox 6"/>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9" name="Rectangle 8"/>
          <p:cNvSpPr/>
          <p:nvPr/>
        </p:nvSpPr>
        <p:spPr>
          <a:xfrm>
            <a:off x="1197868" y="6383556"/>
            <a:ext cx="8496944" cy="338554"/>
          </a:xfrm>
          <a:prstGeom prst="rect">
            <a:avLst/>
          </a:prstGeom>
        </p:spPr>
        <p:txBody>
          <a:bodyPr wrap="square">
            <a:spAutoFit/>
          </a:bodyPr>
          <a:lstStyle/>
          <a:p>
            <a:r>
              <a:rPr lang="en-US" sz="1600" dirty="0" smtClean="0">
                <a:solidFill>
                  <a:srgbClr val="00B050"/>
                </a:solidFill>
              </a:rPr>
              <a:t>*Notice </a:t>
            </a:r>
            <a:r>
              <a:rPr lang="en-US" sz="1600" dirty="0">
                <a:solidFill>
                  <a:srgbClr val="00B050"/>
                </a:solidFill>
              </a:rPr>
              <a:t>that you start with stage 1,2,3,4 then go back to stage 1 before you enter REM stage.</a:t>
            </a:r>
          </a:p>
        </p:txBody>
      </p:sp>
    </p:spTree>
    <p:extLst>
      <p:ext uri="{BB962C8B-B14F-4D97-AF65-F5344CB8AC3E}">
        <p14:creationId xmlns:p14="http://schemas.microsoft.com/office/powerpoint/2010/main" val="2737655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Characteristics of SWS and REMS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21</a:t>
            </a:fld>
            <a:endParaRPr lang="en-US" dirty="0"/>
          </a:p>
        </p:txBody>
      </p:sp>
      <p:pic>
        <p:nvPicPr>
          <p:cNvPr id="5" name="Picture 4"/>
          <p:cNvPicPr>
            <a:picLocks noChangeAspect="1"/>
          </p:cNvPicPr>
          <p:nvPr/>
        </p:nvPicPr>
        <p:blipFill rotWithShape="1">
          <a:blip r:embed="rId2"/>
          <a:srcRect l="1622" r="1858" b="7597"/>
          <a:stretch/>
        </p:blipFill>
        <p:spPr>
          <a:xfrm>
            <a:off x="1773932" y="1172759"/>
            <a:ext cx="8568952" cy="3222105"/>
          </a:xfrm>
          <a:prstGeom prst="rect">
            <a:avLst/>
          </a:prstGeom>
        </p:spPr>
      </p:pic>
      <p:pic>
        <p:nvPicPr>
          <p:cNvPr id="6" name="Picture 5"/>
          <p:cNvPicPr>
            <a:picLocks noChangeAspect="1"/>
          </p:cNvPicPr>
          <p:nvPr/>
        </p:nvPicPr>
        <p:blipFill rotWithShape="1">
          <a:blip r:embed="rId3"/>
          <a:srcRect l="1322" r="896" b="5113"/>
          <a:stretch/>
        </p:blipFill>
        <p:spPr>
          <a:xfrm>
            <a:off x="1773932" y="4424623"/>
            <a:ext cx="8568952" cy="1872208"/>
          </a:xfrm>
          <a:prstGeom prst="rect">
            <a:avLst/>
          </a:prstGeom>
        </p:spPr>
      </p:pic>
    </p:spTree>
    <p:extLst>
      <p:ext uri="{BB962C8B-B14F-4D97-AF65-F5344CB8AC3E}">
        <p14:creationId xmlns:p14="http://schemas.microsoft.com/office/powerpoint/2010/main" val="196526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en-US" sz="3200" dirty="0" smtClean="0"/>
              <a:t>Physiological changes during sleep</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22</a:t>
            </a:fld>
            <a:endParaRPr lang="en-US" dirty="0"/>
          </a:p>
        </p:txBody>
      </p:sp>
      <p:sp>
        <p:nvSpPr>
          <p:cNvPr id="4" name="Content Placeholder 3"/>
          <p:cNvSpPr>
            <a:spLocks noGrp="1"/>
          </p:cNvSpPr>
          <p:nvPr>
            <p:ph sz="quarter" idx="1"/>
          </p:nvPr>
        </p:nvSpPr>
        <p:spPr>
          <a:xfrm>
            <a:off x="609460" y="1158874"/>
            <a:ext cx="10969943" cy="3649960"/>
          </a:xfrm>
        </p:spPr>
        <p:txBody>
          <a:bodyPr>
            <a:noAutofit/>
          </a:bodyPr>
          <a:lstStyle/>
          <a:p>
            <a:r>
              <a:rPr lang="en-US" sz="1600" dirty="0">
                <a:solidFill>
                  <a:schemeClr val="accent2">
                    <a:lumMod val="75000"/>
                  </a:schemeClr>
                </a:solidFill>
              </a:rPr>
              <a:t>CVS</a:t>
            </a:r>
            <a:r>
              <a:rPr lang="en-US" sz="1600" dirty="0" smtClean="0">
                <a:solidFill>
                  <a:schemeClr val="accent2">
                    <a:lumMod val="75000"/>
                  </a:schemeClr>
                </a:solidFill>
              </a:rPr>
              <a:t>:  </a:t>
            </a:r>
            <a:r>
              <a:rPr lang="en-US" sz="1600" dirty="0"/>
              <a:t>Pulse Rate, cardiac output, blood pressure, and </a:t>
            </a:r>
            <a:r>
              <a:rPr lang="en-US" sz="1600" dirty="0" smtClean="0"/>
              <a:t>vasomotor tone  </a:t>
            </a:r>
            <a:r>
              <a:rPr lang="en-US" sz="1600" dirty="0"/>
              <a:t>are decreased </a:t>
            </a:r>
            <a:r>
              <a:rPr lang="en-US" sz="1600" dirty="0" smtClean="0"/>
              <a:t>but </a:t>
            </a:r>
            <a:r>
              <a:rPr lang="en-US" sz="1600" dirty="0"/>
              <a:t>the blood volume is </a:t>
            </a:r>
            <a:r>
              <a:rPr lang="en-US" sz="1600" dirty="0" smtClean="0"/>
              <a:t>increased. </a:t>
            </a:r>
            <a:r>
              <a:rPr lang="en-US" sz="1600" dirty="0" smtClean="0">
                <a:solidFill>
                  <a:srgbClr val="00B050"/>
                </a:solidFill>
              </a:rPr>
              <a:t>If </a:t>
            </a:r>
            <a:r>
              <a:rPr lang="en-US" sz="1600" dirty="0">
                <a:solidFill>
                  <a:srgbClr val="00B050"/>
                </a:solidFill>
              </a:rPr>
              <a:t>the pulse rate is high during sleeping, it is a sign of </a:t>
            </a:r>
            <a:r>
              <a:rPr lang="en-US" sz="1600" dirty="0" smtClean="0">
                <a:solidFill>
                  <a:srgbClr val="00B050"/>
                </a:solidFill>
              </a:rPr>
              <a:t>hyperthyroidism.</a:t>
            </a:r>
            <a:endParaRPr lang="en-US" sz="1600" dirty="0">
              <a:solidFill>
                <a:srgbClr val="00B050"/>
              </a:solidFill>
            </a:endParaRPr>
          </a:p>
          <a:p>
            <a:endParaRPr lang="en-US" sz="300" dirty="0"/>
          </a:p>
          <a:p>
            <a:r>
              <a:rPr lang="en-US" sz="1600" dirty="0">
                <a:solidFill>
                  <a:schemeClr val="accent2">
                    <a:lumMod val="75000"/>
                  </a:schemeClr>
                </a:solidFill>
              </a:rPr>
              <a:t>Respiration: </a:t>
            </a:r>
            <a:endParaRPr lang="en-US" sz="1600" dirty="0" smtClean="0">
              <a:solidFill>
                <a:schemeClr val="accent2">
                  <a:lumMod val="75000"/>
                </a:schemeClr>
              </a:solidFill>
            </a:endParaRPr>
          </a:p>
          <a:p>
            <a:pPr>
              <a:buFont typeface="Arial" panose="020B0604020202020204" pitchFamily="34" charset="0"/>
              <a:buChar char="•"/>
            </a:pPr>
            <a:r>
              <a:rPr lang="en-US" sz="1600" dirty="0" smtClean="0"/>
              <a:t>Tidal </a:t>
            </a:r>
            <a:r>
              <a:rPr lang="en-US" sz="1600" dirty="0"/>
              <a:t>volume and rate of respiration </a:t>
            </a:r>
            <a:r>
              <a:rPr lang="en-US" sz="1600" dirty="0" smtClean="0"/>
              <a:t>are decreased. </a:t>
            </a:r>
          </a:p>
          <a:p>
            <a:pPr>
              <a:buFont typeface="Arial" panose="020B0604020202020204" pitchFamily="34" charset="0"/>
              <a:buChar char="•"/>
            </a:pPr>
            <a:r>
              <a:rPr lang="en-US" sz="1600" dirty="0" smtClean="0"/>
              <a:t>BMR </a:t>
            </a:r>
            <a:r>
              <a:rPr lang="en-US" sz="1600" dirty="0"/>
              <a:t>is decreased </a:t>
            </a:r>
            <a:r>
              <a:rPr lang="en-US" sz="1600" dirty="0">
                <a:solidFill>
                  <a:schemeClr val="accent4">
                    <a:lumMod val="75000"/>
                  </a:schemeClr>
                </a:solidFill>
              </a:rPr>
              <a:t>10-15</a:t>
            </a:r>
            <a:r>
              <a:rPr lang="en-US" sz="1600" dirty="0" smtClean="0">
                <a:solidFill>
                  <a:schemeClr val="accent4">
                    <a:lumMod val="75000"/>
                  </a:schemeClr>
                </a:solidFill>
              </a:rPr>
              <a:t>%.</a:t>
            </a:r>
          </a:p>
          <a:p>
            <a:pPr>
              <a:buFont typeface="Arial" panose="020B0604020202020204" pitchFamily="34" charset="0"/>
              <a:buChar char="•"/>
            </a:pPr>
            <a:endParaRPr lang="en-US" sz="300" dirty="0">
              <a:solidFill>
                <a:schemeClr val="accent4">
                  <a:lumMod val="75000"/>
                </a:schemeClr>
              </a:solidFill>
            </a:endParaRPr>
          </a:p>
          <a:p>
            <a:r>
              <a:rPr lang="en-US" sz="1600" dirty="0">
                <a:solidFill>
                  <a:schemeClr val="accent2">
                    <a:lumMod val="75000"/>
                  </a:schemeClr>
                </a:solidFill>
              </a:rPr>
              <a:t>Urine volume: </a:t>
            </a:r>
            <a:r>
              <a:rPr lang="en-US" sz="1600" dirty="0"/>
              <a:t>Urine volume is decreased</a:t>
            </a:r>
            <a:r>
              <a:rPr lang="en-US" sz="1600" dirty="0" smtClean="0"/>
              <a:t>.</a:t>
            </a:r>
          </a:p>
          <a:p>
            <a:pPr marL="0" indent="0">
              <a:buNone/>
            </a:pPr>
            <a:r>
              <a:rPr lang="en-US" sz="500" dirty="0"/>
              <a:t> </a:t>
            </a:r>
            <a:r>
              <a:rPr lang="en-US" sz="500" dirty="0" smtClean="0"/>
              <a:t> </a:t>
            </a:r>
            <a:endParaRPr lang="en-US" sz="500" dirty="0"/>
          </a:p>
          <a:p>
            <a:r>
              <a:rPr lang="en-US" sz="1600" dirty="0">
                <a:solidFill>
                  <a:schemeClr val="accent2">
                    <a:lumMod val="75000"/>
                  </a:schemeClr>
                </a:solidFill>
              </a:rPr>
              <a:t>Secretions: </a:t>
            </a:r>
            <a:r>
              <a:rPr lang="en-US" sz="1600" dirty="0"/>
              <a:t>Salivary / lacrimal secretions are reduced,  gastric/sweet secretions are  </a:t>
            </a:r>
            <a:endParaRPr lang="en-US" sz="1600" dirty="0" smtClean="0"/>
          </a:p>
          <a:p>
            <a:pPr marL="0" indent="0">
              <a:buNone/>
            </a:pPr>
            <a:r>
              <a:rPr lang="en-US" sz="1600" dirty="0"/>
              <a:t> </a:t>
            </a:r>
            <a:r>
              <a:rPr lang="en-US" sz="1600" dirty="0" smtClean="0"/>
              <a:t>     increased.</a:t>
            </a:r>
          </a:p>
          <a:p>
            <a:endParaRPr lang="en-US" sz="300" dirty="0" smtClean="0"/>
          </a:p>
          <a:p>
            <a:r>
              <a:rPr lang="en-US" sz="1600" dirty="0">
                <a:solidFill>
                  <a:schemeClr val="accent2">
                    <a:lumMod val="75000"/>
                  </a:schemeClr>
                </a:solidFill>
              </a:rPr>
              <a:t>Muscles</a:t>
            </a:r>
            <a:r>
              <a:rPr lang="en-US" sz="1600" dirty="0" smtClean="0">
                <a:solidFill>
                  <a:schemeClr val="accent2">
                    <a:lumMod val="75000"/>
                  </a:schemeClr>
                </a:solidFill>
              </a:rPr>
              <a:t>: </a:t>
            </a:r>
            <a:r>
              <a:rPr lang="en-US" sz="1600" dirty="0" smtClean="0"/>
              <a:t>Relaxed.</a:t>
            </a:r>
          </a:p>
          <a:p>
            <a:pPr>
              <a:buFont typeface="Wingdings" panose="05000000000000000000" pitchFamily="2" charset="2"/>
              <a:buChar char="Ø"/>
            </a:pPr>
            <a:endParaRPr lang="en-US" sz="300" dirty="0" smtClean="0"/>
          </a:p>
          <a:p>
            <a:r>
              <a:rPr lang="en-US" sz="1600" dirty="0">
                <a:solidFill>
                  <a:schemeClr val="accent2">
                    <a:lumMod val="75000"/>
                  </a:schemeClr>
                </a:solidFill>
              </a:rPr>
              <a:t>Superficial reflexes </a:t>
            </a:r>
            <a:r>
              <a:rPr lang="en-US" sz="1600" dirty="0" smtClean="0"/>
              <a:t>are unchanged except planter reflex.</a:t>
            </a:r>
          </a:p>
          <a:p>
            <a:pPr>
              <a:buFont typeface="Wingdings" panose="05000000000000000000" pitchFamily="2" charset="2"/>
              <a:buChar char="Ø"/>
            </a:pPr>
            <a:endParaRPr lang="en-US" sz="300" dirty="0" smtClean="0"/>
          </a:p>
          <a:p>
            <a:r>
              <a:rPr lang="en-US" sz="1600" dirty="0" smtClean="0">
                <a:solidFill>
                  <a:schemeClr val="accent2">
                    <a:lumMod val="75000"/>
                  </a:schemeClr>
                </a:solidFill>
              </a:rPr>
              <a:t>Deep reflexes </a:t>
            </a:r>
            <a:r>
              <a:rPr lang="en-US" sz="1600" dirty="0" smtClean="0"/>
              <a:t>are reduced.</a:t>
            </a:r>
          </a:p>
          <a:p>
            <a:pPr>
              <a:buFont typeface="Wingdings" panose="05000000000000000000" pitchFamily="2" charset="2"/>
              <a:buChar char="Ø"/>
            </a:pPr>
            <a:endParaRPr lang="en-US" sz="300" dirty="0" smtClean="0"/>
          </a:p>
          <a:p>
            <a:r>
              <a:rPr lang="en-US" sz="1600" dirty="0">
                <a:solidFill>
                  <a:schemeClr val="accent2">
                    <a:lumMod val="75000"/>
                  </a:schemeClr>
                </a:solidFill>
              </a:rPr>
              <a:t>Effects produced by awakening after </a:t>
            </a:r>
            <a:r>
              <a:rPr lang="en-US" sz="1600" dirty="0">
                <a:solidFill>
                  <a:srgbClr val="FFC000"/>
                </a:solidFill>
              </a:rPr>
              <a:t>60-100</a:t>
            </a:r>
            <a:r>
              <a:rPr lang="en-US" sz="1600" dirty="0">
                <a:solidFill>
                  <a:schemeClr val="accent2">
                    <a:lumMod val="75000"/>
                  </a:schemeClr>
                </a:solidFill>
              </a:rPr>
              <a:t> hours:</a:t>
            </a:r>
            <a:r>
              <a:rPr lang="en-US" sz="1600" dirty="0" smtClean="0"/>
              <a:t> Equilibrium disturbed, </a:t>
            </a:r>
          </a:p>
          <a:p>
            <a:pPr marL="0" indent="0">
              <a:buNone/>
            </a:pPr>
            <a:r>
              <a:rPr lang="en-US" sz="1600" dirty="0"/>
              <a:t> </a:t>
            </a:r>
            <a:r>
              <a:rPr lang="en-US" sz="1600" dirty="0" smtClean="0"/>
              <a:t>    </a:t>
            </a:r>
            <a:r>
              <a:rPr lang="en-US" sz="1600" dirty="0" err="1" smtClean="0"/>
              <a:t>Meuromuscular</a:t>
            </a:r>
            <a:r>
              <a:rPr lang="en-US" sz="1600" dirty="0" smtClean="0"/>
              <a:t> junction fatigue, Threshold for pain is lowered, Some cells shrink.</a:t>
            </a:r>
          </a:p>
          <a:p>
            <a:pPr>
              <a:buFont typeface="Wingdings" panose="05000000000000000000" pitchFamily="2" charset="2"/>
              <a:buChar char="Ø"/>
            </a:pPr>
            <a:endParaRPr lang="en-US" sz="1600" dirty="0"/>
          </a:p>
        </p:txBody>
      </p:sp>
      <p:pic>
        <p:nvPicPr>
          <p:cNvPr id="6" name="Content Placeholder 4"/>
          <p:cNvPicPr>
            <a:picLocks noChangeAspect="1"/>
          </p:cNvPicPr>
          <p:nvPr/>
        </p:nvPicPr>
        <p:blipFill>
          <a:blip r:embed="rId2"/>
          <a:stretch>
            <a:fillRect/>
          </a:stretch>
        </p:blipFill>
        <p:spPr>
          <a:xfrm>
            <a:off x="8359179" y="1640460"/>
            <a:ext cx="3240361" cy="4349315"/>
          </a:xfrm>
          <a:prstGeom prst="rect">
            <a:avLst/>
          </a:prstGeom>
        </p:spPr>
      </p:pic>
      <p:sp>
        <p:nvSpPr>
          <p:cNvPr id="5" name="TextBox 4"/>
          <p:cNvSpPr txBox="1"/>
          <p:nvPr/>
        </p:nvSpPr>
        <p:spPr>
          <a:xfrm>
            <a:off x="8339042" y="1612926"/>
            <a:ext cx="736099" cy="400110"/>
          </a:xfrm>
          <a:prstGeom prst="rect">
            <a:avLst/>
          </a:prstGeom>
          <a:noFill/>
        </p:spPr>
        <p:txBody>
          <a:bodyPr wrap="none" rtlCol="0">
            <a:spAutoFit/>
          </a:bodyPr>
          <a:lstStyle/>
          <a:p>
            <a:r>
              <a:rPr lang="en-US" dirty="0" smtClean="0">
                <a:solidFill>
                  <a:schemeClr val="bg1">
                    <a:lumMod val="50000"/>
                  </a:schemeClr>
                </a:solidFill>
              </a:rPr>
              <a:t>Extra</a:t>
            </a:r>
            <a:endParaRPr lang="en-US" dirty="0">
              <a:solidFill>
                <a:schemeClr val="bg1">
                  <a:lumMod val="50000"/>
                </a:schemeClr>
              </a:solidFill>
            </a:endParaRPr>
          </a:p>
        </p:txBody>
      </p:sp>
    </p:spTree>
    <p:extLst>
      <p:ext uri="{BB962C8B-B14F-4D97-AF65-F5344CB8AC3E}">
        <p14:creationId xmlns:p14="http://schemas.microsoft.com/office/powerpoint/2010/main" val="1231011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1- neural control of arousal</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23</a:t>
            </a:fld>
            <a:endParaRPr lang="en-US" dirty="0"/>
          </a:p>
        </p:txBody>
      </p:sp>
      <p:sp>
        <p:nvSpPr>
          <p:cNvPr id="7" name="Rectangle 6"/>
          <p:cNvSpPr/>
          <p:nvPr/>
        </p:nvSpPr>
        <p:spPr>
          <a:xfrm>
            <a:off x="4592805" y="1431721"/>
            <a:ext cx="2952328" cy="360040"/>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a:solidFill>
                  <a:schemeClr val="bg1"/>
                </a:solidFill>
              </a:rPr>
              <a:t>Neural Control of Arousal</a:t>
            </a:r>
            <a:endParaRPr lang="en-US" sz="1800" dirty="0">
              <a:solidFill>
                <a:schemeClr val="bg1"/>
              </a:solidFill>
            </a:endParaRPr>
          </a:p>
        </p:txBody>
      </p:sp>
      <p:cxnSp>
        <p:nvCxnSpPr>
          <p:cNvPr id="9" name="Straight Connector 8"/>
          <p:cNvCxnSpPr>
            <a:stCxn id="7" idx="2"/>
          </p:cNvCxnSpPr>
          <p:nvPr/>
        </p:nvCxnSpPr>
        <p:spPr>
          <a:xfrm>
            <a:off x="6068969" y="1791761"/>
            <a:ext cx="0" cy="244832"/>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956419" y="2021844"/>
            <a:ext cx="511255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951409" y="2015478"/>
            <a:ext cx="0" cy="158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a:off x="11321269" y="2030228"/>
            <a:ext cx="0" cy="158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a:off x="6068969" y="2015479"/>
            <a:ext cx="0" cy="158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 name="Straight Connector 25"/>
          <p:cNvCxnSpPr/>
          <p:nvPr/>
        </p:nvCxnSpPr>
        <p:spPr>
          <a:xfrm>
            <a:off x="6068969" y="2030228"/>
            <a:ext cx="5252300" cy="6365"/>
          </a:xfrm>
          <a:prstGeom prst="line">
            <a:avLst/>
          </a:prstGeom>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p:nvPr/>
        </p:nvCxnSpPr>
        <p:spPr>
          <a:xfrm>
            <a:off x="3286100" y="2015478"/>
            <a:ext cx="0" cy="158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p:nvPr/>
        </p:nvCxnSpPr>
        <p:spPr>
          <a:xfrm>
            <a:off x="8758708" y="2036593"/>
            <a:ext cx="0" cy="158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0" name="Rectangle 29"/>
          <p:cNvSpPr/>
          <p:nvPr/>
        </p:nvSpPr>
        <p:spPr>
          <a:xfrm>
            <a:off x="112737" y="2245671"/>
            <a:ext cx="1677343"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accent2">
                    <a:lumMod val="75000"/>
                  </a:schemeClr>
                </a:solidFill>
              </a:rPr>
              <a:t>Acetylcholine</a:t>
            </a:r>
          </a:p>
        </p:txBody>
      </p:sp>
      <p:sp>
        <p:nvSpPr>
          <p:cNvPr id="31" name="Rectangle 30"/>
          <p:cNvSpPr/>
          <p:nvPr/>
        </p:nvSpPr>
        <p:spPr>
          <a:xfrm>
            <a:off x="5230297" y="2251928"/>
            <a:ext cx="1677343"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a:solidFill>
                  <a:schemeClr val="accent2">
                    <a:lumMod val="75000"/>
                  </a:schemeClr>
                </a:solidFill>
              </a:rPr>
              <a:t>Locus ceoruleus</a:t>
            </a:r>
          </a:p>
        </p:txBody>
      </p:sp>
      <p:sp>
        <p:nvSpPr>
          <p:cNvPr id="32" name="Rectangle 31"/>
          <p:cNvSpPr/>
          <p:nvPr/>
        </p:nvSpPr>
        <p:spPr>
          <a:xfrm>
            <a:off x="2447428" y="2245361"/>
            <a:ext cx="1677343"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accent2">
                    <a:lumMod val="75000"/>
                  </a:schemeClr>
                </a:solidFill>
              </a:rPr>
              <a:t>Norepinephrine</a:t>
            </a:r>
          </a:p>
        </p:txBody>
      </p:sp>
      <p:sp>
        <p:nvSpPr>
          <p:cNvPr id="39" name="Rectangle 38"/>
          <p:cNvSpPr/>
          <p:nvPr/>
        </p:nvSpPr>
        <p:spPr>
          <a:xfrm>
            <a:off x="7920036" y="2245361"/>
            <a:ext cx="1677343"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a:solidFill>
                  <a:schemeClr val="accent2">
                    <a:lumMod val="75000"/>
                  </a:schemeClr>
                </a:solidFill>
              </a:rPr>
              <a:t>Serotonin (5-HT) </a:t>
            </a:r>
          </a:p>
        </p:txBody>
      </p:sp>
      <p:sp>
        <p:nvSpPr>
          <p:cNvPr id="40" name="Rectangle 39"/>
          <p:cNvSpPr/>
          <p:nvPr/>
        </p:nvSpPr>
        <p:spPr>
          <a:xfrm>
            <a:off x="10478318" y="2251928"/>
            <a:ext cx="1677343"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a:solidFill>
                  <a:schemeClr val="accent2">
                    <a:lumMod val="75000"/>
                  </a:schemeClr>
                </a:solidFill>
              </a:rPr>
              <a:t>Raphe nucleus </a:t>
            </a:r>
          </a:p>
        </p:txBody>
      </p:sp>
      <p:sp>
        <p:nvSpPr>
          <p:cNvPr id="42" name="Rectangle 41"/>
          <p:cNvSpPr/>
          <p:nvPr/>
        </p:nvSpPr>
        <p:spPr>
          <a:xfrm>
            <a:off x="118641" y="2775967"/>
            <a:ext cx="1677343" cy="29360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smtClean="0"/>
              <a:t>- One </a:t>
            </a:r>
            <a:r>
              <a:rPr lang="en-US" sz="1400" dirty="0"/>
              <a:t>of the most important neurotransmitters involved in arousal.</a:t>
            </a:r>
          </a:p>
          <a:p>
            <a:r>
              <a:rPr lang="en-US" sz="1400" dirty="0" smtClean="0"/>
              <a:t>- Two </a:t>
            </a:r>
            <a:r>
              <a:rPr lang="en-US" sz="1400" dirty="0"/>
              <a:t>groups of </a:t>
            </a:r>
            <a:r>
              <a:rPr lang="en-US" sz="1400" dirty="0" err="1"/>
              <a:t>acetylcholinergic</a:t>
            </a:r>
            <a:r>
              <a:rPr lang="en-US" sz="1400" dirty="0"/>
              <a:t> neurons located in the pons and basal forebrain, produce activation and cortical </a:t>
            </a:r>
            <a:r>
              <a:rPr lang="en-US" sz="1400" dirty="0" err="1"/>
              <a:t>desynchrony</a:t>
            </a:r>
            <a:r>
              <a:rPr lang="en-US" sz="1400" dirty="0"/>
              <a:t> when they are stimulated.</a:t>
            </a:r>
          </a:p>
        </p:txBody>
      </p:sp>
      <p:sp>
        <p:nvSpPr>
          <p:cNvPr id="43" name="Rectangle 42"/>
          <p:cNvSpPr/>
          <p:nvPr/>
        </p:nvSpPr>
        <p:spPr>
          <a:xfrm>
            <a:off x="5230278" y="2774608"/>
            <a:ext cx="1677343" cy="29360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a:t>A dark-colored group of noradrenergic cell bodies located in the pons near the rostral end of the floor of the fourth ventricle; involved in arousal and vigilance</a:t>
            </a:r>
            <a:endParaRPr lang="en-US" sz="1400" dirty="0"/>
          </a:p>
        </p:txBody>
      </p:sp>
      <p:sp>
        <p:nvSpPr>
          <p:cNvPr id="44" name="Rectangle 43"/>
          <p:cNvSpPr/>
          <p:nvPr/>
        </p:nvSpPr>
        <p:spPr>
          <a:xfrm>
            <a:off x="2439882" y="2775967"/>
            <a:ext cx="1677343" cy="29360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a:t>Catecholamine agonists produce arousal and sleeplessness; effects appear to be mediated by the locus coeruleus in the dorsal pons.</a:t>
            </a:r>
            <a:endParaRPr lang="en-US" sz="1400" dirty="0">
              <a:solidFill>
                <a:schemeClr val="tx1"/>
              </a:solidFill>
            </a:endParaRPr>
          </a:p>
        </p:txBody>
      </p:sp>
      <p:sp>
        <p:nvSpPr>
          <p:cNvPr id="45" name="Rectangle 44"/>
          <p:cNvSpPr/>
          <p:nvPr/>
        </p:nvSpPr>
        <p:spPr>
          <a:xfrm>
            <a:off x="5972417" y="3502563"/>
            <a:ext cx="193067" cy="92397"/>
          </a:xfrm>
          <a:prstGeom prst="rect">
            <a:avLst/>
          </a:prstGeom>
        </p:spPr>
        <p:txBody>
          <a:bodyPr wrap="none">
            <a:spAutoFit/>
          </a:bodyPr>
          <a:lstStyle/>
          <a:p>
            <a:r>
              <a:rPr lang="en-US"/>
              <a:t>Catecholamine agonists produce arousal and sleeplessness; effects appear to be mediated by the locus coeruleus in the dorsal pons. </a:t>
            </a:r>
            <a:endParaRPr lang="en-US" dirty="0"/>
          </a:p>
        </p:txBody>
      </p:sp>
      <p:sp>
        <p:nvSpPr>
          <p:cNvPr id="46" name="Rectangle 45"/>
          <p:cNvSpPr/>
          <p:nvPr/>
        </p:nvSpPr>
        <p:spPr>
          <a:xfrm>
            <a:off x="5972417" y="3502563"/>
            <a:ext cx="193067" cy="92397"/>
          </a:xfrm>
          <a:prstGeom prst="rect">
            <a:avLst/>
          </a:prstGeom>
        </p:spPr>
        <p:txBody>
          <a:bodyPr wrap="none">
            <a:spAutoFit/>
          </a:bodyPr>
          <a:lstStyle/>
          <a:p>
            <a:r>
              <a:rPr lang="en-US"/>
              <a:t>Catecholamine agonists produce arousal and sleeplessness; effects appear to be mediated by the locus coeruleus in the dorsal pons. </a:t>
            </a:r>
            <a:endParaRPr lang="en-US" dirty="0"/>
          </a:p>
        </p:txBody>
      </p:sp>
      <p:sp>
        <p:nvSpPr>
          <p:cNvPr id="47" name="Rectangle 46"/>
          <p:cNvSpPr/>
          <p:nvPr/>
        </p:nvSpPr>
        <p:spPr>
          <a:xfrm>
            <a:off x="7920035" y="2774608"/>
            <a:ext cx="1677343" cy="29360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a:t>Appears to play a role in activating behavior; almost all of the brain’s serotonergic neurons are found in the raphe nucleus, located in the medullary and pontine regions of the brain.</a:t>
            </a:r>
            <a:endParaRPr lang="en-US" sz="1400" dirty="0"/>
          </a:p>
        </p:txBody>
      </p:sp>
      <p:sp>
        <p:nvSpPr>
          <p:cNvPr id="48" name="Rectangle 47"/>
          <p:cNvSpPr/>
          <p:nvPr/>
        </p:nvSpPr>
        <p:spPr>
          <a:xfrm>
            <a:off x="10467155" y="2774608"/>
            <a:ext cx="1677343" cy="29360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a:t>A group of nuclei located in the reticular formation of the medulla, pons, and midbrain, situated along the midline; contain serotonergic neurons.</a:t>
            </a:r>
          </a:p>
        </p:txBody>
      </p:sp>
      <p:sp>
        <p:nvSpPr>
          <p:cNvPr id="29" name="TextBox 28"/>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2788823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24</a:t>
            </a:fld>
            <a:endParaRPr lang="en-US" dirty="0"/>
          </a:p>
        </p:txBody>
      </p:sp>
      <p:sp>
        <p:nvSpPr>
          <p:cNvPr id="7" name="Rectangle 6"/>
          <p:cNvSpPr/>
          <p:nvPr/>
        </p:nvSpPr>
        <p:spPr>
          <a:xfrm>
            <a:off x="4592805" y="1431721"/>
            <a:ext cx="2952328" cy="360040"/>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a:solidFill>
                  <a:schemeClr val="bg1"/>
                </a:solidFill>
              </a:rPr>
              <a:t>Neural Control of Arousal</a:t>
            </a:r>
            <a:endParaRPr lang="en-US" sz="1800" dirty="0">
              <a:solidFill>
                <a:schemeClr val="bg1"/>
              </a:solidFill>
            </a:endParaRPr>
          </a:p>
        </p:txBody>
      </p:sp>
      <p:cxnSp>
        <p:nvCxnSpPr>
          <p:cNvPr id="9" name="Straight Connector 8"/>
          <p:cNvCxnSpPr>
            <a:stCxn id="7" idx="2"/>
          </p:cNvCxnSpPr>
          <p:nvPr/>
        </p:nvCxnSpPr>
        <p:spPr>
          <a:xfrm>
            <a:off x="6068969" y="1791761"/>
            <a:ext cx="0" cy="244832"/>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2000895" y="1999359"/>
            <a:ext cx="4068074" cy="22486"/>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a:off x="9986064" y="2015477"/>
            <a:ext cx="0" cy="158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 name="Straight Connector 25"/>
          <p:cNvCxnSpPr/>
          <p:nvPr/>
        </p:nvCxnSpPr>
        <p:spPr>
          <a:xfrm flipV="1">
            <a:off x="6068949" y="2014108"/>
            <a:ext cx="3917115" cy="7736"/>
          </a:xfrm>
          <a:prstGeom prst="line">
            <a:avLst/>
          </a:prstGeom>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p:nvPr/>
        </p:nvCxnSpPr>
        <p:spPr>
          <a:xfrm>
            <a:off x="6068949" y="2036593"/>
            <a:ext cx="0" cy="158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0" name="Rectangle 29"/>
          <p:cNvSpPr/>
          <p:nvPr/>
        </p:nvSpPr>
        <p:spPr>
          <a:xfrm>
            <a:off x="609460" y="2244191"/>
            <a:ext cx="2782888"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accent2">
                    <a:lumMod val="75000"/>
                  </a:schemeClr>
                </a:solidFill>
              </a:rPr>
              <a:t>Histamine</a:t>
            </a:r>
          </a:p>
        </p:txBody>
      </p:sp>
      <p:sp>
        <p:nvSpPr>
          <p:cNvPr id="31" name="Rectangle 30"/>
          <p:cNvSpPr/>
          <p:nvPr/>
        </p:nvSpPr>
        <p:spPr>
          <a:xfrm>
            <a:off x="8583724" y="2247185"/>
            <a:ext cx="2782888"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a:solidFill>
                  <a:schemeClr val="accent2">
                    <a:lumMod val="75000"/>
                  </a:schemeClr>
                </a:solidFill>
              </a:rPr>
              <a:t>Hypocretin</a:t>
            </a:r>
          </a:p>
        </p:txBody>
      </p:sp>
      <p:sp>
        <p:nvSpPr>
          <p:cNvPr id="32" name="Rectangle 31"/>
          <p:cNvSpPr/>
          <p:nvPr/>
        </p:nvSpPr>
        <p:spPr>
          <a:xfrm>
            <a:off x="4596592" y="2244191"/>
            <a:ext cx="2782888"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a:solidFill>
                  <a:schemeClr val="accent2">
                    <a:lumMod val="75000"/>
                  </a:schemeClr>
                </a:solidFill>
              </a:rPr>
              <a:t>Tuberomammillary nucleus</a:t>
            </a:r>
          </a:p>
        </p:txBody>
      </p:sp>
      <p:sp>
        <p:nvSpPr>
          <p:cNvPr id="42" name="Rectangle 41"/>
          <p:cNvSpPr/>
          <p:nvPr/>
        </p:nvSpPr>
        <p:spPr>
          <a:xfrm>
            <a:off x="609460" y="2764858"/>
            <a:ext cx="2782888" cy="29360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a:t>A neurotransmitter implicated in control of wakefulness and arousal; a compound synthesized from histidine, an amino acid.</a:t>
            </a:r>
            <a:endParaRPr lang="en-US" sz="1400" dirty="0"/>
          </a:p>
        </p:txBody>
      </p:sp>
      <p:sp>
        <p:nvSpPr>
          <p:cNvPr id="43" name="Rectangle 42"/>
          <p:cNvSpPr/>
          <p:nvPr/>
        </p:nvSpPr>
        <p:spPr>
          <a:xfrm>
            <a:off x="8583724" y="2764857"/>
            <a:ext cx="2782888" cy="29360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a:t>A peptide also known as orexin, produced by neurons whose cell bodies are located in the hypothalamus; their destruction causes narcolepsy.</a:t>
            </a:r>
            <a:endParaRPr lang="en-US" sz="1400" dirty="0"/>
          </a:p>
        </p:txBody>
      </p:sp>
      <p:sp>
        <p:nvSpPr>
          <p:cNvPr id="44" name="Rectangle 43"/>
          <p:cNvSpPr/>
          <p:nvPr/>
        </p:nvSpPr>
        <p:spPr>
          <a:xfrm>
            <a:off x="4596592" y="2764857"/>
            <a:ext cx="2782888" cy="29360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a:t>A nucleus in the ventral posterior hypothalamus, just rostral to the mammillary bodies; contains histaminergic neurons involved in cortical activation and behavioral arousal.</a:t>
            </a:r>
          </a:p>
        </p:txBody>
      </p:sp>
      <p:sp>
        <p:nvSpPr>
          <p:cNvPr id="45" name="Rectangle 44"/>
          <p:cNvSpPr/>
          <p:nvPr/>
        </p:nvSpPr>
        <p:spPr>
          <a:xfrm>
            <a:off x="5313250" y="3491454"/>
            <a:ext cx="320318" cy="92397"/>
          </a:xfrm>
          <a:prstGeom prst="rect">
            <a:avLst/>
          </a:prstGeom>
        </p:spPr>
        <p:txBody>
          <a:bodyPr wrap="square">
            <a:spAutoFit/>
          </a:bodyPr>
          <a:lstStyle/>
          <a:p>
            <a:r>
              <a:rPr lang="en-US"/>
              <a:t>Catecholamine agonists produce arousal and sleeplessness; effects appear to be mediated by the locus coeruleus in the dorsal pons. </a:t>
            </a:r>
            <a:endParaRPr lang="en-US" dirty="0"/>
          </a:p>
        </p:txBody>
      </p:sp>
      <p:sp>
        <p:nvSpPr>
          <p:cNvPr id="46" name="Rectangle 45"/>
          <p:cNvSpPr/>
          <p:nvPr/>
        </p:nvSpPr>
        <p:spPr>
          <a:xfrm>
            <a:off x="5313250" y="3491454"/>
            <a:ext cx="320318" cy="92397"/>
          </a:xfrm>
          <a:prstGeom prst="rect">
            <a:avLst/>
          </a:prstGeom>
        </p:spPr>
        <p:txBody>
          <a:bodyPr wrap="square">
            <a:spAutoFit/>
          </a:bodyPr>
          <a:lstStyle/>
          <a:p>
            <a:r>
              <a:rPr lang="en-US"/>
              <a:t>Catecholamine agonists produce arousal and sleeplessness; effects appear to be mediated by the locus coeruleus in the dorsal pons. </a:t>
            </a:r>
            <a:endParaRPr lang="en-US" dirty="0"/>
          </a:p>
        </p:txBody>
      </p:sp>
      <p:sp>
        <p:nvSpPr>
          <p:cNvPr id="20" name="TextBox 19"/>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cxnSp>
        <p:nvCxnSpPr>
          <p:cNvPr id="48" name="Straight Arrow Connector 47"/>
          <p:cNvCxnSpPr/>
          <p:nvPr/>
        </p:nvCxnSpPr>
        <p:spPr>
          <a:xfrm>
            <a:off x="2000895" y="2000933"/>
            <a:ext cx="0" cy="23008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2233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2&amp;3- neural control of  REM and SWS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25</a:t>
            </a:fld>
            <a:endParaRPr lang="en-US" dirty="0"/>
          </a:p>
        </p:txBody>
      </p:sp>
      <p:sp>
        <p:nvSpPr>
          <p:cNvPr id="7" name="Rectangle 6"/>
          <p:cNvSpPr/>
          <p:nvPr/>
        </p:nvSpPr>
        <p:spPr>
          <a:xfrm>
            <a:off x="2157854" y="1266761"/>
            <a:ext cx="4752548" cy="360040"/>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a:solidFill>
                  <a:schemeClr val="bg1"/>
                </a:solidFill>
              </a:rPr>
              <a:t>Physiological Mechanisms of Sleep and Waking</a:t>
            </a:r>
            <a:endParaRPr lang="en-US" sz="1800" dirty="0">
              <a:solidFill>
                <a:schemeClr val="bg1"/>
              </a:solidFill>
            </a:endParaRPr>
          </a:p>
        </p:txBody>
      </p:sp>
      <p:cxnSp>
        <p:nvCxnSpPr>
          <p:cNvPr id="9" name="Straight Connector 8"/>
          <p:cNvCxnSpPr/>
          <p:nvPr/>
        </p:nvCxnSpPr>
        <p:spPr>
          <a:xfrm>
            <a:off x="4366220" y="1615897"/>
            <a:ext cx="0" cy="244832"/>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1831182" y="1886033"/>
            <a:ext cx="0" cy="158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 name="Straight Connector 25"/>
          <p:cNvCxnSpPr/>
          <p:nvPr/>
        </p:nvCxnSpPr>
        <p:spPr>
          <a:xfrm>
            <a:off x="6023733" y="1886033"/>
            <a:ext cx="1062378" cy="0"/>
          </a:xfrm>
          <a:prstGeom prst="line">
            <a:avLst/>
          </a:prstGeom>
        </p:spPr>
        <p:style>
          <a:lnRef idx="1">
            <a:schemeClr val="accent2"/>
          </a:lnRef>
          <a:fillRef idx="0">
            <a:schemeClr val="accent2"/>
          </a:fillRef>
          <a:effectRef idx="0">
            <a:schemeClr val="accent2"/>
          </a:effectRef>
          <a:fontRef idx="minor">
            <a:schemeClr val="tx1"/>
          </a:fontRef>
        </p:style>
      </p:cxnSp>
      <p:sp>
        <p:nvSpPr>
          <p:cNvPr id="31" name="Rectangle 30"/>
          <p:cNvSpPr/>
          <p:nvPr/>
        </p:nvSpPr>
        <p:spPr>
          <a:xfrm>
            <a:off x="5683275" y="2110729"/>
            <a:ext cx="2783253"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a:solidFill>
                  <a:schemeClr val="accent2">
                    <a:lumMod val="75000"/>
                  </a:schemeClr>
                </a:solidFill>
              </a:rPr>
              <a:t>Neural Control of Slow-Wave Sleep</a:t>
            </a:r>
          </a:p>
        </p:txBody>
      </p:sp>
      <p:cxnSp>
        <p:nvCxnSpPr>
          <p:cNvPr id="25" name="Straight Arrow Connector 24"/>
          <p:cNvCxnSpPr/>
          <p:nvPr/>
        </p:nvCxnSpPr>
        <p:spPr>
          <a:xfrm>
            <a:off x="7099411" y="2542777"/>
            <a:ext cx="0" cy="158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8" name="Rectangle 27"/>
          <p:cNvSpPr/>
          <p:nvPr/>
        </p:nvSpPr>
        <p:spPr>
          <a:xfrm>
            <a:off x="5687940" y="2731417"/>
            <a:ext cx="2783253"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solidFill>
                  <a:schemeClr val="accent2">
                    <a:lumMod val="75000"/>
                  </a:schemeClr>
                </a:solidFill>
              </a:rPr>
              <a:t>Ventrolateral preoptic area (VLPA) </a:t>
            </a:r>
          </a:p>
        </p:txBody>
      </p:sp>
      <p:sp>
        <p:nvSpPr>
          <p:cNvPr id="29" name="Rectangle 28"/>
          <p:cNvSpPr/>
          <p:nvPr/>
        </p:nvSpPr>
        <p:spPr>
          <a:xfrm>
            <a:off x="5705694" y="3318046"/>
            <a:ext cx="2760834" cy="281706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smtClean="0"/>
              <a:t>- A </a:t>
            </a:r>
            <a:r>
              <a:rPr lang="en-US" sz="1400"/>
              <a:t>group of GABAergic neurons in the preoptic area whose activity suppresses alertness and behavioral arousal and promotes sleep.</a:t>
            </a:r>
          </a:p>
          <a:p>
            <a:endParaRPr lang="en-US" sz="1400"/>
          </a:p>
          <a:p>
            <a:r>
              <a:rPr lang="en-US" sz="1400" smtClean="0"/>
              <a:t>- Destruction </a:t>
            </a:r>
            <a:r>
              <a:rPr lang="en-US" sz="1400"/>
              <a:t>of this area has been reporter to result in total insomnia, coma, and eventual death in rats.</a:t>
            </a:r>
          </a:p>
        </p:txBody>
      </p:sp>
      <p:pic>
        <p:nvPicPr>
          <p:cNvPr id="33" name="Picture 3" descr="C8B09F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8714" y="2110729"/>
            <a:ext cx="3020689" cy="402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7"/>
          <p:cNvSpPr/>
          <p:nvPr/>
        </p:nvSpPr>
        <p:spPr>
          <a:xfrm>
            <a:off x="579443" y="2114578"/>
            <a:ext cx="2783253"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a:solidFill>
                  <a:schemeClr val="accent2">
                    <a:lumMod val="75000"/>
                  </a:schemeClr>
                </a:solidFill>
              </a:rPr>
              <a:t>Neural Control of REM sleep</a:t>
            </a:r>
          </a:p>
        </p:txBody>
      </p:sp>
      <p:cxnSp>
        <p:nvCxnSpPr>
          <p:cNvPr id="39" name="Straight Arrow Connector 38"/>
          <p:cNvCxnSpPr/>
          <p:nvPr/>
        </p:nvCxnSpPr>
        <p:spPr>
          <a:xfrm>
            <a:off x="1995579" y="2546626"/>
            <a:ext cx="0" cy="158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0" name="Rectangle 39"/>
          <p:cNvSpPr/>
          <p:nvPr/>
        </p:nvSpPr>
        <p:spPr>
          <a:xfrm>
            <a:off x="584108" y="2735266"/>
            <a:ext cx="2783253"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solidFill>
                  <a:schemeClr val="accent2">
                    <a:lumMod val="75000"/>
                  </a:schemeClr>
                </a:solidFill>
              </a:rPr>
              <a:t>PGO wave (Pontine, Geniculate, Occipital)</a:t>
            </a:r>
          </a:p>
        </p:txBody>
      </p:sp>
      <p:sp>
        <p:nvSpPr>
          <p:cNvPr id="41" name="Rectangle 40"/>
          <p:cNvSpPr/>
          <p:nvPr/>
        </p:nvSpPr>
        <p:spPr>
          <a:xfrm>
            <a:off x="601862" y="3321895"/>
            <a:ext cx="2760834" cy="281706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a:t>Bursts of phasic electrical activity originating in the pons, followed by activity in the lateral geniculate nucleus and visual cortex, a characteristic of REM sleep.</a:t>
            </a:r>
          </a:p>
        </p:txBody>
      </p:sp>
      <p:sp>
        <p:nvSpPr>
          <p:cNvPr id="20" name="TextBox 19"/>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cxnSp>
        <p:nvCxnSpPr>
          <p:cNvPr id="11" name="Straight Connector 10"/>
          <p:cNvCxnSpPr/>
          <p:nvPr/>
        </p:nvCxnSpPr>
        <p:spPr>
          <a:xfrm flipH="1" flipV="1">
            <a:off x="4359350" y="1876800"/>
            <a:ext cx="1699038" cy="30"/>
          </a:xfrm>
          <a:prstGeom prst="line">
            <a:avLst/>
          </a:prstGeom>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p:nvCxnSpPr>
        <p:spPr>
          <a:xfrm>
            <a:off x="1831182" y="1886033"/>
            <a:ext cx="253503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43" name="Straight Arrow Connector 42"/>
          <p:cNvCxnSpPr/>
          <p:nvPr/>
        </p:nvCxnSpPr>
        <p:spPr>
          <a:xfrm>
            <a:off x="7099411" y="1886033"/>
            <a:ext cx="0" cy="158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54307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4- the executive mechanism</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26</a:t>
            </a:fld>
            <a:endParaRPr lang="en-US" dirty="0"/>
          </a:p>
        </p:txBody>
      </p:sp>
      <p:sp>
        <p:nvSpPr>
          <p:cNvPr id="7" name="Rectangle 6"/>
          <p:cNvSpPr/>
          <p:nvPr/>
        </p:nvSpPr>
        <p:spPr>
          <a:xfrm>
            <a:off x="4496981" y="1662480"/>
            <a:ext cx="2952328" cy="360040"/>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a:solidFill>
                  <a:schemeClr val="bg1"/>
                </a:solidFill>
              </a:rPr>
              <a:t>The Executive </a:t>
            </a:r>
            <a:r>
              <a:rPr lang="en-US" sz="1800" smtClean="0">
                <a:solidFill>
                  <a:schemeClr val="bg1"/>
                </a:solidFill>
              </a:rPr>
              <a:t>Mechanism</a:t>
            </a:r>
            <a:endParaRPr lang="en-US" sz="1800">
              <a:solidFill>
                <a:schemeClr val="bg1"/>
              </a:solidFill>
            </a:endParaRPr>
          </a:p>
        </p:txBody>
      </p:sp>
      <p:cxnSp>
        <p:nvCxnSpPr>
          <p:cNvPr id="9" name="Straight Connector 8"/>
          <p:cNvCxnSpPr>
            <a:stCxn id="7" idx="2"/>
          </p:cNvCxnSpPr>
          <p:nvPr/>
        </p:nvCxnSpPr>
        <p:spPr>
          <a:xfrm>
            <a:off x="5973145" y="2022520"/>
            <a:ext cx="0" cy="244832"/>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flipV="1">
            <a:off x="1606088" y="2264168"/>
            <a:ext cx="4367036" cy="6696"/>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1606791" y="2277358"/>
            <a:ext cx="0" cy="158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a:off x="10631793" y="2286547"/>
            <a:ext cx="0" cy="158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 name="Straight Connector 25"/>
          <p:cNvCxnSpPr/>
          <p:nvPr/>
        </p:nvCxnSpPr>
        <p:spPr>
          <a:xfrm>
            <a:off x="5973124" y="2264168"/>
            <a:ext cx="4658669" cy="22379"/>
          </a:xfrm>
          <a:prstGeom prst="line">
            <a:avLst/>
          </a:prstGeom>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p:nvPr/>
        </p:nvCxnSpPr>
        <p:spPr>
          <a:xfrm>
            <a:off x="4126380" y="2270864"/>
            <a:ext cx="0" cy="158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0" name="Rectangle 29"/>
          <p:cNvSpPr/>
          <p:nvPr/>
        </p:nvSpPr>
        <p:spPr>
          <a:xfrm>
            <a:off x="646692" y="2489053"/>
            <a:ext cx="1918792"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a:solidFill>
                  <a:schemeClr val="accent2">
                    <a:lumMod val="75000"/>
                  </a:schemeClr>
                </a:solidFill>
              </a:rPr>
              <a:t>Peribrachial </a:t>
            </a:r>
            <a:r>
              <a:rPr lang="en-US" sz="1600" smtClean="0">
                <a:solidFill>
                  <a:schemeClr val="accent2">
                    <a:lumMod val="75000"/>
                  </a:schemeClr>
                </a:solidFill>
              </a:rPr>
              <a:t>area</a:t>
            </a:r>
            <a:endParaRPr lang="en-US" sz="1600">
              <a:solidFill>
                <a:schemeClr val="accent2">
                  <a:lumMod val="75000"/>
                </a:schemeClr>
              </a:solidFill>
            </a:endParaRPr>
          </a:p>
        </p:txBody>
      </p:sp>
      <p:sp>
        <p:nvSpPr>
          <p:cNvPr id="31" name="Rectangle 30"/>
          <p:cNvSpPr/>
          <p:nvPr/>
        </p:nvSpPr>
        <p:spPr>
          <a:xfrm>
            <a:off x="9672397" y="2480881"/>
            <a:ext cx="1918792"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a:solidFill>
                  <a:schemeClr val="accent2">
                    <a:lumMod val="75000"/>
                  </a:schemeClr>
                </a:solidFill>
              </a:rPr>
              <a:t>Magnocellular nucleus</a:t>
            </a:r>
          </a:p>
        </p:txBody>
      </p:sp>
      <p:sp>
        <p:nvSpPr>
          <p:cNvPr id="32" name="Rectangle 31"/>
          <p:cNvSpPr/>
          <p:nvPr/>
        </p:nvSpPr>
        <p:spPr>
          <a:xfrm>
            <a:off x="3166984" y="2489053"/>
            <a:ext cx="1918792"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a:solidFill>
                  <a:schemeClr val="accent2">
                    <a:lumMod val="75000"/>
                  </a:schemeClr>
                </a:solidFill>
              </a:rPr>
              <a:t>Carbachol</a:t>
            </a:r>
          </a:p>
        </p:txBody>
      </p:sp>
      <p:sp>
        <p:nvSpPr>
          <p:cNvPr id="42" name="Rectangle 41"/>
          <p:cNvSpPr/>
          <p:nvPr/>
        </p:nvSpPr>
        <p:spPr>
          <a:xfrm>
            <a:off x="646692" y="2996952"/>
            <a:ext cx="1918792" cy="188694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a:t>The region around the brachium </a:t>
            </a:r>
            <a:r>
              <a:rPr lang="en-US" sz="1400" dirty="0" err="1"/>
              <a:t>conjunctivum</a:t>
            </a:r>
            <a:r>
              <a:rPr lang="en-US" sz="1400" dirty="0"/>
              <a:t>, located in the dorsolateral pons; contains </a:t>
            </a:r>
            <a:r>
              <a:rPr lang="en-US" sz="1400" dirty="0" err="1"/>
              <a:t>acetylcholinergic</a:t>
            </a:r>
            <a:r>
              <a:rPr lang="en-US" sz="1400" dirty="0"/>
              <a:t> neurons involved in the initiation of REM sleep.</a:t>
            </a:r>
          </a:p>
        </p:txBody>
      </p:sp>
      <p:sp>
        <p:nvSpPr>
          <p:cNvPr id="43" name="Rectangle 42"/>
          <p:cNvSpPr/>
          <p:nvPr/>
        </p:nvSpPr>
        <p:spPr>
          <a:xfrm>
            <a:off x="9672398" y="3006725"/>
            <a:ext cx="1918791" cy="188694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a:t>A nucleus in the medulla; involved in the </a:t>
            </a:r>
            <a:r>
              <a:rPr lang="en-US" sz="1400" dirty="0" err="1"/>
              <a:t>atonia</a:t>
            </a:r>
            <a:r>
              <a:rPr lang="en-US" sz="1400" dirty="0"/>
              <a:t> (muscular paralysis) that accompanies REM sleep.</a:t>
            </a:r>
          </a:p>
        </p:txBody>
      </p:sp>
      <p:sp>
        <p:nvSpPr>
          <p:cNvPr id="44" name="Rectangle 43"/>
          <p:cNvSpPr/>
          <p:nvPr/>
        </p:nvSpPr>
        <p:spPr>
          <a:xfrm>
            <a:off x="3166984" y="3006724"/>
            <a:ext cx="1918792" cy="188694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a:t>A drug that stimulates acetylcholine receptors.</a:t>
            </a:r>
          </a:p>
        </p:txBody>
      </p:sp>
      <p:sp>
        <p:nvSpPr>
          <p:cNvPr id="46" name="Rectangle 45"/>
          <p:cNvSpPr/>
          <p:nvPr/>
        </p:nvSpPr>
        <p:spPr>
          <a:xfrm>
            <a:off x="5876593" y="3733322"/>
            <a:ext cx="193067" cy="92397"/>
          </a:xfrm>
          <a:prstGeom prst="rect">
            <a:avLst/>
          </a:prstGeom>
        </p:spPr>
        <p:txBody>
          <a:bodyPr wrap="none">
            <a:spAutoFit/>
          </a:bodyPr>
          <a:lstStyle/>
          <a:p>
            <a:r>
              <a:rPr lang="en-US"/>
              <a:t>Catecholamine agonists produce arousal and sleeplessness; effects appear to be mediated by the locus coeruleus in the dorsal pons. </a:t>
            </a:r>
            <a:endParaRPr lang="en-US" dirty="0"/>
          </a:p>
        </p:txBody>
      </p:sp>
      <p:cxnSp>
        <p:nvCxnSpPr>
          <p:cNvPr id="20" name="Straight Arrow Connector 19"/>
          <p:cNvCxnSpPr/>
          <p:nvPr/>
        </p:nvCxnSpPr>
        <p:spPr>
          <a:xfrm>
            <a:off x="7942804" y="2277358"/>
            <a:ext cx="0" cy="158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1" name="Rectangle 20"/>
          <p:cNvSpPr/>
          <p:nvPr/>
        </p:nvSpPr>
        <p:spPr>
          <a:xfrm>
            <a:off x="6983408" y="2480881"/>
            <a:ext cx="1918792"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solidFill>
                  <a:schemeClr val="accent2">
                    <a:lumMod val="75000"/>
                  </a:schemeClr>
                </a:solidFill>
              </a:rPr>
              <a:t>Medial </a:t>
            </a:r>
            <a:r>
              <a:rPr lang="en-US" sz="1400" dirty="0" err="1">
                <a:solidFill>
                  <a:schemeClr val="accent2">
                    <a:lumMod val="75000"/>
                  </a:schemeClr>
                </a:solidFill>
              </a:rPr>
              <a:t>pontine</a:t>
            </a:r>
            <a:r>
              <a:rPr lang="en-US" sz="1400" dirty="0">
                <a:solidFill>
                  <a:schemeClr val="accent2">
                    <a:lumMod val="75000"/>
                  </a:schemeClr>
                </a:solidFill>
              </a:rPr>
              <a:t> reticular formation (MPRF)</a:t>
            </a:r>
          </a:p>
        </p:txBody>
      </p:sp>
      <p:sp>
        <p:nvSpPr>
          <p:cNvPr id="22" name="Rectangle 21"/>
          <p:cNvSpPr/>
          <p:nvPr/>
        </p:nvSpPr>
        <p:spPr>
          <a:xfrm>
            <a:off x="6983408" y="3006724"/>
            <a:ext cx="1918793" cy="188694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a:t>A region that contains neurons involved in the initiation of REM sleep; activated by </a:t>
            </a:r>
            <a:r>
              <a:rPr lang="en-US" sz="1400" dirty="0" err="1"/>
              <a:t>acetylcholinergic</a:t>
            </a:r>
            <a:r>
              <a:rPr lang="en-US" sz="1400" dirty="0"/>
              <a:t> neurons of the </a:t>
            </a:r>
            <a:r>
              <a:rPr lang="en-US" sz="1400" dirty="0" err="1"/>
              <a:t>peribrachial</a:t>
            </a:r>
            <a:r>
              <a:rPr lang="en-US" sz="1400" dirty="0"/>
              <a:t> area.</a:t>
            </a:r>
          </a:p>
        </p:txBody>
      </p:sp>
      <p:sp>
        <p:nvSpPr>
          <p:cNvPr id="23" name="TextBox 22"/>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1266522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1">
                    <a:lumMod val="50000"/>
                  </a:schemeClr>
                </a:solidFill>
              </a:rPr>
              <a:t>Mechanism of sleep</a:t>
            </a:r>
            <a:endParaRPr lang="en-US" sz="3200"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27</a:t>
            </a:fld>
            <a:endParaRPr lang="en-US" dirty="0"/>
          </a:p>
        </p:txBody>
      </p:sp>
      <p:sp>
        <p:nvSpPr>
          <p:cNvPr id="7" name="Rectangle 6"/>
          <p:cNvSpPr/>
          <p:nvPr/>
        </p:nvSpPr>
        <p:spPr>
          <a:xfrm>
            <a:off x="4504468" y="1928185"/>
            <a:ext cx="2952328" cy="551336"/>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a:solidFill>
                  <a:schemeClr val="bg1"/>
                </a:solidFill>
              </a:rPr>
              <a:t>NREM Sleep promoting systems</a:t>
            </a:r>
          </a:p>
        </p:txBody>
      </p:sp>
      <p:cxnSp>
        <p:nvCxnSpPr>
          <p:cNvPr id="8" name="Straight Connector 7"/>
          <p:cNvCxnSpPr>
            <a:stCxn id="7" idx="2"/>
          </p:cNvCxnSpPr>
          <p:nvPr/>
        </p:nvCxnSpPr>
        <p:spPr>
          <a:xfrm>
            <a:off x="5980632" y="2479521"/>
            <a:ext cx="0" cy="161949"/>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a:off x="1925660" y="2638286"/>
            <a:ext cx="405495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a:off x="1925660" y="2630606"/>
            <a:ext cx="0" cy="158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a:xfrm>
            <a:off x="10206580" y="2645967"/>
            <a:ext cx="0" cy="158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5980611" y="2638286"/>
            <a:ext cx="4225969" cy="7681"/>
          </a:xfrm>
          <a:prstGeom prst="line">
            <a:avLst/>
          </a:prstGeom>
        </p:spPr>
        <p:style>
          <a:lnRef idx="1">
            <a:schemeClr val="accent2"/>
          </a:lnRef>
          <a:fillRef idx="0">
            <a:schemeClr val="accent2"/>
          </a:fillRef>
          <a:effectRef idx="0">
            <a:schemeClr val="accent2"/>
          </a:effectRef>
          <a:fontRef idx="minor">
            <a:schemeClr val="tx1"/>
          </a:fontRef>
        </p:style>
      </p:cxnSp>
      <p:sp>
        <p:nvSpPr>
          <p:cNvPr id="14" name="Rectangle 13"/>
          <p:cNvSpPr/>
          <p:nvPr/>
        </p:nvSpPr>
        <p:spPr>
          <a:xfrm>
            <a:off x="245803" y="2819430"/>
            <a:ext cx="3359714"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a:solidFill>
                  <a:schemeClr val="accent2">
                    <a:lumMod val="75000"/>
                  </a:schemeClr>
                </a:solidFill>
              </a:rPr>
              <a:t>Preoptic area</a:t>
            </a:r>
          </a:p>
        </p:txBody>
      </p:sp>
      <p:sp>
        <p:nvSpPr>
          <p:cNvPr id="15" name="Rectangle 14"/>
          <p:cNvSpPr/>
          <p:nvPr/>
        </p:nvSpPr>
        <p:spPr>
          <a:xfrm>
            <a:off x="8526723" y="2819430"/>
            <a:ext cx="3359714"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a:solidFill>
                  <a:schemeClr val="accent2">
                    <a:lumMod val="75000"/>
                  </a:schemeClr>
                </a:solidFill>
              </a:rPr>
              <a:t>Medulla oblongata</a:t>
            </a:r>
          </a:p>
        </p:txBody>
      </p:sp>
      <p:sp>
        <p:nvSpPr>
          <p:cNvPr id="17" name="Rectangle 16"/>
          <p:cNvSpPr/>
          <p:nvPr/>
        </p:nvSpPr>
        <p:spPr>
          <a:xfrm>
            <a:off x="239556" y="3370793"/>
            <a:ext cx="3359713" cy="276875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a:t>VLPO and MNPO; are active during NREM sleep</a:t>
            </a:r>
          </a:p>
          <a:p>
            <a:r>
              <a:rPr lang="en-US" sz="1400"/>
              <a:t>The neurons in these nuclei contain the inhibitory neurotransmitter GABA and the inhibitory neuropeptide galanin, and they innervate all the arousal-promoting regions, including the LDT/PPT, LC, DR, TMN, and also the orexin neurons . Thus, the VLPO and MNPO are hypothesized to promote sleep by coordinating the inhibition of arousal regions during NREM and REM sleep.</a:t>
            </a:r>
          </a:p>
        </p:txBody>
      </p:sp>
      <p:sp>
        <p:nvSpPr>
          <p:cNvPr id="18" name="Rectangle 17"/>
          <p:cNvSpPr/>
          <p:nvPr/>
        </p:nvSpPr>
        <p:spPr>
          <a:xfrm>
            <a:off x="8526723" y="3366246"/>
            <a:ext cx="3359712" cy="277330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a:t>Medullary synchronizing zone at the level of NTS.</a:t>
            </a:r>
          </a:p>
          <a:p>
            <a:r>
              <a:rPr lang="en-US" sz="1400"/>
              <a:t>stim……synchronization + sleep.</a:t>
            </a:r>
          </a:p>
        </p:txBody>
      </p:sp>
      <p:sp>
        <p:nvSpPr>
          <p:cNvPr id="20" name="Rectangle 19"/>
          <p:cNvSpPr/>
          <p:nvPr/>
        </p:nvSpPr>
        <p:spPr>
          <a:xfrm>
            <a:off x="5884080" y="4107440"/>
            <a:ext cx="193067" cy="92397"/>
          </a:xfrm>
          <a:prstGeom prst="rect">
            <a:avLst/>
          </a:prstGeom>
        </p:spPr>
        <p:txBody>
          <a:bodyPr wrap="none">
            <a:spAutoFit/>
          </a:bodyPr>
          <a:lstStyle/>
          <a:p>
            <a:r>
              <a:rPr lang="en-US"/>
              <a:t>Catecholamine agonists produce arousal and sleeplessness; effects appear to be mediated by the locus coeruleus in the dorsal pons. </a:t>
            </a:r>
            <a:endParaRPr lang="en-US" dirty="0"/>
          </a:p>
        </p:txBody>
      </p:sp>
      <p:cxnSp>
        <p:nvCxnSpPr>
          <p:cNvPr id="21" name="Straight Arrow Connector 20"/>
          <p:cNvCxnSpPr/>
          <p:nvPr/>
        </p:nvCxnSpPr>
        <p:spPr>
          <a:xfrm>
            <a:off x="5980611" y="2638286"/>
            <a:ext cx="0" cy="158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2" name="Rectangle 21"/>
          <p:cNvSpPr/>
          <p:nvPr/>
        </p:nvSpPr>
        <p:spPr>
          <a:xfrm>
            <a:off x="4300754" y="2819430"/>
            <a:ext cx="3359714"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a:solidFill>
                  <a:schemeClr val="accent2">
                    <a:lumMod val="75000"/>
                  </a:schemeClr>
                </a:solidFill>
              </a:rPr>
              <a:t>Lateral Hypothalamus &amp; Basal forebrain</a:t>
            </a:r>
          </a:p>
        </p:txBody>
      </p:sp>
      <p:sp>
        <p:nvSpPr>
          <p:cNvPr id="23" name="Rectangle 22"/>
          <p:cNvSpPr/>
          <p:nvPr/>
        </p:nvSpPr>
        <p:spPr>
          <a:xfrm>
            <a:off x="4300755" y="3370793"/>
            <a:ext cx="3359713" cy="276875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a:t>Contain scattered GABAergic neurons that are active during NREM sleep</a:t>
            </a:r>
            <a:r>
              <a:rPr lang="en-US" sz="1400" dirty="0" smtClean="0"/>
              <a:t>.</a:t>
            </a:r>
          </a:p>
          <a:p>
            <a:r>
              <a:rPr lang="en-US" sz="1400" dirty="0" smtClean="0">
                <a:solidFill>
                  <a:srgbClr val="FFC000"/>
                </a:solidFill>
              </a:rPr>
              <a:t>150</a:t>
            </a:r>
            <a:r>
              <a:rPr lang="en-US" sz="1400" dirty="0"/>
              <a:t> </a:t>
            </a:r>
            <a:r>
              <a:rPr lang="en-US" sz="1400" dirty="0" smtClean="0"/>
              <a:t>Some </a:t>
            </a:r>
            <a:r>
              <a:rPr lang="en-US" sz="1400" dirty="0"/>
              <a:t>of these cells may directly innervate the cortex, and it is possible that they modulate cortical networks to promote slow wave activity.</a:t>
            </a:r>
          </a:p>
        </p:txBody>
      </p:sp>
      <p:sp>
        <p:nvSpPr>
          <p:cNvPr id="24" name="Rectangle 23"/>
          <p:cNvSpPr/>
          <p:nvPr/>
        </p:nvSpPr>
        <p:spPr>
          <a:xfrm>
            <a:off x="4510236" y="1358996"/>
            <a:ext cx="2952328" cy="360040"/>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a:solidFill>
                  <a:schemeClr val="bg1"/>
                </a:solidFill>
              </a:rPr>
              <a:t>Mechanism of Sleep</a:t>
            </a:r>
          </a:p>
        </p:txBody>
      </p:sp>
      <p:cxnSp>
        <p:nvCxnSpPr>
          <p:cNvPr id="26" name="Straight Arrow Connector 25"/>
          <p:cNvCxnSpPr>
            <a:stCxn id="24" idx="2"/>
          </p:cNvCxnSpPr>
          <p:nvPr/>
        </p:nvCxnSpPr>
        <p:spPr>
          <a:xfrm flipH="1">
            <a:off x="5980611" y="1719036"/>
            <a:ext cx="5789" cy="20914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5" name="Rectangle 24"/>
          <p:cNvSpPr/>
          <p:nvPr/>
        </p:nvSpPr>
        <p:spPr>
          <a:xfrm>
            <a:off x="9672397" y="0"/>
            <a:ext cx="2516428" cy="40466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solidFill>
                  <a:schemeClr val="bg1"/>
                </a:solidFill>
              </a:rPr>
              <a:t>Extra</a:t>
            </a:r>
            <a:endParaRPr lang="en-US" sz="2800" dirty="0">
              <a:solidFill>
                <a:schemeClr val="bg1"/>
              </a:solidFill>
            </a:endParaRPr>
          </a:p>
        </p:txBody>
      </p:sp>
    </p:spTree>
    <p:extLst>
      <p:ext uri="{BB962C8B-B14F-4D97-AF65-F5344CB8AC3E}">
        <p14:creationId xmlns:p14="http://schemas.microsoft.com/office/powerpoint/2010/main" val="1974679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Theories of sleep</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28</a:t>
            </a:fld>
            <a:endParaRPr lang="en-US" dirty="0"/>
          </a:p>
        </p:txBody>
      </p:sp>
      <p:sp>
        <p:nvSpPr>
          <p:cNvPr id="4" name="Content Placeholder 3"/>
          <p:cNvSpPr>
            <a:spLocks noGrp="1"/>
          </p:cNvSpPr>
          <p:nvPr>
            <p:ph sz="quarter" idx="1"/>
          </p:nvPr>
        </p:nvSpPr>
        <p:spPr/>
        <p:txBody>
          <a:bodyPr>
            <a:normAutofit/>
          </a:bodyPr>
          <a:lstStyle/>
          <a:p>
            <a:r>
              <a:rPr lang="en-US" sz="1800" dirty="0">
                <a:solidFill>
                  <a:schemeClr val="accent2">
                    <a:lumMod val="75000"/>
                  </a:schemeClr>
                </a:solidFill>
              </a:rPr>
              <a:t>Although  several theories of sleep have been proposed , most current evidence is in </a:t>
            </a:r>
            <a:r>
              <a:rPr lang="en-US" sz="1800" dirty="0" smtClean="0">
                <a:solidFill>
                  <a:schemeClr val="accent2">
                    <a:lumMod val="75000"/>
                  </a:schemeClr>
                </a:solidFill>
              </a:rPr>
              <a:t>favor </a:t>
            </a:r>
            <a:r>
              <a:rPr lang="en-US" sz="1800" dirty="0">
                <a:solidFill>
                  <a:schemeClr val="accent2">
                    <a:lumMod val="75000"/>
                  </a:schemeClr>
                </a:solidFill>
              </a:rPr>
              <a:t>of the following </a:t>
            </a:r>
            <a:r>
              <a:rPr lang="en-US" sz="1800" dirty="0" smtClean="0">
                <a:solidFill>
                  <a:schemeClr val="accent2">
                    <a:lumMod val="75000"/>
                  </a:schemeClr>
                </a:solidFill>
              </a:rPr>
              <a:t>:</a:t>
            </a:r>
          </a:p>
          <a:p>
            <a:endParaRPr lang="en-US" sz="1800" dirty="0"/>
          </a:p>
          <a:p>
            <a:pPr marL="0" indent="0">
              <a:buNone/>
            </a:pPr>
            <a:r>
              <a:rPr lang="en-US" sz="1800" dirty="0" smtClean="0"/>
              <a:t>1. </a:t>
            </a:r>
            <a:r>
              <a:rPr lang="en-US" sz="1800" dirty="0" smtClean="0">
                <a:solidFill>
                  <a:schemeClr val="bg2">
                    <a:lumMod val="75000"/>
                  </a:schemeClr>
                </a:solidFill>
              </a:rPr>
              <a:t>Serotonin</a:t>
            </a:r>
            <a:r>
              <a:rPr lang="en-US" sz="1800" dirty="0" smtClean="0"/>
              <a:t>, </a:t>
            </a:r>
            <a:r>
              <a:rPr lang="en-US" sz="1800" dirty="0"/>
              <a:t>produced by the </a:t>
            </a:r>
            <a:r>
              <a:rPr lang="en-US" sz="1800" b="1" dirty="0"/>
              <a:t>Raphe Nuclei </a:t>
            </a:r>
            <a:r>
              <a:rPr lang="en-US" sz="1800" dirty="0"/>
              <a:t>, induces  SWS </a:t>
            </a:r>
            <a:r>
              <a:rPr lang="en-US" sz="1800" dirty="0" smtClean="0"/>
              <a:t>sleep.</a:t>
            </a:r>
          </a:p>
          <a:p>
            <a:endParaRPr lang="en-US" sz="1800" dirty="0"/>
          </a:p>
          <a:p>
            <a:pPr marL="0" indent="0">
              <a:buNone/>
            </a:pPr>
            <a:r>
              <a:rPr lang="en-US" sz="1800" dirty="0" smtClean="0"/>
              <a:t>2. The mechanism </a:t>
            </a:r>
            <a:r>
              <a:rPr lang="en-US" sz="1800" dirty="0"/>
              <a:t>that triggers REM sleep is located in the Pontine Reticular Formation </a:t>
            </a:r>
            <a:r>
              <a:rPr lang="en-US" sz="1800" dirty="0" smtClean="0"/>
              <a:t>&amp; </a:t>
            </a:r>
            <a:r>
              <a:rPr lang="en-US" sz="1800" dirty="0"/>
              <a:t>the Ponto-</a:t>
            </a:r>
            <a:r>
              <a:rPr lang="en-US" sz="1800" dirty="0" err="1"/>
              <a:t>Geniculo</a:t>
            </a:r>
            <a:r>
              <a:rPr lang="en-US" sz="1800" dirty="0"/>
              <a:t>-Occipital circuit is instrumental in generation of REM sleep</a:t>
            </a:r>
            <a:r>
              <a:rPr lang="en-US" sz="1800" dirty="0" smtClean="0"/>
              <a:t>.</a:t>
            </a:r>
          </a:p>
          <a:p>
            <a:endParaRPr lang="en-US" sz="1800" dirty="0"/>
          </a:p>
          <a:p>
            <a:pPr marL="0" indent="0">
              <a:buNone/>
            </a:pPr>
            <a:r>
              <a:rPr lang="en-US" sz="1800" dirty="0" smtClean="0"/>
              <a:t>3. The </a:t>
            </a:r>
            <a:r>
              <a:rPr lang="en-US" sz="1800" dirty="0"/>
              <a:t>hormone </a:t>
            </a:r>
            <a:r>
              <a:rPr lang="en-US" sz="1800" dirty="0">
                <a:solidFill>
                  <a:schemeClr val="bg2">
                    <a:lumMod val="75000"/>
                  </a:schemeClr>
                </a:solidFill>
              </a:rPr>
              <a:t>Melatonin</a:t>
            </a:r>
            <a:r>
              <a:rPr lang="en-US" sz="1800" dirty="0"/>
              <a:t> ( released from the Pineal Gland ) plays an important role in day-night </a:t>
            </a:r>
            <a:r>
              <a:rPr lang="en-US" sz="1800" dirty="0" smtClean="0"/>
              <a:t>alternation </a:t>
            </a:r>
            <a:r>
              <a:rPr lang="en-US" sz="1800" dirty="0"/>
              <a:t>of sleep .</a:t>
            </a:r>
          </a:p>
        </p:txBody>
      </p:sp>
      <p:sp>
        <p:nvSpPr>
          <p:cNvPr id="7" name="TextBox 6"/>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1685052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Biological clocks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29</a:t>
            </a:fld>
            <a:endParaRPr lang="en-US" dirty="0"/>
          </a:p>
        </p:txBody>
      </p:sp>
      <p:sp>
        <p:nvSpPr>
          <p:cNvPr id="5" name="Rectangle 4"/>
          <p:cNvSpPr/>
          <p:nvPr/>
        </p:nvSpPr>
        <p:spPr>
          <a:xfrm>
            <a:off x="4526676" y="1921257"/>
            <a:ext cx="2952328" cy="400445"/>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a:solidFill>
                  <a:schemeClr val="bg1"/>
                </a:solidFill>
              </a:rPr>
              <a:t>The </a:t>
            </a:r>
            <a:r>
              <a:rPr lang="en-US" sz="1800" dirty="0" err="1">
                <a:solidFill>
                  <a:schemeClr val="bg1"/>
                </a:solidFill>
              </a:rPr>
              <a:t>Suprachiasmatic</a:t>
            </a:r>
            <a:r>
              <a:rPr lang="en-US" sz="1800" dirty="0">
                <a:solidFill>
                  <a:schemeClr val="bg1"/>
                </a:solidFill>
              </a:rPr>
              <a:t> Nucleus</a:t>
            </a:r>
            <a:endParaRPr lang="en-US" sz="1800" dirty="0" smtClean="0">
              <a:solidFill>
                <a:schemeClr val="bg1"/>
              </a:solidFill>
            </a:endParaRPr>
          </a:p>
        </p:txBody>
      </p:sp>
      <p:cxnSp>
        <p:nvCxnSpPr>
          <p:cNvPr id="6" name="Straight Connector 5"/>
          <p:cNvCxnSpPr>
            <a:stCxn id="5" idx="2"/>
          </p:cNvCxnSpPr>
          <p:nvPr/>
        </p:nvCxnSpPr>
        <p:spPr>
          <a:xfrm>
            <a:off x="6002840" y="2321702"/>
            <a:ext cx="0" cy="161950"/>
          </a:xfrm>
          <a:prstGeom prst="line">
            <a:avLst/>
          </a:prstGeom>
        </p:spPr>
        <p:style>
          <a:lnRef idx="1">
            <a:schemeClr val="accent2"/>
          </a:lnRef>
          <a:fillRef idx="0">
            <a:schemeClr val="accent2"/>
          </a:fillRef>
          <a:effectRef idx="0">
            <a:schemeClr val="accent2"/>
          </a:effectRef>
          <a:fontRef idx="minor">
            <a:schemeClr val="tx1"/>
          </a:fontRef>
        </p:style>
      </p:cxnSp>
      <p:cxnSp>
        <p:nvCxnSpPr>
          <p:cNvPr id="7" name="Straight Connector 6"/>
          <p:cNvCxnSpPr/>
          <p:nvPr/>
        </p:nvCxnSpPr>
        <p:spPr>
          <a:xfrm>
            <a:off x="1947868" y="2480468"/>
            <a:ext cx="405495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Arrow Connector 7"/>
          <p:cNvCxnSpPr/>
          <p:nvPr/>
        </p:nvCxnSpPr>
        <p:spPr>
          <a:xfrm>
            <a:off x="1947868" y="2472788"/>
            <a:ext cx="0" cy="158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p:nvPr/>
        </p:nvCxnSpPr>
        <p:spPr>
          <a:xfrm>
            <a:off x="10228788" y="2488149"/>
            <a:ext cx="0" cy="158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6002819" y="2480468"/>
            <a:ext cx="4225969" cy="7681"/>
          </a:xfrm>
          <a:prstGeom prst="line">
            <a:avLst/>
          </a:prstGeom>
        </p:spPr>
        <p:style>
          <a:lnRef idx="1">
            <a:schemeClr val="accent2"/>
          </a:lnRef>
          <a:fillRef idx="0">
            <a:schemeClr val="accent2"/>
          </a:fillRef>
          <a:effectRef idx="0">
            <a:schemeClr val="accent2"/>
          </a:effectRef>
          <a:fontRef idx="minor">
            <a:schemeClr val="tx1"/>
          </a:fontRef>
        </p:style>
      </p:cxnSp>
      <p:sp>
        <p:nvSpPr>
          <p:cNvPr id="11" name="Rectangle 10"/>
          <p:cNvSpPr/>
          <p:nvPr/>
        </p:nvSpPr>
        <p:spPr>
          <a:xfrm>
            <a:off x="268011" y="2661612"/>
            <a:ext cx="3359714"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a:solidFill>
                  <a:schemeClr val="accent2">
                    <a:lumMod val="75000"/>
                  </a:schemeClr>
                </a:solidFill>
              </a:rPr>
              <a:t>Suprachiasmatic nucleus</a:t>
            </a:r>
          </a:p>
        </p:txBody>
      </p:sp>
      <p:sp>
        <p:nvSpPr>
          <p:cNvPr id="12" name="Rectangle 11"/>
          <p:cNvSpPr/>
          <p:nvPr/>
        </p:nvSpPr>
        <p:spPr>
          <a:xfrm>
            <a:off x="8548931" y="2661612"/>
            <a:ext cx="3359714"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solidFill>
                  <a:schemeClr val="accent2">
                    <a:lumMod val="75000"/>
                  </a:schemeClr>
                </a:solidFill>
              </a:rPr>
              <a:t>Intergeniculate</a:t>
            </a:r>
            <a:r>
              <a:rPr lang="en-US" sz="1600" dirty="0">
                <a:solidFill>
                  <a:schemeClr val="accent2">
                    <a:lumMod val="75000"/>
                  </a:schemeClr>
                </a:solidFill>
              </a:rPr>
              <a:t> leaflet (IGL)</a:t>
            </a:r>
          </a:p>
        </p:txBody>
      </p:sp>
      <p:sp>
        <p:nvSpPr>
          <p:cNvPr id="13" name="Rectangle 12"/>
          <p:cNvSpPr/>
          <p:nvPr/>
        </p:nvSpPr>
        <p:spPr>
          <a:xfrm>
            <a:off x="261764" y="3212976"/>
            <a:ext cx="3359713" cy="151216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a:t>A nucleus situated atop the optic chiasm. It contains a biological clock responsible for organizing many of the body’s circadian rhythms.</a:t>
            </a:r>
          </a:p>
        </p:txBody>
      </p:sp>
      <p:sp>
        <p:nvSpPr>
          <p:cNvPr id="14" name="Rectangle 13"/>
          <p:cNvSpPr/>
          <p:nvPr/>
        </p:nvSpPr>
        <p:spPr>
          <a:xfrm>
            <a:off x="8548931" y="3208428"/>
            <a:ext cx="3359712" cy="151465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a:t>A part of the lateral geniculate nucleus that receives information from the retina and projects to the SCN; terminals release neuropeptide Y at the SCN.</a:t>
            </a:r>
          </a:p>
        </p:txBody>
      </p:sp>
      <p:sp>
        <p:nvSpPr>
          <p:cNvPr id="15" name="Rectangle 14"/>
          <p:cNvSpPr/>
          <p:nvPr/>
        </p:nvSpPr>
        <p:spPr>
          <a:xfrm>
            <a:off x="5906288" y="3949622"/>
            <a:ext cx="193067" cy="92397"/>
          </a:xfrm>
          <a:prstGeom prst="rect">
            <a:avLst/>
          </a:prstGeom>
        </p:spPr>
        <p:txBody>
          <a:bodyPr wrap="none">
            <a:spAutoFit/>
          </a:bodyPr>
          <a:lstStyle/>
          <a:p>
            <a:r>
              <a:rPr lang="en-US"/>
              <a:t>Catecholamine agonists produce arousal and sleeplessness; effects appear to be mediated by the locus coeruleus in the dorsal pons. </a:t>
            </a:r>
            <a:endParaRPr lang="en-US" dirty="0"/>
          </a:p>
        </p:txBody>
      </p:sp>
      <p:cxnSp>
        <p:nvCxnSpPr>
          <p:cNvPr id="16" name="Straight Arrow Connector 15"/>
          <p:cNvCxnSpPr/>
          <p:nvPr/>
        </p:nvCxnSpPr>
        <p:spPr>
          <a:xfrm>
            <a:off x="6002819" y="2480468"/>
            <a:ext cx="0" cy="158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Rectangle 16"/>
          <p:cNvSpPr/>
          <p:nvPr/>
        </p:nvSpPr>
        <p:spPr>
          <a:xfrm>
            <a:off x="4322962" y="2661612"/>
            <a:ext cx="3359714"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a:solidFill>
                  <a:schemeClr val="accent2">
                    <a:lumMod val="75000"/>
                  </a:schemeClr>
                </a:solidFill>
              </a:rPr>
              <a:t>Melanopsin</a:t>
            </a:r>
          </a:p>
        </p:txBody>
      </p:sp>
      <p:sp>
        <p:nvSpPr>
          <p:cNvPr id="18" name="Rectangle 17"/>
          <p:cNvSpPr/>
          <p:nvPr/>
        </p:nvSpPr>
        <p:spPr>
          <a:xfrm>
            <a:off x="4322963" y="3212976"/>
            <a:ext cx="3359713" cy="151216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a:t>A photopigment present in ganglion cells in the retina whose axons transmit information to the SCN, the thalamus, and the olivary pretectal nucleus.</a:t>
            </a:r>
            <a:br>
              <a:rPr lang="en-US" sz="1400"/>
            </a:br>
            <a:endParaRPr lang="en-US" sz="1400"/>
          </a:p>
        </p:txBody>
      </p:sp>
      <p:sp>
        <p:nvSpPr>
          <p:cNvPr id="19" name="TextBox 18"/>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1725996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is sleep? </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4" name="Content Placeholder 3"/>
          <p:cNvSpPr>
            <a:spLocks noGrp="1"/>
          </p:cNvSpPr>
          <p:nvPr>
            <p:ph sz="quarter" idx="1"/>
          </p:nvPr>
        </p:nvSpPr>
        <p:spPr>
          <a:xfrm>
            <a:off x="609461" y="1219200"/>
            <a:ext cx="5412944" cy="5306144"/>
          </a:xfrm>
        </p:spPr>
        <p:txBody>
          <a:bodyPr>
            <a:normAutofit lnSpcReduction="10000"/>
          </a:bodyPr>
          <a:lstStyle/>
          <a:p>
            <a:r>
              <a:rPr lang="en-US" sz="1600" dirty="0" smtClean="0">
                <a:solidFill>
                  <a:schemeClr val="accent2">
                    <a:lumMod val="75000"/>
                  </a:schemeClr>
                </a:solidFill>
              </a:rPr>
              <a:t>Sleep </a:t>
            </a:r>
            <a:r>
              <a:rPr lang="en-US" sz="1600" dirty="0" smtClean="0">
                <a:solidFill>
                  <a:schemeClr val="bg1">
                    <a:lumMod val="50000"/>
                  </a:schemeClr>
                </a:solidFill>
              </a:rPr>
              <a:t>(</a:t>
            </a:r>
            <a:r>
              <a:rPr lang="en-US" sz="1600" dirty="0">
                <a:solidFill>
                  <a:schemeClr val="bg1">
                    <a:lumMod val="50000"/>
                  </a:schemeClr>
                </a:solidFill>
              </a:rPr>
              <a:t>Physiological </a:t>
            </a:r>
            <a:r>
              <a:rPr lang="en-US" sz="1600" dirty="0" smtClean="0">
                <a:solidFill>
                  <a:schemeClr val="bg1">
                    <a:lumMod val="50000"/>
                  </a:schemeClr>
                </a:solidFill>
              </a:rPr>
              <a:t>definition):  </a:t>
            </a:r>
            <a:r>
              <a:rPr lang="en-US" sz="1600" dirty="0"/>
              <a:t>is a state of unconsciousness from which a subject can be aroused by appropriate sensory or other stimuli. </a:t>
            </a:r>
            <a:endParaRPr lang="en-US" sz="1600" dirty="0" smtClean="0"/>
          </a:p>
          <a:p>
            <a:endParaRPr lang="en-US" sz="1000" dirty="0" smtClean="0"/>
          </a:p>
          <a:p>
            <a:r>
              <a:rPr lang="en-US" sz="1600" dirty="0" smtClean="0">
                <a:solidFill>
                  <a:schemeClr val="accent2">
                    <a:lumMod val="75000"/>
                  </a:schemeClr>
                </a:solidFill>
              </a:rPr>
              <a:t>Sleep </a:t>
            </a:r>
            <a:r>
              <a:rPr lang="en-US" sz="1600" dirty="0">
                <a:solidFill>
                  <a:schemeClr val="accent2">
                    <a:lumMod val="75000"/>
                  </a:schemeClr>
                </a:solidFill>
              </a:rPr>
              <a:t>may also be defined </a:t>
            </a:r>
            <a:r>
              <a:rPr lang="en-US" sz="1600" dirty="0" smtClean="0">
                <a:solidFill>
                  <a:schemeClr val="accent2">
                    <a:lumMod val="75000"/>
                  </a:schemeClr>
                </a:solidFill>
              </a:rPr>
              <a:t>as </a:t>
            </a:r>
            <a:r>
              <a:rPr lang="en-US" sz="1600" dirty="0"/>
              <a:t>a normal, periodic, </a:t>
            </a:r>
            <a:r>
              <a:rPr lang="en-US" sz="1600" u="sng" dirty="0"/>
              <a:t>inhibition</a:t>
            </a:r>
            <a:r>
              <a:rPr lang="en-US" sz="1600" dirty="0"/>
              <a:t> of the reticular </a:t>
            </a:r>
            <a:r>
              <a:rPr lang="en-US" sz="1600" dirty="0" smtClean="0"/>
              <a:t>activating system</a:t>
            </a:r>
            <a:r>
              <a:rPr lang="en-US" sz="1600" dirty="0"/>
              <a:t>. </a:t>
            </a:r>
            <a:r>
              <a:rPr lang="en-US" sz="1600" dirty="0" smtClean="0">
                <a:solidFill>
                  <a:schemeClr val="bg1">
                    <a:lumMod val="50000"/>
                  </a:schemeClr>
                </a:solidFill>
              </a:rPr>
              <a:t>( Anatomical definition)</a:t>
            </a:r>
          </a:p>
          <a:p>
            <a:endParaRPr lang="en-US" sz="1000" dirty="0">
              <a:solidFill>
                <a:srgbClr val="DDE9EC">
                  <a:lumMod val="50000"/>
                </a:srgbClr>
              </a:solidFill>
            </a:endParaRPr>
          </a:p>
          <a:p>
            <a:r>
              <a:rPr lang="en-US" sz="1600" dirty="0">
                <a:solidFill>
                  <a:schemeClr val="accent2">
                    <a:lumMod val="75000"/>
                  </a:schemeClr>
                </a:solidFill>
              </a:rPr>
              <a:t>Awake:  </a:t>
            </a:r>
            <a:r>
              <a:rPr lang="en-US" sz="1600" dirty="0"/>
              <a:t>This is the state of readiness / alertness and ability to </a:t>
            </a:r>
            <a:r>
              <a:rPr lang="en-US" sz="1600" u="sng" dirty="0"/>
              <a:t>react</a:t>
            </a:r>
            <a:r>
              <a:rPr lang="en-US" sz="1600" dirty="0"/>
              <a:t> consciously to various stimuli</a:t>
            </a:r>
            <a:r>
              <a:rPr lang="en-US" sz="1600" dirty="0" smtClean="0"/>
              <a:t>.</a:t>
            </a:r>
          </a:p>
          <a:p>
            <a:endParaRPr lang="en-US" sz="1600" dirty="0" smtClean="0"/>
          </a:p>
          <a:p>
            <a:r>
              <a:rPr lang="en-US" sz="1600" dirty="0" smtClean="0">
                <a:solidFill>
                  <a:srgbClr val="DDE9EC">
                    <a:lumMod val="50000"/>
                  </a:srgbClr>
                </a:solidFill>
              </a:rPr>
              <a:t>Coma</a:t>
            </a:r>
            <a:r>
              <a:rPr lang="en-US" sz="1600" dirty="0">
                <a:solidFill>
                  <a:srgbClr val="DDE9EC">
                    <a:lumMod val="50000"/>
                  </a:srgbClr>
                </a:solidFill>
              </a:rPr>
              <a:t>:  </a:t>
            </a:r>
            <a:r>
              <a:rPr lang="en-US" sz="1600" dirty="0"/>
              <a:t>is a state of unconsciousness from which a person cannot be aroused by any external </a:t>
            </a:r>
            <a:r>
              <a:rPr lang="en-US" sz="1600" dirty="0" smtClean="0"/>
              <a:t>stimuli.</a:t>
            </a:r>
          </a:p>
          <a:p>
            <a:endParaRPr lang="en-US" sz="1600" dirty="0"/>
          </a:p>
          <a:p>
            <a:pPr defTabSz="914400"/>
            <a:r>
              <a:rPr lang="en-US" sz="1600" dirty="0"/>
              <a:t>Normal sleep requirements:</a:t>
            </a:r>
          </a:p>
          <a:p>
            <a:pPr defTabSz="914400">
              <a:buFont typeface="Arial" panose="020B0604020202020204" pitchFamily="34" charset="0"/>
              <a:buChar char="•"/>
            </a:pPr>
            <a:r>
              <a:rPr lang="en-US" sz="1600" dirty="0">
                <a:solidFill>
                  <a:schemeClr val="accent2">
                    <a:lumMod val="75000"/>
                  </a:schemeClr>
                </a:solidFill>
              </a:rPr>
              <a:t>New born = </a:t>
            </a:r>
            <a:r>
              <a:rPr lang="en-US" sz="1600" dirty="0">
                <a:solidFill>
                  <a:schemeClr val="accent4">
                    <a:lumMod val="75000"/>
                  </a:schemeClr>
                </a:solidFill>
              </a:rPr>
              <a:t>15 - 20</a:t>
            </a:r>
            <a:r>
              <a:rPr lang="en-US" sz="1600" dirty="0">
                <a:solidFill>
                  <a:schemeClr val="accent2">
                    <a:lumMod val="75000"/>
                  </a:schemeClr>
                </a:solidFill>
              </a:rPr>
              <a:t> hours.</a:t>
            </a:r>
          </a:p>
          <a:p>
            <a:pPr defTabSz="914400">
              <a:buFont typeface="Arial" panose="020B0604020202020204" pitchFamily="34" charset="0"/>
              <a:buChar char="•"/>
            </a:pPr>
            <a:r>
              <a:rPr lang="en-US" sz="1600" dirty="0">
                <a:solidFill>
                  <a:schemeClr val="accent2">
                    <a:lumMod val="75000"/>
                  </a:schemeClr>
                </a:solidFill>
              </a:rPr>
              <a:t>Children = </a:t>
            </a:r>
            <a:r>
              <a:rPr lang="en-US" sz="1600" dirty="0">
                <a:solidFill>
                  <a:schemeClr val="accent4">
                    <a:lumMod val="75000"/>
                  </a:schemeClr>
                </a:solidFill>
              </a:rPr>
              <a:t>10 -15 </a:t>
            </a:r>
            <a:r>
              <a:rPr lang="en-US" sz="1600" dirty="0">
                <a:solidFill>
                  <a:schemeClr val="accent2">
                    <a:lumMod val="75000"/>
                  </a:schemeClr>
                </a:solidFill>
              </a:rPr>
              <a:t>hours.    </a:t>
            </a:r>
          </a:p>
          <a:p>
            <a:pPr defTabSz="914400">
              <a:buFont typeface="Arial" panose="020B0604020202020204" pitchFamily="34" charset="0"/>
              <a:buChar char="•"/>
            </a:pPr>
            <a:r>
              <a:rPr lang="en-US" sz="1600" dirty="0">
                <a:solidFill>
                  <a:schemeClr val="accent2">
                    <a:lumMod val="75000"/>
                  </a:schemeClr>
                </a:solidFill>
              </a:rPr>
              <a:t>Adults = </a:t>
            </a:r>
            <a:r>
              <a:rPr lang="en-US" sz="1600" dirty="0">
                <a:solidFill>
                  <a:schemeClr val="accent4">
                    <a:lumMod val="75000"/>
                  </a:schemeClr>
                </a:solidFill>
              </a:rPr>
              <a:t>6 - 9</a:t>
            </a:r>
            <a:r>
              <a:rPr lang="en-US" sz="1600" dirty="0">
                <a:solidFill>
                  <a:schemeClr val="accent2">
                    <a:lumMod val="75000"/>
                  </a:schemeClr>
                </a:solidFill>
              </a:rPr>
              <a:t> hours.            </a:t>
            </a:r>
          </a:p>
          <a:p>
            <a:pPr defTabSz="914400">
              <a:buFont typeface="Arial" panose="020B0604020202020204" pitchFamily="34" charset="0"/>
              <a:buChar char="•"/>
            </a:pPr>
            <a:r>
              <a:rPr lang="en-US" sz="1600" dirty="0">
                <a:solidFill>
                  <a:schemeClr val="accent2">
                    <a:lumMod val="75000"/>
                  </a:schemeClr>
                </a:solidFill>
              </a:rPr>
              <a:t>Old age = </a:t>
            </a:r>
            <a:r>
              <a:rPr lang="en-US" sz="1600" dirty="0">
                <a:solidFill>
                  <a:schemeClr val="accent4">
                    <a:lumMod val="75000"/>
                  </a:schemeClr>
                </a:solidFill>
              </a:rPr>
              <a:t>5 - 6</a:t>
            </a:r>
            <a:r>
              <a:rPr lang="en-US" sz="1600" dirty="0">
                <a:solidFill>
                  <a:schemeClr val="accent2">
                    <a:lumMod val="75000"/>
                  </a:schemeClr>
                </a:solidFill>
              </a:rPr>
              <a:t> hours. </a:t>
            </a:r>
            <a:endParaRPr lang="en-US" sz="1600" dirty="0"/>
          </a:p>
          <a:p>
            <a:endParaRPr lang="en-US" sz="1600" dirty="0"/>
          </a:p>
          <a:p>
            <a:endParaRPr lang="en-US" sz="1600" dirty="0" smtClean="0"/>
          </a:p>
          <a:p>
            <a:endParaRPr lang="en-US" sz="1600" dirty="0" smtClean="0"/>
          </a:p>
          <a:p>
            <a:endParaRPr lang="en-US" sz="1600" dirty="0"/>
          </a:p>
        </p:txBody>
      </p:sp>
      <p:sp>
        <p:nvSpPr>
          <p:cNvPr id="13" name="Rectangle 12"/>
          <p:cNvSpPr/>
          <p:nvPr/>
        </p:nvSpPr>
        <p:spPr>
          <a:xfrm>
            <a:off x="6094411" y="558225"/>
            <a:ext cx="5695919" cy="584775"/>
          </a:xfrm>
          <a:prstGeom prst="rect">
            <a:avLst/>
          </a:prstGeom>
        </p:spPr>
        <p:txBody>
          <a:bodyPr wrap="square">
            <a:spAutoFit/>
          </a:bodyPr>
          <a:lstStyle/>
          <a:p>
            <a:r>
              <a:rPr lang="en-US" sz="3200" dirty="0" smtClean="0">
                <a:solidFill>
                  <a:schemeClr val="tx2"/>
                </a:solidFill>
                <a:latin typeface="+mj-lt"/>
                <a:ea typeface="+mj-ea"/>
                <a:cs typeface="+mj-cs"/>
              </a:rPr>
              <a:t>Theories of sleep</a:t>
            </a:r>
            <a:endParaRPr lang="en-US" sz="3200" dirty="0">
              <a:solidFill>
                <a:schemeClr val="tx2"/>
              </a:solidFill>
              <a:latin typeface="+mj-lt"/>
              <a:ea typeface="+mj-ea"/>
              <a:cs typeface="+mj-cs"/>
            </a:endParaRPr>
          </a:p>
        </p:txBody>
      </p:sp>
      <p:cxnSp>
        <p:nvCxnSpPr>
          <p:cNvPr id="15" name="Straight Connector 14"/>
          <p:cNvCxnSpPr>
            <a:stCxn id="2" idx="2"/>
          </p:cNvCxnSpPr>
          <p:nvPr/>
        </p:nvCxnSpPr>
        <p:spPr>
          <a:xfrm flipH="1">
            <a:off x="6094412" y="1143000"/>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17" name="TextBox 16"/>
          <p:cNvSpPr txBox="1"/>
          <p:nvPr/>
        </p:nvSpPr>
        <p:spPr>
          <a:xfrm>
            <a:off x="6094410" y="114300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19" name="Content Placeholder 3"/>
          <p:cNvSpPr txBox="1">
            <a:spLocks/>
          </p:cNvSpPr>
          <p:nvPr/>
        </p:nvSpPr>
        <p:spPr>
          <a:xfrm>
            <a:off x="6166439" y="1245150"/>
            <a:ext cx="5435926" cy="2111842"/>
          </a:xfrm>
          <a:prstGeom prst="rect">
            <a:avLst/>
          </a:prstGeom>
          <a:ln>
            <a:noFill/>
            <a:prstDash val="dashDot"/>
          </a:ln>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buNone/>
            </a:pPr>
            <a:endParaRPr lang="en-US" sz="500" dirty="0"/>
          </a:p>
          <a:p>
            <a:pPr marL="0" indent="0" defTabSz="914400">
              <a:buNone/>
            </a:pPr>
            <a:r>
              <a:rPr lang="en-US" sz="1500" dirty="0" smtClean="0">
                <a:solidFill>
                  <a:schemeClr val="accent2">
                    <a:lumMod val="75000"/>
                  </a:schemeClr>
                </a:solidFill>
              </a:rPr>
              <a:t>Restoration theory: </a:t>
            </a:r>
            <a:r>
              <a:rPr lang="en-US" sz="1500" dirty="0" smtClean="0"/>
              <a:t>Body wears out during the day and sleep is necessary to put it back in shape.</a:t>
            </a:r>
            <a:r>
              <a:rPr lang="en-US" sz="1500" dirty="0">
                <a:solidFill>
                  <a:schemeClr val="bg1">
                    <a:lumMod val="50000"/>
                  </a:schemeClr>
                </a:solidFill>
              </a:rPr>
              <a:t> This is further supported by findings that many of the major restorative functions in the body like muscle growth, tissue repair, protein synthesis, and growth hormone release occur mostly, or in some cases only, during </a:t>
            </a:r>
            <a:r>
              <a:rPr lang="en-US" sz="1500" dirty="0" smtClean="0">
                <a:solidFill>
                  <a:schemeClr val="bg1">
                    <a:lumMod val="50000"/>
                  </a:schemeClr>
                </a:solidFill>
              </a:rPr>
              <a:t>sleep.</a:t>
            </a:r>
            <a:endParaRPr lang="en-US" sz="1500" dirty="0">
              <a:solidFill>
                <a:schemeClr val="bg1">
                  <a:lumMod val="50000"/>
                </a:schemeClr>
              </a:solidFill>
            </a:endParaRPr>
          </a:p>
          <a:p>
            <a:pPr defTabSz="914400"/>
            <a:endParaRPr lang="en-US" sz="200" dirty="0" smtClean="0"/>
          </a:p>
          <a:p>
            <a:pPr defTabSz="914400"/>
            <a:r>
              <a:rPr lang="en-US" sz="1500" dirty="0" smtClean="0"/>
              <a:t>Preservation and protection theory: Sleep preserve energy and it provides activity.</a:t>
            </a:r>
            <a:r>
              <a:rPr lang="en-US" sz="1500" dirty="0">
                <a:solidFill>
                  <a:schemeClr val="bg1">
                    <a:lumMod val="50000"/>
                  </a:schemeClr>
                </a:solidFill>
              </a:rPr>
              <a:t> </a:t>
            </a:r>
            <a:r>
              <a:rPr lang="en-US" sz="1500" dirty="0">
                <a:solidFill>
                  <a:srgbClr val="00B050"/>
                </a:solidFill>
              </a:rPr>
              <a:t>For example, both body temperature and caloric demand decrease during sleep, as compared to </a:t>
            </a:r>
            <a:r>
              <a:rPr lang="en-US" sz="1500" dirty="0" smtClean="0">
                <a:solidFill>
                  <a:srgbClr val="00B050"/>
                </a:solidFill>
              </a:rPr>
              <a:t>wakefulness.</a:t>
            </a:r>
            <a:endParaRPr lang="en-US" sz="1500" dirty="0">
              <a:solidFill>
                <a:srgbClr val="00B050"/>
              </a:solidFill>
            </a:endParaRPr>
          </a:p>
          <a:p>
            <a:pPr defTabSz="914400"/>
            <a:endParaRPr lang="en-US" sz="1500" dirty="0" smtClean="0"/>
          </a:p>
          <a:p>
            <a:pPr defTabSz="914400"/>
            <a:endParaRPr lang="en-US" sz="1500" dirty="0" smtClean="0"/>
          </a:p>
          <a:p>
            <a:pPr defTabSz="914400"/>
            <a:endParaRPr lang="en-US" sz="1500" dirty="0" smtClean="0"/>
          </a:p>
          <a:p>
            <a:pPr defTabSz="914400"/>
            <a:endParaRPr lang="en-US" sz="1500" dirty="0"/>
          </a:p>
        </p:txBody>
      </p:sp>
      <p:pic>
        <p:nvPicPr>
          <p:cNvPr id="10" name="Picture 9"/>
          <p:cNvPicPr>
            <a:picLocks noChangeAspect="1"/>
          </p:cNvPicPr>
          <p:nvPr/>
        </p:nvPicPr>
        <p:blipFill rotWithShape="1">
          <a:blip r:embed="rId2"/>
          <a:srcRect b="6250"/>
          <a:stretch/>
        </p:blipFill>
        <p:spPr>
          <a:xfrm>
            <a:off x="6235888" y="3717032"/>
            <a:ext cx="5043100" cy="2598071"/>
          </a:xfrm>
          <a:prstGeom prst="rect">
            <a:avLst/>
          </a:prstGeom>
        </p:spPr>
      </p:pic>
      <p:sp>
        <p:nvSpPr>
          <p:cNvPr id="11" name="TextBox 10"/>
          <p:cNvSpPr txBox="1"/>
          <p:nvPr/>
        </p:nvSpPr>
        <p:spPr>
          <a:xfrm rot="5400000">
            <a:off x="10154457" y="4913574"/>
            <a:ext cx="2526060" cy="276999"/>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2779312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Role of serotonin &amp; melatonin in SWS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30</a:t>
            </a:fld>
            <a:endParaRPr lang="en-US" dirty="0"/>
          </a:p>
        </p:txBody>
      </p:sp>
      <p:sp>
        <p:nvSpPr>
          <p:cNvPr id="7" name="Rectangle 6"/>
          <p:cNvSpPr/>
          <p:nvPr/>
        </p:nvSpPr>
        <p:spPr>
          <a:xfrm>
            <a:off x="609459" y="1217825"/>
            <a:ext cx="10969943" cy="4031873"/>
          </a:xfrm>
          <a:prstGeom prst="rect">
            <a:avLst/>
          </a:prstGeom>
        </p:spPr>
        <p:txBody>
          <a:bodyPr wrap="square">
            <a:spAutoFit/>
          </a:bodyPr>
          <a:lstStyle/>
          <a:p>
            <a:pPr marL="342900" indent="-342900">
              <a:buAutoNum type="arabicPeriod"/>
            </a:pPr>
            <a:r>
              <a:rPr lang="en-US" sz="1600" dirty="0" smtClean="0">
                <a:ea typeface="ＭＳ Ｐゴシック" panose="020B0600070205080204" pitchFamily="34" charset="-128"/>
              </a:rPr>
              <a:t>Stimulation </a:t>
            </a:r>
            <a:r>
              <a:rPr lang="en-US" sz="1600" dirty="0">
                <a:ea typeface="ＭＳ Ｐゴシック" panose="020B0600070205080204" pitchFamily="34" charset="-128"/>
              </a:rPr>
              <a:t>of </a:t>
            </a:r>
            <a:r>
              <a:rPr lang="en-US" sz="1600" dirty="0">
                <a:solidFill>
                  <a:srgbClr val="FF0000"/>
                </a:solidFill>
                <a:ea typeface="ＭＳ Ｐゴシック" panose="020B0600070205080204" pitchFamily="34" charset="-128"/>
              </a:rPr>
              <a:t>Raphe Nuclei </a:t>
            </a:r>
            <a:r>
              <a:rPr lang="en-US" sz="1600" dirty="0">
                <a:ea typeface="ＭＳ Ｐゴシック" panose="020B0600070205080204" pitchFamily="34" charset="-128"/>
              </a:rPr>
              <a:t>( which are situated in the lower pons &amp; medulla ) induces </a:t>
            </a:r>
            <a:r>
              <a:rPr lang="en-US" sz="1600" dirty="0" smtClean="0">
                <a:ea typeface="ＭＳ Ｐゴシック" panose="020B0600070205080204" pitchFamily="34" charset="-128"/>
              </a:rPr>
              <a:t>SW.</a:t>
            </a:r>
          </a:p>
          <a:p>
            <a:endParaRPr lang="en-US" sz="1600" dirty="0">
              <a:ea typeface="ＭＳ Ｐゴシック" panose="020B0600070205080204" pitchFamily="34" charset="-128"/>
            </a:endParaRPr>
          </a:p>
          <a:p>
            <a:pPr>
              <a:buFontTx/>
              <a:buNone/>
            </a:pPr>
            <a:r>
              <a:rPr lang="en-US" sz="1600" dirty="0" smtClean="0">
                <a:ea typeface="ＭＳ Ｐゴシック" panose="020B0600070205080204" pitchFamily="34" charset="-128"/>
              </a:rPr>
              <a:t>2. Destruction </a:t>
            </a:r>
            <a:r>
              <a:rPr lang="en-US" sz="1600" dirty="0">
                <a:ea typeface="ＭＳ Ｐゴシック" panose="020B0600070205080204" pitchFamily="34" charset="-128"/>
              </a:rPr>
              <a:t>of the Raphe Nuclei makes the animal sleepless for several days until it </a:t>
            </a:r>
            <a:r>
              <a:rPr lang="en-US" sz="1600" dirty="0" smtClean="0">
                <a:ea typeface="ＭＳ Ｐゴシック" panose="020B0600070205080204" pitchFamily="34" charset="-128"/>
              </a:rPr>
              <a:t>dies.</a:t>
            </a:r>
          </a:p>
          <a:p>
            <a:pPr>
              <a:buFontTx/>
              <a:buNone/>
            </a:pPr>
            <a:endParaRPr lang="en-US" sz="1600" dirty="0">
              <a:ea typeface="ＭＳ Ｐゴシック" panose="020B0600070205080204" pitchFamily="34" charset="-128"/>
            </a:endParaRPr>
          </a:p>
          <a:p>
            <a:pPr>
              <a:buFontTx/>
              <a:buNone/>
            </a:pPr>
            <a:r>
              <a:rPr lang="en-US" sz="1600" dirty="0" smtClean="0">
                <a:ea typeface="ＭＳ Ｐゴシック" panose="020B0600070205080204" pitchFamily="34" charset="-128"/>
              </a:rPr>
              <a:t>3. administration </a:t>
            </a:r>
            <a:r>
              <a:rPr lang="en-US" sz="1600" dirty="0">
                <a:ea typeface="ＭＳ Ｐゴシック" panose="020B0600070205080204" pitchFamily="34" charset="-128"/>
              </a:rPr>
              <a:t>of drugs that block serotonin formation make the animal sleepless for several </a:t>
            </a:r>
            <a:r>
              <a:rPr lang="en-US" sz="1600" dirty="0" smtClean="0">
                <a:ea typeface="ＭＳ Ｐゴシック" panose="020B0600070205080204" pitchFamily="34" charset="-128"/>
              </a:rPr>
              <a:t>days. </a:t>
            </a:r>
          </a:p>
          <a:p>
            <a:pPr>
              <a:buFontTx/>
              <a:buNone/>
            </a:pPr>
            <a:endParaRPr lang="en-US" sz="1600" dirty="0">
              <a:ea typeface="ＭＳ Ｐゴシック" panose="020B0600070205080204" pitchFamily="34" charset="-128"/>
            </a:endParaRPr>
          </a:p>
          <a:p>
            <a:pPr>
              <a:buFontTx/>
              <a:buNone/>
            </a:pPr>
            <a:r>
              <a:rPr lang="en-US" sz="1600" dirty="0" smtClean="0">
                <a:ea typeface="ＭＳ Ｐゴシック" panose="020B0600070205080204" pitchFamily="34" charset="-128"/>
              </a:rPr>
              <a:t>4. Transecting </a:t>
            </a:r>
            <a:r>
              <a:rPr lang="en-US" sz="1600" dirty="0">
                <a:ea typeface="ＭＳ Ｐゴシック" panose="020B0600070205080204" pitchFamily="34" charset="-128"/>
              </a:rPr>
              <a:t>the brainstem at the level of the </a:t>
            </a:r>
            <a:r>
              <a:rPr lang="en-US" sz="1600" dirty="0" err="1">
                <a:ea typeface="ＭＳ Ｐゴシック" panose="020B0600070205080204" pitchFamily="34" charset="-128"/>
              </a:rPr>
              <a:t>midpons</a:t>
            </a:r>
            <a:r>
              <a:rPr lang="en-US" sz="1600" dirty="0">
                <a:ea typeface="ＭＳ Ｐゴシック" panose="020B0600070205080204" pitchFamily="34" charset="-128"/>
              </a:rPr>
              <a:t> , leaves the animal in a state of intense wakefulness for a period of </a:t>
            </a:r>
            <a:r>
              <a:rPr lang="en-US" sz="1600" dirty="0" smtClean="0">
                <a:ea typeface="ＭＳ Ｐゴシック" panose="020B0600070205080204" pitchFamily="34" charset="-128"/>
              </a:rPr>
              <a:t>days.</a:t>
            </a:r>
            <a:endParaRPr lang="en-US" sz="1600" dirty="0">
              <a:ea typeface="ＭＳ Ｐゴシック" panose="020B0600070205080204" pitchFamily="34" charset="-128"/>
            </a:endParaRPr>
          </a:p>
          <a:p>
            <a:r>
              <a:rPr lang="en-US" sz="1600" dirty="0">
                <a:solidFill>
                  <a:schemeClr val="bg1">
                    <a:lumMod val="50000"/>
                  </a:schemeClr>
                </a:solidFill>
                <a:ea typeface="ＭＳ Ｐゴシック" panose="020B0600070205080204" pitchFamily="34" charset="-128"/>
              </a:rPr>
              <a:t>The above-mentioned </a:t>
            </a:r>
            <a:r>
              <a:rPr lang="en-US" sz="1600" dirty="0">
                <a:ea typeface="ＭＳ Ｐゴシック" panose="020B0600070205080204" pitchFamily="34" charset="-128"/>
              </a:rPr>
              <a:t>transection cuts the nerves going from the inhibitory serotonin-secreting Raphe Nuclei to the </a:t>
            </a:r>
            <a:r>
              <a:rPr lang="en-US" sz="1600" dirty="0" err="1">
                <a:ea typeface="ＭＳ Ｐゴシック" panose="020B0600070205080204" pitchFamily="34" charset="-128"/>
              </a:rPr>
              <a:t>Bulboreticular</a:t>
            </a:r>
            <a:r>
              <a:rPr lang="en-US" sz="1600" dirty="0">
                <a:ea typeface="ＭＳ Ｐゴシック" panose="020B0600070205080204" pitchFamily="34" charset="-128"/>
              </a:rPr>
              <a:t> </a:t>
            </a:r>
            <a:r>
              <a:rPr lang="en-US" sz="1600" dirty="0" err="1">
                <a:ea typeface="ＭＳ Ｐゴシック" panose="020B0600070205080204" pitchFamily="34" charset="-128"/>
              </a:rPr>
              <a:t>Facilitory</a:t>
            </a:r>
            <a:r>
              <a:rPr lang="en-US" sz="1600" dirty="0">
                <a:ea typeface="ＭＳ Ｐゴシック" panose="020B0600070205080204" pitchFamily="34" charset="-128"/>
              </a:rPr>
              <a:t> Area  of the RAS . </a:t>
            </a:r>
          </a:p>
          <a:p>
            <a:r>
              <a:rPr lang="en-US" sz="1600" dirty="0">
                <a:solidFill>
                  <a:srgbClr val="FF0000"/>
                </a:solidFill>
                <a:ea typeface="ＭＳ Ｐゴシック" panose="020B0600070205080204" pitchFamily="34" charset="-128"/>
              </a:rPr>
              <a:t>What does this </a:t>
            </a:r>
            <a:r>
              <a:rPr lang="en-US" sz="1600" dirty="0" smtClean="0">
                <a:solidFill>
                  <a:srgbClr val="FF0000"/>
                </a:solidFill>
                <a:ea typeface="ＭＳ Ｐゴシック" panose="020B0600070205080204" pitchFamily="34" charset="-128"/>
              </a:rPr>
              <a:t>mean? </a:t>
            </a:r>
            <a:r>
              <a:rPr lang="en-US" sz="1600" dirty="0">
                <a:solidFill>
                  <a:srgbClr val="FF0000"/>
                </a:solidFill>
                <a:ea typeface="ＭＳ Ｐゴシック" panose="020B0600070205080204" pitchFamily="34" charset="-128"/>
              </a:rPr>
              <a:t>It means that the serotonin-secreting Raphe fibers normally inhibit  the </a:t>
            </a:r>
            <a:r>
              <a:rPr lang="en-US" sz="1600" u="sng" dirty="0" err="1">
                <a:solidFill>
                  <a:srgbClr val="FF0000"/>
                </a:solidFill>
                <a:ea typeface="ＭＳ Ｐゴシック" panose="020B0600070205080204" pitchFamily="34" charset="-128"/>
              </a:rPr>
              <a:t>Bulboreticular</a:t>
            </a:r>
            <a:r>
              <a:rPr lang="en-US" sz="1600" u="sng" dirty="0">
                <a:solidFill>
                  <a:srgbClr val="FF0000"/>
                </a:solidFill>
                <a:ea typeface="ＭＳ Ｐゴシック" panose="020B0600070205080204" pitchFamily="34" charset="-128"/>
              </a:rPr>
              <a:t> </a:t>
            </a:r>
            <a:r>
              <a:rPr lang="en-US" sz="1600" dirty="0" err="1">
                <a:solidFill>
                  <a:srgbClr val="FF0000"/>
                </a:solidFill>
                <a:ea typeface="ＭＳ Ｐゴシック" panose="020B0600070205080204" pitchFamily="34" charset="-128"/>
              </a:rPr>
              <a:t>Facilitory</a:t>
            </a:r>
            <a:r>
              <a:rPr lang="en-US" sz="1600" dirty="0">
                <a:solidFill>
                  <a:srgbClr val="FF0000"/>
                </a:solidFill>
                <a:ea typeface="ＭＳ Ｐゴシック" panose="020B0600070205080204" pitchFamily="34" charset="-128"/>
              </a:rPr>
              <a:t> Area to produce sleep </a:t>
            </a:r>
            <a:r>
              <a:rPr lang="en-US" sz="1600" dirty="0" smtClean="0">
                <a:solidFill>
                  <a:srgbClr val="FF0000"/>
                </a:solidFill>
                <a:ea typeface="ＭＳ Ｐゴシック" panose="020B0600070205080204" pitchFamily="34" charset="-128"/>
              </a:rPr>
              <a:t>.</a:t>
            </a:r>
          </a:p>
          <a:p>
            <a:endParaRPr lang="en-US" sz="1600" dirty="0">
              <a:solidFill>
                <a:srgbClr val="FF0000"/>
              </a:solidFill>
              <a:ea typeface="ＭＳ Ｐゴシック" panose="020B0600070205080204" pitchFamily="34" charset="-128"/>
            </a:endParaRPr>
          </a:p>
          <a:p>
            <a:pPr>
              <a:buFontTx/>
              <a:buNone/>
            </a:pPr>
            <a:r>
              <a:rPr lang="en-US" sz="1600" dirty="0" smtClean="0">
                <a:ea typeface="ＭＳ Ｐゴシック" panose="020B0600070205080204" pitchFamily="34" charset="-128"/>
              </a:rPr>
              <a:t>5. injections </a:t>
            </a:r>
            <a:r>
              <a:rPr lang="en-US" sz="1600" dirty="0">
                <a:ea typeface="ＭＳ Ｐゴシック" panose="020B0600070205080204" pitchFamily="34" charset="-128"/>
              </a:rPr>
              <a:t>of melatonin induce </a:t>
            </a:r>
            <a:r>
              <a:rPr lang="en-US" sz="1600" dirty="0" smtClean="0">
                <a:ea typeface="ＭＳ Ｐゴシック" panose="020B0600070205080204" pitchFamily="34" charset="-128"/>
              </a:rPr>
              <a:t>sleep.</a:t>
            </a:r>
          </a:p>
          <a:p>
            <a:pPr>
              <a:buFontTx/>
              <a:buNone/>
            </a:pPr>
            <a:endParaRPr lang="en-US" sz="1600" dirty="0">
              <a:ea typeface="ＭＳ Ｐゴシック" panose="020B0600070205080204" pitchFamily="34" charset="-128"/>
            </a:endParaRPr>
          </a:p>
          <a:p>
            <a:pPr>
              <a:buFontTx/>
              <a:buNone/>
            </a:pPr>
            <a:r>
              <a:rPr lang="en-US" sz="1600" dirty="0" smtClean="0">
                <a:ea typeface="ＭＳ Ｐゴシック" panose="020B0600070205080204" pitchFamily="34" charset="-128"/>
              </a:rPr>
              <a:t>6. Stimulation </a:t>
            </a:r>
            <a:r>
              <a:rPr lang="en-US" sz="1600" dirty="0">
                <a:ea typeface="ＭＳ Ｐゴシック" panose="020B0600070205080204" pitchFamily="34" charset="-128"/>
              </a:rPr>
              <a:t>of the </a:t>
            </a:r>
            <a:r>
              <a:rPr lang="en-US" sz="1600" dirty="0" err="1">
                <a:ea typeface="ＭＳ Ｐゴシック" panose="020B0600070205080204" pitchFamily="34" charset="-128"/>
              </a:rPr>
              <a:t>Suprachiasmal</a:t>
            </a:r>
            <a:r>
              <a:rPr lang="en-US" sz="1600" dirty="0">
                <a:ea typeface="ＭＳ Ｐゴシック" panose="020B0600070205080204" pitchFamily="34" charset="-128"/>
              </a:rPr>
              <a:t> Nucleus ( SCN) of  hypothalamus by light falling on the retina </a:t>
            </a:r>
            <a:r>
              <a:rPr lang="en-US" sz="1600" dirty="0">
                <a:ea typeface="ＭＳ Ｐゴシック" panose="020B0600070205080204" pitchFamily="34" charset="-128"/>
                <a:sym typeface="Wingdings" panose="05000000000000000000" pitchFamily="2" charset="2"/>
              </a:rPr>
              <a:t></a:t>
            </a:r>
            <a:r>
              <a:rPr lang="en-US" sz="1600" dirty="0">
                <a:ea typeface="ＭＳ Ｐゴシック" panose="020B0600070205080204" pitchFamily="34" charset="-128"/>
              </a:rPr>
              <a:t>inhibits Melatonin release from Pineal </a:t>
            </a:r>
            <a:r>
              <a:rPr lang="en-US" sz="1600" dirty="0" err="1">
                <a:ea typeface="ＭＳ Ｐゴシック" panose="020B0600070205080204" pitchFamily="34" charset="-128"/>
              </a:rPr>
              <a:t>Galnd</a:t>
            </a:r>
            <a:r>
              <a:rPr lang="en-US" sz="1600" dirty="0">
                <a:ea typeface="ＭＳ Ｐゴシック" panose="020B0600070205080204" pitchFamily="34" charset="-128"/>
              </a:rPr>
              <a:t> </a:t>
            </a:r>
            <a:r>
              <a:rPr lang="en-US" sz="1600" dirty="0">
                <a:ea typeface="ＭＳ Ｐゴシック" panose="020B0600070205080204" pitchFamily="34" charset="-128"/>
                <a:sym typeface="Wingdings" panose="05000000000000000000" pitchFamily="2" charset="2"/>
              </a:rPr>
              <a:t> </a:t>
            </a:r>
            <a:r>
              <a:rPr lang="en-US" sz="1600" dirty="0">
                <a:ea typeface="ＭＳ Ｐゴシック" panose="020B0600070205080204" pitchFamily="34" charset="-128"/>
              </a:rPr>
              <a:t>produces </a:t>
            </a:r>
            <a:r>
              <a:rPr lang="en-US" sz="1600" dirty="0" smtClean="0">
                <a:ea typeface="ＭＳ Ｐゴシック" panose="020B0600070205080204" pitchFamily="34" charset="-128"/>
              </a:rPr>
              <a:t>wakefulness.</a:t>
            </a:r>
            <a:endParaRPr lang="en-US" sz="1600" dirty="0">
              <a:ea typeface="ＭＳ Ｐゴシック" panose="020B0600070205080204" pitchFamily="34" charset="-128"/>
            </a:endParaRPr>
          </a:p>
        </p:txBody>
      </p:sp>
      <p:sp>
        <p:nvSpPr>
          <p:cNvPr id="6" name="TextBox 5"/>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290780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31</a:t>
            </a:fld>
            <a:endParaRPr lang="en-US" dirty="0"/>
          </a:p>
        </p:txBody>
      </p:sp>
      <p:sp>
        <p:nvSpPr>
          <p:cNvPr id="4" name="Content Placeholder 3"/>
          <p:cNvSpPr>
            <a:spLocks noGrp="1"/>
          </p:cNvSpPr>
          <p:nvPr>
            <p:ph sz="quarter" idx="1"/>
          </p:nvPr>
        </p:nvSpPr>
        <p:spPr/>
        <p:txBody>
          <a:bodyPr>
            <a:noAutofit/>
          </a:bodyPr>
          <a:lstStyle/>
          <a:p>
            <a:r>
              <a:rPr lang="en-US" sz="1600" dirty="0">
                <a:ea typeface="ＭＳ Ｐゴシック" panose="020B0600070205080204" pitchFamily="34" charset="-128"/>
              </a:rPr>
              <a:t>Alternating </a:t>
            </a:r>
            <a:r>
              <a:rPr lang="ja-JP" altLang="en-US" sz="1600" dirty="0"/>
              <a:t>“</a:t>
            </a:r>
            <a:r>
              <a:rPr lang="en-US" altLang="ja-JP" sz="1600" dirty="0"/>
              <a:t> Sleep-Wake Cycles </a:t>
            </a:r>
            <a:r>
              <a:rPr lang="ja-JP" altLang="en-US" sz="1600" dirty="0"/>
              <a:t>”</a:t>
            </a:r>
            <a:r>
              <a:rPr lang="en-US" altLang="ja-JP" sz="1600" dirty="0"/>
              <a:t>are </a:t>
            </a:r>
            <a:r>
              <a:rPr lang="en-US" altLang="ja-JP" sz="1600" dirty="0">
                <a:sym typeface="Wingdings" panose="05000000000000000000" pitchFamily="2" charset="2"/>
              </a:rPr>
              <a:t>under marked</a:t>
            </a:r>
            <a:r>
              <a:rPr lang="en-US" altLang="ja-JP" sz="1600" dirty="0"/>
              <a:t> Circadian Control. </a:t>
            </a:r>
            <a:endParaRPr lang="ar-SA" altLang="ja-JP" sz="1600" dirty="0"/>
          </a:p>
          <a:p>
            <a:endParaRPr lang="en-US" altLang="ja-JP" sz="500" dirty="0"/>
          </a:p>
          <a:p>
            <a:r>
              <a:rPr lang="ja-JP" altLang="en-US" sz="1600" dirty="0"/>
              <a:t>“</a:t>
            </a:r>
            <a:r>
              <a:rPr lang="en-US" altLang="ja-JP" sz="1600" dirty="0"/>
              <a:t> Circadian Control/Rhythm </a:t>
            </a:r>
            <a:r>
              <a:rPr lang="ja-JP" altLang="en-US" sz="1600" dirty="0"/>
              <a:t>”</a:t>
            </a:r>
            <a:r>
              <a:rPr lang="en-US" altLang="ja-JP" sz="1600" dirty="0"/>
              <a:t> : means regulation of a biological rhythm </a:t>
            </a:r>
            <a:r>
              <a:rPr lang="en-US" altLang="ja-JP" sz="1600" dirty="0">
                <a:solidFill>
                  <a:schemeClr val="bg2">
                    <a:lumMod val="75000"/>
                  </a:schemeClr>
                </a:solidFill>
              </a:rPr>
              <a:t>( e.g. sleep-wakefulness , hormone secretion , </a:t>
            </a:r>
            <a:r>
              <a:rPr lang="en-US" altLang="ja-JP" sz="1600" dirty="0" err="1">
                <a:solidFill>
                  <a:schemeClr val="bg2">
                    <a:lumMod val="75000"/>
                  </a:schemeClr>
                </a:solidFill>
              </a:rPr>
              <a:t>etc</a:t>
            </a:r>
            <a:r>
              <a:rPr lang="en-US" altLang="ja-JP" sz="1600" dirty="0">
                <a:solidFill>
                  <a:schemeClr val="bg2">
                    <a:lumMod val="75000"/>
                  </a:schemeClr>
                </a:solidFill>
              </a:rPr>
              <a:t> ) </a:t>
            </a:r>
            <a:r>
              <a:rPr lang="en-US" altLang="ja-JP" sz="1600" dirty="0"/>
              <a:t>by day-night cycles. </a:t>
            </a:r>
          </a:p>
          <a:p>
            <a:endParaRPr lang="en-US" altLang="ja-JP" sz="500" dirty="0"/>
          </a:p>
          <a:p>
            <a:r>
              <a:rPr lang="en-US" sz="1600" dirty="0">
                <a:ea typeface="ＭＳ Ｐゴシック" panose="020B0600070205080204" pitchFamily="34" charset="-128"/>
              </a:rPr>
              <a:t>Darkness </a:t>
            </a:r>
            <a:r>
              <a:rPr lang="en-US" sz="1600" dirty="0">
                <a:solidFill>
                  <a:schemeClr val="bg2">
                    <a:lumMod val="75000"/>
                  </a:schemeClr>
                </a:solidFill>
                <a:ea typeface="ＭＳ Ｐゴシック" panose="020B0600070205080204" pitchFamily="34" charset="-128"/>
              </a:rPr>
              <a:t>( e.g., at night ) </a:t>
            </a:r>
            <a:r>
              <a:rPr lang="en-US" sz="1600" dirty="0" err="1">
                <a:ea typeface="ＭＳ Ｐゴシック" panose="020B0600070205080204" pitchFamily="34" charset="-128"/>
              </a:rPr>
              <a:t>stimualtes</a:t>
            </a:r>
            <a:r>
              <a:rPr lang="en-US" sz="1600" dirty="0">
                <a:ea typeface="ＭＳ Ｐゴシック" panose="020B0600070205080204" pitchFamily="34" charset="-128"/>
              </a:rPr>
              <a:t> the Pineal Gland to secrete the hormone melatonin. </a:t>
            </a:r>
            <a:endParaRPr lang="ar-SA" sz="1600" dirty="0">
              <a:ea typeface="ＭＳ Ｐゴシック" panose="020B0600070205080204" pitchFamily="34" charset="-128"/>
            </a:endParaRPr>
          </a:p>
          <a:p>
            <a:endParaRPr lang="en-US" sz="500" dirty="0">
              <a:ea typeface="ＭＳ Ｐゴシック" panose="020B0600070205080204" pitchFamily="34" charset="-128"/>
            </a:endParaRPr>
          </a:p>
          <a:p>
            <a:r>
              <a:rPr lang="en-US" sz="1600" dirty="0">
                <a:ea typeface="ＭＳ Ｐゴシック" panose="020B0600070205080204" pitchFamily="34" charset="-128"/>
              </a:rPr>
              <a:t>Melatonin inhibits the RAS &amp; thereby induces SWS. </a:t>
            </a:r>
            <a:endParaRPr lang="ar-SA" sz="1600" dirty="0">
              <a:ea typeface="ＭＳ Ｐゴシック" panose="020B0600070205080204" pitchFamily="34" charset="-128"/>
            </a:endParaRPr>
          </a:p>
          <a:p>
            <a:endParaRPr lang="en-US" sz="500" dirty="0">
              <a:ea typeface="ＭＳ Ｐゴシック" panose="020B0600070205080204" pitchFamily="34" charset="-128"/>
            </a:endParaRPr>
          </a:p>
          <a:p>
            <a:r>
              <a:rPr lang="en-US" sz="1600" dirty="0">
                <a:ea typeface="ＭＳ Ｐゴシック" panose="020B0600070205080204" pitchFamily="34" charset="-128"/>
              </a:rPr>
              <a:t>Daylight falling on the retina stimulates the </a:t>
            </a:r>
            <a:r>
              <a:rPr lang="en-US" sz="1600" dirty="0" err="1">
                <a:ea typeface="ＭＳ Ｐゴシック" panose="020B0600070205080204" pitchFamily="34" charset="-128"/>
              </a:rPr>
              <a:t>Suprachiasmal</a:t>
            </a:r>
            <a:r>
              <a:rPr lang="en-US" sz="1600" dirty="0">
                <a:ea typeface="ＭＳ Ｐゴシック" panose="020B0600070205080204" pitchFamily="34" charset="-128"/>
              </a:rPr>
              <a:t> Nucleus (SCN) of hypothalamus. </a:t>
            </a:r>
          </a:p>
          <a:p>
            <a:endParaRPr lang="en-US" sz="500" dirty="0">
              <a:ea typeface="ＭＳ Ｐゴシック" panose="020B0600070205080204" pitchFamily="34" charset="-128"/>
            </a:endParaRPr>
          </a:p>
          <a:p>
            <a:r>
              <a:rPr lang="en-US" sz="1600" dirty="0">
                <a:ea typeface="ＭＳ Ｐゴシック" panose="020B0600070205080204" pitchFamily="34" charset="-128"/>
              </a:rPr>
              <a:t>SCN </a:t>
            </a:r>
            <a:r>
              <a:rPr lang="en-US" sz="1600" dirty="0">
                <a:ea typeface="ＭＳ Ｐゴシック" panose="020B0600070205080204" pitchFamily="34" charset="-128"/>
                <a:sym typeface="Wingdings" panose="05000000000000000000" pitchFamily="2" charset="2"/>
              </a:rPr>
              <a:t>inhibits </a:t>
            </a:r>
            <a:r>
              <a:rPr lang="en-US" sz="1600" dirty="0">
                <a:ea typeface="ＭＳ Ｐゴシック" panose="020B0600070205080204" pitchFamily="34" charset="-128"/>
              </a:rPr>
              <a:t>melatonin secretion by </a:t>
            </a:r>
            <a:r>
              <a:rPr lang="en-US" sz="1600" dirty="0">
                <a:ea typeface="ＭＳ Ｐゴシック" panose="020B0600070205080204" pitchFamily="34" charset="-128"/>
                <a:sym typeface="Wingdings" panose="05000000000000000000" pitchFamily="2" charset="2"/>
              </a:rPr>
              <a:t>the Pineal Gland , &amp; thereby it inhibits sleep and promotes wakefulness.</a:t>
            </a:r>
            <a:endParaRPr lang="en-US" sz="1600" dirty="0">
              <a:ea typeface="ＭＳ Ｐゴシック" panose="020B0600070205080204" pitchFamily="34" charset="-128"/>
            </a:endParaRPr>
          </a:p>
          <a:p>
            <a:endParaRPr lang="en-US" sz="1600" dirty="0"/>
          </a:p>
        </p:txBody>
      </p:sp>
      <p:sp>
        <p:nvSpPr>
          <p:cNvPr id="5" name="Content Placeholder 4"/>
          <p:cNvSpPr>
            <a:spLocks noGrp="1"/>
          </p:cNvSpPr>
          <p:nvPr>
            <p:ph sz="quarter" idx="2"/>
          </p:nvPr>
        </p:nvSpPr>
        <p:spPr/>
        <p:txBody>
          <a:bodyPr>
            <a:normAutofit/>
          </a:bodyPr>
          <a:lstStyle/>
          <a:p>
            <a:r>
              <a:rPr lang="en-US" sz="1600" b="1" dirty="0">
                <a:solidFill>
                  <a:schemeClr val="bg1">
                    <a:lumMod val="50000"/>
                  </a:schemeClr>
                </a:solidFill>
              </a:rPr>
              <a:t>Pons</a:t>
            </a:r>
            <a:r>
              <a:rPr lang="en-US" sz="1600" dirty="0">
                <a:solidFill>
                  <a:schemeClr val="bg1">
                    <a:lumMod val="50000"/>
                  </a:schemeClr>
                </a:solidFill>
              </a:rPr>
              <a:t>: </a:t>
            </a:r>
            <a:endParaRPr lang="en-US" sz="1600" dirty="0" smtClean="0">
              <a:solidFill>
                <a:schemeClr val="bg1">
                  <a:lumMod val="50000"/>
                </a:schemeClr>
              </a:solidFill>
            </a:endParaRPr>
          </a:p>
          <a:p>
            <a:endParaRPr lang="en-US" sz="500" dirty="0">
              <a:solidFill>
                <a:schemeClr val="bg1">
                  <a:lumMod val="50000"/>
                </a:schemeClr>
              </a:solidFill>
            </a:endParaRPr>
          </a:p>
          <a:p>
            <a:pPr>
              <a:buFont typeface="Arial" panose="020B0604020202020204" pitchFamily="34" charset="0"/>
              <a:buChar char="•"/>
            </a:pPr>
            <a:r>
              <a:rPr lang="en-US" sz="1600" dirty="0">
                <a:solidFill>
                  <a:schemeClr val="bg1">
                    <a:lumMod val="50000"/>
                  </a:schemeClr>
                </a:solidFill>
              </a:rPr>
              <a:t>The mechanism producing REM sleep is located in pontine reticular formation.</a:t>
            </a:r>
          </a:p>
          <a:p>
            <a:pPr>
              <a:buFont typeface="Arial" panose="020B0604020202020204" pitchFamily="34" charset="0"/>
              <a:buChar char="•"/>
            </a:pPr>
            <a:endParaRPr lang="en-US" sz="500" dirty="0">
              <a:solidFill>
                <a:schemeClr val="bg1">
                  <a:lumMod val="50000"/>
                </a:schemeClr>
              </a:solidFill>
            </a:endParaRPr>
          </a:p>
          <a:p>
            <a:pPr>
              <a:buFont typeface="Arial" panose="020B0604020202020204" pitchFamily="34" charset="0"/>
              <a:buChar char="•"/>
            </a:pPr>
            <a:r>
              <a:rPr lang="en-US" sz="1600" dirty="0">
                <a:solidFill>
                  <a:schemeClr val="bg1">
                    <a:lumMod val="50000"/>
                  </a:schemeClr>
                </a:solidFill>
              </a:rPr>
              <a:t>Large cholinergic </a:t>
            </a:r>
            <a:r>
              <a:rPr lang="en-US" sz="1600" dirty="0" err="1">
                <a:solidFill>
                  <a:schemeClr val="bg1">
                    <a:lumMod val="50000"/>
                  </a:schemeClr>
                </a:solidFill>
              </a:rPr>
              <a:t>ponto</a:t>
            </a:r>
            <a:r>
              <a:rPr lang="en-US" sz="1600" dirty="0">
                <a:solidFill>
                  <a:schemeClr val="bg1">
                    <a:lumMod val="50000"/>
                  </a:schemeClr>
                </a:solidFill>
              </a:rPr>
              <a:t>-</a:t>
            </a:r>
            <a:r>
              <a:rPr lang="en-US" sz="1600" dirty="0" err="1">
                <a:solidFill>
                  <a:schemeClr val="bg1">
                    <a:lumMod val="50000"/>
                  </a:schemeClr>
                </a:solidFill>
              </a:rPr>
              <a:t>geniculo</a:t>
            </a:r>
            <a:r>
              <a:rPr lang="en-US" sz="1600" dirty="0">
                <a:solidFill>
                  <a:schemeClr val="bg1">
                    <a:lumMod val="50000"/>
                  </a:schemeClr>
                </a:solidFill>
              </a:rPr>
              <a:t>-occipital (PGO) spikes arise in this area and are thought to initiate </a:t>
            </a:r>
            <a:r>
              <a:rPr lang="en-US" sz="1600" dirty="0" err="1">
                <a:solidFill>
                  <a:schemeClr val="bg1">
                    <a:lumMod val="50000"/>
                  </a:schemeClr>
                </a:solidFill>
              </a:rPr>
              <a:t>REMsleep</a:t>
            </a:r>
            <a:r>
              <a:rPr lang="en-US" sz="1600" dirty="0">
                <a:solidFill>
                  <a:schemeClr val="bg1">
                    <a:lumMod val="50000"/>
                  </a:schemeClr>
                </a:solidFill>
              </a:rPr>
              <a:t>.</a:t>
            </a:r>
          </a:p>
          <a:p>
            <a:pPr>
              <a:buFont typeface="Arial" panose="020B0604020202020204" pitchFamily="34" charset="0"/>
              <a:buChar char="•"/>
            </a:pPr>
            <a:endParaRPr lang="en-US" sz="500" dirty="0">
              <a:solidFill>
                <a:schemeClr val="bg1">
                  <a:lumMod val="50000"/>
                </a:schemeClr>
              </a:solidFill>
            </a:endParaRPr>
          </a:p>
          <a:p>
            <a:pPr>
              <a:buFont typeface="Arial" panose="020B0604020202020204" pitchFamily="34" charset="0"/>
              <a:buChar char="•"/>
            </a:pPr>
            <a:r>
              <a:rPr lang="en-US" sz="1600" dirty="0">
                <a:solidFill>
                  <a:schemeClr val="bg1">
                    <a:lumMod val="50000"/>
                  </a:schemeClr>
                </a:solidFill>
              </a:rPr>
              <a:t>Discharge of noradrenergic neurons of locus </a:t>
            </a:r>
            <a:r>
              <a:rPr lang="en-US" sz="1600" dirty="0" err="1">
                <a:solidFill>
                  <a:schemeClr val="bg1">
                    <a:lumMod val="50000"/>
                  </a:schemeClr>
                </a:solidFill>
              </a:rPr>
              <a:t>ceruleus</a:t>
            </a:r>
            <a:r>
              <a:rPr lang="en-US" sz="1600" dirty="0">
                <a:solidFill>
                  <a:schemeClr val="bg1">
                    <a:lumMod val="50000"/>
                  </a:schemeClr>
                </a:solidFill>
              </a:rPr>
              <a:t> + discharge of serotonergic neurons of midbrain raphe causes  wakefulness. They become silent when PGO active during REM.</a:t>
            </a:r>
          </a:p>
          <a:p>
            <a:endParaRPr lang="en-US" sz="1600" dirty="0"/>
          </a:p>
        </p:txBody>
      </p:sp>
      <p:cxnSp>
        <p:nvCxnSpPr>
          <p:cNvPr id="6" name="Straight Connector 5"/>
          <p:cNvCxnSpPr/>
          <p:nvPr/>
        </p:nvCxnSpPr>
        <p:spPr>
          <a:xfrm>
            <a:off x="6022404" y="1167978"/>
            <a:ext cx="0" cy="5213350"/>
          </a:xfrm>
          <a:prstGeom prst="line">
            <a:avLst/>
          </a:prstGeom>
          <a:ln w="12700">
            <a:prstDash val="dashDot"/>
          </a:ln>
        </p:spPr>
        <p:style>
          <a:lnRef idx="1">
            <a:schemeClr val="accent2"/>
          </a:lnRef>
          <a:fillRef idx="0">
            <a:schemeClr val="accent2"/>
          </a:fillRef>
          <a:effectRef idx="0">
            <a:schemeClr val="accent2"/>
          </a:effectRef>
          <a:fontRef idx="minor">
            <a:schemeClr val="tx1"/>
          </a:fontRef>
        </p:style>
      </p:cxnSp>
      <p:sp>
        <p:nvSpPr>
          <p:cNvPr id="7" name="Title 1"/>
          <p:cNvSpPr>
            <a:spLocks noGrp="1"/>
          </p:cNvSpPr>
          <p:nvPr>
            <p:ph type="title"/>
          </p:nvPr>
        </p:nvSpPr>
        <p:spPr>
          <a:xfrm>
            <a:off x="609461" y="152400"/>
            <a:ext cx="5479297" cy="990600"/>
          </a:xfrm>
        </p:spPr>
        <p:txBody>
          <a:bodyPr>
            <a:noAutofit/>
          </a:bodyPr>
          <a:lstStyle/>
          <a:p>
            <a:r>
              <a:rPr lang="en-US" sz="2400" dirty="0"/>
              <a:t>Melatonin as  Circadian Controller of Sleep-Wake </a:t>
            </a:r>
            <a:r>
              <a:rPr lang="en-US" sz="2400" dirty="0" smtClean="0"/>
              <a:t>Cycles</a:t>
            </a:r>
            <a:endParaRPr lang="en-US" sz="2400" dirty="0"/>
          </a:p>
        </p:txBody>
      </p:sp>
      <p:sp>
        <p:nvSpPr>
          <p:cNvPr id="8" name="Title 1"/>
          <p:cNvSpPr txBox="1">
            <a:spLocks/>
          </p:cNvSpPr>
          <p:nvPr/>
        </p:nvSpPr>
        <p:spPr>
          <a:xfrm>
            <a:off x="6095554" y="152400"/>
            <a:ext cx="5483849" cy="990600"/>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2600" dirty="0" smtClean="0"/>
              <a:t>Genesis of REM sleep</a:t>
            </a:r>
            <a:endParaRPr lang="en-US" sz="2600" dirty="0"/>
          </a:p>
        </p:txBody>
      </p:sp>
      <p:sp>
        <p:nvSpPr>
          <p:cNvPr id="9" name="TextBox 8"/>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2287731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1">
                    <a:lumMod val="50000"/>
                  </a:schemeClr>
                </a:solidFill>
              </a:rPr>
              <a:t>Physiological mechanisms of sleep &amp; waking</a:t>
            </a:r>
            <a:endParaRPr lang="en-US" sz="3200"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32</a:t>
            </a:fld>
            <a:endParaRPr lang="en-US" dirty="0"/>
          </a:p>
        </p:txBody>
      </p:sp>
      <p:sp>
        <p:nvSpPr>
          <p:cNvPr id="4" name="Content Placeholder 3"/>
          <p:cNvSpPr>
            <a:spLocks noGrp="1"/>
          </p:cNvSpPr>
          <p:nvPr>
            <p:ph sz="quarter" idx="4294967295"/>
          </p:nvPr>
        </p:nvSpPr>
        <p:spPr>
          <a:xfrm>
            <a:off x="609460" y="1219200"/>
            <a:ext cx="10969943" cy="4937125"/>
          </a:xfrm>
        </p:spPr>
        <p:txBody>
          <a:bodyPr>
            <a:normAutofit/>
          </a:bodyPr>
          <a:lstStyle/>
          <a:p>
            <a:r>
              <a:rPr lang="en-US" sz="1800" dirty="0" smtClean="0">
                <a:solidFill>
                  <a:schemeClr val="bg1">
                    <a:lumMod val="50000"/>
                  </a:schemeClr>
                </a:solidFill>
              </a:rPr>
              <a:t>Acetylcholine:</a:t>
            </a:r>
          </a:p>
          <a:p>
            <a:endParaRPr lang="en-US" sz="500" dirty="0" smtClean="0">
              <a:solidFill>
                <a:schemeClr val="bg1">
                  <a:lumMod val="50000"/>
                </a:schemeClr>
              </a:solidFill>
            </a:endParaRPr>
          </a:p>
          <a:p>
            <a:pPr>
              <a:buFont typeface="Arial" panose="020B0604020202020204" pitchFamily="34" charset="0"/>
              <a:buChar char="•"/>
            </a:pPr>
            <a:r>
              <a:rPr lang="en-US" sz="1800" dirty="0" smtClean="0">
                <a:solidFill>
                  <a:schemeClr val="bg1">
                    <a:lumMod val="50000"/>
                  </a:schemeClr>
                </a:solidFill>
              </a:rPr>
              <a:t>Neurons </a:t>
            </a:r>
            <a:r>
              <a:rPr lang="en-US" sz="1800" dirty="0">
                <a:solidFill>
                  <a:schemeClr val="bg1">
                    <a:lumMod val="50000"/>
                  </a:schemeClr>
                </a:solidFill>
              </a:rPr>
              <a:t>in the </a:t>
            </a:r>
            <a:r>
              <a:rPr lang="en-US" sz="1800" dirty="0" err="1">
                <a:solidFill>
                  <a:schemeClr val="bg1">
                    <a:lumMod val="50000"/>
                  </a:schemeClr>
                </a:solidFill>
              </a:rPr>
              <a:t>laterodorsal</a:t>
            </a:r>
            <a:r>
              <a:rPr lang="en-US" sz="1800" dirty="0">
                <a:solidFill>
                  <a:schemeClr val="bg1">
                    <a:lumMod val="50000"/>
                  </a:schemeClr>
                </a:solidFill>
              </a:rPr>
              <a:t> and </a:t>
            </a:r>
            <a:r>
              <a:rPr lang="en-US" sz="1800" dirty="0" err="1">
                <a:solidFill>
                  <a:schemeClr val="bg1">
                    <a:lumMod val="50000"/>
                  </a:schemeClr>
                </a:solidFill>
              </a:rPr>
              <a:t>pedunculopontine</a:t>
            </a:r>
            <a:r>
              <a:rPr lang="en-US" sz="1800" dirty="0">
                <a:solidFill>
                  <a:schemeClr val="bg1">
                    <a:lumMod val="50000"/>
                  </a:schemeClr>
                </a:solidFill>
              </a:rPr>
              <a:t> tegmental nuclei (LDT/PPT) may help generate the cortical activation and </a:t>
            </a:r>
            <a:r>
              <a:rPr lang="en-US" sz="1800" dirty="0" err="1">
                <a:solidFill>
                  <a:schemeClr val="bg1">
                    <a:lumMod val="50000"/>
                  </a:schemeClr>
                </a:solidFill>
              </a:rPr>
              <a:t>atonia</a:t>
            </a:r>
            <a:r>
              <a:rPr lang="en-US" sz="1800" dirty="0">
                <a:solidFill>
                  <a:schemeClr val="bg1">
                    <a:lumMod val="50000"/>
                  </a:schemeClr>
                </a:solidFill>
              </a:rPr>
              <a:t> of REM sleep. </a:t>
            </a:r>
            <a:endParaRPr lang="en-US" sz="1800" dirty="0" smtClean="0">
              <a:solidFill>
                <a:schemeClr val="bg1">
                  <a:lumMod val="50000"/>
                </a:schemeClr>
              </a:solidFill>
            </a:endParaRPr>
          </a:p>
          <a:p>
            <a:pPr>
              <a:buFont typeface="Arial" panose="020B0604020202020204" pitchFamily="34" charset="0"/>
              <a:buChar char="•"/>
            </a:pPr>
            <a:endParaRPr lang="en-US" sz="500" dirty="0" smtClean="0">
              <a:solidFill>
                <a:schemeClr val="bg1">
                  <a:lumMod val="50000"/>
                </a:schemeClr>
              </a:solidFill>
            </a:endParaRPr>
          </a:p>
          <a:p>
            <a:pPr>
              <a:buFont typeface="Arial" panose="020B0604020202020204" pitchFamily="34" charset="0"/>
              <a:buChar char="•"/>
            </a:pPr>
            <a:r>
              <a:rPr lang="en-US" sz="1800" dirty="0" smtClean="0">
                <a:solidFill>
                  <a:schemeClr val="bg1">
                    <a:lumMod val="50000"/>
                  </a:schemeClr>
                </a:solidFill>
              </a:rPr>
              <a:t>The </a:t>
            </a:r>
            <a:r>
              <a:rPr lang="en-US" sz="1800" dirty="0">
                <a:solidFill>
                  <a:schemeClr val="bg1">
                    <a:lumMod val="50000"/>
                  </a:schemeClr>
                </a:solidFill>
              </a:rPr>
              <a:t>LDT/PPT is the main source of </a:t>
            </a:r>
            <a:r>
              <a:rPr lang="en-US" sz="1800" dirty="0" err="1">
                <a:solidFill>
                  <a:schemeClr val="bg1">
                    <a:lumMod val="50000"/>
                  </a:schemeClr>
                </a:solidFill>
              </a:rPr>
              <a:t>ACh</a:t>
            </a:r>
            <a:r>
              <a:rPr lang="en-US" sz="1800" dirty="0">
                <a:solidFill>
                  <a:schemeClr val="bg1">
                    <a:lumMod val="50000"/>
                  </a:schemeClr>
                </a:solidFill>
              </a:rPr>
              <a:t> to the thalamus, and </a:t>
            </a:r>
            <a:r>
              <a:rPr lang="en-US" sz="1800" dirty="0" err="1">
                <a:solidFill>
                  <a:schemeClr val="bg1">
                    <a:lumMod val="50000"/>
                  </a:schemeClr>
                </a:solidFill>
              </a:rPr>
              <a:t>ACh</a:t>
            </a:r>
            <a:r>
              <a:rPr lang="en-US" sz="1800" dirty="0">
                <a:solidFill>
                  <a:schemeClr val="bg1">
                    <a:lumMod val="50000"/>
                  </a:schemeClr>
                </a:solidFill>
              </a:rPr>
              <a:t> depolarizes thalamic neurons to promote the transmission of information through the thalamus, driving the cortical activation that is probably required for the complex dreams of REM sleep. </a:t>
            </a:r>
            <a:endParaRPr lang="en-US" sz="1800" dirty="0" smtClean="0">
              <a:solidFill>
                <a:schemeClr val="bg1">
                  <a:lumMod val="50000"/>
                </a:schemeClr>
              </a:solidFill>
            </a:endParaRPr>
          </a:p>
          <a:p>
            <a:pPr>
              <a:buFont typeface="Arial" panose="020B0604020202020204" pitchFamily="34" charset="0"/>
              <a:buChar char="•"/>
            </a:pPr>
            <a:endParaRPr lang="en-US" sz="500" dirty="0" smtClean="0">
              <a:solidFill>
                <a:schemeClr val="bg1">
                  <a:lumMod val="50000"/>
                </a:schemeClr>
              </a:solidFill>
            </a:endParaRPr>
          </a:p>
          <a:p>
            <a:pPr>
              <a:buFont typeface="Arial" panose="020B0604020202020204" pitchFamily="34" charset="0"/>
              <a:buChar char="•"/>
            </a:pPr>
            <a:r>
              <a:rPr lang="en-US" sz="1800" dirty="0" smtClean="0">
                <a:solidFill>
                  <a:schemeClr val="bg1">
                    <a:lumMod val="50000"/>
                  </a:schemeClr>
                </a:solidFill>
              </a:rPr>
              <a:t>The </a:t>
            </a:r>
            <a:r>
              <a:rPr lang="en-US" sz="1800" dirty="0">
                <a:solidFill>
                  <a:schemeClr val="bg1">
                    <a:lumMod val="50000"/>
                  </a:schemeClr>
                </a:solidFill>
              </a:rPr>
              <a:t>LDT/PPT neurons may also activate </a:t>
            </a:r>
            <a:r>
              <a:rPr lang="en-US" sz="1800" dirty="0" err="1">
                <a:solidFill>
                  <a:schemeClr val="bg1">
                    <a:lumMod val="50000"/>
                  </a:schemeClr>
                </a:solidFill>
              </a:rPr>
              <a:t>atonia</a:t>
            </a:r>
            <a:r>
              <a:rPr lang="en-US" sz="1800" dirty="0">
                <a:solidFill>
                  <a:schemeClr val="bg1">
                    <a:lumMod val="50000"/>
                  </a:schemeClr>
                </a:solidFill>
              </a:rPr>
              <a:t>-promoting neurons in the ventromedial medulla</a:t>
            </a:r>
            <a:r>
              <a:rPr lang="en-US" sz="1800" dirty="0" smtClean="0">
                <a:solidFill>
                  <a:schemeClr val="bg1">
                    <a:lumMod val="50000"/>
                  </a:schemeClr>
                </a:solidFill>
              </a:rPr>
              <a:t>.</a:t>
            </a:r>
          </a:p>
          <a:p>
            <a:pPr>
              <a:buFont typeface="Arial" panose="020B0604020202020204" pitchFamily="34" charset="0"/>
              <a:buChar char="•"/>
            </a:pPr>
            <a:endParaRPr lang="en-US" sz="500" dirty="0" smtClean="0">
              <a:solidFill>
                <a:schemeClr val="bg1">
                  <a:lumMod val="50000"/>
                </a:schemeClr>
              </a:solidFill>
            </a:endParaRPr>
          </a:p>
          <a:p>
            <a:pPr>
              <a:buFont typeface="Arial" panose="020B0604020202020204" pitchFamily="34" charset="0"/>
              <a:buChar char="•"/>
            </a:pPr>
            <a:r>
              <a:rPr lang="en-US" sz="1800" dirty="0" smtClean="0">
                <a:solidFill>
                  <a:schemeClr val="bg1">
                    <a:lumMod val="50000"/>
                  </a:schemeClr>
                </a:solidFill>
              </a:rPr>
              <a:t>These </a:t>
            </a:r>
            <a:r>
              <a:rPr lang="en-US" sz="1800" dirty="0">
                <a:solidFill>
                  <a:schemeClr val="bg1">
                    <a:lumMod val="50000"/>
                  </a:schemeClr>
                </a:solidFill>
              </a:rPr>
              <a:t>medullary cells release GABA and another inhibitory neurotransmitter glycine onto spinal and brainstem motor neurons during REM sleep, producing hyperpolarization and inhibition</a:t>
            </a:r>
            <a:r>
              <a:rPr lang="en-US" sz="1800" dirty="0" smtClean="0">
                <a:solidFill>
                  <a:schemeClr val="bg1">
                    <a:lumMod val="50000"/>
                  </a:schemeClr>
                </a:solidFill>
              </a:rPr>
              <a:t>.</a:t>
            </a:r>
          </a:p>
          <a:p>
            <a:pPr>
              <a:buFont typeface="Arial" panose="020B0604020202020204" pitchFamily="34" charset="0"/>
              <a:buChar char="•"/>
            </a:pPr>
            <a:endParaRPr lang="en-US" sz="500" dirty="0" smtClean="0">
              <a:solidFill>
                <a:schemeClr val="bg1">
                  <a:lumMod val="50000"/>
                </a:schemeClr>
              </a:solidFill>
            </a:endParaRPr>
          </a:p>
          <a:p>
            <a:pPr>
              <a:buFont typeface="Arial" panose="020B0604020202020204" pitchFamily="34" charset="0"/>
              <a:buChar char="•"/>
            </a:pPr>
            <a:r>
              <a:rPr lang="en-US" sz="1800" dirty="0" smtClean="0">
                <a:solidFill>
                  <a:schemeClr val="bg1">
                    <a:lumMod val="50000"/>
                  </a:schemeClr>
                </a:solidFill>
              </a:rPr>
              <a:t>This </a:t>
            </a:r>
            <a:r>
              <a:rPr lang="en-US" sz="1800" dirty="0">
                <a:solidFill>
                  <a:schemeClr val="bg1">
                    <a:lumMod val="50000"/>
                  </a:schemeClr>
                </a:solidFill>
              </a:rPr>
              <a:t>descending inhibition is clearly important for </a:t>
            </a:r>
            <a:r>
              <a:rPr lang="en-US" sz="1800" dirty="0" err="1">
                <a:solidFill>
                  <a:schemeClr val="bg1">
                    <a:lumMod val="50000"/>
                  </a:schemeClr>
                </a:solidFill>
              </a:rPr>
              <a:t>atonia</a:t>
            </a:r>
            <a:r>
              <a:rPr lang="en-US" sz="1800" dirty="0">
                <a:solidFill>
                  <a:schemeClr val="bg1">
                    <a:lumMod val="50000"/>
                  </a:schemeClr>
                </a:solidFill>
              </a:rPr>
              <a:t> as drugs that block glycine signaling such as strychnine can markedly increase muscle tone in REM sleep and wakefulness</a:t>
            </a:r>
            <a:r>
              <a:rPr lang="en-US" sz="1800" dirty="0" smtClean="0">
                <a:solidFill>
                  <a:schemeClr val="bg1">
                    <a:lumMod val="50000"/>
                  </a:schemeClr>
                </a:solidFill>
              </a:rPr>
              <a:t>.</a:t>
            </a:r>
            <a:endParaRPr lang="en-US" sz="1800" dirty="0">
              <a:solidFill>
                <a:schemeClr val="bg1">
                  <a:lumMod val="50000"/>
                </a:schemeClr>
              </a:solidFill>
            </a:endParaRPr>
          </a:p>
        </p:txBody>
      </p:sp>
      <p:sp>
        <p:nvSpPr>
          <p:cNvPr id="5" name="Rectangle 4"/>
          <p:cNvSpPr/>
          <p:nvPr/>
        </p:nvSpPr>
        <p:spPr>
          <a:xfrm>
            <a:off x="9672397" y="0"/>
            <a:ext cx="2516428" cy="40466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solidFill>
                  <a:schemeClr val="bg1"/>
                </a:solidFill>
              </a:rPr>
              <a:t>Extra</a:t>
            </a:r>
            <a:endParaRPr lang="en-US" sz="2800" dirty="0">
              <a:solidFill>
                <a:schemeClr val="bg1"/>
              </a:solidFill>
            </a:endParaRPr>
          </a:p>
        </p:txBody>
      </p:sp>
    </p:spTree>
    <p:extLst>
      <p:ext uri="{BB962C8B-B14F-4D97-AF65-F5344CB8AC3E}">
        <p14:creationId xmlns:p14="http://schemas.microsoft.com/office/powerpoint/2010/main" val="1721739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Sleep disorders/burden</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33</a:t>
            </a:fld>
            <a:endParaRPr lang="en-US" dirty="0"/>
          </a:p>
        </p:txBody>
      </p:sp>
      <p:sp>
        <p:nvSpPr>
          <p:cNvPr id="4" name="Content Placeholder 3"/>
          <p:cNvSpPr>
            <a:spLocks noGrp="1"/>
          </p:cNvSpPr>
          <p:nvPr>
            <p:ph sz="quarter" idx="1"/>
          </p:nvPr>
        </p:nvSpPr>
        <p:spPr/>
        <p:txBody>
          <a:bodyPr>
            <a:normAutofit/>
          </a:bodyPr>
          <a:lstStyle/>
          <a:p>
            <a:r>
              <a:rPr lang="en-US" sz="1800" dirty="0">
                <a:solidFill>
                  <a:schemeClr val="accent4">
                    <a:lumMod val="75000"/>
                  </a:schemeClr>
                </a:solidFill>
              </a:rPr>
              <a:t>70 million </a:t>
            </a:r>
            <a:r>
              <a:rPr lang="en-US" sz="1800" dirty="0"/>
              <a:t>people in the US suffer from </a:t>
            </a:r>
            <a:r>
              <a:rPr lang="en-US" sz="1800" dirty="0" smtClean="0"/>
              <a:t>sleep problems </a:t>
            </a:r>
            <a:r>
              <a:rPr lang="en-US" sz="1800" dirty="0"/>
              <a:t>[</a:t>
            </a:r>
            <a:r>
              <a:rPr lang="en-US" sz="1800" dirty="0">
                <a:solidFill>
                  <a:schemeClr val="accent4">
                    <a:lumMod val="75000"/>
                  </a:schemeClr>
                </a:solidFill>
              </a:rPr>
              <a:t>50% </a:t>
            </a:r>
            <a:r>
              <a:rPr lang="en-US" sz="1800" dirty="0"/>
              <a:t>have chronic sleep disorder</a:t>
            </a:r>
            <a:r>
              <a:rPr lang="en-US" sz="1800" dirty="0" smtClean="0"/>
              <a:t>].</a:t>
            </a:r>
          </a:p>
          <a:p>
            <a:pPr marL="0" indent="0">
              <a:buNone/>
            </a:pPr>
            <a:endParaRPr lang="en-US" sz="100" dirty="0"/>
          </a:p>
          <a:p>
            <a:r>
              <a:rPr lang="en-US" sz="1800" dirty="0">
                <a:solidFill>
                  <a:schemeClr val="accent2">
                    <a:lumMod val="75000"/>
                  </a:schemeClr>
                </a:solidFill>
              </a:rPr>
              <a:t>Insomnia = </a:t>
            </a:r>
            <a:r>
              <a:rPr lang="en-US" sz="1800" dirty="0">
                <a:solidFill>
                  <a:schemeClr val="accent4">
                    <a:lumMod val="75000"/>
                  </a:schemeClr>
                </a:solidFill>
              </a:rPr>
              <a:t>30 </a:t>
            </a:r>
            <a:r>
              <a:rPr lang="en-US" sz="1800" dirty="0" smtClean="0">
                <a:solidFill>
                  <a:schemeClr val="accent4">
                    <a:lumMod val="75000"/>
                  </a:schemeClr>
                </a:solidFill>
              </a:rPr>
              <a:t>million. </a:t>
            </a:r>
          </a:p>
          <a:p>
            <a:endParaRPr lang="en-US" sz="500" dirty="0">
              <a:solidFill>
                <a:schemeClr val="accent4">
                  <a:lumMod val="75000"/>
                </a:schemeClr>
              </a:solidFill>
            </a:endParaRPr>
          </a:p>
          <a:p>
            <a:r>
              <a:rPr lang="en-US" sz="1800" dirty="0">
                <a:solidFill>
                  <a:schemeClr val="accent2">
                    <a:lumMod val="75000"/>
                  </a:schemeClr>
                </a:solidFill>
              </a:rPr>
              <a:t>sleep apnea= </a:t>
            </a:r>
            <a:r>
              <a:rPr lang="en-US" sz="1800" dirty="0">
                <a:solidFill>
                  <a:schemeClr val="accent4">
                    <a:lumMod val="75000"/>
                  </a:schemeClr>
                </a:solidFill>
              </a:rPr>
              <a:t>18 </a:t>
            </a:r>
            <a:r>
              <a:rPr lang="en-US" sz="1800" dirty="0" smtClean="0">
                <a:solidFill>
                  <a:schemeClr val="accent4">
                    <a:lumMod val="75000"/>
                  </a:schemeClr>
                </a:solidFill>
              </a:rPr>
              <a:t>million. </a:t>
            </a:r>
          </a:p>
          <a:p>
            <a:endParaRPr lang="en-US" sz="500" dirty="0">
              <a:solidFill>
                <a:schemeClr val="accent4">
                  <a:lumMod val="75000"/>
                </a:schemeClr>
              </a:solidFill>
            </a:endParaRPr>
          </a:p>
          <a:p>
            <a:r>
              <a:rPr lang="en-US" sz="1800" dirty="0">
                <a:solidFill>
                  <a:schemeClr val="accent2">
                    <a:lumMod val="75000"/>
                  </a:schemeClr>
                </a:solidFill>
              </a:rPr>
              <a:t>Narcolepsy= </a:t>
            </a:r>
            <a:r>
              <a:rPr lang="en-US" sz="1800" dirty="0">
                <a:solidFill>
                  <a:schemeClr val="accent4">
                    <a:lumMod val="75000"/>
                  </a:schemeClr>
                </a:solidFill>
              </a:rPr>
              <a:t>250,000</a:t>
            </a:r>
            <a:r>
              <a:rPr lang="en-US" sz="1800" dirty="0"/>
              <a:t> Americans </a:t>
            </a:r>
            <a:r>
              <a:rPr lang="en-US" sz="1800" dirty="0" smtClean="0"/>
              <a:t>have.</a:t>
            </a:r>
          </a:p>
          <a:p>
            <a:endParaRPr lang="en-US" sz="500" dirty="0"/>
          </a:p>
          <a:p>
            <a:r>
              <a:rPr lang="en-US" sz="1800" dirty="0">
                <a:solidFill>
                  <a:schemeClr val="accent2">
                    <a:lumMod val="75000"/>
                  </a:schemeClr>
                </a:solidFill>
              </a:rPr>
              <a:t>Motor Car Accidents= </a:t>
            </a:r>
            <a:r>
              <a:rPr lang="en-US" sz="1800" dirty="0" smtClean="0">
                <a:solidFill>
                  <a:schemeClr val="accent4">
                    <a:lumMod val="75000"/>
                  </a:schemeClr>
                </a:solidFill>
              </a:rPr>
              <a:t>100,000. </a:t>
            </a:r>
          </a:p>
          <a:p>
            <a:endParaRPr lang="en-US" sz="500" dirty="0">
              <a:solidFill>
                <a:schemeClr val="accent4">
                  <a:lumMod val="75000"/>
                </a:schemeClr>
              </a:solidFill>
            </a:endParaRPr>
          </a:p>
          <a:p>
            <a:r>
              <a:rPr lang="en-US" sz="1800" dirty="0">
                <a:solidFill>
                  <a:schemeClr val="accent2">
                    <a:lumMod val="75000"/>
                  </a:schemeClr>
                </a:solidFill>
              </a:rPr>
              <a:t>traffic </a:t>
            </a:r>
            <a:r>
              <a:rPr lang="en-US" sz="1800" dirty="0" smtClean="0">
                <a:solidFill>
                  <a:schemeClr val="accent2">
                    <a:lumMod val="75000"/>
                  </a:schemeClr>
                </a:solidFill>
              </a:rPr>
              <a:t>fatalities= </a:t>
            </a:r>
            <a:r>
              <a:rPr lang="en-US" sz="1800" dirty="0" smtClean="0">
                <a:solidFill>
                  <a:schemeClr val="accent4">
                    <a:lumMod val="75000"/>
                  </a:schemeClr>
                </a:solidFill>
              </a:rPr>
              <a:t>1500</a:t>
            </a:r>
            <a:r>
              <a:rPr lang="en-US" sz="1800" dirty="0" smtClean="0"/>
              <a:t> </a:t>
            </a:r>
            <a:r>
              <a:rPr lang="en-US" sz="1800" dirty="0"/>
              <a:t>drowsy driving / </a:t>
            </a:r>
            <a:r>
              <a:rPr lang="en-US" sz="1800" dirty="0" smtClean="0"/>
              <a:t>annum.</a:t>
            </a:r>
          </a:p>
          <a:p>
            <a:endParaRPr lang="en-US" sz="500" dirty="0"/>
          </a:p>
          <a:p>
            <a:r>
              <a:rPr lang="en-US" sz="1800" dirty="0"/>
              <a:t>Approximately </a:t>
            </a:r>
            <a:r>
              <a:rPr lang="en-US" sz="1800" dirty="0" smtClean="0">
                <a:solidFill>
                  <a:schemeClr val="accent4">
                    <a:lumMod val="75000"/>
                  </a:schemeClr>
                </a:solidFill>
              </a:rPr>
              <a:t>16 billion$ </a:t>
            </a:r>
            <a:r>
              <a:rPr lang="en-US" sz="1800" dirty="0" smtClean="0"/>
              <a:t>annually </a:t>
            </a:r>
            <a:r>
              <a:rPr lang="en-US" sz="1800" dirty="0"/>
              <a:t>to the cost of health care in the US and result in </a:t>
            </a:r>
            <a:r>
              <a:rPr lang="en-US" sz="1800" dirty="0" smtClean="0">
                <a:solidFill>
                  <a:schemeClr val="accent4">
                    <a:lumMod val="75000"/>
                  </a:schemeClr>
                </a:solidFill>
              </a:rPr>
              <a:t>50 billion$ </a:t>
            </a:r>
            <a:r>
              <a:rPr lang="en-US" sz="1800" dirty="0" smtClean="0"/>
              <a:t>annually </a:t>
            </a:r>
            <a:r>
              <a:rPr lang="en-US" sz="1800" dirty="0"/>
              <a:t>in lost </a:t>
            </a:r>
            <a:r>
              <a:rPr lang="en-US" sz="1800" dirty="0" smtClean="0"/>
              <a:t>productivity.</a:t>
            </a:r>
            <a:endParaRPr lang="en-US" sz="1800" dirty="0"/>
          </a:p>
        </p:txBody>
      </p:sp>
      <p:sp>
        <p:nvSpPr>
          <p:cNvPr id="6" name="TextBox 5"/>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688992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Disorders of sleep</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34</a:t>
            </a:fld>
            <a:endParaRPr lang="en-US" dirty="0"/>
          </a:p>
        </p:txBody>
      </p:sp>
      <p:sp>
        <p:nvSpPr>
          <p:cNvPr id="4" name="Content Placeholder 3"/>
          <p:cNvSpPr>
            <a:spLocks noGrp="1"/>
          </p:cNvSpPr>
          <p:nvPr>
            <p:ph sz="quarter" idx="1"/>
          </p:nvPr>
        </p:nvSpPr>
        <p:spPr>
          <a:xfrm>
            <a:off x="609442" y="1219200"/>
            <a:ext cx="5387461" cy="5018112"/>
          </a:xfrm>
        </p:spPr>
        <p:txBody>
          <a:bodyPr>
            <a:normAutofit/>
          </a:bodyPr>
          <a:lstStyle/>
          <a:p>
            <a:r>
              <a:rPr lang="en-US" sz="1800" dirty="0">
                <a:solidFill>
                  <a:schemeClr val="accent2">
                    <a:lumMod val="75000"/>
                  </a:schemeClr>
                </a:solidFill>
              </a:rPr>
              <a:t>Disorders of sleep</a:t>
            </a:r>
            <a:r>
              <a:rPr lang="en-US" sz="1800" dirty="0" smtClean="0">
                <a:solidFill>
                  <a:schemeClr val="accent2">
                    <a:lumMod val="75000"/>
                  </a:schemeClr>
                </a:solidFill>
              </a:rPr>
              <a:t>:</a:t>
            </a:r>
          </a:p>
          <a:p>
            <a:endParaRPr lang="en-US" sz="100" dirty="0">
              <a:solidFill>
                <a:schemeClr val="accent2">
                  <a:lumMod val="75000"/>
                </a:schemeClr>
              </a:solidFill>
            </a:endParaRPr>
          </a:p>
          <a:p>
            <a:pPr marL="647669" lvl="1" indent="-342900">
              <a:buFont typeface="+mj-lt"/>
              <a:buAutoNum type="arabicPeriod"/>
            </a:pPr>
            <a:r>
              <a:rPr lang="en-US" sz="1800" u="sng" dirty="0"/>
              <a:t>Insomnia:</a:t>
            </a:r>
            <a:r>
              <a:rPr lang="en-US" sz="1800" dirty="0"/>
              <a:t> Inability to sleep.</a:t>
            </a:r>
          </a:p>
          <a:p>
            <a:pPr marL="647669" lvl="1" indent="-342900">
              <a:buFont typeface="+mj-lt"/>
              <a:buAutoNum type="arabicPeriod"/>
            </a:pPr>
            <a:r>
              <a:rPr lang="en-US" sz="1800" u="sng" dirty="0"/>
              <a:t>Somnolence:</a:t>
            </a:r>
            <a:r>
              <a:rPr lang="en-US" sz="1800" dirty="0"/>
              <a:t> Extreme </a:t>
            </a:r>
            <a:r>
              <a:rPr lang="en-US" sz="1800" dirty="0" err="1" smtClean="0"/>
              <a:t>sleepness</a:t>
            </a:r>
            <a:r>
              <a:rPr lang="en-US" sz="1800" dirty="0" smtClean="0"/>
              <a:t>.</a:t>
            </a:r>
          </a:p>
          <a:p>
            <a:pPr marL="647669" lvl="1" indent="-342900">
              <a:buFont typeface="+mj-lt"/>
              <a:buAutoNum type="arabicPeriod"/>
            </a:pPr>
            <a:endParaRPr lang="en-US" sz="1000" dirty="0"/>
          </a:p>
          <a:p>
            <a:r>
              <a:rPr lang="en-US" sz="1800" dirty="0">
                <a:solidFill>
                  <a:schemeClr val="accent2">
                    <a:lumMod val="75000"/>
                  </a:schemeClr>
                </a:solidFill>
              </a:rPr>
              <a:t>Disorders of slow wave sleep</a:t>
            </a:r>
            <a:r>
              <a:rPr lang="en-US" sz="1800" dirty="0" smtClean="0">
                <a:solidFill>
                  <a:schemeClr val="accent2">
                    <a:lumMod val="75000"/>
                  </a:schemeClr>
                </a:solidFill>
              </a:rPr>
              <a:t>:</a:t>
            </a:r>
          </a:p>
          <a:p>
            <a:endParaRPr lang="en-US" sz="100" dirty="0">
              <a:solidFill>
                <a:schemeClr val="accent2">
                  <a:lumMod val="75000"/>
                </a:schemeClr>
              </a:solidFill>
            </a:endParaRPr>
          </a:p>
          <a:p>
            <a:pPr marL="647669" lvl="1" indent="-342900">
              <a:buFont typeface="+mj-lt"/>
              <a:buAutoNum type="arabicPeriod"/>
            </a:pPr>
            <a:r>
              <a:rPr lang="en-US" sz="1800" dirty="0"/>
              <a:t>Sleep talking / sleep walking (common in children</a:t>
            </a:r>
            <a:r>
              <a:rPr lang="en-US" sz="1800" dirty="0" smtClean="0"/>
              <a:t>).</a:t>
            </a:r>
            <a:endParaRPr lang="en-US" sz="1800" dirty="0"/>
          </a:p>
          <a:p>
            <a:pPr marL="647669" lvl="1" indent="-342900">
              <a:buFont typeface="+mj-lt"/>
              <a:buAutoNum type="arabicPeriod"/>
            </a:pPr>
            <a:r>
              <a:rPr lang="en-US" sz="1800" dirty="0"/>
              <a:t>Night tremors: Are seen in III , IV stage of slow wave sleep (common in children</a:t>
            </a:r>
            <a:r>
              <a:rPr lang="en-US" sz="1800" dirty="0" smtClean="0"/>
              <a:t>).</a:t>
            </a:r>
          </a:p>
          <a:p>
            <a:pPr marL="647669" lvl="1" indent="-342900">
              <a:buFont typeface="+mj-lt"/>
              <a:buAutoNum type="arabicPeriod"/>
            </a:pPr>
            <a:endParaRPr lang="en-US" sz="100" dirty="0"/>
          </a:p>
          <a:p>
            <a:r>
              <a:rPr lang="en-US" sz="1800" dirty="0">
                <a:solidFill>
                  <a:schemeClr val="accent2">
                    <a:lumMod val="75000"/>
                  </a:schemeClr>
                </a:solidFill>
              </a:rPr>
              <a:t>Disorders of REM sleep</a:t>
            </a:r>
            <a:r>
              <a:rPr lang="en-US" sz="1800" dirty="0" smtClean="0">
                <a:solidFill>
                  <a:schemeClr val="accent2">
                    <a:lumMod val="75000"/>
                  </a:schemeClr>
                </a:solidFill>
              </a:rPr>
              <a:t>:</a:t>
            </a:r>
          </a:p>
          <a:p>
            <a:endParaRPr lang="en-US" sz="100" dirty="0">
              <a:solidFill>
                <a:schemeClr val="accent2">
                  <a:lumMod val="75000"/>
                </a:schemeClr>
              </a:solidFill>
            </a:endParaRPr>
          </a:p>
          <a:p>
            <a:pPr marL="647669" lvl="1" indent="-342900">
              <a:buFont typeface="+mj-lt"/>
              <a:buAutoNum type="arabicPeriod"/>
            </a:pPr>
            <a:r>
              <a:rPr lang="en-US" sz="1800" dirty="0"/>
              <a:t>Nightmare = Frightening dreams, awake from REM.</a:t>
            </a:r>
          </a:p>
          <a:p>
            <a:pPr marL="647669" lvl="1" indent="-342900">
              <a:buFont typeface="+mj-lt"/>
              <a:buAutoNum type="arabicPeriod"/>
            </a:pPr>
            <a:r>
              <a:rPr lang="en-US" sz="1800" dirty="0"/>
              <a:t>Sleep paralysis = Subject is awake but unable to speak or move. Sleeping </a:t>
            </a:r>
            <a:r>
              <a:rPr lang="en-US" sz="1800" dirty="0" smtClean="0"/>
              <a:t>Sickness.</a:t>
            </a:r>
            <a:endParaRPr lang="en-US" sz="1800" dirty="0"/>
          </a:p>
          <a:p>
            <a:endParaRPr lang="en-US" dirty="0"/>
          </a:p>
        </p:txBody>
      </p:sp>
      <p:sp>
        <p:nvSpPr>
          <p:cNvPr id="5" name="Content Placeholder 4"/>
          <p:cNvSpPr>
            <a:spLocks noGrp="1"/>
          </p:cNvSpPr>
          <p:nvPr>
            <p:ph sz="quarter" idx="2"/>
          </p:nvPr>
        </p:nvSpPr>
        <p:spPr/>
        <p:txBody>
          <a:bodyPr>
            <a:normAutofit/>
          </a:bodyPr>
          <a:lstStyle/>
          <a:p>
            <a:r>
              <a:rPr lang="en-US" sz="1800" dirty="0">
                <a:solidFill>
                  <a:schemeClr val="accent2">
                    <a:lumMod val="75000"/>
                  </a:schemeClr>
                </a:solidFill>
              </a:rPr>
              <a:t>Somnambulism: </a:t>
            </a:r>
            <a:r>
              <a:rPr lang="en-US" sz="1800" dirty="0"/>
              <a:t>Walking during </a:t>
            </a:r>
            <a:r>
              <a:rPr lang="en-US" sz="1800" dirty="0" smtClean="0"/>
              <a:t>sleep.</a:t>
            </a:r>
          </a:p>
          <a:p>
            <a:endParaRPr lang="en-US" sz="500" dirty="0"/>
          </a:p>
          <a:p>
            <a:r>
              <a:rPr lang="en-US" sz="1800" dirty="0">
                <a:solidFill>
                  <a:schemeClr val="accent2">
                    <a:lumMod val="75000"/>
                  </a:schemeClr>
                </a:solidFill>
              </a:rPr>
              <a:t>Night terrors: </a:t>
            </a:r>
            <a:r>
              <a:rPr lang="en-US" sz="1800" dirty="0"/>
              <a:t>Sudden arousal from sleep and intense fear accompanied by physiological reactions </a:t>
            </a:r>
            <a:r>
              <a:rPr lang="en-US" sz="1800" dirty="0">
                <a:solidFill>
                  <a:schemeClr val="bg2">
                    <a:lumMod val="75000"/>
                  </a:schemeClr>
                </a:solidFill>
              </a:rPr>
              <a:t>(e.g. rapid heart rate, perspiration)</a:t>
            </a:r>
            <a:r>
              <a:rPr lang="en-US" sz="1800" dirty="0"/>
              <a:t> that occur during slow-wave sleep</a:t>
            </a:r>
            <a:r>
              <a:rPr lang="en-US" sz="1800" dirty="0" smtClean="0"/>
              <a:t>.</a:t>
            </a:r>
          </a:p>
          <a:p>
            <a:endParaRPr lang="en-US" sz="500" dirty="0"/>
          </a:p>
          <a:p>
            <a:r>
              <a:rPr lang="en-US" sz="1800" dirty="0">
                <a:solidFill>
                  <a:schemeClr val="accent2">
                    <a:lumMod val="75000"/>
                  </a:schemeClr>
                </a:solidFill>
              </a:rPr>
              <a:t>Narcolepsy: </a:t>
            </a:r>
            <a:r>
              <a:rPr lang="en-US" sz="1800" dirty="0"/>
              <a:t>Excessive sleepiness may occur while talking, sitting, decreased ability to regulate sleep</a:t>
            </a:r>
            <a:r>
              <a:rPr lang="en-US" sz="1800" dirty="0" smtClean="0"/>
              <a:t>.</a:t>
            </a:r>
          </a:p>
          <a:p>
            <a:endParaRPr lang="en-US" sz="500" dirty="0"/>
          </a:p>
          <a:p>
            <a:r>
              <a:rPr lang="en-US" sz="1800" dirty="0">
                <a:solidFill>
                  <a:schemeClr val="accent2">
                    <a:lumMod val="75000"/>
                  </a:schemeClr>
                </a:solidFill>
              </a:rPr>
              <a:t>Sleep apnea: </a:t>
            </a:r>
            <a:r>
              <a:rPr lang="en-US" sz="1800" dirty="0"/>
              <a:t>Failure of breathing when asleep.</a:t>
            </a:r>
          </a:p>
          <a:p>
            <a:endParaRPr lang="en-US" sz="1800" dirty="0"/>
          </a:p>
        </p:txBody>
      </p:sp>
      <p:cxnSp>
        <p:nvCxnSpPr>
          <p:cNvPr id="6" name="Straight Connector 5"/>
          <p:cNvCxnSpPr/>
          <p:nvPr/>
        </p:nvCxnSpPr>
        <p:spPr>
          <a:xfrm>
            <a:off x="6022404" y="1167978"/>
            <a:ext cx="0" cy="5213350"/>
          </a:xfrm>
          <a:prstGeom prst="line">
            <a:avLst/>
          </a:prstGeom>
          <a:ln w="12700">
            <a:prstDash val="dashDot"/>
          </a:ln>
        </p:spPr>
        <p:style>
          <a:lnRef idx="1">
            <a:schemeClr val="accent2"/>
          </a:lnRef>
          <a:fillRef idx="0">
            <a:schemeClr val="accent2"/>
          </a:fillRef>
          <a:effectRef idx="0">
            <a:schemeClr val="accent2"/>
          </a:effectRef>
          <a:fontRef idx="minor">
            <a:schemeClr val="tx1"/>
          </a:fontRef>
        </p:style>
      </p:cxnSp>
      <p:sp>
        <p:nvSpPr>
          <p:cNvPr id="7" name="TextBox 6"/>
          <p:cNvSpPr txBox="1"/>
          <p:nvPr/>
        </p:nvSpPr>
        <p:spPr>
          <a:xfrm>
            <a:off x="9266410" y="-1489"/>
            <a:ext cx="2922415"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578668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Disorders of </a:t>
            </a:r>
            <a:r>
              <a:rPr lang="en-US" sz="3200" dirty="0" smtClean="0"/>
              <a:t>Sleep</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35</a:t>
            </a:fld>
            <a:endParaRPr lang="en-US" dirty="0"/>
          </a:p>
        </p:txBody>
      </p:sp>
      <p:sp>
        <p:nvSpPr>
          <p:cNvPr id="26" name="Rectangle 25"/>
          <p:cNvSpPr/>
          <p:nvPr/>
        </p:nvSpPr>
        <p:spPr>
          <a:xfrm>
            <a:off x="4544369" y="1220660"/>
            <a:ext cx="2952328" cy="360040"/>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a:solidFill>
                  <a:schemeClr val="bg1"/>
                </a:solidFill>
              </a:rPr>
              <a:t>Disorders of Sleep</a:t>
            </a:r>
          </a:p>
        </p:txBody>
      </p:sp>
      <p:cxnSp>
        <p:nvCxnSpPr>
          <p:cNvPr id="27" name="Straight Connector 26"/>
          <p:cNvCxnSpPr>
            <a:stCxn id="26" idx="2"/>
          </p:cNvCxnSpPr>
          <p:nvPr/>
        </p:nvCxnSpPr>
        <p:spPr>
          <a:xfrm>
            <a:off x="6020533" y="1580700"/>
            <a:ext cx="0" cy="244832"/>
          </a:xfrm>
          <a:prstGeom prst="line">
            <a:avLst/>
          </a:prstGeom>
        </p:spPr>
        <p:style>
          <a:lnRef idx="1">
            <a:schemeClr val="accent2"/>
          </a:lnRef>
          <a:fillRef idx="0">
            <a:schemeClr val="accent2"/>
          </a:fillRef>
          <a:effectRef idx="0">
            <a:schemeClr val="accent2"/>
          </a:effectRef>
          <a:fontRef idx="minor">
            <a:schemeClr val="tx1"/>
          </a:fontRef>
        </p:style>
      </p:cxnSp>
      <p:cxnSp>
        <p:nvCxnSpPr>
          <p:cNvPr id="28" name="Straight Connector 27"/>
          <p:cNvCxnSpPr/>
          <p:nvPr/>
        </p:nvCxnSpPr>
        <p:spPr>
          <a:xfrm flipV="1">
            <a:off x="1653476" y="1822348"/>
            <a:ext cx="4367036" cy="6696"/>
          </a:xfrm>
          <a:prstGeom prst="line">
            <a:avLst/>
          </a:prstGeom>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p:nvPr/>
        </p:nvCxnSpPr>
        <p:spPr>
          <a:xfrm>
            <a:off x="1654179" y="1835538"/>
            <a:ext cx="0" cy="158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0" name="Straight Arrow Connector 29"/>
          <p:cNvCxnSpPr/>
          <p:nvPr/>
        </p:nvCxnSpPr>
        <p:spPr>
          <a:xfrm>
            <a:off x="10679181" y="1844727"/>
            <a:ext cx="0" cy="158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1" name="Straight Connector 30"/>
          <p:cNvCxnSpPr/>
          <p:nvPr/>
        </p:nvCxnSpPr>
        <p:spPr>
          <a:xfrm>
            <a:off x="6020512" y="1822348"/>
            <a:ext cx="4658669" cy="22379"/>
          </a:xfrm>
          <a:prstGeom prst="line">
            <a:avLst/>
          </a:prstGeom>
        </p:spPr>
        <p:style>
          <a:lnRef idx="1">
            <a:schemeClr val="accent2"/>
          </a:lnRef>
          <a:fillRef idx="0">
            <a:schemeClr val="accent2"/>
          </a:fillRef>
          <a:effectRef idx="0">
            <a:schemeClr val="accent2"/>
          </a:effectRef>
          <a:fontRef idx="minor">
            <a:schemeClr val="tx1"/>
          </a:fontRef>
        </p:style>
      </p:cxnSp>
      <p:cxnSp>
        <p:nvCxnSpPr>
          <p:cNvPr id="32" name="Straight Arrow Connector 31"/>
          <p:cNvCxnSpPr/>
          <p:nvPr/>
        </p:nvCxnSpPr>
        <p:spPr>
          <a:xfrm>
            <a:off x="4173768" y="1829044"/>
            <a:ext cx="0" cy="158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3" name="Rectangle 32"/>
          <p:cNvSpPr/>
          <p:nvPr/>
        </p:nvSpPr>
        <p:spPr>
          <a:xfrm>
            <a:off x="477788" y="2056163"/>
            <a:ext cx="2351376"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a:solidFill>
                  <a:schemeClr val="accent2">
                    <a:lumMod val="75000"/>
                  </a:schemeClr>
                </a:solidFill>
              </a:rPr>
              <a:t>Insomnia</a:t>
            </a:r>
          </a:p>
        </p:txBody>
      </p:sp>
      <p:sp>
        <p:nvSpPr>
          <p:cNvPr id="34" name="Rectangle 33"/>
          <p:cNvSpPr/>
          <p:nvPr/>
        </p:nvSpPr>
        <p:spPr>
          <a:xfrm>
            <a:off x="9503493" y="2055153"/>
            <a:ext cx="2351376"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a:solidFill>
                  <a:schemeClr val="accent2">
                    <a:lumMod val="75000"/>
                  </a:schemeClr>
                </a:solidFill>
              </a:rPr>
              <a:t>Narcolepsy</a:t>
            </a:r>
          </a:p>
        </p:txBody>
      </p:sp>
      <p:sp>
        <p:nvSpPr>
          <p:cNvPr id="35" name="Rectangle 34"/>
          <p:cNvSpPr/>
          <p:nvPr/>
        </p:nvSpPr>
        <p:spPr>
          <a:xfrm>
            <a:off x="2998080" y="2054334"/>
            <a:ext cx="2351376"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a:solidFill>
                  <a:schemeClr val="accent2">
                    <a:lumMod val="75000"/>
                  </a:schemeClr>
                </a:solidFill>
              </a:rPr>
              <a:t>Drug dependency insomnia</a:t>
            </a:r>
          </a:p>
        </p:txBody>
      </p:sp>
      <p:sp>
        <p:nvSpPr>
          <p:cNvPr id="36" name="Rectangle 35"/>
          <p:cNvSpPr/>
          <p:nvPr/>
        </p:nvSpPr>
        <p:spPr>
          <a:xfrm>
            <a:off x="477788" y="2522951"/>
            <a:ext cx="2351376" cy="36724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1270" dirty="0">
                <a:solidFill>
                  <a:srgbClr val="FF0000"/>
                </a:solidFill>
                <a:ea typeface="Arial" panose="020B0604020202020204" pitchFamily="34" charset="0"/>
              </a:rPr>
              <a:t>habitual sleeplessness; inability to </a:t>
            </a:r>
            <a:r>
              <a:rPr lang="en-US" sz="1270" dirty="0" smtClean="0">
                <a:solidFill>
                  <a:srgbClr val="FF0000"/>
                </a:solidFill>
                <a:ea typeface="Arial" panose="020B0604020202020204" pitchFamily="34" charset="0"/>
              </a:rPr>
              <a:t>sleep.</a:t>
            </a:r>
          </a:p>
          <a:p>
            <a:pPr marL="285750" indent="-285750">
              <a:buFont typeface="Arial" panose="020B0604020202020204" pitchFamily="34" charset="0"/>
              <a:buChar char="•"/>
            </a:pPr>
            <a:r>
              <a:rPr lang="en-US" sz="1270" dirty="0"/>
              <a:t>Reported to affect approximately </a:t>
            </a:r>
            <a:r>
              <a:rPr lang="en-US" sz="1270" dirty="0">
                <a:solidFill>
                  <a:schemeClr val="accent4">
                    <a:lumMod val="75000"/>
                  </a:schemeClr>
                </a:solidFill>
              </a:rPr>
              <a:t>25% </a:t>
            </a:r>
            <a:r>
              <a:rPr lang="en-US" sz="1270" dirty="0"/>
              <a:t>of the population occasionally, and </a:t>
            </a:r>
            <a:r>
              <a:rPr lang="en-US" sz="1270" dirty="0">
                <a:solidFill>
                  <a:schemeClr val="accent4">
                    <a:lumMod val="75000"/>
                  </a:schemeClr>
                </a:solidFill>
              </a:rPr>
              <a:t>9% </a:t>
            </a:r>
            <a:r>
              <a:rPr lang="en-US" sz="1270" dirty="0"/>
              <a:t>regularly.</a:t>
            </a:r>
          </a:p>
          <a:p>
            <a:pPr marL="285750" indent="-285750">
              <a:buFont typeface="Arial" panose="020B0604020202020204" pitchFamily="34" charset="0"/>
              <a:buChar char="•"/>
            </a:pPr>
            <a:r>
              <a:rPr lang="en-US" sz="1270" dirty="0"/>
              <a:t>There appears to be no single definition of insomnia.</a:t>
            </a:r>
          </a:p>
          <a:p>
            <a:pPr marL="285750" indent="-285750">
              <a:buFont typeface="Arial" panose="020B0604020202020204" pitchFamily="34" charset="0"/>
              <a:buChar char="•"/>
            </a:pPr>
            <a:r>
              <a:rPr lang="en-US" sz="1270" dirty="0"/>
              <a:t>One of the most important causes of insomnia seems to be sleeping medication.</a:t>
            </a:r>
          </a:p>
          <a:p>
            <a:pPr marL="285750" indent="-285750">
              <a:buFont typeface="Arial" panose="020B0604020202020204" pitchFamily="34" charset="0"/>
              <a:buChar char="•"/>
            </a:pPr>
            <a:r>
              <a:rPr lang="en-US" sz="1270" dirty="0"/>
              <a:t>Insomnia is not a disease, but rather may be a symptom of pain, discomfort, or other physical ailment</a:t>
            </a:r>
            <a:r>
              <a:rPr lang="en-US" sz="1270" dirty="0" smtClean="0"/>
              <a:t>.</a:t>
            </a:r>
          </a:p>
          <a:p>
            <a:pPr marL="285750" indent="-285750">
              <a:buFont typeface="Arial" panose="020B0604020202020204" pitchFamily="34" charset="0"/>
              <a:buChar char="•"/>
            </a:pPr>
            <a:r>
              <a:rPr lang="en-US" sz="1270" dirty="0">
                <a:solidFill>
                  <a:srgbClr val="00B050"/>
                </a:solidFill>
              </a:rPr>
              <a:t>It may happen in people who used to use sleeping pills and then the suddenly left </a:t>
            </a:r>
            <a:r>
              <a:rPr lang="en-US" sz="1270" dirty="0" smtClean="0">
                <a:solidFill>
                  <a:srgbClr val="00B050"/>
                </a:solidFill>
              </a:rPr>
              <a:t>it.</a:t>
            </a:r>
            <a:endParaRPr lang="en-US" sz="1270" dirty="0">
              <a:solidFill>
                <a:srgbClr val="00B050"/>
              </a:solidFill>
            </a:endParaRPr>
          </a:p>
        </p:txBody>
      </p:sp>
      <p:sp>
        <p:nvSpPr>
          <p:cNvPr id="37" name="Rectangle 36"/>
          <p:cNvSpPr/>
          <p:nvPr/>
        </p:nvSpPr>
        <p:spPr>
          <a:xfrm>
            <a:off x="9503493" y="2564905"/>
            <a:ext cx="2351375" cy="367240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a:t>A sleep disorder characterized by periods of irresistible sleep, attacks of cataplexy, sleep paralysis, and hypnagogic hallucinations.</a:t>
            </a:r>
          </a:p>
        </p:txBody>
      </p:sp>
      <p:sp>
        <p:nvSpPr>
          <p:cNvPr id="38" name="Rectangle 37"/>
          <p:cNvSpPr/>
          <p:nvPr/>
        </p:nvSpPr>
        <p:spPr>
          <a:xfrm>
            <a:off x="2998080" y="2564904"/>
            <a:ext cx="2351376" cy="36724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a:t>An insomnia caused by the side effects of ever increasing doses of sleeping medications.</a:t>
            </a:r>
          </a:p>
        </p:txBody>
      </p:sp>
      <p:sp>
        <p:nvSpPr>
          <p:cNvPr id="39" name="Rectangle 38"/>
          <p:cNvSpPr/>
          <p:nvPr/>
        </p:nvSpPr>
        <p:spPr>
          <a:xfrm>
            <a:off x="5923981" y="3291502"/>
            <a:ext cx="193067" cy="92397"/>
          </a:xfrm>
          <a:prstGeom prst="rect">
            <a:avLst/>
          </a:prstGeom>
        </p:spPr>
        <p:txBody>
          <a:bodyPr wrap="none">
            <a:spAutoFit/>
          </a:bodyPr>
          <a:lstStyle/>
          <a:p>
            <a:r>
              <a:rPr lang="en-US"/>
              <a:t>Catecholamine agonists produce arousal and sleeplessness; effects appear to be mediated by the locus coeruleus in the dorsal pons. </a:t>
            </a:r>
            <a:endParaRPr lang="en-US" dirty="0"/>
          </a:p>
        </p:txBody>
      </p:sp>
      <p:cxnSp>
        <p:nvCxnSpPr>
          <p:cNvPr id="40" name="Straight Arrow Connector 39"/>
          <p:cNvCxnSpPr/>
          <p:nvPr/>
        </p:nvCxnSpPr>
        <p:spPr>
          <a:xfrm>
            <a:off x="7990192" y="1835538"/>
            <a:ext cx="0" cy="158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1" name="Rectangle 40"/>
          <p:cNvSpPr/>
          <p:nvPr/>
        </p:nvSpPr>
        <p:spPr>
          <a:xfrm>
            <a:off x="6814504" y="2054334"/>
            <a:ext cx="2351376"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a:solidFill>
                  <a:schemeClr val="accent2">
                    <a:lumMod val="75000"/>
                  </a:schemeClr>
                </a:solidFill>
              </a:rPr>
              <a:t>Sleep apnea</a:t>
            </a:r>
          </a:p>
        </p:txBody>
      </p:sp>
      <p:sp>
        <p:nvSpPr>
          <p:cNvPr id="42" name="Rectangle 41"/>
          <p:cNvSpPr/>
          <p:nvPr/>
        </p:nvSpPr>
        <p:spPr>
          <a:xfrm>
            <a:off x="6814504" y="2564904"/>
            <a:ext cx="2351376" cy="36724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1400" dirty="0"/>
              <a:t>Cessation of breathing while sleeping</a:t>
            </a:r>
            <a:r>
              <a:rPr lang="en-US" sz="1400" dirty="0" smtClean="0"/>
              <a:t>.</a:t>
            </a:r>
          </a:p>
          <a:p>
            <a:pPr marL="285750" indent="-285750">
              <a:buFont typeface="Arial" panose="020B0604020202020204" pitchFamily="34" charset="0"/>
              <a:buChar char="•"/>
            </a:pPr>
            <a:r>
              <a:rPr lang="en-US" sz="1400" dirty="0">
                <a:solidFill>
                  <a:srgbClr val="00B050"/>
                </a:solidFill>
              </a:rPr>
              <a:t>It occurs usually in overweigh person</a:t>
            </a:r>
          </a:p>
          <a:p>
            <a:endParaRPr lang="en-US" sz="1400" dirty="0"/>
          </a:p>
        </p:txBody>
      </p:sp>
      <p:sp>
        <p:nvSpPr>
          <p:cNvPr id="22" name="TextBox 21"/>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1541159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 </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36</a:t>
            </a:fld>
            <a:endParaRPr lang="en-US" dirty="0"/>
          </a:p>
        </p:txBody>
      </p:sp>
      <p:sp>
        <p:nvSpPr>
          <p:cNvPr id="5" name="Rectangle 4"/>
          <p:cNvSpPr/>
          <p:nvPr/>
        </p:nvSpPr>
        <p:spPr>
          <a:xfrm>
            <a:off x="4813840" y="1390914"/>
            <a:ext cx="2952328" cy="360040"/>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smtClean="0">
                <a:solidFill>
                  <a:schemeClr val="bg1"/>
                </a:solidFill>
              </a:rPr>
              <a:t>Disorders of sleep</a:t>
            </a:r>
            <a:endParaRPr lang="en-US" sz="1800" dirty="0">
              <a:solidFill>
                <a:schemeClr val="bg1"/>
              </a:solidFill>
            </a:endParaRPr>
          </a:p>
        </p:txBody>
      </p:sp>
      <p:cxnSp>
        <p:nvCxnSpPr>
          <p:cNvPr id="6" name="Straight Connector 5"/>
          <p:cNvCxnSpPr>
            <a:stCxn id="5" idx="2"/>
          </p:cNvCxnSpPr>
          <p:nvPr/>
        </p:nvCxnSpPr>
        <p:spPr>
          <a:xfrm>
            <a:off x="6290004" y="1750954"/>
            <a:ext cx="0" cy="244832"/>
          </a:xfrm>
          <a:prstGeom prst="line">
            <a:avLst/>
          </a:prstGeom>
        </p:spPr>
        <p:style>
          <a:lnRef idx="1">
            <a:schemeClr val="accent2"/>
          </a:lnRef>
          <a:fillRef idx="0">
            <a:schemeClr val="accent2"/>
          </a:fillRef>
          <a:effectRef idx="0">
            <a:schemeClr val="accent2"/>
          </a:effectRef>
          <a:fontRef idx="minor">
            <a:schemeClr val="tx1"/>
          </a:fontRef>
        </p:style>
      </p:cxnSp>
      <p:cxnSp>
        <p:nvCxnSpPr>
          <p:cNvPr id="7" name="Straight Connector 6"/>
          <p:cNvCxnSpPr/>
          <p:nvPr/>
        </p:nvCxnSpPr>
        <p:spPr>
          <a:xfrm>
            <a:off x="1177454" y="1981037"/>
            <a:ext cx="511255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Arrow Connector 7"/>
          <p:cNvCxnSpPr/>
          <p:nvPr/>
        </p:nvCxnSpPr>
        <p:spPr>
          <a:xfrm>
            <a:off x="1172444" y="1974671"/>
            <a:ext cx="0" cy="158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p:nvPr/>
        </p:nvCxnSpPr>
        <p:spPr>
          <a:xfrm>
            <a:off x="10851951" y="2007582"/>
            <a:ext cx="0" cy="158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a:off x="5163319" y="1969241"/>
            <a:ext cx="0" cy="158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6290004" y="1989421"/>
            <a:ext cx="4561947" cy="18161"/>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a:off x="3147095" y="1974671"/>
            <a:ext cx="0" cy="158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a:off x="8979743" y="1995786"/>
            <a:ext cx="0" cy="158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Rectangle 13"/>
          <p:cNvSpPr/>
          <p:nvPr/>
        </p:nvSpPr>
        <p:spPr>
          <a:xfrm>
            <a:off x="333772" y="2204864"/>
            <a:ext cx="1677343"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chemeClr val="accent2">
                    <a:lumMod val="75000"/>
                  </a:schemeClr>
                </a:solidFill>
              </a:rPr>
              <a:t>Sleep attack</a:t>
            </a:r>
            <a:endParaRPr lang="en-US" sz="1600" dirty="0">
              <a:solidFill>
                <a:schemeClr val="accent2">
                  <a:lumMod val="75000"/>
                </a:schemeClr>
              </a:solidFill>
            </a:endParaRPr>
          </a:p>
        </p:txBody>
      </p:sp>
      <p:sp>
        <p:nvSpPr>
          <p:cNvPr id="15" name="Rectangle 14"/>
          <p:cNvSpPr/>
          <p:nvPr/>
        </p:nvSpPr>
        <p:spPr>
          <a:xfrm>
            <a:off x="4324647" y="2211121"/>
            <a:ext cx="1677343"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chemeClr val="accent2">
                    <a:lumMod val="75000"/>
                  </a:schemeClr>
                </a:solidFill>
              </a:rPr>
              <a:t>Sleep paralysis</a:t>
            </a:r>
            <a:endParaRPr lang="en-US" sz="1600" dirty="0">
              <a:solidFill>
                <a:schemeClr val="accent2">
                  <a:lumMod val="75000"/>
                </a:schemeClr>
              </a:solidFill>
            </a:endParaRPr>
          </a:p>
        </p:txBody>
      </p:sp>
      <p:sp>
        <p:nvSpPr>
          <p:cNvPr id="16" name="Rectangle 15"/>
          <p:cNvSpPr/>
          <p:nvPr/>
        </p:nvSpPr>
        <p:spPr>
          <a:xfrm>
            <a:off x="2308423" y="2218274"/>
            <a:ext cx="1677343"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chemeClr val="accent2">
                    <a:lumMod val="75000"/>
                  </a:schemeClr>
                </a:solidFill>
              </a:rPr>
              <a:t>Cataplexy</a:t>
            </a:r>
            <a:endParaRPr lang="en-US" sz="1600" dirty="0">
              <a:solidFill>
                <a:schemeClr val="accent2">
                  <a:lumMod val="75000"/>
                </a:schemeClr>
              </a:solidFill>
            </a:endParaRPr>
          </a:p>
        </p:txBody>
      </p:sp>
      <p:sp>
        <p:nvSpPr>
          <p:cNvPr id="17" name="Rectangle 16"/>
          <p:cNvSpPr/>
          <p:nvPr/>
        </p:nvSpPr>
        <p:spPr>
          <a:xfrm>
            <a:off x="8141071" y="2204554"/>
            <a:ext cx="1677343"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chemeClr val="accent2">
                    <a:lumMod val="75000"/>
                  </a:schemeClr>
                </a:solidFill>
              </a:rPr>
              <a:t>REM behavior disorder</a:t>
            </a:r>
            <a:endParaRPr lang="en-US" sz="1600" dirty="0">
              <a:solidFill>
                <a:schemeClr val="accent2">
                  <a:lumMod val="75000"/>
                </a:schemeClr>
              </a:solidFill>
            </a:endParaRPr>
          </a:p>
        </p:txBody>
      </p:sp>
      <p:sp>
        <p:nvSpPr>
          <p:cNvPr id="18" name="Rectangle 17"/>
          <p:cNvSpPr/>
          <p:nvPr/>
        </p:nvSpPr>
        <p:spPr>
          <a:xfrm>
            <a:off x="10083645" y="2202380"/>
            <a:ext cx="1677343"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chemeClr val="accent2">
                    <a:lumMod val="75000"/>
                  </a:schemeClr>
                </a:solidFill>
              </a:rPr>
              <a:t>REM sleep behavior</a:t>
            </a:r>
            <a:endParaRPr lang="en-US" sz="1600" dirty="0">
              <a:solidFill>
                <a:schemeClr val="accent2">
                  <a:lumMod val="75000"/>
                </a:schemeClr>
              </a:solidFill>
            </a:endParaRPr>
          </a:p>
        </p:txBody>
      </p:sp>
      <p:sp>
        <p:nvSpPr>
          <p:cNvPr id="19" name="Rectangle 18"/>
          <p:cNvSpPr/>
          <p:nvPr/>
        </p:nvSpPr>
        <p:spPr>
          <a:xfrm>
            <a:off x="339676" y="2735160"/>
            <a:ext cx="1677343" cy="29360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smtClean="0"/>
              <a:t>A symptom of narcolepsy; an irresistible urge to sleep during the day, after which the person awakes feeling refreshed.</a:t>
            </a:r>
            <a:endParaRPr lang="en-US" sz="1400" dirty="0"/>
          </a:p>
        </p:txBody>
      </p:sp>
      <p:sp>
        <p:nvSpPr>
          <p:cNvPr id="20" name="Rectangle 19"/>
          <p:cNvSpPr/>
          <p:nvPr/>
        </p:nvSpPr>
        <p:spPr>
          <a:xfrm>
            <a:off x="4305393" y="2733801"/>
            <a:ext cx="1677343" cy="29360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smtClean="0"/>
              <a:t>A symptom of narcolepsy; paralysis occurring just before a person falls asleep.</a:t>
            </a:r>
            <a:endParaRPr lang="en-US" sz="1400" dirty="0"/>
          </a:p>
        </p:txBody>
      </p:sp>
      <p:sp>
        <p:nvSpPr>
          <p:cNvPr id="21" name="Rectangle 20"/>
          <p:cNvSpPr/>
          <p:nvPr/>
        </p:nvSpPr>
        <p:spPr>
          <a:xfrm>
            <a:off x="2308423" y="2739161"/>
            <a:ext cx="1677343" cy="29360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smtClean="0"/>
              <a:t>A symptom of narcolepsy; complete paralysis that occurs during waking.</a:t>
            </a:r>
            <a:endParaRPr lang="en-US" sz="1400" dirty="0"/>
          </a:p>
        </p:txBody>
      </p:sp>
      <p:sp>
        <p:nvSpPr>
          <p:cNvPr id="22" name="Rectangle 21"/>
          <p:cNvSpPr/>
          <p:nvPr/>
        </p:nvSpPr>
        <p:spPr>
          <a:xfrm>
            <a:off x="6193452" y="3461756"/>
            <a:ext cx="184731" cy="92398"/>
          </a:xfrm>
          <a:prstGeom prst="rect">
            <a:avLst/>
          </a:prstGeom>
        </p:spPr>
        <p:txBody>
          <a:bodyPr wrap="none">
            <a:spAutoFit/>
          </a:bodyPr>
          <a:lstStyle/>
          <a:p>
            <a:r>
              <a:rPr lang="en-US" dirty="0" smtClean="0"/>
              <a:t>Catecholamine agonists produce arousal and sleeplessness; effects appear to be mediated by the locus </a:t>
            </a:r>
            <a:r>
              <a:rPr lang="en-US" dirty="0" err="1" smtClean="0"/>
              <a:t>coeruleus</a:t>
            </a:r>
            <a:r>
              <a:rPr lang="en-US" dirty="0" smtClean="0"/>
              <a:t> in the dorsal pons. </a:t>
            </a:r>
            <a:endParaRPr lang="en-US" dirty="0"/>
          </a:p>
        </p:txBody>
      </p:sp>
      <p:sp>
        <p:nvSpPr>
          <p:cNvPr id="23" name="Rectangle 22"/>
          <p:cNvSpPr/>
          <p:nvPr/>
        </p:nvSpPr>
        <p:spPr>
          <a:xfrm>
            <a:off x="6193452" y="3461756"/>
            <a:ext cx="184731" cy="92398"/>
          </a:xfrm>
          <a:prstGeom prst="rect">
            <a:avLst/>
          </a:prstGeom>
        </p:spPr>
        <p:txBody>
          <a:bodyPr wrap="none">
            <a:spAutoFit/>
          </a:bodyPr>
          <a:lstStyle/>
          <a:p>
            <a:r>
              <a:rPr lang="en-US" dirty="0" smtClean="0"/>
              <a:t>Catecholamine agonists produce arousal and sleeplessness; effects appear to be mediated by the locus </a:t>
            </a:r>
            <a:r>
              <a:rPr lang="en-US" dirty="0" err="1" smtClean="0"/>
              <a:t>coeruleus</a:t>
            </a:r>
            <a:r>
              <a:rPr lang="en-US" dirty="0" smtClean="0"/>
              <a:t> in the dorsal pons. </a:t>
            </a:r>
            <a:endParaRPr lang="en-US" dirty="0"/>
          </a:p>
        </p:txBody>
      </p:sp>
      <p:sp>
        <p:nvSpPr>
          <p:cNvPr id="25" name="Rectangle 24"/>
          <p:cNvSpPr/>
          <p:nvPr/>
        </p:nvSpPr>
        <p:spPr>
          <a:xfrm>
            <a:off x="10083644" y="2733800"/>
            <a:ext cx="1677343" cy="29360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smtClean="0"/>
              <a:t>A neurological disorder in which the person does not become paralyzed during REM sleep and thus acts out dreams.</a:t>
            </a:r>
            <a:endParaRPr lang="en-US" sz="1400" dirty="0"/>
          </a:p>
        </p:txBody>
      </p:sp>
      <p:cxnSp>
        <p:nvCxnSpPr>
          <p:cNvPr id="26" name="Straight Arrow Connector 25"/>
          <p:cNvCxnSpPr/>
          <p:nvPr/>
        </p:nvCxnSpPr>
        <p:spPr>
          <a:xfrm>
            <a:off x="7107535" y="1989421"/>
            <a:ext cx="0" cy="158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7" name="Rectangle 26"/>
          <p:cNvSpPr/>
          <p:nvPr/>
        </p:nvSpPr>
        <p:spPr>
          <a:xfrm>
            <a:off x="6268863" y="2211121"/>
            <a:ext cx="1677343"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smtClean="0">
                <a:solidFill>
                  <a:schemeClr val="accent2">
                    <a:lumMod val="75000"/>
                  </a:schemeClr>
                </a:solidFill>
              </a:rPr>
              <a:t>Hynagogic</a:t>
            </a:r>
            <a:r>
              <a:rPr lang="en-US" sz="1600" dirty="0" smtClean="0">
                <a:solidFill>
                  <a:schemeClr val="accent2">
                    <a:lumMod val="75000"/>
                  </a:schemeClr>
                </a:solidFill>
              </a:rPr>
              <a:t> hallucination</a:t>
            </a:r>
            <a:endParaRPr lang="en-US" sz="1600" dirty="0">
              <a:solidFill>
                <a:schemeClr val="accent2">
                  <a:lumMod val="75000"/>
                </a:schemeClr>
              </a:solidFill>
            </a:endParaRPr>
          </a:p>
        </p:txBody>
      </p:sp>
      <p:sp>
        <p:nvSpPr>
          <p:cNvPr id="28" name="Rectangle 27"/>
          <p:cNvSpPr/>
          <p:nvPr/>
        </p:nvSpPr>
        <p:spPr>
          <a:xfrm>
            <a:off x="6268593" y="2733801"/>
            <a:ext cx="1677343" cy="29360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smtClean="0"/>
              <a:t>A symptom of narcolepsy; vivid dreams that occur just before a person falls asleep; accompanied by sleep paralysis.</a:t>
            </a:r>
            <a:endParaRPr lang="en-US" sz="1400" dirty="0"/>
          </a:p>
        </p:txBody>
      </p:sp>
      <p:sp>
        <p:nvSpPr>
          <p:cNvPr id="29" name="TextBox 28"/>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1482138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105"/>
            <a:ext cx="12188825" cy="990600"/>
          </a:xfrm>
        </p:spPr>
        <p:txBody>
          <a:bodyPr>
            <a:normAutofit/>
          </a:bodyPr>
          <a:lstStyle/>
          <a:p>
            <a:pPr algn="ctr"/>
            <a:r>
              <a:rPr lang="en-US" sz="4000" b="1" dirty="0">
                <a:solidFill>
                  <a:schemeClr val="bg2">
                    <a:lumMod val="50000"/>
                  </a:schemeClr>
                </a:solidFill>
              </a:rPr>
              <a:t>Thank you! </a:t>
            </a:r>
          </a:p>
        </p:txBody>
      </p:sp>
      <p:sp>
        <p:nvSpPr>
          <p:cNvPr id="6" name="Rectangle 5"/>
          <p:cNvSpPr/>
          <p:nvPr/>
        </p:nvSpPr>
        <p:spPr>
          <a:xfrm>
            <a:off x="822160" y="2451761"/>
            <a:ext cx="4423006" cy="461665"/>
          </a:xfrm>
          <a:prstGeom prst="rect">
            <a:avLst/>
          </a:prstGeom>
        </p:spPr>
        <p:txBody>
          <a:bodyPr wrap="none">
            <a:spAutoFit/>
          </a:bodyPr>
          <a:lstStyle/>
          <a:p>
            <a:pPr defTabSz="914400">
              <a:spcBef>
                <a:spcPct val="20000"/>
              </a:spcBef>
            </a:pPr>
            <a:r>
              <a:rPr lang="en-US" sz="2400" b="1" dirty="0">
                <a:solidFill>
                  <a:schemeClr val="accent1">
                    <a:lumMod val="75000"/>
                  </a:schemeClr>
                </a:solidFill>
                <a:latin typeface="+mj-lt"/>
                <a:ea typeface="+mj-ea"/>
                <a:cs typeface="+mj-cs"/>
              </a:rPr>
              <a:t>The Physiology 436 Team:</a:t>
            </a:r>
          </a:p>
        </p:txBody>
      </p:sp>
      <p:sp>
        <p:nvSpPr>
          <p:cNvPr id="8" name="Content Placeholder 2"/>
          <p:cNvSpPr txBox="1">
            <a:spLocks/>
          </p:cNvSpPr>
          <p:nvPr/>
        </p:nvSpPr>
        <p:spPr>
          <a:xfrm>
            <a:off x="8146058" y="2480726"/>
            <a:ext cx="2916905" cy="15544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accent1">
                    <a:lumMod val="75000"/>
                  </a:schemeClr>
                </a:solidFill>
                <a:latin typeface="+mj-lt"/>
                <a:ea typeface="+mj-ea"/>
                <a:cs typeface="+mj-cs"/>
              </a:rPr>
              <a:t>Team Leaders: </a:t>
            </a:r>
          </a:p>
          <a:p>
            <a:pPr marL="0" indent="0">
              <a:buFont typeface="Arial" panose="020B0604020202020204" pitchFamily="34" charset="0"/>
              <a:buNone/>
            </a:pPr>
            <a:r>
              <a:rPr lang="en-US" sz="1800" dirty="0" smtClean="0">
                <a:solidFill>
                  <a:srgbClr val="DDE9EC">
                    <a:lumMod val="75000"/>
                  </a:srgbClr>
                </a:solidFill>
              </a:rPr>
              <a:t> </a:t>
            </a:r>
            <a:r>
              <a:rPr lang="en-US" sz="1800" dirty="0" err="1" smtClean="0">
                <a:solidFill>
                  <a:srgbClr val="DDE9EC">
                    <a:lumMod val="75000"/>
                  </a:srgbClr>
                </a:solidFill>
              </a:rPr>
              <a:t>Lulwah</a:t>
            </a:r>
            <a:r>
              <a:rPr lang="en-US" sz="1800" dirty="0" smtClean="0">
                <a:solidFill>
                  <a:srgbClr val="DDE9EC">
                    <a:lumMod val="75000"/>
                  </a:srgbClr>
                </a:solidFill>
              </a:rPr>
              <a:t> </a:t>
            </a:r>
            <a:r>
              <a:rPr lang="en-US" sz="1800" dirty="0" err="1" smtClean="0">
                <a:solidFill>
                  <a:srgbClr val="DDE9EC">
                    <a:lumMod val="75000"/>
                  </a:srgbClr>
                </a:solidFill>
              </a:rPr>
              <a:t>Alshiha</a:t>
            </a:r>
            <a:endParaRPr lang="en-US" sz="1800" dirty="0" smtClean="0">
              <a:solidFill>
                <a:srgbClr val="DDE9EC">
                  <a:lumMod val="75000"/>
                </a:srgbClr>
              </a:solidFill>
            </a:endParaRPr>
          </a:p>
          <a:p>
            <a:pPr marL="0" indent="0">
              <a:buFont typeface="Arial" panose="020B0604020202020204" pitchFamily="34" charset="0"/>
              <a:buNone/>
            </a:pPr>
            <a:r>
              <a:rPr lang="en-US" sz="1800" dirty="0" smtClean="0">
                <a:solidFill>
                  <a:srgbClr val="DDE9EC">
                    <a:lumMod val="75000"/>
                  </a:srgbClr>
                </a:solidFill>
              </a:rPr>
              <a:t> Laila Mathkour</a:t>
            </a:r>
          </a:p>
          <a:p>
            <a:pPr marL="0" indent="0">
              <a:buFont typeface="Arial" panose="020B0604020202020204" pitchFamily="34" charset="0"/>
              <a:buNone/>
            </a:pPr>
            <a:r>
              <a:rPr lang="en-US" sz="1800" dirty="0" smtClean="0">
                <a:solidFill>
                  <a:srgbClr val="DDE9EC">
                    <a:lumMod val="75000"/>
                  </a:srgbClr>
                </a:solidFill>
              </a:rPr>
              <a:t> Mohammad </a:t>
            </a:r>
            <a:r>
              <a:rPr lang="en-US" sz="1800" dirty="0" err="1" smtClean="0">
                <a:solidFill>
                  <a:srgbClr val="DDE9EC">
                    <a:lumMod val="75000"/>
                  </a:srgbClr>
                </a:solidFill>
              </a:rPr>
              <a:t>Alayed</a:t>
            </a:r>
            <a:r>
              <a:rPr lang="en-US" sz="1800" dirty="0" smtClean="0">
                <a:solidFill>
                  <a:srgbClr val="DDE9EC">
                    <a:lumMod val="75000"/>
                  </a:srgbClr>
                </a:solidFill>
              </a:rPr>
              <a:t>  </a:t>
            </a:r>
            <a:endParaRPr lang="en-US" sz="1800" dirty="0">
              <a:solidFill>
                <a:srgbClr val="DDE9EC">
                  <a:lumMod val="75000"/>
                </a:srgbClr>
              </a:solidFill>
            </a:endParaRPr>
          </a:p>
          <a:p>
            <a:pPr marL="0" indent="0">
              <a:buFont typeface="Arial" panose="020B0604020202020204" pitchFamily="34" charset="0"/>
              <a:buNone/>
            </a:pPr>
            <a:endParaRPr lang="en-US" sz="2000" dirty="0">
              <a:solidFill>
                <a:srgbClr val="DDE9EC">
                  <a:lumMod val="75000"/>
                </a:srgbClr>
              </a:solidFill>
            </a:endParaRPr>
          </a:p>
          <a:p>
            <a:pPr marL="0" indent="0">
              <a:buFont typeface="Arial" panose="020B0604020202020204" pitchFamily="34" charset="0"/>
              <a:buNone/>
            </a:pPr>
            <a:endParaRPr lang="en-US" sz="3600" dirty="0">
              <a:solidFill>
                <a:srgbClr val="DDE9EC">
                  <a:lumMod val="75000"/>
                </a:srgbClr>
              </a:solidFill>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37</a:t>
            </a:fld>
            <a:endParaRPr lang="en-US" dirty="0">
              <a:solidFill>
                <a:srgbClr val="464653"/>
              </a:solidFill>
            </a:endParaRPr>
          </a:p>
        </p:txBody>
      </p:sp>
      <p:sp>
        <p:nvSpPr>
          <p:cNvPr id="12" name="Rectangle 11"/>
          <p:cNvSpPr/>
          <p:nvPr/>
        </p:nvSpPr>
        <p:spPr>
          <a:xfrm>
            <a:off x="945840" y="1670974"/>
            <a:ext cx="10297144" cy="369332"/>
          </a:xfrm>
          <a:prstGeom prst="rect">
            <a:avLst/>
          </a:prstGeom>
        </p:spPr>
        <p:txBody>
          <a:bodyPr wrap="square">
            <a:spAutoFit/>
          </a:bodyPr>
          <a:lstStyle/>
          <a:p>
            <a:pPr algn="ctr" defTabSz="914400"/>
            <a:r>
              <a:rPr lang="ar-SA" sz="1800"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dirty="0">
              <a:solidFill>
                <a:srgbClr val="DDE9EC">
                  <a:lumMod val="75000"/>
                </a:srgbClr>
              </a:solidFill>
            </a:endParaRPr>
          </a:p>
        </p:txBody>
      </p:sp>
      <p:sp>
        <p:nvSpPr>
          <p:cNvPr id="14" name="Rectangle 13"/>
          <p:cNvSpPr/>
          <p:nvPr/>
        </p:nvSpPr>
        <p:spPr>
          <a:xfrm>
            <a:off x="816669" y="3090302"/>
            <a:ext cx="1965375" cy="2817171"/>
          </a:xfrm>
          <a:prstGeom prst="rect">
            <a:avLst/>
          </a:prstGeom>
        </p:spPr>
        <p:txBody>
          <a:bodyPr wrap="square" lIns="101590" tIns="50795" rIns="101590" bIns="50795">
            <a:spAutoFit/>
          </a:bodyPr>
          <a:lstStyle/>
          <a:p>
            <a:pPr fontAlgn="t">
              <a:lnSpc>
                <a:spcPct val="80000"/>
              </a:lnSpc>
              <a:spcBef>
                <a:spcPct val="20000"/>
              </a:spcBef>
            </a:pPr>
            <a:r>
              <a:rPr lang="en-US" sz="1800" dirty="0" smtClean="0">
                <a:solidFill>
                  <a:srgbClr val="DDE9EC">
                    <a:lumMod val="75000"/>
                  </a:srgbClr>
                </a:solidFill>
              </a:rPr>
              <a:t>Females Members:</a:t>
            </a:r>
          </a:p>
          <a:p>
            <a:pPr fontAlgn="t">
              <a:lnSpc>
                <a:spcPct val="80000"/>
              </a:lnSpc>
              <a:spcBef>
                <a:spcPct val="20000"/>
              </a:spcBef>
            </a:pPr>
            <a:r>
              <a:rPr lang="en-US" sz="1800" dirty="0" smtClean="0">
                <a:solidFill>
                  <a:srgbClr val="DDE9EC">
                    <a:lumMod val="75000"/>
                  </a:srgbClr>
                </a:solidFill>
              </a:rPr>
              <a:t>Deena </a:t>
            </a:r>
            <a:r>
              <a:rPr lang="en-US" sz="1800" dirty="0" err="1">
                <a:solidFill>
                  <a:srgbClr val="DDE9EC">
                    <a:lumMod val="75000"/>
                  </a:srgbClr>
                </a:solidFill>
              </a:rPr>
              <a:t>Alnowaiser</a:t>
            </a:r>
            <a:endParaRPr lang="en-US" sz="1800" dirty="0">
              <a:solidFill>
                <a:srgbClr val="DDE9EC">
                  <a:lumMod val="75000"/>
                </a:srgbClr>
              </a:solidFill>
            </a:endParaRPr>
          </a:p>
          <a:p>
            <a:pPr fontAlgn="t">
              <a:lnSpc>
                <a:spcPct val="80000"/>
              </a:lnSpc>
              <a:spcBef>
                <a:spcPct val="20000"/>
              </a:spcBef>
            </a:pPr>
            <a:r>
              <a:rPr lang="en-US" sz="1800" dirty="0" smtClean="0">
                <a:solidFill>
                  <a:srgbClr val="DDE9EC">
                    <a:lumMod val="75000"/>
                  </a:srgbClr>
                </a:solidFill>
              </a:rPr>
              <a:t>Lama </a:t>
            </a:r>
            <a:r>
              <a:rPr lang="en-US" sz="1800" dirty="0" err="1" smtClean="0">
                <a:solidFill>
                  <a:srgbClr val="DDE9EC">
                    <a:lumMod val="75000"/>
                  </a:srgbClr>
                </a:solidFill>
              </a:rPr>
              <a:t>AlTamimi</a:t>
            </a:r>
            <a:endParaRPr lang="en-US" sz="1800" dirty="0" smtClean="0">
              <a:solidFill>
                <a:srgbClr val="DDE9EC">
                  <a:lumMod val="75000"/>
                </a:srgbClr>
              </a:solidFill>
            </a:endParaRPr>
          </a:p>
          <a:p>
            <a:pPr fontAlgn="t">
              <a:lnSpc>
                <a:spcPct val="80000"/>
              </a:lnSpc>
              <a:spcBef>
                <a:spcPct val="20000"/>
              </a:spcBef>
            </a:pPr>
            <a:r>
              <a:rPr lang="en-US" sz="1800" dirty="0" err="1">
                <a:solidFill>
                  <a:srgbClr val="DDE9EC">
                    <a:lumMod val="75000"/>
                  </a:srgbClr>
                </a:solidFill>
              </a:rPr>
              <a:t>Heba</a:t>
            </a:r>
            <a:r>
              <a:rPr lang="en-US" sz="1800" dirty="0">
                <a:solidFill>
                  <a:srgbClr val="DDE9EC">
                    <a:lumMod val="75000"/>
                  </a:srgbClr>
                </a:solidFill>
              </a:rPr>
              <a:t> </a:t>
            </a:r>
            <a:r>
              <a:rPr lang="en-US" sz="1800" dirty="0" err="1">
                <a:solidFill>
                  <a:srgbClr val="DDE9EC">
                    <a:lumMod val="75000"/>
                  </a:srgbClr>
                </a:solidFill>
              </a:rPr>
              <a:t>Alnasser</a:t>
            </a:r>
            <a:r>
              <a:rPr lang="en-US" sz="1800" dirty="0">
                <a:solidFill>
                  <a:srgbClr val="DDE9EC">
                    <a:lumMod val="75000"/>
                  </a:srgbClr>
                </a:solidFill>
              </a:rPr>
              <a:t> </a:t>
            </a:r>
          </a:p>
          <a:p>
            <a:pPr fontAlgn="t">
              <a:lnSpc>
                <a:spcPct val="80000"/>
              </a:lnSpc>
              <a:spcBef>
                <a:spcPct val="20000"/>
              </a:spcBef>
            </a:pPr>
            <a:r>
              <a:rPr lang="en-US" sz="1800" dirty="0" err="1">
                <a:solidFill>
                  <a:srgbClr val="DDE9EC">
                    <a:lumMod val="75000"/>
                  </a:srgbClr>
                </a:solidFill>
              </a:rPr>
              <a:t>Hanin</a:t>
            </a:r>
            <a:r>
              <a:rPr lang="en-US" sz="1800" dirty="0">
                <a:solidFill>
                  <a:srgbClr val="DDE9EC">
                    <a:lumMod val="75000"/>
                  </a:srgbClr>
                </a:solidFill>
              </a:rPr>
              <a:t> </a:t>
            </a:r>
            <a:r>
              <a:rPr lang="en-US" sz="1800" dirty="0" err="1">
                <a:solidFill>
                  <a:srgbClr val="DDE9EC">
                    <a:lumMod val="75000"/>
                  </a:srgbClr>
                </a:solidFill>
              </a:rPr>
              <a:t>Bashaikh</a:t>
            </a:r>
            <a:r>
              <a:rPr lang="en-US" sz="1800" dirty="0">
                <a:solidFill>
                  <a:srgbClr val="DDE9EC">
                    <a:lumMod val="75000"/>
                  </a:srgbClr>
                </a:solidFill>
              </a:rPr>
              <a:t> </a:t>
            </a:r>
            <a:endParaRPr lang="en-US" sz="1800" dirty="0" smtClean="0">
              <a:solidFill>
                <a:srgbClr val="DDE9EC">
                  <a:lumMod val="75000"/>
                </a:srgbClr>
              </a:solidFill>
            </a:endParaRPr>
          </a:p>
          <a:p>
            <a:pPr fontAlgn="t">
              <a:lnSpc>
                <a:spcPct val="80000"/>
              </a:lnSpc>
              <a:spcBef>
                <a:spcPct val="20000"/>
              </a:spcBef>
            </a:pPr>
            <a:r>
              <a:rPr lang="en-US" sz="1800" dirty="0" err="1">
                <a:solidFill>
                  <a:srgbClr val="DDE9EC">
                    <a:lumMod val="75000"/>
                  </a:srgbClr>
                </a:solidFill>
              </a:rPr>
              <a:t>Shahd</a:t>
            </a:r>
            <a:r>
              <a:rPr lang="en-US" sz="1800" dirty="0">
                <a:solidFill>
                  <a:srgbClr val="DDE9EC">
                    <a:lumMod val="75000"/>
                  </a:srgbClr>
                </a:solidFill>
              </a:rPr>
              <a:t> </a:t>
            </a:r>
            <a:r>
              <a:rPr lang="en-US" sz="1800" dirty="0" err="1">
                <a:solidFill>
                  <a:srgbClr val="DDE9EC">
                    <a:lumMod val="75000"/>
                  </a:srgbClr>
                </a:solidFill>
              </a:rPr>
              <a:t>Alsowaidan</a:t>
            </a:r>
            <a:r>
              <a:rPr lang="en-US" sz="1800" dirty="0">
                <a:solidFill>
                  <a:srgbClr val="DDE9EC">
                    <a:lumMod val="75000"/>
                  </a:srgbClr>
                </a:solidFill>
              </a:rPr>
              <a:t> </a:t>
            </a:r>
            <a:r>
              <a:rPr lang="en-US" dirty="0"/>
              <a:t>	</a:t>
            </a:r>
          </a:p>
          <a:p>
            <a:pPr fontAlgn="t">
              <a:lnSpc>
                <a:spcPct val="80000"/>
              </a:lnSpc>
              <a:spcBef>
                <a:spcPct val="20000"/>
              </a:spcBef>
            </a:pPr>
            <a:endParaRPr lang="en-US" sz="1800" dirty="0" smtClean="0">
              <a:solidFill>
                <a:srgbClr val="DDE9EC">
                  <a:lumMod val="75000"/>
                </a:srgbClr>
              </a:solidFill>
            </a:endParaRPr>
          </a:p>
          <a:p>
            <a:pPr fontAlgn="t">
              <a:lnSpc>
                <a:spcPct val="80000"/>
              </a:lnSpc>
              <a:spcBef>
                <a:spcPct val="20000"/>
              </a:spcBef>
            </a:pPr>
            <a:r>
              <a:rPr lang="en-US" dirty="0"/>
              <a:t>	</a:t>
            </a:r>
          </a:p>
          <a:p>
            <a:pPr fontAlgn="t">
              <a:lnSpc>
                <a:spcPct val="80000"/>
              </a:lnSpc>
              <a:spcBef>
                <a:spcPct val="20000"/>
              </a:spcBef>
            </a:pPr>
            <a:endParaRPr lang="en-US" sz="1800" dirty="0">
              <a:solidFill>
                <a:srgbClr val="DDE9EC">
                  <a:lumMod val="75000"/>
                </a:srgbClr>
              </a:solidFill>
            </a:endParaRPr>
          </a:p>
        </p:txBody>
      </p:sp>
      <p:sp>
        <p:nvSpPr>
          <p:cNvPr id="15" name="Rectangle 14"/>
          <p:cNvSpPr/>
          <p:nvPr/>
        </p:nvSpPr>
        <p:spPr>
          <a:xfrm>
            <a:off x="3423807" y="3090302"/>
            <a:ext cx="1821359" cy="1155178"/>
          </a:xfrm>
          <a:prstGeom prst="rect">
            <a:avLst/>
          </a:prstGeom>
        </p:spPr>
        <p:txBody>
          <a:bodyPr wrap="square" lIns="101590" tIns="50795" rIns="101590" bIns="50795">
            <a:spAutoFit/>
          </a:bodyPr>
          <a:lstStyle/>
          <a:p>
            <a:pPr fontAlgn="t">
              <a:lnSpc>
                <a:spcPct val="80000"/>
              </a:lnSpc>
              <a:spcBef>
                <a:spcPct val="20000"/>
              </a:spcBef>
            </a:pPr>
            <a:r>
              <a:rPr lang="en-US" sz="1800" dirty="0" smtClean="0">
                <a:solidFill>
                  <a:srgbClr val="DDE9EC">
                    <a:lumMod val="75000"/>
                  </a:srgbClr>
                </a:solidFill>
              </a:rPr>
              <a:t>Males Members: </a:t>
            </a:r>
          </a:p>
          <a:p>
            <a:pPr fontAlgn="t">
              <a:lnSpc>
                <a:spcPct val="80000"/>
              </a:lnSpc>
              <a:spcBef>
                <a:spcPct val="20000"/>
              </a:spcBef>
            </a:pPr>
            <a:r>
              <a:rPr lang="en-US" sz="1800" dirty="0" smtClean="0">
                <a:solidFill>
                  <a:srgbClr val="DDE9EC">
                    <a:lumMod val="75000"/>
                  </a:srgbClr>
                </a:solidFill>
              </a:rPr>
              <a:t>Ali </a:t>
            </a:r>
            <a:r>
              <a:rPr lang="en-US" sz="1800" dirty="0">
                <a:solidFill>
                  <a:srgbClr val="DDE9EC">
                    <a:lumMod val="75000"/>
                  </a:srgbClr>
                </a:solidFill>
              </a:rPr>
              <a:t>al-</a:t>
            </a:r>
            <a:r>
              <a:rPr lang="en-US" sz="1800" dirty="0" err="1">
                <a:solidFill>
                  <a:srgbClr val="DDE9EC">
                    <a:lumMod val="75000"/>
                  </a:srgbClr>
                </a:solidFill>
              </a:rPr>
              <a:t>subaie</a:t>
            </a:r>
            <a:r>
              <a:rPr lang="en-US" sz="1800" dirty="0">
                <a:solidFill>
                  <a:srgbClr val="DDE9EC">
                    <a:lumMod val="75000"/>
                  </a:srgbClr>
                </a:solidFill>
              </a:rPr>
              <a:t> </a:t>
            </a:r>
            <a:r>
              <a:rPr lang="en-US" dirty="0"/>
              <a:t>	</a:t>
            </a:r>
          </a:p>
          <a:p>
            <a:pPr fontAlgn="t">
              <a:lnSpc>
                <a:spcPct val="80000"/>
              </a:lnSpc>
              <a:spcBef>
                <a:spcPct val="20000"/>
              </a:spcBef>
            </a:pPr>
            <a:endParaRPr lang="en-US" sz="1800" dirty="0">
              <a:solidFill>
                <a:srgbClr val="DDE9EC">
                  <a:lumMod val="75000"/>
                </a:srgbClr>
              </a:solidFill>
            </a:endParaRPr>
          </a:p>
        </p:txBody>
      </p:sp>
      <p:sp>
        <p:nvSpPr>
          <p:cNvPr id="16" name="مربع نص 1"/>
          <p:cNvSpPr txBox="1"/>
          <p:nvPr/>
        </p:nvSpPr>
        <p:spPr>
          <a:xfrm>
            <a:off x="612932" y="5473472"/>
            <a:ext cx="5490774" cy="707886"/>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defTabSz="914400"/>
            <a:r>
              <a:rPr lang="en-US" sz="1600" b="1" dirty="0">
                <a:solidFill>
                  <a:schemeClr val="accent1">
                    <a:lumMod val="75000"/>
                  </a:schemeClr>
                </a:solidFill>
                <a:latin typeface="+mj-lt"/>
                <a:ea typeface="+mj-ea"/>
                <a:cs typeface="+mj-cs"/>
              </a:rPr>
              <a:t>References: </a:t>
            </a:r>
          </a:p>
          <a:p>
            <a:pPr marL="285750" indent="-285750" defTabSz="914400">
              <a:buFont typeface="Arial" panose="020B0604020202020204" pitchFamily="34" charset="0"/>
              <a:buChar char="•"/>
            </a:pPr>
            <a:r>
              <a:rPr lang="en-US" sz="1200" dirty="0" smtClean="0">
                <a:solidFill>
                  <a:srgbClr val="464653"/>
                </a:solidFill>
              </a:rPr>
              <a:t>Females and Males </a:t>
            </a:r>
            <a:r>
              <a:rPr lang="en-US" sz="1200" dirty="0">
                <a:solidFill>
                  <a:srgbClr val="464653"/>
                </a:solidFill>
              </a:rPr>
              <a:t>slides.</a:t>
            </a:r>
          </a:p>
          <a:p>
            <a:pPr marL="285750" indent="-285750" defTabSz="914400">
              <a:buFont typeface="Arial" panose="020B0604020202020204" pitchFamily="34" charset="0"/>
              <a:buChar char="•"/>
            </a:pPr>
            <a:r>
              <a:rPr lang="en-US" sz="1200" dirty="0">
                <a:solidFill>
                  <a:srgbClr val="464653"/>
                </a:solidFill>
              </a:rPr>
              <a:t>Guyton and Hall Textbook of Medical Physiology (Thirteenth Edition.)</a:t>
            </a:r>
          </a:p>
        </p:txBody>
      </p:sp>
      <p:sp>
        <p:nvSpPr>
          <p:cNvPr id="17" name="Rectangle 16"/>
          <p:cNvSpPr/>
          <p:nvPr/>
        </p:nvSpPr>
        <p:spPr>
          <a:xfrm>
            <a:off x="8146058" y="4276772"/>
            <a:ext cx="1944797" cy="400110"/>
          </a:xfrm>
          <a:prstGeom prst="rect">
            <a:avLst/>
          </a:prstGeom>
        </p:spPr>
        <p:txBody>
          <a:bodyPr wrap="square">
            <a:spAutoFit/>
          </a:bodyPr>
          <a:lstStyle/>
          <a:p>
            <a:pPr defTabSz="914400"/>
            <a:r>
              <a:rPr lang="en-US" b="1" dirty="0">
                <a:solidFill>
                  <a:schemeClr val="accent1">
                    <a:lumMod val="75000"/>
                  </a:schemeClr>
                </a:solidFill>
                <a:latin typeface="+mj-lt"/>
                <a:ea typeface="+mj-ea"/>
                <a:cs typeface="+mj-cs"/>
              </a:rPr>
              <a:t>Contact us:</a:t>
            </a:r>
          </a:p>
        </p:txBody>
      </p:sp>
      <p:pic>
        <p:nvPicPr>
          <p:cNvPr id="18" name="Picture 17">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25985" t="21850" r="25930" b="22937"/>
          <a:stretch/>
        </p:blipFill>
        <p:spPr>
          <a:xfrm>
            <a:off x="8254652" y="5409259"/>
            <a:ext cx="490813" cy="354476"/>
          </a:xfrm>
          <a:prstGeom prst="rect">
            <a:avLst/>
          </a:prstGeom>
        </p:spPr>
      </p:pic>
      <p:pic>
        <p:nvPicPr>
          <p:cNvPr id="19" name="Picture 18">
            <a:hlinkClick r:id="rId5"/>
          </p:cNvPr>
          <p:cNvPicPr>
            <a:picLocks noChangeAspect="1"/>
          </p:cNvPicPr>
          <p:nvPr/>
        </p:nvPicPr>
        <p:blipFill rotWithShape="1">
          <a:blip r:embed="rId6">
            <a:extLst>
              <a:ext uri="{28A0092B-C50C-407E-A947-70E740481C1C}">
                <a14:useLocalDpi xmlns:a14="http://schemas.microsoft.com/office/drawing/2010/main" val="0"/>
              </a:ext>
            </a:extLst>
          </a:blip>
          <a:srcRect l="26649" t="22721" r="26650" b="22723"/>
          <a:stretch/>
        </p:blipFill>
        <p:spPr>
          <a:xfrm>
            <a:off x="8254652" y="4735673"/>
            <a:ext cx="512901" cy="431941"/>
          </a:xfrm>
          <a:prstGeom prst="rect">
            <a:avLst/>
          </a:prstGeom>
        </p:spPr>
      </p:pic>
      <p:pic>
        <p:nvPicPr>
          <p:cNvPr id="20" name="Picture 19">
            <a:hlinkClick r:id="rId7"/>
          </p:cNvPr>
          <p:cNvPicPr>
            <a:picLocks noChangeAspect="1"/>
          </p:cNvPicPr>
          <p:nvPr/>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l="18500" t="9051" r="18500" b="9051"/>
          <a:stretch/>
        </p:blipFill>
        <p:spPr>
          <a:xfrm>
            <a:off x="9356906" y="4660517"/>
            <a:ext cx="360040" cy="507097"/>
          </a:xfrm>
          <a:prstGeom prst="rect">
            <a:avLst/>
          </a:prstGeom>
        </p:spPr>
      </p:pic>
      <p:pic>
        <p:nvPicPr>
          <p:cNvPr id="21" name="Picture 20">
            <a:hlinkClick r:id="rId9"/>
          </p:cNvPr>
          <p:cNvPicPr>
            <a:picLocks noChangeAspect="1"/>
          </p:cNvPicPr>
          <p:nvPr/>
        </p:nvPicPr>
        <p:blipFill rotWithShape="1">
          <a:blip r:embed="rId10" cstate="print">
            <a:extLst>
              <a:ext uri="{28A0092B-C50C-407E-A947-70E740481C1C}">
                <a14:useLocalDpi xmlns:a14="http://schemas.microsoft.com/office/drawing/2010/main" val="0"/>
              </a:ext>
            </a:extLst>
          </a:blip>
          <a:srcRect l="23540" t="19760" r="23540" b="19761"/>
          <a:stretch/>
        </p:blipFill>
        <p:spPr>
          <a:xfrm>
            <a:off x="9284898" y="5331687"/>
            <a:ext cx="504056" cy="432048"/>
          </a:xfrm>
          <a:prstGeom prst="rect">
            <a:avLst/>
          </a:prstGeom>
        </p:spPr>
      </p:pic>
      <p:pic>
        <p:nvPicPr>
          <p:cNvPr id="22" name="Picture 21">
            <a:hlinkClick r:id="rId11"/>
          </p:cNvPr>
          <p:cNvPicPr>
            <a:picLocks noChangeAspect="1"/>
          </p:cNvPicPr>
          <p:nvPr/>
        </p:nvPicPr>
        <p:blipFill>
          <a:blip r:embed="rId12"/>
          <a:stretch>
            <a:fillRect/>
          </a:stretch>
        </p:blipFill>
        <p:spPr>
          <a:xfrm>
            <a:off x="8436012" y="5763735"/>
            <a:ext cx="1158340" cy="646232"/>
          </a:xfrm>
          <a:prstGeom prst="rect">
            <a:avLst/>
          </a:prstGeom>
        </p:spPr>
      </p:pic>
      <p:pic>
        <p:nvPicPr>
          <p:cNvPr id="23" name="Picture 22">
            <a:hlinkClick r:id="rId13"/>
          </p:cNvPr>
          <p:cNvPicPr>
            <a:picLocks noChangeAspect="1"/>
          </p:cNvPicPr>
          <p:nvPr/>
        </p:nvPicPr>
        <p:blipFill>
          <a:blip r:embed="rId1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0400191" y="5473472"/>
            <a:ext cx="992439" cy="815775"/>
          </a:xfrm>
          <a:prstGeom prst="rect">
            <a:avLst/>
          </a:prstGeom>
        </p:spPr>
      </p:pic>
    </p:spTree>
    <p:extLst>
      <p:ext uri="{BB962C8B-B14F-4D97-AF65-F5344CB8AC3E}">
        <p14:creationId xmlns:p14="http://schemas.microsoft.com/office/powerpoint/2010/main" val="256678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Why do we sleep? </a:t>
            </a:r>
            <a:endParaRPr lang="en-US" sz="3200"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1876361405"/>
              </p:ext>
            </p:extLst>
          </p:nvPr>
        </p:nvGraphicFramePr>
        <p:xfrm>
          <a:off x="578162" y="1387475"/>
          <a:ext cx="10969944" cy="3992880"/>
        </p:xfrm>
        <a:graphic>
          <a:graphicData uri="http://schemas.openxmlformats.org/drawingml/2006/table">
            <a:tbl>
              <a:tblPr firstRow="1" bandRow="1">
                <a:tableStyleId>{5DA37D80-6434-44D0-A028-1B22A696006F}</a:tableStyleId>
              </a:tblPr>
              <a:tblGrid>
                <a:gridCol w="5484953">
                  <a:extLst>
                    <a:ext uri="{9D8B030D-6E8A-4147-A177-3AD203B41FA5}">
                      <a16:colId xmlns:a16="http://schemas.microsoft.com/office/drawing/2014/main" xmlns="" val="20000"/>
                    </a:ext>
                  </a:extLst>
                </a:gridCol>
                <a:gridCol w="5484991">
                  <a:extLst>
                    <a:ext uri="{9D8B030D-6E8A-4147-A177-3AD203B41FA5}">
                      <a16:colId xmlns:a16="http://schemas.microsoft.com/office/drawing/2014/main" xmlns="" val="20001"/>
                    </a:ext>
                  </a:extLst>
                </a:gridCol>
              </a:tblGrid>
              <a:tr h="288032">
                <a:tc>
                  <a:txBody>
                    <a:bodyPr/>
                    <a:lstStyle/>
                    <a:p>
                      <a:pPr algn="ctr"/>
                      <a:r>
                        <a:rPr lang="en-US" sz="1800" b="0" kern="1200" dirty="0" smtClean="0">
                          <a:solidFill>
                            <a:schemeClr val="bg1"/>
                          </a:solidFill>
                        </a:rPr>
                        <a:t>Proximate explanation </a:t>
                      </a:r>
                      <a:endParaRPr lang="en-US" sz="1800" b="0" kern="1200" dirty="0">
                        <a:solidFill>
                          <a:schemeClr val="bg1"/>
                        </a:solidFill>
                        <a:latin typeface="+mn-lt"/>
                        <a:ea typeface="+mn-ea"/>
                        <a:cs typeface="+mn-cs"/>
                      </a:endParaRPr>
                    </a:p>
                  </a:txBody>
                  <a:tcPr>
                    <a:solidFill>
                      <a:schemeClr val="accent2">
                        <a:lumMod val="60000"/>
                        <a:lumOff val="40000"/>
                      </a:schemeClr>
                    </a:solidFill>
                  </a:tcPr>
                </a:tc>
                <a:tc>
                  <a:txBody>
                    <a:bodyPr/>
                    <a:lstStyle/>
                    <a:p>
                      <a:pPr algn="ctr"/>
                      <a:r>
                        <a:rPr kumimoji="0" lang="en-US" sz="1800" b="0" kern="1200" dirty="0" smtClean="0">
                          <a:solidFill>
                            <a:schemeClr val="bg1"/>
                          </a:solidFill>
                        </a:rPr>
                        <a:t>Ultimate explanation </a:t>
                      </a:r>
                      <a:endParaRPr kumimoji="0" lang="en-US" sz="1800" b="0" kern="1200" dirty="0">
                        <a:solidFill>
                          <a:schemeClr val="bg1"/>
                        </a:solidFill>
                        <a:latin typeface="+mn-lt"/>
                        <a:ea typeface="+mn-ea"/>
                        <a:cs typeface="+mn-cs"/>
                      </a:endParaRPr>
                    </a:p>
                  </a:txBody>
                  <a:tcPr>
                    <a:solidFill>
                      <a:schemeClr val="accent2">
                        <a:lumMod val="60000"/>
                        <a:lumOff val="40000"/>
                      </a:schemeClr>
                    </a:solidFill>
                  </a:tcPr>
                </a:tc>
                <a:extLst>
                  <a:ext uri="{0D108BD9-81ED-4DB2-BD59-A6C34878D82A}">
                    <a16:rowId xmlns:a16="http://schemas.microsoft.com/office/drawing/2014/main" xmlns="" val="10000"/>
                  </a:ext>
                </a:extLst>
              </a:tr>
              <a:tr h="288032">
                <a:tc>
                  <a:txBody>
                    <a:bodyPr/>
                    <a:lstStyle/>
                    <a:p>
                      <a:endParaRPr kumimoji="0" lang="en-US" sz="1600" kern="1200" dirty="0" smtClean="0"/>
                    </a:p>
                    <a:p>
                      <a:r>
                        <a:rPr kumimoji="0" lang="en-US" sz="1600" kern="1200" dirty="0" smtClean="0"/>
                        <a:t>Feeling</a:t>
                      </a:r>
                      <a:r>
                        <a:rPr kumimoji="0" lang="en-US" sz="1600" kern="1200" baseline="0" dirty="0" smtClean="0"/>
                        <a:t> tired (</a:t>
                      </a:r>
                      <a:r>
                        <a:rPr kumimoji="0" lang="en-US" sz="1600" kern="1200" dirty="0" smtClean="0"/>
                        <a:t>melatonin)</a:t>
                      </a:r>
                      <a:r>
                        <a:rPr lang="en-US" sz="1600" dirty="0" smtClean="0"/>
                        <a:t> </a:t>
                      </a:r>
                      <a:r>
                        <a:rPr kumimoji="0" lang="en-US" sz="1600" kern="1200" dirty="0" smtClean="0"/>
                        <a:t>↑</a:t>
                      </a:r>
                      <a:endParaRPr kumimoji="0" lang="en-US" sz="1600" b="1" kern="1200" dirty="0" smtClean="0">
                        <a:solidFill>
                          <a:srgbClr val="DDE9EC">
                            <a:lumMod val="50000"/>
                          </a:srgbClr>
                        </a:solidFill>
                        <a:latin typeface="+mn-lt"/>
                        <a:ea typeface="+mn-ea"/>
                        <a:cs typeface="+mn-cs"/>
                      </a:endParaRPr>
                    </a:p>
                  </a:txBody>
                  <a:tcPr>
                    <a:solidFill>
                      <a:schemeClr val="bg1"/>
                    </a:solidFill>
                  </a:tcPr>
                </a:tc>
                <a:tc rowSpan="5">
                  <a:txBody>
                    <a:bodyPr/>
                    <a:lstStyle/>
                    <a:p>
                      <a:pPr algn="ctr"/>
                      <a:endParaRPr kumimoji="0" lang="en-US" sz="1600" kern="1200" dirty="0" smtClean="0"/>
                    </a:p>
                    <a:p>
                      <a:pPr algn="ctr"/>
                      <a:r>
                        <a:rPr kumimoji="0" lang="en-US" sz="1600" kern="1200" dirty="0" smtClean="0"/>
                        <a:t>sustains our ability to reproduce successfully, by maintaining good health</a:t>
                      </a:r>
                    </a:p>
                    <a:p>
                      <a:pPr algn="ctr"/>
                      <a:endParaRPr kumimoji="0" lang="en-US" sz="1600" b="1" kern="1200" dirty="0">
                        <a:solidFill>
                          <a:srgbClr val="DDE9EC">
                            <a:lumMod val="50000"/>
                          </a:srgbClr>
                        </a:solidFill>
                        <a:latin typeface="+mn-lt"/>
                        <a:ea typeface="+mn-ea"/>
                        <a:cs typeface="+mn-cs"/>
                      </a:endParaRPr>
                    </a:p>
                    <a:p>
                      <a:pPr algn="ctr"/>
                      <a:endParaRPr kumimoji="0" lang="en-US" sz="1600" kern="1200" dirty="0" smtClean="0"/>
                    </a:p>
                    <a:p>
                      <a:pPr algn="ctr"/>
                      <a:endParaRPr lang="en-US" sz="1600" dirty="0" smtClean="0"/>
                    </a:p>
                    <a:p>
                      <a:pPr algn="ctr"/>
                      <a:endParaRPr lang="en-US" sz="1600" dirty="0" smtClean="0"/>
                    </a:p>
                  </a:txBody>
                  <a:tcPr anchor="ctr">
                    <a:solidFill>
                      <a:schemeClr val="bg1"/>
                    </a:solidFill>
                  </a:tcPr>
                </a:tc>
                <a:extLst>
                  <a:ext uri="{0D108BD9-81ED-4DB2-BD59-A6C34878D82A}">
                    <a16:rowId xmlns:a16="http://schemas.microsoft.com/office/drawing/2014/main" xmlns="" val="10001"/>
                  </a:ext>
                </a:extLst>
              </a:tr>
              <a:tr h="288032">
                <a:tc>
                  <a:txBody>
                    <a:bodyPr/>
                    <a:lstStyle/>
                    <a:p>
                      <a:endParaRPr kumimoji="0" lang="en-US" sz="1600" kern="1200" dirty="0" smtClean="0"/>
                    </a:p>
                    <a:p>
                      <a:r>
                        <a:rPr kumimoji="0" lang="en-US" sz="1600" kern="1200" dirty="0" smtClean="0"/>
                        <a:t>Consolidate</a:t>
                      </a:r>
                      <a:r>
                        <a:rPr kumimoji="0" lang="en-US" sz="1600" kern="1200" baseline="0" dirty="0" smtClean="0"/>
                        <a:t> energy and experiences.</a:t>
                      </a:r>
                      <a:endParaRPr kumimoji="0" lang="en-US" sz="1600" b="1" kern="1200" dirty="0" smtClean="0">
                        <a:solidFill>
                          <a:srgbClr val="DDE9EC">
                            <a:lumMod val="50000"/>
                          </a:srgbClr>
                        </a:solidFill>
                        <a:latin typeface="+mn-lt"/>
                        <a:ea typeface="+mn-ea"/>
                        <a:cs typeface="+mn-cs"/>
                      </a:endParaRPr>
                    </a:p>
                  </a:txBody>
                  <a:tcPr>
                    <a:solidFill>
                      <a:schemeClr val="bg1"/>
                    </a:solidFill>
                  </a:tcPr>
                </a:tc>
                <a:tc vMerge="1">
                  <a:txBody>
                    <a:bodyPr/>
                    <a:lstStyle/>
                    <a:p>
                      <a:endParaRPr lang="en-US" sz="1600" dirty="0" smtClean="0"/>
                    </a:p>
                  </a:txBody>
                  <a:tcPr>
                    <a:solidFill>
                      <a:schemeClr val="bg1"/>
                    </a:solidFill>
                  </a:tcPr>
                </a:tc>
                <a:extLst>
                  <a:ext uri="{0D108BD9-81ED-4DB2-BD59-A6C34878D82A}">
                    <a16:rowId xmlns:a16="http://schemas.microsoft.com/office/drawing/2014/main" xmlns="" val="10002"/>
                  </a:ext>
                </a:extLst>
              </a:tr>
              <a:tr h="288032">
                <a:tc>
                  <a:txBody>
                    <a:bodyPr/>
                    <a:lstStyle/>
                    <a:p>
                      <a:endParaRPr kumimoji="0" lang="en-US" sz="1600" kern="1200" dirty="0" smtClean="0"/>
                    </a:p>
                    <a:p>
                      <a:r>
                        <a:rPr kumimoji="0" lang="en-US" sz="1600" kern="1200" dirty="0" smtClean="0"/>
                        <a:t>Restore body cells</a:t>
                      </a:r>
                      <a:r>
                        <a:rPr kumimoji="0" lang="en-US" sz="1600" kern="1200" baseline="0" dirty="0" smtClean="0"/>
                        <a:t> and promote protein anabolism.</a:t>
                      </a:r>
                      <a:endParaRPr kumimoji="0" lang="en-US" sz="1600" kern="1200" dirty="0" smtClean="0"/>
                    </a:p>
                    <a:p>
                      <a:endParaRPr kumimoji="0" lang="en-US" sz="1600" b="1" kern="1200" dirty="0" smtClean="0">
                        <a:solidFill>
                          <a:srgbClr val="DDE9EC">
                            <a:lumMod val="50000"/>
                          </a:srgbClr>
                        </a:solidFill>
                        <a:latin typeface="+mn-lt"/>
                        <a:ea typeface="+mn-ea"/>
                        <a:cs typeface="+mn-cs"/>
                      </a:endParaRPr>
                    </a:p>
                  </a:txBody>
                  <a:tcPr>
                    <a:solidFill>
                      <a:schemeClr val="bg1"/>
                    </a:solidFill>
                  </a:tcPr>
                </a:tc>
                <a:tc vMerge="1">
                  <a:txBody>
                    <a:bodyPr/>
                    <a:lstStyle/>
                    <a:p>
                      <a:endParaRPr lang="en-US" sz="1600" dirty="0"/>
                    </a:p>
                  </a:txBody>
                  <a:tcPr>
                    <a:solidFill>
                      <a:schemeClr val="bg1"/>
                    </a:solidFill>
                  </a:tcPr>
                </a:tc>
                <a:extLst>
                  <a:ext uri="{0D108BD9-81ED-4DB2-BD59-A6C34878D82A}">
                    <a16:rowId xmlns:a16="http://schemas.microsoft.com/office/drawing/2014/main" xmlns="" val="10003"/>
                  </a:ext>
                </a:extLst>
              </a:tr>
              <a:tr h="288032">
                <a:tc>
                  <a:txBody>
                    <a:bodyPr/>
                    <a:lstStyle/>
                    <a:p>
                      <a:endParaRPr kumimoji="0" lang="en-US" sz="1600" kern="1200" dirty="0" smtClean="0"/>
                    </a:p>
                    <a:p>
                      <a:r>
                        <a:rPr kumimoji="0" lang="en-US" sz="1600" kern="1200" dirty="0" smtClean="0"/>
                        <a:t>Maintain hormonal secretions,</a:t>
                      </a:r>
                      <a:r>
                        <a:rPr kumimoji="0" lang="en-US" sz="1600" kern="1200" baseline="0" dirty="0" smtClean="0"/>
                        <a:t> immune function.</a:t>
                      </a:r>
                      <a:endParaRPr kumimoji="0" lang="en-US" sz="1600" kern="1200" dirty="0" smtClean="0"/>
                    </a:p>
                    <a:p>
                      <a:endParaRPr kumimoji="0" lang="en-US" sz="1600" b="1" kern="1200" dirty="0">
                        <a:solidFill>
                          <a:srgbClr val="DDE9EC">
                            <a:lumMod val="50000"/>
                          </a:srgbClr>
                        </a:solidFill>
                        <a:latin typeface="+mn-lt"/>
                        <a:ea typeface="+mn-ea"/>
                        <a:cs typeface="+mn-cs"/>
                      </a:endParaRPr>
                    </a:p>
                  </a:txBody>
                  <a:tcPr>
                    <a:solidFill>
                      <a:schemeClr val="bg1"/>
                    </a:solidFill>
                  </a:tcPr>
                </a:tc>
                <a:tc vMerge="1">
                  <a:txBody>
                    <a:bodyPr/>
                    <a:lstStyle/>
                    <a:p>
                      <a:endParaRPr lang="en-US" sz="1600" dirty="0"/>
                    </a:p>
                  </a:txBody>
                  <a:tcPr>
                    <a:solidFill>
                      <a:schemeClr val="bg1"/>
                    </a:solidFill>
                  </a:tcPr>
                </a:tc>
                <a:extLst>
                  <a:ext uri="{0D108BD9-81ED-4DB2-BD59-A6C34878D82A}">
                    <a16:rowId xmlns:a16="http://schemas.microsoft.com/office/drawing/2014/main" xmlns="" val="10004"/>
                  </a:ext>
                </a:extLst>
              </a:tr>
              <a:tr h="288032">
                <a:tc>
                  <a:txBody>
                    <a:bodyPr/>
                    <a:lstStyle/>
                    <a:p>
                      <a:endParaRPr kumimoji="0" lang="en-US" sz="1600" kern="1200" dirty="0" smtClean="0"/>
                    </a:p>
                    <a:p>
                      <a:r>
                        <a:rPr kumimoji="0" lang="en-US" sz="1600" kern="1200" dirty="0" smtClean="0"/>
                        <a:t>Maintain hormonal secretions, immune function</a:t>
                      </a:r>
                    </a:p>
                    <a:p>
                      <a:endParaRPr kumimoji="0" lang="en-US" sz="1600" b="1" kern="1200" dirty="0">
                        <a:solidFill>
                          <a:srgbClr val="DDE9EC">
                            <a:lumMod val="50000"/>
                          </a:srgbClr>
                        </a:solidFill>
                        <a:latin typeface="+mn-lt"/>
                        <a:ea typeface="+mn-ea"/>
                        <a:cs typeface="+mn-cs"/>
                      </a:endParaRPr>
                    </a:p>
                  </a:txBody>
                  <a:tcPr>
                    <a:solidFill>
                      <a:schemeClr val="bg1"/>
                    </a:solidFill>
                  </a:tcPr>
                </a:tc>
                <a:tc vMerge="1">
                  <a:txBody>
                    <a:bodyPr/>
                    <a:lstStyle/>
                    <a:p>
                      <a:endParaRPr lang="en-US" sz="1600" dirty="0"/>
                    </a:p>
                  </a:txBody>
                  <a:tcPr>
                    <a:solidFill>
                      <a:schemeClr val="bg1"/>
                    </a:solidFill>
                  </a:tcPr>
                </a:tc>
                <a:extLst>
                  <a:ext uri="{0D108BD9-81ED-4DB2-BD59-A6C34878D82A}">
                    <a16:rowId xmlns:a16="http://schemas.microsoft.com/office/drawing/2014/main" xmlns="" val="10005"/>
                  </a:ext>
                </a:extLst>
              </a:tr>
            </a:tbl>
          </a:graphicData>
        </a:graphic>
      </p:graphicFrame>
      <p:sp>
        <p:nvSpPr>
          <p:cNvPr id="6" name="TextBox 5"/>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1165468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 </a:t>
            </a:r>
            <a:endParaRPr lang="en-US" sz="3200"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sp>
        <p:nvSpPr>
          <p:cNvPr id="12" name="Rectangle 11"/>
          <p:cNvSpPr/>
          <p:nvPr/>
        </p:nvSpPr>
        <p:spPr>
          <a:xfrm>
            <a:off x="4472402" y="1488354"/>
            <a:ext cx="2952328" cy="360040"/>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a:solidFill>
                  <a:schemeClr val="bg1"/>
                </a:solidFill>
              </a:rPr>
              <a:t>Why Do We Sleep? </a:t>
            </a:r>
          </a:p>
        </p:txBody>
      </p:sp>
      <p:cxnSp>
        <p:nvCxnSpPr>
          <p:cNvPr id="13" name="Straight Connector 12"/>
          <p:cNvCxnSpPr>
            <a:stCxn id="12" idx="2"/>
          </p:cNvCxnSpPr>
          <p:nvPr/>
        </p:nvCxnSpPr>
        <p:spPr>
          <a:xfrm>
            <a:off x="5948566" y="1848394"/>
            <a:ext cx="0" cy="244832"/>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1773932" y="2090042"/>
            <a:ext cx="4174613"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a:off x="1773932" y="2103232"/>
            <a:ext cx="0" cy="158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a:off x="10779083" y="2083463"/>
            <a:ext cx="0" cy="158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5948545" y="2090042"/>
            <a:ext cx="4826387"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p:nvPr/>
        </p:nvCxnSpPr>
        <p:spPr>
          <a:xfrm>
            <a:off x="4222204" y="2103232"/>
            <a:ext cx="0" cy="158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1" name="Rectangle 20"/>
          <p:cNvSpPr/>
          <p:nvPr/>
        </p:nvSpPr>
        <p:spPr>
          <a:xfrm>
            <a:off x="622112" y="2314927"/>
            <a:ext cx="2159919" cy="5559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chemeClr val="accent2">
                    <a:lumMod val="75000"/>
                  </a:schemeClr>
                </a:solidFill>
              </a:rPr>
              <a:t>Sleep theory </a:t>
            </a:r>
          </a:p>
          <a:p>
            <a:pPr algn="ctr"/>
            <a:r>
              <a:rPr lang="en-US" sz="1600" dirty="0" smtClean="0">
                <a:solidFill>
                  <a:schemeClr val="bg2">
                    <a:lumMod val="75000"/>
                  </a:schemeClr>
                </a:solidFill>
              </a:rPr>
              <a:t>#1 – To Rest</a:t>
            </a:r>
            <a:endParaRPr lang="en-US" sz="1600" dirty="0">
              <a:solidFill>
                <a:schemeClr val="bg2">
                  <a:lumMod val="75000"/>
                </a:schemeClr>
              </a:solidFill>
            </a:endParaRPr>
          </a:p>
        </p:txBody>
      </p:sp>
      <p:sp>
        <p:nvSpPr>
          <p:cNvPr id="22" name="Rectangle 21"/>
          <p:cNvSpPr/>
          <p:nvPr/>
        </p:nvSpPr>
        <p:spPr>
          <a:xfrm>
            <a:off x="9647818" y="2306755"/>
            <a:ext cx="2159919" cy="5559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chemeClr val="accent2">
                    <a:lumMod val="75000"/>
                  </a:schemeClr>
                </a:solidFill>
              </a:rPr>
              <a:t>Sleep theory </a:t>
            </a:r>
          </a:p>
          <a:p>
            <a:pPr algn="ctr"/>
            <a:r>
              <a:rPr lang="en-US" sz="1600" dirty="0" smtClean="0">
                <a:solidFill>
                  <a:schemeClr val="bg2">
                    <a:lumMod val="75000"/>
                  </a:schemeClr>
                </a:solidFill>
              </a:rPr>
              <a:t>#4 – To Dream</a:t>
            </a:r>
            <a:endParaRPr lang="en-US" sz="1600" dirty="0">
              <a:solidFill>
                <a:schemeClr val="bg2">
                  <a:lumMod val="75000"/>
                </a:schemeClr>
              </a:solidFill>
            </a:endParaRPr>
          </a:p>
        </p:txBody>
      </p:sp>
      <p:sp>
        <p:nvSpPr>
          <p:cNvPr id="23" name="Rectangle 22"/>
          <p:cNvSpPr/>
          <p:nvPr/>
        </p:nvSpPr>
        <p:spPr>
          <a:xfrm>
            <a:off x="3142404" y="2314927"/>
            <a:ext cx="2159919" cy="5559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chemeClr val="accent2">
                    <a:lumMod val="75000"/>
                  </a:schemeClr>
                </a:solidFill>
              </a:rPr>
              <a:t>Sleep theory </a:t>
            </a:r>
          </a:p>
          <a:p>
            <a:pPr algn="ctr"/>
            <a:r>
              <a:rPr lang="en-US" sz="1600" dirty="0" smtClean="0">
                <a:solidFill>
                  <a:schemeClr val="bg2">
                    <a:lumMod val="75000"/>
                  </a:schemeClr>
                </a:solidFill>
              </a:rPr>
              <a:t>#2 – To Heal</a:t>
            </a:r>
            <a:endParaRPr lang="en-US" sz="1600" dirty="0">
              <a:solidFill>
                <a:schemeClr val="bg2">
                  <a:lumMod val="75000"/>
                </a:schemeClr>
              </a:solidFill>
            </a:endParaRPr>
          </a:p>
        </p:txBody>
      </p:sp>
      <p:sp>
        <p:nvSpPr>
          <p:cNvPr id="24" name="Rectangle 23"/>
          <p:cNvSpPr/>
          <p:nvPr/>
        </p:nvSpPr>
        <p:spPr>
          <a:xfrm>
            <a:off x="622112" y="3036149"/>
            <a:ext cx="2159919" cy="312915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1400" dirty="0" smtClean="0">
                <a:solidFill>
                  <a:schemeClr val="tx1"/>
                </a:solidFill>
              </a:rPr>
              <a:t>To gain relief from this hyperactive state.</a:t>
            </a:r>
            <a:endParaRPr lang="en-US" sz="1400" dirty="0">
              <a:solidFill>
                <a:schemeClr val="tx1"/>
              </a:solidFill>
            </a:endParaRPr>
          </a:p>
        </p:txBody>
      </p:sp>
      <p:sp>
        <p:nvSpPr>
          <p:cNvPr id="25" name="Rectangle 24"/>
          <p:cNvSpPr/>
          <p:nvPr/>
        </p:nvSpPr>
        <p:spPr>
          <a:xfrm>
            <a:off x="9647819" y="3036148"/>
            <a:ext cx="2159918" cy="312915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1400" dirty="0" smtClean="0">
                <a:solidFill>
                  <a:schemeClr val="tx1"/>
                </a:solidFill>
              </a:rPr>
              <a:t>Dreaming appears to be a by-product of REM sleep. So is it possible that the main reason why we sleep is to dream? If so, why do we dream?</a:t>
            </a:r>
            <a:endParaRPr lang="en-US" sz="1400" dirty="0">
              <a:solidFill>
                <a:schemeClr val="tx1"/>
              </a:solidFill>
            </a:endParaRPr>
          </a:p>
        </p:txBody>
      </p:sp>
      <p:cxnSp>
        <p:nvCxnSpPr>
          <p:cNvPr id="28" name="Straight Arrow Connector 27"/>
          <p:cNvCxnSpPr/>
          <p:nvPr/>
        </p:nvCxnSpPr>
        <p:spPr>
          <a:xfrm>
            <a:off x="8110636" y="2090042"/>
            <a:ext cx="0" cy="158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9" name="Rectangle 28"/>
          <p:cNvSpPr/>
          <p:nvPr/>
        </p:nvSpPr>
        <p:spPr>
          <a:xfrm>
            <a:off x="6958828" y="2306755"/>
            <a:ext cx="2159919" cy="5559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chemeClr val="accent2">
                    <a:lumMod val="75000"/>
                  </a:schemeClr>
                </a:solidFill>
              </a:rPr>
              <a:t>Sleep theory </a:t>
            </a:r>
          </a:p>
          <a:p>
            <a:pPr algn="ctr"/>
            <a:r>
              <a:rPr lang="en-US" sz="1600" dirty="0" smtClean="0">
                <a:solidFill>
                  <a:schemeClr val="bg2">
                    <a:lumMod val="75000"/>
                  </a:schemeClr>
                </a:solidFill>
              </a:rPr>
              <a:t>#3 – To Learn</a:t>
            </a:r>
            <a:endParaRPr lang="en-US" sz="1600" dirty="0">
              <a:solidFill>
                <a:schemeClr val="bg2">
                  <a:lumMod val="75000"/>
                </a:schemeClr>
              </a:solidFill>
            </a:endParaRPr>
          </a:p>
        </p:txBody>
      </p:sp>
      <p:sp>
        <p:nvSpPr>
          <p:cNvPr id="26" name="TextBox 25"/>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27" name="Rectangle 26"/>
          <p:cNvSpPr/>
          <p:nvPr/>
        </p:nvSpPr>
        <p:spPr>
          <a:xfrm>
            <a:off x="3142404" y="3036148"/>
            <a:ext cx="2159919" cy="312915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1300" dirty="0" smtClean="0">
                <a:solidFill>
                  <a:schemeClr val="tx1"/>
                </a:solidFill>
              </a:rPr>
              <a:t>Sleep also allows us to heal our bodies. The immune system (our ability to fight diseases) sleep deprivation affects our metabolism (our internal chemical reactions). It may also help us save energy for when we most need it.</a:t>
            </a:r>
          </a:p>
          <a:p>
            <a:pPr marL="285750" indent="-285750">
              <a:buFont typeface="Arial" panose="020B0604020202020204" pitchFamily="34" charset="0"/>
              <a:buChar char="•"/>
            </a:pPr>
            <a:r>
              <a:rPr lang="en-US" sz="1300" dirty="0">
                <a:solidFill>
                  <a:srgbClr val="00B050"/>
                </a:solidFill>
              </a:rPr>
              <a:t>People who don’t sleep they’ll have low immunity and then nervous breakdown which may lead to </a:t>
            </a:r>
            <a:r>
              <a:rPr lang="en-US" sz="1300" dirty="0" smtClean="0">
                <a:solidFill>
                  <a:srgbClr val="00B050"/>
                </a:solidFill>
              </a:rPr>
              <a:t>death.</a:t>
            </a:r>
            <a:endParaRPr lang="en-US" sz="1300" dirty="0">
              <a:solidFill>
                <a:srgbClr val="00B050"/>
              </a:solidFill>
            </a:endParaRPr>
          </a:p>
        </p:txBody>
      </p:sp>
      <p:sp>
        <p:nvSpPr>
          <p:cNvPr id="31" name="Rectangle 30"/>
          <p:cNvSpPr/>
          <p:nvPr/>
        </p:nvSpPr>
        <p:spPr>
          <a:xfrm>
            <a:off x="6958828" y="3036148"/>
            <a:ext cx="2159919" cy="312915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1400" dirty="0" smtClean="0">
                <a:solidFill>
                  <a:schemeClr val="tx1"/>
                </a:solidFill>
              </a:rPr>
              <a:t>Sleep may help human brain get better organized – by filing away important memories and discarding unwanted information.</a:t>
            </a:r>
            <a:endParaRPr lang="en-US" sz="1400" dirty="0">
              <a:solidFill>
                <a:schemeClr val="tx1"/>
              </a:solidFill>
            </a:endParaRPr>
          </a:p>
        </p:txBody>
      </p:sp>
    </p:spTree>
    <p:extLst>
      <p:ext uri="{BB962C8B-B14F-4D97-AF65-F5344CB8AC3E}">
        <p14:creationId xmlns:p14="http://schemas.microsoft.com/office/powerpoint/2010/main" val="57483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1">
                    <a:lumMod val="50000"/>
                  </a:schemeClr>
                </a:solidFill>
              </a:rPr>
              <a:t>Cont. </a:t>
            </a:r>
            <a:endParaRPr lang="en-US" sz="3200"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sp>
        <p:nvSpPr>
          <p:cNvPr id="12" name="Rectangle 11"/>
          <p:cNvSpPr/>
          <p:nvPr/>
        </p:nvSpPr>
        <p:spPr>
          <a:xfrm>
            <a:off x="4496981" y="1662480"/>
            <a:ext cx="2952328" cy="360040"/>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a:solidFill>
                  <a:schemeClr val="bg1"/>
                </a:solidFill>
              </a:rPr>
              <a:t>Why Do We Sleep? </a:t>
            </a:r>
          </a:p>
        </p:txBody>
      </p:sp>
      <p:cxnSp>
        <p:nvCxnSpPr>
          <p:cNvPr id="13" name="Straight Connector 12"/>
          <p:cNvCxnSpPr>
            <a:stCxn id="12" idx="2"/>
          </p:cNvCxnSpPr>
          <p:nvPr/>
        </p:nvCxnSpPr>
        <p:spPr>
          <a:xfrm>
            <a:off x="5973145" y="2022520"/>
            <a:ext cx="0" cy="244832"/>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flipV="1">
            <a:off x="1606088" y="2264168"/>
            <a:ext cx="4367036" cy="6696"/>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a:off x="1606791" y="2277358"/>
            <a:ext cx="0" cy="158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a:off x="10631793" y="2286547"/>
            <a:ext cx="0" cy="158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5973124" y="2264168"/>
            <a:ext cx="4658669" cy="22379"/>
          </a:xfrm>
          <a:prstGeom prst="line">
            <a:avLst/>
          </a:prstGeom>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p:nvPr/>
        </p:nvCxnSpPr>
        <p:spPr>
          <a:xfrm>
            <a:off x="4126380" y="2270864"/>
            <a:ext cx="0" cy="158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1" name="Rectangle 20"/>
          <p:cNvSpPr/>
          <p:nvPr/>
        </p:nvSpPr>
        <p:spPr>
          <a:xfrm>
            <a:off x="646692" y="2489053"/>
            <a:ext cx="1918792" cy="5559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a:solidFill>
                  <a:schemeClr val="accent2">
                    <a:lumMod val="75000"/>
                  </a:schemeClr>
                </a:solidFill>
              </a:rPr>
              <a:t>Restoration, </a:t>
            </a:r>
            <a:r>
              <a:rPr lang="en-US" sz="1600" smtClean="0">
                <a:solidFill>
                  <a:schemeClr val="accent2">
                    <a:lumMod val="75000"/>
                  </a:schemeClr>
                </a:solidFill>
              </a:rPr>
              <a:t>or repair</a:t>
            </a:r>
            <a:endParaRPr lang="en-US" sz="1600">
              <a:solidFill>
                <a:schemeClr val="accent2">
                  <a:lumMod val="75000"/>
                </a:schemeClr>
              </a:solidFill>
            </a:endParaRPr>
          </a:p>
        </p:txBody>
      </p:sp>
      <p:sp>
        <p:nvSpPr>
          <p:cNvPr id="22" name="Rectangle 21"/>
          <p:cNvSpPr/>
          <p:nvPr/>
        </p:nvSpPr>
        <p:spPr>
          <a:xfrm>
            <a:off x="9672397" y="2480881"/>
            <a:ext cx="1918792" cy="5559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a:solidFill>
                  <a:schemeClr val="accent2">
                    <a:lumMod val="75000"/>
                  </a:schemeClr>
                </a:solidFill>
              </a:rPr>
              <a:t>Consolidation of learning</a:t>
            </a:r>
          </a:p>
        </p:txBody>
      </p:sp>
      <p:sp>
        <p:nvSpPr>
          <p:cNvPr id="23" name="Rectangle 22"/>
          <p:cNvSpPr/>
          <p:nvPr/>
        </p:nvSpPr>
        <p:spPr>
          <a:xfrm>
            <a:off x="3166984" y="2489053"/>
            <a:ext cx="1918792" cy="5559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a:solidFill>
                  <a:schemeClr val="accent2">
                    <a:lumMod val="75000"/>
                  </a:schemeClr>
                </a:solidFill>
              </a:rPr>
              <a:t>Protection with the circadian cycle</a:t>
            </a:r>
          </a:p>
        </p:txBody>
      </p:sp>
      <p:sp>
        <p:nvSpPr>
          <p:cNvPr id="24" name="Rectangle 23"/>
          <p:cNvSpPr/>
          <p:nvPr/>
        </p:nvSpPr>
        <p:spPr>
          <a:xfrm>
            <a:off x="646692" y="3210276"/>
            <a:ext cx="1918792" cy="188694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1400">
                <a:solidFill>
                  <a:schemeClr val="bg2">
                    <a:lumMod val="75000"/>
                  </a:schemeClr>
                </a:solidFill>
              </a:rPr>
              <a:t>Waking life disrupts homeostasis</a:t>
            </a:r>
          </a:p>
          <a:p>
            <a:pPr marL="285750" indent="-285750">
              <a:buFont typeface="Arial" panose="020B0604020202020204" pitchFamily="34" charset="0"/>
              <a:buChar char="•"/>
            </a:pPr>
            <a:r>
              <a:rPr lang="en-US" sz="1400">
                <a:solidFill>
                  <a:schemeClr val="bg2">
                    <a:lumMod val="75000"/>
                  </a:schemeClr>
                </a:solidFill>
              </a:rPr>
              <a:t>Sleep may conserve some energy</a:t>
            </a:r>
          </a:p>
        </p:txBody>
      </p:sp>
      <p:sp>
        <p:nvSpPr>
          <p:cNvPr id="25" name="Rectangle 24"/>
          <p:cNvSpPr/>
          <p:nvPr/>
        </p:nvSpPr>
        <p:spPr>
          <a:xfrm>
            <a:off x="9672398" y="3210276"/>
            <a:ext cx="1918791" cy="188694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1400">
                <a:solidFill>
                  <a:schemeClr val="bg2">
                    <a:lumMod val="75000"/>
                  </a:schemeClr>
                </a:solidFill>
              </a:rPr>
              <a:t>Remodelling of synaptic function</a:t>
            </a:r>
          </a:p>
        </p:txBody>
      </p:sp>
      <p:cxnSp>
        <p:nvCxnSpPr>
          <p:cNvPr id="28" name="Straight Arrow Connector 27"/>
          <p:cNvCxnSpPr/>
          <p:nvPr/>
        </p:nvCxnSpPr>
        <p:spPr>
          <a:xfrm>
            <a:off x="7942804" y="2277358"/>
            <a:ext cx="0" cy="158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9" name="Rectangle 28"/>
          <p:cNvSpPr/>
          <p:nvPr/>
        </p:nvSpPr>
        <p:spPr>
          <a:xfrm>
            <a:off x="6983408" y="2480881"/>
            <a:ext cx="1918792" cy="5559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a:solidFill>
                  <a:schemeClr val="accent2">
                    <a:lumMod val="75000"/>
                  </a:schemeClr>
                </a:solidFill>
              </a:rPr>
              <a:t>Circadian synthesis of hormones</a:t>
            </a:r>
          </a:p>
        </p:txBody>
      </p:sp>
      <p:sp>
        <p:nvSpPr>
          <p:cNvPr id="20" name="Rectangle 19"/>
          <p:cNvSpPr/>
          <p:nvPr/>
        </p:nvSpPr>
        <p:spPr>
          <a:xfrm>
            <a:off x="9672397" y="0"/>
            <a:ext cx="2516428" cy="40466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solidFill>
                  <a:schemeClr val="bg1"/>
                </a:solidFill>
              </a:rPr>
              <a:t>Extra</a:t>
            </a:r>
            <a:endParaRPr lang="en-US" sz="2800" dirty="0">
              <a:solidFill>
                <a:schemeClr val="bg1"/>
              </a:solidFill>
            </a:endParaRPr>
          </a:p>
        </p:txBody>
      </p:sp>
    </p:spTree>
    <p:extLst>
      <p:ext uri="{BB962C8B-B14F-4D97-AF65-F5344CB8AC3E}">
        <p14:creationId xmlns:p14="http://schemas.microsoft.com/office/powerpoint/2010/main" val="2001946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reticular activating system</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7</a:t>
            </a:fld>
            <a:endParaRPr lang="en-US" dirty="0"/>
          </a:p>
        </p:txBody>
      </p:sp>
      <p:pic>
        <p:nvPicPr>
          <p:cNvPr id="10" name="Picture 9"/>
          <p:cNvPicPr>
            <a:picLocks noChangeAspect="1"/>
          </p:cNvPicPr>
          <p:nvPr/>
        </p:nvPicPr>
        <p:blipFill rotWithShape="1">
          <a:blip r:embed="rId2"/>
          <a:srcRect l="282" t="330" r="1366" b="-330"/>
          <a:stretch/>
        </p:blipFill>
        <p:spPr>
          <a:xfrm>
            <a:off x="816669" y="2792611"/>
            <a:ext cx="4536504" cy="3431406"/>
          </a:xfrm>
          <a:prstGeom prst="rect">
            <a:avLst/>
          </a:prstGeom>
        </p:spPr>
      </p:pic>
      <p:pic>
        <p:nvPicPr>
          <p:cNvPr id="13" name="Picture 12"/>
          <p:cNvPicPr>
            <a:picLocks noChangeAspect="1"/>
          </p:cNvPicPr>
          <p:nvPr/>
        </p:nvPicPr>
        <p:blipFill>
          <a:blip r:embed="rId3"/>
          <a:stretch>
            <a:fillRect/>
          </a:stretch>
        </p:blipFill>
        <p:spPr>
          <a:xfrm>
            <a:off x="6237283" y="1340768"/>
            <a:ext cx="5342120" cy="3200400"/>
          </a:xfrm>
          <a:prstGeom prst="rect">
            <a:avLst/>
          </a:prstGeom>
        </p:spPr>
      </p:pic>
      <p:pic>
        <p:nvPicPr>
          <p:cNvPr id="14" name="Picture 13"/>
          <p:cNvPicPr>
            <a:picLocks noChangeAspect="1"/>
          </p:cNvPicPr>
          <p:nvPr/>
        </p:nvPicPr>
        <p:blipFill rotWithShape="1">
          <a:blip r:embed="rId4"/>
          <a:srcRect t="17707" r="1617" b="20489"/>
          <a:stretch/>
        </p:blipFill>
        <p:spPr>
          <a:xfrm>
            <a:off x="6237283" y="4772174"/>
            <a:ext cx="5342120" cy="1584176"/>
          </a:xfrm>
          <a:prstGeom prst="rect">
            <a:avLst/>
          </a:prstGeom>
        </p:spPr>
      </p:pic>
      <p:sp>
        <p:nvSpPr>
          <p:cNvPr id="9" name="TextBox 8"/>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11" name="Content Placeholder 3"/>
          <p:cNvSpPr>
            <a:spLocks noGrp="1"/>
          </p:cNvSpPr>
          <p:nvPr>
            <p:ph sz="quarter" idx="1"/>
          </p:nvPr>
        </p:nvSpPr>
        <p:spPr>
          <a:xfrm>
            <a:off x="650517" y="1374006"/>
            <a:ext cx="5586766" cy="1187599"/>
          </a:xfrm>
        </p:spPr>
        <p:txBody>
          <a:bodyPr>
            <a:normAutofit/>
          </a:bodyPr>
          <a:lstStyle/>
          <a:p>
            <a:r>
              <a:rPr lang="en-US" sz="1600" dirty="0"/>
              <a:t>A diffuse network of nerve pathways in the brainstem connecting the spinal cord, cerebrum, and cerebellum, and mediating the overall level of consciousness</a:t>
            </a:r>
            <a:r>
              <a:rPr lang="en-US" sz="1600" dirty="0" smtClean="0">
                <a:solidFill>
                  <a:schemeClr val="bg1">
                    <a:lumMod val="50000"/>
                  </a:schemeClr>
                </a:solidFill>
              </a:rPr>
              <a:t>.= </a:t>
            </a:r>
            <a:r>
              <a:rPr lang="en-US" sz="1600" dirty="0">
                <a:solidFill>
                  <a:schemeClr val="bg1">
                    <a:lumMod val="50000"/>
                  </a:schemeClr>
                </a:solidFill>
              </a:rPr>
              <a:t>5 - 6 hours. </a:t>
            </a:r>
          </a:p>
          <a:p>
            <a:r>
              <a:rPr lang="en-US" sz="1600" dirty="0">
                <a:solidFill>
                  <a:srgbClr val="00B050"/>
                </a:solidFill>
              </a:rPr>
              <a:t>So when we cut it (inhibit it) we will fall </a:t>
            </a:r>
            <a:r>
              <a:rPr lang="en-US" sz="1600" dirty="0" smtClean="0">
                <a:solidFill>
                  <a:srgbClr val="00B050"/>
                </a:solidFill>
              </a:rPr>
              <a:t>asleep.</a:t>
            </a:r>
            <a:endParaRPr lang="en-US" sz="1600" dirty="0">
              <a:solidFill>
                <a:srgbClr val="00B050"/>
              </a:solidFill>
            </a:endParaRPr>
          </a:p>
          <a:p>
            <a:endParaRPr lang="en-US" sz="1600" dirty="0"/>
          </a:p>
          <a:p>
            <a:endParaRPr lang="en-US" sz="1600" dirty="0" smtClean="0"/>
          </a:p>
          <a:p>
            <a:endParaRPr lang="en-US" sz="1600" dirty="0" smtClean="0"/>
          </a:p>
          <a:p>
            <a:endParaRPr lang="en-US" sz="1600" dirty="0"/>
          </a:p>
        </p:txBody>
      </p:sp>
      <p:cxnSp>
        <p:nvCxnSpPr>
          <p:cNvPr id="15" name="Straight Connector 14"/>
          <p:cNvCxnSpPr/>
          <p:nvPr/>
        </p:nvCxnSpPr>
        <p:spPr>
          <a:xfrm flipH="1">
            <a:off x="6094412" y="1143000"/>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38689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Stages of sleep: recorded by EEG</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graphicFrame>
        <p:nvGraphicFramePr>
          <p:cNvPr id="39" name="Table 38"/>
          <p:cNvGraphicFramePr>
            <a:graphicFrameLocks noGrp="1"/>
          </p:cNvGraphicFramePr>
          <p:nvPr>
            <p:extLst>
              <p:ext uri="{D42A27DB-BD31-4B8C-83A1-F6EECF244321}">
                <p14:modId xmlns:p14="http://schemas.microsoft.com/office/powerpoint/2010/main" val="1684256066"/>
              </p:ext>
            </p:extLst>
          </p:nvPr>
        </p:nvGraphicFramePr>
        <p:xfrm>
          <a:off x="609460" y="1657255"/>
          <a:ext cx="7429167" cy="3205480"/>
        </p:xfrm>
        <a:graphic>
          <a:graphicData uri="http://schemas.openxmlformats.org/drawingml/2006/table">
            <a:tbl>
              <a:tblPr firstRow="1" bandRow="1">
                <a:tableStyleId>{5DA37D80-6434-44D0-A028-1B22A696006F}</a:tableStyleId>
              </a:tblPr>
              <a:tblGrid>
                <a:gridCol w="835928">
                  <a:extLst>
                    <a:ext uri="{9D8B030D-6E8A-4147-A177-3AD203B41FA5}">
                      <a16:colId xmlns:a16="http://schemas.microsoft.com/office/drawing/2014/main" xmlns="" val="20000"/>
                    </a:ext>
                  </a:extLst>
                </a:gridCol>
                <a:gridCol w="1098873">
                  <a:extLst>
                    <a:ext uri="{9D8B030D-6E8A-4147-A177-3AD203B41FA5}">
                      <a16:colId xmlns:a16="http://schemas.microsoft.com/office/drawing/2014/main" xmlns="" val="20001"/>
                    </a:ext>
                  </a:extLst>
                </a:gridCol>
                <a:gridCol w="1442271">
                  <a:extLst>
                    <a:ext uri="{9D8B030D-6E8A-4147-A177-3AD203B41FA5}">
                      <a16:colId xmlns:a16="http://schemas.microsoft.com/office/drawing/2014/main" xmlns="" val="20002"/>
                    </a:ext>
                  </a:extLst>
                </a:gridCol>
                <a:gridCol w="1510951">
                  <a:extLst>
                    <a:ext uri="{9D8B030D-6E8A-4147-A177-3AD203B41FA5}">
                      <a16:colId xmlns:a16="http://schemas.microsoft.com/office/drawing/2014/main" xmlns="" val="20003"/>
                    </a:ext>
                  </a:extLst>
                </a:gridCol>
                <a:gridCol w="2541144">
                  <a:extLst>
                    <a:ext uri="{9D8B030D-6E8A-4147-A177-3AD203B41FA5}">
                      <a16:colId xmlns:a16="http://schemas.microsoft.com/office/drawing/2014/main" xmlns="" val="20004"/>
                    </a:ext>
                  </a:extLst>
                </a:gridCol>
              </a:tblGrid>
              <a:tr h="370840">
                <a:tc gridSpan="5">
                  <a:txBody>
                    <a:bodyPr/>
                    <a:lstStyle/>
                    <a:p>
                      <a:pPr algn="ctr"/>
                      <a:r>
                        <a:rPr lang="en-US" sz="1600" dirty="0" smtClean="0">
                          <a:solidFill>
                            <a:schemeClr val="bg1"/>
                          </a:solidFill>
                          <a:latin typeface="+mn-lt"/>
                        </a:rPr>
                        <a:t>EEG waves</a:t>
                      </a:r>
                      <a:endParaRPr lang="en-US" sz="1600" dirty="0">
                        <a:solidFill>
                          <a:schemeClr val="bg1"/>
                        </a:solidFill>
                        <a:latin typeface="+mn-lt"/>
                      </a:endParaRPr>
                    </a:p>
                  </a:txBody>
                  <a:tcPr>
                    <a:solidFill>
                      <a:schemeClr val="bg2">
                        <a:lumMod val="90000"/>
                      </a:schemeClr>
                    </a:solidFill>
                  </a:tcPr>
                </a:tc>
                <a:tc hMerge="1">
                  <a:txBody>
                    <a:bodyPr/>
                    <a:lstStyle/>
                    <a:p>
                      <a:endParaRPr lang="en-US"/>
                    </a:p>
                  </a:txBody>
                  <a:tcPr>
                    <a:solidFill>
                      <a:schemeClr val="bg2">
                        <a:lumMod val="90000"/>
                      </a:schemeClr>
                    </a:solidFill>
                  </a:tcPr>
                </a:tc>
                <a:tc hMerge="1">
                  <a:txBody>
                    <a:bodyPr/>
                    <a:lstStyle/>
                    <a:p>
                      <a:endParaRPr lang="en-US"/>
                    </a:p>
                  </a:txBody>
                  <a:tcPr>
                    <a:solidFill>
                      <a:schemeClr val="bg2">
                        <a:lumMod val="90000"/>
                      </a:schemeClr>
                    </a:solidFill>
                  </a:tcPr>
                </a:tc>
                <a:tc hMerge="1">
                  <a:txBody>
                    <a:bodyPr/>
                    <a:lstStyle/>
                    <a:p>
                      <a:endParaRPr lang="en-US"/>
                    </a:p>
                  </a:txBody>
                  <a:tcPr>
                    <a:solidFill>
                      <a:schemeClr val="bg2">
                        <a:lumMod val="90000"/>
                      </a:schemeClr>
                    </a:solidFill>
                  </a:tcPr>
                </a:tc>
                <a:tc hMerge="1">
                  <a:txBody>
                    <a:bodyPr/>
                    <a:lstStyle/>
                    <a:p>
                      <a:pPr algn="ctr"/>
                      <a:endParaRPr lang="en-US" sz="1400">
                        <a:solidFill>
                          <a:schemeClr val="bg1"/>
                        </a:solidFill>
                      </a:endParaRPr>
                    </a:p>
                  </a:txBody>
                  <a:tcPr>
                    <a:solidFill>
                      <a:schemeClr val="bg2">
                        <a:lumMod val="90000"/>
                      </a:schemeClr>
                    </a:solidFill>
                  </a:tcPr>
                </a:tc>
                <a:extLst>
                  <a:ext uri="{0D108BD9-81ED-4DB2-BD59-A6C34878D82A}">
                    <a16:rowId xmlns:a16="http://schemas.microsoft.com/office/drawing/2014/main" xmlns="" val="10000"/>
                  </a:ext>
                </a:extLst>
              </a:tr>
              <a:tr h="133216">
                <a:tc>
                  <a:txBody>
                    <a:bodyPr/>
                    <a:lstStyle/>
                    <a:p>
                      <a:pPr algn="ctr"/>
                      <a:r>
                        <a:rPr lang="en-US" sz="1600" b="0" dirty="0" smtClean="0">
                          <a:solidFill>
                            <a:schemeClr val="accent2">
                              <a:lumMod val="75000"/>
                            </a:schemeClr>
                          </a:solidFill>
                          <a:latin typeface="+mn-lt"/>
                        </a:rPr>
                        <a:t>Waves</a:t>
                      </a:r>
                      <a:endParaRPr lang="en-US" sz="1600" b="0" dirty="0">
                        <a:solidFill>
                          <a:schemeClr val="accent2">
                            <a:lumMod val="75000"/>
                          </a:schemeClr>
                        </a:solidFill>
                        <a:latin typeface="+mn-lt"/>
                      </a:endParaRPr>
                    </a:p>
                  </a:txBody>
                  <a:tcPr>
                    <a:solidFill>
                      <a:schemeClr val="bg1"/>
                    </a:solidFill>
                  </a:tcPr>
                </a:tc>
                <a:tc>
                  <a:txBody>
                    <a:bodyPr/>
                    <a:lstStyle/>
                    <a:p>
                      <a:pPr algn="ctr"/>
                      <a:r>
                        <a:rPr lang="en-US" altLang="en-US" sz="1600" b="0" dirty="0" smtClean="0">
                          <a:solidFill>
                            <a:schemeClr val="accent2">
                              <a:lumMod val="75000"/>
                            </a:schemeClr>
                          </a:solidFill>
                          <a:latin typeface="+mn-lt"/>
                        </a:rPr>
                        <a:t>Frequency</a:t>
                      </a:r>
                      <a:endParaRPr lang="en-US" sz="1600" b="0" dirty="0">
                        <a:solidFill>
                          <a:schemeClr val="accent2">
                            <a:lumMod val="75000"/>
                          </a:schemeClr>
                        </a:solidFill>
                        <a:latin typeface="+mn-lt"/>
                      </a:endParaRPr>
                    </a:p>
                  </a:txBody>
                  <a:tcPr>
                    <a:solidFill>
                      <a:schemeClr val="bg1"/>
                    </a:solidFill>
                  </a:tcPr>
                </a:tc>
                <a:tc>
                  <a:txBody>
                    <a:bodyPr/>
                    <a:lstStyle/>
                    <a:p>
                      <a:pPr algn="ctr"/>
                      <a:r>
                        <a:rPr lang="en-US" sz="1600" b="0" dirty="0" smtClean="0">
                          <a:solidFill>
                            <a:schemeClr val="accent2">
                              <a:lumMod val="75000"/>
                            </a:schemeClr>
                          </a:solidFill>
                          <a:latin typeface="+mn-lt"/>
                        </a:rPr>
                        <a:t>Type of</a:t>
                      </a:r>
                      <a:r>
                        <a:rPr lang="en-US" sz="1600" b="0" baseline="0" dirty="0" smtClean="0">
                          <a:solidFill>
                            <a:schemeClr val="accent2">
                              <a:lumMod val="75000"/>
                            </a:schemeClr>
                          </a:solidFill>
                          <a:latin typeface="+mn-lt"/>
                        </a:rPr>
                        <a:t> activity </a:t>
                      </a:r>
                      <a:endParaRPr lang="en-US" sz="1600" b="0" dirty="0">
                        <a:solidFill>
                          <a:schemeClr val="accent2">
                            <a:lumMod val="75000"/>
                          </a:schemeClr>
                        </a:solidFill>
                        <a:latin typeface="+mn-lt"/>
                      </a:endParaRPr>
                    </a:p>
                  </a:txBody>
                  <a:tcPr>
                    <a:solidFill>
                      <a:schemeClr val="bg1"/>
                    </a:solidFill>
                  </a:tcPr>
                </a:tc>
                <a:tc>
                  <a:txBody>
                    <a:bodyPr/>
                    <a:lstStyle/>
                    <a:p>
                      <a:pPr algn="ctr"/>
                      <a:r>
                        <a:rPr lang="en-US" sz="1600" b="0" dirty="0" smtClean="0">
                          <a:solidFill>
                            <a:schemeClr val="bg1">
                              <a:lumMod val="50000"/>
                            </a:schemeClr>
                          </a:solidFill>
                          <a:latin typeface="+mn-lt"/>
                        </a:rPr>
                        <a:t>Recorded from </a:t>
                      </a:r>
                      <a:endParaRPr lang="en-US" sz="1600" b="0" dirty="0">
                        <a:solidFill>
                          <a:schemeClr val="bg1">
                            <a:lumMod val="50000"/>
                          </a:schemeClr>
                        </a:solidFill>
                        <a:latin typeface="+mn-lt"/>
                      </a:endParaRPr>
                    </a:p>
                  </a:txBody>
                  <a:tcPr>
                    <a:solidFill>
                      <a:schemeClr val="bg1"/>
                    </a:solidFill>
                  </a:tcPr>
                </a:tc>
                <a:tc>
                  <a:txBody>
                    <a:bodyPr/>
                    <a:lstStyle/>
                    <a:p>
                      <a:pPr algn="ctr"/>
                      <a:r>
                        <a:rPr lang="en-US" sz="1600" b="0" dirty="0" smtClean="0">
                          <a:solidFill>
                            <a:schemeClr val="accent2">
                              <a:lumMod val="75000"/>
                            </a:schemeClr>
                          </a:solidFill>
                          <a:latin typeface="+mn-lt"/>
                        </a:rPr>
                        <a:t>Associated with </a:t>
                      </a:r>
                      <a:r>
                        <a:rPr lang="ar-SA" sz="1600" b="0" dirty="0" smtClean="0">
                          <a:solidFill>
                            <a:schemeClr val="accent2">
                              <a:lumMod val="75000"/>
                            </a:schemeClr>
                          </a:solidFill>
                          <a:latin typeface="+mn-lt"/>
                        </a:rPr>
                        <a:t>/</a:t>
                      </a:r>
                      <a:r>
                        <a:rPr lang="en-US" sz="1600" b="0" baseline="0" dirty="0" smtClean="0">
                          <a:solidFill>
                            <a:schemeClr val="accent2">
                              <a:lumMod val="75000"/>
                            </a:schemeClr>
                          </a:solidFill>
                          <a:latin typeface="+mn-lt"/>
                        </a:rPr>
                        <a:t> </a:t>
                      </a:r>
                      <a:r>
                        <a:rPr lang="en-US" sz="1600" b="0" dirty="0" smtClean="0">
                          <a:solidFill>
                            <a:schemeClr val="accent2">
                              <a:lumMod val="75000"/>
                            </a:schemeClr>
                          </a:solidFill>
                          <a:latin typeface="+mn-lt"/>
                        </a:rPr>
                        <a:t>occurs</a:t>
                      </a:r>
                      <a:endParaRPr lang="en-US" sz="1600" b="0" dirty="0">
                        <a:solidFill>
                          <a:schemeClr val="accent2">
                            <a:lumMod val="75000"/>
                          </a:schemeClr>
                        </a:solidFill>
                        <a:latin typeface="+mn-lt"/>
                      </a:endParaRPr>
                    </a:p>
                  </a:txBody>
                  <a:tcPr>
                    <a:solidFill>
                      <a:schemeClr val="bg1"/>
                    </a:solidFill>
                  </a:tcPr>
                </a:tc>
                <a:extLst>
                  <a:ext uri="{0D108BD9-81ED-4DB2-BD59-A6C34878D82A}">
                    <a16:rowId xmlns:a16="http://schemas.microsoft.com/office/drawing/2014/main" xmlns="" val="10001"/>
                  </a:ext>
                </a:extLst>
              </a:tr>
              <a:tr h="370840">
                <a:tc>
                  <a:txBody>
                    <a:bodyPr/>
                    <a:lstStyle/>
                    <a:p>
                      <a:pPr algn="ctr"/>
                      <a:r>
                        <a:rPr lang="en-US" sz="1600" b="0" dirty="0" smtClean="0">
                          <a:solidFill>
                            <a:schemeClr val="bg2">
                              <a:lumMod val="75000"/>
                            </a:schemeClr>
                          </a:solidFill>
                          <a:latin typeface="+mn-lt"/>
                        </a:rPr>
                        <a:t>Alpha</a:t>
                      </a:r>
                      <a:endParaRPr lang="en-US" sz="1600" b="0" dirty="0">
                        <a:solidFill>
                          <a:schemeClr val="bg2">
                            <a:lumMod val="75000"/>
                          </a:schemeClr>
                        </a:solidFill>
                        <a:latin typeface="+mn-lt"/>
                      </a:endParaRPr>
                    </a:p>
                  </a:txBody>
                  <a:tcPr>
                    <a:solidFill>
                      <a:schemeClr val="bg1"/>
                    </a:solidFill>
                  </a:tcPr>
                </a:tc>
                <a:tc>
                  <a:txBody>
                    <a:bodyPr/>
                    <a:lstStyle/>
                    <a:p>
                      <a:pPr algn="ctr"/>
                      <a:r>
                        <a:rPr lang="en-US" sz="1400" smtClean="0">
                          <a:solidFill>
                            <a:schemeClr val="accent4">
                              <a:lumMod val="75000"/>
                            </a:schemeClr>
                          </a:solidFill>
                          <a:latin typeface="+mn-lt"/>
                        </a:rPr>
                        <a:t>8 – 12 </a:t>
                      </a:r>
                      <a:r>
                        <a:rPr lang="en-US" sz="1400" smtClean="0">
                          <a:latin typeface="+mn-lt"/>
                        </a:rPr>
                        <a:t>hz </a:t>
                      </a:r>
                      <a:endParaRPr lang="en-US" sz="1400">
                        <a:latin typeface="+mn-lt"/>
                      </a:endParaRPr>
                    </a:p>
                  </a:txBody>
                  <a:tcPr>
                    <a:solidFill>
                      <a:schemeClr val="bg1"/>
                    </a:solidFill>
                  </a:tcPr>
                </a:tc>
                <a:tc>
                  <a:txBody>
                    <a:bodyPr/>
                    <a:lstStyle/>
                    <a:p>
                      <a:pPr algn="ctr"/>
                      <a:r>
                        <a:rPr lang="en-US" sz="1400" smtClean="0">
                          <a:latin typeface="+mn-lt"/>
                        </a:rPr>
                        <a:t>Smooth electrical activity </a:t>
                      </a:r>
                      <a:endParaRPr lang="en-US" sz="1400">
                        <a:latin typeface="+mn-lt"/>
                      </a:endParaRPr>
                    </a:p>
                  </a:txBody>
                  <a:tcPr>
                    <a:solidFill>
                      <a:schemeClr val="bg1"/>
                    </a:solidFill>
                  </a:tcPr>
                </a:tc>
                <a:tc>
                  <a:txBody>
                    <a:bodyPr/>
                    <a:lstStyle/>
                    <a:p>
                      <a:pPr algn="ctr"/>
                      <a:r>
                        <a:rPr lang="en-US" sz="1400" dirty="0" smtClean="0">
                          <a:solidFill>
                            <a:schemeClr val="bg1">
                              <a:lumMod val="50000"/>
                            </a:schemeClr>
                          </a:solidFill>
                          <a:latin typeface="+mn-lt"/>
                        </a:rPr>
                        <a:t>Brain</a:t>
                      </a:r>
                      <a:endParaRPr lang="en-US" sz="1400" dirty="0">
                        <a:solidFill>
                          <a:schemeClr val="bg1">
                            <a:lumMod val="50000"/>
                          </a:schemeClr>
                        </a:solidFill>
                        <a:latin typeface="+mn-lt"/>
                      </a:endParaRPr>
                    </a:p>
                  </a:txBody>
                  <a:tcPr>
                    <a:solidFill>
                      <a:schemeClr val="bg1"/>
                    </a:solidFill>
                  </a:tcPr>
                </a:tc>
                <a:tc>
                  <a:txBody>
                    <a:bodyPr/>
                    <a:lstStyle/>
                    <a:p>
                      <a:pPr algn="l"/>
                      <a:r>
                        <a:rPr lang="en-US" sz="1400" dirty="0" smtClean="0">
                          <a:latin typeface="+mn-lt"/>
                        </a:rPr>
                        <a:t>Associated with a state of relaxation.</a:t>
                      </a:r>
                      <a:endParaRPr lang="en-US" sz="1400" dirty="0">
                        <a:latin typeface="+mn-lt"/>
                      </a:endParaRPr>
                    </a:p>
                  </a:txBody>
                  <a:tcPr>
                    <a:solidFill>
                      <a:schemeClr val="bg1"/>
                    </a:solidFill>
                  </a:tcPr>
                </a:tc>
                <a:extLst>
                  <a:ext uri="{0D108BD9-81ED-4DB2-BD59-A6C34878D82A}">
                    <a16:rowId xmlns:a16="http://schemas.microsoft.com/office/drawing/2014/main" xmlns="" val="10002"/>
                  </a:ext>
                </a:extLst>
              </a:tr>
              <a:tr h="370840">
                <a:tc>
                  <a:txBody>
                    <a:bodyPr/>
                    <a:lstStyle/>
                    <a:p>
                      <a:pPr algn="ctr"/>
                      <a:r>
                        <a:rPr lang="en-US" sz="1600" b="0" dirty="0" smtClean="0">
                          <a:solidFill>
                            <a:schemeClr val="bg2">
                              <a:lumMod val="75000"/>
                            </a:schemeClr>
                          </a:solidFill>
                          <a:latin typeface="+mn-lt"/>
                        </a:rPr>
                        <a:t>Beta</a:t>
                      </a:r>
                      <a:endParaRPr lang="en-US" sz="1600" b="0" dirty="0">
                        <a:solidFill>
                          <a:schemeClr val="bg2">
                            <a:lumMod val="75000"/>
                          </a:schemeClr>
                        </a:solidFill>
                        <a:latin typeface="+mn-lt"/>
                      </a:endParaRPr>
                    </a:p>
                  </a:txBody>
                  <a:tcPr>
                    <a:solidFill>
                      <a:schemeClr val="bg1"/>
                    </a:solidFill>
                  </a:tcPr>
                </a:tc>
                <a:tc>
                  <a:txBody>
                    <a:bodyPr/>
                    <a:lstStyle/>
                    <a:p>
                      <a:pPr algn="ctr"/>
                      <a:r>
                        <a:rPr lang="en-US" sz="1400" smtClean="0">
                          <a:solidFill>
                            <a:schemeClr val="accent4">
                              <a:lumMod val="75000"/>
                            </a:schemeClr>
                          </a:solidFill>
                          <a:latin typeface="+mn-lt"/>
                        </a:rPr>
                        <a:t>13 – 30 </a:t>
                      </a:r>
                      <a:r>
                        <a:rPr lang="en-US" sz="1400" smtClean="0">
                          <a:latin typeface="+mn-lt"/>
                        </a:rPr>
                        <a:t>hz </a:t>
                      </a:r>
                      <a:endParaRPr lang="en-US" sz="1400">
                        <a:latin typeface="+mn-lt"/>
                      </a:endParaRPr>
                    </a:p>
                  </a:txBody>
                  <a:tcPr>
                    <a:solidFill>
                      <a:schemeClr val="bg1"/>
                    </a:solidFill>
                  </a:tcPr>
                </a:tc>
                <a:tc>
                  <a:txBody>
                    <a:bodyPr/>
                    <a:lstStyle/>
                    <a:p>
                      <a:pPr algn="ctr"/>
                      <a:r>
                        <a:rPr lang="en-US" sz="1400" smtClean="0">
                          <a:latin typeface="+mn-lt"/>
                        </a:rPr>
                        <a:t>Irregular electrical activity </a:t>
                      </a:r>
                      <a:endParaRPr lang="en-US" sz="1400">
                        <a:latin typeface="+mn-lt"/>
                      </a:endParaRPr>
                    </a:p>
                  </a:txBody>
                  <a:tcPr>
                    <a:solidFill>
                      <a:schemeClr val="bg1"/>
                    </a:solidFill>
                  </a:tcPr>
                </a:tc>
                <a:tc>
                  <a:txBody>
                    <a:bodyPr/>
                    <a:lstStyle/>
                    <a:p>
                      <a:pPr algn="ctr"/>
                      <a:r>
                        <a:rPr lang="en-US" sz="1400" dirty="0" smtClean="0">
                          <a:solidFill>
                            <a:schemeClr val="bg1">
                              <a:lumMod val="50000"/>
                            </a:schemeClr>
                          </a:solidFill>
                          <a:latin typeface="+mn-lt"/>
                        </a:rPr>
                        <a:t>Brain</a:t>
                      </a:r>
                      <a:endParaRPr lang="en-US" sz="1400" dirty="0">
                        <a:solidFill>
                          <a:schemeClr val="bg1">
                            <a:lumMod val="50000"/>
                          </a:schemeClr>
                        </a:solidFill>
                        <a:latin typeface="+mn-lt"/>
                      </a:endParaRPr>
                    </a:p>
                  </a:txBody>
                  <a:tcPr>
                    <a:solidFill>
                      <a:schemeClr val="bg1"/>
                    </a:solidFill>
                  </a:tcPr>
                </a:tc>
                <a:tc>
                  <a:txBody>
                    <a:bodyPr/>
                    <a:lstStyle/>
                    <a:p>
                      <a:pPr algn="l"/>
                      <a:r>
                        <a:rPr lang="en-US" sz="1400" dirty="0" smtClean="0">
                          <a:latin typeface="+mn-lt"/>
                        </a:rPr>
                        <a:t>Associated with a state of arousal.</a:t>
                      </a:r>
                      <a:endParaRPr lang="en-US" sz="1400" dirty="0">
                        <a:latin typeface="+mn-lt"/>
                      </a:endParaRPr>
                    </a:p>
                  </a:txBody>
                  <a:tcPr>
                    <a:solidFill>
                      <a:schemeClr val="bg1"/>
                    </a:solidFill>
                  </a:tcPr>
                </a:tc>
                <a:extLst>
                  <a:ext uri="{0D108BD9-81ED-4DB2-BD59-A6C34878D82A}">
                    <a16:rowId xmlns:a16="http://schemas.microsoft.com/office/drawing/2014/main" xmlns="" val="10003"/>
                  </a:ext>
                </a:extLst>
              </a:tr>
              <a:tr h="370840">
                <a:tc>
                  <a:txBody>
                    <a:bodyPr/>
                    <a:lstStyle/>
                    <a:p>
                      <a:pPr algn="ctr"/>
                      <a:endParaRPr lang="en-US" sz="1600" b="0" dirty="0" smtClean="0">
                        <a:solidFill>
                          <a:schemeClr val="bg2">
                            <a:lumMod val="75000"/>
                          </a:schemeClr>
                        </a:solidFill>
                        <a:latin typeface="+mn-lt"/>
                      </a:endParaRPr>
                    </a:p>
                    <a:p>
                      <a:pPr algn="ctr"/>
                      <a:r>
                        <a:rPr lang="en-US" sz="1600" b="0" dirty="0" smtClean="0">
                          <a:solidFill>
                            <a:schemeClr val="bg2">
                              <a:lumMod val="75000"/>
                            </a:schemeClr>
                          </a:solidFill>
                          <a:latin typeface="+mn-lt"/>
                        </a:rPr>
                        <a:t>Theta</a:t>
                      </a:r>
                      <a:endParaRPr lang="en-US" sz="1600" b="0" dirty="0">
                        <a:solidFill>
                          <a:schemeClr val="bg2">
                            <a:lumMod val="75000"/>
                          </a:schemeClr>
                        </a:solidFill>
                        <a:latin typeface="+mn-lt"/>
                      </a:endParaRPr>
                    </a:p>
                  </a:txBody>
                  <a:tcPr>
                    <a:solidFill>
                      <a:schemeClr val="bg1"/>
                    </a:solidFill>
                  </a:tcPr>
                </a:tc>
                <a:tc>
                  <a:txBody>
                    <a:bodyPr/>
                    <a:lstStyle/>
                    <a:p>
                      <a:pPr algn="ctr"/>
                      <a:r>
                        <a:rPr lang="en-US" sz="1400" smtClean="0">
                          <a:solidFill>
                            <a:schemeClr val="accent4">
                              <a:lumMod val="75000"/>
                            </a:schemeClr>
                          </a:solidFill>
                          <a:latin typeface="+mn-lt"/>
                        </a:rPr>
                        <a:t>3.5 – 7.5 </a:t>
                      </a:r>
                      <a:r>
                        <a:rPr lang="en-US" sz="1400" smtClean="0">
                          <a:latin typeface="+mn-lt"/>
                        </a:rPr>
                        <a:t>hz </a:t>
                      </a:r>
                      <a:endParaRPr lang="en-US" sz="1400">
                        <a:latin typeface="+mn-lt"/>
                      </a:endParaRPr>
                    </a:p>
                  </a:txBody>
                  <a:tcPr>
                    <a:solidFill>
                      <a:schemeClr val="bg1"/>
                    </a:solidFill>
                  </a:tcPr>
                </a:tc>
                <a:tc>
                  <a:txBody>
                    <a:bodyPr/>
                    <a:lstStyle/>
                    <a:p>
                      <a:pPr algn="ctr"/>
                      <a:r>
                        <a:rPr lang="en-US" sz="1400" smtClean="0">
                          <a:latin typeface="+mn-lt"/>
                        </a:rPr>
                        <a:t>-</a:t>
                      </a:r>
                      <a:endParaRPr lang="en-US" sz="1400">
                        <a:latin typeface="+mn-lt"/>
                      </a:endParaRPr>
                    </a:p>
                  </a:txBody>
                  <a:tcPr>
                    <a:solidFill>
                      <a:schemeClr val="bg1"/>
                    </a:solidFill>
                  </a:tcPr>
                </a:tc>
                <a:tc>
                  <a:txBody>
                    <a:bodyPr/>
                    <a:lstStyle/>
                    <a:p>
                      <a:pPr algn="ctr"/>
                      <a:r>
                        <a:rPr lang="en-US" sz="1400" dirty="0" smtClean="0">
                          <a:solidFill>
                            <a:schemeClr val="bg1">
                              <a:lumMod val="50000"/>
                            </a:schemeClr>
                          </a:solidFill>
                          <a:latin typeface="+mn-lt"/>
                        </a:rPr>
                        <a:t>-</a:t>
                      </a:r>
                      <a:endParaRPr lang="en-US" sz="1400" dirty="0">
                        <a:solidFill>
                          <a:schemeClr val="bg1">
                            <a:lumMod val="50000"/>
                          </a:schemeClr>
                        </a:solidFill>
                        <a:latin typeface="+mn-lt"/>
                      </a:endParaRPr>
                    </a:p>
                  </a:txBody>
                  <a:tcPr>
                    <a:solidFill>
                      <a:schemeClr val="bg1"/>
                    </a:solidFill>
                  </a:tcPr>
                </a:tc>
                <a:tc>
                  <a:txBody>
                    <a:bodyPr/>
                    <a:lstStyle/>
                    <a:p>
                      <a:pPr algn="l"/>
                      <a:r>
                        <a:rPr lang="en-US" sz="1400" dirty="0" smtClean="0">
                          <a:latin typeface="+mn-lt"/>
                        </a:rPr>
                        <a:t>Occurs intermittently during early stages of slow wave sleep and REM sleep.</a:t>
                      </a:r>
                      <a:endParaRPr lang="en-US" sz="1400" dirty="0">
                        <a:latin typeface="+mn-lt"/>
                      </a:endParaRPr>
                    </a:p>
                  </a:txBody>
                  <a:tcPr>
                    <a:solidFill>
                      <a:schemeClr val="bg1"/>
                    </a:solidFill>
                  </a:tcPr>
                </a:tc>
                <a:extLst>
                  <a:ext uri="{0D108BD9-81ED-4DB2-BD59-A6C34878D82A}">
                    <a16:rowId xmlns:a16="http://schemas.microsoft.com/office/drawing/2014/main" xmlns="" val="10004"/>
                  </a:ext>
                </a:extLst>
              </a:tr>
              <a:tr h="370840">
                <a:tc>
                  <a:txBody>
                    <a:bodyPr/>
                    <a:lstStyle/>
                    <a:p>
                      <a:pPr algn="ctr"/>
                      <a:endParaRPr lang="en-US" sz="1600" b="0" dirty="0" smtClean="0">
                        <a:solidFill>
                          <a:schemeClr val="bg2">
                            <a:lumMod val="75000"/>
                          </a:schemeClr>
                        </a:solidFill>
                        <a:latin typeface="+mn-lt"/>
                      </a:endParaRPr>
                    </a:p>
                    <a:p>
                      <a:pPr algn="ctr"/>
                      <a:r>
                        <a:rPr lang="en-US" sz="1600" b="0" dirty="0" smtClean="0">
                          <a:solidFill>
                            <a:schemeClr val="bg2">
                              <a:lumMod val="75000"/>
                            </a:schemeClr>
                          </a:solidFill>
                          <a:latin typeface="+mn-lt"/>
                        </a:rPr>
                        <a:t>Delta </a:t>
                      </a:r>
                      <a:endParaRPr lang="en-US" sz="1600" b="0" dirty="0">
                        <a:solidFill>
                          <a:schemeClr val="bg2">
                            <a:lumMod val="75000"/>
                          </a:schemeClr>
                        </a:solidFill>
                        <a:latin typeface="+mn-lt"/>
                      </a:endParaRPr>
                    </a:p>
                  </a:txBody>
                  <a:tcPr>
                    <a:solidFill>
                      <a:schemeClr val="bg1"/>
                    </a:solidFill>
                  </a:tcPr>
                </a:tc>
                <a:tc>
                  <a:txBody>
                    <a:bodyPr/>
                    <a:lstStyle/>
                    <a:p>
                      <a:pPr algn="ctr"/>
                      <a:r>
                        <a:rPr lang="en-US" sz="1400" smtClean="0">
                          <a:latin typeface="+mn-lt"/>
                        </a:rPr>
                        <a:t>Less than </a:t>
                      </a:r>
                      <a:r>
                        <a:rPr lang="en-US" sz="1400" smtClean="0">
                          <a:solidFill>
                            <a:schemeClr val="accent4">
                              <a:lumMod val="75000"/>
                            </a:schemeClr>
                          </a:solidFill>
                          <a:latin typeface="+mn-lt"/>
                        </a:rPr>
                        <a:t>4</a:t>
                      </a:r>
                      <a:r>
                        <a:rPr lang="en-US" sz="1400" smtClean="0">
                          <a:latin typeface="+mn-lt"/>
                        </a:rPr>
                        <a:t> hz</a:t>
                      </a:r>
                      <a:endParaRPr lang="en-US" sz="1400">
                        <a:latin typeface="+mn-lt"/>
                      </a:endParaRPr>
                    </a:p>
                  </a:txBody>
                  <a:tcPr>
                    <a:solidFill>
                      <a:schemeClr val="bg1"/>
                    </a:solidFill>
                  </a:tcPr>
                </a:tc>
                <a:tc>
                  <a:txBody>
                    <a:bodyPr/>
                    <a:lstStyle/>
                    <a:p>
                      <a:pPr algn="ctr"/>
                      <a:r>
                        <a:rPr lang="en-US" sz="1400" smtClean="0">
                          <a:latin typeface="+mn-lt"/>
                        </a:rPr>
                        <a:t>Regular, synchronous electrical activity </a:t>
                      </a:r>
                      <a:endParaRPr lang="en-US" sz="1400">
                        <a:latin typeface="+mn-lt"/>
                      </a:endParaRPr>
                    </a:p>
                  </a:txBody>
                  <a:tcPr>
                    <a:solidFill>
                      <a:schemeClr val="bg1"/>
                    </a:solidFill>
                  </a:tcPr>
                </a:tc>
                <a:tc>
                  <a:txBody>
                    <a:bodyPr/>
                    <a:lstStyle/>
                    <a:p>
                      <a:pPr algn="ctr"/>
                      <a:r>
                        <a:rPr lang="en-US" sz="1400" dirty="0" smtClean="0">
                          <a:solidFill>
                            <a:schemeClr val="bg1">
                              <a:lumMod val="50000"/>
                            </a:schemeClr>
                          </a:solidFill>
                          <a:latin typeface="+mn-lt"/>
                        </a:rPr>
                        <a:t>Brain</a:t>
                      </a:r>
                      <a:endParaRPr lang="en-US" sz="1400" dirty="0">
                        <a:solidFill>
                          <a:schemeClr val="bg1">
                            <a:lumMod val="50000"/>
                          </a:schemeClr>
                        </a:solidFill>
                        <a:latin typeface="+mn-lt"/>
                      </a:endParaRPr>
                    </a:p>
                  </a:txBody>
                  <a:tcPr>
                    <a:solidFill>
                      <a:schemeClr val="bg1"/>
                    </a:solidFill>
                  </a:tcPr>
                </a:tc>
                <a:tc>
                  <a:txBody>
                    <a:bodyPr/>
                    <a:lstStyle/>
                    <a:p>
                      <a:pPr algn="l"/>
                      <a:r>
                        <a:rPr lang="en-US" sz="1400" dirty="0" smtClean="0">
                          <a:latin typeface="+mn-lt"/>
                        </a:rPr>
                        <a:t>Occurs during the deepest stages of slow-wave sleep.</a:t>
                      </a:r>
                      <a:endParaRPr lang="en-US" sz="1400" dirty="0">
                        <a:latin typeface="+mn-lt"/>
                      </a:endParaRPr>
                    </a:p>
                  </a:txBody>
                  <a:tcPr>
                    <a:solidFill>
                      <a:schemeClr val="bg1"/>
                    </a:solidFill>
                  </a:tcPr>
                </a:tc>
                <a:extLst>
                  <a:ext uri="{0D108BD9-81ED-4DB2-BD59-A6C34878D82A}">
                    <a16:rowId xmlns:a16="http://schemas.microsoft.com/office/drawing/2014/main" xmlns="" val="10005"/>
                  </a:ext>
                </a:extLst>
              </a:tr>
            </a:tbl>
          </a:graphicData>
        </a:graphic>
      </p:graphicFrame>
      <p:pic>
        <p:nvPicPr>
          <p:cNvPr id="40" name="Picture 3" descr="C8B09F02"/>
          <p:cNvPicPr>
            <a:picLocks noChangeAspect="1" noChangeArrowheads="1"/>
          </p:cNvPicPr>
          <p:nvPr/>
        </p:nvPicPr>
        <p:blipFill rotWithShape="1">
          <a:blip r:embed="rId2">
            <a:extLst>
              <a:ext uri="{28A0092B-C50C-407E-A947-70E740481C1C}">
                <a14:useLocalDpi xmlns:a14="http://schemas.microsoft.com/office/drawing/2010/main" val="0"/>
              </a:ext>
            </a:extLst>
          </a:blip>
          <a:srcRect r="14311"/>
          <a:stretch/>
        </p:blipFill>
        <p:spPr bwMode="auto">
          <a:xfrm>
            <a:off x="8234679" y="1290523"/>
            <a:ext cx="3344724" cy="489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 descr="C:\Documents and Settings\Sultan Ayoub Meo\My Documents\Physiology Books\guyton images\Guytom Images\S02401-059-f002.jpg"/>
          <p:cNvPicPr>
            <a:picLocks noChangeAspect="1" noChangeArrowheads="1"/>
          </p:cNvPicPr>
          <p:nvPr/>
        </p:nvPicPr>
        <p:blipFill rotWithShape="1">
          <a:blip r:embed="rId3">
            <a:extLst>
              <a:ext uri="{28A0092B-C50C-407E-A947-70E740481C1C}">
                <a14:useLocalDpi xmlns:a14="http://schemas.microsoft.com/office/drawing/2010/main" val="0"/>
              </a:ext>
            </a:extLst>
          </a:blip>
          <a:srcRect l="15728" r="15545" b="12225"/>
          <a:stretch/>
        </p:blipFill>
        <p:spPr bwMode="auto">
          <a:xfrm>
            <a:off x="2277988" y="5038437"/>
            <a:ext cx="3652479" cy="125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4" name="Rectangle 3"/>
          <p:cNvSpPr/>
          <p:nvPr/>
        </p:nvSpPr>
        <p:spPr>
          <a:xfrm>
            <a:off x="609460" y="1192444"/>
            <a:ext cx="8531366" cy="338554"/>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00B050"/>
                </a:solidFill>
                <a:uFill>
                  <a:solidFill>
                    <a:srgbClr val="CC0000"/>
                  </a:solidFill>
                </a:uFill>
              </a:rPr>
              <a:t>It can be done while the patient is sleeping or awake depending on his condition</a:t>
            </a:r>
            <a:endParaRPr lang="en-US" sz="1600" dirty="0">
              <a:solidFill>
                <a:srgbClr val="00B050"/>
              </a:solidFill>
            </a:endParaRPr>
          </a:p>
        </p:txBody>
      </p:sp>
      <p:sp>
        <p:nvSpPr>
          <p:cNvPr id="5" name="Rectangle 4"/>
          <p:cNvSpPr/>
          <p:nvPr/>
        </p:nvSpPr>
        <p:spPr>
          <a:xfrm>
            <a:off x="1125860" y="6388454"/>
            <a:ext cx="10381535" cy="338554"/>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00B050"/>
                </a:solidFill>
                <a:uFill>
                  <a:solidFill>
                    <a:srgbClr val="CC0000"/>
                  </a:solidFill>
                </a:uFill>
              </a:rPr>
              <a:t>Notice that the waves of REM stage similar to the waves when the person is awake</a:t>
            </a:r>
            <a:endParaRPr lang="en-GB" sz="1600" dirty="0">
              <a:solidFill>
                <a:srgbClr val="00B050"/>
              </a:solidFill>
              <a:uFill>
                <a:solidFill>
                  <a:srgbClr val="CC0000"/>
                </a:solidFill>
              </a:uFill>
            </a:endParaRPr>
          </a:p>
        </p:txBody>
      </p:sp>
    </p:spTree>
    <p:extLst>
      <p:ext uri="{BB962C8B-B14F-4D97-AF65-F5344CB8AC3E}">
        <p14:creationId xmlns:p14="http://schemas.microsoft.com/office/powerpoint/2010/main" val="1239868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graphicFrame>
        <p:nvGraphicFramePr>
          <p:cNvPr id="39" name="Table 38"/>
          <p:cNvGraphicFramePr>
            <a:graphicFrameLocks noGrp="1"/>
          </p:cNvGraphicFramePr>
          <p:nvPr>
            <p:extLst>
              <p:ext uri="{D42A27DB-BD31-4B8C-83A1-F6EECF244321}">
                <p14:modId xmlns:p14="http://schemas.microsoft.com/office/powerpoint/2010/main" val="3065329638"/>
              </p:ext>
            </p:extLst>
          </p:nvPr>
        </p:nvGraphicFramePr>
        <p:xfrm>
          <a:off x="0" y="-2"/>
          <a:ext cx="12188823" cy="7108085"/>
        </p:xfrm>
        <a:graphic>
          <a:graphicData uri="http://schemas.openxmlformats.org/drawingml/2006/table">
            <a:tbl>
              <a:tblPr firstRow="1" bandRow="1">
                <a:tableStyleId>{5DA37D80-6434-44D0-A028-1B22A696006F}</a:tableStyleId>
              </a:tblPr>
              <a:tblGrid>
                <a:gridCol w="837828">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1080120">
                  <a:extLst>
                    <a:ext uri="{9D8B030D-6E8A-4147-A177-3AD203B41FA5}">
                      <a16:colId xmlns:a16="http://schemas.microsoft.com/office/drawing/2014/main" xmlns="" val="20002"/>
                    </a:ext>
                  </a:extLst>
                </a:gridCol>
                <a:gridCol w="829975">
                  <a:extLst>
                    <a:ext uri="{9D8B030D-6E8A-4147-A177-3AD203B41FA5}">
                      <a16:colId xmlns:a16="http://schemas.microsoft.com/office/drawing/2014/main" xmlns="" val="20003"/>
                    </a:ext>
                  </a:extLst>
                </a:gridCol>
                <a:gridCol w="2266369">
                  <a:extLst>
                    <a:ext uri="{9D8B030D-6E8A-4147-A177-3AD203B41FA5}">
                      <a16:colId xmlns:a16="http://schemas.microsoft.com/office/drawing/2014/main" xmlns="" val="20004"/>
                    </a:ext>
                  </a:extLst>
                </a:gridCol>
                <a:gridCol w="3816424">
                  <a:extLst>
                    <a:ext uri="{9D8B030D-6E8A-4147-A177-3AD203B41FA5}">
                      <a16:colId xmlns:a16="http://schemas.microsoft.com/office/drawing/2014/main" xmlns="" val="20005"/>
                    </a:ext>
                  </a:extLst>
                </a:gridCol>
                <a:gridCol w="2205979">
                  <a:extLst>
                    <a:ext uri="{9D8B030D-6E8A-4147-A177-3AD203B41FA5}">
                      <a16:colId xmlns:a16="http://schemas.microsoft.com/office/drawing/2014/main" xmlns="" val="20006"/>
                    </a:ext>
                  </a:extLst>
                </a:gridCol>
              </a:tblGrid>
              <a:tr h="448705">
                <a:tc gridSpan="7">
                  <a:txBody>
                    <a:bodyPr/>
                    <a:lstStyle/>
                    <a:p>
                      <a:pPr algn="ctr"/>
                      <a:r>
                        <a:rPr lang="en-US" sz="1600" dirty="0" smtClean="0">
                          <a:solidFill>
                            <a:schemeClr val="bg1">
                              <a:lumMod val="50000"/>
                            </a:schemeClr>
                          </a:solidFill>
                          <a:latin typeface="+mn-lt"/>
                        </a:rPr>
                        <a:t>EEG waves</a:t>
                      </a:r>
                      <a:endParaRPr lang="en-US" sz="1600" dirty="0">
                        <a:solidFill>
                          <a:schemeClr val="bg1">
                            <a:lumMod val="50000"/>
                          </a:schemeClr>
                        </a:solidFill>
                        <a:latin typeface="+mn-lt"/>
                      </a:endParaRPr>
                    </a:p>
                  </a:txBody>
                  <a:tcPr>
                    <a:solidFill>
                      <a:schemeClr val="accent2">
                        <a:lumMod val="40000"/>
                        <a:lumOff val="60000"/>
                      </a:schemeClr>
                    </a:solidFill>
                  </a:tcPr>
                </a:tc>
                <a:tc hMerge="1">
                  <a:txBody>
                    <a:bodyPr/>
                    <a:lstStyle/>
                    <a:p>
                      <a:endParaRPr lang="en-US"/>
                    </a:p>
                  </a:txBody>
                  <a:tcPr>
                    <a:solidFill>
                      <a:schemeClr val="bg2">
                        <a:lumMod val="90000"/>
                      </a:schemeClr>
                    </a:solidFill>
                  </a:tcPr>
                </a:tc>
                <a:tc hMerge="1">
                  <a:txBody>
                    <a:bodyPr/>
                    <a:lstStyle/>
                    <a:p>
                      <a:endParaRPr lang="en-US"/>
                    </a:p>
                  </a:txBody>
                  <a:tcPr>
                    <a:solidFill>
                      <a:schemeClr val="bg2">
                        <a:lumMod val="90000"/>
                      </a:schemeClr>
                    </a:solidFill>
                  </a:tcPr>
                </a:tc>
                <a:tc hMerge="1">
                  <a:txBody>
                    <a:bodyPr/>
                    <a:lstStyle/>
                    <a:p>
                      <a:pPr algn="ctr"/>
                      <a:endParaRPr lang="en-US" sz="1400">
                        <a:solidFill>
                          <a:schemeClr val="bg1"/>
                        </a:solidFill>
                      </a:endParaRPr>
                    </a:p>
                  </a:txBody>
                  <a:tcPr>
                    <a:solidFill>
                      <a:schemeClr val="bg2">
                        <a:lumMod val="90000"/>
                      </a:schemeClr>
                    </a:solidFill>
                  </a:tcPr>
                </a:tc>
                <a:tc hMerge="1">
                  <a:txBody>
                    <a:bodyPr/>
                    <a:lstStyle/>
                    <a:p>
                      <a:pPr algn="ctr"/>
                      <a:endParaRPr lang="en-US" sz="1600">
                        <a:solidFill>
                          <a:schemeClr val="bg1"/>
                        </a:solidFill>
                        <a:latin typeface="+mn-lt"/>
                      </a:endParaRPr>
                    </a:p>
                  </a:txBody>
                  <a:tcPr>
                    <a:solidFill>
                      <a:schemeClr val="bg2">
                        <a:lumMod val="90000"/>
                      </a:schemeClr>
                    </a:solidFill>
                  </a:tcPr>
                </a:tc>
                <a:tc hMerge="1">
                  <a:txBody>
                    <a:bodyPr/>
                    <a:lstStyle/>
                    <a:p>
                      <a:pPr algn="ctr"/>
                      <a:endParaRPr lang="en-US" sz="1100">
                        <a:solidFill>
                          <a:schemeClr val="bg1"/>
                        </a:solidFill>
                        <a:latin typeface="+mn-lt"/>
                      </a:endParaRPr>
                    </a:p>
                  </a:txBody>
                  <a:tcPr>
                    <a:solidFill>
                      <a:schemeClr val="bg2">
                        <a:lumMod val="90000"/>
                      </a:schemeClr>
                    </a:solidFill>
                  </a:tcPr>
                </a:tc>
                <a:tc hMerge="1">
                  <a:txBody>
                    <a:bodyPr/>
                    <a:lstStyle/>
                    <a:p>
                      <a:pPr algn="ctr"/>
                      <a:endParaRPr lang="en-US" sz="1100">
                        <a:solidFill>
                          <a:schemeClr val="bg1"/>
                        </a:solidFill>
                        <a:latin typeface="+mn-lt"/>
                      </a:endParaRPr>
                    </a:p>
                  </a:txBody>
                  <a:tcPr>
                    <a:solidFill>
                      <a:schemeClr val="bg2">
                        <a:lumMod val="90000"/>
                      </a:schemeClr>
                    </a:solidFill>
                  </a:tcPr>
                </a:tc>
                <a:extLst>
                  <a:ext uri="{0D108BD9-81ED-4DB2-BD59-A6C34878D82A}">
                    <a16:rowId xmlns:a16="http://schemas.microsoft.com/office/drawing/2014/main" xmlns="" val="10000"/>
                  </a:ext>
                </a:extLst>
              </a:tr>
              <a:tr h="1252105">
                <a:tc>
                  <a:txBody>
                    <a:bodyPr/>
                    <a:lstStyle/>
                    <a:p>
                      <a:pPr marL="0" algn="ctr" rtl="0" eaLnBrk="1" latinLnBrk="0" hangingPunct="1"/>
                      <a:endParaRPr kumimoji="0" lang="en-US" sz="1400" b="1" kern="1200" smtClean="0">
                        <a:solidFill>
                          <a:schemeClr val="accent2">
                            <a:lumMod val="75000"/>
                          </a:schemeClr>
                        </a:solidFill>
                        <a:latin typeface="+mn-lt"/>
                        <a:ea typeface="+mn-ea"/>
                        <a:cs typeface="+mn-cs"/>
                      </a:endParaRPr>
                    </a:p>
                    <a:p>
                      <a:pPr marL="0" algn="ctr" rtl="0" eaLnBrk="1" latinLnBrk="0" hangingPunct="1"/>
                      <a:endParaRPr kumimoji="0" lang="en-US" sz="1400" b="1" kern="1200" smtClean="0">
                        <a:solidFill>
                          <a:schemeClr val="accent2">
                            <a:lumMod val="75000"/>
                          </a:schemeClr>
                        </a:solidFill>
                        <a:latin typeface="+mn-lt"/>
                        <a:ea typeface="+mn-ea"/>
                        <a:cs typeface="+mn-cs"/>
                      </a:endParaRPr>
                    </a:p>
                    <a:p>
                      <a:pPr marL="0" algn="ctr" rtl="0" eaLnBrk="1" latinLnBrk="0" hangingPunct="1"/>
                      <a:r>
                        <a:rPr kumimoji="0" lang="en-US" sz="1400" b="1" kern="1200" smtClean="0">
                          <a:solidFill>
                            <a:schemeClr val="accent2">
                              <a:lumMod val="75000"/>
                            </a:schemeClr>
                          </a:solidFill>
                          <a:latin typeface="+mn-lt"/>
                          <a:ea typeface="+mn-ea"/>
                          <a:cs typeface="+mn-cs"/>
                        </a:rPr>
                        <a:t>Waves</a:t>
                      </a:r>
                      <a:endParaRPr kumimoji="0" lang="en-US" sz="1400" b="1" kern="1200">
                        <a:solidFill>
                          <a:schemeClr val="accent2">
                            <a:lumMod val="75000"/>
                          </a:schemeClr>
                        </a:solidFill>
                        <a:latin typeface="+mn-lt"/>
                        <a:ea typeface="+mn-ea"/>
                        <a:cs typeface="+mn-cs"/>
                      </a:endParaRPr>
                    </a:p>
                  </a:txBody>
                  <a:tcPr>
                    <a:solidFill>
                      <a:schemeClr val="bg1"/>
                    </a:solidFill>
                  </a:tcPr>
                </a:tc>
                <a:tc>
                  <a:txBody>
                    <a:bodyPr/>
                    <a:lstStyle/>
                    <a:p>
                      <a:pPr algn="ctr"/>
                      <a:r>
                        <a:rPr kumimoji="0" lang="en-US" altLang="en-US" sz="1400" b="1" kern="1200" smtClean="0">
                          <a:solidFill>
                            <a:schemeClr val="accent2">
                              <a:lumMod val="75000"/>
                            </a:schemeClr>
                          </a:solidFill>
                          <a:latin typeface="+mn-lt"/>
                          <a:ea typeface="+mn-ea"/>
                          <a:cs typeface="+mn-cs"/>
                        </a:rPr>
                        <a:t>Frequency</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smtClean="0"/>
                        <a:t>The frequencies of brain waves range from </a:t>
                      </a:r>
                      <a:r>
                        <a:rPr lang="en-US" altLang="en-US" sz="1200" smtClean="0">
                          <a:solidFill>
                            <a:schemeClr val="accent4">
                              <a:lumMod val="75000"/>
                            </a:schemeClr>
                          </a:solidFill>
                        </a:rPr>
                        <a:t>0.5-500</a:t>
                      </a:r>
                      <a:r>
                        <a:rPr lang="en-US" altLang="en-US" sz="1200" smtClean="0"/>
                        <a:t> hz. </a:t>
                      </a:r>
                    </a:p>
                  </a:txBody>
                  <a:tcPr>
                    <a:solidFill>
                      <a:schemeClr val="bg1"/>
                    </a:solidFill>
                  </a:tcPr>
                </a:tc>
                <a:tc>
                  <a:txBody>
                    <a:bodyPr/>
                    <a:lstStyle/>
                    <a:p>
                      <a:pPr marL="0" algn="ctr" rtl="0" eaLnBrk="1" latinLnBrk="0" hangingPunct="1"/>
                      <a:endParaRPr kumimoji="0" lang="en-US" sz="1400" b="1" kern="1200" smtClean="0">
                        <a:solidFill>
                          <a:schemeClr val="accent2">
                            <a:lumMod val="75000"/>
                          </a:schemeClr>
                        </a:solidFill>
                        <a:latin typeface="+mn-lt"/>
                        <a:ea typeface="+mn-ea"/>
                        <a:cs typeface="+mn-cs"/>
                      </a:endParaRPr>
                    </a:p>
                    <a:p>
                      <a:pPr marL="0" algn="ctr" rtl="0" eaLnBrk="1" latinLnBrk="0" hangingPunct="1"/>
                      <a:endParaRPr kumimoji="0" lang="en-US" sz="1400" b="1" kern="1200" smtClean="0">
                        <a:solidFill>
                          <a:schemeClr val="accent2">
                            <a:lumMod val="75000"/>
                          </a:schemeClr>
                        </a:solidFill>
                        <a:latin typeface="+mn-lt"/>
                        <a:ea typeface="+mn-ea"/>
                        <a:cs typeface="+mn-cs"/>
                      </a:endParaRPr>
                    </a:p>
                    <a:p>
                      <a:pPr marL="0" algn="ctr" rtl="0" eaLnBrk="1" latinLnBrk="0" hangingPunct="1"/>
                      <a:r>
                        <a:rPr kumimoji="0" lang="en-US" sz="1400" b="1" kern="1200" smtClean="0">
                          <a:solidFill>
                            <a:schemeClr val="accent2">
                              <a:lumMod val="75000"/>
                            </a:schemeClr>
                          </a:solidFill>
                          <a:latin typeface="+mn-lt"/>
                          <a:ea typeface="+mn-ea"/>
                          <a:cs typeface="+mn-cs"/>
                        </a:rPr>
                        <a:t>Recorded from </a:t>
                      </a:r>
                      <a:endParaRPr kumimoji="0" lang="en-US" sz="1400" b="1" kern="1200">
                        <a:solidFill>
                          <a:schemeClr val="accent2">
                            <a:lumMod val="75000"/>
                          </a:schemeClr>
                        </a:solidFill>
                        <a:latin typeface="+mn-lt"/>
                        <a:ea typeface="+mn-ea"/>
                        <a:cs typeface="+mn-cs"/>
                      </a:endParaRPr>
                    </a:p>
                  </a:txBody>
                  <a:tcPr>
                    <a:solidFill>
                      <a:schemeClr val="bg1"/>
                    </a:solidFill>
                  </a:tcPr>
                </a:tc>
                <a:tc>
                  <a:txBody>
                    <a:bodyPr/>
                    <a:lstStyle/>
                    <a:p>
                      <a:pPr algn="ctr"/>
                      <a:endParaRPr kumimoji="0" lang="en-US" sz="1400" b="1" kern="1200" smtClean="0">
                        <a:solidFill>
                          <a:schemeClr val="accent2">
                            <a:lumMod val="75000"/>
                          </a:schemeClr>
                        </a:solidFill>
                        <a:latin typeface="+mn-lt"/>
                        <a:ea typeface="+mn-ea"/>
                        <a:cs typeface="+mn-cs"/>
                      </a:endParaRPr>
                    </a:p>
                    <a:p>
                      <a:pPr algn="ctr"/>
                      <a:endParaRPr kumimoji="0" lang="en-US" sz="1400" b="1" kern="1200" smtClean="0">
                        <a:solidFill>
                          <a:schemeClr val="accent2">
                            <a:lumMod val="75000"/>
                          </a:schemeClr>
                        </a:solidFill>
                        <a:latin typeface="+mn-lt"/>
                        <a:ea typeface="+mn-ea"/>
                        <a:cs typeface="+mn-cs"/>
                      </a:endParaRPr>
                    </a:p>
                    <a:p>
                      <a:pPr algn="ctr"/>
                      <a:r>
                        <a:rPr kumimoji="0" lang="en-US" sz="1400" b="1" kern="1200" smtClean="0">
                          <a:solidFill>
                            <a:schemeClr val="accent2">
                              <a:lumMod val="75000"/>
                            </a:schemeClr>
                          </a:solidFill>
                          <a:latin typeface="+mn-lt"/>
                          <a:ea typeface="+mn-ea"/>
                          <a:cs typeface="+mn-cs"/>
                        </a:rPr>
                        <a:t>Seen in </a:t>
                      </a:r>
                      <a:endParaRPr kumimoji="0" lang="en-US" sz="1400" b="1" kern="1200">
                        <a:solidFill>
                          <a:schemeClr val="accent2">
                            <a:lumMod val="75000"/>
                          </a:schemeClr>
                        </a:solidFill>
                        <a:latin typeface="+mn-lt"/>
                        <a:ea typeface="+mn-ea"/>
                        <a:cs typeface="+mn-cs"/>
                      </a:endParaRPr>
                    </a:p>
                  </a:txBody>
                  <a:tcPr>
                    <a:solidFill>
                      <a:schemeClr val="bg1"/>
                    </a:solidFill>
                  </a:tcPr>
                </a:tc>
                <a:tc>
                  <a:txBody>
                    <a:bodyPr/>
                    <a:lstStyle/>
                    <a:p>
                      <a:pPr algn="ctr"/>
                      <a:endParaRPr kumimoji="0" lang="en-US" sz="1400" b="1" kern="1200" smtClean="0">
                        <a:solidFill>
                          <a:schemeClr val="accent2">
                            <a:lumMod val="75000"/>
                          </a:schemeClr>
                        </a:solidFill>
                        <a:latin typeface="+mn-lt"/>
                        <a:ea typeface="+mn-ea"/>
                        <a:cs typeface="+mn-cs"/>
                      </a:endParaRPr>
                    </a:p>
                    <a:p>
                      <a:pPr algn="ctr"/>
                      <a:endParaRPr kumimoji="0" lang="en-US" sz="1400" b="1" kern="1200" smtClean="0">
                        <a:solidFill>
                          <a:schemeClr val="accent2">
                            <a:lumMod val="75000"/>
                          </a:schemeClr>
                        </a:solidFill>
                        <a:latin typeface="+mn-lt"/>
                        <a:ea typeface="+mn-ea"/>
                        <a:cs typeface="+mn-cs"/>
                      </a:endParaRPr>
                    </a:p>
                    <a:p>
                      <a:pPr algn="ctr"/>
                      <a:r>
                        <a:rPr kumimoji="0" lang="en-US" sz="1400" b="1" kern="1200" smtClean="0">
                          <a:solidFill>
                            <a:schemeClr val="accent2">
                              <a:lumMod val="75000"/>
                            </a:schemeClr>
                          </a:solidFill>
                          <a:latin typeface="+mn-lt"/>
                          <a:ea typeface="+mn-ea"/>
                          <a:cs typeface="+mn-cs"/>
                        </a:rPr>
                        <a:t>Occur</a:t>
                      </a:r>
                      <a:r>
                        <a:rPr kumimoji="0" lang="en-US" sz="1100" b="1" kern="1200" smtClean="0">
                          <a:solidFill>
                            <a:schemeClr val="accent2">
                              <a:lumMod val="75000"/>
                            </a:schemeClr>
                          </a:solidFill>
                          <a:latin typeface="+mn-lt"/>
                          <a:ea typeface="+mn-ea"/>
                          <a:cs typeface="+mn-cs"/>
                        </a:rPr>
                        <a:t> </a:t>
                      </a:r>
                      <a:endParaRPr kumimoji="0" lang="en-US" sz="1100" b="1" kern="1200">
                        <a:solidFill>
                          <a:schemeClr val="accent2">
                            <a:lumMod val="75000"/>
                          </a:schemeClr>
                        </a:solidFill>
                        <a:latin typeface="+mn-lt"/>
                        <a:ea typeface="+mn-ea"/>
                        <a:cs typeface="+mn-cs"/>
                      </a:endParaRPr>
                    </a:p>
                  </a:txBody>
                  <a:tcPr>
                    <a:solidFill>
                      <a:schemeClr val="bg1"/>
                    </a:solidFill>
                  </a:tcPr>
                </a:tc>
                <a:tc>
                  <a:txBody>
                    <a:bodyPr/>
                    <a:lstStyle/>
                    <a:p>
                      <a:pPr algn="ctr"/>
                      <a:endParaRPr kumimoji="0" lang="en-US" sz="1400" b="1" kern="1200" smtClean="0">
                        <a:solidFill>
                          <a:schemeClr val="accent2">
                            <a:lumMod val="75000"/>
                          </a:schemeClr>
                        </a:solidFill>
                        <a:latin typeface="+mn-lt"/>
                        <a:ea typeface="+mn-ea"/>
                        <a:cs typeface="+mn-cs"/>
                      </a:endParaRPr>
                    </a:p>
                    <a:p>
                      <a:pPr algn="ctr"/>
                      <a:endParaRPr kumimoji="0" lang="en-US" sz="1400" b="1" kern="1200" smtClean="0">
                        <a:solidFill>
                          <a:schemeClr val="accent2">
                            <a:lumMod val="75000"/>
                          </a:schemeClr>
                        </a:solidFill>
                        <a:latin typeface="+mn-lt"/>
                        <a:ea typeface="+mn-ea"/>
                        <a:cs typeface="+mn-cs"/>
                      </a:endParaRPr>
                    </a:p>
                    <a:p>
                      <a:pPr algn="ctr"/>
                      <a:r>
                        <a:rPr kumimoji="0" lang="en-US" sz="1400" b="1" kern="1200" smtClean="0">
                          <a:solidFill>
                            <a:schemeClr val="accent2">
                              <a:lumMod val="75000"/>
                            </a:schemeClr>
                          </a:solidFill>
                          <a:latin typeface="+mn-lt"/>
                          <a:ea typeface="+mn-ea"/>
                          <a:cs typeface="+mn-cs"/>
                        </a:rPr>
                        <a:t>Diagram</a:t>
                      </a:r>
                      <a:endParaRPr kumimoji="0" lang="en-US" sz="1400" b="1" kern="1200">
                        <a:solidFill>
                          <a:schemeClr val="accent2">
                            <a:lumMod val="75000"/>
                          </a:schemeClr>
                        </a:solidFill>
                        <a:latin typeface="+mn-lt"/>
                        <a:ea typeface="+mn-ea"/>
                        <a:cs typeface="+mn-cs"/>
                      </a:endParaRPr>
                    </a:p>
                  </a:txBody>
                  <a:tcPr>
                    <a:solidFill>
                      <a:schemeClr val="bg1"/>
                    </a:solidFill>
                  </a:tcPr>
                </a:tc>
                <a:tc>
                  <a:txBody>
                    <a:bodyPr/>
                    <a:lstStyle/>
                    <a:p>
                      <a:pPr algn="ctr"/>
                      <a:endParaRPr kumimoji="0" lang="en-US" sz="1400" b="1" kern="1200" smtClean="0">
                        <a:solidFill>
                          <a:schemeClr val="accent2">
                            <a:lumMod val="75000"/>
                          </a:schemeClr>
                        </a:solidFill>
                        <a:latin typeface="+mn-lt"/>
                        <a:ea typeface="+mn-ea"/>
                        <a:cs typeface="+mn-cs"/>
                      </a:endParaRPr>
                    </a:p>
                    <a:p>
                      <a:pPr algn="ctr"/>
                      <a:endParaRPr kumimoji="0" lang="en-US" sz="1400" b="1" kern="1200" smtClean="0">
                        <a:solidFill>
                          <a:schemeClr val="accent2">
                            <a:lumMod val="75000"/>
                          </a:schemeClr>
                        </a:solidFill>
                        <a:latin typeface="+mn-lt"/>
                        <a:ea typeface="+mn-ea"/>
                        <a:cs typeface="+mn-cs"/>
                      </a:endParaRPr>
                    </a:p>
                    <a:p>
                      <a:pPr algn="ctr"/>
                      <a:r>
                        <a:rPr kumimoji="0" lang="en-US" sz="1400" b="1" kern="1200" smtClean="0">
                          <a:solidFill>
                            <a:schemeClr val="accent2">
                              <a:lumMod val="75000"/>
                            </a:schemeClr>
                          </a:solidFill>
                          <a:latin typeface="+mn-lt"/>
                          <a:ea typeface="+mn-ea"/>
                          <a:cs typeface="+mn-cs"/>
                        </a:rPr>
                        <a:t>Other </a:t>
                      </a:r>
                      <a:endParaRPr kumimoji="0" lang="en-US" sz="1100" b="1" kern="1200">
                        <a:solidFill>
                          <a:schemeClr val="accent2">
                            <a:lumMod val="75000"/>
                          </a:schemeClr>
                        </a:solidFill>
                        <a:latin typeface="+mn-lt"/>
                        <a:ea typeface="+mn-ea"/>
                        <a:cs typeface="+mn-cs"/>
                      </a:endParaRPr>
                    </a:p>
                  </a:txBody>
                  <a:tcPr>
                    <a:solidFill>
                      <a:schemeClr val="bg1"/>
                    </a:solidFill>
                  </a:tcPr>
                </a:tc>
                <a:extLst>
                  <a:ext uri="{0D108BD9-81ED-4DB2-BD59-A6C34878D82A}">
                    <a16:rowId xmlns:a16="http://schemas.microsoft.com/office/drawing/2014/main" xmlns="" val="10001"/>
                  </a:ext>
                </a:extLst>
              </a:tr>
              <a:tr h="1530513">
                <a:tc>
                  <a:txBody>
                    <a:bodyPr/>
                    <a:lstStyle/>
                    <a:p>
                      <a:pPr algn="ctr"/>
                      <a:endParaRPr lang="en-US" sz="1200" b="1" smtClean="0">
                        <a:solidFill>
                          <a:schemeClr val="bg2">
                            <a:lumMod val="75000"/>
                          </a:schemeClr>
                        </a:solidFill>
                        <a:latin typeface="+mn-lt"/>
                      </a:endParaRPr>
                    </a:p>
                    <a:p>
                      <a:pPr algn="ctr"/>
                      <a:endParaRPr lang="en-US" sz="1200" b="1" smtClean="0">
                        <a:solidFill>
                          <a:schemeClr val="bg2">
                            <a:lumMod val="75000"/>
                          </a:schemeClr>
                        </a:solidFill>
                        <a:latin typeface="+mn-lt"/>
                      </a:endParaRPr>
                    </a:p>
                    <a:p>
                      <a:pPr algn="ctr"/>
                      <a:endParaRPr lang="en-US" sz="1200" b="1" smtClean="0">
                        <a:solidFill>
                          <a:schemeClr val="bg2">
                            <a:lumMod val="75000"/>
                          </a:schemeClr>
                        </a:solidFill>
                        <a:latin typeface="+mn-lt"/>
                      </a:endParaRPr>
                    </a:p>
                    <a:p>
                      <a:pPr algn="ctr"/>
                      <a:endParaRPr lang="en-US" sz="1200" b="1" smtClean="0">
                        <a:solidFill>
                          <a:schemeClr val="bg2">
                            <a:lumMod val="75000"/>
                          </a:schemeClr>
                        </a:solidFill>
                        <a:latin typeface="+mn-lt"/>
                      </a:endParaRPr>
                    </a:p>
                    <a:p>
                      <a:pPr algn="ctr"/>
                      <a:r>
                        <a:rPr lang="en-US" sz="1200" b="1" smtClean="0">
                          <a:solidFill>
                            <a:schemeClr val="bg2">
                              <a:lumMod val="75000"/>
                            </a:schemeClr>
                          </a:solidFill>
                          <a:latin typeface="+mn-lt"/>
                        </a:rPr>
                        <a:t>Alpha</a:t>
                      </a:r>
                      <a:endParaRPr lang="en-US" sz="1200" b="1">
                        <a:solidFill>
                          <a:schemeClr val="bg2">
                            <a:lumMod val="75000"/>
                          </a:schemeClr>
                        </a:solidFill>
                        <a:latin typeface="+mn-lt"/>
                      </a:endParaRPr>
                    </a:p>
                  </a:txBody>
                  <a:tcPr>
                    <a:solidFill>
                      <a:schemeClr val="bg1"/>
                    </a:solidFill>
                  </a:tcPr>
                </a:tc>
                <a:tc>
                  <a:txBody>
                    <a:bodyPr/>
                    <a:lstStyle/>
                    <a:p>
                      <a:pPr algn="ctr"/>
                      <a:endParaRPr lang="en-US" altLang="en-US" sz="1200" smtClean="0">
                        <a:solidFill>
                          <a:schemeClr val="accent4">
                            <a:lumMod val="75000"/>
                          </a:schemeClr>
                        </a:solidFill>
                      </a:endParaRPr>
                    </a:p>
                    <a:p>
                      <a:pPr algn="ctr"/>
                      <a:endParaRPr lang="en-US" altLang="en-US" sz="1200" smtClean="0">
                        <a:solidFill>
                          <a:schemeClr val="accent4">
                            <a:lumMod val="75000"/>
                          </a:schemeClr>
                        </a:solidFill>
                      </a:endParaRPr>
                    </a:p>
                    <a:p>
                      <a:pPr algn="ctr"/>
                      <a:endParaRPr lang="en-US" altLang="en-US" sz="1200" smtClean="0">
                        <a:solidFill>
                          <a:schemeClr val="accent4">
                            <a:lumMod val="75000"/>
                          </a:schemeClr>
                        </a:solidFill>
                      </a:endParaRPr>
                    </a:p>
                    <a:p>
                      <a:pPr algn="ctr"/>
                      <a:endParaRPr lang="en-US" altLang="en-US" sz="1200" smtClean="0">
                        <a:solidFill>
                          <a:schemeClr val="accent4">
                            <a:lumMod val="75000"/>
                          </a:schemeClr>
                        </a:solidFill>
                      </a:endParaRPr>
                    </a:p>
                    <a:p>
                      <a:pPr algn="ctr"/>
                      <a:r>
                        <a:rPr lang="en-US" altLang="en-US" sz="1200" smtClean="0">
                          <a:solidFill>
                            <a:schemeClr val="accent4">
                              <a:lumMod val="75000"/>
                            </a:schemeClr>
                          </a:solidFill>
                        </a:rPr>
                        <a:t>8-13</a:t>
                      </a:r>
                      <a:r>
                        <a:rPr lang="en-US" altLang="en-US" sz="1200" smtClean="0"/>
                        <a:t> hz </a:t>
                      </a:r>
                      <a:endParaRPr lang="en-US" sz="1200">
                        <a:latin typeface="+mn-lt"/>
                      </a:endParaRPr>
                    </a:p>
                  </a:txBody>
                  <a:tcPr>
                    <a:solidFill>
                      <a:schemeClr val="bg1"/>
                    </a:solidFill>
                  </a:tcPr>
                </a:tc>
                <a:tc>
                  <a:txBody>
                    <a:bodyPr/>
                    <a:lstStyle/>
                    <a:p>
                      <a:pPr algn="ctr"/>
                      <a:r>
                        <a:rPr lang="en-US" sz="1200" smtClean="0">
                          <a:latin typeface="+mn-lt"/>
                        </a:rPr>
                        <a:t>Most marked in the parieto-occipital </a:t>
                      </a:r>
                      <a:endParaRPr lang="en-US" sz="1200">
                        <a:latin typeface="+mn-lt"/>
                      </a:endParaRPr>
                    </a:p>
                  </a:txBody>
                  <a:tcPr>
                    <a:solidFill>
                      <a:schemeClr val="bg1"/>
                    </a:solidFill>
                  </a:tcPr>
                </a:tc>
                <a:tc>
                  <a:txBody>
                    <a:bodyPr/>
                    <a:lstStyle/>
                    <a:p>
                      <a:pPr algn="l"/>
                      <a:r>
                        <a:rPr lang="en-US" sz="1200" smtClean="0">
                          <a:latin typeface="+mn-lt"/>
                        </a:rPr>
                        <a:t>In all age groups but are most common in adults</a:t>
                      </a:r>
                      <a:endParaRPr lang="en-US" sz="1200">
                        <a:latin typeface="+mn-lt"/>
                      </a:endParaRPr>
                    </a:p>
                  </a:txBody>
                  <a:tcPr>
                    <a:solidFill>
                      <a:schemeClr val="bg1"/>
                    </a:solidFill>
                  </a:tcPr>
                </a:tc>
                <a:tc>
                  <a:txBody>
                    <a:bodyPr/>
                    <a:lstStyle/>
                    <a:p>
                      <a:pPr marL="274320" indent="-274320" eaLnBrk="1" fontAlgn="auto" hangingPunct="1">
                        <a:spcAft>
                          <a:spcPts val="0"/>
                        </a:spcAft>
                        <a:buClr>
                          <a:schemeClr val="accent3"/>
                        </a:buClr>
                        <a:buFont typeface="Wingdings 2"/>
                        <a:buChar char=""/>
                        <a:defRPr/>
                      </a:pPr>
                      <a:r>
                        <a:rPr lang="en-US" sz="1100" smtClean="0"/>
                        <a:t>Occur rhythmically on both sides of the head but are often slightly higher in amplitude on the </a:t>
                      </a:r>
                      <a:r>
                        <a:rPr lang="en-US" sz="1100" b="1" smtClean="0"/>
                        <a:t>nondominant</a:t>
                      </a:r>
                      <a:r>
                        <a:rPr lang="en-US" sz="1100" smtClean="0"/>
                        <a:t> side, especially in right-handed individuals</a:t>
                      </a:r>
                    </a:p>
                    <a:p>
                      <a:pPr marL="274320" indent="-274320" eaLnBrk="1" fontAlgn="auto" hangingPunct="1">
                        <a:spcAft>
                          <a:spcPts val="0"/>
                        </a:spcAft>
                        <a:buClr>
                          <a:schemeClr val="accent3"/>
                        </a:buClr>
                        <a:buFont typeface="Wingdings 2"/>
                        <a:buChar char=""/>
                        <a:defRPr/>
                      </a:pPr>
                      <a:r>
                        <a:rPr lang="en-US" sz="1100" smtClean="0"/>
                        <a:t> Occur with </a:t>
                      </a:r>
                      <a:r>
                        <a:rPr lang="en-US" sz="1100" smtClean="0">
                          <a:solidFill>
                            <a:srgbClr val="FF0000"/>
                          </a:solidFill>
                        </a:rPr>
                        <a:t>closed eyes , relaxation, wondering mind. </a:t>
                      </a:r>
                    </a:p>
                    <a:p>
                      <a:pPr algn="l"/>
                      <a:endParaRPr lang="en-US" sz="1100">
                        <a:latin typeface="+mn-lt"/>
                      </a:endParaRPr>
                    </a:p>
                  </a:txBody>
                  <a:tcPr>
                    <a:solidFill>
                      <a:schemeClr val="bg1"/>
                    </a:solidFill>
                  </a:tcPr>
                </a:tc>
                <a:tc>
                  <a:txBody>
                    <a:bodyPr/>
                    <a:lstStyle/>
                    <a:p>
                      <a:pPr algn="l"/>
                      <a:endParaRPr lang="en-US" sz="1100">
                        <a:latin typeface="+mn-lt"/>
                      </a:endParaRPr>
                    </a:p>
                  </a:txBody>
                  <a:tcPr>
                    <a:solidFill>
                      <a:schemeClr val="bg1"/>
                    </a:solidFill>
                  </a:tcPr>
                </a:tc>
                <a:tc>
                  <a:txBody>
                    <a:bodyPr/>
                    <a:lstStyle/>
                    <a:p>
                      <a:pPr algn="ctr"/>
                      <a:endParaRPr lang="en-US" sz="1600" smtClean="0">
                        <a:latin typeface="+mn-lt"/>
                      </a:endParaRPr>
                    </a:p>
                    <a:p>
                      <a:pPr algn="ctr"/>
                      <a:endParaRPr lang="en-US" sz="1600" smtClean="0">
                        <a:latin typeface="+mn-lt"/>
                      </a:endParaRPr>
                    </a:p>
                    <a:p>
                      <a:pPr algn="ctr"/>
                      <a:r>
                        <a:rPr lang="en-US" sz="1600" smtClean="0">
                          <a:latin typeface="+mn-lt"/>
                        </a:rPr>
                        <a:t>-</a:t>
                      </a:r>
                      <a:endParaRPr lang="en-US" sz="1600">
                        <a:latin typeface="+mn-lt"/>
                      </a:endParaRPr>
                    </a:p>
                  </a:txBody>
                  <a:tcPr>
                    <a:solidFill>
                      <a:schemeClr val="bg1"/>
                    </a:solidFill>
                  </a:tcPr>
                </a:tc>
                <a:extLst>
                  <a:ext uri="{0D108BD9-81ED-4DB2-BD59-A6C34878D82A}">
                    <a16:rowId xmlns:a16="http://schemas.microsoft.com/office/drawing/2014/main" xmlns="" val="10002"/>
                  </a:ext>
                </a:extLst>
              </a:tr>
              <a:tr h="719157">
                <a:tc>
                  <a:txBody>
                    <a:bodyPr/>
                    <a:lstStyle/>
                    <a:p>
                      <a:pPr algn="ctr"/>
                      <a:endParaRPr lang="en-US" sz="1200" b="1" smtClean="0">
                        <a:solidFill>
                          <a:schemeClr val="bg2">
                            <a:lumMod val="75000"/>
                          </a:schemeClr>
                        </a:solidFill>
                        <a:latin typeface="+mn-lt"/>
                      </a:endParaRPr>
                    </a:p>
                    <a:p>
                      <a:pPr algn="ctr"/>
                      <a:r>
                        <a:rPr lang="en-US" sz="1200" b="1" smtClean="0">
                          <a:solidFill>
                            <a:schemeClr val="bg2">
                              <a:lumMod val="75000"/>
                            </a:schemeClr>
                          </a:solidFill>
                          <a:latin typeface="+mn-lt"/>
                        </a:rPr>
                        <a:t>Beta</a:t>
                      </a:r>
                      <a:endParaRPr lang="en-US" sz="1200" b="1">
                        <a:solidFill>
                          <a:schemeClr val="bg2">
                            <a:lumMod val="75000"/>
                          </a:schemeClr>
                        </a:solidFill>
                        <a:latin typeface="+mn-lt"/>
                      </a:endParaRPr>
                    </a:p>
                  </a:txBody>
                  <a:tcPr>
                    <a:solidFill>
                      <a:schemeClr val="bg1"/>
                    </a:solidFill>
                  </a:tcPr>
                </a:tc>
                <a:tc>
                  <a:txBody>
                    <a:bodyPr/>
                    <a:lstStyle/>
                    <a:p>
                      <a:pPr algn="ctr"/>
                      <a:endParaRPr lang="en-US" altLang="en-US" sz="1200" smtClean="0"/>
                    </a:p>
                    <a:p>
                      <a:pPr algn="ctr"/>
                      <a:r>
                        <a:rPr lang="en-US" altLang="en-US" sz="1200" smtClean="0"/>
                        <a:t>Greater than </a:t>
                      </a:r>
                      <a:r>
                        <a:rPr lang="en-US" altLang="en-US" sz="1200" smtClean="0">
                          <a:solidFill>
                            <a:schemeClr val="accent4">
                              <a:lumMod val="75000"/>
                            </a:schemeClr>
                          </a:solidFill>
                        </a:rPr>
                        <a:t>13</a:t>
                      </a:r>
                      <a:r>
                        <a:rPr lang="en-US" altLang="en-US" sz="1200" smtClean="0"/>
                        <a:t> hz </a:t>
                      </a:r>
                      <a:endParaRPr lang="en-US" sz="1200">
                        <a:latin typeface="+mn-lt"/>
                      </a:endParaRPr>
                    </a:p>
                  </a:txBody>
                  <a:tcPr>
                    <a:solidFill>
                      <a:schemeClr val="bg1"/>
                    </a:solidFill>
                  </a:tcPr>
                </a:tc>
                <a:tc>
                  <a:txBody>
                    <a:bodyPr/>
                    <a:lstStyle/>
                    <a:p>
                      <a:pPr algn="ctr"/>
                      <a:endParaRPr lang="en-US" sz="1600" smtClean="0"/>
                    </a:p>
                    <a:p>
                      <a:pPr algn="ctr"/>
                      <a:r>
                        <a:rPr lang="en-US" sz="1600" smtClean="0"/>
                        <a:t>-</a:t>
                      </a:r>
                      <a:endParaRPr lang="en-US" sz="1600"/>
                    </a:p>
                  </a:txBody>
                  <a:tcPr>
                    <a:solidFill>
                      <a:schemeClr val="bg1"/>
                    </a:solidFill>
                  </a:tcPr>
                </a:tc>
                <a:tc>
                  <a:txBody>
                    <a:bodyPr/>
                    <a:lstStyle/>
                    <a:p>
                      <a:r>
                        <a:rPr lang="en-US" altLang="en-US" sz="1200" smtClean="0"/>
                        <a:t>In all age groups.</a:t>
                      </a:r>
                      <a:endParaRPr lang="en-US" sz="1200"/>
                    </a:p>
                  </a:txBody>
                  <a:tcPr>
                    <a:solidFill>
                      <a:schemeClr val="bg1"/>
                    </a:solidFill>
                  </a:tcPr>
                </a:tc>
                <a:tc>
                  <a:txBody>
                    <a:bodyPr/>
                    <a:lstStyle/>
                    <a:p>
                      <a:pPr algn="ctr"/>
                      <a:endParaRPr lang="en-US" sz="1800" smtClean="0">
                        <a:latin typeface="+mn-lt"/>
                      </a:endParaRPr>
                    </a:p>
                    <a:p>
                      <a:pPr algn="ctr"/>
                      <a:r>
                        <a:rPr lang="en-US" sz="1800" smtClean="0">
                          <a:latin typeface="+mn-lt"/>
                        </a:rPr>
                        <a:t>-</a:t>
                      </a:r>
                      <a:endParaRPr lang="en-US" sz="1800">
                        <a:latin typeface="+mn-lt"/>
                      </a:endParaRPr>
                    </a:p>
                  </a:txBody>
                  <a:tcPr>
                    <a:solidFill>
                      <a:schemeClr val="bg1"/>
                    </a:solidFill>
                  </a:tcPr>
                </a:tc>
                <a:tc>
                  <a:txBody>
                    <a:bodyPr/>
                    <a:lstStyle/>
                    <a:p>
                      <a:pPr algn="l"/>
                      <a:endParaRPr lang="en-US" sz="1100">
                        <a:latin typeface="+mn-lt"/>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smtClean="0"/>
                        <a:t>Small in amplitude , usually symmetric and more evident anteriorly. </a:t>
                      </a:r>
                    </a:p>
                    <a:p>
                      <a:pPr algn="l"/>
                      <a:endParaRPr lang="en-US" sz="1100">
                        <a:latin typeface="+mn-lt"/>
                      </a:endParaRPr>
                    </a:p>
                  </a:txBody>
                  <a:tcPr>
                    <a:solidFill>
                      <a:schemeClr val="bg1"/>
                    </a:solidFill>
                  </a:tcPr>
                </a:tc>
                <a:extLst>
                  <a:ext uri="{0D108BD9-81ED-4DB2-BD59-A6C34878D82A}">
                    <a16:rowId xmlns:a16="http://schemas.microsoft.com/office/drawing/2014/main" xmlns="" val="10003"/>
                  </a:ext>
                </a:extLst>
              </a:tr>
              <a:tr h="1124835">
                <a:tc>
                  <a:txBody>
                    <a:bodyPr/>
                    <a:lstStyle/>
                    <a:p>
                      <a:pPr algn="ctr"/>
                      <a:endParaRPr lang="en-US" sz="1200" b="1" smtClean="0">
                        <a:solidFill>
                          <a:schemeClr val="bg2">
                            <a:lumMod val="75000"/>
                          </a:schemeClr>
                        </a:solidFill>
                        <a:latin typeface="+mn-lt"/>
                      </a:endParaRPr>
                    </a:p>
                    <a:p>
                      <a:pPr algn="ctr"/>
                      <a:endParaRPr lang="en-US" sz="1200" b="1" smtClean="0">
                        <a:solidFill>
                          <a:schemeClr val="bg2">
                            <a:lumMod val="75000"/>
                          </a:schemeClr>
                        </a:solidFill>
                        <a:latin typeface="+mn-lt"/>
                      </a:endParaRPr>
                    </a:p>
                    <a:p>
                      <a:pPr algn="ctr"/>
                      <a:endParaRPr lang="en-US" sz="1200" b="1" smtClean="0">
                        <a:solidFill>
                          <a:schemeClr val="bg2">
                            <a:lumMod val="75000"/>
                          </a:schemeClr>
                        </a:solidFill>
                        <a:latin typeface="+mn-lt"/>
                      </a:endParaRPr>
                    </a:p>
                    <a:p>
                      <a:pPr algn="ctr"/>
                      <a:r>
                        <a:rPr lang="en-US" sz="1200" b="1" smtClean="0">
                          <a:solidFill>
                            <a:schemeClr val="bg2">
                              <a:lumMod val="75000"/>
                            </a:schemeClr>
                          </a:solidFill>
                          <a:latin typeface="+mn-lt"/>
                        </a:rPr>
                        <a:t>Theta</a:t>
                      </a:r>
                      <a:endParaRPr lang="en-US" sz="1200" b="1">
                        <a:solidFill>
                          <a:schemeClr val="bg2">
                            <a:lumMod val="75000"/>
                          </a:schemeClr>
                        </a:solidFill>
                        <a:latin typeface="+mn-lt"/>
                      </a:endParaRPr>
                    </a:p>
                  </a:txBody>
                  <a:tcPr>
                    <a:solidFill>
                      <a:schemeClr val="bg1"/>
                    </a:solidFill>
                  </a:tcPr>
                </a:tc>
                <a:tc>
                  <a:txBody>
                    <a:bodyPr/>
                    <a:lstStyle/>
                    <a:p>
                      <a:pPr algn="ctr"/>
                      <a:endParaRPr lang="en-US" altLang="en-US" sz="1200" dirty="0" smtClean="0">
                        <a:solidFill>
                          <a:schemeClr val="accent4">
                            <a:lumMod val="75000"/>
                          </a:schemeClr>
                        </a:solidFill>
                      </a:endParaRPr>
                    </a:p>
                    <a:p>
                      <a:pPr algn="ctr"/>
                      <a:endParaRPr lang="en-US" altLang="en-US" sz="1200" dirty="0" smtClean="0">
                        <a:solidFill>
                          <a:schemeClr val="accent4">
                            <a:lumMod val="75000"/>
                          </a:schemeClr>
                        </a:solidFill>
                      </a:endParaRPr>
                    </a:p>
                    <a:p>
                      <a:pPr algn="ctr"/>
                      <a:r>
                        <a:rPr lang="en-US" altLang="en-US" sz="1200" dirty="0" smtClean="0">
                          <a:solidFill>
                            <a:schemeClr val="accent4">
                              <a:lumMod val="75000"/>
                            </a:schemeClr>
                          </a:solidFill>
                        </a:rPr>
                        <a:t>3.5-7.5</a:t>
                      </a:r>
                      <a:r>
                        <a:rPr lang="en-US" altLang="en-US" sz="1200" dirty="0" smtClean="0"/>
                        <a:t> </a:t>
                      </a:r>
                      <a:r>
                        <a:rPr lang="en-US" altLang="en-US" sz="1200" dirty="0" err="1" smtClean="0"/>
                        <a:t>hz</a:t>
                      </a:r>
                      <a:r>
                        <a:rPr lang="en-US" altLang="en-US" sz="1200" dirty="0" smtClean="0"/>
                        <a:t> </a:t>
                      </a:r>
                      <a:endParaRPr lang="en-US" sz="1200" dirty="0">
                        <a:latin typeface="+mn-lt"/>
                      </a:endParaRPr>
                    </a:p>
                  </a:txBody>
                  <a:tcPr>
                    <a:solidFill>
                      <a:schemeClr val="bg1"/>
                    </a:solidFill>
                  </a:tcPr>
                </a:tc>
                <a:tc>
                  <a:txBody>
                    <a:bodyPr/>
                    <a:lstStyle/>
                    <a:p>
                      <a:pPr algn="ctr"/>
                      <a:endParaRPr lang="en-US" sz="1600" smtClean="0"/>
                    </a:p>
                    <a:p>
                      <a:pPr algn="ctr"/>
                      <a:endParaRPr lang="en-US" sz="1600" smtClean="0"/>
                    </a:p>
                    <a:p>
                      <a:pPr algn="ctr"/>
                      <a:r>
                        <a:rPr lang="en-US" sz="1600" smtClean="0"/>
                        <a:t>-</a:t>
                      </a:r>
                      <a:endParaRPr lang="en-US" sz="1600"/>
                    </a:p>
                  </a:txBody>
                  <a:tcPr>
                    <a:solidFill>
                      <a:schemeClr val="bg1"/>
                    </a:solidFill>
                  </a:tcPr>
                </a:tc>
                <a:tc>
                  <a:txBody>
                    <a:bodyPr/>
                    <a:lstStyle/>
                    <a:p>
                      <a:r>
                        <a:rPr lang="en-US" altLang="en-US" sz="1200" smtClean="0"/>
                        <a:t>During sleep at any age</a:t>
                      </a:r>
                      <a:endParaRPr lang="en-US" sz="1200"/>
                    </a:p>
                  </a:txBody>
                  <a:tcPr>
                    <a:solidFill>
                      <a:schemeClr val="bg1"/>
                    </a:solidFill>
                  </a:tcPr>
                </a:tc>
                <a:tc>
                  <a:txBody>
                    <a:bodyPr/>
                    <a:lstStyle/>
                    <a:p>
                      <a:pPr algn="ctr"/>
                      <a:endParaRPr lang="en-US" sz="1800" smtClean="0">
                        <a:latin typeface="+mn-lt"/>
                      </a:endParaRPr>
                    </a:p>
                    <a:p>
                      <a:pPr algn="ctr"/>
                      <a:r>
                        <a:rPr lang="en-US" sz="1800" smtClean="0">
                          <a:latin typeface="+mn-lt"/>
                        </a:rPr>
                        <a:t>-</a:t>
                      </a:r>
                      <a:endParaRPr lang="en-US" sz="1800">
                        <a:latin typeface="+mn-lt"/>
                      </a:endParaRPr>
                    </a:p>
                  </a:txBody>
                  <a:tcPr>
                    <a:solidFill>
                      <a:schemeClr val="bg1"/>
                    </a:solidFill>
                  </a:tcPr>
                </a:tc>
                <a:tc>
                  <a:txBody>
                    <a:bodyPr/>
                    <a:lstStyle/>
                    <a:p>
                      <a:pPr algn="l"/>
                      <a:endParaRPr lang="en-US" sz="1100">
                        <a:latin typeface="+mn-lt"/>
                      </a:endParaRPr>
                    </a:p>
                  </a:txBody>
                  <a:tcPr>
                    <a:solidFill>
                      <a:schemeClr val="bg1"/>
                    </a:solidFill>
                  </a:tcPr>
                </a:tc>
                <a:tc>
                  <a:txBody>
                    <a:bodyPr/>
                    <a:lstStyle/>
                    <a:p>
                      <a:pPr eaLnBrk="1" hangingPunct="1"/>
                      <a:r>
                        <a:rPr lang="en-US" altLang="en-US" sz="1100" smtClean="0"/>
                        <a:t>In awake adults, these waves are abnormal if they occur in excess. </a:t>
                      </a:r>
                    </a:p>
                    <a:p>
                      <a:pPr eaLnBrk="1" hangingPunct="1"/>
                      <a:r>
                        <a:rPr lang="en-US" altLang="en-US" sz="1100" smtClean="0"/>
                        <a:t>Theta and delta waves are known collectively as slow waves.</a:t>
                      </a:r>
                    </a:p>
                    <a:p>
                      <a:pPr algn="l"/>
                      <a:endParaRPr lang="en-US" sz="1100">
                        <a:latin typeface="+mn-lt"/>
                      </a:endParaRPr>
                    </a:p>
                  </a:txBody>
                  <a:tcPr>
                    <a:solidFill>
                      <a:schemeClr val="bg1"/>
                    </a:solidFill>
                  </a:tcPr>
                </a:tc>
                <a:extLst>
                  <a:ext uri="{0D108BD9-81ED-4DB2-BD59-A6C34878D82A}">
                    <a16:rowId xmlns:a16="http://schemas.microsoft.com/office/drawing/2014/main" xmlns="" val="10004"/>
                  </a:ext>
                </a:extLst>
              </a:tr>
              <a:tr h="1733352">
                <a:tc>
                  <a:txBody>
                    <a:bodyPr/>
                    <a:lstStyle/>
                    <a:p>
                      <a:pPr algn="ctr"/>
                      <a:endParaRPr lang="en-US" sz="1200" b="1" smtClean="0">
                        <a:solidFill>
                          <a:schemeClr val="bg2">
                            <a:lumMod val="75000"/>
                          </a:schemeClr>
                        </a:solidFill>
                        <a:latin typeface="+mn-lt"/>
                      </a:endParaRPr>
                    </a:p>
                    <a:p>
                      <a:pPr algn="ctr"/>
                      <a:endParaRPr lang="en-US" sz="1200" b="1" smtClean="0">
                        <a:solidFill>
                          <a:schemeClr val="bg2">
                            <a:lumMod val="75000"/>
                          </a:schemeClr>
                        </a:solidFill>
                        <a:latin typeface="+mn-lt"/>
                      </a:endParaRPr>
                    </a:p>
                    <a:p>
                      <a:pPr algn="ctr"/>
                      <a:endParaRPr lang="en-US" sz="1200" b="1" smtClean="0">
                        <a:solidFill>
                          <a:schemeClr val="bg2">
                            <a:lumMod val="75000"/>
                          </a:schemeClr>
                        </a:solidFill>
                        <a:latin typeface="+mn-lt"/>
                      </a:endParaRPr>
                    </a:p>
                    <a:p>
                      <a:pPr algn="ctr"/>
                      <a:endParaRPr lang="en-US" sz="1200" b="1" smtClean="0">
                        <a:solidFill>
                          <a:schemeClr val="bg2">
                            <a:lumMod val="75000"/>
                          </a:schemeClr>
                        </a:solidFill>
                        <a:latin typeface="+mn-lt"/>
                      </a:endParaRPr>
                    </a:p>
                    <a:p>
                      <a:pPr algn="ctr"/>
                      <a:r>
                        <a:rPr lang="en-US" sz="1200" b="1" smtClean="0">
                          <a:solidFill>
                            <a:schemeClr val="bg2">
                              <a:lumMod val="75000"/>
                            </a:schemeClr>
                          </a:solidFill>
                          <a:latin typeface="+mn-lt"/>
                        </a:rPr>
                        <a:t>Delta </a:t>
                      </a:r>
                      <a:endParaRPr lang="en-US" sz="1200" b="1">
                        <a:solidFill>
                          <a:schemeClr val="bg2">
                            <a:lumMod val="75000"/>
                          </a:schemeClr>
                        </a:solidFill>
                        <a:latin typeface="+mn-lt"/>
                      </a:endParaRPr>
                    </a:p>
                  </a:txBody>
                  <a:tcPr>
                    <a:solidFill>
                      <a:schemeClr val="bg1"/>
                    </a:solidFill>
                  </a:tcPr>
                </a:tc>
                <a:tc>
                  <a:txBody>
                    <a:bodyPr/>
                    <a:lstStyle/>
                    <a:p>
                      <a:pPr algn="ctr" eaLnBrk="1" hangingPunct="1"/>
                      <a:endParaRPr lang="en-US" altLang="en-US" sz="1200" smtClean="0">
                        <a:solidFill>
                          <a:schemeClr val="accent4">
                            <a:lumMod val="75000"/>
                          </a:schemeClr>
                        </a:solidFill>
                      </a:endParaRPr>
                    </a:p>
                    <a:p>
                      <a:pPr algn="ctr" eaLnBrk="1" hangingPunct="1"/>
                      <a:endParaRPr lang="en-US" altLang="en-US" sz="1200" smtClean="0">
                        <a:solidFill>
                          <a:schemeClr val="accent4">
                            <a:lumMod val="75000"/>
                          </a:schemeClr>
                        </a:solidFill>
                      </a:endParaRPr>
                    </a:p>
                    <a:p>
                      <a:pPr algn="ctr" eaLnBrk="1" hangingPunct="1"/>
                      <a:endParaRPr lang="en-US" altLang="en-US" sz="1200" smtClean="0">
                        <a:solidFill>
                          <a:schemeClr val="accent4">
                            <a:lumMod val="75000"/>
                          </a:schemeClr>
                        </a:solidFill>
                      </a:endParaRPr>
                    </a:p>
                    <a:p>
                      <a:pPr algn="ctr" eaLnBrk="1" hangingPunct="1"/>
                      <a:endParaRPr lang="en-US" altLang="en-US" sz="1200" smtClean="0">
                        <a:solidFill>
                          <a:schemeClr val="accent4">
                            <a:lumMod val="75000"/>
                          </a:schemeClr>
                        </a:solidFill>
                      </a:endParaRPr>
                    </a:p>
                    <a:p>
                      <a:pPr algn="ctr" eaLnBrk="1" hangingPunct="1"/>
                      <a:r>
                        <a:rPr lang="en-US" altLang="en-US" sz="1200" smtClean="0">
                          <a:solidFill>
                            <a:schemeClr val="accent4">
                              <a:lumMod val="75000"/>
                            </a:schemeClr>
                          </a:solidFill>
                        </a:rPr>
                        <a:t>3</a:t>
                      </a:r>
                      <a:r>
                        <a:rPr lang="en-US" altLang="en-US" sz="1200" smtClean="0"/>
                        <a:t> hz or less</a:t>
                      </a:r>
                    </a:p>
                  </a:txBody>
                  <a:tcPr>
                    <a:solidFill>
                      <a:schemeClr val="bg1"/>
                    </a:solidFill>
                  </a:tcPr>
                </a:tc>
                <a:tc>
                  <a:txBody>
                    <a:bodyPr/>
                    <a:lstStyle/>
                    <a:p>
                      <a:pPr algn="ctr"/>
                      <a:endParaRPr lang="en-US" sz="1600" smtClean="0"/>
                    </a:p>
                    <a:p>
                      <a:pPr algn="ctr"/>
                      <a:endParaRPr lang="en-US" sz="1600" smtClean="0"/>
                    </a:p>
                    <a:p>
                      <a:pPr algn="ctr"/>
                      <a:endParaRPr lang="en-US" sz="1600" smtClean="0"/>
                    </a:p>
                    <a:p>
                      <a:pPr algn="ctr"/>
                      <a:r>
                        <a:rPr lang="en-US" sz="1600" smtClean="0"/>
                        <a:t>-</a:t>
                      </a:r>
                      <a:endParaRPr lang="en-US" sz="160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Normally seen in </a:t>
                      </a:r>
                      <a:r>
                        <a:rPr lang="en-US" sz="1200" dirty="0" smtClean="0">
                          <a:solidFill>
                            <a:srgbClr val="FF0000"/>
                          </a:solidFill>
                        </a:rPr>
                        <a:t>deep sleep in adults </a:t>
                      </a:r>
                      <a:r>
                        <a:rPr lang="en-US" sz="1200" dirty="0" smtClean="0"/>
                        <a:t>as well as in </a:t>
                      </a:r>
                      <a:r>
                        <a:rPr lang="en-US" sz="1200" dirty="0" smtClean="0">
                          <a:solidFill>
                            <a:srgbClr val="FF0000"/>
                          </a:solidFill>
                        </a:rPr>
                        <a:t>infants</a:t>
                      </a:r>
                      <a:r>
                        <a:rPr lang="en-US" sz="1200" dirty="0" smtClean="0"/>
                        <a:t> and </a:t>
                      </a:r>
                      <a:r>
                        <a:rPr lang="en-US" sz="1200" dirty="0" smtClean="0">
                          <a:solidFill>
                            <a:srgbClr val="FF0000"/>
                          </a:solidFill>
                        </a:rPr>
                        <a:t>children. </a:t>
                      </a:r>
                    </a:p>
                    <a:p>
                      <a:endParaRPr lang="en-US" sz="1200" dirty="0"/>
                    </a:p>
                  </a:txBody>
                  <a:tcPr>
                    <a:solidFill>
                      <a:schemeClr val="bg1"/>
                    </a:solidFill>
                  </a:tcPr>
                </a:tc>
                <a:tc>
                  <a:txBody>
                    <a:bodyPr/>
                    <a:lstStyle/>
                    <a:p>
                      <a:pPr algn="ctr"/>
                      <a:endParaRPr lang="en-US" sz="1800" smtClean="0">
                        <a:latin typeface="+mn-lt"/>
                      </a:endParaRPr>
                    </a:p>
                    <a:p>
                      <a:pPr algn="ctr"/>
                      <a:endParaRPr lang="en-US" sz="1800" smtClean="0">
                        <a:latin typeface="+mn-lt"/>
                      </a:endParaRPr>
                    </a:p>
                    <a:p>
                      <a:pPr algn="ctr"/>
                      <a:endParaRPr lang="en-US" sz="1800" smtClean="0">
                        <a:latin typeface="+mn-lt"/>
                      </a:endParaRPr>
                    </a:p>
                    <a:p>
                      <a:pPr algn="ctr"/>
                      <a:r>
                        <a:rPr lang="en-US" sz="1800" smtClean="0">
                          <a:latin typeface="+mn-lt"/>
                        </a:rPr>
                        <a:t>-</a:t>
                      </a:r>
                      <a:endParaRPr lang="en-US" sz="1800">
                        <a:latin typeface="+mn-lt"/>
                      </a:endParaRPr>
                    </a:p>
                  </a:txBody>
                  <a:tcPr>
                    <a:solidFill>
                      <a:schemeClr val="bg1"/>
                    </a:solidFill>
                  </a:tcPr>
                </a:tc>
                <a:tc>
                  <a:txBody>
                    <a:bodyPr/>
                    <a:lstStyle/>
                    <a:p>
                      <a:pPr algn="l"/>
                      <a:endParaRPr lang="en-US" sz="1100">
                        <a:latin typeface="+mn-lt"/>
                      </a:endParaRPr>
                    </a:p>
                  </a:txBody>
                  <a:tcPr>
                    <a:solidFill>
                      <a:schemeClr val="bg1"/>
                    </a:solidFill>
                  </a:tcPr>
                </a:tc>
                <a:tc>
                  <a:txBody>
                    <a:bodyPr/>
                    <a:lstStyle/>
                    <a:p>
                      <a:pPr marL="420624" indent="-384048" eaLnBrk="1" fontAlgn="auto" hangingPunct="1">
                        <a:spcAft>
                          <a:spcPts val="0"/>
                        </a:spcAft>
                        <a:buFont typeface="Wingdings" panose="05000000000000000000" pitchFamily="2" charset="2"/>
                        <a:buChar char="§"/>
                        <a:defRPr/>
                      </a:pPr>
                      <a:r>
                        <a:rPr lang="en-US" sz="1100" dirty="0" smtClean="0"/>
                        <a:t>Delta waves are abnormal in the awake adult. </a:t>
                      </a:r>
                    </a:p>
                    <a:p>
                      <a:pPr marL="420624" indent="-384048" eaLnBrk="1" fontAlgn="auto" hangingPunct="1">
                        <a:spcAft>
                          <a:spcPts val="0"/>
                        </a:spcAft>
                        <a:buFont typeface="Wingdings" panose="05000000000000000000" pitchFamily="2" charset="2"/>
                        <a:buChar char="§"/>
                        <a:defRPr/>
                      </a:pPr>
                      <a:r>
                        <a:rPr lang="en-US" sz="1100" dirty="0" smtClean="0"/>
                        <a:t>Often,  have the largest amplitude of all waves. </a:t>
                      </a:r>
                    </a:p>
                    <a:p>
                      <a:pPr marL="420624" indent="-384048" eaLnBrk="1" fontAlgn="auto" hangingPunct="1">
                        <a:spcAft>
                          <a:spcPts val="0"/>
                        </a:spcAft>
                        <a:buFont typeface="Wingdings" panose="05000000000000000000" pitchFamily="2" charset="2"/>
                        <a:buChar char="§"/>
                        <a:defRPr/>
                      </a:pPr>
                      <a:r>
                        <a:rPr lang="en-US" sz="1100" dirty="0" smtClean="0"/>
                        <a:t>Delta waves can be focal (local pathology) or diffuse (generalized dysfunction).</a:t>
                      </a:r>
                    </a:p>
                    <a:p>
                      <a:pPr algn="l"/>
                      <a:endParaRPr lang="en-US" sz="1100" dirty="0">
                        <a:latin typeface="+mn-lt"/>
                      </a:endParaRPr>
                    </a:p>
                  </a:txBody>
                  <a:tcPr>
                    <a:solidFill>
                      <a:schemeClr val="bg1"/>
                    </a:solidFill>
                  </a:tcPr>
                </a:tc>
                <a:extLst>
                  <a:ext uri="{0D108BD9-81ED-4DB2-BD59-A6C34878D82A}">
                    <a16:rowId xmlns:a16="http://schemas.microsoft.com/office/drawing/2014/main" xmlns="" val="10005"/>
                  </a:ext>
                </a:extLst>
              </a:tr>
            </a:tbl>
          </a:graphicData>
        </a:graphic>
      </p:graphicFrame>
      <p:grpSp>
        <p:nvGrpSpPr>
          <p:cNvPr id="8" name="Group 3"/>
          <p:cNvGrpSpPr>
            <a:grpSpLocks/>
          </p:cNvGrpSpPr>
          <p:nvPr/>
        </p:nvGrpSpPr>
        <p:grpSpPr bwMode="auto">
          <a:xfrm>
            <a:off x="6266231" y="1962010"/>
            <a:ext cx="3644605" cy="936104"/>
            <a:chOff x="1056" y="1296"/>
            <a:chExt cx="3840" cy="288"/>
          </a:xfrm>
        </p:grpSpPr>
        <p:grpSp>
          <p:nvGrpSpPr>
            <p:cNvPr id="9" name="Group 4"/>
            <p:cNvGrpSpPr>
              <a:grpSpLocks/>
            </p:cNvGrpSpPr>
            <p:nvPr/>
          </p:nvGrpSpPr>
          <p:grpSpPr bwMode="auto">
            <a:xfrm>
              <a:off x="1056" y="1296"/>
              <a:ext cx="768" cy="288"/>
              <a:chOff x="1056" y="1296"/>
              <a:chExt cx="768" cy="288"/>
            </a:xfrm>
          </p:grpSpPr>
          <p:sp>
            <p:nvSpPr>
              <p:cNvPr id="106" name="Line 5"/>
              <p:cNvSpPr>
                <a:spLocks noChangeShapeType="1"/>
              </p:cNvSpPr>
              <p:nvPr/>
            </p:nvSpPr>
            <p:spPr bwMode="auto">
              <a:xfrm flipV="1">
                <a:off x="1056" y="1296"/>
                <a:ext cx="48" cy="2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7" name="Line 6"/>
              <p:cNvSpPr>
                <a:spLocks noChangeShapeType="1"/>
              </p:cNvSpPr>
              <p:nvPr/>
            </p:nvSpPr>
            <p:spPr bwMode="auto">
              <a:xfrm>
                <a:off x="1104" y="1296"/>
                <a:ext cx="48" cy="2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8" name="Line 7"/>
              <p:cNvSpPr>
                <a:spLocks noChangeShapeType="1"/>
              </p:cNvSpPr>
              <p:nvPr/>
            </p:nvSpPr>
            <p:spPr bwMode="auto">
              <a:xfrm flipV="1">
                <a:off x="1152" y="1392"/>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9" name="Line 8"/>
              <p:cNvSpPr>
                <a:spLocks noChangeShapeType="1"/>
              </p:cNvSpPr>
              <p:nvPr/>
            </p:nvSpPr>
            <p:spPr bwMode="auto">
              <a:xfrm>
                <a:off x="1200" y="1392"/>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0" name="Line 9"/>
              <p:cNvSpPr>
                <a:spLocks noChangeShapeType="1"/>
              </p:cNvSpPr>
              <p:nvPr/>
            </p:nvSpPr>
            <p:spPr bwMode="auto">
              <a:xfrm flipV="1">
                <a:off x="1200" y="1344"/>
                <a:ext cx="48"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1" name="Line 10"/>
              <p:cNvSpPr>
                <a:spLocks noChangeShapeType="1"/>
              </p:cNvSpPr>
              <p:nvPr/>
            </p:nvSpPr>
            <p:spPr bwMode="auto">
              <a:xfrm>
                <a:off x="1248"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2" name="Line 11"/>
              <p:cNvSpPr>
                <a:spLocks noChangeShapeType="1"/>
              </p:cNvSpPr>
              <p:nvPr/>
            </p:nvSpPr>
            <p:spPr bwMode="auto">
              <a:xfrm flipV="1">
                <a:off x="1296" y="1440"/>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3" name="Line 12"/>
              <p:cNvSpPr>
                <a:spLocks noChangeShapeType="1"/>
              </p:cNvSpPr>
              <p:nvPr/>
            </p:nvSpPr>
            <p:spPr bwMode="auto">
              <a:xfrm>
                <a:off x="1296" y="1440"/>
                <a:ext cx="48"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4" name="Line 13"/>
              <p:cNvSpPr>
                <a:spLocks noChangeShapeType="1"/>
              </p:cNvSpPr>
              <p:nvPr/>
            </p:nvSpPr>
            <p:spPr bwMode="auto">
              <a:xfrm flipV="1">
                <a:off x="1344" y="1344"/>
                <a:ext cx="48"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5" name="Line 14"/>
              <p:cNvSpPr>
                <a:spLocks noChangeShapeType="1"/>
              </p:cNvSpPr>
              <p:nvPr/>
            </p:nvSpPr>
            <p:spPr bwMode="auto">
              <a:xfrm>
                <a:off x="1392" y="1344"/>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6" name="Line 15"/>
              <p:cNvSpPr>
                <a:spLocks noChangeShapeType="1"/>
              </p:cNvSpPr>
              <p:nvPr/>
            </p:nvSpPr>
            <p:spPr bwMode="auto">
              <a:xfrm flipV="1">
                <a:off x="1440" y="1392"/>
                <a:ext cx="48" cy="4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7" name="Line 16"/>
              <p:cNvSpPr>
                <a:spLocks noChangeShapeType="1"/>
              </p:cNvSpPr>
              <p:nvPr/>
            </p:nvSpPr>
            <p:spPr bwMode="auto">
              <a:xfrm>
                <a:off x="1488" y="1392"/>
                <a:ext cx="48"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8" name="Line 17"/>
              <p:cNvSpPr>
                <a:spLocks noChangeShapeType="1"/>
              </p:cNvSpPr>
              <p:nvPr/>
            </p:nvSpPr>
            <p:spPr bwMode="auto">
              <a:xfrm flipV="1">
                <a:off x="1536"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9" name="Line 18"/>
              <p:cNvSpPr>
                <a:spLocks noChangeShapeType="1"/>
              </p:cNvSpPr>
              <p:nvPr/>
            </p:nvSpPr>
            <p:spPr bwMode="auto">
              <a:xfrm>
                <a:off x="1584" y="1344"/>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0" name="Line 19"/>
              <p:cNvSpPr>
                <a:spLocks noChangeShapeType="1"/>
              </p:cNvSpPr>
              <p:nvPr/>
            </p:nvSpPr>
            <p:spPr bwMode="auto">
              <a:xfrm flipV="1">
                <a:off x="1584" y="1344"/>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1" name="Line 20"/>
              <p:cNvSpPr>
                <a:spLocks noChangeShapeType="1"/>
              </p:cNvSpPr>
              <p:nvPr/>
            </p:nvSpPr>
            <p:spPr bwMode="auto">
              <a:xfrm>
                <a:off x="1584"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2" name="Line 21"/>
              <p:cNvSpPr>
                <a:spLocks noChangeShapeType="1"/>
              </p:cNvSpPr>
              <p:nvPr/>
            </p:nvSpPr>
            <p:spPr bwMode="auto">
              <a:xfrm flipV="1">
                <a:off x="1632"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3" name="Line 22"/>
              <p:cNvSpPr>
                <a:spLocks noChangeShapeType="1"/>
              </p:cNvSpPr>
              <p:nvPr/>
            </p:nvSpPr>
            <p:spPr bwMode="auto">
              <a:xfrm>
                <a:off x="1680" y="1344"/>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4" name="Line 23"/>
              <p:cNvSpPr>
                <a:spLocks noChangeShapeType="1"/>
              </p:cNvSpPr>
              <p:nvPr/>
            </p:nvSpPr>
            <p:spPr bwMode="auto">
              <a:xfrm flipV="1">
                <a:off x="1680" y="1392"/>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5" name="Line 24"/>
              <p:cNvSpPr>
                <a:spLocks noChangeShapeType="1"/>
              </p:cNvSpPr>
              <p:nvPr/>
            </p:nvSpPr>
            <p:spPr bwMode="auto">
              <a:xfrm>
                <a:off x="1728" y="1392"/>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6" name="Line 25"/>
              <p:cNvSpPr>
                <a:spLocks noChangeShapeType="1"/>
              </p:cNvSpPr>
              <p:nvPr/>
            </p:nvSpPr>
            <p:spPr bwMode="auto">
              <a:xfrm flipV="1">
                <a:off x="1776" y="1392"/>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7" name="Line 26"/>
              <p:cNvSpPr>
                <a:spLocks noChangeShapeType="1"/>
              </p:cNvSpPr>
              <p:nvPr/>
            </p:nvSpPr>
            <p:spPr bwMode="auto">
              <a:xfrm>
                <a:off x="1776" y="1392"/>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 name="Group 27"/>
            <p:cNvGrpSpPr>
              <a:grpSpLocks/>
            </p:cNvGrpSpPr>
            <p:nvPr/>
          </p:nvGrpSpPr>
          <p:grpSpPr bwMode="auto">
            <a:xfrm>
              <a:off x="1824" y="1296"/>
              <a:ext cx="768" cy="288"/>
              <a:chOff x="1056" y="1296"/>
              <a:chExt cx="768" cy="288"/>
            </a:xfrm>
          </p:grpSpPr>
          <p:sp>
            <p:nvSpPr>
              <p:cNvPr id="84" name="Line 28"/>
              <p:cNvSpPr>
                <a:spLocks noChangeShapeType="1"/>
              </p:cNvSpPr>
              <p:nvPr/>
            </p:nvSpPr>
            <p:spPr bwMode="auto">
              <a:xfrm flipV="1">
                <a:off x="1056" y="1296"/>
                <a:ext cx="48" cy="2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5" name="Line 29"/>
              <p:cNvSpPr>
                <a:spLocks noChangeShapeType="1"/>
              </p:cNvSpPr>
              <p:nvPr/>
            </p:nvSpPr>
            <p:spPr bwMode="auto">
              <a:xfrm>
                <a:off x="1104" y="1296"/>
                <a:ext cx="48" cy="2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6" name="Line 30"/>
              <p:cNvSpPr>
                <a:spLocks noChangeShapeType="1"/>
              </p:cNvSpPr>
              <p:nvPr/>
            </p:nvSpPr>
            <p:spPr bwMode="auto">
              <a:xfrm flipV="1">
                <a:off x="1152" y="1392"/>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7" name="Line 31"/>
              <p:cNvSpPr>
                <a:spLocks noChangeShapeType="1"/>
              </p:cNvSpPr>
              <p:nvPr/>
            </p:nvSpPr>
            <p:spPr bwMode="auto">
              <a:xfrm>
                <a:off x="1200" y="1392"/>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8" name="Line 32"/>
              <p:cNvSpPr>
                <a:spLocks noChangeShapeType="1"/>
              </p:cNvSpPr>
              <p:nvPr/>
            </p:nvSpPr>
            <p:spPr bwMode="auto">
              <a:xfrm flipV="1">
                <a:off x="1200" y="1344"/>
                <a:ext cx="48"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9" name="Line 33"/>
              <p:cNvSpPr>
                <a:spLocks noChangeShapeType="1"/>
              </p:cNvSpPr>
              <p:nvPr/>
            </p:nvSpPr>
            <p:spPr bwMode="auto">
              <a:xfrm>
                <a:off x="1248"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0" name="Line 34"/>
              <p:cNvSpPr>
                <a:spLocks noChangeShapeType="1"/>
              </p:cNvSpPr>
              <p:nvPr/>
            </p:nvSpPr>
            <p:spPr bwMode="auto">
              <a:xfrm flipV="1">
                <a:off x="1296" y="1440"/>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1" name="Line 35"/>
              <p:cNvSpPr>
                <a:spLocks noChangeShapeType="1"/>
              </p:cNvSpPr>
              <p:nvPr/>
            </p:nvSpPr>
            <p:spPr bwMode="auto">
              <a:xfrm>
                <a:off x="1296" y="1440"/>
                <a:ext cx="48"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 name="Line 36"/>
              <p:cNvSpPr>
                <a:spLocks noChangeShapeType="1"/>
              </p:cNvSpPr>
              <p:nvPr/>
            </p:nvSpPr>
            <p:spPr bwMode="auto">
              <a:xfrm flipV="1">
                <a:off x="1344" y="1344"/>
                <a:ext cx="48"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3" name="Line 37"/>
              <p:cNvSpPr>
                <a:spLocks noChangeShapeType="1"/>
              </p:cNvSpPr>
              <p:nvPr/>
            </p:nvSpPr>
            <p:spPr bwMode="auto">
              <a:xfrm>
                <a:off x="1392" y="1344"/>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4" name="Line 38"/>
              <p:cNvSpPr>
                <a:spLocks noChangeShapeType="1"/>
              </p:cNvSpPr>
              <p:nvPr/>
            </p:nvSpPr>
            <p:spPr bwMode="auto">
              <a:xfrm flipV="1">
                <a:off x="1440" y="1392"/>
                <a:ext cx="48" cy="4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5" name="Line 39"/>
              <p:cNvSpPr>
                <a:spLocks noChangeShapeType="1"/>
              </p:cNvSpPr>
              <p:nvPr/>
            </p:nvSpPr>
            <p:spPr bwMode="auto">
              <a:xfrm>
                <a:off x="1488" y="1392"/>
                <a:ext cx="48"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6" name="Line 40"/>
              <p:cNvSpPr>
                <a:spLocks noChangeShapeType="1"/>
              </p:cNvSpPr>
              <p:nvPr/>
            </p:nvSpPr>
            <p:spPr bwMode="auto">
              <a:xfrm flipV="1">
                <a:off x="1536"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7" name="Line 41"/>
              <p:cNvSpPr>
                <a:spLocks noChangeShapeType="1"/>
              </p:cNvSpPr>
              <p:nvPr/>
            </p:nvSpPr>
            <p:spPr bwMode="auto">
              <a:xfrm>
                <a:off x="1584" y="1344"/>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8" name="Line 42"/>
              <p:cNvSpPr>
                <a:spLocks noChangeShapeType="1"/>
              </p:cNvSpPr>
              <p:nvPr/>
            </p:nvSpPr>
            <p:spPr bwMode="auto">
              <a:xfrm flipV="1">
                <a:off x="1584" y="1344"/>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9" name="Line 43"/>
              <p:cNvSpPr>
                <a:spLocks noChangeShapeType="1"/>
              </p:cNvSpPr>
              <p:nvPr/>
            </p:nvSpPr>
            <p:spPr bwMode="auto">
              <a:xfrm>
                <a:off x="1584"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0" name="Line 44"/>
              <p:cNvSpPr>
                <a:spLocks noChangeShapeType="1"/>
              </p:cNvSpPr>
              <p:nvPr/>
            </p:nvSpPr>
            <p:spPr bwMode="auto">
              <a:xfrm flipV="1">
                <a:off x="1632"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1" name="Line 45"/>
              <p:cNvSpPr>
                <a:spLocks noChangeShapeType="1"/>
              </p:cNvSpPr>
              <p:nvPr/>
            </p:nvSpPr>
            <p:spPr bwMode="auto">
              <a:xfrm>
                <a:off x="1680" y="1344"/>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 name="Line 46"/>
              <p:cNvSpPr>
                <a:spLocks noChangeShapeType="1"/>
              </p:cNvSpPr>
              <p:nvPr/>
            </p:nvSpPr>
            <p:spPr bwMode="auto">
              <a:xfrm flipV="1">
                <a:off x="1680" y="1392"/>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 name="Line 47"/>
              <p:cNvSpPr>
                <a:spLocks noChangeShapeType="1"/>
              </p:cNvSpPr>
              <p:nvPr/>
            </p:nvSpPr>
            <p:spPr bwMode="auto">
              <a:xfrm>
                <a:off x="1728" y="1392"/>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 name="Line 48"/>
              <p:cNvSpPr>
                <a:spLocks noChangeShapeType="1"/>
              </p:cNvSpPr>
              <p:nvPr/>
            </p:nvSpPr>
            <p:spPr bwMode="auto">
              <a:xfrm flipV="1">
                <a:off x="1776" y="1392"/>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 name="Line 49"/>
              <p:cNvSpPr>
                <a:spLocks noChangeShapeType="1"/>
              </p:cNvSpPr>
              <p:nvPr/>
            </p:nvSpPr>
            <p:spPr bwMode="auto">
              <a:xfrm>
                <a:off x="1776" y="1392"/>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 name="Group 50"/>
            <p:cNvGrpSpPr>
              <a:grpSpLocks/>
            </p:cNvGrpSpPr>
            <p:nvPr/>
          </p:nvGrpSpPr>
          <p:grpSpPr bwMode="auto">
            <a:xfrm flipH="1">
              <a:off x="2592" y="1296"/>
              <a:ext cx="768" cy="288"/>
              <a:chOff x="1056" y="1296"/>
              <a:chExt cx="768" cy="288"/>
            </a:xfrm>
          </p:grpSpPr>
          <p:sp>
            <p:nvSpPr>
              <p:cNvPr id="62" name="Line 51"/>
              <p:cNvSpPr>
                <a:spLocks noChangeShapeType="1"/>
              </p:cNvSpPr>
              <p:nvPr/>
            </p:nvSpPr>
            <p:spPr bwMode="auto">
              <a:xfrm flipV="1">
                <a:off x="1056" y="1296"/>
                <a:ext cx="48" cy="2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3" name="Line 52"/>
              <p:cNvSpPr>
                <a:spLocks noChangeShapeType="1"/>
              </p:cNvSpPr>
              <p:nvPr/>
            </p:nvSpPr>
            <p:spPr bwMode="auto">
              <a:xfrm>
                <a:off x="1104" y="1296"/>
                <a:ext cx="48" cy="2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 name="Line 53"/>
              <p:cNvSpPr>
                <a:spLocks noChangeShapeType="1"/>
              </p:cNvSpPr>
              <p:nvPr/>
            </p:nvSpPr>
            <p:spPr bwMode="auto">
              <a:xfrm flipV="1">
                <a:off x="1152" y="1392"/>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5" name="Line 54"/>
              <p:cNvSpPr>
                <a:spLocks noChangeShapeType="1"/>
              </p:cNvSpPr>
              <p:nvPr/>
            </p:nvSpPr>
            <p:spPr bwMode="auto">
              <a:xfrm>
                <a:off x="1200" y="1392"/>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6" name="Line 55"/>
              <p:cNvSpPr>
                <a:spLocks noChangeShapeType="1"/>
              </p:cNvSpPr>
              <p:nvPr/>
            </p:nvSpPr>
            <p:spPr bwMode="auto">
              <a:xfrm flipV="1">
                <a:off x="1200" y="1344"/>
                <a:ext cx="48"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7" name="Line 56"/>
              <p:cNvSpPr>
                <a:spLocks noChangeShapeType="1"/>
              </p:cNvSpPr>
              <p:nvPr/>
            </p:nvSpPr>
            <p:spPr bwMode="auto">
              <a:xfrm>
                <a:off x="1248"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8" name="Line 57"/>
              <p:cNvSpPr>
                <a:spLocks noChangeShapeType="1"/>
              </p:cNvSpPr>
              <p:nvPr/>
            </p:nvSpPr>
            <p:spPr bwMode="auto">
              <a:xfrm flipV="1">
                <a:off x="1296" y="1440"/>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9" name="Line 58"/>
              <p:cNvSpPr>
                <a:spLocks noChangeShapeType="1"/>
              </p:cNvSpPr>
              <p:nvPr/>
            </p:nvSpPr>
            <p:spPr bwMode="auto">
              <a:xfrm>
                <a:off x="1296" y="1440"/>
                <a:ext cx="48"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0" name="Line 59"/>
              <p:cNvSpPr>
                <a:spLocks noChangeShapeType="1"/>
              </p:cNvSpPr>
              <p:nvPr/>
            </p:nvSpPr>
            <p:spPr bwMode="auto">
              <a:xfrm flipV="1">
                <a:off x="1344" y="1344"/>
                <a:ext cx="48"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1" name="Line 60"/>
              <p:cNvSpPr>
                <a:spLocks noChangeShapeType="1"/>
              </p:cNvSpPr>
              <p:nvPr/>
            </p:nvSpPr>
            <p:spPr bwMode="auto">
              <a:xfrm>
                <a:off x="1392" y="1344"/>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2" name="Line 61"/>
              <p:cNvSpPr>
                <a:spLocks noChangeShapeType="1"/>
              </p:cNvSpPr>
              <p:nvPr/>
            </p:nvSpPr>
            <p:spPr bwMode="auto">
              <a:xfrm flipV="1">
                <a:off x="1440" y="1392"/>
                <a:ext cx="48" cy="4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3" name="Line 62"/>
              <p:cNvSpPr>
                <a:spLocks noChangeShapeType="1"/>
              </p:cNvSpPr>
              <p:nvPr/>
            </p:nvSpPr>
            <p:spPr bwMode="auto">
              <a:xfrm>
                <a:off x="1488" y="1392"/>
                <a:ext cx="48"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4" name="Line 63"/>
              <p:cNvSpPr>
                <a:spLocks noChangeShapeType="1"/>
              </p:cNvSpPr>
              <p:nvPr/>
            </p:nvSpPr>
            <p:spPr bwMode="auto">
              <a:xfrm flipV="1">
                <a:off x="1536"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5" name="Line 64"/>
              <p:cNvSpPr>
                <a:spLocks noChangeShapeType="1"/>
              </p:cNvSpPr>
              <p:nvPr/>
            </p:nvSpPr>
            <p:spPr bwMode="auto">
              <a:xfrm>
                <a:off x="1584" y="1344"/>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6" name="Line 65"/>
              <p:cNvSpPr>
                <a:spLocks noChangeShapeType="1"/>
              </p:cNvSpPr>
              <p:nvPr/>
            </p:nvSpPr>
            <p:spPr bwMode="auto">
              <a:xfrm flipV="1">
                <a:off x="1584" y="1344"/>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 name="Line 66"/>
              <p:cNvSpPr>
                <a:spLocks noChangeShapeType="1"/>
              </p:cNvSpPr>
              <p:nvPr/>
            </p:nvSpPr>
            <p:spPr bwMode="auto">
              <a:xfrm>
                <a:off x="1584"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8" name="Line 67"/>
              <p:cNvSpPr>
                <a:spLocks noChangeShapeType="1"/>
              </p:cNvSpPr>
              <p:nvPr/>
            </p:nvSpPr>
            <p:spPr bwMode="auto">
              <a:xfrm flipV="1">
                <a:off x="1632"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9" name="Line 68"/>
              <p:cNvSpPr>
                <a:spLocks noChangeShapeType="1"/>
              </p:cNvSpPr>
              <p:nvPr/>
            </p:nvSpPr>
            <p:spPr bwMode="auto">
              <a:xfrm>
                <a:off x="1680" y="1344"/>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0" name="Line 69"/>
              <p:cNvSpPr>
                <a:spLocks noChangeShapeType="1"/>
              </p:cNvSpPr>
              <p:nvPr/>
            </p:nvSpPr>
            <p:spPr bwMode="auto">
              <a:xfrm flipV="1">
                <a:off x="1680" y="1392"/>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1" name="Line 70"/>
              <p:cNvSpPr>
                <a:spLocks noChangeShapeType="1"/>
              </p:cNvSpPr>
              <p:nvPr/>
            </p:nvSpPr>
            <p:spPr bwMode="auto">
              <a:xfrm>
                <a:off x="1728" y="1392"/>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 name="Line 71"/>
              <p:cNvSpPr>
                <a:spLocks noChangeShapeType="1"/>
              </p:cNvSpPr>
              <p:nvPr/>
            </p:nvSpPr>
            <p:spPr bwMode="auto">
              <a:xfrm flipV="1">
                <a:off x="1776" y="1392"/>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3" name="Line 72"/>
              <p:cNvSpPr>
                <a:spLocks noChangeShapeType="1"/>
              </p:cNvSpPr>
              <p:nvPr/>
            </p:nvSpPr>
            <p:spPr bwMode="auto">
              <a:xfrm>
                <a:off x="1776" y="1392"/>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2" name="Group 73"/>
            <p:cNvGrpSpPr>
              <a:grpSpLocks/>
            </p:cNvGrpSpPr>
            <p:nvPr/>
          </p:nvGrpSpPr>
          <p:grpSpPr bwMode="auto">
            <a:xfrm>
              <a:off x="3360" y="1296"/>
              <a:ext cx="768" cy="288"/>
              <a:chOff x="1056" y="1296"/>
              <a:chExt cx="768" cy="288"/>
            </a:xfrm>
          </p:grpSpPr>
          <p:sp>
            <p:nvSpPr>
              <p:cNvPr id="36" name="Line 74"/>
              <p:cNvSpPr>
                <a:spLocks noChangeShapeType="1"/>
              </p:cNvSpPr>
              <p:nvPr/>
            </p:nvSpPr>
            <p:spPr bwMode="auto">
              <a:xfrm flipV="1">
                <a:off x="1056" y="1296"/>
                <a:ext cx="48" cy="2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7" name="Line 75"/>
              <p:cNvSpPr>
                <a:spLocks noChangeShapeType="1"/>
              </p:cNvSpPr>
              <p:nvPr/>
            </p:nvSpPr>
            <p:spPr bwMode="auto">
              <a:xfrm>
                <a:off x="1104" y="1296"/>
                <a:ext cx="48" cy="2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 name="Line 76"/>
              <p:cNvSpPr>
                <a:spLocks noChangeShapeType="1"/>
              </p:cNvSpPr>
              <p:nvPr/>
            </p:nvSpPr>
            <p:spPr bwMode="auto">
              <a:xfrm flipV="1">
                <a:off x="1152" y="1392"/>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 name="Line 77"/>
              <p:cNvSpPr>
                <a:spLocks noChangeShapeType="1"/>
              </p:cNvSpPr>
              <p:nvPr/>
            </p:nvSpPr>
            <p:spPr bwMode="auto">
              <a:xfrm>
                <a:off x="1200" y="1392"/>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 name="Line 78"/>
              <p:cNvSpPr>
                <a:spLocks noChangeShapeType="1"/>
              </p:cNvSpPr>
              <p:nvPr/>
            </p:nvSpPr>
            <p:spPr bwMode="auto">
              <a:xfrm flipV="1">
                <a:off x="1200" y="1344"/>
                <a:ext cx="48"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5" name="Line 79"/>
              <p:cNvSpPr>
                <a:spLocks noChangeShapeType="1"/>
              </p:cNvSpPr>
              <p:nvPr/>
            </p:nvSpPr>
            <p:spPr bwMode="auto">
              <a:xfrm>
                <a:off x="1248"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6" name="Line 80"/>
              <p:cNvSpPr>
                <a:spLocks noChangeShapeType="1"/>
              </p:cNvSpPr>
              <p:nvPr/>
            </p:nvSpPr>
            <p:spPr bwMode="auto">
              <a:xfrm flipV="1">
                <a:off x="1296" y="1440"/>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7" name="Line 81"/>
              <p:cNvSpPr>
                <a:spLocks noChangeShapeType="1"/>
              </p:cNvSpPr>
              <p:nvPr/>
            </p:nvSpPr>
            <p:spPr bwMode="auto">
              <a:xfrm>
                <a:off x="1296" y="1440"/>
                <a:ext cx="48"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 name="Line 82"/>
              <p:cNvSpPr>
                <a:spLocks noChangeShapeType="1"/>
              </p:cNvSpPr>
              <p:nvPr/>
            </p:nvSpPr>
            <p:spPr bwMode="auto">
              <a:xfrm flipV="1">
                <a:off x="1344" y="1344"/>
                <a:ext cx="48"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 name="Line 83"/>
              <p:cNvSpPr>
                <a:spLocks noChangeShapeType="1"/>
              </p:cNvSpPr>
              <p:nvPr/>
            </p:nvSpPr>
            <p:spPr bwMode="auto">
              <a:xfrm>
                <a:off x="1392" y="1344"/>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 name="Line 84"/>
              <p:cNvSpPr>
                <a:spLocks noChangeShapeType="1"/>
              </p:cNvSpPr>
              <p:nvPr/>
            </p:nvSpPr>
            <p:spPr bwMode="auto">
              <a:xfrm flipV="1">
                <a:off x="1440" y="1392"/>
                <a:ext cx="48" cy="4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 name="Line 85"/>
              <p:cNvSpPr>
                <a:spLocks noChangeShapeType="1"/>
              </p:cNvSpPr>
              <p:nvPr/>
            </p:nvSpPr>
            <p:spPr bwMode="auto">
              <a:xfrm>
                <a:off x="1488" y="1392"/>
                <a:ext cx="48"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2" name="Line 86"/>
              <p:cNvSpPr>
                <a:spLocks noChangeShapeType="1"/>
              </p:cNvSpPr>
              <p:nvPr/>
            </p:nvSpPr>
            <p:spPr bwMode="auto">
              <a:xfrm flipV="1">
                <a:off x="1536"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3" name="Line 87"/>
              <p:cNvSpPr>
                <a:spLocks noChangeShapeType="1"/>
              </p:cNvSpPr>
              <p:nvPr/>
            </p:nvSpPr>
            <p:spPr bwMode="auto">
              <a:xfrm>
                <a:off x="1584" y="1344"/>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 name="Line 88"/>
              <p:cNvSpPr>
                <a:spLocks noChangeShapeType="1"/>
              </p:cNvSpPr>
              <p:nvPr/>
            </p:nvSpPr>
            <p:spPr bwMode="auto">
              <a:xfrm flipV="1">
                <a:off x="1584" y="1344"/>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5" name="Line 89"/>
              <p:cNvSpPr>
                <a:spLocks noChangeShapeType="1"/>
              </p:cNvSpPr>
              <p:nvPr/>
            </p:nvSpPr>
            <p:spPr bwMode="auto">
              <a:xfrm>
                <a:off x="1584"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6" name="Line 90"/>
              <p:cNvSpPr>
                <a:spLocks noChangeShapeType="1"/>
              </p:cNvSpPr>
              <p:nvPr/>
            </p:nvSpPr>
            <p:spPr bwMode="auto">
              <a:xfrm flipV="1">
                <a:off x="1632"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7" name="Line 91"/>
              <p:cNvSpPr>
                <a:spLocks noChangeShapeType="1"/>
              </p:cNvSpPr>
              <p:nvPr/>
            </p:nvSpPr>
            <p:spPr bwMode="auto">
              <a:xfrm>
                <a:off x="1680" y="1344"/>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8" name="Line 92"/>
              <p:cNvSpPr>
                <a:spLocks noChangeShapeType="1"/>
              </p:cNvSpPr>
              <p:nvPr/>
            </p:nvSpPr>
            <p:spPr bwMode="auto">
              <a:xfrm flipV="1">
                <a:off x="1680" y="1392"/>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9" name="Line 93"/>
              <p:cNvSpPr>
                <a:spLocks noChangeShapeType="1"/>
              </p:cNvSpPr>
              <p:nvPr/>
            </p:nvSpPr>
            <p:spPr bwMode="auto">
              <a:xfrm>
                <a:off x="1728" y="1392"/>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0" name="Line 94"/>
              <p:cNvSpPr>
                <a:spLocks noChangeShapeType="1"/>
              </p:cNvSpPr>
              <p:nvPr/>
            </p:nvSpPr>
            <p:spPr bwMode="auto">
              <a:xfrm flipV="1">
                <a:off x="1776" y="1392"/>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1" name="Line 95"/>
              <p:cNvSpPr>
                <a:spLocks noChangeShapeType="1"/>
              </p:cNvSpPr>
              <p:nvPr/>
            </p:nvSpPr>
            <p:spPr bwMode="auto">
              <a:xfrm>
                <a:off x="1776" y="1392"/>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3" name="Group 96"/>
            <p:cNvGrpSpPr>
              <a:grpSpLocks/>
            </p:cNvGrpSpPr>
            <p:nvPr/>
          </p:nvGrpSpPr>
          <p:grpSpPr bwMode="auto">
            <a:xfrm flipH="1">
              <a:off x="4128" y="1296"/>
              <a:ext cx="768" cy="288"/>
              <a:chOff x="1056" y="1296"/>
              <a:chExt cx="768" cy="288"/>
            </a:xfrm>
          </p:grpSpPr>
          <p:sp>
            <p:nvSpPr>
              <p:cNvPr id="14" name="Line 97"/>
              <p:cNvSpPr>
                <a:spLocks noChangeShapeType="1"/>
              </p:cNvSpPr>
              <p:nvPr/>
            </p:nvSpPr>
            <p:spPr bwMode="auto">
              <a:xfrm flipV="1">
                <a:off x="1056" y="1296"/>
                <a:ext cx="48" cy="2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 name="Line 98"/>
              <p:cNvSpPr>
                <a:spLocks noChangeShapeType="1"/>
              </p:cNvSpPr>
              <p:nvPr/>
            </p:nvSpPr>
            <p:spPr bwMode="auto">
              <a:xfrm>
                <a:off x="1104" y="1296"/>
                <a:ext cx="48" cy="2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 name="Line 99"/>
              <p:cNvSpPr>
                <a:spLocks noChangeShapeType="1"/>
              </p:cNvSpPr>
              <p:nvPr/>
            </p:nvSpPr>
            <p:spPr bwMode="auto">
              <a:xfrm flipV="1">
                <a:off x="1152" y="1392"/>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 name="Line 100"/>
              <p:cNvSpPr>
                <a:spLocks noChangeShapeType="1"/>
              </p:cNvSpPr>
              <p:nvPr/>
            </p:nvSpPr>
            <p:spPr bwMode="auto">
              <a:xfrm>
                <a:off x="1200" y="1392"/>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 name="Line 101"/>
              <p:cNvSpPr>
                <a:spLocks noChangeShapeType="1"/>
              </p:cNvSpPr>
              <p:nvPr/>
            </p:nvSpPr>
            <p:spPr bwMode="auto">
              <a:xfrm flipV="1">
                <a:off x="1200" y="1344"/>
                <a:ext cx="48"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02"/>
              <p:cNvSpPr>
                <a:spLocks noChangeShapeType="1"/>
              </p:cNvSpPr>
              <p:nvPr/>
            </p:nvSpPr>
            <p:spPr bwMode="auto">
              <a:xfrm>
                <a:off x="1248"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 name="Line 103"/>
              <p:cNvSpPr>
                <a:spLocks noChangeShapeType="1"/>
              </p:cNvSpPr>
              <p:nvPr/>
            </p:nvSpPr>
            <p:spPr bwMode="auto">
              <a:xfrm flipV="1">
                <a:off x="1296" y="1440"/>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 name="Line 104"/>
              <p:cNvSpPr>
                <a:spLocks noChangeShapeType="1"/>
              </p:cNvSpPr>
              <p:nvPr/>
            </p:nvSpPr>
            <p:spPr bwMode="auto">
              <a:xfrm>
                <a:off x="1296" y="1440"/>
                <a:ext cx="48"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 name="Line 105"/>
              <p:cNvSpPr>
                <a:spLocks noChangeShapeType="1"/>
              </p:cNvSpPr>
              <p:nvPr/>
            </p:nvSpPr>
            <p:spPr bwMode="auto">
              <a:xfrm flipV="1">
                <a:off x="1344" y="1344"/>
                <a:ext cx="48"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 name="Line 106"/>
              <p:cNvSpPr>
                <a:spLocks noChangeShapeType="1"/>
              </p:cNvSpPr>
              <p:nvPr/>
            </p:nvSpPr>
            <p:spPr bwMode="auto">
              <a:xfrm>
                <a:off x="1392" y="1344"/>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 name="Line 107"/>
              <p:cNvSpPr>
                <a:spLocks noChangeShapeType="1"/>
              </p:cNvSpPr>
              <p:nvPr/>
            </p:nvSpPr>
            <p:spPr bwMode="auto">
              <a:xfrm flipV="1">
                <a:off x="1440" y="1392"/>
                <a:ext cx="48" cy="4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 name="Line 108"/>
              <p:cNvSpPr>
                <a:spLocks noChangeShapeType="1"/>
              </p:cNvSpPr>
              <p:nvPr/>
            </p:nvSpPr>
            <p:spPr bwMode="auto">
              <a:xfrm>
                <a:off x="1488" y="1392"/>
                <a:ext cx="48"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 name="Line 109"/>
              <p:cNvSpPr>
                <a:spLocks noChangeShapeType="1"/>
              </p:cNvSpPr>
              <p:nvPr/>
            </p:nvSpPr>
            <p:spPr bwMode="auto">
              <a:xfrm flipV="1">
                <a:off x="1536"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 name="Line 110"/>
              <p:cNvSpPr>
                <a:spLocks noChangeShapeType="1"/>
              </p:cNvSpPr>
              <p:nvPr/>
            </p:nvSpPr>
            <p:spPr bwMode="auto">
              <a:xfrm>
                <a:off x="1584" y="1344"/>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 name="Line 111"/>
              <p:cNvSpPr>
                <a:spLocks noChangeShapeType="1"/>
              </p:cNvSpPr>
              <p:nvPr/>
            </p:nvSpPr>
            <p:spPr bwMode="auto">
              <a:xfrm flipV="1">
                <a:off x="1584" y="1344"/>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 name="Line 112"/>
              <p:cNvSpPr>
                <a:spLocks noChangeShapeType="1"/>
              </p:cNvSpPr>
              <p:nvPr/>
            </p:nvSpPr>
            <p:spPr bwMode="auto">
              <a:xfrm>
                <a:off x="1584"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 name="Line 113"/>
              <p:cNvSpPr>
                <a:spLocks noChangeShapeType="1"/>
              </p:cNvSpPr>
              <p:nvPr/>
            </p:nvSpPr>
            <p:spPr bwMode="auto">
              <a:xfrm flipV="1">
                <a:off x="1632"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1" name="Line 114"/>
              <p:cNvSpPr>
                <a:spLocks noChangeShapeType="1"/>
              </p:cNvSpPr>
              <p:nvPr/>
            </p:nvSpPr>
            <p:spPr bwMode="auto">
              <a:xfrm>
                <a:off x="1680" y="1344"/>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 name="Line 115"/>
              <p:cNvSpPr>
                <a:spLocks noChangeShapeType="1"/>
              </p:cNvSpPr>
              <p:nvPr/>
            </p:nvSpPr>
            <p:spPr bwMode="auto">
              <a:xfrm flipV="1">
                <a:off x="1680" y="1392"/>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 name="Line 116"/>
              <p:cNvSpPr>
                <a:spLocks noChangeShapeType="1"/>
              </p:cNvSpPr>
              <p:nvPr/>
            </p:nvSpPr>
            <p:spPr bwMode="auto">
              <a:xfrm>
                <a:off x="1728" y="1392"/>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 name="Line 117"/>
              <p:cNvSpPr>
                <a:spLocks noChangeShapeType="1"/>
              </p:cNvSpPr>
              <p:nvPr/>
            </p:nvSpPr>
            <p:spPr bwMode="auto">
              <a:xfrm flipV="1">
                <a:off x="1776" y="1392"/>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 name="Line 118"/>
              <p:cNvSpPr>
                <a:spLocks noChangeShapeType="1"/>
              </p:cNvSpPr>
              <p:nvPr/>
            </p:nvSpPr>
            <p:spPr bwMode="auto">
              <a:xfrm>
                <a:off x="1776" y="1392"/>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128" name="Group 208"/>
          <p:cNvGrpSpPr>
            <a:grpSpLocks/>
          </p:cNvGrpSpPr>
          <p:nvPr/>
        </p:nvGrpSpPr>
        <p:grpSpPr bwMode="auto">
          <a:xfrm>
            <a:off x="6221078" y="3468892"/>
            <a:ext cx="3644605" cy="375534"/>
            <a:chOff x="1056" y="1248"/>
            <a:chExt cx="4704" cy="240"/>
          </a:xfrm>
        </p:grpSpPr>
        <p:grpSp>
          <p:nvGrpSpPr>
            <p:cNvPr id="129" name="Group 209"/>
            <p:cNvGrpSpPr>
              <a:grpSpLocks/>
            </p:cNvGrpSpPr>
            <p:nvPr/>
          </p:nvGrpSpPr>
          <p:grpSpPr bwMode="auto">
            <a:xfrm>
              <a:off x="1056" y="1248"/>
              <a:ext cx="672" cy="240"/>
              <a:chOff x="1056" y="1296"/>
              <a:chExt cx="768" cy="288"/>
            </a:xfrm>
          </p:grpSpPr>
          <p:sp>
            <p:nvSpPr>
              <p:cNvPr id="268" name="Line 210"/>
              <p:cNvSpPr>
                <a:spLocks noChangeShapeType="1"/>
              </p:cNvSpPr>
              <p:nvPr/>
            </p:nvSpPr>
            <p:spPr bwMode="auto">
              <a:xfrm flipV="1">
                <a:off x="1056" y="1296"/>
                <a:ext cx="48" cy="2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9" name="Line 211"/>
              <p:cNvSpPr>
                <a:spLocks noChangeShapeType="1"/>
              </p:cNvSpPr>
              <p:nvPr/>
            </p:nvSpPr>
            <p:spPr bwMode="auto">
              <a:xfrm>
                <a:off x="1104" y="1296"/>
                <a:ext cx="48" cy="2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0" name="Line 212"/>
              <p:cNvSpPr>
                <a:spLocks noChangeShapeType="1"/>
              </p:cNvSpPr>
              <p:nvPr/>
            </p:nvSpPr>
            <p:spPr bwMode="auto">
              <a:xfrm flipV="1">
                <a:off x="1152" y="1392"/>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1" name="Line 213"/>
              <p:cNvSpPr>
                <a:spLocks noChangeShapeType="1"/>
              </p:cNvSpPr>
              <p:nvPr/>
            </p:nvSpPr>
            <p:spPr bwMode="auto">
              <a:xfrm>
                <a:off x="1200" y="1392"/>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2" name="Line 214"/>
              <p:cNvSpPr>
                <a:spLocks noChangeShapeType="1"/>
              </p:cNvSpPr>
              <p:nvPr/>
            </p:nvSpPr>
            <p:spPr bwMode="auto">
              <a:xfrm flipV="1">
                <a:off x="1200" y="1344"/>
                <a:ext cx="48"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3" name="Line 215"/>
              <p:cNvSpPr>
                <a:spLocks noChangeShapeType="1"/>
              </p:cNvSpPr>
              <p:nvPr/>
            </p:nvSpPr>
            <p:spPr bwMode="auto">
              <a:xfrm>
                <a:off x="1248"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4" name="Line 216"/>
              <p:cNvSpPr>
                <a:spLocks noChangeShapeType="1"/>
              </p:cNvSpPr>
              <p:nvPr/>
            </p:nvSpPr>
            <p:spPr bwMode="auto">
              <a:xfrm flipV="1">
                <a:off x="1296" y="1440"/>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5" name="Line 217"/>
              <p:cNvSpPr>
                <a:spLocks noChangeShapeType="1"/>
              </p:cNvSpPr>
              <p:nvPr/>
            </p:nvSpPr>
            <p:spPr bwMode="auto">
              <a:xfrm>
                <a:off x="1296" y="1440"/>
                <a:ext cx="48"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 name="Line 218"/>
              <p:cNvSpPr>
                <a:spLocks noChangeShapeType="1"/>
              </p:cNvSpPr>
              <p:nvPr/>
            </p:nvSpPr>
            <p:spPr bwMode="auto">
              <a:xfrm flipV="1">
                <a:off x="1344" y="1344"/>
                <a:ext cx="48"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7" name="Line 219"/>
              <p:cNvSpPr>
                <a:spLocks noChangeShapeType="1"/>
              </p:cNvSpPr>
              <p:nvPr/>
            </p:nvSpPr>
            <p:spPr bwMode="auto">
              <a:xfrm>
                <a:off x="1392" y="1344"/>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8" name="Line 220"/>
              <p:cNvSpPr>
                <a:spLocks noChangeShapeType="1"/>
              </p:cNvSpPr>
              <p:nvPr/>
            </p:nvSpPr>
            <p:spPr bwMode="auto">
              <a:xfrm flipV="1">
                <a:off x="1440" y="1392"/>
                <a:ext cx="48" cy="4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9" name="Line 221"/>
              <p:cNvSpPr>
                <a:spLocks noChangeShapeType="1"/>
              </p:cNvSpPr>
              <p:nvPr/>
            </p:nvSpPr>
            <p:spPr bwMode="auto">
              <a:xfrm>
                <a:off x="1488" y="1392"/>
                <a:ext cx="48"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0" name="Line 222"/>
              <p:cNvSpPr>
                <a:spLocks noChangeShapeType="1"/>
              </p:cNvSpPr>
              <p:nvPr/>
            </p:nvSpPr>
            <p:spPr bwMode="auto">
              <a:xfrm flipV="1">
                <a:off x="1536"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1" name="Line 223"/>
              <p:cNvSpPr>
                <a:spLocks noChangeShapeType="1"/>
              </p:cNvSpPr>
              <p:nvPr/>
            </p:nvSpPr>
            <p:spPr bwMode="auto">
              <a:xfrm>
                <a:off x="1584" y="1344"/>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2" name="Line 224"/>
              <p:cNvSpPr>
                <a:spLocks noChangeShapeType="1"/>
              </p:cNvSpPr>
              <p:nvPr/>
            </p:nvSpPr>
            <p:spPr bwMode="auto">
              <a:xfrm flipV="1">
                <a:off x="1584" y="1344"/>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3" name="Line 225"/>
              <p:cNvSpPr>
                <a:spLocks noChangeShapeType="1"/>
              </p:cNvSpPr>
              <p:nvPr/>
            </p:nvSpPr>
            <p:spPr bwMode="auto">
              <a:xfrm>
                <a:off x="1584"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4" name="Line 226"/>
              <p:cNvSpPr>
                <a:spLocks noChangeShapeType="1"/>
              </p:cNvSpPr>
              <p:nvPr/>
            </p:nvSpPr>
            <p:spPr bwMode="auto">
              <a:xfrm flipV="1">
                <a:off x="1632"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5" name="Line 227"/>
              <p:cNvSpPr>
                <a:spLocks noChangeShapeType="1"/>
              </p:cNvSpPr>
              <p:nvPr/>
            </p:nvSpPr>
            <p:spPr bwMode="auto">
              <a:xfrm>
                <a:off x="1680" y="1344"/>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 name="Line 228"/>
              <p:cNvSpPr>
                <a:spLocks noChangeShapeType="1"/>
              </p:cNvSpPr>
              <p:nvPr/>
            </p:nvSpPr>
            <p:spPr bwMode="auto">
              <a:xfrm flipV="1">
                <a:off x="1680" y="1392"/>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7" name="Line 229"/>
              <p:cNvSpPr>
                <a:spLocks noChangeShapeType="1"/>
              </p:cNvSpPr>
              <p:nvPr/>
            </p:nvSpPr>
            <p:spPr bwMode="auto">
              <a:xfrm>
                <a:off x="1728" y="1392"/>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8" name="Line 230"/>
              <p:cNvSpPr>
                <a:spLocks noChangeShapeType="1"/>
              </p:cNvSpPr>
              <p:nvPr/>
            </p:nvSpPr>
            <p:spPr bwMode="auto">
              <a:xfrm flipV="1">
                <a:off x="1776" y="1392"/>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9" name="Line 231"/>
              <p:cNvSpPr>
                <a:spLocks noChangeShapeType="1"/>
              </p:cNvSpPr>
              <p:nvPr/>
            </p:nvSpPr>
            <p:spPr bwMode="auto">
              <a:xfrm>
                <a:off x="1776" y="1392"/>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30" name="Group 232"/>
            <p:cNvGrpSpPr>
              <a:grpSpLocks/>
            </p:cNvGrpSpPr>
            <p:nvPr/>
          </p:nvGrpSpPr>
          <p:grpSpPr bwMode="auto">
            <a:xfrm>
              <a:off x="1728" y="1248"/>
              <a:ext cx="672" cy="240"/>
              <a:chOff x="1056" y="1296"/>
              <a:chExt cx="768" cy="288"/>
            </a:xfrm>
          </p:grpSpPr>
          <p:sp>
            <p:nvSpPr>
              <p:cNvPr id="246" name="Line 233"/>
              <p:cNvSpPr>
                <a:spLocks noChangeShapeType="1"/>
              </p:cNvSpPr>
              <p:nvPr/>
            </p:nvSpPr>
            <p:spPr bwMode="auto">
              <a:xfrm flipV="1">
                <a:off x="1056" y="1296"/>
                <a:ext cx="48" cy="2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 name="Line 234"/>
              <p:cNvSpPr>
                <a:spLocks noChangeShapeType="1"/>
              </p:cNvSpPr>
              <p:nvPr/>
            </p:nvSpPr>
            <p:spPr bwMode="auto">
              <a:xfrm>
                <a:off x="1104" y="1296"/>
                <a:ext cx="48" cy="2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 name="Line 235"/>
              <p:cNvSpPr>
                <a:spLocks noChangeShapeType="1"/>
              </p:cNvSpPr>
              <p:nvPr/>
            </p:nvSpPr>
            <p:spPr bwMode="auto">
              <a:xfrm flipV="1">
                <a:off x="1152" y="1392"/>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9" name="Line 236"/>
              <p:cNvSpPr>
                <a:spLocks noChangeShapeType="1"/>
              </p:cNvSpPr>
              <p:nvPr/>
            </p:nvSpPr>
            <p:spPr bwMode="auto">
              <a:xfrm>
                <a:off x="1200" y="1392"/>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0" name="Line 237"/>
              <p:cNvSpPr>
                <a:spLocks noChangeShapeType="1"/>
              </p:cNvSpPr>
              <p:nvPr/>
            </p:nvSpPr>
            <p:spPr bwMode="auto">
              <a:xfrm flipV="1">
                <a:off x="1200" y="1344"/>
                <a:ext cx="48"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1" name="Line 238"/>
              <p:cNvSpPr>
                <a:spLocks noChangeShapeType="1"/>
              </p:cNvSpPr>
              <p:nvPr/>
            </p:nvSpPr>
            <p:spPr bwMode="auto">
              <a:xfrm>
                <a:off x="1248"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2" name="Line 239"/>
              <p:cNvSpPr>
                <a:spLocks noChangeShapeType="1"/>
              </p:cNvSpPr>
              <p:nvPr/>
            </p:nvSpPr>
            <p:spPr bwMode="auto">
              <a:xfrm flipV="1">
                <a:off x="1296" y="1440"/>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3" name="Line 240"/>
              <p:cNvSpPr>
                <a:spLocks noChangeShapeType="1"/>
              </p:cNvSpPr>
              <p:nvPr/>
            </p:nvSpPr>
            <p:spPr bwMode="auto">
              <a:xfrm>
                <a:off x="1296" y="1440"/>
                <a:ext cx="48"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4" name="Line 241"/>
              <p:cNvSpPr>
                <a:spLocks noChangeShapeType="1"/>
              </p:cNvSpPr>
              <p:nvPr/>
            </p:nvSpPr>
            <p:spPr bwMode="auto">
              <a:xfrm flipV="1">
                <a:off x="1344" y="1344"/>
                <a:ext cx="48"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5" name="Line 242"/>
              <p:cNvSpPr>
                <a:spLocks noChangeShapeType="1"/>
              </p:cNvSpPr>
              <p:nvPr/>
            </p:nvSpPr>
            <p:spPr bwMode="auto">
              <a:xfrm>
                <a:off x="1392" y="1344"/>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 name="Line 243"/>
              <p:cNvSpPr>
                <a:spLocks noChangeShapeType="1"/>
              </p:cNvSpPr>
              <p:nvPr/>
            </p:nvSpPr>
            <p:spPr bwMode="auto">
              <a:xfrm flipV="1">
                <a:off x="1440" y="1392"/>
                <a:ext cx="48" cy="4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7" name="Line 244"/>
              <p:cNvSpPr>
                <a:spLocks noChangeShapeType="1"/>
              </p:cNvSpPr>
              <p:nvPr/>
            </p:nvSpPr>
            <p:spPr bwMode="auto">
              <a:xfrm>
                <a:off x="1488" y="1392"/>
                <a:ext cx="48"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8" name="Line 245"/>
              <p:cNvSpPr>
                <a:spLocks noChangeShapeType="1"/>
              </p:cNvSpPr>
              <p:nvPr/>
            </p:nvSpPr>
            <p:spPr bwMode="auto">
              <a:xfrm flipV="1">
                <a:off x="1536"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9" name="Line 246"/>
              <p:cNvSpPr>
                <a:spLocks noChangeShapeType="1"/>
              </p:cNvSpPr>
              <p:nvPr/>
            </p:nvSpPr>
            <p:spPr bwMode="auto">
              <a:xfrm>
                <a:off x="1584" y="1344"/>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0" name="Line 247"/>
              <p:cNvSpPr>
                <a:spLocks noChangeShapeType="1"/>
              </p:cNvSpPr>
              <p:nvPr/>
            </p:nvSpPr>
            <p:spPr bwMode="auto">
              <a:xfrm flipV="1">
                <a:off x="1584" y="1344"/>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1" name="Line 248"/>
              <p:cNvSpPr>
                <a:spLocks noChangeShapeType="1"/>
              </p:cNvSpPr>
              <p:nvPr/>
            </p:nvSpPr>
            <p:spPr bwMode="auto">
              <a:xfrm>
                <a:off x="1584"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2" name="Line 249"/>
              <p:cNvSpPr>
                <a:spLocks noChangeShapeType="1"/>
              </p:cNvSpPr>
              <p:nvPr/>
            </p:nvSpPr>
            <p:spPr bwMode="auto">
              <a:xfrm flipV="1">
                <a:off x="1632"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3" name="Line 250"/>
              <p:cNvSpPr>
                <a:spLocks noChangeShapeType="1"/>
              </p:cNvSpPr>
              <p:nvPr/>
            </p:nvSpPr>
            <p:spPr bwMode="auto">
              <a:xfrm>
                <a:off x="1680" y="1344"/>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4" name="Line 251"/>
              <p:cNvSpPr>
                <a:spLocks noChangeShapeType="1"/>
              </p:cNvSpPr>
              <p:nvPr/>
            </p:nvSpPr>
            <p:spPr bwMode="auto">
              <a:xfrm flipV="1">
                <a:off x="1680" y="1392"/>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5" name="Line 252"/>
              <p:cNvSpPr>
                <a:spLocks noChangeShapeType="1"/>
              </p:cNvSpPr>
              <p:nvPr/>
            </p:nvSpPr>
            <p:spPr bwMode="auto">
              <a:xfrm>
                <a:off x="1728" y="1392"/>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 name="Line 253"/>
              <p:cNvSpPr>
                <a:spLocks noChangeShapeType="1"/>
              </p:cNvSpPr>
              <p:nvPr/>
            </p:nvSpPr>
            <p:spPr bwMode="auto">
              <a:xfrm flipV="1">
                <a:off x="1776" y="1392"/>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7" name="Line 254"/>
              <p:cNvSpPr>
                <a:spLocks noChangeShapeType="1"/>
              </p:cNvSpPr>
              <p:nvPr/>
            </p:nvSpPr>
            <p:spPr bwMode="auto">
              <a:xfrm>
                <a:off x="1776" y="1392"/>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31" name="Group 255"/>
            <p:cNvGrpSpPr>
              <a:grpSpLocks/>
            </p:cNvGrpSpPr>
            <p:nvPr/>
          </p:nvGrpSpPr>
          <p:grpSpPr bwMode="auto">
            <a:xfrm flipH="1">
              <a:off x="2400" y="1248"/>
              <a:ext cx="672" cy="240"/>
              <a:chOff x="1056" y="1296"/>
              <a:chExt cx="768" cy="288"/>
            </a:xfrm>
          </p:grpSpPr>
          <p:sp>
            <p:nvSpPr>
              <p:cNvPr id="224" name="Line 256"/>
              <p:cNvSpPr>
                <a:spLocks noChangeShapeType="1"/>
              </p:cNvSpPr>
              <p:nvPr/>
            </p:nvSpPr>
            <p:spPr bwMode="auto">
              <a:xfrm flipV="1">
                <a:off x="1056" y="1296"/>
                <a:ext cx="48" cy="2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5" name="Line 257"/>
              <p:cNvSpPr>
                <a:spLocks noChangeShapeType="1"/>
              </p:cNvSpPr>
              <p:nvPr/>
            </p:nvSpPr>
            <p:spPr bwMode="auto">
              <a:xfrm>
                <a:off x="1104" y="1296"/>
                <a:ext cx="48" cy="2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6" name="Line 258"/>
              <p:cNvSpPr>
                <a:spLocks noChangeShapeType="1"/>
              </p:cNvSpPr>
              <p:nvPr/>
            </p:nvSpPr>
            <p:spPr bwMode="auto">
              <a:xfrm flipV="1">
                <a:off x="1152" y="1392"/>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7" name="Line 259"/>
              <p:cNvSpPr>
                <a:spLocks noChangeShapeType="1"/>
              </p:cNvSpPr>
              <p:nvPr/>
            </p:nvSpPr>
            <p:spPr bwMode="auto">
              <a:xfrm>
                <a:off x="1200" y="1392"/>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8" name="Line 260"/>
              <p:cNvSpPr>
                <a:spLocks noChangeShapeType="1"/>
              </p:cNvSpPr>
              <p:nvPr/>
            </p:nvSpPr>
            <p:spPr bwMode="auto">
              <a:xfrm flipV="1">
                <a:off x="1200" y="1344"/>
                <a:ext cx="48"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9" name="Line 261"/>
              <p:cNvSpPr>
                <a:spLocks noChangeShapeType="1"/>
              </p:cNvSpPr>
              <p:nvPr/>
            </p:nvSpPr>
            <p:spPr bwMode="auto">
              <a:xfrm>
                <a:off x="1248"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0" name="Line 262"/>
              <p:cNvSpPr>
                <a:spLocks noChangeShapeType="1"/>
              </p:cNvSpPr>
              <p:nvPr/>
            </p:nvSpPr>
            <p:spPr bwMode="auto">
              <a:xfrm flipV="1">
                <a:off x="1296" y="1440"/>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1" name="Line 263"/>
              <p:cNvSpPr>
                <a:spLocks noChangeShapeType="1"/>
              </p:cNvSpPr>
              <p:nvPr/>
            </p:nvSpPr>
            <p:spPr bwMode="auto">
              <a:xfrm>
                <a:off x="1296" y="1440"/>
                <a:ext cx="48"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2" name="Line 264"/>
              <p:cNvSpPr>
                <a:spLocks noChangeShapeType="1"/>
              </p:cNvSpPr>
              <p:nvPr/>
            </p:nvSpPr>
            <p:spPr bwMode="auto">
              <a:xfrm flipV="1">
                <a:off x="1344" y="1344"/>
                <a:ext cx="48"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3" name="Line 265"/>
              <p:cNvSpPr>
                <a:spLocks noChangeShapeType="1"/>
              </p:cNvSpPr>
              <p:nvPr/>
            </p:nvSpPr>
            <p:spPr bwMode="auto">
              <a:xfrm>
                <a:off x="1392" y="1344"/>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4" name="Line 266"/>
              <p:cNvSpPr>
                <a:spLocks noChangeShapeType="1"/>
              </p:cNvSpPr>
              <p:nvPr/>
            </p:nvSpPr>
            <p:spPr bwMode="auto">
              <a:xfrm flipV="1">
                <a:off x="1440" y="1392"/>
                <a:ext cx="48" cy="4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5" name="Line 267"/>
              <p:cNvSpPr>
                <a:spLocks noChangeShapeType="1"/>
              </p:cNvSpPr>
              <p:nvPr/>
            </p:nvSpPr>
            <p:spPr bwMode="auto">
              <a:xfrm>
                <a:off x="1488" y="1392"/>
                <a:ext cx="48"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6" name="Line 268"/>
              <p:cNvSpPr>
                <a:spLocks noChangeShapeType="1"/>
              </p:cNvSpPr>
              <p:nvPr/>
            </p:nvSpPr>
            <p:spPr bwMode="auto">
              <a:xfrm flipV="1">
                <a:off x="1536"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7" name="Line 269"/>
              <p:cNvSpPr>
                <a:spLocks noChangeShapeType="1"/>
              </p:cNvSpPr>
              <p:nvPr/>
            </p:nvSpPr>
            <p:spPr bwMode="auto">
              <a:xfrm>
                <a:off x="1584" y="1344"/>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8" name="Line 270"/>
              <p:cNvSpPr>
                <a:spLocks noChangeShapeType="1"/>
              </p:cNvSpPr>
              <p:nvPr/>
            </p:nvSpPr>
            <p:spPr bwMode="auto">
              <a:xfrm flipV="1">
                <a:off x="1584" y="1344"/>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9" name="Line 271"/>
              <p:cNvSpPr>
                <a:spLocks noChangeShapeType="1"/>
              </p:cNvSpPr>
              <p:nvPr/>
            </p:nvSpPr>
            <p:spPr bwMode="auto">
              <a:xfrm>
                <a:off x="1584"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0" name="Line 272"/>
              <p:cNvSpPr>
                <a:spLocks noChangeShapeType="1"/>
              </p:cNvSpPr>
              <p:nvPr/>
            </p:nvSpPr>
            <p:spPr bwMode="auto">
              <a:xfrm flipV="1">
                <a:off x="1632"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1" name="Line 273"/>
              <p:cNvSpPr>
                <a:spLocks noChangeShapeType="1"/>
              </p:cNvSpPr>
              <p:nvPr/>
            </p:nvSpPr>
            <p:spPr bwMode="auto">
              <a:xfrm>
                <a:off x="1680" y="1344"/>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2" name="Line 274"/>
              <p:cNvSpPr>
                <a:spLocks noChangeShapeType="1"/>
              </p:cNvSpPr>
              <p:nvPr/>
            </p:nvSpPr>
            <p:spPr bwMode="auto">
              <a:xfrm flipV="1">
                <a:off x="1680" y="1392"/>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3" name="Line 275"/>
              <p:cNvSpPr>
                <a:spLocks noChangeShapeType="1"/>
              </p:cNvSpPr>
              <p:nvPr/>
            </p:nvSpPr>
            <p:spPr bwMode="auto">
              <a:xfrm>
                <a:off x="1728" y="1392"/>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4" name="Line 276"/>
              <p:cNvSpPr>
                <a:spLocks noChangeShapeType="1"/>
              </p:cNvSpPr>
              <p:nvPr/>
            </p:nvSpPr>
            <p:spPr bwMode="auto">
              <a:xfrm flipV="1">
                <a:off x="1776" y="1392"/>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5" name="Line 277"/>
              <p:cNvSpPr>
                <a:spLocks noChangeShapeType="1"/>
              </p:cNvSpPr>
              <p:nvPr/>
            </p:nvSpPr>
            <p:spPr bwMode="auto">
              <a:xfrm>
                <a:off x="1776" y="1392"/>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32" name="Group 278"/>
            <p:cNvGrpSpPr>
              <a:grpSpLocks/>
            </p:cNvGrpSpPr>
            <p:nvPr/>
          </p:nvGrpSpPr>
          <p:grpSpPr bwMode="auto">
            <a:xfrm>
              <a:off x="3072" y="1248"/>
              <a:ext cx="672" cy="240"/>
              <a:chOff x="1056" y="1296"/>
              <a:chExt cx="768" cy="288"/>
            </a:xfrm>
          </p:grpSpPr>
          <p:sp>
            <p:nvSpPr>
              <p:cNvPr id="202" name="Line 279"/>
              <p:cNvSpPr>
                <a:spLocks noChangeShapeType="1"/>
              </p:cNvSpPr>
              <p:nvPr/>
            </p:nvSpPr>
            <p:spPr bwMode="auto">
              <a:xfrm flipV="1">
                <a:off x="1056" y="1296"/>
                <a:ext cx="48" cy="2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3" name="Line 280"/>
              <p:cNvSpPr>
                <a:spLocks noChangeShapeType="1"/>
              </p:cNvSpPr>
              <p:nvPr/>
            </p:nvSpPr>
            <p:spPr bwMode="auto">
              <a:xfrm>
                <a:off x="1104" y="1296"/>
                <a:ext cx="48" cy="2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4" name="Line 281"/>
              <p:cNvSpPr>
                <a:spLocks noChangeShapeType="1"/>
              </p:cNvSpPr>
              <p:nvPr/>
            </p:nvSpPr>
            <p:spPr bwMode="auto">
              <a:xfrm flipV="1">
                <a:off x="1152" y="1392"/>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5" name="Line 282"/>
              <p:cNvSpPr>
                <a:spLocks noChangeShapeType="1"/>
              </p:cNvSpPr>
              <p:nvPr/>
            </p:nvSpPr>
            <p:spPr bwMode="auto">
              <a:xfrm>
                <a:off x="1200" y="1392"/>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6" name="Line 283"/>
              <p:cNvSpPr>
                <a:spLocks noChangeShapeType="1"/>
              </p:cNvSpPr>
              <p:nvPr/>
            </p:nvSpPr>
            <p:spPr bwMode="auto">
              <a:xfrm flipV="1">
                <a:off x="1200" y="1344"/>
                <a:ext cx="48"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7" name="Line 284"/>
              <p:cNvSpPr>
                <a:spLocks noChangeShapeType="1"/>
              </p:cNvSpPr>
              <p:nvPr/>
            </p:nvSpPr>
            <p:spPr bwMode="auto">
              <a:xfrm>
                <a:off x="1248"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8" name="Line 285"/>
              <p:cNvSpPr>
                <a:spLocks noChangeShapeType="1"/>
              </p:cNvSpPr>
              <p:nvPr/>
            </p:nvSpPr>
            <p:spPr bwMode="auto">
              <a:xfrm flipV="1">
                <a:off x="1296" y="1440"/>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9" name="Line 286"/>
              <p:cNvSpPr>
                <a:spLocks noChangeShapeType="1"/>
              </p:cNvSpPr>
              <p:nvPr/>
            </p:nvSpPr>
            <p:spPr bwMode="auto">
              <a:xfrm>
                <a:off x="1296" y="1440"/>
                <a:ext cx="48"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0" name="Line 287"/>
              <p:cNvSpPr>
                <a:spLocks noChangeShapeType="1"/>
              </p:cNvSpPr>
              <p:nvPr/>
            </p:nvSpPr>
            <p:spPr bwMode="auto">
              <a:xfrm flipV="1">
                <a:off x="1344" y="1344"/>
                <a:ext cx="48"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1" name="Line 288"/>
              <p:cNvSpPr>
                <a:spLocks noChangeShapeType="1"/>
              </p:cNvSpPr>
              <p:nvPr/>
            </p:nvSpPr>
            <p:spPr bwMode="auto">
              <a:xfrm>
                <a:off x="1392" y="1344"/>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2" name="Line 289"/>
              <p:cNvSpPr>
                <a:spLocks noChangeShapeType="1"/>
              </p:cNvSpPr>
              <p:nvPr/>
            </p:nvSpPr>
            <p:spPr bwMode="auto">
              <a:xfrm flipV="1">
                <a:off x="1440" y="1392"/>
                <a:ext cx="48" cy="4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3" name="Line 290"/>
              <p:cNvSpPr>
                <a:spLocks noChangeShapeType="1"/>
              </p:cNvSpPr>
              <p:nvPr/>
            </p:nvSpPr>
            <p:spPr bwMode="auto">
              <a:xfrm>
                <a:off x="1488" y="1392"/>
                <a:ext cx="48"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4" name="Line 291"/>
              <p:cNvSpPr>
                <a:spLocks noChangeShapeType="1"/>
              </p:cNvSpPr>
              <p:nvPr/>
            </p:nvSpPr>
            <p:spPr bwMode="auto">
              <a:xfrm flipV="1">
                <a:off x="1536"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 name="Line 292"/>
              <p:cNvSpPr>
                <a:spLocks noChangeShapeType="1"/>
              </p:cNvSpPr>
              <p:nvPr/>
            </p:nvSpPr>
            <p:spPr bwMode="auto">
              <a:xfrm>
                <a:off x="1584" y="1344"/>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6" name="Line 293"/>
              <p:cNvSpPr>
                <a:spLocks noChangeShapeType="1"/>
              </p:cNvSpPr>
              <p:nvPr/>
            </p:nvSpPr>
            <p:spPr bwMode="auto">
              <a:xfrm flipV="1">
                <a:off x="1584" y="1344"/>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7" name="Line 294"/>
              <p:cNvSpPr>
                <a:spLocks noChangeShapeType="1"/>
              </p:cNvSpPr>
              <p:nvPr/>
            </p:nvSpPr>
            <p:spPr bwMode="auto">
              <a:xfrm>
                <a:off x="1584"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8" name="Line 295"/>
              <p:cNvSpPr>
                <a:spLocks noChangeShapeType="1"/>
              </p:cNvSpPr>
              <p:nvPr/>
            </p:nvSpPr>
            <p:spPr bwMode="auto">
              <a:xfrm flipV="1">
                <a:off x="1632"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9" name="Line 296"/>
              <p:cNvSpPr>
                <a:spLocks noChangeShapeType="1"/>
              </p:cNvSpPr>
              <p:nvPr/>
            </p:nvSpPr>
            <p:spPr bwMode="auto">
              <a:xfrm>
                <a:off x="1680" y="1344"/>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0" name="Line 297"/>
              <p:cNvSpPr>
                <a:spLocks noChangeShapeType="1"/>
              </p:cNvSpPr>
              <p:nvPr/>
            </p:nvSpPr>
            <p:spPr bwMode="auto">
              <a:xfrm flipV="1">
                <a:off x="1680" y="1392"/>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1" name="Line 298"/>
              <p:cNvSpPr>
                <a:spLocks noChangeShapeType="1"/>
              </p:cNvSpPr>
              <p:nvPr/>
            </p:nvSpPr>
            <p:spPr bwMode="auto">
              <a:xfrm>
                <a:off x="1728" y="1392"/>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2" name="Line 299"/>
              <p:cNvSpPr>
                <a:spLocks noChangeShapeType="1"/>
              </p:cNvSpPr>
              <p:nvPr/>
            </p:nvSpPr>
            <p:spPr bwMode="auto">
              <a:xfrm flipV="1">
                <a:off x="1776" y="1392"/>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3" name="Line 300"/>
              <p:cNvSpPr>
                <a:spLocks noChangeShapeType="1"/>
              </p:cNvSpPr>
              <p:nvPr/>
            </p:nvSpPr>
            <p:spPr bwMode="auto">
              <a:xfrm>
                <a:off x="1776" y="1392"/>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33" name="Group 301"/>
            <p:cNvGrpSpPr>
              <a:grpSpLocks/>
            </p:cNvGrpSpPr>
            <p:nvPr/>
          </p:nvGrpSpPr>
          <p:grpSpPr bwMode="auto">
            <a:xfrm flipH="1">
              <a:off x="3744" y="1248"/>
              <a:ext cx="672" cy="240"/>
              <a:chOff x="1056" y="1296"/>
              <a:chExt cx="768" cy="288"/>
            </a:xfrm>
          </p:grpSpPr>
          <p:sp>
            <p:nvSpPr>
              <p:cNvPr id="180" name="Line 302"/>
              <p:cNvSpPr>
                <a:spLocks noChangeShapeType="1"/>
              </p:cNvSpPr>
              <p:nvPr/>
            </p:nvSpPr>
            <p:spPr bwMode="auto">
              <a:xfrm flipV="1">
                <a:off x="1056" y="1296"/>
                <a:ext cx="48" cy="2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1" name="Line 303"/>
              <p:cNvSpPr>
                <a:spLocks noChangeShapeType="1"/>
              </p:cNvSpPr>
              <p:nvPr/>
            </p:nvSpPr>
            <p:spPr bwMode="auto">
              <a:xfrm>
                <a:off x="1104" y="1296"/>
                <a:ext cx="48" cy="2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2" name="Line 304"/>
              <p:cNvSpPr>
                <a:spLocks noChangeShapeType="1"/>
              </p:cNvSpPr>
              <p:nvPr/>
            </p:nvSpPr>
            <p:spPr bwMode="auto">
              <a:xfrm flipV="1">
                <a:off x="1152" y="1392"/>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3" name="Line 305"/>
              <p:cNvSpPr>
                <a:spLocks noChangeShapeType="1"/>
              </p:cNvSpPr>
              <p:nvPr/>
            </p:nvSpPr>
            <p:spPr bwMode="auto">
              <a:xfrm>
                <a:off x="1200" y="1392"/>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 name="Line 306"/>
              <p:cNvSpPr>
                <a:spLocks noChangeShapeType="1"/>
              </p:cNvSpPr>
              <p:nvPr/>
            </p:nvSpPr>
            <p:spPr bwMode="auto">
              <a:xfrm flipV="1">
                <a:off x="1200" y="1344"/>
                <a:ext cx="48"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5" name="Line 307"/>
              <p:cNvSpPr>
                <a:spLocks noChangeShapeType="1"/>
              </p:cNvSpPr>
              <p:nvPr/>
            </p:nvSpPr>
            <p:spPr bwMode="auto">
              <a:xfrm>
                <a:off x="1248"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6" name="Line 308"/>
              <p:cNvSpPr>
                <a:spLocks noChangeShapeType="1"/>
              </p:cNvSpPr>
              <p:nvPr/>
            </p:nvSpPr>
            <p:spPr bwMode="auto">
              <a:xfrm flipV="1">
                <a:off x="1296" y="1440"/>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7" name="Line 309"/>
              <p:cNvSpPr>
                <a:spLocks noChangeShapeType="1"/>
              </p:cNvSpPr>
              <p:nvPr/>
            </p:nvSpPr>
            <p:spPr bwMode="auto">
              <a:xfrm>
                <a:off x="1296" y="1440"/>
                <a:ext cx="48"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8" name="Line 310"/>
              <p:cNvSpPr>
                <a:spLocks noChangeShapeType="1"/>
              </p:cNvSpPr>
              <p:nvPr/>
            </p:nvSpPr>
            <p:spPr bwMode="auto">
              <a:xfrm flipV="1">
                <a:off x="1344" y="1344"/>
                <a:ext cx="48"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9" name="Line 311"/>
              <p:cNvSpPr>
                <a:spLocks noChangeShapeType="1"/>
              </p:cNvSpPr>
              <p:nvPr/>
            </p:nvSpPr>
            <p:spPr bwMode="auto">
              <a:xfrm>
                <a:off x="1392" y="1344"/>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0" name="Line 312"/>
              <p:cNvSpPr>
                <a:spLocks noChangeShapeType="1"/>
              </p:cNvSpPr>
              <p:nvPr/>
            </p:nvSpPr>
            <p:spPr bwMode="auto">
              <a:xfrm flipV="1">
                <a:off x="1440" y="1392"/>
                <a:ext cx="48" cy="4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1" name="Line 313"/>
              <p:cNvSpPr>
                <a:spLocks noChangeShapeType="1"/>
              </p:cNvSpPr>
              <p:nvPr/>
            </p:nvSpPr>
            <p:spPr bwMode="auto">
              <a:xfrm>
                <a:off x="1488" y="1392"/>
                <a:ext cx="48"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2" name="Line 314"/>
              <p:cNvSpPr>
                <a:spLocks noChangeShapeType="1"/>
              </p:cNvSpPr>
              <p:nvPr/>
            </p:nvSpPr>
            <p:spPr bwMode="auto">
              <a:xfrm flipV="1">
                <a:off x="1536"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3" name="Line 315"/>
              <p:cNvSpPr>
                <a:spLocks noChangeShapeType="1"/>
              </p:cNvSpPr>
              <p:nvPr/>
            </p:nvSpPr>
            <p:spPr bwMode="auto">
              <a:xfrm>
                <a:off x="1584" y="1344"/>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4" name="Line 316"/>
              <p:cNvSpPr>
                <a:spLocks noChangeShapeType="1"/>
              </p:cNvSpPr>
              <p:nvPr/>
            </p:nvSpPr>
            <p:spPr bwMode="auto">
              <a:xfrm flipV="1">
                <a:off x="1584" y="1344"/>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5" name="Line 317"/>
              <p:cNvSpPr>
                <a:spLocks noChangeShapeType="1"/>
              </p:cNvSpPr>
              <p:nvPr/>
            </p:nvSpPr>
            <p:spPr bwMode="auto">
              <a:xfrm>
                <a:off x="1584"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6" name="Line 318"/>
              <p:cNvSpPr>
                <a:spLocks noChangeShapeType="1"/>
              </p:cNvSpPr>
              <p:nvPr/>
            </p:nvSpPr>
            <p:spPr bwMode="auto">
              <a:xfrm flipV="1">
                <a:off x="1632"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7" name="Line 319"/>
              <p:cNvSpPr>
                <a:spLocks noChangeShapeType="1"/>
              </p:cNvSpPr>
              <p:nvPr/>
            </p:nvSpPr>
            <p:spPr bwMode="auto">
              <a:xfrm>
                <a:off x="1680" y="1344"/>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8" name="Line 320"/>
              <p:cNvSpPr>
                <a:spLocks noChangeShapeType="1"/>
              </p:cNvSpPr>
              <p:nvPr/>
            </p:nvSpPr>
            <p:spPr bwMode="auto">
              <a:xfrm flipV="1">
                <a:off x="1680" y="1392"/>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9" name="Line 321"/>
              <p:cNvSpPr>
                <a:spLocks noChangeShapeType="1"/>
              </p:cNvSpPr>
              <p:nvPr/>
            </p:nvSpPr>
            <p:spPr bwMode="auto">
              <a:xfrm>
                <a:off x="1728" y="1392"/>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0" name="Line 322"/>
              <p:cNvSpPr>
                <a:spLocks noChangeShapeType="1"/>
              </p:cNvSpPr>
              <p:nvPr/>
            </p:nvSpPr>
            <p:spPr bwMode="auto">
              <a:xfrm flipV="1">
                <a:off x="1776" y="1392"/>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1" name="Line 323"/>
              <p:cNvSpPr>
                <a:spLocks noChangeShapeType="1"/>
              </p:cNvSpPr>
              <p:nvPr/>
            </p:nvSpPr>
            <p:spPr bwMode="auto">
              <a:xfrm>
                <a:off x="1776" y="1392"/>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34" name="Group 324"/>
            <p:cNvGrpSpPr>
              <a:grpSpLocks/>
            </p:cNvGrpSpPr>
            <p:nvPr/>
          </p:nvGrpSpPr>
          <p:grpSpPr bwMode="auto">
            <a:xfrm flipH="1">
              <a:off x="4416" y="1248"/>
              <a:ext cx="672" cy="240"/>
              <a:chOff x="1056" y="1296"/>
              <a:chExt cx="768" cy="288"/>
            </a:xfrm>
          </p:grpSpPr>
          <p:sp>
            <p:nvSpPr>
              <p:cNvPr id="158" name="Line 325"/>
              <p:cNvSpPr>
                <a:spLocks noChangeShapeType="1"/>
              </p:cNvSpPr>
              <p:nvPr/>
            </p:nvSpPr>
            <p:spPr bwMode="auto">
              <a:xfrm flipV="1">
                <a:off x="1056" y="1296"/>
                <a:ext cx="48" cy="2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9" name="Line 326"/>
              <p:cNvSpPr>
                <a:spLocks noChangeShapeType="1"/>
              </p:cNvSpPr>
              <p:nvPr/>
            </p:nvSpPr>
            <p:spPr bwMode="auto">
              <a:xfrm>
                <a:off x="1104" y="1296"/>
                <a:ext cx="48" cy="2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0" name="Line 327"/>
              <p:cNvSpPr>
                <a:spLocks noChangeShapeType="1"/>
              </p:cNvSpPr>
              <p:nvPr/>
            </p:nvSpPr>
            <p:spPr bwMode="auto">
              <a:xfrm flipV="1">
                <a:off x="1152" y="1392"/>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1" name="Line 328"/>
              <p:cNvSpPr>
                <a:spLocks noChangeShapeType="1"/>
              </p:cNvSpPr>
              <p:nvPr/>
            </p:nvSpPr>
            <p:spPr bwMode="auto">
              <a:xfrm>
                <a:off x="1200" y="1392"/>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2" name="Line 329"/>
              <p:cNvSpPr>
                <a:spLocks noChangeShapeType="1"/>
              </p:cNvSpPr>
              <p:nvPr/>
            </p:nvSpPr>
            <p:spPr bwMode="auto">
              <a:xfrm flipV="1">
                <a:off x="1200" y="1344"/>
                <a:ext cx="48"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3" name="Line 330"/>
              <p:cNvSpPr>
                <a:spLocks noChangeShapeType="1"/>
              </p:cNvSpPr>
              <p:nvPr/>
            </p:nvSpPr>
            <p:spPr bwMode="auto">
              <a:xfrm>
                <a:off x="1248"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 name="Line 331"/>
              <p:cNvSpPr>
                <a:spLocks noChangeShapeType="1"/>
              </p:cNvSpPr>
              <p:nvPr/>
            </p:nvSpPr>
            <p:spPr bwMode="auto">
              <a:xfrm flipV="1">
                <a:off x="1296" y="1440"/>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5" name="Line 332"/>
              <p:cNvSpPr>
                <a:spLocks noChangeShapeType="1"/>
              </p:cNvSpPr>
              <p:nvPr/>
            </p:nvSpPr>
            <p:spPr bwMode="auto">
              <a:xfrm>
                <a:off x="1296" y="1440"/>
                <a:ext cx="48"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6" name="Line 333"/>
              <p:cNvSpPr>
                <a:spLocks noChangeShapeType="1"/>
              </p:cNvSpPr>
              <p:nvPr/>
            </p:nvSpPr>
            <p:spPr bwMode="auto">
              <a:xfrm flipV="1">
                <a:off x="1344" y="1344"/>
                <a:ext cx="48"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7" name="Line 334"/>
              <p:cNvSpPr>
                <a:spLocks noChangeShapeType="1"/>
              </p:cNvSpPr>
              <p:nvPr/>
            </p:nvSpPr>
            <p:spPr bwMode="auto">
              <a:xfrm>
                <a:off x="1392" y="1344"/>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8" name="Line 335"/>
              <p:cNvSpPr>
                <a:spLocks noChangeShapeType="1"/>
              </p:cNvSpPr>
              <p:nvPr/>
            </p:nvSpPr>
            <p:spPr bwMode="auto">
              <a:xfrm flipV="1">
                <a:off x="1440" y="1392"/>
                <a:ext cx="48" cy="4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9" name="Line 336"/>
              <p:cNvSpPr>
                <a:spLocks noChangeShapeType="1"/>
              </p:cNvSpPr>
              <p:nvPr/>
            </p:nvSpPr>
            <p:spPr bwMode="auto">
              <a:xfrm>
                <a:off x="1488" y="1392"/>
                <a:ext cx="48"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0" name="Line 337"/>
              <p:cNvSpPr>
                <a:spLocks noChangeShapeType="1"/>
              </p:cNvSpPr>
              <p:nvPr/>
            </p:nvSpPr>
            <p:spPr bwMode="auto">
              <a:xfrm flipV="1">
                <a:off x="1536"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1" name="Line 338"/>
              <p:cNvSpPr>
                <a:spLocks noChangeShapeType="1"/>
              </p:cNvSpPr>
              <p:nvPr/>
            </p:nvSpPr>
            <p:spPr bwMode="auto">
              <a:xfrm>
                <a:off x="1584" y="1344"/>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2" name="Line 339"/>
              <p:cNvSpPr>
                <a:spLocks noChangeShapeType="1"/>
              </p:cNvSpPr>
              <p:nvPr/>
            </p:nvSpPr>
            <p:spPr bwMode="auto">
              <a:xfrm flipV="1">
                <a:off x="1584" y="1344"/>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3" name="Line 340"/>
              <p:cNvSpPr>
                <a:spLocks noChangeShapeType="1"/>
              </p:cNvSpPr>
              <p:nvPr/>
            </p:nvSpPr>
            <p:spPr bwMode="auto">
              <a:xfrm>
                <a:off x="1584"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4" name="Line 341"/>
              <p:cNvSpPr>
                <a:spLocks noChangeShapeType="1"/>
              </p:cNvSpPr>
              <p:nvPr/>
            </p:nvSpPr>
            <p:spPr bwMode="auto">
              <a:xfrm flipV="1">
                <a:off x="1632"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5" name="Line 342"/>
              <p:cNvSpPr>
                <a:spLocks noChangeShapeType="1"/>
              </p:cNvSpPr>
              <p:nvPr/>
            </p:nvSpPr>
            <p:spPr bwMode="auto">
              <a:xfrm>
                <a:off x="1680" y="1344"/>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6" name="Line 343"/>
              <p:cNvSpPr>
                <a:spLocks noChangeShapeType="1"/>
              </p:cNvSpPr>
              <p:nvPr/>
            </p:nvSpPr>
            <p:spPr bwMode="auto">
              <a:xfrm flipV="1">
                <a:off x="1680" y="1392"/>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7" name="Line 344"/>
              <p:cNvSpPr>
                <a:spLocks noChangeShapeType="1"/>
              </p:cNvSpPr>
              <p:nvPr/>
            </p:nvSpPr>
            <p:spPr bwMode="auto">
              <a:xfrm>
                <a:off x="1728" y="1392"/>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8" name="Line 345"/>
              <p:cNvSpPr>
                <a:spLocks noChangeShapeType="1"/>
              </p:cNvSpPr>
              <p:nvPr/>
            </p:nvSpPr>
            <p:spPr bwMode="auto">
              <a:xfrm flipV="1">
                <a:off x="1776" y="1392"/>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9" name="Line 346"/>
              <p:cNvSpPr>
                <a:spLocks noChangeShapeType="1"/>
              </p:cNvSpPr>
              <p:nvPr/>
            </p:nvSpPr>
            <p:spPr bwMode="auto">
              <a:xfrm>
                <a:off x="1776" y="1392"/>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35" name="Group 347"/>
            <p:cNvGrpSpPr>
              <a:grpSpLocks/>
            </p:cNvGrpSpPr>
            <p:nvPr/>
          </p:nvGrpSpPr>
          <p:grpSpPr bwMode="auto">
            <a:xfrm>
              <a:off x="5088" y="1248"/>
              <a:ext cx="672" cy="240"/>
              <a:chOff x="1056" y="1296"/>
              <a:chExt cx="768" cy="288"/>
            </a:xfrm>
          </p:grpSpPr>
          <p:sp>
            <p:nvSpPr>
              <p:cNvPr id="136" name="Line 348"/>
              <p:cNvSpPr>
                <a:spLocks noChangeShapeType="1"/>
              </p:cNvSpPr>
              <p:nvPr/>
            </p:nvSpPr>
            <p:spPr bwMode="auto">
              <a:xfrm flipV="1">
                <a:off x="1056" y="1296"/>
                <a:ext cx="48" cy="2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7" name="Line 349"/>
              <p:cNvSpPr>
                <a:spLocks noChangeShapeType="1"/>
              </p:cNvSpPr>
              <p:nvPr/>
            </p:nvSpPr>
            <p:spPr bwMode="auto">
              <a:xfrm>
                <a:off x="1104" y="1296"/>
                <a:ext cx="48" cy="2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8" name="Line 350"/>
              <p:cNvSpPr>
                <a:spLocks noChangeShapeType="1"/>
              </p:cNvSpPr>
              <p:nvPr/>
            </p:nvSpPr>
            <p:spPr bwMode="auto">
              <a:xfrm flipV="1">
                <a:off x="1152" y="1392"/>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9" name="Line 351"/>
              <p:cNvSpPr>
                <a:spLocks noChangeShapeType="1"/>
              </p:cNvSpPr>
              <p:nvPr/>
            </p:nvSpPr>
            <p:spPr bwMode="auto">
              <a:xfrm>
                <a:off x="1200" y="1392"/>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0" name="Line 352"/>
              <p:cNvSpPr>
                <a:spLocks noChangeShapeType="1"/>
              </p:cNvSpPr>
              <p:nvPr/>
            </p:nvSpPr>
            <p:spPr bwMode="auto">
              <a:xfrm flipV="1">
                <a:off x="1200" y="1344"/>
                <a:ext cx="48"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1" name="Line 353"/>
              <p:cNvSpPr>
                <a:spLocks noChangeShapeType="1"/>
              </p:cNvSpPr>
              <p:nvPr/>
            </p:nvSpPr>
            <p:spPr bwMode="auto">
              <a:xfrm>
                <a:off x="1248"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2" name="Line 354"/>
              <p:cNvSpPr>
                <a:spLocks noChangeShapeType="1"/>
              </p:cNvSpPr>
              <p:nvPr/>
            </p:nvSpPr>
            <p:spPr bwMode="auto">
              <a:xfrm flipV="1">
                <a:off x="1296" y="1440"/>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 name="Line 355"/>
              <p:cNvSpPr>
                <a:spLocks noChangeShapeType="1"/>
              </p:cNvSpPr>
              <p:nvPr/>
            </p:nvSpPr>
            <p:spPr bwMode="auto">
              <a:xfrm>
                <a:off x="1296" y="1440"/>
                <a:ext cx="48"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4" name="Line 356"/>
              <p:cNvSpPr>
                <a:spLocks noChangeShapeType="1"/>
              </p:cNvSpPr>
              <p:nvPr/>
            </p:nvSpPr>
            <p:spPr bwMode="auto">
              <a:xfrm flipV="1">
                <a:off x="1344" y="1344"/>
                <a:ext cx="48"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5" name="Line 357"/>
              <p:cNvSpPr>
                <a:spLocks noChangeShapeType="1"/>
              </p:cNvSpPr>
              <p:nvPr/>
            </p:nvSpPr>
            <p:spPr bwMode="auto">
              <a:xfrm>
                <a:off x="1392" y="1344"/>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6" name="Line 358"/>
              <p:cNvSpPr>
                <a:spLocks noChangeShapeType="1"/>
              </p:cNvSpPr>
              <p:nvPr/>
            </p:nvSpPr>
            <p:spPr bwMode="auto">
              <a:xfrm flipV="1">
                <a:off x="1440" y="1392"/>
                <a:ext cx="48" cy="4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7" name="Line 359"/>
              <p:cNvSpPr>
                <a:spLocks noChangeShapeType="1"/>
              </p:cNvSpPr>
              <p:nvPr/>
            </p:nvSpPr>
            <p:spPr bwMode="auto">
              <a:xfrm>
                <a:off x="1488" y="1392"/>
                <a:ext cx="48"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8" name="Line 360"/>
              <p:cNvSpPr>
                <a:spLocks noChangeShapeType="1"/>
              </p:cNvSpPr>
              <p:nvPr/>
            </p:nvSpPr>
            <p:spPr bwMode="auto">
              <a:xfrm flipV="1">
                <a:off x="1536"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 name="Line 361"/>
              <p:cNvSpPr>
                <a:spLocks noChangeShapeType="1"/>
              </p:cNvSpPr>
              <p:nvPr/>
            </p:nvSpPr>
            <p:spPr bwMode="auto">
              <a:xfrm>
                <a:off x="1584" y="1344"/>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0" name="Line 362"/>
              <p:cNvSpPr>
                <a:spLocks noChangeShapeType="1"/>
              </p:cNvSpPr>
              <p:nvPr/>
            </p:nvSpPr>
            <p:spPr bwMode="auto">
              <a:xfrm flipV="1">
                <a:off x="1584" y="1344"/>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1" name="Line 363"/>
              <p:cNvSpPr>
                <a:spLocks noChangeShapeType="1"/>
              </p:cNvSpPr>
              <p:nvPr/>
            </p:nvSpPr>
            <p:spPr bwMode="auto">
              <a:xfrm>
                <a:off x="1584"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2" name="Line 364"/>
              <p:cNvSpPr>
                <a:spLocks noChangeShapeType="1"/>
              </p:cNvSpPr>
              <p:nvPr/>
            </p:nvSpPr>
            <p:spPr bwMode="auto">
              <a:xfrm flipV="1">
                <a:off x="1632" y="1344"/>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 name="Line 365"/>
              <p:cNvSpPr>
                <a:spLocks noChangeShapeType="1"/>
              </p:cNvSpPr>
              <p:nvPr/>
            </p:nvSpPr>
            <p:spPr bwMode="auto">
              <a:xfrm>
                <a:off x="1680" y="1344"/>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4" name="Line 366"/>
              <p:cNvSpPr>
                <a:spLocks noChangeShapeType="1"/>
              </p:cNvSpPr>
              <p:nvPr/>
            </p:nvSpPr>
            <p:spPr bwMode="auto">
              <a:xfrm flipV="1">
                <a:off x="1680" y="1392"/>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5" name="Line 367"/>
              <p:cNvSpPr>
                <a:spLocks noChangeShapeType="1"/>
              </p:cNvSpPr>
              <p:nvPr/>
            </p:nvSpPr>
            <p:spPr bwMode="auto">
              <a:xfrm>
                <a:off x="1728" y="1392"/>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6" name="Line 368"/>
              <p:cNvSpPr>
                <a:spLocks noChangeShapeType="1"/>
              </p:cNvSpPr>
              <p:nvPr/>
            </p:nvSpPr>
            <p:spPr bwMode="auto">
              <a:xfrm flipV="1">
                <a:off x="1776" y="1392"/>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7" name="Line 369"/>
              <p:cNvSpPr>
                <a:spLocks noChangeShapeType="1"/>
              </p:cNvSpPr>
              <p:nvPr/>
            </p:nvSpPr>
            <p:spPr bwMode="auto">
              <a:xfrm>
                <a:off x="1776" y="1392"/>
                <a:ext cx="4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90" name="Group 3"/>
          <p:cNvGrpSpPr>
            <a:grpSpLocks/>
          </p:cNvGrpSpPr>
          <p:nvPr/>
        </p:nvGrpSpPr>
        <p:grpSpPr bwMode="auto">
          <a:xfrm>
            <a:off x="6367381" y="4243837"/>
            <a:ext cx="3543455" cy="824887"/>
            <a:chOff x="1152" y="1200"/>
            <a:chExt cx="4608" cy="1536"/>
          </a:xfrm>
        </p:grpSpPr>
        <p:sp>
          <p:nvSpPr>
            <p:cNvPr id="291" name="Line 4"/>
            <p:cNvSpPr>
              <a:spLocks noChangeShapeType="1"/>
            </p:cNvSpPr>
            <p:nvPr/>
          </p:nvSpPr>
          <p:spPr bwMode="auto">
            <a:xfrm flipV="1">
              <a:off x="1152" y="1488"/>
              <a:ext cx="192" cy="720"/>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2" name="Line 5"/>
            <p:cNvSpPr>
              <a:spLocks noChangeShapeType="1"/>
            </p:cNvSpPr>
            <p:nvPr/>
          </p:nvSpPr>
          <p:spPr bwMode="auto">
            <a:xfrm>
              <a:off x="1344" y="1488"/>
              <a:ext cx="144" cy="1008"/>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3" name="Line 6"/>
            <p:cNvSpPr>
              <a:spLocks noChangeShapeType="1"/>
            </p:cNvSpPr>
            <p:nvPr/>
          </p:nvSpPr>
          <p:spPr bwMode="auto">
            <a:xfrm flipV="1">
              <a:off x="1488" y="1680"/>
              <a:ext cx="96" cy="816"/>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4" name="Line 7"/>
            <p:cNvSpPr>
              <a:spLocks noChangeShapeType="1"/>
            </p:cNvSpPr>
            <p:nvPr/>
          </p:nvSpPr>
          <p:spPr bwMode="auto">
            <a:xfrm>
              <a:off x="1584" y="1680"/>
              <a:ext cx="144" cy="672"/>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5" name="Line 8"/>
            <p:cNvSpPr>
              <a:spLocks noChangeShapeType="1"/>
            </p:cNvSpPr>
            <p:nvPr/>
          </p:nvSpPr>
          <p:spPr bwMode="auto">
            <a:xfrm flipV="1">
              <a:off x="1728" y="1344"/>
              <a:ext cx="192" cy="1008"/>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6" name="Line 9"/>
            <p:cNvSpPr>
              <a:spLocks noChangeShapeType="1"/>
            </p:cNvSpPr>
            <p:nvPr/>
          </p:nvSpPr>
          <p:spPr bwMode="auto">
            <a:xfrm>
              <a:off x="1920" y="1344"/>
              <a:ext cx="240" cy="1104"/>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7" name="Line 10"/>
            <p:cNvSpPr>
              <a:spLocks noChangeShapeType="1"/>
            </p:cNvSpPr>
            <p:nvPr/>
          </p:nvSpPr>
          <p:spPr bwMode="auto">
            <a:xfrm flipV="1">
              <a:off x="2160" y="1584"/>
              <a:ext cx="96" cy="864"/>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8" name="Line 11"/>
            <p:cNvSpPr>
              <a:spLocks noChangeShapeType="1"/>
            </p:cNvSpPr>
            <p:nvPr/>
          </p:nvSpPr>
          <p:spPr bwMode="auto">
            <a:xfrm>
              <a:off x="2256" y="1584"/>
              <a:ext cx="144" cy="576"/>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9" name="Line 12"/>
            <p:cNvSpPr>
              <a:spLocks noChangeShapeType="1"/>
            </p:cNvSpPr>
            <p:nvPr/>
          </p:nvSpPr>
          <p:spPr bwMode="auto">
            <a:xfrm flipV="1">
              <a:off x="2400" y="1296"/>
              <a:ext cx="144" cy="864"/>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0" name="Line 13"/>
            <p:cNvSpPr>
              <a:spLocks noChangeShapeType="1"/>
            </p:cNvSpPr>
            <p:nvPr/>
          </p:nvSpPr>
          <p:spPr bwMode="auto">
            <a:xfrm>
              <a:off x="2544" y="1296"/>
              <a:ext cx="192" cy="1104"/>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1" name="Line 14"/>
            <p:cNvSpPr>
              <a:spLocks noChangeShapeType="1"/>
            </p:cNvSpPr>
            <p:nvPr/>
          </p:nvSpPr>
          <p:spPr bwMode="auto">
            <a:xfrm flipV="1">
              <a:off x="2736" y="1872"/>
              <a:ext cx="48" cy="528"/>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2" name="Line 15"/>
            <p:cNvSpPr>
              <a:spLocks noChangeShapeType="1"/>
            </p:cNvSpPr>
            <p:nvPr/>
          </p:nvSpPr>
          <p:spPr bwMode="auto">
            <a:xfrm>
              <a:off x="2784" y="1872"/>
              <a:ext cx="48" cy="144"/>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3" name="Line 16"/>
            <p:cNvSpPr>
              <a:spLocks noChangeShapeType="1"/>
            </p:cNvSpPr>
            <p:nvPr/>
          </p:nvSpPr>
          <p:spPr bwMode="auto">
            <a:xfrm flipV="1">
              <a:off x="2832" y="1344"/>
              <a:ext cx="144" cy="672"/>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4" name="Line 17"/>
            <p:cNvSpPr>
              <a:spLocks noChangeShapeType="1"/>
            </p:cNvSpPr>
            <p:nvPr/>
          </p:nvSpPr>
          <p:spPr bwMode="auto">
            <a:xfrm>
              <a:off x="2976" y="1344"/>
              <a:ext cx="240" cy="912"/>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5" name="Line 18"/>
            <p:cNvSpPr>
              <a:spLocks noChangeShapeType="1"/>
            </p:cNvSpPr>
            <p:nvPr/>
          </p:nvSpPr>
          <p:spPr bwMode="auto">
            <a:xfrm flipV="1">
              <a:off x="3216" y="1440"/>
              <a:ext cx="144" cy="816"/>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6" name="Line 19"/>
            <p:cNvSpPr>
              <a:spLocks noChangeShapeType="1"/>
            </p:cNvSpPr>
            <p:nvPr/>
          </p:nvSpPr>
          <p:spPr bwMode="auto">
            <a:xfrm>
              <a:off x="3360" y="1440"/>
              <a:ext cx="192" cy="960"/>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7" name="Line 20"/>
            <p:cNvSpPr>
              <a:spLocks noChangeShapeType="1"/>
            </p:cNvSpPr>
            <p:nvPr/>
          </p:nvSpPr>
          <p:spPr bwMode="auto">
            <a:xfrm flipV="1">
              <a:off x="3552" y="1200"/>
              <a:ext cx="192" cy="1200"/>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8" name="Line 21"/>
            <p:cNvSpPr>
              <a:spLocks noChangeShapeType="1"/>
            </p:cNvSpPr>
            <p:nvPr/>
          </p:nvSpPr>
          <p:spPr bwMode="auto">
            <a:xfrm>
              <a:off x="3744" y="1200"/>
              <a:ext cx="144" cy="1152"/>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9" name="Line 22"/>
            <p:cNvSpPr>
              <a:spLocks noChangeShapeType="1"/>
            </p:cNvSpPr>
            <p:nvPr/>
          </p:nvSpPr>
          <p:spPr bwMode="auto">
            <a:xfrm flipV="1">
              <a:off x="3888" y="1296"/>
              <a:ext cx="144" cy="1056"/>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10" name="Line 23"/>
            <p:cNvSpPr>
              <a:spLocks noChangeShapeType="1"/>
            </p:cNvSpPr>
            <p:nvPr/>
          </p:nvSpPr>
          <p:spPr bwMode="auto">
            <a:xfrm>
              <a:off x="4032" y="1296"/>
              <a:ext cx="192" cy="960"/>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11" name="Line 24"/>
            <p:cNvSpPr>
              <a:spLocks noChangeShapeType="1"/>
            </p:cNvSpPr>
            <p:nvPr/>
          </p:nvSpPr>
          <p:spPr bwMode="auto">
            <a:xfrm flipV="1">
              <a:off x="4224" y="1248"/>
              <a:ext cx="144" cy="1008"/>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12" name="Line 25"/>
            <p:cNvSpPr>
              <a:spLocks noChangeShapeType="1"/>
            </p:cNvSpPr>
            <p:nvPr/>
          </p:nvSpPr>
          <p:spPr bwMode="auto">
            <a:xfrm>
              <a:off x="4368" y="1248"/>
              <a:ext cx="240" cy="1488"/>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13" name="Line 26"/>
            <p:cNvSpPr>
              <a:spLocks noChangeShapeType="1"/>
            </p:cNvSpPr>
            <p:nvPr/>
          </p:nvSpPr>
          <p:spPr bwMode="auto">
            <a:xfrm flipV="1">
              <a:off x="4608" y="1584"/>
              <a:ext cx="192" cy="1152"/>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14" name="Line 27"/>
            <p:cNvSpPr>
              <a:spLocks noChangeShapeType="1"/>
            </p:cNvSpPr>
            <p:nvPr/>
          </p:nvSpPr>
          <p:spPr bwMode="auto">
            <a:xfrm>
              <a:off x="4800" y="1584"/>
              <a:ext cx="288" cy="1056"/>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15" name="Line 28"/>
            <p:cNvSpPr>
              <a:spLocks noChangeShapeType="1"/>
            </p:cNvSpPr>
            <p:nvPr/>
          </p:nvSpPr>
          <p:spPr bwMode="auto">
            <a:xfrm flipV="1">
              <a:off x="5088" y="1248"/>
              <a:ext cx="96" cy="1392"/>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16" name="Line 29"/>
            <p:cNvSpPr>
              <a:spLocks noChangeShapeType="1"/>
            </p:cNvSpPr>
            <p:nvPr/>
          </p:nvSpPr>
          <p:spPr bwMode="auto">
            <a:xfrm>
              <a:off x="5184" y="1248"/>
              <a:ext cx="384" cy="1392"/>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17" name="Line 30"/>
            <p:cNvSpPr>
              <a:spLocks noChangeShapeType="1"/>
            </p:cNvSpPr>
            <p:nvPr/>
          </p:nvSpPr>
          <p:spPr bwMode="auto">
            <a:xfrm flipV="1">
              <a:off x="5568" y="1200"/>
              <a:ext cx="192" cy="1440"/>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18" name="Group 3"/>
          <p:cNvGrpSpPr>
            <a:grpSpLocks/>
          </p:cNvGrpSpPr>
          <p:nvPr/>
        </p:nvGrpSpPr>
        <p:grpSpPr bwMode="auto">
          <a:xfrm>
            <a:off x="6266636" y="5694972"/>
            <a:ext cx="3566506" cy="741777"/>
            <a:chOff x="1152" y="1200"/>
            <a:chExt cx="4608" cy="1536"/>
          </a:xfrm>
        </p:grpSpPr>
        <p:sp>
          <p:nvSpPr>
            <p:cNvPr id="319" name="Line 4"/>
            <p:cNvSpPr>
              <a:spLocks noChangeShapeType="1"/>
            </p:cNvSpPr>
            <p:nvPr/>
          </p:nvSpPr>
          <p:spPr bwMode="auto">
            <a:xfrm flipV="1">
              <a:off x="1152" y="1488"/>
              <a:ext cx="192" cy="720"/>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0" name="Line 5"/>
            <p:cNvSpPr>
              <a:spLocks noChangeShapeType="1"/>
            </p:cNvSpPr>
            <p:nvPr/>
          </p:nvSpPr>
          <p:spPr bwMode="auto">
            <a:xfrm>
              <a:off x="1344" y="1488"/>
              <a:ext cx="144" cy="1008"/>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1" name="Line 6"/>
            <p:cNvSpPr>
              <a:spLocks noChangeShapeType="1"/>
            </p:cNvSpPr>
            <p:nvPr/>
          </p:nvSpPr>
          <p:spPr bwMode="auto">
            <a:xfrm flipV="1">
              <a:off x="1488" y="1680"/>
              <a:ext cx="96" cy="816"/>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2" name="Line 7"/>
            <p:cNvSpPr>
              <a:spLocks noChangeShapeType="1"/>
            </p:cNvSpPr>
            <p:nvPr/>
          </p:nvSpPr>
          <p:spPr bwMode="auto">
            <a:xfrm>
              <a:off x="1584" y="1680"/>
              <a:ext cx="144" cy="672"/>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3" name="Line 8"/>
            <p:cNvSpPr>
              <a:spLocks noChangeShapeType="1"/>
            </p:cNvSpPr>
            <p:nvPr/>
          </p:nvSpPr>
          <p:spPr bwMode="auto">
            <a:xfrm flipV="1">
              <a:off x="1728" y="1344"/>
              <a:ext cx="192" cy="1008"/>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4" name="Line 9"/>
            <p:cNvSpPr>
              <a:spLocks noChangeShapeType="1"/>
            </p:cNvSpPr>
            <p:nvPr/>
          </p:nvSpPr>
          <p:spPr bwMode="auto">
            <a:xfrm>
              <a:off x="1920" y="1344"/>
              <a:ext cx="240" cy="1104"/>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5" name="Line 10"/>
            <p:cNvSpPr>
              <a:spLocks noChangeShapeType="1"/>
            </p:cNvSpPr>
            <p:nvPr/>
          </p:nvSpPr>
          <p:spPr bwMode="auto">
            <a:xfrm flipV="1">
              <a:off x="2160" y="1584"/>
              <a:ext cx="96" cy="864"/>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6" name="Line 11"/>
            <p:cNvSpPr>
              <a:spLocks noChangeShapeType="1"/>
            </p:cNvSpPr>
            <p:nvPr/>
          </p:nvSpPr>
          <p:spPr bwMode="auto">
            <a:xfrm>
              <a:off x="2256" y="1584"/>
              <a:ext cx="144" cy="576"/>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 name="Line 12"/>
            <p:cNvSpPr>
              <a:spLocks noChangeShapeType="1"/>
            </p:cNvSpPr>
            <p:nvPr/>
          </p:nvSpPr>
          <p:spPr bwMode="auto">
            <a:xfrm flipV="1">
              <a:off x="2400" y="1296"/>
              <a:ext cx="144" cy="864"/>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8" name="Line 13"/>
            <p:cNvSpPr>
              <a:spLocks noChangeShapeType="1"/>
            </p:cNvSpPr>
            <p:nvPr/>
          </p:nvSpPr>
          <p:spPr bwMode="auto">
            <a:xfrm>
              <a:off x="2544" y="1296"/>
              <a:ext cx="192" cy="1104"/>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9" name="Line 14"/>
            <p:cNvSpPr>
              <a:spLocks noChangeShapeType="1"/>
            </p:cNvSpPr>
            <p:nvPr/>
          </p:nvSpPr>
          <p:spPr bwMode="auto">
            <a:xfrm flipV="1">
              <a:off x="2736" y="1872"/>
              <a:ext cx="48" cy="528"/>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0" name="Line 15"/>
            <p:cNvSpPr>
              <a:spLocks noChangeShapeType="1"/>
            </p:cNvSpPr>
            <p:nvPr/>
          </p:nvSpPr>
          <p:spPr bwMode="auto">
            <a:xfrm>
              <a:off x="2784" y="1872"/>
              <a:ext cx="48" cy="144"/>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1" name="Line 16"/>
            <p:cNvSpPr>
              <a:spLocks noChangeShapeType="1"/>
            </p:cNvSpPr>
            <p:nvPr/>
          </p:nvSpPr>
          <p:spPr bwMode="auto">
            <a:xfrm flipV="1">
              <a:off x="2832" y="1344"/>
              <a:ext cx="144" cy="672"/>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2" name="Line 17"/>
            <p:cNvSpPr>
              <a:spLocks noChangeShapeType="1"/>
            </p:cNvSpPr>
            <p:nvPr/>
          </p:nvSpPr>
          <p:spPr bwMode="auto">
            <a:xfrm>
              <a:off x="2976" y="1344"/>
              <a:ext cx="240" cy="912"/>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3" name="Line 18"/>
            <p:cNvSpPr>
              <a:spLocks noChangeShapeType="1"/>
            </p:cNvSpPr>
            <p:nvPr/>
          </p:nvSpPr>
          <p:spPr bwMode="auto">
            <a:xfrm flipV="1">
              <a:off x="3216" y="1440"/>
              <a:ext cx="144" cy="816"/>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4" name="Line 19"/>
            <p:cNvSpPr>
              <a:spLocks noChangeShapeType="1"/>
            </p:cNvSpPr>
            <p:nvPr/>
          </p:nvSpPr>
          <p:spPr bwMode="auto">
            <a:xfrm>
              <a:off x="3360" y="1440"/>
              <a:ext cx="192" cy="960"/>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5" name="Line 20"/>
            <p:cNvSpPr>
              <a:spLocks noChangeShapeType="1"/>
            </p:cNvSpPr>
            <p:nvPr/>
          </p:nvSpPr>
          <p:spPr bwMode="auto">
            <a:xfrm flipV="1">
              <a:off x="3552" y="1200"/>
              <a:ext cx="192" cy="1200"/>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6" name="Line 21"/>
            <p:cNvSpPr>
              <a:spLocks noChangeShapeType="1"/>
            </p:cNvSpPr>
            <p:nvPr/>
          </p:nvSpPr>
          <p:spPr bwMode="auto">
            <a:xfrm>
              <a:off x="3744" y="1200"/>
              <a:ext cx="144" cy="1152"/>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7" name="Line 22"/>
            <p:cNvSpPr>
              <a:spLocks noChangeShapeType="1"/>
            </p:cNvSpPr>
            <p:nvPr/>
          </p:nvSpPr>
          <p:spPr bwMode="auto">
            <a:xfrm flipV="1">
              <a:off x="3888" y="1296"/>
              <a:ext cx="144" cy="1056"/>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8" name="Line 23"/>
            <p:cNvSpPr>
              <a:spLocks noChangeShapeType="1"/>
            </p:cNvSpPr>
            <p:nvPr/>
          </p:nvSpPr>
          <p:spPr bwMode="auto">
            <a:xfrm>
              <a:off x="4032" y="1296"/>
              <a:ext cx="192" cy="960"/>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9" name="Line 24"/>
            <p:cNvSpPr>
              <a:spLocks noChangeShapeType="1"/>
            </p:cNvSpPr>
            <p:nvPr/>
          </p:nvSpPr>
          <p:spPr bwMode="auto">
            <a:xfrm flipV="1">
              <a:off x="4224" y="1248"/>
              <a:ext cx="144" cy="1008"/>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0" name="Line 25"/>
            <p:cNvSpPr>
              <a:spLocks noChangeShapeType="1"/>
            </p:cNvSpPr>
            <p:nvPr/>
          </p:nvSpPr>
          <p:spPr bwMode="auto">
            <a:xfrm>
              <a:off x="4368" y="1248"/>
              <a:ext cx="240" cy="1488"/>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1" name="Line 26"/>
            <p:cNvSpPr>
              <a:spLocks noChangeShapeType="1"/>
            </p:cNvSpPr>
            <p:nvPr/>
          </p:nvSpPr>
          <p:spPr bwMode="auto">
            <a:xfrm flipV="1">
              <a:off x="4608" y="1584"/>
              <a:ext cx="192" cy="1152"/>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2" name="Line 27"/>
            <p:cNvSpPr>
              <a:spLocks noChangeShapeType="1"/>
            </p:cNvSpPr>
            <p:nvPr/>
          </p:nvSpPr>
          <p:spPr bwMode="auto">
            <a:xfrm>
              <a:off x="4800" y="1584"/>
              <a:ext cx="288" cy="1056"/>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3" name="Line 28"/>
            <p:cNvSpPr>
              <a:spLocks noChangeShapeType="1"/>
            </p:cNvSpPr>
            <p:nvPr/>
          </p:nvSpPr>
          <p:spPr bwMode="auto">
            <a:xfrm flipV="1">
              <a:off x="5088" y="1248"/>
              <a:ext cx="96" cy="1392"/>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4" name="Line 29"/>
            <p:cNvSpPr>
              <a:spLocks noChangeShapeType="1"/>
            </p:cNvSpPr>
            <p:nvPr/>
          </p:nvSpPr>
          <p:spPr bwMode="auto">
            <a:xfrm>
              <a:off x="5184" y="1248"/>
              <a:ext cx="384" cy="1392"/>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5" name="Line 30"/>
            <p:cNvSpPr>
              <a:spLocks noChangeShapeType="1"/>
            </p:cNvSpPr>
            <p:nvPr/>
          </p:nvSpPr>
          <p:spPr bwMode="auto">
            <a:xfrm flipV="1">
              <a:off x="5568" y="1200"/>
              <a:ext cx="192" cy="1440"/>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346" name="TextBox 345"/>
          <p:cNvSpPr txBox="1"/>
          <p:nvPr/>
        </p:nvSpPr>
        <p:spPr>
          <a:xfrm>
            <a:off x="9455260" y="0"/>
            <a:ext cx="2733328" cy="461665"/>
          </a:xfrm>
          <a:prstGeom prst="rect">
            <a:avLst/>
          </a:prstGeom>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smtClean="0">
                <a:solidFill>
                  <a:schemeClr val="bg1"/>
                </a:solidFill>
                <a:latin typeface="+mj-lt"/>
                <a:ea typeface="+mj-ea"/>
                <a:cs typeface="+mj-cs"/>
              </a:rPr>
              <a:t>Extra</a:t>
            </a:r>
          </a:p>
        </p:txBody>
      </p:sp>
    </p:spTree>
    <p:extLst>
      <p:ext uri="{BB962C8B-B14F-4D97-AF65-F5344CB8AC3E}">
        <p14:creationId xmlns:p14="http://schemas.microsoft.com/office/powerpoint/2010/main" val="4179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8"/>
                                        </p:tgtEl>
                                        <p:attrNameLst>
                                          <p:attrName>style.visibility</p:attrName>
                                        </p:attrNameLst>
                                      </p:cBhvr>
                                      <p:to>
                                        <p:strVal val="visible"/>
                                      </p:to>
                                    </p:set>
                                    <p:animEffect transition="in" filter="wipe(left)">
                                      <p:cBhvr>
                                        <p:cTn id="12" dur="500"/>
                                        <p:tgtEl>
                                          <p:spTgt spid="1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0"/>
                                        </p:tgtEl>
                                        <p:attrNameLst>
                                          <p:attrName>style.visibility</p:attrName>
                                        </p:attrNameLst>
                                      </p:cBhvr>
                                      <p:to>
                                        <p:strVal val="visible"/>
                                      </p:to>
                                    </p:set>
                                    <p:animEffect transition="in" filter="wipe(left)">
                                      <p:cBhvr>
                                        <p:cTn id="17" dur="500"/>
                                        <p:tgtEl>
                                          <p:spTgt spid="29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8"/>
                                        </p:tgtEl>
                                        <p:attrNameLst>
                                          <p:attrName>style.visibility</p:attrName>
                                        </p:attrNameLst>
                                      </p:cBhvr>
                                      <p:to>
                                        <p:strVal val="visible"/>
                                      </p:to>
                                    </p:set>
                                    <p:animEffect transition="in" filter="wipe(left)">
                                      <p:cBhvr>
                                        <p:cTn id="22" dur="5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10423</TotalTime>
  <Words>4903</Words>
  <Application>Microsoft Macintosh PowerPoint</Application>
  <PresentationFormat>Custom</PresentationFormat>
  <Paragraphs>707</Paragraphs>
  <Slides>37</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Arial</vt:lpstr>
      <vt:lpstr>Arial Black</vt:lpstr>
      <vt:lpstr>ArialMT</vt:lpstr>
      <vt:lpstr>Bookman Old Style</vt:lpstr>
      <vt:lpstr>Calibri</vt:lpstr>
      <vt:lpstr>Gill Sans MT</vt:lpstr>
      <vt:lpstr>Mangal</vt:lpstr>
      <vt:lpstr>ＭＳ Ｐゴシック</vt:lpstr>
      <vt:lpstr>Wingdings</vt:lpstr>
      <vt:lpstr>Wingdings 2</vt:lpstr>
      <vt:lpstr>Wingdings 3</vt:lpstr>
      <vt:lpstr>Origin</vt:lpstr>
      <vt:lpstr>PowerPoint Presentation</vt:lpstr>
      <vt:lpstr>PowerPoint Presentation</vt:lpstr>
      <vt:lpstr>What is sleep? </vt:lpstr>
      <vt:lpstr>Why do we sleep? </vt:lpstr>
      <vt:lpstr>Cont. </vt:lpstr>
      <vt:lpstr>Cont. </vt:lpstr>
      <vt:lpstr>The reticular activating system</vt:lpstr>
      <vt:lpstr>Stages of sleep: recorded by EEG</vt:lpstr>
      <vt:lpstr>PowerPoint Presentation</vt:lpstr>
      <vt:lpstr>Sleep centre</vt:lpstr>
      <vt:lpstr>Reticular activating system</vt:lpstr>
      <vt:lpstr>Types of sleep</vt:lpstr>
      <vt:lpstr>Types of sleep</vt:lpstr>
      <vt:lpstr>Cont.                   </vt:lpstr>
      <vt:lpstr>PowerPoint Presentation</vt:lpstr>
      <vt:lpstr>REM sleep (paradoxical sleep)</vt:lpstr>
      <vt:lpstr>Stages of sleep</vt:lpstr>
      <vt:lpstr>Stages of sleep</vt:lpstr>
      <vt:lpstr>Sleep stages ( NREM ) </vt:lpstr>
      <vt:lpstr>Distribution of Sleep Stages </vt:lpstr>
      <vt:lpstr>Characteristics of SWS and REMS</vt:lpstr>
      <vt:lpstr>Physiological changes during sleep</vt:lpstr>
      <vt:lpstr>1- neural control of arousal</vt:lpstr>
      <vt:lpstr>Cont.</vt:lpstr>
      <vt:lpstr>2&amp;3- neural control of  REM and SWS</vt:lpstr>
      <vt:lpstr>4- the executive mechanism</vt:lpstr>
      <vt:lpstr>Mechanism of sleep</vt:lpstr>
      <vt:lpstr>Theories of sleep</vt:lpstr>
      <vt:lpstr>Biological clocks</vt:lpstr>
      <vt:lpstr>Role of serotonin &amp; melatonin in SWS</vt:lpstr>
      <vt:lpstr>Melatonin as  Circadian Controller of Sleep-Wake Cycles</vt:lpstr>
      <vt:lpstr>Physiological mechanisms of sleep &amp; waking</vt:lpstr>
      <vt:lpstr>Sleep disorders/burden</vt:lpstr>
      <vt:lpstr>Disorders of sleep</vt:lpstr>
      <vt:lpstr>Disorders of Sleep</vt:lpstr>
      <vt:lpstr>Cont. </vt:lpstr>
      <vt:lpstr>Thank you! </vt:lpstr>
    </vt:vector>
  </TitlesOfParts>
  <Company>Hewlett-Packard</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Lelo HM</dc:creator>
  <cp:lastModifiedBy>شوق</cp:lastModifiedBy>
  <cp:revision>1229</cp:revision>
  <dcterms:created xsi:type="dcterms:W3CDTF">2016-09-07T16:15:34Z</dcterms:created>
  <dcterms:modified xsi:type="dcterms:W3CDTF">2017-10-06T15:24:14Z</dcterms:modified>
</cp:coreProperties>
</file>