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tmp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7"/>
  </p:notesMasterIdLst>
  <p:sldIdLst>
    <p:sldId id="491" r:id="rId2"/>
    <p:sldId id="454" r:id="rId3"/>
    <p:sldId id="447" r:id="rId4"/>
    <p:sldId id="500" r:id="rId5"/>
    <p:sldId id="507" r:id="rId6"/>
    <p:sldId id="463" r:id="rId7"/>
    <p:sldId id="492" r:id="rId8"/>
    <p:sldId id="493" r:id="rId9"/>
    <p:sldId id="485" r:id="rId10"/>
    <p:sldId id="484" r:id="rId11"/>
    <p:sldId id="466" r:id="rId12"/>
    <p:sldId id="486" r:id="rId13"/>
    <p:sldId id="468" r:id="rId14"/>
    <p:sldId id="509" r:id="rId15"/>
    <p:sldId id="472" r:id="rId16"/>
    <p:sldId id="482" r:id="rId17"/>
    <p:sldId id="504" r:id="rId18"/>
    <p:sldId id="474" r:id="rId19"/>
    <p:sldId id="475" r:id="rId20"/>
    <p:sldId id="501" r:id="rId21"/>
    <p:sldId id="508" r:id="rId22"/>
    <p:sldId id="505" r:id="rId23"/>
    <p:sldId id="506" r:id="rId24"/>
    <p:sldId id="502" r:id="rId25"/>
    <p:sldId id="495" r:id="rId26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غادة ." initials="غادة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FE8"/>
    <a:srgbClr val="E4CBE7"/>
    <a:srgbClr val="A954AB"/>
    <a:srgbClr val="D8B3DC"/>
    <a:srgbClr val="CCFFFF"/>
    <a:srgbClr val="933B95"/>
    <a:srgbClr val="993300"/>
    <a:srgbClr val="990000"/>
    <a:srgbClr val="D6EAF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4464" autoAdjust="0"/>
  </p:normalViewPr>
  <p:slideViewPr>
    <p:cSldViewPr>
      <p:cViewPr>
        <p:scale>
          <a:sx n="100" d="100"/>
          <a:sy n="100" d="100"/>
        </p:scale>
        <p:origin x="808" y="-232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10/8/17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5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5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07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25377462-29DF-4DF7-9A87-A3B2331BF22E}" type="datetime1">
              <a:rPr lang="en-US" smtClean="0"/>
              <a:t>10/8/17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ADFE-DE17-4FB7-87B4-7EE3AFCF0ADE}" type="datetime1">
              <a:rPr lang="en-US" smtClean="0"/>
              <a:t>10/8/17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0EC-7F9A-4B9E-957B-CE4878AA0D23}" type="datetime1">
              <a:rPr lang="en-US" smtClean="0"/>
              <a:t>10/8/17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E694-A001-456E-8D89-C5FF30063482}" type="datetime1">
              <a:rPr lang="en-US" smtClean="0"/>
              <a:t>10/8/17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2AC42BDF-45E4-45D1-AC1B-B0D7EAFB28DA}" type="datetime1">
              <a:rPr lang="en-US" smtClean="0"/>
              <a:t>10/8/17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9102-33A0-49ED-8A43-9F25AFF7CBAC}" type="datetime1">
              <a:rPr lang="en-US" smtClean="0"/>
              <a:t>10/8/17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38D-77B9-4A13-B402-596108990702}" type="datetime1">
              <a:rPr lang="en-US" smtClean="0"/>
              <a:t>10/8/17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583-C7CA-46EB-9433-76E3128A28D2}" type="datetime1">
              <a:rPr lang="en-US" smtClean="0"/>
              <a:t>10/8/17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4F8B-541A-4291-A5F8-6DA28722854A}" type="datetime1">
              <a:rPr lang="en-US" smtClean="0"/>
              <a:t>10/8/17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AABB-FF5E-4A96-8D96-CD378F4FF3A0}" type="datetime1">
              <a:rPr lang="en-US" smtClean="0"/>
              <a:t>10/8/17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784-87A0-4E6F-923B-E12637B1DF1F}" type="datetime1">
              <a:rPr lang="en-US" smtClean="0"/>
              <a:t>10/8/17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7AC1D868-7307-4A5E-BC59-8E455FBD5CAD}" type="datetime1">
              <a:rPr lang="en-US" smtClean="0"/>
              <a:t>10/8/17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mp"/><Relationship Id="rId3" Type="http://schemas.openxmlformats.org/officeDocument/2006/relationships/image" Target="../media/image18.tm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m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mp"/><Relationship Id="rId3" Type="http://schemas.openxmlformats.org/officeDocument/2006/relationships/image" Target="../media/image24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mp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onlineexambuilder.com/physiology-of-hearing/exam-180642" TargetMode="External"/><Relationship Id="rId12" Type="http://schemas.openxmlformats.org/officeDocument/2006/relationships/image" Target="../media/image30.png"/><Relationship Id="rId13" Type="http://schemas.openxmlformats.org/officeDocument/2006/relationships/hyperlink" Target="https://docs.google.com/forms/d/1u1JBrQF2OHrdd-GO9svz5ydywmjOUc5AXtFmphInV9c/prefill" TargetMode="External"/><Relationship Id="rId1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physiology436@gmail.com" TargetMode="External"/><Relationship Id="rId4" Type="http://schemas.openxmlformats.org/officeDocument/2006/relationships/image" Target="../media/image26.png"/><Relationship Id="rId5" Type="http://schemas.openxmlformats.org/officeDocument/2006/relationships/hyperlink" Target="https://twitter.com/Physiology436" TargetMode="External"/><Relationship Id="rId6" Type="http://schemas.openxmlformats.org/officeDocument/2006/relationships/image" Target="../media/image27.png"/><Relationship Id="rId7" Type="http://schemas.openxmlformats.org/officeDocument/2006/relationships/hyperlink" Target="https://drive.google.com/open?id=10DChL7-FX9meMaPu55vRBHSA5K39eDojw_yy2mMXzRE" TargetMode="External"/><Relationship Id="rId8" Type="http://schemas.openxmlformats.org/officeDocument/2006/relationships/image" Target="../media/image28.png"/><Relationship Id="rId9" Type="http://schemas.openxmlformats.org/officeDocument/2006/relationships/hyperlink" Target="https://drive.google.com/open?id=0B-7mWPKMvk76Z2traHhac3F1dFU" TargetMode="External"/><Relationship Id="rId1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" y="365237"/>
            <a:ext cx="1655322" cy="1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398" y="497956"/>
            <a:ext cx="1940248" cy="12684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1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2082932" y="-14886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5" name="Rectangle 14"/>
          <p:cNvSpPr/>
          <p:nvPr/>
        </p:nvSpPr>
        <p:spPr>
          <a:xfrm>
            <a:off x="108829" y="6748278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6" name="Rectangle 15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8" name="مربع نص 1"/>
          <p:cNvSpPr txBox="1"/>
          <p:nvPr/>
        </p:nvSpPr>
        <p:spPr>
          <a:xfrm>
            <a:off x="618115" y="4909816"/>
            <a:ext cx="252396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</a:rPr>
              <a:t>e</a:t>
            </a:r>
            <a:r>
              <a:rPr lang="en-US" sz="1200" b="1" dirty="0" smtClean="0"/>
              <a:t>xt.</a:t>
            </a:r>
            <a:endParaRPr lang="en-US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F0000"/>
                </a:solidFill>
              </a:rPr>
              <a:t>Important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C76B9B"/>
                </a:solidFill>
              </a:rPr>
              <a:t>Formulas</a:t>
            </a:r>
            <a:endParaRPr lang="en-US" sz="1200" b="1" dirty="0" smtClean="0">
              <a:solidFill>
                <a:srgbClr val="DDE9EC">
                  <a:lumMod val="50000"/>
                </a:srgbClr>
              </a:solidFill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FADA7A">
                    <a:lumMod val="75000"/>
                  </a:srgbClr>
                </a:solidFill>
              </a:rPr>
              <a:t>Numbers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rgbClr val="00B050"/>
                </a:solidFill>
              </a:rPr>
              <a:t>Doctor notes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Extra notes and explanation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372" y="1028223"/>
            <a:ext cx="6358679" cy="4785775"/>
          </a:xfrm>
          <a:prstGeom prst="rect">
            <a:avLst/>
          </a:prstGeom>
          <a:ln>
            <a:noFill/>
          </a:ln>
        </p:spPr>
      </p:pic>
      <p:sp>
        <p:nvSpPr>
          <p:cNvPr id="20" name="Flowchart: Process 19"/>
          <p:cNvSpPr/>
          <p:nvPr/>
        </p:nvSpPr>
        <p:spPr>
          <a:xfrm>
            <a:off x="9275339" y="4987964"/>
            <a:ext cx="779513" cy="598961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Lecture No.8</a:t>
            </a:r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مربع نص 1"/>
          <p:cNvSpPr txBox="1"/>
          <p:nvPr/>
        </p:nvSpPr>
        <p:spPr>
          <a:xfrm>
            <a:off x="9275339" y="5586925"/>
            <a:ext cx="229830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14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(وَجَعَلَ </a:t>
            </a:r>
            <a:r>
              <a:rPr lang="ar-SA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لَكُمُ </a:t>
            </a:r>
            <a:r>
              <a:rPr lang="ar-SA" sz="1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السَّمْعَ</a:t>
            </a:r>
            <a:r>
              <a:rPr lang="ar-SA" sz="14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وَالْأَبْصَارَ وَالْأَفْئِدَةَ لَعَلَّكُمْ </a:t>
            </a:r>
            <a:r>
              <a:rPr lang="ar-SA" sz="14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تَشْكُرُونَ) </a:t>
            </a:r>
            <a:r>
              <a:rPr lang="ar-SA" sz="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صدق الله العظيم</a:t>
            </a:r>
            <a:endParaRPr lang="en-US" sz="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14" y="2013100"/>
            <a:ext cx="1660277" cy="141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5" dirty="0" smtClean="0"/>
              <a:t>Cont.</a:t>
            </a:r>
            <a:endParaRPr lang="ar-SA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29A69E-7D8F-4515-9605-0315ABD4F316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609457" y="1143000"/>
            <a:ext cx="10969943" cy="4824536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Transmission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of sound through the middle ear:</a:t>
            </a:r>
          </a:p>
          <a:p>
            <a:pPr marL="0" lvl="0" indent="0">
              <a:buNone/>
            </a:pPr>
            <a:r>
              <a:rPr lang="en-US" sz="1600" dirty="0"/>
              <a:t>sound waves vibrate the tympanic </a:t>
            </a:r>
            <a:r>
              <a:rPr lang="en-US" sz="1600" dirty="0" smtClean="0"/>
              <a:t>membrane → Tympanic membrane </a:t>
            </a:r>
            <a:r>
              <a:rPr lang="en-US" sz="1600" dirty="0"/>
              <a:t>moves the handle of malleus → Incus moves → Stapes move in &amp; out of the oval </a:t>
            </a:r>
            <a:r>
              <a:rPr lang="en-US" sz="1600" dirty="0" smtClean="0"/>
              <a:t>window</a:t>
            </a:r>
            <a:r>
              <a:rPr lang="en-US" sz="1600" dirty="0"/>
              <a:t> </a:t>
            </a:r>
            <a:r>
              <a:rPr lang="en-US" sz="1600" dirty="0" smtClean="0"/>
              <a:t>→ pressure </a:t>
            </a:r>
            <a:r>
              <a:rPr lang="en-US" sz="1600" dirty="0"/>
              <a:t>transmitted through cochlea → cause stimulation of hair cells in the organ of </a:t>
            </a:r>
            <a:r>
              <a:rPr lang="en-US" sz="1600" dirty="0" err="1" smtClean="0"/>
              <a:t>corti</a:t>
            </a:r>
            <a:r>
              <a:rPr lang="en-US" sz="1600" dirty="0"/>
              <a:t> </a:t>
            </a:r>
            <a:r>
              <a:rPr lang="en-US" sz="1600" dirty="0" smtClean="0"/>
              <a:t>→ </a:t>
            </a:r>
            <a:r>
              <a:rPr lang="en-US" sz="1600" dirty="0"/>
              <a:t>which will stimulate the auditory </a:t>
            </a:r>
            <a:r>
              <a:rPr lang="en-US" sz="1600" dirty="0" smtClean="0"/>
              <a:t>nerve.</a:t>
            </a:r>
            <a:endParaRPr lang="en-US" sz="1600" dirty="0"/>
          </a:p>
          <a:p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Middle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ear magnifying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effect: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force from a large surface area (drum</a:t>
            </a:r>
            <a:r>
              <a:rPr lang="ar-SA" sz="1600" dirty="0"/>
              <a:t>/</a:t>
            </a:r>
            <a:r>
              <a:rPr lang="en-GB" sz="1600" dirty="0"/>
              <a:t>Tympanic </a:t>
            </a:r>
            <a:r>
              <a:rPr lang="en-GB" sz="1600" dirty="0" smtClean="0"/>
              <a:t>membrane) </a:t>
            </a:r>
            <a:r>
              <a:rPr lang="en-US" sz="1600" dirty="0" smtClean="0"/>
              <a:t> </a:t>
            </a:r>
            <a:r>
              <a:rPr lang="en-US" sz="1600" dirty="0"/>
              <a:t>is concentrated to a small (oval window) at a ratio of </a:t>
            </a:r>
            <a:r>
              <a:rPr lang="en-US" sz="1600" b="1" dirty="0">
                <a:solidFill>
                  <a:srgbClr val="FADA7A">
                    <a:lumMod val="75000"/>
                  </a:srgbClr>
                </a:solidFill>
              </a:rPr>
              <a:t>17:1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Lever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action of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ossicles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600" dirty="0"/>
              <a:t>increase the force of movement </a:t>
            </a:r>
            <a:r>
              <a:rPr lang="en-US" sz="1600" b="1" dirty="0">
                <a:solidFill>
                  <a:srgbClr val="FADA7A">
                    <a:lumMod val="75000"/>
                  </a:srgbClr>
                </a:solidFill>
              </a:rPr>
              <a:t>1:3</a:t>
            </a:r>
            <a:r>
              <a:rPr lang="en-US" sz="1600" dirty="0"/>
              <a:t> </a:t>
            </a:r>
            <a:r>
              <a:rPr lang="en-US" sz="1600" dirty="0" smtClean="0"/>
              <a:t>times.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total increase is 17 </a:t>
            </a:r>
            <a:r>
              <a:rPr lang="ar-SA" sz="1600" dirty="0"/>
              <a:t>×</a:t>
            </a:r>
            <a:r>
              <a:rPr lang="en-US" sz="1600" dirty="0"/>
              <a:t> 1.3 = </a:t>
            </a:r>
            <a:r>
              <a:rPr lang="en-US" sz="1600" b="1" dirty="0">
                <a:solidFill>
                  <a:srgbClr val="FADA7A">
                    <a:lumMod val="75000"/>
                  </a:srgbClr>
                </a:solidFill>
              </a:rPr>
              <a:t>22</a:t>
            </a:r>
            <a:r>
              <a:rPr lang="en-US" sz="1600" dirty="0"/>
              <a:t> </a:t>
            </a:r>
            <a:r>
              <a:rPr lang="en-US" sz="1600" dirty="0" smtClean="0"/>
              <a:t>times.</a:t>
            </a:r>
          </a:p>
          <a:p>
            <a:pPr marL="0" lvl="0" indent="0">
              <a:buNone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810413" y="2287515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5152" y="2287515"/>
            <a:ext cx="10938590" cy="1405089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5152" y="3792369"/>
            <a:ext cx="1093858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u="sng" dirty="0">
                <a:solidFill>
                  <a:srgbClr val="00B050"/>
                </a:solidFill>
              </a:rPr>
              <a:t>Two mechanisms of magnifying sound:</a:t>
            </a:r>
          </a:p>
          <a:p>
            <a:r>
              <a:rPr lang="en-US" sz="1500" dirty="0">
                <a:solidFill>
                  <a:srgbClr val="00B050"/>
                </a:solidFill>
              </a:rPr>
              <a:t>1- The size of tympanic membrane is 17 times bigger than the membrane covering the oval window so the waves are magnified (concentrated) 17 times on the oval window (pats </a:t>
            </a:r>
            <a:r>
              <a:rPr lang="ar-SA" sz="1500" dirty="0">
                <a:solidFill>
                  <a:srgbClr val="00B050"/>
                </a:solidFill>
              </a:rPr>
              <a:t>الخفافيش</a:t>
            </a:r>
            <a:r>
              <a:rPr lang="en-US" sz="1500" dirty="0">
                <a:solidFill>
                  <a:srgbClr val="00B050"/>
                </a:solidFill>
              </a:rPr>
              <a:t> has very large tympanic membranes thus they can hear more efficiently</a:t>
            </a:r>
            <a:r>
              <a:rPr lang="en-US" sz="1500" dirty="0" smtClean="0">
                <a:solidFill>
                  <a:srgbClr val="00B050"/>
                </a:solidFill>
              </a:rPr>
              <a:t>).</a:t>
            </a:r>
            <a:endParaRPr lang="en-US" sz="1500" dirty="0">
              <a:solidFill>
                <a:srgbClr val="00B050"/>
              </a:solidFill>
            </a:endParaRPr>
          </a:p>
          <a:p>
            <a:endParaRPr lang="en-US" sz="1500" dirty="0">
              <a:solidFill>
                <a:srgbClr val="00B050"/>
              </a:solidFill>
            </a:endParaRPr>
          </a:p>
          <a:p>
            <a:r>
              <a:rPr lang="en-US" sz="1500" dirty="0">
                <a:solidFill>
                  <a:srgbClr val="00B050"/>
                </a:solidFill>
              </a:rPr>
              <a:t>2- the size difference between the 3 </a:t>
            </a:r>
            <a:r>
              <a:rPr lang="en-US" sz="1500" dirty="0" err="1">
                <a:solidFill>
                  <a:srgbClr val="00B050"/>
                </a:solidFill>
              </a:rPr>
              <a:t>ossicles</a:t>
            </a:r>
            <a:r>
              <a:rPr lang="en-US" sz="1500" dirty="0">
                <a:solidFill>
                  <a:srgbClr val="00B050"/>
                </a:solidFill>
              </a:rPr>
              <a:t> is 1.3 (and they work like gears </a:t>
            </a:r>
            <a:r>
              <a:rPr lang="ar-SA" sz="1500" dirty="0">
                <a:solidFill>
                  <a:srgbClr val="00B050"/>
                </a:solidFill>
              </a:rPr>
              <a:t>أتراس الساعة </a:t>
            </a:r>
            <a:r>
              <a:rPr lang="en-US" sz="1500" dirty="0">
                <a:solidFill>
                  <a:srgbClr val="00B050"/>
                </a:solidFill>
              </a:rPr>
              <a:t> each bone makes the next one moves more</a:t>
            </a:r>
            <a:r>
              <a:rPr lang="en-US" sz="1500" dirty="0" smtClean="0">
                <a:solidFill>
                  <a:srgbClr val="00B050"/>
                </a:solidFill>
              </a:rPr>
              <a:t>).</a:t>
            </a:r>
            <a:endParaRPr lang="en-US" sz="15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304" y="5334028"/>
            <a:ext cx="10974247" cy="903284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</a:ln>
        </p:spPr>
        <p:txBody>
          <a:bodyPr wrap="square" rtlCol="0">
            <a:no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Guyton corner: 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ossicular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lever system does not increase the movement distance of stapes, as is commonly believed. Instead, the system actually reduces the distance but increases the 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movement about 1.3 times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6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5" dirty="0" smtClean="0"/>
              <a:t>Cochlea</a:t>
            </a:r>
            <a:endParaRPr lang="ar-SA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1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A69E-7D8F-4515-9605-0315ABD4F3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1015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"/>
          </p:nvPr>
        </p:nvSpPr>
        <p:spPr>
          <a:xfrm>
            <a:off x="609459" y="1201635"/>
            <a:ext cx="7645193" cy="516942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cochlea is a system of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en-US" sz="1600" dirty="0" smtClean="0"/>
              <a:t> coiled tubes (</a:t>
            </a:r>
            <a:r>
              <a:rPr lang="en-GB" sz="1600" dirty="0" smtClean="0"/>
              <a:t>divided by the </a:t>
            </a:r>
            <a:r>
              <a:rPr lang="en-GB" sz="1600" b="1" dirty="0" smtClean="0"/>
              <a:t>basilar membrane</a:t>
            </a:r>
            <a:r>
              <a:rPr lang="en-GB" sz="1600" dirty="0" smtClean="0"/>
              <a:t> &amp; </a:t>
            </a:r>
            <a:r>
              <a:rPr lang="en-GB" sz="1600" b="1" dirty="0" smtClean="0"/>
              <a:t>the </a:t>
            </a:r>
            <a:r>
              <a:rPr lang="en-GB" sz="1600" b="1" dirty="0" err="1" smtClean="0"/>
              <a:t>reissners</a:t>
            </a:r>
            <a:r>
              <a:rPr lang="en-GB" sz="1600" b="1" dirty="0" smtClean="0"/>
              <a:t> membrane</a:t>
            </a:r>
            <a:r>
              <a:rPr lang="en-US" sz="1600" dirty="0" smtClean="0"/>
              <a:t>) </a:t>
            </a:r>
            <a:r>
              <a:rPr lang="en-GB" sz="1600" dirty="0" smtClean="0"/>
              <a:t>through its length </a:t>
            </a:r>
            <a:r>
              <a:rPr lang="en-US" sz="1600" dirty="0" smtClean="0"/>
              <a:t>filled with fluid:</a:t>
            </a:r>
          </a:p>
          <a:p>
            <a:endParaRPr lang="en-US" sz="500" dirty="0" smtClean="0"/>
          </a:p>
          <a:p>
            <a:pPr marL="342900" indent="-342900">
              <a:buAutoNum type="alphaUcPeriod"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Scala vestibule.</a:t>
            </a:r>
          </a:p>
          <a:p>
            <a:pPr marL="228600" indent="-228600">
              <a:buAutoNum type="alphaUcPeriod"/>
            </a:pPr>
            <a:endParaRPr lang="en-US" sz="1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B. Scala media (cochlear duct):</a:t>
            </a:r>
          </a:p>
          <a:p>
            <a:pPr marL="643255" marR="508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Vestibular membrane: separates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scala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media from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scala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vestibule </a:t>
            </a:r>
            <a:r>
              <a:rPr lang="en-US" sz="16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(</a:t>
            </a:r>
            <a:r>
              <a:rPr lang="en-US" sz="1600" b="1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very</a:t>
            </a:r>
            <a:r>
              <a:rPr lang="en-US" sz="1600" b="1" spc="-2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b="1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thin</a:t>
            </a:r>
            <a:r>
              <a:rPr lang="en-US" sz="16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).</a:t>
            </a:r>
          </a:p>
          <a:p>
            <a:pPr marL="643255" marR="508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Basilar membrane: separates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scala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media from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scala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tympani.</a:t>
            </a:r>
          </a:p>
          <a:p>
            <a:pPr marL="643255" marR="508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Tectorial membrane:  attached to the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sterocelia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of  hair cells.</a:t>
            </a:r>
          </a:p>
          <a:p>
            <a:pPr marL="643255" marR="508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Organ of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corti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(hearing sense organ) with hairs of cells (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stereocilia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643255" marR="5080" indent="-342900">
              <a:buFont typeface="+mj-lt"/>
              <a:buAutoNum type="arabicPeriod"/>
            </a:pPr>
            <a:endParaRPr lang="en-US" sz="500" b="1" dirty="0" smtClean="0"/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C. Scala tympani.</a:t>
            </a:r>
          </a:p>
          <a:p>
            <a:pPr marL="0" indent="0">
              <a:buNone/>
            </a:pPr>
            <a:endParaRPr lang="en-US" sz="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0880" indent="-285750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Organ of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corti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508030" indent="-342900">
              <a:buFont typeface="Wingdings" panose="05000000000000000000" pitchFamily="2" charset="2"/>
              <a:buChar char="Ø"/>
            </a:pPr>
            <a:r>
              <a:rPr lang="en-US" sz="1600" dirty="0" smtClean="0"/>
              <a:t>Located (resting) on the basilar m.</a:t>
            </a:r>
          </a:p>
          <a:p>
            <a:pPr marL="508030" indent="-342900">
              <a:buFont typeface="Wingdings" panose="05000000000000000000" pitchFamily="2" charset="2"/>
              <a:buChar char="Ø"/>
            </a:pPr>
            <a:r>
              <a:rPr lang="en-US" sz="1600" dirty="0" smtClean="0"/>
              <a:t>Contain inner &amp; outer hair cells</a:t>
            </a:r>
          </a:p>
          <a:p>
            <a:pPr marL="508030" indent="-342900">
              <a:buFont typeface="Wingdings" panose="05000000000000000000" pitchFamily="2" charset="2"/>
              <a:buChar char="Ø"/>
            </a:pPr>
            <a:r>
              <a:rPr lang="en-US" sz="1600" dirty="0" smtClean="0"/>
              <a:t>Extend from base to apex 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723642"/>
              </p:ext>
            </p:extLst>
          </p:nvPr>
        </p:nvGraphicFramePr>
        <p:xfrm>
          <a:off x="4491292" y="4813632"/>
          <a:ext cx="3960441" cy="1390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325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3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39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Tube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Na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K 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Scala </a:t>
                      </a:r>
                      <a:r>
                        <a:rPr lang="en-GB" sz="1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Vestibuli</a:t>
                      </a:r>
                      <a:r>
                        <a:rPr lang="en-GB" sz="1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*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high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low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Scala </a:t>
                      </a:r>
                      <a:r>
                        <a:rPr lang="en-GB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Tympani *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high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low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784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Scala Media </a:t>
                      </a:r>
                      <a:r>
                        <a:rPr lang="en-GB" sz="1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**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low 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high </a:t>
                      </a:r>
                      <a:endParaRPr lang="en-US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12809"/>
          <a:stretch/>
        </p:blipFill>
        <p:spPr>
          <a:xfrm>
            <a:off x="8677719" y="1484784"/>
            <a:ext cx="2901684" cy="205457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13809"/>
          <a:stretch/>
        </p:blipFill>
        <p:spPr>
          <a:xfrm>
            <a:off x="8677719" y="4149699"/>
            <a:ext cx="2901684" cy="205457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229342" y="6309320"/>
            <a:ext cx="4456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* Similar </a:t>
            </a:r>
            <a:r>
              <a:rPr lang="en-US" sz="1400" dirty="0">
                <a:solidFill>
                  <a:srgbClr val="00B050"/>
                </a:solidFill>
              </a:rPr>
              <a:t>to extra cellular </a:t>
            </a:r>
            <a:r>
              <a:rPr lang="en-US" sz="1400" dirty="0" smtClean="0">
                <a:solidFill>
                  <a:srgbClr val="00B050"/>
                </a:solidFill>
              </a:rPr>
              <a:t>fluid.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** </a:t>
            </a:r>
            <a:r>
              <a:rPr lang="en-US" sz="1400" dirty="0">
                <a:solidFill>
                  <a:srgbClr val="00B050"/>
                </a:solidFill>
              </a:rPr>
              <a:t>Similar to intracellular </a:t>
            </a:r>
            <a:r>
              <a:rPr lang="en-US" sz="1400" dirty="0" smtClean="0">
                <a:solidFill>
                  <a:srgbClr val="00B050"/>
                </a:solidFill>
              </a:rPr>
              <a:t>fluid. </a:t>
            </a:r>
            <a:endParaRPr lang="en-US" sz="1400" dirty="0">
              <a:solidFill>
                <a:srgbClr val="00B050"/>
              </a:solidFill>
            </a:endParaRPr>
          </a:p>
          <a:p>
            <a:endParaRPr lang="en-US" sz="1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0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5" dirty="0" smtClean="0"/>
              <a:t>Cochlea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74" y="1336349"/>
            <a:ext cx="7890913" cy="48266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96537" y="-1489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43174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Cochlea: hair cells </a:t>
            </a:r>
            <a:endParaRPr lang="ar-SA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29A69E-7D8F-4515-9605-0315ABD4F316}" type="slidenum">
              <a:rPr lang="en-US" noProof="0" smtClean="0"/>
              <a:pPr lvl="0"/>
              <a:t>13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460" y="1230323"/>
            <a:ext cx="7789208" cy="3137560"/>
          </a:xfrm>
        </p:spPr>
        <p:txBody>
          <a:bodyPr>
            <a:normAutofit/>
          </a:bodyPr>
          <a:lstStyle/>
          <a:p>
            <a:pPr marL="450880" indent="-285750"/>
            <a:r>
              <a:rPr lang="en-US" sz="1600" dirty="0" err="1" smtClean="0"/>
              <a:t>Steroclia</a:t>
            </a:r>
            <a:r>
              <a:rPr lang="en-US" sz="1600" dirty="0" smtClean="0"/>
              <a:t> </a:t>
            </a:r>
            <a:r>
              <a:rPr lang="en-US" sz="1600" dirty="0"/>
              <a:t>extend from the top</a:t>
            </a:r>
          </a:p>
          <a:p>
            <a:pPr marL="450880" indent="-285750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Arrangement</a:t>
            </a:r>
            <a:r>
              <a:rPr lang="en-US" sz="1600" b="1" dirty="0"/>
              <a:t>:</a:t>
            </a:r>
          </a:p>
          <a:p>
            <a:pPr marL="45088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Three</a:t>
            </a:r>
            <a:r>
              <a:rPr lang="en-US" sz="1600" dirty="0" smtClean="0"/>
              <a:t> </a:t>
            </a:r>
            <a:r>
              <a:rPr lang="en-US" sz="1600" dirty="0"/>
              <a:t>rows of </a:t>
            </a:r>
            <a:r>
              <a:rPr lang="en-US" sz="1600" b="1" dirty="0" smtClean="0"/>
              <a:t>outer hair cells </a:t>
            </a:r>
            <a:r>
              <a:rPr lang="en-US" sz="1600" dirty="0" smtClean="0"/>
              <a:t>(</a:t>
            </a:r>
            <a:r>
              <a:rPr lang="en-US" sz="1600" dirty="0"/>
              <a:t>attached </a:t>
            </a:r>
            <a:r>
              <a:rPr lang="en-US" sz="1600" dirty="0" smtClean="0"/>
              <a:t>to the </a:t>
            </a:r>
            <a:r>
              <a:rPr lang="en-US" sz="1600" dirty="0"/>
              <a:t>reticular lamina or tectorial </a:t>
            </a:r>
            <a:r>
              <a:rPr lang="en-US" sz="1600" dirty="0" err="1" smtClean="0"/>
              <a:t>membrne</a:t>
            </a:r>
            <a:r>
              <a:rPr lang="en-US" sz="1600" dirty="0" smtClean="0"/>
              <a:t>)</a:t>
            </a:r>
            <a:endParaRPr lang="en-US" sz="1600" dirty="0"/>
          </a:p>
          <a:p>
            <a:pPr marL="45088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One</a:t>
            </a:r>
            <a:r>
              <a:rPr lang="en-US" sz="1600" dirty="0" smtClean="0"/>
              <a:t> </a:t>
            </a:r>
            <a:r>
              <a:rPr lang="en-US" sz="1600" dirty="0"/>
              <a:t>row of </a:t>
            </a:r>
            <a:r>
              <a:rPr lang="en-US" sz="1600" b="1" dirty="0"/>
              <a:t>inner hair cells </a:t>
            </a:r>
            <a:r>
              <a:rPr lang="en-US" sz="1600" dirty="0"/>
              <a:t>(not attached </a:t>
            </a:r>
            <a:r>
              <a:rPr lang="en-US" sz="1600" dirty="0" smtClean="0"/>
              <a:t>to tectorial membrane) </a:t>
            </a:r>
          </a:p>
          <a:p>
            <a:pPr marL="450880" indent="-285750"/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Functions: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12" t="2724" r="8030" b="3256"/>
          <a:stretch/>
        </p:blipFill>
        <p:spPr>
          <a:xfrm>
            <a:off x="8398668" y="1299552"/>
            <a:ext cx="3359466" cy="184999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326607"/>
              </p:ext>
            </p:extLst>
          </p:nvPr>
        </p:nvGraphicFramePr>
        <p:xfrm>
          <a:off x="634205" y="3303218"/>
          <a:ext cx="10945198" cy="293081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4725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72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418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Function of hair cells</a:t>
                      </a:r>
                      <a:endParaRPr kumimoji="0" lang="en-US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08186925"/>
                  </a:ext>
                </a:extLst>
              </a:tr>
              <a:tr h="314184">
                <a:tc>
                  <a:txBody>
                    <a:bodyPr/>
                    <a:lstStyle/>
                    <a:p>
                      <a:pPr algn="ctr"/>
                      <a:r>
                        <a:rPr kumimoji="0" lang="en-GB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inner hair cells</a:t>
                      </a:r>
                      <a:endParaRPr kumimoji="0" lang="en-US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GB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outer hair cells</a:t>
                      </a:r>
                      <a:endParaRPr kumimoji="0" lang="en-US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929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Striocellia</a:t>
                      </a:r>
                      <a:r>
                        <a:rPr kumimoji="0"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 embedded in tectorial </a:t>
                      </a:r>
                      <a:r>
                        <a:rPr kumimoji="0"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membrane, </a:t>
                      </a:r>
                      <a:r>
                        <a:rPr kumimoji="0"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but bent by fluid movement under the tectorial </a:t>
                      </a:r>
                      <a:r>
                        <a:rPr kumimoji="0"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membrane.</a:t>
                      </a:r>
                      <a:endParaRPr kumimoji="0"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 </a:t>
                      </a:r>
                      <a:r>
                        <a:rPr kumimoji="0"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 primary receptors for sound, transducing fluid movement in cochlea into action potential in the auditory </a:t>
                      </a:r>
                      <a:r>
                        <a:rPr kumimoji="0"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nerve.</a:t>
                      </a:r>
                      <a:endParaRPr kumimoji="0"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Large </a:t>
                      </a:r>
                      <a:r>
                        <a:rPr kumimoji="0"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number, but stimulate only small fraction of nerve fibres in the cochlear </a:t>
                      </a:r>
                      <a:r>
                        <a:rPr kumimoji="0"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nerve.</a:t>
                      </a:r>
                      <a:endParaRPr kumimoji="0"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0"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kumimoji="0"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damaged, significant loss of hearing (they control the sensitivity of inner hair cells to particular sound frequency</a:t>
                      </a:r>
                      <a:r>
                        <a:rPr kumimoji="0" lang="en-GB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kumimoji="0" lang="en-GB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5400000">
            <a:off x="10695753" y="4888713"/>
            <a:ext cx="2228964" cy="461665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20367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Doctors’ explanations of previous slide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We </a:t>
            </a:r>
            <a:r>
              <a:rPr lang="en-US" sz="1800" dirty="0">
                <a:solidFill>
                  <a:srgbClr val="00B050"/>
                </a:solidFill>
              </a:rPr>
              <a:t>hear through inner hair cells… outer hair cells control the ability of inner hair cells to hear; that is by a two way mechanism between the outer hair cells and the brain:</a:t>
            </a:r>
          </a:p>
          <a:p>
            <a:r>
              <a:rPr lang="en-US" sz="1800" dirty="0">
                <a:solidFill>
                  <a:srgbClr val="00B050"/>
                </a:solidFill>
              </a:rPr>
              <a:t>First from outer hair cells  → to nerve fibers  → to </a:t>
            </a:r>
            <a:r>
              <a:rPr lang="en-US" sz="1800" dirty="0" smtClean="0">
                <a:solidFill>
                  <a:srgbClr val="00B050"/>
                </a:solidFill>
              </a:rPr>
              <a:t>brain.</a:t>
            </a:r>
            <a:endParaRPr lang="en-US" sz="1800" dirty="0">
              <a:solidFill>
                <a:srgbClr val="00B050"/>
              </a:solidFill>
            </a:endParaRPr>
          </a:p>
          <a:p>
            <a:r>
              <a:rPr lang="en-US" sz="1800" dirty="0">
                <a:solidFill>
                  <a:srgbClr val="00B050"/>
                </a:solidFill>
              </a:rPr>
              <a:t>Then from brain to basilar membrane (to make basilar membrane more tense or more loose similar to musical </a:t>
            </a:r>
            <a:r>
              <a:rPr lang="en-US" sz="1800" dirty="0" smtClean="0">
                <a:solidFill>
                  <a:srgbClr val="00B050"/>
                </a:solidFill>
              </a:rPr>
              <a:t>instruments) 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شبيه بأوتار </a:t>
            </a:r>
            <a:r>
              <a:rPr lang="ar-SA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الاَلات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الموسيقية</a:t>
            </a:r>
            <a:endParaRPr lang="en-US" sz="1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B050"/>
                </a:solidFill>
              </a:rPr>
              <a:t>So outer hair cells controls the reflex between the brain and basilar membrane</a:t>
            </a:r>
            <a:r>
              <a:rPr lang="en-US" sz="1800" dirty="0" smtClean="0">
                <a:solidFill>
                  <a:srgbClr val="00B050"/>
                </a:solidFill>
              </a:rPr>
              <a:t>.</a:t>
            </a:r>
            <a:endParaRPr lang="en-US" sz="1800" dirty="0">
              <a:solidFill>
                <a:srgbClr val="00B050"/>
              </a:solidFill>
            </a:endParaRPr>
          </a:p>
          <a:p>
            <a:r>
              <a:rPr lang="en-US" sz="1800" dirty="0">
                <a:solidFill>
                  <a:srgbClr val="00B050"/>
                </a:solidFill>
              </a:rPr>
              <a:t>When basilar membrane is tense the inner hair cells will be in touch with outer hair cells… but when the basilar membrane is loose inner hair cells will be a bit away of outer hair cells downward 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لما يرخي </a:t>
            </a:r>
            <a:r>
              <a:rPr lang="ar-SA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البازيلار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ممبرين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الإنر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هير </a:t>
            </a:r>
            <a:r>
              <a:rPr lang="ar-SA" sz="1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سلز</a:t>
            </a: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تكون نازلة لتحت</a:t>
            </a:r>
            <a:r>
              <a:rPr lang="en-US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dirty="0">
                <a:solidFill>
                  <a:srgbClr val="00B050"/>
                </a:solidFill>
              </a:rPr>
              <a:t>thus when tectorial membrane moves up and down the inner hair cells won’t be as sensitive to outer hair cells as </a:t>
            </a:r>
            <a:r>
              <a:rPr lang="en-US" sz="1800" dirty="0" smtClean="0">
                <a:solidFill>
                  <a:srgbClr val="00B050"/>
                </a:solidFill>
              </a:rPr>
              <a:t>before.</a:t>
            </a:r>
            <a:endParaRPr lang="en-US" sz="1800" dirty="0">
              <a:solidFill>
                <a:srgbClr val="00B050"/>
              </a:solidFill>
            </a:endParaRPr>
          </a:p>
          <a:p>
            <a:r>
              <a:rPr lang="en-US" sz="1800" u="sng" dirty="0">
                <a:solidFill>
                  <a:srgbClr val="00B050"/>
                </a:solidFill>
              </a:rPr>
              <a:t>So this mechanism determine inner hair cells sensitivity to different </a:t>
            </a:r>
            <a:r>
              <a:rPr lang="en-US" sz="1800" u="sng" dirty="0" smtClean="0">
                <a:solidFill>
                  <a:srgbClr val="00B050"/>
                </a:solidFill>
              </a:rPr>
              <a:t>frequencies.</a:t>
            </a:r>
            <a:endParaRPr lang="ar-SA" sz="1800" u="sng" dirty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ar-SA" sz="1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مشابهة للآلات الموسيقية الوترية لما يكون الوتر مشدود يكون الصوت مختلف عن لما يكون الوتر </a:t>
            </a:r>
            <a:r>
              <a:rPr lang="ar-SA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مرخي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ar-SA" sz="1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8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1173584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Receptors &amp; </a:t>
            </a:r>
            <a:r>
              <a:rPr lang="en-US" sz="3200" dirty="0" err="1" smtClean="0"/>
              <a:t>endocochlear</a:t>
            </a:r>
            <a:r>
              <a:rPr lang="en-US" sz="3200" dirty="0" smtClean="0"/>
              <a:t> potentials</a:t>
            </a:r>
            <a:endParaRPr lang="en-US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29A69E-7D8F-4515-9605-0315ABD4F316}" type="slidenum">
              <a:rPr lang="en-US" noProof="0" smtClean="0"/>
              <a:pPr lvl="0"/>
              <a:t>15</a:t>
            </a:fld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460" y="1219296"/>
            <a:ext cx="9661416" cy="5148828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Sound transmission into the inner ear </a:t>
            </a:r>
            <a:r>
              <a:rPr lang="en-GB" sz="1600" dirty="0" smtClean="0">
                <a:cs typeface="Times New Roman" panose="02020603050405020304" pitchFamily="18" charset="0"/>
              </a:rPr>
              <a:t>→ </a:t>
            </a:r>
            <a:r>
              <a:rPr lang="en-GB" sz="1600" dirty="0" smtClean="0"/>
              <a:t>cause upper &amp; lower movements of the reticular membrane</a:t>
            </a:r>
            <a:r>
              <a:rPr lang="en-GB" sz="1600" dirty="0"/>
              <a:t> </a:t>
            </a:r>
            <a:r>
              <a:rPr lang="en-GB" sz="1600" dirty="0" smtClean="0"/>
              <a:t>(tectorial membrane).</a:t>
            </a:r>
          </a:p>
          <a:p>
            <a:pPr marL="342900" indent="-342900">
              <a:buFont typeface="+mj-lt"/>
              <a:buAutoNum type="arabicPeriod"/>
            </a:pPr>
            <a:endParaRPr lang="en-GB" sz="1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produce bending of </a:t>
            </a:r>
            <a:r>
              <a:rPr lang="en-US" sz="1600" dirty="0" err="1" smtClean="0"/>
              <a:t>steriocillia</a:t>
            </a:r>
            <a:r>
              <a:rPr lang="en-US" sz="1600" dirty="0" smtClean="0"/>
              <a:t> of the hair cells </a:t>
            </a:r>
            <a:r>
              <a:rPr lang="en-US" sz="1600" dirty="0" smtClean="0">
                <a:cs typeface="Times New Roman" panose="02020603050405020304" pitchFamily="18" charset="0"/>
              </a:rPr>
              <a:t>→ </a:t>
            </a:r>
            <a:r>
              <a:rPr lang="en-US" sz="1600" dirty="0" smtClean="0"/>
              <a:t>alternatively open &amp; close cation channels at the tip of the </a:t>
            </a:r>
            <a:r>
              <a:rPr lang="en-US" sz="1600" dirty="0" err="1" smtClean="0"/>
              <a:t>steriocillia</a:t>
            </a:r>
            <a:r>
              <a:rPr lang="en-US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(inward current) </a:t>
            </a:r>
            <a:r>
              <a:rPr lang="en-US" sz="1600" dirty="0" smtClean="0">
                <a:cs typeface="Times New Roman" panose="02020603050405020304" pitchFamily="18" charset="0"/>
              </a:rPr>
              <a:t>→</a:t>
            </a:r>
            <a:r>
              <a:rPr lang="en-US" sz="1600" dirty="0" smtClean="0"/>
              <a:t> </a:t>
            </a:r>
            <a:r>
              <a:rPr lang="en-US" sz="1600" b="1" dirty="0" smtClean="0"/>
              <a:t>depolarization. </a:t>
            </a:r>
          </a:p>
          <a:p>
            <a:pPr marL="342900" indent="-342900">
              <a:buFont typeface="+mj-lt"/>
              <a:buAutoNum type="arabicPeriod"/>
            </a:pPr>
            <a:endParaRPr lang="en-US" sz="1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(outward current) </a:t>
            </a:r>
            <a:r>
              <a:rPr lang="en-US" sz="1600" dirty="0" smtClean="0">
                <a:cs typeface="Times New Roman" panose="02020603050405020304" pitchFamily="18" charset="0"/>
              </a:rPr>
              <a:t>→ </a:t>
            </a:r>
            <a:r>
              <a:rPr lang="en-US" sz="1600" b="1" dirty="0" smtClean="0"/>
              <a:t>hyperpolarization.</a:t>
            </a:r>
          </a:p>
          <a:p>
            <a:pPr marL="342900" indent="-342900">
              <a:buFont typeface="+mj-lt"/>
              <a:buAutoNum type="arabicPeriod"/>
            </a:pPr>
            <a:endParaRPr lang="en-US" sz="1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the net results is </a:t>
            </a:r>
            <a:r>
              <a:rPr lang="en-US" sz="1600" b="1" dirty="0" smtClean="0"/>
              <a:t>depolarization</a:t>
            </a:r>
            <a:r>
              <a:rPr lang="en-US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Production of cells receptors potentials </a:t>
            </a:r>
            <a:r>
              <a:rPr lang="en-US" sz="1600" dirty="0" smtClean="0">
                <a:cs typeface="Times New Roman" panose="02020603050405020304" pitchFamily="18" charset="0"/>
              </a:rPr>
              <a:t>→</a:t>
            </a:r>
            <a:r>
              <a:rPr lang="en-US" sz="1600" dirty="0" smtClean="0"/>
              <a:t> release of neurotransmitter </a:t>
            </a:r>
            <a:r>
              <a:rPr lang="en-US" sz="1600" dirty="0" smtClean="0">
                <a:cs typeface="Times New Roman" panose="02020603050405020304" pitchFamily="18" charset="0"/>
              </a:rPr>
              <a:t>→ </a:t>
            </a:r>
            <a:r>
              <a:rPr lang="en-US" sz="1600" dirty="0" smtClean="0"/>
              <a:t>production of action potentials</a:t>
            </a:r>
            <a:r>
              <a:rPr lang="en-GB" sz="1600" dirty="0" smtClean="0"/>
              <a:t>.</a:t>
            </a:r>
            <a:endParaRPr lang="en-US" sz="1600" dirty="0" smtClean="0"/>
          </a:p>
          <a:p>
            <a:pPr marL="298450" marR="5080" indent="-285750">
              <a:buClr>
                <a:srgbClr val="FF0000"/>
              </a:buClr>
              <a:tabLst>
                <a:tab pos="354965" algn="l"/>
                <a:tab pos="355600" algn="l"/>
              </a:tabLst>
            </a:pPr>
            <a:endParaRPr lang="en-US" sz="100" dirty="0" smtClean="0">
              <a:cs typeface="Calibri"/>
            </a:endParaRPr>
          </a:p>
          <a:p>
            <a:pPr marL="298450" marR="5080" indent="-285750">
              <a:buClr>
                <a:schemeClr val="tx1"/>
              </a:buClr>
              <a:tabLst>
                <a:tab pos="354965" algn="l"/>
                <a:tab pos="355600" algn="l"/>
              </a:tabLst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Inner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hair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cells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communicate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via</a:t>
            </a:r>
            <a:r>
              <a:rPr lang="en-US" sz="1600" spc="-8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 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chemical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synapse </a:t>
            </a:r>
            <a:r>
              <a:rPr lang="en-US" sz="1600" b="1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(Glutamate)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with the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terminals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(</a:t>
            </a:r>
            <a:r>
              <a:rPr lang="en-US" sz="1600" b="1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dendrites)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</a:t>
            </a:r>
            <a:r>
              <a:rPr lang="en-US" sz="1600" b="1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spiral </a:t>
            </a:r>
            <a:r>
              <a:rPr lang="en-US" sz="1600" b="1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ganglion</a:t>
            </a:r>
            <a:r>
              <a:rPr lang="en-US" sz="1600" b="1" spc="-3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b="1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neurons.</a:t>
            </a:r>
          </a:p>
          <a:p>
            <a:pPr marL="298450" marR="5080" indent="-285750">
              <a:buClr>
                <a:schemeClr val="tx1"/>
              </a:buClr>
              <a:tabLst>
                <a:tab pos="354965" algn="l"/>
                <a:tab pos="355600" algn="l"/>
              </a:tabLst>
            </a:pPr>
            <a:endParaRPr lang="en-US" sz="1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298450" marR="127635" indent="-285750">
              <a:spcBef>
                <a:spcPts val="625"/>
              </a:spcBef>
              <a:buClr>
                <a:schemeClr val="tx1"/>
              </a:buClr>
              <a:tabLst>
                <a:tab pos="354965" algn="l"/>
                <a:tab pos="355600" algn="l"/>
                <a:tab pos="2048510" algn="l"/>
              </a:tabLst>
            </a:pP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These </a:t>
            </a:r>
            <a:r>
              <a:rPr lang="en-US" sz="1600" b="1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1st </a:t>
            </a:r>
            <a:r>
              <a:rPr lang="en-US" sz="1600" b="1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order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(type 1)</a:t>
            </a:r>
            <a:r>
              <a:rPr lang="en-US" sz="1600" spc="-7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neurons  are</a:t>
            </a:r>
            <a:r>
              <a:rPr lang="en-US" sz="1600" spc="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spc="-35" dirty="0">
                <a:solidFill>
                  <a:schemeClr val="bg1">
                    <a:lumMod val="50000"/>
                  </a:schemeClr>
                </a:solidFill>
                <a:cs typeface="Calibri"/>
              </a:rPr>
              <a:t>bipolar. </a:t>
            </a:r>
            <a:endParaRPr lang="en-US" sz="1600" spc="-35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298450" marR="127635" indent="-285750">
              <a:spcBef>
                <a:spcPts val="625"/>
              </a:spcBef>
              <a:buClr>
                <a:schemeClr val="tx1"/>
              </a:buClr>
              <a:tabLst>
                <a:tab pos="354965" algn="l"/>
                <a:tab pos="355600" algn="l"/>
                <a:tab pos="2048510" algn="l"/>
              </a:tabLst>
            </a:pPr>
            <a:endParaRPr lang="en-US" sz="100" spc="-35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298450" marR="127635" indent="-285750">
              <a:spcBef>
                <a:spcPts val="625"/>
              </a:spcBef>
              <a:buClr>
                <a:schemeClr val="tx1"/>
              </a:buClr>
              <a:tabLst>
                <a:tab pos="354965" algn="l"/>
                <a:tab pos="355600" algn="l"/>
                <a:tab pos="2048510" algn="l"/>
              </a:tabLst>
            </a:pP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</a:t>
            </a:r>
            <a:r>
              <a:rPr lang="en-US" sz="1600" spc="-6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collection</a:t>
            </a:r>
            <a:r>
              <a:rPr lang="en-US" sz="1600" spc="-3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their cell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bodies </a:t>
            </a:r>
            <a:r>
              <a:rPr lang="en-US" sz="1600" spc="-20" dirty="0">
                <a:solidFill>
                  <a:schemeClr val="bg1">
                    <a:lumMod val="50000"/>
                  </a:schemeClr>
                </a:solidFill>
                <a:cs typeface="Calibri"/>
              </a:rPr>
              <a:t>form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 </a:t>
            </a:r>
            <a:r>
              <a:rPr lang="en-US" sz="1600" b="1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spiral  ganglion</a:t>
            </a:r>
            <a:r>
              <a:rPr lang="en-US" sz="16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.</a:t>
            </a:r>
          </a:p>
          <a:p>
            <a:pPr marL="298450" marR="127635" indent="-285750">
              <a:spcBef>
                <a:spcPts val="625"/>
              </a:spcBef>
              <a:buClr>
                <a:schemeClr val="tx1"/>
              </a:buClr>
              <a:tabLst>
                <a:tab pos="354965" algn="l"/>
                <a:tab pos="355600" algn="l"/>
                <a:tab pos="2048510" algn="l"/>
              </a:tabLst>
            </a:pPr>
            <a:endParaRPr lang="en-US" sz="1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298450" marR="6350" indent="-285750">
              <a:spcBef>
                <a:spcPts val="625"/>
              </a:spcBef>
              <a:buClr>
                <a:schemeClr val="tx1"/>
              </a:buClr>
              <a:tabLst>
                <a:tab pos="354965" algn="l"/>
                <a:tab pos="355600" algn="l"/>
              </a:tabLst>
            </a:pP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Their </a:t>
            </a:r>
            <a:r>
              <a:rPr lang="en-US" sz="1600" spc="-25" dirty="0">
                <a:solidFill>
                  <a:schemeClr val="bg1">
                    <a:lumMod val="50000"/>
                  </a:schemeClr>
                </a:solidFill>
                <a:cs typeface="Calibri"/>
              </a:rPr>
              <a:t>axons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(central) </a:t>
            </a:r>
            <a:r>
              <a:rPr lang="en-US" sz="16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(form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 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auditory nerve; cranial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nerve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VIII)  </a:t>
            </a:r>
            <a:r>
              <a:rPr lang="en-US" sz="1600" spc="-25" dirty="0">
                <a:solidFill>
                  <a:schemeClr val="bg1">
                    <a:lumMod val="50000"/>
                  </a:schemeClr>
                </a:solidFill>
                <a:cs typeface="Calibri"/>
              </a:rPr>
              <a:t>make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their </a:t>
            </a:r>
            <a:r>
              <a:rPr lang="en-US" sz="1600" spc="-25" dirty="0">
                <a:solidFill>
                  <a:schemeClr val="bg1">
                    <a:lumMod val="50000"/>
                  </a:schemeClr>
                </a:solidFill>
                <a:cs typeface="Calibri"/>
              </a:rPr>
              <a:t>way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and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synapse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on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cochlear nucleus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in</a:t>
            </a:r>
            <a:r>
              <a:rPr lang="en-US" sz="1600" spc="-4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medulla</a:t>
            </a:r>
            <a:r>
              <a:rPr lang="en-US" sz="16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.</a:t>
            </a:r>
          </a:p>
          <a:p>
            <a:pPr marL="298450" marR="6350" indent="-285750">
              <a:spcBef>
                <a:spcPts val="625"/>
              </a:spcBef>
              <a:buClr>
                <a:srgbClr val="FF0000"/>
              </a:buClr>
              <a:tabLst>
                <a:tab pos="354965" algn="l"/>
                <a:tab pos="355600" algn="l"/>
              </a:tabLst>
            </a:pPr>
            <a:endParaRPr lang="en-US" sz="600" spc="-5" dirty="0" smtClean="0">
              <a:cs typeface="Calibri"/>
            </a:endParaRPr>
          </a:p>
          <a:p>
            <a:pPr marL="298450" marR="6350" indent="-285750">
              <a:spcBef>
                <a:spcPts val="625"/>
              </a:spcBef>
              <a:buClr>
                <a:srgbClr val="FF0000"/>
              </a:buClr>
              <a:tabLst>
                <a:tab pos="354965" algn="l"/>
                <a:tab pos="355600" algn="l"/>
              </a:tabLst>
            </a:pPr>
            <a:endParaRPr lang="en-US" sz="1400" spc="-5" dirty="0">
              <a:cs typeface="Calibri"/>
            </a:endParaRPr>
          </a:p>
          <a:p>
            <a:pPr marL="298450" marR="6350" indent="-285750">
              <a:spcBef>
                <a:spcPts val="625"/>
              </a:spcBef>
              <a:buClr>
                <a:srgbClr val="FF0000"/>
              </a:buClr>
              <a:tabLst>
                <a:tab pos="354965" algn="l"/>
                <a:tab pos="355600" algn="l"/>
              </a:tabLst>
            </a:pPr>
            <a:endParaRPr lang="en-US" sz="1400" spc="-5" dirty="0">
              <a:cs typeface="Calibri"/>
            </a:endParaRPr>
          </a:p>
          <a:p>
            <a:pPr marL="298450" marR="6350" indent="-285750">
              <a:spcBef>
                <a:spcPts val="625"/>
              </a:spcBef>
              <a:buClr>
                <a:srgbClr val="FF0000"/>
              </a:buClr>
              <a:tabLst>
                <a:tab pos="354965" algn="l"/>
                <a:tab pos="355600" algn="l"/>
              </a:tabLst>
            </a:pPr>
            <a:endParaRPr lang="en-US" sz="1400" dirty="0">
              <a:cs typeface="Calibri"/>
            </a:endParaRPr>
          </a:p>
          <a:p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741" r="55623" b="16909"/>
          <a:stretch/>
        </p:blipFill>
        <p:spPr>
          <a:xfrm>
            <a:off x="10270876" y="1240599"/>
            <a:ext cx="1296144" cy="2056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46489"/>
          <a:stretch/>
        </p:blipFill>
        <p:spPr>
          <a:xfrm>
            <a:off x="10270877" y="3514894"/>
            <a:ext cx="1296144" cy="28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40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central a</a:t>
            </a:r>
            <a:r>
              <a:rPr lang="en-US" sz="3200" spc="-5" dirty="0" smtClean="0"/>
              <a:t>uditory </a:t>
            </a:r>
            <a:r>
              <a:rPr lang="en-US" sz="3200" spc="-45" dirty="0" smtClean="0"/>
              <a:t>pathway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169552"/>
            <a:ext cx="7933223" cy="4897500"/>
          </a:xfrm>
        </p:spPr>
        <p:txBody>
          <a:bodyPr>
            <a:noAutofit/>
          </a:bodyPr>
          <a:lstStyle/>
          <a:p>
            <a:pPr marR="1131570">
              <a:tabLst>
                <a:tab pos="1647189" algn="l"/>
              </a:tabLst>
            </a:pP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This pathway begins in the organ of </a:t>
            </a:r>
            <a:r>
              <a:rPr lang="en-GB" sz="1600" dirty="0" err="1">
                <a:solidFill>
                  <a:schemeClr val="accent2">
                    <a:lumMod val="75000"/>
                  </a:schemeClr>
                </a:solidFill>
              </a:rPr>
              <a:t>corti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Spiral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ganglion neurons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(Cochlea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).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Cochlear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nerve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(VIII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).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Cochlear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nuclei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(Medulla</a:t>
            </a:r>
            <a:r>
              <a:rPr lang="en-US" sz="16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).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Superior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olivary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complex </a:t>
            </a:r>
            <a:r>
              <a:rPr lang="en-US" sz="16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(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Pons)</a:t>
            </a:r>
            <a:r>
              <a:rPr lang="en-US" sz="1600" spc="-9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(bilateral</a:t>
            </a:r>
            <a:r>
              <a:rPr lang="en-US" sz="16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).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Lateral lemniscus.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Inferior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colliculus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(Midbrain</a:t>
            </a:r>
            <a:r>
              <a:rPr lang="en-US" sz="16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).</a:t>
            </a:r>
            <a:endParaRPr lang="en-US" sz="1600" dirty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L="342900" marR="1131570" indent="-342900">
              <a:lnSpc>
                <a:spcPct val="100000"/>
              </a:lnSpc>
              <a:buFont typeface="+mj-lt"/>
              <a:buAutoNum type="arabicPeriod"/>
              <a:tabLst>
                <a:tab pos="1647189" algn="l"/>
              </a:tabLst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Medial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geniculate nucleus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(Thalamus). 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cs typeface="Calibri"/>
            </a:endParaRPr>
          </a:p>
          <a:p>
            <a:pPr marR="1131570">
              <a:tabLst>
                <a:tab pos="1647189" algn="l"/>
              </a:tabLst>
            </a:pPr>
            <a:r>
              <a:rPr lang="en-GB" sz="1600" dirty="0"/>
              <a:t>End  in the primary auditory cortex (are</a:t>
            </a:r>
            <a:r>
              <a:rPr lang="en-GB" sz="1600" dirty="0">
                <a:solidFill>
                  <a:srgbClr val="9FB8CD">
                    <a:lumMod val="75000"/>
                  </a:srgbClr>
                </a:solidFill>
              </a:rPr>
              <a:t> </a:t>
            </a:r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41&amp; 42</a:t>
            </a:r>
            <a:r>
              <a:rPr lang="en-GB" sz="1600" dirty="0">
                <a:solidFill>
                  <a:srgbClr val="9FB8CD">
                    <a:lumMod val="75000"/>
                  </a:srgbClr>
                </a:solidFill>
              </a:rPr>
              <a:t>, </a:t>
            </a:r>
            <a:r>
              <a:rPr lang="en-GB" sz="1600" dirty="0"/>
              <a:t>superior temporal gyrus in </a:t>
            </a:r>
            <a:r>
              <a:rPr lang="en-GB" sz="1600" dirty="0" smtClean="0"/>
              <a:t>the </a:t>
            </a:r>
            <a:r>
              <a:rPr lang="en-GB" sz="1600" dirty="0"/>
              <a:t>temporal lobe of the brain).</a:t>
            </a:r>
          </a:p>
          <a:p>
            <a:pPr marR="1131570">
              <a:tabLst>
                <a:tab pos="1647189" algn="l"/>
              </a:tabLst>
            </a:pPr>
            <a:r>
              <a:rPr lang="en-GB" sz="1600" dirty="0" smtClean="0"/>
              <a:t>Fibres end in the auditory area, where it is heard, then interpretation occurs in the auditory association areas (</a:t>
            </a:r>
            <a:r>
              <a:rPr lang="en-GB" sz="1600" b="1" dirty="0" err="1" smtClean="0"/>
              <a:t>wernikes</a:t>
            </a:r>
            <a:r>
              <a:rPr lang="en-GB" sz="1600" b="1" dirty="0" smtClean="0"/>
              <a:t> area</a:t>
            </a:r>
            <a:r>
              <a:rPr lang="en-GB" sz="1600" dirty="0" smtClean="0"/>
              <a:t>)*.</a:t>
            </a:r>
            <a:r>
              <a:rPr lang="en-US" sz="1500" dirty="0" smtClean="0">
                <a:solidFill>
                  <a:srgbClr val="00B050"/>
                </a:solidFill>
              </a:rPr>
              <a:t>If </a:t>
            </a:r>
            <a:r>
              <a:rPr lang="en-US" sz="1500" dirty="0" err="1">
                <a:solidFill>
                  <a:srgbClr val="00B050"/>
                </a:solidFill>
              </a:rPr>
              <a:t>wermikes</a:t>
            </a:r>
            <a:r>
              <a:rPr lang="en-US" sz="1500" dirty="0">
                <a:solidFill>
                  <a:srgbClr val="00B050"/>
                </a:solidFill>
              </a:rPr>
              <a:t> area damaged will hear the sound but we can not interpret the meaning of </a:t>
            </a:r>
            <a:r>
              <a:rPr lang="en-US" sz="1500" dirty="0" smtClean="0">
                <a:solidFill>
                  <a:srgbClr val="00B050"/>
                </a:solidFill>
              </a:rPr>
              <a:t>sound.</a:t>
            </a:r>
            <a:endParaRPr lang="en-GB" sz="1500" dirty="0" smtClean="0"/>
          </a:p>
          <a:p>
            <a:r>
              <a:rPr lang="en-GB" sz="1600" dirty="0" smtClean="0"/>
              <a:t>There </a:t>
            </a:r>
            <a:r>
              <a:rPr lang="en-GB" sz="1600" dirty="0"/>
              <a:t>is a bilateral cortical connection of auditory </a:t>
            </a:r>
            <a:r>
              <a:rPr lang="en-GB" sz="1600" dirty="0" smtClean="0"/>
              <a:t>area.</a:t>
            </a:r>
            <a:endParaRPr lang="en-GB" sz="600" dirty="0"/>
          </a:p>
          <a:p>
            <a:r>
              <a:rPr lang="en-GB" sz="1600" dirty="0"/>
              <a:t>Thus damage to one side only slightly reduces </a:t>
            </a:r>
            <a:r>
              <a:rPr lang="en-GB" sz="1600" dirty="0" smtClean="0"/>
              <a:t>hearing.</a:t>
            </a:r>
            <a:endParaRPr lang="en-GB" sz="600" dirty="0"/>
          </a:p>
          <a:p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There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are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4 </a:t>
            </a:r>
            <a:r>
              <a:rPr lang="en-US" sz="16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relay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stations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in </a:t>
            </a:r>
            <a:r>
              <a:rPr lang="en-US" sz="16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CNS </a:t>
            </a:r>
            <a:r>
              <a:rPr lang="en-US" sz="16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for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sound</a:t>
            </a:r>
            <a:r>
              <a:rPr lang="en-US" sz="1600" spc="-4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signals</a:t>
            </a:r>
            <a:r>
              <a:rPr lang="en-US" sz="1600" dirty="0" smtClean="0">
                <a:cs typeface="Calibri"/>
              </a:rPr>
              <a:t>.</a:t>
            </a:r>
            <a:endParaRPr lang="en-US" sz="1600" dirty="0">
              <a:cs typeface="Calibri"/>
            </a:endParaRP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564" y="1256298"/>
            <a:ext cx="4116839" cy="4968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97868" y="6329798"/>
            <a:ext cx="10381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* </a:t>
            </a:r>
            <a:r>
              <a:rPr lang="en-US" sz="1400" dirty="0" err="1" smtClean="0">
                <a:solidFill>
                  <a:srgbClr val="00B050"/>
                </a:solidFill>
              </a:rPr>
              <a:t>Wernikes</a:t>
            </a:r>
            <a:r>
              <a:rPr lang="en-US" sz="1400" dirty="0" smtClean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area is in posterior end of superior temporal </a:t>
            </a:r>
            <a:r>
              <a:rPr lang="en-US" sz="1400" dirty="0" smtClean="0">
                <a:solidFill>
                  <a:srgbClr val="00B050"/>
                </a:solidFill>
              </a:rPr>
              <a:t>gyrus, It </a:t>
            </a:r>
            <a:r>
              <a:rPr lang="en-US" sz="1400" dirty="0">
                <a:solidFill>
                  <a:srgbClr val="00B050"/>
                </a:solidFill>
              </a:rPr>
              <a:t>is next to primary auditory area so we can hear by the primary area but understand what’s heard by </a:t>
            </a:r>
            <a:r>
              <a:rPr lang="en-US" sz="1400" dirty="0" err="1">
                <a:solidFill>
                  <a:srgbClr val="00B050"/>
                </a:solidFill>
              </a:rPr>
              <a:t>Wernikes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smtClean="0">
                <a:solidFill>
                  <a:srgbClr val="00B050"/>
                </a:solidFill>
              </a:rPr>
              <a:t>area.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85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96537" y="-1489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5" y="1807563"/>
            <a:ext cx="6346653" cy="388422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65"/>
          <a:stretch/>
        </p:blipFill>
        <p:spPr>
          <a:xfrm>
            <a:off x="7534573" y="1225197"/>
            <a:ext cx="4044830" cy="504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3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central auditory pathway</a:t>
            </a:r>
            <a:endParaRPr lang="ar-SA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29A69E-7D8F-4515-9605-0315ABD4F316}" type="slidenum">
              <a:rPr lang="en-US" noProof="0" smtClean="0"/>
              <a:pPr lvl="0"/>
              <a:t>18</a:t>
            </a:fld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371560"/>
            <a:ext cx="10969943" cy="4937760"/>
          </a:xfrm>
        </p:spPr>
        <p:txBody>
          <a:bodyPr>
            <a:normAutofit/>
          </a:bodyPr>
          <a:lstStyle/>
          <a:p>
            <a:pPr marL="0" marR="330200" indent="0">
              <a:lnSpc>
                <a:spcPct val="101699"/>
              </a:lnSpc>
              <a:buNone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Organ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1800" dirty="0" err="1" smtClean="0">
                <a:solidFill>
                  <a:schemeClr val="accent2">
                    <a:lumMod val="75000"/>
                  </a:schemeClr>
                </a:solidFill>
              </a:rPr>
              <a:t>Corti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0" marR="330200" indent="0">
              <a:lnSpc>
                <a:spcPct val="101699"/>
              </a:lnSpc>
              <a:buNone/>
            </a:pPr>
            <a:endParaRPr lang="en-US" sz="200" dirty="0">
              <a:solidFill>
                <a:schemeClr val="accent2">
                  <a:lumMod val="75000"/>
                </a:schemeClr>
              </a:solidFill>
            </a:endParaRPr>
          </a:p>
          <a:p>
            <a:pPr marR="330200">
              <a:lnSpc>
                <a:spcPct val="101699"/>
              </a:lnSpc>
            </a:pPr>
            <a:r>
              <a:rPr lang="en-US" sz="1600" dirty="0" smtClean="0"/>
              <a:t>Located </a:t>
            </a:r>
            <a:r>
              <a:rPr lang="en-US" sz="1600" dirty="0"/>
              <a:t>within the </a:t>
            </a:r>
            <a:r>
              <a:rPr lang="en-US" sz="1600" dirty="0" smtClean="0"/>
              <a:t>cochlea.</a:t>
            </a:r>
          </a:p>
          <a:p>
            <a:pPr marR="330200">
              <a:lnSpc>
                <a:spcPct val="101699"/>
              </a:lnSpc>
            </a:pPr>
            <a:endParaRPr lang="en-US" sz="500" dirty="0" smtClean="0"/>
          </a:p>
          <a:p>
            <a:pPr marR="330200">
              <a:lnSpc>
                <a:spcPct val="101699"/>
              </a:lnSpc>
            </a:pPr>
            <a:r>
              <a:rPr lang="en-US" sz="1600" dirty="0" smtClean="0"/>
              <a:t>Hearing receptors.</a:t>
            </a:r>
          </a:p>
          <a:p>
            <a:pPr marR="330200">
              <a:lnSpc>
                <a:spcPct val="101699"/>
              </a:lnSpc>
            </a:pPr>
            <a:endParaRPr lang="en-US" sz="500" dirty="0"/>
          </a:p>
          <a:p>
            <a:pPr marR="330200">
              <a:lnSpc>
                <a:spcPct val="101699"/>
              </a:lnSpc>
            </a:pPr>
            <a:r>
              <a:rPr lang="en-US" sz="1600" dirty="0" smtClean="0"/>
              <a:t>hair </a:t>
            </a:r>
            <a:r>
              <a:rPr lang="en-US" sz="1600" dirty="0"/>
              <a:t>cells on the basilar </a:t>
            </a:r>
            <a:r>
              <a:rPr lang="en-US" sz="1600" dirty="0" smtClean="0"/>
              <a:t>membrane.</a:t>
            </a:r>
          </a:p>
          <a:p>
            <a:pPr marR="330200">
              <a:lnSpc>
                <a:spcPct val="101699"/>
              </a:lnSpc>
            </a:pPr>
            <a:endParaRPr lang="en-US" sz="500" dirty="0"/>
          </a:p>
          <a:p>
            <a:pPr marR="330200">
              <a:lnSpc>
                <a:spcPct val="101699"/>
              </a:lnSpc>
            </a:pPr>
            <a:r>
              <a:rPr lang="en-US" sz="1600" dirty="0" smtClean="0"/>
              <a:t>Gel-like </a:t>
            </a:r>
            <a:r>
              <a:rPr lang="en-US" sz="1600" dirty="0"/>
              <a:t>tectorial membrane is capable of bending hair </a:t>
            </a:r>
            <a:endParaRPr lang="en-US" sz="1600" dirty="0" smtClean="0"/>
          </a:p>
          <a:p>
            <a:pPr marL="0" marR="330200" indent="0">
              <a:lnSpc>
                <a:spcPct val="101699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   cells.</a:t>
            </a:r>
          </a:p>
          <a:p>
            <a:pPr marR="330200">
              <a:lnSpc>
                <a:spcPct val="101699"/>
              </a:lnSpc>
            </a:pPr>
            <a:endParaRPr lang="en-US" sz="500" dirty="0" smtClean="0"/>
          </a:p>
          <a:p>
            <a:pPr marR="330200">
              <a:lnSpc>
                <a:spcPct val="101699"/>
              </a:lnSpc>
            </a:pPr>
            <a:r>
              <a:rPr lang="en-US" sz="1600" dirty="0" smtClean="0"/>
              <a:t>Cochlear </a:t>
            </a:r>
            <a:r>
              <a:rPr lang="en-US" sz="1600" dirty="0"/>
              <a:t>nerve attached to hair cells transmits nerve </a:t>
            </a:r>
            <a:endParaRPr lang="en-US" sz="1600" dirty="0" smtClean="0"/>
          </a:p>
          <a:p>
            <a:pPr marL="0" marR="330200" indent="0">
              <a:lnSpc>
                <a:spcPct val="101699"/>
              </a:lnSpc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impulses </a:t>
            </a:r>
            <a:r>
              <a:rPr lang="en-US" sz="1600" dirty="0"/>
              <a:t>to auditory cortex on temporal </a:t>
            </a:r>
            <a:r>
              <a:rPr lang="en-US" sz="1600" dirty="0" smtClean="0"/>
              <a:t>lobe.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Gill Sans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96537" y="-1489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1324530"/>
            <a:ext cx="5917039" cy="48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53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pc="-30" dirty="0" smtClean="0"/>
              <a:t>Events </a:t>
            </a:r>
            <a:r>
              <a:rPr lang="en-US" sz="3200" spc="-20" dirty="0" smtClean="0"/>
              <a:t>involved </a:t>
            </a:r>
            <a:r>
              <a:rPr lang="en-US" sz="3200" dirty="0" smtClean="0"/>
              <a:t>in </a:t>
            </a:r>
            <a:r>
              <a:rPr lang="en-US" sz="3200" spc="-15" dirty="0" smtClean="0"/>
              <a:t>activating </a:t>
            </a:r>
            <a:r>
              <a:rPr lang="en-US" sz="3200" dirty="0" smtClean="0"/>
              <a:t>hair</a:t>
            </a:r>
            <a:r>
              <a:rPr lang="en-US" sz="3200" spc="-30" dirty="0" smtClean="0"/>
              <a:t> </a:t>
            </a:r>
            <a:r>
              <a:rPr lang="en-US" sz="3200" spc="-5" dirty="0" smtClean="0"/>
              <a:t>cells</a:t>
            </a:r>
            <a:br>
              <a:rPr lang="en-US" sz="3200" spc="-5" dirty="0" smtClean="0"/>
            </a:br>
            <a:r>
              <a:rPr lang="en-US" sz="3200" spc="-5" dirty="0" smtClean="0">
                <a:solidFill>
                  <a:srgbClr val="FF0000"/>
                </a:solidFill>
              </a:rPr>
              <a:t>This Slide Is Very Important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29A69E-7D8F-4515-9605-0315ABD4F316}" type="slidenum">
              <a:rPr lang="en-US" noProof="0" smtClean="0"/>
              <a:pPr lvl="0"/>
              <a:t>19</a:t>
            </a:fld>
            <a:endParaRPr lang="en-US" noProof="0" dirty="0"/>
          </a:p>
        </p:txBody>
      </p:sp>
      <p:sp>
        <p:nvSpPr>
          <p:cNvPr id="10" name="object 2"/>
          <p:cNvSpPr/>
          <p:nvPr/>
        </p:nvSpPr>
        <p:spPr>
          <a:xfrm>
            <a:off x="1845959" y="1332460"/>
            <a:ext cx="8496944" cy="4976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596537" y="-27384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384530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2260841" y="514998"/>
            <a:ext cx="7443889" cy="84886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 dirty="0">
                <a:solidFill>
                  <a:srgbClr val="9FB8CD">
                    <a:lumMod val="75000"/>
                  </a:srgbClr>
                </a:solidFill>
                <a:latin typeface="Arial Black" panose="020B0A04020102020204" pitchFamily="34" charset="0"/>
              </a:rPr>
              <a:t>Mechanism of Hearing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837828" y="1698622"/>
            <a:ext cx="10289916" cy="4250658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Objectives:</a:t>
            </a:r>
          </a:p>
          <a:p>
            <a:pPr lvl="0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buClr>
                <a:srgbClr val="F934C1"/>
              </a:buClr>
              <a:tabLst>
                <a:tab pos="354965" algn="l"/>
                <a:tab pos="355600" algn="l"/>
              </a:tabLst>
            </a:pPr>
            <a:r>
              <a:rPr lang="en-US" dirty="0">
                <a:solidFill>
                  <a:schemeClr val="tx2"/>
                </a:solidFill>
              </a:rPr>
              <a:t>1-</a:t>
            </a:r>
            <a:r>
              <a:rPr lang="en-US" spc="-10" dirty="0">
                <a:solidFill>
                  <a:schemeClr val="tx2"/>
                </a:solidFill>
                <a:latin typeface="Calibri"/>
                <a:cs typeface="Calibri"/>
              </a:rPr>
              <a:t>Describe sound </a:t>
            </a:r>
            <a:r>
              <a:rPr lang="en-US" spc="-15" dirty="0">
                <a:solidFill>
                  <a:schemeClr val="tx2"/>
                </a:solidFill>
                <a:latin typeface="Calibri"/>
                <a:cs typeface="Calibri"/>
              </a:rPr>
              <a:t>characteristics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and </a:t>
            </a:r>
            <a:r>
              <a:rPr lang="en-US" spc="-15" dirty="0">
                <a:solidFill>
                  <a:schemeClr val="tx2"/>
                </a:solidFill>
                <a:latin typeface="Calibri"/>
                <a:cs typeface="Calibri"/>
              </a:rPr>
              <a:t>explain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the</a:t>
            </a:r>
            <a:r>
              <a:rPr lang="en-US" spc="24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pc="-20" dirty="0">
                <a:solidFill>
                  <a:schemeClr val="tx2"/>
                </a:solidFill>
                <a:latin typeface="Calibri"/>
                <a:cs typeface="Calibri"/>
              </a:rPr>
              <a:t>difference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chemeClr val="tx2"/>
                </a:solidFill>
                <a:latin typeface="Calibri"/>
                <a:cs typeface="Calibri"/>
              </a:rPr>
              <a:t>between discrimination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of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loudness &amp; </a:t>
            </a:r>
            <a:r>
              <a:rPr lang="en-US" b="1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pitch</a:t>
            </a:r>
            <a:r>
              <a:rPr lang="en-US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(tone).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buClr>
                <a:srgbClr val="F934C1"/>
              </a:buClr>
              <a:tabLst>
                <a:tab pos="354965" algn="l"/>
                <a:tab pos="355600" algn="l"/>
              </a:tabLst>
            </a:pPr>
            <a:r>
              <a:rPr lang="en-US" spc="-10" dirty="0">
                <a:solidFill>
                  <a:schemeClr val="tx2"/>
                </a:solidFill>
                <a:latin typeface="Calibri"/>
                <a:cs typeface="Calibri"/>
              </a:rPr>
              <a:t>2- Describe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the </a:t>
            </a:r>
            <a:r>
              <a:rPr lang="en-US" spc="-20" dirty="0">
                <a:solidFill>
                  <a:schemeClr val="tx2"/>
                </a:solidFill>
                <a:latin typeface="Calibri"/>
                <a:cs typeface="Calibri"/>
              </a:rPr>
              <a:t>steps involved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in </a:t>
            </a:r>
            <a:r>
              <a:rPr lang="en-US" spc="-10" dirty="0">
                <a:solidFill>
                  <a:schemeClr val="tx2"/>
                </a:solidFill>
                <a:latin typeface="Calibri"/>
                <a:cs typeface="Calibri"/>
              </a:rPr>
              <a:t>transmission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of</a:t>
            </a:r>
            <a:r>
              <a:rPr lang="en-US" spc="18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chemeClr val="tx2"/>
                </a:solidFill>
                <a:latin typeface="Calibri"/>
                <a:cs typeface="Calibri"/>
              </a:rPr>
              <a:t>sound</a:t>
            </a:r>
            <a:r>
              <a:rPr lang="en-US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pc="-25" dirty="0">
                <a:solidFill>
                  <a:schemeClr val="tx2"/>
                </a:solidFill>
                <a:latin typeface="Calibri"/>
                <a:cs typeface="Calibri"/>
              </a:rPr>
              <a:t>waves </a:t>
            </a:r>
            <a:r>
              <a:rPr lang="en-US" spc="-20" dirty="0">
                <a:solidFill>
                  <a:schemeClr val="tx2"/>
                </a:solidFill>
                <a:latin typeface="Calibri"/>
                <a:cs typeface="Calibri"/>
              </a:rPr>
              <a:t>into </a:t>
            </a:r>
            <a:r>
              <a:rPr lang="en-US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neuronal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activity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in the inner</a:t>
            </a:r>
            <a:r>
              <a:rPr lang="en-US" spc="135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pc="-75" dirty="0">
                <a:solidFill>
                  <a:schemeClr val="tx2"/>
                </a:solidFill>
                <a:latin typeface="Calibri"/>
                <a:cs typeface="Calibri"/>
              </a:rPr>
              <a:t>ear.</a:t>
            </a:r>
            <a:endParaRPr lang="en-US" dirty="0">
              <a:solidFill>
                <a:schemeClr val="tx2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buClr>
                <a:srgbClr val="F934C1"/>
              </a:buClr>
              <a:tabLst>
                <a:tab pos="354965" algn="l"/>
                <a:tab pos="355600" algn="l"/>
              </a:tabLst>
            </a:pPr>
            <a:r>
              <a:rPr lang="en-US" spc="-25" dirty="0">
                <a:solidFill>
                  <a:schemeClr val="tx2"/>
                </a:solidFill>
                <a:latin typeface="Calibri"/>
                <a:cs typeface="Calibri"/>
              </a:rPr>
              <a:t>3- Differentiate </a:t>
            </a:r>
            <a:r>
              <a:rPr lang="en-US" spc="-10" dirty="0">
                <a:solidFill>
                  <a:schemeClr val="tx2"/>
                </a:solidFill>
                <a:latin typeface="Calibri"/>
                <a:cs typeface="Calibri"/>
              </a:rPr>
              <a:t>between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the functions of the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inner</a:t>
            </a:r>
            <a:r>
              <a:rPr lang="en-US" b="1" spc="135" dirty="0"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and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b="1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outer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hair</a:t>
            </a:r>
            <a:r>
              <a:rPr lang="en-US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cells.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292735">
              <a:lnSpc>
                <a:spcPct val="110000"/>
              </a:lnSpc>
              <a:spcBef>
                <a:spcPts val="670"/>
              </a:spcBef>
              <a:buClr>
                <a:srgbClr val="F934C1"/>
              </a:buClr>
              <a:tabLst>
                <a:tab pos="354965" algn="l"/>
                <a:tab pos="355600" algn="l"/>
              </a:tabLst>
            </a:pPr>
            <a:r>
              <a:rPr lang="en-US" spc="-15" dirty="0">
                <a:solidFill>
                  <a:schemeClr val="tx2"/>
                </a:solidFill>
                <a:latin typeface="Calibri"/>
                <a:cs typeface="Calibri"/>
              </a:rPr>
              <a:t>4- Appreciate </a:t>
            </a:r>
            <a:r>
              <a:rPr lang="en-US" spc="-10" dirty="0">
                <a:solidFill>
                  <a:schemeClr val="tx2"/>
                </a:solidFill>
                <a:latin typeface="Calibri"/>
                <a:cs typeface="Calibri"/>
              </a:rPr>
              <a:t>that deafness can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be </a:t>
            </a:r>
            <a:r>
              <a:rPr lang="en-US" spc="-10" dirty="0">
                <a:solidFill>
                  <a:schemeClr val="tx2"/>
                </a:solidFill>
                <a:latin typeface="Calibri"/>
                <a:cs typeface="Calibri"/>
              </a:rPr>
              <a:t>caused </a:t>
            </a:r>
            <a:r>
              <a:rPr lang="en-US" spc="-15" dirty="0">
                <a:solidFill>
                  <a:schemeClr val="tx2"/>
                </a:solidFill>
                <a:latin typeface="Calibri"/>
                <a:cs typeface="Calibri"/>
              </a:rPr>
              <a:t>by </a:t>
            </a:r>
            <a:r>
              <a:rPr lang="en-US" spc="-20" dirty="0">
                <a:solidFill>
                  <a:schemeClr val="tx2"/>
                </a:solidFill>
                <a:latin typeface="Calibri"/>
                <a:cs typeface="Calibri"/>
              </a:rPr>
              <a:t>defects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in  either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conduction</a:t>
            </a:r>
            <a:r>
              <a:rPr lang="en-US" b="1" spc="-5" dirty="0"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or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b="1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neural </a:t>
            </a:r>
            <a:r>
              <a:rPr lang="en-US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processing</a:t>
            </a:r>
            <a:r>
              <a:rPr lang="en-US" b="1" spc="-10" dirty="0"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chemeClr val="tx2"/>
                </a:solidFill>
                <a:latin typeface="Calibri"/>
                <a:cs typeface="Calibri"/>
              </a:rPr>
              <a:t>of </a:t>
            </a:r>
            <a:r>
              <a:rPr lang="en-US" spc="-10" dirty="0">
                <a:solidFill>
                  <a:schemeClr val="tx2"/>
                </a:solidFill>
                <a:latin typeface="Calibri"/>
                <a:cs typeface="Calibri"/>
              </a:rPr>
              <a:t>sound</a:t>
            </a:r>
            <a:r>
              <a:rPr lang="en-US" spc="110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en-US" spc="-25" dirty="0">
                <a:solidFill>
                  <a:schemeClr val="tx2"/>
                </a:solidFill>
                <a:latin typeface="Calibri"/>
                <a:cs typeface="Calibri"/>
              </a:rPr>
              <a:t>waves.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" y="3042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1" name="Rectangle 10"/>
          <p:cNvSpPr/>
          <p:nvPr/>
        </p:nvSpPr>
        <p:spPr>
          <a:xfrm>
            <a:off x="12082932" y="3042"/>
            <a:ext cx="108830" cy="68562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2" name="Rectangle 11"/>
          <p:cNvSpPr/>
          <p:nvPr/>
        </p:nvSpPr>
        <p:spPr>
          <a:xfrm>
            <a:off x="108829" y="6768655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13" name="Rectangle 12"/>
          <p:cNvSpPr/>
          <p:nvPr/>
        </p:nvSpPr>
        <p:spPr>
          <a:xfrm>
            <a:off x="108829" y="893"/>
            <a:ext cx="11974103" cy="93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9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4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Masking effect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>
            <a:normAutofit/>
          </a:bodyPr>
          <a:lstStyle/>
          <a:p>
            <a:r>
              <a:rPr lang="en-US" sz="1800" dirty="0"/>
              <a:t>Presence of one sound decreases an individual's ability to hear other sounds. </a:t>
            </a:r>
            <a:r>
              <a:rPr lang="en-US" sz="1800" dirty="0">
                <a:solidFill>
                  <a:srgbClr val="FF0000"/>
                </a:solidFill>
              </a:rPr>
              <a:t>This phenomenon is known as </a:t>
            </a:r>
            <a:r>
              <a:rPr lang="en-US" sz="1800" dirty="0" smtClean="0">
                <a:solidFill>
                  <a:srgbClr val="FF0000"/>
                </a:solidFill>
              </a:rPr>
              <a:t>masking.</a:t>
            </a:r>
          </a:p>
          <a:p>
            <a:r>
              <a:rPr lang="en-US" sz="1800" dirty="0"/>
              <a:t>Presence of background noise affect the ability to hear another sound, due to some receptors are in refractory </a:t>
            </a:r>
            <a:r>
              <a:rPr lang="en-US" sz="1800" dirty="0" smtClean="0"/>
              <a:t>period.</a:t>
            </a:r>
          </a:p>
          <a:p>
            <a:r>
              <a:rPr lang="en-US" sz="1800" dirty="0" smtClean="0"/>
              <a:t>Masking </a:t>
            </a:r>
            <a:r>
              <a:rPr lang="en-US" sz="1800" dirty="0"/>
              <a:t>is more clear if two sound are having the same </a:t>
            </a:r>
            <a:r>
              <a:rPr lang="en-US" sz="1800" dirty="0" smtClean="0"/>
              <a:t>frequencies.</a:t>
            </a:r>
          </a:p>
          <a:p>
            <a:endParaRPr lang="en-US" sz="1800" dirty="0" smtClean="0"/>
          </a:p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Noise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pollution: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Noise pollution is an environmental hazard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Exposure </a:t>
            </a:r>
            <a:r>
              <a:rPr lang="en-US" sz="1800" dirty="0"/>
              <a:t>to sound intensity above 80dB may damage outer hair </a:t>
            </a:r>
            <a:r>
              <a:rPr lang="en-US" sz="1800" dirty="0" smtClean="0"/>
              <a:t>cells</a:t>
            </a:r>
          </a:p>
          <a:p>
            <a:endParaRPr lang="en-US" sz="1800" dirty="0"/>
          </a:p>
          <a:p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Sound localization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Differences in the time arrival of the sound wave at the ears (time-lag).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Differences in the loudness</a:t>
            </a:r>
            <a:r>
              <a:rPr lang="en-GB" sz="1800" dirty="0" smtClean="0"/>
              <a:t>.</a:t>
            </a:r>
            <a:endParaRPr lang="en-GB" sz="1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2931967"/>
            <a:ext cx="3439005" cy="3099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9870908" y="4322668"/>
            <a:ext cx="3099193" cy="3177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6925" y="4584980"/>
            <a:ext cx="279904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6844" y="4582144"/>
            <a:ext cx="7069128" cy="144901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01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1" y="152400"/>
            <a:ext cx="5772984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object 2"/>
          <p:cNvSpPr/>
          <p:nvPr/>
        </p:nvSpPr>
        <p:spPr>
          <a:xfrm>
            <a:off x="782706" y="1222536"/>
            <a:ext cx="5349751" cy="4680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 txBox="1"/>
          <p:nvPr/>
        </p:nvSpPr>
        <p:spPr>
          <a:xfrm>
            <a:off x="609461" y="6007811"/>
            <a:ext cx="5700975" cy="24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400"/>
              </a:lnSpc>
            </a:pPr>
            <a:r>
              <a:rPr sz="1600" spc="-15" dirty="0">
                <a:solidFill>
                  <a:srgbClr val="00B050"/>
                </a:solidFill>
                <a:cs typeface="Arial"/>
              </a:rPr>
              <a:t>Tonotopic  </a:t>
            </a:r>
            <a:r>
              <a:rPr sz="1600" dirty="0">
                <a:solidFill>
                  <a:srgbClr val="00B050"/>
                </a:solidFill>
                <a:cs typeface="Arial"/>
              </a:rPr>
              <a:t>mapping </a:t>
            </a:r>
            <a:r>
              <a:rPr sz="1600" spc="-5" dirty="0">
                <a:solidFill>
                  <a:srgbClr val="00B050"/>
                </a:solidFill>
                <a:cs typeface="Arial"/>
              </a:rPr>
              <a:t>of  </a:t>
            </a:r>
            <a:r>
              <a:rPr sz="1600" dirty="0">
                <a:solidFill>
                  <a:srgbClr val="00B050"/>
                </a:solidFill>
                <a:cs typeface="Arial"/>
              </a:rPr>
              <a:t>frequency</a:t>
            </a:r>
            <a:r>
              <a:rPr sz="1600" spc="-110" dirty="0">
                <a:solidFill>
                  <a:srgbClr val="00B050"/>
                </a:solidFill>
                <a:cs typeface="Arial"/>
              </a:rPr>
              <a:t> </a:t>
            </a:r>
            <a:r>
              <a:rPr sz="1600" dirty="0">
                <a:solidFill>
                  <a:srgbClr val="00B050"/>
                </a:solidFill>
                <a:cs typeface="Arial"/>
              </a:rPr>
              <a:t>in  the basilar  membrane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454452" y="1124744"/>
            <a:ext cx="0" cy="5231606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454452" y="152400"/>
            <a:ext cx="5124951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GB" sz="3200" dirty="0"/>
              <a:t>Conduction of sound wave</a:t>
            </a:r>
            <a:endParaRPr lang="en-US" sz="32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320985"/>
              </p:ext>
            </p:extLst>
          </p:nvPr>
        </p:nvGraphicFramePr>
        <p:xfrm>
          <a:off x="6598469" y="1744414"/>
          <a:ext cx="4980936" cy="401052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490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04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794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kern="1200" spc="-1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Conduction of sound wave</a:t>
                      </a:r>
                      <a:endParaRPr kumimoji="0" lang="en-US" sz="1800" b="1" kern="1200" spc="-1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5659053"/>
                  </a:ext>
                </a:extLst>
              </a:tr>
              <a:tr h="587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Air </a:t>
                      </a:r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conduction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Bone </a:t>
                      </a:r>
                      <a:r>
                        <a:rPr lang="en-GB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conduction</a:t>
                      </a:r>
                      <a:endParaRPr lang="en-GB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8323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Normal situation of hearing, sound travel in air causes vibration of Tympanic m., transmitted by </a:t>
                      </a:r>
                      <a:r>
                        <a:rPr lang="en-GB" dirty="0" err="1"/>
                        <a:t>ossicles</a:t>
                      </a:r>
                      <a:r>
                        <a:rPr lang="en-GB" dirty="0"/>
                        <a:t> to the oval window.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Sound cause vibration of skull bones directly transmitting the sound vibration to the cochlea </a:t>
                      </a:r>
                      <a:endParaRPr lang="en-GB" dirty="0" smtClean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Ex: when </a:t>
                      </a:r>
                      <a:r>
                        <a:rPr lang="en-GB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placing tuning fork on the head or mastoid </a:t>
                      </a:r>
                      <a:r>
                        <a:rPr lang="en-GB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process.</a:t>
                      </a:r>
                      <a:endParaRPr lang="en-GB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78188" y="1143000"/>
            <a:ext cx="2376263" cy="4137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Extra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36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35" dirty="0"/>
              <a:t>Typical </a:t>
            </a:r>
            <a:r>
              <a:rPr lang="en-US" sz="3200" dirty="0"/>
              <a:t>hearing</a:t>
            </a:r>
            <a:r>
              <a:rPr lang="en-US" sz="3200" spc="-30" dirty="0"/>
              <a:t> </a:t>
            </a:r>
            <a:r>
              <a:rPr lang="en-US" sz="3200" spc="-15" dirty="0"/>
              <a:t>disorders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90175" y="1268760"/>
            <a:ext cx="460851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>
                <a:solidFill>
                  <a:schemeClr val="bg1"/>
                </a:solidFill>
                <a:cs typeface="Calibri"/>
              </a:rPr>
              <a:t>Deafness</a:t>
            </a:r>
            <a:endParaRPr lang="en-US" sz="180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2"/>
          </p:cNvCxnSpPr>
          <p:nvPr/>
        </p:nvCxnSpPr>
        <p:spPr>
          <a:xfrm flipH="1">
            <a:off x="6094412" y="1628800"/>
            <a:ext cx="19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4412" y="1916832"/>
            <a:ext cx="446449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3764" y="1916832"/>
            <a:ext cx="42906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05432" y="191683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558908" y="191683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9460" y="2203950"/>
            <a:ext cx="2388608" cy="4867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9FB8CD">
                    <a:lumMod val="75000"/>
                  </a:srgbClr>
                </a:solidFill>
              </a:rPr>
              <a:t>Conductive hearing loss</a:t>
            </a:r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9190795" y="2203950"/>
            <a:ext cx="2388608" cy="4867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9FB8CD">
                    <a:lumMod val="75000"/>
                  </a:srgbClr>
                </a:solidFill>
              </a:rPr>
              <a:t>Perceptive </a:t>
            </a:r>
            <a:r>
              <a:rPr lang="en-US" sz="1600" dirty="0">
                <a:solidFill>
                  <a:srgbClr val="9FB8CD">
                    <a:lumMod val="75000"/>
                  </a:srgbClr>
                </a:solidFill>
              </a:rPr>
              <a:t>Sensorineural (nerve</a:t>
            </a:r>
            <a:r>
              <a:rPr lang="en-US" sz="1600" dirty="0" smtClean="0">
                <a:solidFill>
                  <a:srgbClr val="9FB8CD">
                    <a:lumMod val="75000"/>
                  </a:srgbClr>
                </a:solidFill>
              </a:rPr>
              <a:t>)</a:t>
            </a:r>
            <a:endParaRPr lang="en-US" sz="1600" dirty="0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606392" y="2690665"/>
            <a:ext cx="3068" cy="1487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06392" y="2839453"/>
            <a:ext cx="5488020" cy="33978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ar-SA" sz="1400" spc="-1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"/>
          </p:nvPr>
        </p:nvSpPr>
        <p:spPr>
          <a:xfrm>
            <a:off x="606392" y="2839453"/>
            <a:ext cx="5488020" cy="351689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1400" spc="-10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Inadequate </a:t>
            </a:r>
            <a:r>
              <a:rPr lang="en-US" sz="1400" spc="-5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transmission</a:t>
            </a:r>
            <a:r>
              <a:rPr lang="en-US" sz="1400" spc="-40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400" spc="-10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of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400" spc="-10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sound through </a:t>
            </a:r>
            <a:r>
              <a:rPr lang="en-US" sz="1400" spc="-20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external </a:t>
            </a:r>
            <a:r>
              <a:rPr lang="en-US" sz="1400" spc="-5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or middle ear due</a:t>
            </a:r>
            <a:r>
              <a:rPr lang="en-US" sz="1400" spc="140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400" spc="-10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to:</a:t>
            </a:r>
            <a:endParaRPr lang="en-US" sz="1400" dirty="0" smtClean="0">
              <a:solidFill>
                <a:schemeClr val="bg2">
                  <a:lumMod val="50000"/>
                </a:schemeClr>
              </a:solidFill>
              <a:cs typeface="Calibri"/>
            </a:endParaRPr>
          </a:p>
          <a:p>
            <a:pPr marL="215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58800" algn="l"/>
                <a:tab pos="559435" algn="l"/>
              </a:tabLst>
            </a:pPr>
            <a:r>
              <a:rPr lang="en-US" sz="1400" spc="-15" dirty="0" smtClean="0">
                <a:cs typeface="Calibri"/>
              </a:rPr>
              <a:t>Blocked </a:t>
            </a:r>
            <a:r>
              <a:rPr lang="en-US" sz="1400" spc="-10" dirty="0" smtClean="0">
                <a:cs typeface="Calibri"/>
              </a:rPr>
              <a:t>auditory canal </a:t>
            </a:r>
            <a:r>
              <a:rPr lang="en-US" sz="1400" spc="-15" dirty="0" smtClean="0">
                <a:cs typeface="Calibri"/>
              </a:rPr>
              <a:t>(wax,</a:t>
            </a:r>
            <a:r>
              <a:rPr lang="en-US" sz="1400" spc="25" dirty="0" smtClean="0">
                <a:cs typeface="Calibri"/>
              </a:rPr>
              <a:t> </a:t>
            </a:r>
            <a:r>
              <a:rPr lang="en-US" sz="1400" spc="-10" dirty="0" smtClean="0">
                <a:cs typeface="Calibri"/>
              </a:rPr>
              <a:t>fluid).</a:t>
            </a:r>
            <a:endParaRPr lang="en-US" sz="1400" dirty="0" smtClean="0">
              <a:cs typeface="Calibri"/>
            </a:endParaRPr>
          </a:p>
          <a:p>
            <a:pPr marL="2159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58800" algn="l"/>
                <a:tab pos="559435" algn="l"/>
              </a:tabLst>
            </a:pPr>
            <a:r>
              <a:rPr lang="en-US" sz="1400" spc="-10" dirty="0" smtClean="0">
                <a:cs typeface="Calibri"/>
              </a:rPr>
              <a:t>Repeated infection</a:t>
            </a:r>
            <a:endParaRPr lang="en-US" sz="1400" spc="-10" dirty="0" smtClean="0">
              <a:cs typeface="Calibri"/>
            </a:endParaRPr>
          </a:p>
          <a:p>
            <a:pPr marL="215900" lvl="1">
              <a:spcBef>
                <a:spcPts val="667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58800" algn="l"/>
                <a:tab pos="559435" algn="l"/>
              </a:tabLst>
            </a:pPr>
            <a:r>
              <a:rPr lang="en-GB" sz="1400" spc="-15" dirty="0" smtClean="0">
                <a:solidFill>
                  <a:schemeClr val="tx1"/>
                </a:solidFill>
                <a:cs typeface="Calibri"/>
              </a:rPr>
              <a:t>Perforated drum.</a:t>
            </a:r>
            <a:endParaRPr lang="en-US" sz="1400" spc="-15" dirty="0" smtClean="0">
              <a:solidFill>
                <a:schemeClr val="tx1"/>
              </a:solidFill>
              <a:cs typeface="Calibri"/>
            </a:endParaRPr>
          </a:p>
          <a:p>
            <a:pPr marL="215900" marR="333375" lvl="1">
              <a:lnSpc>
                <a:spcPct val="110000"/>
              </a:lnSpc>
              <a:spcBef>
                <a:spcPts val="675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58800" algn="l"/>
                <a:tab pos="559435" algn="l"/>
              </a:tabLst>
            </a:pPr>
            <a:r>
              <a:rPr lang="en-US" sz="14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Restriction </a:t>
            </a:r>
            <a:r>
              <a:rPr lang="en-US" sz="14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of </a:t>
            </a:r>
            <a:r>
              <a:rPr lang="en-US" sz="1400" spc="-10" dirty="0" err="1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ossicular</a:t>
            </a:r>
            <a:r>
              <a:rPr lang="en-US" sz="14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4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movements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(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e.G.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4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By fibrosis </a:t>
            </a:r>
            <a:r>
              <a:rPr lang="en-US" sz="14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or  </a:t>
            </a:r>
            <a:r>
              <a:rPr lang="en-US" sz="1400" spc="-10" dirty="0" err="1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calicification</a:t>
            </a:r>
            <a:r>
              <a:rPr lang="en-US" sz="14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) </a:t>
            </a:r>
            <a:r>
              <a:rPr lang="ar-SA" sz="14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/</a:t>
            </a:r>
            <a:r>
              <a:rPr lang="en-US" sz="14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GB" sz="1400" dirty="0" smtClean="0">
                <a:solidFill>
                  <a:schemeClr val="tx1"/>
                </a:solidFill>
              </a:rPr>
              <a:t>destruction of </a:t>
            </a:r>
            <a:r>
              <a:rPr lang="en-GB" sz="1400" dirty="0" err="1" smtClean="0">
                <a:solidFill>
                  <a:schemeClr val="tx1"/>
                </a:solidFill>
              </a:rPr>
              <a:t>ossicles</a:t>
            </a:r>
            <a:r>
              <a:rPr lang="en-GB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smtClean="0">
                <a:solidFill>
                  <a:srgbClr val="00B050"/>
                </a:solidFill>
              </a:rPr>
              <a:t>repeated infection may lead to this fibrosis and adhesions.</a:t>
            </a:r>
            <a:endParaRPr lang="en-US" sz="1400" dirty="0" smtClean="0">
              <a:solidFill>
                <a:srgbClr val="00B050"/>
              </a:solidFill>
              <a:cs typeface="Calibri"/>
            </a:endParaRPr>
          </a:p>
          <a:p>
            <a:pPr marL="215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558800" algn="l"/>
                <a:tab pos="559435" algn="l"/>
              </a:tabLst>
            </a:pPr>
            <a:r>
              <a:rPr lang="en-US" sz="1400" spc="-15" dirty="0" err="1" smtClean="0">
                <a:cs typeface="Calibri"/>
              </a:rPr>
              <a:t>Osteosclerosis</a:t>
            </a:r>
            <a:r>
              <a:rPr lang="en-US" sz="1400" spc="-15" dirty="0" smtClean="0">
                <a:cs typeface="Calibri"/>
              </a:rPr>
              <a:t> </a:t>
            </a:r>
            <a:r>
              <a:rPr lang="en-US" sz="1400" spc="-10" dirty="0" smtClean="0">
                <a:cs typeface="Calibri"/>
              </a:rPr>
              <a:t>(pathological </a:t>
            </a:r>
            <a:r>
              <a:rPr lang="en-US" sz="1400" spc="-15" dirty="0" smtClean="0">
                <a:cs typeface="Calibri"/>
              </a:rPr>
              <a:t>fixation </a:t>
            </a:r>
            <a:r>
              <a:rPr lang="en-US" sz="1400" spc="-5" dirty="0" smtClean="0">
                <a:cs typeface="Calibri"/>
              </a:rPr>
              <a:t>of </a:t>
            </a:r>
            <a:r>
              <a:rPr lang="en-US" sz="1400" spc="-15" dirty="0" smtClean="0">
                <a:cs typeface="Calibri"/>
              </a:rPr>
              <a:t>stapes </a:t>
            </a:r>
            <a:r>
              <a:rPr lang="en-US" sz="1400" spc="-5" dirty="0" smtClean="0">
                <a:cs typeface="Calibri"/>
              </a:rPr>
              <a:t>on</a:t>
            </a:r>
            <a:r>
              <a:rPr lang="en-US" sz="1400" spc="120" dirty="0" smtClean="0">
                <a:cs typeface="Calibri"/>
              </a:rPr>
              <a:t> </a:t>
            </a:r>
            <a:r>
              <a:rPr lang="en-US" sz="1400" spc="-5" dirty="0" smtClean="0">
                <a:cs typeface="Calibri"/>
              </a:rPr>
              <a:t>the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spc="-15" dirty="0" smtClean="0">
                <a:cs typeface="Calibri"/>
              </a:rPr>
              <a:t>oval</a:t>
            </a:r>
            <a:r>
              <a:rPr lang="en-US" sz="1400" spc="-110" dirty="0" smtClean="0">
                <a:cs typeface="Calibri"/>
              </a:rPr>
              <a:t> </a:t>
            </a:r>
            <a:r>
              <a:rPr lang="en-US" sz="1400" spc="-5" dirty="0" smtClean="0">
                <a:cs typeface="Calibri"/>
              </a:rPr>
              <a:t>window).</a:t>
            </a:r>
            <a:endParaRPr lang="ar-SA" sz="1400" spc="-5" dirty="0" smtClean="0">
              <a:cs typeface="Calibri"/>
            </a:endParaRPr>
          </a:p>
          <a:p>
            <a:pPr>
              <a:tabLst>
                <a:tab pos="558800" algn="l"/>
                <a:tab pos="559435" algn="l"/>
              </a:tabLst>
            </a:pPr>
            <a:r>
              <a:rPr lang="en-GB" sz="1400" spc="-5" dirty="0" smtClean="0">
                <a:cs typeface="Calibri"/>
              </a:rPr>
              <a:t>All  sound frequencies are equally affected.</a:t>
            </a:r>
            <a:endParaRPr lang="en-US" sz="1400" spc="-5" dirty="0" smtClean="0">
              <a:cs typeface="Calibri"/>
            </a:endParaRPr>
          </a:p>
          <a:p>
            <a:pPr>
              <a:tabLst>
                <a:tab pos="558800" algn="l"/>
                <a:tab pos="559435" algn="l"/>
              </a:tabLst>
            </a:pPr>
            <a:r>
              <a:rPr lang="en-US" sz="1400" spc="-5" dirty="0" smtClean="0">
                <a:cs typeface="Calibri"/>
              </a:rPr>
              <a:t>Bone conduction is better than air conduction, </a:t>
            </a:r>
            <a:r>
              <a:rPr lang="en-US" sz="1400" dirty="0" smtClean="0">
                <a:solidFill>
                  <a:srgbClr val="00B050"/>
                </a:solidFill>
              </a:rPr>
              <a:t>because air conduction is disturbed.</a:t>
            </a:r>
            <a:endParaRPr lang="en-US" sz="1400" spc="-5" dirty="0" smtClean="0">
              <a:solidFill>
                <a:srgbClr val="00B050"/>
              </a:solidFill>
              <a:cs typeface="Calibri"/>
            </a:endParaRPr>
          </a:p>
          <a:p>
            <a:pPr>
              <a:spcBef>
                <a:spcPts val="600"/>
              </a:spcBef>
              <a:tabLst>
                <a:tab pos="456565" algn="l"/>
                <a:tab pos="457200" algn="l"/>
              </a:tabLst>
            </a:pPr>
            <a:r>
              <a:rPr lang="en-US" sz="1400" spc="-5" dirty="0" smtClean="0">
                <a:solidFill>
                  <a:srgbClr val="FF0000"/>
                </a:solidFill>
                <a:cs typeface="Calibri"/>
              </a:rPr>
              <a:t>Normally</a:t>
            </a:r>
            <a:r>
              <a:rPr lang="en-US" sz="1400" b="1" spc="-5" dirty="0" smtClean="0">
                <a:solidFill>
                  <a:srgbClr val="FF0000"/>
                </a:solidFill>
                <a:cs typeface="Calibri"/>
              </a:rPr>
              <a:t>: </a:t>
            </a:r>
            <a:r>
              <a:rPr lang="en-US" sz="1400" spc="-5" dirty="0" smtClean="0">
                <a:solidFill>
                  <a:srgbClr val="FF0000"/>
                </a:solidFill>
                <a:cs typeface="Calibri"/>
              </a:rPr>
              <a:t>air </a:t>
            </a:r>
            <a:r>
              <a:rPr lang="en-US" sz="1400" spc="-10" dirty="0" smtClean="0">
                <a:solidFill>
                  <a:srgbClr val="FF0000"/>
                </a:solidFill>
                <a:cs typeface="Calibri"/>
              </a:rPr>
              <a:t>conduction </a:t>
            </a:r>
            <a:r>
              <a:rPr lang="en-US" sz="1400" spc="-5" dirty="0" smtClean="0">
                <a:solidFill>
                  <a:srgbClr val="FF0000"/>
                </a:solidFill>
                <a:cs typeface="Calibri"/>
              </a:rPr>
              <a:t>is </a:t>
            </a:r>
            <a:r>
              <a:rPr lang="en-US" sz="1400" spc="-15" dirty="0" smtClean="0">
                <a:solidFill>
                  <a:srgbClr val="FF0000"/>
                </a:solidFill>
                <a:cs typeface="Calibri"/>
              </a:rPr>
              <a:t>better </a:t>
            </a:r>
            <a:r>
              <a:rPr lang="en-US" sz="1400" spc="-5" dirty="0" smtClean="0">
                <a:solidFill>
                  <a:srgbClr val="FF0000"/>
                </a:solidFill>
                <a:cs typeface="Calibri"/>
              </a:rPr>
              <a:t>than </a:t>
            </a:r>
            <a:r>
              <a:rPr lang="en-US" sz="1400" spc="-10" dirty="0" smtClean="0">
                <a:solidFill>
                  <a:srgbClr val="FF0000"/>
                </a:solidFill>
                <a:cs typeface="Calibri"/>
              </a:rPr>
              <a:t>bone</a:t>
            </a:r>
            <a:r>
              <a:rPr lang="en-US" sz="1400" spc="145" dirty="0" smtClean="0">
                <a:solidFill>
                  <a:srgbClr val="FF0000"/>
                </a:solidFill>
                <a:cs typeface="Calibri"/>
              </a:rPr>
              <a:t> </a:t>
            </a:r>
            <a:r>
              <a:rPr lang="en-US" sz="1400" spc="-10" dirty="0" smtClean="0">
                <a:solidFill>
                  <a:srgbClr val="FF0000"/>
                </a:solidFill>
                <a:cs typeface="Calibri"/>
              </a:rPr>
              <a:t>conduction.</a:t>
            </a:r>
            <a:endParaRPr lang="ar-SA" sz="1400" spc="-10" dirty="0" smtClean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66420" y="2839453"/>
            <a:ext cx="5412983" cy="33978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endParaRPr lang="ar-SA" sz="1300" spc="-1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28" name="Content Placeholder 22"/>
          <p:cNvSpPr txBox="1">
            <a:spLocks/>
          </p:cNvSpPr>
          <p:nvPr/>
        </p:nvSpPr>
        <p:spPr>
          <a:xfrm>
            <a:off x="6166420" y="2822321"/>
            <a:ext cx="5412983" cy="3502055"/>
          </a:xfrm>
          <a:prstGeom prst="rect">
            <a:avLst/>
          </a:prstGeom>
        </p:spPr>
        <p:txBody>
          <a:bodyPr vert="horz" lIns="101590" tIns="50795" rIns="101590" bIns="50795">
            <a:normAutofit fontScale="92500" lnSpcReduction="10000"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10000"/>
              </a:lnSpc>
            </a:pPr>
            <a:r>
              <a:rPr lang="en-US" sz="1400" dirty="0">
                <a:solidFill>
                  <a:srgbClr val="00B050"/>
                </a:solidFill>
              </a:rPr>
              <a:t>Both air and bone conduction is </a:t>
            </a:r>
            <a:r>
              <a:rPr lang="en-US" sz="1400" dirty="0" smtClean="0">
                <a:solidFill>
                  <a:srgbClr val="00B050"/>
                </a:solidFill>
              </a:rPr>
              <a:t>disturbed.</a:t>
            </a:r>
            <a:endParaRPr lang="en-US" sz="1400" spc="-10" dirty="0" smtClean="0">
              <a:solidFill>
                <a:srgbClr val="00B050"/>
              </a:solidFill>
              <a:cs typeface="Calibri"/>
            </a:endParaRPr>
          </a:p>
          <a:p>
            <a:pPr defTabSz="914400">
              <a:lnSpc>
                <a:spcPct val="110000"/>
              </a:lnSpc>
            </a:pPr>
            <a:r>
              <a:rPr lang="en-US" sz="1400" spc="-10" dirty="0" smtClean="0">
                <a:solidFill>
                  <a:schemeClr val="bg2">
                    <a:lumMod val="50000"/>
                  </a:schemeClr>
                </a:solidFill>
                <a:cs typeface="Calibri"/>
              </a:rPr>
              <a:t>Hearing </a:t>
            </a:r>
            <a:r>
              <a:rPr lang="en-US" sz="1400" spc="-10" dirty="0">
                <a:solidFill>
                  <a:schemeClr val="bg2">
                    <a:lumMod val="50000"/>
                  </a:schemeClr>
                </a:solidFill>
                <a:cs typeface="Calibri"/>
              </a:rPr>
              <a:t>loss caused by disruption anywhere in pathway from  hair cells to the auditory cortex / congenital or damage to cochlea or auditory nerve pathway due to:</a:t>
            </a:r>
          </a:p>
          <a:p>
            <a:pPr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10" dirty="0">
                <a:cs typeface="Calibri"/>
              </a:rPr>
              <a:t>Loss of hair cells (explosion, chronic loud noise</a:t>
            </a:r>
            <a:r>
              <a:rPr lang="en-US" sz="1400" spc="-10" dirty="0" smtClean="0">
                <a:cs typeface="Calibri"/>
              </a:rPr>
              <a:t>).</a:t>
            </a:r>
            <a:endParaRPr lang="en-US" sz="1400" spc="-10" dirty="0">
              <a:cs typeface="Calibri"/>
            </a:endParaRPr>
          </a:p>
          <a:p>
            <a:pPr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10" dirty="0">
                <a:cs typeface="Calibri"/>
              </a:rPr>
              <a:t>Damage to vestibulocochlear nerve (VIII</a:t>
            </a:r>
            <a:r>
              <a:rPr lang="en-US" sz="1400" spc="-10" dirty="0" smtClean="0">
                <a:cs typeface="Calibri"/>
              </a:rPr>
              <a:t>).</a:t>
            </a:r>
            <a:endParaRPr lang="en-US" sz="1400" spc="-10" dirty="0">
              <a:cs typeface="Calibri"/>
            </a:endParaRPr>
          </a:p>
          <a:p>
            <a:pPr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10" dirty="0">
                <a:cs typeface="Calibri"/>
              </a:rPr>
              <a:t>Damage to nuclei / tracts to the cortex.</a:t>
            </a:r>
          </a:p>
          <a:p>
            <a:pPr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10" dirty="0">
                <a:cs typeface="Calibri"/>
              </a:rPr>
              <a:t>Toxins (antibiotics,  </a:t>
            </a:r>
            <a:r>
              <a:rPr lang="en-US" sz="1400" spc="-10" dirty="0" err="1">
                <a:cs typeface="Calibri"/>
              </a:rPr>
              <a:t>gentamycine</a:t>
            </a:r>
            <a:r>
              <a:rPr lang="en-US" sz="1400" spc="-10" dirty="0" smtClean="0">
                <a:solidFill>
                  <a:srgbClr val="00B050"/>
                </a:solidFill>
                <a:cs typeface="Calibri"/>
              </a:rPr>
              <a:t>), </a:t>
            </a:r>
            <a:r>
              <a:rPr lang="en-US" sz="1400" dirty="0">
                <a:solidFill>
                  <a:srgbClr val="00B050"/>
                </a:solidFill>
              </a:rPr>
              <a:t>Damages cochlea if used for more than 2-3 </a:t>
            </a:r>
            <a:r>
              <a:rPr lang="en-US" sz="1400" dirty="0" smtClean="0">
                <a:solidFill>
                  <a:srgbClr val="00B050"/>
                </a:solidFill>
              </a:rPr>
              <a:t>weeks.</a:t>
            </a:r>
            <a:endParaRPr lang="en-US" sz="1400" spc="-10" dirty="0">
              <a:solidFill>
                <a:srgbClr val="00B050"/>
              </a:solidFill>
              <a:cs typeface="Calibri"/>
            </a:endParaRPr>
          </a:p>
          <a:p>
            <a:pPr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10" dirty="0" smtClean="0">
                <a:cs typeface="Calibri"/>
              </a:rPr>
              <a:t>Inflammation.</a:t>
            </a:r>
            <a:endParaRPr lang="en-US" sz="1400" spc="-10" dirty="0">
              <a:cs typeface="Calibri"/>
            </a:endParaRPr>
          </a:p>
          <a:p>
            <a:pPr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10" dirty="0" smtClean="0">
                <a:cs typeface="Calibri"/>
              </a:rPr>
              <a:t>Vascular.</a:t>
            </a:r>
            <a:endParaRPr lang="en-US" sz="1400" spc="-10" dirty="0">
              <a:cs typeface="Calibri"/>
            </a:endParaRPr>
          </a:p>
          <a:p>
            <a:pPr defTabSz="9144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spc="-10" dirty="0" err="1" smtClean="0">
                <a:cs typeface="Calibri"/>
              </a:rPr>
              <a:t>Tumour</a:t>
            </a:r>
            <a:r>
              <a:rPr lang="en-US" sz="1400" spc="-10" dirty="0" smtClean="0">
                <a:cs typeface="Calibri"/>
              </a:rPr>
              <a:t>.</a:t>
            </a:r>
            <a:endParaRPr lang="en-US" sz="1400" spc="-10" dirty="0">
              <a:cs typeface="Calibri"/>
            </a:endParaRPr>
          </a:p>
          <a:p>
            <a:pPr defTabSz="914400">
              <a:lnSpc>
                <a:spcPct val="110000"/>
              </a:lnSpc>
            </a:pPr>
            <a:r>
              <a:rPr lang="en-US" sz="1400" spc="-10" dirty="0" smtClean="0">
                <a:cs typeface="Calibri"/>
              </a:rPr>
              <a:t>Both </a:t>
            </a:r>
            <a:r>
              <a:rPr lang="en-US" sz="1400" spc="-10" dirty="0">
                <a:cs typeface="Calibri"/>
              </a:rPr>
              <a:t>air and bone conduction are affected</a:t>
            </a:r>
            <a:r>
              <a:rPr lang="en-US" sz="1400" spc="-10" dirty="0" smtClean="0">
                <a:cs typeface="Calibri"/>
              </a:rPr>
              <a:t>.</a:t>
            </a:r>
            <a:endParaRPr lang="ar-SA" sz="1400" spc="-10" dirty="0" smtClean="0">
              <a:solidFill>
                <a:srgbClr val="FF0000"/>
              </a:solidFill>
              <a:cs typeface="Calibri"/>
            </a:endParaRPr>
          </a:p>
          <a:p>
            <a:pPr defTabSz="914400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1579403" y="2690665"/>
            <a:ext cx="0" cy="14878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125860" y="6341509"/>
            <a:ext cx="10453543" cy="56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>
              <a:spcBef>
                <a:spcPts val="770"/>
              </a:spcBef>
              <a:buNone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* Neuronal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presbycusis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: </a:t>
            </a:r>
            <a:r>
              <a:rPr lang="en-US" sz="12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degenerative 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age </a:t>
            </a:r>
            <a:r>
              <a:rPr lang="en-US" sz="1200" spc="-20" dirty="0">
                <a:solidFill>
                  <a:schemeClr val="bg1">
                    <a:lumMod val="50000"/>
                  </a:schemeClr>
                </a:solidFill>
                <a:cs typeface="Calibri"/>
              </a:rPr>
              <a:t>related  </a:t>
            </a:r>
            <a:r>
              <a:rPr lang="en-US" sz="12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process occurs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as </a:t>
            </a: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hair </a:t>
            </a:r>
            <a:r>
              <a:rPr lang="en-US" sz="1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cells 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wear </a:t>
            </a: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out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with </a:t>
            </a: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use (loss 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~ 40% of hair </a:t>
            </a: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cells 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by </a:t>
            </a:r>
            <a:r>
              <a:rPr lang="en-US" sz="12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age</a:t>
            </a:r>
            <a:r>
              <a:rPr lang="en-US" sz="1200" spc="-8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65)</a:t>
            </a:r>
          </a:p>
          <a:p>
            <a:pPr marL="12700" marR="5080" indent="0">
              <a:spcBef>
                <a:spcPts val="770"/>
              </a:spcBef>
              <a:buNone/>
            </a:pPr>
            <a:r>
              <a:rPr lang="en-US" sz="12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* Cochlear </a:t>
            </a:r>
            <a:r>
              <a:rPr lang="en-US" sz="12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implants </a:t>
            </a:r>
            <a:r>
              <a:rPr lang="en-US" sz="1200" spc="-25" dirty="0">
                <a:solidFill>
                  <a:schemeClr val="bg1">
                    <a:lumMod val="50000"/>
                  </a:schemeClr>
                </a:solidFill>
                <a:cs typeface="Calibri"/>
              </a:rPr>
              <a:t>have </a:t>
            </a: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become </a:t>
            </a:r>
            <a:r>
              <a:rPr lang="en-US" sz="1200" spc="-2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available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(do</a:t>
            </a:r>
            <a:r>
              <a:rPr lang="en-US" sz="1200" spc="70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not</a:t>
            </a:r>
            <a:r>
              <a:rPr lang="ar-SA" sz="12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200" spc="-25" dirty="0">
                <a:solidFill>
                  <a:schemeClr val="bg1">
                    <a:lumMod val="50000"/>
                  </a:schemeClr>
                </a:solidFill>
                <a:cs typeface="Calibri"/>
              </a:rPr>
              <a:t>restore </a:t>
            </a: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normal</a:t>
            </a:r>
            <a:r>
              <a:rPr lang="en-US" sz="1200" spc="-3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2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hearing!)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6316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10" dirty="0"/>
              <a:t>Hearing</a:t>
            </a:r>
            <a:r>
              <a:rPr lang="en-US" sz="3200" spc="-55" dirty="0"/>
              <a:t> </a:t>
            </a:r>
            <a:r>
              <a:rPr lang="en-US" sz="3200" spc="-100" dirty="0"/>
              <a:t>tests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90175" y="1268760"/>
            <a:ext cx="4608512" cy="3600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bg1"/>
                </a:solidFill>
                <a:cs typeface="Calibri"/>
              </a:rPr>
              <a:t>Hearing tests</a:t>
            </a:r>
            <a:endParaRPr lang="en-US" sz="1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5" idx="2"/>
          </p:cNvCxnSpPr>
          <p:nvPr/>
        </p:nvCxnSpPr>
        <p:spPr>
          <a:xfrm flipH="1">
            <a:off x="6094412" y="1628800"/>
            <a:ext cx="19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28624" y="1916832"/>
            <a:ext cx="40982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972" y="1916832"/>
            <a:ext cx="396044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33972" y="191683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0126860" y="191683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6649" y="2203949"/>
            <a:ext cx="3180715" cy="4867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9FB8CD">
                    <a:lumMod val="75000"/>
                  </a:srgbClr>
                </a:solidFill>
              </a:rPr>
              <a:t>1. </a:t>
            </a:r>
            <a:r>
              <a:rPr lang="en-US" sz="1600" dirty="0" err="1">
                <a:solidFill>
                  <a:srgbClr val="9FB8CD">
                    <a:lumMod val="75000"/>
                  </a:srgbClr>
                </a:solidFill>
              </a:rPr>
              <a:t>rinne’s</a:t>
            </a:r>
            <a:r>
              <a:rPr lang="en-US" sz="1600" dirty="0">
                <a:solidFill>
                  <a:srgbClr val="9FB8CD">
                    <a:lumMod val="75000"/>
                  </a:srgbClr>
                </a:solidFill>
              </a:rPr>
              <a:t> </a:t>
            </a:r>
            <a:r>
              <a:rPr lang="en-US" sz="1600" dirty="0" smtClean="0">
                <a:solidFill>
                  <a:srgbClr val="9FB8CD">
                    <a:lumMod val="75000"/>
                  </a:srgbClr>
                </a:solidFill>
              </a:rPr>
              <a:t>test</a:t>
            </a:r>
            <a:endParaRPr lang="en-US" sz="1600" dirty="0">
              <a:solidFill>
                <a:srgbClr val="9FB8CD">
                  <a:lumMod val="7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98688" y="2186608"/>
            <a:ext cx="3180715" cy="4867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9FB8CD">
                    <a:lumMod val="75000"/>
                  </a:srgbClr>
                </a:solidFill>
              </a:rPr>
              <a:t>3. </a:t>
            </a:r>
            <a:r>
              <a:rPr lang="en-US" sz="1600" spc="-10" dirty="0">
                <a:solidFill>
                  <a:schemeClr val="accent2">
                    <a:lumMod val="75000"/>
                  </a:schemeClr>
                </a:solidFill>
                <a:cs typeface="Calibri"/>
              </a:rPr>
              <a:t>Audiometer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94412" y="191683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04054" y="2186608"/>
            <a:ext cx="3180715" cy="4867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9FB8CD">
                    <a:lumMod val="75000"/>
                  </a:srgbClr>
                </a:solidFill>
              </a:rPr>
              <a:t>2. </a:t>
            </a:r>
            <a:r>
              <a:rPr lang="en-US" sz="1600" dirty="0">
                <a:solidFill>
                  <a:srgbClr val="9FB8CD">
                    <a:lumMod val="75000"/>
                  </a:srgbClr>
                </a:solidFill>
              </a:rPr>
              <a:t>Weber’s </a:t>
            </a:r>
            <a:r>
              <a:rPr lang="en-US" sz="1600" dirty="0" err="1" smtClean="0">
                <a:solidFill>
                  <a:srgbClr val="9FB8CD">
                    <a:lumMod val="75000"/>
                  </a:srgbClr>
                </a:solidFill>
              </a:rPr>
              <a:t>tes</a:t>
            </a:r>
            <a:endParaRPr lang="en-US" sz="1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94411" y="2673322"/>
            <a:ext cx="0" cy="2342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126860" y="2673323"/>
            <a:ext cx="0" cy="2342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06628" y="2927443"/>
            <a:ext cx="3180735" cy="19417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 base of a vibrating tuning fork is placed on mastoid process until the sound is not </a:t>
            </a:r>
            <a:r>
              <a:rPr lang="en-US" sz="1400" dirty="0" smtClean="0"/>
              <a:t>heard.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Then the prongs of the fork held in air near the </a:t>
            </a:r>
            <a:r>
              <a:rPr lang="en-US" sz="1400" dirty="0" smtClean="0"/>
              <a:t>ear.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Normal subject continue to hear near ear (</a:t>
            </a:r>
            <a:r>
              <a:rPr lang="en-US" sz="1400" b="1" dirty="0">
                <a:solidFill>
                  <a:srgbClr val="FF0000"/>
                </a:solidFill>
              </a:rPr>
              <a:t>positive</a:t>
            </a:r>
            <a:r>
              <a:rPr lang="en-US" sz="1400" dirty="0"/>
              <a:t> test</a:t>
            </a:r>
            <a:r>
              <a:rPr lang="en-US" sz="1400" dirty="0" smtClean="0"/>
              <a:t>).</a:t>
            </a: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If not reveres the test (if heard near the mastoid process, </a:t>
            </a:r>
            <a:r>
              <a:rPr lang="en-US" sz="1400" b="1" dirty="0">
                <a:solidFill>
                  <a:srgbClr val="FF0000"/>
                </a:solidFill>
              </a:rPr>
              <a:t>negative</a:t>
            </a:r>
            <a:r>
              <a:rPr lang="en-US" sz="1400" dirty="0"/>
              <a:t> test)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153238" y="2673322"/>
            <a:ext cx="0" cy="23427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5" name="Picture 2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28" y="4941168"/>
            <a:ext cx="1546610" cy="1346252"/>
          </a:xfrm>
          <a:prstGeom prst="rect">
            <a:avLst/>
          </a:prstGeom>
        </p:spPr>
      </p:pic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87" y="4938090"/>
            <a:ext cx="1509375" cy="138379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rot="5400000">
            <a:off x="3080311" y="3631730"/>
            <a:ext cx="1951640" cy="523220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04034" y="2927443"/>
            <a:ext cx="3180735" cy="2808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A vibrating tuning fork is placed on the middle of the head.</a:t>
            </a:r>
          </a:p>
          <a:p>
            <a:pPr marL="285750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The patient answers where the sound is coming from: the left ear, the right ear, or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both.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Weber test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results: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Normal hearing will indicate sound in both ears.</a:t>
            </a:r>
          </a:p>
          <a:p>
            <a:pPr marL="285750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Conductive loss: sound travels towards the poor ear (lateralization to bad ear).</a:t>
            </a:r>
          </a:p>
          <a:p>
            <a:pPr marL="285750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Nerve loss: sound travels towards the good ear 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8398668" y="2932883"/>
            <a:ext cx="3180735" cy="28083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Air phone connected to electronic device emitting tones of low &amp; high frequencies.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00B050"/>
                </a:solidFill>
              </a:rPr>
              <a:t>For assessment of degree of deafness.  </a:t>
            </a:r>
          </a:p>
          <a:p>
            <a:pPr>
              <a:spcBef>
                <a:spcPts val="0"/>
              </a:spcBef>
              <a:buClrTx/>
              <a:buSzTx/>
              <a:defRPr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74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10" dirty="0"/>
              <a:t>Hearing</a:t>
            </a:r>
            <a:r>
              <a:rPr lang="en-US" sz="3200" spc="-55" dirty="0"/>
              <a:t> </a:t>
            </a:r>
            <a:r>
              <a:rPr lang="en-US" sz="3200" spc="-100" dirty="0"/>
              <a:t>tests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40" y="1268760"/>
            <a:ext cx="8635777" cy="4937125"/>
          </a:xfrm>
        </p:spPr>
      </p:pic>
      <p:sp>
        <p:nvSpPr>
          <p:cNvPr id="6" name="TextBox 5"/>
          <p:cNvSpPr txBox="1"/>
          <p:nvPr/>
        </p:nvSpPr>
        <p:spPr>
          <a:xfrm>
            <a:off x="9596537" y="-27384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17842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154" y="79875"/>
            <a:ext cx="4160515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Thank you!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160" y="2451761"/>
            <a:ext cx="4423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20000"/>
              </a:spcBef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Physiology 436 Team: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46058" y="2480726"/>
            <a:ext cx="2916905" cy="155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Team Leaders: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Lulwah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Alshiha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Laila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Mathkour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Mohammad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Alayed</a:t>
            </a: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 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rgbClr val="DDE9EC">
                  <a:lumMod val="75000"/>
                </a:srgb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36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25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39" y="1649828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DDE9EC">
                    <a:lumMod val="75000"/>
                  </a:srgbClr>
                </a:solidFill>
                <a:latin typeface="ArialMT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6669" y="3090302"/>
            <a:ext cx="1965375" cy="3900545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Females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Ghada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Almazrou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Dania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Alkelabi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Ghada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 smtClean="0">
                <a:solidFill>
                  <a:srgbClr val="DDE9EC">
                    <a:lumMod val="75000"/>
                  </a:srgbClr>
                </a:solidFill>
              </a:rPr>
              <a:t>Alskait</a:t>
            </a: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Zeena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Alkaff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dirty="0"/>
              <a:t>	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dirty="0" smtClean="0"/>
              <a:t> </a:t>
            </a:r>
            <a:r>
              <a:rPr lang="en-US" dirty="0"/>
              <a:t>	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endParaRPr lang="en-US" sz="1800" dirty="0" smtClean="0">
              <a:solidFill>
                <a:srgbClr val="DDE9EC">
                  <a:lumMod val="75000"/>
                </a:srgbClr>
              </a:solidFill>
            </a:endParaRP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  <a:endParaRPr lang="en-US" sz="1800" dirty="0">
              <a:solidFill>
                <a:srgbClr val="DDE9EC">
                  <a:lumMod val="75000"/>
                </a:srgb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6058" y="4276772"/>
            <a:ext cx="1944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Contact us: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21850" r="25930" b="22937"/>
          <a:stretch/>
        </p:blipFill>
        <p:spPr>
          <a:xfrm>
            <a:off x="8254652" y="5409259"/>
            <a:ext cx="490813" cy="354476"/>
          </a:xfrm>
          <a:prstGeom prst="rect">
            <a:avLst/>
          </a:prstGeom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t="22721" r="26650" b="22723"/>
          <a:stretch/>
        </p:blipFill>
        <p:spPr>
          <a:xfrm>
            <a:off x="8254652" y="4735673"/>
            <a:ext cx="512901" cy="431941"/>
          </a:xfrm>
          <a:prstGeom prst="rect">
            <a:avLst/>
          </a:prstGeom>
        </p:spPr>
      </p:pic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9051" r="18500" b="9051"/>
          <a:stretch/>
        </p:blipFill>
        <p:spPr>
          <a:xfrm>
            <a:off x="9356906" y="4660517"/>
            <a:ext cx="360040" cy="507097"/>
          </a:xfrm>
          <a:prstGeom prst="rect">
            <a:avLst/>
          </a:prstGeom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0" t="19760" r="23540" b="19761"/>
          <a:stretch/>
        </p:blipFill>
        <p:spPr>
          <a:xfrm>
            <a:off x="9284898" y="5331687"/>
            <a:ext cx="504056" cy="4320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23807" y="3090302"/>
            <a:ext cx="1878517" cy="1169028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Males Members: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Talal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sz="1800" dirty="0" err="1">
                <a:solidFill>
                  <a:srgbClr val="DDE9EC">
                    <a:lumMod val="75000"/>
                  </a:srgbClr>
                </a:solidFill>
              </a:rPr>
              <a:t>alenezi</a:t>
            </a:r>
            <a:r>
              <a:rPr lang="en-US" sz="1800" dirty="0">
                <a:solidFill>
                  <a:srgbClr val="DDE9EC">
                    <a:lumMod val="75000"/>
                  </a:srgbClr>
                </a:solidFill>
              </a:rPr>
              <a:t> </a:t>
            </a:r>
            <a:r>
              <a:rPr lang="en-US" dirty="0"/>
              <a:t>	</a:t>
            </a:r>
          </a:p>
          <a:p>
            <a:pPr fontAlgn="t">
              <a:lnSpc>
                <a:spcPct val="80000"/>
              </a:lnSpc>
              <a:spcBef>
                <a:spcPct val="20000"/>
              </a:spcBef>
            </a:pPr>
            <a:r>
              <a:rPr lang="en-US" sz="1800" dirty="0" smtClean="0">
                <a:solidFill>
                  <a:srgbClr val="DDE9E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6" name="مربع نص 1"/>
          <p:cNvSpPr txBox="1"/>
          <p:nvPr/>
        </p:nvSpPr>
        <p:spPr>
          <a:xfrm>
            <a:off x="612932" y="5473472"/>
            <a:ext cx="549077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464653"/>
                </a:solidFill>
              </a:rPr>
              <a:t>Females </a:t>
            </a:r>
            <a:r>
              <a:rPr lang="en-US" sz="1200" dirty="0">
                <a:solidFill>
                  <a:srgbClr val="464653"/>
                </a:solidFill>
              </a:rPr>
              <a:t>and </a:t>
            </a:r>
            <a:r>
              <a:rPr lang="en-US" sz="1200" dirty="0" smtClean="0">
                <a:solidFill>
                  <a:srgbClr val="464653"/>
                </a:solidFill>
              </a:rPr>
              <a:t>Males </a:t>
            </a:r>
            <a:r>
              <a:rPr lang="en-US" sz="1200" dirty="0">
                <a:solidFill>
                  <a:srgbClr val="464653"/>
                </a:solidFill>
              </a:rPr>
              <a:t>slides.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64653"/>
                </a:solidFill>
              </a:rPr>
              <a:t>Guyton and Hall Textbook of Medical Physiology (Thirteenth Edition.)</a:t>
            </a:r>
          </a:p>
        </p:txBody>
      </p:sp>
      <p:pic>
        <p:nvPicPr>
          <p:cNvPr id="11" name="Picture 10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6012" y="5763735"/>
            <a:ext cx="1158340" cy="646232"/>
          </a:xfrm>
          <a:prstGeom prst="rect">
            <a:avLst/>
          </a:prstGeom>
        </p:spPr>
      </p:pic>
      <p:pic>
        <p:nvPicPr>
          <p:cNvPr id="17" name="Picture 16">
            <a:hlinkClick r:id="rId13"/>
          </p:cNvPr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191" y="5473472"/>
            <a:ext cx="992439" cy="81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20" dirty="0" smtClean="0"/>
              <a:t>Characteristics </a:t>
            </a:r>
            <a:r>
              <a:rPr lang="en-US" sz="3200" spc="-5" dirty="0" smtClean="0"/>
              <a:t>of sound</a:t>
            </a:r>
            <a:endParaRPr lang="ar-SA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16669" y="6375608"/>
            <a:ext cx="2640913" cy="365760"/>
          </a:xfrm>
        </p:spPr>
        <p:txBody>
          <a:bodyPr/>
          <a:lstStyle/>
          <a:p>
            <a:pPr marL="0" marR="0" lvl="0" indent="0" algn="l" defTabSz="101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A69E-7D8F-4515-9605-0315ABD4F3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1015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Sound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is: </a:t>
            </a:r>
            <a:r>
              <a:rPr lang="en-US" sz="1800" dirty="0">
                <a:solidFill>
                  <a:srgbClr val="00B050"/>
                </a:solidFill>
              </a:rPr>
              <a:t>a mechanical wave (travelling</a:t>
            </a:r>
            <a:r>
              <a:rPr lang="ar-SA" sz="1800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vibration of air</a:t>
            </a:r>
            <a:r>
              <a:rPr lang="en-US" sz="1800" dirty="0" smtClean="0">
                <a:solidFill>
                  <a:srgbClr val="00B050"/>
                </a:solidFill>
              </a:rPr>
              <a:t>). </a:t>
            </a:r>
            <a:r>
              <a:rPr lang="en-US" sz="1800" dirty="0" smtClean="0"/>
              <a:t>Or it is </a:t>
            </a:r>
            <a:r>
              <a:rPr lang="en-US" sz="1800" dirty="0"/>
              <a:t>a vibration that propagates as an audible wave of pressure, through a transmission medium such as gas, liquid or solid. </a:t>
            </a:r>
          </a:p>
          <a:p>
            <a:r>
              <a:rPr lang="en-US" sz="1800" dirty="0"/>
              <a:t>Sound waves are alternating regions of  </a:t>
            </a:r>
            <a:r>
              <a:rPr lang="en-US" sz="1800" b="1" dirty="0"/>
              <a:t>compression</a:t>
            </a:r>
            <a:r>
              <a:rPr lang="en-US" sz="1800" dirty="0"/>
              <a:t> and </a:t>
            </a:r>
            <a:r>
              <a:rPr lang="en-US" sz="1800" b="1" dirty="0"/>
              <a:t>rarefaction</a:t>
            </a:r>
            <a:r>
              <a:rPr lang="en-US" sz="1800" dirty="0"/>
              <a:t>  (expansion) of air molecules </a:t>
            </a:r>
            <a:r>
              <a:rPr lang="en-GB" sz="1800" dirty="0"/>
              <a:t>by vibrating </a:t>
            </a:r>
            <a:r>
              <a:rPr lang="en-GB" sz="1800" dirty="0" smtClean="0"/>
              <a:t>body.</a:t>
            </a:r>
            <a:endParaRPr lang="en-US" sz="1800" dirty="0"/>
          </a:p>
          <a:p>
            <a:r>
              <a:rPr lang="en-US" sz="1800" spc="-20" dirty="0">
                <a:solidFill>
                  <a:schemeClr val="accent2">
                    <a:lumMod val="75000"/>
                  </a:schemeClr>
                </a:solidFill>
              </a:rPr>
              <a:t>Characteristics </a:t>
            </a:r>
            <a:r>
              <a:rPr lang="en-US" sz="1800" spc="-5" dirty="0">
                <a:solidFill>
                  <a:schemeClr val="accent2">
                    <a:lumMod val="75000"/>
                  </a:schemeClr>
                </a:solidFill>
              </a:rPr>
              <a:t>of Sound:</a:t>
            </a:r>
            <a:endParaRPr lang="en-US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r="47327"/>
          <a:stretch/>
        </p:blipFill>
        <p:spPr>
          <a:xfrm>
            <a:off x="7750596" y="2645256"/>
            <a:ext cx="3828807" cy="3520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59" y="2852936"/>
            <a:ext cx="6997121" cy="330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20" dirty="0" smtClean="0"/>
              <a:t>Cont. 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In human physiology and psychology, sound is the reception of such waves and their perception by the brain </a:t>
            </a:r>
            <a:endParaRPr lang="en-US" sz="1800" dirty="0" smtClean="0"/>
          </a:p>
          <a:p>
            <a:endParaRPr lang="en-US" sz="1000" dirty="0" smtClean="0"/>
          </a:p>
          <a:p>
            <a:r>
              <a:rPr lang="en-US" sz="1800" dirty="0" smtClean="0"/>
              <a:t>Hearing</a:t>
            </a:r>
            <a:r>
              <a:rPr lang="en-US" sz="1800" dirty="0"/>
              <a:t>: </a:t>
            </a:r>
            <a:r>
              <a:rPr lang="en-US" sz="1800" dirty="0" smtClean="0"/>
              <a:t>Hearing </a:t>
            </a:r>
            <a:r>
              <a:rPr lang="en-US" sz="1800" dirty="0"/>
              <a:t>is the ability to perceive sound by detecting vibrations through the ear. Humans have a narrow range of hearing compared to other </a:t>
            </a:r>
            <a:r>
              <a:rPr lang="en-US" sz="1800" dirty="0" smtClean="0"/>
              <a:t>species </a:t>
            </a:r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</a:rPr>
              <a:t>20</a:t>
            </a:r>
            <a:r>
              <a:rPr lang="en-US" sz="1800" dirty="0" smtClean="0"/>
              <a:t> </a:t>
            </a:r>
            <a:r>
              <a:rPr lang="en-US" sz="1800" dirty="0"/>
              <a:t>Hz - </a:t>
            </a: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20,000</a:t>
            </a:r>
            <a:r>
              <a:rPr lang="en-US" sz="1800" dirty="0"/>
              <a:t> Hz.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2924944"/>
            <a:ext cx="5268967" cy="3232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6537" y="-27384"/>
            <a:ext cx="2592288" cy="3077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MALES’ SLIDES </a:t>
            </a:r>
          </a:p>
        </p:txBody>
      </p:sp>
    </p:spTree>
    <p:extLst>
      <p:ext uri="{BB962C8B-B14F-4D97-AF65-F5344CB8AC3E}">
        <p14:creationId xmlns:p14="http://schemas.microsoft.com/office/powerpoint/2010/main" val="205837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Doctors’ notes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When fork vibrates inward and outward, the air molecules surrounding it compress and </a:t>
            </a:r>
            <a:r>
              <a:rPr lang="en-US" sz="1600" dirty="0" err="1">
                <a:solidFill>
                  <a:srgbClr val="00B050"/>
                </a:solidFill>
              </a:rPr>
              <a:t>rarefact</a:t>
            </a:r>
            <a:r>
              <a:rPr lang="en-US" sz="1600" dirty="0" smtClean="0">
                <a:solidFill>
                  <a:srgbClr val="00B050"/>
                </a:solidFill>
              </a:rPr>
              <a:t>.</a:t>
            </a:r>
          </a:p>
          <a:p>
            <a:endParaRPr lang="en-US" sz="5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</a:rPr>
              <a:t>This change in air molecules pressure produces sound </a:t>
            </a:r>
            <a:r>
              <a:rPr lang="en-US" sz="1600" dirty="0" smtClean="0">
                <a:solidFill>
                  <a:srgbClr val="00B050"/>
                </a:solidFill>
              </a:rPr>
              <a:t>waves.</a:t>
            </a:r>
          </a:p>
          <a:p>
            <a:endParaRPr lang="en-US" sz="5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</a:rPr>
              <a:t>Measurements of these waves are</a:t>
            </a:r>
            <a:r>
              <a:rPr lang="en-US" sz="1600" dirty="0" smtClean="0">
                <a:solidFill>
                  <a:srgbClr val="00B050"/>
                </a:solidFill>
              </a:rPr>
              <a:t>:</a:t>
            </a:r>
          </a:p>
          <a:p>
            <a:endParaRPr lang="en-US" sz="1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B050"/>
                </a:solidFill>
              </a:rPr>
              <a:t>f</a:t>
            </a:r>
            <a:r>
              <a:rPr lang="en-US" sz="1600" dirty="0" smtClean="0">
                <a:solidFill>
                  <a:srgbClr val="00B050"/>
                </a:solidFill>
              </a:rPr>
              <a:t>requency</a:t>
            </a:r>
            <a:r>
              <a:rPr lang="ar-SA" sz="1600" dirty="0">
                <a:solidFill>
                  <a:srgbClr val="00B050"/>
                </a:solidFill>
              </a:rPr>
              <a:t>التردد </a:t>
            </a:r>
            <a:r>
              <a:rPr lang="en-US" sz="1600" dirty="0">
                <a:solidFill>
                  <a:srgbClr val="00B050"/>
                </a:solidFill>
              </a:rPr>
              <a:t> or tone: (number of cycles per second) and it is the reason why letters have different sounds (letter G has more cycles than letter C) and humans can hear frequencies between 20-20000 per second while animals can hear more and less and thus sometimes we see birds hiding before storms </a:t>
            </a:r>
            <a:r>
              <a:rPr lang="en-US" sz="1600" dirty="0" smtClean="0">
                <a:solidFill>
                  <a:srgbClr val="00B050"/>
                </a:solidFill>
              </a:rPr>
              <a:t>start.</a:t>
            </a:r>
          </a:p>
          <a:p>
            <a:pPr marL="342900" indent="-342900">
              <a:buFont typeface="+mj-lt"/>
              <a:buAutoNum type="arabicPeriod"/>
            </a:pPr>
            <a:endParaRPr lang="en-US" sz="1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B050"/>
                </a:solidFill>
              </a:rPr>
              <a:t>amplitude/loudness/intensity</a:t>
            </a:r>
            <a:r>
              <a:rPr lang="en-US" sz="1600" dirty="0">
                <a:solidFill>
                  <a:srgbClr val="00B050"/>
                </a:solidFill>
              </a:rPr>
              <a:t>:  (how loud the voice is ex: raising the volume of TV</a:t>
            </a:r>
            <a:r>
              <a:rPr lang="en-US" sz="1600" dirty="0" smtClean="0">
                <a:solidFill>
                  <a:srgbClr val="00B050"/>
                </a:solidFill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n-US" sz="100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B050"/>
                </a:solidFill>
              </a:rPr>
              <a:t>timbre(quality</a:t>
            </a:r>
            <a:r>
              <a:rPr lang="en-US" sz="1600" dirty="0">
                <a:solidFill>
                  <a:srgbClr val="00B050"/>
                </a:solidFill>
              </a:rPr>
              <a:t>):  if we have pure tone of one sound or overtones of more than one tone </a:t>
            </a:r>
            <a:r>
              <a:rPr lang="en-US" sz="1600" dirty="0" smtClean="0">
                <a:solidFill>
                  <a:srgbClr val="00B050"/>
                </a:solidFill>
              </a:rPr>
              <a:t>overlapping.</a:t>
            </a:r>
          </a:p>
          <a:p>
            <a:pPr marL="342900" indent="-342900">
              <a:buFont typeface="+mj-lt"/>
              <a:buAutoNum type="arabicPeriod"/>
            </a:pPr>
            <a:endParaRPr lang="en-US" sz="1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</a:rPr>
              <a:t>Ex: when someone has flu, vocal cord is covered by mucous and thus each point produces a different tone in the same time and they overlap thus producing a low quality voice </a:t>
            </a:r>
            <a:r>
              <a:rPr lang="ar-SA" sz="1600" dirty="0">
                <a:solidFill>
                  <a:srgbClr val="00B050"/>
                </a:solidFill>
              </a:rPr>
              <a:t>بحة</a:t>
            </a:r>
            <a:endParaRPr lang="en-US" sz="1600" dirty="0">
              <a:solidFill>
                <a:srgbClr val="00B050"/>
              </a:solidFill>
            </a:endParaRPr>
          </a:p>
          <a:p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60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20" dirty="0" smtClean="0">
                <a:solidFill>
                  <a:schemeClr val="bg1">
                    <a:lumMod val="50000"/>
                  </a:schemeClr>
                </a:solidFill>
              </a:rPr>
              <a:t>Relative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</a:rPr>
              <a:t>magnitude of </a:t>
            </a:r>
            <a:r>
              <a:rPr lang="en-US" sz="3200" spc="-10" dirty="0" smtClean="0">
                <a:solidFill>
                  <a:schemeClr val="bg1">
                    <a:lumMod val="50000"/>
                  </a:schemeClr>
                </a:solidFill>
              </a:rPr>
              <a:t>common</a:t>
            </a:r>
            <a:r>
              <a:rPr lang="en-US" sz="3200" spc="35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200" spc="-5" dirty="0" smtClean="0">
                <a:solidFill>
                  <a:schemeClr val="bg1">
                    <a:lumMod val="50000"/>
                  </a:schemeClr>
                </a:solidFill>
              </a:rPr>
              <a:t>sounds</a:t>
            </a:r>
            <a:endParaRPr lang="ar-SA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1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A69E-7D8F-4515-9605-0315ABD4F3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1015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706667"/>
              </p:ext>
            </p:extLst>
          </p:nvPr>
        </p:nvGraphicFramePr>
        <p:xfrm>
          <a:off x="971283" y="1397974"/>
          <a:ext cx="10246296" cy="418938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15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03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05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endParaRPr lang="en-US" sz="105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</a:rPr>
                        <a:t>Sound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US" sz="1800" b="0" spc="-5" dirty="0" smtClean="0">
                          <a:solidFill>
                            <a:schemeClr val="bg1"/>
                          </a:solidFill>
                        </a:rPr>
                        <a:t>Loudness</a:t>
                      </a:r>
                      <a:r>
                        <a:rPr lang="en-US" sz="1800" b="0" spc="-75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spc="-5" dirty="0">
                          <a:solidFill>
                            <a:schemeClr val="bg1"/>
                          </a:solidFill>
                        </a:rPr>
                        <a:t>in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  <a:p>
                      <a:pPr marL="85090" algn="ctr">
                        <a:lnSpc>
                          <a:spcPct val="100000"/>
                        </a:lnSpc>
                      </a:pPr>
                      <a:r>
                        <a:rPr lang="en-US" sz="1800" b="0" spc="-10" dirty="0">
                          <a:solidFill>
                            <a:schemeClr val="bg1"/>
                          </a:solidFill>
                        </a:rPr>
                        <a:t>Decibels</a:t>
                      </a:r>
                      <a:r>
                        <a:rPr lang="en-US" sz="1800" b="0" spc="-3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spc="-5" dirty="0">
                          <a:solidFill>
                            <a:schemeClr val="bg1"/>
                          </a:solidFill>
                        </a:rPr>
                        <a:t>(dB)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pc="-5" dirty="0">
                          <a:solidFill>
                            <a:schemeClr val="bg1"/>
                          </a:solidFill>
                        </a:rPr>
                        <a:t>Comparison </a:t>
                      </a:r>
                      <a:r>
                        <a:rPr lang="en-US" sz="1800" b="0" spc="-15" dirty="0">
                          <a:solidFill>
                            <a:schemeClr val="bg1"/>
                          </a:solidFill>
                        </a:rPr>
                        <a:t>to  </a:t>
                      </a:r>
                      <a:r>
                        <a:rPr lang="en-US" sz="1800" b="0" spc="-20" dirty="0">
                          <a:solidFill>
                            <a:schemeClr val="bg1"/>
                          </a:solidFill>
                        </a:rPr>
                        <a:t>Faintest </a:t>
                      </a:r>
                      <a:r>
                        <a:rPr lang="en-US" sz="1800" b="0" spc="-5" dirty="0">
                          <a:solidFill>
                            <a:schemeClr val="bg1"/>
                          </a:solidFill>
                        </a:rPr>
                        <a:t>Audible  Sound (Hearing  </a:t>
                      </a:r>
                      <a:r>
                        <a:rPr lang="en-US" sz="1800" b="0" spc="-10" dirty="0">
                          <a:solidFill>
                            <a:schemeClr val="bg1"/>
                          </a:solidFill>
                        </a:rPr>
                        <a:t>Threshold </a:t>
                      </a:r>
                      <a:r>
                        <a:rPr lang="en-US" sz="1800" b="0" spc="-5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en-US" sz="1800" b="0" spc="-5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0.0002</a:t>
                      </a:r>
                      <a:r>
                        <a:rPr lang="en-US" sz="1800" b="0" spc="-5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0" spc="-5" dirty="0" err="1">
                          <a:solidFill>
                            <a:schemeClr val="bg1"/>
                          </a:solidFill>
                        </a:rPr>
                        <a:t>db</a:t>
                      </a:r>
                      <a:r>
                        <a:rPr lang="en-US" sz="1800" b="0" spc="-5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9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Rustle </a:t>
                      </a:r>
                      <a:r>
                        <a:rPr sz="1600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of</a:t>
                      </a:r>
                      <a:r>
                        <a:rPr sz="1600" spc="-10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600" spc="-1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leaves</a:t>
                      </a:r>
                      <a:endParaRPr sz="16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spc="-5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10</a:t>
                      </a:r>
                      <a:r>
                        <a:rPr sz="1800" spc="-7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800" spc="-1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dB</a:t>
                      </a:r>
                      <a:endParaRPr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kumimoji="0" sz="1800" kern="1200" spc="-5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</a:rPr>
                        <a:t>times</a:t>
                      </a:r>
                      <a:r>
                        <a:rPr sz="1800" spc="-7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800" spc="-5" dirty="0" smtClean="0">
                          <a:solidFill>
                            <a:schemeClr val="tx1"/>
                          </a:solidFill>
                        </a:rPr>
                        <a:t>louder</a:t>
                      </a:r>
                      <a:endParaRPr sz="18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Ticking of</a:t>
                      </a:r>
                      <a:r>
                        <a:rPr sz="1600" spc="-7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600" spc="-3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Watch</a:t>
                      </a:r>
                      <a:endParaRPr sz="16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5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20</a:t>
                      </a:r>
                      <a:r>
                        <a:rPr sz="1800" spc="-7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800" spc="-1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dB</a:t>
                      </a:r>
                      <a:endParaRPr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kumimoji="0" sz="1800" kern="1200" spc="-5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sz="1800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</a:rPr>
                        <a:t>times</a:t>
                      </a:r>
                      <a:r>
                        <a:rPr sz="1800" spc="-6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</a:rPr>
                        <a:t>louder</a:t>
                      </a:r>
                      <a:endParaRPr sz="18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Whispering</a:t>
                      </a:r>
                      <a:endParaRPr sz="16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5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30</a:t>
                      </a:r>
                      <a:r>
                        <a:rPr sz="1800" spc="-7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800" spc="-1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dB</a:t>
                      </a:r>
                      <a:endParaRPr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kumimoji="0" sz="1800" kern="1200" spc="-5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</a:rPr>
                        <a:t> times</a:t>
                      </a:r>
                      <a:r>
                        <a:rPr sz="1800" spc="-7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</a:rPr>
                        <a:t>louder</a:t>
                      </a:r>
                      <a:endParaRPr sz="18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Normal</a:t>
                      </a:r>
                      <a:r>
                        <a:rPr sz="1600" spc="-5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600" spc="-1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Conversation</a:t>
                      </a:r>
                      <a:endParaRPr sz="1600" b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60</a:t>
                      </a:r>
                      <a:r>
                        <a:rPr sz="1800" spc="-7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800" spc="-1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dB</a:t>
                      </a:r>
                      <a:endParaRPr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kumimoji="0" sz="1800" kern="1200" spc="-5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million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</a:rPr>
                        <a:t>times</a:t>
                      </a:r>
                      <a:r>
                        <a:rPr sz="1800" spc="-8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</a:rPr>
                        <a:t>louder</a:t>
                      </a:r>
                      <a:endParaRPr sz="18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spc="-1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Food </a:t>
                      </a:r>
                      <a:r>
                        <a:rPr sz="1600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Blender,</a:t>
                      </a:r>
                      <a:r>
                        <a:rPr sz="1600" spc="-9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600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Lawn</a:t>
                      </a:r>
                      <a:endParaRPr sz="1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4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Mower, </a:t>
                      </a:r>
                      <a:r>
                        <a:rPr sz="1600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Hair</a:t>
                      </a:r>
                      <a:r>
                        <a:rPr sz="1600" spc="-2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600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Drier</a:t>
                      </a:r>
                      <a:endParaRPr sz="16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5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90</a:t>
                      </a:r>
                      <a:r>
                        <a:rPr sz="1800" spc="-7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800" spc="-1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dB</a:t>
                      </a:r>
                      <a:endParaRPr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kumimoji="0" sz="1800" kern="1200" spc="-5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billion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</a:rPr>
                        <a:t>times</a:t>
                      </a:r>
                      <a:r>
                        <a:rPr sz="1800" spc="-65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</a:rPr>
                        <a:t>louder</a:t>
                      </a:r>
                      <a:endParaRPr sz="18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043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Ambulance</a:t>
                      </a:r>
                      <a:r>
                        <a:rPr sz="1600" spc="-114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600" spc="-1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Siren</a:t>
                      </a:r>
                      <a:endParaRPr sz="16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120</a:t>
                      </a:r>
                      <a:r>
                        <a:rPr sz="1800" spc="-6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800" spc="-1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dB</a:t>
                      </a:r>
                      <a:endParaRPr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l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kumimoji="0" sz="1800" kern="1200" spc="-5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trillion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</a:rPr>
                        <a:t>louder</a:t>
                      </a:r>
                      <a:endParaRPr sz="1800" b="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600" spc="-4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Takeoff </a:t>
                      </a:r>
                      <a:r>
                        <a:rPr sz="1600" spc="-5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of </a:t>
                      </a: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Jet</a:t>
                      </a:r>
                      <a:r>
                        <a:rPr sz="1600" spc="-4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Plane</a:t>
                      </a:r>
                      <a:endParaRPr sz="16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150</a:t>
                      </a:r>
                      <a:r>
                        <a:rPr sz="1800" spc="-6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sz="1800" spc="-1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dB</a:t>
                      </a:r>
                      <a:endParaRPr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567690" lvl="0" algn="l">
                        <a:lnSpc>
                          <a:spcPts val="2675"/>
                        </a:lnSpc>
                        <a:spcBef>
                          <a:spcPts val="165"/>
                        </a:spcBef>
                      </a:pPr>
                      <a:r>
                        <a:rPr kumimoji="0" sz="1800" kern="1200" spc="-5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 quadrillion </a:t>
                      </a:r>
                      <a:r>
                        <a:rPr sz="1800" spc="-5" dirty="0">
                          <a:solidFill>
                            <a:schemeClr val="tx1"/>
                          </a:solidFill>
                        </a:rPr>
                        <a:t>times</a:t>
                      </a:r>
                      <a:r>
                        <a:rPr lang="en-US" sz="1800" spc="-5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spc="-5" dirty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sz="1800" spc="-5" dirty="0" smtClean="0">
                          <a:solidFill>
                            <a:schemeClr val="tx1"/>
                          </a:solidFill>
                        </a:rPr>
                        <a:t>ouder</a:t>
                      </a:r>
                      <a:endParaRPr lang="en-US" sz="1800" spc="-5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06521" y="5854143"/>
            <a:ext cx="9486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3070" marR="137160" indent="-1558290">
              <a:lnSpc>
                <a:spcPct val="100000"/>
              </a:lnSpc>
              <a:spcBef>
                <a:spcPts val="105"/>
              </a:spcBef>
            </a:pPr>
            <a:r>
              <a:rPr lang="en-US" sz="1600" b="1" dirty="0" smtClean="0">
                <a:cs typeface="Calibri"/>
              </a:rPr>
              <a:t>Hearing </a:t>
            </a:r>
            <a:r>
              <a:rPr lang="en-US" sz="1600" b="1" spc="-5" dirty="0">
                <a:cs typeface="Calibri"/>
              </a:rPr>
              <a:t>sensitivity </a:t>
            </a:r>
            <a:r>
              <a:rPr lang="en-US" sz="1600" b="1" dirty="0">
                <a:cs typeface="Calibri"/>
              </a:rPr>
              <a:t>is </a:t>
            </a:r>
            <a:r>
              <a:rPr lang="en-US" sz="1600" b="1" dirty="0">
                <a:solidFill>
                  <a:srgbClr val="FADA7A">
                    <a:lumMod val="75000"/>
                  </a:srgbClr>
                </a:solidFill>
              </a:rPr>
              <a:t>15-20 dB </a:t>
            </a:r>
            <a:r>
              <a:rPr lang="en-US" sz="1600" b="1" dirty="0">
                <a:cs typeface="Calibri"/>
              </a:rPr>
              <a:t>less in </a:t>
            </a:r>
            <a:r>
              <a:rPr lang="en-US" sz="1600" b="1" spc="-5" dirty="0">
                <a:cs typeface="Calibri"/>
              </a:rPr>
              <a:t>absence </a:t>
            </a:r>
            <a:r>
              <a:rPr lang="en-US" sz="1600" b="1" dirty="0">
                <a:cs typeface="Calibri"/>
              </a:rPr>
              <a:t>of </a:t>
            </a:r>
            <a:r>
              <a:rPr lang="en-US" sz="1600" b="1" dirty="0" err="1">
                <a:cs typeface="Calibri"/>
              </a:rPr>
              <a:t>ossicular</a:t>
            </a:r>
            <a:r>
              <a:rPr lang="en-US" sz="1600" b="1" dirty="0">
                <a:cs typeface="Calibri"/>
              </a:rPr>
              <a:t> </a:t>
            </a:r>
            <a:r>
              <a:rPr lang="en-US" sz="1600" b="1" spc="-20" dirty="0" smtClean="0">
                <a:cs typeface="Calibri"/>
              </a:rPr>
              <a:t>system </a:t>
            </a:r>
            <a:r>
              <a:rPr lang="en-US" sz="1600" b="1" dirty="0">
                <a:cs typeface="Calibri"/>
              </a:rPr>
              <a:t>and </a:t>
            </a:r>
            <a:r>
              <a:rPr lang="en-US" sz="1600" b="1" spc="-5" dirty="0">
                <a:cs typeface="Calibri"/>
              </a:rPr>
              <a:t>tympanic</a:t>
            </a:r>
            <a:r>
              <a:rPr lang="en-US" sz="1600" b="1" spc="-40" dirty="0">
                <a:cs typeface="Calibri"/>
              </a:rPr>
              <a:t> </a:t>
            </a:r>
            <a:r>
              <a:rPr lang="en-US" sz="1600" b="1" spc="-10" dirty="0">
                <a:cs typeface="Calibri"/>
              </a:rPr>
              <a:t>membrane</a:t>
            </a:r>
            <a:endParaRPr lang="en-US" sz="1600" dirty="0"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10836" y="0"/>
            <a:ext cx="2277989" cy="404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Extra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7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Anatomy of the ear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06180" y="1268804"/>
            <a:ext cx="396044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en-US" sz="1800" spc="-5" dirty="0">
                <a:solidFill>
                  <a:schemeClr val="bg1"/>
                </a:solidFill>
                <a:cs typeface="Calibri"/>
              </a:rPr>
              <a:t>The ear consists</a:t>
            </a:r>
            <a:r>
              <a:rPr lang="en-US" sz="1800" spc="-75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cs typeface="Calibri"/>
              </a:rPr>
              <a:t>of </a:t>
            </a:r>
            <a:endParaRPr lang="en-US" sz="1800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22404" y="1700852"/>
            <a:ext cx="0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22404" y="1988884"/>
            <a:ext cx="37825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29781" y="200001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22404" y="1988884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804916" y="1988884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53437" y="2297306"/>
            <a:ext cx="2964672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spc="-10">
                <a:solidFill>
                  <a:schemeClr val="accent2">
                    <a:lumMod val="75000"/>
                  </a:schemeClr>
                </a:solidFill>
                <a:cs typeface="Calibri"/>
              </a:rPr>
              <a:t>External</a:t>
            </a:r>
            <a:r>
              <a:rPr lang="en-US" sz="1800" spc="-55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800" spc="-5">
                <a:solidFill>
                  <a:schemeClr val="accent2">
                    <a:lumMod val="75000"/>
                  </a:schemeClr>
                </a:solidFill>
                <a:cs typeface="Calibri"/>
              </a:rPr>
              <a:t>ear</a:t>
            </a:r>
            <a:endParaRPr lang="en-US" sz="1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40068" y="2297306"/>
            <a:ext cx="2964672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2">
                    <a:lumMod val="75000"/>
                  </a:schemeClr>
                </a:solidFill>
                <a:cs typeface="Calibri"/>
              </a:rPr>
              <a:t>Middle</a:t>
            </a:r>
            <a:r>
              <a:rPr lang="en-US" sz="1800" spc="-9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800" spc="-5">
                <a:solidFill>
                  <a:schemeClr val="accent2">
                    <a:lumMod val="75000"/>
                  </a:schemeClr>
                </a:solidFill>
                <a:cs typeface="Calibri"/>
              </a:rPr>
              <a:t>ear</a:t>
            </a:r>
            <a:endParaRPr lang="en-US" sz="1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26699" y="2297306"/>
            <a:ext cx="2964672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spc="-5">
                <a:solidFill>
                  <a:schemeClr val="accent2">
                    <a:lumMod val="75000"/>
                  </a:schemeClr>
                </a:solidFill>
                <a:cs typeface="Calibri"/>
              </a:rPr>
              <a:t>Inner</a:t>
            </a:r>
            <a:r>
              <a:rPr lang="en-US" sz="1800" spc="-65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800" spc="-5">
                <a:solidFill>
                  <a:schemeClr val="accent2">
                    <a:lumMod val="75000"/>
                  </a:schemeClr>
                </a:solidFill>
                <a:cs typeface="Calibri"/>
              </a:rPr>
              <a:t>ear</a:t>
            </a:r>
            <a:endParaRPr lang="en-US" sz="18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229781" y="1988884"/>
            <a:ext cx="379262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18109" y="2729354"/>
            <a:ext cx="0" cy="153579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445447" y="4265153"/>
            <a:ext cx="272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445447" y="3638439"/>
            <a:ext cx="272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445447" y="3017386"/>
            <a:ext cx="272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62213" y="2871791"/>
            <a:ext cx="2575460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bg2">
                    <a:lumMod val="75000"/>
                  </a:schemeClr>
                </a:solidFill>
                <a:cs typeface="Calibri"/>
              </a:rPr>
              <a:t>Pinna</a:t>
            </a:r>
            <a:endParaRPr lang="en-US" sz="16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2213" y="3496464"/>
            <a:ext cx="2575460" cy="248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External canal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62213" y="4121137"/>
            <a:ext cx="2575460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Tympanic Membrane</a:t>
            </a:r>
          </a:p>
        </p:txBody>
      </p:sp>
      <p:cxnSp>
        <p:nvCxnSpPr>
          <p:cNvPr id="38" name="Straight Connector 37"/>
          <p:cNvCxnSpPr>
            <a:stCxn id="33" idx="2"/>
          </p:cNvCxnSpPr>
          <p:nvPr/>
        </p:nvCxnSpPr>
        <p:spPr>
          <a:xfrm>
            <a:off x="2049943" y="4409169"/>
            <a:ext cx="0" cy="19239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62212" y="4608443"/>
            <a:ext cx="2566685" cy="131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-393659">
              <a:buClr>
                <a:srgbClr val="F934C1"/>
              </a:buClr>
              <a:tabLst>
                <a:tab pos="584200" algn="l"/>
                <a:tab pos="584835" algn="l"/>
              </a:tabLst>
            </a:pPr>
            <a:r>
              <a:rPr lang="en-US" sz="1400" spc="-20" dirty="0">
                <a:solidFill>
                  <a:schemeClr val="bg1">
                    <a:lumMod val="50000"/>
                  </a:schemeClr>
                </a:solidFill>
                <a:cs typeface="Calibri"/>
              </a:rPr>
              <a:t>For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 </a:t>
            </a:r>
            <a:r>
              <a:rPr lang="en-US" sz="14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eardrum </a:t>
            </a:r>
            <a:r>
              <a:rPr lang="en-US" sz="14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to move  </a:t>
            </a:r>
            <a:r>
              <a:rPr lang="en-US" sz="1400" spc="-40" dirty="0">
                <a:solidFill>
                  <a:schemeClr val="bg1">
                    <a:lumMod val="50000"/>
                  </a:schemeClr>
                </a:solidFill>
                <a:cs typeface="Calibri"/>
              </a:rPr>
              <a:t>freely,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 </a:t>
            </a:r>
            <a:r>
              <a:rPr lang="en-US" sz="1400" spc="-20" dirty="0">
                <a:solidFill>
                  <a:schemeClr val="bg1">
                    <a:lumMod val="50000"/>
                  </a:schemeClr>
                </a:solidFill>
                <a:cs typeface="Calibri"/>
              </a:rPr>
              <a:t>resting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air </a:t>
            </a:r>
            <a:r>
              <a:rPr lang="en-US" sz="14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pressure 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on </a:t>
            </a:r>
            <a:r>
              <a:rPr lang="en-US" sz="14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both sides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</a:t>
            </a:r>
            <a:r>
              <a:rPr lang="en-US" sz="14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eardrum  must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be</a:t>
            </a:r>
            <a:r>
              <a:rPr lang="en-US" sz="1400" spc="-2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4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equal.</a:t>
            </a:r>
          </a:p>
          <a:p>
            <a:pPr indent="-393659">
              <a:buClr>
                <a:srgbClr val="F934C1"/>
              </a:buClr>
              <a:tabLst>
                <a:tab pos="584200" algn="l"/>
                <a:tab pos="584835" algn="l"/>
              </a:tabLst>
            </a:pPr>
            <a:r>
              <a:rPr lang="en-US" sz="1400" dirty="0"/>
              <a:t>(funnel shaped, pointing inward)</a:t>
            </a:r>
            <a:endParaRPr lang="en-US" sz="1400" spc="-15" dirty="0">
              <a:cs typeface="Calibri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504740" y="2728564"/>
            <a:ext cx="0" cy="271087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232078" y="5439439"/>
            <a:ext cx="272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232078" y="3620879"/>
            <a:ext cx="272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7232078" y="3016596"/>
            <a:ext cx="2726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548844" y="2876803"/>
            <a:ext cx="2575460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cs typeface="Calibri"/>
              </a:rPr>
              <a:t>Air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filled cavity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48844" y="3496463"/>
            <a:ext cx="2575460" cy="248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2">
                    <a:lumMod val="75000"/>
                  </a:schemeClr>
                </a:solidFill>
                <a:cs typeface="Calibri"/>
              </a:rPr>
              <a:t>Ossicles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cs typeface="Calibri"/>
              </a:rPr>
              <a:t> (bones)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40068" y="5295423"/>
            <a:ext cx="2575460" cy="288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  <a:cs typeface="Calibri"/>
              </a:rPr>
              <a:t>Muscles</a:t>
            </a:r>
            <a:endParaRPr lang="en-US" sz="1600" dirty="0">
              <a:solidFill>
                <a:schemeClr val="bg2">
                  <a:lumMod val="75000"/>
                </a:schemeClr>
              </a:solidFill>
              <a:cs typeface="Calibri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5893719" y="3745295"/>
            <a:ext cx="0" cy="19239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734160" y="3933962"/>
            <a:ext cx="0" cy="18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893719" y="3937688"/>
            <a:ext cx="0" cy="18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957615" y="3933962"/>
            <a:ext cx="0" cy="18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548844" y="4135068"/>
            <a:ext cx="780285" cy="10789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spc="-10" dirty="0" smtClean="0">
                <a:solidFill>
                  <a:schemeClr val="tx1"/>
                </a:solidFill>
                <a:cs typeface="Calibri"/>
              </a:rPr>
              <a:t>Malleus</a:t>
            </a:r>
            <a:r>
              <a:rPr lang="en-GB" sz="1200" spc="-10" dirty="0" smtClean="0">
                <a:solidFill>
                  <a:schemeClr val="tx1"/>
                </a:solidFill>
                <a:cs typeface="Calibri"/>
              </a:rPr>
              <a:t>*</a:t>
            </a:r>
            <a:endParaRPr lang="en-US" sz="1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4957615" y="3933962"/>
            <a:ext cx="9361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446431" y="4130221"/>
            <a:ext cx="780285" cy="1083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spc="-10" smtClean="0">
                <a:solidFill>
                  <a:schemeClr val="tx1"/>
                </a:solidFill>
                <a:cs typeface="Calibri"/>
              </a:rPr>
              <a:t>Incus</a:t>
            </a:r>
            <a:endParaRPr lang="en-US" sz="1400" dirty="0"/>
          </a:p>
        </p:txBody>
      </p:sp>
      <p:sp>
        <p:nvSpPr>
          <p:cNvPr id="70" name="Rectangle 69"/>
          <p:cNvSpPr/>
          <p:nvPr/>
        </p:nvSpPr>
        <p:spPr>
          <a:xfrm>
            <a:off x="6344018" y="4135067"/>
            <a:ext cx="780285" cy="1078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spc="-10" dirty="0" smtClean="0">
                <a:solidFill>
                  <a:schemeClr val="tx1"/>
                </a:solidFill>
                <a:cs typeface="Calibri"/>
              </a:rPr>
              <a:t>Stapes</a:t>
            </a:r>
          </a:p>
          <a:p>
            <a:pPr algn="ctr"/>
            <a:r>
              <a:rPr lang="en-US" sz="900" b="1" dirty="0"/>
              <a:t>(with its foot sitting on the oval window of the inner ear) 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5893719" y="3933962"/>
            <a:ext cx="84044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884944" y="5564677"/>
            <a:ext cx="0" cy="19239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725385" y="5753344"/>
            <a:ext cx="0" cy="18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4948840" y="5753344"/>
            <a:ext cx="0" cy="18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348189" y="5954449"/>
            <a:ext cx="1314175" cy="2828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</a:rPr>
              <a:t>tensor </a:t>
            </a:r>
            <a:r>
              <a:rPr lang="en-GB" sz="1400" dirty="0" err="1" smtClean="0">
                <a:solidFill>
                  <a:schemeClr val="tx1"/>
                </a:solidFill>
              </a:rPr>
              <a:t>tympan</a:t>
            </a:r>
            <a:endParaRPr lang="en-US" sz="1400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4948840" y="5753344"/>
            <a:ext cx="93610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6087964" y="5954450"/>
            <a:ext cx="1230584" cy="2549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tx1"/>
                </a:solidFill>
              </a:rPr>
              <a:t>stapeduis</a:t>
            </a:r>
            <a:endParaRPr lang="en-US" sz="1400" dirty="0"/>
          </a:p>
        </p:txBody>
      </p:sp>
      <p:cxnSp>
        <p:nvCxnSpPr>
          <p:cNvPr id="92" name="Straight Connector 91"/>
          <p:cNvCxnSpPr/>
          <p:nvPr/>
        </p:nvCxnSpPr>
        <p:spPr>
          <a:xfrm>
            <a:off x="5884944" y="5753344"/>
            <a:ext cx="84044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9809304" y="2709752"/>
            <a:ext cx="0" cy="19239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8326699" y="2909027"/>
            <a:ext cx="2964671" cy="1175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584200" algn="l"/>
                <a:tab pos="584835" algn="l"/>
              </a:tabLst>
            </a:pPr>
            <a:r>
              <a:rPr lang="en-US" sz="1200" spc="-20" dirty="0" smtClean="0">
                <a:solidFill>
                  <a:schemeClr val="bg2">
                    <a:lumMod val="75000"/>
                  </a:schemeClr>
                </a:solidFill>
                <a:cs typeface="Calibri"/>
              </a:rPr>
              <a:t>Cochlea</a:t>
            </a:r>
            <a:r>
              <a:rPr lang="en-US" sz="1200" spc="-20" dirty="0" smtClean="0">
                <a:cs typeface="Calibri"/>
              </a:rPr>
              <a:t>: </a:t>
            </a:r>
            <a:r>
              <a:rPr lang="en-US" sz="1200" spc="-20" dirty="0">
                <a:cs typeface="Calibri"/>
              </a:rPr>
              <a:t>is a snail like, coiled fluid-filled tubular system laying deep in the temporal </a:t>
            </a:r>
            <a:r>
              <a:rPr lang="en-US" sz="1200" spc="-20" dirty="0" smtClean="0">
                <a:cs typeface="Calibri"/>
              </a:rPr>
              <a:t>bone. Contains </a:t>
            </a:r>
            <a:r>
              <a:rPr lang="en-US" sz="1200" spc="-20" dirty="0">
                <a:cs typeface="Calibri"/>
              </a:rPr>
              <a:t>the hearing sensory organ (</a:t>
            </a:r>
            <a:r>
              <a:rPr lang="en-US" sz="1200" spc="-20" dirty="0">
                <a:solidFill>
                  <a:schemeClr val="bg2">
                    <a:lumMod val="75000"/>
                  </a:schemeClr>
                </a:solidFill>
                <a:cs typeface="Calibri"/>
              </a:rPr>
              <a:t>organ of </a:t>
            </a:r>
            <a:r>
              <a:rPr lang="en-US" sz="1200" spc="-20" dirty="0" err="1">
                <a:solidFill>
                  <a:schemeClr val="bg2">
                    <a:lumMod val="75000"/>
                  </a:schemeClr>
                </a:solidFill>
                <a:cs typeface="Calibri"/>
              </a:rPr>
              <a:t>corti</a:t>
            </a:r>
            <a:r>
              <a:rPr lang="en-US" sz="1200" spc="-20" dirty="0" smtClean="0">
                <a:cs typeface="Calibri"/>
              </a:rPr>
              <a:t>).</a:t>
            </a:r>
          </a:p>
          <a:p>
            <a:pPr marL="171450" indent="-171450"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584200" algn="l"/>
                <a:tab pos="584835" algn="l"/>
              </a:tabLst>
            </a:pPr>
            <a:r>
              <a:rPr lang="en-US" sz="1200" dirty="0" smtClean="0"/>
              <a:t>Bony labyrinth.</a:t>
            </a:r>
            <a:endParaRPr lang="en-US" sz="1200" dirty="0"/>
          </a:p>
          <a:p>
            <a:pPr marL="171450" indent="-171450">
              <a:buClr>
                <a:schemeClr val="accent2">
                  <a:lumMod val="75000"/>
                </a:schemeClr>
              </a:buClr>
              <a:buFontTx/>
              <a:buChar char="-"/>
              <a:tabLst>
                <a:tab pos="584200" algn="l"/>
                <a:tab pos="584835" algn="l"/>
              </a:tabLst>
            </a:pPr>
            <a:r>
              <a:rPr lang="en-US" sz="1200" dirty="0" smtClean="0"/>
              <a:t>Membranous labyrinth.</a:t>
            </a:r>
            <a:endParaRPr lang="en-US" sz="1200" spc="-20" dirty="0">
              <a:cs typeface="Calibri"/>
            </a:endParaRPr>
          </a:p>
        </p:txBody>
      </p:sp>
      <p:sp>
        <p:nvSpPr>
          <p:cNvPr id="99" name="object 2"/>
          <p:cNvSpPr/>
          <p:nvPr/>
        </p:nvSpPr>
        <p:spPr>
          <a:xfrm>
            <a:off x="7777402" y="4170286"/>
            <a:ext cx="3802001" cy="2039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9481764" y="-27384"/>
            <a:ext cx="2733328" cy="307777"/>
          </a:xfrm>
          <a:prstGeom prst="rect">
            <a:avLst/>
          </a:prstGeom>
          <a:solidFill>
            <a:srgbClr val="E4CBE7"/>
          </a:solidFill>
          <a:ln>
            <a:solidFill>
              <a:srgbClr val="A954AB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ONLY IN FEMALES’ SLIDES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3154" y="6309320"/>
            <a:ext cx="10366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* Malleus </a:t>
            </a:r>
            <a:r>
              <a:rPr lang="en-US" sz="1400" dirty="0">
                <a:solidFill>
                  <a:srgbClr val="00B050"/>
                </a:solidFill>
              </a:rPr>
              <a:t>is connected to the tympanic membrane by its lower end and to incus bone by its lower </a:t>
            </a:r>
            <a:r>
              <a:rPr lang="en-US" sz="1400" dirty="0" smtClean="0">
                <a:solidFill>
                  <a:srgbClr val="00B050"/>
                </a:solidFill>
              </a:rPr>
              <a:t>end.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   Wax </a:t>
            </a:r>
            <a:r>
              <a:rPr lang="en-US" sz="1400" dirty="0">
                <a:solidFill>
                  <a:srgbClr val="00B050"/>
                </a:solidFill>
              </a:rPr>
              <a:t>has a bactericidal </a:t>
            </a:r>
            <a:r>
              <a:rPr lang="en-US" sz="1400" dirty="0" smtClean="0">
                <a:solidFill>
                  <a:srgbClr val="00B050"/>
                </a:solidFill>
              </a:rPr>
              <a:t>agent.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pc="-5" dirty="0" smtClean="0"/>
              <a:t>Functions</a:t>
            </a:r>
            <a:r>
              <a:rPr lang="en-US" spc="-5" dirty="0" smtClean="0"/>
              <a:t> </a:t>
            </a:r>
            <a:r>
              <a:rPr lang="en-US" dirty="0" smtClean="0"/>
              <a:t>of ear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Functions of Ear: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cs typeface="Calibri"/>
              </a:rPr>
              <a:t>Hearing</a:t>
            </a:r>
            <a:r>
              <a:rPr lang="en-US" sz="1400" dirty="0">
                <a:cs typeface="Calibri"/>
              </a:rPr>
              <a:t> </a:t>
            </a:r>
            <a:r>
              <a:rPr lang="en-GB" sz="1400" dirty="0"/>
              <a:t>(parts </a:t>
            </a:r>
            <a:r>
              <a:rPr lang="en-GB" sz="1400" dirty="0" smtClean="0"/>
              <a:t>involved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1400" dirty="0" smtClean="0"/>
              <a:t> External </a:t>
            </a:r>
            <a:r>
              <a:rPr lang="en-GB" sz="1400" dirty="0"/>
              <a:t>ear, Middle ear, Internal ear).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spc="-5" dirty="0">
                <a:solidFill>
                  <a:schemeClr val="bg2">
                    <a:lumMod val="75000"/>
                  </a:schemeClr>
                </a:solidFill>
                <a:cs typeface="Calibri"/>
              </a:rPr>
              <a:t>Equilibrium</a:t>
            </a:r>
            <a:r>
              <a:rPr lang="en-US" sz="1400" spc="-5" dirty="0">
                <a:cs typeface="Calibri"/>
              </a:rPr>
              <a:t> </a:t>
            </a:r>
            <a:r>
              <a:rPr lang="en-GB" sz="1400" dirty="0"/>
              <a:t>(parts </a:t>
            </a:r>
            <a:r>
              <a:rPr lang="en-GB" sz="1400" dirty="0" smtClean="0"/>
              <a:t>involved </a:t>
            </a:r>
            <a:r>
              <a:rPr lang="en-GB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GB" sz="1400" dirty="0" smtClean="0"/>
              <a:t> Internal </a:t>
            </a:r>
            <a:r>
              <a:rPr lang="en-GB" sz="1400" dirty="0"/>
              <a:t>ear).</a:t>
            </a:r>
            <a:endParaRPr lang="en-US" sz="1400" spc="-5" dirty="0">
              <a:cs typeface="Calibri"/>
            </a:endParaRPr>
          </a:p>
          <a:p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4069412" y="2587029"/>
            <a:ext cx="396044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en-US" sz="1800" spc="-5" dirty="0">
                <a:solidFill>
                  <a:schemeClr val="bg1"/>
                </a:solidFill>
                <a:cs typeface="Calibri"/>
              </a:rPr>
              <a:t>The ear consists</a:t>
            </a:r>
            <a:r>
              <a:rPr lang="en-US" sz="1800" spc="-75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cs typeface="Calibri"/>
              </a:rPr>
              <a:t>of </a:t>
            </a:r>
            <a:endParaRPr lang="en-US" sz="1800" dirty="0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85636" y="3019077"/>
            <a:ext cx="0" cy="2880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85636" y="3307109"/>
            <a:ext cx="378251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93013" y="3318237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85636" y="3307109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868148" y="3307109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16669" y="3615531"/>
            <a:ext cx="2964672" cy="3927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spc="-10">
                <a:solidFill>
                  <a:schemeClr val="accent2">
                    <a:lumMod val="75000"/>
                  </a:schemeClr>
                </a:solidFill>
                <a:cs typeface="Calibri"/>
              </a:rPr>
              <a:t>External</a:t>
            </a:r>
            <a:r>
              <a:rPr lang="en-US" sz="1800" spc="-55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800" spc="-5">
                <a:solidFill>
                  <a:schemeClr val="accent2">
                    <a:lumMod val="75000"/>
                  </a:schemeClr>
                </a:solidFill>
                <a:cs typeface="Calibri"/>
              </a:rPr>
              <a:t>ear</a:t>
            </a:r>
            <a:endParaRPr lang="en-US" sz="1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3300" y="3615531"/>
            <a:ext cx="2964672" cy="3927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accent2">
                    <a:lumMod val="75000"/>
                  </a:schemeClr>
                </a:solidFill>
                <a:cs typeface="Calibri"/>
              </a:rPr>
              <a:t>Middle</a:t>
            </a:r>
            <a:r>
              <a:rPr lang="en-US" sz="1800" spc="-90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800" spc="-5">
                <a:solidFill>
                  <a:schemeClr val="accent2">
                    <a:lumMod val="75000"/>
                  </a:schemeClr>
                </a:solidFill>
                <a:cs typeface="Calibri"/>
              </a:rPr>
              <a:t>ear</a:t>
            </a:r>
            <a:endParaRPr lang="en-US" sz="1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9931" y="3615531"/>
            <a:ext cx="2964672" cy="3927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spc="-5">
                <a:solidFill>
                  <a:schemeClr val="accent2">
                    <a:lumMod val="75000"/>
                  </a:schemeClr>
                </a:solidFill>
                <a:cs typeface="Calibri"/>
              </a:rPr>
              <a:t>Inner</a:t>
            </a:r>
            <a:r>
              <a:rPr lang="en-US" sz="1800" spc="-65">
                <a:solidFill>
                  <a:schemeClr val="accent2">
                    <a:lumMod val="75000"/>
                  </a:schemeClr>
                </a:solidFill>
                <a:cs typeface="Calibri"/>
              </a:rPr>
              <a:t> </a:t>
            </a:r>
            <a:r>
              <a:rPr lang="en-US" sz="1800" spc="-5">
                <a:solidFill>
                  <a:schemeClr val="accent2">
                    <a:lumMod val="75000"/>
                  </a:schemeClr>
                </a:solidFill>
                <a:cs typeface="Calibri"/>
              </a:rPr>
              <a:t>ear</a:t>
            </a:r>
            <a:endParaRPr lang="en-US" sz="180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93013" y="3307109"/>
            <a:ext cx="379262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16669" y="4123779"/>
            <a:ext cx="2964672" cy="2119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Sound </a:t>
            </a:r>
            <a:r>
              <a:rPr lang="en-US" sz="1400" b="1" dirty="0" err="1">
                <a:solidFill>
                  <a:schemeClr val="bg2">
                    <a:lumMod val="75000"/>
                  </a:schemeClr>
                </a:solidFill>
              </a:rPr>
              <a:t>localisation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(front, back, high, low): </a:t>
            </a:r>
            <a:r>
              <a:rPr lang="en-US" sz="1400" spc="-5" dirty="0">
                <a:cs typeface="Calibri"/>
              </a:rPr>
              <a:t>Pinna </a:t>
            </a:r>
            <a:r>
              <a:rPr lang="en-US" sz="14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provides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clues</a:t>
            </a:r>
            <a:r>
              <a:rPr lang="en-US" sz="1400" spc="-4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about </a:t>
            </a:r>
            <a:r>
              <a:rPr lang="en-US" sz="14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location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</a:t>
            </a:r>
            <a:r>
              <a:rPr lang="en-US" sz="1400" spc="-8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sound</a:t>
            </a:r>
            <a:r>
              <a:rPr lang="en-US" sz="1400" spc="-5" dirty="0" smtClean="0">
                <a:cs typeface="Calibri"/>
              </a:rPr>
              <a:t>.(</a:t>
            </a:r>
            <a:r>
              <a:rPr lang="en-US" sz="1400" dirty="0"/>
              <a:t>Alter </a:t>
            </a:r>
            <a:r>
              <a:rPr lang="en-US" sz="1400" dirty="0" smtClean="0"/>
              <a:t>amplitude)</a:t>
            </a:r>
            <a:endParaRPr lang="en-US" sz="1400" dirty="0"/>
          </a:p>
          <a:p>
            <a:pPr marL="342900" lvl="0" indent="-342900">
              <a:buFont typeface="+mj-lt"/>
              <a:buAutoNum type="arabicPeriod"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Sound </a:t>
            </a: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collection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en-US" sz="1400" dirty="0" smtClean="0"/>
              <a:t>act as funnel* to collect sound, </a:t>
            </a:r>
            <a:r>
              <a:rPr lang="en-US" sz="14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Gathers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and </a:t>
            </a:r>
            <a:r>
              <a:rPr lang="en-US" sz="1400" spc="-1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focuses </a:t>
            </a:r>
            <a:r>
              <a:rPr lang="en-US" sz="14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sound </a:t>
            </a:r>
            <a:r>
              <a:rPr lang="en-US" sz="14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energy  on tympanic </a:t>
            </a:r>
            <a:r>
              <a:rPr lang="en-US" sz="1400" spc="-1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membrane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(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ear </a:t>
            </a:r>
            <a:r>
              <a:rPr lang="en-US" sz="1400" b="1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drum).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2">
                    <a:lumMod val="75000"/>
                  </a:schemeClr>
                </a:solidFill>
              </a:rPr>
              <a:t>Protection**. + Wax.</a:t>
            </a:r>
            <a:endParaRPr lang="en-US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3300" y="4123779"/>
            <a:ext cx="2964672" cy="2119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400" spc="-5" dirty="0" err="1">
                <a:solidFill>
                  <a:schemeClr val="bg1">
                    <a:lumMod val="50000"/>
                  </a:schemeClr>
                </a:solidFill>
                <a:cs typeface="Calibri"/>
              </a:rPr>
              <a:t>Ossicles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amplify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vibrations of  tympanic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membrane </a:t>
            </a:r>
            <a:r>
              <a:rPr lang="en-US" sz="1400" spc="-1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to oval  </a:t>
            </a:r>
            <a:r>
              <a:rPr lang="en-US" sz="1400" spc="-5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window.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4572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This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is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needed </a:t>
            </a:r>
            <a:r>
              <a:rPr lang="en-US" sz="1400" spc="-20" dirty="0">
                <a:solidFill>
                  <a:schemeClr val="bg1">
                    <a:lumMod val="50000"/>
                  </a:schemeClr>
                </a:solidFill>
                <a:cs typeface="Calibri"/>
              </a:rPr>
              <a:t>for </a:t>
            </a:r>
            <a:r>
              <a:rPr lang="en-US" sz="1400" spc="-10" dirty="0">
                <a:solidFill>
                  <a:schemeClr val="bg1">
                    <a:lumMod val="50000"/>
                  </a:schemeClr>
                </a:solidFill>
                <a:cs typeface="Calibri"/>
              </a:rPr>
              <a:t>movement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 sound </a:t>
            </a:r>
            <a:r>
              <a:rPr lang="en-US" sz="1400" spc="-20" dirty="0">
                <a:solidFill>
                  <a:schemeClr val="bg1">
                    <a:lumMod val="50000"/>
                  </a:schemeClr>
                </a:solidFill>
                <a:cs typeface="Calibri"/>
              </a:rPr>
              <a:t>waves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in the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fluid</a:t>
            </a:r>
            <a:r>
              <a:rPr lang="en-US" sz="1400" b="1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of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Calibri"/>
              </a:rPr>
              <a:t>the  inner</a:t>
            </a:r>
            <a:r>
              <a:rPr lang="en-US" sz="1400" spc="-105" dirty="0">
                <a:solidFill>
                  <a:schemeClr val="bg1">
                    <a:lumMod val="50000"/>
                  </a:schemeClr>
                </a:solidFill>
                <a:cs typeface="Calibri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ear.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defTabSz="914400">
              <a:buFont typeface="+mj-lt"/>
              <a:buAutoNum type="arabicPeriod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protection from constant loud noise, but not sudden noise, latency of 40-80 msec.</a:t>
            </a:r>
          </a:p>
          <a:p>
            <a:pPr marL="342900" lvl="0" indent="-342900" defTabSz="914400">
              <a:buFont typeface="+mj-lt"/>
              <a:buAutoNum type="arabicPeriod"/>
              <a:defRPr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magnifying effect.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9931" y="4123690"/>
            <a:ext cx="2964672" cy="21193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transduction: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convert sound waves (mechanical) into nerve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impulses.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400" spc="-5" dirty="0">
                <a:solidFill>
                  <a:schemeClr val="bg1">
                    <a:lumMod val="50000"/>
                  </a:schemeClr>
                </a:solidFill>
                <a:cs typeface="Calibri"/>
              </a:rPr>
              <a:t>Transmission: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sound auditory signals to the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CNS.</a:t>
            </a:r>
          </a:p>
          <a:p>
            <a:r>
              <a:rPr lang="en-US" sz="1400" u="sng" dirty="0">
                <a:solidFill>
                  <a:srgbClr val="00B050"/>
                </a:solidFill>
              </a:rPr>
              <a:t>Inner ear: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Cochlea (hearing function</a:t>
            </a:r>
            <a:r>
              <a:rPr lang="en-US" sz="1400" dirty="0" smtClean="0">
                <a:solidFill>
                  <a:srgbClr val="00B050"/>
                </a:solidFill>
              </a:rPr>
              <a:t>).</a:t>
            </a:r>
            <a:endParaRPr lang="en-US" sz="1400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B050"/>
                </a:solidFill>
              </a:rPr>
              <a:t>semicircular canals (hearing and balance</a:t>
            </a:r>
            <a:r>
              <a:rPr lang="en-US" sz="1400" dirty="0" smtClean="0">
                <a:solidFill>
                  <a:srgbClr val="00B050"/>
                </a:solidFill>
              </a:rPr>
              <a:t>).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051" r="4662" b="4332"/>
          <a:stretch/>
        </p:blipFill>
        <p:spPr>
          <a:xfrm rot="5400000">
            <a:off x="9203768" y="816066"/>
            <a:ext cx="2002581" cy="274868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142911" y="6404611"/>
            <a:ext cx="104364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* Ear </a:t>
            </a:r>
            <a:r>
              <a:rPr lang="en-US" sz="1600" dirty="0">
                <a:solidFill>
                  <a:srgbClr val="00B050"/>
                </a:solidFill>
              </a:rPr>
              <a:t>drum is not flat instead its funnel shape collects the waves on one central point of the tympanic </a:t>
            </a:r>
            <a:r>
              <a:rPr lang="en-US" sz="1600" dirty="0" smtClean="0">
                <a:solidFill>
                  <a:srgbClr val="00B050"/>
                </a:solidFill>
              </a:rPr>
              <a:t>membrane.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98468" y="84233"/>
            <a:ext cx="4980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**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B050"/>
                </a:solidFill>
              </a:rPr>
              <a:t>dust </a:t>
            </a:r>
            <a:r>
              <a:rPr lang="en-US" sz="1600" dirty="0">
                <a:solidFill>
                  <a:srgbClr val="00B050"/>
                </a:solidFill>
              </a:rPr>
              <a:t>stick to wax covering the external </a:t>
            </a:r>
            <a:r>
              <a:rPr lang="en-US" sz="1600" dirty="0" smtClean="0">
                <a:solidFill>
                  <a:srgbClr val="00B050"/>
                </a:solidFill>
              </a:rPr>
              <a:t>canal.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B050"/>
                </a:solidFill>
              </a:rPr>
              <a:t> hair </a:t>
            </a:r>
            <a:r>
              <a:rPr lang="en-US" sz="1600" dirty="0">
                <a:solidFill>
                  <a:srgbClr val="00B050"/>
                </a:solidFill>
              </a:rPr>
              <a:t>filtrating the </a:t>
            </a:r>
            <a:r>
              <a:rPr lang="en-US" sz="1600" dirty="0" smtClean="0">
                <a:solidFill>
                  <a:srgbClr val="00B050"/>
                </a:solidFill>
              </a:rPr>
              <a:t>air.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solidFill>
                  <a:srgbClr val="00B050"/>
                </a:solidFill>
              </a:rPr>
              <a:t>warming </a:t>
            </a:r>
            <a:r>
              <a:rPr lang="en-US" sz="1600" dirty="0">
                <a:solidFill>
                  <a:srgbClr val="00B050"/>
                </a:solidFill>
              </a:rPr>
              <a:t>of air (low temperature damages cochlea</a:t>
            </a:r>
            <a:r>
              <a:rPr lang="en-US" sz="1600" dirty="0" smtClean="0">
                <a:solidFill>
                  <a:srgbClr val="00B050"/>
                </a:solidFill>
              </a:rPr>
              <a:t>).  </a:t>
            </a:r>
            <a:endParaRPr 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spc="-5" dirty="0"/>
              <a:t>Functions </a:t>
            </a:r>
            <a:r>
              <a:rPr lang="en-US" sz="3200" dirty="0"/>
              <a:t>of ear</a:t>
            </a:r>
            <a:r>
              <a:rPr lang="en-US" sz="3200" dirty="0" smtClean="0"/>
              <a:t>: Middle ear</a:t>
            </a:r>
            <a:endParaRPr lang="ar-SA" sz="3200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10158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9A69E-7D8F-4515-9605-0315ABD4F316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464653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l" defTabSz="10158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64653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460" y="1258065"/>
            <a:ext cx="10969943" cy="5297800"/>
          </a:xfrm>
        </p:spPr>
        <p:txBody>
          <a:bodyPr>
            <a:noAutofit/>
          </a:bodyPr>
          <a:lstStyle/>
          <a:p>
            <a:pPr marL="304770" lvl="1">
              <a:spcBef>
                <a:spcPts val="667"/>
              </a:spcBef>
              <a:buClr>
                <a:schemeClr val="accent1"/>
              </a:buClr>
            </a:pPr>
            <a:r>
              <a:rPr lang="en-GB" sz="1600" dirty="0" smtClean="0">
                <a:solidFill>
                  <a:schemeClr val="tx1"/>
                </a:solidFill>
              </a:rPr>
              <a:t>It is a space between tympanic membrane and the inner ear (opens via </a:t>
            </a:r>
            <a:r>
              <a:rPr lang="en-GB" sz="1600" dirty="0" err="1" smtClean="0">
                <a:solidFill>
                  <a:schemeClr val="tx1"/>
                </a:solidFill>
              </a:rPr>
              <a:t>eustachian</a:t>
            </a:r>
            <a:r>
              <a:rPr lang="en-GB" sz="1600" dirty="0" smtClean="0">
                <a:solidFill>
                  <a:schemeClr val="tx1"/>
                </a:solidFill>
              </a:rPr>
              <a:t> tube into nasopharynx).</a:t>
            </a:r>
          </a:p>
          <a:p>
            <a:pPr marL="304770" lvl="1">
              <a:spcBef>
                <a:spcPts val="667"/>
              </a:spcBef>
              <a:buClr>
                <a:schemeClr val="accent1"/>
              </a:buClr>
            </a:pPr>
            <a:r>
              <a:rPr lang="en-US" sz="1600" dirty="0">
                <a:solidFill>
                  <a:srgbClr val="00B050"/>
                </a:solidFill>
              </a:rPr>
              <a:t>Other function of the tube: draining accumulated fluids inside cochlea into </a:t>
            </a:r>
            <a:r>
              <a:rPr lang="en-US" sz="1600" dirty="0" smtClean="0">
                <a:solidFill>
                  <a:srgbClr val="00B050"/>
                </a:solidFill>
              </a:rPr>
              <a:t>nasopharynx, ex</a:t>
            </a:r>
            <a:r>
              <a:rPr lang="en-US" sz="1600" dirty="0">
                <a:solidFill>
                  <a:srgbClr val="00B050"/>
                </a:solidFill>
              </a:rPr>
              <a:t>: when fluid accumulate due to infection</a:t>
            </a:r>
          </a:p>
          <a:p>
            <a:pPr marL="304770" lvl="1">
              <a:spcBef>
                <a:spcPts val="667"/>
              </a:spcBef>
              <a:buClr>
                <a:schemeClr val="accent1"/>
              </a:buClr>
            </a:pPr>
            <a:endParaRPr lang="en-GB" sz="1000" spc="-15" dirty="0" smtClean="0">
              <a:solidFill>
                <a:schemeClr val="tx1"/>
              </a:solidFill>
              <a:cs typeface="Calibri"/>
            </a:endParaRPr>
          </a:p>
          <a:p>
            <a:r>
              <a:rPr lang="en-GB" sz="1800" dirty="0" err="1" smtClean="0">
                <a:solidFill>
                  <a:schemeClr val="accent2">
                    <a:lumMod val="75000"/>
                  </a:schemeClr>
                </a:solidFill>
              </a:rPr>
              <a:t>Ossicles</a:t>
            </a: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lvl="1"/>
            <a:r>
              <a:rPr lang="en-GB" sz="1600" dirty="0" err="1" smtClean="0">
                <a:solidFill>
                  <a:schemeClr val="tx1"/>
                </a:solidFill>
              </a:rPr>
              <a:t>Manbrium</a:t>
            </a:r>
            <a:r>
              <a:rPr lang="en-GB" sz="1600" dirty="0" smtClean="0">
                <a:solidFill>
                  <a:schemeClr val="tx1"/>
                </a:solidFill>
              </a:rPr>
              <a:t> of the malleus attached to </a:t>
            </a:r>
            <a:r>
              <a:rPr lang="en-GB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GB" sz="1600" dirty="0" smtClean="0">
                <a:solidFill>
                  <a:schemeClr val="tx1"/>
                </a:solidFill>
              </a:rPr>
              <a:t>the</a:t>
            </a:r>
            <a:r>
              <a:rPr lang="en-GB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back of the tympanic membrane.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And its short process attached to</a:t>
            </a:r>
            <a:r>
              <a:rPr lang="en-GB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GB" sz="1600" dirty="0" smtClean="0">
                <a:solidFill>
                  <a:schemeClr val="tx1"/>
                </a:solidFill>
              </a:rPr>
              <a:t> the incus.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The incus then articulates with </a:t>
            </a:r>
            <a:r>
              <a:rPr lang="en-GB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→</a:t>
            </a:r>
            <a:r>
              <a:rPr lang="en-GB" sz="1600" dirty="0" smtClean="0">
                <a:solidFill>
                  <a:schemeClr val="tx1"/>
                </a:solidFill>
              </a:rPr>
              <a:t>the </a:t>
            </a:r>
            <a:r>
              <a:rPr lang="en-GB" sz="1600" b="1" dirty="0" smtClean="0">
                <a:solidFill>
                  <a:schemeClr val="tx1"/>
                </a:solidFill>
              </a:rPr>
              <a:t>head</a:t>
            </a:r>
            <a:r>
              <a:rPr lang="en-GB" sz="1600" dirty="0" smtClean="0">
                <a:solidFill>
                  <a:schemeClr val="tx1"/>
                </a:solidFill>
              </a:rPr>
              <a:t> of the stapes.</a:t>
            </a:r>
          </a:p>
          <a:p>
            <a:pPr lvl="1"/>
            <a:r>
              <a:rPr lang="en-GB" sz="1600" dirty="0" smtClean="0">
                <a:solidFill>
                  <a:schemeClr val="tx1"/>
                </a:solidFill>
              </a:rPr>
              <a:t>And stapes’s </a:t>
            </a:r>
            <a:r>
              <a:rPr lang="en-GB" sz="1600" b="1" dirty="0" smtClean="0">
                <a:solidFill>
                  <a:schemeClr val="tx1"/>
                </a:solidFill>
              </a:rPr>
              <a:t>foot</a:t>
            </a:r>
            <a:r>
              <a:rPr lang="en-GB" sz="1600" dirty="0" smtClean="0">
                <a:solidFill>
                  <a:schemeClr val="tx1"/>
                </a:solidFill>
              </a:rPr>
              <a:t> plate attached to </a:t>
            </a:r>
            <a:r>
              <a:rPr lang="en-GB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→ </a:t>
            </a:r>
            <a:r>
              <a:rPr lang="en-GB" sz="1600" dirty="0" smtClean="0">
                <a:solidFill>
                  <a:schemeClr val="tx1"/>
                </a:solidFill>
              </a:rPr>
              <a:t>the oval window.</a:t>
            </a:r>
          </a:p>
          <a:p>
            <a:pPr lvl="1"/>
            <a:endParaRPr lang="en-GB" sz="1000" dirty="0" smtClean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</a:pPr>
            <a:r>
              <a:rPr lang="en-GB" sz="1800" dirty="0" smtClean="0">
                <a:solidFill>
                  <a:schemeClr val="accent2">
                    <a:lumMod val="75000"/>
                  </a:schemeClr>
                </a:solidFill>
              </a:rPr>
              <a:t>Muscles: 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B050"/>
                </a:solidFill>
              </a:rPr>
              <a:t>They help us to reduce and minimize the sound </a:t>
            </a:r>
            <a:r>
              <a:rPr lang="en-US" sz="1600" dirty="0" err="1" smtClean="0">
                <a:solidFill>
                  <a:srgbClr val="00B050"/>
                </a:solidFill>
              </a:rPr>
              <a:t>sound</a:t>
            </a:r>
            <a:r>
              <a:rPr lang="en-US" sz="1600" dirty="0" smtClean="0">
                <a:solidFill>
                  <a:srgbClr val="00B050"/>
                </a:solidFill>
              </a:rPr>
              <a:t>.</a:t>
            </a:r>
            <a:endParaRPr lang="en-GB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defTabSz="914400">
              <a:lnSpc>
                <a:spcPct val="9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Muscles contract </a:t>
            </a:r>
            <a:r>
              <a:rPr lang="en-GB" sz="1600" b="1" dirty="0" err="1" smtClean="0">
                <a:solidFill>
                  <a:schemeClr val="tx1"/>
                </a:solidFill>
              </a:rPr>
              <a:t>reflexly</a:t>
            </a:r>
            <a:r>
              <a:rPr lang="en-GB" sz="1600" dirty="0" smtClean="0">
                <a:solidFill>
                  <a:schemeClr val="tx1"/>
                </a:solidFill>
              </a:rPr>
              <a:t> in response to </a:t>
            </a:r>
            <a:r>
              <a:rPr lang="en-US" sz="1600" dirty="0" smtClean="0">
                <a:solidFill>
                  <a:schemeClr val="tx1"/>
                </a:solidFill>
              </a:rPr>
              <a:t>constant</a:t>
            </a:r>
            <a:r>
              <a:rPr lang="en-US" sz="1600" dirty="0" smtClean="0"/>
              <a:t> </a:t>
            </a:r>
            <a:r>
              <a:rPr lang="en-GB" sz="1600" b="1" dirty="0" smtClean="0">
                <a:solidFill>
                  <a:schemeClr val="tx1"/>
                </a:solidFill>
              </a:rPr>
              <a:t>loud</a:t>
            </a:r>
            <a:r>
              <a:rPr lang="en-GB" sz="1600" dirty="0" smtClean="0">
                <a:solidFill>
                  <a:schemeClr val="tx1"/>
                </a:solidFill>
              </a:rPr>
              <a:t> sound (over </a:t>
            </a:r>
            <a:r>
              <a:rPr lang="en-GB" sz="1600" b="1" dirty="0" smtClean="0">
                <a:solidFill>
                  <a:srgbClr val="FADA7A">
                    <a:lumMod val="75000"/>
                  </a:srgbClr>
                </a:solidFill>
              </a:rPr>
              <a:t>70db</a:t>
            </a:r>
            <a:r>
              <a:rPr lang="en-GB" sz="1600" dirty="0" smtClean="0">
                <a:solidFill>
                  <a:schemeClr val="tx1"/>
                </a:solidFill>
              </a:rPr>
              <a:t>).</a:t>
            </a:r>
          </a:p>
          <a:p>
            <a:pPr lvl="1" defTabSz="914400">
              <a:lnSpc>
                <a:spcPct val="9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Contraction of the </a:t>
            </a:r>
            <a:r>
              <a:rPr lang="en-GB" sz="1600" b="1" dirty="0" smtClean="0">
                <a:solidFill>
                  <a:schemeClr val="tx1"/>
                </a:solidFill>
              </a:rPr>
              <a:t>tensor tympani </a:t>
            </a:r>
            <a:r>
              <a:rPr lang="en-GB" sz="1600" dirty="0" smtClean="0">
                <a:solidFill>
                  <a:schemeClr val="tx1"/>
                </a:solidFill>
              </a:rPr>
              <a:t>pulls the </a:t>
            </a:r>
            <a:r>
              <a:rPr lang="en-GB" sz="1600" dirty="0" err="1" smtClean="0">
                <a:solidFill>
                  <a:schemeClr val="tx1"/>
                </a:solidFill>
              </a:rPr>
              <a:t>manubruim</a:t>
            </a:r>
            <a:r>
              <a:rPr lang="en-GB" sz="1600" dirty="0" smtClean="0">
                <a:solidFill>
                  <a:schemeClr val="tx1"/>
                </a:solidFill>
              </a:rPr>
              <a:t> &amp; makes </a:t>
            </a:r>
          </a:p>
          <a:p>
            <a:pPr marL="304769" lvl="1" indent="0" defTabSz="914400">
              <a:lnSpc>
                <a:spcPct val="9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     the tympanic m. Tens. Thus decreasing the vibration.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Contraction of the </a:t>
            </a:r>
            <a:r>
              <a:rPr lang="en-GB" sz="1600" b="1" dirty="0" err="1" smtClean="0">
                <a:solidFill>
                  <a:schemeClr val="tx1"/>
                </a:solidFill>
              </a:rPr>
              <a:t>stapeduis</a:t>
            </a:r>
            <a:r>
              <a:rPr lang="en-GB" sz="1600" dirty="0" smtClean="0">
                <a:solidFill>
                  <a:schemeClr val="tx1"/>
                </a:solidFill>
              </a:rPr>
              <a:t> pull the foot plate outward so </a:t>
            </a:r>
            <a:r>
              <a:rPr lang="en-GB" sz="1600" dirty="0" err="1" smtClean="0">
                <a:solidFill>
                  <a:schemeClr val="tx1"/>
                </a:solidFill>
              </a:rPr>
              <a:t>thatvibration</a:t>
            </a:r>
            <a:r>
              <a:rPr lang="en-GB" sz="1600" dirty="0" smtClean="0">
                <a:solidFill>
                  <a:schemeClr val="tx1"/>
                </a:solidFill>
              </a:rPr>
              <a:t> are reduced.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>
                <a:solidFill>
                  <a:schemeClr val="tx1"/>
                </a:solidFill>
              </a:rPr>
              <a:t>Protection from constant loud noise, but not sudden noise, latency of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</a:rPr>
              <a:t>40-80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msec.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304769" lvl="1" indent="0" defTabSz="914400">
              <a:lnSpc>
                <a:spcPct val="9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</a:rPr>
              <a:t>     </a:t>
            </a:r>
          </a:p>
          <a:p>
            <a:pPr marL="304769" lvl="1" indent="0" defTabSz="914400">
              <a:lnSpc>
                <a:spcPct val="90000"/>
              </a:lnSpc>
              <a:buNone/>
            </a:pPr>
            <a:endParaRPr lang="en-GB" sz="1600" dirty="0" smtClean="0">
              <a:solidFill>
                <a:schemeClr val="tx1"/>
              </a:solidFill>
            </a:endParaRPr>
          </a:p>
          <a:p>
            <a:pPr lvl="1"/>
            <a:endParaRPr lang="en-GB" sz="1600" dirty="0" smtClean="0">
              <a:solidFill>
                <a:schemeClr val="tx1"/>
              </a:solidFill>
            </a:endParaRPr>
          </a:p>
          <a:p>
            <a:pPr marL="609539" lvl="2" indent="0">
              <a:lnSpc>
                <a:spcPct val="80000"/>
              </a:lnSpc>
              <a:buNone/>
            </a:pPr>
            <a:endParaRPr lang="en-GB" sz="1600" spc="-10" dirty="0" smtClean="0">
              <a:cs typeface="Calibri"/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9" name="object 2"/>
          <p:cNvSpPr/>
          <p:nvPr/>
        </p:nvSpPr>
        <p:spPr>
          <a:xfrm>
            <a:off x="8542684" y="2204864"/>
            <a:ext cx="3036719" cy="2016224"/>
          </a:xfrm>
          <a:prstGeom prst="rect">
            <a:avLst/>
          </a:prstGeom>
          <a:blipFill>
            <a:blip r:embed="rId3" cstate="print"/>
            <a:srcRect/>
            <a:stretch>
              <a:fillRect l="-55557" t="-6302" r="-43431" b="-1034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45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19912</TotalTime>
  <Words>2859</Words>
  <Application>Microsoft Macintosh PowerPoint</Application>
  <PresentationFormat>Custom</PresentationFormat>
  <Paragraphs>389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 Black</vt:lpstr>
      <vt:lpstr>ArialMT</vt:lpstr>
      <vt:lpstr>Bookman Old Style</vt:lpstr>
      <vt:lpstr>Calibri</vt:lpstr>
      <vt:lpstr>Gill Sans MT</vt:lpstr>
      <vt:lpstr>Times New Roman</vt:lpstr>
      <vt:lpstr>Wingdings</vt:lpstr>
      <vt:lpstr>Wingdings 3</vt:lpstr>
      <vt:lpstr>Arial</vt:lpstr>
      <vt:lpstr>Origin</vt:lpstr>
      <vt:lpstr>PowerPoint Presentation</vt:lpstr>
      <vt:lpstr>PowerPoint Presentation</vt:lpstr>
      <vt:lpstr>Characteristics of sound</vt:lpstr>
      <vt:lpstr>Cont. </vt:lpstr>
      <vt:lpstr>Doctors’ notes</vt:lpstr>
      <vt:lpstr>Relative magnitude of common sounds</vt:lpstr>
      <vt:lpstr>Anatomy of the ear</vt:lpstr>
      <vt:lpstr>Functions of ear</vt:lpstr>
      <vt:lpstr>Functions of ear: Middle ear</vt:lpstr>
      <vt:lpstr>Cont.</vt:lpstr>
      <vt:lpstr>Cochlea</vt:lpstr>
      <vt:lpstr>Cochlea</vt:lpstr>
      <vt:lpstr>Cochlea: hair cells </vt:lpstr>
      <vt:lpstr>Doctors’ explanations of previous slide</vt:lpstr>
      <vt:lpstr>Receptors &amp; endocochlear potentials</vt:lpstr>
      <vt:lpstr>The central auditory pathway</vt:lpstr>
      <vt:lpstr>Cont.</vt:lpstr>
      <vt:lpstr>The central auditory pathway</vt:lpstr>
      <vt:lpstr>Events involved in activating hair cells This Slide Is Very Important</vt:lpstr>
      <vt:lpstr>Masking effect </vt:lpstr>
      <vt:lpstr>Cont.</vt:lpstr>
      <vt:lpstr>Typical hearing disorders</vt:lpstr>
      <vt:lpstr>Hearing tests</vt:lpstr>
      <vt:lpstr>Hearing tests</vt:lpstr>
      <vt:lpstr>Thank you! 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Lelo HM</dc:creator>
  <cp:lastModifiedBy>شوق</cp:lastModifiedBy>
  <cp:revision>926</cp:revision>
  <cp:lastPrinted>2017-10-08T10:16:59Z</cp:lastPrinted>
  <dcterms:created xsi:type="dcterms:W3CDTF">2016-09-07T16:15:34Z</dcterms:created>
  <dcterms:modified xsi:type="dcterms:W3CDTF">2017-10-08T10:17:08Z</dcterms:modified>
</cp:coreProperties>
</file>