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6"/>
  </p:notesMasterIdLst>
  <p:sldIdLst>
    <p:sldId id="491" r:id="rId2"/>
    <p:sldId id="454" r:id="rId3"/>
    <p:sldId id="447" r:id="rId4"/>
    <p:sldId id="467" r:id="rId5"/>
    <p:sldId id="463" r:id="rId6"/>
    <p:sldId id="468" r:id="rId7"/>
    <p:sldId id="470" r:id="rId8"/>
    <p:sldId id="472" r:id="rId9"/>
    <p:sldId id="469" r:id="rId10"/>
    <p:sldId id="471" r:id="rId11"/>
    <p:sldId id="488" r:id="rId12"/>
    <p:sldId id="485" r:id="rId13"/>
    <p:sldId id="484" r:id="rId14"/>
    <p:sldId id="464" r:id="rId15"/>
    <p:sldId id="486" r:id="rId16"/>
    <p:sldId id="475" r:id="rId17"/>
    <p:sldId id="474" r:id="rId18"/>
    <p:sldId id="476" r:id="rId19"/>
    <p:sldId id="490" r:id="rId20"/>
    <p:sldId id="487" r:id="rId21"/>
    <p:sldId id="477" r:id="rId22"/>
    <p:sldId id="465" r:id="rId23"/>
    <p:sldId id="480" r:id="rId24"/>
    <p:sldId id="466" r:id="rId25"/>
    <p:sldId id="479" r:id="rId26"/>
    <p:sldId id="496" r:id="rId27"/>
    <p:sldId id="482" r:id="rId28"/>
    <p:sldId id="473" r:id="rId29"/>
    <p:sldId id="489" r:id="rId30"/>
    <p:sldId id="478" r:id="rId31"/>
    <p:sldId id="493" r:id="rId32"/>
    <p:sldId id="483" r:id="rId33"/>
    <p:sldId id="497" r:id="rId34"/>
    <p:sldId id="492" r:id="rId35"/>
  </p:sldIdLst>
  <p:sldSz cx="12188825" cy="6858000"/>
  <p:notesSz cx="6858000" cy="9144000"/>
  <p:defaultTextStyle>
    <a:defPPr>
      <a:defRPr lang="en-US"/>
    </a:defPPr>
    <a:lvl1pPr marL="0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54AB"/>
    <a:srgbClr val="C76B9B"/>
    <a:srgbClr val="DCDFE8"/>
    <a:srgbClr val="E4CBE7"/>
    <a:srgbClr val="D8B3DC"/>
    <a:srgbClr val="CCFFFF"/>
    <a:srgbClr val="933B95"/>
    <a:srgbClr val="993300"/>
    <a:srgbClr val="990000"/>
    <a:srgbClr val="D6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86429"/>
  </p:normalViewPr>
  <p:slideViewPr>
    <p:cSldViewPr>
      <p:cViewPr varScale="1">
        <p:scale>
          <a:sx n="69" d="100"/>
          <a:sy n="69" d="100"/>
        </p:scale>
        <p:origin x="892" y="44"/>
      </p:cViewPr>
      <p:guideLst>
        <p:guide orient="horz" pos="2160"/>
        <p:guide pos="2880"/>
        <p:guide pos="3839"/>
      </p:guideLst>
    </p:cSldViewPr>
  </p:slideViewPr>
  <p:outlineViewPr>
    <p:cViewPr>
      <p:scale>
        <a:sx n="33" d="100"/>
        <a:sy n="33" d="100"/>
      </p:scale>
      <p:origin x="0" y="-7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89C4D-5C82-45A2-8C7F-50C4A00545AC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AACBED3-D9A0-4F32-BEC5-5D16A0ACF753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800" b="0" kern="1200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The eye has:</a:t>
          </a:r>
          <a:endParaRPr lang="en-US" sz="1800" b="0" kern="1200" dirty="0">
            <a:solidFill>
              <a:schemeClr val="bg1"/>
            </a:solidFill>
            <a:latin typeface="+mj-lt"/>
            <a:ea typeface="+mj-ea"/>
            <a:cs typeface="+mj-cs"/>
          </a:endParaRPr>
        </a:p>
      </dgm:t>
    </dgm:pt>
    <dgm:pt modelId="{C6829048-8C53-4D44-B8A6-1486FADE58CA}" type="parTrans" cxnId="{53A2FF54-E4C9-41DE-8B4D-17CEAC9854EC}">
      <dgm:prSet/>
      <dgm:spPr/>
      <dgm:t>
        <a:bodyPr/>
        <a:lstStyle/>
        <a:p>
          <a:endParaRPr lang="en-US"/>
        </a:p>
      </dgm:t>
    </dgm:pt>
    <dgm:pt modelId="{43347CD7-AD95-4FF6-B344-A2B38296D94F}" type="sibTrans" cxnId="{53A2FF54-E4C9-41DE-8B4D-17CEAC9854EC}">
      <dgm:prSet/>
      <dgm:spPr/>
      <dgm:t>
        <a:bodyPr/>
        <a:lstStyle/>
        <a:p>
          <a:endParaRPr lang="en-US"/>
        </a:p>
      </dgm:t>
    </dgm:pt>
    <dgm:pt modelId="{D347E396-8503-4EDE-A129-0C6473ED3CA4}">
      <dgm:prSet phldrT="[Text]" custT="1"/>
      <dgm:spPr/>
      <dgm:t>
        <a:bodyPr/>
        <a:lstStyle/>
        <a:p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Refracting media</a:t>
          </a:r>
          <a:endParaRPr lang="en-US" sz="1800" b="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C8C4F12E-A126-4CD6-8B1B-8639CDFA2B2C}" type="parTrans" cxnId="{91E99EFF-0DD0-4DCE-91EA-9E133043800E}">
      <dgm:prSet/>
      <dgm:spPr/>
      <dgm:t>
        <a:bodyPr/>
        <a:lstStyle/>
        <a:p>
          <a:endParaRPr lang="en-US"/>
        </a:p>
      </dgm:t>
    </dgm:pt>
    <dgm:pt modelId="{88495B1E-CFB6-4D91-91CC-012D42F4EF9C}" type="sibTrans" cxnId="{91E99EFF-0DD0-4DCE-91EA-9E133043800E}">
      <dgm:prSet/>
      <dgm:spPr/>
      <dgm:t>
        <a:bodyPr/>
        <a:lstStyle/>
        <a:p>
          <a:endParaRPr lang="en-US"/>
        </a:p>
      </dgm:t>
    </dgm:pt>
    <dgm:pt modelId="{156425AB-3594-4277-AFAC-5825B47CBD99}">
      <dgm:prSet phldrT="[Text]" custT="1"/>
      <dgm:spPr/>
      <dgm:t>
        <a:bodyPr/>
        <a:lstStyle/>
        <a:p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Coats:</a:t>
          </a:r>
        </a:p>
        <a:p>
          <a:r>
            <a:rPr lang="en-US" sz="1600" b="0" kern="1200" dirty="0" smtClean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rPr>
            <a:t>Sclera, Choroid &amp; Retina</a:t>
          </a:r>
        </a:p>
        <a:p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- Post </a:t>
          </a:r>
          <a:r>
            <a:rPr lang="en-US" sz="1600" b="0" kern="1200" dirty="0" smtClean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2/3</a:t>
          </a:r>
          <a:r>
            <a:rPr lang="en-US" sz="1600" b="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Retina</a:t>
          </a:r>
        </a:p>
        <a:p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-Ant </a:t>
          </a:r>
          <a:r>
            <a:rPr lang="en-US" sz="1600" b="0" kern="1200" dirty="0" smtClean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1/6</a:t>
          </a:r>
          <a:r>
            <a:rPr lang="en-US" sz="1600" b="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Chornea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A40F1394-6D59-476A-82BD-6C665C4A77B2}" type="parTrans" cxnId="{C9A54CE7-2B22-42D4-8BD8-D0C7CCE70DA4}">
      <dgm:prSet/>
      <dgm:spPr/>
      <dgm:t>
        <a:bodyPr/>
        <a:lstStyle/>
        <a:p>
          <a:endParaRPr lang="en-US"/>
        </a:p>
      </dgm:t>
    </dgm:pt>
    <dgm:pt modelId="{31E3D236-C3EC-4BAE-BEBA-1A2854A76E6D}" type="sibTrans" cxnId="{C9A54CE7-2B22-42D4-8BD8-D0C7CCE70DA4}">
      <dgm:prSet/>
      <dgm:spPr/>
      <dgm:t>
        <a:bodyPr/>
        <a:lstStyle/>
        <a:p>
          <a:endParaRPr lang="en-US"/>
        </a:p>
      </dgm:t>
    </dgm:pt>
    <dgm:pt modelId="{63FDE7E6-CF40-4E6B-BFB7-9D1422EF923C}" type="pres">
      <dgm:prSet presAssocID="{6E589C4D-5C82-45A2-8C7F-50C4A00545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329C64-2890-4653-8038-A14499D39674}" type="pres">
      <dgm:prSet presAssocID="{FAACBED3-D9A0-4F32-BEC5-5D16A0ACF753}" presName="hierRoot1" presStyleCnt="0">
        <dgm:presLayoutVars>
          <dgm:hierBranch val="init"/>
        </dgm:presLayoutVars>
      </dgm:prSet>
      <dgm:spPr/>
    </dgm:pt>
    <dgm:pt modelId="{E43138F6-6CBD-4CDB-AA3A-AD3B9DC4F568}" type="pres">
      <dgm:prSet presAssocID="{FAACBED3-D9A0-4F32-BEC5-5D16A0ACF753}" presName="rootComposite1" presStyleCnt="0"/>
      <dgm:spPr/>
    </dgm:pt>
    <dgm:pt modelId="{4DEB7F19-BF69-4386-BF0A-B50BC05FE871}" type="pres">
      <dgm:prSet presAssocID="{FAACBED3-D9A0-4F32-BEC5-5D16A0ACF753}" presName="rootText1" presStyleLbl="node0" presStyleIdx="0" presStyleCnt="1" custScaleX="75940" custScaleY="41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B97ED6-4EAD-49E9-8653-10C2F3DCB8AB}" type="pres">
      <dgm:prSet presAssocID="{FAACBED3-D9A0-4F32-BEC5-5D16A0ACF75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2481FB4-972E-4EEC-88FF-333B25B8F064}" type="pres">
      <dgm:prSet presAssocID="{FAACBED3-D9A0-4F32-BEC5-5D16A0ACF753}" presName="hierChild2" presStyleCnt="0"/>
      <dgm:spPr/>
    </dgm:pt>
    <dgm:pt modelId="{7CE3F1C5-24A4-45F3-8F60-E0CAE4E79C5B}" type="pres">
      <dgm:prSet presAssocID="{C8C4F12E-A126-4CD6-8B1B-8639CDFA2B2C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D140755-D2B7-4C96-8C44-DEC53C13C27E}" type="pres">
      <dgm:prSet presAssocID="{D347E396-8503-4EDE-A129-0C6473ED3CA4}" presName="hierRoot2" presStyleCnt="0">
        <dgm:presLayoutVars>
          <dgm:hierBranch val="init"/>
        </dgm:presLayoutVars>
      </dgm:prSet>
      <dgm:spPr/>
    </dgm:pt>
    <dgm:pt modelId="{30620547-5DCD-4799-8C4E-C9DD08CFC028}" type="pres">
      <dgm:prSet presAssocID="{D347E396-8503-4EDE-A129-0C6473ED3CA4}" presName="rootComposite" presStyleCnt="0"/>
      <dgm:spPr/>
    </dgm:pt>
    <dgm:pt modelId="{97DC3B45-61C5-4812-B7A5-1EE011CACB65}" type="pres">
      <dgm:prSet presAssocID="{D347E396-8503-4EDE-A129-0C6473ED3CA4}" presName="rootText" presStyleLbl="node2" presStyleIdx="0" presStyleCnt="2" custScaleX="91762" custScaleY="112187" custLinFactNeighborX="8961" custLinFactNeighborY="-300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1CACF9-D4B1-471E-BEDF-D8E83D52D703}" type="pres">
      <dgm:prSet presAssocID="{D347E396-8503-4EDE-A129-0C6473ED3CA4}" presName="rootConnector" presStyleLbl="node2" presStyleIdx="0" presStyleCnt="2"/>
      <dgm:spPr/>
      <dgm:t>
        <a:bodyPr/>
        <a:lstStyle/>
        <a:p>
          <a:endParaRPr lang="en-US"/>
        </a:p>
      </dgm:t>
    </dgm:pt>
    <dgm:pt modelId="{6CCEC768-5B91-4D39-A0E0-AED27B2214F0}" type="pres">
      <dgm:prSet presAssocID="{D347E396-8503-4EDE-A129-0C6473ED3CA4}" presName="hierChild4" presStyleCnt="0"/>
      <dgm:spPr/>
    </dgm:pt>
    <dgm:pt modelId="{6E1244B4-A8AB-4ABF-9672-9E735709B550}" type="pres">
      <dgm:prSet presAssocID="{D347E396-8503-4EDE-A129-0C6473ED3CA4}" presName="hierChild5" presStyleCnt="0"/>
      <dgm:spPr/>
    </dgm:pt>
    <dgm:pt modelId="{AD027C64-B42A-4E80-A2E2-509EB8EDFC75}" type="pres">
      <dgm:prSet presAssocID="{A40F1394-6D59-476A-82BD-6C665C4A77B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8D137C7-A649-4D94-9565-4B725BC25AB4}" type="pres">
      <dgm:prSet presAssocID="{156425AB-3594-4277-AFAC-5825B47CBD99}" presName="hierRoot2" presStyleCnt="0">
        <dgm:presLayoutVars>
          <dgm:hierBranch val="init"/>
        </dgm:presLayoutVars>
      </dgm:prSet>
      <dgm:spPr/>
    </dgm:pt>
    <dgm:pt modelId="{9FA58B77-7067-46B5-9B5C-0FCA30012528}" type="pres">
      <dgm:prSet presAssocID="{156425AB-3594-4277-AFAC-5825B47CBD99}" presName="rootComposite" presStyleCnt="0"/>
      <dgm:spPr/>
    </dgm:pt>
    <dgm:pt modelId="{6A272812-CD68-4A16-A484-A74F98DA6B3E}" type="pres">
      <dgm:prSet presAssocID="{156425AB-3594-4277-AFAC-5825B47CBD99}" presName="rootText" presStyleLbl="node2" presStyleIdx="1" presStyleCnt="2" custScaleY="111622" custLinFactNeighborX="-3333" custLinFactNeighborY="-273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B8B1A-70AD-4EFD-9EB8-2B64269A95A2}" type="pres">
      <dgm:prSet presAssocID="{156425AB-3594-4277-AFAC-5825B47CBD99}" presName="rootConnector" presStyleLbl="node2" presStyleIdx="1" presStyleCnt="2"/>
      <dgm:spPr/>
      <dgm:t>
        <a:bodyPr/>
        <a:lstStyle/>
        <a:p>
          <a:endParaRPr lang="en-US"/>
        </a:p>
      </dgm:t>
    </dgm:pt>
    <dgm:pt modelId="{30FBA4C8-62D3-4767-8963-BE84DC9DEF87}" type="pres">
      <dgm:prSet presAssocID="{156425AB-3594-4277-AFAC-5825B47CBD99}" presName="hierChild4" presStyleCnt="0"/>
      <dgm:spPr/>
    </dgm:pt>
    <dgm:pt modelId="{39943201-46E5-416B-A28F-F619803A6A68}" type="pres">
      <dgm:prSet presAssocID="{156425AB-3594-4277-AFAC-5825B47CBD99}" presName="hierChild5" presStyleCnt="0"/>
      <dgm:spPr/>
    </dgm:pt>
    <dgm:pt modelId="{909F5D90-7560-49ED-ADBE-5D1C5477A9A8}" type="pres">
      <dgm:prSet presAssocID="{FAACBED3-D9A0-4F32-BEC5-5D16A0ACF753}" presName="hierChild3" presStyleCnt="0"/>
      <dgm:spPr/>
    </dgm:pt>
  </dgm:ptLst>
  <dgm:cxnLst>
    <dgm:cxn modelId="{C895DA4E-AB39-D44F-B7FD-4162D2DDE29C}" type="presOf" srcId="{D347E396-8503-4EDE-A129-0C6473ED3CA4}" destId="{97DC3B45-61C5-4812-B7A5-1EE011CACB65}" srcOrd="0" destOrd="0" presId="urn:microsoft.com/office/officeart/2005/8/layout/orgChart1"/>
    <dgm:cxn modelId="{53A2FF54-E4C9-41DE-8B4D-17CEAC9854EC}" srcId="{6E589C4D-5C82-45A2-8C7F-50C4A00545AC}" destId="{FAACBED3-D9A0-4F32-BEC5-5D16A0ACF753}" srcOrd="0" destOrd="0" parTransId="{C6829048-8C53-4D44-B8A6-1486FADE58CA}" sibTransId="{43347CD7-AD95-4FF6-B344-A2B38296D94F}"/>
    <dgm:cxn modelId="{DFFB7034-45D1-0B43-BAD1-BA838560AC2F}" type="presOf" srcId="{A40F1394-6D59-476A-82BD-6C665C4A77B2}" destId="{AD027C64-B42A-4E80-A2E2-509EB8EDFC75}" srcOrd="0" destOrd="0" presId="urn:microsoft.com/office/officeart/2005/8/layout/orgChart1"/>
    <dgm:cxn modelId="{8024DCAE-1A51-EF4B-8DF8-65D6ED1B45EB}" type="presOf" srcId="{156425AB-3594-4277-AFAC-5825B47CBD99}" destId="{6A272812-CD68-4A16-A484-A74F98DA6B3E}" srcOrd="0" destOrd="0" presId="urn:microsoft.com/office/officeart/2005/8/layout/orgChart1"/>
    <dgm:cxn modelId="{940C90DE-795E-2440-BA54-F97DCFFB5628}" type="presOf" srcId="{D347E396-8503-4EDE-A129-0C6473ED3CA4}" destId="{571CACF9-D4B1-471E-BEDF-D8E83D52D703}" srcOrd="1" destOrd="0" presId="urn:microsoft.com/office/officeart/2005/8/layout/orgChart1"/>
    <dgm:cxn modelId="{10923D92-A33F-6A49-B532-8127E914EA9A}" type="presOf" srcId="{FAACBED3-D9A0-4F32-BEC5-5D16A0ACF753}" destId="{4FB97ED6-4EAD-49E9-8653-10C2F3DCB8AB}" srcOrd="1" destOrd="0" presId="urn:microsoft.com/office/officeart/2005/8/layout/orgChart1"/>
    <dgm:cxn modelId="{91E99EFF-0DD0-4DCE-91EA-9E133043800E}" srcId="{FAACBED3-D9A0-4F32-BEC5-5D16A0ACF753}" destId="{D347E396-8503-4EDE-A129-0C6473ED3CA4}" srcOrd="0" destOrd="0" parTransId="{C8C4F12E-A126-4CD6-8B1B-8639CDFA2B2C}" sibTransId="{88495B1E-CFB6-4D91-91CC-012D42F4EF9C}"/>
    <dgm:cxn modelId="{F318C490-39E9-FF4C-9236-74AB4FDCDBD2}" type="presOf" srcId="{C8C4F12E-A126-4CD6-8B1B-8639CDFA2B2C}" destId="{7CE3F1C5-24A4-45F3-8F60-E0CAE4E79C5B}" srcOrd="0" destOrd="0" presId="urn:microsoft.com/office/officeart/2005/8/layout/orgChart1"/>
    <dgm:cxn modelId="{B2F9EC5E-5080-D94F-8517-4B91BAA95BED}" type="presOf" srcId="{FAACBED3-D9A0-4F32-BEC5-5D16A0ACF753}" destId="{4DEB7F19-BF69-4386-BF0A-B50BC05FE871}" srcOrd="0" destOrd="0" presId="urn:microsoft.com/office/officeart/2005/8/layout/orgChart1"/>
    <dgm:cxn modelId="{C9A54CE7-2B22-42D4-8BD8-D0C7CCE70DA4}" srcId="{FAACBED3-D9A0-4F32-BEC5-5D16A0ACF753}" destId="{156425AB-3594-4277-AFAC-5825B47CBD99}" srcOrd="1" destOrd="0" parTransId="{A40F1394-6D59-476A-82BD-6C665C4A77B2}" sibTransId="{31E3D236-C3EC-4BAE-BEBA-1A2854A76E6D}"/>
    <dgm:cxn modelId="{AB1A2F0E-F9F1-CB43-B3AC-688CF92EFE0A}" type="presOf" srcId="{6E589C4D-5C82-45A2-8C7F-50C4A00545AC}" destId="{63FDE7E6-CF40-4E6B-BFB7-9D1422EF923C}" srcOrd="0" destOrd="0" presId="urn:microsoft.com/office/officeart/2005/8/layout/orgChart1"/>
    <dgm:cxn modelId="{C536F8E1-900C-CD40-8AA9-7248616DF39F}" type="presOf" srcId="{156425AB-3594-4277-AFAC-5825B47CBD99}" destId="{6B2B8B1A-70AD-4EFD-9EB8-2B64269A95A2}" srcOrd="1" destOrd="0" presId="urn:microsoft.com/office/officeart/2005/8/layout/orgChart1"/>
    <dgm:cxn modelId="{9EA4F5A5-F315-7F4E-B172-38B1E112CF80}" type="presParOf" srcId="{63FDE7E6-CF40-4E6B-BFB7-9D1422EF923C}" destId="{29329C64-2890-4653-8038-A14499D39674}" srcOrd="0" destOrd="0" presId="urn:microsoft.com/office/officeart/2005/8/layout/orgChart1"/>
    <dgm:cxn modelId="{8B6139FD-713F-3F49-B637-7C04F913AE77}" type="presParOf" srcId="{29329C64-2890-4653-8038-A14499D39674}" destId="{E43138F6-6CBD-4CDB-AA3A-AD3B9DC4F568}" srcOrd="0" destOrd="0" presId="urn:microsoft.com/office/officeart/2005/8/layout/orgChart1"/>
    <dgm:cxn modelId="{B4F6B260-3E1F-9D41-9F6D-FD4718199770}" type="presParOf" srcId="{E43138F6-6CBD-4CDB-AA3A-AD3B9DC4F568}" destId="{4DEB7F19-BF69-4386-BF0A-B50BC05FE871}" srcOrd="0" destOrd="0" presId="urn:microsoft.com/office/officeart/2005/8/layout/orgChart1"/>
    <dgm:cxn modelId="{04A4A958-AD25-224F-A389-82F26F8648E5}" type="presParOf" srcId="{E43138F6-6CBD-4CDB-AA3A-AD3B9DC4F568}" destId="{4FB97ED6-4EAD-49E9-8653-10C2F3DCB8AB}" srcOrd="1" destOrd="0" presId="urn:microsoft.com/office/officeart/2005/8/layout/orgChart1"/>
    <dgm:cxn modelId="{470DB943-F8A1-1541-A572-EBE1A827C161}" type="presParOf" srcId="{29329C64-2890-4653-8038-A14499D39674}" destId="{22481FB4-972E-4EEC-88FF-333B25B8F064}" srcOrd="1" destOrd="0" presId="urn:microsoft.com/office/officeart/2005/8/layout/orgChart1"/>
    <dgm:cxn modelId="{3B04F331-E9C3-0444-B87F-E01D70AB5814}" type="presParOf" srcId="{22481FB4-972E-4EEC-88FF-333B25B8F064}" destId="{7CE3F1C5-24A4-45F3-8F60-E0CAE4E79C5B}" srcOrd="0" destOrd="0" presId="urn:microsoft.com/office/officeart/2005/8/layout/orgChart1"/>
    <dgm:cxn modelId="{30FDAB94-B245-EF4F-86E5-64156116198A}" type="presParOf" srcId="{22481FB4-972E-4EEC-88FF-333B25B8F064}" destId="{4D140755-D2B7-4C96-8C44-DEC53C13C27E}" srcOrd="1" destOrd="0" presId="urn:microsoft.com/office/officeart/2005/8/layout/orgChart1"/>
    <dgm:cxn modelId="{93717E60-908D-B144-B831-F8B3BBB295C5}" type="presParOf" srcId="{4D140755-D2B7-4C96-8C44-DEC53C13C27E}" destId="{30620547-5DCD-4799-8C4E-C9DD08CFC028}" srcOrd="0" destOrd="0" presId="urn:microsoft.com/office/officeart/2005/8/layout/orgChart1"/>
    <dgm:cxn modelId="{6DC528E5-959C-3A4A-84F9-EBB04CCBF469}" type="presParOf" srcId="{30620547-5DCD-4799-8C4E-C9DD08CFC028}" destId="{97DC3B45-61C5-4812-B7A5-1EE011CACB65}" srcOrd="0" destOrd="0" presId="urn:microsoft.com/office/officeart/2005/8/layout/orgChart1"/>
    <dgm:cxn modelId="{54A928AC-D187-6949-87A5-00B9E70C6D40}" type="presParOf" srcId="{30620547-5DCD-4799-8C4E-C9DD08CFC028}" destId="{571CACF9-D4B1-471E-BEDF-D8E83D52D703}" srcOrd="1" destOrd="0" presId="urn:microsoft.com/office/officeart/2005/8/layout/orgChart1"/>
    <dgm:cxn modelId="{1CB23737-B10A-9A43-A878-86CAB1BBA69B}" type="presParOf" srcId="{4D140755-D2B7-4C96-8C44-DEC53C13C27E}" destId="{6CCEC768-5B91-4D39-A0E0-AED27B2214F0}" srcOrd="1" destOrd="0" presId="urn:microsoft.com/office/officeart/2005/8/layout/orgChart1"/>
    <dgm:cxn modelId="{532C575D-0D51-0446-9102-B070E9FDDC06}" type="presParOf" srcId="{4D140755-D2B7-4C96-8C44-DEC53C13C27E}" destId="{6E1244B4-A8AB-4ABF-9672-9E735709B550}" srcOrd="2" destOrd="0" presId="urn:microsoft.com/office/officeart/2005/8/layout/orgChart1"/>
    <dgm:cxn modelId="{BA127A6C-8200-614F-90D1-F19ABE9397F8}" type="presParOf" srcId="{22481FB4-972E-4EEC-88FF-333B25B8F064}" destId="{AD027C64-B42A-4E80-A2E2-509EB8EDFC75}" srcOrd="2" destOrd="0" presId="urn:microsoft.com/office/officeart/2005/8/layout/orgChart1"/>
    <dgm:cxn modelId="{A0927AD9-3030-864B-B783-ABF5509674CA}" type="presParOf" srcId="{22481FB4-972E-4EEC-88FF-333B25B8F064}" destId="{78D137C7-A649-4D94-9565-4B725BC25AB4}" srcOrd="3" destOrd="0" presId="urn:microsoft.com/office/officeart/2005/8/layout/orgChart1"/>
    <dgm:cxn modelId="{3835E243-5ED1-7546-94E3-96237A6E0A9B}" type="presParOf" srcId="{78D137C7-A649-4D94-9565-4B725BC25AB4}" destId="{9FA58B77-7067-46B5-9B5C-0FCA30012528}" srcOrd="0" destOrd="0" presId="urn:microsoft.com/office/officeart/2005/8/layout/orgChart1"/>
    <dgm:cxn modelId="{F2FA77F0-E0E1-4D44-831E-9CFD49481AC5}" type="presParOf" srcId="{9FA58B77-7067-46B5-9B5C-0FCA30012528}" destId="{6A272812-CD68-4A16-A484-A74F98DA6B3E}" srcOrd="0" destOrd="0" presId="urn:microsoft.com/office/officeart/2005/8/layout/orgChart1"/>
    <dgm:cxn modelId="{6D7E5E14-526B-6B4F-AE24-C39C9B6689A1}" type="presParOf" srcId="{9FA58B77-7067-46B5-9B5C-0FCA30012528}" destId="{6B2B8B1A-70AD-4EFD-9EB8-2B64269A95A2}" srcOrd="1" destOrd="0" presId="urn:microsoft.com/office/officeart/2005/8/layout/orgChart1"/>
    <dgm:cxn modelId="{5B3B1617-B7D1-874E-8B4F-BF06BDC1763B}" type="presParOf" srcId="{78D137C7-A649-4D94-9565-4B725BC25AB4}" destId="{30FBA4C8-62D3-4767-8963-BE84DC9DEF87}" srcOrd="1" destOrd="0" presId="urn:microsoft.com/office/officeart/2005/8/layout/orgChart1"/>
    <dgm:cxn modelId="{5861BA6A-E7F2-104D-93C4-C9776C86ECAE}" type="presParOf" srcId="{78D137C7-A649-4D94-9565-4B725BC25AB4}" destId="{39943201-46E5-416B-A28F-F619803A6A68}" srcOrd="2" destOrd="0" presId="urn:microsoft.com/office/officeart/2005/8/layout/orgChart1"/>
    <dgm:cxn modelId="{A646BC0D-D88C-BE4D-AB21-37C70697BA54}" type="presParOf" srcId="{29329C64-2890-4653-8038-A14499D39674}" destId="{909F5D90-7560-49ED-ADBE-5D1C5477A9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589C4D-5C82-45A2-8C7F-50C4A00545AC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AACBED3-D9A0-4F32-BEC5-5D16A0ACF753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800" b="0" kern="1200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Functions of vision:</a:t>
          </a:r>
          <a:endParaRPr lang="en-US" sz="1800" b="0" kern="1200" dirty="0">
            <a:solidFill>
              <a:schemeClr val="bg1"/>
            </a:solidFill>
            <a:latin typeface="+mj-lt"/>
            <a:ea typeface="+mj-ea"/>
            <a:cs typeface="+mj-cs"/>
          </a:endParaRPr>
        </a:p>
      </dgm:t>
    </dgm:pt>
    <dgm:pt modelId="{C6829048-8C53-4D44-B8A6-1486FADE58CA}" type="parTrans" cxnId="{53A2FF54-E4C9-41DE-8B4D-17CEAC9854EC}">
      <dgm:prSet/>
      <dgm:spPr/>
      <dgm:t>
        <a:bodyPr/>
        <a:lstStyle/>
        <a:p>
          <a:endParaRPr lang="en-US"/>
        </a:p>
      </dgm:t>
    </dgm:pt>
    <dgm:pt modelId="{43347CD7-AD95-4FF6-B344-A2B38296D94F}" type="sibTrans" cxnId="{53A2FF54-E4C9-41DE-8B4D-17CEAC9854EC}">
      <dgm:prSet/>
      <dgm:spPr/>
      <dgm:t>
        <a:bodyPr/>
        <a:lstStyle/>
        <a:p>
          <a:endParaRPr lang="en-US"/>
        </a:p>
      </dgm:t>
    </dgm:pt>
    <dgm:pt modelId="{D347E396-8503-4EDE-A129-0C6473ED3CA4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Discrimination:</a:t>
          </a:r>
        </a:p>
        <a:p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Light vs Dark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C8C4F12E-A126-4CD6-8B1B-8639CDFA2B2C}" type="parTrans" cxnId="{91E99EFF-0DD0-4DCE-91EA-9E133043800E}">
      <dgm:prSet/>
      <dgm:spPr/>
      <dgm:t>
        <a:bodyPr/>
        <a:lstStyle/>
        <a:p>
          <a:endParaRPr lang="en-US"/>
        </a:p>
      </dgm:t>
    </dgm:pt>
    <dgm:pt modelId="{88495B1E-CFB6-4D91-91CC-012D42F4EF9C}" type="sibTrans" cxnId="{91E99EFF-0DD0-4DCE-91EA-9E133043800E}">
      <dgm:prSet/>
      <dgm:spPr/>
      <dgm:t>
        <a:bodyPr/>
        <a:lstStyle/>
        <a:p>
          <a:endParaRPr lang="en-US"/>
        </a:p>
      </dgm:t>
    </dgm:pt>
    <dgm:pt modelId="{156425AB-3594-4277-AFAC-5825B47CBD9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Detect color:</a:t>
          </a:r>
        </a:p>
        <a:p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Adaptive value of color vision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A40F1394-6D59-476A-82BD-6C665C4A77B2}" type="parTrans" cxnId="{C9A54CE7-2B22-42D4-8BD8-D0C7CCE70DA4}">
      <dgm:prSet/>
      <dgm:spPr/>
      <dgm:t>
        <a:bodyPr/>
        <a:lstStyle/>
        <a:p>
          <a:endParaRPr lang="en-US"/>
        </a:p>
      </dgm:t>
    </dgm:pt>
    <dgm:pt modelId="{31E3D236-C3EC-4BAE-BEBA-1A2854A76E6D}" type="sibTrans" cxnId="{C9A54CE7-2B22-42D4-8BD8-D0C7CCE70DA4}">
      <dgm:prSet/>
      <dgm:spPr/>
      <dgm:t>
        <a:bodyPr/>
        <a:lstStyle/>
        <a:p>
          <a:endParaRPr lang="en-US"/>
        </a:p>
      </dgm:t>
    </dgm:pt>
    <dgm:pt modelId="{FA4B5EEE-BC4E-458C-BAB3-C8E010C6CF77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Detection of movement</a:t>
          </a:r>
          <a:endParaRPr lang="en-US" sz="1800" b="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C35B7B1F-2FDA-4513-ADC3-D76317FFBA64}" type="parTrans" cxnId="{5BFB4700-5B31-4695-8B20-BBC24AD6E59A}">
      <dgm:prSet/>
      <dgm:spPr/>
      <dgm:t>
        <a:bodyPr/>
        <a:lstStyle/>
        <a:p>
          <a:endParaRPr lang="en-US"/>
        </a:p>
      </dgm:t>
    </dgm:pt>
    <dgm:pt modelId="{33B189D7-16D9-4D1D-A9A8-B94056A077FC}" type="sibTrans" cxnId="{5BFB4700-5B31-4695-8B20-BBC24AD6E59A}">
      <dgm:prSet/>
      <dgm:spPr/>
      <dgm:t>
        <a:bodyPr/>
        <a:lstStyle/>
        <a:p>
          <a:endParaRPr lang="en-US"/>
        </a:p>
      </dgm:t>
    </dgm:pt>
    <dgm:pt modelId="{63FDE7E6-CF40-4E6B-BFB7-9D1422EF923C}" type="pres">
      <dgm:prSet presAssocID="{6E589C4D-5C82-45A2-8C7F-50C4A00545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329C64-2890-4653-8038-A14499D39674}" type="pres">
      <dgm:prSet presAssocID="{FAACBED3-D9A0-4F32-BEC5-5D16A0ACF753}" presName="hierRoot1" presStyleCnt="0">
        <dgm:presLayoutVars>
          <dgm:hierBranch val="init"/>
        </dgm:presLayoutVars>
      </dgm:prSet>
      <dgm:spPr/>
    </dgm:pt>
    <dgm:pt modelId="{E43138F6-6CBD-4CDB-AA3A-AD3B9DC4F568}" type="pres">
      <dgm:prSet presAssocID="{FAACBED3-D9A0-4F32-BEC5-5D16A0ACF753}" presName="rootComposite1" presStyleCnt="0"/>
      <dgm:spPr/>
    </dgm:pt>
    <dgm:pt modelId="{4DEB7F19-BF69-4386-BF0A-B50BC05FE871}" type="pres">
      <dgm:prSet presAssocID="{FAACBED3-D9A0-4F32-BEC5-5D16A0ACF753}" presName="rootText1" presStyleLbl="node0" presStyleIdx="0" presStyleCnt="1" custLinFactNeighborY="27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B97ED6-4EAD-49E9-8653-10C2F3DCB8AB}" type="pres">
      <dgm:prSet presAssocID="{FAACBED3-D9A0-4F32-BEC5-5D16A0ACF75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2481FB4-972E-4EEC-88FF-333B25B8F064}" type="pres">
      <dgm:prSet presAssocID="{FAACBED3-D9A0-4F32-BEC5-5D16A0ACF753}" presName="hierChild2" presStyleCnt="0"/>
      <dgm:spPr/>
    </dgm:pt>
    <dgm:pt modelId="{AD027C64-B42A-4E80-A2E2-509EB8EDFC75}" type="pres">
      <dgm:prSet presAssocID="{A40F1394-6D59-476A-82BD-6C665C4A77B2}" presName="Name37" presStyleLbl="parChTrans1D2" presStyleIdx="0" presStyleCnt="3"/>
      <dgm:spPr/>
      <dgm:t>
        <a:bodyPr/>
        <a:lstStyle/>
        <a:p>
          <a:endParaRPr lang="en-US"/>
        </a:p>
      </dgm:t>
    </dgm:pt>
    <dgm:pt modelId="{78D137C7-A649-4D94-9565-4B725BC25AB4}" type="pres">
      <dgm:prSet presAssocID="{156425AB-3594-4277-AFAC-5825B47CBD99}" presName="hierRoot2" presStyleCnt="0">
        <dgm:presLayoutVars>
          <dgm:hierBranch val="init"/>
        </dgm:presLayoutVars>
      </dgm:prSet>
      <dgm:spPr/>
    </dgm:pt>
    <dgm:pt modelId="{9FA58B77-7067-46B5-9B5C-0FCA30012528}" type="pres">
      <dgm:prSet presAssocID="{156425AB-3594-4277-AFAC-5825B47CBD99}" presName="rootComposite" presStyleCnt="0"/>
      <dgm:spPr/>
    </dgm:pt>
    <dgm:pt modelId="{6A272812-CD68-4A16-A484-A74F98DA6B3E}" type="pres">
      <dgm:prSet presAssocID="{156425AB-3594-4277-AFAC-5825B47CBD99}" presName="rootText" presStyleLbl="node2" presStyleIdx="0" presStyleCnt="3" custLinFactNeighborX="182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B8B1A-70AD-4EFD-9EB8-2B64269A95A2}" type="pres">
      <dgm:prSet presAssocID="{156425AB-3594-4277-AFAC-5825B47CBD99}" presName="rootConnector" presStyleLbl="node2" presStyleIdx="0" presStyleCnt="3"/>
      <dgm:spPr/>
      <dgm:t>
        <a:bodyPr/>
        <a:lstStyle/>
        <a:p>
          <a:endParaRPr lang="en-US"/>
        </a:p>
      </dgm:t>
    </dgm:pt>
    <dgm:pt modelId="{30FBA4C8-62D3-4767-8963-BE84DC9DEF87}" type="pres">
      <dgm:prSet presAssocID="{156425AB-3594-4277-AFAC-5825B47CBD99}" presName="hierChild4" presStyleCnt="0"/>
      <dgm:spPr/>
    </dgm:pt>
    <dgm:pt modelId="{39943201-46E5-416B-A28F-F619803A6A68}" type="pres">
      <dgm:prSet presAssocID="{156425AB-3594-4277-AFAC-5825B47CBD99}" presName="hierChild5" presStyleCnt="0"/>
      <dgm:spPr/>
    </dgm:pt>
    <dgm:pt modelId="{7CE3F1C5-24A4-45F3-8F60-E0CAE4E79C5B}" type="pres">
      <dgm:prSet presAssocID="{C8C4F12E-A126-4CD6-8B1B-8639CDFA2B2C}" presName="Name37" presStyleLbl="parChTrans1D2" presStyleIdx="1" presStyleCnt="3"/>
      <dgm:spPr/>
      <dgm:t>
        <a:bodyPr/>
        <a:lstStyle/>
        <a:p>
          <a:endParaRPr lang="en-US"/>
        </a:p>
      </dgm:t>
    </dgm:pt>
    <dgm:pt modelId="{4D140755-D2B7-4C96-8C44-DEC53C13C27E}" type="pres">
      <dgm:prSet presAssocID="{D347E396-8503-4EDE-A129-0C6473ED3CA4}" presName="hierRoot2" presStyleCnt="0">
        <dgm:presLayoutVars>
          <dgm:hierBranch val="init"/>
        </dgm:presLayoutVars>
      </dgm:prSet>
      <dgm:spPr/>
    </dgm:pt>
    <dgm:pt modelId="{30620547-5DCD-4799-8C4E-C9DD08CFC028}" type="pres">
      <dgm:prSet presAssocID="{D347E396-8503-4EDE-A129-0C6473ED3CA4}" presName="rootComposite" presStyleCnt="0"/>
      <dgm:spPr/>
    </dgm:pt>
    <dgm:pt modelId="{97DC3B45-61C5-4812-B7A5-1EE011CACB65}" type="pres">
      <dgm:prSet presAssocID="{D347E396-8503-4EDE-A129-0C6473ED3CA4}" presName="rootText" presStyleLbl="node2" presStyleIdx="1" presStyleCnt="3" custLinFactNeighborX="70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1CACF9-D4B1-471E-BEDF-D8E83D52D703}" type="pres">
      <dgm:prSet presAssocID="{D347E396-8503-4EDE-A129-0C6473ED3C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6CCEC768-5B91-4D39-A0E0-AED27B2214F0}" type="pres">
      <dgm:prSet presAssocID="{D347E396-8503-4EDE-A129-0C6473ED3CA4}" presName="hierChild4" presStyleCnt="0"/>
      <dgm:spPr/>
    </dgm:pt>
    <dgm:pt modelId="{6E1244B4-A8AB-4ABF-9672-9E735709B550}" type="pres">
      <dgm:prSet presAssocID="{D347E396-8503-4EDE-A129-0C6473ED3CA4}" presName="hierChild5" presStyleCnt="0"/>
      <dgm:spPr/>
    </dgm:pt>
    <dgm:pt modelId="{3C6299C1-7E4A-4815-8786-049BD0A2C4B4}" type="pres">
      <dgm:prSet presAssocID="{C35B7B1F-2FDA-4513-ADC3-D76317FFBA6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FC275388-9737-4DF2-9D6A-1A9E765A7FD6}" type="pres">
      <dgm:prSet presAssocID="{FA4B5EEE-BC4E-458C-BAB3-C8E010C6CF77}" presName="hierRoot2" presStyleCnt="0">
        <dgm:presLayoutVars>
          <dgm:hierBranch val="init"/>
        </dgm:presLayoutVars>
      </dgm:prSet>
      <dgm:spPr/>
    </dgm:pt>
    <dgm:pt modelId="{349AE3F8-7B86-4F9D-B931-1A3727DF890F}" type="pres">
      <dgm:prSet presAssocID="{FA4B5EEE-BC4E-458C-BAB3-C8E010C6CF77}" presName="rootComposite" presStyleCnt="0"/>
      <dgm:spPr/>
    </dgm:pt>
    <dgm:pt modelId="{5493129F-7C56-4214-9521-4D891195F132}" type="pres">
      <dgm:prSet presAssocID="{FA4B5EEE-BC4E-458C-BAB3-C8E010C6CF77}" presName="rootText" presStyleLbl="node2" presStyleIdx="2" presStyleCnt="3" custLinFactNeighborX="-5483" custLinFactNeighborY="1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621476-5F25-47F9-89A1-E6FE0BB67EE3}" type="pres">
      <dgm:prSet presAssocID="{FA4B5EEE-BC4E-458C-BAB3-C8E010C6CF77}" presName="rootConnector" presStyleLbl="node2" presStyleIdx="2" presStyleCnt="3"/>
      <dgm:spPr/>
      <dgm:t>
        <a:bodyPr/>
        <a:lstStyle/>
        <a:p>
          <a:endParaRPr lang="en-US"/>
        </a:p>
      </dgm:t>
    </dgm:pt>
    <dgm:pt modelId="{1B7A76B0-F451-49B4-A377-BD341B9214FD}" type="pres">
      <dgm:prSet presAssocID="{FA4B5EEE-BC4E-458C-BAB3-C8E010C6CF77}" presName="hierChild4" presStyleCnt="0"/>
      <dgm:spPr/>
    </dgm:pt>
    <dgm:pt modelId="{D37A973D-C568-4284-8E49-EEB8D907D2BC}" type="pres">
      <dgm:prSet presAssocID="{FA4B5EEE-BC4E-458C-BAB3-C8E010C6CF77}" presName="hierChild5" presStyleCnt="0"/>
      <dgm:spPr/>
    </dgm:pt>
    <dgm:pt modelId="{909F5D90-7560-49ED-ADBE-5D1C5477A9A8}" type="pres">
      <dgm:prSet presAssocID="{FAACBED3-D9A0-4F32-BEC5-5D16A0ACF753}" presName="hierChild3" presStyleCnt="0"/>
      <dgm:spPr/>
    </dgm:pt>
  </dgm:ptLst>
  <dgm:cxnLst>
    <dgm:cxn modelId="{636723EE-09DC-9E4B-9B79-7211EEF78AD5}" type="presOf" srcId="{C8C4F12E-A126-4CD6-8B1B-8639CDFA2B2C}" destId="{7CE3F1C5-24A4-45F3-8F60-E0CAE4E79C5B}" srcOrd="0" destOrd="0" presId="urn:microsoft.com/office/officeart/2005/8/layout/orgChart1"/>
    <dgm:cxn modelId="{7BCACE78-1837-944E-82EA-E35984A19C80}" type="presOf" srcId="{A40F1394-6D59-476A-82BD-6C665C4A77B2}" destId="{AD027C64-B42A-4E80-A2E2-509EB8EDFC75}" srcOrd="0" destOrd="0" presId="urn:microsoft.com/office/officeart/2005/8/layout/orgChart1"/>
    <dgm:cxn modelId="{5BFB4700-5B31-4695-8B20-BBC24AD6E59A}" srcId="{FAACBED3-D9A0-4F32-BEC5-5D16A0ACF753}" destId="{FA4B5EEE-BC4E-458C-BAB3-C8E010C6CF77}" srcOrd="2" destOrd="0" parTransId="{C35B7B1F-2FDA-4513-ADC3-D76317FFBA64}" sibTransId="{33B189D7-16D9-4D1D-A9A8-B94056A077FC}"/>
    <dgm:cxn modelId="{8B5D44F1-DDAF-2A49-8801-CE4F9E06F269}" type="presOf" srcId="{FAACBED3-D9A0-4F32-BEC5-5D16A0ACF753}" destId="{4DEB7F19-BF69-4386-BF0A-B50BC05FE871}" srcOrd="0" destOrd="0" presId="urn:microsoft.com/office/officeart/2005/8/layout/orgChart1"/>
    <dgm:cxn modelId="{91E99EFF-0DD0-4DCE-91EA-9E133043800E}" srcId="{FAACBED3-D9A0-4F32-BEC5-5D16A0ACF753}" destId="{D347E396-8503-4EDE-A129-0C6473ED3CA4}" srcOrd="1" destOrd="0" parTransId="{C8C4F12E-A126-4CD6-8B1B-8639CDFA2B2C}" sibTransId="{88495B1E-CFB6-4D91-91CC-012D42F4EF9C}"/>
    <dgm:cxn modelId="{353FC215-1B3E-1441-8775-519B29A796D2}" type="presOf" srcId="{D347E396-8503-4EDE-A129-0C6473ED3CA4}" destId="{97DC3B45-61C5-4812-B7A5-1EE011CACB65}" srcOrd="0" destOrd="0" presId="urn:microsoft.com/office/officeart/2005/8/layout/orgChart1"/>
    <dgm:cxn modelId="{BA80247C-E555-3F45-8572-DC4C3467E755}" type="presOf" srcId="{C35B7B1F-2FDA-4513-ADC3-D76317FFBA64}" destId="{3C6299C1-7E4A-4815-8786-049BD0A2C4B4}" srcOrd="0" destOrd="0" presId="urn:microsoft.com/office/officeart/2005/8/layout/orgChart1"/>
    <dgm:cxn modelId="{E50E407F-1070-B94E-99C5-D0D30FDD07A0}" type="presOf" srcId="{D347E396-8503-4EDE-A129-0C6473ED3CA4}" destId="{571CACF9-D4B1-471E-BEDF-D8E83D52D703}" srcOrd="1" destOrd="0" presId="urn:microsoft.com/office/officeart/2005/8/layout/orgChart1"/>
    <dgm:cxn modelId="{63FD4246-F3A4-924E-B314-3F977AF8D229}" type="presOf" srcId="{156425AB-3594-4277-AFAC-5825B47CBD99}" destId="{6A272812-CD68-4A16-A484-A74F98DA6B3E}" srcOrd="0" destOrd="0" presId="urn:microsoft.com/office/officeart/2005/8/layout/orgChart1"/>
    <dgm:cxn modelId="{4F0F28D2-CB94-FB45-8C39-738611269CEE}" type="presOf" srcId="{FAACBED3-D9A0-4F32-BEC5-5D16A0ACF753}" destId="{4FB97ED6-4EAD-49E9-8653-10C2F3DCB8AB}" srcOrd="1" destOrd="0" presId="urn:microsoft.com/office/officeart/2005/8/layout/orgChart1"/>
    <dgm:cxn modelId="{53A2FF54-E4C9-41DE-8B4D-17CEAC9854EC}" srcId="{6E589C4D-5C82-45A2-8C7F-50C4A00545AC}" destId="{FAACBED3-D9A0-4F32-BEC5-5D16A0ACF753}" srcOrd="0" destOrd="0" parTransId="{C6829048-8C53-4D44-B8A6-1486FADE58CA}" sibTransId="{43347CD7-AD95-4FF6-B344-A2B38296D94F}"/>
    <dgm:cxn modelId="{20579110-CC17-824D-8FE6-CA399E312FAD}" type="presOf" srcId="{FA4B5EEE-BC4E-458C-BAB3-C8E010C6CF77}" destId="{5493129F-7C56-4214-9521-4D891195F132}" srcOrd="0" destOrd="0" presId="urn:microsoft.com/office/officeart/2005/8/layout/orgChart1"/>
    <dgm:cxn modelId="{C9A54CE7-2B22-42D4-8BD8-D0C7CCE70DA4}" srcId="{FAACBED3-D9A0-4F32-BEC5-5D16A0ACF753}" destId="{156425AB-3594-4277-AFAC-5825B47CBD99}" srcOrd="0" destOrd="0" parTransId="{A40F1394-6D59-476A-82BD-6C665C4A77B2}" sibTransId="{31E3D236-C3EC-4BAE-BEBA-1A2854A76E6D}"/>
    <dgm:cxn modelId="{8DD128C3-5456-5245-B1C6-58DA55443107}" type="presOf" srcId="{156425AB-3594-4277-AFAC-5825B47CBD99}" destId="{6B2B8B1A-70AD-4EFD-9EB8-2B64269A95A2}" srcOrd="1" destOrd="0" presId="urn:microsoft.com/office/officeart/2005/8/layout/orgChart1"/>
    <dgm:cxn modelId="{2D5B8BB7-1288-964E-9AC4-58E43DD81562}" type="presOf" srcId="{6E589C4D-5C82-45A2-8C7F-50C4A00545AC}" destId="{63FDE7E6-CF40-4E6B-BFB7-9D1422EF923C}" srcOrd="0" destOrd="0" presId="urn:microsoft.com/office/officeart/2005/8/layout/orgChart1"/>
    <dgm:cxn modelId="{7BDDA782-5D5B-5B4C-B2EE-35043AEF4BB2}" type="presOf" srcId="{FA4B5EEE-BC4E-458C-BAB3-C8E010C6CF77}" destId="{AB621476-5F25-47F9-89A1-E6FE0BB67EE3}" srcOrd="1" destOrd="0" presId="urn:microsoft.com/office/officeart/2005/8/layout/orgChart1"/>
    <dgm:cxn modelId="{2A68D70F-BA92-9349-9262-4850A737275A}" type="presParOf" srcId="{63FDE7E6-CF40-4E6B-BFB7-9D1422EF923C}" destId="{29329C64-2890-4653-8038-A14499D39674}" srcOrd="0" destOrd="0" presId="urn:microsoft.com/office/officeart/2005/8/layout/orgChart1"/>
    <dgm:cxn modelId="{A773EDC0-F3A4-594F-9E98-76A67377D007}" type="presParOf" srcId="{29329C64-2890-4653-8038-A14499D39674}" destId="{E43138F6-6CBD-4CDB-AA3A-AD3B9DC4F568}" srcOrd="0" destOrd="0" presId="urn:microsoft.com/office/officeart/2005/8/layout/orgChart1"/>
    <dgm:cxn modelId="{34D671E5-8AEF-E84A-BA2C-3D88E61C8203}" type="presParOf" srcId="{E43138F6-6CBD-4CDB-AA3A-AD3B9DC4F568}" destId="{4DEB7F19-BF69-4386-BF0A-B50BC05FE871}" srcOrd="0" destOrd="0" presId="urn:microsoft.com/office/officeart/2005/8/layout/orgChart1"/>
    <dgm:cxn modelId="{925888C3-BC6D-8542-B00D-CFDF170B9714}" type="presParOf" srcId="{E43138F6-6CBD-4CDB-AA3A-AD3B9DC4F568}" destId="{4FB97ED6-4EAD-49E9-8653-10C2F3DCB8AB}" srcOrd="1" destOrd="0" presId="urn:microsoft.com/office/officeart/2005/8/layout/orgChart1"/>
    <dgm:cxn modelId="{0A0938F2-65AD-FE4B-B5F5-B54B82217D15}" type="presParOf" srcId="{29329C64-2890-4653-8038-A14499D39674}" destId="{22481FB4-972E-4EEC-88FF-333B25B8F064}" srcOrd="1" destOrd="0" presId="urn:microsoft.com/office/officeart/2005/8/layout/orgChart1"/>
    <dgm:cxn modelId="{E807FF97-5BBE-5A44-B286-E08C9FBCF020}" type="presParOf" srcId="{22481FB4-972E-4EEC-88FF-333B25B8F064}" destId="{AD027C64-B42A-4E80-A2E2-509EB8EDFC75}" srcOrd="0" destOrd="0" presId="urn:microsoft.com/office/officeart/2005/8/layout/orgChart1"/>
    <dgm:cxn modelId="{B54B35FF-8035-2C4A-9CEC-07DA4221C6BC}" type="presParOf" srcId="{22481FB4-972E-4EEC-88FF-333B25B8F064}" destId="{78D137C7-A649-4D94-9565-4B725BC25AB4}" srcOrd="1" destOrd="0" presId="urn:microsoft.com/office/officeart/2005/8/layout/orgChart1"/>
    <dgm:cxn modelId="{A6A5EC01-BBF2-704A-94FA-39543D8172F8}" type="presParOf" srcId="{78D137C7-A649-4D94-9565-4B725BC25AB4}" destId="{9FA58B77-7067-46B5-9B5C-0FCA30012528}" srcOrd="0" destOrd="0" presId="urn:microsoft.com/office/officeart/2005/8/layout/orgChart1"/>
    <dgm:cxn modelId="{C9FDFBE1-A1D5-A943-883F-2FA3AE2A116E}" type="presParOf" srcId="{9FA58B77-7067-46B5-9B5C-0FCA30012528}" destId="{6A272812-CD68-4A16-A484-A74F98DA6B3E}" srcOrd="0" destOrd="0" presId="urn:microsoft.com/office/officeart/2005/8/layout/orgChart1"/>
    <dgm:cxn modelId="{C6715374-A838-F447-9839-93FD2644BF37}" type="presParOf" srcId="{9FA58B77-7067-46B5-9B5C-0FCA30012528}" destId="{6B2B8B1A-70AD-4EFD-9EB8-2B64269A95A2}" srcOrd="1" destOrd="0" presId="urn:microsoft.com/office/officeart/2005/8/layout/orgChart1"/>
    <dgm:cxn modelId="{82483CCF-15CA-934E-B542-A7FD98F4A1DD}" type="presParOf" srcId="{78D137C7-A649-4D94-9565-4B725BC25AB4}" destId="{30FBA4C8-62D3-4767-8963-BE84DC9DEF87}" srcOrd="1" destOrd="0" presId="urn:microsoft.com/office/officeart/2005/8/layout/orgChart1"/>
    <dgm:cxn modelId="{CC5D3516-053C-6C46-B129-FDD47AF7462A}" type="presParOf" srcId="{78D137C7-A649-4D94-9565-4B725BC25AB4}" destId="{39943201-46E5-416B-A28F-F619803A6A68}" srcOrd="2" destOrd="0" presId="urn:microsoft.com/office/officeart/2005/8/layout/orgChart1"/>
    <dgm:cxn modelId="{2E09BCF7-94ED-4F4C-A5AC-AF5762B212B4}" type="presParOf" srcId="{22481FB4-972E-4EEC-88FF-333B25B8F064}" destId="{7CE3F1C5-24A4-45F3-8F60-E0CAE4E79C5B}" srcOrd="2" destOrd="0" presId="urn:microsoft.com/office/officeart/2005/8/layout/orgChart1"/>
    <dgm:cxn modelId="{19438F84-0BA0-1647-BC5B-692937158EDB}" type="presParOf" srcId="{22481FB4-972E-4EEC-88FF-333B25B8F064}" destId="{4D140755-D2B7-4C96-8C44-DEC53C13C27E}" srcOrd="3" destOrd="0" presId="urn:microsoft.com/office/officeart/2005/8/layout/orgChart1"/>
    <dgm:cxn modelId="{F69DE027-8A9B-464A-A12C-1A1C88A82D81}" type="presParOf" srcId="{4D140755-D2B7-4C96-8C44-DEC53C13C27E}" destId="{30620547-5DCD-4799-8C4E-C9DD08CFC028}" srcOrd="0" destOrd="0" presId="urn:microsoft.com/office/officeart/2005/8/layout/orgChart1"/>
    <dgm:cxn modelId="{8A467FE2-8E51-D94E-B6EB-1E2FB7BFF69D}" type="presParOf" srcId="{30620547-5DCD-4799-8C4E-C9DD08CFC028}" destId="{97DC3B45-61C5-4812-B7A5-1EE011CACB65}" srcOrd="0" destOrd="0" presId="urn:microsoft.com/office/officeart/2005/8/layout/orgChart1"/>
    <dgm:cxn modelId="{5E5502AE-9C16-5C4F-8B70-5420BB903136}" type="presParOf" srcId="{30620547-5DCD-4799-8C4E-C9DD08CFC028}" destId="{571CACF9-D4B1-471E-BEDF-D8E83D52D703}" srcOrd="1" destOrd="0" presId="urn:microsoft.com/office/officeart/2005/8/layout/orgChart1"/>
    <dgm:cxn modelId="{2A14B5A2-D91A-C54F-B382-0E100EC09851}" type="presParOf" srcId="{4D140755-D2B7-4C96-8C44-DEC53C13C27E}" destId="{6CCEC768-5B91-4D39-A0E0-AED27B2214F0}" srcOrd="1" destOrd="0" presId="urn:microsoft.com/office/officeart/2005/8/layout/orgChart1"/>
    <dgm:cxn modelId="{E774BD8B-6619-D14C-8A60-4FBACB76F333}" type="presParOf" srcId="{4D140755-D2B7-4C96-8C44-DEC53C13C27E}" destId="{6E1244B4-A8AB-4ABF-9672-9E735709B550}" srcOrd="2" destOrd="0" presId="urn:microsoft.com/office/officeart/2005/8/layout/orgChart1"/>
    <dgm:cxn modelId="{60AFF979-5318-594B-A3F6-7F4657313152}" type="presParOf" srcId="{22481FB4-972E-4EEC-88FF-333B25B8F064}" destId="{3C6299C1-7E4A-4815-8786-049BD0A2C4B4}" srcOrd="4" destOrd="0" presId="urn:microsoft.com/office/officeart/2005/8/layout/orgChart1"/>
    <dgm:cxn modelId="{53F8AE54-52CC-AC43-8283-B96343A6C4B1}" type="presParOf" srcId="{22481FB4-972E-4EEC-88FF-333B25B8F064}" destId="{FC275388-9737-4DF2-9D6A-1A9E765A7FD6}" srcOrd="5" destOrd="0" presId="urn:microsoft.com/office/officeart/2005/8/layout/orgChart1"/>
    <dgm:cxn modelId="{EDE22E5F-79CA-EE40-9702-6F07D56D5764}" type="presParOf" srcId="{FC275388-9737-4DF2-9D6A-1A9E765A7FD6}" destId="{349AE3F8-7B86-4F9D-B931-1A3727DF890F}" srcOrd="0" destOrd="0" presId="urn:microsoft.com/office/officeart/2005/8/layout/orgChart1"/>
    <dgm:cxn modelId="{7D9BBE7B-1848-0641-911B-63AD7B653F48}" type="presParOf" srcId="{349AE3F8-7B86-4F9D-B931-1A3727DF890F}" destId="{5493129F-7C56-4214-9521-4D891195F132}" srcOrd="0" destOrd="0" presId="urn:microsoft.com/office/officeart/2005/8/layout/orgChart1"/>
    <dgm:cxn modelId="{771A7E0F-F7F6-BF48-9A75-7296F4CE34EC}" type="presParOf" srcId="{349AE3F8-7B86-4F9D-B931-1A3727DF890F}" destId="{AB621476-5F25-47F9-89A1-E6FE0BB67EE3}" srcOrd="1" destOrd="0" presId="urn:microsoft.com/office/officeart/2005/8/layout/orgChart1"/>
    <dgm:cxn modelId="{D69D3173-CD87-8B41-8A37-ABCC10E1E276}" type="presParOf" srcId="{FC275388-9737-4DF2-9D6A-1A9E765A7FD6}" destId="{1B7A76B0-F451-49B4-A377-BD341B9214FD}" srcOrd="1" destOrd="0" presId="urn:microsoft.com/office/officeart/2005/8/layout/orgChart1"/>
    <dgm:cxn modelId="{92659A01-DEAB-CB45-8589-ABA5C115AD8B}" type="presParOf" srcId="{FC275388-9737-4DF2-9D6A-1A9E765A7FD6}" destId="{D37A973D-C568-4284-8E49-EEB8D907D2BC}" srcOrd="2" destOrd="0" presId="urn:microsoft.com/office/officeart/2005/8/layout/orgChart1"/>
    <dgm:cxn modelId="{1422DDA4-11DA-FD48-9C55-C85E2BFFE9E8}" type="presParOf" srcId="{29329C64-2890-4653-8038-A14499D39674}" destId="{909F5D90-7560-49ED-ADBE-5D1C5477A9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27C64-B42A-4E80-A2E2-509EB8EDFC75}">
      <dsp:nvSpPr>
        <dsp:cNvPr id="0" name=""/>
        <dsp:cNvSpPr/>
      </dsp:nvSpPr>
      <dsp:spPr>
        <a:xfrm>
          <a:off x="2195019" y="524680"/>
          <a:ext cx="1094480" cy="151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4480" y="0"/>
              </a:lnTo>
              <a:lnTo>
                <a:pt x="1094480" y="15149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3F1C5-24A4-45F3-8F60-E0CAE4E79C5B}">
      <dsp:nvSpPr>
        <dsp:cNvPr id="0" name=""/>
        <dsp:cNvSpPr/>
      </dsp:nvSpPr>
      <dsp:spPr>
        <a:xfrm>
          <a:off x="1131671" y="524680"/>
          <a:ext cx="1063347" cy="123007"/>
        </a:xfrm>
        <a:custGeom>
          <a:avLst/>
          <a:gdLst/>
          <a:ahLst/>
          <a:cxnLst/>
          <a:rect l="0" t="0" r="0" b="0"/>
          <a:pathLst>
            <a:path>
              <a:moveTo>
                <a:pt x="1063347" y="0"/>
              </a:moveTo>
              <a:lnTo>
                <a:pt x="0" y="0"/>
              </a:lnTo>
              <a:lnTo>
                <a:pt x="0" y="123007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B7F19-BF69-4386-BF0A-B50BC05FE871}">
      <dsp:nvSpPr>
        <dsp:cNvPr id="0" name=""/>
        <dsp:cNvSpPr/>
      </dsp:nvSpPr>
      <dsp:spPr>
        <a:xfrm>
          <a:off x="1411626" y="95619"/>
          <a:ext cx="1566785" cy="42906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The eye has:</a:t>
          </a:r>
          <a:endParaRPr lang="en-US" sz="1800" b="0" kern="1200" dirty="0">
            <a:solidFill>
              <a:schemeClr val="bg1"/>
            </a:solidFill>
            <a:latin typeface="+mj-lt"/>
            <a:ea typeface="+mj-ea"/>
            <a:cs typeface="+mj-cs"/>
          </a:endParaRPr>
        </a:p>
      </dsp:txBody>
      <dsp:txXfrm>
        <a:off x="1411626" y="95619"/>
        <a:ext cx="1566785" cy="429060"/>
      </dsp:txXfrm>
    </dsp:sp>
    <dsp:sp modelId="{97DC3B45-61C5-4812-B7A5-1EE011CACB65}">
      <dsp:nvSpPr>
        <dsp:cNvPr id="0" name=""/>
        <dsp:cNvSpPr/>
      </dsp:nvSpPr>
      <dsp:spPr>
        <a:xfrm>
          <a:off x="185060" y="647687"/>
          <a:ext cx="1893223" cy="1157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Refracting media</a:t>
          </a:r>
          <a:endParaRPr lang="en-US" sz="1800" b="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85060" y="647687"/>
        <a:ext cx="1893223" cy="1157315"/>
      </dsp:txXfrm>
    </dsp:sp>
    <dsp:sp modelId="{6A272812-CD68-4A16-A484-A74F98DA6B3E}">
      <dsp:nvSpPr>
        <dsp:cNvPr id="0" name=""/>
        <dsp:cNvSpPr/>
      </dsp:nvSpPr>
      <dsp:spPr>
        <a:xfrm>
          <a:off x="2257905" y="676180"/>
          <a:ext cx="2063189" cy="11514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Coats: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rPr>
            <a:t>Sclera, Choroid &amp; Retina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- Post </a:t>
          </a:r>
          <a:r>
            <a:rPr lang="en-US" sz="1600" b="0" kern="1200" dirty="0" smtClean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2/3</a:t>
          </a:r>
          <a:r>
            <a:rPr lang="en-US" sz="1600" b="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Retina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-Ant </a:t>
          </a:r>
          <a:r>
            <a:rPr lang="en-US" sz="1600" b="0" kern="1200" dirty="0" smtClean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1/6</a:t>
          </a:r>
          <a:r>
            <a:rPr lang="en-US" sz="1600" b="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Chornea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257905" y="676180"/>
        <a:ext cx="2063189" cy="115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299C1-7E4A-4815-8786-049BD0A2C4B4}">
      <dsp:nvSpPr>
        <dsp:cNvPr id="0" name=""/>
        <dsp:cNvSpPr/>
      </dsp:nvSpPr>
      <dsp:spPr>
        <a:xfrm>
          <a:off x="2620680" y="1581398"/>
          <a:ext cx="1770131" cy="112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0131" y="0"/>
              </a:lnTo>
              <a:lnTo>
                <a:pt x="1770131" y="112107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3F1C5-24A4-45F3-8F60-E0CAE4E79C5B}">
      <dsp:nvSpPr>
        <dsp:cNvPr id="0" name=""/>
        <dsp:cNvSpPr/>
      </dsp:nvSpPr>
      <dsp:spPr>
        <a:xfrm>
          <a:off x="2620680" y="1581398"/>
          <a:ext cx="108368" cy="111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68" y="0"/>
              </a:lnTo>
              <a:lnTo>
                <a:pt x="108368" y="11123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27C64-B42A-4E80-A2E2-509EB8EDFC75}">
      <dsp:nvSpPr>
        <dsp:cNvPr id="0" name=""/>
        <dsp:cNvSpPr/>
      </dsp:nvSpPr>
      <dsp:spPr>
        <a:xfrm>
          <a:off x="1046629" y="1581398"/>
          <a:ext cx="1574051" cy="111233"/>
        </a:xfrm>
        <a:custGeom>
          <a:avLst/>
          <a:gdLst/>
          <a:ahLst/>
          <a:cxnLst/>
          <a:rect l="0" t="0" r="0" b="0"/>
          <a:pathLst>
            <a:path>
              <a:moveTo>
                <a:pt x="1574051" y="0"/>
              </a:moveTo>
              <a:lnTo>
                <a:pt x="0" y="0"/>
              </a:lnTo>
              <a:lnTo>
                <a:pt x="0" y="11123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B7F19-BF69-4386-BF0A-B50BC05FE871}">
      <dsp:nvSpPr>
        <dsp:cNvPr id="0" name=""/>
        <dsp:cNvSpPr/>
      </dsp:nvSpPr>
      <dsp:spPr>
        <a:xfrm>
          <a:off x="1854502" y="815220"/>
          <a:ext cx="1532355" cy="76617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Functions of vision:</a:t>
          </a:r>
          <a:endParaRPr lang="en-US" sz="1800" b="0" kern="1200" dirty="0">
            <a:solidFill>
              <a:schemeClr val="bg1"/>
            </a:solidFill>
            <a:latin typeface="+mj-lt"/>
            <a:ea typeface="+mj-ea"/>
            <a:cs typeface="+mj-cs"/>
          </a:endParaRPr>
        </a:p>
      </dsp:txBody>
      <dsp:txXfrm>
        <a:off x="1854502" y="815220"/>
        <a:ext cx="1532355" cy="766177"/>
      </dsp:txXfrm>
    </dsp:sp>
    <dsp:sp modelId="{6A272812-CD68-4A16-A484-A74F98DA6B3E}">
      <dsp:nvSpPr>
        <dsp:cNvPr id="0" name=""/>
        <dsp:cNvSpPr/>
      </dsp:nvSpPr>
      <dsp:spPr>
        <a:xfrm>
          <a:off x="280451" y="1692631"/>
          <a:ext cx="1532355" cy="766177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Detect color: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Adaptive value of color vision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80451" y="1692631"/>
        <a:ext cx="1532355" cy="766177"/>
      </dsp:txXfrm>
    </dsp:sp>
    <dsp:sp modelId="{97DC3B45-61C5-4812-B7A5-1EE011CACB65}">
      <dsp:nvSpPr>
        <dsp:cNvPr id="0" name=""/>
        <dsp:cNvSpPr/>
      </dsp:nvSpPr>
      <dsp:spPr>
        <a:xfrm>
          <a:off x="1962870" y="1692631"/>
          <a:ext cx="1532355" cy="766177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Discrimination: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Light vs Dark</a:t>
          </a:r>
          <a:endParaRPr lang="en-US" sz="1600" b="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1962870" y="1692631"/>
        <a:ext cx="1532355" cy="766177"/>
      </dsp:txXfrm>
    </dsp:sp>
    <dsp:sp modelId="{5493129F-7C56-4214-9521-4D891195F132}">
      <dsp:nvSpPr>
        <dsp:cNvPr id="0" name=""/>
        <dsp:cNvSpPr/>
      </dsp:nvSpPr>
      <dsp:spPr>
        <a:xfrm>
          <a:off x="3624634" y="1693505"/>
          <a:ext cx="1532355" cy="766177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Detection of movement</a:t>
          </a:r>
          <a:endParaRPr lang="en-US" sz="1800" b="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624634" y="1693505"/>
        <a:ext cx="1532355" cy="766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A95C3-525D-4F91-BA2A-BE8EDE06AC1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05093-C804-447C-A940-865EF0339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9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3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177" y="3886200"/>
            <a:ext cx="9141618" cy="990600"/>
          </a:xfrm>
        </p:spPr>
        <p:txBody>
          <a:bodyPr anchor="t" anchorCtr="0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177" y="5124453"/>
            <a:ext cx="9141618" cy="53340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507949" indent="0" algn="ctr">
              <a:buNone/>
            </a:lvl2pPr>
            <a:lvl3pPr marL="1015898" indent="0" algn="ctr">
              <a:buNone/>
            </a:lvl3pPr>
            <a:lvl4pPr marL="1523848" indent="0" algn="ctr">
              <a:buNone/>
            </a:lvl4pPr>
            <a:lvl5pPr marL="2031797" indent="0" algn="ctr">
              <a:buNone/>
            </a:lvl5pPr>
            <a:lvl6pPr marL="2539746" indent="0" algn="ctr">
              <a:buNone/>
            </a:lvl6pPr>
            <a:lvl7pPr marL="3047695" indent="0" algn="ctr">
              <a:buNone/>
            </a:lvl7pPr>
            <a:lvl8pPr marL="3555644" indent="0" algn="ctr">
              <a:buNone/>
            </a:lvl8pPr>
            <a:lvl9pPr marL="406359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>
            <a:lvl1pPr>
              <a:defRPr sz="1600"/>
            </a:lvl1pPr>
          </a:lstStyle>
          <a:p>
            <a:fld id="{27747FF0-3A65-2544-9C60-A8743D6B40D1}" type="datetime1">
              <a:rPr lang="x-none" smtClean="0"/>
              <a:t>10/10/2017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132" y="6355080"/>
            <a:ext cx="1625177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186" y="3648075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1218883" y="5048250"/>
            <a:ext cx="975106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1206204" y="3648075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1218882" y="5048250"/>
            <a:ext cx="304721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68C8-666F-0C40-AD5E-870C94C7B0BC}" type="datetime1">
              <a:rPr lang="x-none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81"/>
            <a:ext cx="2742486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81"/>
            <a:ext cx="802431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3233-423A-A440-827F-C42A0520626E}" type="datetime1">
              <a:rPr lang="x-none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2560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85EB-27AB-414D-AF56-E4A3D56A1F82}" type="datetime1">
              <a:rPr lang="x-none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971803"/>
            <a:ext cx="9141618" cy="1066800"/>
          </a:xfrm>
        </p:spPr>
        <p:txBody>
          <a:bodyPr anchor="t" anchorCtr="0"/>
          <a:lstStyle>
            <a:lvl1pPr algn="r">
              <a:buNone/>
              <a:defRPr sz="36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753" y="4267200"/>
            <a:ext cx="9040045" cy="1143000"/>
          </a:xfrm>
        </p:spPr>
        <p:txBody>
          <a:bodyPr anchor="t" anchorCtr="0"/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/>
          <a:p>
            <a:fld id="{3606F48E-9D97-E940-BF71-66C87B5760D3}" type="datetime1">
              <a:rPr lang="x-none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095" y="6355080"/>
            <a:ext cx="2027408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8883" y="2819400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218882" y="2819400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673F-B1DB-F74D-B5F0-A8D59985CA4D}" type="datetime1">
              <a:rPr lang="x-none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442" y="1219200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4658" y="1216155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60" y="1285875"/>
            <a:ext cx="5385514" cy="685800"/>
          </a:xfrm>
          <a:noFill/>
          <a:ln>
            <a:noFill/>
          </a:ln>
        </p:spPr>
        <p:txBody>
          <a:bodyPr lIns="101590" anchor="b" anchorCtr="0">
            <a:noAutofit/>
          </a:bodyPr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5990" y="1295400"/>
            <a:ext cx="5387630" cy="685800"/>
          </a:xfrm>
          <a:noFill/>
          <a:ln>
            <a:noFill/>
          </a:ln>
        </p:spPr>
        <p:txBody>
          <a:bodyPr lIns="101590" anchor="b" anchorCtr="0"/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EBB5-212B-BC4A-8527-FACF1B5A2930}" type="datetime1">
              <a:rPr lang="x-none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462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6004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EF24-3CAE-DE41-9301-E8D39E6B395A}" type="datetime1">
              <a:rPr lang="x-none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7A1C-55E6-8C4E-90D6-203E2185D09A}" type="datetime1">
              <a:rPr lang="x-none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25" y="304800"/>
            <a:ext cx="3351927" cy="838200"/>
          </a:xfrm>
        </p:spPr>
        <p:txBody>
          <a:bodyPr anchor="b" anchorCtr="0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0625" y="1219213"/>
            <a:ext cx="3351927" cy="4843463"/>
          </a:xfrm>
        </p:spPr>
        <p:txBody>
          <a:bodyPr/>
          <a:lstStyle>
            <a:lvl1pPr marL="0" indent="0">
              <a:lnSpc>
                <a:spcPts val="2444"/>
              </a:lnSpc>
              <a:spcAft>
                <a:spcPts val="1111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A1A5-980F-C04A-A499-9B6B9BC7CCB5}" type="datetime1">
              <a:rPr lang="x-none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17889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294" y="304803"/>
            <a:ext cx="7618016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500856"/>
            <a:ext cx="10969943" cy="674688"/>
          </a:xfrm>
          <a:ln>
            <a:solidFill>
              <a:schemeClr val="accent1"/>
            </a:solidFill>
          </a:ln>
        </p:spPr>
        <p:txBody>
          <a:bodyPr lIns="304770" anchor="ctr"/>
          <a:lstStyle>
            <a:lvl1pPr algn="r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60" y="1905000"/>
            <a:ext cx="10969943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67"/>
              </a:spcBef>
              <a:buNone/>
              <a:defRPr sz="36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0" y="1219200"/>
            <a:ext cx="10969943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7CC5-CFFF-0440-A17D-43750CA12CDF}" type="datetime1">
              <a:rPr lang="x-none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09460" y="500856"/>
            <a:ext cx="24377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0969943" cy="990600"/>
          </a:xfrm>
          <a:prstGeom prst="rect">
            <a:avLst/>
          </a:prstGeom>
        </p:spPr>
        <p:txBody>
          <a:bodyPr vert="horz" lIns="101590" tIns="50795" rIns="101590" bIns="50795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460" y="1219200"/>
            <a:ext cx="10969943" cy="4910328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2195" y="6356350"/>
            <a:ext cx="3051269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D85B95DF-F277-3F45-98DE-47F8BE40DA01}" type="datetime1">
              <a:rPr lang="x-none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3876" y="6356350"/>
            <a:ext cx="4672382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4929A69E-7D8F-4515-9605-0315ABD4F316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460" y="1143000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70" indent="-304770" algn="l" rtl="0" eaLnBrk="1" latinLnBrk="0" hangingPunct="1">
        <a:spcBef>
          <a:spcPts val="667"/>
        </a:spcBef>
        <a:buClr>
          <a:schemeClr val="accent1"/>
        </a:buClr>
        <a:buSzPct val="76000"/>
        <a:buFont typeface="Wingdings 3"/>
        <a:buChar char="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indent="-304770" algn="l" rtl="0" eaLnBrk="1" latinLnBrk="0" hangingPunct="1">
        <a:spcBef>
          <a:spcPts val="556"/>
        </a:spcBef>
        <a:buClr>
          <a:schemeClr val="accent2"/>
        </a:buClr>
        <a:buSzPct val="76000"/>
        <a:buFont typeface="Wingdings 3"/>
        <a:buChar char="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14309" indent="-253975" algn="l" rtl="0" eaLnBrk="1" latinLnBrk="0" hangingPunct="1">
        <a:spcBef>
          <a:spcPts val="556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078" indent="-253975" algn="l" rtl="0" eaLnBrk="1" latinLnBrk="0" hangingPunct="1">
        <a:spcBef>
          <a:spcPts val="444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48" indent="-253975" algn="l" rtl="0" eaLnBrk="1" latinLnBrk="0" hangingPunct="1">
        <a:spcBef>
          <a:spcPts val="333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617" indent="-203180" algn="l" rtl="0" eaLnBrk="1" latinLnBrk="0" hangingPunct="1">
        <a:spcBef>
          <a:spcPts val="333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031797" indent="-203180" algn="l" rtl="0" eaLnBrk="1" latinLnBrk="0" hangingPunct="1">
        <a:spcBef>
          <a:spcPts val="333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234976" indent="-203180" algn="l" rtl="0" eaLnBrk="1" latinLnBrk="0" hangingPunct="1">
        <a:spcBef>
          <a:spcPts val="333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438156" indent="-203180" algn="l" rtl="0" eaLnBrk="1" latinLnBrk="0" hangingPunct="1">
        <a:spcBef>
          <a:spcPts val="333"/>
        </a:spcBef>
        <a:buClr>
          <a:srgbClr val="9FB8CD"/>
        </a:buClr>
        <a:buSzPct val="75000"/>
        <a:buFont typeface="Wingdings 3"/>
        <a:buChar char=""/>
        <a:defRPr kumimoji="0" lang="en-US" sz="13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7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1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76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63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neec.com/Physician_Hom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s://docs.google.com/forms/d/1u1JBrQF2OHrdd-GO9svz5ydywmjOUc5AXtFmphInV9c/prefill" TargetMode="External"/><Relationship Id="rId3" Type="http://schemas.openxmlformats.org/officeDocument/2006/relationships/hyperlink" Target="mailto:physiology436@gmail.com" TargetMode="External"/><Relationship Id="rId7" Type="http://schemas.openxmlformats.org/officeDocument/2006/relationships/hyperlink" Target="https://drive.google.com/open?id=10DChL7-FX9meMaPu55vRBHSA5K39eDojw_yy2mMXzRE" TargetMode="Externa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hyperlink" Target="http://www.softschools.com/quizzes/science/anatomy_of_the_human_eye/quiz1624.html" TargetMode="External"/><Relationship Id="rId5" Type="http://schemas.openxmlformats.org/officeDocument/2006/relationships/hyperlink" Target="https://twitter.com/Physiology436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s://drive.google.com/open?id=0B-7mWPKMvk76Z2traHhac3F1dFU" TargetMode="External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AppData\Local\Microsoft\Windows\INetCache\IE\K75KFYI6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9" y="365237"/>
            <a:ext cx="1655322" cy="16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8" y="497956"/>
            <a:ext cx="1940248" cy="1268420"/>
          </a:xfrm>
          <a:prstGeom prst="rect">
            <a:avLst/>
          </a:prstGeom>
        </p:spPr>
      </p:pic>
      <p:sp>
        <p:nvSpPr>
          <p:cNvPr id="9" name="مربع نص 1"/>
          <p:cNvSpPr txBox="1"/>
          <p:nvPr/>
        </p:nvSpPr>
        <p:spPr>
          <a:xfrm>
            <a:off x="9022410" y="5512384"/>
            <a:ext cx="2533999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  <a:r>
              <a:rPr lang="ar-SA" sz="1600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وَاللَّهُ أَخْرَجَكُم </a:t>
            </a:r>
            <a:r>
              <a:rPr lang="ar-SA" sz="1600" dirty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مِّن بُطُونِ أُمَّهَاتِكُمْ لَا تَعْلَمُونَ شَيْئًا وَجَعَلَ لَكُمُ السَّمْعَ </a:t>
            </a:r>
            <a:r>
              <a:rPr lang="ar-SA" sz="1800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وَالْأَبْصَار</a:t>
            </a:r>
            <a:r>
              <a:rPr lang="ar-SA" sz="1800" dirty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َ </a:t>
            </a:r>
            <a:r>
              <a:rPr lang="ar-SA" sz="1600" dirty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وَالْأَفْئِدَةَ ۙ لَعَلَّكُمْ </a:t>
            </a:r>
            <a:r>
              <a:rPr lang="ar-SA" sz="1600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تَشْكُرُونَ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</a:t>
            </a:r>
            <a:r>
              <a:rPr lang="ar-SA" sz="1600" dirty="0" smtClean="0"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3" name="Rectangle 12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5" name="Rectangle 14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6" name="Rectangle 15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8" name="مربع نص 1"/>
          <p:cNvSpPr txBox="1"/>
          <p:nvPr/>
        </p:nvSpPr>
        <p:spPr>
          <a:xfrm>
            <a:off x="656750" y="4927608"/>
            <a:ext cx="208814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DDE9EC">
                    <a:lumMod val="50000"/>
                  </a:srgbClr>
                </a:solidFill>
              </a:rPr>
              <a:t>Te</a:t>
            </a:r>
            <a:r>
              <a:rPr lang="en-US" sz="1200" b="1" dirty="0" smtClean="0"/>
              <a:t>xt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F0000"/>
                </a:solidFill>
              </a:rPr>
              <a:t>Important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C76B9B"/>
                </a:solidFill>
              </a:rPr>
              <a:t>Formulas</a:t>
            </a:r>
            <a:endParaRPr lang="en-US" sz="1200" b="1" dirty="0" smtClean="0">
              <a:solidFill>
                <a:srgbClr val="DDE9EC">
                  <a:lumMod val="50000"/>
                </a:srgbClr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ADA7A">
                    <a:lumMod val="75000"/>
                  </a:srgbClr>
                </a:solidFill>
              </a:rPr>
              <a:t>Numbers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B050"/>
                </a:solidFill>
              </a:rPr>
              <a:t>Doctor notes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Notes and explanation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892" y="955052"/>
            <a:ext cx="6358679" cy="4785775"/>
          </a:xfrm>
          <a:prstGeom prst="rect">
            <a:avLst/>
          </a:prstGeom>
          <a:ln>
            <a:noFill/>
          </a:ln>
        </p:spPr>
      </p:pic>
      <p:sp>
        <p:nvSpPr>
          <p:cNvPr id="14" name="Flowchart: Process 13"/>
          <p:cNvSpPr/>
          <p:nvPr/>
        </p:nvSpPr>
        <p:spPr>
          <a:xfrm>
            <a:off x="9018287" y="4913424"/>
            <a:ext cx="779513" cy="598960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Lecture No.9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0" y="1958484"/>
            <a:ext cx="1643039" cy="13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6" b="4396"/>
          <a:stretch/>
        </p:blipFill>
        <p:spPr>
          <a:xfrm>
            <a:off x="621804" y="1211207"/>
            <a:ext cx="10945216" cy="5098114"/>
          </a:xfrm>
        </p:spPr>
      </p:pic>
      <p:sp>
        <p:nvSpPr>
          <p:cNvPr id="7" name="TextBox 6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0969943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08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</a:t>
            </a:r>
            <a:r>
              <a:rPr lang="en-US" sz="3200" dirty="0" smtClean="0"/>
              <a:t>. </a:t>
            </a:r>
            <a:r>
              <a:rPr lang="en-US" sz="3200" dirty="0" smtClean="0"/>
              <a:t>(Retina)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1" y="1219200"/>
            <a:ext cx="6781096" cy="493776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Retinal cells:</a:t>
            </a:r>
          </a:p>
          <a:p>
            <a:pPr marL="0" indent="0">
              <a:buNone/>
            </a:pPr>
            <a:r>
              <a:rPr lang="en-US" sz="1800" dirty="0"/>
              <a:t>there are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five</a:t>
            </a:r>
            <a:r>
              <a:rPr lang="en-US" sz="1800" dirty="0"/>
              <a:t> basic classes of </a:t>
            </a:r>
            <a:r>
              <a:rPr lang="en-US" sz="1800" dirty="0" smtClean="0"/>
              <a:t>neurons </a:t>
            </a:r>
            <a:r>
              <a:rPr lang="en-US" sz="1800" dirty="0"/>
              <a:t>in the retina: </a:t>
            </a:r>
            <a:endParaRPr lang="en-US" sz="1800" dirty="0" smtClean="0">
              <a:latin typeface="Wingdings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photoreceptors</a:t>
            </a:r>
            <a:r>
              <a:rPr lang="en-US" sz="1800" dirty="0"/>
              <a:t>, </a:t>
            </a:r>
            <a:endParaRPr lang="en-US" sz="1800" dirty="0" smtClean="0">
              <a:latin typeface="Wingdings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bipolar </a:t>
            </a:r>
            <a:r>
              <a:rPr lang="en-US" sz="1800" dirty="0"/>
              <a:t>cells, </a:t>
            </a:r>
            <a:endParaRPr lang="en-US" sz="1800" dirty="0" smtClean="0">
              <a:latin typeface="Wingdings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ganglion </a:t>
            </a:r>
            <a:r>
              <a:rPr lang="en-US" sz="1800" dirty="0"/>
              <a:t>cells, </a:t>
            </a:r>
            <a:r>
              <a:rPr lang="en-US" sz="1800" dirty="0" smtClean="0">
                <a:latin typeface="Wingdings" charset="2"/>
              </a:rPr>
              <a:t>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horizontal cells, </a:t>
            </a:r>
            <a:r>
              <a:rPr lang="en-US" sz="1800" dirty="0" smtClean="0">
                <a:latin typeface="Wingdings" charset="2"/>
              </a:rPr>
              <a:t>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1800" dirty="0" err="1"/>
              <a:t>amacrine</a:t>
            </a:r>
            <a:r>
              <a:rPr lang="en-US" sz="1800" dirty="0"/>
              <a:t> </a:t>
            </a:r>
            <a:r>
              <a:rPr lang="en-US" sz="1800" dirty="0" smtClean="0"/>
              <a:t>cells</a:t>
            </a:r>
            <a:r>
              <a:rPr lang="en-US" sz="1800" dirty="0"/>
              <a:t>. </a:t>
            </a:r>
            <a:r>
              <a:rPr lang="en-US" sz="1800" dirty="0" smtClean="0">
                <a:latin typeface="Wingdings" charset="2"/>
              </a:rPr>
              <a:t> </a:t>
            </a:r>
            <a:endParaRPr lang="en-US" sz="1800" dirty="0"/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Outer nuclear layer: </a:t>
            </a:r>
            <a:r>
              <a:rPr lang="en-US" sz="1800" dirty="0" smtClean="0"/>
              <a:t>(cell bodies of </a:t>
            </a:r>
            <a:r>
              <a:rPr lang="en-US" sz="1800" dirty="0" err="1" smtClean="0"/>
              <a:t>rodes</a:t>
            </a:r>
            <a:r>
              <a:rPr lang="en-US" sz="1800" dirty="0" smtClean="0"/>
              <a:t> and cones).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Outer plexiform layer: </a:t>
            </a:r>
            <a:r>
              <a:rPr lang="en-US" sz="1800" dirty="0" smtClean="0"/>
              <a:t>(mainly of horizontal cells, they make synaptic connections with receptors.)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Inner plexiform layer: </a:t>
            </a:r>
            <a:r>
              <a:rPr lang="en-US" sz="1800" dirty="0" smtClean="0"/>
              <a:t>(</a:t>
            </a:r>
            <a:r>
              <a:rPr lang="en-US" sz="1800" dirty="0" err="1" smtClean="0"/>
              <a:t>amacrine</a:t>
            </a:r>
            <a:r>
              <a:rPr lang="en-US" sz="1800" dirty="0" smtClean="0"/>
              <a:t> cells, they make synaptic connections with ganglion cells) the inner plexiform layer is interposed between the inner nuclear and ganglion cell layers.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Ganglion cell layer.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Optic nerve fibers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1.2 million </a:t>
            </a:r>
            <a:r>
              <a:rPr lang="en-US" sz="1800" dirty="0" smtClean="0"/>
              <a:t>fibers).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1266564"/>
            <a:ext cx="4620895" cy="49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Retina: neural circuitry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112" y="1778456"/>
            <a:ext cx="2809656" cy="870879"/>
          </a:xfr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800" dirty="0"/>
              <a:t>Light hits photoreceptors, sends signal to the bipolar cells</a:t>
            </a:r>
          </a:p>
          <a:p>
            <a:endParaRPr lang="en-US" sz="1800" dirty="0"/>
          </a:p>
        </p:txBody>
      </p:sp>
      <p:sp>
        <p:nvSpPr>
          <p:cNvPr id="8" name="Right Arrow 7"/>
          <p:cNvSpPr/>
          <p:nvPr/>
        </p:nvSpPr>
        <p:spPr>
          <a:xfrm>
            <a:off x="3746038" y="2138754"/>
            <a:ext cx="693587" cy="2196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/>
        </p:blipFill>
        <p:spPr>
          <a:xfrm>
            <a:off x="2205980" y="2852936"/>
            <a:ext cx="8037290" cy="331236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7778486" y="2104090"/>
            <a:ext cx="693587" cy="2196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617094" y="1787254"/>
            <a:ext cx="2809656" cy="8708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01590" tIns="50795" rIns="101590" bIns="50795">
            <a:norm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Bipolar cells send signal to ganglion cells</a:t>
            </a:r>
          </a:p>
          <a:p>
            <a:pPr defTabSz="914400"/>
            <a:endParaRPr lang="en-US" sz="18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8769748" y="1787254"/>
            <a:ext cx="2809656" cy="8708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01590" tIns="50795" rIns="101590" bIns="50795">
            <a:norm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Ganglion cells send signal to the brain</a:t>
            </a:r>
          </a:p>
          <a:p>
            <a:pPr defTabSz="91440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07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Retinal layers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13</a:t>
            </a:fld>
            <a:endParaRPr lang="en-US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2"/>
          <a:stretch/>
        </p:blipFill>
        <p:spPr>
          <a:xfrm>
            <a:off x="4438228" y="1818044"/>
            <a:ext cx="3672408" cy="396412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343982"/>
              </p:ext>
            </p:extLst>
          </p:nvPr>
        </p:nvGraphicFramePr>
        <p:xfrm>
          <a:off x="7966620" y="1818044"/>
          <a:ext cx="3754183" cy="396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PhotoHouse" r:id="rId4" imgW="7466667" imgH="4419048" progId="">
                  <p:embed/>
                </p:oleObj>
              </mc:Choice>
              <mc:Fallback>
                <p:oleObj name="PhotoHouse" r:id="rId4" imgW="7466667" imgH="441904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620" y="1818044"/>
                        <a:ext cx="3754183" cy="39641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046739" y="1290699"/>
            <a:ext cx="16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Light Pathway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0" y="1818044"/>
            <a:ext cx="3828767" cy="396412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61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 (Retina)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05780" y="1268760"/>
            <a:ext cx="4464498" cy="4968552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Photoreceptors:</a:t>
            </a:r>
          </a:p>
          <a:p>
            <a:pPr marL="0" indent="0">
              <a:buNone/>
            </a:pPr>
            <a:r>
              <a:rPr lang="en-US" sz="1600" dirty="0" smtClean="0"/>
              <a:t>Their outer and inner segments, but not cell bodies (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</a:rPr>
              <a:t>rodes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90-120 millions</a:t>
            </a:r>
            <a:r>
              <a:rPr lang="en-US" sz="1600" dirty="0"/>
              <a:t>,</a:t>
            </a:r>
            <a:r>
              <a:rPr lang="en-US" sz="1600" dirty="0" smtClean="0"/>
              <a:t> </a:t>
            </a:r>
            <a:r>
              <a:rPr lang="en-US" sz="1600" u="sng" dirty="0">
                <a:solidFill>
                  <a:schemeClr val="accent2">
                    <a:lumMod val="75000"/>
                  </a:schemeClr>
                </a:solidFill>
              </a:rPr>
              <a:t>cones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4.5-6 millions</a:t>
            </a:r>
            <a:r>
              <a:rPr lang="en-US" sz="1600" dirty="0" smtClean="0"/>
              <a:t>). Photoreceptors cells are responsible for capturing light and transforming this into  generator potential to be used by the nervous system.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Rods: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re </a:t>
            </a:r>
            <a:r>
              <a:rPr lang="en-US" sz="1600" dirty="0"/>
              <a:t>best for vision in dim light (scotopic vision)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re </a:t>
            </a:r>
            <a:r>
              <a:rPr lang="en-US" sz="1600" dirty="0"/>
              <a:t>better than cones for detection of flicker </a:t>
            </a:r>
            <a:r>
              <a:rPr lang="en-US" sz="1600" dirty="0" smtClean="0"/>
              <a:t>(sudden </a:t>
            </a:r>
            <a:r>
              <a:rPr lang="en-US" sz="1600" dirty="0"/>
              <a:t>movements of </a:t>
            </a:r>
            <a:r>
              <a:rPr lang="en-US" sz="1600" dirty="0" smtClean="0"/>
              <a:t>objects). </a:t>
            </a:r>
            <a:endParaRPr lang="en-US" sz="1600" dirty="0"/>
          </a:p>
          <a:p>
            <a:pPr marL="342900" indent="-342900">
              <a:buFont typeface="+mj-lt"/>
              <a:buAutoNum type="alphaLcPeriod" startAt="2"/>
            </a:pPr>
            <a:r>
              <a:rPr lang="en-US" sz="1800" dirty="0">
                <a:solidFill>
                  <a:srgbClr val="FF0000"/>
                </a:solidFill>
              </a:rPr>
              <a:t>Cones </a:t>
            </a:r>
            <a:r>
              <a:rPr lang="en-US" sz="1800" dirty="0" smtClean="0"/>
              <a:t>are </a:t>
            </a:r>
            <a:r>
              <a:rPr lang="en-US" sz="1800" dirty="0"/>
              <a:t>best </a:t>
            </a:r>
            <a:r>
              <a:rPr lang="en-US" sz="1800" dirty="0" smtClean="0"/>
              <a:t>for: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V</a:t>
            </a:r>
            <a:r>
              <a:rPr lang="en-US" sz="1600" dirty="0" smtClean="0"/>
              <a:t>ision </a:t>
            </a:r>
            <a:r>
              <a:rPr lang="en-US" sz="1600" dirty="0"/>
              <a:t>in daylight or bright  light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FF0000"/>
                </a:solidFill>
              </a:rPr>
              <a:t>photopic</a:t>
            </a:r>
            <a:r>
              <a:rPr lang="en-US" sz="1600" dirty="0" smtClean="0"/>
              <a:t> </a:t>
            </a:r>
            <a:r>
              <a:rPr lang="en-US" sz="1600" dirty="0"/>
              <a:t>vision)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Color </a:t>
            </a:r>
            <a:r>
              <a:rPr lang="en-US" sz="1600" dirty="0"/>
              <a:t>Vision </a:t>
            </a:r>
            <a:r>
              <a:rPr lang="en-US" sz="1600" dirty="0" smtClean="0"/>
              <a:t>(color perception)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Perception </a:t>
            </a:r>
            <a:r>
              <a:rPr lang="en-US" sz="1600" dirty="0"/>
              <a:t>of detail </a:t>
            </a:r>
            <a:r>
              <a:rPr lang="en-US" sz="1600" dirty="0" smtClean="0"/>
              <a:t>(acuity </a:t>
            </a:r>
            <a:r>
              <a:rPr lang="en-US" sz="1600" dirty="0"/>
              <a:t>of </a:t>
            </a:r>
            <a:r>
              <a:rPr lang="en-US" sz="1600" dirty="0" smtClean="0"/>
              <a:t>vision) </a:t>
            </a:r>
            <a:endParaRPr lang="en-US" sz="1600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4965625" y="1268760"/>
            <a:ext cx="4801195" cy="5328592"/>
          </a:xfrm>
          <a:prstGeom prst="rect">
            <a:avLst/>
          </a:prstGeom>
        </p:spPr>
        <p:txBody>
          <a:bodyPr vert="horz" lIns="101590" tIns="50795" rIns="101590" bIns="50795">
            <a:normAutofit lnSpcReduction="10000"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Macula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&amp; Fovea Centralis: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important part of the retina is the </a:t>
            </a:r>
            <a:r>
              <a:rPr lang="en-US" sz="1400" b="1" dirty="0"/>
              <a:t>Macula Lutea</a:t>
            </a:r>
            <a:r>
              <a:rPr lang="en-US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At the center of the Macula a depression we find the </a:t>
            </a:r>
            <a:r>
              <a:rPr lang="en-US" sz="1400" b="1" dirty="0"/>
              <a:t>Fovea Centralis </a:t>
            </a:r>
            <a:r>
              <a:rPr lang="en-US" sz="1400" dirty="0"/>
              <a:t>yellow pigmented spot at post pole of eye.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In the Fovea we find the (densely packed) </a:t>
            </a:r>
            <a:r>
              <a:rPr lang="en-US" sz="1400" dirty="0">
                <a:solidFill>
                  <a:srgbClr val="FF0000"/>
                </a:solidFill>
              </a:rPr>
              <a:t>maximum concentration of cones (only cones) </a:t>
            </a:r>
            <a:r>
              <a:rPr lang="en-US" sz="1400" dirty="0"/>
              <a:t>&gt; consequently &gt; the Fovea is the point of maximal visual activity in the retina for colors vision and details </a:t>
            </a:r>
            <a:r>
              <a:rPr lang="en-US" sz="1400" dirty="0" smtClean="0"/>
              <a:t>detection,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(there is no blood vessels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when attention is attracted to or fixed on an object, the eyes are normally moved so that light rays coming from the object fall on the fovea.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Optic Disc (Blind Spot ):  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point </a:t>
            </a:r>
            <a:r>
              <a:rPr lang="en-US" sz="1400" dirty="0"/>
              <a:t>of exit of optic nerve fibers, contains no </a:t>
            </a:r>
            <a:r>
              <a:rPr lang="en-US" sz="1400" dirty="0" smtClean="0"/>
              <a:t>photoreceptors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(but has a lot of blood vessels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400" dirty="0"/>
              <a:t>Photoreceptors are not distributed uniformly across the </a:t>
            </a:r>
            <a:r>
              <a:rPr lang="en-US" sz="1400" dirty="0" smtClean="0"/>
              <a:t>retina.</a:t>
            </a:r>
            <a:endParaRPr lang="en-US" sz="1400" dirty="0"/>
          </a:p>
          <a:p>
            <a:r>
              <a:rPr lang="en-US" sz="1200" dirty="0">
                <a:solidFill>
                  <a:srgbClr val="00B050"/>
                </a:solidFill>
              </a:rPr>
              <a:t>Optic Disc(blind spot) area: 3mm Superior and medial to the fovea.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It’s the place where the optic nerves and vessels are.</a:t>
            </a:r>
          </a:p>
          <a:p>
            <a:r>
              <a:rPr lang="en-US" sz="1200" dirty="0">
                <a:solidFill>
                  <a:srgbClr val="00B050"/>
                </a:solidFill>
              </a:rPr>
              <a:t>The image must be projected on the fovea exactly to be seen with full resolution</a:t>
            </a:r>
            <a:r>
              <a:rPr lang="en-US" sz="1200" dirty="0" smtClean="0">
                <a:solidFill>
                  <a:srgbClr val="00B050"/>
                </a:solidFill>
              </a:rPr>
              <a:t>.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65625" y="1121323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71" r="6288"/>
          <a:stretch/>
        </p:blipFill>
        <p:spPr>
          <a:xfrm>
            <a:off x="9622804" y="1530760"/>
            <a:ext cx="1943618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148921"/>
            <a:ext cx="10969943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Light pathway in the eye: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460" y="1844824"/>
            <a:ext cx="11041056" cy="3613473"/>
            <a:chOff x="427832" y="1700815"/>
            <a:chExt cx="11112171" cy="3613473"/>
          </a:xfrm>
        </p:grpSpPr>
        <p:sp>
          <p:nvSpPr>
            <p:cNvPr id="5" name="Freeform 4"/>
            <p:cNvSpPr/>
            <p:nvPr/>
          </p:nvSpPr>
          <p:spPr>
            <a:xfrm>
              <a:off x="427832" y="1700815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light passes through the lens system of the eye </a:t>
              </a:r>
              <a:endParaRPr lang="en-US" sz="1300" kern="1200"/>
            </a:p>
          </p:txBody>
        </p:sp>
        <p:sp>
          <p:nvSpPr>
            <p:cNvPr id="6" name="Freeform 5"/>
            <p:cNvSpPr/>
            <p:nvPr/>
          </p:nvSpPr>
          <p:spPr>
            <a:xfrm rot="6169">
              <a:off x="2820550" y="2100296"/>
              <a:ext cx="331320" cy="559287"/>
            </a:xfrm>
            <a:custGeom>
              <a:avLst/>
              <a:gdLst>
                <a:gd name="connsiteX0" fmla="*/ 0 w 331320"/>
                <a:gd name="connsiteY0" fmla="*/ 111857 h 559287"/>
                <a:gd name="connsiteX1" fmla="*/ 165660 w 331320"/>
                <a:gd name="connsiteY1" fmla="*/ 111857 h 559287"/>
                <a:gd name="connsiteX2" fmla="*/ 165660 w 331320"/>
                <a:gd name="connsiteY2" fmla="*/ 0 h 559287"/>
                <a:gd name="connsiteX3" fmla="*/ 331320 w 331320"/>
                <a:gd name="connsiteY3" fmla="*/ 279644 h 559287"/>
                <a:gd name="connsiteX4" fmla="*/ 165660 w 331320"/>
                <a:gd name="connsiteY4" fmla="*/ 559287 h 559287"/>
                <a:gd name="connsiteX5" fmla="*/ 165660 w 331320"/>
                <a:gd name="connsiteY5" fmla="*/ 447430 h 559287"/>
                <a:gd name="connsiteX6" fmla="*/ 0 w 331320"/>
                <a:gd name="connsiteY6" fmla="*/ 447430 h 559287"/>
                <a:gd name="connsiteX7" fmla="*/ 0 w 331320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320" h="559287">
                  <a:moveTo>
                    <a:pt x="0" y="111857"/>
                  </a:moveTo>
                  <a:lnTo>
                    <a:pt x="165660" y="111857"/>
                  </a:lnTo>
                  <a:lnTo>
                    <a:pt x="165660" y="0"/>
                  </a:lnTo>
                  <a:lnTo>
                    <a:pt x="331320" y="279644"/>
                  </a:lnTo>
                  <a:lnTo>
                    <a:pt x="165660" y="559287"/>
                  </a:lnTo>
                  <a:lnTo>
                    <a:pt x="165660" y="447430"/>
                  </a:lnTo>
                  <a:lnTo>
                    <a:pt x="0" y="447430"/>
                  </a:lnTo>
                  <a:lnTo>
                    <a:pt x="0" y="11185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11857" rIns="99396" bIns="11185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3308154" y="1705983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then through the vitreous humor, it enters the retina from the inside of the eye </a:t>
              </a:r>
              <a:endParaRPr lang="en-US" sz="13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16716" y="2102897"/>
              <a:ext cx="369487" cy="559287"/>
            </a:xfrm>
            <a:custGeom>
              <a:avLst/>
              <a:gdLst>
                <a:gd name="connsiteX0" fmla="*/ 0 w 369487"/>
                <a:gd name="connsiteY0" fmla="*/ 111857 h 559287"/>
                <a:gd name="connsiteX1" fmla="*/ 184744 w 369487"/>
                <a:gd name="connsiteY1" fmla="*/ 111857 h 559287"/>
                <a:gd name="connsiteX2" fmla="*/ 184744 w 369487"/>
                <a:gd name="connsiteY2" fmla="*/ 0 h 559287"/>
                <a:gd name="connsiteX3" fmla="*/ 369487 w 369487"/>
                <a:gd name="connsiteY3" fmla="*/ 279644 h 559287"/>
                <a:gd name="connsiteX4" fmla="*/ 184744 w 369487"/>
                <a:gd name="connsiteY4" fmla="*/ 559287 h 559287"/>
                <a:gd name="connsiteX5" fmla="*/ 184744 w 369487"/>
                <a:gd name="connsiteY5" fmla="*/ 447430 h 559287"/>
                <a:gd name="connsiteX6" fmla="*/ 0 w 369487"/>
                <a:gd name="connsiteY6" fmla="*/ 447430 h 559287"/>
                <a:gd name="connsiteX7" fmla="*/ 0 w 369487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487" h="559287">
                  <a:moveTo>
                    <a:pt x="0" y="111857"/>
                  </a:moveTo>
                  <a:lnTo>
                    <a:pt x="184744" y="111857"/>
                  </a:lnTo>
                  <a:lnTo>
                    <a:pt x="184744" y="0"/>
                  </a:lnTo>
                  <a:lnTo>
                    <a:pt x="369487" y="279644"/>
                  </a:lnTo>
                  <a:lnTo>
                    <a:pt x="184744" y="559287"/>
                  </a:lnTo>
                  <a:lnTo>
                    <a:pt x="184744" y="447430"/>
                  </a:lnTo>
                  <a:lnTo>
                    <a:pt x="0" y="447430"/>
                  </a:lnTo>
                  <a:lnTo>
                    <a:pt x="0" y="11185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857" rIns="110846" bIns="1118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260491" y="1705983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it passes first through the ganglion cells and then through the plexiform and nuclear layers </a:t>
              </a:r>
              <a:endParaRPr lang="en-US" sz="13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684890" y="2102897"/>
              <a:ext cx="407640" cy="559287"/>
            </a:xfrm>
            <a:custGeom>
              <a:avLst/>
              <a:gdLst>
                <a:gd name="connsiteX0" fmla="*/ 0 w 407640"/>
                <a:gd name="connsiteY0" fmla="*/ 111857 h 559287"/>
                <a:gd name="connsiteX1" fmla="*/ 203820 w 407640"/>
                <a:gd name="connsiteY1" fmla="*/ 111857 h 559287"/>
                <a:gd name="connsiteX2" fmla="*/ 203820 w 407640"/>
                <a:gd name="connsiteY2" fmla="*/ 0 h 559287"/>
                <a:gd name="connsiteX3" fmla="*/ 407640 w 407640"/>
                <a:gd name="connsiteY3" fmla="*/ 279644 h 559287"/>
                <a:gd name="connsiteX4" fmla="*/ 203820 w 407640"/>
                <a:gd name="connsiteY4" fmla="*/ 559287 h 559287"/>
                <a:gd name="connsiteX5" fmla="*/ 203820 w 407640"/>
                <a:gd name="connsiteY5" fmla="*/ 447430 h 559287"/>
                <a:gd name="connsiteX6" fmla="*/ 0 w 407640"/>
                <a:gd name="connsiteY6" fmla="*/ 447430 h 559287"/>
                <a:gd name="connsiteX7" fmla="*/ 0 w 407640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640" h="559287">
                  <a:moveTo>
                    <a:pt x="0" y="111857"/>
                  </a:moveTo>
                  <a:lnTo>
                    <a:pt x="203820" y="111857"/>
                  </a:lnTo>
                  <a:lnTo>
                    <a:pt x="203820" y="0"/>
                  </a:lnTo>
                  <a:lnTo>
                    <a:pt x="407640" y="279644"/>
                  </a:lnTo>
                  <a:lnTo>
                    <a:pt x="203820" y="559287"/>
                  </a:lnTo>
                  <a:lnTo>
                    <a:pt x="203820" y="447430"/>
                  </a:lnTo>
                  <a:lnTo>
                    <a:pt x="0" y="447430"/>
                  </a:lnTo>
                  <a:lnTo>
                    <a:pt x="0" y="11185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857" rIns="122292" bIns="1118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284813" y="1705983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it finally reaches the layer of rods and cones located all the way on the outer edge of the retina </a:t>
              </a:r>
              <a:endParaRPr lang="en-US" sz="1300" kern="1200"/>
            </a:p>
          </p:txBody>
        </p:sp>
        <p:sp>
          <p:nvSpPr>
            <p:cNvPr id="14" name="Freeform 13"/>
            <p:cNvSpPr/>
            <p:nvPr/>
          </p:nvSpPr>
          <p:spPr>
            <a:xfrm rot="34961">
              <a:off x="10121435" y="3257542"/>
              <a:ext cx="559287" cy="478125"/>
            </a:xfrm>
            <a:custGeom>
              <a:avLst/>
              <a:gdLst>
                <a:gd name="connsiteX0" fmla="*/ 0 w 478125"/>
                <a:gd name="connsiteY0" fmla="*/ 111857 h 559287"/>
                <a:gd name="connsiteX1" fmla="*/ 239063 w 478125"/>
                <a:gd name="connsiteY1" fmla="*/ 111857 h 559287"/>
                <a:gd name="connsiteX2" fmla="*/ 239063 w 478125"/>
                <a:gd name="connsiteY2" fmla="*/ 0 h 559287"/>
                <a:gd name="connsiteX3" fmla="*/ 478125 w 478125"/>
                <a:gd name="connsiteY3" fmla="*/ 279644 h 559287"/>
                <a:gd name="connsiteX4" fmla="*/ 239063 w 478125"/>
                <a:gd name="connsiteY4" fmla="*/ 559287 h 559287"/>
                <a:gd name="connsiteX5" fmla="*/ 239063 w 478125"/>
                <a:gd name="connsiteY5" fmla="*/ 447430 h 559287"/>
                <a:gd name="connsiteX6" fmla="*/ 0 w 478125"/>
                <a:gd name="connsiteY6" fmla="*/ 447430 h 559287"/>
                <a:gd name="connsiteX7" fmla="*/ 0 w 478125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125" h="559287">
                  <a:moveTo>
                    <a:pt x="382500" y="1"/>
                  </a:moveTo>
                  <a:lnTo>
                    <a:pt x="382500" y="279644"/>
                  </a:lnTo>
                  <a:lnTo>
                    <a:pt x="478125" y="279644"/>
                  </a:lnTo>
                  <a:lnTo>
                    <a:pt x="239062" y="559286"/>
                  </a:lnTo>
                  <a:lnTo>
                    <a:pt x="0" y="279644"/>
                  </a:lnTo>
                  <a:lnTo>
                    <a:pt x="95625" y="279644"/>
                  </a:lnTo>
                  <a:lnTo>
                    <a:pt x="95625" y="1"/>
                  </a:lnTo>
                  <a:lnTo>
                    <a:pt x="382500" y="1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857" tIns="-1" rIns="111856" bIns="14343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9261878" y="3961174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Light absorbed by pigment cell layer that contain melanin pigment &amp; cones to rest of layers finally to ganglion cell layer then impulses pass from </a:t>
              </a:r>
              <a:r>
                <a:rPr lang="en-US" sz="1300" kern="1200" err="1" smtClean="0"/>
                <a:t>rodes</a:t>
              </a:r>
              <a:r>
                <a:rPr lang="en-US" sz="1300" kern="1200" smtClean="0"/>
                <a:t> to optic nerve </a:t>
              </a:r>
              <a:endParaRPr lang="en-US" sz="1300" kern="1200"/>
            </a:p>
          </p:txBody>
        </p:sp>
        <p:sp>
          <p:nvSpPr>
            <p:cNvPr id="16" name="Freeform 15"/>
            <p:cNvSpPr/>
            <p:nvPr/>
          </p:nvSpPr>
          <p:spPr>
            <a:xfrm rot="21600000">
              <a:off x="8702230" y="4358087"/>
              <a:ext cx="395484" cy="559287"/>
            </a:xfrm>
            <a:custGeom>
              <a:avLst/>
              <a:gdLst>
                <a:gd name="connsiteX0" fmla="*/ 0 w 395484"/>
                <a:gd name="connsiteY0" fmla="*/ 111857 h 559287"/>
                <a:gd name="connsiteX1" fmla="*/ 197742 w 395484"/>
                <a:gd name="connsiteY1" fmla="*/ 111857 h 559287"/>
                <a:gd name="connsiteX2" fmla="*/ 197742 w 395484"/>
                <a:gd name="connsiteY2" fmla="*/ 0 h 559287"/>
                <a:gd name="connsiteX3" fmla="*/ 395484 w 395484"/>
                <a:gd name="connsiteY3" fmla="*/ 279644 h 559287"/>
                <a:gd name="connsiteX4" fmla="*/ 197742 w 395484"/>
                <a:gd name="connsiteY4" fmla="*/ 559287 h 559287"/>
                <a:gd name="connsiteX5" fmla="*/ 197742 w 395484"/>
                <a:gd name="connsiteY5" fmla="*/ 447430 h 559287"/>
                <a:gd name="connsiteX6" fmla="*/ 0 w 395484"/>
                <a:gd name="connsiteY6" fmla="*/ 447430 h 559287"/>
                <a:gd name="connsiteX7" fmla="*/ 0 w 395484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484" h="559287">
                  <a:moveTo>
                    <a:pt x="395484" y="447430"/>
                  </a:moveTo>
                  <a:lnTo>
                    <a:pt x="197742" y="447430"/>
                  </a:lnTo>
                  <a:lnTo>
                    <a:pt x="197742" y="559287"/>
                  </a:lnTo>
                  <a:lnTo>
                    <a:pt x="0" y="279643"/>
                  </a:lnTo>
                  <a:lnTo>
                    <a:pt x="197742" y="0"/>
                  </a:lnTo>
                  <a:lnTo>
                    <a:pt x="197742" y="111857"/>
                  </a:lnTo>
                  <a:lnTo>
                    <a:pt x="395484" y="111857"/>
                  </a:lnTo>
                  <a:lnTo>
                    <a:pt x="395484" y="447430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645" tIns="111857" rIns="0" bIns="1118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260491" y="3961174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The visual acuity is decreased by this passage through such non-homogenous tissue</a:t>
              </a:r>
            </a:p>
          </p:txBody>
        </p:sp>
        <p:sp>
          <p:nvSpPr>
            <p:cNvPr id="18" name="Freeform 17"/>
            <p:cNvSpPr/>
            <p:nvPr/>
          </p:nvSpPr>
          <p:spPr>
            <a:xfrm rot="21600000">
              <a:off x="5737631" y="4358086"/>
              <a:ext cx="369487" cy="559288"/>
            </a:xfrm>
            <a:custGeom>
              <a:avLst/>
              <a:gdLst>
                <a:gd name="connsiteX0" fmla="*/ 0 w 369487"/>
                <a:gd name="connsiteY0" fmla="*/ 111857 h 559287"/>
                <a:gd name="connsiteX1" fmla="*/ 184744 w 369487"/>
                <a:gd name="connsiteY1" fmla="*/ 111857 h 559287"/>
                <a:gd name="connsiteX2" fmla="*/ 184744 w 369487"/>
                <a:gd name="connsiteY2" fmla="*/ 0 h 559287"/>
                <a:gd name="connsiteX3" fmla="*/ 369487 w 369487"/>
                <a:gd name="connsiteY3" fmla="*/ 279644 h 559287"/>
                <a:gd name="connsiteX4" fmla="*/ 184744 w 369487"/>
                <a:gd name="connsiteY4" fmla="*/ 559287 h 559287"/>
                <a:gd name="connsiteX5" fmla="*/ 184744 w 369487"/>
                <a:gd name="connsiteY5" fmla="*/ 447430 h 559287"/>
                <a:gd name="connsiteX6" fmla="*/ 0 w 369487"/>
                <a:gd name="connsiteY6" fmla="*/ 447430 h 559287"/>
                <a:gd name="connsiteX7" fmla="*/ 0 w 369487"/>
                <a:gd name="connsiteY7" fmla="*/ 111857 h 55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487" h="559287">
                  <a:moveTo>
                    <a:pt x="369487" y="447430"/>
                  </a:moveTo>
                  <a:lnTo>
                    <a:pt x="184743" y="447430"/>
                  </a:lnTo>
                  <a:lnTo>
                    <a:pt x="184743" y="559287"/>
                  </a:lnTo>
                  <a:lnTo>
                    <a:pt x="0" y="279643"/>
                  </a:lnTo>
                  <a:lnTo>
                    <a:pt x="184743" y="0"/>
                  </a:lnTo>
                  <a:lnTo>
                    <a:pt x="184743" y="111857"/>
                  </a:lnTo>
                  <a:lnTo>
                    <a:pt x="369487" y="111857"/>
                  </a:lnTo>
                  <a:lnTo>
                    <a:pt x="369487" y="447430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46" tIns="111858" rIns="0" bIns="1118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308154" y="3961174"/>
              <a:ext cx="2255190" cy="1353114"/>
            </a:xfrm>
            <a:custGeom>
              <a:avLst/>
              <a:gdLst>
                <a:gd name="connsiteX0" fmla="*/ 0 w 2255190"/>
                <a:gd name="connsiteY0" fmla="*/ 135311 h 1353114"/>
                <a:gd name="connsiteX1" fmla="*/ 135311 w 2255190"/>
                <a:gd name="connsiteY1" fmla="*/ 0 h 1353114"/>
                <a:gd name="connsiteX2" fmla="*/ 2119879 w 2255190"/>
                <a:gd name="connsiteY2" fmla="*/ 0 h 1353114"/>
                <a:gd name="connsiteX3" fmla="*/ 2255190 w 2255190"/>
                <a:gd name="connsiteY3" fmla="*/ 135311 h 1353114"/>
                <a:gd name="connsiteX4" fmla="*/ 2255190 w 2255190"/>
                <a:gd name="connsiteY4" fmla="*/ 1217803 h 1353114"/>
                <a:gd name="connsiteX5" fmla="*/ 2119879 w 2255190"/>
                <a:gd name="connsiteY5" fmla="*/ 1353114 h 1353114"/>
                <a:gd name="connsiteX6" fmla="*/ 135311 w 2255190"/>
                <a:gd name="connsiteY6" fmla="*/ 1353114 h 1353114"/>
                <a:gd name="connsiteX7" fmla="*/ 0 w 2255190"/>
                <a:gd name="connsiteY7" fmla="*/ 1217803 h 1353114"/>
                <a:gd name="connsiteX8" fmla="*/ 0 w 2255190"/>
                <a:gd name="connsiteY8" fmla="*/ 135311 h 1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190" h="1353114">
                  <a:moveTo>
                    <a:pt x="0" y="135311"/>
                  </a:moveTo>
                  <a:cubicBezTo>
                    <a:pt x="0" y="60581"/>
                    <a:pt x="60581" y="0"/>
                    <a:pt x="135311" y="0"/>
                  </a:cubicBezTo>
                  <a:lnTo>
                    <a:pt x="2119879" y="0"/>
                  </a:lnTo>
                  <a:cubicBezTo>
                    <a:pt x="2194609" y="0"/>
                    <a:pt x="2255190" y="60581"/>
                    <a:pt x="2255190" y="135311"/>
                  </a:cubicBezTo>
                  <a:lnTo>
                    <a:pt x="2255190" y="1217803"/>
                  </a:lnTo>
                  <a:cubicBezTo>
                    <a:pt x="2255190" y="1292533"/>
                    <a:pt x="2194609" y="1353114"/>
                    <a:pt x="2119879" y="1353114"/>
                  </a:cubicBezTo>
                  <a:lnTo>
                    <a:pt x="135311" y="1353114"/>
                  </a:lnTo>
                  <a:cubicBezTo>
                    <a:pt x="60581" y="1353114"/>
                    <a:pt x="0" y="1292533"/>
                    <a:pt x="0" y="1217803"/>
                  </a:cubicBezTo>
                  <a:lnTo>
                    <a:pt x="0" y="13531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61" tIns="89161" rIns="89161" bIns="8916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smtClean="0"/>
                <a:t>in the central foveal region of the retina, the inside layers are pulled aside to decrease this loss of acuity. This allows light to pass unimpeded to the cones. </a:t>
              </a:r>
              <a:endParaRPr lang="en-US" sz="13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0962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185536"/>
            <a:ext cx="112332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Organization of the retina/external protection of eyes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4124"/>
          <a:stretch>
            <a:fillRect/>
          </a:stretch>
        </p:blipFill>
        <p:spPr bwMode="auto">
          <a:xfrm>
            <a:off x="6598468" y="2472595"/>
            <a:ext cx="5040560" cy="3837039"/>
          </a:xfrm>
          <a:prstGeom prst="rect">
            <a:avLst/>
          </a:prstGeom>
          <a:noFill/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21804" y="1201575"/>
            <a:ext cx="6048672" cy="1723027"/>
          </a:xfrm>
          <a:prstGeom prst="rect">
            <a:avLst/>
          </a:prstGeom>
        </p:spPr>
        <p:txBody>
          <a:bodyPr vert="horz" lIns="101590" tIns="50795" rIns="101590" bIns="50795">
            <a:no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Bony orbit.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Eye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lids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(keeps cornea moist) with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their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lashes.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Conjunctiva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(tears </a:t>
            </a:r>
            <a:r>
              <a:rPr lang="en-US" sz="1600" dirty="0">
                <a:solidFill>
                  <a:srgbClr val="00B050"/>
                </a:solidFill>
              </a:rPr>
              <a:t>to lubricate and disinfectant</a:t>
            </a:r>
            <a:r>
              <a:rPr lang="en-US" sz="1600" dirty="0" smtClean="0">
                <a:solidFill>
                  <a:srgbClr val="00B050"/>
                </a:solidFill>
              </a:rPr>
              <a:t>).</a:t>
            </a:r>
            <a:endParaRPr lang="en-US" sz="1600" dirty="0">
              <a:solidFill>
                <a:srgbClr val="00B050"/>
              </a:solidFill>
            </a:endParaRPr>
          </a:p>
          <a:p>
            <a:pPr marL="342900" indent="-34290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Tears </a:t>
            </a:r>
            <a:r>
              <a:rPr lang="en-US" sz="1600" dirty="0"/>
              <a:t>from lacrimal gland has antibacterial, lubricating effect ,keep cornea moist &amp; clear &amp; provide nutrition to the </a:t>
            </a:r>
            <a:r>
              <a:rPr lang="en-US" sz="1600" dirty="0" smtClean="0"/>
              <a:t>cornea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B050"/>
                </a:solidFill>
              </a:rPr>
              <a:t>( lacrimal glands &gt;</a:t>
            </a:r>
            <a:r>
              <a:rPr lang="en-US" sz="1600" dirty="0" err="1">
                <a:solidFill>
                  <a:srgbClr val="00B050"/>
                </a:solidFill>
              </a:rPr>
              <a:t>superior&amp;inferior</a:t>
            </a:r>
            <a:r>
              <a:rPr lang="en-US" sz="1600" dirty="0">
                <a:solidFill>
                  <a:srgbClr val="00B050"/>
                </a:solidFill>
              </a:rPr>
              <a:t> canaliculi &gt;gets stored in lacrimal sac&gt; gets to the nose via nasolacrimal duct) (has </a:t>
            </a:r>
            <a:r>
              <a:rPr lang="en-US" sz="1600" dirty="0" err="1">
                <a:solidFill>
                  <a:srgbClr val="00B050"/>
                </a:solidFill>
              </a:rPr>
              <a:t>lysosymes</a:t>
            </a:r>
            <a:r>
              <a:rPr lang="en-US" sz="1600" dirty="0">
                <a:solidFill>
                  <a:srgbClr val="00B050"/>
                </a:solidFill>
              </a:rPr>
              <a:t> and antibacterial and </a:t>
            </a:r>
            <a:r>
              <a:rPr lang="en-US" sz="1600" dirty="0" err="1">
                <a:solidFill>
                  <a:srgbClr val="00B050"/>
                </a:solidFill>
              </a:rPr>
              <a:t>antimicribial</a:t>
            </a:r>
            <a:r>
              <a:rPr lang="en-US" sz="1600" dirty="0">
                <a:solidFill>
                  <a:srgbClr val="00B050"/>
                </a:solidFill>
              </a:rPr>
              <a:t> effect</a:t>
            </a:r>
            <a:r>
              <a:rPr lang="en-US" sz="1600" dirty="0" smtClean="0">
                <a:solidFill>
                  <a:srgbClr val="00B050"/>
                </a:solidFill>
              </a:rPr>
              <a:t>).</a:t>
            </a:r>
          </a:p>
          <a:p>
            <a:pPr marL="342900" indent="-34290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endParaRPr lang="en-US" sz="1800" dirty="0" smtClean="0"/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.LucidaGrandeUI" charset="0"/>
              <a:buChar char="▸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Müller cells are the major glial element of the retina:</a:t>
            </a:r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located in: </a:t>
            </a:r>
            <a:r>
              <a:rPr lang="en-US" sz="1600" dirty="0" smtClean="0"/>
              <a:t>the inner nuclear layer. </a:t>
            </a:r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Arial" charset="0"/>
              <a:buChar char="•"/>
            </a:pPr>
            <a:r>
              <a:rPr lang="en-US" sz="1600" dirty="0" smtClean="0"/>
              <a:t>Form architectural support structure providing metabolic support to retina.</a:t>
            </a:r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Arial" charset="0"/>
              <a:buChar char="•"/>
            </a:pPr>
            <a:r>
              <a:rPr lang="en-US" sz="1600" dirty="0" smtClean="0"/>
              <a:t>maintaining synaptic levels of neurotransmitters.</a:t>
            </a:r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Arial" charset="0"/>
              <a:buChar char="•"/>
            </a:pPr>
            <a:r>
              <a:rPr lang="en-US" sz="1600" dirty="0" smtClean="0"/>
              <a:t>They can be differentiate into a neural progenitor following injury to the retina. </a:t>
            </a:r>
          </a:p>
          <a:p>
            <a:pPr lvl="0" defTabSz="914400">
              <a:spcBef>
                <a:spcPts val="0"/>
              </a:spcBef>
              <a:buClr>
                <a:schemeClr val="accent2">
                  <a:lumMod val="75000"/>
                </a:schemeClr>
              </a:buClr>
              <a:buSzTx/>
              <a:buFont typeface="Arial" charset="0"/>
              <a:buChar char="•"/>
            </a:pPr>
            <a:r>
              <a:rPr lang="en-US" sz="1600" dirty="0" smtClean="0"/>
              <a:t>act as light conductor which funnels light to the rods and cone cells.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8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"/>
          <a:stretch/>
        </p:blipFill>
        <p:spPr>
          <a:xfrm>
            <a:off x="7894612" y="1201575"/>
            <a:ext cx="3744416" cy="2190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6194" y="3277638"/>
            <a:ext cx="5972274" cy="279286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2131" y="3277638"/>
            <a:ext cx="2420806" cy="276999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2717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Retinopathy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33618" y="1165165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ormal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460" y="1221608"/>
            <a:ext cx="535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Retinopathy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in diabetes:</a:t>
            </a:r>
          </a:p>
          <a:p>
            <a:r>
              <a:rPr lang="en-US" sz="1800" dirty="0"/>
              <a:t>Vessels </a:t>
            </a:r>
            <a:r>
              <a:rPr lang="en-US" sz="1800" dirty="0"/>
              <a:t>have weak walls </a:t>
            </a:r>
            <a:r>
              <a:rPr lang="en-US" sz="1800" dirty="0"/>
              <a:t>causes hemorrhaging </a:t>
            </a:r>
            <a:r>
              <a:rPr lang="en-US" sz="1800" dirty="0">
                <a:solidFill>
                  <a:srgbClr val="00B050"/>
                </a:solidFill>
              </a:rPr>
              <a:t>(then fibrosis will lead to detachment of retina)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/>
              <a:t>and </a:t>
            </a:r>
            <a:r>
              <a:rPr lang="en-US" sz="1800" dirty="0" smtClean="0"/>
              <a:t>blindness.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2" name="Picture 4" descr="Physician Informatio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66" y="2407295"/>
            <a:ext cx="2634417" cy="222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Physician Information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1998" y="3686232"/>
            <a:ext cx="3070452" cy="25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6022405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6255604" y="1700808"/>
            <a:ext cx="5090601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59" y="3140968"/>
            <a:ext cx="5997382" cy="2988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Lenses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59" y="1280795"/>
            <a:ext cx="10969943" cy="493776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lens system of the eye will focus an image on the retina upside down.</a:t>
            </a:r>
          </a:p>
          <a:p>
            <a:r>
              <a:rPr lang="en-US" sz="1800" dirty="0" smtClean="0"/>
              <a:t>The image is inverted and reversed with respect to the object. </a:t>
            </a:r>
          </a:p>
          <a:p>
            <a:r>
              <a:rPr lang="en-US" sz="1800" dirty="0" smtClean="0"/>
              <a:t>However, the brain perceives objects in the upright position despite the upside-down orientation on the retina.</a:t>
            </a:r>
          </a:p>
          <a:p>
            <a:r>
              <a:rPr lang="en-US" sz="1800" dirty="0" smtClean="0"/>
              <a:t>The reason the world does not look inverted and reversed is that the brain ”learn” early in life to coordinate visual images with the orientations of objects.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/>
          <a:stretch/>
        </p:blipFill>
        <p:spPr>
          <a:xfrm>
            <a:off x="6886500" y="3140968"/>
            <a:ext cx="4692902" cy="29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Diopters and concave lenses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29278" y="1549865"/>
            <a:ext cx="9930306" cy="4428556"/>
            <a:chOff x="1180791" y="1559830"/>
            <a:chExt cx="9930306" cy="4428556"/>
          </a:xfrm>
        </p:grpSpPr>
        <p:sp>
          <p:nvSpPr>
            <p:cNvPr id="8" name="Freeform 7"/>
            <p:cNvSpPr/>
            <p:nvPr/>
          </p:nvSpPr>
          <p:spPr>
            <a:xfrm>
              <a:off x="1180791" y="1559830"/>
              <a:ext cx="2769187" cy="1872840"/>
            </a:xfrm>
            <a:custGeom>
              <a:avLst/>
              <a:gdLst>
                <a:gd name="connsiteX0" fmla="*/ 0 w 2769187"/>
                <a:gd name="connsiteY0" fmla="*/ 187284 h 1872840"/>
                <a:gd name="connsiteX1" fmla="*/ 187284 w 2769187"/>
                <a:gd name="connsiteY1" fmla="*/ 0 h 1872840"/>
                <a:gd name="connsiteX2" fmla="*/ 2581903 w 2769187"/>
                <a:gd name="connsiteY2" fmla="*/ 0 h 1872840"/>
                <a:gd name="connsiteX3" fmla="*/ 2769187 w 2769187"/>
                <a:gd name="connsiteY3" fmla="*/ 187284 h 1872840"/>
                <a:gd name="connsiteX4" fmla="*/ 2769187 w 2769187"/>
                <a:gd name="connsiteY4" fmla="*/ 1685556 h 1872840"/>
                <a:gd name="connsiteX5" fmla="*/ 2581903 w 2769187"/>
                <a:gd name="connsiteY5" fmla="*/ 1872840 h 1872840"/>
                <a:gd name="connsiteX6" fmla="*/ 187284 w 2769187"/>
                <a:gd name="connsiteY6" fmla="*/ 1872840 h 1872840"/>
                <a:gd name="connsiteX7" fmla="*/ 0 w 2769187"/>
                <a:gd name="connsiteY7" fmla="*/ 1685556 h 1872840"/>
                <a:gd name="connsiteX8" fmla="*/ 0 w 2769187"/>
                <a:gd name="connsiteY8" fmla="*/ 187284 h 187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187" h="1872840">
                  <a:moveTo>
                    <a:pt x="0" y="187284"/>
                  </a:moveTo>
                  <a:cubicBezTo>
                    <a:pt x="0" y="83850"/>
                    <a:pt x="83850" y="0"/>
                    <a:pt x="187284" y="0"/>
                  </a:cubicBezTo>
                  <a:lnTo>
                    <a:pt x="2581903" y="0"/>
                  </a:lnTo>
                  <a:cubicBezTo>
                    <a:pt x="2685337" y="0"/>
                    <a:pt x="2769187" y="83850"/>
                    <a:pt x="2769187" y="187284"/>
                  </a:cubicBezTo>
                  <a:lnTo>
                    <a:pt x="2769187" y="1685556"/>
                  </a:lnTo>
                  <a:cubicBezTo>
                    <a:pt x="2769187" y="1788990"/>
                    <a:pt x="2685337" y="1872840"/>
                    <a:pt x="2581903" y="1872840"/>
                  </a:cubicBezTo>
                  <a:lnTo>
                    <a:pt x="187284" y="1872840"/>
                  </a:lnTo>
                  <a:cubicBezTo>
                    <a:pt x="83850" y="1872840"/>
                    <a:pt x="0" y="1788990"/>
                    <a:pt x="0" y="1685556"/>
                  </a:cubicBezTo>
                  <a:lnTo>
                    <a:pt x="0" y="18728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814" tIns="115814" rIns="115814" bIns="115814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dirty="0" smtClean="0"/>
                <a:t>Concave</a:t>
              </a:r>
              <a:r>
                <a:rPr lang="en-US" sz="1600" kern="1200" baseline="0" dirty="0" smtClean="0"/>
                <a:t> lenses “Neutralize” the refractive power of convex lenses.</a:t>
              </a:r>
              <a:endParaRPr lang="en-US" sz="1600" kern="1200" dirty="0" smtClean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110995" y="2152871"/>
              <a:ext cx="387905" cy="686758"/>
            </a:xfrm>
            <a:custGeom>
              <a:avLst/>
              <a:gdLst>
                <a:gd name="connsiteX0" fmla="*/ 0 w 387905"/>
                <a:gd name="connsiteY0" fmla="*/ 137352 h 686758"/>
                <a:gd name="connsiteX1" fmla="*/ 193953 w 387905"/>
                <a:gd name="connsiteY1" fmla="*/ 137352 h 686758"/>
                <a:gd name="connsiteX2" fmla="*/ 193953 w 387905"/>
                <a:gd name="connsiteY2" fmla="*/ 0 h 686758"/>
                <a:gd name="connsiteX3" fmla="*/ 387905 w 387905"/>
                <a:gd name="connsiteY3" fmla="*/ 343379 h 686758"/>
                <a:gd name="connsiteX4" fmla="*/ 193953 w 387905"/>
                <a:gd name="connsiteY4" fmla="*/ 686758 h 686758"/>
                <a:gd name="connsiteX5" fmla="*/ 193953 w 387905"/>
                <a:gd name="connsiteY5" fmla="*/ 549406 h 686758"/>
                <a:gd name="connsiteX6" fmla="*/ 0 w 387905"/>
                <a:gd name="connsiteY6" fmla="*/ 549406 h 686758"/>
                <a:gd name="connsiteX7" fmla="*/ 0 w 387905"/>
                <a:gd name="connsiteY7" fmla="*/ 137352 h 68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905" h="686758">
                  <a:moveTo>
                    <a:pt x="0" y="137352"/>
                  </a:moveTo>
                  <a:lnTo>
                    <a:pt x="193953" y="137352"/>
                  </a:lnTo>
                  <a:lnTo>
                    <a:pt x="193953" y="0"/>
                  </a:lnTo>
                  <a:lnTo>
                    <a:pt x="387905" y="343379"/>
                  </a:lnTo>
                  <a:lnTo>
                    <a:pt x="193953" y="686758"/>
                  </a:lnTo>
                  <a:lnTo>
                    <a:pt x="193953" y="549406"/>
                  </a:lnTo>
                  <a:lnTo>
                    <a:pt x="0" y="549406"/>
                  </a:lnTo>
                  <a:lnTo>
                    <a:pt x="0" y="137352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7352" rIns="116371" bIns="137352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681874" y="1559830"/>
              <a:ext cx="2769187" cy="1872840"/>
            </a:xfrm>
            <a:custGeom>
              <a:avLst/>
              <a:gdLst>
                <a:gd name="connsiteX0" fmla="*/ 0 w 2769187"/>
                <a:gd name="connsiteY0" fmla="*/ 187284 h 1872840"/>
                <a:gd name="connsiteX1" fmla="*/ 187284 w 2769187"/>
                <a:gd name="connsiteY1" fmla="*/ 0 h 1872840"/>
                <a:gd name="connsiteX2" fmla="*/ 2581903 w 2769187"/>
                <a:gd name="connsiteY2" fmla="*/ 0 h 1872840"/>
                <a:gd name="connsiteX3" fmla="*/ 2769187 w 2769187"/>
                <a:gd name="connsiteY3" fmla="*/ 187284 h 1872840"/>
                <a:gd name="connsiteX4" fmla="*/ 2769187 w 2769187"/>
                <a:gd name="connsiteY4" fmla="*/ 1685556 h 1872840"/>
                <a:gd name="connsiteX5" fmla="*/ 2581903 w 2769187"/>
                <a:gd name="connsiteY5" fmla="*/ 1872840 h 1872840"/>
                <a:gd name="connsiteX6" fmla="*/ 187284 w 2769187"/>
                <a:gd name="connsiteY6" fmla="*/ 1872840 h 1872840"/>
                <a:gd name="connsiteX7" fmla="*/ 0 w 2769187"/>
                <a:gd name="connsiteY7" fmla="*/ 1685556 h 1872840"/>
                <a:gd name="connsiteX8" fmla="*/ 0 w 2769187"/>
                <a:gd name="connsiteY8" fmla="*/ 187284 h 187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187" h="1872840">
                  <a:moveTo>
                    <a:pt x="0" y="187284"/>
                  </a:moveTo>
                  <a:cubicBezTo>
                    <a:pt x="0" y="83850"/>
                    <a:pt x="83850" y="0"/>
                    <a:pt x="187284" y="0"/>
                  </a:cubicBezTo>
                  <a:lnTo>
                    <a:pt x="2581903" y="0"/>
                  </a:lnTo>
                  <a:cubicBezTo>
                    <a:pt x="2685337" y="0"/>
                    <a:pt x="2769187" y="83850"/>
                    <a:pt x="2769187" y="187284"/>
                  </a:cubicBezTo>
                  <a:lnTo>
                    <a:pt x="2769187" y="1685556"/>
                  </a:lnTo>
                  <a:cubicBezTo>
                    <a:pt x="2769187" y="1788990"/>
                    <a:pt x="2685337" y="1872840"/>
                    <a:pt x="2581903" y="1872840"/>
                  </a:cubicBezTo>
                  <a:lnTo>
                    <a:pt x="187284" y="1872840"/>
                  </a:lnTo>
                  <a:cubicBezTo>
                    <a:pt x="83850" y="1872840"/>
                    <a:pt x="0" y="1788990"/>
                    <a:pt x="0" y="1685556"/>
                  </a:cubicBezTo>
                  <a:lnTo>
                    <a:pt x="0" y="18728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814" tIns="115814" rIns="115814" bIns="11581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Thus,</a:t>
              </a:r>
              <a:r>
                <a:rPr lang="en-US" sz="1600" kern="1200" baseline="0" dirty="0" smtClean="0"/>
                <a:t> Placing  A 1-Diopter concave lens immediately in front of A 1-Diopter convex lens results in a lens system with zero refractive power</a:t>
              </a:r>
              <a:endParaRPr lang="en-US" sz="16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647049" y="2152871"/>
              <a:ext cx="472149" cy="686758"/>
            </a:xfrm>
            <a:custGeom>
              <a:avLst/>
              <a:gdLst>
                <a:gd name="connsiteX0" fmla="*/ 0 w 472149"/>
                <a:gd name="connsiteY0" fmla="*/ 137352 h 686758"/>
                <a:gd name="connsiteX1" fmla="*/ 236075 w 472149"/>
                <a:gd name="connsiteY1" fmla="*/ 137352 h 686758"/>
                <a:gd name="connsiteX2" fmla="*/ 236075 w 472149"/>
                <a:gd name="connsiteY2" fmla="*/ 0 h 686758"/>
                <a:gd name="connsiteX3" fmla="*/ 472149 w 472149"/>
                <a:gd name="connsiteY3" fmla="*/ 343379 h 686758"/>
                <a:gd name="connsiteX4" fmla="*/ 236075 w 472149"/>
                <a:gd name="connsiteY4" fmla="*/ 686758 h 686758"/>
                <a:gd name="connsiteX5" fmla="*/ 236075 w 472149"/>
                <a:gd name="connsiteY5" fmla="*/ 549406 h 686758"/>
                <a:gd name="connsiteX6" fmla="*/ 0 w 472149"/>
                <a:gd name="connsiteY6" fmla="*/ 549406 h 686758"/>
                <a:gd name="connsiteX7" fmla="*/ 0 w 472149"/>
                <a:gd name="connsiteY7" fmla="*/ 137352 h 68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149" h="686758">
                  <a:moveTo>
                    <a:pt x="0" y="137352"/>
                  </a:moveTo>
                  <a:lnTo>
                    <a:pt x="236075" y="137352"/>
                  </a:lnTo>
                  <a:lnTo>
                    <a:pt x="236075" y="0"/>
                  </a:lnTo>
                  <a:lnTo>
                    <a:pt x="472149" y="343379"/>
                  </a:lnTo>
                  <a:lnTo>
                    <a:pt x="236075" y="686758"/>
                  </a:lnTo>
                  <a:lnTo>
                    <a:pt x="236075" y="549406"/>
                  </a:lnTo>
                  <a:lnTo>
                    <a:pt x="0" y="549406"/>
                  </a:lnTo>
                  <a:lnTo>
                    <a:pt x="0" y="137352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7352" rIns="141645" bIns="137352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341910" y="1665494"/>
              <a:ext cx="2769187" cy="1661512"/>
            </a:xfrm>
            <a:custGeom>
              <a:avLst/>
              <a:gdLst>
                <a:gd name="connsiteX0" fmla="*/ 0 w 2769187"/>
                <a:gd name="connsiteY0" fmla="*/ 166151 h 1661512"/>
                <a:gd name="connsiteX1" fmla="*/ 166151 w 2769187"/>
                <a:gd name="connsiteY1" fmla="*/ 0 h 1661512"/>
                <a:gd name="connsiteX2" fmla="*/ 2603036 w 2769187"/>
                <a:gd name="connsiteY2" fmla="*/ 0 h 1661512"/>
                <a:gd name="connsiteX3" fmla="*/ 2769187 w 2769187"/>
                <a:gd name="connsiteY3" fmla="*/ 166151 h 1661512"/>
                <a:gd name="connsiteX4" fmla="*/ 2769187 w 2769187"/>
                <a:gd name="connsiteY4" fmla="*/ 1495361 h 1661512"/>
                <a:gd name="connsiteX5" fmla="*/ 2603036 w 2769187"/>
                <a:gd name="connsiteY5" fmla="*/ 1661512 h 1661512"/>
                <a:gd name="connsiteX6" fmla="*/ 166151 w 2769187"/>
                <a:gd name="connsiteY6" fmla="*/ 1661512 h 1661512"/>
                <a:gd name="connsiteX7" fmla="*/ 0 w 2769187"/>
                <a:gd name="connsiteY7" fmla="*/ 1495361 h 1661512"/>
                <a:gd name="connsiteX8" fmla="*/ 0 w 2769187"/>
                <a:gd name="connsiteY8" fmla="*/ 166151 h 16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187" h="1661512">
                  <a:moveTo>
                    <a:pt x="0" y="166151"/>
                  </a:moveTo>
                  <a:cubicBezTo>
                    <a:pt x="0" y="74388"/>
                    <a:pt x="74388" y="0"/>
                    <a:pt x="166151" y="0"/>
                  </a:cubicBezTo>
                  <a:lnTo>
                    <a:pt x="2603036" y="0"/>
                  </a:lnTo>
                  <a:cubicBezTo>
                    <a:pt x="2694799" y="0"/>
                    <a:pt x="2769187" y="74388"/>
                    <a:pt x="2769187" y="166151"/>
                  </a:cubicBezTo>
                  <a:lnTo>
                    <a:pt x="2769187" y="1495361"/>
                  </a:lnTo>
                  <a:cubicBezTo>
                    <a:pt x="2769187" y="1587124"/>
                    <a:pt x="2694799" y="1661512"/>
                    <a:pt x="2603036" y="1661512"/>
                  </a:cubicBezTo>
                  <a:lnTo>
                    <a:pt x="166151" y="1661512"/>
                  </a:lnTo>
                  <a:cubicBezTo>
                    <a:pt x="74388" y="1661512"/>
                    <a:pt x="0" y="1587124"/>
                    <a:pt x="0" y="1495361"/>
                  </a:cubicBezTo>
                  <a:lnTo>
                    <a:pt x="0" y="16615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624" tIns="109624" rIns="109624" bIns="1096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The</a:t>
              </a:r>
              <a:r>
                <a:rPr lang="en-US" sz="1600" kern="1200" baseline="0" smtClean="0"/>
                <a:t> refractive power of concave lenses cannot be stated in terms of the focal distance beyond the lens because the light rays diverge rather than focus to a point</a:t>
              </a:r>
              <a:endParaRPr lang="en-US" sz="16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383124" y="3517938"/>
              <a:ext cx="686758" cy="459970"/>
            </a:xfrm>
            <a:custGeom>
              <a:avLst/>
              <a:gdLst>
                <a:gd name="connsiteX0" fmla="*/ 0 w 459970"/>
                <a:gd name="connsiteY0" fmla="*/ 137352 h 686758"/>
                <a:gd name="connsiteX1" fmla="*/ 229985 w 459970"/>
                <a:gd name="connsiteY1" fmla="*/ 137352 h 686758"/>
                <a:gd name="connsiteX2" fmla="*/ 229985 w 459970"/>
                <a:gd name="connsiteY2" fmla="*/ 0 h 686758"/>
                <a:gd name="connsiteX3" fmla="*/ 459970 w 459970"/>
                <a:gd name="connsiteY3" fmla="*/ 343379 h 686758"/>
                <a:gd name="connsiteX4" fmla="*/ 229985 w 459970"/>
                <a:gd name="connsiteY4" fmla="*/ 686758 h 686758"/>
                <a:gd name="connsiteX5" fmla="*/ 229985 w 459970"/>
                <a:gd name="connsiteY5" fmla="*/ 549406 h 686758"/>
                <a:gd name="connsiteX6" fmla="*/ 0 w 459970"/>
                <a:gd name="connsiteY6" fmla="*/ 549406 h 686758"/>
                <a:gd name="connsiteX7" fmla="*/ 0 w 459970"/>
                <a:gd name="connsiteY7" fmla="*/ 137352 h 68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970" h="686758">
                  <a:moveTo>
                    <a:pt x="367976" y="1"/>
                  </a:moveTo>
                  <a:lnTo>
                    <a:pt x="367976" y="343379"/>
                  </a:lnTo>
                  <a:lnTo>
                    <a:pt x="459970" y="343379"/>
                  </a:lnTo>
                  <a:lnTo>
                    <a:pt x="229985" y="686757"/>
                  </a:lnTo>
                  <a:lnTo>
                    <a:pt x="0" y="343379"/>
                  </a:lnTo>
                  <a:lnTo>
                    <a:pt x="91994" y="343379"/>
                  </a:lnTo>
                  <a:lnTo>
                    <a:pt x="91994" y="1"/>
                  </a:lnTo>
                  <a:lnTo>
                    <a:pt x="367976" y="1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353" tIns="0" rIns="137351" bIns="137991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341910" y="4194875"/>
              <a:ext cx="2769187" cy="1661512"/>
            </a:xfrm>
            <a:custGeom>
              <a:avLst/>
              <a:gdLst>
                <a:gd name="connsiteX0" fmla="*/ 0 w 2769187"/>
                <a:gd name="connsiteY0" fmla="*/ 166151 h 1661512"/>
                <a:gd name="connsiteX1" fmla="*/ 166151 w 2769187"/>
                <a:gd name="connsiteY1" fmla="*/ 0 h 1661512"/>
                <a:gd name="connsiteX2" fmla="*/ 2603036 w 2769187"/>
                <a:gd name="connsiteY2" fmla="*/ 0 h 1661512"/>
                <a:gd name="connsiteX3" fmla="*/ 2769187 w 2769187"/>
                <a:gd name="connsiteY3" fmla="*/ 166151 h 1661512"/>
                <a:gd name="connsiteX4" fmla="*/ 2769187 w 2769187"/>
                <a:gd name="connsiteY4" fmla="*/ 1495361 h 1661512"/>
                <a:gd name="connsiteX5" fmla="*/ 2603036 w 2769187"/>
                <a:gd name="connsiteY5" fmla="*/ 1661512 h 1661512"/>
                <a:gd name="connsiteX6" fmla="*/ 166151 w 2769187"/>
                <a:gd name="connsiteY6" fmla="*/ 1661512 h 1661512"/>
                <a:gd name="connsiteX7" fmla="*/ 0 w 2769187"/>
                <a:gd name="connsiteY7" fmla="*/ 1495361 h 1661512"/>
                <a:gd name="connsiteX8" fmla="*/ 0 w 2769187"/>
                <a:gd name="connsiteY8" fmla="*/ 166151 h 166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187" h="1661512">
                  <a:moveTo>
                    <a:pt x="0" y="166151"/>
                  </a:moveTo>
                  <a:cubicBezTo>
                    <a:pt x="0" y="74388"/>
                    <a:pt x="74388" y="0"/>
                    <a:pt x="166151" y="0"/>
                  </a:cubicBezTo>
                  <a:lnTo>
                    <a:pt x="2603036" y="0"/>
                  </a:lnTo>
                  <a:cubicBezTo>
                    <a:pt x="2694799" y="0"/>
                    <a:pt x="2769187" y="74388"/>
                    <a:pt x="2769187" y="166151"/>
                  </a:cubicBezTo>
                  <a:lnTo>
                    <a:pt x="2769187" y="1495361"/>
                  </a:lnTo>
                  <a:cubicBezTo>
                    <a:pt x="2769187" y="1587124"/>
                    <a:pt x="2694799" y="1661512"/>
                    <a:pt x="2603036" y="1661512"/>
                  </a:cubicBezTo>
                  <a:lnTo>
                    <a:pt x="166151" y="1661512"/>
                  </a:lnTo>
                  <a:cubicBezTo>
                    <a:pt x="74388" y="1661512"/>
                    <a:pt x="0" y="1587124"/>
                    <a:pt x="0" y="1495361"/>
                  </a:cubicBezTo>
                  <a:lnTo>
                    <a:pt x="0" y="16615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624" tIns="109624" rIns="109624" bIns="1096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Diopters</a:t>
              </a:r>
              <a:r>
                <a:rPr lang="en-US" sz="1600" kern="1200" baseline="0" smtClean="0"/>
                <a:t> for a concave lens are measured by how much it neutralizes the refractive power of a convex lens</a:t>
              </a:r>
              <a:endParaRPr lang="en-US" sz="1600" kern="1200"/>
            </a:p>
          </p:txBody>
        </p:sp>
        <p:sp>
          <p:nvSpPr>
            <p:cNvPr id="15" name="Freeform 14"/>
            <p:cNvSpPr/>
            <p:nvPr/>
          </p:nvSpPr>
          <p:spPr>
            <a:xfrm rot="21611751">
              <a:off x="7673773" y="4676042"/>
              <a:ext cx="472153" cy="686758"/>
            </a:xfrm>
            <a:custGeom>
              <a:avLst/>
              <a:gdLst>
                <a:gd name="connsiteX0" fmla="*/ 0 w 472152"/>
                <a:gd name="connsiteY0" fmla="*/ 137352 h 686758"/>
                <a:gd name="connsiteX1" fmla="*/ 236076 w 472152"/>
                <a:gd name="connsiteY1" fmla="*/ 137352 h 686758"/>
                <a:gd name="connsiteX2" fmla="*/ 236076 w 472152"/>
                <a:gd name="connsiteY2" fmla="*/ 0 h 686758"/>
                <a:gd name="connsiteX3" fmla="*/ 472152 w 472152"/>
                <a:gd name="connsiteY3" fmla="*/ 343379 h 686758"/>
                <a:gd name="connsiteX4" fmla="*/ 236076 w 472152"/>
                <a:gd name="connsiteY4" fmla="*/ 686758 h 686758"/>
                <a:gd name="connsiteX5" fmla="*/ 236076 w 472152"/>
                <a:gd name="connsiteY5" fmla="*/ 549406 h 686758"/>
                <a:gd name="connsiteX6" fmla="*/ 0 w 472152"/>
                <a:gd name="connsiteY6" fmla="*/ 549406 h 686758"/>
                <a:gd name="connsiteX7" fmla="*/ 0 w 472152"/>
                <a:gd name="connsiteY7" fmla="*/ 137352 h 68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152" h="686758">
                  <a:moveTo>
                    <a:pt x="472152" y="549406"/>
                  </a:moveTo>
                  <a:lnTo>
                    <a:pt x="236076" y="549406"/>
                  </a:lnTo>
                  <a:lnTo>
                    <a:pt x="236076" y="686758"/>
                  </a:lnTo>
                  <a:lnTo>
                    <a:pt x="0" y="343379"/>
                  </a:lnTo>
                  <a:lnTo>
                    <a:pt x="236076" y="0"/>
                  </a:lnTo>
                  <a:lnTo>
                    <a:pt x="236076" y="137352"/>
                  </a:lnTo>
                  <a:lnTo>
                    <a:pt x="472152" y="137352"/>
                  </a:lnTo>
                  <a:lnTo>
                    <a:pt x="472152" y="54940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646" tIns="137351" rIns="0" bIns="137352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81874" y="4037854"/>
              <a:ext cx="2769187" cy="1950532"/>
            </a:xfrm>
            <a:custGeom>
              <a:avLst/>
              <a:gdLst>
                <a:gd name="connsiteX0" fmla="*/ 0 w 2769187"/>
                <a:gd name="connsiteY0" fmla="*/ 195053 h 1950532"/>
                <a:gd name="connsiteX1" fmla="*/ 195053 w 2769187"/>
                <a:gd name="connsiteY1" fmla="*/ 0 h 1950532"/>
                <a:gd name="connsiteX2" fmla="*/ 2574134 w 2769187"/>
                <a:gd name="connsiteY2" fmla="*/ 0 h 1950532"/>
                <a:gd name="connsiteX3" fmla="*/ 2769187 w 2769187"/>
                <a:gd name="connsiteY3" fmla="*/ 195053 h 1950532"/>
                <a:gd name="connsiteX4" fmla="*/ 2769187 w 2769187"/>
                <a:gd name="connsiteY4" fmla="*/ 1755479 h 1950532"/>
                <a:gd name="connsiteX5" fmla="*/ 2574134 w 2769187"/>
                <a:gd name="connsiteY5" fmla="*/ 1950532 h 1950532"/>
                <a:gd name="connsiteX6" fmla="*/ 195053 w 2769187"/>
                <a:gd name="connsiteY6" fmla="*/ 1950532 h 1950532"/>
                <a:gd name="connsiteX7" fmla="*/ 0 w 2769187"/>
                <a:gd name="connsiteY7" fmla="*/ 1755479 h 1950532"/>
                <a:gd name="connsiteX8" fmla="*/ 0 w 2769187"/>
                <a:gd name="connsiteY8" fmla="*/ 195053 h 19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187" h="1950532">
                  <a:moveTo>
                    <a:pt x="0" y="195053"/>
                  </a:moveTo>
                  <a:cubicBezTo>
                    <a:pt x="0" y="87328"/>
                    <a:pt x="87328" y="0"/>
                    <a:pt x="195053" y="0"/>
                  </a:cubicBezTo>
                  <a:lnTo>
                    <a:pt x="2574134" y="0"/>
                  </a:lnTo>
                  <a:cubicBezTo>
                    <a:pt x="2681859" y="0"/>
                    <a:pt x="2769187" y="87328"/>
                    <a:pt x="2769187" y="195053"/>
                  </a:cubicBezTo>
                  <a:lnTo>
                    <a:pt x="2769187" y="1755479"/>
                  </a:lnTo>
                  <a:cubicBezTo>
                    <a:pt x="2769187" y="1863204"/>
                    <a:pt x="2681859" y="1950532"/>
                    <a:pt x="2574134" y="1950532"/>
                  </a:cubicBezTo>
                  <a:lnTo>
                    <a:pt x="195053" y="1950532"/>
                  </a:lnTo>
                  <a:cubicBezTo>
                    <a:pt x="87328" y="1950532"/>
                    <a:pt x="0" y="1863204"/>
                    <a:pt x="0" y="1755479"/>
                  </a:cubicBezTo>
                  <a:lnTo>
                    <a:pt x="0" y="195053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089" tIns="118089" rIns="118089" bIns="11808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For</a:t>
              </a:r>
              <a:r>
                <a:rPr lang="en-US" sz="1600" kern="1200" baseline="0" dirty="0" smtClean="0"/>
                <a:t> example where a concave lens diverges light rays at the same rate that A 1-Diopter convex lens converges them, the concave lens is said to have a dioptric strength of -1.</a:t>
              </a:r>
              <a:endParaRPr lang="en-US" sz="1600" kern="12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78" y="4023062"/>
            <a:ext cx="2945834" cy="19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2119469" y="526458"/>
            <a:ext cx="7952822" cy="84886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9FB8CD">
                    <a:lumMod val="75000"/>
                  </a:srgbClr>
                </a:solidFill>
                <a:latin typeface="+mj-lt"/>
              </a:rPr>
              <a:t>Vision (Eyes and refraction)</a:t>
            </a:r>
            <a:endParaRPr lang="en-US" sz="1600" dirty="0">
              <a:latin typeface="+mj-lt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37828" y="1698622"/>
            <a:ext cx="10289916" cy="425065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Objectives: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Describe different components of the eye and function of each and understand the eye protection media.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Describe the refraction of light as it passes through the eye to the retina, identifying the refractive media of the eye.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Describe the refractive error that account for myopia, </a:t>
            </a:r>
            <a:r>
              <a:rPr lang="en-US" dirty="0" err="1">
                <a:solidFill>
                  <a:schemeClr val="tx2"/>
                </a:solidFill>
              </a:rPr>
              <a:t>hypermetropia</a:t>
            </a:r>
            <a:r>
              <a:rPr lang="en-US" dirty="0">
                <a:solidFill>
                  <a:schemeClr val="tx2"/>
                </a:solidFill>
              </a:rPr>
              <a:t>, presbyopia and astigmatism and their correction by eye glasses or contact lenses.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Know layers of retina, blind spot, and fovea </a:t>
            </a:r>
            <a:r>
              <a:rPr lang="en-US" dirty="0" err="1">
                <a:solidFill>
                  <a:schemeClr val="tx2"/>
                </a:solidFill>
              </a:rPr>
              <a:t>centralis</a:t>
            </a:r>
            <a:r>
              <a:rPr lang="en-US" dirty="0">
                <a:solidFill>
                  <a:schemeClr val="tx2"/>
                </a:solidFill>
              </a:rPr>
              <a:t>-explain the differing light sensitivities of the fovea, peripheral retina and optic disk.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dirty="0"/>
          </a:p>
        </p:txBody>
      </p:sp>
      <p:sp>
        <p:nvSpPr>
          <p:cNvPr id="11" name="Rectangle 10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dirty="0"/>
          </a:p>
        </p:txBody>
      </p:sp>
      <p:sp>
        <p:nvSpPr>
          <p:cNvPr id="12" name="Rectangle 11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dirty="0"/>
          </a:p>
        </p:txBody>
      </p:sp>
      <p:sp>
        <p:nvSpPr>
          <p:cNvPr id="13" name="Rectangle 12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1317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Focal length of a lens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272853"/>
            <a:ext cx="10969943" cy="249783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There is a difference in focal length between these lenses, due to the curvature of the lens.</a:t>
            </a:r>
          </a:p>
          <a:p>
            <a:endParaRPr lang="en-US" sz="500" dirty="0" smtClean="0"/>
          </a:p>
          <a:p>
            <a:r>
              <a:rPr lang="en-US" sz="1600" dirty="0" smtClean="0"/>
              <a:t>The focal length of a lens is expressed in the following formula: </a:t>
            </a:r>
            <a:r>
              <a:rPr lang="en-US" sz="1600" dirty="0" smtClean="0">
                <a:solidFill>
                  <a:srgbClr val="C76B9B"/>
                </a:solidFill>
              </a:rPr>
              <a:t>1/f = 1/a + 1/b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F </a:t>
            </a:r>
            <a:r>
              <a:rPr lang="en-US" sz="1600" dirty="0" smtClean="0"/>
              <a:t>is the focal length of the lens for parallel rays.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1600" dirty="0" smtClean="0"/>
              <a:t> is the distance from the point source of light to the lens.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en-US" sz="1600" dirty="0" smtClean="0"/>
              <a:t> is the focal length on the other side of the lens.</a:t>
            </a:r>
          </a:p>
          <a:p>
            <a:endParaRPr lang="en-US" sz="1600" dirty="0" smtClean="0"/>
          </a:p>
          <a:p>
            <a:endParaRPr lang="en-US" sz="1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Courier New" charset="0"/>
              <a:buChar char="o"/>
            </a:pP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70" y="3356992"/>
            <a:ext cx="6718579" cy="28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Refractive media of the eye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82385" y="1272865"/>
            <a:ext cx="5628968" cy="49377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interface between air and the anterior surface of </a:t>
            </a:r>
            <a:r>
              <a:rPr lang="en-US" sz="1800" dirty="0" smtClean="0"/>
              <a:t>the cornea.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interface between the posterior surface of the cornea and the aqueous </a:t>
            </a:r>
            <a:r>
              <a:rPr lang="en-US" sz="1800" dirty="0" smtClean="0"/>
              <a:t>humor</a:t>
            </a:r>
            <a:r>
              <a:rPr lang="en-US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interface between the aqueous humor and the </a:t>
            </a:r>
            <a:r>
              <a:rPr lang="en-US" sz="1800" dirty="0" smtClean="0"/>
              <a:t>anterior </a:t>
            </a:r>
            <a:r>
              <a:rPr lang="en-US" sz="1800" dirty="0"/>
              <a:t>surface of the lens of the </a:t>
            </a:r>
            <a:r>
              <a:rPr lang="en-US" sz="1800" dirty="0" smtClean="0"/>
              <a:t>eye</a:t>
            </a:r>
            <a:r>
              <a:rPr lang="en-US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interface between the posterior surface of </a:t>
            </a:r>
            <a:r>
              <a:rPr lang="en-US" sz="1800" dirty="0" smtClean="0"/>
              <a:t>the lens </a:t>
            </a:r>
            <a:r>
              <a:rPr lang="en-US" sz="1800" dirty="0"/>
              <a:t>and the vitreous humor.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>
                <a:solidFill>
                  <a:srgbClr val="FF0000"/>
                </a:solidFill>
              </a:rPr>
              <a:t>A total refractive power of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59 diopters </a:t>
            </a:r>
            <a:r>
              <a:rPr lang="en-US" sz="2000" dirty="0" smtClean="0">
                <a:solidFill>
                  <a:srgbClr val="FF0000"/>
                </a:solidFill>
              </a:rPr>
              <a:t>when </a:t>
            </a:r>
            <a:r>
              <a:rPr lang="en-US" sz="2000" dirty="0">
                <a:solidFill>
                  <a:srgbClr val="FF0000"/>
                </a:solidFill>
              </a:rPr>
              <a:t>the lens is accommodated for distant </a:t>
            </a:r>
            <a:r>
              <a:rPr lang="en-US" sz="2000" dirty="0" smtClean="0">
                <a:solidFill>
                  <a:srgbClr val="FF0000"/>
                </a:solidFill>
              </a:rPr>
              <a:t>vision.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8270" y="1261984"/>
            <a:ext cx="576064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1-Cornea: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Its </a:t>
            </a:r>
            <a:r>
              <a:rPr lang="en-US" sz="1800" dirty="0"/>
              <a:t>diopteric power is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40-45 diopter </a:t>
            </a:r>
            <a:r>
              <a:rPr lang="en-US" sz="1800" dirty="0"/>
              <a:t>at its anterior surface.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About </a:t>
            </a:r>
            <a:r>
              <a:rPr lang="en-US" sz="1800" dirty="0"/>
              <a:t>two thirds of the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59</a:t>
            </a:r>
            <a:r>
              <a:rPr lang="en-US" sz="1800" dirty="0"/>
              <a:t> diopters of refractive power of the </a:t>
            </a:r>
            <a:r>
              <a:rPr lang="en-US" sz="1800" dirty="0" smtClean="0"/>
              <a:t>eye </a:t>
            </a:r>
            <a:r>
              <a:rPr lang="en-US" sz="1800" dirty="0"/>
              <a:t>is provided by the anterior surface of the </a:t>
            </a:r>
            <a:r>
              <a:rPr lang="en-US" sz="1800" dirty="0" smtClean="0"/>
              <a:t>cornea.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principal reason for this is that the refractive index of </a:t>
            </a:r>
            <a:r>
              <a:rPr lang="en-US" sz="1800" dirty="0" smtClean="0"/>
              <a:t>the </a:t>
            </a:r>
            <a:r>
              <a:rPr lang="en-US" sz="1800" dirty="0"/>
              <a:t>cornea is markedly different from that of </a:t>
            </a:r>
            <a:r>
              <a:rPr lang="en-US" sz="1800" dirty="0" smtClean="0"/>
              <a:t>air, (whereas </a:t>
            </a:r>
            <a:r>
              <a:rPr lang="en-US" sz="1800" dirty="0"/>
              <a:t>the refractive index of the eye lens is </a:t>
            </a:r>
            <a:r>
              <a:rPr lang="en-US" sz="1800" dirty="0" smtClean="0"/>
              <a:t>not greatly </a:t>
            </a:r>
            <a:r>
              <a:rPr lang="en-US" sz="1800" dirty="0"/>
              <a:t>different from </a:t>
            </a:r>
            <a:r>
              <a:rPr lang="en-US" sz="1800" dirty="0" smtClean="0"/>
              <a:t>the indices </a:t>
            </a:r>
            <a:r>
              <a:rPr lang="en-US" sz="1800" dirty="0"/>
              <a:t>of the aqueous humor and vitreous humor</a:t>
            </a:r>
            <a:r>
              <a:rPr lang="en-US" sz="18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-  N.B/ The internal index of air </a:t>
            </a:r>
            <a:r>
              <a:rPr lang="en-US" sz="1800" dirty="0" smtClean="0"/>
              <a:t>is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smtClean="0"/>
              <a:t>the </a:t>
            </a:r>
            <a:r>
              <a:rPr lang="en-US" sz="1800" dirty="0"/>
              <a:t>cornea,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1.38 </a:t>
            </a:r>
          </a:p>
          <a:p>
            <a:r>
              <a:rPr lang="en-US" sz="1800" dirty="0"/>
              <a:t>- </a:t>
            </a:r>
            <a:r>
              <a:rPr lang="en-US" sz="1800" dirty="0" smtClean="0"/>
              <a:t>the </a:t>
            </a:r>
            <a:r>
              <a:rPr lang="en-US" sz="1800" dirty="0"/>
              <a:t>aqueous humor,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1.33 </a:t>
            </a:r>
          </a:p>
          <a:p>
            <a:r>
              <a:rPr lang="en-US" sz="1800" dirty="0"/>
              <a:t>- </a:t>
            </a:r>
            <a:r>
              <a:rPr lang="en-US" sz="1800" dirty="0" smtClean="0"/>
              <a:t>the </a:t>
            </a:r>
            <a:r>
              <a:rPr lang="en-US" sz="1800" dirty="0"/>
              <a:t>crystalline </a:t>
            </a:r>
            <a:r>
              <a:rPr lang="en-US" sz="1800" dirty="0" smtClean="0"/>
              <a:t>lens,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1.40</a:t>
            </a:r>
            <a:r>
              <a:rPr lang="en-US" sz="1800" dirty="0"/>
              <a:t> </a:t>
            </a:r>
          </a:p>
          <a:p>
            <a:r>
              <a:rPr lang="en-US" sz="1800" dirty="0"/>
              <a:t>- </a:t>
            </a:r>
            <a:r>
              <a:rPr lang="en-US" sz="1800" dirty="0" smtClean="0"/>
              <a:t>the </a:t>
            </a:r>
            <a:r>
              <a:rPr lang="en-US" sz="1800" dirty="0"/>
              <a:t>vitreous </a:t>
            </a:r>
            <a:r>
              <a:rPr lang="en-US" sz="1800" dirty="0" smtClean="0"/>
              <a:t>humor,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1.34.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22405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7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460" y="1237256"/>
            <a:ext cx="6853104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2- The aqueous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humour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 smtClean="0"/>
              <a:t>Transparent, slightly gelatinous (gel-like) fluid similar to plasma, continually being formed and reabsorbed.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 smtClean="0"/>
              <a:t>The balance between its formation and reabsorption regulates the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total volume and pressure of the intraocular fluid </a:t>
            </a:r>
            <a:endParaRPr lang="en-US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Function: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Nourishing cornea and iris.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Causes intraocular pressure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10-20mm</a:t>
            </a:r>
            <a:r>
              <a:rPr lang="en-US" sz="1600" dirty="0" smtClean="0"/>
              <a:t> hg.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Obstruction of it</a:t>
            </a:r>
            <a:r>
              <a:rPr lang="mr-IN" sz="1600" dirty="0" smtClean="0"/>
              <a:t>’</a:t>
            </a:r>
            <a:r>
              <a:rPr lang="en-US" sz="1600" dirty="0" smtClean="0"/>
              <a:t>s outlet leads to increased intraocular pressure, a critical risk factor for glaucoma.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19403"/>
          <a:stretch/>
        </p:blipFill>
        <p:spPr bwMode="auto">
          <a:xfrm>
            <a:off x="7460685" y="1289916"/>
            <a:ext cx="4118717" cy="287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45742" y="4308049"/>
            <a:ext cx="1456255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200" dirty="0" smtClean="0"/>
              <a:t>Fluid produced by ciliary body by active secretion by ciliary processes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9885217" y="4308047"/>
            <a:ext cx="1457507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1200" spc="-5" dirty="0" smtClean="0">
                <a:cs typeface="Arial"/>
              </a:rPr>
              <a:t>Which is a venous channel at the junction between</a:t>
            </a:r>
          </a:p>
          <a:p>
            <a:pPr lvl="0" defTabSz="914400">
              <a:defRPr/>
            </a:pPr>
            <a:r>
              <a:rPr lang="en-US" sz="1200" spc="-5" dirty="0" smtClean="0">
                <a:cs typeface="Arial"/>
              </a:rPr>
              <a:t>The iris and the cornea ( anterior chamber angle ).</a:t>
            </a:r>
          </a:p>
          <a:p>
            <a:pPr lvl="0" defTabSz="914400">
              <a:defRPr/>
            </a:pPr>
            <a:r>
              <a:rPr lang="en-US" sz="1200" spc="-5" dirty="0" smtClean="0">
                <a:cs typeface="Arial"/>
              </a:rPr>
              <a:t>To veins</a:t>
            </a:r>
            <a:endParaRPr lang="en-US" sz="1200" spc="-5" dirty="0"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5885" y="4308049"/>
            <a:ext cx="1457507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200" spc="-5" dirty="0" smtClean="0">
                <a:cs typeface="Arial"/>
              </a:rPr>
              <a:t>To posterior chamber</a:t>
            </a:r>
            <a:endParaRPr lang="en-US" sz="1200" spc="-5" dirty="0"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3218" y="4308049"/>
            <a:ext cx="1457507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200" spc="-5" dirty="0" smtClean="0">
                <a:cs typeface="Arial"/>
              </a:rPr>
              <a:t>To pupil</a:t>
            </a:r>
            <a:endParaRPr lang="en-US" sz="1200" spc="-5" dirty="0"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70551" y="4308049"/>
            <a:ext cx="1457507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200" spc="-10" dirty="0" smtClean="0">
                <a:cs typeface="Arial"/>
              </a:rPr>
              <a:t>To anterior chamber</a:t>
            </a:r>
            <a:endParaRPr lang="en-US" sz="1200" spc="-10" dirty="0"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77884" y="4308048"/>
            <a:ext cx="1457507" cy="1287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1200" spc="-5" dirty="0" smtClean="0">
                <a:cs typeface="Arial"/>
              </a:rPr>
              <a:t>Drained into canal of </a:t>
            </a:r>
            <a:r>
              <a:rPr lang="en-US" sz="1200" spc="-5" dirty="0" err="1" smtClean="0">
                <a:cs typeface="Arial"/>
              </a:rPr>
              <a:t>schlemm</a:t>
            </a:r>
            <a:r>
              <a:rPr lang="en-US" sz="1200" spc="-5" dirty="0" smtClean="0">
                <a:cs typeface="Arial"/>
              </a:rPr>
              <a:t> at angle of anterior chamber</a:t>
            </a:r>
            <a:endParaRPr lang="en-US" sz="1200" spc="-5" dirty="0"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835982" y="4894192"/>
            <a:ext cx="205969" cy="256967"/>
            <a:chOff x="994192" y="1148078"/>
            <a:chExt cx="205969" cy="267653"/>
          </a:xfrm>
        </p:grpSpPr>
        <p:sp>
          <p:nvSpPr>
            <p:cNvPr id="22" name="Right Arrow 21"/>
            <p:cNvSpPr/>
            <p:nvPr/>
          </p:nvSpPr>
          <p:spPr>
            <a:xfrm rot="51944">
              <a:off x="994192" y="1148078"/>
              <a:ext cx="205969" cy="26765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ight Arrow 4"/>
            <p:cNvSpPr/>
            <p:nvPr/>
          </p:nvSpPr>
          <p:spPr>
            <a:xfrm rot="51944">
              <a:off x="1027677" y="1201749"/>
              <a:ext cx="144178" cy="160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25451" y="4898058"/>
            <a:ext cx="205969" cy="256967"/>
            <a:chOff x="1027673" y="1148685"/>
            <a:chExt cx="205969" cy="267653"/>
          </a:xfrm>
        </p:grpSpPr>
        <p:sp>
          <p:nvSpPr>
            <p:cNvPr id="25" name="Right Arrow 24"/>
            <p:cNvSpPr/>
            <p:nvPr/>
          </p:nvSpPr>
          <p:spPr>
            <a:xfrm rot="51944">
              <a:off x="1027673" y="1148685"/>
              <a:ext cx="205969" cy="26765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ight Arrow 4"/>
            <p:cNvSpPr/>
            <p:nvPr/>
          </p:nvSpPr>
          <p:spPr>
            <a:xfrm rot="51944">
              <a:off x="1027677" y="1201749"/>
              <a:ext cx="144178" cy="160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83290" y="4896517"/>
            <a:ext cx="205969" cy="256967"/>
            <a:chOff x="1027673" y="1148685"/>
            <a:chExt cx="205969" cy="267653"/>
          </a:xfrm>
        </p:grpSpPr>
        <p:sp>
          <p:nvSpPr>
            <p:cNvPr id="28" name="Right Arrow 27"/>
            <p:cNvSpPr/>
            <p:nvPr/>
          </p:nvSpPr>
          <p:spPr>
            <a:xfrm rot="51944">
              <a:off x="1027673" y="1148685"/>
              <a:ext cx="205969" cy="26765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ight Arrow 4"/>
            <p:cNvSpPr/>
            <p:nvPr/>
          </p:nvSpPr>
          <p:spPr>
            <a:xfrm rot="51944">
              <a:off x="1027677" y="1201749"/>
              <a:ext cx="144178" cy="160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73925" y="4844534"/>
            <a:ext cx="205969" cy="256967"/>
            <a:chOff x="1027673" y="1148685"/>
            <a:chExt cx="205969" cy="267653"/>
          </a:xfrm>
        </p:grpSpPr>
        <p:sp>
          <p:nvSpPr>
            <p:cNvPr id="31" name="Right Arrow 30"/>
            <p:cNvSpPr/>
            <p:nvPr/>
          </p:nvSpPr>
          <p:spPr>
            <a:xfrm rot="51944">
              <a:off x="1027673" y="1148685"/>
              <a:ext cx="205969" cy="26765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ight Arrow 4"/>
            <p:cNvSpPr/>
            <p:nvPr/>
          </p:nvSpPr>
          <p:spPr>
            <a:xfrm rot="51944">
              <a:off x="1027677" y="1201749"/>
              <a:ext cx="144178" cy="160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sp>
        <p:nvSpPr>
          <p:cNvPr id="33" name="Right Arrow 32"/>
          <p:cNvSpPr/>
          <p:nvPr/>
        </p:nvSpPr>
        <p:spPr>
          <a:xfrm rot="51944">
            <a:off x="9609348" y="4892652"/>
            <a:ext cx="205969" cy="256967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ctangle 3"/>
          <p:cNvSpPr/>
          <p:nvPr/>
        </p:nvSpPr>
        <p:spPr>
          <a:xfrm>
            <a:off x="609460" y="5573471"/>
            <a:ext cx="10969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It</a:t>
            </a:r>
            <a:r>
              <a:rPr lang="mr-IN" sz="1600" dirty="0">
                <a:solidFill>
                  <a:srgbClr val="00B050"/>
                </a:solidFill>
              </a:rPr>
              <a:t>’</a:t>
            </a:r>
            <a:r>
              <a:rPr lang="en-US" sz="1600" dirty="0">
                <a:solidFill>
                  <a:srgbClr val="00B050"/>
                </a:solidFill>
              </a:rPr>
              <a:t>s important to know it</a:t>
            </a:r>
            <a:r>
              <a:rPr lang="mr-IN" sz="1600" dirty="0">
                <a:solidFill>
                  <a:srgbClr val="00B050"/>
                </a:solidFill>
              </a:rPr>
              <a:t>’</a:t>
            </a:r>
            <a:r>
              <a:rPr lang="en-US" sz="1600" dirty="0">
                <a:solidFill>
                  <a:srgbClr val="00B050"/>
                </a:solidFill>
              </a:rPr>
              <a:t>s a refractive medium but it</a:t>
            </a:r>
            <a:r>
              <a:rPr lang="mr-IN" sz="1600" dirty="0">
                <a:solidFill>
                  <a:srgbClr val="00B050"/>
                </a:solidFill>
              </a:rPr>
              <a:t>’</a:t>
            </a:r>
            <a:r>
              <a:rPr lang="en-US" sz="1600" dirty="0">
                <a:solidFill>
                  <a:srgbClr val="00B050"/>
                </a:solidFill>
              </a:rPr>
              <a:t>s so </a:t>
            </a:r>
            <a:r>
              <a:rPr lang="en-US" sz="1600" dirty="0" err="1">
                <a:solidFill>
                  <a:srgbClr val="00B050"/>
                </a:solidFill>
              </a:rPr>
              <a:t>liitle</a:t>
            </a:r>
            <a:r>
              <a:rPr lang="en-US" sz="1600" dirty="0">
                <a:solidFill>
                  <a:srgbClr val="00B050"/>
                </a:solidFill>
              </a:rPr>
              <a:t> we don</a:t>
            </a:r>
            <a:r>
              <a:rPr lang="mr-IN" sz="1600" dirty="0">
                <a:solidFill>
                  <a:srgbClr val="00B050"/>
                </a:solidFill>
              </a:rPr>
              <a:t>’</a:t>
            </a:r>
            <a:r>
              <a:rPr lang="en-US" sz="1600" dirty="0">
                <a:solidFill>
                  <a:srgbClr val="00B050"/>
                </a:solidFill>
              </a:rPr>
              <a:t>t have to know it</a:t>
            </a:r>
            <a:r>
              <a:rPr lang="mr-IN" sz="1600" dirty="0">
                <a:solidFill>
                  <a:srgbClr val="00B050"/>
                </a:solidFill>
              </a:rPr>
              <a:t>’</a:t>
            </a:r>
            <a:r>
              <a:rPr lang="en-US" sz="1600" dirty="0">
                <a:solidFill>
                  <a:srgbClr val="00B050"/>
                </a:solidFill>
              </a:rPr>
              <a:t>s refractive power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It’s very </a:t>
            </a:r>
            <a:r>
              <a:rPr lang="en-US" sz="1600" dirty="0" err="1">
                <a:solidFill>
                  <a:srgbClr val="00B050"/>
                </a:solidFill>
              </a:rPr>
              <a:t>very</a:t>
            </a:r>
            <a:r>
              <a:rPr lang="en-US" sz="1600" dirty="0">
                <a:solidFill>
                  <a:srgbClr val="00B050"/>
                </a:solidFill>
              </a:rPr>
              <a:t> important because it controls the intraocular pressure.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Gives nutrients to cornea and iris.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Cont.</a:t>
            </a:r>
            <a:endParaRPr lang="en-US" sz="3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"/>
          </p:nvPr>
        </p:nvSpPr>
        <p:spPr>
          <a:xfrm>
            <a:off x="609461" y="1203914"/>
            <a:ext cx="5628968" cy="3657401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The Vitreous </a:t>
            </a:r>
            <a:r>
              <a:rPr lang="en-US" sz="1500" dirty="0" err="1" smtClean="0">
                <a:solidFill>
                  <a:schemeClr val="bg2">
                    <a:lumMod val="50000"/>
                  </a:schemeClr>
                </a:solidFill>
              </a:rPr>
              <a:t>Humour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en-US" sz="1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500" dirty="0"/>
              <a:t>is the transparent, colorless, gelatinous </a:t>
            </a:r>
            <a:r>
              <a:rPr lang="en-US" sz="1500" dirty="0" smtClean="0"/>
              <a:t>mass</a:t>
            </a:r>
            <a:r>
              <a:rPr lang="en-US" sz="1500" dirty="0" smtClean="0"/>
              <a:t>.</a:t>
            </a:r>
          </a:p>
          <a:p>
            <a:endParaRPr lang="en-US" sz="500" dirty="0"/>
          </a:p>
          <a:p>
            <a:r>
              <a:rPr lang="en-US" sz="1500" dirty="0"/>
              <a:t>It fills the vitreous chamber between the </a:t>
            </a:r>
            <a:r>
              <a:rPr lang="en-US" sz="1500" dirty="0" smtClean="0"/>
              <a:t>posterior surface of lens </a:t>
            </a:r>
            <a:r>
              <a:rPr lang="en-US" sz="1500" dirty="0"/>
              <a:t>of the eye and the </a:t>
            </a:r>
            <a:r>
              <a:rPr lang="en-US" sz="1500" dirty="0" smtClean="0"/>
              <a:t>retina. </a:t>
            </a:r>
            <a:endParaRPr lang="en-US" sz="1500" dirty="0" smtClean="0"/>
          </a:p>
          <a:p>
            <a:endParaRPr lang="en-US" sz="500" dirty="0"/>
          </a:p>
          <a:p>
            <a:r>
              <a:rPr lang="en-US" sz="1500" dirty="0"/>
              <a:t>The vitreous </a:t>
            </a:r>
            <a:r>
              <a:rPr lang="en-US" sz="1500" dirty="0" err="1"/>
              <a:t>humour</a:t>
            </a:r>
            <a:r>
              <a:rPr lang="en-US" sz="1500" dirty="0"/>
              <a:t> is clear and allows light to pass </a:t>
            </a:r>
            <a:r>
              <a:rPr lang="en-US" sz="1500" dirty="0" smtClean="0"/>
              <a:t>through</a:t>
            </a:r>
            <a:r>
              <a:rPr lang="en-US" sz="1500" dirty="0" smtClean="0"/>
              <a:t>.</a:t>
            </a:r>
          </a:p>
          <a:p>
            <a:endParaRPr lang="en-US" sz="500" dirty="0"/>
          </a:p>
          <a:p>
            <a:r>
              <a:rPr lang="en-US" sz="1500" dirty="0"/>
              <a:t>For nourishing retina &amp; keep spheroid shape of the </a:t>
            </a:r>
            <a:r>
              <a:rPr lang="en-US" sz="1500" dirty="0" smtClean="0"/>
              <a:t>eye</a:t>
            </a:r>
            <a:r>
              <a:rPr lang="en-US" sz="1500" dirty="0" smtClean="0"/>
              <a:t>.</a:t>
            </a:r>
          </a:p>
          <a:p>
            <a:endParaRPr lang="en-US" sz="500" dirty="0"/>
          </a:p>
          <a:p>
            <a:r>
              <a:rPr lang="en-US" sz="1500" dirty="0"/>
              <a:t>Both water and dissolved substances can diffuse slowly in the vitreous </a:t>
            </a:r>
            <a:r>
              <a:rPr lang="en-US" sz="1500" dirty="0" smtClean="0"/>
              <a:t>humors</a:t>
            </a:r>
            <a:r>
              <a:rPr lang="en-US" sz="1500" dirty="0" smtClean="0"/>
              <a:t>.</a:t>
            </a:r>
          </a:p>
          <a:p>
            <a:endParaRPr lang="en-US" sz="500" dirty="0"/>
          </a:p>
          <a:p>
            <a:r>
              <a:rPr lang="en-US" sz="1500" dirty="0" smtClean="0">
                <a:solidFill>
                  <a:srgbClr val="FF0000"/>
                </a:solidFill>
              </a:rPr>
              <a:t>Vitreous </a:t>
            </a:r>
            <a:r>
              <a:rPr lang="en-US" sz="1500" dirty="0" err="1" smtClean="0">
                <a:solidFill>
                  <a:srgbClr val="FF0000"/>
                </a:solidFill>
              </a:rPr>
              <a:t>humour</a:t>
            </a:r>
            <a:r>
              <a:rPr lang="en-US" sz="1500" dirty="0" smtClean="0">
                <a:solidFill>
                  <a:srgbClr val="FF0000"/>
                </a:solidFill>
              </a:rPr>
              <a:t> remains from birth</a:t>
            </a:r>
            <a:r>
              <a:rPr lang="en-US" sz="15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4" descr="http://shawneeoptical.files.wordpress.com/2012/10/vitreous-hum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316" y="4228001"/>
            <a:ext cx="2604671" cy="21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6166420" y="1203914"/>
            <a:ext cx="5412983" cy="4760267"/>
          </a:xfrm>
          <a:prstGeom prst="rect">
            <a:avLst/>
          </a:prstGeom>
          <a:noFill/>
          <a:ln>
            <a:noFill/>
          </a:ln>
        </p:spPr>
        <p:txBody>
          <a:bodyPr vert="horz" wrap="square" lIns="101590" tIns="50795" rIns="101590" bIns="50795" rtlCol="0">
            <a:sp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Lens</a:t>
            </a:r>
          </a:p>
          <a:p>
            <a:pPr marL="0" indent="0" defTabSz="914400">
              <a:buNone/>
            </a:pPr>
            <a:endParaRPr lang="en-US" sz="1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500" dirty="0"/>
              <a:t>Has diopteric power 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</a:rPr>
              <a:t>15-20 D </a:t>
            </a:r>
            <a:endParaRPr lang="en-US" sz="15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5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500" dirty="0"/>
              <a:t>(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</a:rPr>
              <a:t>1/3</a:t>
            </a:r>
            <a:r>
              <a:rPr lang="en-US" sz="1500" dirty="0"/>
              <a:t> refractive power of eye) , more important than cornea. </a:t>
            </a:r>
            <a:endParaRPr lang="en-US" sz="1500" dirty="0" smtClean="0"/>
          </a:p>
          <a:p>
            <a:endParaRPr lang="en-US" sz="500" dirty="0"/>
          </a:p>
          <a:p>
            <a:r>
              <a:rPr lang="en-US" sz="1500" dirty="0" smtClean="0"/>
              <a:t>Importance </a:t>
            </a:r>
            <a:r>
              <a:rPr lang="en-US" sz="1500" dirty="0"/>
              <a:t>of the internal lens is that, in response to nervous signals from the brain, its curvature can be increased markedly to provide “accommodation</a:t>
            </a:r>
            <a:r>
              <a:rPr lang="en-US" sz="1500" dirty="0" smtClean="0"/>
              <a:t>”.</a:t>
            </a:r>
          </a:p>
          <a:p>
            <a:endParaRPr lang="en-US" sz="500" dirty="0" smtClean="0"/>
          </a:p>
          <a:p>
            <a:r>
              <a:rPr lang="en-US" sz="1500" dirty="0">
                <a:solidFill>
                  <a:srgbClr val="00B050"/>
                </a:solidFill>
              </a:rPr>
              <a:t>”Recap” refractive media of the eye: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rgbClr val="00B050"/>
                </a:solidFill>
              </a:rPr>
              <a:t>Cornea </a:t>
            </a:r>
            <a:r>
              <a:rPr lang="en-US" sz="1500" dirty="0">
                <a:solidFill>
                  <a:srgbClr val="00B050"/>
                </a:solidFill>
              </a:rPr>
              <a:t>(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</a:rPr>
              <a:t>40-45</a:t>
            </a:r>
            <a:r>
              <a:rPr lang="en-US" sz="1500" dirty="0">
                <a:solidFill>
                  <a:srgbClr val="00B050"/>
                </a:solidFill>
              </a:rPr>
              <a:t>db)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rgbClr val="00B050"/>
                </a:solidFill>
              </a:rPr>
              <a:t>Aqueous </a:t>
            </a:r>
            <a:r>
              <a:rPr lang="en-US" sz="1500" dirty="0">
                <a:solidFill>
                  <a:srgbClr val="00B050"/>
                </a:solidFill>
              </a:rPr>
              <a:t>humor (very little)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rgbClr val="00B050"/>
                </a:solidFill>
              </a:rPr>
              <a:t>Lens </a:t>
            </a:r>
            <a:r>
              <a:rPr lang="en-US" sz="1500" dirty="0">
                <a:solidFill>
                  <a:srgbClr val="00B050"/>
                </a:solidFill>
              </a:rPr>
              <a:t>(</a:t>
            </a:r>
            <a:r>
              <a:rPr lang="en-US" sz="1500" dirty="0" smtClean="0">
                <a:solidFill>
                  <a:schemeClr val="accent4">
                    <a:lumMod val="75000"/>
                  </a:schemeClr>
                </a:solidFill>
              </a:rPr>
              <a:t>15-20</a:t>
            </a:r>
            <a:r>
              <a:rPr lang="en-US" sz="1500" dirty="0" smtClean="0">
                <a:solidFill>
                  <a:srgbClr val="00B050"/>
                </a:solidFill>
              </a:rPr>
              <a:t>db)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rgbClr val="00B050"/>
                </a:solidFill>
              </a:rPr>
              <a:t>Vitreous </a:t>
            </a:r>
            <a:r>
              <a:rPr lang="en-US" sz="1500" dirty="0">
                <a:solidFill>
                  <a:srgbClr val="00B050"/>
                </a:solidFill>
              </a:rPr>
              <a:t>humor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>
                <a:solidFill>
                  <a:srgbClr val="00B050"/>
                </a:solidFill>
              </a:rPr>
              <a:t>total </a:t>
            </a:r>
            <a:r>
              <a:rPr lang="en-US" sz="1500" dirty="0">
                <a:solidFill>
                  <a:srgbClr val="00B050"/>
                </a:solidFill>
              </a:rPr>
              <a:t>refractive power of the eye= 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</a:rPr>
              <a:t>56-60</a:t>
            </a:r>
            <a:r>
              <a:rPr lang="en-US" sz="1500" dirty="0">
                <a:solidFill>
                  <a:srgbClr val="00B050"/>
                </a:solidFill>
              </a:rPr>
              <a:t>db</a:t>
            </a:r>
          </a:p>
          <a:p>
            <a:endParaRPr lang="en-US" sz="15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66420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Glaucoma</a:t>
            </a:r>
            <a:endParaRPr lang="en-US" sz="3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462564" y="4698783"/>
            <a:ext cx="4116839" cy="1546223"/>
          </a:xfrm>
        </p:spPr>
        <p:txBody>
          <a:bodyPr/>
          <a:lstStyle/>
          <a:p>
            <a:r>
              <a:rPr lang="en-US" sz="1800"/>
              <a:t>Build up of Aqueous Humor </a:t>
            </a:r>
            <a:r>
              <a:rPr lang="en-US" sz="1800" smtClean="0"/>
              <a:t>Volume</a:t>
            </a:r>
            <a:endParaRPr lang="en-US" sz="1800"/>
          </a:p>
          <a:p>
            <a:r>
              <a:rPr lang="en-US" sz="1800" dirty="0"/>
              <a:t>Increases </a:t>
            </a:r>
            <a:r>
              <a:rPr lang="en-US" sz="1800" dirty="0" smtClean="0"/>
              <a:t>pressure </a:t>
            </a:r>
            <a:r>
              <a:rPr lang="en-US" sz="1800" dirty="0"/>
              <a:t>in </a:t>
            </a:r>
            <a:r>
              <a:rPr lang="en-US" sz="1800" dirty="0" smtClean="0"/>
              <a:t>eye</a:t>
            </a:r>
            <a:endParaRPr lang="en-US" sz="1800" dirty="0"/>
          </a:p>
          <a:p>
            <a:r>
              <a:rPr lang="en-US" sz="1800" dirty="0"/>
              <a:t>Damages </a:t>
            </a:r>
            <a:r>
              <a:rPr lang="en-US" sz="1800" dirty="0" smtClean="0"/>
              <a:t>nerve</a:t>
            </a:r>
            <a:endParaRPr lang="en-US" sz="1800" dirty="0"/>
          </a:p>
          <a:p>
            <a:r>
              <a:rPr lang="en-US" sz="1800" dirty="0"/>
              <a:t>Meds/surgery</a:t>
            </a:r>
          </a:p>
          <a:p>
            <a:endParaRPr lang="en-US" dirty="0"/>
          </a:p>
        </p:txBody>
      </p:sp>
      <p:pic>
        <p:nvPicPr>
          <p:cNvPr id="5" name="Picture 7" descr="glaucoma_crosssection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462564" y="1351066"/>
            <a:ext cx="4116839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76151" y="1389480"/>
            <a:ext cx="6982784" cy="4658072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 smtClean="0"/>
              <a:t>Glaucoma </a:t>
            </a:r>
            <a:r>
              <a:rPr lang="en-US" sz="2000" dirty="0"/>
              <a:t>is an eye condition that develops when too much fluid pressure builds up inside of the eye.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The increased internal pressure can damage the optic nerve, which transmits images to the brain.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Without </a:t>
            </a:r>
            <a:r>
              <a:rPr lang="en-US" sz="2000" dirty="0" smtClean="0"/>
              <a:t>treatment, glaucoma </a:t>
            </a:r>
            <a:r>
              <a:rPr lang="en-US" sz="2000" dirty="0"/>
              <a:t>can cause blindness within few years.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Glaucoma is most often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inherited</a:t>
            </a:r>
            <a:r>
              <a:rPr lang="en-US" sz="2000" dirty="0"/>
              <a:t>, meaning it is passed from parents to children. </a:t>
            </a:r>
            <a:endParaRPr lang="en-US" sz="2000" dirty="0" smtClean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 smtClean="0"/>
              <a:t>Less </a:t>
            </a:r>
            <a:r>
              <a:rPr lang="en-US" sz="2000" dirty="0"/>
              <a:t>common causes of glaucoma include a blunt or chemical injury to the eye, severe eye infection, blockage of blood vessels in the eye and inflammatory conditions of the eye.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Glaucoma usually occurs in both eyes, but it may involve each eye to a different extent.</a:t>
            </a:r>
          </a:p>
          <a:p>
            <a:pPr defTabSz="914400"/>
            <a:endParaRPr lang="en-US" sz="2000" dirty="0" smtClean="0"/>
          </a:p>
          <a:p>
            <a:pPr defTabSz="914400"/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596537" y="0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9760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31001" y="1240152"/>
            <a:ext cx="10948402" cy="1273696"/>
          </a:xfrm>
        </p:spPr>
        <p:txBody>
          <a:bodyPr/>
          <a:lstStyle/>
          <a:p>
            <a:r>
              <a:rPr lang="en-US" sz="1800" dirty="0" smtClean="0"/>
              <a:t>Glaucoma is when intraocular pressure more than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20mmHg </a:t>
            </a:r>
          </a:p>
          <a:p>
            <a:r>
              <a:rPr lang="en-US" sz="1800" dirty="0"/>
              <a:t>Why it causes damage of optic nerve? </a:t>
            </a:r>
            <a:endParaRPr lang="en-US" sz="1800" dirty="0" smtClean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57908" y="2513848"/>
            <a:ext cx="8856984" cy="3349401"/>
            <a:chOff x="1996882" y="2515784"/>
            <a:chExt cx="7424100" cy="3686553"/>
          </a:xfrm>
        </p:grpSpPr>
        <p:sp>
          <p:nvSpPr>
            <p:cNvPr id="13" name="Freeform 12"/>
            <p:cNvSpPr/>
            <p:nvPr/>
          </p:nvSpPr>
          <p:spPr>
            <a:xfrm>
              <a:off x="1996882" y="2515784"/>
              <a:ext cx="2070301" cy="1400173"/>
            </a:xfrm>
            <a:custGeom>
              <a:avLst/>
              <a:gdLst>
                <a:gd name="connsiteX0" fmla="*/ 0 w 2070301"/>
                <a:gd name="connsiteY0" fmla="*/ 140017 h 1400173"/>
                <a:gd name="connsiteX1" fmla="*/ 140017 w 2070301"/>
                <a:gd name="connsiteY1" fmla="*/ 0 h 1400173"/>
                <a:gd name="connsiteX2" fmla="*/ 1930284 w 2070301"/>
                <a:gd name="connsiteY2" fmla="*/ 0 h 1400173"/>
                <a:gd name="connsiteX3" fmla="*/ 2070301 w 2070301"/>
                <a:gd name="connsiteY3" fmla="*/ 140017 h 1400173"/>
                <a:gd name="connsiteX4" fmla="*/ 2070301 w 2070301"/>
                <a:gd name="connsiteY4" fmla="*/ 1260156 h 1400173"/>
                <a:gd name="connsiteX5" fmla="*/ 1930284 w 2070301"/>
                <a:gd name="connsiteY5" fmla="*/ 1400173 h 1400173"/>
                <a:gd name="connsiteX6" fmla="*/ 140017 w 2070301"/>
                <a:gd name="connsiteY6" fmla="*/ 1400173 h 1400173"/>
                <a:gd name="connsiteX7" fmla="*/ 0 w 2070301"/>
                <a:gd name="connsiteY7" fmla="*/ 1260156 h 1400173"/>
                <a:gd name="connsiteX8" fmla="*/ 0 w 2070301"/>
                <a:gd name="connsiteY8" fmla="*/ 140017 h 140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400173">
                  <a:moveTo>
                    <a:pt x="0" y="140017"/>
                  </a:moveTo>
                  <a:cubicBezTo>
                    <a:pt x="0" y="62688"/>
                    <a:pt x="62688" y="0"/>
                    <a:pt x="140017" y="0"/>
                  </a:cubicBezTo>
                  <a:lnTo>
                    <a:pt x="1930284" y="0"/>
                  </a:lnTo>
                  <a:cubicBezTo>
                    <a:pt x="2007613" y="0"/>
                    <a:pt x="2070301" y="62688"/>
                    <a:pt x="2070301" y="140017"/>
                  </a:cubicBezTo>
                  <a:lnTo>
                    <a:pt x="2070301" y="1260156"/>
                  </a:lnTo>
                  <a:cubicBezTo>
                    <a:pt x="2070301" y="1337485"/>
                    <a:pt x="2007613" y="1400173"/>
                    <a:pt x="1930284" y="1400173"/>
                  </a:cubicBezTo>
                  <a:lnTo>
                    <a:pt x="140017" y="1400173"/>
                  </a:lnTo>
                  <a:cubicBezTo>
                    <a:pt x="62688" y="1400173"/>
                    <a:pt x="0" y="1337485"/>
                    <a:pt x="0" y="1260156"/>
                  </a:cubicBezTo>
                  <a:lnTo>
                    <a:pt x="0" y="140017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0" tIns="101970" rIns="101970" bIns="1019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dirty="0" smtClean="0"/>
                <a:t>obstruction of aqueous </a:t>
              </a:r>
              <a:r>
                <a:rPr lang="en-US" sz="1600" kern="1200" dirty="0" err="1" smtClean="0"/>
                <a:t>humour</a:t>
              </a:r>
              <a:r>
                <a:rPr lang="en-US" sz="1600" kern="1200" dirty="0" smtClean="0"/>
                <a:t> outlet causes an Increase in intraocular pressure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187563" y="2959154"/>
              <a:ext cx="290005" cy="513434"/>
            </a:xfrm>
            <a:custGeom>
              <a:avLst/>
              <a:gdLst>
                <a:gd name="connsiteX0" fmla="*/ 0 w 290005"/>
                <a:gd name="connsiteY0" fmla="*/ 102687 h 513434"/>
                <a:gd name="connsiteX1" fmla="*/ 145003 w 290005"/>
                <a:gd name="connsiteY1" fmla="*/ 102687 h 513434"/>
                <a:gd name="connsiteX2" fmla="*/ 145003 w 290005"/>
                <a:gd name="connsiteY2" fmla="*/ 0 h 513434"/>
                <a:gd name="connsiteX3" fmla="*/ 290005 w 290005"/>
                <a:gd name="connsiteY3" fmla="*/ 256717 h 513434"/>
                <a:gd name="connsiteX4" fmla="*/ 145003 w 290005"/>
                <a:gd name="connsiteY4" fmla="*/ 513434 h 513434"/>
                <a:gd name="connsiteX5" fmla="*/ 145003 w 290005"/>
                <a:gd name="connsiteY5" fmla="*/ 410747 h 513434"/>
                <a:gd name="connsiteX6" fmla="*/ 0 w 290005"/>
                <a:gd name="connsiteY6" fmla="*/ 410747 h 513434"/>
                <a:gd name="connsiteX7" fmla="*/ 0 w 290005"/>
                <a:gd name="connsiteY7" fmla="*/ 102687 h 5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005" h="513434">
                  <a:moveTo>
                    <a:pt x="0" y="102687"/>
                  </a:moveTo>
                  <a:lnTo>
                    <a:pt x="145003" y="102687"/>
                  </a:lnTo>
                  <a:lnTo>
                    <a:pt x="145003" y="0"/>
                  </a:lnTo>
                  <a:lnTo>
                    <a:pt x="290005" y="256717"/>
                  </a:lnTo>
                  <a:lnTo>
                    <a:pt x="145003" y="513434"/>
                  </a:lnTo>
                  <a:lnTo>
                    <a:pt x="145003" y="410747"/>
                  </a:lnTo>
                  <a:lnTo>
                    <a:pt x="0" y="410747"/>
                  </a:lnTo>
                  <a:lnTo>
                    <a:pt x="0" y="10268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2687" rIns="87001" bIns="102687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14364" y="2515784"/>
              <a:ext cx="2070301" cy="1400173"/>
            </a:xfrm>
            <a:custGeom>
              <a:avLst/>
              <a:gdLst>
                <a:gd name="connsiteX0" fmla="*/ 0 w 2070301"/>
                <a:gd name="connsiteY0" fmla="*/ 140017 h 1400173"/>
                <a:gd name="connsiteX1" fmla="*/ 140017 w 2070301"/>
                <a:gd name="connsiteY1" fmla="*/ 0 h 1400173"/>
                <a:gd name="connsiteX2" fmla="*/ 1930284 w 2070301"/>
                <a:gd name="connsiteY2" fmla="*/ 0 h 1400173"/>
                <a:gd name="connsiteX3" fmla="*/ 2070301 w 2070301"/>
                <a:gd name="connsiteY3" fmla="*/ 140017 h 1400173"/>
                <a:gd name="connsiteX4" fmla="*/ 2070301 w 2070301"/>
                <a:gd name="connsiteY4" fmla="*/ 1260156 h 1400173"/>
                <a:gd name="connsiteX5" fmla="*/ 1930284 w 2070301"/>
                <a:gd name="connsiteY5" fmla="*/ 1400173 h 1400173"/>
                <a:gd name="connsiteX6" fmla="*/ 140017 w 2070301"/>
                <a:gd name="connsiteY6" fmla="*/ 1400173 h 1400173"/>
                <a:gd name="connsiteX7" fmla="*/ 0 w 2070301"/>
                <a:gd name="connsiteY7" fmla="*/ 1260156 h 1400173"/>
                <a:gd name="connsiteX8" fmla="*/ 0 w 2070301"/>
                <a:gd name="connsiteY8" fmla="*/ 140017 h 140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400173">
                  <a:moveTo>
                    <a:pt x="0" y="140017"/>
                  </a:moveTo>
                  <a:cubicBezTo>
                    <a:pt x="0" y="62688"/>
                    <a:pt x="62688" y="0"/>
                    <a:pt x="140017" y="0"/>
                  </a:cubicBezTo>
                  <a:lnTo>
                    <a:pt x="1930284" y="0"/>
                  </a:lnTo>
                  <a:cubicBezTo>
                    <a:pt x="2007613" y="0"/>
                    <a:pt x="2070301" y="62688"/>
                    <a:pt x="2070301" y="140017"/>
                  </a:cubicBezTo>
                  <a:lnTo>
                    <a:pt x="2070301" y="1260156"/>
                  </a:lnTo>
                  <a:cubicBezTo>
                    <a:pt x="2070301" y="1337485"/>
                    <a:pt x="2007613" y="1400173"/>
                    <a:pt x="1930284" y="1400173"/>
                  </a:cubicBezTo>
                  <a:lnTo>
                    <a:pt x="140017" y="1400173"/>
                  </a:lnTo>
                  <a:cubicBezTo>
                    <a:pt x="62688" y="1400173"/>
                    <a:pt x="0" y="1337485"/>
                    <a:pt x="0" y="1260156"/>
                  </a:cubicBezTo>
                  <a:lnTo>
                    <a:pt x="0" y="140017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0" tIns="101970" rIns="101970" bIns="10197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excessive aqueous </a:t>
              </a:r>
              <a:r>
                <a:rPr lang="en-US" sz="1600" kern="1200" err="1" smtClean="0"/>
                <a:t>humour</a:t>
              </a:r>
              <a:r>
                <a:rPr lang="en-US" sz="1600" kern="1200" smtClean="0"/>
                <a:t> pushes the lens backwards into vitreous which pushes against the retina. </a:t>
              </a:r>
              <a:endParaRPr lang="en-US" sz="1600" kern="1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831189" y="2959154"/>
              <a:ext cx="352988" cy="513434"/>
            </a:xfrm>
            <a:custGeom>
              <a:avLst/>
              <a:gdLst>
                <a:gd name="connsiteX0" fmla="*/ 0 w 352988"/>
                <a:gd name="connsiteY0" fmla="*/ 102687 h 513434"/>
                <a:gd name="connsiteX1" fmla="*/ 176494 w 352988"/>
                <a:gd name="connsiteY1" fmla="*/ 102687 h 513434"/>
                <a:gd name="connsiteX2" fmla="*/ 176494 w 352988"/>
                <a:gd name="connsiteY2" fmla="*/ 0 h 513434"/>
                <a:gd name="connsiteX3" fmla="*/ 352988 w 352988"/>
                <a:gd name="connsiteY3" fmla="*/ 256717 h 513434"/>
                <a:gd name="connsiteX4" fmla="*/ 176494 w 352988"/>
                <a:gd name="connsiteY4" fmla="*/ 513434 h 513434"/>
                <a:gd name="connsiteX5" fmla="*/ 176494 w 352988"/>
                <a:gd name="connsiteY5" fmla="*/ 410747 h 513434"/>
                <a:gd name="connsiteX6" fmla="*/ 0 w 352988"/>
                <a:gd name="connsiteY6" fmla="*/ 410747 h 513434"/>
                <a:gd name="connsiteX7" fmla="*/ 0 w 352988"/>
                <a:gd name="connsiteY7" fmla="*/ 102687 h 5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988" h="513434">
                  <a:moveTo>
                    <a:pt x="0" y="102687"/>
                  </a:moveTo>
                  <a:lnTo>
                    <a:pt x="176494" y="102687"/>
                  </a:lnTo>
                  <a:lnTo>
                    <a:pt x="176494" y="0"/>
                  </a:lnTo>
                  <a:lnTo>
                    <a:pt x="352988" y="256717"/>
                  </a:lnTo>
                  <a:lnTo>
                    <a:pt x="176494" y="513434"/>
                  </a:lnTo>
                  <a:lnTo>
                    <a:pt x="176494" y="410747"/>
                  </a:lnTo>
                  <a:lnTo>
                    <a:pt x="0" y="410747"/>
                  </a:lnTo>
                  <a:lnTo>
                    <a:pt x="0" y="10268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2687" rIns="105896" bIns="102687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50681" y="2594781"/>
              <a:ext cx="2070301" cy="1242180"/>
            </a:xfrm>
            <a:custGeom>
              <a:avLst/>
              <a:gdLst>
                <a:gd name="connsiteX0" fmla="*/ 0 w 2070301"/>
                <a:gd name="connsiteY0" fmla="*/ 124218 h 1242180"/>
                <a:gd name="connsiteX1" fmla="*/ 124218 w 2070301"/>
                <a:gd name="connsiteY1" fmla="*/ 0 h 1242180"/>
                <a:gd name="connsiteX2" fmla="*/ 1946083 w 2070301"/>
                <a:gd name="connsiteY2" fmla="*/ 0 h 1242180"/>
                <a:gd name="connsiteX3" fmla="*/ 2070301 w 2070301"/>
                <a:gd name="connsiteY3" fmla="*/ 124218 h 1242180"/>
                <a:gd name="connsiteX4" fmla="*/ 2070301 w 2070301"/>
                <a:gd name="connsiteY4" fmla="*/ 1117962 h 1242180"/>
                <a:gd name="connsiteX5" fmla="*/ 1946083 w 2070301"/>
                <a:gd name="connsiteY5" fmla="*/ 1242180 h 1242180"/>
                <a:gd name="connsiteX6" fmla="*/ 124218 w 2070301"/>
                <a:gd name="connsiteY6" fmla="*/ 1242180 h 1242180"/>
                <a:gd name="connsiteX7" fmla="*/ 0 w 2070301"/>
                <a:gd name="connsiteY7" fmla="*/ 1117962 h 1242180"/>
                <a:gd name="connsiteX8" fmla="*/ 0 w 2070301"/>
                <a:gd name="connsiteY8" fmla="*/ 124218 h 124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242180">
                  <a:moveTo>
                    <a:pt x="0" y="124218"/>
                  </a:moveTo>
                  <a:cubicBezTo>
                    <a:pt x="0" y="55614"/>
                    <a:pt x="55614" y="0"/>
                    <a:pt x="124218" y="0"/>
                  </a:cubicBezTo>
                  <a:lnTo>
                    <a:pt x="1946083" y="0"/>
                  </a:lnTo>
                  <a:cubicBezTo>
                    <a:pt x="2014687" y="0"/>
                    <a:pt x="2070301" y="55614"/>
                    <a:pt x="2070301" y="124218"/>
                  </a:cubicBezTo>
                  <a:lnTo>
                    <a:pt x="2070301" y="1117962"/>
                  </a:lnTo>
                  <a:cubicBezTo>
                    <a:pt x="2070301" y="1186566"/>
                    <a:pt x="2014687" y="1242180"/>
                    <a:pt x="1946083" y="1242180"/>
                  </a:cubicBezTo>
                  <a:lnTo>
                    <a:pt x="124218" y="1242180"/>
                  </a:lnTo>
                  <a:cubicBezTo>
                    <a:pt x="55614" y="1242180"/>
                    <a:pt x="0" y="1186566"/>
                    <a:pt x="0" y="1117962"/>
                  </a:cubicBezTo>
                  <a:lnTo>
                    <a:pt x="0" y="12421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342" tIns="97342" rIns="97342" bIns="9734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this compression causes retinal and optic nerve damage </a:t>
              </a:r>
              <a:endParaRPr lang="en-US" sz="16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8129115" y="4060296"/>
              <a:ext cx="513434" cy="538032"/>
            </a:xfrm>
            <a:custGeom>
              <a:avLst/>
              <a:gdLst>
                <a:gd name="connsiteX0" fmla="*/ 0 w 538032"/>
                <a:gd name="connsiteY0" fmla="*/ 102687 h 513434"/>
                <a:gd name="connsiteX1" fmla="*/ 281315 w 538032"/>
                <a:gd name="connsiteY1" fmla="*/ 102687 h 513434"/>
                <a:gd name="connsiteX2" fmla="*/ 281315 w 538032"/>
                <a:gd name="connsiteY2" fmla="*/ 0 h 513434"/>
                <a:gd name="connsiteX3" fmla="*/ 538032 w 538032"/>
                <a:gd name="connsiteY3" fmla="*/ 256717 h 513434"/>
                <a:gd name="connsiteX4" fmla="*/ 281315 w 538032"/>
                <a:gd name="connsiteY4" fmla="*/ 513434 h 513434"/>
                <a:gd name="connsiteX5" fmla="*/ 281315 w 538032"/>
                <a:gd name="connsiteY5" fmla="*/ 410747 h 513434"/>
                <a:gd name="connsiteX6" fmla="*/ 0 w 538032"/>
                <a:gd name="connsiteY6" fmla="*/ 410747 h 513434"/>
                <a:gd name="connsiteX7" fmla="*/ 0 w 538032"/>
                <a:gd name="connsiteY7" fmla="*/ 102687 h 5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032" h="513434">
                  <a:moveTo>
                    <a:pt x="430425" y="0"/>
                  </a:moveTo>
                  <a:lnTo>
                    <a:pt x="430425" y="268454"/>
                  </a:lnTo>
                  <a:lnTo>
                    <a:pt x="538032" y="268454"/>
                  </a:lnTo>
                  <a:lnTo>
                    <a:pt x="269016" y="513434"/>
                  </a:lnTo>
                  <a:lnTo>
                    <a:pt x="0" y="268454"/>
                  </a:lnTo>
                  <a:lnTo>
                    <a:pt x="107607" y="268454"/>
                  </a:lnTo>
                  <a:lnTo>
                    <a:pt x="107607" y="0"/>
                  </a:lnTo>
                  <a:lnTo>
                    <a:pt x="430425" y="0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687" tIns="0" rIns="102687" bIns="15403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7350681" y="4852117"/>
              <a:ext cx="2070301" cy="1242180"/>
            </a:xfrm>
            <a:custGeom>
              <a:avLst/>
              <a:gdLst>
                <a:gd name="connsiteX0" fmla="*/ 0 w 2070301"/>
                <a:gd name="connsiteY0" fmla="*/ 124218 h 1242180"/>
                <a:gd name="connsiteX1" fmla="*/ 124218 w 2070301"/>
                <a:gd name="connsiteY1" fmla="*/ 0 h 1242180"/>
                <a:gd name="connsiteX2" fmla="*/ 1946083 w 2070301"/>
                <a:gd name="connsiteY2" fmla="*/ 0 h 1242180"/>
                <a:gd name="connsiteX3" fmla="*/ 2070301 w 2070301"/>
                <a:gd name="connsiteY3" fmla="*/ 124218 h 1242180"/>
                <a:gd name="connsiteX4" fmla="*/ 2070301 w 2070301"/>
                <a:gd name="connsiteY4" fmla="*/ 1117962 h 1242180"/>
                <a:gd name="connsiteX5" fmla="*/ 1946083 w 2070301"/>
                <a:gd name="connsiteY5" fmla="*/ 1242180 h 1242180"/>
                <a:gd name="connsiteX6" fmla="*/ 124218 w 2070301"/>
                <a:gd name="connsiteY6" fmla="*/ 1242180 h 1242180"/>
                <a:gd name="connsiteX7" fmla="*/ 0 w 2070301"/>
                <a:gd name="connsiteY7" fmla="*/ 1117962 h 1242180"/>
                <a:gd name="connsiteX8" fmla="*/ 0 w 2070301"/>
                <a:gd name="connsiteY8" fmla="*/ 124218 h 124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242180">
                  <a:moveTo>
                    <a:pt x="0" y="124218"/>
                  </a:moveTo>
                  <a:cubicBezTo>
                    <a:pt x="0" y="55614"/>
                    <a:pt x="55614" y="0"/>
                    <a:pt x="124218" y="0"/>
                  </a:cubicBezTo>
                  <a:lnTo>
                    <a:pt x="1946083" y="0"/>
                  </a:lnTo>
                  <a:cubicBezTo>
                    <a:pt x="2014687" y="0"/>
                    <a:pt x="2070301" y="55614"/>
                    <a:pt x="2070301" y="124218"/>
                  </a:cubicBezTo>
                  <a:lnTo>
                    <a:pt x="2070301" y="1117962"/>
                  </a:lnTo>
                  <a:cubicBezTo>
                    <a:pt x="2070301" y="1186566"/>
                    <a:pt x="2014687" y="1242180"/>
                    <a:pt x="1946083" y="1242180"/>
                  </a:cubicBezTo>
                  <a:lnTo>
                    <a:pt x="124218" y="1242180"/>
                  </a:lnTo>
                  <a:cubicBezTo>
                    <a:pt x="55614" y="1242180"/>
                    <a:pt x="0" y="1186566"/>
                    <a:pt x="0" y="1117962"/>
                  </a:cubicBezTo>
                  <a:lnTo>
                    <a:pt x="0" y="12421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342" tIns="97342" rIns="97342" bIns="9734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the axons of the optic nerve are compressed at the optic disc</a:t>
              </a:r>
              <a:endParaRPr lang="en-US" sz="1600" kern="1200"/>
            </a:p>
          </p:txBody>
        </p:sp>
        <p:sp>
          <p:nvSpPr>
            <p:cNvPr id="21" name="Freeform 20"/>
            <p:cNvSpPr/>
            <p:nvPr/>
          </p:nvSpPr>
          <p:spPr>
            <a:xfrm rot="21600000">
              <a:off x="6851169" y="5216489"/>
              <a:ext cx="352988" cy="513435"/>
            </a:xfrm>
            <a:custGeom>
              <a:avLst/>
              <a:gdLst>
                <a:gd name="connsiteX0" fmla="*/ 0 w 352988"/>
                <a:gd name="connsiteY0" fmla="*/ 102687 h 513434"/>
                <a:gd name="connsiteX1" fmla="*/ 176494 w 352988"/>
                <a:gd name="connsiteY1" fmla="*/ 102687 h 513434"/>
                <a:gd name="connsiteX2" fmla="*/ 176494 w 352988"/>
                <a:gd name="connsiteY2" fmla="*/ 0 h 513434"/>
                <a:gd name="connsiteX3" fmla="*/ 352988 w 352988"/>
                <a:gd name="connsiteY3" fmla="*/ 256717 h 513434"/>
                <a:gd name="connsiteX4" fmla="*/ 176494 w 352988"/>
                <a:gd name="connsiteY4" fmla="*/ 513434 h 513434"/>
                <a:gd name="connsiteX5" fmla="*/ 176494 w 352988"/>
                <a:gd name="connsiteY5" fmla="*/ 410747 h 513434"/>
                <a:gd name="connsiteX6" fmla="*/ 0 w 352988"/>
                <a:gd name="connsiteY6" fmla="*/ 410747 h 513434"/>
                <a:gd name="connsiteX7" fmla="*/ 0 w 352988"/>
                <a:gd name="connsiteY7" fmla="*/ 102687 h 5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988" h="513434">
                  <a:moveTo>
                    <a:pt x="352988" y="410747"/>
                  </a:moveTo>
                  <a:lnTo>
                    <a:pt x="176494" y="410747"/>
                  </a:lnTo>
                  <a:lnTo>
                    <a:pt x="176494" y="513434"/>
                  </a:lnTo>
                  <a:lnTo>
                    <a:pt x="0" y="256717"/>
                  </a:lnTo>
                  <a:lnTo>
                    <a:pt x="176494" y="0"/>
                  </a:lnTo>
                  <a:lnTo>
                    <a:pt x="176494" y="102687"/>
                  </a:lnTo>
                  <a:lnTo>
                    <a:pt x="352988" y="102687"/>
                  </a:lnTo>
                  <a:lnTo>
                    <a:pt x="352988" y="41074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896" tIns="102688" rIns="0" bIns="102687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614364" y="4744079"/>
              <a:ext cx="2070301" cy="1458258"/>
            </a:xfrm>
            <a:custGeom>
              <a:avLst/>
              <a:gdLst>
                <a:gd name="connsiteX0" fmla="*/ 0 w 2070301"/>
                <a:gd name="connsiteY0" fmla="*/ 145826 h 1458258"/>
                <a:gd name="connsiteX1" fmla="*/ 145826 w 2070301"/>
                <a:gd name="connsiteY1" fmla="*/ 0 h 1458258"/>
                <a:gd name="connsiteX2" fmla="*/ 1924475 w 2070301"/>
                <a:gd name="connsiteY2" fmla="*/ 0 h 1458258"/>
                <a:gd name="connsiteX3" fmla="*/ 2070301 w 2070301"/>
                <a:gd name="connsiteY3" fmla="*/ 145826 h 1458258"/>
                <a:gd name="connsiteX4" fmla="*/ 2070301 w 2070301"/>
                <a:gd name="connsiteY4" fmla="*/ 1312432 h 1458258"/>
                <a:gd name="connsiteX5" fmla="*/ 1924475 w 2070301"/>
                <a:gd name="connsiteY5" fmla="*/ 1458258 h 1458258"/>
                <a:gd name="connsiteX6" fmla="*/ 145826 w 2070301"/>
                <a:gd name="connsiteY6" fmla="*/ 1458258 h 1458258"/>
                <a:gd name="connsiteX7" fmla="*/ 0 w 2070301"/>
                <a:gd name="connsiteY7" fmla="*/ 1312432 h 1458258"/>
                <a:gd name="connsiteX8" fmla="*/ 0 w 2070301"/>
                <a:gd name="connsiteY8" fmla="*/ 145826 h 145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458258">
                  <a:moveTo>
                    <a:pt x="0" y="145826"/>
                  </a:moveTo>
                  <a:cubicBezTo>
                    <a:pt x="0" y="65289"/>
                    <a:pt x="65289" y="0"/>
                    <a:pt x="145826" y="0"/>
                  </a:cubicBezTo>
                  <a:lnTo>
                    <a:pt x="1924475" y="0"/>
                  </a:lnTo>
                  <a:cubicBezTo>
                    <a:pt x="2005012" y="0"/>
                    <a:pt x="2070301" y="65289"/>
                    <a:pt x="2070301" y="145826"/>
                  </a:cubicBezTo>
                  <a:lnTo>
                    <a:pt x="2070301" y="1312432"/>
                  </a:lnTo>
                  <a:cubicBezTo>
                    <a:pt x="2070301" y="1392969"/>
                    <a:pt x="2005012" y="1458258"/>
                    <a:pt x="1924475" y="1458258"/>
                  </a:cubicBezTo>
                  <a:lnTo>
                    <a:pt x="145826" y="1458258"/>
                  </a:lnTo>
                  <a:cubicBezTo>
                    <a:pt x="65289" y="1458258"/>
                    <a:pt x="0" y="1392969"/>
                    <a:pt x="0" y="1312432"/>
                  </a:cubicBezTo>
                  <a:lnTo>
                    <a:pt x="0" y="145826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71" tIns="103671" rIns="103671" bIns="10367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This lack of nutrition of the optic nerve fibers, which causes death of the involved fibers </a:t>
              </a:r>
              <a:endParaRPr lang="en-US" sz="1600" kern="1200"/>
            </a:p>
          </p:txBody>
        </p:sp>
        <p:sp>
          <p:nvSpPr>
            <p:cNvPr id="23" name="Freeform 22"/>
            <p:cNvSpPr/>
            <p:nvPr/>
          </p:nvSpPr>
          <p:spPr>
            <a:xfrm rot="21600000">
              <a:off x="4203979" y="5216489"/>
              <a:ext cx="290006" cy="513435"/>
            </a:xfrm>
            <a:custGeom>
              <a:avLst/>
              <a:gdLst>
                <a:gd name="connsiteX0" fmla="*/ 0 w 290005"/>
                <a:gd name="connsiteY0" fmla="*/ 102687 h 513434"/>
                <a:gd name="connsiteX1" fmla="*/ 145003 w 290005"/>
                <a:gd name="connsiteY1" fmla="*/ 102687 h 513434"/>
                <a:gd name="connsiteX2" fmla="*/ 145003 w 290005"/>
                <a:gd name="connsiteY2" fmla="*/ 0 h 513434"/>
                <a:gd name="connsiteX3" fmla="*/ 290005 w 290005"/>
                <a:gd name="connsiteY3" fmla="*/ 256717 h 513434"/>
                <a:gd name="connsiteX4" fmla="*/ 145003 w 290005"/>
                <a:gd name="connsiteY4" fmla="*/ 513434 h 513434"/>
                <a:gd name="connsiteX5" fmla="*/ 145003 w 290005"/>
                <a:gd name="connsiteY5" fmla="*/ 410747 h 513434"/>
                <a:gd name="connsiteX6" fmla="*/ 0 w 290005"/>
                <a:gd name="connsiteY6" fmla="*/ 410747 h 513434"/>
                <a:gd name="connsiteX7" fmla="*/ 0 w 290005"/>
                <a:gd name="connsiteY7" fmla="*/ 102687 h 5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005" h="513434">
                  <a:moveTo>
                    <a:pt x="290005" y="410747"/>
                  </a:moveTo>
                  <a:lnTo>
                    <a:pt x="145002" y="410747"/>
                  </a:lnTo>
                  <a:lnTo>
                    <a:pt x="145002" y="513434"/>
                  </a:lnTo>
                  <a:lnTo>
                    <a:pt x="0" y="256717"/>
                  </a:lnTo>
                  <a:lnTo>
                    <a:pt x="145002" y="0"/>
                  </a:lnTo>
                  <a:lnTo>
                    <a:pt x="145002" y="102687"/>
                  </a:lnTo>
                  <a:lnTo>
                    <a:pt x="290005" y="102687"/>
                  </a:lnTo>
                  <a:lnTo>
                    <a:pt x="290005" y="410747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001" tIns="102688" rIns="1" bIns="102687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996882" y="4852117"/>
              <a:ext cx="2070301" cy="1242180"/>
            </a:xfrm>
            <a:custGeom>
              <a:avLst/>
              <a:gdLst>
                <a:gd name="connsiteX0" fmla="*/ 0 w 2070301"/>
                <a:gd name="connsiteY0" fmla="*/ 124218 h 1242180"/>
                <a:gd name="connsiteX1" fmla="*/ 124218 w 2070301"/>
                <a:gd name="connsiteY1" fmla="*/ 0 h 1242180"/>
                <a:gd name="connsiteX2" fmla="*/ 1946083 w 2070301"/>
                <a:gd name="connsiteY2" fmla="*/ 0 h 1242180"/>
                <a:gd name="connsiteX3" fmla="*/ 2070301 w 2070301"/>
                <a:gd name="connsiteY3" fmla="*/ 124218 h 1242180"/>
                <a:gd name="connsiteX4" fmla="*/ 2070301 w 2070301"/>
                <a:gd name="connsiteY4" fmla="*/ 1117962 h 1242180"/>
                <a:gd name="connsiteX5" fmla="*/ 1946083 w 2070301"/>
                <a:gd name="connsiteY5" fmla="*/ 1242180 h 1242180"/>
                <a:gd name="connsiteX6" fmla="*/ 124218 w 2070301"/>
                <a:gd name="connsiteY6" fmla="*/ 1242180 h 1242180"/>
                <a:gd name="connsiteX7" fmla="*/ 0 w 2070301"/>
                <a:gd name="connsiteY7" fmla="*/ 1117962 h 1242180"/>
                <a:gd name="connsiteX8" fmla="*/ 0 w 2070301"/>
                <a:gd name="connsiteY8" fmla="*/ 124218 h 124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301" h="1242180">
                  <a:moveTo>
                    <a:pt x="0" y="124218"/>
                  </a:moveTo>
                  <a:cubicBezTo>
                    <a:pt x="0" y="55614"/>
                    <a:pt x="55614" y="0"/>
                    <a:pt x="124218" y="0"/>
                  </a:cubicBezTo>
                  <a:lnTo>
                    <a:pt x="1946083" y="0"/>
                  </a:lnTo>
                  <a:cubicBezTo>
                    <a:pt x="2014687" y="0"/>
                    <a:pt x="2070301" y="55614"/>
                    <a:pt x="2070301" y="124218"/>
                  </a:cubicBezTo>
                  <a:lnTo>
                    <a:pt x="2070301" y="1117962"/>
                  </a:lnTo>
                  <a:cubicBezTo>
                    <a:pt x="2070301" y="1186566"/>
                    <a:pt x="2014687" y="1242180"/>
                    <a:pt x="1946083" y="1242180"/>
                  </a:cubicBezTo>
                  <a:lnTo>
                    <a:pt x="124218" y="1242180"/>
                  </a:lnTo>
                  <a:cubicBezTo>
                    <a:pt x="55614" y="1242180"/>
                    <a:pt x="0" y="1186566"/>
                    <a:pt x="0" y="1117962"/>
                  </a:cubicBezTo>
                  <a:lnTo>
                    <a:pt x="0" y="12421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582" tIns="112582" rIns="112582" bIns="11258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Blindness</a:t>
              </a:r>
              <a:endParaRPr lang="en-US" sz="1600" kern="12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55497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2531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6" descr="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977" y="1340768"/>
            <a:ext cx="47364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4799" y="359575"/>
            <a:ext cx="10969943" cy="64900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200" dirty="0" smtClean="0"/>
              <a:t>Cataract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49796" y="980728"/>
            <a:ext cx="11029607" cy="7200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/>
          <p:cNvSpPr txBox="1">
            <a:spLocks/>
          </p:cNvSpPr>
          <p:nvPr/>
        </p:nvSpPr>
        <p:spPr>
          <a:xfrm>
            <a:off x="568919" y="1224050"/>
            <a:ext cx="11010483" cy="3213061"/>
          </a:xfrm>
          <a:prstGeom prst="rect">
            <a:avLst/>
          </a:prstGeom>
        </p:spPr>
        <p:txBody>
          <a:bodyPr/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Lens clouds </a:t>
            </a:r>
            <a:r>
              <a:rPr lang="en-US" sz="1800" dirty="0" smtClean="0"/>
              <a:t>up.</a:t>
            </a:r>
          </a:p>
          <a:p>
            <a:endParaRPr lang="en-US" sz="500" dirty="0"/>
          </a:p>
          <a:p>
            <a:r>
              <a:rPr lang="en-US" sz="1800" dirty="0"/>
              <a:t>Must be </a:t>
            </a:r>
            <a:r>
              <a:rPr lang="en-US" sz="1800" dirty="0" smtClean="0"/>
              <a:t>removed.</a:t>
            </a:r>
          </a:p>
          <a:p>
            <a:endParaRPr lang="en-US" sz="500" dirty="0"/>
          </a:p>
          <a:p>
            <a:r>
              <a:rPr lang="en-US" sz="1800" dirty="0"/>
              <a:t>Typical to replace lens with </a:t>
            </a:r>
            <a:r>
              <a:rPr lang="en-US" sz="1800" dirty="0" smtClean="0"/>
              <a:t>implant.</a:t>
            </a:r>
          </a:p>
          <a:p>
            <a:endParaRPr lang="en-US" sz="500" dirty="0"/>
          </a:p>
          <a:p>
            <a:r>
              <a:rPr lang="en-US" sz="1800" dirty="0"/>
              <a:t>Can get clouding </a:t>
            </a:r>
            <a:r>
              <a:rPr lang="en-US" sz="1800" dirty="0" smtClean="0"/>
              <a:t>repeat.</a:t>
            </a:r>
          </a:p>
          <a:p>
            <a:endParaRPr lang="en-US" sz="500" dirty="0"/>
          </a:p>
          <a:p>
            <a:r>
              <a:rPr lang="en-US" sz="1800" dirty="0"/>
              <a:t>Laser </a:t>
            </a:r>
            <a:r>
              <a:rPr lang="en-US" sz="1800" dirty="0" smtClean="0"/>
              <a:t>removal.</a:t>
            </a:r>
          </a:p>
          <a:p>
            <a:endParaRPr lang="en-US" sz="500" dirty="0" smtClean="0"/>
          </a:p>
          <a:p>
            <a:pPr>
              <a:lnSpc>
                <a:spcPts val="2000"/>
              </a:lnSpc>
              <a:tabLst/>
            </a:pPr>
            <a:r>
              <a:rPr lang="en-US" altLang="zh-CN" sz="1800" dirty="0" smtClean="0"/>
              <a:t>Cataracts occurs </a:t>
            </a:r>
            <a:r>
              <a:rPr lang="en-US" altLang="zh-CN" sz="1800" dirty="0"/>
              <a:t>in older </a:t>
            </a:r>
            <a:r>
              <a:rPr lang="en-US" altLang="zh-CN" sz="1800" dirty="0" smtClean="0"/>
              <a:t>people is a cloudy  </a:t>
            </a:r>
            <a:r>
              <a:rPr lang="en-US" altLang="zh-CN" sz="1800" dirty="0"/>
              <a:t>or opaque area or </a:t>
            </a:r>
            <a:r>
              <a:rPr lang="en-US" altLang="zh-CN" sz="1800" dirty="0" smtClean="0"/>
              <a:t>areas in </a:t>
            </a:r>
            <a:r>
              <a:rPr lang="en-US" altLang="zh-CN" sz="1800" dirty="0"/>
              <a:t>the </a:t>
            </a:r>
            <a:r>
              <a:rPr lang="en-US" altLang="zh-CN" sz="1800" dirty="0" smtClean="0"/>
              <a:t>lens the </a:t>
            </a:r>
            <a:r>
              <a:rPr lang="en-US" altLang="zh-CN" sz="1800" dirty="0"/>
              <a:t>proteins in some </a:t>
            </a:r>
            <a:r>
              <a:rPr lang="en-US" altLang="zh-CN" sz="1800" dirty="0" smtClean="0"/>
              <a:t>lens fibers become </a:t>
            </a:r>
            <a:r>
              <a:rPr lang="en-US" altLang="zh-CN" sz="1800" dirty="0"/>
              <a:t>denatured and </a:t>
            </a:r>
            <a:r>
              <a:rPr lang="en-US" altLang="zh-CN" sz="1800" dirty="0" smtClean="0"/>
              <a:t>coagulate to form </a:t>
            </a:r>
            <a:r>
              <a:rPr lang="en-US" altLang="zh-CN" sz="1800" dirty="0"/>
              <a:t>opaque </a:t>
            </a:r>
            <a:r>
              <a:rPr lang="en-US" altLang="zh-CN" sz="1800" dirty="0" smtClean="0"/>
              <a:t>areas When a cataract has obscured light transmission  </a:t>
            </a:r>
            <a:r>
              <a:rPr lang="en-US" altLang="zh-CN" sz="1800" dirty="0"/>
              <a:t>so greatly that </a:t>
            </a:r>
            <a:r>
              <a:rPr lang="en-US" altLang="zh-CN" sz="1800" dirty="0" smtClean="0"/>
              <a:t>it impairs </a:t>
            </a:r>
            <a:r>
              <a:rPr lang="en-US" altLang="zh-CN" sz="1800" dirty="0"/>
              <a:t>vision</a:t>
            </a:r>
            <a:r>
              <a:rPr lang="en-US" altLang="zh-CN" sz="1800" dirty="0" smtClean="0"/>
              <a:t>.</a:t>
            </a:r>
          </a:p>
          <a:p>
            <a:r>
              <a:rPr lang="en-US" sz="1800" dirty="0">
                <a:solidFill>
                  <a:srgbClr val="00B050"/>
                </a:solidFill>
              </a:rPr>
              <a:t>Cataracts:</a:t>
            </a:r>
            <a:r>
              <a:rPr lang="ar-SA" sz="1800" dirty="0">
                <a:solidFill>
                  <a:srgbClr val="00B050"/>
                </a:solidFill>
              </a:rPr>
              <a:t> </a:t>
            </a:r>
            <a:r>
              <a:rPr lang="ar-SA" sz="1800" dirty="0" err="1">
                <a:solidFill>
                  <a:srgbClr val="00B050"/>
                </a:solidFill>
              </a:rPr>
              <a:t>الموية</a:t>
            </a:r>
            <a:r>
              <a:rPr lang="ar-SA" sz="1800" dirty="0">
                <a:solidFill>
                  <a:srgbClr val="00B050"/>
                </a:solidFill>
              </a:rPr>
              <a:t> </a:t>
            </a:r>
            <a:r>
              <a:rPr lang="ar-SA" sz="1800" dirty="0" smtClean="0">
                <a:solidFill>
                  <a:srgbClr val="00B050"/>
                </a:solidFill>
              </a:rPr>
              <a:t>البيضاء، </a:t>
            </a:r>
            <a:r>
              <a:rPr lang="ar-SA" sz="1800" dirty="0">
                <a:solidFill>
                  <a:srgbClr val="00B050"/>
                </a:solidFill>
              </a:rPr>
              <a:t>هي عبارة عن بروتينات مترسبة في داخل </a:t>
            </a:r>
            <a:r>
              <a:rPr lang="ar-SA" sz="1800" dirty="0" smtClean="0">
                <a:solidFill>
                  <a:srgbClr val="00B050"/>
                </a:solidFill>
              </a:rPr>
              <a:t>العدسة </a:t>
            </a:r>
            <a:endParaRPr lang="ar-SA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The lens becomes opaque so when you look at the patients eye you’ll see grey spots inside the lens.</a:t>
            </a:r>
          </a:p>
          <a:p>
            <a:r>
              <a:rPr lang="ar-SA" sz="1800" dirty="0">
                <a:solidFill>
                  <a:srgbClr val="00B050"/>
                </a:solidFill>
              </a:rPr>
              <a:t>تمنع عبور الضوء </a:t>
            </a:r>
            <a:r>
              <a:rPr lang="ar-SA" sz="1800" dirty="0" smtClean="0">
                <a:solidFill>
                  <a:srgbClr val="00B050"/>
                </a:solidFill>
              </a:rPr>
              <a:t>فيحطون له </a:t>
            </a:r>
            <a:r>
              <a:rPr lang="ar-SA" sz="1800" dirty="0">
                <a:solidFill>
                  <a:srgbClr val="00B050"/>
                </a:solidFill>
              </a:rPr>
              <a:t>عدسة صناعية</a:t>
            </a:r>
          </a:p>
          <a:p>
            <a:r>
              <a:rPr lang="en-US" sz="1800" dirty="0">
                <a:solidFill>
                  <a:srgbClr val="00B050"/>
                </a:solidFill>
              </a:rPr>
              <a:t>Happens with elders or with diabetic patient or trauma.</a:t>
            </a:r>
            <a:r>
              <a:rPr lang="ar-SA" sz="1800" dirty="0">
                <a:solidFill>
                  <a:srgbClr val="00B050"/>
                </a:solidFill>
              </a:rPr>
              <a:t> </a:t>
            </a:r>
            <a:endParaRPr lang="en-US" sz="1800" dirty="0">
              <a:solidFill>
                <a:srgbClr val="00B050"/>
              </a:solidFill>
            </a:endParaRPr>
          </a:p>
          <a:p>
            <a:pPr>
              <a:lnSpc>
                <a:spcPts val="2000"/>
              </a:lnSpc>
              <a:tabLst/>
            </a:pPr>
            <a:endParaRPr lang="en-US" altLang="zh-CN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95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3830" r="9238" b="3078"/>
          <a:stretch/>
        </p:blipFill>
        <p:spPr bwMode="auto">
          <a:xfrm>
            <a:off x="7894612" y="2564904"/>
            <a:ext cx="368479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Binocular vision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354654"/>
            <a:ext cx="10969943" cy="5184576"/>
          </a:xfrm>
        </p:spPr>
        <p:txBody>
          <a:bodyPr>
            <a:normAutofit/>
          </a:bodyPr>
          <a:lstStyle/>
          <a:p>
            <a:r>
              <a:rPr lang="en-US" sz="1800" dirty="0"/>
              <a:t>are the areas in the  </a:t>
            </a:r>
            <a:r>
              <a:rPr lang="en-US" sz="1800" dirty="0" err="1"/>
              <a:t>centre</a:t>
            </a:r>
            <a:r>
              <a:rPr lang="en-US" sz="1800" dirty="0"/>
              <a:t> of visual field of the two eyes in which any object in this area will be seen by both eyes</a:t>
            </a:r>
            <a:r>
              <a:rPr lang="en-US" sz="1800" dirty="0" smtClean="0"/>
              <a:t>.</a:t>
            </a:r>
          </a:p>
          <a:p>
            <a:endParaRPr lang="en-US" sz="200" dirty="0" smtClean="0"/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Binocular Vision for: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Large </a:t>
            </a:r>
            <a:r>
              <a:rPr lang="en-US" sz="1800" dirty="0"/>
              <a:t>visual </a:t>
            </a:r>
            <a:r>
              <a:rPr lang="en-US" sz="1800" dirty="0" smtClean="0"/>
              <a:t>field.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cancel </a:t>
            </a:r>
            <a:r>
              <a:rPr lang="en-US" sz="1800" dirty="0"/>
              <a:t>the effect of blind </a:t>
            </a:r>
            <a:r>
              <a:rPr lang="en-US" sz="1800" dirty="0" smtClean="0"/>
              <a:t>spot.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stereoscopic vision.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one </a:t>
            </a:r>
            <a:r>
              <a:rPr lang="en-US" sz="1800" dirty="0"/>
              <a:t>eye lesion does not affect </a:t>
            </a:r>
            <a:r>
              <a:rPr lang="en-US" sz="1800" dirty="0" smtClean="0"/>
              <a:t>vision. </a:t>
            </a:r>
            <a:endParaRPr lang="en-US" sz="1800" dirty="0"/>
          </a:p>
          <a:p>
            <a:endParaRPr lang="en-US" sz="500" dirty="0" smtClean="0"/>
          </a:p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Monocular and binocular visual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fields: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dashed line encloses the visual field of the left </a:t>
            </a:r>
            <a:r>
              <a:rPr lang="en-US" sz="1800" dirty="0" smtClean="0"/>
              <a:t>eye</a:t>
            </a:r>
            <a:r>
              <a:rPr lang="en-US" sz="1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solid line, that of the right eye. </a:t>
            </a: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common area (heart-shaped in the center) is viewed with binocular vision.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dirty="0"/>
              <a:t>The colored areas are viewed with monocular </a:t>
            </a:r>
            <a:r>
              <a:rPr lang="en-US" sz="1800" dirty="0" smtClean="0"/>
              <a:t>vision.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199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1317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Lenses - Principles </a:t>
            </a:r>
            <a:r>
              <a:rPr lang="en-US" dirty="0"/>
              <a:t>of </a:t>
            </a:r>
            <a:r>
              <a:rPr lang="en-US" dirty="0" smtClean="0"/>
              <a:t>Optics</a:t>
            </a:r>
            <a:br>
              <a:rPr lang="en-US" dirty="0" smtClean="0"/>
            </a:br>
            <a:r>
              <a:rPr lang="en-US" dirty="0" smtClean="0"/>
              <a:t>(image forming mechanism)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513715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Image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Formation: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Principles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of Optic:</a:t>
            </a:r>
          </a:p>
          <a:p>
            <a:pPr>
              <a:lnSpc>
                <a:spcPct val="80000"/>
              </a:lnSpc>
              <a:buFont typeface="Courier New" charset="0"/>
              <a:buChar char="o"/>
              <a:defRPr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</a:rPr>
              <a:t>principle focus</a:t>
            </a:r>
            <a:r>
              <a:rPr lang="en-US" sz="17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17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600" dirty="0"/>
              <a:t>parallel rays strike biconvex lens refracted in a point is PF.</a:t>
            </a:r>
          </a:p>
          <a:p>
            <a:pPr>
              <a:lnSpc>
                <a:spcPct val="80000"/>
              </a:lnSpc>
              <a:buFont typeface="Courier New" charset="0"/>
              <a:buChar char="o"/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</a:rPr>
              <a:t>principle axis</a:t>
            </a:r>
            <a:r>
              <a:rPr lang="en-US" sz="17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1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600" dirty="0"/>
              <a:t> PF lies on line pass through centers of lens </a:t>
            </a:r>
            <a:r>
              <a:rPr lang="en-US" sz="1600" dirty="0" smtClean="0"/>
              <a:t>curvatures.</a:t>
            </a:r>
            <a:endParaRPr lang="en-US" sz="1600" dirty="0"/>
          </a:p>
          <a:p>
            <a:pPr>
              <a:lnSpc>
                <a:spcPct val="80000"/>
              </a:lnSpc>
              <a:buFont typeface="Courier New" charset="0"/>
              <a:buChar char="o"/>
              <a:defRPr/>
            </a:pPr>
            <a:endParaRPr lang="en-US" sz="17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buFont typeface="Courier New" charset="0"/>
              <a:buChar char="o"/>
              <a:defRPr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</a:rPr>
              <a:t>Principal focal distance</a:t>
            </a:r>
            <a:r>
              <a:rPr lang="en-US" sz="17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17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600" dirty="0"/>
              <a:t>distance between lens &amp; PF.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Biconvex lens(</a:t>
            </a:r>
            <a:r>
              <a:rPr lang="en-US" sz="1600" dirty="0"/>
              <a:t>converge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&amp; biconcave lens(</a:t>
            </a:r>
            <a:r>
              <a:rPr lang="en-US" sz="1600" dirty="0"/>
              <a:t>diverge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buFont typeface="Courier New" charset="0"/>
              <a:buChar char="o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b="9990"/>
          <a:stretch>
            <a:fillRect/>
          </a:stretch>
        </p:blipFill>
        <p:spPr bwMode="auto">
          <a:xfrm>
            <a:off x="3070075" y="1219200"/>
            <a:ext cx="8509327" cy="2065784"/>
          </a:xfrm>
          <a:prstGeom prst="rect">
            <a:avLst/>
          </a:prstGeom>
          <a:noFill/>
        </p:spPr>
      </p:pic>
      <p:pic>
        <p:nvPicPr>
          <p:cNvPr id="6" name="Picture 3" descr="conv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6624" y="3933056"/>
            <a:ext cx="3694874" cy="229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596537" y="0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8184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Cont.</a:t>
            </a:r>
            <a:endParaRPr lang="en-US" sz="3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1" y="1291208"/>
            <a:ext cx="6421056" cy="47300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Bicon</a:t>
            </a:r>
            <a:r>
              <a:rPr lang="en-US" sz="2000" u="sng" dirty="0" smtClean="0">
                <a:solidFill>
                  <a:schemeClr val="bg2">
                    <a:lumMod val="50000"/>
                  </a:schemeClr>
                </a:solidFill>
              </a:rPr>
              <a:t>vex</a:t>
            </a:r>
            <a:r>
              <a:rPr lang="en-US" sz="2000" dirty="0" smtClean="0"/>
              <a:t> </a:t>
            </a:r>
            <a:r>
              <a:rPr lang="en-US" sz="2000" dirty="0"/>
              <a:t>lens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(converge) </a:t>
            </a:r>
            <a:r>
              <a:rPr lang="en-US" sz="2000" dirty="0"/>
              <a:t>&amp; bicon</a:t>
            </a:r>
            <a:r>
              <a:rPr lang="en-US" sz="2000" u="sng" dirty="0">
                <a:solidFill>
                  <a:schemeClr val="bg2">
                    <a:lumMod val="50000"/>
                  </a:schemeClr>
                </a:solidFill>
              </a:rPr>
              <a:t>cave</a:t>
            </a:r>
            <a:r>
              <a:rPr lang="en-US" sz="2000" dirty="0"/>
              <a:t> </a:t>
            </a:r>
            <a:r>
              <a:rPr lang="en-US" sz="2000" dirty="0" smtClean="0"/>
              <a:t>lens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(diverge).</a:t>
            </a:r>
          </a:p>
          <a:p>
            <a:endParaRPr lang="en-US" sz="5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/>
              <a:t>Diopter </a:t>
            </a:r>
            <a:r>
              <a:rPr lang="en-US" sz="2000" dirty="0" smtClean="0"/>
              <a:t>( The </a:t>
            </a:r>
            <a:r>
              <a:rPr lang="en-US" sz="2000" dirty="0"/>
              <a:t>distance beyond a convex lens at which parallel rays converge to a common focal point </a:t>
            </a:r>
            <a:r>
              <a:rPr lang="en-US" sz="2000" dirty="0" smtClean="0"/>
              <a:t>).</a:t>
            </a:r>
          </a:p>
          <a:p>
            <a:endParaRPr lang="en-US" sz="500" dirty="0" smtClean="0"/>
          </a:p>
          <a:p>
            <a:r>
              <a:rPr lang="en-US" sz="2000" dirty="0" smtClean="0"/>
              <a:t>Ex: if </a:t>
            </a:r>
            <a:r>
              <a:rPr lang="en-US" sz="2000" dirty="0"/>
              <a:t>Principal focal distance of a lens is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25cm</a:t>
            </a:r>
            <a:r>
              <a:rPr lang="en-US" sz="2000" dirty="0"/>
              <a:t>, so its R.P</a:t>
            </a:r>
            <a:r>
              <a:rPr lang="en-US" sz="2000" dirty="0" smtClean="0"/>
              <a:t>=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/ 0.25 meter </a:t>
            </a:r>
            <a:r>
              <a:rPr lang="en-US" sz="2000" dirty="0"/>
              <a:t>=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4D </a:t>
            </a:r>
            <a:endParaRPr lang="en-US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5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The greater the curvature of the lens, the greater the refractive power of the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eye.</a:t>
            </a:r>
          </a:p>
          <a:p>
            <a:endParaRPr lang="en-US" sz="5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/>
              <a:t>If the lens has exactly the proper curvature, parallel light rays passing through each part of the lens will be bent exactly enough so that all the rays will pass through a single point, which is called the Focal point.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564" y="1463842"/>
            <a:ext cx="3501078" cy="4773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29680" y="2205280"/>
            <a:ext cx="836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Light source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10977298" y="4653136"/>
            <a:ext cx="836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Light source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2842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Eye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57" y="3085343"/>
            <a:ext cx="3879618" cy="3181757"/>
          </a:xfrm>
        </p:spPr>
      </p:pic>
      <p:sp>
        <p:nvSpPr>
          <p:cNvPr id="17" name="Content Placeholder 3"/>
          <p:cNvSpPr txBox="1">
            <a:spLocks/>
          </p:cNvSpPr>
          <p:nvPr/>
        </p:nvSpPr>
        <p:spPr>
          <a:xfrm>
            <a:off x="609460" y="2612381"/>
            <a:ext cx="10969943" cy="3664064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612090" y="1260638"/>
            <a:ext cx="5484952" cy="1800425"/>
          </a:xfrm>
          <a:prstGeom prst="rect">
            <a:avLst/>
          </a:prstGeom>
        </p:spPr>
        <p:txBody>
          <a:bodyPr vert="horz" lIns="101590" tIns="50795" rIns="101590" bIns="50795">
            <a:normAutofit lnSpcReduction="10000"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dirty="0" smtClean="0"/>
              <a:t>Human </a:t>
            </a:r>
            <a:r>
              <a:rPr lang="en-US" sz="1800" dirty="0"/>
              <a:t>vision is one of the most complex visual systems among animals.</a:t>
            </a:r>
          </a:p>
          <a:p>
            <a:pPr defTabSz="914400"/>
            <a:r>
              <a:rPr lang="en-US" sz="1800" dirty="0"/>
              <a:t>The eye is a complex sensory organ, which </a:t>
            </a:r>
            <a:r>
              <a:rPr lang="en-US" sz="1800" dirty="0" smtClean="0"/>
              <a:t>is capable  </a:t>
            </a:r>
            <a:r>
              <a:rPr lang="en-US" sz="1800" dirty="0"/>
              <a:t>of transduction physical stimuli of light rays into electrical and chemical signals that can be interpreted by the brain to construct physical images.</a:t>
            </a:r>
          </a:p>
          <a:p>
            <a:pPr defTabSz="914400"/>
            <a:endParaRPr lang="en-US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621271277"/>
              </p:ext>
            </p:extLst>
          </p:nvPr>
        </p:nvGraphicFramePr>
        <p:xfrm>
          <a:off x="6713896" y="1617172"/>
          <a:ext cx="4390038" cy="221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575805520"/>
              </p:ext>
            </p:extLst>
          </p:nvPr>
        </p:nvGraphicFramePr>
        <p:xfrm>
          <a:off x="6288235" y="3317429"/>
          <a:ext cx="5241361" cy="306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238428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38428" y="114300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0414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Emmetropic</a:t>
            </a:r>
            <a:r>
              <a:rPr lang="en-US" sz="3200" dirty="0" smtClean="0"/>
              <a:t>: objects focused on retina (normal)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7973" y="1215055"/>
            <a:ext cx="10969943" cy="493776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Diopter:</a:t>
            </a:r>
          </a:p>
          <a:p>
            <a:pPr>
              <a:buFont typeface="Courier New" charset="0"/>
              <a:buChar char="o"/>
            </a:pPr>
            <a:r>
              <a:rPr lang="en-US" sz="1800" dirty="0" smtClean="0"/>
              <a:t>Measurement  </a:t>
            </a:r>
            <a:r>
              <a:rPr lang="en-US" sz="1800" dirty="0"/>
              <a:t>of refractive </a:t>
            </a:r>
            <a:r>
              <a:rPr lang="en-US" sz="1800" dirty="0" smtClean="0"/>
              <a:t>power.</a:t>
            </a:r>
            <a:endParaRPr lang="en-US" sz="1800" dirty="0"/>
          </a:p>
          <a:p>
            <a:pPr>
              <a:buFont typeface="Courier New" charset="0"/>
              <a:buChar char="o"/>
            </a:pPr>
            <a:r>
              <a:rPr lang="en-US" sz="1800" dirty="0"/>
              <a:t>Diopter =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1800" dirty="0"/>
              <a:t>  / Principal focal distance in </a:t>
            </a:r>
            <a:r>
              <a:rPr lang="en-US" sz="1800" dirty="0" smtClean="0"/>
              <a:t>meters.</a:t>
            </a:r>
            <a:endParaRPr lang="en-US" sz="1800" dirty="0"/>
          </a:p>
          <a:p>
            <a:pPr>
              <a:buFont typeface="Courier New" charset="0"/>
              <a:buChar char="o"/>
            </a:pPr>
            <a:r>
              <a:rPr lang="en-US" sz="1800" dirty="0" err="1"/>
              <a:t>Exp</a:t>
            </a:r>
            <a:r>
              <a:rPr lang="en-US" sz="1800" dirty="0"/>
              <a:t>/  if Principal focal distance of a lens is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25cm</a:t>
            </a:r>
            <a:r>
              <a:rPr lang="en-US" sz="1800" dirty="0" smtClean="0"/>
              <a:t>, so </a:t>
            </a:r>
            <a:r>
              <a:rPr lang="en-US" sz="1800" dirty="0"/>
              <a:t>its R.P</a:t>
            </a:r>
            <a:r>
              <a:rPr lang="en-US" sz="1800" dirty="0" smtClean="0"/>
              <a:t>=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/ 0.25 meter </a:t>
            </a:r>
            <a:r>
              <a:rPr lang="en-US" sz="1800" dirty="0"/>
              <a:t>=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4D </a:t>
            </a:r>
            <a:endParaRPr lang="en-US" sz="1800" dirty="0"/>
          </a:p>
          <a:p>
            <a:r>
              <a:rPr lang="en-US" sz="1800" dirty="0" err="1">
                <a:solidFill>
                  <a:srgbClr val="FF0000"/>
                </a:solidFill>
              </a:rPr>
              <a:t>Emmetropic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eye</a:t>
            </a:r>
            <a:r>
              <a:rPr lang="en-US" sz="1800" dirty="0">
                <a:solidFill>
                  <a:srgbClr val="FF0000"/>
                </a:solidFill>
              </a:rPr>
              <a:t>:</a:t>
            </a:r>
          </a:p>
          <a:p>
            <a:pPr>
              <a:buFont typeface="Courier New" charset="0"/>
              <a:buChar char="o"/>
            </a:pPr>
            <a:r>
              <a:rPr lang="en-US" sz="1800" dirty="0"/>
              <a:t>Normal eye has image on retina , has diopteric power of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59D </a:t>
            </a:r>
          </a:p>
          <a:p>
            <a:pPr>
              <a:buFont typeface="Courier New" charset="0"/>
              <a:buChar char="o"/>
            </a:pPr>
            <a:r>
              <a:rPr lang="en-US" sz="1800" dirty="0" smtClean="0"/>
              <a:t>Lens-retina distance =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17mm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(in males’),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15</a:t>
            </a:r>
            <a:r>
              <a:rPr lang="ar-SA" sz="1800" dirty="0" smtClean="0">
                <a:solidFill>
                  <a:schemeClr val="accent4">
                    <a:lumMod val="75000"/>
                  </a:schemeClr>
                </a:solidFill>
              </a:rPr>
              <a:t>mm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(in females’ slides).</a:t>
            </a:r>
          </a:p>
          <a:p>
            <a:pPr>
              <a:buFont typeface="Courier New" charset="0"/>
              <a:buChar char="o"/>
            </a:pPr>
            <a:r>
              <a:rPr lang="en-US" sz="1800" dirty="0" smtClean="0"/>
              <a:t>The </a:t>
            </a:r>
            <a:r>
              <a:rPr lang="en-US" sz="1800" dirty="0"/>
              <a:t>greater the curvature of the lens, </a:t>
            </a:r>
            <a:r>
              <a:rPr lang="en-US" sz="1800" dirty="0" smtClean="0"/>
              <a:t>the </a:t>
            </a:r>
            <a:r>
              <a:rPr lang="en-US" sz="1800" dirty="0"/>
              <a:t>greater the refractive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/>
              <a:t>     power </a:t>
            </a:r>
            <a:r>
              <a:rPr lang="en-US" sz="1800" dirty="0"/>
              <a:t>of the eye</a:t>
            </a:r>
            <a:r>
              <a:rPr lang="en-US" sz="1800" dirty="0"/>
              <a:t>.</a:t>
            </a:r>
            <a:endParaRPr lang="en-US" sz="1800" dirty="0"/>
          </a:p>
          <a:p>
            <a:r>
              <a:rPr lang="en-US" sz="1800" dirty="0">
                <a:solidFill>
                  <a:srgbClr val="00B050"/>
                </a:solidFill>
              </a:rPr>
              <a:t>Example: if principle focal distance is in cm and you’re asked to find it</a:t>
            </a:r>
            <a:r>
              <a:rPr lang="mr-IN" sz="1800" dirty="0">
                <a:solidFill>
                  <a:srgbClr val="00B050"/>
                </a:solidFill>
              </a:rPr>
              <a:t>’</a:t>
            </a:r>
            <a:r>
              <a:rPr lang="en-US" sz="1800" dirty="0">
                <a:solidFill>
                  <a:srgbClr val="00B050"/>
                </a:solidFill>
              </a:rPr>
              <a:t>s </a:t>
            </a:r>
            <a:r>
              <a:rPr lang="en-US" sz="1800" dirty="0" err="1">
                <a:solidFill>
                  <a:srgbClr val="00B050"/>
                </a:solidFill>
              </a:rPr>
              <a:t>refrective</a:t>
            </a:r>
            <a:r>
              <a:rPr lang="en-US" sz="1800" dirty="0">
                <a:solidFill>
                  <a:srgbClr val="00B050"/>
                </a:solidFill>
              </a:rPr>
              <a:t> power: 1 over (value in cm/100)= (Value in </a:t>
            </a:r>
            <a:r>
              <a:rPr lang="en-US" sz="1800" dirty="0" smtClean="0">
                <a:solidFill>
                  <a:srgbClr val="00B050"/>
                </a:solidFill>
              </a:rPr>
              <a:t>meters)db.</a:t>
            </a:r>
            <a:endParaRPr lang="en-US" sz="500" dirty="0" smtClean="0"/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endParaRPr lang="en-US" sz="500" dirty="0"/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Diopteric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power of the eye: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Cornea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40-45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n-US" sz="1800" dirty="0"/>
              <a:t> (max refraction) Lens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15-20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/>
              <a:t>Accomodation</a:t>
            </a:r>
            <a:r>
              <a:rPr lang="en-US" sz="1800" dirty="0"/>
              <a:t> by lens ....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+12 D 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2" descr="eye_emmetro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17061" y="3174530"/>
            <a:ext cx="4260855" cy="30880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8307" y="5247804"/>
            <a:ext cx="6061016" cy="1014726"/>
          </a:xfrm>
          <a:prstGeom prst="rect">
            <a:avLst/>
          </a:prstGeom>
          <a:noFill/>
          <a:ln>
            <a:solidFill>
              <a:schemeClr val="tx2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35661" y="5247804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8" y="1267311"/>
            <a:ext cx="2819208" cy="17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Errors of refraction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31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3178" y="1229234"/>
            <a:ext cx="3096344" cy="3275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</a:rPr>
              <a:t>Errors </a:t>
            </a:r>
            <a:r>
              <a:rPr lang="en-US" sz="1600" b="1" dirty="0">
                <a:solidFill>
                  <a:schemeClr val="bg1"/>
                </a:solidFill>
              </a:rPr>
              <a:t>of refraction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494" y="2073183"/>
            <a:ext cx="2061492" cy="4523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200" b="1" dirty="0" err="1">
                <a:solidFill>
                  <a:schemeClr val="accent2">
                    <a:lumMod val="75000"/>
                  </a:schemeClr>
                </a:solidFill>
              </a:rPr>
              <a:t>Hypermetropia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0" algn="ctr"/>
            <a:r>
              <a:rPr lang="en-US" sz="1050" b="1" dirty="0">
                <a:solidFill>
                  <a:schemeClr val="accent2">
                    <a:lumMod val="75000"/>
                  </a:schemeClr>
                </a:solidFill>
              </a:rPr>
              <a:t>(hyperopia = far-sightedness)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69062" y="2073183"/>
            <a:ext cx="2088232" cy="4523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Myopia (nearsightedness)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5406" y="2073183"/>
            <a:ext cx="2088232" cy="4523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Astigmatism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17734" y="2073183"/>
            <a:ext cx="2088232" cy="4523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1200" b="1" spc="-5" dirty="0" smtClean="0">
              <a:solidFill>
                <a:schemeClr val="accent2">
                  <a:lumMod val="75000"/>
                </a:schemeClr>
              </a:solidFill>
              <a:cs typeface="Comic Sans MS"/>
            </a:endParaRPr>
          </a:p>
          <a:p>
            <a:pPr lvl="0" algn="ctr"/>
            <a:r>
              <a:rPr lang="en-US" sz="1200" b="1" spc="-5" dirty="0" smtClean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Presbyopia</a:t>
            </a:r>
          </a:p>
          <a:p>
            <a:pPr lvl="0" algn="ctr"/>
            <a:endParaRPr lang="en-US" sz="1200" b="1" spc="-5" dirty="0">
              <a:solidFill>
                <a:schemeClr val="accent2">
                  <a:lumMod val="75000"/>
                </a:schemeClr>
              </a:solidFill>
              <a:cs typeface="Comic Sans M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765" y="2611761"/>
            <a:ext cx="2061492" cy="20344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Short </a:t>
            </a:r>
            <a:r>
              <a:rPr lang="en-US" sz="1100" dirty="0"/>
              <a:t>eyeball, focus behind retina,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An </a:t>
            </a:r>
            <a:r>
              <a:rPr lang="en-US" sz="1100" dirty="0"/>
              <a:t>affected individual has to use accommodation even for distant objects to bring image on retina causes muscular effort on </a:t>
            </a:r>
            <a:r>
              <a:rPr lang="en-US" sz="1100" dirty="0" err="1"/>
              <a:t>cilliary</a:t>
            </a:r>
            <a:r>
              <a:rPr lang="en-US" sz="1100" dirty="0"/>
              <a:t> muscle &amp; prolonged convergence , this leads to headache &amp; finally squint &amp; hypertrophy of </a:t>
            </a:r>
            <a:r>
              <a:rPr lang="en-US" sz="1100" dirty="0" err="1"/>
              <a:t>ciliary</a:t>
            </a:r>
            <a:r>
              <a:rPr lang="en-US" sz="1100" dirty="0"/>
              <a:t> muscle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C00000"/>
                </a:solidFill>
              </a:rPr>
              <a:t>correction </a:t>
            </a:r>
            <a:r>
              <a:rPr lang="en-US" sz="1100" dirty="0">
                <a:solidFill>
                  <a:srgbClr val="C00000"/>
                </a:solidFill>
              </a:rPr>
              <a:t>by biconvex lens.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95802" y="2611761"/>
            <a:ext cx="2061492" cy="20344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Genetic, large eye ball, long </a:t>
            </a:r>
            <a:r>
              <a:rPr lang="en-US" sz="1100" dirty="0" err="1"/>
              <a:t>anteroposterior</a:t>
            </a:r>
            <a:r>
              <a:rPr lang="en-US" sz="1100" dirty="0"/>
              <a:t> diameter,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refractive power of lens system or cornea due to its too curved surface or due to long </a:t>
            </a:r>
            <a:r>
              <a:rPr lang="en-US" sz="1100" dirty="0" err="1"/>
              <a:t>antero</a:t>
            </a:r>
            <a:r>
              <a:rPr lang="en-US" sz="1100" dirty="0"/>
              <a:t>-posterior diameter of the eye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 cause image to focus in front of retina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</a:rPr>
              <a:t>Correction by biconcave lens to diverge rays before strike lens)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05516" y="2611761"/>
            <a:ext cx="2061492" cy="20344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Uneven &amp;  ununiformed corneal curvature, very rare ununiformed lens curvature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Rays refracted to  diff focus blurred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</a:rPr>
              <a:t>Correction by cylindrical lens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44474" y="2611761"/>
            <a:ext cx="2061492" cy="20344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</a:rPr>
              <a:t>(eye near point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</a:rPr>
              <a:t>receeds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</a:rPr>
              <a:t> by age due to loss of </a:t>
            </a:r>
          </a:p>
          <a:p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</a:rPr>
              <a:t>accomodation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1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100" dirty="0" smtClean="0"/>
              <a:t>Focus </a:t>
            </a:r>
            <a:r>
              <a:rPr lang="en-US" sz="1100" dirty="0"/>
              <a:t>behind retina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100" dirty="0" smtClean="0">
                <a:solidFill>
                  <a:srgbClr val="C00000"/>
                </a:solidFill>
              </a:rPr>
              <a:t>correction </a:t>
            </a:r>
            <a:r>
              <a:rPr lang="en-US" sz="1100" dirty="0">
                <a:solidFill>
                  <a:srgbClr val="C00000"/>
                </a:solidFill>
              </a:rPr>
              <a:t>by biconvex lens </a:t>
            </a:r>
          </a:p>
        </p:txBody>
      </p:sp>
      <p:pic>
        <p:nvPicPr>
          <p:cNvPr id="2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9" b="4252"/>
          <a:stretch/>
        </p:blipFill>
        <p:spPr>
          <a:xfrm>
            <a:off x="609459" y="4732475"/>
            <a:ext cx="2083797" cy="15768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29" name="Elbow Connector 28"/>
          <p:cNvCxnSpPr/>
          <p:nvPr/>
        </p:nvCxnSpPr>
        <p:spPr>
          <a:xfrm rot="16200000" flipH="1">
            <a:off x="8092634" y="-587357"/>
            <a:ext cx="216024" cy="4500500"/>
          </a:xfrm>
          <a:prstGeom prst="bentConnector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3628138" y="-551353"/>
            <a:ext cx="216024" cy="4428492"/>
          </a:xfrm>
          <a:prstGeom prst="bentConnector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21904" y="1770905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450896" y="1770905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487915" y="1770905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402224" y="1770905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3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b="53463"/>
          <a:stretch/>
        </p:blipFill>
        <p:spPr>
          <a:xfrm>
            <a:off x="3395803" y="4732475"/>
            <a:ext cx="2061492" cy="1576845"/>
          </a:xfrm>
          <a:prstGeom prst="rect">
            <a:avLst/>
          </a:prstGeom>
          <a:ln w="12700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516" y="4732475"/>
            <a:ext cx="2048122" cy="157684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5400000">
            <a:off x="10373323" y="3221213"/>
            <a:ext cx="2573058" cy="276999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9390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Image focusing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3" descr="s2-21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>
          <a:xfrm>
            <a:off x="7881049" y="3168480"/>
            <a:ext cx="3698353" cy="2952328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4546"/>
          <a:stretch>
            <a:fillRect/>
          </a:stretch>
        </p:blipFill>
        <p:spPr bwMode="auto">
          <a:xfrm>
            <a:off x="609460" y="3212975"/>
            <a:ext cx="6048672" cy="286333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91253" y="1361655"/>
            <a:ext cx="10988149" cy="1231106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.LucidaGrandeUI" charset="0"/>
              <a:buChar char="▸"/>
            </a:pP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Emmetropic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Eye: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dirty="0"/>
              <a:t>can see all distant objects clearly with its ciliary muscle relaxed </a:t>
            </a:r>
            <a:r>
              <a:rPr lang="en-US" sz="1800" dirty="0" smtClean="0"/>
              <a:t>&amp; </a:t>
            </a:r>
            <a:r>
              <a:rPr lang="en-US" sz="1800" dirty="0"/>
              <a:t>see close objects clearly with </a:t>
            </a:r>
            <a:r>
              <a:rPr lang="en-US" sz="1800" dirty="0" smtClean="0"/>
              <a:t>ciliary muscles contracted.</a:t>
            </a:r>
          </a:p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Normal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eye =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</a:rPr>
              <a:t>Emmetropia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3519" y="1361655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4556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Doctors’ notes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33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513715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Rods are more sensitive than cones, their threshold stimulus is lower.</a:t>
            </a:r>
          </a:p>
          <a:p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00B050"/>
                </a:solidFill>
              </a:rPr>
              <a:t>Cones are more accurate than rods.</a:t>
            </a:r>
          </a:p>
          <a:p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00B050"/>
                </a:solidFill>
              </a:rPr>
              <a:t>Albinos lose the melanin in the pigmented layer of retina causing light to reflect; that’s why albinos have vision problems.</a:t>
            </a:r>
          </a:p>
          <a:p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00B050"/>
                </a:solidFill>
              </a:rPr>
              <a:t>Fovea </a:t>
            </a:r>
            <a:r>
              <a:rPr lang="en-US" sz="1800" dirty="0" err="1" smtClean="0">
                <a:solidFill>
                  <a:srgbClr val="00B050"/>
                </a:solidFill>
              </a:rPr>
              <a:t>centralis</a:t>
            </a:r>
            <a:r>
              <a:rPr lang="en-US" sz="1800" dirty="0" smtClean="0">
                <a:solidFill>
                  <a:srgbClr val="00B050"/>
                </a:solidFill>
              </a:rPr>
              <a:t> is the area of maximal visual capacity because: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B050"/>
                </a:solidFill>
              </a:rPr>
              <a:t>It contains cones only in high concentration.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B050"/>
                </a:solidFill>
              </a:rPr>
              <a:t>Each cone is connected to 1 bipolar neurons ( in other areas, many photoreceptors connect to 1 bipolar neuron).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B050"/>
                </a:solidFill>
              </a:rPr>
              <a:t>No blood vessels, it’s transparent.</a:t>
            </a:r>
          </a:p>
          <a:p>
            <a:pPr marL="342900" indent="-342900">
              <a:buFont typeface="+mj-lt"/>
              <a:buAutoNum type="arabicPeriod"/>
            </a:pPr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00B050"/>
                </a:solidFill>
              </a:rPr>
              <a:t>Muscles of </a:t>
            </a:r>
            <a:r>
              <a:rPr lang="en-US" sz="1800" dirty="0" err="1" smtClean="0">
                <a:solidFill>
                  <a:srgbClr val="00B050"/>
                </a:solidFill>
              </a:rPr>
              <a:t>miosis</a:t>
            </a:r>
            <a:r>
              <a:rPr lang="en-US" sz="1800" dirty="0" smtClean="0">
                <a:solidFill>
                  <a:srgbClr val="00B050"/>
                </a:solidFill>
              </a:rPr>
              <a:t>: pupillary sphincters and circular muscles, controlled by parasympathetic ns.</a:t>
            </a:r>
          </a:p>
          <a:p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00B050"/>
                </a:solidFill>
              </a:rPr>
              <a:t>Muscles of </a:t>
            </a:r>
            <a:r>
              <a:rPr lang="en-US" sz="1800" dirty="0" err="1" smtClean="0">
                <a:solidFill>
                  <a:srgbClr val="00B050"/>
                </a:solidFill>
              </a:rPr>
              <a:t>mydriasis</a:t>
            </a:r>
            <a:r>
              <a:rPr lang="en-US" sz="1800" dirty="0" smtClean="0">
                <a:solidFill>
                  <a:srgbClr val="00B050"/>
                </a:solidFill>
              </a:rPr>
              <a:t>: pupillary dilators and radial muscles, controlled by sympathetic ns.</a:t>
            </a:r>
          </a:p>
          <a:p>
            <a:endParaRPr lang="en-US" sz="500" dirty="0" smtClean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Albinos lose the melanin in the pigmented layer of retina causing light to reflect; that’s why albinos have vision problems</a:t>
            </a:r>
            <a:r>
              <a:rPr lang="en-US" sz="1800" dirty="0" smtClean="0">
                <a:solidFill>
                  <a:srgbClr val="00B050"/>
                </a:solidFill>
              </a:rPr>
              <a:t>.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05"/>
            <a:ext cx="12188825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Thank you! 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160" y="2451761"/>
            <a:ext cx="442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Physiology 436 Team: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46058" y="2480726"/>
            <a:ext cx="2916905" cy="155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Team Leaders: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Lulwah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Alshiha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Laila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Mathkour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Mohammad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Alayed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 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>
                <a:solidFill>
                  <a:srgbClr val="464653"/>
                </a:solidFill>
              </a:rPr>
              <a:pPr/>
              <a:t>34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40" y="1654995"/>
            <a:ext cx="1029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ar-SA" sz="1800" dirty="0">
                <a:solidFill>
                  <a:srgbClr val="DDE9EC">
                    <a:lumMod val="75000"/>
                  </a:srgbClr>
                </a:solidFill>
                <a:latin typeface="ArialMT" charset="0"/>
              </a:rPr>
              <a:t>اعمل لترسم بسمة، اعمل لتمسح دمعة، اعمل و أنت تعلم أن الله لا يضيع أجر من أحسن عملا.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669" y="3090302"/>
            <a:ext cx="1965375" cy="1612226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Females Members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: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Amal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AlShaibi</a:t>
            </a:r>
            <a:endParaRPr lang="ar-SA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Lama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AlTamimi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70077" y="3090302"/>
            <a:ext cx="2175090" cy="2497084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lnSpc>
                <a:spcPct val="8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Males Members: </a:t>
            </a:r>
          </a:p>
          <a:p>
            <a:pPr fontAlgn="t"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Qaiss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Almuhaideb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Abdullatif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Alabdullatif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dirty="0"/>
              <a:t>	</a:t>
            </a: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	</a:t>
            </a: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	</a:t>
            </a: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	</a:t>
            </a:r>
          </a:p>
          <a:p>
            <a:pPr fontAlgn="t">
              <a:lnSpc>
                <a:spcPct val="80000"/>
              </a:lnSpc>
              <a:spcBef>
                <a:spcPct val="20000"/>
              </a:spcBef>
            </a:pP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6" name="مربع نص 1"/>
          <p:cNvSpPr txBox="1"/>
          <p:nvPr/>
        </p:nvSpPr>
        <p:spPr>
          <a:xfrm>
            <a:off x="612932" y="5473472"/>
            <a:ext cx="549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References: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464653"/>
                </a:solidFill>
              </a:rPr>
              <a:t>Females’ and males’ slides.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464653"/>
                </a:solidFill>
              </a:rPr>
              <a:t>Guyton and hall textbook of medical physiology (thirteenth edition.)</a:t>
            </a:r>
            <a:endParaRPr lang="en-US" sz="1200" dirty="0">
              <a:solidFill>
                <a:srgbClr val="464653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46058" y="4276772"/>
            <a:ext cx="1944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Contact us:</a:t>
            </a:r>
          </a:p>
        </p:txBody>
      </p:sp>
      <p:pic>
        <p:nvPicPr>
          <p:cNvPr id="19" name="Picture 18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21850" r="25930" b="22937"/>
          <a:stretch/>
        </p:blipFill>
        <p:spPr>
          <a:xfrm>
            <a:off x="8254652" y="5409259"/>
            <a:ext cx="490813" cy="354476"/>
          </a:xfrm>
          <a:prstGeom prst="rect">
            <a:avLst/>
          </a:prstGeom>
        </p:spPr>
      </p:pic>
      <p:pic>
        <p:nvPicPr>
          <p:cNvPr id="20" name="Picture 19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22721" r="26650" b="22723"/>
          <a:stretch/>
        </p:blipFill>
        <p:spPr>
          <a:xfrm>
            <a:off x="8254652" y="4735673"/>
            <a:ext cx="512901" cy="431941"/>
          </a:xfrm>
          <a:prstGeom prst="rect">
            <a:avLst/>
          </a:prstGeom>
        </p:spPr>
      </p:pic>
      <p:pic>
        <p:nvPicPr>
          <p:cNvPr id="21" name="Picture 20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051" r="18500" b="9051"/>
          <a:stretch/>
        </p:blipFill>
        <p:spPr>
          <a:xfrm>
            <a:off x="9356906" y="4660517"/>
            <a:ext cx="360040" cy="507097"/>
          </a:xfrm>
          <a:prstGeom prst="rect">
            <a:avLst/>
          </a:prstGeom>
        </p:spPr>
      </p:pic>
      <p:pic>
        <p:nvPicPr>
          <p:cNvPr id="22" name="Picture 21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19760" r="23540" b="19761"/>
          <a:stretch/>
        </p:blipFill>
        <p:spPr>
          <a:xfrm>
            <a:off x="9284898" y="5331687"/>
            <a:ext cx="504056" cy="432048"/>
          </a:xfrm>
          <a:prstGeom prst="rect">
            <a:avLst/>
          </a:prstGeom>
        </p:spPr>
      </p:pic>
      <p:pic>
        <p:nvPicPr>
          <p:cNvPr id="23" name="Picture 22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012" y="5763735"/>
            <a:ext cx="1158340" cy="646232"/>
          </a:xfrm>
          <a:prstGeom prst="rect">
            <a:avLst/>
          </a:prstGeom>
        </p:spPr>
      </p:pic>
      <p:pic>
        <p:nvPicPr>
          <p:cNvPr id="24" name="Picture 23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91" y="5473472"/>
            <a:ext cx="992439" cy="8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Anatomy of the eye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49795" y="1219200"/>
            <a:ext cx="5070393" cy="4586064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The eye is a fluid-filled sphere enclosed by three specialized tissue layers.</a:t>
            </a:r>
          </a:p>
          <a:p>
            <a:pPr marL="0" indent="0">
              <a:buNone/>
            </a:pPr>
            <a:r>
              <a:rPr lang="en-US" sz="1800" dirty="0" smtClean="0"/>
              <a:t>1- The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sclera</a:t>
            </a:r>
            <a:r>
              <a:rPr lang="en-US" sz="1800" dirty="0" smtClean="0"/>
              <a:t>: it is a tough outer covering of connective tissue.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800" dirty="0" smtClean="0"/>
              <a:t>2- The middle layer is the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choroid</a:t>
            </a:r>
            <a:r>
              <a:rPr lang="en-US" sz="1800" dirty="0" smtClean="0"/>
              <a:t>, containing blood vessels.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800" dirty="0" smtClean="0"/>
              <a:t>3- The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retina</a:t>
            </a:r>
            <a:r>
              <a:rPr lang="en-US" sz="1800" dirty="0" smtClean="0"/>
              <a:t>: it is the innermost layer which contains light sensitive cells.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3180" r="1559" b="1236"/>
          <a:stretch/>
        </p:blipFill>
        <p:spPr bwMode="auto">
          <a:xfrm>
            <a:off x="2811876" y="3068960"/>
            <a:ext cx="2994503" cy="322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950396" y="1219200"/>
            <a:ext cx="5629007" cy="5079404"/>
          </a:xfrm>
          <a:prstGeom prst="rect">
            <a:avLst/>
          </a:prstGeom>
        </p:spPr>
        <p:txBody>
          <a:bodyPr vert="horz" lIns="101590" tIns="50795" rIns="101590" bIns="50795">
            <a:no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+mj-lt"/>
              <a:buAutoNum type="arabicPeriod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Sclera:</a:t>
            </a:r>
            <a:r>
              <a:rPr lang="en-US" sz="1400" dirty="0" smtClean="0"/>
              <a:t> (thick, white fibrous tissue for </a:t>
            </a:r>
            <a:r>
              <a:rPr lang="en-US" sz="1400" dirty="0" smtClean="0">
                <a:solidFill>
                  <a:srgbClr val="FF0000"/>
                </a:solidFill>
              </a:rPr>
              <a:t>protection</a:t>
            </a:r>
            <a:r>
              <a:rPr lang="en-US" sz="1400" dirty="0" smtClean="0"/>
              <a:t> with spherical appearance).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400" dirty="0" smtClean="0"/>
              <a:t>Choroids are inside sclera, </a:t>
            </a:r>
            <a:r>
              <a:rPr lang="en-US" sz="1400" dirty="0" smtClean="0">
                <a:solidFill>
                  <a:srgbClr val="FF0000"/>
                </a:solidFill>
              </a:rPr>
              <a:t>highly vascular</a:t>
            </a:r>
            <a:r>
              <a:rPr lang="en-US" sz="1400" dirty="0" smtClean="0"/>
              <a:t>.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400" dirty="0" smtClean="0"/>
              <a:t>The capillaries in the choroid are the primary source of </a:t>
            </a:r>
            <a:r>
              <a:rPr lang="en-US" sz="1400" dirty="0" smtClean="0">
                <a:solidFill>
                  <a:srgbClr val="FF0000"/>
                </a:solidFill>
              </a:rPr>
              <a:t>nourishment</a:t>
            </a:r>
            <a:r>
              <a:rPr lang="en-US" sz="1400" dirty="0" smtClean="0"/>
              <a:t> for retinal </a:t>
            </a:r>
            <a:r>
              <a:rPr lang="en-US" sz="1400" dirty="0" smtClean="0">
                <a:solidFill>
                  <a:srgbClr val="FF0000"/>
                </a:solidFill>
              </a:rPr>
              <a:t>photoreceptors</a:t>
            </a:r>
            <a:r>
              <a:rPr lang="en-US" sz="1400" dirty="0" smtClean="0"/>
              <a:t> &amp; </a:t>
            </a:r>
            <a:r>
              <a:rPr lang="en-US" sz="1400" dirty="0" smtClean="0">
                <a:solidFill>
                  <a:srgbClr val="FF0000"/>
                </a:solidFill>
              </a:rPr>
              <a:t>oxygen</a:t>
            </a:r>
            <a:r>
              <a:rPr lang="en-US" sz="1400" dirty="0" smtClean="0"/>
              <a:t> to rods and cones.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400" dirty="0" smtClean="0"/>
              <a:t>Post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2/3</a:t>
            </a:r>
            <a:r>
              <a:rPr lang="en-US" sz="1400" dirty="0" smtClean="0"/>
              <a:t> of choroid has retina (innermost layer lining).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there are </a:t>
            </a: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</a:rPr>
              <a:t>five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basic classes of neurons in the retina: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Photoreceptors</a:t>
            </a:r>
            <a:endParaRPr lang="en-US" sz="1400" dirty="0">
              <a:latin typeface="Wingdings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bipolar cells</a:t>
            </a:r>
            <a:endParaRPr lang="en-US" sz="1400" dirty="0">
              <a:latin typeface="Wingdings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ganglion cells</a:t>
            </a:r>
            <a:r>
              <a:rPr lang="en-US" sz="1400" dirty="0">
                <a:latin typeface="Wingdings" charset="2"/>
              </a:rPr>
              <a:t> 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horizontal cells</a:t>
            </a:r>
            <a:r>
              <a:rPr lang="en-US" sz="1400" dirty="0">
                <a:latin typeface="Wingdings" charset="2"/>
              </a:rPr>
              <a:t> 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amacrine</a:t>
            </a:r>
            <a:r>
              <a:rPr lang="en-US" sz="1400" dirty="0"/>
              <a:t> </a:t>
            </a:r>
            <a:r>
              <a:rPr lang="en-US" sz="1400" dirty="0" smtClean="0"/>
              <a:t>cells</a:t>
            </a:r>
          </a:p>
          <a:p>
            <a:pPr marL="342900" indent="-342900">
              <a:buFont typeface="+mj-lt"/>
              <a:buAutoNum type="arabicPeriod"/>
            </a:pPr>
            <a:endParaRPr lang="en-US" sz="500" dirty="0"/>
          </a:p>
          <a:p>
            <a:pPr marL="342900" indent="-342900" defTabSz="914400">
              <a:buFont typeface="+mj-lt"/>
              <a:buAutoNum type="arabicPeriod" startAt="2"/>
            </a:pPr>
            <a:r>
              <a:rPr lang="en-US" sz="1400" b="1" dirty="0" smtClean="0">
                <a:solidFill>
                  <a:srgbClr val="FF0000"/>
                </a:solidFill>
              </a:rPr>
              <a:t>Cornea:</a:t>
            </a:r>
            <a:r>
              <a:rPr lang="en-US" sz="1400" dirty="0" smtClean="0"/>
              <a:t> </a:t>
            </a:r>
            <a:r>
              <a:rPr lang="en-US" sz="1400" dirty="0"/>
              <a:t>(modified ant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1/6</a:t>
            </a:r>
            <a:r>
              <a:rPr lang="en-US" sz="1400" dirty="0"/>
              <a:t> of sclera) to allow light to enter the eyes, transparent and avascular</a:t>
            </a:r>
            <a:r>
              <a:rPr lang="en-US" sz="1400" dirty="0" smtClean="0"/>
              <a:t>.</a:t>
            </a:r>
            <a:endParaRPr lang="en-US" sz="1400" dirty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400" dirty="0" smtClean="0"/>
              <a:t>Refractive or diopteric power </a:t>
            </a:r>
            <a:r>
              <a:rPr lang="en-US" sz="1400" dirty="0" smtClean="0">
                <a:solidFill>
                  <a:srgbClr val="FF0000"/>
                </a:solidFill>
              </a:rPr>
              <a:t>40-45 D at it</a:t>
            </a:r>
            <a:r>
              <a:rPr lang="mr-IN" sz="1400" dirty="0" smtClean="0">
                <a:solidFill>
                  <a:srgbClr val="FF0000"/>
                </a:solidFill>
              </a:rPr>
              <a:t>’</a:t>
            </a:r>
            <a:r>
              <a:rPr lang="en-US" sz="1400" dirty="0" smtClean="0">
                <a:solidFill>
                  <a:srgbClr val="FF0000"/>
                </a:solidFill>
              </a:rPr>
              <a:t>s anterior surface.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en-US" sz="1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Q. From where it gets it</a:t>
            </a:r>
            <a:r>
              <a:rPr lang="mr-IN" sz="1400" dirty="0">
                <a:solidFill>
                  <a:schemeClr val="bg2">
                    <a:lumMod val="50000"/>
                  </a:schemeClr>
                </a:solidFill>
              </a:rPr>
              <a:t>’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 nutrition?</a:t>
            </a:r>
          </a:p>
          <a:p>
            <a:r>
              <a:rPr lang="en-US" sz="1400" dirty="0"/>
              <a:t>Ans. Tears &amp; aqueous humor.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806380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2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62164" y="1244750"/>
            <a:ext cx="7848872" cy="4056457"/>
            <a:chOff x="3862164" y="1244750"/>
            <a:chExt cx="7848872" cy="4056457"/>
          </a:xfrm>
        </p:grpSpPr>
        <p:sp>
          <p:nvSpPr>
            <p:cNvPr id="6" name="Freeform 5"/>
            <p:cNvSpPr/>
            <p:nvPr/>
          </p:nvSpPr>
          <p:spPr>
            <a:xfrm>
              <a:off x="8165509" y="1611576"/>
              <a:ext cx="2361045" cy="1018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361045" y="0"/>
                  </a:lnTo>
                  <a:lnTo>
                    <a:pt x="2361045" y="10182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7697507" y="1611576"/>
              <a:ext cx="468002" cy="11682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68002" y="0"/>
                  </a:moveTo>
                  <a:lnTo>
                    <a:pt x="0" y="0"/>
                  </a:lnTo>
                  <a:lnTo>
                    <a:pt x="0" y="116823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5185354" y="1611576"/>
              <a:ext cx="2980155" cy="988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80155" y="0"/>
                  </a:moveTo>
                  <a:lnTo>
                    <a:pt x="0" y="0"/>
                  </a:lnTo>
                  <a:lnTo>
                    <a:pt x="0" y="98862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49018" y="1244750"/>
              <a:ext cx="3032982" cy="366825"/>
            </a:xfrm>
            <a:custGeom>
              <a:avLst/>
              <a:gdLst>
                <a:gd name="connsiteX0" fmla="*/ 0 w 3032982"/>
                <a:gd name="connsiteY0" fmla="*/ 0 h 366825"/>
                <a:gd name="connsiteX1" fmla="*/ 3032982 w 3032982"/>
                <a:gd name="connsiteY1" fmla="*/ 0 h 366825"/>
                <a:gd name="connsiteX2" fmla="*/ 3032982 w 3032982"/>
                <a:gd name="connsiteY2" fmla="*/ 366825 h 366825"/>
                <a:gd name="connsiteX3" fmla="*/ 0 w 3032982"/>
                <a:gd name="connsiteY3" fmla="*/ 366825 h 366825"/>
                <a:gd name="connsiteX4" fmla="*/ 0 w 3032982"/>
                <a:gd name="connsiteY4" fmla="*/ 0 h 3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2982" h="366825">
                  <a:moveTo>
                    <a:pt x="0" y="0"/>
                  </a:moveTo>
                  <a:lnTo>
                    <a:pt x="3032982" y="0"/>
                  </a:lnTo>
                  <a:lnTo>
                    <a:pt x="3032982" y="366825"/>
                  </a:lnTo>
                  <a:lnTo>
                    <a:pt x="0" y="366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chemeClr val="bg1"/>
                  </a:solidFill>
                  <a:ea typeface="+mj-ea"/>
                  <a:cs typeface="+mj-cs"/>
                </a:rPr>
                <a:t>The eye consists of 3 layers:</a:t>
              </a:r>
              <a:endParaRPr lang="en-US" sz="1800" kern="1200" dirty="0">
                <a:solidFill>
                  <a:schemeClr val="bg1"/>
                </a:solidFill>
                <a:ea typeface="+mj-ea"/>
                <a:cs typeface="+mj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862164" y="1710438"/>
              <a:ext cx="2379299" cy="3590769"/>
            </a:xfrm>
            <a:custGeom>
              <a:avLst/>
              <a:gdLst>
                <a:gd name="connsiteX0" fmla="*/ 0 w 2112218"/>
                <a:gd name="connsiteY0" fmla="*/ 0 h 3080188"/>
                <a:gd name="connsiteX1" fmla="*/ 2112218 w 2112218"/>
                <a:gd name="connsiteY1" fmla="*/ 0 h 3080188"/>
                <a:gd name="connsiteX2" fmla="*/ 2112218 w 2112218"/>
                <a:gd name="connsiteY2" fmla="*/ 3080188 h 3080188"/>
                <a:gd name="connsiteX3" fmla="*/ 0 w 2112218"/>
                <a:gd name="connsiteY3" fmla="*/ 3080188 h 3080188"/>
                <a:gd name="connsiteX4" fmla="*/ 0 w 2112218"/>
                <a:gd name="connsiteY4" fmla="*/ 0 h 308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2218" h="3080188">
                  <a:moveTo>
                    <a:pt x="0" y="0"/>
                  </a:moveTo>
                  <a:lnTo>
                    <a:pt x="2112218" y="0"/>
                  </a:lnTo>
                  <a:lnTo>
                    <a:pt x="2112218" y="3080188"/>
                  </a:lnTo>
                  <a:lnTo>
                    <a:pt x="0" y="3080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Outer</a:t>
              </a:r>
              <a:r>
                <a:rPr lang="en-US" sz="1600" kern="1200" baseline="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 fibrous layer: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Consists of: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1-Sclera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2-Cornea: 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+mn-lt"/>
                </a:rPr>
                <a:t>is transparent anterior portion.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 dirty="0" smtClean="0">
                <a:latin typeface="+mn-lt"/>
              </a:endParaRP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3-Conjuctiva: 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 smtClean="0">
                  <a:latin typeface="+mn-lt"/>
                </a:rPr>
                <a:t>lines the eyelids and covers the sclera. 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 smtClean="0">
                  <a:latin typeface="+mn-lt"/>
                </a:rPr>
                <a:t>It is a transparent epithelium.</a:t>
              </a:r>
              <a:endParaRPr lang="en-US" sz="14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454818" y="1728398"/>
              <a:ext cx="2485378" cy="3572809"/>
            </a:xfrm>
            <a:custGeom>
              <a:avLst/>
              <a:gdLst>
                <a:gd name="connsiteX0" fmla="*/ 0 w 2485378"/>
                <a:gd name="connsiteY0" fmla="*/ 0 h 3064438"/>
                <a:gd name="connsiteX1" fmla="*/ 2485378 w 2485378"/>
                <a:gd name="connsiteY1" fmla="*/ 0 h 3064438"/>
                <a:gd name="connsiteX2" fmla="*/ 2485378 w 2485378"/>
                <a:gd name="connsiteY2" fmla="*/ 3064438 h 3064438"/>
                <a:gd name="connsiteX3" fmla="*/ 0 w 2485378"/>
                <a:gd name="connsiteY3" fmla="*/ 3064438 h 3064438"/>
                <a:gd name="connsiteX4" fmla="*/ 0 w 2485378"/>
                <a:gd name="connsiteY4" fmla="*/ 0 h 306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378" h="3064438">
                  <a:moveTo>
                    <a:pt x="0" y="0"/>
                  </a:moveTo>
                  <a:lnTo>
                    <a:pt x="2485378" y="0"/>
                  </a:lnTo>
                  <a:lnTo>
                    <a:pt x="2485378" y="3064438"/>
                  </a:lnTo>
                  <a:lnTo>
                    <a:pt x="0" y="306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Middle Vascular Layer: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Consists of: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1-Iris: 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 smtClean="0">
                  <a:latin typeface="+mn-lt"/>
                </a:rPr>
                <a:t> Is the colored part of the eye.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 smtClean="0">
                  <a:latin typeface="+mn-lt"/>
                </a:rPr>
                <a:t> Has aperture (pupil) control &amp; allow light to enter the eye.</a:t>
              </a:r>
              <a:endParaRPr lang="en-US" sz="14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endParaRP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2-Ciliary body: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schemeClr val="bg2">
                      <a:lumMod val="75000"/>
                    </a:schemeClr>
                  </a:solidFill>
                  <a:latin typeface="+mn-lt"/>
                </a:rPr>
                <a:t>Ciliary body consists of: 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latin typeface="+mn-lt"/>
                </a:rPr>
                <a:t> - </a:t>
              </a:r>
              <a:r>
                <a:rPr lang="en-US" sz="1200" kern="1200" dirty="0" err="1" smtClean="0">
                  <a:latin typeface="+mn-lt"/>
                </a:rPr>
                <a:t>Ciliary</a:t>
              </a:r>
              <a:r>
                <a:rPr lang="en-US" sz="1200" kern="1200" dirty="0" smtClean="0">
                  <a:latin typeface="+mn-lt"/>
                </a:rPr>
                <a:t> muscles 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latin typeface="+mn-lt"/>
                </a:rPr>
                <a:t>- </a:t>
              </a:r>
              <a:r>
                <a:rPr lang="en-US" sz="1200" kern="1200" dirty="0" err="1" smtClean="0">
                  <a:latin typeface="+mn-lt"/>
                </a:rPr>
                <a:t>Ciliary</a:t>
              </a:r>
              <a:r>
                <a:rPr lang="en-US" sz="1200" kern="1200" dirty="0" smtClean="0">
                  <a:latin typeface="+mn-lt"/>
                </a:rPr>
                <a:t> glands 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latin typeface="+mn-lt"/>
                </a:rPr>
                <a:t>- Suspensory ligaments which attached to the lens</a:t>
              </a:r>
              <a:endParaRPr lang="en-US" sz="12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endParaRP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3-Choroid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107855" y="1713403"/>
              <a:ext cx="2603181" cy="3011742"/>
            </a:xfrm>
            <a:custGeom>
              <a:avLst/>
              <a:gdLst>
                <a:gd name="connsiteX0" fmla="*/ 0 w 2837399"/>
                <a:gd name="connsiteY0" fmla="*/ 0 h 2748729"/>
                <a:gd name="connsiteX1" fmla="*/ 2837399 w 2837399"/>
                <a:gd name="connsiteY1" fmla="*/ 0 h 2748729"/>
                <a:gd name="connsiteX2" fmla="*/ 2837399 w 2837399"/>
                <a:gd name="connsiteY2" fmla="*/ 2748729 h 2748729"/>
                <a:gd name="connsiteX3" fmla="*/ 0 w 2837399"/>
                <a:gd name="connsiteY3" fmla="*/ 2748729 h 2748729"/>
                <a:gd name="connsiteX4" fmla="*/ 0 w 2837399"/>
                <a:gd name="connsiteY4" fmla="*/ 0 h 274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7399" h="2748729">
                  <a:moveTo>
                    <a:pt x="0" y="0"/>
                  </a:moveTo>
                  <a:lnTo>
                    <a:pt x="2837399" y="0"/>
                  </a:lnTo>
                  <a:lnTo>
                    <a:pt x="2837399" y="2748729"/>
                  </a:lnTo>
                  <a:lnTo>
                    <a:pt x="0" y="2748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Retina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consists of </a:t>
              </a:r>
              <a:r>
                <a:rPr lang="en-US" sz="1400" dirty="0">
                  <a:solidFill>
                    <a:schemeClr val="accent4">
                      <a:lumMod val="75000"/>
                    </a:schemeClr>
                  </a:solidFill>
                </a:rPr>
                <a:t>10</a:t>
              </a:r>
              <a:r>
                <a:rPr lang="en-US" sz="1400" dirty="0">
                  <a:solidFill>
                    <a:schemeClr val="tx1"/>
                  </a:solidFill>
                </a:rPr>
                <a:t> layers (the most imp are:</a:t>
              </a: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1-Outer pigmented portion </a:t>
              </a:r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part:  </a:t>
              </a:r>
              <a:endParaRPr lang="en-US" sz="16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Absorb light and prevents its reflection.  Also, it stores large quantities of vitA; imp precursor of the photosensitive chemicals of the rods and cons. </a:t>
              </a:r>
              <a:endPara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 2-Inner neural </a:t>
              </a:r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part: </a:t>
              </a:r>
              <a:endParaRPr lang="en-US" sz="1400" dirty="0"/>
            </a:p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+mn-lt"/>
                </a:rPr>
                <a:t>containing Photoreceptors called Rods and </a:t>
              </a:r>
              <a:r>
                <a:rPr lang="en-US" sz="1400" kern="1200" dirty="0" smtClean="0">
                  <a:solidFill>
                    <a:srgbClr val="FF0000"/>
                  </a:solidFill>
                  <a:latin typeface="+mn-lt"/>
                </a:rPr>
                <a:t>Cones</a:t>
              </a:r>
              <a:r>
                <a:rPr lang="en-US" sz="1400" kern="1200" dirty="0" smtClean="0">
                  <a:latin typeface="+mn-lt"/>
                </a:rPr>
                <a:t> .</a:t>
              </a:r>
              <a:endParaRPr lang="en-US" sz="14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Picture 3" descr="New Picture (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667" r="3731"/>
          <a:stretch/>
        </p:blipFill>
        <p:spPr bwMode="auto">
          <a:xfrm>
            <a:off x="9107855" y="4869160"/>
            <a:ext cx="2554990" cy="1421838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0969943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Layers of the eye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9596537" y="0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60" y="1244750"/>
            <a:ext cx="3085045" cy="4992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2164" y="5419782"/>
            <a:ext cx="5078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Pupil: Appears black because: as you look through the lens, you see the heavily pigmented back of the eye (choroid &amp; retina).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</a:t>
            </a:r>
            <a:r>
              <a:rPr lang="en-US" sz="3200" dirty="0"/>
              <a:t>. (Cornea)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09460" y="1295400"/>
            <a:ext cx="5052904" cy="4869904"/>
          </a:xfrm>
          <a:prstGeom prst="rect">
            <a:avLst/>
          </a:prstGeom>
        </p:spPr>
        <p:txBody>
          <a:bodyPr vert="horz" lIns="101590" tIns="50795" rIns="101590" bIns="50795">
            <a:normAutofit fontScale="85000" lnSpcReduction="10000"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In humans, the cornea has resident immune cells. 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defTabSz="914400"/>
            <a:endParaRPr lang="en-US" sz="500" dirty="0" smtClean="0">
              <a:solidFill>
                <a:schemeClr val="bg2">
                  <a:lumMod val="50000"/>
                </a:schemeClr>
              </a:solidFill>
            </a:endParaRPr>
          </a:p>
          <a:p>
            <a:pPr defTabSz="914400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The cornea has no blood supply (it gets oxygen directly through the air).</a:t>
            </a:r>
          </a:p>
          <a:p>
            <a:pPr defTabSz="914400"/>
            <a:endParaRPr lang="en-US" sz="5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800" dirty="0" smtClean="0"/>
              <a:t> </a:t>
            </a:r>
            <a:r>
              <a:rPr lang="en-US" sz="1800" dirty="0"/>
              <a:t>O2 first dissolves in the tears and then diffuses throughout the cornea. </a:t>
            </a:r>
            <a:endParaRPr lang="en-US" sz="1800" dirty="0" smtClean="0"/>
          </a:p>
          <a:p>
            <a:endParaRPr lang="en-US" sz="500" dirty="0"/>
          </a:p>
          <a:p>
            <a:r>
              <a:rPr lang="en-US" sz="1800" dirty="0" smtClean="0"/>
              <a:t>In </a:t>
            </a:r>
            <a:r>
              <a:rPr lang="en-US" sz="1800" dirty="0"/>
              <a:t>the open eye, the environment supplies almost all O2 needed for tissue respiration. </a:t>
            </a:r>
            <a:endParaRPr lang="en-US" sz="1800" dirty="0" smtClean="0"/>
          </a:p>
          <a:p>
            <a:endParaRPr lang="en-US" sz="500" dirty="0"/>
          </a:p>
          <a:p>
            <a:r>
              <a:rPr lang="en-US" sz="1800" dirty="0" smtClean="0"/>
              <a:t>However</a:t>
            </a:r>
            <a:r>
              <a:rPr lang="en-US" sz="1800" dirty="0"/>
              <a:t>, In the closed eye about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2⁄3</a:t>
            </a:r>
            <a:r>
              <a:rPr lang="en-US" sz="1800" dirty="0"/>
              <a:t> of the O2 demand is met by diffusion from </a:t>
            </a:r>
            <a:r>
              <a:rPr lang="en-US" sz="1800" dirty="0" smtClean="0"/>
              <a:t>the capillaries</a:t>
            </a:r>
            <a:r>
              <a:rPr lang="en-US" sz="1800" dirty="0"/>
              <a:t>, and the rest from the anterior chamber. </a:t>
            </a:r>
            <a:endParaRPr lang="en-US" sz="1800" dirty="0" smtClean="0"/>
          </a:p>
          <a:p>
            <a:r>
              <a:rPr lang="en-US" sz="1800" dirty="0">
                <a:solidFill>
                  <a:srgbClr val="00B050"/>
                </a:solidFill>
              </a:rPr>
              <a:t>Cornea takes it</a:t>
            </a:r>
            <a:r>
              <a:rPr lang="mr-IN" sz="1800" dirty="0">
                <a:solidFill>
                  <a:srgbClr val="00B050"/>
                </a:solidFill>
              </a:rPr>
              <a:t>’</a:t>
            </a:r>
            <a:r>
              <a:rPr lang="en-US" sz="1800" dirty="0">
                <a:solidFill>
                  <a:srgbClr val="00B050"/>
                </a:solidFill>
              </a:rPr>
              <a:t>s nutrients from:</a:t>
            </a:r>
          </a:p>
          <a:p>
            <a:r>
              <a:rPr lang="en-US" sz="1800" dirty="0">
                <a:solidFill>
                  <a:srgbClr val="00B050"/>
                </a:solidFill>
              </a:rPr>
              <a:t>1-Aqueous humor</a:t>
            </a:r>
          </a:p>
          <a:p>
            <a:r>
              <a:rPr lang="en-US" sz="1800" dirty="0">
                <a:solidFill>
                  <a:srgbClr val="00B050"/>
                </a:solidFill>
              </a:rPr>
              <a:t>2-O2 in tears</a:t>
            </a:r>
          </a:p>
          <a:p>
            <a:r>
              <a:rPr lang="en-US" sz="1800" dirty="0" err="1">
                <a:solidFill>
                  <a:srgbClr val="00B050"/>
                </a:solidFill>
              </a:rPr>
              <a:t>Conjuctiva</a:t>
            </a:r>
            <a:r>
              <a:rPr lang="en-US" sz="1800" dirty="0">
                <a:solidFill>
                  <a:srgbClr val="00B050"/>
                </a:solidFill>
              </a:rPr>
              <a:t>: </a:t>
            </a:r>
            <a:r>
              <a:rPr lang="ar-SA" sz="1800" dirty="0">
                <a:solidFill>
                  <a:srgbClr val="00B050"/>
                </a:solidFill>
              </a:rPr>
              <a:t>زي السولوفان اللي </a:t>
            </a:r>
            <a:r>
              <a:rPr lang="ar-SA" sz="1800" dirty="0" err="1">
                <a:solidFill>
                  <a:srgbClr val="00B050"/>
                </a:solidFill>
              </a:rPr>
              <a:t>بنغطي</a:t>
            </a:r>
            <a:r>
              <a:rPr lang="ar-SA" sz="1800" dirty="0">
                <a:solidFill>
                  <a:srgbClr val="00B050"/>
                </a:solidFill>
              </a:rPr>
              <a:t> فيه </a:t>
            </a:r>
            <a:r>
              <a:rPr lang="ar-SA" sz="1800" dirty="0" err="1">
                <a:solidFill>
                  <a:srgbClr val="00B050"/>
                </a:solidFill>
              </a:rPr>
              <a:t>الهدأيا</a:t>
            </a:r>
            <a:endParaRPr lang="ar-SA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Holds tears that</a:t>
            </a:r>
            <a:r>
              <a:rPr lang="mr-IN" sz="1800" dirty="0">
                <a:solidFill>
                  <a:srgbClr val="00B050"/>
                </a:solidFill>
              </a:rPr>
              <a:t>’</a:t>
            </a:r>
            <a:r>
              <a:rPr lang="en-US" sz="1800" dirty="0">
                <a:solidFill>
                  <a:srgbClr val="00B050"/>
                </a:solidFill>
              </a:rPr>
              <a:t>s filed with O2 to the cornea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Diopter:</a:t>
            </a:r>
            <a:r>
              <a:rPr lang="ar-SA" sz="1800" dirty="0">
                <a:solidFill>
                  <a:srgbClr val="00B050"/>
                </a:solidFill>
              </a:rPr>
              <a:t>وحدة قياس انكسار الضوء</a:t>
            </a:r>
            <a:endParaRPr lang="en-US" sz="1800" dirty="0">
              <a:solidFill>
                <a:srgbClr val="00B050"/>
              </a:solidFill>
            </a:endParaRPr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 defTabSz="914400">
              <a:buFont typeface="Wingdings 3"/>
              <a:buNone/>
            </a:pPr>
            <a:endParaRPr lang="en-US" sz="1800" dirty="0" smtClean="0"/>
          </a:p>
          <a:p>
            <a:pPr marL="0" indent="0" defTabSz="914400">
              <a:buFont typeface="Wingdings 3"/>
              <a:buNone/>
            </a:pPr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56" y="1295400"/>
            <a:ext cx="5989047" cy="48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22405" y="1291208"/>
            <a:ext cx="5556999" cy="2353816"/>
          </a:xfrm>
        </p:spPr>
        <p:txBody>
          <a:bodyPr>
            <a:normAutofit fontScale="85000" lnSpcReduction="20000"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The Pupillary Muscles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800" dirty="0"/>
              <a:t>consists of </a:t>
            </a:r>
            <a:r>
              <a:rPr lang="en-US" sz="1800" dirty="0" smtClean="0"/>
              <a:t>&gt; </a:t>
            </a:r>
            <a:r>
              <a:rPr lang="en-US" sz="1800" dirty="0"/>
              <a:t>Radial and Circular </a:t>
            </a:r>
            <a:r>
              <a:rPr lang="en-US" sz="1800" dirty="0" smtClean="0"/>
              <a:t>parts.</a:t>
            </a:r>
          </a:p>
          <a:p>
            <a:r>
              <a:rPr lang="en-US" sz="1800" dirty="0" smtClean="0"/>
              <a:t>Eyes </a:t>
            </a:r>
            <a:r>
              <a:rPr lang="en-US" sz="1800" dirty="0"/>
              <a:t>appear brown to black when the iris contains a large amount of melanin, and blue due to low </a:t>
            </a:r>
            <a:r>
              <a:rPr lang="en-US" sz="1800" dirty="0" smtClean="0"/>
              <a:t>melanin</a:t>
            </a:r>
            <a:r>
              <a:rPr lang="en-US" sz="1800" dirty="0" smtClean="0"/>
              <a:t>.</a:t>
            </a:r>
          </a:p>
          <a:p>
            <a:r>
              <a:rPr lang="en-US" sz="1800" dirty="0">
                <a:solidFill>
                  <a:srgbClr val="00B050"/>
                </a:solidFill>
              </a:rPr>
              <a:t>Iris: the darker it gets the more </a:t>
            </a:r>
            <a:r>
              <a:rPr lang="en-US" sz="1800" dirty="0" err="1">
                <a:solidFill>
                  <a:srgbClr val="00B050"/>
                </a:solidFill>
              </a:rPr>
              <a:t>milanin</a:t>
            </a:r>
            <a:r>
              <a:rPr lang="en-US" sz="1800" dirty="0">
                <a:solidFill>
                  <a:srgbClr val="00B050"/>
                </a:solidFill>
              </a:rPr>
              <a:t> it contains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Ciliary muscle: part of the choroid that becomes a muscle, it </a:t>
            </a:r>
            <a:r>
              <a:rPr lang="en-US" sz="1800" dirty="0" err="1">
                <a:solidFill>
                  <a:srgbClr val="00B050"/>
                </a:solidFill>
              </a:rPr>
              <a:t>suspenses</a:t>
            </a:r>
            <a:r>
              <a:rPr lang="en-US" sz="1800" dirty="0">
                <a:solidFill>
                  <a:srgbClr val="00B050"/>
                </a:solidFill>
              </a:rPr>
              <a:t> the lens, pulls on it by the suspensory ligaments.</a:t>
            </a:r>
          </a:p>
          <a:p>
            <a:r>
              <a:rPr lang="en-US" sz="1800" dirty="0">
                <a:solidFill>
                  <a:srgbClr val="00B050"/>
                </a:solidFill>
              </a:rPr>
              <a:t>Lens has refractive power less than the cornea but it plays a more important role in focusing images. </a:t>
            </a:r>
            <a:endParaRPr lang="ar-SA" sz="1800" dirty="0">
              <a:solidFill>
                <a:srgbClr val="00B050"/>
              </a:solidFill>
            </a:endParaRPr>
          </a:p>
          <a:p>
            <a:r>
              <a:rPr lang="ar-SA" sz="1800" dirty="0">
                <a:solidFill>
                  <a:srgbClr val="00B050"/>
                </a:solidFill>
              </a:rPr>
              <a:t>الأجزاء اللحمية في العين</a:t>
            </a:r>
            <a:r>
              <a:rPr lang="en-US" sz="1800" dirty="0" smtClean="0">
                <a:solidFill>
                  <a:srgbClr val="00B050"/>
                </a:solidFill>
              </a:rPr>
              <a:t>Uvea.</a:t>
            </a:r>
            <a:endParaRPr lang="en-US" sz="1800" dirty="0">
              <a:solidFill>
                <a:srgbClr val="00B050"/>
              </a:solidFill>
            </a:endParaRPr>
          </a:p>
          <a:p>
            <a:endParaRPr lang="en-US" sz="18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459" y="1196752"/>
            <a:ext cx="5412943" cy="5087590"/>
          </a:xfrm>
          <a:prstGeom prst="rect">
            <a:avLst/>
          </a:prstGeom>
        </p:spPr>
        <p:txBody>
          <a:bodyPr vert="horz" lIns="101590" tIns="50795" rIns="101590" bIns="50795">
            <a:no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+mj-lt"/>
              <a:buAutoNum type="arabicPeriod" startAt="3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Conjunctiva:</a:t>
            </a:r>
          </a:p>
          <a:p>
            <a:pPr lvl="1"/>
            <a:r>
              <a:rPr lang="en-US" sz="1600" dirty="0"/>
              <a:t>Transparent membrane covers the anterior surface of eye, reflected on inner surface of eyelids. </a:t>
            </a:r>
          </a:p>
          <a:p>
            <a:pPr lvl="1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Covered with: </a:t>
            </a:r>
            <a:r>
              <a:rPr lang="en-US" sz="1600" dirty="0"/>
              <a:t>thin film of tears for </a:t>
            </a:r>
            <a:r>
              <a:rPr lang="en-US" sz="1600" dirty="0" smtClean="0"/>
              <a:t>protection, wetness, cleaning. </a:t>
            </a:r>
          </a:p>
          <a:p>
            <a:endParaRPr lang="en-US" sz="500" b="1" dirty="0" smtClean="0"/>
          </a:p>
          <a:p>
            <a:pPr marL="342900" indent="-342900" defTabSz="914400"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Pupil: </a:t>
            </a:r>
          </a:p>
          <a:p>
            <a:pPr marL="304769" lvl="1" indent="0" defTabSz="914400">
              <a:buNone/>
            </a:pPr>
            <a:r>
              <a:rPr lang="en-US" sz="1600" dirty="0" smtClean="0"/>
              <a:t>Behind center of cornea, control &amp; allow light to enter the eye. 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Appears black because: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as you look through the lens, you see the heavily pigmented back of the eye (choroid &amp; retina).</a:t>
            </a:r>
          </a:p>
          <a:p>
            <a:pPr marL="342900" indent="-342900" defTabSz="914400">
              <a:buFont typeface="+mj-lt"/>
              <a:buAutoNum type="arabicPeriod" startAt="4"/>
            </a:pPr>
            <a:endParaRPr lang="en-US" sz="5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defTabSz="914400"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Iris: </a:t>
            </a:r>
            <a:r>
              <a:rPr lang="en-US" sz="1800" dirty="0" smtClean="0"/>
              <a:t>Colored part. </a:t>
            </a:r>
          </a:p>
          <a:p>
            <a:pPr lvl="1" defTabSz="914400"/>
            <a:r>
              <a:rPr lang="en-US" sz="1600" dirty="0" smtClean="0"/>
              <a:t>Has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radial muscle dilates</a:t>
            </a:r>
            <a:r>
              <a:rPr lang="en-US" sz="1600" dirty="0" smtClean="0"/>
              <a:t> the pupil as in dim light &gt; supplied by </a:t>
            </a:r>
            <a:r>
              <a:rPr lang="en-US" sz="1600" dirty="0" smtClean="0">
                <a:solidFill>
                  <a:srgbClr val="C00000"/>
                </a:solidFill>
              </a:rPr>
              <a:t>sympathetic</a:t>
            </a:r>
            <a:r>
              <a:rPr lang="en-US" sz="1600" dirty="0" smtClean="0"/>
              <a:t>.</a:t>
            </a:r>
            <a:r>
              <a:rPr lang="en-US" sz="16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</a:rPr>
              <a:t>mydriasis</a:t>
            </a: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n-US" sz="1600" dirty="0" smtClean="0"/>
          </a:p>
          <a:p>
            <a:pPr lvl="1" defTabSz="914400"/>
            <a:r>
              <a:rPr lang="en-US" sz="1600" dirty="0" smtClean="0"/>
              <a:t>Has </a:t>
            </a:r>
            <a:r>
              <a:rPr lang="en-US" sz="1600" dirty="0" smtClean="0">
                <a:solidFill>
                  <a:srgbClr val="0070C0"/>
                </a:solidFill>
              </a:rPr>
              <a:t>c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ircular muscles </a:t>
            </a:r>
            <a:r>
              <a:rPr lang="en-US" sz="1600" dirty="0" smtClean="0">
                <a:solidFill>
                  <a:srgbClr val="0070C0"/>
                </a:solidFill>
              </a:rPr>
              <a:t>c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onstrict</a:t>
            </a:r>
            <a:r>
              <a:rPr lang="en-US" sz="1600" dirty="0" smtClean="0"/>
              <a:t> the pupil as in bright light &gt; supplied by </a:t>
            </a:r>
            <a:r>
              <a:rPr lang="en-US" sz="1600" dirty="0" smtClean="0">
                <a:solidFill>
                  <a:srgbClr val="C00000"/>
                </a:solidFill>
              </a:rPr>
              <a:t>parasympathetic</a:t>
            </a:r>
            <a:r>
              <a:rPr lang="en-US" sz="1600" dirty="0" smtClean="0">
                <a:solidFill>
                  <a:srgbClr val="C00000"/>
                </a:solidFill>
              </a:rPr>
              <a:t>. 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</a:rPr>
              <a:t>miosis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  <a:p>
            <a:pPr lvl="1" defTabSz="914400"/>
            <a:endParaRPr 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b="4019"/>
          <a:stretch>
            <a:fillRect/>
          </a:stretch>
        </p:blipFill>
        <p:spPr bwMode="auto">
          <a:xfrm>
            <a:off x="6346440" y="3645024"/>
            <a:ext cx="4908927" cy="25202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22405" y="1143000"/>
            <a:ext cx="0" cy="521335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3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/>
          <a:stretch/>
        </p:blipFill>
        <p:spPr>
          <a:xfrm>
            <a:off x="9492383" y="3562031"/>
            <a:ext cx="2028607" cy="2698796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609459" y="1301403"/>
            <a:ext cx="10969943" cy="4896544"/>
          </a:xfrm>
          <a:prstGeom prst="rect">
            <a:avLst/>
          </a:prstGeom>
        </p:spPr>
        <p:txBody>
          <a:bodyPr vert="horz" lIns="101590" tIns="50795" rIns="101590" bIns="50795">
            <a:no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+mj-lt"/>
              <a:buAutoNum type="arabicPeriod" startAt="6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Ciliary muscles (body): </a:t>
            </a:r>
            <a:r>
              <a:rPr lang="en-US" sz="1800" dirty="0" smtClean="0"/>
              <a:t>Thick ant part of choroid to which attached suspensory ligaments (</a:t>
            </a:r>
            <a:r>
              <a:rPr lang="en-US" sz="1800" dirty="0" err="1" smtClean="0"/>
              <a:t>Zonule</a:t>
            </a:r>
            <a:r>
              <a:rPr lang="en-US" sz="1800" dirty="0" smtClean="0"/>
              <a:t>).</a:t>
            </a:r>
          </a:p>
          <a:p>
            <a:r>
              <a:rPr lang="en-US" sz="1800" dirty="0"/>
              <a:t>The Ciliary Body (&amp; its suspensory ligament ) and lens divide the eye into : </a:t>
            </a: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Anterior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cavity </a:t>
            </a:r>
            <a:r>
              <a:rPr lang="en-US" sz="1800" dirty="0"/>
              <a:t>→ contains a fluid called Aqueous Humor.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Posterior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cavity </a:t>
            </a:r>
            <a:r>
              <a:rPr lang="en-US" sz="1800" dirty="0"/>
              <a:t>→ contains fluid called Vitreous Humor. </a:t>
            </a:r>
            <a:endParaRPr lang="en-US" sz="1800" dirty="0" smtClean="0"/>
          </a:p>
          <a:p>
            <a:pPr marL="304769" lvl="1" indent="0">
              <a:buNone/>
            </a:pPr>
            <a:endParaRPr lang="en-US" sz="500" dirty="0" smtClean="0"/>
          </a:p>
          <a:p>
            <a:pPr marL="342900" indent="-342900" defTabSz="914400">
              <a:buFont typeface="+mj-lt"/>
              <a:buAutoNum type="arabicPeriod" startAt="7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Lens: </a:t>
            </a:r>
            <a:r>
              <a:rPr lang="en-US" sz="1800" dirty="0" smtClean="0"/>
              <a:t>transparent, biconvex, semisolid, diopteric power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15-20 D</a:t>
            </a:r>
            <a:r>
              <a:rPr lang="en-US" sz="1800" dirty="0" smtClean="0">
                <a:solidFill>
                  <a:srgbClr val="FF0000"/>
                </a:solidFill>
              </a:rPr>
              <a:t>,</a:t>
            </a:r>
            <a:r>
              <a:rPr lang="en-US" sz="1800" dirty="0" smtClean="0"/>
              <a:t> held in place by </a:t>
            </a:r>
            <a:r>
              <a:rPr lang="en-US" sz="1800" dirty="0" smtClean="0">
                <a:solidFill>
                  <a:srgbClr val="FF0000"/>
                </a:solidFill>
              </a:rPr>
              <a:t>zonule. </a:t>
            </a:r>
          </a:p>
          <a:p>
            <a:pPr defTabSz="914400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(lens ligament = suspensory ligament).  </a:t>
            </a:r>
          </a:p>
          <a:p>
            <a:pPr defTabSz="914400"/>
            <a:r>
              <a:rPr lang="en-US" sz="1800" dirty="0" smtClean="0"/>
              <a:t>Attached to ant part of </a:t>
            </a:r>
            <a:r>
              <a:rPr lang="en-US" sz="1800" dirty="0" err="1" smtClean="0"/>
              <a:t>cilliary</a:t>
            </a:r>
            <a:r>
              <a:rPr lang="en-US" sz="1800" dirty="0" smtClean="0"/>
              <a:t> body.</a:t>
            </a:r>
          </a:p>
          <a:p>
            <a:r>
              <a:rPr lang="en-US" sz="1800" dirty="0" err="1">
                <a:solidFill>
                  <a:schemeClr val="bg2">
                    <a:lumMod val="75000"/>
                  </a:schemeClr>
                </a:solidFill>
              </a:rPr>
              <a:t>Crystallins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1800" dirty="0"/>
              <a:t>proteins found within the cells of the lens, and are arranged like the layers of </a:t>
            </a:r>
            <a:r>
              <a:rPr lang="en-US" sz="1800" dirty="0" smtClean="0"/>
              <a:t>an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onion </a:t>
            </a:r>
            <a:r>
              <a:rPr lang="en-US" sz="1800" dirty="0"/>
              <a:t>which make the refractive media of the lens.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Function of the lens: helps focus images on the retina to facilitate clear vision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endParaRPr lang="en-US" sz="500" dirty="0" smtClean="0"/>
          </a:p>
          <a:p>
            <a:pPr marL="342900" indent="-342900" defTabSz="914400">
              <a:buFont typeface="+mj-lt"/>
              <a:buAutoNum type="arabicPeriod" startAt="8"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Uvea: </a:t>
            </a:r>
            <a:r>
              <a:rPr lang="en-US" sz="1800" dirty="0" smtClean="0"/>
              <a:t>= </a:t>
            </a:r>
            <a:r>
              <a:rPr lang="en-US" sz="1800" dirty="0">
                <a:solidFill>
                  <a:srgbClr val="C76B9B"/>
                </a:solidFill>
              </a:rPr>
              <a:t>Choroid + iris + </a:t>
            </a:r>
            <a:r>
              <a:rPr lang="en-US" sz="1800" dirty="0" err="1">
                <a:solidFill>
                  <a:srgbClr val="C76B9B"/>
                </a:solidFill>
              </a:rPr>
              <a:t>cilliary</a:t>
            </a:r>
            <a:r>
              <a:rPr lang="en-US" sz="1800" dirty="0">
                <a:solidFill>
                  <a:srgbClr val="C76B9B"/>
                </a:solidFill>
              </a:rPr>
              <a:t> </a:t>
            </a:r>
            <a:r>
              <a:rPr lang="en-US" sz="1800" dirty="0" smtClean="0">
                <a:solidFill>
                  <a:srgbClr val="C76B9B"/>
                </a:solidFill>
              </a:rPr>
              <a:t>muscles.</a:t>
            </a:r>
            <a:endParaRPr lang="en-US" sz="1200" dirty="0">
              <a:solidFill>
                <a:srgbClr val="C76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Anterior &amp; Posterior Cavities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289772"/>
            <a:ext cx="6154831" cy="2571276"/>
          </a:xfrm>
        </p:spPr>
        <p:txBody>
          <a:bodyPr>
            <a:normAutofit/>
          </a:bodyPr>
          <a:lstStyle/>
          <a:p>
            <a:r>
              <a:rPr lang="en-US" sz="1400"/>
              <a:t>The </a:t>
            </a:r>
            <a:r>
              <a:rPr lang="en-US" sz="1400" u="sng">
                <a:solidFill>
                  <a:srgbClr val="C00000"/>
                </a:solidFill>
              </a:rPr>
              <a:t>Ciliary Body</a:t>
            </a:r>
            <a:r>
              <a:rPr lang="en-US" sz="1400">
                <a:solidFill>
                  <a:srgbClr val="C00000"/>
                </a:solidFill>
              </a:rPr>
              <a:t> </a:t>
            </a:r>
            <a:r>
              <a:rPr lang="en-US" sz="1400"/>
              <a:t>(&amp; its </a:t>
            </a:r>
            <a:r>
              <a:rPr lang="en-US" sz="1400" smtClean="0"/>
              <a:t>suspensary </a:t>
            </a:r>
            <a:r>
              <a:rPr lang="en-US" sz="1400"/>
              <a:t>ligament ) and </a:t>
            </a:r>
            <a:r>
              <a:rPr lang="en-US" sz="1400" u="sng">
                <a:solidFill>
                  <a:srgbClr val="C00000"/>
                </a:solidFill>
              </a:rPr>
              <a:t>lens</a:t>
            </a:r>
            <a:r>
              <a:rPr lang="en-US" sz="1400"/>
              <a:t> divide the eye into 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bg2">
                    <a:lumMod val="50000"/>
                  </a:schemeClr>
                </a:solidFill>
              </a:rPr>
              <a:t>Anterior Cavity  </a:t>
            </a:r>
            <a:r>
              <a:rPr lang="en-US" sz="1400" smtClean="0"/>
              <a:t>( which </a:t>
            </a:r>
            <a:r>
              <a:rPr lang="en-US" sz="1400"/>
              <a:t>contains a fluid called Aqueous </a:t>
            </a:r>
            <a:r>
              <a:rPr lang="en-US" sz="1400" smtClean="0"/>
              <a:t>Humor ).</a:t>
            </a:r>
            <a:endParaRPr lang="en-US" sz="1400"/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bg2">
                    <a:lumMod val="50000"/>
                  </a:schemeClr>
                </a:solidFill>
              </a:rPr>
              <a:t>Posterior Cavity </a:t>
            </a:r>
            <a:r>
              <a:rPr lang="en-US" sz="1400"/>
              <a:t>( which contains fluid called Vitreous Humor</a:t>
            </a:r>
            <a:r>
              <a:rPr lang="en-US" sz="1400" smtClean="0"/>
              <a:t>).</a:t>
            </a:r>
          </a:p>
          <a:p>
            <a:pPr marL="342900" indent="-342900">
              <a:buFont typeface="+mj-lt"/>
              <a:buAutoNum type="arabicPeriod"/>
            </a:pPr>
            <a:endParaRPr lang="en-US" sz="1400"/>
          </a:p>
          <a:p>
            <a:r>
              <a:rPr lang="en-US" sz="1400"/>
              <a:t>Furthermore , the </a:t>
            </a:r>
            <a:r>
              <a:rPr lang="en-US" sz="1400" b="1"/>
              <a:t>Iris </a:t>
            </a:r>
            <a:r>
              <a:rPr lang="en-US" sz="1400"/>
              <a:t>further divides </a:t>
            </a:r>
            <a:r>
              <a:rPr lang="en-US" sz="1400" b="1"/>
              <a:t>the </a:t>
            </a:r>
            <a:r>
              <a:rPr lang="en-US" sz="1400" b="1" smtClean="0"/>
              <a:t>Anterior </a:t>
            </a:r>
            <a:r>
              <a:rPr lang="en-US" sz="1400" b="1"/>
              <a:t>cavity </a:t>
            </a:r>
            <a:r>
              <a:rPr lang="en-US" sz="1400"/>
              <a:t>into : </a:t>
            </a:r>
          </a:p>
          <a:p>
            <a:pPr>
              <a:buFont typeface="+mj-lt"/>
              <a:buAutoNum type="arabicPeriod"/>
            </a:pPr>
            <a:r>
              <a:rPr lang="en-US" sz="1400"/>
              <a:t> 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Anterior Chamber </a:t>
            </a:r>
            <a:r>
              <a:rPr lang="en-US" sz="1400"/>
              <a:t>( in front of the </a:t>
            </a:r>
            <a:r>
              <a:rPr lang="en-US" sz="1400" smtClean="0"/>
              <a:t>iris, between iris and cornea). </a:t>
            </a:r>
          </a:p>
          <a:p>
            <a:pPr>
              <a:buFont typeface="+mj-lt"/>
              <a:buAutoNum type="arabicPeriod"/>
            </a:pPr>
            <a:r>
              <a:rPr lang="en-US" sz="1400" smtClean="0">
                <a:solidFill>
                  <a:schemeClr val="bg2">
                    <a:lumMod val="50000"/>
                  </a:schemeClr>
                </a:solidFill>
              </a:rPr>
              <a:t>Posterior 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Chamber </a:t>
            </a:r>
            <a:r>
              <a:rPr lang="en-US" sz="1400"/>
              <a:t>( behind the iris ; between the iris and </a:t>
            </a:r>
            <a:r>
              <a:rPr lang="en-US" sz="1400" smtClean="0"/>
              <a:t>lens +between iris and ciliary muscles).</a:t>
            </a:r>
            <a:endParaRPr lang="en-US" sz="1400"/>
          </a:p>
          <a:p>
            <a:endParaRPr lang="en-US" sz="1200"/>
          </a:p>
          <a:p>
            <a:endParaRPr lang="en-US" sz="1200" smtClean="0"/>
          </a:p>
          <a:p>
            <a:endParaRPr lang="en-US" sz="1200"/>
          </a:p>
        </p:txBody>
      </p:sp>
      <p:grpSp>
        <p:nvGrpSpPr>
          <p:cNvPr id="5" name="Content Placeholder 7"/>
          <p:cNvGrpSpPr>
            <a:grpSpLocks noGrp="1"/>
          </p:cNvGrpSpPr>
          <p:nvPr/>
        </p:nvGrpSpPr>
        <p:grpSpPr>
          <a:xfrm>
            <a:off x="1014032" y="3743704"/>
            <a:ext cx="5112568" cy="2304255"/>
            <a:chOff x="597080" y="1114425"/>
            <a:chExt cx="8227254" cy="5118499"/>
          </a:xfrm>
        </p:grpSpPr>
        <p:pic>
          <p:nvPicPr>
            <p:cNvPr id="6" name="Picture 11" descr="fig06_11.gif                                                   00033575&#10;8ball Work                     B2D540D1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722" y="1114425"/>
              <a:ext cx="2869677" cy="511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6371577" y="1407104"/>
              <a:ext cx="1511632" cy="468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CILIARY BODY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6396476" y="2235457"/>
              <a:ext cx="1313719" cy="7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SUSPENSORY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LIGAMENT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6371577" y="3245152"/>
              <a:ext cx="2452757" cy="103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POSTERIOR CAVITY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CONTAIN VITREOUS 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HUMOR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6371579" y="5305059"/>
              <a:ext cx="2054391" cy="7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CILIARY BODY INSIDE 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CILIARY MUSCLE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046200" y="1779555"/>
              <a:ext cx="2158256" cy="7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POSTERIOR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CHAMBER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118429" y="2586992"/>
              <a:ext cx="2133097" cy="7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ANTERIOR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CHAMBER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597080" y="2619792"/>
              <a:ext cx="2014372" cy="8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00" smtClean="0">
                  <a:latin typeface="+mn-lt"/>
                </a:rPr>
                <a:t>ANTERIOR</a:t>
              </a:r>
            </a:p>
            <a:p>
              <a:pPr eaLnBrk="1" hangingPunct="1"/>
              <a:r>
                <a:rPr lang="en-US" altLang="en-US" sz="1000" smtClean="0">
                  <a:latin typeface="+mn-lt"/>
                </a:rPr>
                <a:t>CAVITY</a:t>
              </a:r>
              <a:endParaRPr lang="en-US" altLang="en-US" sz="1000">
                <a:latin typeface="+mn-lt"/>
              </a:endParaRP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1193271" y="4333336"/>
              <a:ext cx="2249542" cy="75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FLOW OF AQUEOUS</a:t>
              </a:r>
            </a:p>
            <a:p>
              <a:pPr eaLnBrk="1" hangingPunct="1"/>
              <a:r>
                <a:rPr lang="en-US" altLang="en-US" sz="900" smtClean="0">
                  <a:latin typeface="+mn-lt"/>
                </a:rPr>
                <a:t> HUMOUR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2737229" y="3347744"/>
              <a:ext cx="1314705" cy="468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IRIS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1133148" y="5625165"/>
              <a:ext cx="1961807" cy="468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900" smtClean="0">
                  <a:latin typeface="+mn-lt"/>
                </a:rPr>
                <a:t>CANAL OF SCHLEMM</a:t>
              </a:r>
              <a:endParaRPr lang="en-US" altLang="en-US" sz="900">
                <a:latin typeface="+mn-lt"/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>
              <a:off x="3289300" y="5486400"/>
              <a:ext cx="1455128" cy="3556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289297" y="3261199"/>
              <a:ext cx="1206502" cy="2887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 flipV="1">
              <a:off x="3289297" y="2831592"/>
              <a:ext cx="939800" cy="773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 flipV="1">
              <a:off x="3289299" y="2133120"/>
              <a:ext cx="1641396" cy="4137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H="1">
              <a:off x="3289297" y="4550724"/>
              <a:ext cx="1103408" cy="460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1932935" y="1926150"/>
              <a:ext cx="672" cy="18110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3" name="Line 35"/>
            <p:cNvSpPr>
              <a:spLocks noChangeShapeType="1"/>
            </p:cNvSpPr>
            <p:nvPr/>
          </p:nvSpPr>
          <p:spPr bwMode="auto">
            <a:xfrm flipH="1">
              <a:off x="5105399" y="1686022"/>
              <a:ext cx="1266179" cy="4145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 flipH="1">
              <a:off x="5105398" y="2510162"/>
              <a:ext cx="1266181" cy="1536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5883757" y="3470689"/>
              <a:ext cx="487823" cy="792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 flipH="1" flipV="1">
              <a:off x="5020714" y="5255357"/>
              <a:ext cx="1350864" cy="20555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27" name="Oval 26"/>
            <p:cNvSpPr/>
            <p:nvPr/>
          </p:nvSpPr>
          <p:spPr>
            <a:xfrm>
              <a:off x="4739376" y="4927517"/>
              <a:ext cx="533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</p:grpSp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8047"/>
          <a:stretch/>
        </p:blipFill>
        <p:spPr>
          <a:xfrm>
            <a:off x="6707409" y="1962389"/>
            <a:ext cx="4864751" cy="4202915"/>
          </a:xfrm>
          <a:prstGeom prst="rect">
            <a:avLst/>
          </a:prstGeom>
          <a:noFill/>
          <a:ln/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9563586" y="1559233"/>
            <a:ext cx="1592765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Anterior Chamber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7065120" y="1559233"/>
            <a:ext cx="1618436" cy="28464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Posterior </a:t>
            </a:r>
            <a:r>
              <a:rPr lang="en-US" sz="1200" b="1" smtClean="0">
                <a:solidFill>
                  <a:srgbClr val="000000"/>
                </a:solidFill>
              </a:rPr>
              <a:t>Chamber</a:t>
            </a:r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>
            <a:off x="9426291" y="1836231"/>
            <a:ext cx="924006" cy="100004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7687045" y="1843876"/>
            <a:ext cx="1143671" cy="1225084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596537" y="0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2633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6361</TotalTime>
  <Words>3944</Words>
  <Application>Microsoft Office PowerPoint</Application>
  <PresentationFormat>Custom</PresentationFormat>
  <Paragraphs>521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.LucidaGrandeUI</vt:lpstr>
      <vt:lpstr>Arabic Typesetting</vt:lpstr>
      <vt:lpstr>Arial</vt:lpstr>
      <vt:lpstr>ArialMT</vt:lpstr>
      <vt:lpstr>Bookman Old Style</vt:lpstr>
      <vt:lpstr>Calibri</vt:lpstr>
      <vt:lpstr>Comic Sans MS</vt:lpstr>
      <vt:lpstr>Courier New</vt:lpstr>
      <vt:lpstr>Gill Sans MT</vt:lpstr>
      <vt:lpstr>Mangal</vt:lpstr>
      <vt:lpstr>华文新魏</vt:lpstr>
      <vt:lpstr>Times New Roman</vt:lpstr>
      <vt:lpstr>Wingdings</vt:lpstr>
      <vt:lpstr>Wingdings 3</vt:lpstr>
      <vt:lpstr>Origin</vt:lpstr>
      <vt:lpstr>PhotoHouse</vt:lpstr>
      <vt:lpstr>PowerPoint Presentation</vt:lpstr>
      <vt:lpstr>PowerPoint Presentation</vt:lpstr>
      <vt:lpstr>The Eye</vt:lpstr>
      <vt:lpstr>Anatomy of the eye</vt:lpstr>
      <vt:lpstr>Layers of the eye</vt:lpstr>
      <vt:lpstr>Cont. (Cornea)</vt:lpstr>
      <vt:lpstr>Cont.</vt:lpstr>
      <vt:lpstr>Cont.</vt:lpstr>
      <vt:lpstr>The Anterior &amp; Posterior Cavities </vt:lpstr>
      <vt:lpstr>Cont.</vt:lpstr>
      <vt:lpstr>Cont. (Retina)</vt:lpstr>
      <vt:lpstr>Retina: neural circuitry</vt:lpstr>
      <vt:lpstr>Retinal layers</vt:lpstr>
      <vt:lpstr>Cont. (Retina)</vt:lpstr>
      <vt:lpstr>Light pathway in the eye:</vt:lpstr>
      <vt:lpstr>Organization of the retina/external protection of eyes</vt:lpstr>
      <vt:lpstr>Retinopathy</vt:lpstr>
      <vt:lpstr>Lenses</vt:lpstr>
      <vt:lpstr>Diopters and concave lenses</vt:lpstr>
      <vt:lpstr>Focal length of a lens</vt:lpstr>
      <vt:lpstr>Refractive media of the eye</vt:lpstr>
      <vt:lpstr>Cont.</vt:lpstr>
      <vt:lpstr>Cont.</vt:lpstr>
      <vt:lpstr>Glaucoma</vt:lpstr>
      <vt:lpstr>Cont.</vt:lpstr>
      <vt:lpstr>PowerPoint Presentation</vt:lpstr>
      <vt:lpstr>Binocular vision</vt:lpstr>
      <vt:lpstr>Lenses - Principles of Optics (image forming mechanism)</vt:lpstr>
      <vt:lpstr>Cont.</vt:lpstr>
      <vt:lpstr>Emmetropic: objects focused on retina (normal)</vt:lpstr>
      <vt:lpstr>Errors of refraction</vt:lpstr>
      <vt:lpstr>Image focusing</vt:lpstr>
      <vt:lpstr>Doctors’ notes </vt:lpstr>
      <vt:lpstr>Thank you!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Levels of Organisation</dc:title>
  <dc:creator>Lelo HM</dc:creator>
  <cp:lastModifiedBy>Laila</cp:lastModifiedBy>
  <cp:revision>962</cp:revision>
  <dcterms:created xsi:type="dcterms:W3CDTF">2016-09-07T16:15:34Z</dcterms:created>
  <dcterms:modified xsi:type="dcterms:W3CDTF">2017-10-10T09:05:54Z</dcterms:modified>
</cp:coreProperties>
</file>