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33" r:id="rId2"/>
    <p:sldMasterId id="2147483720" r:id="rId3"/>
    <p:sldMasterId id="2147483760" r:id="rId4"/>
    <p:sldMasterId id="2147483775" r:id="rId5"/>
    <p:sldMasterId id="2147483787" r:id="rId6"/>
    <p:sldMasterId id="2147483799" r:id="rId7"/>
  </p:sldMasterIdLst>
  <p:notesMasterIdLst>
    <p:notesMasterId r:id="rId30"/>
  </p:notesMasterIdLst>
  <p:sldIdLst>
    <p:sldId id="256" r:id="rId8"/>
    <p:sldId id="258" r:id="rId9"/>
    <p:sldId id="257" r:id="rId10"/>
    <p:sldId id="267" r:id="rId11"/>
    <p:sldId id="268" r:id="rId12"/>
    <p:sldId id="261" r:id="rId13"/>
    <p:sldId id="269" r:id="rId14"/>
    <p:sldId id="270" r:id="rId15"/>
    <p:sldId id="271" r:id="rId16"/>
    <p:sldId id="272" r:id="rId17"/>
    <p:sldId id="273" r:id="rId18"/>
    <p:sldId id="266" r:id="rId19"/>
    <p:sldId id="274" r:id="rId20"/>
    <p:sldId id="282" r:id="rId21"/>
    <p:sldId id="275" r:id="rId22"/>
    <p:sldId id="281" r:id="rId23"/>
    <p:sldId id="283" r:id="rId24"/>
    <p:sldId id="276" r:id="rId25"/>
    <p:sldId id="277" r:id="rId26"/>
    <p:sldId id="279" r:id="rId27"/>
    <p:sldId id="278"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DD88"/>
    <a:srgbClr val="D6009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autoAdjust="0"/>
    <p:restoredTop sz="94279" autoAdjust="0"/>
  </p:normalViewPr>
  <p:slideViewPr>
    <p:cSldViewPr snapToGrid="0">
      <p:cViewPr>
        <p:scale>
          <a:sx n="112" d="100"/>
          <a:sy n="112" d="100"/>
        </p:scale>
        <p:origin x="1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1799C-9DBF-4FDF-9725-6CEDC9E4D91B}" type="doc">
      <dgm:prSet loTypeId="urn:microsoft.com/office/officeart/2005/8/layout/vList5" loCatId="list" qsTypeId="urn:microsoft.com/office/officeart/2005/8/quickstyle/simple1" qsCatId="simple" csTypeId="urn:microsoft.com/office/officeart/2005/8/colors/accent1_4" csCatId="accent1" phldr="1"/>
      <dgm:spPr/>
      <dgm:t>
        <a:bodyPr/>
        <a:lstStyle/>
        <a:p>
          <a:pPr rtl="1"/>
          <a:endParaRPr lang="ar-SA"/>
        </a:p>
      </dgm:t>
    </dgm:pt>
    <dgm:pt modelId="{BF153CC4-ADFC-4AEC-AB89-7FD0BC7E674F}">
      <dgm:prSet custT="1"/>
      <dgm:spPr/>
      <dgm:t>
        <a:bodyPr/>
        <a:lstStyle/>
        <a:p>
          <a:pPr rtl="0"/>
          <a:r>
            <a:rPr lang="en-US" sz="1200" dirty="0"/>
            <a:t>Schizotypal personality disorder</a:t>
          </a:r>
          <a:endParaRPr lang="en-US" sz="800" dirty="0">
            <a:solidFill>
              <a:srgbClr val="92D050"/>
            </a:solidFill>
          </a:endParaRPr>
        </a:p>
        <a:p>
          <a:pPr rtl="0"/>
          <a:r>
            <a:rPr lang="ar-SA" sz="800" dirty="0">
              <a:solidFill>
                <a:srgbClr val="92D050"/>
              </a:solidFill>
            </a:rPr>
            <a:t>هذا نادر بس المريض تجيله افكار خياليةوتلاقونه ينجح وبتوظف وكل شي بس هو مو مضطرب بس كذا بشخصيته في عندهم كلام غريب</a:t>
          </a:r>
          <a:r>
            <a:rPr lang="ar-SA" sz="1200" dirty="0">
              <a:solidFill>
                <a:srgbClr val="92D050"/>
              </a:solidFill>
            </a:rPr>
            <a:t>.</a:t>
          </a:r>
          <a:r>
            <a:rPr lang="en-US" sz="1200" dirty="0">
              <a:solidFill>
                <a:srgbClr val="92D050"/>
              </a:solidFill>
            </a:rPr>
            <a:t> </a:t>
          </a:r>
          <a:r>
            <a:rPr lang="en-US" sz="1200" dirty="0"/>
            <a:t> </a:t>
          </a:r>
          <a:endParaRPr lang="ar-SA" sz="1200" dirty="0"/>
        </a:p>
      </dgm:t>
    </dgm:pt>
    <dgm:pt modelId="{45672592-C9DE-40DA-B572-B0405A3A2022}" type="parTrans" cxnId="{17B96BEB-9831-47E1-99F2-9923428BFB0F}">
      <dgm:prSet/>
      <dgm:spPr/>
      <dgm:t>
        <a:bodyPr/>
        <a:lstStyle/>
        <a:p>
          <a:pPr rtl="1"/>
          <a:endParaRPr lang="ar-SA" sz="2000"/>
        </a:p>
      </dgm:t>
    </dgm:pt>
    <dgm:pt modelId="{6AB0C327-059C-4479-8818-22B1D7167DCC}" type="sibTrans" cxnId="{17B96BEB-9831-47E1-99F2-9923428BFB0F}">
      <dgm:prSet/>
      <dgm:spPr/>
      <dgm:t>
        <a:bodyPr/>
        <a:lstStyle/>
        <a:p>
          <a:pPr rtl="1"/>
          <a:endParaRPr lang="ar-SA" sz="2000"/>
        </a:p>
      </dgm:t>
    </dgm:pt>
    <dgm:pt modelId="{DBBD7AFC-0FED-472B-90EF-F43BFD988F5F}">
      <dgm:prSet custT="1"/>
      <dgm:spPr/>
      <dgm:t>
        <a:bodyPr/>
        <a:lstStyle/>
        <a:p>
          <a:pPr rtl="0"/>
          <a:r>
            <a:rPr lang="en-US" sz="1200" dirty="0"/>
            <a:t>Delusional disorder</a:t>
          </a:r>
        </a:p>
        <a:p>
          <a:pPr rtl="0"/>
          <a:r>
            <a:rPr lang="ar-SA" sz="800" dirty="0">
              <a:solidFill>
                <a:srgbClr val="92D050"/>
              </a:solidFill>
            </a:rPr>
            <a:t>زي هذول اللي يشكون ومقتعين انو اللي يفكرون فيه هو الصح,ترابط افكاره يكون طبيعي يعني مو مجنون يمكن يكون ذكي</a:t>
          </a:r>
          <a:r>
            <a:rPr lang="ar-SA" sz="1200" dirty="0">
              <a:solidFill>
                <a:srgbClr val="92D050"/>
              </a:solidFill>
            </a:rPr>
            <a:t>.</a:t>
          </a:r>
          <a:endParaRPr lang="ar-SA" sz="1200" dirty="0"/>
        </a:p>
      </dgm:t>
    </dgm:pt>
    <dgm:pt modelId="{CC65725B-F9A7-4608-B124-1F1187341362}" type="parTrans" cxnId="{C6C8A1A4-B853-4927-B568-EC14304EC55E}">
      <dgm:prSet/>
      <dgm:spPr/>
      <dgm:t>
        <a:bodyPr/>
        <a:lstStyle/>
        <a:p>
          <a:pPr rtl="1"/>
          <a:endParaRPr lang="ar-SA" sz="2000"/>
        </a:p>
      </dgm:t>
    </dgm:pt>
    <dgm:pt modelId="{B7A0F2BE-E75C-4B58-BF4A-A5021BFB1F75}" type="sibTrans" cxnId="{C6C8A1A4-B853-4927-B568-EC14304EC55E}">
      <dgm:prSet/>
      <dgm:spPr/>
      <dgm:t>
        <a:bodyPr/>
        <a:lstStyle/>
        <a:p>
          <a:pPr rtl="1"/>
          <a:endParaRPr lang="ar-SA" sz="2000"/>
        </a:p>
      </dgm:t>
    </dgm:pt>
    <dgm:pt modelId="{47E255CD-D4B2-49FC-B8B5-1E45972D7AD6}">
      <dgm:prSet custT="1"/>
      <dgm:spPr/>
      <dgm:t>
        <a:bodyPr/>
        <a:lstStyle/>
        <a:p>
          <a:pPr rtl="0"/>
          <a:r>
            <a:rPr lang="en-US" sz="1100" dirty="0"/>
            <a:t>Brief psychotic disorder</a:t>
          </a:r>
        </a:p>
        <a:p>
          <a:pPr rtl="0"/>
          <a:r>
            <a:rPr lang="ar-SA" sz="800" dirty="0">
              <a:solidFill>
                <a:srgbClr val="92D050"/>
              </a:solidFill>
            </a:rPr>
            <a:t>اللي يجيهم اعراض ذهانيية عارضة نتيجة تغير في البيئه او يوضعون تحت ضغط زي واحد كان يشتغل في مدينة خارج الرياض كطيار فاختارو من بين 1000واحد انو يكون في الصقور الخضر مع الملك ,فجاة جا للطوارئ كان متلخبط ويهلوس ويسال انا وين كانه ضايع , كل شي كان طبيعي في السي تيزبعد العلاج رجع طبيعي .يسمونه الاضطراب الذهاني القصير او المؤقت. </a:t>
          </a:r>
          <a:endParaRPr lang="ar-SA" sz="800" dirty="0"/>
        </a:p>
      </dgm:t>
    </dgm:pt>
    <dgm:pt modelId="{998E7597-76D2-40D8-9661-8D77D5D61815}" type="parTrans" cxnId="{820B7438-BA60-41F8-ACEE-1D8DE68E2A2C}">
      <dgm:prSet/>
      <dgm:spPr/>
      <dgm:t>
        <a:bodyPr/>
        <a:lstStyle/>
        <a:p>
          <a:pPr rtl="1"/>
          <a:endParaRPr lang="ar-SA" sz="2000"/>
        </a:p>
      </dgm:t>
    </dgm:pt>
    <dgm:pt modelId="{536A36C2-5A22-485A-A670-FEA9F977AE67}" type="sibTrans" cxnId="{820B7438-BA60-41F8-ACEE-1D8DE68E2A2C}">
      <dgm:prSet/>
      <dgm:spPr/>
      <dgm:t>
        <a:bodyPr/>
        <a:lstStyle/>
        <a:p>
          <a:pPr rtl="1"/>
          <a:endParaRPr lang="ar-SA" sz="2000"/>
        </a:p>
      </dgm:t>
    </dgm:pt>
    <dgm:pt modelId="{B90BA54B-98E7-4C8B-91D3-C239BB26BD01}">
      <dgm:prSet custT="1"/>
      <dgm:spPr/>
      <dgm:t>
        <a:bodyPr/>
        <a:lstStyle/>
        <a:p>
          <a:pPr rtl="0"/>
          <a:r>
            <a:rPr lang="en-US" sz="1200" dirty="0" err="1"/>
            <a:t>Schizophreniform</a:t>
          </a:r>
          <a:r>
            <a:rPr lang="en-US" sz="1200" dirty="0"/>
            <a:t> disorder</a:t>
          </a:r>
          <a:endParaRPr lang="ar-SA" sz="1200" dirty="0"/>
        </a:p>
        <a:p>
          <a:pPr rtl="0"/>
          <a:r>
            <a:rPr lang="ar-SA" sz="1200" dirty="0">
              <a:solidFill>
                <a:srgbClr val="92D050"/>
              </a:solidFill>
            </a:rPr>
            <a:t>من 3 إلى 6 شهور</a:t>
          </a:r>
        </a:p>
      </dgm:t>
    </dgm:pt>
    <dgm:pt modelId="{7FAF5735-BC5B-459C-B098-A48ECF690ADB}" type="parTrans" cxnId="{B4B22D08-A066-41B7-813B-7D96D06F4255}">
      <dgm:prSet/>
      <dgm:spPr/>
      <dgm:t>
        <a:bodyPr/>
        <a:lstStyle/>
        <a:p>
          <a:pPr rtl="1"/>
          <a:endParaRPr lang="ar-SA" sz="2000"/>
        </a:p>
      </dgm:t>
    </dgm:pt>
    <dgm:pt modelId="{BDF139C0-77F1-4D9A-819E-1FB0F744278C}" type="sibTrans" cxnId="{B4B22D08-A066-41B7-813B-7D96D06F4255}">
      <dgm:prSet/>
      <dgm:spPr/>
      <dgm:t>
        <a:bodyPr/>
        <a:lstStyle/>
        <a:p>
          <a:pPr rtl="1"/>
          <a:endParaRPr lang="ar-SA" sz="2000"/>
        </a:p>
      </dgm:t>
    </dgm:pt>
    <dgm:pt modelId="{6F73294C-C8F3-4AB9-8A9A-272B6A6F41D4}">
      <dgm:prSet custT="1"/>
      <dgm:spPr/>
      <dgm:t>
        <a:bodyPr/>
        <a:lstStyle/>
        <a:p>
          <a:pPr rtl="0"/>
          <a:r>
            <a:rPr lang="en-US" sz="1200" dirty="0"/>
            <a:t>Schizophrenia</a:t>
          </a:r>
          <a:endParaRPr lang="ar-SA" sz="1200" dirty="0"/>
        </a:p>
      </dgm:t>
    </dgm:pt>
    <dgm:pt modelId="{BBBC0FFB-F072-4E55-A1A1-0C437B06E287}" type="parTrans" cxnId="{1DF7BD02-0E88-4F9D-B0D7-6912B5FEC35D}">
      <dgm:prSet/>
      <dgm:spPr/>
      <dgm:t>
        <a:bodyPr/>
        <a:lstStyle/>
        <a:p>
          <a:pPr rtl="1"/>
          <a:endParaRPr lang="ar-SA" sz="2000"/>
        </a:p>
      </dgm:t>
    </dgm:pt>
    <dgm:pt modelId="{63D60989-E114-49BC-B398-F685CFAAA400}" type="sibTrans" cxnId="{1DF7BD02-0E88-4F9D-B0D7-6912B5FEC35D}">
      <dgm:prSet/>
      <dgm:spPr/>
      <dgm:t>
        <a:bodyPr/>
        <a:lstStyle/>
        <a:p>
          <a:pPr rtl="1"/>
          <a:endParaRPr lang="ar-SA" sz="2000"/>
        </a:p>
      </dgm:t>
    </dgm:pt>
    <dgm:pt modelId="{864BA311-1BD4-4256-87DF-E47C5996A7BD}">
      <dgm:prSet custT="1"/>
      <dgm:spPr/>
      <dgm:t>
        <a:bodyPr/>
        <a:lstStyle/>
        <a:p>
          <a:pPr rtl="0"/>
          <a:r>
            <a:rPr lang="en-US" sz="1200" dirty="0"/>
            <a:t>Schizoaffective disorder</a:t>
          </a:r>
          <a:endParaRPr lang="ar-SA" sz="1200" dirty="0"/>
        </a:p>
      </dgm:t>
    </dgm:pt>
    <dgm:pt modelId="{30AC19CC-5813-4546-BC3F-98C65698F446}" type="parTrans" cxnId="{75DE9F95-CC30-4E90-BDD4-E4350BBA9990}">
      <dgm:prSet/>
      <dgm:spPr/>
      <dgm:t>
        <a:bodyPr/>
        <a:lstStyle/>
        <a:p>
          <a:pPr rtl="1"/>
          <a:endParaRPr lang="ar-SA" sz="2000"/>
        </a:p>
      </dgm:t>
    </dgm:pt>
    <dgm:pt modelId="{5C0BBE0D-8B56-4413-9F93-6DCE8AC3D8CA}" type="sibTrans" cxnId="{75DE9F95-CC30-4E90-BDD4-E4350BBA9990}">
      <dgm:prSet/>
      <dgm:spPr/>
      <dgm:t>
        <a:bodyPr/>
        <a:lstStyle/>
        <a:p>
          <a:pPr rtl="1"/>
          <a:endParaRPr lang="ar-SA" sz="2000"/>
        </a:p>
      </dgm:t>
    </dgm:pt>
    <dgm:pt modelId="{51125A31-E26C-4A01-AAE7-1B824258242B}">
      <dgm:prSet custT="1"/>
      <dgm:spPr/>
      <dgm:t>
        <a:bodyPr/>
        <a:lstStyle/>
        <a:p>
          <a:pPr rtl="0"/>
          <a:r>
            <a:rPr lang="en-US" sz="1200" dirty="0"/>
            <a:t>Substance/medication-induced psychotic disorder </a:t>
          </a:r>
          <a:r>
            <a:rPr lang="ar-SA" sz="1200" dirty="0">
              <a:solidFill>
                <a:srgbClr val="92D050"/>
              </a:solidFill>
            </a:rPr>
            <a:t>استبعاد التعاطي والإدمان ويجي ممكن مع </a:t>
          </a:r>
          <a:r>
            <a:rPr lang="en-US" sz="1200" dirty="0">
              <a:solidFill>
                <a:srgbClr val="92D050"/>
              </a:solidFill>
            </a:rPr>
            <a:t>SLE</a:t>
          </a:r>
          <a:endParaRPr lang="ar-SA" sz="1200" dirty="0">
            <a:solidFill>
              <a:srgbClr val="92D050"/>
            </a:solidFill>
          </a:endParaRPr>
        </a:p>
      </dgm:t>
    </dgm:pt>
    <dgm:pt modelId="{242844D6-8E2B-4B08-BB98-36B73CA0A619}" type="parTrans" cxnId="{C9F0BDD6-F9EB-47B0-9BEF-26A6B95C844C}">
      <dgm:prSet/>
      <dgm:spPr/>
      <dgm:t>
        <a:bodyPr/>
        <a:lstStyle/>
        <a:p>
          <a:pPr rtl="1"/>
          <a:endParaRPr lang="ar-SA" sz="2000"/>
        </a:p>
      </dgm:t>
    </dgm:pt>
    <dgm:pt modelId="{C256FF5C-AE08-4113-AD92-75CE207A549C}" type="sibTrans" cxnId="{C9F0BDD6-F9EB-47B0-9BEF-26A6B95C844C}">
      <dgm:prSet/>
      <dgm:spPr/>
      <dgm:t>
        <a:bodyPr/>
        <a:lstStyle/>
        <a:p>
          <a:pPr rtl="1"/>
          <a:endParaRPr lang="ar-SA" sz="2000"/>
        </a:p>
      </dgm:t>
    </dgm:pt>
    <dgm:pt modelId="{863CD754-4C5A-482B-9387-08C171EE0FC0}">
      <dgm:prSet custT="1"/>
      <dgm:spPr/>
      <dgm:t>
        <a:bodyPr/>
        <a:lstStyle/>
        <a:p>
          <a:pPr rtl="0"/>
          <a:r>
            <a:rPr lang="en-US" sz="1200" dirty="0"/>
            <a:t>Psychotic disorder due to another medical condition </a:t>
          </a:r>
          <a:r>
            <a:rPr lang="ar-SA" sz="1200" dirty="0">
              <a:solidFill>
                <a:srgbClr val="92D050"/>
              </a:solidFill>
            </a:rPr>
            <a:t>استبعاد أمراض أخرى مثل ال </a:t>
          </a:r>
          <a:r>
            <a:rPr lang="en-US" sz="1200" dirty="0">
              <a:solidFill>
                <a:srgbClr val="92D050"/>
              </a:solidFill>
            </a:rPr>
            <a:t>Bipolar</a:t>
          </a:r>
          <a:endParaRPr lang="ar-SA" sz="1200" dirty="0">
            <a:solidFill>
              <a:srgbClr val="92D050"/>
            </a:solidFill>
          </a:endParaRPr>
        </a:p>
      </dgm:t>
    </dgm:pt>
    <dgm:pt modelId="{79B0E6BD-B5F8-40A7-B956-EBAADEF54858}" type="parTrans" cxnId="{22DF6C61-0F91-4FF2-848F-430D6A93326C}">
      <dgm:prSet/>
      <dgm:spPr/>
      <dgm:t>
        <a:bodyPr/>
        <a:lstStyle/>
        <a:p>
          <a:pPr rtl="1"/>
          <a:endParaRPr lang="ar-SA" sz="2000"/>
        </a:p>
      </dgm:t>
    </dgm:pt>
    <dgm:pt modelId="{EC923A8E-49D4-40C5-902A-8ADD27A77713}" type="sibTrans" cxnId="{22DF6C61-0F91-4FF2-848F-430D6A93326C}">
      <dgm:prSet/>
      <dgm:spPr/>
      <dgm:t>
        <a:bodyPr/>
        <a:lstStyle/>
        <a:p>
          <a:pPr rtl="1"/>
          <a:endParaRPr lang="ar-SA" sz="2000"/>
        </a:p>
      </dgm:t>
    </dgm:pt>
    <dgm:pt modelId="{24C22BBF-018C-4F4F-8573-046B2BF5A238}">
      <dgm:prSet custT="1"/>
      <dgm:spPr/>
      <dgm:t>
        <a:bodyPr/>
        <a:lstStyle/>
        <a:p>
          <a:pPr rtl="0"/>
          <a:r>
            <a:rPr lang="en-US" sz="1200" dirty="0"/>
            <a:t>Catatonia associated with another mental disorder (catatonia </a:t>
          </a:r>
          <a:r>
            <a:rPr lang="en-US" sz="1200" dirty="0" err="1"/>
            <a:t>specifier</a:t>
          </a:r>
          <a:r>
            <a:rPr lang="en-US" sz="1200" dirty="0"/>
            <a:t>)</a:t>
          </a:r>
          <a:endParaRPr lang="ar-SA" sz="1200" dirty="0"/>
        </a:p>
      </dgm:t>
    </dgm:pt>
    <dgm:pt modelId="{7CCBB32D-101E-4DBB-96E5-B016AF9611C8}" type="parTrans" cxnId="{9AD9F314-BCF0-460D-8F36-56E84A1C86B1}">
      <dgm:prSet/>
      <dgm:spPr/>
      <dgm:t>
        <a:bodyPr/>
        <a:lstStyle/>
        <a:p>
          <a:pPr rtl="1"/>
          <a:endParaRPr lang="ar-SA" sz="2000"/>
        </a:p>
      </dgm:t>
    </dgm:pt>
    <dgm:pt modelId="{006EA2C3-C045-432E-A63C-E0AD24B10974}" type="sibTrans" cxnId="{9AD9F314-BCF0-460D-8F36-56E84A1C86B1}">
      <dgm:prSet/>
      <dgm:spPr/>
      <dgm:t>
        <a:bodyPr/>
        <a:lstStyle/>
        <a:p>
          <a:pPr rtl="1"/>
          <a:endParaRPr lang="ar-SA" sz="2000"/>
        </a:p>
      </dgm:t>
    </dgm:pt>
    <dgm:pt modelId="{E32D4E40-DC6B-4878-80DD-DB0730D48B29}">
      <dgm:prSet custT="1"/>
      <dgm:spPr/>
      <dgm:t>
        <a:bodyPr/>
        <a:lstStyle/>
        <a:p>
          <a:pPr rtl="0"/>
          <a:r>
            <a:rPr lang="en-US" sz="1200" dirty="0"/>
            <a:t>Catatonic disorder due to another medical condition</a:t>
          </a:r>
        </a:p>
        <a:p>
          <a:pPr rtl="0"/>
          <a:r>
            <a:rPr lang="ar-SA" sz="800" dirty="0">
              <a:solidFill>
                <a:srgbClr val="92D050"/>
              </a:solidFill>
            </a:rPr>
            <a:t>هذي قديمة يكون متخشب زي الهومليس كان صاير له ست شهور ماتروش وعطينا كاسة مويه قعد نص ساعه عشان يشربها فهذا يكون </a:t>
          </a:r>
          <a:r>
            <a:rPr lang="en-US" sz="800" dirty="0">
              <a:solidFill>
                <a:srgbClr val="92D050"/>
              </a:solidFill>
            </a:rPr>
            <a:t>sever form of schizophrenia</a:t>
          </a:r>
          <a:endParaRPr lang="ar-SA" sz="800" dirty="0">
            <a:solidFill>
              <a:srgbClr val="92D050"/>
            </a:solidFill>
          </a:endParaRPr>
        </a:p>
      </dgm:t>
    </dgm:pt>
    <dgm:pt modelId="{04544CF1-5FE6-4A4A-ABDC-DEA8F978123A}" type="parTrans" cxnId="{1C57E1F0-66F6-40E1-8BC1-1DE1E109EB4B}">
      <dgm:prSet/>
      <dgm:spPr/>
      <dgm:t>
        <a:bodyPr/>
        <a:lstStyle/>
        <a:p>
          <a:pPr rtl="1"/>
          <a:endParaRPr lang="ar-SA" sz="2000"/>
        </a:p>
      </dgm:t>
    </dgm:pt>
    <dgm:pt modelId="{8AA02FA8-905A-422B-A66E-50E383231F4B}" type="sibTrans" cxnId="{1C57E1F0-66F6-40E1-8BC1-1DE1E109EB4B}">
      <dgm:prSet/>
      <dgm:spPr/>
      <dgm:t>
        <a:bodyPr/>
        <a:lstStyle/>
        <a:p>
          <a:pPr rtl="1"/>
          <a:endParaRPr lang="ar-SA" sz="2000"/>
        </a:p>
      </dgm:t>
    </dgm:pt>
    <dgm:pt modelId="{539868FF-4C30-42FD-9C4E-94F67BCC8246}">
      <dgm:prSet custT="1"/>
      <dgm:spPr/>
      <dgm:t>
        <a:bodyPr/>
        <a:lstStyle/>
        <a:p>
          <a:pPr rtl="0"/>
          <a:r>
            <a:rPr lang="en-US" sz="1200" dirty="0"/>
            <a:t>Unspecified catatonia</a:t>
          </a:r>
          <a:endParaRPr lang="ar-SA" sz="1200" dirty="0"/>
        </a:p>
      </dgm:t>
    </dgm:pt>
    <dgm:pt modelId="{6060E338-63E5-44AC-9362-3B7ED0BD2990}" type="parTrans" cxnId="{095D2EF5-CA93-4B4A-92A8-46076FB5143A}">
      <dgm:prSet/>
      <dgm:spPr/>
      <dgm:t>
        <a:bodyPr/>
        <a:lstStyle/>
        <a:p>
          <a:pPr rtl="1"/>
          <a:endParaRPr lang="ar-SA" sz="2000"/>
        </a:p>
      </dgm:t>
    </dgm:pt>
    <dgm:pt modelId="{9E1F4674-A23F-4526-AD46-E98159F458E0}" type="sibTrans" cxnId="{095D2EF5-CA93-4B4A-92A8-46076FB5143A}">
      <dgm:prSet/>
      <dgm:spPr/>
      <dgm:t>
        <a:bodyPr/>
        <a:lstStyle/>
        <a:p>
          <a:pPr rtl="1"/>
          <a:endParaRPr lang="ar-SA" sz="2000"/>
        </a:p>
      </dgm:t>
    </dgm:pt>
    <dgm:pt modelId="{D74B5108-A5D8-48C0-9437-714EA6199A3C}">
      <dgm:prSet custT="1"/>
      <dgm:spPr/>
      <dgm:t>
        <a:bodyPr/>
        <a:lstStyle/>
        <a:p>
          <a:pPr rtl="0"/>
          <a:r>
            <a:rPr lang="en-US" sz="1200" dirty="0"/>
            <a:t>Other specified schizophrenia spectrum and other psychotic disorder</a:t>
          </a:r>
          <a:endParaRPr lang="ar-SA" sz="1200" dirty="0"/>
        </a:p>
      </dgm:t>
    </dgm:pt>
    <dgm:pt modelId="{7D8635BE-37A7-4814-B42E-5BC86219FBBF}" type="parTrans" cxnId="{1A0D0479-0CE5-4D5F-88C0-2FDE48883B0A}">
      <dgm:prSet/>
      <dgm:spPr/>
      <dgm:t>
        <a:bodyPr/>
        <a:lstStyle/>
        <a:p>
          <a:pPr rtl="1"/>
          <a:endParaRPr lang="ar-SA" sz="2000"/>
        </a:p>
      </dgm:t>
    </dgm:pt>
    <dgm:pt modelId="{C86FEF58-3891-4622-9018-9E57923DAB4A}" type="sibTrans" cxnId="{1A0D0479-0CE5-4D5F-88C0-2FDE48883B0A}">
      <dgm:prSet/>
      <dgm:spPr/>
      <dgm:t>
        <a:bodyPr/>
        <a:lstStyle/>
        <a:p>
          <a:pPr rtl="1"/>
          <a:endParaRPr lang="ar-SA" sz="2000"/>
        </a:p>
      </dgm:t>
    </dgm:pt>
    <dgm:pt modelId="{4A8D4ED7-09C6-4547-9B0E-09FA86B3991C}">
      <dgm:prSet custT="1"/>
      <dgm:spPr/>
      <dgm:t>
        <a:bodyPr/>
        <a:lstStyle/>
        <a:p>
          <a:pPr rtl="0"/>
          <a:r>
            <a:rPr lang="en-US" sz="1200" dirty="0"/>
            <a:t>Unspecified schizophrenia spectrum and other psychotic disorder</a:t>
          </a:r>
          <a:endParaRPr lang="ar-SA" sz="1200" dirty="0"/>
        </a:p>
      </dgm:t>
    </dgm:pt>
    <dgm:pt modelId="{45A8C60B-987B-4E8F-99B5-72BD7D8CB66B}" type="parTrans" cxnId="{B4C95B77-B1A4-41B2-A356-03D868775B9F}">
      <dgm:prSet/>
      <dgm:spPr/>
      <dgm:t>
        <a:bodyPr/>
        <a:lstStyle/>
        <a:p>
          <a:pPr rtl="1"/>
          <a:endParaRPr lang="ar-SA" sz="2000"/>
        </a:p>
      </dgm:t>
    </dgm:pt>
    <dgm:pt modelId="{0841B501-D767-4C0C-AF0F-133B9BA85926}" type="sibTrans" cxnId="{B4C95B77-B1A4-41B2-A356-03D868775B9F}">
      <dgm:prSet/>
      <dgm:spPr/>
      <dgm:t>
        <a:bodyPr/>
        <a:lstStyle/>
        <a:p>
          <a:pPr rtl="1"/>
          <a:endParaRPr lang="ar-SA" sz="2000"/>
        </a:p>
      </dgm:t>
    </dgm:pt>
    <dgm:pt modelId="{FFCE3FF2-4132-4D8E-8BD2-D865F820C4DB}" type="pres">
      <dgm:prSet presAssocID="{F6F1799C-9DBF-4FDF-9725-6CEDC9E4D91B}" presName="Name0" presStyleCnt="0">
        <dgm:presLayoutVars>
          <dgm:dir/>
          <dgm:animLvl val="lvl"/>
          <dgm:resizeHandles val="exact"/>
        </dgm:presLayoutVars>
      </dgm:prSet>
      <dgm:spPr/>
      <dgm:t>
        <a:bodyPr/>
        <a:lstStyle/>
        <a:p>
          <a:endParaRPr lang="en-US"/>
        </a:p>
      </dgm:t>
    </dgm:pt>
    <dgm:pt modelId="{CBF6FDCC-C30F-47FE-95C9-21FF8E2F46B7}" type="pres">
      <dgm:prSet presAssocID="{BF153CC4-ADFC-4AEC-AB89-7FD0BC7E674F}" presName="linNode" presStyleCnt="0"/>
      <dgm:spPr/>
    </dgm:pt>
    <dgm:pt modelId="{86F20172-9270-41AF-9636-49990EA6843E}" type="pres">
      <dgm:prSet presAssocID="{BF153CC4-ADFC-4AEC-AB89-7FD0BC7E674F}" presName="parentText" presStyleLbl="node1" presStyleIdx="0" presStyleCnt="13" custScaleY="164891">
        <dgm:presLayoutVars>
          <dgm:chMax val="1"/>
          <dgm:bulletEnabled val="1"/>
        </dgm:presLayoutVars>
      </dgm:prSet>
      <dgm:spPr/>
      <dgm:t>
        <a:bodyPr/>
        <a:lstStyle/>
        <a:p>
          <a:endParaRPr lang="en-US"/>
        </a:p>
      </dgm:t>
    </dgm:pt>
    <dgm:pt modelId="{F9937AA4-3E61-44B1-A262-8A13D6346D91}" type="pres">
      <dgm:prSet presAssocID="{6AB0C327-059C-4479-8818-22B1D7167DCC}" presName="sp" presStyleCnt="0"/>
      <dgm:spPr/>
    </dgm:pt>
    <dgm:pt modelId="{95C35C2C-8383-4826-AA91-8051CDE70C71}" type="pres">
      <dgm:prSet presAssocID="{DBBD7AFC-0FED-472B-90EF-F43BFD988F5F}" presName="linNode" presStyleCnt="0"/>
      <dgm:spPr/>
    </dgm:pt>
    <dgm:pt modelId="{927F1073-D4D9-4CA5-BCDB-D6EAB728E528}" type="pres">
      <dgm:prSet presAssocID="{DBBD7AFC-0FED-472B-90EF-F43BFD988F5F}" presName="parentText" presStyleLbl="node1" presStyleIdx="1" presStyleCnt="13" custScaleY="215569">
        <dgm:presLayoutVars>
          <dgm:chMax val="1"/>
          <dgm:bulletEnabled val="1"/>
        </dgm:presLayoutVars>
      </dgm:prSet>
      <dgm:spPr/>
      <dgm:t>
        <a:bodyPr/>
        <a:lstStyle/>
        <a:p>
          <a:endParaRPr lang="en-US"/>
        </a:p>
      </dgm:t>
    </dgm:pt>
    <dgm:pt modelId="{15C4DB9E-E383-45AA-9E8F-F9FE6F357D0D}" type="pres">
      <dgm:prSet presAssocID="{B7A0F2BE-E75C-4B58-BF4A-A5021BFB1F75}" presName="sp" presStyleCnt="0"/>
      <dgm:spPr/>
    </dgm:pt>
    <dgm:pt modelId="{60A64119-DCC2-49F7-A8B7-BC727D880A48}" type="pres">
      <dgm:prSet presAssocID="{47E255CD-D4B2-49FC-B8B5-1E45972D7AD6}" presName="linNode" presStyleCnt="0"/>
      <dgm:spPr/>
    </dgm:pt>
    <dgm:pt modelId="{05D999B4-7546-419A-BF59-FDEF2FF5971B}" type="pres">
      <dgm:prSet presAssocID="{47E255CD-D4B2-49FC-B8B5-1E45972D7AD6}" presName="parentText" presStyleLbl="node1" presStyleIdx="2" presStyleCnt="13" custScaleY="300759">
        <dgm:presLayoutVars>
          <dgm:chMax val="1"/>
          <dgm:bulletEnabled val="1"/>
        </dgm:presLayoutVars>
      </dgm:prSet>
      <dgm:spPr/>
      <dgm:t>
        <a:bodyPr/>
        <a:lstStyle/>
        <a:p>
          <a:endParaRPr lang="en-US"/>
        </a:p>
      </dgm:t>
    </dgm:pt>
    <dgm:pt modelId="{FB41C1DC-8C1D-4A00-9BA4-34B42BE760CF}" type="pres">
      <dgm:prSet presAssocID="{536A36C2-5A22-485A-A670-FEA9F977AE67}" presName="sp" presStyleCnt="0"/>
      <dgm:spPr/>
    </dgm:pt>
    <dgm:pt modelId="{CA05C79A-0AA2-427C-8B60-F5B1894DC0A5}" type="pres">
      <dgm:prSet presAssocID="{B90BA54B-98E7-4C8B-91D3-C239BB26BD01}" presName="linNode" presStyleCnt="0"/>
      <dgm:spPr/>
    </dgm:pt>
    <dgm:pt modelId="{65D87966-59F9-4E6F-9524-CD419CF114A4}" type="pres">
      <dgm:prSet presAssocID="{B90BA54B-98E7-4C8B-91D3-C239BB26BD01}" presName="parentText" presStyleLbl="node1" presStyleIdx="3" presStyleCnt="13" custScaleY="135304">
        <dgm:presLayoutVars>
          <dgm:chMax val="1"/>
          <dgm:bulletEnabled val="1"/>
        </dgm:presLayoutVars>
      </dgm:prSet>
      <dgm:spPr/>
      <dgm:t>
        <a:bodyPr/>
        <a:lstStyle/>
        <a:p>
          <a:endParaRPr lang="en-US"/>
        </a:p>
      </dgm:t>
    </dgm:pt>
    <dgm:pt modelId="{15601393-DDCA-4F24-A1DF-34BD3A158BF0}" type="pres">
      <dgm:prSet presAssocID="{BDF139C0-77F1-4D9A-819E-1FB0F744278C}" presName="sp" presStyleCnt="0"/>
      <dgm:spPr/>
    </dgm:pt>
    <dgm:pt modelId="{158C390A-B216-446C-A657-10FAAE2A4F98}" type="pres">
      <dgm:prSet presAssocID="{6F73294C-C8F3-4AB9-8A9A-272B6A6F41D4}" presName="linNode" presStyleCnt="0"/>
      <dgm:spPr/>
    </dgm:pt>
    <dgm:pt modelId="{945D400F-95EB-4C0A-8CBC-5B366C822705}" type="pres">
      <dgm:prSet presAssocID="{6F73294C-C8F3-4AB9-8A9A-272B6A6F41D4}" presName="parentText" presStyleLbl="node1" presStyleIdx="4" presStyleCnt="13">
        <dgm:presLayoutVars>
          <dgm:chMax val="1"/>
          <dgm:bulletEnabled val="1"/>
        </dgm:presLayoutVars>
      </dgm:prSet>
      <dgm:spPr/>
      <dgm:t>
        <a:bodyPr/>
        <a:lstStyle/>
        <a:p>
          <a:endParaRPr lang="en-US"/>
        </a:p>
      </dgm:t>
    </dgm:pt>
    <dgm:pt modelId="{88C9CBFF-6211-4EB9-B1BB-BEB6B4034AD1}" type="pres">
      <dgm:prSet presAssocID="{63D60989-E114-49BC-B398-F685CFAAA400}" presName="sp" presStyleCnt="0"/>
      <dgm:spPr/>
    </dgm:pt>
    <dgm:pt modelId="{86AF7699-87E9-4ED5-B256-F93C53164CAC}" type="pres">
      <dgm:prSet presAssocID="{864BA311-1BD4-4256-87DF-E47C5996A7BD}" presName="linNode" presStyleCnt="0"/>
      <dgm:spPr/>
    </dgm:pt>
    <dgm:pt modelId="{EA61AEB3-0A6E-4D24-A43A-CFE8A5CF7E3E}" type="pres">
      <dgm:prSet presAssocID="{864BA311-1BD4-4256-87DF-E47C5996A7BD}" presName="parentText" presStyleLbl="node1" presStyleIdx="5" presStyleCnt="13">
        <dgm:presLayoutVars>
          <dgm:chMax val="1"/>
          <dgm:bulletEnabled val="1"/>
        </dgm:presLayoutVars>
      </dgm:prSet>
      <dgm:spPr/>
      <dgm:t>
        <a:bodyPr/>
        <a:lstStyle/>
        <a:p>
          <a:endParaRPr lang="en-US"/>
        </a:p>
      </dgm:t>
    </dgm:pt>
    <dgm:pt modelId="{8FD552A1-C7A9-4EA1-A8BA-5853E48FED23}" type="pres">
      <dgm:prSet presAssocID="{5C0BBE0D-8B56-4413-9F93-6DCE8AC3D8CA}" presName="sp" presStyleCnt="0"/>
      <dgm:spPr/>
    </dgm:pt>
    <dgm:pt modelId="{37E850C3-9BC0-4F11-9ECB-FB5DF2B2D039}" type="pres">
      <dgm:prSet presAssocID="{51125A31-E26C-4A01-AAE7-1B824258242B}" presName="linNode" presStyleCnt="0"/>
      <dgm:spPr/>
    </dgm:pt>
    <dgm:pt modelId="{4FE47548-A53B-4E47-9BA5-70D44BC06544}" type="pres">
      <dgm:prSet presAssocID="{51125A31-E26C-4A01-AAE7-1B824258242B}" presName="parentText" presStyleLbl="node1" presStyleIdx="6" presStyleCnt="13" custScaleY="172525">
        <dgm:presLayoutVars>
          <dgm:chMax val="1"/>
          <dgm:bulletEnabled val="1"/>
        </dgm:presLayoutVars>
      </dgm:prSet>
      <dgm:spPr/>
      <dgm:t>
        <a:bodyPr/>
        <a:lstStyle/>
        <a:p>
          <a:endParaRPr lang="en-US"/>
        </a:p>
      </dgm:t>
    </dgm:pt>
    <dgm:pt modelId="{8A5DE03E-6DC1-4A34-AAE8-D8B1A859D0D8}" type="pres">
      <dgm:prSet presAssocID="{C256FF5C-AE08-4113-AD92-75CE207A549C}" presName="sp" presStyleCnt="0"/>
      <dgm:spPr/>
    </dgm:pt>
    <dgm:pt modelId="{B2395C22-A641-4D29-B4D3-CC6BBC23C6F5}" type="pres">
      <dgm:prSet presAssocID="{863CD754-4C5A-482B-9387-08C171EE0FC0}" presName="linNode" presStyleCnt="0"/>
      <dgm:spPr/>
    </dgm:pt>
    <dgm:pt modelId="{CDE0C8B5-71C1-4680-90A6-E694FC734863}" type="pres">
      <dgm:prSet presAssocID="{863CD754-4C5A-482B-9387-08C171EE0FC0}" presName="parentText" presStyleLbl="node1" presStyleIdx="7" presStyleCnt="13" custScaleY="156687">
        <dgm:presLayoutVars>
          <dgm:chMax val="1"/>
          <dgm:bulletEnabled val="1"/>
        </dgm:presLayoutVars>
      </dgm:prSet>
      <dgm:spPr/>
      <dgm:t>
        <a:bodyPr/>
        <a:lstStyle/>
        <a:p>
          <a:endParaRPr lang="en-US"/>
        </a:p>
      </dgm:t>
    </dgm:pt>
    <dgm:pt modelId="{F5D80B91-DB1F-4608-9EF5-D6D10DFFBF1B}" type="pres">
      <dgm:prSet presAssocID="{EC923A8E-49D4-40C5-902A-8ADD27A77713}" presName="sp" presStyleCnt="0"/>
      <dgm:spPr/>
    </dgm:pt>
    <dgm:pt modelId="{C7733990-0395-4B99-A037-BD986416B6FD}" type="pres">
      <dgm:prSet presAssocID="{24C22BBF-018C-4F4F-8573-046B2BF5A238}" presName="linNode" presStyleCnt="0"/>
      <dgm:spPr/>
    </dgm:pt>
    <dgm:pt modelId="{80D6D682-32C7-44B2-A735-8F68709A2744}" type="pres">
      <dgm:prSet presAssocID="{24C22BBF-018C-4F4F-8573-046B2BF5A238}" presName="parentText" presStyleLbl="node1" presStyleIdx="8" presStyleCnt="13">
        <dgm:presLayoutVars>
          <dgm:chMax val="1"/>
          <dgm:bulletEnabled val="1"/>
        </dgm:presLayoutVars>
      </dgm:prSet>
      <dgm:spPr/>
      <dgm:t>
        <a:bodyPr/>
        <a:lstStyle/>
        <a:p>
          <a:endParaRPr lang="en-US"/>
        </a:p>
      </dgm:t>
    </dgm:pt>
    <dgm:pt modelId="{123754DA-6563-4AFE-9DDD-F0C294F06CF6}" type="pres">
      <dgm:prSet presAssocID="{006EA2C3-C045-432E-A63C-E0AD24B10974}" presName="sp" presStyleCnt="0"/>
      <dgm:spPr/>
    </dgm:pt>
    <dgm:pt modelId="{2D9CAE8A-4D5E-401D-92AE-7444C7C18A48}" type="pres">
      <dgm:prSet presAssocID="{E32D4E40-DC6B-4878-80DD-DB0730D48B29}" presName="linNode" presStyleCnt="0"/>
      <dgm:spPr/>
    </dgm:pt>
    <dgm:pt modelId="{302958B2-BDAD-4DB4-81CB-973DC7402399}" type="pres">
      <dgm:prSet presAssocID="{E32D4E40-DC6B-4878-80DD-DB0730D48B29}" presName="parentText" presStyleLbl="node1" presStyleIdx="9" presStyleCnt="13" custScaleY="256052">
        <dgm:presLayoutVars>
          <dgm:chMax val="1"/>
          <dgm:bulletEnabled val="1"/>
        </dgm:presLayoutVars>
      </dgm:prSet>
      <dgm:spPr/>
      <dgm:t>
        <a:bodyPr/>
        <a:lstStyle/>
        <a:p>
          <a:endParaRPr lang="en-US"/>
        </a:p>
      </dgm:t>
    </dgm:pt>
    <dgm:pt modelId="{7337F13B-A3C5-4326-B025-3ECABD85F5AA}" type="pres">
      <dgm:prSet presAssocID="{8AA02FA8-905A-422B-A66E-50E383231F4B}" presName="sp" presStyleCnt="0"/>
      <dgm:spPr/>
    </dgm:pt>
    <dgm:pt modelId="{88AC23B6-FE2D-4DC9-9418-BC62EDA61926}" type="pres">
      <dgm:prSet presAssocID="{539868FF-4C30-42FD-9C4E-94F67BCC8246}" presName="linNode" presStyleCnt="0"/>
      <dgm:spPr/>
    </dgm:pt>
    <dgm:pt modelId="{404226D6-6BD6-4BC8-AED6-A3D158A6513A}" type="pres">
      <dgm:prSet presAssocID="{539868FF-4C30-42FD-9C4E-94F67BCC8246}" presName="parentText" presStyleLbl="node1" presStyleIdx="10" presStyleCnt="13">
        <dgm:presLayoutVars>
          <dgm:chMax val="1"/>
          <dgm:bulletEnabled val="1"/>
        </dgm:presLayoutVars>
      </dgm:prSet>
      <dgm:spPr/>
      <dgm:t>
        <a:bodyPr/>
        <a:lstStyle/>
        <a:p>
          <a:endParaRPr lang="en-US"/>
        </a:p>
      </dgm:t>
    </dgm:pt>
    <dgm:pt modelId="{EB862A21-2100-4627-99C1-248109BCDD81}" type="pres">
      <dgm:prSet presAssocID="{9E1F4674-A23F-4526-AD46-E98159F458E0}" presName="sp" presStyleCnt="0"/>
      <dgm:spPr/>
    </dgm:pt>
    <dgm:pt modelId="{8BDA84E8-CDF9-4D77-8CAA-312BA8394DC1}" type="pres">
      <dgm:prSet presAssocID="{D74B5108-A5D8-48C0-9437-714EA6199A3C}" presName="linNode" presStyleCnt="0"/>
      <dgm:spPr/>
    </dgm:pt>
    <dgm:pt modelId="{9B82B287-C838-4CE2-9EF8-086E950B7746}" type="pres">
      <dgm:prSet presAssocID="{D74B5108-A5D8-48C0-9437-714EA6199A3C}" presName="parentText" presStyleLbl="node1" presStyleIdx="11" presStyleCnt="13">
        <dgm:presLayoutVars>
          <dgm:chMax val="1"/>
          <dgm:bulletEnabled val="1"/>
        </dgm:presLayoutVars>
      </dgm:prSet>
      <dgm:spPr/>
      <dgm:t>
        <a:bodyPr/>
        <a:lstStyle/>
        <a:p>
          <a:endParaRPr lang="en-US"/>
        </a:p>
      </dgm:t>
    </dgm:pt>
    <dgm:pt modelId="{E061A6E1-014C-4728-81FF-4BFFAD4B5031}" type="pres">
      <dgm:prSet presAssocID="{C86FEF58-3891-4622-9018-9E57923DAB4A}" presName="sp" presStyleCnt="0"/>
      <dgm:spPr/>
    </dgm:pt>
    <dgm:pt modelId="{24E9216C-CA68-4772-B689-49D2E591ECD2}" type="pres">
      <dgm:prSet presAssocID="{4A8D4ED7-09C6-4547-9B0E-09FA86B3991C}" presName="linNode" presStyleCnt="0"/>
      <dgm:spPr/>
    </dgm:pt>
    <dgm:pt modelId="{F5258114-D036-4534-9D7E-5C394198E679}" type="pres">
      <dgm:prSet presAssocID="{4A8D4ED7-09C6-4547-9B0E-09FA86B3991C}" presName="parentText" presStyleLbl="node1" presStyleIdx="12" presStyleCnt="13">
        <dgm:presLayoutVars>
          <dgm:chMax val="1"/>
          <dgm:bulletEnabled val="1"/>
        </dgm:presLayoutVars>
      </dgm:prSet>
      <dgm:spPr/>
      <dgm:t>
        <a:bodyPr/>
        <a:lstStyle/>
        <a:p>
          <a:endParaRPr lang="en-US"/>
        </a:p>
      </dgm:t>
    </dgm:pt>
  </dgm:ptLst>
  <dgm:cxnLst>
    <dgm:cxn modelId="{6AA32D58-5155-4591-A771-30B77217C26B}" type="presOf" srcId="{24C22BBF-018C-4F4F-8573-046B2BF5A238}" destId="{80D6D682-32C7-44B2-A735-8F68709A2744}" srcOrd="0" destOrd="0" presId="urn:microsoft.com/office/officeart/2005/8/layout/vList5"/>
    <dgm:cxn modelId="{D949C528-2AFE-41EB-9CA8-B1F701618FF2}" type="presOf" srcId="{863CD754-4C5A-482B-9387-08C171EE0FC0}" destId="{CDE0C8B5-71C1-4680-90A6-E694FC734863}" srcOrd="0" destOrd="0" presId="urn:microsoft.com/office/officeart/2005/8/layout/vList5"/>
    <dgm:cxn modelId="{17B96BEB-9831-47E1-99F2-9923428BFB0F}" srcId="{F6F1799C-9DBF-4FDF-9725-6CEDC9E4D91B}" destId="{BF153CC4-ADFC-4AEC-AB89-7FD0BC7E674F}" srcOrd="0" destOrd="0" parTransId="{45672592-C9DE-40DA-B572-B0405A3A2022}" sibTransId="{6AB0C327-059C-4479-8818-22B1D7167DCC}"/>
    <dgm:cxn modelId="{9AD9F314-BCF0-460D-8F36-56E84A1C86B1}" srcId="{F6F1799C-9DBF-4FDF-9725-6CEDC9E4D91B}" destId="{24C22BBF-018C-4F4F-8573-046B2BF5A238}" srcOrd="8" destOrd="0" parTransId="{7CCBB32D-101E-4DBB-96E5-B016AF9611C8}" sibTransId="{006EA2C3-C045-432E-A63C-E0AD24B10974}"/>
    <dgm:cxn modelId="{1DF7BD02-0E88-4F9D-B0D7-6912B5FEC35D}" srcId="{F6F1799C-9DBF-4FDF-9725-6CEDC9E4D91B}" destId="{6F73294C-C8F3-4AB9-8A9A-272B6A6F41D4}" srcOrd="4" destOrd="0" parTransId="{BBBC0FFB-F072-4E55-A1A1-0C437B06E287}" sibTransId="{63D60989-E114-49BC-B398-F685CFAAA400}"/>
    <dgm:cxn modelId="{F320D448-064E-48A0-94C6-88C31584B308}" type="presOf" srcId="{4A8D4ED7-09C6-4547-9B0E-09FA86B3991C}" destId="{F5258114-D036-4534-9D7E-5C394198E679}" srcOrd="0" destOrd="0" presId="urn:microsoft.com/office/officeart/2005/8/layout/vList5"/>
    <dgm:cxn modelId="{D590775D-9D17-448A-AE3D-2E42BFC123FF}" type="presOf" srcId="{47E255CD-D4B2-49FC-B8B5-1E45972D7AD6}" destId="{05D999B4-7546-419A-BF59-FDEF2FF5971B}" srcOrd="0" destOrd="0" presId="urn:microsoft.com/office/officeart/2005/8/layout/vList5"/>
    <dgm:cxn modelId="{D585E553-E083-4612-9EF7-ECE09EC4F991}" type="presOf" srcId="{6F73294C-C8F3-4AB9-8A9A-272B6A6F41D4}" destId="{945D400F-95EB-4C0A-8CBC-5B366C822705}" srcOrd="0" destOrd="0" presId="urn:microsoft.com/office/officeart/2005/8/layout/vList5"/>
    <dgm:cxn modelId="{CC0C6249-51A1-48DA-B2CD-DFC37DE78483}" type="presOf" srcId="{DBBD7AFC-0FED-472B-90EF-F43BFD988F5F}" destId="{927F1073-D4D9-4CA5-BCDB-D6EAB728E528}" srcOrd="0" destOrd="0" presId="urn:microsoft.com/office/officeart/2005/8/layout/vList5"/>
    <dgm:cxn modelId="{E25DC40A-1E4B-4EF8-9991-40A15977B65F}" type="presOf" srcId="{51125A31-E26C-4A01-AAE7-1B824258242B}" destId="{4FE47548-A53B-4E47-9BA5-70D44BC06544}" srcOrd="0" destOrd="0" presId="urn:microsoft.com/office/officeart/2005/8/layout/vList5"/>
    <dgm:cxn modelId="{22DF6C61-0F91-4FF2-848F-430D6A93326C}" srcId="{F6F1799C-9DBF-4FDF-9725-6CEDC9E4D91B}" destId="{863CD754-4C5A-482B-9387-08C171EE0FC0}" srcOrd="7" destOrd="0" parTransId="{79B0E6BD-B5F8-40A7-B956-EBAADEF54858}" sibTransId="{EC923A8E-49D4-40C5-902A-8ADD27A77713}"/>
    <dgm:cxn modelId="{748A054C-C161-47DD-A020-897E03CEF5BA}" type="presOf" srcId="{BF153CC4-ADFC-4AEC-AB89-7FD0BC7E674F}" destId="{86F20172-9270-41AF-9636-49990EA6843E}" srcOrd="0" destOrd="0" presId="urn:microsoft.com/office/officeart/2005/8/layout/vList5"/>
    <dgm:cxn modelId="{C9F0BDD6-F9EB-47B0-9BEF-26A6B95C844C}" srcId="{F6F1799C-9DBF-4FDF-9725-6CEDC9E4D91B}" destId="{51125A31-E26C-4A01-AAE7-1B824258242B}" srcOrd="6" destOrd="0" parTransId="{242844D6-8E2B-4B08-BB98-36B73CA0A619}" sibTransId="{C256FF5C-AE08-4113-AD92-75CE207A549C}"/>
    <dgm:cxn modelId="{1A0D0479-0CE5-4D5F-88C0-2FDE48883B0A}" srcId="{F6F1799C-9DBF-4FDF-9725-6CEDC9E4D91B}" destId="{D74B5108-A5D8-48C0-9437-714EA6199A3C}" srcOrd="11" destOrd="0" parTransId="{7D8635BE-37A7-4814-B42E-5BC86219FBBF}" sibTransId="{C86FEF58-3891-4622-9018-9E57923DAB4A}"/>
    <dgm:cxn modelId="{E2EFC998-CF56-4ED2-8D02-92453BCB81FE}" type="presOf" srcId="{B90BA54B-98E7-4C8B-91D3-C239BB26BD01}" destId="{65D87966-59F9-4E6F-9524-CD419CF114A4}" srcOrd="0" destOrd="0" presId="urn:microsoft.com/office/officeart/2005/8/layout/vList5"/>
    <dgm:cxn modelId="{B4B22D08-A066-41B7-813B-7D96D06F4255}" srcId="{F6F1799C-9DBF-4FDF-9725-6CEDC9E4D91B}" destId="{B90BA54B-98E7-4C8B-91D3-C239BB26BD01}" srcOrd="3" destOrd="0" parTransId="{7FAF5735-BC5B-459C-B098-A48ECF690ADB}" sibTransId="{BDF139C0-77F1-4D9A-819E-1FB0F744278C}"/>
    <dgm:cxn modelId="{095D2EF5-CA93-4B4A-92A8-46076FB5143A}" srcId="{F6F1799C-9DBF-4FDF-9725-6CEDC9E4D91B}" destId="{539868FF-4C30-42FD-9C4E-94F67BCC8246}" srcOrd="10" destOrd="0" parTransId="{6060E338-63E5-44AC-9362-3B7ED0BD2990}" sibTransId="{9E1F4674-A23F-4526-AD46-E98159F458E0}"/>
    <dgm:cxn modelId="{8229A1C9-6997-4DEE-B87D-4F3A2A07CA60}" type="presOf" srcId="{864BA311-1BD4-4256-87DF-E47C5996A7BD}" destId="{EA61AEB3-0A6E-4D24-A43A-CFE8A5CF7E3E}" srcOrd="0" destOrd="0" presId="urn:microsoft.com/office/officeart/2005/8/layout/vList5"/>
    <dgm:cxn modelId="{C6C8A1A4-B853-4927-B568-EC14304EC55E}" srcId="{F6F1799C-9DBF-4FDF-9725-6CEDC9E4D91B}" destId="{DBBD7AFC-0FED-472B-90EF-F43BFD988F5F}" srcOrd="1" destOrd="0" parTransId="{CC65725B-F9A7-4608-B124-1F1187341362}" sibTransId="{B7A0F2BE-E75C-4B58-BF4A-A5021BFB1F75}"/>
    <dgm:cxn modelId="{EF2806E1-BD96-4D1B-9ACF-962AAA022D5B}" type="presOf" srcId="{E32D4E40-DC6B-4878-80DD-DB0730D48B29}" destId="{302958B2-BDAD-4DB4-81CB-973DC7402399}" srcOrd="0" destOrd="0" presId="urn:microsoft.com/office/officeart/2005/8/layout/vList5"/>
    <dgm:cxn modelId="{1C57E1F0-66F6-40E1-8BC1-1DE1E109EB4B}" srcId="{F6F1799C-9DBF-4FDF-9725-6CEDC9E4D91B}" destId="{E32D4E40-DC6B-4878-80DD-DB0730D48B29}" srcOrd="9" destOrd="0" parTransId="{04544CF1-5FE6-4A4A-ABDC-DEA8F978123A}" sibTransId="{8AA02FA8-905A-422B-A66E-50E383231F4B}"/>
    <dgm:cxn modelId="{9DB4D0EE-18AA-45A8-A26C-191AE76D2FED}" type="presOf" srcId="{D74B5108-A5D8-48C0-9437-714EA6199A3C}" destId="{9B82B287-C838-4CE2-9EF8-086E950B7746}" srcOrd="0" destOrd="0" presId="urn:microsoft.com/office/officeart/2005/8/layout/vList5"/>
    <dgm:cxn modelId="{765CE514-8964-4205-AA9B-57B579205282}" type="presOf" srcId="{539868FF-4C30-42FD-9C4E-94F67BCC8246}" destId="{404226D6-6BD6-4BC8-AED6-A3D158A6513A}" srcOrd="0" destOrd="0" presId="urn:microsoft.com/office/officeart/2005/8/layout/vList5"/>
    <dgm:cxn modelId="{820B7438-BA60-41F8-ACEE-1D8DE68E2A2C}" srcId="{F6F1799C-9DBF-4FDF-9725-6CEDC9E4D91B}" destId="{47E255CD-D4B2-49FC-B8B5-1E45972D7AD6}" srcOrd="2" destOrd="0" parTransId="{998E7597-76D2-40D8-9661-8D77D5D61815}" sibTransId="{536A36C2-5A22-485A-A670-FEA9F977AE67}"/>
    <dgm:cxn modelId="{75DE9F95-CC30-4E90-BDD4-E4350BBA9990}" srcId="{F6F1799C-9DBF-4FDF-9725-6CEDC9E4D91B}" destId="{864BA311-1BD4-4256-87DF-E47C5996A7BD}" srcOrd="5" destOrd="0" parTransId="{30AC19CC-5813-4546-BC3F-98C65698F446}" sibTransId="{5C0BBE0D-8B56-4413-9F93-6DCE8AC3D8CA}"/>
    <dgm:cxn modelId="{7CB0B5A4-FA94-40EF-A976-961EC6A25989}" type="presOf" srcId="{F6F1799C-9DBF-4FDF-9725-6CEDC9E4D91B}" destId="{FFCE3FF2-4132-4D8E-8BD2-D865F820C4DB}" srcOrd="0" destOrd="0" presId="urn:microsoft.com/office/officeart/2005/8/layout/vList5"/>
    <dgm:cxn modelId="{B4C95B77-B1A4-41B2-A356-03D868775B9F}" srcId="{F6F1799C-9DBF-4FDF-9725-6CEDC9E4D91B}" destId="{4A8D4ED7-09C6-4547-9B0E-09FA86B3991C}" srcOrd="12" destOrd="0" parTransId="{45A8C60B-987B-4E8F-99B5-72BD7D8CB66B}" sibTransId="{0841B501-D767-4C0C-AF0F-133B9BA85926}"/>
    <dgm:cxn modelId="{BFD22554-06EA-4879-AA16-03FF0FF1F90B}" type="presParOf" srcId="{FFCE3FF2-4132-4D8E-8BD2-D865F820C4DB}" destId="{CBF6FDCC-C30F-47FE-95C9-21FF8E2F46B7}" srcOrd="0" destOrd="0" presId="urn:microsoft.com/office/officeart/2005/8/layout/vList5"/>
    <dgm:cxn modelId="{ACAAE9CD-622F-4FC4-81F6-E419B484009B}" type="presParOf" srcId="{CBF6FDCC-C30F-47FE-95C9-21FF8E2F46B7}" destId="{86F20172-9270-41AF-9636-49990EA6843E}" srcOrd="0" destOrd="0" presId="urn:microsoft.com/office/officeart/2005/8/layout/vList5"/>
    <dgm:cxn modelId="{90FDE301-C003-408C-A106-A3FDCAC5AA4E}" type="presParOf" srcId="{FFCE3FF2-4132-4D8E-8BD2-D865F820C4DB}" destId="{F9937AA4-3E61-44B1-A262-8A13D6346D91}" srcOrd="1" destOrd="0" presId="urn:microsoft.com/office/officeart/2005/8/layout/vList5"/>
    <dgm:cxn modelId="{5794A278-5B5A-4D4E-9B3D-82FC4B44650F}" type="presParOf" srcId="{FFCE3FF2-4132-4D8E-8BD2-D865F820C4DB}" destId="{95C35C2C-8383-4826-AA91-8051CDE70C71}" srcOrd="2" destOrd="0" presId="urn:microsoft.com/office/officeart/2005/8/layout/vList5"/>
    <dgm:cxn modelId="{6832EC5F-0A1F-4BD8-A92C-4C2559973E94}" type="presParOf" srcId="{95C35C2C-8383-4826-AA91-8051CDE70C71}" destId="{927F1073-D4D9-4CA5-BCDB-D6EAB728E528}" srcOrd="0" destOrd="0" presId="urn:microsoft.com/office/officeart/2005/8/layout/vList5"/>
    <dgm:cxn modelId="{23798493-0FD9-4DD2-8656-3EA4C709E645}" type="presParOf" srcId="{FFCE3FF2-4132-4D8E-8BD2-D865F820C4DB}" destId="{15C4DB9E-E383-45AA-9E8F-F9FE6F357D0D}" srcOrd="3" destOrd="0" presId="urn:microsoft.com/office/officeart/2005/8/layout/vList5"/>
    <dgm:cxn modelId="{F7882DD6-1C38-4096-91F0-8D2A631D22B6}" type="presParOf" srcId="{FFCE3FF2-4132-4D8E-8BD2-D865F820C4DB}" destId="{60A64119-DCC2-49F7-A8B7-BC727D880A48}" srcOrd="4" destOrd="0" presId="urn:microsoft.com/office/officeart/2005/8/layout/vList5"/>
    <dgm:cxn modelId="{E9F2CD5C-B75D-43C5-ABEA-FCE738F54C27}" type="presParOf" srcId="{60A64119-DCC2-49F7-A8B7-BC727D880A48}" destId="{05D999B4-7546-419A-BF59-FDEF2FF5971B}" srcOrd="0" destOrd="0" presId="urn:microsoft.com/office/officeart/2005/8/layout/vList5"/>
    <dgm:cxn modelId="{1BCA632A-A218-4165-AAAB-00B8049B759C}" type="presParOf" srcId="{FFCE3FF2-4132-4D8E-8BD2-D865F820C4DB}" destId="{FB41C1DC-8C1D-4A00-9BA4-34B42BE760CF}" srcOrd="5" destOrd="0" presId="urn:microsoft.com/office/officeart/2005/8/layout/vList5"/>
    <dgm:cxn modelId="{DD22702C-B7F4-43EA-A38F-D77FE980C715}" type="presParOf" srcId="{FFCE3FF2-4132-4D8E-8BD2-D865F820C4DB}" destId="{CA05C79A-0AA2-427C-8B60-F5B1894DC0A5}" srcOrd="6" destOrd="0" presId="urn:microsoft.com/office/officeart/2005/8/layout/vList5"/>
    <dgm:cxn modelId="{BF2EEBAA-D38E-4E3D-B4BD-C301132E5284}" type="presParOf" srcId="{CA05C79A-0AA2-427C-8B60-F5B1894DC0A5}" destId="{65D87966-59F9-4E6F-9524-CD419CF114A4}" srcOrd="0" destOrd="0" presId="urn:microsoft.com/office/officeart/2005/8/layout/vList5"/>
    <dgm:cxn modelId="{05A2046F-A913-4B4C-9220-5981883AEF22}" type="presParOf" srcId="{FFCE3FF2-4132-4D8E-8BD2-D865F820C4DB}" destId="{15601393-DDCA-4F24-A1DF-34BD3A158BF0}" srcOrd="7" destOrd="0" presId="urn:microsoft.com/office/officeart/2005/8/layout/vList5"/>
    <dgm:cxn modelId="{03782962-DAD3-4E67-BD51-5FC8FCE8AC66}" type="presParOf" srcId="{FFCE3FF2-4132-4D8E-8BD2-D865F820C4DB}" destId="{158C390A-B216-446C-A657-10FAAE2A4F98}" srcOrd="8" destOrd="0" presId="urn:microsoft.com/office/officeart/2005/8/layout/vList5"/>
    <dgm:cxn modelId="{64FD797F-6813-493E-869C-E012BBB93509}" type="presParOf" srcId="{158C390A-B216-446C-A657-10FAAE2A4F98}" destId="{945D400F-95EB-4C0A-8CBC-5B366C822705}" srcOrd="0" destOrd="0" presId="urn:microsoft.com/office/officeart/2005/8/layout/vList5"/>
    <dgm:cxn modelId="{B453E189-A28B-4AC9-9B36-75CF1DB55C83}" type="presParOf" srcId="{FFCE3FF2-4132-4D8E-8BD2-D865F820C4DB}" destId="{88C9CBFF-6211-4EB9-B1BB-BEB6B4034AD1}" srcOrd="9" destOrd="0" presId="urn:microsoft.com/office/officeart/2005/8/layout/vList5"/>
    <dgm:cxn modelId="{3C7F290B-E777-49CA-9621-824C522BAFFE}" type="presParOf" srcId="{FFCE3FF2-4132-4D8E-8BD2-D865F820C4DB}" destId="{86AF7699-87E9-4ED5-B256-F93C53164CAC}" srcOrd="10" destOrd="0" presId="urn:microsoft.com/office/officeart/2005/8/layout/vList5"/>
    <dgm:cxn modelId="{06219EA7-1482-494C-B455-DBC9B1A73BFA}" type="presParOf" srcId="{86AF7699-87E9-4ED5-B256-F93C53164CAC}" destId="{EA61AEB3-0A6E-4D24-A43A-CFE8A5CF7E3E}" srcOrd="0" destOrd="0" presId="urn:microsoft.com/office/officeart/2005/8/layout/vList5"/>
    <dgm:cxn modelId="{6B60D9D7-D600-4E69-89DE-F1B222DDD95C}" type="presParOf" srcId="{FFCE3FF2-4132-4D8E-8BD2-D865F820C4DB}" destId="{8FD552A1-C7A9-4EA1-A8BA-5853E48FED23}" srcOrd="11" destOrd="0" presId="urn:microsoft.com/office/officeart/2005/8/layout/vList5"/>
    <dgm:cxn modelId="{BC4D6760-EBCC-448F-980C-B4B3A33065A8}" type="presParOf" srcId="{FFCE3FF2-4132-4D8E-8BD2-D865F820C4DB}" destId="{37E850C3-9BC0-4F11-9ECB-FB5DF2B2D039}" srcOrd="12" destOrd="0" presId="urn:microsoft.com/office/officeart/2005/8/layout/vList5"/>
    <dgm:cxn modelId="{62C97AA2-C17B-47B4-9012-23011FA94C26}" type="presParOf" srcId="{37E850C3-9BC0-4F11-9ECB-FB5DF2B2D039}" destId="{4FE47548-A53B-4E47-9BA5-70D44BC06544}" srcOrd="0" destOrd="0" presId="urn:microsoft.com/office/officeart/2005/8/layout/vList5"/>
    <dgm:cxn modelId="{21D2558E-A2AD-4654-892D-F40A8C86CCEF}" type="presParOf" srcId="{FFCE3FF2-4132-4D8E-8BD2-D865F820C4DB}" destId="{8A5DE03E-6DC1-4A34-AAE8-D8B1A859D0D8}" srcOrd="13" destOrd="0" presId="urn:microsoft.com/office/officeart/2005/8/layout/vList5"/>
    <dgm:cxn modelId="{CD8D1C1D-9DAF-4BBE-A514-19E6BFF9EFA3}" type="presParOf" srcId="{FFCE3FF2-4132-4D8E-8BD2-D865F820C4DB}" destId="{B2395C22-A641-4D29-B4D3-CC6BBC23C6F5}" srcOrd="14" destOrd="0" presId="urn:microsoft.com/office/officeart/2005/8/layout/vList5"/>
    <dgm:cxn modelId="{901DDACA-FDAB-4519-92C3-E3009AB6907A}" type="presParOf" srcId="{B2395C22-A641-4D29-B4D3-CC6BBC23C6F5}" destId="{CDE0C8B5-71C1-4680-90A6-E694FC734863}" srcOrd="0" destOrd="0" presId="urn:microsoft.com/office/officeart/2005/8/layout/vList5"/>
    <dgm:cxn modelId="{703DFFED-188E-4C93-9A45-BEA801DBDAA6}" type="presParOf" srcId="{FFCE3FF2-4132-4D8E-8BD2-D865F820C4DB}" destId="{F5D80B91-DB1F-4608-9EF5-D6D10DFFBF1B}" srcOrd="15" destOrd="0" presId="urn:microsoft.com/office/officeart/2005/8/layout/vList5"/>
    <dgm:cxn modelId="{926BAA8D-516D-4B14-B9EE-99A74539AED5}" type="presParOf" srcId="{FFCE3FF2-4132-4D8E-8BD2-D865F820C4DB}" destId="{C7733990-0395-4B99-A037-BD986416B6FD}" srcOrd="16" destOrd="0" presId="urn:microsoft.com/office/officeart/2005/8/layout/vList5"/>
    <dgm:cxn modelId="{1FD9F4E6-6860-4AF4-BC7E-AEC5A42D9177}" type="presParOf" srcId="{C7733990-0395-4B99-A037-BD986416B6FD}" destId="{80D6D682-32C7-44B2-A735-8F68709A2744}" srcOrd="0" destOrd="0" presId="urn:microsoft.com/office/officeart/2005/8/layout/vList5"/>
    <dgm:cxn modelId="{206F93CF-A421-4545-931B-D93D8457926E}" type="presParOf" srcId="{FFCE3FF2-4132-4D8E-8BD2-D865F820C4DB}" destId="{123754DA-6563-4AFE-9DDD-F0C294F06CF6}" srcOrd="17" destOrd="0" presId="urn:microsoft.com/office/officeart/2005/8/layout/vList5"/>
    <dgm:cxn modelId="{F591D325-6CCD-48ED-833A-C6E36BE1BE87}" type="presParOf" srcId="{FFCE3FF2-4132-4D8E-8BD2-D865F820C4DB}" destId="{2D9CAE8A-4D5E-401D-92AE-7444C7C18A48}" srcOrd="18" destOrd="0" presId="urn:microsoft.com/office/officeart/2005/8/layout/vList5"/>
    <dgm:cxn modelId="{5EE728BC-B121-477A-9E3D-F6EA1C475678}" type="presParOf" srcId="{2D9CAE8A-4D5E-401D-92AE-7444C7C18A48}" destId="{302958B2-BDAD-4DB4-81CB-973DC7402399}" srcOrd="0" destOrd="0" presId="urn:microsoft.com/office/officeart/2005/8/layout/vList5"/>
    <dgm:cxn modelId="{DE872FBE-37CF-42CB-B640-89D1229E88F1}" type="presParOf" srcId="{FFCE3FF2-4132-4D8E-8BD2-D865F820C4DB}" destId="{7337F13B-A3C5-4326-B025-3ECABD85F5AA}" srcOrd="19" destOrd="0" presId="urn:microsoft.com/office/officeart/2005/8/layout/vList5"/>
    <dgm:cxn modelId="{7FFC2F5D-E6C9-4DA9-98F1-02D9E7FC6A8C}" type="presParOf" srcId="{FFCE3FF2-4132-4D8E-8BD2-D865F820C4DB}" destId="{88AC23B6-FE2D-4DC9-9418-BC62EDA61926}" srcOrd="20" destOrd="0" presId="urn:microsoft.com/office/officeart/2005/8/layout/vList5"/>
    <dgm:cxn modelId="{479F5BDE-8772-4C15-9D1E-DEAD3A43C435}" type="presParOf" srcId="{88AC23B6-FE2D-4DC9-9418-BC62EDA61926}" destId="{404226D6-6BD6-4BC8-AED6-A3D158A6513A}" srcOrd="0" destOrd="0" presId="urn:microsoft.com/office/officeart/2005/8/layout/vList5"/>
    <dgm:cxn modelId="{1E050D3E-C3FF-49DA-A0C4-6BF15FC2CEF9}" type="presParOf" srcId="{FFCE3FF2-4132-4D8E-8BD2-D865F820C4DB}" destId="{EB862A21-2100-4627-99C1-248109BCDD81}" srcOrd="21" destOrd="0" presId="urn:microsoft.com/office/officeart/2005/8/layout/vList5"/>
    <dgm:cxn modelId="{48659966-ED1A-4CC7-8D40-64D83B4F924E}" type="presParOf" srcId="{FFCE3FF2-4132-4D8E-8BD2-D865F820C4DB}" destId="{8BDA84E8-CDF9-4D77-8CAA-312BA8394DC1}" srcOrd="22" destOrd="0" presId="urn:microsoft.com/office/officeart/2005/8/layout/vList5"/>
    <dgm:cxn modelId="{71609F8C-FA06-4BD6-8B09-25A1ED1EA56E}" type="presParOf" srcId="{8BDA84E8-CDF9-4D77-8CAA-312BA8394DC1}" destId="{9B82B287-C838-4CE2-9EF8-086E950B7746}" srcOrd="0" destOrd="0" presId="urn:microsoft.com/office/officeart/2005/8/layout/vList5"/>
    <dgm:cxn modelId="{EFFC71AB-612D-4963-927B-35A91A5FD7A3}" type="presParOf" srcId="{FFCE3FF2-4132-4D8E-8BD2-D865F820C4DB}" destId="{E061A6E1-014C-4728-81FF-4BFFAD4B5031}" srcOrd="23" destOrd="0" presId="urn:microsoft.com/office/officeart/2005/8/layout/vList5"/>
    <dgm:cxn modelId="{73B8791B-9189-444F-8915-291C37A8741D}" type="presParOf" srcId="{FFCE3FF2-4132-4D8E-8BD2-D865F820C4DB}" destId="{24E9216C-CA68-4772-B689-49D2E591ECD2}" srcOrd="24" destOrd="0" presId="urn:microsoft.com/office/officeart/2005/8/layout/vList5"/>
    <dgm:cxn modelId="{EFF36A35-283E-408B-8B2F-49C37F0965B3}" type="presParOf" srcId="{24E9216C-CA68-4772-B689-49D2E591ECD2}" destId="{F5258114-D036-4534-9D7E-5C394198E67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18FF7-D4FC-42A2-9DD5-E44F81E358F3}" type="doc">
      <dgm:prSet loTypeId="urn:microsoft.com/office/officeart/2005/8/layout/vList2" loCatId="list" qsTypeId="urn:microsoft.com/office/officeart/2005/8/quickstyle/simple1" qsCatId="simple" csTypeId="urn:microsoft.com/office/officeart/2005/8/colors/accent1_1" csCatId="accent1" phldr="1"/>
      <dgm:spPr/>
      <dgm:t>
        <a:bodyPr/>
        <a:lstStyle/>
        <a:p>
          <a:pPr rtl="1"/>
          <a:endParaRPr lang="ar-SA"/>
        </a:p>
      </dgm:t>
    </dgm:pt>
    <dgm:pt modelId="{6FF00B96-BD33-401F-BCF3-868149270770}">
      <dgm:prSet/>
      <dgm:spPr/>
      <dgm:t>
        <a:bodyPr/>
        <a:lstStyle/>
        <a:p>
          <a:pPr rtl="0"/>
          <a:r>
            <a:rPr lang="en-US" b="1" i="0" u="sng" baseline="0"/>
            <a:t>Primary Psychiatric disorders:</a:t>
          </a:r>
          <a:endParaRPr lang="ar-SA"/>
        </a:p>
      </dgm:t>
    </dgm:pt>
    <dgm:pt modelId="{A740887B-FC6C-4DA3-9DD9-EB7676F5CECF}" type="parTrans" cxnId="{A743E6BE-513A-4D6D-AF34-C76010558CE7}">
      <dgm:prSet/>
      <dgm:spPr/>
      <dgm:t>
        <a:bodyPr/>
        <a:lstStyle/>
        <a:p>
          <a:pPr rtl="1"/>
          <a:endParaRPr lang="ar-SA"/>
        </a:p>
      </dgm:t>
    </dgm:pt>
    <dgm:pt modelId="{A31E2CB9-ECAE-41BD-8850-08E3547346A1}" type="sibTrans" cxnId="{A743E6BE-513A-4D6D-AF34-C76010558CE7}">
      <dgm:prSet/>
      <dgm:spPr/>
      <dgm:t>
        <a:bodyPr/>
        <a:lstStyle/>
        <a:p>
          <a:pPr rtl="1"/>
          <a:endParaRPr lang="ar-SA"/>
        </a:p>
      </dgm:t>
    </dgm:pt>
    <dgm:pt modelId="{479CA3B5-8BEE-4B87-80C3-EEC0EC2AE8ED}">
      <dgm:prSet/>
      <dgm:spPr/>
      <dgm:t>
        <a:bodyPr/>
        <a:lstStyle/>
        <a:p>
          <a:pPr rtl="0"/>
          <a:r>
            <a:rPr lang="en-US" b="0" i="0" baseline="0" dirty="0" err="1"/>
            <a:t>Schizophreniform</a:t>
          </a:r>
          <a:r>
            <a:rPr lang="en-US" b="0" i="0" baseline="0" dirty="0"/>
            <a:t> disorder </a:t>
          </a:r>
          <a:r>
            <a:rPr lang="en-US" b="0" i="0" baseline="0" dirty="0">
              <a:solidFill>
                <a:srgbClr val="92D050"/>
              </a:solidFill>
            </a:rPr>
            <a:t>more than 6 months </a:t>
          </a:r>
          <a:endParaRPr lang="ar-SA" dirty="0">
            <a:solidFill>
              <a:srgbClr val="92D050"/>
            </a:solidFill>
          </a:endParaRPr>
        </a:p>
      </dgm:t>
    </dgm:pt>
    <dgm:pt modelId="{C495CA4E-623B-4C30-ACBE-F8DDB42110E6}" type="parTrans" cxnId="{0B76A8DE-665C-44DE-811D-4521204DAE25}">
      <dgm:prSet/>
      <dgm:spPr/>
      <dgm:t>
        <a:bodyPr/>
        <a:lstStyle/>
        <a:p>
          <a:pPr rtl="1"/>
          <a:endParaRPr lang="ar-SA"/>
        </a:p>
      </dgm:t>
    </dgm:pt>
    <dgm:pt modelId="{C679063D-99E2-4C9A-9CD0-8164934E0F5D}" type="sibTrans" cxnId="{0B76A8DE-665C-44DE-811D-4521204DAE25}">
      <dgm:prSet/>
      <dgm:spPr/>
      <dgm:t>
        <a:bodyPr/>
        <a:lstStyle/>
        <a:p>
          <a:pPr rtl="1"/>
          <a:endParaRPr lang="ar-SA"/>
        </a:p>
      </dgm:t>
    </dgm:pt>
    <dgm:pt modelId="{C50D328C-AF72-4C99-BF36-1FED573C27A6}">
      <dgm:prSet/>
      <dgm:spPr/>
      <dgm:t>
        <a:bodyPr/>
        <a:lstStyle/>
        <a:p>
          <a:pPr rtl="0"/>
          <a:r>
            <a:rPr lang="en-US" b="0" i="0" baseline="0" dirty="0"/>
            <a:t>Brief psychotic disorder </a:t>
          </a:r>
          <a:r>
            <a:rPr lang="en-US" b="0" i="0" baseline="0" dirty="0">
              <a:solidFill>
                <a:srgbClr val="92D050"/>
              </a:solidFill>
            </a:rPr>
            <a:t>1 week to month</a:t>
          </a:r>
          <a:endParaRPr lang="ar-SA" dirty="0">
            <a:solidFill>
              <a:srgbClr val="92D050"/>
            </a:solidFill>
          </a:endParaRPr>
        </a:p>
      </dgm:t>
    </dgm:pt>
    <dgm:pt modelId="{ED58D1D3-6485-4914-B6A9-18CA9882CBFE}" type="parTrans" cxnId="{2E59E997-F8C6-4CB1-85A4-5BABF87D0FB5}">
      <dgm:prSet/>
      <dgm:spPr/>
      <dgm:t>
        <a:bodyPr/>
        <a:lstStyle/>
        <a:p>
          <a:pPr rtl="1"/>
          <a:endParaRPr lang="ar-SA"/>
        </a:p>
      </dgm:t>
    </dgm:pt>
    <dgm:pt modelId="{FC40BDF6-52B1-4244-8902-EAE784B487BE}" type="sibTrans" cxnId="{2E59E997-F8C6-4CB1-85A4-5BABF87D0FB5}">
      <dgm:prSet/>
      <dgm:spPr/>
      <dgm:t>
        <a:bodyPr/>
        <a:lstStyle/>
        <a:p>
          <a:pPr rtl="1"/>
          <a:endParaRPr lang="ar-SA"/>
        </a:p>
      </dgm:t>
    </dgm:pt>
    <dgm:pt modelId="{4A517582-E9A7-422B-9917-3C5826506FF6}">
      <dgm:prSet/>
      <dgm:spPr/>
      <dgm:t>
        <a:bodyPr/>
        <a:lstStyle/>
        <a:p>
          <a:pPr rtl="0"/>
          <a:r>
            <a:rPr lang="en-US" b="0" i="0" baseline="0"/>
            <a:t>Delusional disorder</a:t>
          </a:r>
          <a:endParaRPr lang="ar-SA"/>
        </a:p>
      </dgm:t>
    </dgm:pt>
    <dgm:pt modelId="{D40ABE83-CB9E-4363-B8D5-FE9D01AB1885}" type="parTrans" cxnId="{0E8FAA17-ABF1-4D78-946A-E0E261EB53A3}">
      <dgm:prSet/>
      <dgm:spPr/>
      <dgm:t>
        <a:bodyPr/>
        <a:lstStyle/>
        <a:p>
          <a:pPr rtl="1"/>
          <a:endParaRPr lang="ar-SA"/>
        </a:p>
      </dgm:t>
    </dgm:pt>
    <dgm:pt modelId="{83F1D355-FD0F-41E4-A995-4EF86C9BAF9F}" type="sibTrans" cxnId="{0E8FAA17-ABF1-4D78-946A-E0E261EB53A3}">
      <dgm:prSet/>
      <dgm:spPr/>
      <dgm:t>
        <a:bodyPr/>
        <a:lstStyle/>
        <a:p>
          <a:pPr rtl="1"/>
          <a:endParaRPr lang="ar-SA"/>
        </a:p>
      </dgm:t>
    </dgm:pt>
    <dgm:pt modelId="{B0DDFCD4-8525-415F-A475-425FD19932CC}">
      <dgm:prSet/>
      <dgm:spPr/>
      <dgm:t>
        <a:bodyPr/>
        <a:lstStyle/>
        <a:p>
          <a:pPr rtl="0"/>
          <a:r>
            <a:rPr lang="en-US" b="0" i="0" baseline="0"/>
            <a:t>Schizoaffective disorder</a:t>
          </a:r>
          <a:endParaRPr lang="ar-SA"/>
        </a:p>
      </dgm:t>
    </dgm:pt>
    <dgm:pt modelId="{BFED952B-B37C-4992-AFE7-873BD31187EF}" type="parTrans" cxnId="{FBB61D83-FAF6-4A5F-9EBC-E0433C2119EC}">
      <dgm:prSet/>
      <dgm:spPr/>
      <dgm:t>
        <a:bodyPr/>
        <a:lstStyle/>
        <a:p>
          <a:pPr rtl="1"/>
          <a:endParaRPr lang="ar-SA"/>
        </a:p>
      </dgm:t>
    </dgm:pt>
    <dgm:pt modelId="{232140A2-1BE0-42A4-B4BB-AF461B92376D}" type="sibTrans" cxnId="{FBB61D83-FAF6-4A5F-9EBC-E0433C2119EC}">
      <dgm:prSet/>
      <dgm:spPr/>
      <dgm:t>
        <a:bodyPr/>
        <a:lstStyle/>
        <a:p>
          <a:pPr rtl="1"/>
          <a:endParaRPr lang="ar-SA"/>
        </a:p>
      </dgm:t>
    </dgm:pt>
    <dgm:pt modelId="{9F0F19E1-57EF-4911-B532-10C284448EE3}">
      <dgm:prSet/>
      <dgm:spPr/>
      <dgm:t>
        <a:bodyPr/>
        <a:lstStyle/>
        <a:p>
          <a:pPr rtl="0"/>
          <a:r>
            <a:rPr lang="en-US" b="0" i="0" baseline="0" dirty="0"/>
            <a:t>Mood disorders</a:t>
          </a:r>
          <a:r>
            <a:rPr lang="ar-SA" b="0" i="0" baseline="0" dirty="0">
              <a:solidFill>
                <a:srgbClr val="92D050"/>
              </a:solidFill>
            </a:rPr>
            <a:t>مثل الأكتئاب </a:t>
          </a:r>
          <a:endParaRPr lang="ar-SA" dirty="0">
            <a:solidFill>
              <a:srgbClr val="92D050"/>
            </a:solidFill>
          </a:endParaRPr>
        </a:p>
      </dgm:t>
    </dgm:pt>
    <dgm:pt modelId="{339EE4F8-EFDC-48C1-AFE3-4F73F507D16C}" type="parTrans" cxnId="{5ED37C88-BA6A-4BEE-A3D4-C22F2F738925}">
      <dgm:prSet/>
      <dgm:spPr/>
      <dgm:t>
        <a:bodyPr/>
        <a:lstStyle/>
        <a:p>
          <a:pPr rtl="1"/>
          <a:endParaRPr lang="ar-SA"/>
        </a:p>
      </dgm:t>
    </dgm:pt>
    <dgm:pt modelId="{95874C54-3826-4994-A965-8C79BC1C3D64}" type="sibTrans" cxnId="{5ED37C88-BA6A-4BEE-A3D4-C22F2F738925}">
      <dgm:prSet/>
      <dgm:spPr/>
      <dgm:t>
        <a:bodyPr/>
        <a:lstStyle/>
        <a:p>
          <a:pPr rtl="1"/>
          <a:endParaRPr lang="ar-SA"/>
        </a:p>
      </dgm:t>
    </dgm:pt>
    <dgm:pt modelId="{1879ABE5-33F9-44DA-81DD-FD075B9B6170}">
      <dgm:prSet/>
      <dgm:spPr/>
      <dgm:t>
        <a:bodyPr/>
        <a:lstStyle/>
        <a:p>
          <a:pPr rtl="0"/>
          <a:r>
            <a:rPr lang="en-US" b="0" i="0" baseline="0"/>
            <a:t>Personality disorders ( schizoid, schizotypal &amp; borderline personality)</a:t>
          </a:r>
          <a:endParaRPr lang="ar-SA"/>
        </a:p>
      </dgm:t>
    </dgm:pt>
    <dgm:pt modelId="{A14908F6-3A5D-4052-808B-3C9773281C09}" type="parTrans" cxnId="{5DB6DA90-476B-41B1-BCE7-BFD221429DF2}">
      <dgm:prSet/>
      <dgm:spPr/>
      <dgm:t>
        <a:bodyPr/>
        <a:lstStyle/>
        <a:p>
          <a:pPr rtl="1"/>
          <a:endParaRPr lang="ar-SA"/>
        </a:p>
      </dgm:t>
    </dgm:pt>
    <dgm:pt modelId="{586D2588-DF28-4F47-90DD-A4420E23EED2}" type="sibTrans" cxnId="{5DB6DA90-476B-41B1-BCE7-BFD221429DF2}">
      <dgm:prSet/>
      <dgm:spPr/>
      <dgm:t>
        <a:bodyPr/>
        <a:lstStyle/>
        <a:p>
          <a:pPr rtl="1"/>
          <a:endParaRPr lang="ar-SA"/>
        </a:p>
      </dgm:t>
    </dgm:pt>
    <dgm:pt modelId="{E8617F46-E70D-4EA4-8976-99001DD72417}">
      <dgm:prSet/>
      <dgm:spPr/>
      <dgm:t>
        <a:bodyPr/>
        <a:lstStyle/>
        <a:p>
          <a:pPr rtl="0"/>
          <a:r>
            <a:rPr lang="en-US" b="0" i="0" baseline="0" dirty="0"/>
            <a:t>Factitious disorder</a:t>
          </a:r>
          <a:r>
            <a:rPr lang="ar-SA" b="0" i="0" baseline="0" dirty="0"/>
            <a:t> </a:t>
          </a:r>
          <a:r>
            <a:rPr lang="ar-SA" b="0" i="0" baseline="0" dirty="0">
              <a:solidFill>
                <a:srgbClr val="92D050"/>
              </a:solidFill>
            </a:rPr>
            <a:t>اصطناع الأعراض </a:t>
          </a:r>
          <a:endParaRPr lang="ar-SA" dirty="0">
            <a:solidFill>
              <a:srgbClr val="92D050"/>
            </a:solidFill>
          </a:endParaRPr>
        </a:p>
      </dgm:t>
    </dgm:pt>
    <dgm:pt modelId="{8C28EBC2-75E5-449D-8B29-230BBD49D2FF}" type="parTrans" cxnId="{000B0E7D-73A1-4743-B225-741D9CA23842}">
      <dgm:prSet/>
      <dgm:spPr/>
      <dgm:t>
        <a:bodyPr/>
        <a:lstStyle/>
        <a:p>
          <a:pPr rtl="1"/>
          <a:endParaRPr lang="ar-SA"/>
        </a:p>
      </dgm:t>
    </dgm:pt>
    <dgm:pt modelId="{51C1C7C5-389E-4B9D-A1FA-99F6EAFE2527}" type="sibTrans" cxnId="{000B0E7D-73A1-4743-B225-741D9CA23842}">
      <dgm:prSet/>
      <dgm:spPr/>
      <dgm:t>
        <a:bodyPr/>
        <a:lstStyle/>
        <a:p>
          <a:pPr rtl="1"/>
          <a:endParaRPr lang="ar-SA"/>
        </a:p>
      </dgm:t>
    </dgm:pt>
    <dgm:pt modelId="{84203888-4B90-487F-AFA0-8677439442D6}">
      <dgm:prSet/>
      <dgm:spPr/>
      <dgm:t>
        <a:bodyPr/>
        <a:lstStyle/>
        <a:p>
          <a:pPr rtl="0"/>
          <a:r>
            <a:rPr lang="en-US" b="0" i="0" baseline="0"/>
            <a:t>Malingering  </a:t>
          </a:r>
          <a:endParaRPr lang="ar-SA"/>
        </a:p>
      </dgm:t>
    </dgm:pt>
    <dgm:pt modelId="{F4E94CC2-97A1-4AA8-B893-3CE9C5CB2719}" type="parTrans" cxnId="{E66CD030-90E9-4F8C-93D8-03372852183C}">
      <dgm:prSet/>
      <dgm:spPr/>
      <dgm:t>
        <a:bodyPr/>
        <a:lstStyle/>
        <a:p>
          <a:pPr rtl="1"/>
          <a:endParaRPr lang="ar-SA"/>
        </a:p>
      </dgm:t>
    </dgm:pt>
    <dgm:pt modelId="{DBCC1A06-F9E3-4A8F-A779-F55263F92C9C}" type="sibTrans" cxnId="{E66CD030-90E9-4F8C-93D8-03372852183C}">
      <dgm:prSet/>
      <dgm:spPr/>
      <dgm:t>
        <a:bodyPr/>
        <a:lstStyle/>
        <a:p>
          <a:pPr rtl="1"/>
          <a:endParaRPr lang="ar-SA"/>
        </a:p>
      </dgm:t>
    </dgm:pt>
    <dgm:pt modelId="{4C1CBF37-1E22-424A-83F5-A67E4661FBEA}" type="pres">
      <dgm:prSet presAssocID="{99818FF7-D4FC-42A2-9DD5-E44F81E358F3}" presName="linear" presStyleCnt="0">
        <dgm:presLayoutVars>
          <dgm:animLvl val="lvl"/>
          <dgm:resizeHandles val="exact"/>
        </dgm:presLayoutVars>
      </dgm:prSet>
      <dgm:spPr/>
      <dgm:t>
        <a:bodyPr/>
        <a:lstStyle/>
        <a:p>
          <a:endParaRPr lang="en-US"/>
        </a:p>
      </dgm:t>
    </dgm:pt>
    <dgm:pt modelId="{C501574C-313C-425B-A721-28155811D314}" type="pres">
      <dgm:prSet presAssocID="{6FF00B96-BD33-401F-BCF3-868149270770}" presName="parentText" presStyleLbl="node1" presStyleIdx="0" presStyleCnt="9" custLinFactNeighborX="-227" custLinFactNeighborY="-30152">
        <dgm:presLayoutVars>
          <dgm:chMax val="0"/>
          <dgm:bulletEnabled val="1"/>
        </dgm:presLayoutVars>
      </dgm:prSet>
      <dgm:spPr/>
      <dgm:t>
        <a:bodyPr/>
        <a:lstStyle/>
        <a:p>
          <a:endParaRPr lang="en-US"/>
        </a:p>
      </dgm:t>
    </dgm:pt>
    <dgm:pt modelId="{42716E16-719F-40A9-B62D-763F93946C9A}" type="pres">
      <dgm:prSet presAssocID="{A31E2CB9-ECAE-41BD-8850-08E3547346A1}" presName="spacer" presStyleCnt="0"/>
      <dgm:spPr/>
    </dgm:pt>
    <dgm:pt modelId="{362BE85A-90D8-4D2C-BA09-FE42D80F19B7}" type="pres">
      <dgm:prSet presAssocID="{479CA3B5-8BEE-4B87-80C3-EEC0EC2AE8ED}" presName="parentText" presStyleLbl="node1" presStyleIdx="1" presStyleCnt="9">
        <dgm:presLayoutVars>
          <dgm:chMax val="0"/>
          <dgm:bulletEnabled val="1"/>
        </dgm:presLayoutVars>
      </dgm:prSet>
      <dgm:spPr/>
      <dgm:t>
        <a:bodyPr/>
        <a:lstStyle/>
        <a:p>
          <a:endParaRPr lang="en-US"/>
        </a:p>
      </dgm:t>
    </dgm:pt>
    <dgm:pt modelId="{73437E03-6CCC-4DCF-A6EF-7BD10725B219}" type="pres">
      <dgm:prSet presAssocID="{C679063D-99E2-4C9A-9CD0-8164934E0F5D}" presName="spacer" presStyleCnt="0"/>
      <dgm:spPr/>
    </dgm:pt>
    <dgm:pt modelId="{192C20C7-9BFF-4E37-8E98-DCFB14FE56CB}" type="pres">
      <dgm:prSet presAssocID="{C50D328C-AF72-4C99-BF36-1FED573C27A6}" presName="parentText" presStyleLbl="node1" presStyleIdx="2" presStyleCnt="9">
        <dgm:presLayoutVars>
          <dgm:chMax val="0"/>
          <dgm:bulletEnabled val="1"/>
        </dgm:presLayoutVars>
      </dgm:prSet>
      <dgm:spPr/>
      <dgm:t>
        <a:bodyPr/>
        <a:lstStyle/>
        <a:p>
          <a:endParaRPr lang="en-US"/>
        </a:p>
      </dgm:t>
    </dgm:pt>
    <dgm:pt modelId="{CCEFA606-B253-4400-98E1-FCCC76B2F196}" type="pres">
      <dgm:prSet presAssocID="{FC40BDF6-52B1-4244-8902-EAE784B487BE}" presName="spacer" presStyleCnt="0"/>
      <dgm:spPr/>
    </dgm:pt>
    <dgm:pt modelId="{ADDC45B9-0E52-4B80-A39D-449446B1706B}" type="pres">
      <dgm:prSet presAssocID="{4A517582-E9A7-422B-9917-3C5826506FF6}" presName="parentText" presStyleLbl="node1" presStyleIdx="3" presStyleCnt="9">
        <dgm:presLayoutVars>
          <dgm:chMax val="0"/>
          <dgm:bulletEnabled val="1"/>
        </dgm:presLayoutVars>
      </dgm:prSet>
      <dgm:spPr/>
      <dgm:t>
        <a:bodyPr/>
        <a:lstStyle/>
        <a:p>
          <a:endParaRPr lang="en-US"/>
        </a:p>
      </dgm:t>
    </dgm:pt>
    <dgm:pt modelId="{61593245-4715-4676-A2B6-21C4CAA0F094}" type="pres">
      <dgm:prSet presAssocID="{83F1D355-FD0F-41E4-A995-4EF86C9BAF9F}" presName="spacer" presStyleCnt="0"/>
      <dgm:spPr/>
    </dgm:pt>
    <dgm:pt modelId="{5B0D1718-F1BD-4F8D-BAA8-FDEAB4ED4218}" type="pres">
      <dgm:prSet presAssocID="{B0DDFCD4-8525-415F-A475-425FD19932CC}" presName="parentText" presStyleLbl="node1" presStyleIdx="4" presStyleCnt="9">
        <dgm:presLayoutVars>
          <dgm:chMax val="0"/>
          <dgm:bulletEnabled val="1"/>
        </dgm:presLayoutVars>
      </dgm:prSet>
      <dgm:spPr/>
      <dgm:t>
        <a:bodyPr/>
        <a:lstStyle/>
        <a:p>
          <a:endParaRPr lang="en-US"/>
        </a:p>
      </dgm:t>
    </dgm:pt>
    <dgm:pt modelId="{FF22E781-8BB3-4BC8-B308-D3B96ACD79B9}" type="pres">
      <dgm:prSet presAssocID="{232140A2-1BE0-42A4-B4BB-AF461B92376D}" presName="spacer" presStyleCnt="0"/>
      <dgm:spPr/>
    </dgm:pt>
    <dgm:pt modelId="{0B0F4CDE-2EF1-4371-B1D5-87F5FB28D3A0}" type="pres">
      <dgm:prSet presAssocID="{9F0F19E1-57EF-4911-B532-10C284448EE3}" presName="parentText" presStyleLbl="node1" presStyleIdx="5" presStyleCnt="9">
        <dgm:presLayoutVars>
          <dgm:chMax val="0"/>
          <dgm:bulletEnabled val="1"/>
        </dgm:presLayoutVars>
      </dgm:prSet>
      <dgm:spPr/>
      <dgm:t>
        <a:bodyPr/>
        <a:lstStyle/>
        <a:p>
          <a:endParaRPr lang="en-US"/>
        </a:p>
      </dgm:t>
    </dgm:pt>
    <dgm:pt modelId="{9367F592-4C93-4822-8944-42C2E64DDB0D}" type="pres">
      <dgm:prSet presAssocID="{95874C54-3826-4994-A965-8C79BC1C3D64}" presName="spacer" presStyleCnt="0"/>
      <dgm:spPr/>
    </dgm:pt>
    <dgm:pt modelId="{8A615B5A-F9DE-4ACC-8CF9-75B9D15DDB2C}" type="pres">
      <dgm:prSet presAssocID="{1879ABE5-33F9-44DA-81DD-FD075B9B6170}" presName="parentText" presStyleLbl="node1" presStyleIdx="6" presStyleCnt="9">
        <dgm:presLayoutVars>
          <dgm:chMax val="0"/>
          <dgm:bulletEnabled val="1"/>
        </dgm:presLayoutVars>
      </dgm:prSet>
      <dgm:spPr/>
      <dgm:t>
        <a:bodyPr/>
        <a:lstStyle/>
        <a:p>
          <a:endParaRPr lang="en-US"/>
        </a:p>
      </dgm:t>
    </dgm:pt>
    <dgm:pt modelId="{4FF80E1E-86B5-4E44-9471-7BF533BB20DA}" type="pres">
      <dgm:prSet presAssocID="{586D2588-DF28-4F47-90DD-A4420E23EED2}" presName="spacer" presStyleCnt="0"/>
      <dgm:spPr/>
    </dgm:pt>
    <dgm:pt modelId="{BB178E53-911F-4208-BC2F-9505040FF70E}" type="pres">
      <dgm:prSet presAssocID="{E8617F46-E70D-4EA4-8976-99001DD72417}" presName="parentText" presStyleLbl="node1" presStyleIdx="7" presStyleCnt="9">
        <dgm:presLayoutVars>
          <dgm:chMax val="0"/>
          <dgm:bulletEnabled val="1"/>
        </dgm:presLayoutVars>
      </dgm:prSet>
      <dgm:spPr/>
      <dgm:t>
        <a:bodyPr/>
        <a:lstStyle/>
        <a:p>
          <a:endParaRPr lang="en-US"/>
        </a:p>
      </dgm:t>
    </dgm:pt>
    <dgm:pt modelId="{201A424B-684C-41D6-9B78-23BC14B3D9B3}" type="pres">
      <dgm:prSet presAssocID="{51C1C7C5-389E-4B9D-A1FA-99F6EAFE2527}" presName="spacer" presStyleCnt="0"/>
      <dgm:spPr/>
    </dgm:pt>
    <dgm:pt modelId="{51A5B9BE-1EF5-4774-BF13-A31D21099036}" type="pres">
      <dgm:prSet presAssocID="{84203888-4B90-487F-AFA0-8677439442D6}" presName="parentText" presStyleLbl="node1" presStyleIdx="8" presStyleCnt="9">
        <dgm:presLayoutVars>
          <dgm:chMax val="0"/>
          <dgm:bulletEnabled val="1"/>
        </dgm:presLayoutVars>
      </dgm:prSet>
      <dgm:spPr/>
      <dgm:t>
        <a:bodyPr/>
        <a:lstStyle/>
        <a:p>
          <a:endParaRPr lang="en-US"/>
        </a:p>
      </dgm:t>
    </dgm:pt>
  </dgm:ptLst>
  <dgm:cxnLst>
    <dgm:cxn modelId="{5ED37C88-BA6A-4BEE-A3D4-C22F2F738925}" srcId="{99818FF7-D4FC-42A2-9DD5-E44F81E358F3}" destId="{9F0F19E1-57EF-4911-B532-10C284448EE3}" srcOrd="5" destOrd="0" parTransId="{339EE4F8-EFDC-48C1-AFE3-4F73F507D16C}" sibTransId="{95874C54-3826-4994-A965-8C79BC1C3D64}"/>
    <dgm:cxn modelId="{F8B482DE-557B-4998-8D63-29EC85B675EC}" type="presOf" srcId="{1879ABE5-33F9-44DA-81DD-FD075B9B6170}" destId="{8A615B5A-F9DE-4ACC-8CF9-75B9D15DDB2C}" srcOrd="0" destOrd="0" presId="urn:microsoft.com/office/officeart/2005/8/layout/vList2"/>
    <dgm:cxn modelId="{5229E5A7-4DDA-4230-8479-10A0772F564D}" type="presOf" srcId="{84203888-4B90-487F-AFA0-8677439442D6}" destId="{51A5B9BE-1EF5-4774-BF13-A31D21099036}" srcOrd="0" destOrd="0" presId="urn:microsoft.com/office/officeart/2005/8/layout/vList2"/>
    <dgm:cxn modelId="{E66CD030-90E9-4F8C-93D8-03372852183C}" srcId="{99818FF7-D4FC-42A2-9DD5-E44F81E358F3}" destId="{84203888-4B90-487F-AFA0-8677439442D6}" srcOrd="8" destOrd="0" parTransId="{F4E94CC2-97A1-4AA8-B893-3CE9C5CB2719}" sibTransId="{DBCC1A06-F9E3-4A8F-A779-F55263F92C9C}"/>
    <dgm:cxn modelId="{E8721975-FB8A-4653-8D67-BD6892D9DCD3}" type="presOf" srcId="{E8617F46-E70D-4EA4-8976-99001DD72417}" destId="{BB178E53-911F-4208-BC2F-9505040FF70E}" srcOrd="0" destOrd="0" presId="urn:microsoft.com/office/officeart/2005/8/layout/vList2"/>
    <dgm:cxn modelId="{0E2B9FD9-4DAA-4563-9435-12BF597986C2}" type="presOf" srcId="{C50D328C-AF72-4C99-BF36-1FED573C27A6}" destId="{192C20C7-9BFF-4E37-8E98-DCFB14FE56CB}" srcOrd="0" destOrd="0" presId="urn:microsoft.com/office/officeart/2005/8/layout/vList2"/>
    <dgm:cxn modelId="{FBB61D83-FAF6-4A5F-9EBC-E0433C2119EC}" srcId="{99818FF7-D4FC-42A2-9DD5-E44F81E358F3}" destId="{B0DDFCD4-8525-415F-A475-425FD19932CC}" srcOrd="4" destOrd="0" parTransId="{BFED952B-B37C-4992-AFE7-873BD31187EF}" sibTransId="{232140A2-1BE0-42A4-B4BB-AF461B92376D}"/>
    <dgm:cxn modelId="{DA214893-A4B3-40CB-A74C-EF757AF4F778}" type="presOf" srcId="{99818FF7-D4FC-42A2-9DD5-E44F81E358F3}" destId="{4C1CBF37-1E22-424A-83F5-A67E4661FBEA}" srcOrd="0" destOrd="0" presId="urn:microsoft.com/office/officeart/2005/8/layout/vList2"/>
    <dgm:cxn modelId="{0E8FAA17-ABF1-4D78-946A-E0E261EB53A3}" srcId="{99818FF7-D4FC-42A2-9DD5-E44F81E358F3}" destId="{4A517582-E9A7-422B-9917-3C5826506FF6}" srcOrd="3" destOrd="0" parTransId="{D40ABE83-CB9E-4363-B8D5-FE9D01AB1885}" sibTransId="{83F1D355-FD0F-41E4-A995-4EF86C9BAF9F}"/>
    <dgm:cxn modelId="{2E59E997-F8C6-4CB1-85A4-5BABF87D0FB5}" srcId="{99818FF7-D4FC-42A2-9DD5-E44F81E358F3}" destId="{C50D328C-AF72-4C99-BF36-1FED573C27A6}" srcOrd="2" destOrd="0" parTransId="{ED58D1D3-6485-4914-B6A9-18CA9882CBFE}" sibTransId="{FC40BDF6-52B1-4244-8902-EAE784B487BE}"/>
    <dgm:cxn modelId="{774E7F2B-E358-4DC9-BA5A-F94A3334CB5F}" type="presOf" srcId="{B0DDFCD4-8525-415F-A475-425FD19932CC}" destId="{5B0D1718-F1BD-4F8D-BAA8-FDEAB4ED4218}" srcOrd="0" destOrd="0" presId="urn:microsoft.com/office/officeart/2005/8/layout/vList2"/>
    <dgm:cxn modelId="{5DB6DA90-476B-41B1-BCE7-BFD221429DF2}" srcId="{99818FF7-D4FC-42A2-9DD5-E44F81E358F3}" destId="{1879ABE5-33F9-44DA-81DD-FD075B9B6170}" srcOrd="6" destOrd="0" parTransId="{A14908F6-3A5D-4052-808B-3C9773281C09}" sibTransId="{586D2588-DF28-4F47-90DD-A4420E23EED2}"/>
    <dgm:cxn modelId="{A4498C57-BB22-4BEC-96E1-2F6D4AC24303}" type="presOf" srcId="{9F0F19E1-57EF-4911-B532-10C284448EE3}" destId="{0B0F4CDE-2EF1-4371-B1D5-87F5FB28D3A0}" srcOrd="0" destOrd="0" presId="urn:microsoft.com/office/officeart/2005/8/layout/vList2"/>
    <dgm:cxn modelId="{0B76A8DE-665C-44DE-811D-4521204DAE25}" srcId="{99818FF7-D4FC-42A2-9DD5-E44F81E358F3}" destId="{479CA3B5-8BEE-4B87-80C3-EEC0EC2AE8ED}" srcOrd="1" destOrd="0" parTransId="{C495CA4E-623B-4C30-ACBE-F8DDB42110E6}" sibTransId="{C679063D-99E2-4C9A-9CD0-8164934E0F5D}"/>
    <dgm:cxn modelId="{000B0E7D-73A1-4743-B225-741D9CA23842}" srcId="{99818FF7-D4FC-42A2-9DD5-E44F81E358F3}" destId="{E8617F46-E70D-4EA4-8976-99001DD72417}" srcOrd="7" destOrd="0" parTransId="{8C28EBC2-75E5-449D-8B29-230BBD49D2FF}" sibTransId="{51C1C7C5-389E-4B9D-A1FA-99F6EAFE2527}"/>
    <dgm:cxn modelId="{0528860D-B303-41FD-9386-D582951266BE}" type="presOf" srcId="{4A517582-E9A7-422B-9917-3C5826506FF6}" destId="{ADDC45B9-0E52-4B80-A39D-449446B1706B}" srcOrd="0" destOrd="0" presId="urn:microsoft.com/office/officeart/2005/8/layout/vList2"/>
    <dgm:cxn modelId="{A743E6BE-513A-4D6D-AF34-C76010558CE7}" srcId="{99818FF7-D4FC-42A2-9DD5-E44F81E358F3}" destId="{6FF00B96-BD33-401F-BCF3-868149270770}" srcOrd="0" destOrd="0" parTransId="{A740887B-FC6C-4DA3-9DD9-EB7676F5CECF}" sibTransId="{A31E2CB9-ECAE-41BD-8850-08E3547346A1}"/>
    <dgm:cxn modelId="{D22C2B4D-DCC5-4DA3-9FE1-085C0E758BCD}" type="presOf" srcId="{6FF00B96-BD33-401F-BCF3-868149270770}" destId="{C501574C-313C-425B-A721-28155811D314}" srcOrd="0" destOrd="0" presId="urn:microsoft.com/office/officeart/2005/8/layout/vList2"/>
    <dgm:cxn modelId="{489019B8-2C1E-410E-8627-3133D8B8D1DC}" type="presOf" srcId="{479CA3B5-8BEE-4B87-80C3-EEC0EC2AE8ED}" destId="{362BE85A-90D8-4D2C-BA09-FE42D80F19B7}" srcOrd="0" destOrd="0" presId="urn:microsoft.com/office/officeart/2005/8/layout/vList2"/>
    <dgm:cxn modelId="{DF116D9A-E297-4CF7-843F-69552B12B455}" type="presParOf" srcId="{4C1CBF37-1E22-424A-83F5-A67E4661FBEA}" destId="{C501574C-313C-425B-A721-28155811D314}" srcOrd="0" destOrd="0" presId="urn:microsoft.com/office/officeart/2005/8/layout/vList2"/>
    <dgm:cxn modelId="{08A32312-FF66-42C9-908A-C1A3C15A1443}" type="presParOf" srcId="{4C1CBF37-1E22-424A-83F5-A67E4661FBEA}" destId="{42716E16-719F-40A9-B62D-763F93946C9A}" srcOrd="1" destOrd="0" presId="urn:microsoft.com/office/officeart/2005/8/layout/vList2"/>
    <dgm:cxn modelId="{84B8D158-627D-451E-BA9E-5E01D31A3A97}" type="presParOf" srcId="{4C1CBF37-1E22-424A-83F5-A67E4661FBEA}" destId="{362BE85A-90D8-4D2C-BA09-FE42D80F19B7}" srcOrd="2" destOrd="0" presId="urn:microsoft.com/office/officeart/2005/8/layout/vList2"/>
    <dgm:cxn modelId="{58C26C75-7869-4F68-85D6-A4FDFF455E33}" type="presParOf" srcId="{4C1CBF37-1E22-424A-83F5-A67E4661FBEA}" destId="{73437E03-6CCC-4DCF-A6EF-7BD10725B219}" srcOrd="3" destOrd="0" presId="urn:microsoft.com/office/officeart/2005/8/layout/vList2"/>
    <dgm:cxn modelId="{A2254402-7BA9-44EA-8B9A-9C845A8B72E0}" type="presParOf" srcId="{4C1CBF37-1E22-424A-83F5-A67E4661FBEA}" destId="{192C20C7-9BFF-4E37-8E98-DCFB14FE56CB}" srcOrd="4" destOrd="0" presId="urn:microsoft.com/office/officeart/2005/8/layout/vList2"/>
    <dgm:cxn modelId="{8F5F512A-7B4C-42AE-AD14-A21B28C618DA}" type="presParOf" srcId="{4C1CBF37-1E22-424A-83F5-A67E4661FBEA}" destId="{CCEFA606-B253-4400-98E1-FCCC76B2F196}" srcOrd="5" destOrd="0" presId="urn:microsoft.com/office/officeart/2005/8/layout/vList2"/>
    <dgm:cxn modelId="{72D4FEA6-1F6A-4CF1-AA3D-29A2E7BC67DA}" type="presParOf" srcId="{4C1CBF37-1E22-424A-83F5-A67E4661FBEA}" destId="{ADDC45B9-0E52-4B80-A39D-449446B1706B}" srcOrd="6" destOrd="0" presId="urn:microsoft.com/office/officeart/2005/8/layout/vList2"/>
    <dgm:cxn modelId="{40168ED6-462C-48B3-8CC1-24E9E47871FE}" type="presParOf" srcId="{4C1CBF37-1E22-424A-83F5-A67E4661FBEA}" destId="{61593245-4715-4676-A2B6-21C4CAA0F094}" srcOrd="7" destOrd="0" presId="urn:microsoft.com/office/officeart/2005/8/layout/vList2"/>
    <dgm:cxn modelId="{E6371CFF-CBF0-4BF9-9AF7-E09F963D56E6}" type="presParOf" srcId="{4C1CBF37-1E22-424A-83F5-A67E4661FBEA}" destId="{5B0D1718-F1BD-4F8D-BAA8-FDEAB4ED4218}" srcOrd="8" destOrd="0" presId="urn:microsoft.com/office/officeart/2005/8/layout/vList2"/>
    <dgm:cxn modelId="{55775A72-D064-4EAC-98AA-66DC28003C7E}" type="presParOf" srcId="{4C1CBF37-1E22-424A-83F5-A67E4661FBEA}" destId="{FF22E781-8BB3-4BC8-B308-D3B96ACD79B9}" srcOrd="9" destOrd="0" presId="urn:microsoft.com/office/officeart/2005/8/layout/vList2"/>
    <dgm:cxn modelId="{2D9E0AFA-D798-40BE-A523-A2E7FABD5A52}" type="presParOf" srcId="{4C1CBF37-1E22-424A-83F5-A67E4661FBEA}" destId="{0B0F4CDE-2EF1-4371-B1D5-87F5FB28D3A0}" srcOrd="10" destOrd="0" presId="urn:microsoft.com/office/officeart/2005/8/layout/vList2"/>
    <dgm:cxn modelId="{5743CDAB-9FDE-4A1C-804B-284370632A42}" type="presParOf" srcId="{4C1CBF37-1E22-424A-83F5-A67E4661FBEA}" destId="{9367F592-4C93-4822-8944-42C2E64DDB0D}" srcOrd="11" destOrd="0" presId="urn:microsoft.com/office/officeart/2005/8/layout/vList2"/>
    <dgm:cxn modelId="{074021B5-B7A3-488C-B464-D383EF7B1DA7}" type="presParOf" srcId="{4C1CBF37-1E22-424A-83F5-A67E4661FBEA}" destId="{8A615B5A-F9DE-4ACC-8CF9-75B9D15DDB2C}" srcOrd="12" destOrd="0" presId="urn:microsoft.com/office/officeart/2005/8/layout/vList2"/>
    <dgm:cxn modelId="{FD6F4457-0047-437D-9989-C2E9BD270014}" type="presParOf" srcId="{4C1CBF37-1E22-424A-83F5-A67E4661FBEA}" destId="{4FF80E1E-86B5-4E44-9471-7BF533BB20DA}" srcOrd="13" destOrd="0" presId="urn:microsoft.com/office/officeart/2005/8/layout/vList2"/>
    <dgm:cxn modelId="{D9A58880-6991-4019-A973-8C8E8821D39B}" type="presParOf" srcId="{4C1CBF37-1E22-424A-83F5-A67E4661FBEA}" destId="{BB178E53-911F-4208-BC2F-9505040FF70E}" srcOrd="14" destOrd="0" presId="urn:microsoft.com/office/officeart/2005/8/layout/vList2"/>
    <dgm:cxn modelId="{9838ABB8-F5AA-4FAD-877C-30EBB2D8CE06}" type="presParOf" srcId="{4C1CBF37-1E22-424A-83F5-A67E4661FBEA}" destId="{201A424B-684C-41D6-9B78-23BC14B3D9B3}" srcOrd="15" destOrd="0" presId="urn:microsoft.com/office/officeart/2005/8/layout/vList2"/>
    <dgm:cxn modelId="{D7B7D357-51CA-4C84-A901-E6679A177347}" type="presParOf" srcId="{4C1CBF37-1E22-424A-83F5-A67E4661FBEA}" destId="{51A5B9BE-1EF5-4774-BF13-A31D21099036}"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BE41E-D23E-4DA5-A758-129BD2C43EAC}" type="doc">
      <dgm:prSet loTypeId="urn:microsoft.com/office/officeart/2005/8/layout/vList2" loCatId="list" qsTypeId="urn:microsoft.com/office/officeart/2005/8/quickstyle/simple1" qsCatId="simple" csTypeId="urn:microsoft.com/office/officeart/2005/8/colors/accent1_1" csCatId="accent1" phldr="1"/>
      <dgm:spPr/>
      <dgm:t>
        <a:bodyPr/>
        <a:lstStyle/>
        <a:p>
          <a:pPr rtl="1"/>
          <a:endParaRPr lang="ar-SA"/>
        </a:p>
      </dgm:t>
    </dgm:pt>
    <dgm:pt modelId="{6D5BD0AA-FFBF-45DE-9ECB-E65E6FA8B434}">
      <dgm:prSet/>
      <dgm:spPr/>
      <dgm:t>
        <a:bodyPr/>
        <a:lstStyle/>
        <a:p>
          <a:pPr rtl="0"/>
          <a:r>
            <a:rPr lang="en-US" b="1" i="0" u="sng" baseline="0" dirty="0"/>
            <a:t>Secondary psychiatric disorders:</a:t>
          </a:r>
          <a:endParaRPr lang="ar-SA" dirty="0"/>
        </a:p>
      </dgm:t>
    </dgm:pt>
    <dgm:pt modelId="{E70445DD-0471-4D26-B149-CC07C428BAC0}" type="parTrans" cxnId="{EF1707BF-B7E2-439C-A6B6-ACBE8AC709DC}">
      <dgm:prSet/>
      <dgm:spPr/>
      <dgm:t>
        <a:bodyPr/>
        <a:lstStyle/>
        <a:p>
          <a:pPr rtl="1"/>
          <a:endParaRPr lang="ar-SA"/>
        </a:p>
      </dgm:t>
    </dgm:pt>
    <dgm:pt modelId="{55A9E69C-D908-4711-A158-064BF13B5CF0}" type="sibTrans" cxnId="{EF1707BF-B7E2-439C-A6B6-ACBE8AC709DC}">
      <dgm:prSet/>
      <dgm:spPr/>
      <dgm:t>
        <a:bodyPr/>
        <a:lstStyle/>
        <a:p>
          <a:pPr rtl="1"/>
          <a:endParaRPr lang="ar-SA"/>
        </a:p>
      </dgm:t>
    </dgm:pt>
    <dgm:pt modelId="{95AF5D94-F94F-4CBD-84C3-7B282310F1BE}">
      <dgm:prSet/>
      <dgm:spPr/>
      <dgm:t>
        <a:bodyPr/>
        <a:lstStyle/>
        <a:p>
          <a:pPr rtl="0"/>
          <a:r>
            <a:rPr lang="en-US" b="0" i="0" baseline="0" dirty="0"/>
            <a:t>Substance-induced disorders</a:t>
          </a:r>
          <a:endParaRPr lang="ar-SA" dirty="0"/>
        </a:p>
      </dgm:t>
    </dgm:pt>
    <dgm:pt modelId="{52A95E32-0BE0-4304-91A1-7F75E2505077}" type="parTrans" cxnId="{B1024DCB-955D-4004-A53F-4F23E3301F19}">
      <dgm:prSet/>
      <dgm:spPr/>
      <dgm:t>
        <a:bodyPr/>
        <a:lstStyle/>
        <a:p>
          <a:pPr rtl="1"/>
          <a:endParaRPr lang="ar-SA"/>
        </a:p>
      </dgm:t>
    </dgm:pt>
    <dgm:pt modelId="{38B338B6-1B89-4C70-B393-4DD385877390}" type="sibTrans" cxnId="{B1024DCB-955D-4004-A53F-4F23E3301F19}">
      <dgm:prSet/>
      <dgm:spPr/>
      <dgm:t>
        <a:bodyPr/>
        <a:lstStyle/>
        <a:p>
          <a:pPr rtl="1"/>
          <a:endParaRPr lang="ar-SA"/>
        </a:p>
      </dgm:t>
    </dgm:pt>
    <dgm:pt modelId="{E52DF637-C968-4F8B-8018-12DA0D072A40}">
      <dgm:prSet/>
      <dgm:spPr/>
      <dgm:t>
        <a:bodyPr/>
        <a:lstStyle/>
        <a:p>
          <a:pPr rtl="0"/>
          <a:r>
            <a:rPr lang="en-US" b="0" i="0" baseline="0" dirty="0"/>
            <a:t>Psychotic disorders due to another medical disorder :</a:t>
          </a:r>
          <a:endParaRPr lang="ar-SA" dirty="0"/>
        </a:p>
      </dgm:t>
    </dgm:pt>
    <dgm:pt modelId="{BD0A246D-AC35-4431-B43D-F55B2A1B9983}" type="parTrans" cxnId="{E54845F4-784E-438C-830D-A92018564B05}">
      <dgm:prSet/>
      <dgm:spPr/>
      <dgm:t>
        <a:bodyPr/>
        <a:lstStyle/>
        <a:p>
          <a:pPr rtl="1"/>
          <a:endParaRPr lang="ar-SA"/>
        </a:p>
      </dgm:t>
    </dgm:pt>
    <dgm:pt modelId="{A62B5059-4548-4C78-BB43-0DE1E1CEBF70}" type="sibTrans" cxnId="{E54845F4-784E-438C-830D-A92018564B05}">
      <dgm:prSet/>
      <dgm:spPr/>
      <dgm:t>
        <a:bodyPr/>
        <a:lstStyle/>
        <a:p>
          <a:pPr rtl="1"/>
          <a:endParaRPr lang="ar-SA"/>
        </a:p>
      </dgm:t>
    </dgm:pt>
    <dgm:pt modelId="{C4A9803B-D4F5-4495-9521-B077B89B78ED}">
      <dgm:prSet/>
      <dgm:spPr/>
      <dgm:t>
        <a:bodyPr/>
        <a:lstStyle/>
        <a:p>
          <a:pPr rtl="0"/>
          <a:r>
            <a:rPr lang="en-US" b="0" i="0" baseline="0"/>
            <a:t>Epilepsy ( complex partial)</a:t>
          </a:r>
          <a:endParaRPr lang="ar-SA"/>
        </a:p>
      </dgm:t>
    </dgm:pt>
    <dgm:pt modelId="{C273C455-8656-4848-90E7-49203AD0C80D}" type="parTrans" cxnId="{02D06D0D-82A7-410C-B6F7-73302EB69A2E}">
      <dgm:prSet/>
      <dgm:spPr/>
      <dgm:t>
        <a:bodyPr/>
        <a:lstStyle/>
        <a:p>
          <a:pPr rtl="1"/>
          <a:endParaRPr lang="ar-SA"/>
        </a:p>
      </dgm:t>
    </dgm:pt>
    <dgm:pt modelId="{7BE844F4-55AD-4632-99B8-DF387E4F61CF}" type="sibTrans" cxnId="{02D06D0D-82A7-410C-B6F7-73302EB69A2E}">
      <dgm:prSet/>
      <dgm:spPr/>
      <dgm:t>
        <a:bodyPr/>
        <a:lstStyle/>
        <a:p>
          <a:pPr rtl="1"/>
          <a:endParaRPr lang="ar-SA"/>
        </a:p>
      </dgm:t>
    </dgm:pt>
    <dgm:pt modelId="{C8649D24-34F0-44ED-9796-C2D787C5BC56}">
      <dgm:prSet/>
      <dgm:spPr/>
      <dgm:t>
        <a:bodyPr/>
        <a:lstStyle/>
        <a:p>
          <a:pPr rtl="0"/>
          <a:r>
            <a:rPr lang="en-US" b="0" i="0" baseline="0"/>
            <a:t>CNS diseases</a:t>
          </a:r>
          <a:endParaRPr lang="ar-SA"/>
        </a:p>
      </dgm:t>
    </dgm:pt>
    <dgm:pt modelId="{B5E4A5CC-8D94-4F0E-B832-F906C9C0689B}" type="parTrans" cxnId="{E1A955AE-A767-432F-8BE8-FD735C406A30}">
      <dgm:prSet/>
      <dgm:spPr/>
      <dgm:t>
        <a:bodyPr/>
        <a:lstStyle/>
        <a:p>
          <a:pPr rtl="1"/>
          <a:endParaRPr lang="ar-SA"/>
        </a:p>
      </dgm:t>
    </dgm:pt>
    <dgm:pt modelId="{EFD57277-7393-4EF7-9BEF-B7D478A0FA83}" type="sibTrans" cxnId="{E1A955AE-A767-432F-8BE8-FD735C406A30}">
      <dgm:prSet/>
      <dgm:spPr/>
      <dgm:t>
        <a:bodyPr/>
        <a:lstStyle/>
        <a:p>
          <a:pPr rtl="1"/>
          <a:endParaRPr lang="ar-SA"/>
        </a:p>
      </dgm:t>
    </dgm:pt>
    <dgm:pt modelId="{401365AF-87F0-4C6A-92F5-A1F6DB8885C3}">
      <dgm:prSet/>
      <dgm:spPr/>
      <dgm:t>
        <a:bodyPr/>
        <a:lstStyle/>
        <a:p>
          <a:pPr rtl="0"/>
          <a:r>
            <a:rPr lang="en-US" b="0" i="0" baseline="0"/>
            <a:t>Trauma</a:t>
          </a:r>
          <a:endParaRPr lang="ar-SA"/>
        </a:p>
      </dgm:t>
    </dgm:pt>
    <dgm:pt modelId="{C99657A6-7A85-411D-ABF6-ED56073DD06B}" type="parTrans" cxnId="{6F361178-3787-4213-9BDC-797721F5D4BB}">
      <dgm:prSet/>
      <dgm:spPr/>
      <dgm:t>
        <a:bodyPr/>
        <a:lstStyle/>
        <a:p>
          <a:pPr rtl="1"/>
          <a:endParaRPr lang="ar-SA"/>
        </a:p>
      </dgm:t>
    </dgm:pt>
    <dgm:pt modelId="{9E0B9D39-CA5A-49C1-AB55-8388F84A68BF}" type="sibTrans" cxnId="{6F361178-3787-4213-9BDC-797721F5D4BB}">
      <dgm:prSet/>
      <dgm:spPr/>
      <dgm:t>
        <a:bodyPr/>
        <a:lstStyle/>
        <a:p>
          <a:pPr rtl="1"/>
          <a:endParaRPr lang="ar-SA"/>
        </a:p>
      </dgm:t>
    </dgm:pt>
    <dgm:pt modelId="{55DF0EC0-9875-41E3-9082-367862D5EA85}">
      <dgm:prSet/>
      <dgm:spPr/>
      <dgm:t>
        <a:bodyPr/>
        <a:lstStyle/>
        <a:p>
          <a:pPr rtl="0"/>
          <a:r>
            <a:rPr lang="en-US" b="0" i="0" baseline="0"/>
            <a:t>Others </a:t>
          </a:r>
          <a:endParaRPr lang="ar-SA"/>
        </a:p>
      </dgm:t>
    </dgm:pt>
    <dgm:pt modelId="{53F6E31C-372F-4B48-AC07-8608E8393C1C}" type="parTrans" cxnId="{5E3E1E8D-15A6-491C-9663-204CD0350B4D}">
      <dgm:prSet/>
      <dgm:spPr/>
      <dgm:t>
        <a:bodyPr/>
        <a:lstStyle/>
        <a:p>
          <a:pPr rtl="1"/>
          <a:endParaRPr lang="ar-SA"/>
        </a:p>
      </dgm:t>
    </dgm:pt>
    <dgm:pt modelId="{9A9FC792-77A6-4BE1-B44B-D114E533E844}" type="sibTrans" cxnId="{5E3E1E8D-15A6-491C-9663-204CD0350B4D}">
      <dgm:prSet/>
      <dgm:spPr/>
      <dgm:t>
        <a:bodyPr/>
        <a:lstStyle/>
        <a:p>
          <a:pPr rtl="1"/>
          <a:endParaRPr lang="ar-SA"/>
        </a:p>
      </dgm:t>
    </dgm:pt>
    <dgm:pt modelId="{153251FC-6D60-4655-A530-A1FB1A75F616}" type="pres">
      <dgm:prSet presAssocID="{684BE41E-D23E-4DA5-A758-129BD2C43EAC}" presName="linear" presStyleCnt="0">
        <dgm:presLayoutVars>
          <dgm:animLvl val="lvl"/>
          <dgm:resizeHandles val="exact"/>
        </dgm:presLayoutVars>
      </dgm:prSet>
      <dgm:spPr/>
      <dgm:t>
        <a:bodyPr/>
        <a:lstStyle/>
        <a:p>
          <a:endParaRPr lang="en-US"/>
        </a:p>
      </dgm:t>
    </dgm:pt>
    <dgm:pt modelId="{16A003C7-63FC-4F79-9BC4-F7E16135C91F}" type="pres">
      <dgm:prSet presAssocID="{6D5BD0AA-FFBF-45DE-9ECB-E65E6FA8B434}" presName="parentText" presStyleLbl="node1" presStyleIdx="0" presStyleCnt="7">
        <dgm:presLayoutVars>
          <dgm:chMax val="0"/>
          <dgm:bulletEnabled val="1"/>
        </dgm:presLayoutVars>
      </dgm:prSet>
      <dgm:spPr/>
      <dgm:t>
        <a:bodyPr/>
        <a:lstStyle/>
        <a:p>
          <a:endParaRPr lang="en-US"/>
        </a:p>
      </dgm:t>
    </dgm:pt>
    <dgm:pt modelId="{58FF4B1D-5DAC-461B-9714-720D73256DA4}" type="pres">
      <dgm:prSet presAssocID="{55A9E69C-D908-4711-A158-064BF13B5CF0}" presName="spacer" presStyleCnt="0"/>
      <dgm:spPr/>
    </dgm:pt>
    <dgm:pt modelId="{2C8FB679-4659-4E40-AB68-2FC36FA815B7}" type="pres">
      <dgm:prSet presAssocID="{95AF5D94-F94F-4CBD-84C3-7B282310F1BE}" presName="parentText" presStyleLbl="node1" presStyleIdx="1" presStyleCnt="7">
        <dgm:presLayoutVars>
          <dgm:chMax val="0"/>
          <dgm:bulletEnabled val="1"/>
        </dgm:presLayoutVars>
      </dgm:prSet>
      <dgm:spPr/>
      <dgm:t>
        <a:bodyPr/>
        <a:lstStyle/>
        <a:p>
          <a:endParaRPr lang="en-US"/>
        </a:p>
      </dgm:t>
    </dgm:pt>
    <dgm:pt modelId="{94C7E17B-3B02-4774-B8C7-D4A4220E2B6D}" type="pres">
      <dgm:prSet presAssocID="{38B338B6-1B89-4C70-B393-4DD385877390}" presName="spacer" presStyleCnt="0"/>
      <dgm:spPr/>
    </dgm:pt>
    <dgm:pt modelId="{D87C11DC-4DDE-4FC0-B309-72628558BCE8}" type="pres">
      <dgm:prSet presAssocID="{E52DF637-C968-4F8B-8018-12DA0D072A40}" presName="parentText" presStyleLbl="node1" presStyleIdx="2" presStyleCnt="7">
        <dgm:presLayoutVars>
          <dgm:chMax val="0"/>
          <dgm:bulletEnabled val="1"/>
        </dgm:presLayoutVars>
      </dgm:prSet>
      <dgm:spPr/>
      <dgm:t>
        <a:bodyPr/>
        <a:lstStyle/>
        <a:p>
          <a:endParaRPr lang="en-US"/>
        </a:p>
      </dgm:t>
    </dgm:pt>
    <dgm:pt modelId="{73F027FE-589F-45D0-AFB0-6EDF4C54E07D}" type="pres">
      <dgm:prSet presAssocID="{A62B5059-4548-4C78-BB43-0DE1E1CEBF70}" presName="spacer" presStyleCnt="0"/>
      <dgm:spPr/>
    </dgm:pt>
    <dgm:pt modelId="{441BE9F2-7786-4B61-9D44-3040764F7556}" type="pres">
      <dgm:prSet presAssocID="{C4A9803B-D4F5-4495-9521-B077B89B78ED}" presName="parentText" presStyleLbl="node1" presStyleIdx="3" presStyleCnt="7">
        <dgm:presLayoutVars>
          <dgm:chMax val="0"/>
          <dgm:bulletEnabled val="1"/>
        </dgm:presLayoutVars>
      </dgm:prSet>
      <dgm:spPr/>
      <dgm:t>
        <a:bodyPr/>
        <a:lstStyle/>
        <a:p>
          <a:endParaRPr lang="en-US"/>
        </a:p>
      </dgm:t>
    </dgm:pt>
    <dgm:pt modelId="{91325B09-D8F0-4DAD-BCAA-A1C3D7586923}" type="pres">
      <dgm:prSet presAssocID="{7BE844F4-55AD-4632-99B8-DF387E4F61CF}" presName="spacer" presStyleCnt="0"/>
      <dgm:spPr/>
    </dgm:pt>
    <dgm:pt modelId="{F3E0A1E7-36F5-4B3E-8117-F10DCD41081D}" type="pres">
      <dgm:prSet presAssocID="{C8649D24-34F0-44ED-9796-C2D787C5BC56}" presName="parentText" presStyleLbl="node1" presStyleIdx="4" presStyleCnt="7">
        <dgm:presLayoutVars>
          <dgm:chMax val="0"/>
          <dgm:bulletEnabled val="1"/>
        </dgm:presLayoutVars>
      </dgm:prSet>
      <dgm:spPr/>
      <dgm:t>
        <a:bodyPr/>
        <a:lstStyle/>
        <a:p>
          <a:endParaRPr lang="en-US"/>
        </a:p>
      </dgm:t>
    </dgm:pt>
    <dgm:pt modelId="{67CC2F0F-BCE0-42D1-8913-C9F9D45E7E60}" type="pres">
      <dgm:prSet presAssocID="{EFD57277-7393-4EF7-9BEF-B7D478A0FA83}" presName="spacer" presStyleCnt="0"/>
      <dgm:spPr/>
    </dgm:pt>
    <dgm:pt modelId="{DEBE0E62-B4BB-4B00-935B-882562A31974}" type="pres">
      <dgm:prSet presAssocID="{401365AF-87F0-4C6A-92F5-A1F6DB8885C3}" presName="parentText" presStyleLbl="node1" presStyleIdx="5" presStyleCnt="7">
        <dgm:presLayoutVars>
          <dgm:chMax val="0"/>
          <dgm:bulletEnabled val="1"/>
        </dgm:presLayoutVars>
      </dgm:prSet>
      <dgm:spPr/>
      <dgm:t>
        <a:bodyPr/>
        <a:lstStyle/>
        <a:p>
          <a:endParaRPr lang="en-US"/>
        </a:p>
      </dgm:t>
    </dgm:pt>
    <dgm:pt modelId="{01B31045-B8A6-49A3-9F7E-CC01855419D3}" type="pres">
      <dgm:prSet presAssocID="{9E0B9D39-CA5A-49C1-AB55-8388F84A68BF}" presName="spacer" presStyleCnt="0"/>
      <dgm:spPr/>
    </dgm:pt>
    <dgm:pt modelId="{FF62DD78-7FEF-4CFD-B9D6-80C199309F17}" type="pres">
      <dgm:prSet presAssocID="{55DF0EC0-9875-41E3-9082-367862D5EA85}" presName="parentText" presStyleLbl="node1" presStyleIdx="6" presStyleCnt="7">
        <dgm:presLayoutVars>
          <dgm:chMax val="0"/>
          <dgm:bulletEnabled val="1"/>
        </dgm:presLayoutVars>
      </dgm:prSet>
      <dgm:spPr/>
      <dgm:t>
        <a:bodyPr/>
        <a:lstStyle/>
        <a:p>
          <a:endParaRPr lang="en-US"/>
        </a:p>
      </dgm:t>
    </dgm:pt>
  </dgm:ptLst>
  <dgm:cxnLst>
    <dgm:cxn modelId="{CA6C1268-20C3-4699-BEDE-D1BAD75A5DC6}" type="presOf" srcId="{C8649D24-34F0-44ED-9796-C2D787C5BC56}" destId="{F3E0A1E7-36F5-4B3E-8117-F10DCD41081D}" srcOrd="0" destOrd="0" presId="urn:microsoft.com/office/officeart/2005/8/layout/vList2"/>
    <dgm:cxn modelId="{8E56C84F-1687-4110-8F57-CF052600CE83}" type="presOf" srcId="{55DF0EC0-9875-41E3-9082-367862D5EA85}" destId="{FF62DD78-7FEF-4CFD-B9D6-80C199309F17}" srcOrd="0" destOrd="0" presId="urn:microsoft.com/office/officeart/2005/8/layout/vList2"/>
    <dgm:cxn modelId="{5E3E1E8D-15A6-491C-9663-204CD0350B4D}" srcId="{684BE41E-D23E-4DA5-A758-129BD2C43EAC}" destId="{55DF0EC0-9875-41E3-9082-367862D5EA85}" srcOrd="6" destOrd="0" parTransId="{53F6E31C-372F-4B48-AC07-8608E8393C1C}" sibTransId="{9A9FC792-77A6-4BE1-B44B-D114E533E844}"/>
    <dgm:cxn modelId="{02D06D0D-82A7-410C-B6F7-73302EB69A2E}" srcId="{684BE41E-D23E-4DA5-A758-129BD2C43EAC}" destId="{C4A9803B-D4F5-4495-9521-B077B89B78ED}" srcOrd="3" destOrd="0" parTransId="{C273C455-8656-4848-90E7-49203AD0C80D}" sibTransId="{7BE844F4-55AD-4632-99B8-DF387E4F61CF}"/>
    <dgm:cxn modelId="{DAB54BEC-B1E2-4760-A5D2-D54133B79A2F}" type="presOf" srcId="{401365AF-87F0-4C6A-92F5-A1F6DB8885C3}" destId="{DEBE0E62-B4BB-4B00-935B-882562A31974}" srcOrd="0" destOrd="0" presId="urn:microsoft.com/office/officeart/2005/8/layout/vList2"/>
    <dgm:cxn modelId="{80BB4C0B-3828-4D91-949F-71C6204C337B}" type="presOf" srcId="{C4A9803B-D4F5-4495-9521-B077B89B78ED}" destId="{441BE9F2-7786-4B61-9D44-3040764F7556}" srcOrd="0" destOrd="0" presId="urn:microsoft.com/office/officeart/2005/8/layout/vList2"/>
    <dgm:cxn modelId="{6F361178-3787-4213-9BDC-797721F5D4BB}" srcId="{684BE41E-D23E-4DA5-A758-129BD2C43EAC}" destId="{401365AF-87F0-4C6A-92F5-A1F6DB8885C3}" srcOrd="5" destOrd="0" parTransId="{C99657A6-7A85-411D-ABF6-ED56073DD06B}" sibTransId="{9E0B9D39-CA5A-49C1-AB55-8388F84A68BF}"/>
    <dgm:cxn modelId="{B1024DCB-955D-4004-A53F-4F23E3301F19}" srcId="{684BE41E-D23E-4DA5-A758-129BD2C43EAC}" destId="{95AF5D94-F94F-4CBD-84C3-7B282310F1BE}" srcOrd="1" destOrd="0" parTransId="{52A95E32-0BE0-4304-91A1-7F75E2505077}" sibTransId="{38B338B6-1B89-4C70-B393-4DD385877390}"/>
    <dgm:cxn modelId="{B0EE7036-10A9-40A3-B93D-65721A009C60}" type="presOf" srcId="{95AF5D94-F94F-4CBD-84C3-7B282310F1BE}" destId="{2C8FB679-4659-4E40-AB68-2FC36FA815B7}" srcOrd="0" destOrd="0" presId="urn:microsoft.com/office/officeart/2005/8/layout/vList2"/>
    <dgm:cxn modelId="{E54845F4-784E-438C-830D-A92018564B05}" srcId="{684BE41E-D23E-4DA5-A758-129BD2C43EAC}" destId="{E52DF637-C968-4F8B-8018-12DA0D072A40}" srcOrd="2" destOrd="0" parTransId="{BD0A246D-AC35-4431-B43D-F55B2A1B9983}" sibTransId="{A62B5059-4548-4C78-BB43-0DE1E1CEBF70}"/>
    <dgm:cxn modelId="{1A718F1C-915D-4FEE-AE73-4F4A4755DF45}" type="presOf" srcId="{684BE41E-D23E-4DA5-A758-129BD2C43EAC}" destId="{153251FC-6D60-4655-A530-A1FB1A75F616}" srcOrd="0" destOrd="0" presId="urn:microsoft.com/office/officeart/2005/8/layout/vList2"/>
    <dgm:cxn modelId="{E135D543-6DAA-4295-B581-C815EB654F20}" type="presOf" srcId="{6D5BD0AA-FFBF-45DE-9ECB-E65E6FA8B434}" destId="{16A003C7-63FC-4F79-9BC4-F7E16135C91F}" srcOrd="0" destOrd="0" presId="urn:microsoft.com/office/officeart/2005/8/layout/vList2"/>
    <dgm:cxn modelId="{6E9BB7E5-D05E-48A9-9CF8-C262F1B915D4}" type="presOf" srcId="{E52DF637-C968-4F8B-8018-12DA0D072A40}" destId="{D87C11DC-4DDE-4FC0-B309-72628558BCE8}" srcOrd="0" destOrd="0" presId="urn:microsoft.com/office/officeart/2005/8/layout/vList2"/>
    <dgm:cxn modelId="{EF1707BF-B7E2-439C-A6B6-ACBE8AC709DC}" srcId="{684BE41E-D23E-4DA5-A758-129BD2C43EAC}" destId="{6D5BD0AA-FFBF-45DE-9ECB-E65E6FA8B434}" srcOrd="0" destOrd="0" parTransId="{E70445DD-0471-4D26-B149-CC07C428BAC0}" sibTransId="{55A9E69C-D908-4711-A158-064BF13B5CF0}"/>
    <dgm:cxn modelId="{E1A955AE-A767-432F-8BE8-FD735C406A30}" srcId="{684BE41E-D23E-4DA5-A758-129BD2C43EAC}" destId="{C8649D24-34F0-44ED-9796-C2D787C5BC56}" srcOrd="4" destOrd="0" parTransId="{B5E4A5CC-8D94-4F0E-B832-F906C9C0689B}" sibTransId="{EFD57277-7393-4EF7-9BEF-B7D478A0FA83}"/>
    <dgm:cxn modelId="{8F9FFAB3-606E-4A29-9ABE-CC22F5E8FC88}" type="presParOf" srcId="{153251FC-6D60-4655-A530-A1FB1A75F616}" destId="{16A003C7-63FC-4F79-9BC4-F7E16135C91F}" srcOrd="0" destOrd="0" presId="urn:microsoft.com/office/officeart/2005/8/layout/vList2"/>
    <dgm:cxn modelId="{847D2798-5115-429C-B57A-F605242CEB9C}" type="presParOf" srcId="{153251FC-6D60-4655-A530-A1FB1A75F616}" destId="{58FF4B1D-5DAC-461B-9714-720D73256DA4}" srcOrd="1" destOrd="0" presId="urn:microsoft.com/office/officeart/2005/8/layout/vList2"/>
    <dgm:cxn modelId="{2A4B5CDB-1B8D-4A01-A545-8D977014DEB5}" type="presParOf" srcId="{153251FC-6D60-4655-A530-A1FB1A75F616}" destId="{2C8FB679-4659-4E40-AB68-2FC36FA815B7}" srcOrd="2" destOrd="0" presId="urn:microsoft.com/office/officeart/2005/8/layout/vList2"/>
    <dgm:cxn modelId="{45BFA62C-92DB-4E7A-A392-B5EC4DFB070A}" type="presParOf" srcId="{153251FC-6D60-4655-A530-A1FB1A75F616}" destId="{94C7E17B-3B02-4774-B8C7-D4A4220E2B6D}" srcOrd="3" destOrd="0" presId="urn:microsoft.com/office/officeart/2005/8/layout/vList2"/>
    <dgm:cxn modelId="{F6366E60-0F23-4DF4-982C-34FF1F1D29AE}" type="presParOf" srcId="{153251FC-6D60-4655-A530-A1FB1A75F616}" destId="{D87C11DC-4DDE-4FC0-B309-72628558BCE8}" srcOrd="4" destOrd="0" presId="urn:microsoft.com/office/officeart/2005/8/layout/vList2"/>
    <dgm:cxn modelId="{AD9F76E2-95F1-4456-9273-342023BFE113}" type="presParOf" srcId="{153251FC-6D60-4655-A530-A1FB1A75F616}" destId="{73F027FE-589F-45D0-AFB0-6EDF4C54E07D}" srcOrd="5" destOrd="0" presId="urn:microsoft.com/office/officeart/2005/8/layout/vList2"/>
    <dgm:cxn modelId="{AFE20294-F2AC-46A3-AADD-1CEFABE0C1DB}" type="presParOf" srcId="{153251FC-6D60-4655-A530-A1FB1A75F616}" destId="{441BE9F2-7786-4B61-9D44-3040764F7556}" srcOrd="6" destOrd="0" presId="urn:microsoft.com/office/officeart/2005/8/layout/vList2"/>
    <dgm:cxn modelId="{5EABE496-A162-4372-B92D-943E54D1830C}" type="presParOf" srcId="{153251FC-6D60-4655-A530-A1FB1A75F616}" destId="{91325B09-D8F0-4DAD-BCAA-A1C3D7586923}" srcOrd="7" destOrd="0" presId="urn:microsoft.com/office/officeart/2005/8/layout/vList2"/>
    <dgm:cxn modelId="{3F7B6A8B-BA47-40D7-9CBB-48BE621BB62A}" type="presParOf" srcId="{153251FC-6D60-4655-A530-A1FB1A75F616}" destId="{F3E0A1E7-36F5-4B3E-8117-F10DCD41081D}" srcOrd="8" destOrd="0" presId="urn:microsoft.com/office/officeart/2005/8/layout/vList2"/>
    <dgm:cxn modelId="{8ABDC202-0E2A-4803-AE52-6D91ADB4A717}" type="presParOf" srcId="{153251FC-6D60-4655-A530-A1FB1A75F616}" destId="{67CC2F0F-BCE0-42D1-8913-C9F9D45E7E60}" srcOrd="9" destOrd="0" presId="urn:microsoft.com/office/officeart/2005/8/layout/vList2"/>
    <dgm:cxn modelId="{C2AE4B46-CFBA-4E86-9EAA-2C6B5924F9BE}" type="presParOf" srcId="{153251FC-6D60-4655-A530-A1FB1A75F616}" destId="{DEBE0E62-B4BB-4B00-935B-882562A31974}" srcOrd="10" destOrd="0" presId="urn:microsoft.com/office/officeart/2005/8/layout/vList2"/>
    <dgm:cxn modelId="{A25201FD-42E1-495B-8353-DDC7E073F69A}" type="presParOf" srcId="{153251FC-6D60-4655-A530-A1FB1A75F616}" destId="{01B31045-B8A6-49A3-9F7E-CC01855419D3}" srcOrd="11" destOrd="0" presId="urn:microsoft.com/office/officeart/2005/8/layout/vList2"/>
    <dgm:cxn modelId="{AB0FAB1F-295E-43A5-94B1-32958BF98026}" type="presParOf" srcId="{153251FC-6D60-4655-A530-A1FB1A75F616}" destId="{FF62DD78-7FEF-4CFD-B9D6-80C199309F17}"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A88E19-ECC8-46F4-B2D6-D1F252D128A2}" type="doc">
      <dgm:prSet loTypeId="urn:microsoft.com/office/officeart/2005/8/layout/vList2" loCatId="list" qsTypeId="urn:microsoft.com/office/officeart/2005/8/quickstyle/simple1" qsCatId="simple" csTypeId="urn:microsoft.com/office/officeart/2005/8/colors/accent1_1" csCatId="accent1" phldr="1"/>
      <dgm:spPr/>
      <dgm:t>
        <a:bodyPr/>
        <a:lstStyle/>
        <a:p>
          <a:pPr rtl="1"/>
          <a:endParaRPr lang="ar-SA"/>
        </a:p>
      </dgm:t>
    </dgm:pt>
    <dgm:pt modelId="{B360CA41-0130-4BD0-8C02-D026AA6B7A75}">
      <dgm:prSet/>
      <dgm:spPr/>
      <dgm:t>
        <a:bodyPr/>
        <a:lstStyle/>
        <a:p>
          <a:pPr rtl="0"/>
          <a:r>
            <a:rPr lang="en-US" b="0" i="0" baseline="0"/>
            <a:t>Psychotic Disorders due to another medical condition </a:t>
          </a:r>
          <a:endParaRPr lang="ar-SA"/>
        </a:p>
      </dgm:t>
    </dgm:pt>
    <dgm:pt modelId="{6B2B1B93-8751-4837-BE86-4704734DBD27}" type="parTrans" cxnId="{906F858C-732B-413D-A9B8-020FCC66F2E5}">
      <dgm:prSet/>
      <dgm:spPr/>
      <dgm:t>
        <a:bodyPr/>
        <a:lstStyle/>
        <a:p>
          <a:pPr rtl="1"/>
          <a:endParaRPr lang="ar-SA"/>
        </a:p>
      </dgm:t>
    </dgm:pt>
    <dgm:pt modelId="{4CBD9055-9006-461A-923C-4BA799319671}" type="sibTrans" cxnId="{906F858C-732B-413D-A9B8-020FCC66F2E5}">
      <dgm:prSet/>
      <dgm:spPr/>
      <dgm:t>
        <a:bodyPr/>
        <a:lstStyle/>
        <a:p>
          <a:pPr rtl="1"/>
          <a:endParaRPr lang="ar-SA"/>
        </a:p>
      </dgm:t>
    </dgm:pt>
    <dgm:pt modelId="{8C74DA40-53E1-4D3A-AD1B-A630BC9EDBE4}">
      <dgm:prSet/>
      <dgm:spPr/>
      <dgm:t>
        <a:bodyPr/>
        <a:lstStyle/>
        <a:p>
          <a:pPr rtl="0"/>
          <a:r>
            <a:rPr lang="en-US" b="0" i="0" baseline="0" dirty="0"/>
            <a:t>Substance-induced  psychotic disorder</a:t>
          </a:r>
          <a:endParaRPr lang="ar-SA" dirty="0"/>
        </a:p>
      </dgm:t>
    </dgm:pt>
    <dgm:pt modelId="{141DBD36-793B-44A0-BC60-99B374263585}" type="parTrans" cxnId="{435D74CE-B104-445B-8141-52026BDDB10E}">
      <dgm:prSet/>
      <dgm:spPr/>
      <dgm:t>
        <a:bodyPr/>
        <a:lstStyle/>
        <a:p>
          <a:pPr rtl="1"/>
          <a:endParaRPr lang="ar-SA"/>
        </a:p>
      </dgm:t>
    </dgm:pt>
    <dgm:pt modelId="{FBAAAD67-D26A-4A63-B958-4DCE781E2FB0}" type="sibTrans" cxnId="{435D74CE-B104-445B-8141-52026BDDB10E}">
      <dgm:prSet/>
      <dgm:spPr/>
      <dgm:t>
        <a:bodyPr/>
        <a:lstStyle/>
        <a:p>
          <a:pPr rtl="1"/>
          <a:endParaRPr lang="ar-SA"/>
        </a:p>
      </dgm:t>
    </dgm:pt>
    <dgm:pt modelId="{F4B28339-52E7-4D07-97EB-0CF1B622F402}">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0" i="0" baseline="0" dirty="0"/>
            <a:t>Schizophreniform disorder ; 1-6 month of disturbance</a:t>
          </a:r>
          <a:endParaRPr lang="ar-SA" dirty="0"/>
        </a:p>
        <a:p>
          <a:pPr defTabSz="533400" rtl="0">
            <a:lnSpc>
              <a:spcPct val="90000"/>
            </a:lnSpc>
            <a:spcBef>
              <a:spcPct val="0"/>
            </a:spcBef>
            <a:spcAft>
              <a:spcPct val="35000"/>
            </a:spcAft>
          </a:pPr>
          <a:endParaRPr lang="ar-SA" dirty="0"/>
        </a:p>
      </dgm:t>
    </dgm:pt>
    <dgm:pt modelId="{1A19B64B-F66A-4CF0-935B-B96427CD8CB9}" type="parTrans" cxnId="{B2620845-F188-43B0-9F67-61B35BC2E207}">
      <dgm:prSet/>
      <dgm:spPr/>
      <dgm:t>
        <a:bodyPr/>
        <a:lstStyle/>
        <a:p>
          <a:pPr rtl="1"/>
          <a:endParaRPr lang="ar-SA"/>
        </a:p>
      </dgm:t>
    </dgm:pt>
    <dgm:pt modelId="{D8097722-36AF-4E46-8DBE-63F6B08EB918}" type="sibTrans" cxnId="{B2620845-F188-43B0-9F67-61B35BC2E207}">
      <dgm:prSet/>
      <dgm:spPr/>
      <dgm:t>
        <a:bodyPr/>
        <a:lstStyle/>
        <a:p>
          <a:pPr rtl="1"/>
          <a:endParaRPr lang="ar-SA"/>
        </a:p>
      </dgm:t>
    </dgm:pt>
    <dgm:pt modelId="{BDD943BB-6A4B-474B-80F0-9804D1DDDE52}">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0" i="0" baseline="0" dirty="0"/>
            <a:t>Brief psychotic disorder:&lt;1month of disturbance</a:t>
          </a:r>
          <a:endParaRPr lang="ar-SA" dirty="0"/>
        </a:p>
        <a:p>
          <a:pPr defTabSz="533400" rtl="0">
            <a:lnSpc>
              <a:spcPct val="90000"/>
            </a:lnSpc>
            <a:spcBef>
              <a:spcPct val="0"/>
            </a:spcBef>
            <a:spcAft>
              <a:spcPct val="35000"/>
            </a:spcAft>
          </a:pPr>
          <a:endParaRPr lang="ar-SA" dirty="0"/>
        </a:p>
      </dgm:t>
    </dgm:pt>
    <dgm:pt modelId="{6B42130B-4C21-4F12-9B8A-AB5D957D2483}" type="parTrans" cxnId="{B0A325EA-E463-4A34-A2B9-8782502CA215}">
      <dgm:prSet/>
      <dgm:spPr/>
      <dgm:t>
        <a:bodyPr/>
        <a:lstStyle/>
        <a:p>
          <a:pPr rtl="1"/>
          <a:endParaRPr lang="ar-SA"/>
        </a:p>
      </dgm:t>
    </dgm:pt>
    <dgm:pt modelId="{5D1250A4-71B6-4588-A20F-2F88146AE0B8}" type="sibTrans" cxnId="{B0A325EA-E463-4A34-A2B9-8782502CA215}">
      <dgm:prSet/>
      <dgm:spPr/>
      <dgm:t>
        <a:bodyPr/>
        <a:lstStyle/>
        <a:p>
          <a:pPr rtl="1"/>
          <a:endParaRPr lang="ar-SA"/>
        </a:p>
      </dgm:t>
    </dgm:pt>
    <dgm:pt modelId="{6054B562-BB2E-41AC-92EA-F53EE0F77439}">
      <dgm:prSet/>
      <dgm:spPr/>
      <dgm:t>
        <a:bodyPr/>
        <a:lstStyle/>
        <a:p>
          <a:pPr rtl="0"/>
          <a:r>
            <a:rPr lang="en-US" b="0" i="0" baseline="0"/>
            <a:t>Delusional disorder(delusion only  &gt;1m)</a:t>
          </a:r>
          <a:endParaRPr lang="ar-SA"/>
        </a:p>
      </dgm:t>
    </dgm:pt>
    <dgm:pt modelId="{86941ACE-DBF9-47A7-A666-3BB0C8FC9C09}" type="parTrans" cxnId="{F4D23637-9587-4C99-995D-1B6002736964}">
      <dgm:prSet/>
      <dgm:spPr/>
      <dgm:t>
        <a:bodyPr/>
        <a:lstStyle/>
        <a:p>
          <a:pPr rtl="1"/>
          <a:endParaRPr lang="ar-SA"/>
        </a:p>
      </dgm:t>
    </dgm:pt>
    <dgm:pt modelId="{52448084-FE14-4FCA-BAF8-48290DC35807}" type="sibTrans" cxnId="{F4D23637-9587-4C99-995D-1B6002736964}">
      <dgm:prSet/>
      <dgm:spPr/>
      <dgm:t>
        <a:bodyPr/>
        <a:lstStyle/>
        <a:p>
          <a:pPr rtl="1"/>
          <a:endParaRPr lang="ar-SA"/>
        </a:p>
      </dgm:t>
    </dgm:pt>
    <dgm:pt modelId="{144080C0-FE09-4FF2-A9B5-43900B5ECF21}">
      <dgm:prSet/>
      <dgm:spPr/>
      <dgm:t>
        <a:bodyPr/>
        <a:lstStyle/>
        <a:p>
          <a:pPr rtl="0"/>
          <a:r>
            <a:rPr lang="en-US" b="1" i="0" baseline="0" dirty="0"/>
            <a:t>Schizoaffective disorder: </a:t>
          </a:r>
          <a:r>
            <a:rPr lang="en-US" b="0" i="0" baseline="0" dirty="0"/>
            <a:t>An uninterrupted period of illness during which there is a major mood episode (major depressive or manic) concurrent with Criterion A of schizophrenia. There is Delusions or hallucinations for 2 or more weeks in the absence of a major mood episode during the illness course.</a:t>
          </a:r>
          <a:endParaRPr lang="ar-SA" dirty="0"/>
        </a:p>
      </dgm:t>
    </dgm:pt>
    <dgm:pt modelId="{DE9F7F63-AB06-4203-98F4-58B9A9235CDE}" type="parTrans" cxnId="{7B03391E-ABC9-4440-9056-83D76CE36DC3}">
      <dgm:prSet/>
      <dgm:spPr/>
      <dgm:t>
        <a:bodyPr/>
        <a:lstStyle/>
        <a:p>
          <a:pPr rtl="1"/>
          <a:endParaRPr lang="ar-SA"/>
        </a:p>
      </dgm:t>
    </dgm:pt>
    <dgm:pt modelId="{D301F71D-3E19-417A-87DF-481D842273DC}" type="sibTrans" cxnId="{7B03391E-ABC9-4440-9056-83D76CE36DC3}">
      <dgm:prSet/>
      <dgm:spPr/>
      <dgm:t>
        <a:bodyPr/>
        <a:lstStyle/>
        <a:p>
          <a:pPr rtl="1"/>
          <a:endParaRPr lang="ar-SA"/>
        </a:p>
      </dgm:t>
    </dgm:pt>
    <dgm:pt modelId="{AFB31074-0772-4608-B66C-319151214F17}">
      <dgm:prSet/>
      <dgm:spPr/>
      <dgm:t>
        <a:bodyPr/>
        <a:lstStyle/>
        <a:p>
          <a:pPr algn="l" rtl="1"/>
          <a:r>
            <a:rPr lang="en-US" b="1" u="sng" dirty="0"/>
            <a:t>Other psychotic disorders:</a:t>
          </a:r>
          <a:endParaRPr lang="ar-SA" b="1" u="sng" dirty="0"/>
        </a:p>
      </dgm:t>
    </dgm:pt>
    <dgm:pt modelId="{67AA4383-C733-4D53-9BDE-1078A464D147}" type="parTrans" cxnId="{4451F9A6-2161-44CA-A879-396FDA9F38F1}">
      <dgm:prSet/>
      <dgm:spPr/>
      <dgm:t>
        <a:bodyPr/>
        <a:lstStyle/>
        <a:p>
          <a:pPr rtl="1"/>
          <a:endParaRPr lang="ar-SA"/>
        </a:p>
      </dgm:t>
    </dgm:pt>
    <dgm:pt modelId="{A3DDBA85-ED36-4677-ACD2-756FBCE300A6}" type="sibTrans" cxnId="{4451F9A6-2161-44CA-A879-396FDA9F38F1}">
      <dgm:prSet/>
      <dgm:spPr/>
      <dgm:t>
        <a:bodyPr/>
        <a:lstStyle/>
        <a:p>
          <a:pPr rtl="1"/>
          <a:endParaRPr lang="ar-SA"/>
        </a:p>
      </dgm:t>
    </dgm:pt>
    <dgm:pt modelId="{60B4D864-3EA4-48BC-8181-5E3959505AC7}" type="pres">
      <dgm:prSet presAssocID="{61A88E19-ECC8-46F4-B2D6-D1F252D128A2}" presName="linear" presStyleCnt="0">
        <dgm:presLayoutVars>
          <dgm:animLvl val="lvl"/>
          <dgm:resizeHandles val="exact"/>
        </dgm:presLayoutVars>
      </dgm:prSet>
      <dgm:spPr/>
      <dgm:t>
        <a:bodyPr/>
        <a:lstStyle/>
        <a:p>
          <a:endParaRPr lang="en-US"/>
        </a:p>
      </dgm:t>
    </dgm:pt>
    <dgm:pt modelId="{AC4C0AD8-524D-4E04-B612-9621378D641C}" type="pres">
      <dgm:prSet presAssocID="{B360CA41-0130-4BD0-8C02-D026AA6B7A75}" presName="parentText" presStyleLbl="node1" presStyleIdx="0" presStyleCnt="7" custLinFactY="99801" custLinFactNeighborY="100000">
        <dgm:presLayoutVars>
          <dgm:chMax val="0"/>
          <dgm:bulletEnabled val="1"/>
        </dgm:presLayoutVars>
      </dgm:prSet>
      <dgm:spPr/>
      <dgm:t>
        <a:bodyPr/>
        <a:lstStyle/>
        <a:p>
          <a:endParaRPr lang="en-US"/>
        </a:p>
      </dgm:t>
    </dgm:pt>
    <dgm:pt modelId="{2FBAD184-CC5B-461D-A26C-4DDFCAB89098}" type="pres">
      <dgm:prSet presAssocID="{4CBD9055-9006-461A-923C-4BA799319671}" presName="spacer" presStyleCnt="0"/>
      <dgm:spPr/>
    </dgm:pt>
    <dgm:pt modelId="{677C7083-9EA5-4BA7-9F51-3511C5C65C61}" type="pres">
      <dgm:prSet presAssocID="{8C74DA40-53E1-4D3A-AD1B-A630BC9EDBE4}" presName="parentText" presStyleLbl="node1" presStyleIdx="1" presStyleCnt="7" custLinFactY="100000" custLinFactNeighborY="122512">
        <dgm:presLayoutVars>
          <dgm:chMax val="0"/>
          <dgm:bulletEnabled val="1"/>
        </dgm:presLayoutVars>
      </dgm:prSet>
      <dgm:spPr/>
      <dgm:t>
        <a:bodyPr/>
        <a:lstStyle/>
        <a:p>
          <a:endParaRPr lang="en-US"/>
        </a:p>
      </dgm:t>
    </dgm:pt>
    <dgm:pt modelId="{67C58187-0FCA-4551-80D2-E2C4512BA60A}" type="pres">
      <dgm:prSet presAssocID="{FBAAAD67-D26A-4A63-B958-4DCE781E2FB0}" presName="spacer" presStyleCnt="0"/>
      <dgm:spPr/>
    </dgm:pt>
    <dgm:pt modelId="{D0CB4FBA-4794-4E38-8F65-8C7ACAB2B1EF}" type="pres">
      <dgm:prSet presAssocID="{F4B28339-52E7-4D07-97EB-0CF1B622F402}" presName="parentText" presStyleLbl="node1" presStyleIdx="2" presStyleCnt="7" custLinFactY="99801" custLinFactNeighborX="-673" custLinFactNeighborY="100000">
        <dgm:presLayoutVars>
          <dgm:chMax val="0"/>
          <dgm:bulletEnabled val="1"/>
        </dgm:presLayoutVars>
      </dgm:prSet>
      <dgm:spPr/>
      <dgm:t>
        <a:bodyPr/>
        <a:lstStyle/>
        <a:p>
          <a:endParaRPr lang="en-US"/>
        </a:p>
      </dgm:t>
    </dgm:pt>
    <dgm:pt modelId="{D7F3E0ED-AD34-4988-8B55-7D39B4FB85B8}" type="pres">
      <dgm:prSet presAssocID="{D8097722-36AF-4E46-8DBE-63F6B08EB918}" presName="spacer" presStyleCnt="0"/>
      <dgm:spPr/>
    </dgm:pt>
    <dgm:pt modelId="{C0F1926B-8D46-4E27-BA2B-2E971772707F}" type="pres">
      <dgm:prSet presAssocID="{AFB31074-0772-4608-B66C-319151214F17}" presName="parentText" presStyleLbl="node1" presStyleIdx="3" presStyleCnt="7" custLinFactY="-300000" custLinFactNeighborX="175" custLinFactNeighborY="-314805">
        <dgm:presLayoutVars>
          <dgm:chMax val="0"/>
          <dgm:bulletEnabled val="1"/>
        </dgm:presLayoutVars>
      </dgm:prSet>
      <dgm:spPr/>
      <dgm:t>
        <a:bodyPr/>
        <a:lstStyle/>
        <a:p>
          <a:endParaRPr lang="en-US"/>
        </a:p>
      </dgm:t>
    </dgm:pt>
    <dgm:pt modelId="{35F6C9FB-78D9-4583-A5B0-248280132A3E}" type="pres">
      <dgm:prSet presAssocID="{A3DDBA85-ED36-4677-ACD2-756FBCE300A6}" presName="spacer" presStyleCnt="0"/>
      <dgm:spPr/>
    </dgm:pt>
    <dgm:pt modelId="{C95839AF-8AB7-4976-B2D1-073804915AD5}" type="pres">
      <dgm:prSet presAssocID="{BDD943BB-6A4B-474B-80F0-9804D1DDDE52}" presName="parentText" presStyleLbl="node1" presStyleIdx="4" presStyleCnt="7">
        <dgm:presLayoutVars>
          <dgm:chMax val="0"/>
          <dgm:bulletEnabled val="1"/>
        </dgm:presLayoutVars>
      </dgm:prSet>
      <dgm:spPr/>
      <dgm:t>
        <a:bodyPr/>
        <a:lstStyle/>
        <a:p>
          <a:endParaRPr lang="en-US"/>
        </a:p>
      </dgm:t>
    </dgm:pt>
    <dgm:pt modelId="{892F0E44-B54C-4742-800D-6DABAD284949}" type="pres">
      <dgm:prSet presAssocID="{5D1250A4-71B6-4588-A20F-2F88146AE0B8}" presName="spacer" presStyleCnt="0"/>
      <dgm:spPr/>
    </dgm:pt>
    <dgm:pt modelId="{80C969D2-6A6D-440C-BD1E-B55AFC265D5D}" type="pres">
      <dgm:prSet presAssocID="{6054B562-BB2E-41AC-92EA-F53EE0F77439}" presName="parentText" presStyleLbl="node1" presStyleIdx="5" presStyleCnt="7">
        <dgm:presLayoutVars>
          <dgm:chMax val="0"/>
          <dgm:bulletEnabled val="1"/>
        </dgm:presLayoutVars>
      </dgm:prSet>
      <dgm:spPr/>
      <dgm:t>
        <a:bodyPr/>
        <a:lstStyle/>
        <a:p>
          <a:endParaRPr lang="en-US"/>
        </a:p>
      </dgm:t>
    </dgm:pt>
    <dgm:pt modelId="{75EAAA05-BECB-4EB9-AA12-2AFDD079150C}" type="pres">
      <dgm:prSet presAssocID="{52448084-FE14-4FCA-BAF8-48290DC35807}" presName="spacer" presStyleCnt="0"/>
      <dgm:spPr/>
    </dgm:pt>
    <dgm:pt modelId="{E5C440A4-120B-4260-AB88-2B63BDB518D9}" type="pres">
      <dgm:prSet presAssocID="{144080C0-FE09-4FF2-A9B5-43900B5ECF21}" presName="parentText" presStyleLbl="node1" presStyleIdx="6" presStyleCnt="7">
        <dgm:presLayoutVars>
          <dgm:chMax val="0"/>
          <dgm:bulletEnabled val="1"/>
        </dgm:presLayoutVars>
      </dgm:prSet>
      <dgm:spPr/>
      <dgm:t>
        <a:bodyPr/>
        <a:lstStyle/>
        <a:p>
          <a:endParaRPr lang="en-US"/>
        </a:p>
      </dgm:t>
    </dgm:pt>
  </dgm:ptLst>
  <dgm:cxnLst>
    <dgm:cxn modelId="{B0A325EA-E463-4A34-A2B9-8782502CA215}" srcId="{61A88E19-ECC8-46F4-B2D6-D1F252D128A2}" destId="{BDD943BB-6A4B-474B-80F0-9804D1DDDE52}" srcOrd="4" destOrd="0" parTransId="{6B42130B-4C21-4F12-9B8A-AB5D957D2483}" sibTransId="{5D1250A4-71B6-4588-A20F-2F88146AE0B8}"/>
    <dgm:cxn modelId="{4451F9A6-2161-44CA-A879-396FDA9F38F1}" srcId="{61A88E19-ECC8-46F4-B2D6-D1F252D128A2}" destId="{AFB31074-0772-4608-B66C-319151214F17}" srcOrd="3" destOrd="0" parTransId="{67AA4383-C733-4D53-9BDE-1078A464D147}" sibTransId="{A3DDBA85-ED36-4677-ACD2-756FBCE300A6}"/>
    <dgm:cxn modelId="{B2620845-F188-43B0-9F67-61B35BC2E207}" srcId="{61A88E19-ECC8-46F4-B2D6-D1F252D128A2}" destId="{F4B28339-52E7-4D07-97EB-0CF1B622F402}" srcOrd="2" destOrd="0" parTransId="{1A19B64B-F66A-4CF0-935B-B96427CD8CB9}" sibTransId="{D8097722-36AF-4E46-8DBE-63F6B08EB918}"/>
    <dgm:cxn modelId="{B4A58DA9-FA72-46A9-972E-FCDF06B3FE70}" type="presOf" srcId="{BDD943BB-6A4B-474B-80F0-9804D1DDDE52}" destId="{C95839AF-8AB7-4976-B2D1-073804915AD5}" srcOrd="0" destOrd="0" presId="urn:microsoft.com/office/officeart/2005/8/layout/vList2"/>
    <dgm:cxn modelId="{6F5B6085-D34A-4B06-9E1D-7BA6B0DEE739}" type="presOf" srcId="{AFB31074-0772-4608-B66C-319151214F17}" destId="{C0F1926B-8D46-4E27-BA2B-2E971772707F}" srcOrd="0" destOrd="0" presId="urn:microsoft.com/office/officeart/2005/8/layout/vList2"/>
    <dgm:cxn modelId="{7B03391E-ABC9-4440-9056-83D76CE36DC3}" srcId="{61A88E19-ECC8-46F4-B2D6-D1F252D128A2}" destId="{144080C0-FE09-4FF2-A9B5-43900B5ECF21}" srcOrd="6" destOrd="0" parTransId="{DE9F7F63-AB06-4203-98F4-58B9A9235CDE}" sibTransId="{D301F71D-3E19-417A-87DF-481D842273DC}"/>
    <dgm:cxn modelId="{FD46073C-B883-4460-B702-A84425FD6EFA}" type="presOf" srcId="{8C74DA40-53E1-4D3A-AD1B-A630BC9EDBE4}" destId="{677C7083-9EA5-4BA7-9F51-3511C5C65C61}" srcOrd="0" destOrd="0" presId="urn:microsoft.com/office/officeart/2005/8/layout/vList2"/>
    <dgm:cxn modelId="{435D74CE-B104-445B-8141-52026BDDB10E}" srcId="{61A88E19-ECC8-46F4-B2D6-D1F252D128A2}" destId="{8C74DA40-53E1-4D3A-AD1B-A630BC9EDBE4}" srcOrd="1" destOrd="0" parTransId="{141DBD36-793B-44A0-BC60-99B374263585}" sibTransId="{FBAAAD67-D26A-4A63-B958-4DCE781E2FB0}"/>
    <dgm:cxn modelId="{906F858C-732B-413D-A9B8-020FCC66F2E5}" srcId="{61A88E19-ECC8-46F4-B2D6-D1F252D128A2}" destId="{B360CA41-0130-4BD0-8C02-D026AA6B7A75}" srcOrd="0" destOrd="0" parTransId="{6B2B1B93-8751-4837-BE86-4704734DBD27}" sibTransId="{4CBD9055-9006-461A-923C-4BA799319671}"/>
    <dgm:cxn modelId="{0EDB3C77-FFA3-4A35-B4F2-ECD5DB6E1652}" type="presOf" srcId="{144080C0-FE09-4FF2-A9B5-43900B5ECF21}" destId="{E5C440A4-120B-4260-AB88-2B63BDB518D9}" srcOrd="0" destOrd="0" presId="urn:microsoft.com/office/officeart/2005/8/layout/vList2"/>
    <dgm:cxn modelId="{D91F61CF-9160-4412-9078-4F7810CE6512}" type="presOf" srcId="{F4B28339-52E7-4D07-97EB-0CF1B622F402}" destId="{D0CB4FBA-4794-4E38-8F65-8C7ACAB2B1EF}" srcOrd="0" destOrd="0" presId="urn:microsoft.com/office/officeart/2005/8/layout/vList2"/>
    <dgm:cxn modelId="{2A62F9DD-ABE2-48B0-8F65-B384F8A77B27}" type="presOf" srcId="{6054B562-BB2E-41AC-92EA-F53EE0F77439}" destId="{80C969D2-6A6D-440C-BD1E-B55AFC265D5D}" srcOrd="0" destOrd="0" presId="urn:microsoft.com/office/officeart/2005/8/layout/vList2"/>
    <dgm:cxn modelId="{F4D23637-9587-4C99-995D-1B6002736964}" srcId="{61A88E19-ECC8-46F4-B2D6-D1F252D128A2}" destId="{6054B562-BB2E-41AC-92EA-F53EE0F77439}" srcOrd="5" destOrd="0" parTransId="{86941ACE-DBF9-47A7-A666-3BB0C8FC9C09}" sibTransId="{52448084-FE14-4FCA-BAF8-48290DC35807}"/>
    <dgm:cxn modelId="{F20F38B3-0379-4AC5-AF37-C2E026513ADE}" type="presOf" srcId="{B360CA41-0130-4BD0-8C02-D026AA6B7A75}" destId="{AC4C0AD8-524D-4E04-B612-9621378D641C}" srcOrd="0" destOrd="0" presId="urn:microsoft.com/office/officeart/2005/8/layout/vList2"/>
    <dgm:cxn modelId="{3F294F99-C31C-42FF-BDCA-432325CC3695}" type="presOf" srcId="{61A88E19-ECC8-46F4-B2D6-D1F252D128A2}" destId="{60B4D864-3EA4-48BC-8181-5E3959505AC7}" srcOrd="0" destOrd="0" presId="urn:microsoft.com/office/officeart/2005/8/layout/vList2"/>
    <dgm:cxn modelId="{7D8B270A-CA7E-452B-85F7-A92B46580C41}" type="presParOf" srcId="{60B4D864-3EA4-48BC-8181-5E3959505AC7}" destId="{AC4C0AD8-524D-4E04-B612-9621378D641C}" srcOrd="0" destOrd="0" presId="urn:microsoft.com/office/officeart/2005/8/layout/vList2"/>
    <dgm:cxn modelId="{AC4E8E99-DC32-431E-BCE8-E974D6D524F2}" type="presParOf" srcId="{60B4D864-3EA4-48BC-8181-5E3959505AC7}" destId="{2FBAD184-CC5B-461D-A26C-4DDFCAB89098}" srcOrd="1" destOrd="0" presId="urn:microsoft.com/office/officeart/2005/8/layout/vList2"/>
    <dgm:cxn modelId="{173B1759-44E1-4AF1-BF13-68A914AB2719}" type="presParOf" srcId="{60B4D864-3EA4-48BC-8181-5E3959505AC7}" destId="{677C7083-9EA5-4BA7-9F51-3511C5C65C61}" srcOrd="2" destOrd="0" presId="urn:microsoft.com/office/officeart/2005/8/layout/vList2"/>
    <dgm:cxn modelId="{A24D62A3-7EEA-4975-B537-EEDC2B2D2531}" type="presParOf" srcId="{60B4D864-3EA4-48BC-8181-5E3959505AC7}" destId="{67C58187-0FCA-4551-80D2-E2C4512BA60A}" srcOrd="3" destOrd="0" presId="urn:microsoft.com/office/officeart/2005/8/layout/vList2"/>
    <dgm:cxn modelId="{55EFEC36-0BCC-4083-9084-5EE974DD763D}" type="presParOf" srcId="{60B4D864-3EA4-48BC-8181-5E3959505AC7}" destId="{D0CB4FBA-4794-4E38-8F65-8C7ACAB2B1EF}" srcOrd="4" destOrd="0" presId="urn:microsoft.com/office/officeart/2005/8/layout/vList2"/>
    <dgm:cxn modelId="{197CCC8C-4072-4BE0-8396-D5A61BBEFE3C}" type="presParOf" srcId="{60B4D864-3EA4-48BC-8181-5E3959505AC7}" destId="{D7F3E0ED-AD34-4988-8B55-7D39B4FB85B8}" srcOrd="5" destOrd="0" presId="urn:microsoft.com/office/officeart/2005/8/layout/vList2"/>
    <dgm:cxn modelId="{2F0E3913-8A15-4998-BEC3-6318F0BC9CE8}" type="presParOf" srcId="{60B4D864-3EA4-48BC-8181-5E3959505AC7}" destId="{C0F1926B-8D46-4E27-BA2B-2E971772707F}" srcOrd="6" destOrd="0" presId="urn:microsoft.com/office/officeart/2005/8/layout/vList2"/>
    <dgm:cxn modelId="{4BD359C3-F4E7-446A-AD77-C07B80DB29E3}" type="presParOf" srcId="{60B4D864-3EA4-48BC-8181-5E3959505AC7}" destId="{35F6C9FB-78D9-4583-A5B0-248280132A3E}" srcOrd="7" destOrd="0" presId="urn:microsoft.com/office/officeart/2005/8/layout/vList2"/>
    <dgm:cxn modelId="{6B43F7D6-3997-4CFD-89F4-F23FF987A85B}" type="presParOf" srcId="{60B4D864-3EA4-48BC-8181-5E3959505AC7}" destId="{C95839AF-8AB7-4976-B2D1-073804915AD5}" srcOrd="8" destOrd="0" presId="urn:microsoft.com/office/officeart/2005/8/layout/vList2"/>
    <dgm:cxn modelId="{D0971643-6295-43CC-AB08-B5BC1A4FE6F9}" type="presParOf" srcId="{60B4D864-3EA4-48BC-8181-5E3959505AC7}" destId="{892F0E44-B54C-4742-800D-6DABAD284949}" srcOrd="9" destOrd="0" presId="urn:microsoft.com/office/officeart/2005/8/layout/vList2"/>
    <dgm:cxn modelId="{7F2D2105-562B-495D-81CC-82F9130BB749}" type="presParOf" srcId="{60B4D864-3EA4-48BC-8181-5E3959505AC7}" destId="{80C969D2-6A6D-440C-BD1E-B55AFC265D5D}" srcOrd="10" destOrd="0" presId="urn:microsoft.com/office/officeart/2005/8/layout/vList2"/>
    <dgm:cxn modelId="{2F1485A4-DB05-42DE-9DCD-831E01992151}" type="presParOf" srcId="{60B4D864-3EA4-48BC-8181-5E3959505AC7}" destId="{75EAAA05-BECB-4EB9-AA12-2AFDD079150C}" srcOrd="11" destOrd="0" presId="urn:microsoft.com/office/officeart/2005/8/layout/vList2"/>
    <dgm:cxn modelId="{21C90E26-D8CF-459C-AEA4-EB513129D4CB}" type="presParOf" srcId="{60B4D864-3EA4-48BC-8181-5E3959505AC7}" destId="{E5C440A4-120B-4260-AB88-2B63BDB518D9}" srcOrd="1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20172-9270-41AF-9636-49990EA6843E}">
      <dsp:nvSpPr>
        <dsp:cNvPr id="0" name=""/>
        <dsp:cNvSpPr/>
      </dsp:nvSpPr>
      <dsp:spPr>
        <a:xfrm>
          <a:off x="3450119" y="2409"/>
          <a:ext cx="3877594" cy="470463"/>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Schizotypal personality disorder</a:t>
          </a:r>
          <a:endParaRPr lang="en-US" sz="800" kern="1200" dirty="0">
            <a:solidFill>
              <a:srgbClr val="92D050"/>
            </a:solidFill>
          </a:endParaRPr>
        </a:p>
        <a:p>
          <a:pPr lvl="0" algn="ctr" defTabSz="533400" rtl="0">
            <a:lnSpc>
              <a:spcPct val="90000"/>
            </a:lnSpc>
            <a:spcBef>
              <a:spcPct val="0"/>
            </a:spcBef>
            <a:spcAft>
              <a:spcPct val="35000"/>
            </a:spcAft>
          </a:pPr>
          <a:r>
            <a:rPr lang="ar-SA" sz="800" kern="1200" dirty="0">
              <a:solidFill>
                <a:srgbClr val="92D050"/>
              </a:solidFill>
            </a:rPr>
            <a:t>هذا نادر بس المريض تجيله افكار خياليةوتلاقونه ينجح وبتوظف وكل شي بس هو مو مضطرب بس كذا بشخصيته في عندهم كلام غريب</a:t>
          </a:r>
          <a:r>
            <a:rPr lang="ar-SA" sz="1200" kern="1200" dirty="0">
              <a:solidFill>
                <a:srgbClr val="92D050"/>
              </a:solidFill>
            </a:rPr>
            <a:t>.</a:t>
          </a:r>
          <a:r>
            <a:rPr lang="en-US" sz="1200" kern="1200" dirty="0">
              <a:solidFill>
                <a:srgbClr val="92D050"/>
              </a:solidFill>
            </a:rPr>
            <a:t> </a:t>
          </a:r>
          <a:r>
            <a:rPr lang="en-US" sz="1200" kern="1200" dirty="0"/>
            <a:t> </a:t>
          </a:r>
          <a:endParaRPr lang="ar-SA" sz="1200" kern="1200" dirty="0"/>
        </a:p>
      </dsp:txBody>
      <dsp:txXfrm>
        <a:off x="3473085" y="25375"/>
        <a:ext cx="3831662" cy="424531"/>
      </dsp:txXfrm>
    </dsp:sp>
    <dsp:sp modelId="{927F1073-D4D9-4CA5-BCDB-D6EAB728E528}">
      <dsp:nvSpPr>
        <dsp:cNvPr id="0" name=""/>
        <dsp:cNvSpPr/>
      </dsp:nvSpPr>
      <dsp:spPr>
        <a:xfrm>
          <a:off x="3450119" y="487138"/>
          <a:ext cx="3877594" cy="615056"/>
        </a:xfrm>
        <a:prstGeom prst="roundRect">
          <a:avLst/>
        </a:prstGeom>
        <a:solidFill>
          <a:schemeClr val="accent1">
            <a:shade val="50000"/>
            <a:hueOff val="51425"/>
            <a:satOff val="1378"/>
            <a:lumOff val="6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Delusional disorder</a:t>
          </a:r>
        </a:p>
        <a:p>
          <a:pPr lvl="0" algn="ctr" defTabSz="533400" rtl="0">
            <a:lnSpc>
              <a:spcPct val="90000"/>
            </a:lnSpc>
            <a:spcBef>
              <a:spcPct val="0"/>
            </a:spcBef>
            <a:spcAft>
              <a:spcPct val="35000"/>
            </a:spcAft>
          </a:pPr>
          <a:r>
            <a:rPr lang="ar-SA" sz="800" kern="1200" dirty="0">
              <a:solidFill>
                <a:srgbClr val="92D050"/>
              </a:solidFill>
            </a:rPr>
            <a:t>زي هذول اللي يشكون ومقتعين انو اللي يفكرون فيه هو الصح,ترابط افكاره يكون طبيعي يعني مو مجنون يمكن يكون ذكي</a:t>
          </a:r>
          <a:r>
            <a:rPr lang="ar-SA" sz="1200" kern="1200" dirty="0">
              <a:solidFill>
                <a:srgbClr val="92D050"/>
              </a:solidFill>
            </a:rPr>
            <a:t>.</a:t>
          </a:r>
          <a:endParaRPr lang="ar-SA" sz="1200" kern="1200" dirty="0"/>
        </a:p>
      </dsp:txBody>
      <dsp:txXfrm>
        <a:off x="3480144" y="517163"/>
        <a:ext cx="3817544" cy="555006"/>
      </dsp:txXfrm>
    </dsp:sp>
    <dsp:sp modelId="{05D999B4-7546-419A-BF59-FDEF2FF5971B}">
      <dsp:nvSpPr>
        <dsp:cNvPr id="0" name=""/>
        <dsp:cNvSpPr/>
      </dsp:nvSpPr>
      <dsp:spPr>
        <a:xfrm>
          <a:off x="3450119" y="1116461"/>
          <a:ext cx="3877594" cy="858118"/>
        </a:xfrm>
        <a:prstGeom prst="roundRect">
          <a:avLst/>
        </a:prstGeom>
        <a:solidFill>
          <a:schemeClr val="accent1">
            <a:shade val="50000"/>
            <a:hueOff val="102849"/>
            <a:satOff val="2755"/>
            <a:lumOff val="1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US" sz="1100" kern="1200" dirty="0"/>
            <a:t>Brief psychotic disorder</a:t>
          </a:r>
        </a:p>
        <a:p>
          <a:pPr lvl="0" algn="ctr" defTabSz="488950" rtl="0">
            <a:lnSpc>
              <a:spcPct val="90000"/>
            </a:lnSpc>
            <a:spcBef>
              <a:spcPct val="0"/>
            </a:spcBef>
            <a:spcAft>
              <a:spcPct val="35000"/>
            </a:spcAft>
          </a:pPr>
          <a:r>
            <a:rPr lang="ar-SA" sz="800" kern="1200" dirty="0">
              <a:solidFill>
                <a:srgbClr val="92D050"/>
              </a:solidFill>
            </a:rPr>
            <a:t>اللي يجيهم اعراض ذهانيية عارضة نتيجة تغير في البيئه او يوضعون تحت ضغط زي واحد كان يشتغل في مدينة خارج الرياض كطيار فاختارو من بين 1000واحد انو يكون في الصقور الخضر مع الملك ,فجاة جا للطوارئ كان متلخبط ويهلوس ويسال انا وين كانه ضايع , كل شي كان طبيعي في السي تيزبعد العلاج رجع طبيعي .يسمونه الاضطراب الذهاني القصير او المؤقت. </a:t>
          </a:r>
          <a:endParaRPr lang="ar-SA" sz="800" kern="1200" dirty="0"/>
        </a:p>
      </dsp:txBody>
      <dsp:txXfrm>
        <a:off x="3492009" y="1158351"/>
        <a:ext cx="3793814" cy="774338"/>
      </dsp:txXfrm>
    </dsp:sp>
    <dsp:sp modelId="{65D87966-59F9-4E6F-9524-CD419CF114A4}">
      <dsp:nvSpPr>
        <dsp:cNvPr id="0" name=""/>
        <dsp:cNvSpPr/>
      </dsp:nvSpPr>
      <dsp:spPr>
        <a:xfrm>
          <a:off x="3450119" y="1988845"/>
          <a:ext cx="3877594" cy="386046"/>
        </a:xfrm>
        <a:prstGeom prst="roundRect">
          <a:avLst/>
        </a:prstGeom>
        <a:solidFill>
          <a:schemeClr val="accent1">
            <a:shade val="50000"/>
            <a:hueOff val="154274"/>
            <a:satOff val="4133"/>
            <a:lumOff val="18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err="1"/>
            <a:t>Schizophreniform</a:t>
          </a:r>
          <a:r>
            <a:rPr lang="en-US" sz="1200" kern="1200" dirty="0"/>
            <a:t> disorder</a:t>
          </a:r>
          <a:endParaRPr lang="ar-SA" sz="1200" kern="1200" dirty="0"/>
        </a:p>
        <a:p>
          <a:pPr lvl="0" algn="ctr" defTabSz="533400" rtl="0">
            <a:lnSpc>
              <a:spcPct val="90000"/>
            </a:lnSpc>
            <a:spcBef>
              <a:spcPct val="0"/>
            </a:spcBef>
            <a:spcAft>
              <a:spcPct val="35000"/>
            </a:spcAft>
          </a:pPr>
          <a:r>
            <a:rPr lang="ar-SA" sz="1200" kern="1200" dirty="0">
              <a:solidFill>
                <a:srgbClr val="92D050"/>
              </a:solidFill>
            </a:rPr>
            <a:t>من 3 إلى 6 شهور</a:t>
          </a:r>
        </a:p>
      </dsp:txBody>
      <dsp:txXfrm>
        <a:off x="3468964" y="2007690"/>
        <a:ext cx="3839904" cy="348356"/>
      </dsp:txXfrm>
    </dsp:sp>
    <dsp:sp modelId="{945D400F-95EB-4C0A-8CBC-5B366C822705}">
      <dsp:nvSpPr>
        <dsp:cNvPr id="0" name=""/>
        <dsp:cNvSpPr/>
      </dsp:nvSpPr>
      <dsp:spPr>
        <a:xfrm>
          <a:off x="3450119" y="2389157"/>
          <a:ext cx="3881384" cy="285317"/>
        </a:xfrm>
        <a:prstGeom prst="roundRect">
          <a:avLst/>
        </a:prstGeom>
        <a:solidFill>
          <a:schemeClr val="accent1">
            <a:shade val="50000"/>
            <a:hueOff val="205699"/>
            <a:satOff val="5511"/>
            <a:lumOff val="242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Schizophrenia</a:t>
          </a:r>
          <a:endParaRPr lang="ar-SA" sz="1200" kern="1200" dirty="0"/>
        </a:p>
      </dsp:txBody>
      <dsp:txXfrm>
        <a:off x="3464047" y="2403085"/>
        <a:ext cx="3853528" cy="257461"/>
      </dsp:txXfrm>
    </dsp:sp>
    <dsp:sp modelId="{EA61AEB3-0A6E-4D24-A43A-CFE8A5CF7E3E}">
      <dsp:nvSpPr>
        <dsp:cNvPr id="0" name=""/>
        <dsp:cNvSpPr/>
      </dsp:nvSpPr>
      <dsp:spPr>
        <a:xfrm>
          <a:off x="3450119" y="2688741"/>
          <a:ext cx="3881384" cy="285317"/>
        </a:xfrm>
        <a:prstGeom prst="roundRect">
          <a:avLst/>
        </a:prstGeom>
        <a:solidFill>
          <a:schemeClr val="accent1">
            <a:shade val="50000"/>
            <a:hueOff val="257124"/>
            <a:satOff val="6888"/>
            <a:lumOff val="30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Schizoaffective disorder</a:t>
          </a:r>
          <a:endParaRPr lang="ar-SA" sz="1200" kern="1200" dirty="0"/>
        </a:p>
      </dsp:txBody>
      <dsp:txXfrm>
        <a:off x="3464047" y="2702669"/>
        <a:ext cx="3853528" cy="257461"/>
      </dsp:txXfrm>
    </dsp:sp>
    <dsp:sp modelId="{4FE47548-A53B-4E47-9BA5-70D44BC06544}">
      <dsp:nvSpPr>
        <dsp:cNvPr id="0" name=""/>
        <dsp:cNvSpPr/>
      </dsp:nvSpPr>
      <dsp:spPr>
        <a:xfrm>
          <a:off x="3450119" y="2988324"/>
          <a:ext cx="3877594" cy="492244"/>
        </a:xfrm>
        <a:prstGeom prst="roundRect">
          <a:avLst/>
        </a:prstGeom>
        <a:solidFill>
          <a:schemeClr val="accent1">
            <a:shade val="50000"/>
            <a:hueOff val="308548"/>
            <a:satOff val="8266"/>
            <a:lumOff val="36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Substance/medication-induced psychotic disorder </a:t>
          </a:r>
          <a:r>
            <a:rPr lang="ar-SA" sz="1200" kern="1200" dirty="0">
              <a:solidFill>
                <a:srgbClr val="92D050"/>
              </a:solidFill>
            </a:rPr>
            <a:t>استبعاد التعاطي والإدمان ويجي ممكن مع </a:t>
          </a:r>
          <a:r>
            <a:rPr lang="en-US" sz="1200" kern="1200" dirty="0">
              <a:solidFill>
                <a:srgbClr val="92D050"/>
              </a:solidFill>
            </a:rPr>
            <a:t>SLE</a:t>
          </a:r>
          <a:endParaRPr lang="ar-SA" sz="1200" kern="1200" dirty="0">
            <a:solidFill>
              <a:srgbClr val="92D050"/>
            </a:solidFill>
          </a:endParaRPr>
        </a:p>
      </dsp:txBody>
      <dsp:txXfrm>
        <a:off x="3474148" y="3012353"/>
        <a:ext cx="3829536" cy="444186"/>
      </dsp:txXfrm>
    </dsp:sp>
    <dsp:sp modelId="{CDE0C8B5-71C1-4680-90A6-E694FC734863}">
      <dsp:nvSpPr>
        <dsp:cNvPr id="0" name=""/>
        <dsp:cNvSpPr/>
      </dsp:nvSpPr>
      <dsp:spPr>
        <a:xfrm>
          <a:off x="3450119" y="3494834"/>
          <a:ext cx="3877594" cy="447055"/>
        </a:xfrm>
        <a:prstGeom prst="roundRect">
          <a:avLst/>
        </a:prstGeom>
        <a:solidFill>
          <a:schemeClr val="accent1">
            <a:shade val="50000"/>
            <a:hueOff val="308548"/>
            <a:satOff val="8266"/>
            <a:lumOff val="36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Psychotic disorder due to another medical condition </a:t>
          </a:r>
          <a:r>
            <a:rPr lang="ar-SA" sz="1200" kern="1200" dirty="0">
              <a:solidFill>
                <a:srgbClr val="92D050"/>
              </a:solidFill>
            </a:rPr>
            <a:t>استبعاد أمراض أخرى مثل ال </a:t>
          </a:r>
          <a:r>
            <a:rPr lang="en-US" sz="1200" kern="1200" dirty="0">
              <a:solidFill>
                <a:srgbClr val="92D050"/>
              </a:solidFill>
            </a:rPr>
            <a:t>Bipolar</a:t>
          </a:r>
          <a:endParaRPr lang="ar-SA" sz="1200" kern="1200" dirty="0">
            <a:solidFill>
              <a:srgbClr val="92D050"/>
            </a:solidFill>
          </a:endParaRPr>
        </a:p>
      </dsp:txBody>
      <dsp:txXfrm>
        <a:off x="3471942" y="3516657"/>
        <a:ext cx="3833948" cy="403409"/>
      </dsp:txXfrm>
    </dsp:sp>
    <dsp:sp modelId="{80D6D682-32C7-44B2-A735-8F68709A2744}">
      <dsp:nvSpPr>
        <dsp:cNvPr id="0" name=""/>
        <dsp:cNvSpPr/>
      </dsp:nvSpPr>
      <dsp:spPr>
        <a:xfrm>
          <a:off x="3450119" y="3956156"/>
          <a:ext cx="3881384" cy="285317"/>
        </a:xfrm>
        <a:prstGeom prst="roundRect">
          <a:avLst/>
        </a:prstGeom>
        <a:solidFill>
          <a:schemeClr val="accent1">
            <a:shade val="50000"/>
            <a:hueOff val="257124"/>
            <a:satOff val="6888"/>
            <a:lumOff val="30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Catatonia associated with another mental disorder (catatonia </a:t>
          </a:r>
          <a:r>
            <a:rPr lang="en-US" sz="1200" kern="1200" dirty="0" err="1"/>
            <a:t>specifier</a:t>
          </a:r>
          <a:r>
            <a:rPr lang="en-US" sz="1200" kern="1200" dirty="0"/>
            <a:t>)</a:t>
          </a:r>
          <a:endParaRPr lang="ar-SA" sz="1200" kern="1200" dirty="0"/>
        </a:p>
      </dsp:txBody>
      <dsp:txXfrm>
        <a:off x="3464047" y="3970084"/>
        <a:ext cx="3853528" cy="257461"/>
      </dsp:txXfrm>
    </dsp:sp>
    <dsp:sp modelId="{302958B2-BDAD-4DB4-81CB-973DC7402399}">
      <dsp:nvSpPr>
        <dsp:cNvPr id="0" name=""/>
        <dsp:cNvSpPr/>
      </dsp:nvSpPr>
      <dsp:spPr>
        <a:xfrm>
          <a:off x="3450119" y="4255740"/>
          <a:ext cx="3877594" cy="730561"/>
        </a:xfrm>
        <a:prstGeom prst="roundRect">
          <a:avLst/>
        </a:prstGeom>
        <a:solidFill>
          <a:schemeClr val="accent1">
            <a:shade val="50000"/>
            <a:hueOff val="205699"/>
            <a:satOff val="5511"/>
            <a:lumOff val="242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Catatonic disorder due to another medical condition</a:t>
          </a:r>
        </a:p>
        <a:p>
          <a:pPr lvl="0" algn="ctr" defTabSz="533400" rtl="0">
            <a:lnSpc>
              <a:spcPct val="90000"/>
            </a:lnSpc>
            <a:spcBef>
              <a:spcPct val="0"/>
            </a:spcBef>
            <a:spcAft>
              <a:spcPct val="35000"/>
            </a:spcAft>
          </a:pPr>
          <a:r>
            <a:rPr lang="ar-SA" sz="800" kern="1200" dirty="0">
              <a:solidFill>
                <a:srgbClr val="92D050"/>
              </a:solidFill>
            </a:rPr>
            <a:t>هذي قديمة يكون متخشب زي الهومليس كان صاير له ست شهور ماتروش وعطينا كاسة مويه قعد نص ساعه عشان يشربها فهذا يكون </a:t>
          </a:r>
          <a:r>
            <a:rPr lang="en-US" sz="800" kern="1200" dirty="0">
              <a:solidFill>
                <a:srgbClr val="92D050"/>
              </a:solidFill>
            </a:rPr>
            <a:t>sever form of schizophrenia</a:t>
          </a:r>
          <a:endParaRPr lang="ar-SA" sz="800" kern="1200" dirty="0">
            <a:solidFill>
              <a:srgbClr val="92D050"/>
            </a:solidFill>
          </a:endParaRPr>
        </a:p>
      </dsp:txBody>
      <dsp:txXfrm>
        <a:off x="3485782" y="4291403"/>
        <a:ext cx="3806268" cy="659235"/>
      </dsp:txXfrm>
    </dsp:sp>
    <dsp:sp modelId="{404226D6-6BD6-4BC8-AED6-A3D158A6513A}">
      <dsp:nvSpPr>
        <dsp:cNvPr id="0" name=""/>
        <dsp:cNvSpPr/>
      </dsp:nvSpPr>
      <dsp:spPr>
        <a:xfrm>
          <a:off x="3450119" y="5000567"/>
          <a:ext cx="3881384" cy="285317"/>
        </a:xfrm>
        <a:prstGeom prst="roundRect">
          <a:avLst/>
        </a:prstGeom>
        <a:solidFill>
          <a:schemeClr val="accent1">
            <a:shade val="50000"/>
            <a:hueOff val="154274"/>
            <a:satOff val="4133"/>
            <a:lumOff val="18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Unspecified catatonia</a:t>
          </a:r>
          <a:endParaRPr lang="ar-SA" sz="1200" kern="1200" dirty="0"/>
        </a:p>
      </dsp:txBody>
      <dsp:txXfrm>
        <a:off x="3464047" y="5014495"/>
        <a:ext cx="3853528" cy="257461"/>
      </dsp:txXfrm>
    </dsp:sp>
    <dsp:sp modelId="{9B82B287-C838-4CE2-9EF8-086E950B7746}">
      <dsp:nvSpPr>
        <dsp:cNvPr id="0" name=""/>
        <dsp:cNvSpPr/>
      </dsp:nvSpPr>
      <dsp:spPr>
        <a:xfrm>
          <a:off x="3450119" y="5300151"/>
          <a:ext cx="3881384" cy="285317"/>
        </a:xfrm>
        <a:prstGeom prst="roundRect">
          <a:avLst/>
        </a:prstGeom>
        <a:solidFill>
          <a:schemeClr val="accent1">
            <a:shade val="50000"/>
            <a:hueOff val="102849"/>
            <a:satOff val="2755"/>
            <a:lumOff val="1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Other specified schizophrenia spectrum and other psychotic disorder</a:t>
          </a:r>
          <a:endParaRPr lang="ar-SA" sz="1200" kern="1200" dirty="0"/>
        </a:p>
      </dsp:txBody>
      <dsp:txXfrm>
        <a:off x="3464047" y="5314079"/>
        <a:ext cx="3853528" cy="257461"/>
      </dsp:txXfrm>
    </dsp:sp>
    <dsp:sp modelId="{F5258114-D036-4534-9D7E-5C394198E679}">
      <dsp:nvSpPr>
        <dsp:cNvPr id="0" name=""/>
        <dsp:cNvSpPr/>
      </dsp:nvSpPr>
      <dsp:spPr>
        <a:xfrm>
          <a:off x="3450119" y="5599734"/>
          <a:ext cx="3881384" cy="285317"/>
        </a:xfrm>
        <a:prstGeom prst="roundRect">
          <a:avLst/>
        </a:prstGeom>
        <a:solidFill>
          <a:schemeClr val="accent1">
            <a:shade val="50000"/>
            <a:hueOff val="51425"/>
            <a:satOff val="1378"/>
            <a:lumOff val="6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a:t>Unspecified schizophrenia spectrum and other psychotic disorder</a:t>
          </a:r>
          <a:endParaRPr lang="ar-SA" sz="1200" kern="1200" dirty="0"/>
        </a:p>
      </dsp:txBody>
      <dsp:txXfrm>
        <a:off x="3464047" y="5613662"/>
        <a:ext cx="3853528" cy="257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574C-313C-425B-A721-28155811D314}">
      <dsp:nvSpPr>
        <dsp:cNvPr id="0" name=""/>
        <dsp:cNvSpPr/>
      </dsp:nvSpPr>
      <dsp:spPr>
        <a:xfrm>
          <a:off x="0" y="518629"/>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1" i="0" u="sng" kern="1200" baseline="0"/>
            <a:t>Primary Psychiatric disorders:</a:t>
          </a:r>
          <a:endParaRPr lang="ar-SA" sz="1300" kern="1200"/>
        </a:p>
      </dsp:txBody>
      <dsp:txXfrm>
        <a:off x="15221" y="533850"/>
        <a:ext cx="4936669" cy="281363"/>
      </dsp:txXfrm>
    </dsp:sp>
    <dsp:sp modelId="{362BE85A-90D8-4D2C-BA09-FE42D80F19B7}">
      <dsp:nvSpPr>
        <dsp:cNvPr id="0" name=""/>
        <dsp:cNvSpPr/>
      </dsp:nvSpPr>
      <dsp:spPr>
        <a:xfrm>
          <a:off x="0" y="879162"/>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dirty="0" err="1"/>
            <a:t>Schizophreniform</a:t>
          </a:r>
          <a:r>
            <a:rPr lang="en-US" sz="1300" b="0" i="0" kern="1200" baseline="0" dirty="0"/>
            <a:t> disorder </a:t>
          </a:r>
          <a:r>
            <a:rPr lang="en-US" sz="1300" b="0" i="0" kern="1200" baseline="0" dirty="0">
              <a:solidFill>
                <a:srgbClr val="92D050"/>
              </a:solidFill>
            </a:rPr>
            <a:t>more than 6 months </a:t>
          </a:r>
          <a:endParaRPr lang="ar-SA" sz="1300" kern="1200" dirty="0">
            <a:solidFill>
              <a:srgbClr val="92D050"/>
            </a:solidFill>
          </a:endParaRPr>
        </a:p>
      </dsp:txBody>
      <dsp:txXfrm>
        <a:off x="15221" y="894383"/>
        <a:ext cx="4936669" cy="281363"/>
      </dsp:txXfrm>
    </dsp:sp>
    <dsp:sp modelId="{192C20C7-9BFF-4E37-8E98-DCFB14FE56CB}">
      <dsp:nvSpPr>
        <dsp:cNvPr id="0" name=""/>
        <dsp:cNvSpPr/>
      </dsp:nvSpPr>
      <dsp:spPr>
        <a:xfrm>
          <a:off x="0" y="1228407"/>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dirty="0"/>
            <a:t>Brief psychotic disorder </a:t>
          </a:r>
          <a:r>
            <a:rPr lang="en-US" sz="1300" b="0" i="0" kern="1200" baseline="0" dirty="0">
              <a:solidFill>
                <a:srgbClr val="92D050"/>
              </a:solidFill>
            </a:rPr>
            <a:t>1 week to month</a:t>
          </a:r>
          <a:endParaRPr lang="ar-SA" sz="1300" kern="1200" dirty="0">
            <a:solidFill>
              <a:srgbClr val="92D050"/>
            </a:solidFill>
          </a:endParaRPr>
        </a:p>
      </dsp:txBody>
      <dsp:txXfrm>
        <a:off x="15221" y="1243628"/>
        <a:ext cx="4936669" cy="281363"/>
      </dsp:txXfrm>
    </dsp:sp>
    <dsp:sp modelId="{ADDC45B9-0E52-4B80-A39D-449446B1706B}">
      <dsp:nvSpPr>
        <dsp:cNvPr id="0" name=""/>
        <dsp:cNvSpPr/>
      </dsp:nvSpPr>
      <dsp:spPr>
        <a:xfrm>
          <a:off x="0" y="1577652"/>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Delusional disorder</a:t>
          </a:r>
          <a:endParaRPr lang="ar-SA" sz="1300" kern="1200"/>
        </a:p>
      </dsp:txBody>
      <dsp:txXfrm>
        <a:off x="15221" y="1592873"/>
        <a:ext cx="4936669" cy="281363"/>
      </dsp:txXfrm>
    </dsp:sp>
    <dsp:sp modelId="{5B0D1718-F1BD-4F8D-BAA8-FDEAB4ED4218}">
      <dsp:nvSpPr>
        <dsp:cNvPr id="0" name=""/>
        <dsp:cNvSpPr/>
      </dsp:nvSpPr>
      <dsp:spPr>
        <a:xfrm>
          <a:off x="0" y="1926897"/>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Schizoaffective disorder</a:t>
          </a:r>
          <a:endParaRPr lang="ar-SA" sz="1300" kern="1200"/>
        </a:p>
      </dsp:txBody>
      <dsp:txXfrm>
        <a:off x="15221" y="1942118"/>
        <a:ext cx="4936669" cy="281363"/>
      </dsp:txXfrm>
    </dsp:sp>
    <dsp:sp modelId="{0B0F4CDE-2EF1-4371-B1D5-87F5FB28D3A0}">
      <dsp:nvSpPr>
        <dsp:cNvPr id="0" name=""/>
        <dsp:cNvSpPr/>
      </dsp:nvSpPr>
      <dsp:spPr>
        <a:xfrm>
          <a:off x="0" y="2276142"/>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dirty="0"/>
            <a:t>Mood disorders</a:t>
          </a:r>
          <a:r>
            <a:rPr lang="ar-SA" sz="1300" b="0" i="0" kern="1200" baseline="0" dirty="0">
              <a:solidFill>
                <a:srgbClr val="92D050"/>
              </a:solidFill>
            </a:rPr>
            <a:t>مثل الأكتئاب </a:t>
          </a:r>
          <a:endParaRPr lang="ar-SA" sz="1300" kern="1200" dirty="0">
            <a:solidFill>
              <a:srgbClr val="92D050"/>
            </a:solidFill>
          </a:endParaRPr>
        </a:p>
      </dsp:txBody>
      <dsp:txXfrm>
        <a:off x="15221" y="2291363"/>
        <a:ext cx="4936669" cy="281363"/>
      </dsp:txXfrm>
    </dsp:sp>
    <dsp:sp modelId="{8A615B5A-F9DE-4ACC-8CF9-75B9D15DDB2C}">
      <dsp:nvSpPr>
        <dsp:cNvPr id="0" name=""/>
        <dsp:cNvSpPr/>
      </dsp:nvSpPr>
      <dsp:spPr>
        <a:xfrm>
          <a:off x="0" y="2625387"/>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Personality disorders ( schizoid, schizotypal &amp; borderline personality)</a:t>
          </a:r>
          <a:endParaRPr lang="ar-SA" sz="1300" kern="1200"/>
        </a:p>
      </dsp:txBody>
      <dsp:txXfrm>
        <a:off x="15221" y="2640608"/>
        <a:ext cx="4936669" cy="281363"/>
      </dsp:txXfrm>
    </dsp:sp>
    <dsp:sp modelId="{BB178E53-911F-4208-BC2F-9505040FF70E}">
      <dsp:nvSpPr>
        <dsp:cNvPr id="0" name=""/>
        <dsp:cNvSpPr/>
      </dsp:nvSpPr>
      <dsp:spPr>
        <a:xfrm>
          <a:off x="0" y="2974632"/>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dirty="0"/>
            <a:t>Factitious disorder</a:t>
          </a:r>
          <a:r>
            <a:rPr lang="ar-SA" sz="1300" b="0" i="0" kern="1200" baseline="0" dirty="0"/>
            <a:t> </a:t>
          </a:r>
          <a:r>
            <a:rPr lang="ar-SA" sz="1300" b="0" i="0" kern="1200" baseline="0" dirty="0">
              <a:solidFill>
                <a:srgbClr val="92D050"/>
              </a:solidFill>
            </a:rPr>
            <a:t>اصطناع الأعراض </a:t>
          </a:r>
          <a:endParaRPr lang="ar-SA" sz="1300" kern="1200" dirty="0">
            <a:solidFill>
              <a:srgbClr val="92D050"/>
            </a:solidFill>
          </a:endParaRPr>
        </a:p>
      </dsp:txBody>
      <dsp:txXfrm>
        <a:off x="15221" y="2989853"/>
        <a:ext cx="4936669" cy="281363"/>
      </dsp:txXfrm>
    </dsp:sp>
    <dsp:sp modelId="{51A5B9BE-1EF5-4774-BF13-A31D21099036}">
      <dsp:nvSpPr>
        <dsp:cNvPr id="0" name=""/>
        <dsp:cNvSpPr/>
      </dsp:nvSpPr>
      <dsp:spPr>
        <a:xfrm>
          <a:off x="0" y="3323878"/>
          <a:ext cx="4967111"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Malingering  </a:t>
          </a:r>
          <a:endParaRPr lang="ar-SA" sz="1300" kern="1200"/>
        </a:p>
      </dsp:txBody>
      <dsp:txXfrm>
        <a:off x="15221" y="3339099"/>
        <a:ext cx="4936669" cy="281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003C7-63FC-4F79-9BC4-F7E16135C91F}">
      <dsp:nvSpPr>
        <dsp:cNvPr id="0" name=""/>
        <dsp:cNvSpPr/>
      </dsp:nvSpPr>
      <dsp:spPr>
        <a:xfrm>
          <a:off x="0" y="66363"/>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1" i="0" u="sng" kern="1200" baseline="0" dirty="0"/>
            <a:t>Secondary psychiatric disorders:</a:t>
          </a:r>
          <a:endParaRPr lang="ar-SA" sz="1300" kern="1200" dirty="0"/>
        </a:p>
      </dsp:txBody>
      <dsp:txXfrm>
        <a:off x="15221" y="81584"/>
        <a:ext cx="4926294" cy="281363"/>
      </dsp:txXfrm>
    </dsp:sp>
    <dsp:sp modelId="{2C8FB679-4659-4E40-AB68-2FC36FA815B7}">
      <dsp:nvSpPr>
        <dsp:cNvPr id="0" name=""/>
        <dsp:cNvSpPr/>
      </dsp:nvSpPr>
      <dsp:spPr>
        <a:xfrm>
          <a:off x="0" y="415608"/>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dirty="0"/>
            <a:t>Substance-induced disorders</a:t>
          </a:r>
          <a:endParaRPr lang="ar-SA" sz="1300" kern="1200" dirty="0"/>
        </a:p>
      </dsp:txBody>
      <dsp:txXfrm>
        <a:off x="15221" y="430829"/>
        <a:ext cx="4926294" cy="281363"/>
      </dsp:txXfrm>
    </dsp:sp>
    <dsp:sp modelId="{D87C11DC-4DDE-4FC0-B309-72628558BCE8}">
      <dsp:nvSpPr>
        <dsp:cNvPr id="0" name=""/>
        <dsp:cNvSpPr/>
      </dsp:nvSpPr>
      <dsp:spPr>
        <a:xfrm>
          <a:off x="0" y="764853"/>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dirty="0"/>
            <a:t>Psychotic disorders due to another medical disorder :</a:t>
          </a:r>
          <a:endParaRPr lang="ar-SA" sz="1300" kern="1200" dirty="0"/>
        </a:p>
      </dsp:txBody>
      <dsp:txXfrm>
        <a:off x="15221" y="780074"/>
        <a:ext cx="4926294" cy="281363"/>
      </dsp:txXfrm>
    </dsp:sp>
    <dsp:sp modelId="{441BE9F2-7786-4B61-9D44-3040764F7556}">
      <dsp:nvSpPr>
        <dsp:cNvPr id="0" name=""/>
        <dsp:cNvSpPr/>
      </dsp:nvSpPr>
      <dsp:spPr>
        <a:xfrm>
          <a:off x="0" y="1114098"/>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Epilepsy ( complex partial)</a:t>
          </a:r>
          <a:endParaRPr lang="ar-SA" sz="1300" kern="1200"/>
        </a:p>
      </dsp:txBody>
      <dsp:txXfrm>
        <a:off x="15221" y="1129319"/>
        <a:ext cx="4926294" cy="281363"/>
      </dsp:txXfrm>
    </dsp:sp>
    <dsp:sp modelId="{F3E0A1E7-36F5-4B3E-8117-F10DCD41081D}">
      <dsp:nvSpPr>
        <dsp:cNvPr id="0" name=""/>
        <dsp:cNvSpPr/>
      </dsp:nvSpPr>
      <dsp:spPr>
        <a:xfrm>
          <a:off x="0" y="1463343"/>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CNS diseases</a:t>
          </a:r>
          <a:endParaRPr lang="ar-SA" sz="1300" kern="1200"/>
        </a:p>
      </dsp:txBody>
      <dsp:txXfrm>
        <a:off x="15221" y="1478564"/>
        <a:ext cx="4926294" cy="281363"/>
      </dsp:txXfrm>
    </dsp:sp>
    <dsp:sp modelId="{DEBE0E62-B4BB-4B00-935B-882562A31974}">
      <dsp:nvSpPr>
        <dsp:cNvPr id="0" name=""/>
        <dsp:cNvSpPr/>
      </dsp:nvSpPr>
      <dsp:spPr>
        <a:xfrm>
          <a:off x="0" y="1812588"/>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Trauma</a:t>
          </a:r>
          <a:endParaRPr lang="ar-SA" sz="1300" kern="1200"/>
        </a:p>
      </dsp:txBody>
      <dsp:txXfrm>
        <a:off x="15221" y="1827809"/>
        <a:ext cx="4926294" cy="281363"/>
      </dsp:txXfrm>
    </dsp:sp>
    <dsp:sp modelId="{FF62DD78-7FEF-4CFD-B9D6-80C199309F17}">
      <dsp:nvSpPr>
        <dsp:cNvPr id="0" name=""/>
        <dsp:cNvSpPr/>
      </dsp:nvSpPr>
      <dsp:spPr>
        <a:xfrm>
          <a:off x="0" y="2161833"/>
          <a:ext cx="4956736" cy="31180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0" i="0" kern="1200" baseline="0"/>
            <a:t>Others </a:t>
          </a:r>
          <a:endParaRPr lang="ar-SA" sz="1300" kern="1200"/>
        </a:p>
      </dsp:txBody>
      <dsp:txXfrm>
        <a:off x="15221" y="2177054"/>
        <a:ext cx="4926294" cy="281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0AD8-524D-4E04-B612-9621378D641C}">
      <dsp:nvSpPr>
        <dsp:cNvPr id="0" name=""/>
        <dsp:cNvSpPr/>
      </dsp:nvSpPr>
      <dsp:spPr>
        <a:xfrm>
          <a:off x="0" y="1402172"/>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0" i="0" kern="1200" baseline="0"/>
            <a:t>Psychotic Disorders due to another medical condition </a:t>
          </a:r>
          <a:endParaRPr lang="ar-SA" sz="1100" kern="1200"/>
        </a:p>
      </dsp:txBody>
      <dsp:txXfrm>
        <a:off x="29884" y="1432056"/>
        <a:ext cx="6408764" cy="552411"/>
      </dsp:txXfrm>
    </dsp:sp>
    <dsp:sp modelId="{677C7083-9EA5-4BA7-9F51-3511C5C65C61}">
      <dsp:nvSpPr>
        <dsp:cNvPr id="0" name=""/>
        <dsp:cNvSpPr/>
      </dsp:nvSpPr>
      <dsp:spPr>
        <a:xfrm>
          <a:off x="0" y="2054382"/>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0" i="0" kern="1200" baseline="0" dirty="0"/>
            <a:t>Substance-induced  psychotic disorder</a:t>
          </a:r>
          <a:endParaRPr lang="ar-SA" sz="1100" kern="1200" dirty="0"/>
        </a:p>
      </dsp:txBody>
      <dsp:txXfrm>
        <a:off x="29884" y="2084266"/>
        <a:ext cx="6408764" cy="552411"/>
      </dsp:txXfrm>
    </dsp:sp>
    <dsp:sp modelId="{D0CB4FBA-4794-4E38-8F65-8C7ACAB2B1EF}">
      <dsp:nvSpPr>
        <dsp:cNvPr id="0" name=""/>
        <dsp:cNvSpPr/>
      </dsp:nvSpPr>
      <dsp:spPr>
        <a:xfrm>
          <a:off x="0" y="2689891"/>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i="0" kern="1200" baseline="0" dirty="0"/>
            <a:t>Schizophreniform disorder ; 1-6 month of disturbance</a:t>
          </a:r>
          <a:endParaRPr lang="ar-SA" sz="1100" kern="1200" dirty="0"/>
        </a:p>
        <a:p>
          <a:pPr lvl="0" algn="l" defTabSz="533400" rtl="0">
            <a:lnSpc>
              <a:spcPct val="90000"/>
            </a:lnSpc>
            <a:spcBef>
              <a:spcPct val="0"/>
            </a:spcBef>
            <a:spcAft>
              <a:spcPct val="35000"/>
            </a:spcAft>
          </a:pPr>
          <a:endParaRPr lang="ar-SA" sz="1100" kern="1200" dirty="0"/>
        </a:p>
      </dsp:txBody>
      <dsp:txXfrm>
        <a:off x="29884" y="2719775"/>
        <a:ext cx="6408764" cy="552411"/>
      </dsp:txXfrm>
    </dsp:sp>
    <dsp:sp modelId="{C0F1926B-8D46-4E27-BA2B-2E971772707F}">
      <dsp:nvSpPr>
        <dsp:cNvPr id="0" name=""/>
        <dsp:cNvSpPr/>
      </dsp:nvSpPr>
      <dsp:spPr>
        <a:xfrm>
          <a:off x="0" y="754841"/>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1">
            <a:lnSpc>
              <a:spcPct val="90000"/>
            </a:lnSpc>
            <a:spcBef>
              <a:spcPct val="0"/>
            </a:spcBef>
            <a:spcAft>
              <a:spcPct val="35000"/>
            </a:spcAft>
          </a:pPr>
          <a:r>
            <a:rPr lang="en-US" sz="1100" b="1" u="sng" kern="1200" dirty="0"/>
            <a:t>Other psychotic disorders:</a:t>
          </a:r>
          <a:endParaRPr lang="ar-SA" sz="1100" b="1" u="sng" kern="1200" dirty="0"/>
        </a:p>
      </dsp:txBody>
      <dsp:txXfrm>
        <a:off x="29884" y="784725"/>
        <a:ext cx="6408764" cy="552411"/>
      </dsp:txXfrm>
    </dsp:sp>
    <dsp:sp modelId="{C95839AF-8AB7-4976-B2D1-073804915AD5}">
      <dsp:nvSpPr>
        <dsp:cNvPr id="0" name=""/>
        <dsp:cNvSpPr/>
      </dsp:nvSpPr>
      <dsp:spPr>
        <a:xfrm>
          <a:off x="0" y="3334969"/>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i="0" kern="1200" baseline="0" dirty="0"/>
            <a:t>Brief psychotic disorder:&lt;1month of disturbance</a:t>
          </a:r>
          <a:endParaRPr lang="ar-SA" sz="1100" kern="1200" dirty="0"/>
        </a:p>
        <a:p>
          <a:pPr lvl="0" algn="l" defTabSz="533400" rtl="0">
            <a:lnSpc>
              <a:spcPct val="90000"/>
            </a:lnSpc>
            <a:spcBef>
              <a:spcPct val="0"/>
            </a:spcBef>
            <a:spcAft>
              <a:spcPct val="35000"/>
            </a:spcAft>
          </a:pPr>
          <a:endParaRPr lang="ar-SA" sz="1100" kern="1200" dirty="0"/>
        </a:p>
      </dsp:txBody>
      <dsp:txXfrm>
        <a:off x="29884" y="3364853"/>
        <a:ext cx="6408764" cy="552411"/>
      </dsp:txXfrm>
    </dsp:sp>
    <dsp:sp modelId="{80C969D2-6A6D-440C-BD1E-B55AFC265D5D}">
      <dsp:nvSpPr>
        <dsp:cNvPr id="0" name=""/>
        <dsp:cNvSpPr/>
      </dsp:nvSpPr>
      <dsp:spPr>
        <a:xfrm>
          <a:off x="0" y="3978829"/>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0" i="0" kern="1200" baseline="0"/>
            <a:t>Delusional disorder(delusion only  &gt;1m)</a:t>
          </a:r>
          <a:endParaRPr lang="ar-SA" sz="1100" kern="1200"/>
        </a:p>
      </dsp:txBody>
      <dsp:txXfrm>
        <a:off x="29884" y="4008713"/>
        <a:ext cx="6408764" cy="552411"/>
      </dsp:txXfrm>
    </dsp:sp>
    <dsp:sp modelId="{E5C440A4-120B-4260-AB88-2B63BDB518D9}">
      <dsp:nvSpPr>
        <dsp:cNvPr id="0" name=""/>
        <dsp:cNvSpPr/>
      </dsp:nvSpPr>
      <dsp:spPr>
        <a:xfrm>
          <a:off x="0" y="4622689"/>
          <a:ext cx="6468532" cy="6121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i="0" kern="1200" baseline="0" dirty="0"/>
            <a:t>Schizoaffective disorder: </a:t>
          </a:r>
          <a:r>
            <a:rPr lang="en-US" sz="1100" b="0" i="0" kern="1200" baseline="0" dirty="0"/>
            <a:t>An uninterrupted period of illness during which there is a major mood episode (major depressive or manic) concurrent with Criterion A of schizophrenia. There is Delusions or hallucinations for 2 or more weeks in the absence of a major mood episode during the illness course.</a:t>
          </a:r>
          <a:endParaRPr lang="ar-SA" sz="1100" kern="1200" dirty="0"/>
        </a:p>
      </dsp:txBody>
      <dsp:txXfrm>
        <a:off x="29884" y="4652573"/>
        <a:ext cx="6408764" cy="552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53630-7FF0-4F32-9EDA-CB63336CA976}" type="datetimeFigureOut">
              <a:rPr lang="en-US" smtClean="0"/>
              <a:t>11/1/17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EA003-4233-48D8-AA2C-3B1FB380A499}" type="slidenum">
              <a:rPr lang="en-US" smtClean="0"/>
              <a:t>‹#›</a:t>
            </a:fld>
            <a:endParaRPr lang="en-US"/>
          </a:p>
        </p:txBody>
      </p:sp>
    </p:spTree>
    <p:extLst>
      <p:ext uri="{BB962C8B-B14F-4D97-AF65-F5344CB8AC3E}">
        <p14:creationId xmlns:p14="http://schemas.microsoft.com/office/powerpoint/2010/main" val="226405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EA003-4233-48D8-AA2C-3B1FB380A499}" type="slidenum">
              <a:rPr lang="en-US" smtClean="0"/>
              <a:t>6</a:t>
            </a:fld>
            <a:endParaRPr lang="en-US"/>
          </a:p>
        </p:txBody>
      </p:sp>
    </p:spTree>
    <p:extLst>
      <p:ext uri="{BB962C8B-B14F-4D97-AF65-F5344CB8AC3E}">
        <p14:creationId xmlns:p14="http://schemas.microsoft.com/office/powerpoint/2010/main" val="46255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microsoft.com/office/2007/relationships/hdphoto" Target="../media/hdphoto2.wdp"/><Relationship Id="rId6" Type="http://schemas.openxmlformats.org/officeDocument/2006/relationships/image" Target="../media/image3.jpg"/><Relationship Id="rId7" Type="http://schemas.openxmlformats.org/officeDocument/2006/relationships/image" Target="../media/image4.jpeg"/><Relationship Id="rId8" Type="http://schemas.openxmlformats.org/officeDocument/2006/relationships/hyperlink" Target="https://docs.google.com/presentation/d/1jaigrwM1_FmzdQ--qnm76lStfMvs5H9mg4xBNqPPvmI/edit?ts=59edf6cd#slide=id.p" TargetMode="External"/><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hyperlink" Target="https://docs.google.com/presentation/d/1jaigrwM1_FmzdQ--qnm76lStfMvs5H9mg4xBNqPPvmI/edit?ts=59edf6cd#slide=id.p" TargetMode="External"/><Relationship Id="rId8" Type="http://schemas.openxmlformats.org/officeDocument/2006/relationships/image" Target="../media/image10.png"/><Relationship Id="rId9" Type="http://schemas.openxmlformats.org/officeDocument/2006/relationships/hyperlink" Target="https://docs.google.com/forms/d/1iV3pjPaY7mPXEqPriCbgKuttEMIvECT6mkzoq_HG4kM/viewform?edit_requested=true" TargetMode="External"/><Relationship Id="rId10"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67846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24469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417374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261380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58467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3619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92C99-6BD5-452E-82A3-327D24EE5C8C}"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59215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792C99-6BD5-452E-82A3-327D24EE5C8C}"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120036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92C99-6BD5-452E-82A3-327D24EE5C8C}"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4273146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92C99-6BD5-452E-82A3-327D24EE5C8C}"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295987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92C99-6BD5-452E-82A3-327D24EE5C8C}"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102175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078554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92C99-6BD5-452E-82A3-327D24EE5C8C}"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344212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331188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1984352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3292792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933659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3150226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F6B134-9611-4B81-BDB5-96946AB5DD12}"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798611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F6B134-9611-4B81-BDB5-96946AB5DD12}"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3016192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F6B134-9611-4B81-BDB5-96946AB5DD12}"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67465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6B134-9611-4B81-BDB5-96946AB5DD12}"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EE2FC-2684-4004-9007-A13AE6D60F5B}" type="slidenum">
              <a:rPr lang="en-US" smtClean="0"/>
              <a:t>‹#›</a:t>
            </a:fld>
            <a:endParaRPr lang="en-US"/>
          </a:p>
        </p:txBody>
      </p:sp>
      <p:cxnSp>
        <p:nvCxnSpPr>
          <p:cNvPr id="6" name="Straight Connector 5"/>
          <p:cNvCxnSpPr/>
          <p:nvPr/>
        </p:nvCxnSpPr>
        <p:spPr>
          <a:xfrm>
            <a:off x="0" y="810883"/>
            <a:ext cx="9730596" cy="8626"/>
          </a:xfrm>
          <a:prstGeom prst="line">
            <a:avLst/>
          </a:prstGeom>
          <a:ln cmpd="dbl">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0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501916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6B134-9611-4B81-BDB5-96946AB5DD12}"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14446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6B134-9611-4B81-BDB5-96946AB5DD12}"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474224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326148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280439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F6B134-9611-4B81-BDB5-96946AB5DD12}"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680677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3241B8EB-B664-46A7-B9ED-731F77879A9C}"/>
              </a:ext>
            </a:extLst>
          </p:cNvPr>
          <p:cNvGrpSpPr/>
          <p:nvPr/>
        </p:nvGrpSpPr>
        <p:grpSpPr>
          <a:xfrm>
            <a:off x="3091543" y="102432"/>
            <a:ext cx="6008913" cy="4949371"/>
            <a:chOff x="3179528" y="391886"/>
            <a:chExt cx="5689600" cy="4572000"/>
          </a:xfrm>
        </p:grpSpPr>
        <p:grpSp>
          <p:nvGrpSpPr>
            <p:cNvPr id="8" name="Group 7">
              <a:extLst>
                <a:ext uri="{FF2B5EF4-FFF2-40B4-BE49-F238E27FC236}">
                  <a16:creationId xmlns:a16="http://schemas.microsoft.com/office/drawing/2014/main" xmlns="" id="{5BF327A7-2DAC-4497-83A7-CDC914F1D1BD}"/>
                </a:ext>
              </a:extLst>
            </p:cNvPr>
            <p:cNvGrpSpPr/>
            <p:nvPr/>
          </p:nvGrpSpPr>
          <p:grpSpPr>
            <a:xfrm>
              <a:off x="3179528" y="391886"/>
              <a:ext cx="5689600" cy="4572000"/>
              <a:chOff x="3165014" y="420914"/>
              <a:chExt cx="5689600" cy="4572000"/>
            </a:xfrm>
          </p:grpSpPr>
          <p:pic>
            <p:nvPicPr>
              <p:cNvPr id="10" name="Picture 9">
                <a:extLst>
                  <a:ext uri="{FF2B5EF4-FFF2-40B4-BE49-F238E27FC236}">
                    <a16:creationId xmlns:a16="http://schemas.microsoft.com/office/drawing/2014/main" xmlns="" id="{55DE5A18-7234-4DFF-AF46-6A50563EC5DF}"/>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9643"/>
              <a:stretch/>
            </p:blipFill>
            <p:spPr>
              <a:xfrm>
                <a:off x="3165014" y="420914"/>
                <a:ext cx="5689600" cy="4572000"/>
              </a:xfrm>
              <a:prstGeom prst="rect">
                <a:avLst/>
              </a:prstGeom>
            </p:spPr>
          </p:pic>
          <p:pic>
            <p:nvPicPr>
              <p:cNvPr id="11" name="Picture 10">
                <a:extLst>
                  <a:ext uri="{FF2B5EF4-FFF2-40B4-BE49-F238E27FC236}">
                    <a16:creationId xmlns:a16="http://schemas.microsoft.com/office/drawing/2014/main" xmlns="" id="{EFA86751-DB99-42D4-9EC9-438DD7B1751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48" b="94241" l="8321" r="93314">
                            <a14:foregroundMark x1="21397" y1="24476" x2="21397" y2="26309"/>
                            <a14:foregroundMark x1="8321" y1="51440" x2="8321" y2="51440"/>
                            <a14:foregroundMark x1="8321" y1="51440" x2="8321" y2="52356"/>
                            <a14:foregroundMark x1="93314" y1="46728" x2="93314" y2="46728"/>
                            <a14:foregroundMark x1="30015" y1="40707" x2="30015" y2="40707"/>
                            <a14:foregroundMark x1="44874" y1="25131" x2="44874" y2="25131"/>
                            <a14:foregroundMark x1="52155" y1="19110" x2="52155" y2="19110"/>
                            <a14:foregroundMark x1="39525" y1="94241" x2="39525" y2="94241"/>
                          </a14:backgroundRemoval>
                        </a14:imgEffect>
                      </a14:imgLayer>
                    </a14:imgProps>
                  </a:ext>
                  <a:ext uri="{28A0092B-C50C-407E-A947-70E740481C1C}">
                    <a14:useLocalDpi xmlns:a14="http://schemas.microsoft.com/office/drawing/2010/main" val="0"/>
                  </a:ext>
                </a:extLst>
              </a:blip>
              <a:stretch>
                <a:fillRect/>
              </a:stretch>
            </p:blipFill>
            <p:spPr>
              <a:xfrm>
                <a:off x="4823746" y="2057157"/>
                <a:ext cx="2372137" cy="2692886"/>
              </a:xfrm>
              <a:prstGeom prst="rect">
                <a:avLst/>
              </a:prstGeom>
            </p:spPr>
          </p:pic>
        </p:grpSp>
        <p:sp>
          <p:nvSpPr>
            <p:cNvPr id="9" name="Oval 8">
              <a:extLst>
                <a:ext uri="{FF2B5EF4-FFF2-40B4-BE49-F238E27FC236}">
                  <a16:creationId xmlns:a16="http://schemas.microsoft.com/office/drawing/2014/main" xmlns="" id="{720BF207-77D6-4635-B92A-81E23C73EF6D}"/>
                </a:ext>
              </a:extLst>
            </p:cNvPr>
            <p:cNvSpPr/>
            <p:nvPr/>
          </p:nvSpPr>
          <p:spPr>
            <a:xfrm>
              <a:off x="6516914" y="566057"/>
              <a:ext cx="290286" cy="319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5E29A51D-464F-438D-A9EB-A3DFC74644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250" t="26099" r="20935" b="18956"/>
          <a:stretch/>
        </p:blipFill>
        <p:spPr>
          <a:xfrm>
            <a:off x="497580" y="361382"/>
            <a:ext cx="1450570" cy="1531810"/>
          </a:xfrm>
          <a:prstGeom prst="rect">
            <a:avLst/>
          </a:prstGeom>
        </p:spPr>
      </p:pic>
      <p:pic>
        <p:nvPicPr>
          <p:cNvPr id="13" name="Picture 12">
            <a:extLst>
              <a:ext uri="{FF2B5EF4-FFF2-40B4-BE49-F238E27FC236}">
                <a16:creationId xmlns:a16="http://schemas.microsoft.com/office/drawing/2014/main" xmlns="" id="{08144147-22BD-45EF-8A09-367C3013AB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0596" y="102432"/>
            <a:ext cx="2049709" cy="2049709"/>
          </a:xfrm>
          <a:prstGeom prst="rect">
            <a:avLst/>
          </a:prstGeom>
        </p:spPr>
      </p:pic>
      <p:sp>
        <p:nvSpPr>
          <p:cNvPr id="14" name="TextBox 13">
            <a:extLst>
              <a:ext uri="{FF2B5EF4-FFF2-40B4-BE49-F238E27FC236}">
                <a16:creationId xmlns:a16="http://schemas.microsoft.com/office/drawing/2014/main" xmlns="" id="{75229964-D465-4D2E-9C52-5E5274AEBA3E}"/>
              </a:ext>
            </a:extLst>
          </p:cNvPr>
          <p:cNvSpPr txBox="1"/>
          <p:nvPr/>
        </p:nvSpPr>
        <p:spPr>
          <a:xfrm>
            <a:off x="411316" y="5401591"/>
            <a:ext cx="2195425" cy="135421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0000"/>
                </a:solidFill>
              </a:rPr>
              <a:t>Important</a:t>
            </a:r>
          </a:p>
          <a:p>
            <a:pPr marL="285750" indent="-285750">
              <a:buFont typeface="Arial" panose="020B0604020202020204" pitchFamily="34" charset="0"/>
              <a:buChar char="•"/>
            </a:pPr>
            <a:r>
              <a:rPr lang="en-US" sz="1600" dirty="0">
                <a:highlight>
                  <a:srgbClr val="FFFF00"/>
                </a:highlight>
              </a:rPr>
              <a:t>Definition</a:t>
            </a:r>
          </a:p>
          <a:p>
            <a:pPr marL="285750" indent="-285750">
              <a:buFont typeface="Arial" panose="020B0604020202020204" pitchFamily="34" charset="0"/>
              <a:buChar char="•"/>
            </a:pPr>
            <a:r>
              <a:rPr lang="en-US" sz="1600" dirty="0">
                <a:solidFill>
                  <a:schemeClr val="bg2">
                    <a:lumMod val="50000"/>
                  </a:schemeClr>
                </a:solidFill>
              </a:rPr>
              <a:t>Extra</a:t>
            </a:r>
            <a:r>
              <a:rPr lang="en-US" sz="1600" dirty="0"/>
              <a:t> </a:t>
            </a:r>
          </a:p>
          <a:p>
            <a:pPr marL="285750" indent="-285750">
              <a:buFont typeface="Arial" panose="020B0604020202020204" pitchFamily="34" charset="0"/>
              <a:buChar char="•"/>
            </a:pPr>
            <a:r>
              <a:rPr lang="en-US" sz="1600" dirty="0">
                <a:solidFill>
                  <a:srgbClr val="92D050"/>
                </a:solidFill>
              </a:rPr>
              <a:t>Notes</a:t>
            </a:r>
          </a:p>
          <a:p>
            <a:pPr marL="285750" indent="-285750">
              <a:buFont typeface="Arial" panose="020B0604020202020204" pitchFamily="34" charset="0"/>
              <a:buChar char="•"/>
            </a:pPr>
            <a:endParaRPr lang="en-US" sz="1600" dirty="0"/>
          </a:p>
        </p:txBody>
      </p:sp>
      <p:sp>
        <p:nvSpPr>
          <p:cNvPr id="15" name="TextBox 14"/>
          <p:cNvSpPr txBox="1"/>
          <p:nvPr/>
        </p:nvSpPr>
        <p:spPr>
          <a:xfrm>
            <a:off x="3899709" y="6288884"/>
            <a:ext cx="7850038" cy="369332"/>
          </a:xfrm>
          <a:prstGeom prst="rect">
            <a:avLst/>
          </a:prstGeom>
          <a:noFill/>
        </p:spPr>
        <p:txBody>
          <a:bodyPr wrap="square" rtlCol="0">
            <a:spAutoFit/>
          </a:bodyPr>
          <a:lstStyle/>
          <a:p>
            <a:r>
              <a:rPr lang="en-US" dirty="0"/>
              <a:t>Please check the </a:t>
            </a:r>
            <a:r>
              <a:rPr lang="en-US" dirty="0">
                <a:hlinkClick r:id="rId8"/>
              </a:rPr>
              <a:t>Editing File </a:t>
            </a:r>
            <a:r>
              <a:rPr lang="en-US" dirty="0"/>
              <a:t>before studying</a:t>
            </a:r>
          </a:p>
        </p:txBody>
      </p:sp>
    </p:spTree>
    <p:extLst>
      <p:ext uri="{BB962C8B-B14F-4D97-AF65-F5344CB8AC3E}">
        <p14:creationId xmlns:p14="http://schemas.microsoft.com/office/powerpoint/2010/main" val="3302707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95502"/>
            <a:ext cx="10515600" cy="1325563"/>
          </a:xfrm>
        </p:spPr>
        <p:txBody>
          <a:bodyPr/>
          <a:lstStyle>
            <a:lvl1pPr>
              <a:defRPr>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689190"/>
            <a:ext cx="10515600" cy="4330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A4FB9-E8CF-4370-957C-896D047A503E}"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243073505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A4FB9-E8CF-4370-957C-896D047A503E}"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912591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CA4FB9-E8CF-4370-957C-896D047A503E}"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1158086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CA4FB9-E8CF-4370-957C-896D047A503E}"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110599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82DC6-246F-4120-94F0-E2BFD017D768}"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720425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075" y="135327"/>
            <a:ext cx="1619250" cy="1428750"/>
          </a:xfrm>
          <a:prstGeom prst="rect">
            <a:avLst/>
          </a:prstGeom>
        </p:spPr>
      </p:pic>
      <p:sp>
        <p:nvSpPr>
          <p:cNvPr id="7" name="Rounded Rectangle 6"/>
          <p:cNvSpPr/>
          <p:nvPr/>
        </p:nvSpPr>
        <p:spPr>
          <a:xfrm>
            <a:off x="8471139" y="1564077"/>
            <a:ext cx="3045124" cy="5009251"/>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61543" y="1564077"/>
            <a:ext cx="2465779" cy="1631216"/>
          </a:xfrm>
          <a:prstGeom prst="rect">
            <a:avLst/>
          </a:prstGeom>
          <a:noFill/>
        </p:spPr>
        <p:txBody>
          <a:bodyPr wrap="square" rtlCol="0">
            <a:spAutoFit/>
          </a:bodyPr>
          <a:lstStyle/>
          <a:p>
            <a:pPr algn="ctr"/>
            <a:r>
              <a:rPr lang="en-GB" sz="2000" dirty="0"/>
              <a:t>Team</a:t>
            </a:r>
            <a:r>
              <a:rPr lang="en-GB" sz="2000" baseline="0" dirty="0"/>
              <a:t> leaders:</a:t>
            </a:r>
          </a:p>
          <a:p>
            <a:pPr algn="ctr"/>
            <a:r>
              <a:rPr lang="en-GB" sz="2000" baseline="0" dirty="0"/>
              <a:t>Mohammed Habib</a:t>
            </a:r>
          </a:p>
          <a:p>
            <a:pPr algn="ctr"/>
            <a:r>
              <a:rPr lang="en-GB" sz="2000" baseline="0" dirty="0"/>
              <a:t>Aseel Badukhon</a:t>
            </a:r>
          </a:p>
          <a:p>
            <a:pPr algn="ctr"/>
            <a:endParaRPr lang="en-GB" sz="2000" baseline="0" dirty="0"/>
          </a:p>
          <a:p>
            <a:pPr algn="ctr"/>
            <a:r>
              <a:rPr lang="en-GB" sz="2000" baseline="0" dirty="0"/>
              <a:t>Team members: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35" y="1820919"/>
            <a:ext cx="1120712" cy="618406"/>
          </a:xfrm>
          <a:prstGeom prst="rect">
            <a:avLst/>
          </a:prstGeom>
        </p:spPr>
      </p:pic>
      <p:sp>
        <p:nvSpPr>
          <p:cNvPr id="3" name="Rounded Rectangle 2"/>
          <p:cNvSpPr/>
          <p:nvPr/>
        </p:nvSpPr>
        <p:spPr>
          <a:xfrm>
            <a:off x="1931147" y="2643968"/>
            <a:ext cx="3696512" cy="612475"/>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037" y="4278149"/>
            <a:ext cx="819510" cy="618407"/>
          </a:xfrm>
          <a:prstGeom prst="rect">
            <a:avLst/>
          </a:prstGeom>
        </p:spPr>
      </p:pic>
      <p:sp>
        <p:nvSpPr>
          <p:cNvPr id="9" name="Rounded Rectangle 8"/>
          <p:cNvSpPr/>
          <p:nvPr/>
        </p:nvSpPr>
        <p:spPr>
          <a:xfrm>
            <a:off x="1923051" y="3463998"/>
            <a:ext cx="3696512" cy="612475"/>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436psychiatry@gmail.com</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1978" y="3466531"/>
            <a:ext cx="750499" cy="612477"/>
          </a:xfrm>
          <a:prstGeom prst="rect">
            <a:avLst/>
          </a:prstGeom>
        </p:spPr>
      </p:pic>
      <p:sp>
        <p:nvSpPr>
          <p:cNvPr id="10" name="Rounded Rectangle 9"/>
          <p:cNvSpPr/>
          <p:nvPr/>
        </p:nvSpPr>
        <p:spPr>
          <a:xfrm>
            <a:off x="1923051" y="4281116"/>
            <a:ext cx="3696512" cy="612475"/>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@Pschiatry436</a:t>
            </a:r>
          </a:p>
        </p:txBody>
      </p:sp>
      <p:cxnSp>
        <p:nvCxnSpPr>
          <p:cNvPr id="12" name="Straight Connector 11"/>
          <p:cNvCxnSpPr/>
          <p:nvPr/>
        </p:nvCxnSpPr>
        <p:spPr>
          <a:xfrm flipV="1">
            <a:off x="457198" y="1371600"/>
            <a:ext cx="7427345" cy="129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699" y="553265"/>
            <a:ext cx="6987397" cy="707886"/>
          </a:xfrm>
          <a:prstGeom prst="rect">
            <a:avLst/>
          </a:prstGeom>
          <a:noFill/>
        </p:spPr>
        <p:txBody>
          <a:bodyPr wrap="square" rtlCol="0">
            <a:spAutoFit/>
          </a:bodyPr>
          <a:lstStyle/>
          <a:p>
            <a:r>
              <a:rPr lang="en-US" sz="4000" dirty="0">
                <a:solidFill>
                  <a:schemeClr val="accent1">
                    <a:lumMod val="50000"/>
                  </a:schemeClr>
                </a:solidFill>
              </a:rPr>
              <a:t>Thank you for checking our work</a:t>
            </a:r>
          </a:p>
        </p:txBody>
      </p:sp>
      <p:sp>
        <p:nvSpPr>
          <p:cNvPr id="14" name="Rounded Rectangle 13"/>
          <p:cNvSpPr/>
          <p:nvPr/>
        </p:nvSpPr>
        <p:spPr>
          <a:xfrm>
            <a:off x="1931147" y="1818950"/>
            <a:ext cx="3696512" cy="612475"/>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Reference</a:t>
            </a:r>
            <a:r>
              <a:rPr lang="en-US" baseline="0" dirty="0">
                <a:solidFill>
                  <a:schemeClr val="tx1"/>
                </a:solidFill>
              </a:rPr>
              <a:t>: Male and female slides</a:t>
            </a:r>
            <a:endParaRPr lang="en-US" dirty="0">
              <a:solidFill>
                <a:schemeClr val="tx1"/>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406" y="2494980"/>
            <a:ext cx="1071645" cy="873409"/>
          </a:xfrm>
          <a:prstGeom prst="rect">
            <a:avLst/>
          </a:prstGeom>
        </p:spPr>
      </p:pic>
      <p:sp>
        <p:nvSpPr>
          <p:cNvPr id="17" name="Frame 16">
            <a:extLst>
              <a:ext uri="{FF2B5EF4-FFF2-40B4-BE49-F238E27FC236}">
                <a16:creationId xmlns:a16="http://schemas.microsoft.com/office/drawing/2014/main" xmlns="" id="{D590E27D-572F-4723-A54A-8D21C5F51A6D}"/>
              </a:ext>
            </a:extLst>
          </p:cNvPr>
          <p:cNvSpPr/>
          <p:nvPr/>
        </p:nvSpPr>
        <p:spPr>
          <a:xfrm>
            <a:off x="0" y="-4534"/>
            <a:ext cx="12192000" cy="6862534"/>
          </a:xfrm>
          <a:prstGeom prst="frame">
            <a:avLst>
              <a:gd name="adj1" fmla="val 149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1923051" y="5098234"/>
            <a:ext cx="3696512" cy="612475"/>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rPr>
              <a:t>Editing File</a:t>
            </a:r>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471" y="4988768"/>
            <a:ext cx="725512" cy="725512"/>
          </a:xfrm>
          <a:prstGeom prst="rect">
            <a:avLst/>
          </a:prstGeom>
        </p:spPr>
      </p:pic>
      <p:sp>
        <p:nvSpPr>
          <p:cNvPr id="19" name="Rounded Rectangle 18"/>
          <p:cNvSpPr/>
          <p:nvPr/>
        </p:nvSpPr>
        <p:spPr>
          <a:xfrm>
            <a:off x="1931147" y="5915352"/>
            <a:ext cx="3696512" cy="612475"/>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linkClick r:id="rId9"/>
              </a:rPr>
              <a:t>Your</a:t>
            </a:r>
            <a:r>
              <a:rPr lang="en-US" baseline="0" dirty="0">
                <a:solidFill>
                  <a:schemeClr val="tx1"/>
                </a:solidFill>
                <a:hlinkClick r:id="rId9"/>
              </a:rPr>
              <a:t> feedback</a:t>
            </a:r>
            <a:endParaRPr lang="en-US" dirty="0">
              <a:solidFill>
                <a:schemeClr val="tx1"/>
              </a:solidFill>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038" y="5892047"/>
            <a:ext cx="800016" cy="659084"/>
          </a:xfrm>
          <a:prstGeom prst="rect">
            <a:avLst/>
          </a:prstGeom>
        </p:spPr>
      </p:pic>
    </p:spTree>
    <p:extLst>
      <p:ext uri="{BB962C8B-B14F-4D97-AF65-F5344CB8AC3E}">
        <p14:creationId xmlns:p14="http://schemas.microsoft.com/office/powerpoint/2010/main" val="1716196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A4FB9-E8CF-4370-957C-896D047A503E}"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2472254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A4FB9-E8CF-4370-957C-896D047A503E}"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2140977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A4FB9-E8CF-4370-957C-896D047A503E}"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4250180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724" y="-110646"/>
            <a:ext cx="10515600" cy="1325563"/>
          </a:xfrm>
        </p:spPr>
        <p:txBody>
          <a:bodyPr/>
          <a:lstStyle>
            <a:lvl1pPr>
              <a:defRPr/>
            </a:lvl1pPr>
          </a:lstStyle>
          <a:p>
            <a:r>
              <a:rPr lang="en-US" dirty="0"/>
              <a:t>Summary</a:t>
            </a:r>
          </a:p>
        </p:txBody>
      </p:sp>
      <p:sp>
        <p:nvSpPr>
          <p:cNvPr id="3" name="Date Placeholder 2"/>
          <p:cNvSpPr>
            <a:spLocks noGrp="1"/>
          </p:cNvSpPr>
          <p:nvPr>
            <p:ph type="dt" sz="half" idx="10"/>
          </p:nvPr>
        </p:nvSpPr>
        <p:spPr/>
        <p:txBody>
          <a:bodyPr/>
          <a:lstStyle/>
          <a:p>
            <a:fld id="{32CA4FB9-E8CF-4370-957C-896D047A503E}"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143D2-7729-415D-BA90-A0A4CB8B4AF3}" type="slidenum">
              <a:rPr lang="en-US" smtClean="0"/>
              <a:t>‹#›</a:t>
            </a:fld>
            <a:endParaRPr lang="en-US" dirty="0"/>
          </a:p>
        </p:txBody>
      </p:sp>
    </p:spTree>
    <p:extLst>
      <p:ext uri="{BB962C8B-B14F-4D97-AF65-F5344CB8AC3E}">
        <p14:creationId xmlns:p14="http://schemas.microsoft.com/office/powerpoint/2010/main" val="58915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098" y="-136525"/>
            <a:ext cx="10515600" cy="1325563"/>
          </a:xfrm>
        </p:spPr>
        <p:txBody>
          <a:bodyPr/>
          <a:lstStyle>
            <a:lvl1pPr>
              <a:defRPr/>
            </a:lvl1pPr>
          </a:lstStyle>
          <a:p>
            <a:r>
              <a:rPr lang="en-US" dirty="0"/>
              <a:t>MCQs</a:t>
            </a:r>
          </a:p>
        </p:txBody>
      </p:sp>
      <p:sp>
        <p:nvSpPr>
          <p:cNvPr id="3" name="Date Placeholder 2"/>
          <p:cNvSpPr>
            <a:spLocks noGrp="1"/>
          </p:cNvSpPr>
          <p:nvPr>
            <p:ph type="dt" sz="half" idx="10"/>
          </p:nvPr>
        </p:nvSpPr>
        <p:spPr/>
        <p:txBody>
          <a:bodyPr/>
          <a:lstStyle/>
          <a:p>
            <a:fld id="{32CA4FB9-E8CF-4370-957C-896D047A503E}"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143D2-7729-415D-BA90-A0A4CB8B4AF3}" type="slidenum">
              <a:rPr lang="en-US" smtClean="0"/>
              <a:t>‹#›</a:t>
            </a:fld>
            <a:endParaRPr lang="en-US" dirty="0"/>
          </a:p>
        </p:txBody>
      </p:sp>
    </p:spTree>
    <p:extLst>
      <p:ext uri="{BB962C8B-B14F-4D97-AF65-F5344CB8AC3E}">
        <p14:creationId xmlns:p14="http://schemas.microsoft.com/office/powerpoint/2010/main" val="3752107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725" y="-153778"/>
            <a:ext cx="10515600" cy="1325563"/>
          </a:xfrm>
        </p:spPr>
        <p:txBody>
          <a:bodyPr/>
          <a:lstStyle>
            <a:lvl1pPr>
              <a:defRPr/>
            </a:lvl1pPr>
          </a:lstStyle>
          <a:p>
            <a:r>
              <a:rPr lang="en-US" dirty="0"/>
              <a:t>SAQs</a:t>
            </a:r>
          </a:p>
        </p:txBody>
      </p:sp>
      <p:sp>
        <p:nvSpPr>
          <p:cNvPr id="3" name="Date Placeholder 2"/>
          <p:cNvSpPr>
            <a:spLocks noGrp="1"/>
          </p:cNvSpPr>
          <p:nvPr>
            <p:ph type="dt" sz="half" idx="10"/>
          </p:nvPr>
        </p:nvSpPr>
        <p:spPr/>
        <p:txBody>
          <a:bodyPr/>
          <a:lstStyle/>
          <a:p>
            <a:fld id="{32CA4FB9-E8CF-4370-957C-896D047A503E}"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143D2-7729-415D-BA90-A0A4CB8B4AF3}" type="slidenum">
              <a:rPr lang="en-US" smtClean="0"/>
              <a:t>‹#›</a:t>
            </a:fld>
            <a:endParaRPr lang="en-US" dirty="0"/>
          </a:p>
        </p:txBody>
      </p:sp>
    </p:spTree>
    <p:extLst>
      <p:ext uri="{BB962C8B-B14F-4D97-AF65-F5344CB8AC3E}">
        <p14:creationId xmlns:p14="http://schemas.microsoft.com/office/powerpoint/2010/main" val="3434661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A4FB9-E8CF-4370-957C-896D047A503E}"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911687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A4FB9-E8CF-4370-957C-896D047A503E}"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43D2-7729-415D-BA90-A0A4CB8B4AF3}" type="slidenum">
              <a:rPr lang="en-US" smtClean="0"/>
              <a:t>‹#›</a:t>
            </a:fld>
            <a:endParaRPr lang="en-US"/>
          </a:p>
        </p:txBody>
      </p:sp>
    </p:spTree>
    <p:extLst>
      <p:ext uri="{BB962C8B-B14F-4D97-AF65-F5344CB8AC3E}">
        <p14:creationId xmlns:p14="http://schemas.microsoft.com/office/powerpoint/2010/main" val="1289558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85130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82DC6-246F-4120-94F0-E2BFD017D768}"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9139445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2376997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503531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82DC6-246F-4120-94F0-E2BFD017D768}"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217377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82DC6-246F-4120-94F0-E2BFD017D768}"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915814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82DC6-246F-4120-94F0-E2BFD017D768}"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253868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82DC6-246F-4120-94F0-E2BFD017D768}"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822759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82DC6-246F-4120-94F0-E2BFD017D768}"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871671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82DC6-246F-4120-94F0-E2BFD017D768}"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195998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41279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82DC6-246F-4120-94F0-E2BFD017D768}"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85479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82DC6-246F-4120-94F0-E2BFD017D768}"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2333550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2821649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1523475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682565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92C99-6BD5-452E-82A3-327D24EE5C8C}"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4696720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792C99-6BD5-452E-82A3-327D24EE5C8C}"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608595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92C99-6BD5-452E-82A3-327D24EE5C8C}"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884995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92C99-6BD5-452E-82A3-327D24EE5C8C}"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4063998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92C99-6BD5-452E-82A3-327D24EE5C8C}"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1352663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92C99-6BD5-452E-82A3-327D24EE5C8C}"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249535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135087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82DC6-246F-4120-94F0-E2BFD017D768}"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321550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92C99-6BD5-452E-82A3-327D24EE5C8C}"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4182-3C0F-4149-B4B1-7E387C4EEAF4}" type="slidenum">
              <a:rPr lang="en-US" smtClean="0"/>
              <a:t>‹#›</a:t>
            </a:fld>
            <a:endParaRPr lang="en-US"/>
          </a:p>
        </p:txBody>
      </p:sp>
    </p:spTree>
    <p:extLst>
      <p:ext uri="{BB962C8B-B14F-4D97-AF65-F5344CB8AC3E}">
        <p14:creationId xmlns:p14="http://schemas.microsoft.com/office/powerpoint/2010/main" val="2021733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975045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9532115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683280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F6B134-9611-4B81-BDB5-96946AB5DD12}"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327897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F6B134-9611-4B81-BDB5-96946AB5DD12}"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42149402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F6B134-9611-4B81-BDB5-96946AB5DD12}"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1636400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6B134-9611-4B81-BDB5-96946AB5DD12}"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EE2FC-2684-4004-9007-A13AE6D60F5B}" type="slidenum">
              <a:rPr lang="en-US" smtClean="0"/>
              <a:t>‹#›</a:t>
            </a:fld>
            <a:endParaRPr lang="en-US"/>
          </a:p>
        </p:txBody>
      </p:sp>
      <p:cxnSp>
        <p:nvCxnSpPr>
          <p:cNvPr id="6" name="Straight Connector 5"/>
          <p:cNvCxnSpPr/>
          <p:nvPr/>
        </p:nvCxnSpPr>
        <p:spPr>
          <a:xfrm>
            <a:off x="0" y="810883"/>
            <a:ext cx="9730596" cy="8626"/>
          </a:xfrm>
          <a:prstGeom prst="line">
            <a:avLst/>
          </a:prstGeom>
          <a:ln cmpd="dbl">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46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6B134-9611-4B81-BDB5-96946AB5DD12}"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4314521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6B134-9611-4B81-BDB5-96946AB5DD12}"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369945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82DC6-246F-4120-94F0-E2BFD017D768}"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1088586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4081623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6B134-9611-4B81-BDB5-96946AB5DD12}"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31687923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F6B134-9611-4B81-BDB5-96946AB5DD12}"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EE2FC-2684-4004-9007-A13AE6D60F5B}" type="slidenum">
              <a:rPr lang="en-US" smtClean="0"/>
              <a:t>‹#›</a:t>
            </a:fld>
            <a:endParaRPr lang="en-US"/>
          </a:p>
        </p:txBody>
      </p:sp>
    </p:spTree>
    <p:extLst>
      <p:ext uri="{BB962C8B-B14F-4D97-AF65-F5344CB8AC3E}">
        <p14:creationId xmlns:p14="http://schemas.microsoft.com/office/powerpoint/2010/main" val="28929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82DC6-246F-4120-94F0-E2BFD017D768}"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19DC-CB99-4E99-AD89-A9195D5555AE}" type="slidenum">
              <a:rPr lang="en-US" smtClean="0"/>
              <a:t>‹#›</a:t>
            </a:fld>
            <a:endParaRPr lang="en-US"/>
          </a:p>
        </p:txBody>
      </p:sp>
    </p:spTree>
    <p:extLst>
      <p:ext uri="{BB962C8B-B14F-4D97-AF65-F5344CB8AC3E}">
        <p14:creationId xmlns:p14="http://schemas.microsoft.com/office/powerpoint/2010/main" val="3133942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theme" Target="../theme/theme7.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82DC6-246F-4120-94F0-E2BFD017D768}"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19DC-CB99-4E99-AD89-A9195D5555AE}" type="slidenum">
              <a:rPr lang="en-US" smtClean="0"/>
              <a:t>‹#›</a:t>
            </a:fld>
            <a:endParaRPr lang="en-US"/>
          </a:p>
        </p:txBody>
      </p:sp>
    </p:spTree>
    <p:extLst>
      <p:ext uri="{BB962C8B-B14F-4D97-AF65-F5344CB8AC3E}">
        <p14:creationId xmlns:p14="http://schemas.microsoft.com/office/powerpoint/2010/main" val="38910384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92C99-6BD5-452E-82A3-327D24EE5C8C}"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A4182-3C0F-4149-B4B1-7E387C4EEAF4}" type="slidenum">
              <a:rPr lang="en-US" smtClean="0"/>
              <a:t>‹#›</a:t>
            </a:fld>
            <a:endParaRPr lang="en-US"/>
          </a:p>
        </p:txBody>
      </p:sp>
    </p:spTree>
    <p:extLst>
      <p:ext uri="{BB962C8B-B14F-4D97-AF65-F5344CB8AC3E}">
        <p14:creationId xmlns:p14="http://schemas.microsoft.com/office/powerpoint/2010/main" val="374310393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6B134-9611-4B81-BDB5-96946AB5DD12}"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EE2FC-2684-4004-9007-A13AE6D60F5B}" type="slidenum">
              <a:rPr lang="en-US" smtClean="0"/>
              <a:t>‹#›</a:t>
            </a:fld>
            <a:endParaRPr lang="en-US"/>
          </a:p>
        </p:txBody>
      </p:sp>
    </p:spTree>
    <p:extLst>
      <p:ext uri="{BB962C8B-B14F-4D97-AF65-F5344CB8AC3E}">
        <p14:creationId xmlns:p14="http://schemas.microsoft.com/office/powerpoint/2010/main" val="3743420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4517" y="26891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4517" y="1791118"/>
            <a:ext cx="10515600" cy="43309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A4FB9-E8CF-4370-957C-896D047A503E}"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143D2-7729-415D-BA90-A0A4CB8B4AF3}" type="slidenum">
              <a:rPr lang="en-US" smtClean="0"/>
              <a:t>‹#›</a:t>
            </a:fld>
            <a:endParaRPr lang="en-US" dirty="0"/>
          </a:p>
        </p:txBody>
      </p:sp>
      <p:sp>
        <p:nvSpPr>
          <p:cNvPr id="11" name="Frame 10">
            <a:extLst>
              <a:ext uri="{FF2B5EF4-FFF2-40B4-BE49-F238E27FC236}">
                <a16:creationId xmlns:a16="http://schemas.microsoft.com/office/drawing/2014/main" xmlns="" id="{D590E27D-572F-4723-A54A-8D21C5F51A6D}"/>
              </a:ext>
            </a:extLst>
          </p:cNvPr>
          <p:cNvSpPr/>
          <p:nvPr/>
        </p:nvSpPr>
        <p:spPr>
          <a:xfrm>
            <a:off x="0" y="-4534"/>
            <a:ext cx="12192000" cy="6862534"/>
          </a:xfrm>
          <a:prstGeom prst="frame">
            <a:avLst>
              <a:gd name="adj1" fmla="val 149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21886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l" defTabSz="914400" rtl="0" eaLnBrk="1" latinLnBrk="0" hangingPunct="1">
        <a:lnSpc>
          <a:spcPct val="90000"/>
        </a:lnSpc>
        <a:spcBef>
          <a:spcPct val="0"/>
        </a:spcBef>
        <a:buNone/>
        <a:defRPr sz="40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82DC6-246F-4120-94F0-E2BFD017D768}"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19DC-CB99-4E99-AD89-A9195D5555AE}" type="slidenum">
              <a:rPr lang="en-US" smtClean="0"/>
              <a:t>‹#›</a:t>
            </a:fld>
            <a:endParaRPr lang="en-US"/>
          </a:p>
        </p:txBody>
      </p:sp>
    </p:spTree>
    <p:extLst>
      <p:ext uri="{BB962C8B-B14F-4D97-AF65-F5344CB8AC3E}">
        <p14:creationId xmlns:p14="http://schemas.microsoft.com/office/powerpoint/2010/main" val="402075381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92C99-6BD5-452E-82A3-327D24EE5C8C}"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A4182-3C0F-4149-B4B1-7E387C4EEAF4}" type="slidenum">
              <a:rPr lang="en-US" smtClean="0"/>
              <a:t>‹#›</a:t>
            </a:fld>
            <a:endParaRPr lang="en-US"/>
          </a:p>
        </p:txBody>
      </p:sp>
    </p:spTree>
    <p:extLst>
      <p:ext uri="{BB962C8B-B14F-4D97-AF65-F5344CB8AC3E}">
        <p14:creationId xmlns:p14="http://schemas.microsoft.com/office/powerpoint/2010/main" val="232016825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6B134-9611-4B81-BDB5-96946AB5DD12}" type="datetimeFigureOut">
              <a:rPr lang="en-US" smtClean="0"/>
              <a:t>11/1/17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EE2FC-2684-4004-9007-A13AE6D60F5B}" type="slidenum">
              <a:rPr lang="en-US" smtClean="0"/>
              <a:t>‹#›</a:t>
            </a:fld>
            <a:endParaRPr lang="en-US"/>
          </a:p>
        </p:txBody>
      </p:sp>
    </p:spTree>
    <p:extLst>
      <p:ext uri="{BB962C8B-B14F-4D97-AF65-F5344CB8AC3E}">
        <p14:creationId xmlns:p14="http://schemas.microsoft.com/office/powerpoint/2010/main" val="188350524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 Type="http://schemas.openxmlformats.org/officeDocument/2006/relationships/slideLayout" Target="../slideLayouts/slideLayout36.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hyperlink" Target="https://m.youtube.com/watch?list=LLkT4s430a_h-fUMXLvqGdkg&amp;v=PURvJV2SMs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3.png"/><Relationship Id="rId3" Type="http://schemas.openxmlformats.org/officeDocument/2006/relationships/hyperlink" Target="https://m.youtube.com/watch?list=LLkT4s430a_h-fUMXLvqGdkg&amp;v=PURvJV2SMs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6090" y="4893971"/>
            <a:ext cx="3197927" cy="707886"/>
          </a:xfrm>
          <a:prstGeom prst="rect">
            <a:avLst/>
          </a:prstGeom>
          <a:noFill/>
        </p:spPr>
        <p:txBody>
          <a:bodyPr wrap="none" rtlCol="1">
            <a:spAutoFit/>
          </a:bodyPr>
          <a:lstStyle/>
          <a:p>
            <a:r>
              <a:rPr lang="en-US" sz="4000" dirty="0">
                <a:solidFill>
                  <a:schemeClr val="accent1">
                    <a:lumMod val="60000"/>
                    <a:lumOff val="40000"/>
                  </a:schemeClr>
                </a:solidFill>
              </a:rPr>
              <a:t>Schizophrenia</a:t>
            </a:r>
            <a:r>
              <a:rPr lang="en-US" sz="4000" dirty="0"/>
              <a:t> </a:t>
            </a:r>
            <a:endParaRPr lang="ar-SA" sz="4000" dirty="0"/>
          </a:p>
        </p:txBody>
      </p:sp>
      <p:sp>
        <p:nvSpPr>
          <p:cNvPr id="3" name="TextBox 2"/>
          <p:cNvSpPr txBox="1"/>
          <p:nvPr/>
        </p:nvSpPr>
        <p:spPr>
          <a:xfrm>
            <a:off x="8557882" y="5524576"/>
            <a:ext cx="3547773" cy="538609"/>
          </a:xfrm>
          <a:prstGeom prst="rect">
            <a:avLst/>
          </a:prstGeom>
          <a:noFill/>
        </p:spPr>
        <p:txBody>
          <a:bodyPr wrap="square" rtlCol="1">
            <a:spAutoFit/>
          </a:bodyPr>
          <a:lstStyle/>
          <a:p>
            <a:pPr algn="ctr"/>
            <a:r>
              <a:rPr lang="ar-SA" dirty="0">
                <a:solidFill>
                  <a:schemeClr val="bg1">
                    <a:lumMod val="75000"/>
                  </a:schemeClr>
                </a:solidFill>
              </a:rPr>
              <a:t>*( فما ظنكم برب العالمين )*</a:t>
            </a:r>
          </a:p>
          <a:p>
            <a:pPr algn="ctr"/>
            <a:r>
              <a:rPr lang="ar-SA" sz="1100" dirty="0">
                <a:solidFill>
                  <a:schemeClr val="bg1">
                    <a:lumMod val="75000"/>
                  </a:schemeClr>
                </a:solidFill>
              </a:rPr>
              <a:t>الصافات 87</a:t>
            </a:r>
          </a:p>
        </p:txBody>
      </p:sp>
      <p:pic>
        <p:nvPicPr>
          <p:cNvPr id="5" name="Picture 4">
            <a:extLst>
              <a:ext uri="{FF2B5EF4-FFF2-40B4-BE49-F238E27FC236}">
                <a16:creationId xmlns:a16="http://schemas.microsoft.com/office/drawing/2014/main" xmlns="" id="{24E046C0-4C80-454A-ADD3-BE8AC8C11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955" y="2670339"/>
            <a:ext cx="2254057" cy="1997859"/>
          </a:xfrm>
          <a:prstGeom prst="rect">
            <a:avLst/>
          </a:prstGeom>
        </p:spPr>
      </p:pic>
    </p:spTree>
    <p:extLst>
      <p:ext uri="{BB962C8B-B14F-4D97-AF65-F5344CB8AC3E}">
        <p14:creationId xmlns:p14="http://schemas.microsoft.com/office/powerpoint/2010/main" val="24845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6BB2C-17FA-436D-B2C6-1AFEBD321B2D}"/>
              </a:ext>
            </a:extLst>
          </p:cNvPr>
          <p:cNvSpPr>
            <a:spLocks noGrp="1"/>
          </p:cNvSpPr>
          <p:nvPr>
            <p:ph type="title"/>
          </p:nvPr>
        </p:nvSpPr>
        <p:spPr/>
        <p:txBody>
          <a:bodyPr/>
          <a:lstStyle/>
          <a:p>
            <a:r>
              <a:rPr lang="en-US" dirty="0"/>
              <a:t>Stages of Schizophrenia and Clinical Course:</a:t>
            </a:r>
          </a:p>
        </p:txBody>
      </p:sp>
      <p:sp>
        <p:nvSpPr>
          <p:cNvPr id="5" name="TextBox 4">
            <a:extLst>
              <a:ext uri="{FF2B5EF4-FFF2-40B4-BE49-F238E27FC236}">
                <a16:creationId xmlns:a16="http://schemas.microsoft.com/office/drawing/2014/main" xmlns="" id="{1DF7BAC6-98C5-4E8E-9881-742719F6C601}"/>
              </a:ext>
            </a:extLst>
          </p:cNvPr>
          <p:cNvSpPr txBox="1"/>
          <p:nvPr/>
        </p:nvSpPr>
        <p:spPr>
          <a:xfrm>
            <a:off x="583095" y="1435453"/>
            <a:ext cx="7911548" cy="923330"/>
          </a:xfrm>
          <a:prstGeom prst="rect">
            <a:avLst/>
          </a:prstGeom>
          <a:ln>
            <a:solidFill>
              <a:schemeClr val="accent1">
                <a:lumMod val="60000"/>
                <a:lumOff val="40000"/>
              </a:schemeClr>
            </a:solidFill>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2">
                    <a:lumMod val="75000"/>
                  </a:schemeClr>
                </a:solidFill>
              </a:rPr>
              <a:t>Schizophrenia doesn’t occur suddenly but gradually during childhood and adulthood and last long after that. </a:t>
            </a:r>
          </a:p>
          <a:p>
            <a:r>
              <a:rPr lang="en-US" dirty="0">
                <a:solidFill>
                  <a:schemeClr val="bg2">
                    <a:lumMod val="75000"/>
                  </a:schemeClr>
                </a:solidFill>
              </a:rPr>
              <a:t>The symptoms of Schizophrenia occur in stages which are: </a:t>
            </a:r>
          </a:p>
        </p:txBody>
      </p:sp>
      <p:sp>
        <p:nvSpPr>
          <p:cNvPr id="6" name="TextBox 5">
            <a:extLst>
              <a:ext uri="{FF2B5EF4-FFF2-40B4-BE49-F238E27FC236}">
                <a16:creationId xmlns:a16="http://schemas.microsoft.com/office/drawing/2014/main" xmlns="" id="{520C12EC-23B2-4F7E-BBC8-FA569D8EE758}"/>
              </a:ext>
            </a:extLst>
          </p:cNvPr>
          <p:cNvSpPr txBox="1"/>
          <p:nvPr/>
        </p:nvSpPr>
        <p:spPr>
          <a:xfrm>
            <a:off x="256032" y="2606455"/>
            <a:ext cx="1771551" cy="800219"/>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00B0F0"/>
                </a:solidFill>
              </a:rPr>
              <a:t>Prodromal Stage</a:t>
            </a:r>
            <a:endParaRPr lang="ar-SA" dirty="0">
              <a:solidFill>
                <a:srgbClr val="00B0F0"/>
              </a:solidFill>
            </a:endParaRPr>
          </a:p>
          <a:p>
            <a:r>
              <a:rPr lang="ar-SA" sz="1400" dirty="0">
                <a:solidFill>
                  <a:srgbClr val="92D050"/>
                </a:solidFill>
              </a:rPr>
              <a:t>ما قبل الفُصام (بوادر المرض)</a:t>
            </a:r>
            <a:endParaRPr lang="en-US" sz="1400" dirty="0">
              <a:solidFill>
                <a:srgbClr val="92D050"/>
              </a:solidFill>
            </a:endParaRPr>
          </a:p>
        </p:txBody>
      </p:sp>
      <p:sp>
        <p:nvSpPr>
          <p:cNvPr id="7" name="TextBox 6">
            <a:extLst>
              <a:ext uri="{FF2B5EF4-FFF2-40B4-BE49-F238E27FC236}">
                <a16:creationId xmlns:a16="http://schemas.microsoft.com/office/drawing/2014/main" xmlns="" id="{ABE1879F-DDFD-4BC8-8BC8-B0C14B42726D}"/>
              </a:ext>
            </a:extLst>
          </p:cNvPr>
          <p:cNvSpPr txBox="1"/>
          <p:nvPr/>
        </p:nvSpPr>
        <p:spPr>
          <a:xfrm>
            <a:off x="256032" y="4763794"/>
            <a:ext cx="1771551" cy="36933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00B0F0"/>
                </a:solidFill>
              </a:rPr>
              <a:t>Residual Stage</a:t>
            </a:r>
          </a:p>
        </p:txBody>
      </p:sp>
      <p:sp>
        <p:nvSpPr>
          <p:cNvPr id="8" name="TextBox 7">
            <a:extLst>
              <a:ext uri="{FF2B5EF4-FFF2-40B4-BE49-F238E27FC236}">
                <a16:creationId xmlns:a16="http://schemas.microsoft.com/office/drawing/2014/main" xmlns="" id="{E267F64B-C91E-410B-909D-D2DFE1599E74}"/>
              </a:ext>
            </a:extLst>
          </p:cNvPr>
          <p:cNvSpPr txBox="1"/>
          <p:nvPr/>
        </p:nvSpPr>
        <p:spPr>
          <a:xfrm>
            <a:off x="256032" y="3773880"/>
            <a:ext cx="1771551" cy="36933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00B0F0"/>
                </a:solidFill>
              </a:rPr>
              <a:t>Active Stage</a:t>
            </a:r>
          </a:p>
        </p:txBody>
      </p:sp>
      <p:sp>
        <p:nvSpPr>
          <p:cNvPr id="9" name="TextBox 8">
            <a:extLst>
              <a:ext uri="{FF2B5EF4-FFF2-40B4-BE49-F238E27FC236}">
                <a16:creationId xmlns:a16="http://schemas.microsoft.com/office/drawing/2014/main" xmlns="" id="{95B39C59-F203-46B4-BE12-2A809BBBAD72}"/>
              </a:ext>
            </a:extLst>
          </p:cNvPr>
          <p:cNvSpPr txBox="1"/>
          <p:nvPr/>
        </p:nvSpPr>
        <p:spPr>
          <a:xfrm>
            <a:off x="2160103" y="2544900"/>
            <a:ext cx="7294793" cy="923330"/>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Insidious onset occurs over months or years (</a:t>
            </a:r>
            <a:r>
              <a:rPr lang="en-US" dirty="0">
                <a:solidFill>
                  <a:srgbClr val="FF0000"/>
                </a:solidFill>
              </a:rPr>
              <a:t>Subtle behavior changes</a:t>
            </a:r>
            <a:r>
              <a:rPr lang="en-US" dirty="0"/>
              <a:t>) include social withdrawal, work impairment, blunting of emotions, avolition and odd ideas and behavior. </a:t>
            </a:r>
          </a:p>
        </p:txBody>
      </p:sp>
      <p:sp>
        <p:nvSpPr>
          <p:cNvPr id="10" name="TextBox 9">
            <a:extLst>
              <a:ext uri="{FF2B5EF4-FFF2-40B4-BE49-F238E27FC236}">
                <a16:creationId xmlns:a16="http://schemas.microsoft.com/office/drawing/2014/main" xmlns="" id="{9136BDCB-FDE8-4BB5-AC3B-7923AA9386D7}"/>
              </a:ext>
            </a:extLst>
          </p:cNvPr>
          <p:cNvSpPr txBox="1"/>
          <p:nvPr/>
        </p:nvSpPr>
        <p:spPr>
          <a:xfrm>
            <a:off x="2160102" y="4486795"/>
            <a:ext cx="8432869" cy="830997"/>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In this phase, active symptoms are absent or no longer prominent. There is often role impairment, negative symptoms or attenuated positive symptoms. </a:t>
            </a:r>
            <a:r>
              <a:rPr lang="en-US" sz="1600" u="sng" dirty="0"/>
              <a:t>Acute phase symptoms* </a:t>
            </a:r>
            <a:r>
              <a:rPr lang="en-US" sz="1600" dirty="0"/>
              <a:t>may reemerge during this phase [Acute exacerbation]. </a:t>
            </a:r>
            <a:r>
              <a:rPr lang="ar-SA" sz="1600" dirty="0">
                <a:solidFill>
                  <a:srgbClr val="92D050"/>
                </a:solidFill>
              </a:rPr>
              <a:t> </a:t>
            </a:r>
            <a:r>
              <a:rPr lang="ar-SA" sz="1400" dirty="0">
                <a:solidFill>
                  <a:srgbClr val="92D050"/>
                </a:solidFill>
              </a:rPr>
              <a:t>الحالة المستقرة بعد العلاج (مرض الفصام لا يُشفى 100%)</a:t>
            </a:r>
            <a:endParaRPr lang="en-US" sz="1400" dirty="0">
              <a:solidFill>
                <a:srgbClr val="92D050"/>
              </a:solidFill>
            </a:endParaRPr>
          </a:p>
        </p:txBody>
      </p:sp>
      <p:sp>
        <p:nvSpPr>
          <p:cNvPr id="11" name="TextBox 10">
            <a:extLst>
              <a:ext uri="{FF2B5EF4-FFF2-40B4-BE49-F238E27FC236}">
                <a16:creationId xmlns:a16="http://schemas.microsoft.com/office/drawing/2014/main" xmlns="" id="{87878FC6-44F5-4A8C-8E84-24BA09218F47}"/>
              </a:ext>
            </a:extLst>
          </p:cNvPr>
          <p:cNvSpPr txBox="1"/>
          <p:nvPr/>
        </p:nvSpPr>
        <p:spPr>
          <a:xfrm>
            <a:off x="2160103" y="3654347"/>
            <a:ext cx="7229060" cy="646331"/>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Psychotic symptoms development and these symptoms lead to medical innervation.</a:t>
            </a:r>
          </a:p>
        </p:txBody>
      </p:sp>
      <p:sp>
        <p:nvSpPr>
          <p:cNvPr id="12" name="TextBox 11">
            <a:extLst>
              <a:ext uri="{FF2B5EF4-FFF2-40B4-BE49-F238E27FC236}">
                <a16:creationId xmlns:a16="http://schemas.microsoft.com/office/drawing/2014/main" xmlns="" id="{D08A5A16-BA31-40D9-B1CD-B25065FD34C9}"/>
              </a:ext>
            </a:extLst>
          </p:cNvPr>
          <p:cNvSpPr txBox="1"/>
          <p:nvPr/>
        </p:nvSpPr>
        <p:spPr>
          <a:xfrm>
            <a:off x="2160102" y="5503909"/>
            <a:ext cx="7229061" cy="107721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Course of the disorder:</a:t>
            </a:r>
          </a:p>
          <a:p>
            <a:pPr marL="285750" indent="-285750">
              <a:buFont typeface="Arial" panose="020B0604020202020204" pitchFamily="34" charset="0"/>
              <a:buChar char="•"/>
            </a:pPr>
            <a:r>
              <a:rPr lang="en-US" sz="1600" dirty="0"/>
              <a:t>Acute exacerbation with </a:t>
            </a:r>
            <a:r>
              <a:rPr lang="en-US" sz="1600" dirty="0">
                <a:solidFill>
                  <a:srgbClr val="FF0000"/>
                </a:solidFill>
              </a:rPr>
              <a:t>increased residual impairment</a:t>
            </a:r>
            <a:r>
              <a:rPr lang="en-US" sz="1600" dirty="0"/>
              <a:t> </a:t>
            </a:r>
            <a:r>
              <a:rPr lang="en-US" sz="1600" dirty="0">
                <a:solidFill>
                  <a:srgbClr val="92D050"/>
                </a:solidFill>
              </a:rPr>
              <a:t>(most of the patients) .</a:t>
            </a:r>
          </a:p>
          <a:p>
            <a:pPr marL="285750" indent="-285750">
              <a:buFont typeface="Arial" panose="020B0604020202020204" pitchFamily="34" charset="0"/>
              <a:buChar char="•"/>
            </a:pPr>
            <a:r>
              <a:rPr lang="en-US" sz="1600" dirty="0"/>
              <a:t>Full recovery; very rare ): </a:t>
            </a:r>
          </a:p>
          <a:p>
            <a:pPr marL="285750" indent="-285750">
              <a:buFont typeface="Arial" panose="020B0604020202020204" pitchFamily="34" charset="0"/>
              <a:buChar char="•"/>
            </a:pPr>
            <a:r>
              <a:rPr lang="en-US" sz="1600" dirty="0"/>
              <a:t>Longitudinal course; downhill </a:t>
            </a:r>
            <a:r>
              <a:rPr lang="en-US" sz="1600" dirty="0">
                <a:solidFill>
                  <a:schemeClr val="bg2">
                    <a:lumMod val="75000"/>
                  </a:schemeClr>
                </a:solidFill>
              </a:rPr>
              <a:t>(Decline in functioning)</a:t>
            </a:r>
            <a:r>
              <a:rPr lang="en-US" sz="1600" dirty="0"/>
              <a:t>.  </a:t>
            </a:r>
          </a:p>
        </p:txBody>
      </p:sp>
      <p:sp>
        <p:nvSpPr>
          <p:cNvPr id="3" name="TextBox 2">
            <a:extLst>
              <a:ext uri="{FF2B5EF4-FFF2-40B4-BE49-F238E27FC236}">
                <a16:creationId xmlns:a16="http://schemas.microsoft.com/office/drawing/2014/main" xmlns="" id="{A04C81F4-535D-4F0B-9258-B421147F9474}"/>
              </a:ext>
            </a:extLst>
          </p:cNvPr>
          <p:cNvSpPr txBox="1"/>
          <p:nvPr/>
        </p:nvSpPr>
        <p:spPr>
          <a:xfrm>
            <a:off x="9945858" y="742955"/>
            <a:ext cx="1814732" cy="1384995"/>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u="sng" dirty="0">
                <a:solidFill>
                  <a:schemeClr val="bg2">
                    <a:lumMod val="75000"/>
                  </a:schemeClr>
                </a:solidFill>
              </a:rPr>
              <a:t>*The acute phase of schizophrenia is characterized by the presence of positive, negative and affective symptoms.</a:t>
            </a:r>
          </a:p>
        </p:txBody>
      </p:sp>
    </p:spTree>
    <p:extLst>
      <p:ext uri="{BB962C8B-B14F-4D97-AF65-F5344CB8AC3E}">
        <p14:creationId xmlns:p14="http://schemas.microsoft.com/office/powerpoint/2010/main" val="327670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C2CAE-A9EC-41F7-8016-3D1FDDEC60BC}"/>
              </a:ext>
            </a:extLst>
          </p:cNvPr>
          <p:cNvSpPr>
            <a:spLocks noGrp="1"/>
          </p:cNvSpPr>
          <p:nvPr>
            <p:ph type="title"/>
          </p:nvPr>
        </p:nvSpPr>
        <p:spPr/>
        <p:txBody>
          <a:bodyPr/>
          <a:lstStyle/>
          <a:p>
            <a:r>
              <a:rPr lang="en-US" dirty="0"/>
              <a:t>Outcome of Schizophrenia:</a:t>
            </a:r>
          </a:p>
        </p:txBody>
      </p:sp>
      <p:sp>
        <p:nvSpPr>
          <p:cNvPr id="5" name="TextBox 4">
            <a:extLst>
              <a:ext uri="{FF2B5EF4-FFF2-40B4-BE49-F238E27FC236}">
                <a16:creationId xmlns:a16="http://schemas.microsoft.com/office/drawing/2014/main" xmlns="" id="{86C5F328-F549-4BAF-A75C-A2310145CC84}"/>
              </a:ext>
            </a:extLst>
          </p:cNvPr>
          <p:cNvSpPr txBox="1"/>
          <p:nvPr/>
        </p:nvSpPr>
        <p:spPr>
          <a:xfrm>
            <a:off x="484517" y="1271313"/>
            <a:ext cx="9104244" cy="646331"/>
          </a:xfrm>
          <a:prstGeom prst="rect">
            <a:avLst/>
          </a:prstGeom>
          <a:noFill/>
        </p:spPr>
        <p:txBody>
          <a:bodyPr wrap="square" rtlCol="0">
            <a:spAutoFit/>
          </a:bodyPr>
          <a:lstStyle/>
          <a:p>
            <a:r>
              <a:rPr lang="en-US" dirty="0">
                <a:solidFill>
                  <a:schemeClr val="bg2">
                    <a:lumMod val="75000"/>
                  </a:schemeClr>
                </a:solidFill>
              </a:rPr>
              <a:t>Recovery from schizophrenia is very rare but there are features associated with the prognosis of schizophrenia; either poor or good. </a:t>
            </a:r>
          </a:p>
        </p:txBody>
      </p:sp>
      <p:graphicFrame>
        <p:nvGraphicFramePr>
          <p:cNvPr id="7" name="Table 6">
            <a:extLst>
              <a:ext uri="{FF2B5EF4-FFF2-40B4-BE49-F238E27FC236}">
                <a16:creationId xmlns:a16="http://schemas.microsoft.com/office/drawing/2014/main" xmlns="" id="{C2FE6521-9DDD-424A-970F-FA427B274021}"/>
              </a:ext>
            </a:extLst>
          </p:cNvPr>
          <p:cNvGraphicFramePr>
            <a:graphicFrameLocks noGrp="1"/>
          </p:cNvGraphicFramePr>
          <p:nvPr>
            <p:extLst>
              <p:ext uri="{D42A27DB-BD31-4B8C-83A1-F6EECF244321}">
                <p14:modId xmlns:p14="http://schemas.microsoft.com/office/powerpoint/2010/main" val="1425591094"/>
              </p:ext>
            </p:extLst>
          </p:nvPr>
        </p:nvGraphicFramePr>
        <p:xfrm>
          <a:off x="484517" y="2146852"/>
          <a:ext cx="3308625" cy="2697848"/>
        </p:xfrm>
        <a:graphic>
          <a:graphicData uri="http://schemas.openxmlformats.org/drawingml/2006/table">
            <a:tbl>
              <a:tblPr firstRow="1" bandRow="1">
                <a:tableStyleId>{7DF18680-E054-41AD-8BC1-D1AEF772440D}</a:tableStyleId>
              </a:tblPr>
              <a:tblGrid>
                <a:gridCol w="1102875">
                  <a:extLst>
                    <a:ext uri="{9D8B030D-6E8A-4147-A177-3AD203B41FA5}">
                      <a16:colId xmlns:a16="http://schemas.microsoft.com/office/drawing/2014/main" xmlns="" val="3248364203"/>
                    </a:ext>
                  </a:extLst>
                </a:gridCol>
                <a:gridCol w="1102875">
                  <a:extLst>
                    <a:ext uri="{9D8B030D-6E8A-4147-A177-3AD203B41FA5}">
                      <a16:colId xmlns:a16="http://schemas.microsoft.com/office/drawing/2014/main" xmlns="" val="3258387829"/>
                    </a:ext>
                  </a:extLst>
                </a:gridCol>
                <a:gridCol w="1102875">
                  <a:extLst>
                    <a:ext uri="{9D8B030D-6E8A-4147-A177-3AD203B41FA5}">
                      <a16:colId xmlns:a16="http://schemas.microsoft.com/office/drawing/2014/main" xmlns="" val="2574612147"/>
                    </a:ext>
                  </a:extLst>
                </a:gridCol>
              </a:tblGrid>
              <a:tr h="501519">
                <a:tc>
                  <a:txBody>
                    <a:bodyPr/>
                    <a:lstStyle/>
                    <a:p>
                      <a:pPr algn="ctr"/>
                      <a:r>
                        <a:rPr lang="en-US" dirty="0"/>
                        <a:t>Feature</a:t>
                      </a:r>
                    </a:p>
                  </a:txBody>
                  <a:tcPr/>
                </a:tc>
                <a:tc>
                  <a:txBody>
                    <a:bodyPr/>
                    <a:lstStyle/>
                    <a:p>
                      <a:pPr algn="ctr"/>
                      <a:r>
                        <a:rPr lang="en-US" dirty="0"/>
                        <a:t>Good outcome</a:t>
                      </a:r>
                    </a:p>
                  </a:txBody>
                  <a:tcPr/>
                </a:tc>
                <a:tc>
                  <a:txBody>
                    <a:bodyPr/>
                    <a:lstStyle/>
                    <a:p>
                      <a:pPr algn="ctr"/>
                      <a:r>
                        <a:rPr lang="en-US" dirty="0"/>
                        <a:t>Poor outcome</a:t>
                      </a:r>
                    </a:p>
                  </a:txBody>
                  <a:tcPr/>
                </a:tc>
                <a:extLst>
                  <a:ext uri="{0D108BD9-81ED-4DB2-BD59-A6C34878D82A}">
                    <a16:rowId xmlns:a16="http://schemas.microsoft.com/office/drawing/2014/main" xmlns="" val="1976551844"/>
                  </a:ext>
                </a:extLst>
              </a:tr>
              <a:tr h="510724">
                <a:tc>
                  <a:txBody>
                    <a:bodyPr/>
                    <a:lstStyle/>
                    <a:p>
                      <a:pPr algn="ctr"/>
                      <a:r>
                        <a:rPr lang="en-US" sz="1400" dirty="0"/>
                        <a:t>Onset</a:t>
                      </a:r>
                    </a:p>
                  </a:txBody>
                  <a:tcPr/>
                </a:tc>
                <a:tc>
                  <a:txBody>
                    <a:bodyPr/>
                    <a:lstStyle/>
                    <a:p>
                      <a:pPr algn="ctr"/>
                      <a:r>
                        <a:rPr lang="en-US" sz="1400" dirty="0"/>
                        <a:t>acute</a:t>
                      </a:r>
                    </a:p>
                  </a:txBody>
                  <a:tcPr/>
                </a:tc>
                <a:tc>
                  <a:txBody>
                    <a:bodyPr/>
                    <a:lstStyle/>
                    <a:p>
                      <a:pPr algn="ctr"/>
                      <a:r>
                        <a:rPr lang="en-US" sz="1400" dirty="0"/>
                        <a:t>Insidious </a:t>
                      </a:r>
                    </a:p>
                  </a:txBody>
                  <a:tcPr/>
                </a:tc>
                <a:extLst>
                  <a:ext uri="{0D108BD9-81ED-4DB2-BD59-A6C34878D82A}">
                    <a16:rowId xmlns:a16="http://schemas.microsoft.com/office/drawing/2014/main" xmlns="" val="1653550101"/>
                  </a:ext>
                </a:extLst>
              </a:tr>
              <a:tr h="510724">
                <a:tc>
                  <a:txBody>
                    <a:bodyPr/>
                    <a:lstStyle/>
                    <a:p>
                      <a:pPr algn="ctr"/>
                      <a:r>
                        <a:rPr lang="en-US" sz="1400" dirty="0"/>
                        <a:t>Duration of prodrome</a:t>
                      </a:r>
                    </a:p>
                  </a:txBody>
                  <a:tcPr/>
                </a:tc>
                <a:tc>
                  <a:txBody>
                    <a:bodyPr/>
                    <a:lstStyle/>
                    <a:p>
                      <a:pPr algn="ctr"/>
                      <a:r>
                        <a:rPr lang="en-US" sz="1400" dirty="0"/>
                        <a:t>short</a:t>
                      </a:r>
                    </a:p>
                  </a:txBody>
                  <a:tcPr/>
                </a:tc>
                <a:tc>
                  <a:txBody>
                    <a:bodyPr/>
                    <a:lstStyle/>
                    <a:p>
                      <a:pPr algn="ctr"/>
                      <a:r>
                        <a:rPr lang="en-US" sz="1400" dirty="0"/>
                        <a:t>Since childhood</a:t>
                      </a:r>
                    </a:p>
                  </a:txBody>
                  <a:tcPr/>
                </a:tc>
                <a:extLst>
                  <a:ext uri="{0D108BD9-81ED-4DB2-BD59-A6C34878D82A}">
                    <a16:rowId xmlns:a16="http://schemas.microsoft.com/office/drawing/2014/main" xmlns="" val="1695650663"/>
                  </a:ext>
                </a:extLst>
              </a:tr>
              <a:tr h="510724">
                <a:tc>
                  <a:txBody>
                    <a:bodyPr/>
                    <a:lstStyle/>
                    <a:p>
                      <a:pPr algn="ctr"/>
                      <a:r>
                        <a:rPr lang="en-US" sz="1400" dirty="0"/>
                        <a:t>Age at onset</a:t>
                      </a:r>
                    </a:p>
                  </a:txBody>
                  <a:tcPr/>
                </a:tc>
                <a:tc>
                  <a:txBody>
                    <a:bodyPr/>
                    <a:lstStyle/>
                    <a:p>
                      <a:pPr algn="ctr"/>
                      <a:r>
                        <a:rPr lang="en-US" sz="1400" dirty="0"/>
                        <a:t>Late 20-30</a:t>
                      </a:r>
                    </a:p>
                  </a:txBody>
                  <a:tcPr/>
                </a:tc>
                <a:tc>
                  <a:txBody>
                    <a:bodyPr/>
                    <a:lstStyle/>
                    <a:p>
                      <a:pPr algn="ctr"/>
                      <a:r>
                        <a:rPr lang="en-US" sz="1400" dirty="0"/>
                        <a:t>Early teens</a:t>
                      </a:r>
                    </a:p>
                  </a:txBody>
                  <a:tcPr/>
                </a:tc>
                <a:extLst>
                  <a:ext uri="{0D108BD9-81ED-4DB2-BD59-A6C34878D82A}">
                    <a16:rowId xmlns:a16="http://schemas.microsoft.com/office/drawing/2014/main" xmlns="" val="3484638684"/>
                  </a:ext>
                </a:extLst>
              </a:tr>
              <a:tr h="510724">
                <a:tc>
                  <a:txBody>
                    <a:bodyPr/>
                    <a:lstStyle/>
                    <a:p>
                      <a:pPr algn="ctr"/>
                      <a:r>
                        <a:rPr lang="en-US" sz="1400" dirty="0"/>
                        <a:t>Mood symptoms</a:t>
                      </a:r>
                    </a:p>
                  </a:txBody>
                  <a:tcPr/>
                </a:tc>
                <a:tc>
                  <a:txBody>
                    <a:bodyPr/>
                    <a:lstStyle/>
                    <a:p>
                      <a:pPr algn="ctr"/>
                      <a:r>
                        <a:rPr lang="en-US" sz="1400" dirty="0"/>
                        <a:t>present</a:t>
                      </a:r>
                    </a:p>
                  </a:txBody>
                  <a:tcPr/>
                </a:tc>
                <a:tc>
                  <a:txBody>
                    <a:bodyPr/>
                    <a:lstStyle/>
                    <a:p>
                      <a:pPr algn="ctr"/>
                      <a:r>
                        <a:rPr lang="en-US" sz="1400" dirty="0"/>
                        <a:t>absent</a:t>
                      </a:r>
                    </a:p>
                  </a:txBody>
                  <a:tcPr/>
                </a:tc>
                <a:extLst>
                  <a:ext uri="{0D108BD9-81ED-4DB2-BD59-A6C34878D82A}">
                    <a16:rowId xmlns:a16="http://schemas.microsoft.com/office/drawing/2014/main" xmlns="" val="3580871265"/>
                  </a:ext>
                </a:extLst>
              </a:tr>
            </a:tbl>
          </a:graphicData>
        </a:graphic>
      </p:graphicFrame>
      <p:graphicFrame>
        <p:nvGraphicFramePr>
          <p:cNvPr id="8" name="Table 7">
            <a:extLst>
              <a:ext uri="{FF2B5EF4-FFF2-40B4-BE49-F238E27FC236}">
                <a16:creationId xmlns:a16="http://schemas.microsoft.com/office/drawing/2014/main" xmlns="" id="{20664F7D-D6D9-426B-95BE-EAD07A0DAD36}"/>
              </a:ext>
            </a:extLst>
          </p:cNvPr>
          <p:cNvGraphicFramePr>
            <a:graphicFrameLocks noGrp="1"/>
          </p:cNvGraphicFramePr>
          <p:nvPr>
            <p:extLst>
              <p:ext uri="{D42A27DB-BD31-4B8C-83A1-F6EECF244321}">
                <p14:modId xmlns:p14="http://schemas.microsoft.com/office/powerpoint/2010/main" val="3170434818"/>
              </p:ext>
            </p:extLst>
          </p:nvPr>
        </p:nvGraphicFramePr>
        <p:xfrm>
          <a:off x="4417099" y="2146852"/>
          <a:ext cx="3308625" cy="3101524"/>
        </p:xfrm>
        <a:graphic>
          <a:graphicData uri="http://schemas.openxmlformats.org/drawingml/2006/table">
            <a:tbl>
              <a:tblPr firstRow="1" bandRow="1">
                <a:tableStyleId>{7DF18680-E054-41AD-8BC1-D1AEF772440D}</a:tableStyleId>
              </a:tblPr>
              <a:tblGrid>
                <a:gridCol w="1102875">
                  <a:extLst>
                    <a:ext uri="{9D8B030D-6E8A-4147-A177-3AD203B41FA5}">
                      <a16:colId xmlns:a16="http://schemas.microsoft.com/office/drawing/2014/main" xmlns="" val="3248364203"/>
                    </a:ext>
                  </a:extLst>
                </a:gridCol>
                <a:gridCol w="1102875">
                  <a:extLst>
                    <a:ext uri="{9D8B030D-6E8A-4147-A177-3AD203B41FA5}">
                      <a16:colId xmlns:a16="http://schemas.microsoft.com/office/drawing/2014/main" xmlns="" val="3258387829"/>
                    </a:ext>
                  </a:extLst>
                </a:gridCol>
                <a:gridCol w="1102875">
                  <a:extLst>
                    <a:ext uri="{9D8B030D-6E8A-4147-A177-3AD203B41FA5}">
                      <a16:colId xmlns:a16="http://schemas.microsoft.com/office/drawing/2014/main" xmlns="" val="2574612147"/>
                    </a:ext>
                  </a:extLst>
                </a:gridCol>
              </a:tblGrid>
              <a:tr h="501519">
                <a:tc>
                  <a:txBody>
                    <a:bodyPr/>
                    <a:lstStyle/>
                    <a:p>
                      <a:pPr algn="ctr"/>
                      <a:r>
                        <a:rPr lang="en-US" dirty="0"/>
                        <a:t>Feature</a:t>
                      </a:r>
                    </a:p>
                  </a:txBody>
                  <a:tcPr/>
                </a:tc>
                <a:tc>
                  <a:txBody>
                    <a:bodyPr/>
                    <a:lstStyle/>
                    <a:p>
                      <a:pPr algn="ctr"/>
                      <a:r>
                        <a:rPr lang="en-US" dirty="0"/>
                        <a:t>Good outcome</a:t>
                      </a:r>
                    </a:p>
                  </a:txBody>
                  <a:tcPr/>
                </a:tc>
                <a:tc>
                  <a:txBody>
                    <a:bodyPr/>
                    <a:lstStyle/>
                    <a:p>
                      <a:pPr algn="ctr"/>
                      <a:r>
                        <a:rPr lang="en-US" dirty="0"/>
                        <a:t>Poor outcome</a:t>
                      </a:r>
                    </a:p>
                  </a:txBody>
                  <a:tcPr/>
                </a:tc>
                <a:extLst>
                  <a:ext uri="{0D108BD9-81ED-4DB2-BD59-A6C34878D82A}">
                    <a16:rowId xmlns:a16="http://schemas.microsoft.com/office/drawing/2014/main" xmlns="" val="1976551844"/>
                  </a:ext>
                </a:extLst>
              </a:tr>
              <a:tr h="510724">
                <a:tc>
                  <a:txBody>
                    <a:bodyPr/>
                    <a:lstStyle/>
                    <a:p>
                      <a:pPr algn="ctr"/>
                      <a:r>
                        <a:rPr lang="en-US" sz="1400" dirty="0"/>
                        <a:t>Psychotic or negative symptoms</a:t>
                      </a:r>
                    </a:p>
                  </a:txBody>
                  <a:tcPr/>
                </a:tc>
                <a:tc>
                  <a:txBody>
                    <a:bodyPr/>
                    <a:lstStyle/>
                    <a:p>
                      <a:pPr algn="ctr"/>
                      <a:r>
                        <a:rPr lang="en-US" sz="1400" dirty="0"/>
                        <a:t>Mild to moderate</a:t>
                      </a:r>
                    </a:p>
                  </a:txBody>
                  <a:tcPr/>
                </a:tc>
                <a:tc>
                  <a:txBody>
                    <a:bodyPr/>
                    <a:lstStyle/>
                    <a:p>
                      <a:pPr algn="ctr"/>
                      <a:r>
                        <a:rPr lang="en-US" sz="1400" dirty="0"/>
                        <a:t>severe</a:t>
                      </a:r>
                    </a:p>
                  </a:txBody>
                  <a:tcPr/>
                </a:tc>
                <a:extLst>
                  <a:ext uri="{0D108BD9-81ED-4DB2-BD59-A6C34878D82A}">
                    <a16:rowId xmlns:a16="http://schemas.microsoft.com/office/drawing/2014/main" xmlns="" val="1653550101"/>
                  </a:ext>
                </a:extLst>
              </a:tr>
              <a:tr h="510724">
                <a:tc>
                  <a:txBody>
                    <a:bodyPr/>
                    <a:lstStyle/>
                    <a:p>
                      <a:pPr algn="ctr"/>
                      <a:r>
                        <a:rPr lang="en-US" sz="1400" dirty="0"/>
                        <a:t>Obsessions/compulsions</a:t>
                      </a:r>
                      <a:endParaRPr lang="ar-SA" sz="1400" dirty="0"/>
                    </a:p>
                    <a:p>
                      <a:pPr algn="ctr"/>
                      <a:r>
                        <a:rPr lang="ar-SA" sz="1200" dirty="0">
                          <a:solidFill>
                            <a:srgbClr val="92D050"/>
                          </a:solidFill>
                        </a:rPr>
                        <a:t>أعراض</a:t>
                      </a:r>
                      <a:r>
                        <a:rPr lang="ar-SA" sz="1200" baseline="0" dirty="0">
                          <a:solidFill>
                            <a:srgbClr val="92D050"/>
                          </a:solidFill>
                        </a:rPr>
                        <a:t> وسواسية</a:t>
                      </a:r>
                      <a:endParaRPr lang="en-US" sz="1200" dirty="0">
                        <a:solidFill>
                          <a:srgbClr val="92D050"/>
                        </a:solidFill>
                      </a:endParaRPr>
                    </a:p>
                  </a:txBody>
                  <a:tcPr/>
                </a:tc>
                <a:tc>
                  <a:txBody>
                    <a:bodyPr/>
                    <a:lstStyle/>
                    <a:p>
                      <a:pPr algn="ctr"/>
                      <a:r>
                        <a:rPr lang="en-US" sz="1400" dirty="0"/>
                        <a:t>Absent</a:t>
                      </a:r>
                    </a:p>
                  </a:txBody>
                  <a:tcPr/>
                </a:tc>
                <a:tc>
                  <a:txBody>
                    <a:bodyPr/>
                    <a:lstStyle/>
                    <a:p>
                      <a:pPr algn="ctr"/>
                      <a:r>
                        <a:rPr lang="en-US" sz="1400" dirty="0"/>
                        <a:t>Present</a:t>
                      </a:r>
                    </a:p>
                  </a:txBody>
                  <a:tcPr/>
                </a:tc>
                <a:extLst>
                  <a:ext uri="{0D108BD9-81ED-4DB2-BD59-A6C34878D82A}">
                    <a16:rowId xmlns:a16="http://schemas.microsoft.com/office/drawing/2014/main" xmlns="" val="1695650663"/>
                  </a:ext>
                </a:extLst>
              </a:tr>
              <a:tr h="510724">
                <a:tc>
                  <a:txBody>
                    <a:bodyPr/>
                    <a:lstStyle/>
                    <a:p>
                      <a:pPr algn="ctr"/>
                      <a:r>
                        <a:rPr lang="en-US" sz="1400" dirty="0"/>
                        <a:t>Gender</a:t>
                      </a:r>
                    </a:p>
                  </a:txBody>
                  <a:tcPr/>
                </a:tc>
                <a:tc>
                  <a:txBody>
                    <a:bodyPr/>
                    <a:lstStyle/>
                    <a:p>
                      <a:pPr algn="ctr"/>
                      <a:r>
                        <a:rPr lang="en-US" sz="1400" dirty="0"/>
                        <a:t>Female</a:t>
                      </a:r>
                    </a:p>
                  </a:txBody>
                  <a:tcPr/>
                </a:tc>
                <a:tc>
                  <a:txBody>
                    <a:bodyPr/>
                    <a:lstStyle/>
                    <a:p>
                      <a:pPr algn="ctr"/>
                      <a:r>
                        <a:rPr lang="en-US" sz="1400" dirty="0"/>
                        <a:t>Male</a:t>
                      </a:r>
                    </a:p>
                  </a:txBody>
                  <a:tcPr/>
                </a:tc>
                <a:extLst>
                  <a:ext uri="{0D108BD9-81ED-4DB2-BD59-A6C34878D82A}">
                    <a16:rowId xmlns:a16="http://schemas.microsoft.com/office/drawing/2014/main" xmlns="" val="3484638684"/>
                  </a:ext>
                </a:extLst>
              </a:tr>
              <a:tr h="510724">
                <a:tc>
                  <a:txBody>
                    <a:bodyPr/>
                    <a:lstStyle/>
                    <a:p>
                      <a:pPr algn="ctr"/>
                      <a:r>
                        <a:rPr lang="en-US" sz="1400" dirty="0"/>
                        <a:t>Premorbid functioning</a:t>
                      </a:r>
                    </a:p>
                  </a:txBody>
                  <a:tcPr/>
                </a:tc>
                <a:tc>
                  <a:txBody>
                    <a:bodyPr/>
                    <a:lstStyle/>
                    <a:p>
                      <a:pPr algn="ctr"/>
                      <a:r>
                        <a:rPr lang="en-US" sz="1400" dirty="0"/>
                        <a:t>Good</a:t>
                      </a:r>
                    </a:p>
                  </a:txBody>
                  <a:tcPr/>
                </a:tc>
                <a:tc>
                  <a:txBody>
                    <a:bodyPr/>
                    <a:lstStyle/>
                    <a:p>
                      <a:pPr algn="ctr"/>
                      <a:r>
                        <a:rPr lang="en-US" sz="1400" dirty="0"/>
                        <a:t>Bad</a:t>
                      </a:r>
                    </a:p>
                  </a:txBody>
                  <a:tcPr/>
                </a:tc>
                <a:extLst>
                  <a:ext uri="{0D108BD9-81ED-4DB2-BD59-A6C34878D82A}">
                    <a16:rowId xmlns:a16="http://schemas.microsoft.com/office/drawing/2014/main" xmlns="" val="3580871265"/>
                  </a:ext>
                </a:extLst>
              </a:tr>
            </a:tbl>
          </a:graphicData>
        </a:graphic>
      </p:graphicFrame>
      <p:graphicFrame>
        <p:nvGraphicFramePr>
          <p:cNvPr id="9" name="Table 8">
            <a:extLst>
              <a:ext uri="{FF2B5EF4-FFF2-40B4-BE49-F238E27FC236}">
                <a16:creationId xmlns:a16="http://schemas.microsoft.com/office/drawing/2014/main" xmlns="" id="{D2FC08BA-CD38-48B6-9682-D98C20544597}"/>
              </a:ext>
            </a:extLst>
          </p:cNvPr>
          <p:cNvGraphicFramePr>
            <a:graphicFrameLocks noGrp="1"/>
          </p:cNvGraphicFramePr>
          <p:nvPr>
            <p:extLst>
              <p:ext uri="{D42A27DB-BD31-4B8C-83A1-F6EECF244321}">
                <p14:modId xmlns:p14="http://schemas.microsoft.com/office/powerpoint/2010/main" val="231866851"/>
              </p:ext>
            </p:extLst>
          </p:nvPr>
        </p:nvGraphicFramePr>
        <p:xfrm>
          <a:off x="8349681" y="2099144"/>
          <a:ext cx="3308625" cy="3352800"/>
        </p:xfrm>
        <a:graphic>
          <a:graphicData uri="http://schemas.openxmlformats.org/drawingml/2006/table">
            <a:tbl>
              <a:tblPr firstRow="1" bandRow="1">
                <a:tableStyleId>{7DF18680-E054-41AD-8BC1-D1AEF772440D}</a:tableStyleId>
              </a:tblPr>
              <a:tblGrid>
                <a:gridCol w="1102875">
                  <a:extLst>
                    <a:ext uri="{9D8B030D-6E8A-4147-A177-3AD203B41FA5}">
                      <a16:colId xmlns:a16="http://schemas.microsoft.com/office/drawing/2014/main" xmlns="" val="3248364203"/>
                    </a:ext>
                  </a:extLst>
                </a:gridCol>
                <a:gridCol w="1102875">
                  <a:extLst>
                    <a:ext uri="{9D8B030D-6E8A-4147-A177-3AD203B41FA5}">
                      <a16:colId xmlns:a16="http://schemas.microsoft.com/office/drawing/2014/main" xmlns="" val="3258387829"/>
                    </a:ext>
                  </a:extLst>
                </a:gridCol>
                <a:gridCol w="1102875">
                  <a:extLst>
                    <a:ext uri="{9D8B030D-6E8A-4147-A177-3AD203B41FA5}">
                      <a16:colId xmlns:a16="http://schemas.microsoft.com/office/drawing/2014/main" xmlns="" val="2574612147"/>
                    </a:ext>
                  </a:extLst>
                </a:gridCol>
              </a:tblGrid>
              <a:tr h="501519">
                <a:tc>
                  <a:txBody>
                    <a:bodyPr/>
                    <a:lstStyle/>
                    <a:p>
                      <a:pPr algn="ctr"/>
                      <a:r>
                        <a:rPr lang="en-US" dirty="0"/>
                        <a:t>Feature</a:t>
                      </a:r>
                    </a:p>
                  </a:txBody>
                  <a:tcPr/>
                </a:tc>
                <a:tc>
                  <a:txBody>
                    <a:bodyPr/>
                    <a:lstStyle/>
                    <a:p>
                      <a:pPr algn="ctr"/>
                      <a:r>
                        <a:rPr lang="en-US" dirty="0"/>
                        <a:t>Good outcome</a:t>
                      </a:r>
                    </a:p>
                  </a:txBody>
                  <a:tcPr/>
                </a:tc>
                <a:tc>
                  <a:txBody>
                    <a:bodyPr/>
                    <a:lstStyle/>
                    <a:p>
                      <a:pPr algn="ctr"/>
                      <a:r>
                        <a:rPr lang="en-US" dirty="0"/>
                        <a:t>Poor outcome</a:t>
                      </a:r>
                    </a:p>
                  </a:txBody>
                  <a:tcPr/>
                </a:tc>
                <a:extLst>
                  <a:ext uri="{0D108BD9-81ED-4DB2-BD59-A6C34878D82A}">
                    <a16:rowId xmlns:a16="http://schemas.microsoft.com/office/drawing/2014/main" xmlns="" val="1976551844"/>
                  </a:ext>
                </a:extLst>
              </a:tr>
              <a:tr h="510724">
                <a:tc>
                  <a:txBody>
                    <a:bodyPr/>
                    <a:lstStyle/>
                    <a:p>
                      <a:pPr algn="ctr"/>
                      <a:r>
                        <a:rPr lang="en-US" sz="1400" dirty="0"/>
                        <a:t>Psychosexual functioning</a:t>
                      </a:r>
                    </a:p>
                  </a:txBody>
                  <a:tcPr/>
                </a:tc>
                <a:tc>
                  <a:txBody>
                    <a:bodyPr/>
                    <a:lstStyle/>
                    <a:p>
                      <a:pPr algn="ctr"/>
                      <a:r>
                        <a:rPr lang="en-US" sz="1400" dirty="0"/>
                        <a:t>Good</a:t>
                      </a:r>
                    </a:p>
                  </a:txBody>
                  <a:tcPr/>
                </a:tc>
                <a:tc>
                  <a:txBody>
                    <a:bodyPr/>
                    <a:lstStyle/>
                    <a:p>
                      <a:pPr algn="ctr"/>
                      <a:r>
                        <a:rPr lang="en-US" sz="1400" dirty="0"/>
                        <a:t>Poor</a:t>
                      </a:r>
                    </a:p>
                  </a:txBody>
                  <a:tcPr/>
                </a:tc>
                <a:extLst>
                  <a:ext uri="{0D108BD9-81ED-4DB2-BD59-A6C34878D82A}">
                    <a16:rowId xmlns:a16="http://schemas.microsoft.com/office/drawing/2014/main" xmlns="" val="1653550101"/>
                  </a:ext>
                </a:extLst>
              </a:tr>
              <a:tr h="510724">
                <a:tc>
                  <a:txBody>
                    <a:bodyPr/>
                    <a:lstStyle/>
                    <a:p>
                      <a:pPr algn="ctr"/>
                      <a:r>
                        <a:rPr lang="en-US" sz="1400" dirty="0"/>
                        <a:t>Neurological functioning</a:t>
                      </a:r>
                    </a:p>
                  </a:txBody>
                  <a:tcPr/>
                </a:tc>
                <a:tc>
                  <a:txBody>
                    <a:bodyPr/>
                    <a:lstStyle/>
                    <a:p>
                      <a:pPr algn="ctr"/>
                      <a:r>
                        <a:rPr lang="en-US" sz="1400" dirty="0"/>
                        <a:t>Normal</a:t>
                      </a:r>
                    </a:p>
                  </a:txBody>
                  <a:tcPr/>
                </a:tc>
                <a:tc>
                  <a:txBody>
                    <a:bodyPr/>
                    <a:lstStyle/>
                    <a:p>
                      <a:pPr algn="ctr"/>
                      <a:r>
                        <a:rPr lang="en-US" sz="1400" dirty="0"/>
                        <a:t>+ soft signs</a:t>
                      </a:r>
                    </a:p>
                  </a:txBody>
                  <a:tcPr/>
                </a:tc>
                <a:extLst>
                  <a:ext uri="{0D108BD9-81ED-4DB2-BD59-A6C34878D82A}">
                    <a16:rowId xmlns:a16="http://schemas.microsoft.com/office/drawing/2014/main" xmlns="" val="1695650663"/>
                  </a:ext>
                </a:extLst>
              </a:tr>
              <a:tr h="510724">
                <a:tc>
                  <a:txBody>
                    <a:bodyPr/>
                    <a:lstStyle/>
                    <a:p>
                      <a:pPr algn="ctr"/>
                      <a:r>
                        <a:rPr lang="en-US" sz="1400" dirty="0"/>
                        <a:t>Structural abnormalities in brain</a:t>
                      </a:r>
                    </a:p>
                  </a:txBody>
                  <a:tcPr/>
                </a:tc>
                <a:tc>
                  <a:txBody>
                    <a:bodyPr/>
                    <a:lstStyle/>
                    <a:p>
                      <a:pPr algn="ctr"/>
                      <a:r>
                        <a:rPr lang="en-US" sz="1400" dirty="0"/>
                        <a:t>None</a:t>
                      </a:r>
                    </a:p>
                  </a:txBody>
                  <a:tcPr/>
                </a:tc>
                <a:tc>
                  <a:txBody>
                    <a:bodyPr/>
                    <a:lstStyle/>
                    <a:p>
                      <a:pPr algn="ctr"/>
                      <a:r>
                        <a:rPr lang="en-US" sz="1400" dirty="0"/>
                        <a:t>Present</a:t>
                      </a:r>
                    </a:p>
                  </a:txBody>
                  <a:tcPr/>
                </a:tc>
                <a:extLst>
                  <a:ext uri="{0D108BD9-81ED-4DB2-BD59-A6C34878D82A}">
                    <a16:rowId xmlns:a16="http://schemas.microsoft.com/office/drawing/2014/main" xmlns="" val="3484638684"/>
                  </a:ext>
                </a:extLst>
              </a:tr>
              <a:tr h="510724">
                <a:tc>
                  <a:txBody>
                    <a:bodyPr/>
                    <a:lstStyle/>
                    <a:p>
                      <a:pPr algn="ctr"/>
                      <a:r>
                        <a:rPr lang="en-US" sz="1400" dirty="0"/>
                        <a:t>Family history of Schizophrenia </a:t>
                      </a:r>
                    </a:p>
                  </a:txBody>
                  <a:tcPr/>
                </a:tc>
                <a:tc>
                  <a:txBody>
                    <a:bodyPr/>
                    <a:lstStyle/>
                    <a:p>
                      <a:pPr algn="ctr"/>
                      <a:r>
                        <a:rPr lang="en-US" sz="1400" dirty="0"/>
                        <a:t>Negative</a:t>
                      </a:r>
                    </a:p>
                  </a:txBody>
                  <a:tcPr/>
                </a:tc>
                <a:tc>
                  <a:txBody>
                    <a:bodyPr/>
                    <a:lstStyle/>
                    <a:p>
                      <a:pPr algn="ctr"/>
                      <a:r>
                        <a:rPr lang="en-US" sz="1400" dirty="0"/>
                        <a:t>Positive</a:t>
                      </a:r>
                    </a:p>
                  </a:txBody>
                  <a:tcPr/>
                </a:tc>
                <a:extLst>
                  <a:ext uri="{0D108BD9-81ED-4DB2-BD59-A6C34878D82A}">
                    <a16:rowId xmlns:a16="http://schemas.microsoft.com/office/drawing/2014/main" xmlns="" val="3580871265"/>
                  </a:ext>
                </a:extLst>
              </a:tr>
            </a:tbl>
          </a:graphicData>
        </a:graphic>
      </p:graphicFrame>
      <p:graphicFrame>
        <p:nvGraphicFramePr>
          <p:cNvPr id="11" name="Table 10">
            <a:extLst>
              <a:ext uri="{FF2B5EF4-FFF2-40B4-BE49-F238E27FC236}">
                <a16:creationId xmlns:a16="http://schemas.microsoft.com/office/drawing/2014/main" xmlns="" id="{4D19412E-7F55-4CE8-BB95-4A1CF0FBBC97}"/>
              </a:ext>
            </a:extLst>
          </p:cNvPr>
          <p:cNvGraphicFramePr>
            <a:graphicFrameLocks noGrp="1"/>
          </p:cNvGraphicFramePr>
          <p:nvPr>
            <p:extLst>
              <p:ext uri="{D42A27DB-BD31-4B8C-83A1-F6EECF244321}">
                <p14:modId xmlns:p14="http://schemas.microsoft.com/office/powerpoint/2010/main" val="3869592983"/>
              </p:ext>
            </p:extLst>
          </p:nvPr>
        </p:nvGraphicFramePr>
        <p:xfrm>
          <a:off x="484517" y="4953018"/>
          <a:ext cx="3308625" cy="1676400"/>
        </p:xfrm>
        <a:graphic>
          <a:graphicData uri="http://schemas.openxmlformats.org/drawingml/2006/table">
            <a:tbl>
              <a:tblPr firstRow="1" bandRow="1">
                <a:tableStyleId>{7DF18680-E054-41AD-8BC1-D1AEF772440D}</a:tableStyleId>
              </a:tblPr>
              <a:tblGrid>
                <a:gridCol w="1102875">
                  <a:extLst>
                    <a:ext uri="{9D8B030D-6E8A-4147-A177-3AD203B41FA5}">
                      <a16:colId xmlns:a16="http://schemas.microsoft.com/office/drawing/2014/main" xmlns="" val="3248364203"/>
                    </a:ext>
                  </a:extLst>
                </a:gridCol>
                <a:gridCol w="1102875">
                  <a:extLst>
                    <a:ext uri="{9D8B030D-6E8A-4147-A177-3AD203B41FA5}">
                      <a16:colId xmlns:a16="http://schemas.microsoft.com/office/drawing/2014/main" xmlns="" val="3258387829"/>
                    </a:ext>
                  </a:extLst>
                </a:gridCol>
                <a:gridCol w="1102875">
                  <a:extLst>
                    <a:ext uri="{9D8B030D-6E8A-4147-A177-3AD203B41FA5}">
                      <a16:colId xmlns:a16="http://schemas.microsoft.com/office/drawing/2014/main" xmlns="" val="2574612147"/>
                    </a:ext>
                  </a:extLst>
                </a:gridCol>
              </a:tblGrid>
              <a:tr h="593604">
                <a:tc>
                  <a:txBody>
                    <a:bodyPr/>
                    <a:lstStyle/>
                    <a:p>
                      <a:pPr algn="ctr"/>
                      <a:r>
                        <a:rPr lang="en-US" dirty="0"/>
                        <a:t>Feature</a:t>
                      </a:r>
                    </a:p>
                  </a:txBody>
                  <a:tcPr/>
                </a:tc>
                <a:tc>
                  <a:txBody>
                    <a:bodyPr/>
                    <a:lstStyle/>
                    <a:p>
                      <a:pPr algn="ctr"/>
                      <a:r>
                        <a:rPr lang="en-US" dirty="0"/>
                        <a:t>Good outcome</a:t>
                      </a:r>
                    </a:p>
                  </a:txBody>
                  <a:tcPr/>
                </a:tc>
                <a:tc>
                  <a:txBody>
                    <a:bodyPr/>
                    <a:lstStyle/>
                    <a:p>
                      <a:pPr algn="ctr"/>
                      <a:r>
                        <a:rPr lang="en-US" dirty="0"/>
                        <a:t>Poor outcome</a:t>
                      </a:r>
                    </a:p>
                  </a:txBody>
                  <a:tcPr/>
                </a:tc>
                <a:extLst>
                  <a:ext uri="{0D108BD9-81ED-4DB2-BD59-A6C34878D82A}">
                    <a16:rowId xmlns:a16="http://schemas.microsoft.com/office/drawing/2014/main" xmlns="" val="1976551844"/>
                  </a:ext>
                </a:extLst>
              </a:tr>
              <a:tr h="510724">
                <a:tc>
                  <a:txBody>
                    <a:bodyPr/>
                    <a:lstStyle/>
                    <a:p>
                      <a:pPr algn="ctr"/>
                      <a:r>
                        <a:rPr lang="en-US" sz="1400" dirty="0"/>
                        <a:t>Martial status</a:t>
                      </a:r>
                    </a:p>
                  </a:txBody>
                  <a:tcPr/>
                </a:tc>
                <a:tc>
                  <a:txBody>
                    <a:bodyPr/>
                    <a:lstStyle/>
                    <a:p>
                      <a:pPr algn="ctr"/>
                      <a:r>
                        <a:rPr lang="en-US" sz="1400" dirty="0"/>
                        <a:t>Married</a:t>
                      </a:r>
                    </a:p>
                  </a:txBody>
                  <a:tcPr/>
                </a:tc>
                <a:tc>
                  <a:txBody>
                    <a:bodyPr/>
                    <a:lstStyle/>
                    <a:p>
                      <a:pPr algn="ctr"/>
                      <a:r>
                        <a:rPr lang="en-US" sz="1400" dirty="0"/>
                        <a:t>Never married</a:t>
                      </a:r>
                    </a:p>
                  </a:txBody>
                  <a:tcPr/>
                </a:tc>
                <a:extLst>
                  <a:ext uri="{0D108BD9-81ED-4DB2-BD59-A6C34878D82A}">
                    <a16:rowId xmlns:a16="http://schemas.microsoft.com/office/drawing/2014/main" xmlns="" val="1653550101"/>
                  </a:ext>
                </a:extLst>
              </a:tr>
              <a:tr h="510724">
                <a:tc>
                  <a:txBody>
                    <a:bodyPr/>
                    <a:lstStyle/>
                    <a:p>
                      <a:pPr algn="ctr"/>
                      <a:r>
                        <a:rPr lang="en-US" sz="1400" dirty="0"/>
                        <a:t>Intelligence level</a:t>
                      </a:r>
                    </a:p>
                  </a:txBody>
                  <a:tcPr/>
                </a:tc>
                <a:tc>
                  <a:txBody>
                    <a:bodyPr/>
                    <a:lstStyle/>
                    <a:p>
                      <a:pPr algn="ctr"/>
                      <a:r>
                        <a:rPr lang="en-US" sz="1400" dirty="0"/>
                        <a:t>High</a:t>
                      </a:r>
                    </a:p>
                  </a:txBody>
                  <a:tcPr/>
                </a:tc>
                <a:tc>
                  <a:txBody>
                    <a:bodyPr/>
                    <a:lstStyle/>
                    <a:p>
                      <a:pPr algn="ctr"/>
                      <a:r>
                        <a:rPr lang="en-US" sz="1400" dirty="0"/>
                        <a:t>Low</a:t>
                      </a:r>
                    </a:p>
                  </a:txBody>
                  <a:tcPr/>
                </a:tc>
                <a:extLst>
                  <a:ext uri="{0D108BD9-81ED-4DB2-BD59-A6C34878D82A}">
                    <a16:rowId xmlns:a16="http://schemas.microsoft.com/office/drawing/2014/main" xmlns="" val="3580871265"/>
                  </a:ext>
                </a:extLst>
              </a:tr>
            </a:tbl>
          </a:graphicData>
        </a:graphic>
      </p:graphicFrame>
    </p:spTree>
    <p:extLst>
      <p:ext uri="{BB962C8B-B14F-4D97-AF65-F5344CB8AC3E}">
        <p14:creationId xmlns:p14="http://schemas.microsoft.com/office/powerpoint/2010/main" val="6877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0519" y="-132203"/>
            <a:ext cx="4928459" cy="1325563"/>
          </a:xfrm>
        </p:spPr>
        <p:txBody>
          <a:bodyPr/>
          <a:lstStyle/>
          <a:p>
            <a:r>
              <a:rPr lang="en-US" dirty="0"/>
              <a:t>Differential diagnosis :</a:t>
            </a:r>
            <a:endParaRPr lang="ar-SA" dirty="0"/>
          </a:p>
        </p:txBody>
      </p:sp>
      <p:sp>
        <p:nvSpPr>
          <p:cNvPr id="4" name="عنصر نائب لرقم الشريحة 3"/>
          <p:cNvSpPr>
            <a:spLocks noGrp="1"/>
          </p:cNvSpPr>
          <p:nvPr>
            <p:ph type="sldNum" sz="quarter" idx="12"/>
          </p:nvPr>
        </p:nvSpPr>
        <p:spPr/>
        <p:txBody>
          <a:bodyPr/>
          <a:lstStyle/>
          <a:p>
            <a:fld id="{9E1143D2-7729-415D-BA90-A0A4CB8B4AF3}" type="slidenum">
              <a:rPr lang="en-US" smtClean="0"/>
              <a:t>12</a:t>
            </a:fld>
            <a:endParaRPr lang="en-US"/>
          </a:p>
        </p:txBody>
      </p:sp>
      <p:graphicFrame>
        <p:nvGraphicFramePr>
          <p:cNvPr id="6" name="رسم تخطيطي 5"/>
          <p:cNvGraphicFramePr/>
          <p:nvPr>
            <p:extLst>
              <p:ext uri="{D42A27DB-BD31-4B8C-83A1-F6EECF244321}">
                <p14:modId xmlns:p14="http://schemas.microsoft.com/office/powerpoint/2010/main" val="1377290985"/>
              </p:ext>
            </p:extLst>
          </p:nvPr>
        </p:nvGraphicFramePr>
        <p:xfrm>
          <a:off x="428976" y="462844"/>
          <a:ext cx="4967111" cy="416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2124337463"/>
              </p:ext>
            </p:extLst>
          </p:nvPr>
        </p:nvGraphicFramePr>
        <p:xfrm>
          <a:off x="416775" y="4131734"/>
          <a:ext cx="4956736" cy="25400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رسم تخطيطي 9"/>
          <p:cNvGraphicFramePr/>
          <p:nvPr>
            <p:extLst>
              <p:ext uri="{D42A27DB-BD31-4B8C-83A1-F6EECF244321}">
                <p14:modId xmlns:p14="http://schemas.microsoft.com/office/powerpoint/2010/main" val="3511370443"/>
              </p:ext>
            </p:extLst>
          </p:nvPr>
        </p:nvGraphicFramePr>
        <p:xfrm>
          <a:off x="5508978" y="406919"/>
          <a:ext cx="6468532" cy="5994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TextBox 2">
            <a:extLst>
              <a:ext uri="{FF2B5EF4-FFF2-40B4-BE49-F238E27FC236}">
                <a16:creationId xmlns:a16="http://schemas.microsoft.com/office/drawing/2014/main" xmlns="" id="{A9D4F593-7C8A-4CAA-B970-E30887B43DC4}"/>
              </a:ext>
            </a:extLst>
          </p:cNvPr>
          <p:cNvSpPr txBox="1"/>
          <p:nvPr/>
        </p:nvSpPr>
        <p:spPr>
          <a:xfrm>
            <a:off x="5777948" y="270030"/>
            <a:ext cx="2994991" cy="738664"/>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D60093"/>
                </a:solidFill>
              </a:rPr>
              <a:t>Primary VS Secondary:</a:t>
            </a:r>
          </a:p>
          <a:p>
            <a:r>
              <a:rPr lang="en-US" sz="1400" dirty="0">
                <a:solidFill>
                  <a:schemeClr val="bg2">
                    <a:lumMod val="50000"/>
                  </a:schemeClr>
                </a:solidFill>
              </a:rPr>
              <a:t>Primary disorders of unknown causes. </a:t>
            </a:r>
          </a:p>
          <a:p>
            <a:r>
              <a:rPr lang="en-US" sz="1400" dirty="0">
                <a:solidFill>
                  <a:schemeClr val="bg2">
                    <a:lumMod val="50000"/>
                  </a:schemeClr>
                </a:solidFill>
              </a:rPr>
              <a:t>Secondary disorders of known cause.</a:t>
            </a:r>
          </a:p>
        </p:txBody>
      </p:sp>
      <p:sp>
        <p:nvSpPr>
          <p:cNvPr id="9" name="Content Placeholder 2">
            <a:extLst>
              <a:ext uri="{FF2B5EF4-FFF2-40B4-BE49-F238E27FC236}">
                <a16:creationId xmlns:a16="http://schemas.microsoft.com/office/drawing/2014/main" xmlns="" id="{00D765EF-8F71-4CB5-B7E9-20FEBCCAA4E7}"/>
              </a:ext>
            </a:extLst>
          </p:cNvPr>
          <p:cNvSpPr txBox="1">
            <a:spLocks/>
          </p:cNvSpPr>
          <p:nvPr/>
        </p:nvSpPr>
        <p:spPr>
          <a:xfrm>
            <a:off x="6968322" y="5682931"/>
            <a:ext cx="3815255" cy="1088901"/>
          </a:xfrm>
          <a:prstGeom prst="rect">
            <a:avLst/>
          </a:prstGeom>
          <a:ln w="19050">
            <a:solidFill>
              <a:srgbClr val="92D050"/>
            </a:solidFill>
            <a:prstDash val="lgDashDot"/>
          </a:ln>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92D050"/>
                </a:solidFill>
              </a:rPr>
              <a:t>Schizophrenia (depressed mood + psychosis)</a:t>
            </a:r>
          </a:p>
          <a:p>
            <a:pPr marL="0" indent="0">
              <a:buNone/>
            </a:pPr>
            <a:r>
              <a:rPr lang="en-US" sz="1200" dirty="0">
                <a:solidFill>
                  <a:srgbClr val="92D050"/>
                </a:solidFill>
              </a:rPr>
              <a:t>Severe depression (depressed mood + psychosis)</a:t>
            </a:r>
          </a:p>
          <a:p>
            <a:pPr marL="0" indent="0">
              <a:buNone/>
            </a:pPr>
            <a:r>
              <a:rPr lang="ar-SA" sz="1200" dirty="0">
                <a:solidFill>
                  <a:srgbClr val="92D050"/>
                </a:solidFill>
              </a:rPr>
              <a:t>كيف نفرق؟ بالتاريخ المرضي. الفُصام من بداية المرض فيه </a:t>
            </a:r>
            <a:r>
              <a:rPr lang="en-US" sz="1200" dirty="0">
                <a:solidFill>
                  <a:srgbClr val="92D050"/>
                </a:solidFill>
              </a:rPr>
              <a:t>Psychosis</a:t>
            </a:r>
            <a:r>
              <a:rPr lang="ar-SA" sz="1200" dirty="0">
                <a:solidFill>
                  <a:srgbClr val="92D050"/>
                </a:solidFill>
              </a:rPr>
              <a:t> </a:t>
            </a:r>
          </a:p>
          <a:p>
            <a:pPr marL="0" indent="0">
              <a:buNone/>
            </a:pPr>
            <a:r>
              <a:rPr lang="ar-SA" sz="1200" dirty="0">
                <a:solidFill>
                  <a:srgbClr val="92D050"/>
                </a:solidFill>
              </a:rPr>
              <a:t>الاكتئاب في الحالة المتأخرة ال </a:t>
            </a:r>
            <a:r>
              <a:rPr lang="en-US" sz="1200" dirty="0">
                <a:solidFill>
                  <a:srgbClr val="92D050"/>
                </a:solidFill>
              </a:rPr>
              <a:t>severe</a:t>
            </a:r>
            <a:r>
              <a:rPr lang="ar-SA" sz="1200" dirty="0">
                <a:solidFill>
                  <a:srgbClr val="92D050"/>
                </a:solidFill>
              </a:rPr>
              <a:t> فيه </a:t>
            </a:r>
            <a:r>
              <a:rPr lang="en-US" sz="1200" dirty="0">
                <a:solidFill>
                  <a:srgbClr val="92D050"/>
                </a:solidFill>
              </a:rPr>
              <a:t>psychosis</a:t>
            </a:r>
          </a:p>
          <a:p>
            <a:pPr marL="0" indent="0" algn="l">
              <a:buNone/>
            </a:pPr>
            <a:endParaRPr lang="en-US" sz="1200" dirty="0">
              <a:solidFill>
                <a:srgbClr val="00B050"/>
              </a:solidFill>
            </a:endParaRPr>
          </a:p>
        </p:txBody>
      </p:sp>
    </p:spTree>
    <p:extLst>
      <p:ext uri="{BB962C8B-B14F-4D97-AF65-F5344CB8AC3E}">
        <p14:creationId xmlns:p14="http://schemas.microsoft.com/office/powerpoint/2010/main" val="237221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EFA76-D8A3-49A4-8E9B-CB9234BCF433}"/>
              </a:ext>
            </a:extLst>
          </p:cNvPr>
          <p:cNvSpPr>
            <a:spLocks noGrp="1"/>
          </p:cNvSpPr>
          <p:nvPr>
            <p:ph type="title"/>
          </p:nvPr>
        </p:nvSpPr>
        <p:spPr/>
        <p:txBody>
          <a:bodyPr/>
          <a:lstStyle/>
          <a:p>
            <a:r>
              <a:rPr lang="en-US" dirty="0"/>
              <a:t>Treatment:</a:t>
            </a:r>
          </a:p>
        </p:txBody>
      </p:sp>
      <p:graphicFrame>
        <p:nvGraphicFramePr>
          <p:cNvPr id="5" name="Content Placeholder 4">
            <a:extLst>
              <a:ext uri="{FF2B5EF4-FFF2-40B4-BE49-F238E27FC236}">
                <a16:creationId xmlns:a16="http://schemas.microsoft.com/office/drawing/2014/main" xmlns="" id="{CC63CD5D-AD28-432D-9C6C-57D1F431EF95}"/>
              </a:ext>
            </a:extLst>
          </p:cNvPr>
          <p:cNvGraphicFramePr>
            <a:graphicFrameLocks noGrp="1"/>
          </p:cNvGraphicFramePr>
          <p:nvPr>
            <p:ph idx="1"/>
            <p:extLst>
              <p:ext uri="{D42A27DB-BD31-4B8C-83A1-F6EECF244321}">
                <p14:modId xmlns:p14="http://schemas.microsoft.com/office/powerpoint/2010/main" val="656490363"/>
              </p:ext>
            </p:extLst>
          </p:nvPr>
        </p:nvGraphicFramePr>
        <p:xfrm>
          <a:off x="838200" y="1291535"/>
          <a:ext cx="10515600" cy="51063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315394755"/>
                    </a:ext>
                  </a:extLst>
                </a:gridCol>
                <a:gridCol w="5257800">
                  <a:extLst>
                    <a:ext uri="{9D8B030D-6E8A-4147-A177-3AD203B41FA5}">
                      <a16:colId xmlns:a16="http://schemas.microsoft.com/office/drawing/2014/main" xmlns="" val="1203674791"/>
                    </a:ext>
                  </a:extLst>
                </a:gridCol>
              </a:tblGrid>
              <a:tr h="408035">
                <a:tc>
                  <a:txBody>
                    <a:bodyPr/>
                    <a:lstStyle/>
                    <a:p>
                      <a:pPr algn="l"/>
                      <a:r>
                        <a:rPr lang="en-US" dirty="0"/>
                        <a:t>Biological Therapy</a:t>
                      </a:r>
                    </a:p>
                  </a:txBody>
                  <a:tcPr>
                    <a:solidFill>
                      <a:schemeClr val="accent1">
                        <a:lumMod val="75000"/>
                      </a:schemeClr>
                    </a:solidFill>
                  </a:tcPr>
                </a:tc>
                <a:tc>
                  <a:txBody>
                    <a:bodyPr/>
                    <a:lstStyle/>
                    <a:p>
                      <a:pPr algn="l"/>
                      <a:r>
                        <a:rPr lang="en-US" dirty="0"/>
                        <a:t>Psychosocial Interventions </a:t>
                      </a:r>
                    </a:p>
                  </a:txBody>
                  <a:tcPr>
                    <a:solidFill>
                      <a:schemeClr val="accent1">
                        <a:lumMod val="75000"/>
                      </a:schemeClr>
                    </a:solidFill>
                  </a:tcPr>
                </a:tc>
                <a:extLst>
                  <a:ext uri="{0D108BD9-81ED-4DB2-BD59-A6C34878D82A}">
                    <a16:rowId xmlns:a16="http://schemas.microsoft.com/office/drawing/2014/main" xmlns="" val="3324928591"/>
                  </a:ext>
                </a:extLst>
              </a:tr>
              <a:tr h="406115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solidFill>
                            <a:srgbClr val="21DD88"/>
                          </a:solidFill>
                        </a:rPr>
                        <a:t>Pharmacological approach: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400" dirty="0"/>
                        <a:t>Antipsychotic medications are the mainstay of the treatment of schizophrenia. Generally they are safe and of two classes: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400" dirty="0"/>
                        <a:t>-</a:t>
                      </a:r>
                      <a:r>
                        <a:rPr lang="en-US" altLang="en-US" sz="1400" dirty="0">
                          <a:solidFill>
                            <a:srgbClr val="D60093"/>
                          </a:solidFill>
                        </a:rPr>
                        <a:t>Conventional</a:t>
                      </a:r>
                      <a:r>
                        <a:rPr lang="en-US" altLang="en-US" sz="1400" dirty="0"/>
                        <a:t> (First Generation) ; Haloperidol, Chlorpromazine.</a:t>
                      </a:r>
                    </a:p>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400" dirty="0"/>
                        <a:t>-</a:t>
                      </a:r>
                      <a:r>
                        <a:rPr lang="en-US" altLang="en-US" sz="1400" dirty="0">
                          <a:solidFill>
                            <a:srgbClr val="D60093"/>
                          </a:solidFill>
                        </a:rPr>
                        <a:t>Atypical</a:t>
                      </a:r>
                      <a:r>
                        <a:rPr lang="en-US" altLang="en-US" sz="1400" dirty="0"/>
                        <a:t> (Second Generation); Serotonin-dopamine receptor antagonists (e.g. Risperidone, </a:t>
                      </a:r>
                      <a:r>
                        <a:rPr lang="en-US" altLang="en-US" sz="1400" dirty="0">
                          <a:solidFill>
                            <a:srgbClr val="FF0000"/>
                          </a:solidFill>
                        </a:rPr>
                        <a:t>clozapine </a:t>
                      </a:r>
                      <a:r>
                        <a:rPr lang="en-US" altLang="en-US" sz="1400" dirty="0">
                          <a:solidFill>
                            <a:srgbClr val="92D050"/>
                          </a:solidFill>
                        </a:rPr>
                        <a:t>(considered</a:t>
                      </a:r>
                      <a:r>
                        <a:rPr lang="en-US" altLang="en-US" sz="1400" baseline="0" dirty="0">
                          <a:solidFill>
                            <a:srgbClr val="92D050"/>
                          </a:solidFill>
                        </a:rPr>
                        <a:t> the magical treatment but it has a lot of side effects)</a:t>
                      </a:r>
                      <a:r>
                        <a:rPr lang="en-US" altLang="en-US" sz="1400" dirty="0">
                          <a:solidFill>
                            <a:srgbClr val="92D050"/>
                          </a:solidFill>
                        </a:rPr>
                        <a:t>, </a:t>
                      </a:r>
                      <a:r>
                        <a:rPr lang="en-US" altLang="en-US" sz="1400" dirty="0"/>
                        <a:t>olanzapine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400" u="sng" dirty="0"/>
                        <a:t>Depot forms of antipsychotics  </a:t>
                      </a:r>
                      <a:r>
                        <a:rPr lang="en-US" altLang="en-US" sz="1400" dirty="0"/>
                        <a:t>e.g.. </a:t>
                      </a:r>
                      <a:r>
                        <a:rPr lang="en-US" altLang="en-US" sz="1400" b="1" dirty="0"/>
                        <a:t>Risperidone Consta </a:t>
                      </a:r>
                      <a:r>
                        <a:rPr lang="en-US" altLang="en-US" sz="1400" dirty="0"/>
                        <a:t>is indicated </a:t>
                      </a:r>
                      <a:endParaRPr lang="ar-SA" altLang="en-US" sz="1400"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400" dirty="0"/>
                        <a:t>for poorly compliant patients.</a:t>
                      </a:r>
                    </a:p>
                    <a:p>
                      <a:pPr marL="0" marR="0" lvl="0" indent="0" algn="l" defTabSz="914400" rtl="1" eaLnBrk="1" fontAlgn="auto" latinLnBrk="0" hangingPunct="1">
                        <a:lnSpc>
                          <a:spcPct val="100000"/>
                        </a:lnSpc>
                        <a:spcBef>
                          <a:spcPts val="0"/>
                        </a:spcBef>
                        <a:spcAft>
                          <a:spcPts val="0"/>
                        </a:spcAft>
                        <a:buClrTx/>
                        <a:buSzTx/>
                        <a:buFontTx/>
                        <a:buNone/>
                        <a:tabLst/>
                        <a:defRPr/>
                      </a:pPr>
                      <a:r>
                        <a:rPr lang="ar-SA" sz="1400" dirty="0">
                          <a:solidFill>
                            <a:srgbClr val="92D050"/>
                          </a:solidFill>
                        </a:rPr>
                        <a:t>المرضى اللذين يصعب التعامل معهم ممكن إعاطئهم حقنة مفعولها يستمر لشهر فلا يضطر المريض لأخذ الدواء يومياً</a:t>
                      </a:r>
                      <a:endParaRPr lang="en-US" sz="1400" dirty="0">
                        <a:solidFill>
                          <a:srgbClr val="92D050"/>
                        </a:solidFill>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400" dirty="0">
                          <a:solidFill>
                            <a:srgbClr val="FF0000"/>
                          </a:solidFill>
                        </a:rPr>
                        <a:t>*Clozapine is a</a:t>
                      </a:r>
                      <a:r>
                        <a:rPr lang="en-US" altLang="en-US" sz="1400" baseline="0" dirty="0">
                          <a:solidFill>
                            <a:srgbClr val="FF0000"/>
                          </a:solidFill>
                        </a:rPr>
                        <a:t> </a:t>
                      </a:r>
                      <a:r>
                        <a:rPr lang="en-US" altLang="en-US" sz="1400" dirty="0">
                          <a:solidFill>
                            <a:srgbClr val="FF0000"/>
                          </a:solidFill>
                        </a:rPr>
                        <a:t>dangerous drug.</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altLang="en-US" sz="1400" dirty="0">
                        <a:solidFill>
                          <a:srgbClr val="FF0000"/>
                        </a:solidFill>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altLang="en-US" sz="1400" dirty="0"/>
                    </a:p>
                    <a:p>
                      <a:pPr algn="l"/>
                      <a:endParaRPr lang="en-US" dirty="0">
                        <a:solidFill>
                          <a:srgbClr val="21DD88"/>
                        </a:solidFill>
                      </a:endParaRPr>
                    </a:p>
                  </a:txBody>
                  <a:tcPr>
                    <a:solidFill>
                      <a:schemeClr val="accent3">
                        <a:lumMod val="20000"/>
                        <a:lumOff val="80000"/>
                      </a:schemeClr>
                    </a:solidFill>
                  </a:tcPr>
                </a:tc>
                <a:tc>
                  <a:txBody>
                    <a:bodyPr/>
                    <a:lstStyle/>
                    <a:p>
                      <a:pPr algn="l"/>
                      <a:r>
                        <a:rPr lang="en-US" sz="1400" b="1" dirty="0">
                          <a:solidFill>
                            <a:srgbClr val="92D050"/>
                          </a:solidFill>
                          <a:latin typeface="+mn-lt"/>
                        </a:rPr>
                        <a:t>(Social</a:t>
                      </a:r>
                      <a:r>
                        <a:rPr lang="en-US" sz="1400" b="1" baseline="0" dirty="0">
                          <a:solidFill>
                            <a:srgbClr val="92D050"/>
                          </a:solidFill>
                          <a:latin typeface="+mn-lt"/>
                        </a:rPr>
                        <a:t> skill training) is important</a:t>
                      </a:r>
                      <a:endParaRPr lang="en-US" sz="1400" b="1" dirty="0">
                        <a:solidFill>
                          <a:srgbClr val="92D050"/>
                        </a:solidFill>
                        <a:latin typeface="+mn-lt"/>
                      </a:endParaRPr>
                    </a:p>
                    <a:p>
                      <a:pPr algn="l"/>
                      <a:r>
                        <a:rPr lang="en-US" sz="1400" b="1" dirty="0">
                          <a:solidFill>
                            <a:schemeClr val="tx2">
                              <a:lumMod val="75000"/>
                            </a:schemeClr>
                          </a:solidFill>
                          <a:latin typeface="+mn-lt"/>
                        </a:rPr>
                        <a:t>Assertive community treatment (ACT) programs</a:t>
                      </a:r>
                      <a:r>
                        <a:rPr lang="en-US" sz="1400" dirty="0">
                          <a:latin typeface="+mn-lt"/>
                        </a:rPr>
                        <a:t>: careful monitoring of patients through mobile mental health teams</a:t>
                      </a:r>
                    </a:p>
                    <a:p>
                      <a:pPr algn="l"/>
                      <a:r>
                        <a:rPr lang="en-US" sz="1400" b="1" dirty="0">
                          <a:solidFill>
                            <a:schemeClr val="tx2">
                              <a:lumMod val="75000"/>
                            </a:schemeClr>
                          </a:solidFill>
                          <a:latin typeface="+mn-lt"/>
                        </a:rPr>
                        <a:t>Family therapy</a:t>
                      </a:r>
                    </a:p>
                    <a:p>
                      <a:pPr algn="l"/>
                      <a:r>
                        <a:rPr lang="en-US" sz="1400" b="1" dirty="0">
                          <a:solidFill>
                            <a:schemeClr val="tx2">
                              <a:lumMod val="75000"/>
                            </a:schemeClr>
                          </a:solidFill>
                          <a:latin typeface="+mn-lt"/>
                        </a:rPr>
                        <a:t>Cognitive rehabilitation </a:t>
                      </a:r>
                      <a:r>
                        <a:rPr lang="en-US" sz="1400" dirty="0">
                          <a:latin typeface="+mn-lt"/>
                        </a:rPr>
                        <a:t>involves the remediation of abnormal thought processes known to occur in schizophrenia, using methods pioneered in the treatment of brain-injured persons.</a:t>
                      </a:r>
                    </a:p>
                    <a:p>
                      <a:pPr algn="l"/>
                      <a:r>
                        <a:rPr lang="en-US" sz="1400" b="1" dirty="0">
                          <a:solidFill>
                            <a:schemeClr val="tx2">
                              <a:lumMod val="75000"/>
                            </a:schemeClr>
                          </a:solidFill>
                          <a:latin typeface="+mn-lt"/>
                        </a:rPr>
                        <a:t>Social skills training (SST) </a:t>
                      </a:r>
                      <a:r>
                        <a:rPr lang="en-US" sz="1400" dirty="0">
                          <a:latin typeface="+mn-lt"/>
                        </a:rPr>
                        <a:t>aims to help patients develop more appropriate behavior</a:t>
                      </a:r>
                    </a:p>
                    <a:p>
                      <a:pPr algn="l"/>
                      <a:r>
                        <a:rPr lang="en-US" sz="1400" b="1" dirty="0">
                          <a:solidFill>
                            <a:schemeClr val="tx2">
                              <a:lumMod val="75000"/>
                            </a:schemeClr>
                          </a:solidFill>
                          <a:latin typeface="+mn-lt"/>
                        </a:rPr>
                        <a:t>Psychosocial rehabilitation </a:t>
                      </a:r>
                      <a:r>
                        <a:rPr lang="en-US" sz="1400" dirty="0">
                          <a:latin typeface="+mn-lt"/>
                        </a:rPr>
                        <a:t>serves to integrate the patient back into his or her community rather than segregating the patient in separate facilities</a:t>
                      </a:r>
                    </a:p>
                    <a:p>
                      <a:pPr algn="l"/>
                      <a:r>
                        <a:rPr lang="en-US" sz="1400" b="1" dirty="0">
                          <a:solidFill>
                            <a:schemeClr val="tx2">
                              <a:lumMod val="75000"/>
                            </a:schemeClr>
                          </a:solidFill>
                          <a:latin typeface="+mn-lt"/>
                        </a:rPr>
                        <a:t>Vocational rehabilitation </a:t>
                      </a:r>
                      <a:r>
                        <a:rPr lang="en-US" sz="1400" dirty="0">
                          <a:latin typeface="+mn-lt"/>
                        </a:rPr>
                        <a:t>may help a patient obtain supported employment, competitive work in integrated settings, and more </a:t>
                      </a:r>
                      <a:endParaRPr lang="ar-SA" sz="1400" dirty="0">
                        <a:latin typeface="+mn-lt"/>
                      </a:endParaRPr>
                    </a:p>
                    <a:p>
                      <a:pPr algn="l"/>
                      <a:r>
                        <a:rPr lang="en-US" sz="1400" dirty="0">
                          <a:latin typeface="+mn-lt"/>
                        </a:rPr>
                        <a:t>formal job training programs</a:t>
                      </a:r>
                    </a:p>
                    <a:p>
                      <a:pPr algn="l"/>
                      <a:endParaRPr lang="ar-SA" sz="1400" dirty="0">
                        <a:solidFill>
                          <a:srgbClr val="92D050"/>
                        </a:solidFill>
                      </a:endParaRPr>
                    </a:p>
                    <a:p>
                      <a:pPr algn="l"/>
                      <a:r>
                        <a:rPr lang="ar-SA" sz="1400" dirty="0">
                          <a:solidFill>
                            <a:srgbClr val="92D050"/>
                          </a:solidFill>
                        </a:rPr>
                        <a:t>نعرفها أسماء فقط</a:t>
                      </a:r>
                      <a:endParaRPr lang="en-US" sz="1400" dirty="0">
                        <a:solidFill>
                          <a:srgbClr val="92D050"/>
                        </a:solidFill>
                      </a:endParaRPr>
                    </a:p>
                  </a:txBody>
                  <a:tcPr>
                    <a:solidFill>
                      <a:schemeClr val="accent3">
                        <a:lumMod val="20000"/>
                        <a:lumOff val="80000"/>
                      </a:schemeClr>
                    </a:solidFill>
                  </a:tcPr>
                </a:tc>
                <a:extLst>
                  <a:ext uri="{0D108BD9-81ED-4DB2-BD59-A6C34878D82A}">
                    <a16:rowId xmlns:a16="http://schemas.microsoft.com/office/drawing/2014/main" xmlns="" val="4211822699"/>
                  </a:ext>
                </a:extLst>
              </a:tr>
              <a:tr h="637205">
                <a:tc>
                  <a:txBody>
                    <a:bodyPr/>
                    <a:lstStyle/>
                    <a:p>
                      <a:pPr algn="l"/>
                      <a:r>
                        <a:rPr lang="en-US" dirty="0">
                          <a:solidFill>
                            <a:srgbClr val="21DD88"/>
                          </a:solidFill>
                        </a:rPr>
                        <a:t>Electroconvulsive Therapy (ECT):</a:t>
                      </a:r>
                    </a:p>
                    <a:p>
                      <a:pPr algn="l"/>
                      <a:r>
                        <a:rPr lang="en-US" altLang="en-US" sz="1400" dirty="0"/>
                        <a:t>for catatonic or poorly responding patients to medications.</a:t>
                      </a:r>
                      <a:endParaRPr lang="en-US" sz="1400" dirty="0">
                        <a:solidFill>
                          <a:schemeClr val="tx1"/>
                        </a:solidFill>
                      </a:endParaRPr>
                    </a:p>
                  </a:txBody>
                  <a:tcPr>
                    <a:solidFill>
                      <a:schemeClr val="accent3">
                        <a:lumMod val="20000"/>
                        <a:lumOff val="80000"/>
                      </a:schemeClr>
                    </a:solidFill>
                  </a:tcPr>
                </a:tc>
                <a:tc>
                  <a:txBody>
                    <a:bodyPr/>
                    <a:lstStyle/>
                    <a:p>
                      <a:pPr algn="ctr"/>
                      <a:r>
                        <a:rPr lang="en-US" dirty="0"/>
                        <a:t>-</a:t>
                      </a:r>
                    </a:p>
                  </a:txBody>
                  <a:tcPr>
                    <a:solidFill>
                      <a:schemeClr val="accent3">
                        <a:lumMod val="20000"/>
                        <a:lumOff val="80000"/>
                      </a:schemeClr>
                    </a:solidFill>
                  </a:tcPr>
                </a:tc>
                <a:extLst>
                  <a:ext uri="{0D108BD9-81ED-4DB2-BD59-A6C34878D82A}">
                    <a16:rowId xmlns:a16="http://schemas.microsoft.com/office/drawing/2014/main" xmlns="" val="2492960526"/>
                  </a:ext>
                </a:extLst>
              </a:tr>
            </a:tbl>
          </a:graphicData>
        </a:graphic>
      </p:graphicFrame>
      <p:sp>
        <p:nvSpPr>
          <p:cNvPr id="4" name="Slide Number Placeholder 3">
            <a:extLst>
              <a:ext uri="{FF2B5EF4-FFF2-40B4-BE49-F238E27FC236}">
                <a16:creationId xmlns:a16="http://schemas.microsoft.com/office/drawing/2014/main" xmlns="" id="{26871AA8-C3B0-49CA-A778-A036D9ECF43E}"/>
              </a:ext>
            </a:extLst>
          </p:cNvPr>
          <p:cNvSpPr>
            <a:spLocks noGrp="1"/>
          </p:cNvSpPr>
          <p:nvPr>
            <p:ph type="sldNum" sz="quarter" idx="12"/>
          </p:nvPr>
        </p:nvSpPr>
        <p:spPr/>
        <p:txBody>
          <a:bodyPr/>
          <a:lstStyle/>
          <a:p>
            <a:fld id="{9E1143D2-7729-415D-BA90-A0A4CB8B4AF3}" type="slidenum">
              <a:rPr lang="en-US" smtClean="0"/>
              <a:t>13</a:t>
            </a:fld>
            <a:endParaRPr lang="en-US"/>
          </a:p>
        </p:txBody>
      </p:sp>
      <p:pic>
        <p:nvPicPr>
          <p:cNvPr id="6" name="Picture 5">
            <a:extLst>
              <a:ext uri="{FF2B5EF4-FFF2-40B4-BE49-F238E27FC236}">
                <a16:creationId xmlns:a16="http://schemas.microsoft.com/office/drawing/2014/main" xmlns="" id="{ACF1F652-187E-4CF6-A456-D9F1C8218A33}"/>
              </a:ext>
            </a:extLst>
          </p:cNvPr>
          <p:cNvPicPr>
            <a:picLocks noChangeAspect="1"/>
          </p:cNvPicPr>
          <p:nvPr/>
        </p:nvPicPr>
        <p:blipFill rotWithShape="1">
          <a:blip r:embed="rId2"/>
          <a:srcRect r="4651"/>
          <a:stretch/>
        </p:blipFill>
        <p:spPr>
          <a:xfrm>
            <a:off x="3323340" y="4062590"/>
            <a:ext cx="2761715" cy="1664740"/>
          </a:xfrm>
          <a:prstGeom prst="rect">
            <a:avLst/>
          </a:prstGeom>
        </p:spPr>
      </p:pic>
      <p:sp>
        <p:nvSpPr>
          <p:cNvPr id="7" name="Rectangle 6">
            <a:extLst>
              <a:ext uri="{FF2B5EF4-FFF2-40B4-BE49-F238E27FC236}">
                <a16:creationId xmlns:a16="http://schemas.microsoft.com/office/drawing/2014/main" xmlns="" id="{A8886D5D-8B1F-4C7D-9F46-7C14A6A5550D}"/>
              </a:ext>
            </a:extLst>
          </p:cNvPr>
          <p:cNvSpPr/>
          <p:nvPr/>
        </p:nvSpPr>
        <p:spPr>
          <a:xfrm>
            <a:off x="838200" y="4342335"/>
            <a:ext cx="2709042" cy="1384995"/>
          </a:xfrm>
          <a:prstGeom prst="rect">
            <a:avLst/>
          </a:prstGeom>
        </p:spPr>
        <p:txBody>
          <a:bodyPr wrap="square">
            <a:spAutoFit/>
          </a:bodyPr>
          <a:lstStyle/>
          <a:p>
            <a:r>
              <a:rPr lang="en-US" sz="1400" dirty="0"/>
              <a:t>High Potency typical antipsychotics: Neurological side effects</a:t>
            </a:r>
          </a:p>
          <a:p>
            <a:r>
              <a:rPr lang="en-US" sz="1400" dirty="0"/>
              <a:t>Low Potency typical and atypical antipsychotics: many other side effects</a:t>
            </a:r>
            <a:endParaRPr lang="ar-SA" sz="1400" dirty="0"/>
          </a:p>
        </p:txBody>
      </p:sp>
    </p:spTree>
    <p:extLst>
      <p:ext uri="{BB962C8B-B14F-4D97-AF65-F5344CB8AC3E}">
        <p14:creationId xmlns:p14="http://schemas.microsoft.com/office/powerpoint/2010/main" val="66974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736DB-A91F-4012-AD8E-29340E060EFA}"/>
              </a:ext>
            </a:extLst>
          </p:cNvPr>
          <p:cNvSpPr>
            <a:spLocks noGrp="1"/>
          </p:cNvSpPr>
          <p:nvPr>
            <p:ph type="title"/>
          </p:nvPr>
        </p:nvSpPr>
        <p:spPr/>
        <p:txBody>
          <a:bodyPr/>
          <a:lstStyle/>
          <a:p>
            <a:r>
              <a:rPr lang="en-US" dirty="0"/>
              <a:t>About Clozapine </a:t>
            </a:r>
            <a:r>
              <a:rPr lang="en-US" dirty="0">
                <a:solidFill>
                  <a:schemeClr val="bg2">
                    <a:lumMod val="75000"/>
                  </a:schemeClr>
                </a:solidFill>
              </a:rPr>
              <a:t>(Females’ Doctor said it is not important) </a:t>
            </a:r>
          </a:p>
        </p:txBody>
      </p:sp>
      <p:sp>
        <p:nvSpPr>
          <p:cNvPr id="4" name="Slide Number Placeholder 3">
            <a:extLst>
              <a:ext uri="{FF2B5EF4-FFF2-40B4-BE49-F238E27FC236}">
                <a16:creationId xmlns:a16="http://schemas.microsoft.com/office/drawing/2014/main" xmlns="" id="{36CEBA54-D743-4030-B311-47AAB85921CB}"/>
              </a:ext>
            </a:extLst>
          </p:cNvPr>
          <p:cNvSpPr>
            <a:spLocks noGrp="1"/>
          </p:cNvSpPr>
          <p:nvPr>
            <p:ph type="sldNum" sz="quarter" idx="12"/>
          </p:nvPr>
        </p:nvSpPr>
        <p:spPr/>
        <p:txBody>
          <a:bodyPr/>
          <a:lstStyle/>
          <a:p>
            <a:fld id="{9E1143D2-7729-415D-BA90-A0A4CB8B4AF3}" type="slidenum">
              <a:rPr lang="en-US" smtClean="0"/>
              <a:t>14</a:t>
            </a:fld>
            <a:endParaRPr lang="en-US"/>
          </a:p>
        </p:txBody>
      </p:sp>
      <p:pic>
        <p:nvPicPr>
          <p:cNvPr id="5" name="Picture 2" descr="http://www.scholarpedia.org/wiki/images/a/a1/Schizophrenia_Treatment_Algorithm.jpg">
            <a:extLst>
              <a:ext uri="{FF2B5EF4-FFF2-40B4-BE49-F238E27FC236}">
                <a16:creationId xmlns:a16="http://schemas.microsoft.com/office/drawing/2014/main" xmlns="" id="{D8152A37-C404-4C40-ABFC-8CEE3F179A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781" y="1053374"/>
            <a:ext cx="6296465" cy="548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527FA352-6506-4641-A8C2-392F87AFA987}"/>
              </a:ext>
            </a:extLst>
          </p:cNvPr>
          <p:cNvSpPr txBox="1"/>
          <p:nvPr/>
        </p:nvSpPr>
        <p:spPr>
          <a:xfrm>
            <a:off x="838200" y="3195978"/>
            <a:ext cx="2293034" cy="1477328"/>
          </a:xfrm>
          <a:prstGeom prst="rect">
            <a:avLst/>
          </a:prstGeom>
          <a:ln>
            <a:solidFill>
              <a:srgbClr val="21DD88"/>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92D050"/>
                </a:solidFill>
              </a:rPr>
              <a:t>Dr.Noor only comment about this illustration was that this drug is VERY dangerous. </a:t>
            </a:r>
          </a:p>
        </p:txBody>
      </p:sp>
    </p:spTree>
    <p:extLst>
      <p:ext uri="{BB962C8B-B14F-4D97-AF65-F5344CB8AC3E}">
        <p14:creationId xmlns:p14="http://schemas.microsoft.com/office/powerpoint/2010/main" val="272145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03479-B86E-4C1D-881B-C24D64A06E3A}"/>
              </a:ext>
            </a:extLst>
          </p:cNvPr>
          <p:cNvSpPr>
            <a:spLocks noGrp="1"/>
          </p:cNvSpPr>
          <p:nvPr>
            <p:ph type="title"/>
          </p:nvPr>
        </p:nvSpPr>
        <p:spPr/>
        <p:txBody>
          <a:bodyPr/>
          <a:lstStyle/>
          <a:p>
            <a:r>
              <a:rPr lang="en-US" dirty="0"/>
              <a:t>Cont.</a:t>
            </a:r>
          </a:p>
        </p:txBody>
      </p:sp>
      <p:sp>
        <p:nvSpPr>
          <p:cNvPr id="4" name="Slide Number Placeholder 3">
            <a:extLst>
              <a:ext uri="{FF2B5EF4-FFF2-40B4-BE49-F238E27FC236}">
                <a16:creationId xmlns:a16="http://schemas.microsoft.com/office/drawing/2014/main" xmlns="" id="{A050D32D-CD82-4159-84C8-80640AA11BC4}"/>
              </a:ext>
            </a:extLst>
          </p:cNvPr>
          <p:cNvSpPr>
            <a:spLocks noGrp="1"/>
          </p:cNvSpPr>
          <p:nvPr>
            <p:ph type="sldNum" sz="quarter" idx="12"/>
          </p:nvPr>
        </p:nvSpPr>
        <p:spPr/>
        <p:txBody>
          <a:bodyPr/>
          <a:lstStyle/>
          <a:p>
            <a:fld id="{9E1143D2-7729-415D-BA90-A0A4CB8B4AF3}" type="slidenum">
              <a:rPr lang="en-US" smtClean="0"/>
              <a:t>15</a:t>
            </a:fld>
            <a:endParaRPr lang="en-US"/>
          </a:p>
        </p:txBody>
      </p:sp>
      <p:sp>
        <p:nvSpPr>
          <p:cNvPr id="5" name="TextBox 4">
            <a:extLst>
              <a:ext uri="{FF2B5EF4-FFF2-40B4-BE49-F238E27FC236}">
                <a16:creationId xmlns:a16="http://schemas.microsoft.com/office/drawing/2014/main" xmlns="" id="{026265B7-F633-4262-A8AA-E206DF555364}"/>
              </a:ext>
            </a:extLst>
          </p:cNvPr>
          <p:cNvSpPr txBox="1"/>
          <p:nvPr/>
        </p:nvSpPr>
        <p:spPr>
          <a:xfrm>
            <a:off x="838200" y="1197899"/>
            <a:ext cx="5870713" cy="646331"/>
          </a:xfrm>
          <a:prstGeom prst="rect">
            <a:avLst/>
          </a:prstGeom>
          <a:noFill/>
        </p:spPr>
        <p:txBody>
          <a:bodyPr wrap="square" rtlCol="0">
            <a:spAutoFit/>
          </a:bodyPr>
          <a:lstStyle/>
          <a:p>
            <a:r>
              <a:rPr lang="en-US" dirty="0"/>
              <a:t>Sometimes you HAVE to hospitalize the patients for the following reasons:</a:t>
            </a:r>
          </a:p>
        </p:txBody>
      </p:sp>
      <p:sp>
        <p:nvSpPr>
          <p:cNvPr id="6" name="TextBox 5">
            <a:extLst>
              <a:ext uri="{FF2B5EF4-FFF2-40B4-BE49-F238E27FC236}">
                <a16:creationId xmlns:a16="http://schemas.microsoft.com/office/drawing/2014/main" xmlns="" id="{A678E8A5-3223-46D8-8A0F-97DCCC9807B8}"/>
              </a:ext>
            </a:extLst>
          </p:cNvPr>
          <p:cNvSpPr txBox="1"/>
          <p:nvPr/>
        </p:nvSpPr>
        <p:spPr>
          <a:xfrm>
            <a:off x="838200" y="2054088"/>
            <a:ext cx="7938052" cy="3139321"/>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00B0F0"/>
                </a:solidFill>
              </a:rPr>
              <a:t>1. </a:t>
            </a:r>
            <a:r>
              <a:rPr lang="en-US" dirty="0"/>
              <a:t>When the illness is new, to rule out alternative diagnoses and to stabilize the dosage of antipsychotic medication</a:t>
            </a:r>
          </a:p>
          <a:p>
            <a:r>
              <a:rPr lang="en-US" dirty="0">
                <a:solidFill>
                  <a:srgbClr val="00B0F0"/>
                </a:solidFill>
              </a:rPr>
              <a:t>2. </a:t>
            </a:r>
            <a:r>
              <a:rPr lang="en-US" dirty="0"/>
              <a:t>For special medical procedures such as electroconvulsive therapy</a:t>
            </a:r>
          </a:p>
          <a:p>
            <a:r>
              <a:rPr lang="en-US" dirty="0">
                <a:solidFill>
                  <a:srgbClr val="00B0F0"/>
                </a:solidFill>
              </a:rPr>
              <a:t>3. </a:t>
            </a:r>
            <a:r>
              <a:rPr lang="en-US" dirty="0"/>
              <a:t>When aggressive or assaultive behavior presents a danger to the patient or others</a:t>
            </a:r>
          </a:p>
          <a:p>
            <a:r>
              <a:rPr lang="en-US" dirty="0">
                <a:solidFill>
                  <a:srgbClr val="00B0F0"/>
                </a:solidFill>
              </a:rPr>
              <a:t>4. </a:t>
            </a:r>
            <a:r>
              <a:rPr lang="en-US" dirty="0"/>
              <a:t>When the patient becomes suicidal</a:t>
            </a:r>
          </a:p>
          <a:p>
            <a:r>
              <a:rPr lang="en-US" dirty="0">
                <a:solidFill>
                  <a:srgbClr val="00B0F0"/>
                </a:solidFill>
              </a:rPr>
              <a:t>5. </a:t>
            </a:r>
            <a:r>
              <a:rPr lang="en-US" dirty="0"/>
              <a:t>When the patient is unable to properly care for himself or herself (</a:t>
            </a:r>
            <a:r>
              <a:rPr lang="en-US" dirty="0" err="1"/>
              <a:t>e.g.,refuses</a:t>
            </a:r>
            <a:r>
              <a:rPr lang="en-US" dirty="0"/>
              <a:t> to eat or take fluids)</a:t>
            </a:r>
          </a:p>
          <a:p>
            <a:r>
              <a:rPr lang="en-US" dirty="0">
                <a:solidFill>
                  <a:srgbClr val="00B0F0"/>
                </a:solidFill>
              </a:rPr>
              <a:t>6. </a:t>
            </a:r>
            <a:r>
              <a:rPr lang="en-US" dirty="0"/>
              <a:t>When medication side effects become disabling or potentially life</a:t>
            </a:r>
          </a:p>
          <a:p>
            <a:r>
              <a:rPr lang="en-US" dirty="0"/>
              <a:t>  threatening (</a:t>
            </a:r>
            <a:r>
              <a:rPr lang="en-US" dirty="0" err="1"/>
              <a:t>e.g</a:t>
            </a:r>
            <a:r>
              <a:rPr lang="en-US" dirty="0"/>
              <a:t>, neuroleptic malignant syndrome)</a:t>
            </a:r>
          </a:p>
          <a:p>
            <a:endParaRPr lang="en-US" dirty="0"/>
          </a:p>
        </p:txBody>
      </p:sp>
    </p:spTree>
    <p:extLst>
      <p:ext uri="{BB962C8B-B14F-4D97-AF65-F5344CB8AC3E}">
        <p14:creationId xmlns:p14="http://schemas.microsoft.com/office/powerpoint/2010/main" val="339505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92F89-6E71-413B-BC45-5A0E0196CA67}"/>
              </a:ext>
            </a:extLst>
          </p:cNvPr>
          <p:cNvSpPr>
            <a:spLocks noGrp="1"/>
          </p:cNvSpPr>
          <p:nvPr>
            <p:ph type="title"/>
          </p:nvPr>
        </p:nvSpPr>
        <p:spPr>
          <a:xfrm>
            <a:off x="402102" y="195502"/>
            <a:ext cx="10515600" cy="1325563"/>
          </a:xfrm>
        </p:spPr>
        <p:txBody>
          <a:bodyPr/>
          <a:lstStyle/>
          <a:p>
            <a:r>
              <a:rPr lang="en-US" dirty="0"/>
              <a:t>Information mentioned only in males’ slides </a:t>
            </a:r>
          </a:p>
        </p:txBody>
      </p:sp>
      <p:sp>
        <p:nvSpPr>
          <p:cNvPr id="4" name="Slide Number Placeholder 3">
            <a:extLst>
              <a:ext uri="{FF2B5EF4-FFF2-40B4-BE49-F238E27FC236}">
                <a16:creationId xmlns:a16="http://schemas.microsoft.com/office/drawing/2014/main" xmlns="" id="{BBCA724E-5E30-48CB-BC0A-5296A4742C9B}"/>
              </a:ext>
            </a:extLst>
          </p:cNvPr>
          <p:cNvSpPr>
            <a:spLocks noGrp="1"/>
          </p:cNvSpPr>
          <p:nvPr>
            <p:ph type="sldNum" sz="quarter" idx="12"/>
          </p:nvPr>
        </p:nvSpPr>
        <p:spPr/>
        <p:txBody>
          <a:bodyPr/>
          <a:lstStyle/>
          <a:p>
            <a:fld id="{9E1143D2-7729-415D-BA90-A0A4CB8B4AF3}" type="slidenum">
              <a:rPr lang="en-US" smtClean="0"/>
              <a:t>16</a:t>
            </a:fld>
            <a:endParaRPr lang="en-US"/>
          </a:p>
        </p:txBody>
      </p:sp>
      <p:pic>
        <p:nvPicPr>
          <p:cNvPr id="9" name="Picture 8">
            <a:extLst>
              <a:ext uri="{FF2B5EF4-FFF2-40B4-BE49-F238E27FC236}">
                <a16:creationId xmlns:a16="http://schemas.microsoft.com/office/drawing/2014/main" xmlns="" id="{77E6A314-4F72-49D8-8D57-E0EF36923AA2}"/>
              </a:ext>
            </a:extLst>
          </p:cNvPr>
          <p:cNvPicPr>
            <a:picLocks noChangeAspect="1"/>
          </p:cNvPicPr>
          <p:nvPr/>
        </p:nvPicPr>
        <p:blipFill rotWithShape="1">
          <a:blip r:embed="rId2">
            <a:extLst>
              <a:ext uri="{28A0092B-C50C-407E-A947-70E740481C1C}">
                <a14:useLocalDpi xmlns:a14="http://schemas.microsoft.com/office/drawing/2010/main" val="0"/>
              </a:ext>
            </a:extLst>
          </a:blip>
          <a:srcRect l="9387" r="9271"/>
          <a:stretch/>
        </p:blipFill>
        <p:spPr>
          <a:xfrm>
            <a:off x="402102" y="1652497"/>
            <a:ext cx="5450058" cy="4187613"/>
          </a:xfrm>
          <a:prstGeom prst="rect">
            <a:avLst/>
          </a:prstGeom>
        </p:spPr>
      </p:pic>
      <p:pic>
        <p:nvPicPr>
          <p:cNvPr id="11" name="Picture 10">
            <a:extLst>
              <a:ext uri="{FF2B5EF4-FFF2-40B4-BE49-F238E27FC236}">
                <a16:creationId xmlns:a16="http://schemas.microsoft.com/office/drawing/2014/main" xmlns="" id="{4B72641C-498B-4C0F-BD1E-AA2D7BAE9DEB}"/>
              </a:ext>
            </a:extLst>
          </p:cNvPr>
          <p:cNvPicPr>
            <a:picLocks noChangeAspect="1"/>
          </p:cNvPicPr>
          <p:nvPr/>
        </p:nvPicPr>
        <p:blipFill rotWithShape="1">
          <a:blip r:embed="rId3">
            <a:extLst>
              <a:ext uri="{28A0092B-C50C-407E-A947-70E740481C1C}">
                <a14:useLocalDpi xmlns:a14="http://schemas.microsoft.com/office/drawing/2010/main" val="0"/>
              </a:ext>
            </a:extLst>
          </a:blip>
          <a:srcRect l="9733" r="15502"/>
          <a:stretch/>
        </p:blipFill>
        <p:spPr>
          <a:xfrm>
            <a:off x="6225256" y="1521065"/>
            <a:ext cx="5549401" cy="4639013"/>
          </a:xfrm>
          <a:prstGeom prst="rect">
            <a:avLst/>
          </a:prstGeom>
        </p:spPr>
      </p:pic>
    </p:spTree>
    <p:extLst>
      <p:ext uri="{BB962C8B-B14F-4D97-AF65-F5344CB8AC3E}">
        <p14:creationId xmlns:p14="http://schemas.microsoft.com/office/powerpoint/2010/main" val="215672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FF111-49F5-4EBA-8CC2-E4DE118AFE92}"/>
              </a:ext>
            </a:extLst>
          </p:cNvPr>
          <p:cNvSpPr>
            <a:spLocks noGrp="1"/>
          </p:cNvSpPr>
          <p:nvPr>
            <p:ph type="title"/>
          </p:nvPr>
        </p:nvSpPr>
        <p:spPr/>
        <p:txBody>
          <a:bodyPr/>
          <a:lstStyle/>
          <a:p>
            <a:r>
              <a:rPr lang="en-US" dirty="0"/>
              <a:t>Cont.</a:t>
            </a:r>
          </a:p>
        </p:txBody>
      </p:sp>
      <p:sp>
        <p:nvSpPr>
          <p:cNvPr id="4" name="Slide Number Placeholder 3">
            <a:extLst>
              <a:ext uri="{FF2B5EF4-FFF2-40B4-BE49-F238E27FC236}">
                <a16:creationId xmlns:a16="http://schemas.microsoft.com/office/drawing/2014/main" xmlns="" id="{6F991A31-2CE9-4048-A77D-A0C1549BE0B8}"/>
              </a:ext>
            </a:extLst>
          </p:cNvPr>
          <p:cNvSpPr>
            <a:spLocks noGrp="1"/>
          </p:cNvSpPr>
          <p:nvPr>
            <p:ph type="sldNum" sz="quarter" idx="12"/>
          </p:nvPr>
        </p:nvSpPr>
        <p:spPr/>
        <p:txBody>
          <a:bodyPr/>
          <a:lstStyle/>
          <a:p>
            <a:fld id="{9E1143D2-7729-415D-BA90-A0A4CB8B4AF3}" type="slidenum">
              <a:rPr lang="en-US" smtClean="0"/>
              <a:t>17</a:t>
            </a:fld>
            <a:endParaRPr lang="en-US"/>
          </a:p>
        </p:txBody>
      </p:sp>
      <p:pic>
        <p:nvPicPr>
          <p:cNvPr id="6" name="Picture 5">
            <a:extLst>
              <a:ext uri="{FF2B5EF4-FFF2-40B4-BE49-F238E27FC236}">
                <a16:creationId xmlns:a16="http://schemas.microsoft.com/office/drawing/2014/main" xmlns="" id="{B92F9628-88A9-4459-BC01-B7FECB3A6AE2}"/>
              </a:ext>
            </a:extLst>
          </p:cNvPr>
          <p:cNvPicPr>
            <a:picLocks noChangeAspect="1"/>
          </p:cNvPicPr>
          <p:nvPr/>
        </p:nvPicPr>
        <p:blipFill rotWithShape="1">
          <a:blip r:embed="rId2">
            <a:extLst>
              <a:ext uri="{28A0092B-C50C-407E-A947-70E740481C1C}">
                <a14:useLocalDpi xmlns:a14="http://schemas.microsoft.com/office/drawing/2010/main" val="0"/>
              </a:ext>
            </a:extLst>
          </a:blip>
          <a:srcRect l="9733" r="9617"/>
          <a:stretch/>
        </p:blipFill>
        <p:spPr>
          <a:xfrm>
            <a:off x="2865347" y="367780"/>
            <a:ext cx="7727625" cy="5988570"/>
          </a:xfrm>
          <a:prstGeom prst="rect">
            <a:avLst/>
          </a:prstGeom>
        </p:spPr>
      </p:pic>
    </p:spTree>
    <p:extLst>
      <p:ext uri="{BB962C8B-B14F-4D97-AF65-F5344CB8AC3E}">
        <p14:creationId xmlns:p14="http://schemas.microsoft.com/office/powerpoint/2010/main" val="293796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9C57BBC-DC49-467E-AC48-8A9832D1DBCF}"/>
              </a:ext>
            </a:extLst>
          </p:cNvPr>
          <p:cNvSpPr>
            <a:spLocks noGrp="1"/>
          </p:cNvSpPr>
          <p:nvPr>
            <p:ph type="sldNum" sz="quarter" idx="12"/>
          </p:nvPr>
        </p:nvSpPr>
        <p:spPr/>
        <p:txBody>
          <a:bodyPr/>
          <a:lstStyle/>
          <a:p>
            <a:fld id="{9E1143D2-7729-415D-BA90-A0A4CB8B4AF3}" type="slidenum">
              <a:rPr lang="en-US" smtClean="0"/>
              <a:t>18</a:t>
            </a:fld>
            <a:endParaRPr lang="en-US"/>
          </a:p>
        </p:txBody>
      </p:sp>
      <p:pic>
        <p:nvPicPr>
          <p:cNvPr id="17" name="Picture 16">
            <a:extLst>
              <a:ext uri="{FF2B5EF4-FFF2-40B4-BE49-F238E27FC236}">
                <a16:creationId xmlns:a16="http://schemas.microsoft.com/office/drawing/2014/main" xmlns="" id="{F4AF2852-2F65-4CFC-B305-6E615745E63A}"/>
              </a:ext>
            </a:extLst>
          </p:cNvPr>
          <p:cNvPicPr>
            <a:picLocks noChangeAspect="1"/>
          </p:cNvPicPr>
          <p:nvPr/>
        </p:nvPicPr>
        <p:blipFill>
          <a:blip r:embed="rId2"/>
          <a:stretch>
            <a:fillRect/>
          </a:stretch>
        </p:blipFill>
        <p:spPr>
          <a:xfrm>
            <a:off x="-649357" y="363328"/>
            <a:ext cx="11589795" cy="6175584"/>
          </a:xfrm>
          <a:prstGeom prst="rect">
            <a:avLst/>
          </a:prstGeom>
        </p:spPr>
      </p:pic>
    </p:spTree>
    <p:extLst>
      <p:ext uri="{BB962C8B-B14F-4D97-AF65-F5344CB8AC3E}">
        <p14:creationId xmlns:p14="http://schemas.microsoft.com/office/powerpoint/2010/main" val="321554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DFBF9-89BF-4BE0-8F0E-BE8179ECEF88}"/>
              </a:ext>
            </a:extLst>
          </p:cNvPr>
          <p:cNvSpPr>
            <a:spLocks noGrp="1"/>
          </p:cNvSpPr>
          <p:nvPr>
            <p:ph type="title"/>
          </p:nvPr>
        </p:nvSpPr>
        <p:spPr>
          <a:xfrm>
            <a:off x="182180" y="-45972"/>
            <a:ext cx="10515600" cy="1325563"/>
          </a:xfrm>
        </p:spPr>
        <p:txBody>
          <a:bodyPr/>
          <a:lstStyle/>
          <a:p>
            <a:r>
              <a:rPr lang="en-US" b="1" dirty="0"/>
              <a:t>Summary:</a:t>
            </a:r>
          </a:p>
        </p:txBody>
      </p:sp>
      <p:sp>
        <p:nvSpPr>
          <p:cNvPr id="4" name="Slide Number Placeholder 3">
            <a:extLst>
              <a:ext uri="{FF2B5EF4-FFF2-40B4-BE49-F238E27FC236}">
                <a16:creationId xmlns:a16="http://schemas.microsoft.com/office/drawing/2014/main" xmlns="" id="{744196B4-5364-483B-9CD6-FD3935E2B58E}"/>
              </a:ext>
            </a:extLst>
          </p:cNvPr>
          <p:cNvSpPr>
            <a:spLocks noGrp="1"/>
          </p:cNvSpPr>
          <p:nvPr>
            <p:ph type="sldNum" sz="quarter" idx="12"/>
          </p:nvPr>
        </p:nvSpPr>
        <p:spPr/>
        <p:txBody>
          <a:bodyPr/>
          <a:lstStyle/>
          <a:p>
            <a:fld id="{9E1143D2-7729-415D-BA90-A0A4CB8B4AF3}" type="slidenum">
              <a:rPr lang="en-US" smtClean="0"/>
              <a:t>19</a:t>
            </a:fld>
            <a:endParaRPr lang="en-US"/>
          </a:p>
        </p:txBody>
      </p:sp>
      <p:sp>
        <p:nvSpPr>
          <p:cNvPr id="5" name="مستطيل 2">
            <a:extLst>
              <a:ext uri="{FF2B5EF4-FFF2-40B4-BE49-F238E27FC236}">
                <a16:creationId xmlns:a16="http://schemas.microsoft.com/office/drawing/2014/main" xmlns="" id="{BF9DE7DC-E6C5-4459-9165-106319827865}"/>
              </a:ext>
            </a:extLst>
          </p:cNvPr>
          <p:cNvSpPr/>
          <p:nvPr/>
        </p:nvSpPr>
        <p:spPr>
          <a:xfrm>
            <a:off x="630236" y="1279591"/>
            <a:ext cx="11349729" cy="4524315"/>
          </a:xfrm>
          <a:prstGeom prst="rect">
            <a:avLst/>
          </a:prstGeom>
        </p:spPr>
        <p:txBody>
          <a:bodyPr wrap="square">
            <a:spAutoFit/>
          </a:bodyPr>
          <a:lstStyle/>
          <a:p>
            <a:pPr marL="285750" indent="-285750">
              <a:buFont typeface="Courier New" panose="02070309020205020404" pitchFamily="49" charset="0"/>
              <a:buChar char="o"/>
            </a:pPr>
            <a:r>
              <a:rPr lang="en-US" dirty="0"/>
              <a:t>Schizophrenia is serious mental illnesses and It is not a single disease but a group of disorders.</a:t>
            </a:r>
          </a:p>
          <a:p>
            <a:pPr marL="285750" indent="-285750">
              <a:buFont typeface="Courier New" panose="02070309020205020404" pitchFamily="49" charset="0"/>
              <a:buChar char="o"/>
            </a:pPr>
            <a:r>
              <a:rPr lang="en-US" dirty="0"/>
              <a:t>Worldwide prevalence of schizophrenia is about </a:t>
            </a:r>
            <a:r>
              <a:rPr lang="en-US" b="1" u="sng" dirty="0"/>
              <a:t>0.5%–1.9%</a:t>
            </a:r>
            <a:r>
              <a:rPr lang="en-US" dirty="0"/>
              <a:t>.</a:t>
            </a:r>
          </a:p>
          <a:p>
            <a:pPr marL="285750" indent="-285750">
              <a:buFont typeface="Courier New" panose="02070309020205020404" pitchFamily="49" charset="0"/>
              <a:buChar char="o"/>
            </a:pPr>
            <a:r>
              <a:rPr lang="en-US" dirty="0"/>
              <a:t>Characterized by </a:t>
            </a:r>
            <a:r>
              <a:rPr lang="en-US" b="1" u="sng" dirty="0"/>
              <a:t>loss of contact with reality</a:t>
            </a:r>
            <a:r>
              <a:rPr lang="en-US" dirty="0"/>
              <a:t>, including delusions, hallucinations(most common </a:t>
            </a:r>
            <a:r>
              <a:rPr lang="en-US" b="1" u="sng" dirty="0"/>
              <a:t>Auditory</a:t>
            </a:r>
            <a:r>
              <a:rPr lang="en-US" dirty="0"/>
              <a:t>), disorganized speech and behavior, and negative symptoms.</a:t>
            </a:r>
          </a:p>
          <a:p>
            <a:pPr marL="285750" indent="-285750">
              <a:buFont typeface="Courier New" panose="02070309020205020404" pitchFamily="49" charset="0"/>
              <a:buChar char="o"/>
            </a:pPr>
            <a:r>
              <a:rPr lang="en-US" dirty="0"/>
              <a:t>Duration of at least 6 months</a:t>
            </a:r>
          </a:p>
          <a:p>
            <a:pPr marL="285750" indent="-285750">
              <a:buFont typeface="Courier New" panose="02070309020205020404" pitchFamily="49" charset="0"/>
              <a:buChar char="o"/>
            </a:pPr>
            <a:r>
              <a:rPr lang="en-US" dirty="0"/>
              <a:t>Exact etiology is </a:t>
            </a:r>
            <a:r>
              <a:rPr lang="en-US" b="1" u="sng" dirty="0"/>
              <a:t>unknown</a:t>
            </a:r>
            <a:r>
              <a:rPr lang="en-US" b="1" dirty="0"/>
              <a:t>.</a:t>
            </a:r>
          </a:p>
          <a:p>
            <a:pPr marL="285750" indent="-285750">
              <a:buFont typeface="Courier New" panose="02070309020205020404" pitchFamily="49" charset="0"/>
              <a:buChar char="o"/>
            </a:pPr>
            <a:r>
              <a:rPr lang="en-US" dirty="0"/>
              <a:t>Family important role for development of schizophrenia(</a:t>
            </a:r>
            <a:r>
              <a:rPr lang="en-US" b="1" dirty="0"/>
              <a:t>High Expressed Emotion family : increase risk of relapse</a:t>
            </a:r>
            <a:r>
              <a:rPr lang="en-US" dirty="0"/>
              <a:t>).</a:t>
            </a:r>
            <a:endParaRPr lang="en-US" b="1" dirty="0"/>
          </a:p>
          <a:p>
            <a:pPr marL="285750" indent="-285750">
              <a:buFont typeface="Courier New" panose="02070309020205020404" pitchFamily="49" charset="0"/>
              <a:buChar char="o"/>
            </a:pPr>
            <a:r>
              <a:rPr lang="en-US" dirty="0"/>
              <a:t>Many biological factors seem involved  </a:t>
            </a:r>
            <a:r>
              <a:rPr lang="en-US" b="1" dirty="0"/>
              <a:t>Dopamine</a:t>
            </a:r>
          </a:p>
          <a:p>
            <a:r>
              <a:rPr lang="en-US" b="1" dirty="0"/>
              <a:t>Hypothesis and Other Neurotransmitters </a:t>
            </a:r>
            <a:r>
              <a:rPr lang="en-US" dirty="0"/>
              <a:t>(Serotonin, Norepinephrine, GABA,Acetylcholine, Glutamate and Neuropeptides)</a:t>
            </a:r>
          </a:p>
          <a:p>
            <a:pPr marL="571500" indent="-571500">
              <a:buFont typeface="Courier New" panose="02070309020205020404" pitchFamily="49" charset="0"/>
              <a:buChar char="o"/>
            </a:pPr>
            <a:r>
              <a:rPr lang="en-US" dirty="0"/>
              <a:t>There are  Differential Diagnosis : </a:t>
            </a:r>
            <a:r>
              <a:rPr lang="en-US" b="1" dirty="0"/>
              <a:t>Primary disorders </a:t>
            </a:r>
            <a:r>
              <a:rPr lang="en-US" dirty="0"/>
              <a:t>like</a:t>
            </a:r>
            <a:r>
              <a:rPr lang="en-US" b="1" dirty="0"/>
              <a:t> </a:t>
            </a:r>
            <a:r>
              <a:rPr lang="en-US" dirty="0"/>
              <a:t>(Schizophreniform disorder, Brief psychotic disorder , Schizoaffective disorder) and </a:t>
            </a:r>
            <a:r>
              <a:rPr lang="en-US" b="1" dirty="0"/>
              <a:t>Secondary disorders  </a:t>
            </a:r>
            <a:r>
              <a:rPr lang="en-US" dirty="0"/>
              <a:t>like (Substance-induced disorders , Psychotic disorders due to another medical disorder)</a:t>
            </a:r>
          </a:p>
          <a:p>
            <a:pPr marL="571500" indent="-571500">
              <a:buFont typeface="Courier New" panose="02070309020205020404" pitchFamily="49" charset="0"/>
              <a:buChar char="o"/>
            </a:pPr>
            <a:r>
              <a:rPr lang="en-US" b="1" dirty="0"/>
              <a:t>Treatment :</a:t>
            </a:r>
            <a:r>
              <a:rPr lang="en-US" dirty="0"/>
              <a:t>1.Biological therapies 2.Hospitalization(Indications</a:t>
            </a:r>
            <a:r>
              <a:rPr lang="en-US" b="1" dirty="0"/>
              <a:t>: Diagnostic purpose</a:t>
            </a:r>
            <a:r>
              <a:rPr lang="en-US" dirty="0"/>
              <a:t>, </a:t>
            </a:r>
            <a:r>
              <a:rPr lang="en-US" b="1" dirty="0"/>
              <a:t>Patient &amp; other's safety</a:t>
            </a:r>
            <a:r>
              <a:rPr lang="en-US" dirty="0"/>
              <a:t>, Initiating or stabilizing </a:t>
            </a:r>
            <a:r>
              <a:rPr lang="en-US" b="1" dirty="0"/>
              <a:t>medications</a:t>
            </a:r>
            <a:r>
              <a:rPr lang="en-US" dirty="0"/>
              <a:t>, patient is ​</a:t>
            </a:r>
            <a:r>
              <a:rPr lang="en-US" b="1" dirty="0"/>
              <a:t>unable to properly care for himself </a:t>
            </a:r>
            <a:r>
              <a:rPr lang="en-US" dirty="0"/>
              <a:t/>
            </a:r>
            <a:br>
              <a:rPr lang="en-US" dirty="0"/>
            </a:br>
            <a:r>
              <a:rPr lang="en-US" dirty="0"/>
              <a:t>,When medication side effects ​ ​become ​</a:t>
            </a:r>
            <a:r>
              <a:rPr lang="en-US" b="1" dirty="0"/>
              <a:t>life threatening </a:t>
            </a:r>
            <a:r>
              <a:rPr lang="en-US" dirty="0"/>
              <a:t>) 3.Psychosocial therapies(</a:t>
            </a:r>
            <a:r>
              <a:rPr lang="en-US" b="1" dirty="0"/>
              <a:t>Social skills training </a:t>
            </a:r>
            <a:r>
              <a:rPr lang="en-US" b="1" u="sng" dirty="0"/>
              <a:t>SST</a:t>
            </a:r>
            <a:r>
              <a:rPr lang="en-US" b="1" dirty="0"/>
              <a:t> )</a:t>
            </a:r>
            <a:endParaRPr lang="en-US" dirty="0"/>
          </a:p>
        </p:txBody>
      </p:sp>
    </p:spTree>
    <p:extLst>
      <p:ext uri="{BB962C8B-B14F-4D97-AF65-F5344CB8AC3E}">
        <p14:creationId xmlns:p14="http://schemas.microsoft.com/office/powerpoint/2010/main" val="287365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6" y="182250"/>
            <a:ext cx="10515600" cy="1325563"/>
          </a:xfrm>
        </p:spPr>
        <p:txBody>
          <a:bodyPr/>
          <a:lstStyle/>
          <a:p>
            <a:r>
              <a:rPr lang="en-US" b="1" dirty="0"/>
              <a:t>Objectives:</a:t>
            </a:r>
            <a:endParaRPr lang="ar-SA" b="1" dirty="0"/>
          </a:p>
        </p:txBody>
      </p:sp>
      <p:sp>
        <p:nvSpPr>
          <p:cNvPr id="4" name="Slide Number Placeholder 3"/>
          <p:cNvSpPr>
            <a:spLocks noGrp="1"/>
          </p:cNvSpPr>
          <p:nvPr>
            <p:ph type="sldNum" sz="quarter" idx="12"/>
          </p:nvPr>
        </p:nvSpPr>
        <p:spPr/>
        <p:txBody>
          <a:bodyPr/>
          <a:lstStyle/>
          <a:p>
            <a:fld id="{9E1143D2-7729-415D-BA90-A0A4CB8B4AF3}" type="slidenum">
              <a:rPr lang="en-US" smtClean="0"/>
              <a:t>2</a:t>
            </a:fld>
            <a:endParaRPr lang="en-US"/>
          </a:p>
        </p:txBody>
      </p:sp>
      <p:sp>
        <p:nvSpPr>
          <p:cNvPr id="3" name="TextBox 2">
            <a:extLst>
              <a:ext uri="{FF2B5EF4-FFF2-40B4-BE49-F238E27FC236}">
                <a16:creationId xmlns:a16="http://schemas.microsoft.com/office/drawing/2014/main" xmlns="" id="{8E1EDC98-D1BA-4C1F-8939-5CEC0CC16F17}"/>
              </a:ext>
            </a:extLst>
          </p:cNvPr>
          <p:cNvSpPr txBox="1"/>
          <p:nvPr/>
        </p:nvSpPr>
        <p:spPr>
          <a:xfrm>
            <a:off x="640478" y="1443805"/>
            <a:ext cx="943223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Appreciate that Schizophrenia is a serious, brain illness that needs early intervention and comprehensive management approach.</a:t>
            </a:r>
          </a:p>
          <a:p>
            <a:pPr marL="285750" indent="-285750">
              <a:buFont typeface="Arial" panose="020B0604020202020204" pitchFamily="34" charset="0"/>
              <a:buChar char="•"/>
            </a:pPr>
            <a:r>
              <a:rPr lang="en-US" sz="2400" dirty="0"/>
              <a:t>Enhance knowledge of schizophrenia including epidemiology, etiology, diagnosis and management.</a:t>
            </a:r>
          </a:p>
          <a:p>
            <a:pPr marL="285750" indent="-285750">
              <a:buFont typeface="Arial" panose="020B0604020202020204" pitchFamily="34" charset="0"/>
              <a:buChar char="•"/>
            </a:pPr>
            <a:r>
              <a:rPr lang="en-US" sz="2400" dirty="0"/>
              <a:t>Acquire preliminary skills to evaluate and intervene adequately to manage schizophrenia patients. </a:t>
            </a:r>
          </a:p>
        </p:txBody>
      </p:sp>
    </p:spTree>
    <p:extLst>
      <p:ext uri="{BB962C8B-B14F-4D97-AF65-F5344CB8AC3E}">
        <p14:creationId xmlns:p14="http://schemas.microsoft.com/office/powerpoint/2010/main" val="354319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289EB-19B2-4573-ACE7-05E05C4C29F3}"/>
              </a:ext>
            </a:extLst>
          </p:cNvPr>
          <p:cNvSpPr>
            <a:spLocks noGrp="1"/>
          </p:cNvSpPr>
          <p:nvPr>
            <p:ph type="title"/>
          </p:nvPr>
        </p:nvSpPr>
        <p:spPr>
          <a:xfrm>
            <a:off x="2538984" y="102294"/>
            <a:ext cx="10515600" cy="1325563"/>
          </a:xfrm>
        </p:spPr>
        <p:txBody>
          <a:bodyPr/>
          <a:lstStyle/>
          <a:p>
            <a:r>
              <a:rPr lang="en-US" b="1" dirty="0"/>
              <a:t>Depression VS Schizophrenia: </a:t>
            </a:r>
          </a:p>
        </p:txBody>
      </p:sp>
      <p:sp>
        <p:nvSpPr>
          <p:cNvPr id="4" name="Slide Number Placeholder 3">
            <a:extLst>
              <a:ext uri="{FF2B5EF4-FFF2-40B4-BE49-F238E27FC236}">
                <a16:creationId xmlns:a16="http://schemas.microsoft.com/office/drawing/2014/main" xmlns="" id="{29EECE3A-A32D-42B3-B92B-1EE450A4891B}"/>
              </a:ext>
            </a:extLst>
          </p:cNvPr>
          <p:cNvSpPr>
            <a:spLocks noGrp="1"/>
          </p:cNvSpPr>
          <p:nvPr>
            <p:ph type="sldNum" sz="quarter" idx="12"/>
          </p:nvPr>
        </p:nvSpPr>
        <p:spPr/>
        <p:txBody>
          <a:bodyPr/>
          <a:lstStyle/>
          <a:p>
            <a:fld id="{9E1143D2-7729-415D-BA90-A0A4CB8B4AF3}" type="slidenum">
              <a:rPr lang="en-US" smtClean="0"/>
              <a:t>20</a:t>
            </a:fld>
            <a:endParaRPr lang="en-US"/>
          </a:p>
        </p:txBody>
      </p:sp>
      <p:pic>
        <p:nvPicPr>
          <p:cNvPr id="6" name="Picture 5">
            <a:extLst>
              <a:ext uri="{FF2B5EF4-FFF2-40B4-BE49-F238E27FC236}">
                <a16:creationId xmlns:a16="http://schemas.microsoft.com/office/drawing/2014/main" xmlns="" id="{B80C9442-E03E-4200-82E6-4BC2A091656E}"/>
              </a:ext>
            </a:extLst>
          </p:cNvPr>
          <p:cNvPicPr>
            <a:picLocks noChangeAspect="1"/>
          </p:cNvPicPr>
          <p:nvPr/>
        </p:nvPicPr>
        <p:blipFill>
          <a:blip r:embed="rId2"/>
          <a:stretch>
            <a:fillRect/>
          </a:stretch>
        </p:blipFill>
        <p:spPr>
          <a:xfrm>
            <a:off x="1016140" y="1159781"/>
            <a:ext cx="9652790" cy="5557853"/>
          </a:xfrm>
          <a:prstGeom prst="rect">
            <a:avLst/>
          </a:prstGeom>
        </p:spPr>
      </p:pic>
      <p:sp>
        <p:nvSpPr>
          <p:cNvPr id="7" name="Right Brace 6">
            <a:extLst>
              <a:ext uri="{FF2B5EF4-FFF2-40B4-BE49-F238E27FC236}">
                <a16:creationId xmlns:a16="http://schemas.microsoft.com/office/drawing/2014/main" xmlns="" id="{D0690012-ED1D-479A-9CE6-2B5B31C678DD}"/>
              </a:ext>
            </a:extLst>
          </p:cNvPr>
          <p:cNvSpPr/>
          <p:nvPr/>
        </p:nvSpPr>
        <p:spPr>
          <a:xfrm>
            <a:off x="8958470" y="3021496"/>
            <a:ext cx="278295" cy="3578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xmlns="" id="{5D45BC4A-EF2A-4626-88F2-DE0BB7FD8B63}"/>
              </a:ext>
            </a:extLst>
          </p:cNvPr>
          <p:cNvSpPr/>
          <p:nvPr/>
        </p:nvSpPr>
        <p:spPr>
          <a:xfrm>
            <a:off x="9369287" y="3538676"/>
            <a:ext cx="457200" cy="5825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349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87EB5-CDA1-41B0-BEA1-BB433586611C}"/>
              </a:ext>
            </a:extLst>
          </p:cNvPr>
          <p:cNvSpPr>
            <a:spLocks noGrp="1"/>
          </p:cNvSpPr>
          <p:nvPr>
            <p:ph type="title"/>
          </p:nvPr>
        </p:nvSpPr>
        <p:spPr>
          <a:xfrm>
            <a:off x="188976" y="-183043"/>
            <a:ext cx="10515600" cy="1325563"/>
          </a:xfrm>
        </p:spPr>
        <p:txBody>
          <a:bodyPr/>
          <a:lstStyle/>
          <a:p>
            <a:r>
              <a:rPr lang="en-US" b="1" dirty="0"/>
              <a:t>MCQs:</a:t>
            </a:r>
          </a:p>
        </p:txBody>
      </p:sp>
      <p:sp>
        <p:nvSpPr>
          <p:cNvPr id="4" name="Slide Number Placeholder 3">
            <a:extLst>
              <a:ext uri="{FF2B5EF4-FFF2-40B4-BE49-F238E27FC236}">
                <a16:creationId xmlns:a16="http://schemas.microsoft.com/office/drawing/2014/main" xmlns="" id="{D02EDD39-7F03-45AC-BB5F-D73C0F8D449A}"/>
              </a:ext>
            </a:extLst>
          </p:cNvPr>
          <p:cNvSpPr>
            <a:spLocks noGrp="1"/>
          </p:cNvSpPr>
          <p:nvPr>
            <p:ph type="sldNum" sz="quarter" idx="12"/>
          </p:nvPr>
        </p:nvSpPr>
        <p:spPr/>
        <p:txBody>
          <a:bodyPr/>
          <a:lstStyle/>
          <a:p>
            <a:fld id="{9E1143D2-7729-415D-BA90-A0A4CB8B4AF3}" type="slidenum">
              <a:rPr lang="en-US" smtClean="0"/>
              <a:t>21</a:t>
            </a:fld>
            <a:endParaRPr lang="en-US"/>
          </a:p>
        </p:txBody>
      </p:sp>
      <p:sp>
        <p:nvSpPr>
          <p:cNvPr id="5" name="TextBox 4">
            <a:extLst>
              <a:ext uri="{FF2B5EF4-FFF2-40B4-BE49-F238E27FC236}">
                <a16:creationId xmlns:a16="http://schemas.microsoft.com/office/drawing/2014/main" xmlns="" id="{D4F05740-525A-415C-B623-A06E3F88491F}"/>
              </a:ext>
            </a:extLst>
          </p:cNvPr>
          <p:cNvSpPr txBox="1"/>
          <p:nvPr/>
        </p:nvSpPr>
        <p:spPr>
          <a:xfrm>
            <a:off x="6096000" y="955483"/>
            <a:ext cx="5976730" cy="4339650"/>
          </a:xfrm>
          <a:prstGeom prst="rect">
            <a:avLst/>
          </a:prstGeom>
          <a:noFill/>
        </p:spPr>
        <p:txBody>
          <a:bodyPr wrap="square" rtlCol="0">
            <a:spAutoFit/>
          </a:bodyPr>
          <a:lstStyle/>
          <a:p>
            <a:r>
              <a:rPr lang="en-US" sz="1200" b="1" dirty="0"/>
              <a:t>Q6: aggressive symptoms on the patient due to malfunctioning of:</a:t>
            </a:r>
            <a:r>
              <a:rPr lang="en-US" sz="1200" dirty="0"/>
              <a:t/>
            </a:r>
            <a:br>
              <a:rPr lang="en-US" sz="1200" dirty="0"/>
            </a:br>
            <a:r>
              <a:rPr lang="en-US" sz="1200" dirty="0"/>
              <a:t>A: mesolimbic system </a:t>
            </a:r>
            <a:br>
              <a:rPr lang="en-US" sz="1200" dirty="0"/>
            </a:br>
            <a:r>
              <a:rPr lang="en-US" sz="1200" dirty="0"/>
              <a:t>B: dorsolateral prefrontal cortex </a:t>
            </a:r>
            <a:br>
              <a:rPr lang="en-US" sz="1200" dirty="0"/>
            </a:br>
            <a:r>
              <a:rPr lang="en-US" sz="1200" dirty="0"/>
              <a:t>C: orbitofrontal &amp; amygdala</a:t>
            </a:r>
            <a:br>
              <a:rPr lang="en-US" sz="1200" dirty="0"/>
            </a:br>
            <a:r>
              <a:rPr lang="en-US" sz="1200" dirty="0"/>
              <a:t>D: nucleus </a:t>
            </a:r>
            <a:r>
              <a:rPr lang="en-US" sz="1200" dirty="0" err="1"/>
              <a:t>accumbens</a:t>
            </a:r>
            <a:r>
              <a:rPr lang="en-US" sz="1200" dirty="0"/>
              <a:t/>
            </a:r>
            <a:br>
              <a:rPr lang="en-US" sz="1200" dirty="0"/>
            </a:br>
            <a:r>
              <a:rPr lang="en-US" sz="1200" dirty="0"/>
              <a:t/>
            </a:r>
            <a:br>
              <a:rPr lang="en-US" sz="1200" dirty="0"/>
            </a:br>
            <a:r>
              <a:rPr lang="en-US" sz="1200" b="1" dirty="0"/>
              <a:t>True or false</a:t>
            </a:r>
            <a:br>
              <a:rPr lang="en-US" sz="1200" b="1" dirty="0"/>
            </a:br>
            <a:r>
              <a:rPr lang="en-US" sz="1200" b="1" dirty="0"/>
              <a:t>Q7: early teenagers one of the good outcome in schizophrenia.</a:t>
            </a:r>
            <a:r>
              <a:rPr lang="en-US" sz="1200" dirty="0"/>
              <a:t/>
            </a:r>
            <a:br>
              <a:rPr lang="en-US" sz="1200" dirty="0"/>
            </a:br>
            <a:r>
              <a:rPr lang="en-US" sz="1200" dirty="0"/>
              <a:t>A: T </a:t>
            </a:r>
            <a:br>
              <a:rPr lang="en-US" sz="1200" dirty="0"/>
            </a:br>
            <a:r>
              <a:rPr lang="en-US" sz="1200" dirty="0"/>
              <a:t>B: F </a:t>
            </a:r>
            <a:br>
              <a:rPr lang="en-US" sz="1200" dirty="0"/>
            </a:br>
            <a:r>
              <a:rPr lang="en-US" sz="1200" dirty="0"/>
              <a:t/>
            </a:r>
            <a:br>
              <a:rPr lang="en-US" sz="1200" dirty="0"/>
            </a:br>
            <a:r>
              <a:rPr lang="en-US" sz="1200" b="1" dirty="0"/>
              <a:t>Q8: brief psychotic disorder usually takes less than one month of disturbance</a:t>
            </a:r>
            <a:r>
              <a:rPr lang="en-US" sz="1200" dirty="0"/>
              <a:t/>
            </a:r>
            <a:br>
              <a:rPr lang="en-US" sz="1200" dirty="0"/>
            </a:br>
            <a:r>
              <a:rPr lang="en-US" sz="1200" dirty="0"/>
              <a:t>A: T</a:t>
            </a:r>
            <a:br>
              <a:rPr lang="en-US" sz="1200" dirty="0"/>
            </a:br>
            <a:r>
              <a:rPr lang="en-US" sz="1200" dirty="0"/>
              <a:t>B: F</a:t>
            </a:r>
            <a:br>
              <a:rPr lang="en-US" sz="1200" dirty="0"/>
            </a:br>
            <a:r>
              <a:rPr lang="en-US" sz="1200" dirty="0"/>
              <a:t/>
            </a:r>
            <a:br>
              <a:rPr lang="en-US" sz="1200" dirty="0"/>
            </a:br>
            <a:r>
              <a:rPr lang="en-US" sz="1200" b="1" dirty="0"/>
              <a:t>Q9:High Expressed Emotion  family  increase risk of relapse.</a:t>
            </a:r>
            <a:r>
              <a:rPr lang="en-US" sz="1200" dirty="0"/>
              <a:t/>
            </a:r>
            <a:br>
              <a:rPr lang="en-US" sz="1200" dirty="0"/>
            </a:br>
            <a:r>
              <a:rPr lang="en-US" sz="1200" dirty="0"/>
              <a:t>A: T</a:t>
            </a:r>
            <a:br>
              <a:rPr lang="en-US" sz="1200" dirty="0"/>
            </a:br>
            <a:r>
              <a:rPr lang="en-US" sz="1200" dirty="0"/>
              <a:t>B: F</a:t>
            </a:r>
            <a:br>
              <a:rPr lang="en-US" sz="1200" dirty="0"/>
            </a:br>
            <a:r>
              <a:rPr lang="en-US" sz="1200" dirty="0"/>
              <a:t/>
            </a:r>
            <a:br>
              <a:rPr lang="en-US" sz="1200" dirty="0"/>
            </a:br>
            <a:r>
              <a:rPr lang="en-US" sz="1200" b="1" dirty="0"/>
              <a:t>Q10:worldwide prevalence of schizophrenia is about 1%-2%</a:t>
            </a:r>
            <a:r>
              <a:rPr lang="en-US" sz="1200" dirty="0"/>
              <a:t/>
            </a:r>
            <a:br>
              <a:rPr lang="en-US" sz="1200" dirty="0"/>
            </a:br>
            <a:r>
              <a:rPr lang="en-US" sz="1200" dirty="0"/>
              <a:t>A: T</a:t>
            </a:r>
            <a:br>
              <a:rPr lang="en-US" sz="1200" dirty="0"/>
            </a:br>
            <a:r>
              <a:rPr lang="en-US" sz="1200" dirty="0"/>
              <a:t>B: F</a:t>
            </a:r>
            <a:br>
              <a:rPr lang="en-US" sz="1200" dirty="0"/>
            </a:br>
            <a:endParaRPr lang="en-US" sz="1200" dirty="0"/>
          </a:p>
        </p:txBody>
      </p:sp>
      <p:sp>
        <p:nvSpPr>
          <p:cNvPr id="8" name="TextBox 7">
            <a:extLst>
              <a:ext uri="{FF2B5EF4-FFF2-40B4-BE49-F238E27FC236}">
                <a16:creationId xmlns:a16="http://schemas.microsoft.com/office/drawing/2014/main" xmlns="" id="{454DA718-753C-47E5-B3FD-8E1159A63AAF}"/>
              </a:ext>
            </a:extLst>
          </p:cNvPr>
          <p:cNvSpPr txBox="1"/>
          <p:nvPr/>
        </p:nvSpPr>
        <p:spPr>
          <a:xfrm>
            <a:off x="266767" y="815432"/>
            <a:ext cx="5751443" cy="5978560"/>
          </a:xfrm>
          <a:prstGeom prst="rect">
            <a:avLst/>
          </a:prstGeom>
          <a:noFill/>
        </p:spPr>
        <p:txBody>
          <a:bodyPr wrap="square" rtlCol="0">
            <a:spAutoFit/>
          </a:bodyPr>
          <a:lstStyle/>
          <a:p>
            <a:r>
              <a:rPr lang="en-US" sz="1050" dirty="0"/>
              <a:t/>
            </a:r>
            <a:br>
              <a:rPr lang="en-US" sz="1050" dirty="0"/>
            </a:br>
            <a:r>
              <a:rPr lang="en-US" sz="1200" b="1" dirty="0"/>
              <a:t>Q1:from the flowing ,which  one is classified as positive symptom of schizophrenia?</a:t>
            </a:r>
            <a:r>
              <a:rPr lang="en-US" sz="1200" dirty="0"/>
              <a:t/>
            </a:r>
            <a:br>
              <a:rPr lang="en-US" sz="1200" dirty="0"/>
            </a:br>
            <a:r>
              <a:rPr lang="en-US" sz="1200" dirty="0"/>
              <a:t>A:alogia</a:t>
            </a:r>
            <a:br>
              <a:rPr lang="en-US" sz="1200" dirty="0"/>
            </a:br>
            <a:r>
              <a:rPr lang="en-US" sz="1200" dirty="0"/>
              <a:t>B:delusion </a:t>
            </a:r>
            <a:br>
              <a:rPr lang="en-US" sz="1200" dirty="0"/>
            </a:br>
            <a:r>
              <a:rPr lang="en-US" sz="1200" dirty="0"/>
              <a:t>C:avolition </a:t>
            </a:r>
            <a:br>
              <a:rPr lang="en-US" sz="1200" dirty="0"/>
            </a:br>
            <a:r>
              <a:rPr lang="en-US" sz="1200" dirty="0"/>
              <a:t>D:anhedonia</a:t>
            </a:r>
            <a:br>
              <a:rPr lang="en-US" sz="1200" dirty="0"/>
            </a:br>
            <a:r>
              <a:rPr lang="en-US" sz="1200" dirty="0"/>
              <a:t/>
            </a:r>
            <a:br>
              <a:rPr lang="en-US" sz="1200" dirty="0"/>
            </a:br>
            <a:r>
              <a:rPr lang="en-US" sz="1200" b="1" dirty="0"/>
              <a:t>Q2:children of two schizophrenic parents have about ___ chance to developing schizophrenia.</a:t>
            </a:r>
            <a:r>
              <a:rPr lang="en-US" sz="1200" dirty="0"/>
              <a:t/>
            </a:r>
            <a:br>
              <a:rPr lang="en-US" sz="1200" dirty="0"/>
            </a:br>
            <a:r>
              <a:rPr lang="en-US" sz="1200" dirty="0"/>
              <a:t>A:10%</a:t>
            </a:r>
            <a:br>
              <a:rPr lang="en-US" sz="1200" dirty="0"/>
            </a:br>
            <a:r>
              <a:rPr lang="en-US" sz="1200" dirty="0"/>
              <a:t>B:17%</a:t>
            </a:r>
            <a:br>
              <a:rPr lang="en-US" sz="1200" dirty="0"/>
            </a:br>
            <a:r>
              <a:rPr lang="en-US" sz="1200" dirty="0"/>
              <a:t>C:6%</a:t>
            </a:r>
            <a:br>
              <a:rPr lang="en-US" sz="1200" dirty="0"/>
            </a:br>
            <a:r>
              <a:rPr lang="en-US" sz="1200" dirty="0"/>
              <a:t>D:46%</a:t>
            </a:r>
            <a:br>
              <a:rPr lang="en-US" sz="1200" dirty="0"/>
            </a:br>
            <a:r>
              <a:rPr lang="en-US" sz="1200" dirty="0"/>
              <a:t/>
            </a:r>
            <a:br>
              <a:rPr lang="en-US" sz="1200" dirty="0"/>
            </a:br>
            <a:r>
              <a:rPr lang="en-US" sz="1200" b="1" dirty="0"/>
              <a:t>Q3:When the patient is poorly responding to the medication, we usually use: </a:t>
            </a:r>
            <a:r>
              <a:rPr lang="en-US" sz="1200" dirty="0"/>
              <a:t/>
            </a:r>
            <a:br>
              <a:rPr lang="en-US" sz="1200" dirty="0"/>
            </a:br>
            <a:r>
              <a:rPr lang="en-US" sz="1200" dirty="0"/>
              <a:t>A: Depot forms</a:t>
            </a:r>
            <a:br>
              <a:rPr lang="en-US" sz="1200" dirty="0"/>
            </a:br>
            <a:r>
              <a:rPr lang="en-US" sz="1200" dirty="0"/>
              <a:t>B:Electroconvulsive therapy (ECT)</a:t>
            </a:r>
            <a:br>
              <a:rPr lang="en-US" sz="1200" dirty="0"/>
            </a:br>
            <a:r>
              <a:rPr lang="en-US" sz="1200" dirty="0"/>
              <a:t>C: hospitalize the patient </a:t>
            </a:r>
            <a:br>
              <a:rPr lang="en-US" sz="1200" dirty="0"/>
            </a:br>
            <a:r>
              <a:rPr lang="en-US" sz="1200" dirty="0"/>
              <a:t>D: Social skills training (SST)</a:t>
            </a:r>
            <a:br>
              <a:rPr lang="en-US" sz="1200" dirty="0"/>
            </a:br>
            <a:r>
              <a:rPr lang="en-US" sz="1200" dirty="0"/>
              <a:t/>
            </a:r>
            <a:br>
              <a:rPr lang="en-US" sz="1200" dirty="0"/>
            </a:br>
            <a:r>
              <a:rPr lang="en-US" sz="1200" b="1" dirty="0"/>
              <a:t>Q4:The main reason of schizophrenia is</a:t>
            </a:r>
            <a:r>
              <a:rPr lang="en-US" sz="1200" dirty="0"/>
              <a:t>:</a:t>
            </a:r>
            <a:br>
              <a:rPr lang="en-US" sz="1200" dirty="0"/>
            </a:br>
            <a:r>
              <a:rPr lang="en-US" sz="1200" dirty="0"/>
              <a:t>A:un known </a:t>
            </a:r>
            <a:br>
              <a:rPr lang="en-US" sz="1200" dirty="0"/>
            </a:br>
            <a:r>
              <a:rPr lang="en-US" sz="1200" dirty="0"/>
              <a:t>B: Genetics</a:t>
            </a:r>
            <a:br>
              <a:rPr lang="en-US" sz="1200" dirty="0"/>
            </a:br>
            <a:r>
              <a:rPr lang="en-US" sz="1200" dirty="0"/>
              <a:t>C: increase release of dopamine </a:t>
            </a:r>
            <a:br>
              <a:rPr lang="en-US" sz="1200" dirty="0"/>
            </a:br>
            <a:r>
              <a:rPr lang="en-US" sz="1200" dirty="0"/>
              <a:t>D: decrease T-cell interlukeukin-2</a:t>
            </a:r>
            <a:br>
              <a:rPr lang="en-US" sz="1200" dirty="0"/>
            </a:br>
            <a:r>
              <a:rPr lang="en-US" sz="1200" dirty="0"/>
              <a:t/>
            </a:r>
            <a:br>
              <a:rPr lang="en-US" sz="1200" dirty="0"/>
            </a:br>
            <a:r>
              <a:rPr lang="en-US" sz="1200" b="1" dirty="0"/>
              <a:t>Q5: Which one is the only reason to hospitalize the patient?</a:t>
            </a:r>
            <a:r>
              <a:rPr lang="en-US" sz="1200" dirty="0"/>
              <a:t/>
            </a:r>
            <a:br>
              <a:rPr lang="en-US" sz="1200" dirty="0"/>
            </a:br>
            <a:r>
              <a:rPr lang="en-US" sz="1200" dirty="0"/>
              <a:t>A: positive family history of schizophrenia </a:t>
            </a:r>
            <a:br>
              <a:rPr lang="en-US" sz="1200" dirty="0"/>
            </a:br>
            <a:r>
              <a:rPr lang="en-US" sz="1200" dirty="0"/>
              <a:t>B: appearance of negative symptoms </a:t>
            </a:r>
            <a:br>
              <a:rPr lang="en-US" sz="1200" dirty="0"/>
            </a:br>
            <a:r>
              <a:rPr lang="en-US" sz="1200" dirty="0"/>
              <a:t>C: unable to properly care for himself or herself</a:t>
            </a:r>
            <a:br>
              <a:rPr lang="en-US" sz="1200" dirty="0"/>
            </a:br>
            <a:r>
              <a:rPr lang="en-US" sz="1200" dirty="0"/>
              <a:t>D: history of autism spectrum </a:t>
            </a:r>
            <a:br>
              <a:rPr lang="en-US" sz="1200" dirty="0"/>
            </a:br>
            <a:endParaRPr lang="en-US" sz="1200" dirty="0"/>
          </a:p>
        </p:txBody>
      </p:sp>
      <p:sp>
        <p:nvSpPr>
          <p:cNvPr id="9" name="TextBox 8">
            <a:extLst>
              <a:ext uri="{FF2B5EF4-FFF2-40B4-BE49-F238E27FC236}">
                <a16:creationId xmlns:a16="http://schemas.microsoft.com/office/drawing/2014/main" xmlns="" id="{D4B56B0E-3C4D-4949-8751-29569ADBB499}"/>
              </a:ext>
            </a:extLst>
          </p:cNvPr>
          <p:cNvSpPr txBox="1"/>
          <p:nvPr/>
        </p:nvSpPr>
        <p:spPr>
          <a:xfrm rot="5400000">
            <a:off x="9584323" y="5961910"/>
            <a:ext cx="2514600" cy="2462213"/>
          </a:xfrm>
          <a:prstGeom prst="rect">
            <a:avLst/>
          </a:prstGeom>
          <a:noFill/>
        </p:spPr>
        <p:txBody>
          <a:bodyPr wrap="square" rtlCol="0">
            <a:spAutoFit/>
          </a:bodyPr>
          <a:lstStyle/>
          <a:p>
            <a:r>
              <a:rPr lang="en-US" sz="1400" dirty="0">
                <a:solidFill>
                  <a:schemeClr val="accent1">
                    <a:lumMod val="75000"/>
                  </a:schemeClr>
                </a:solidFill>
              </a:rPr>
              <a:t>Answers:</a:t>
            </a:r>
            <a:br>
              <a:rPr lang="en-US" sz="1400" dirty="0">
                <a:solidFill>
                  <a:schemeClr val="accent1">
                    <a:lumMod val="75000"/>
                  </a:schemeClr>
                </a:solidFill>
              </a:rPr>
            </a:br>
            <a:r>
              <a:rPr lang="en-US" sz="1400" dirty="0">
                <a:solidFill>
                  <a:schemeClr val="accent1">
                    <a:lumMod val="75000"/>
                  </a:schemeClr>
                </a:solidFill>
              </a:rPr>
              <a:t>1:b </a:t>
            </a:r>
            <a:br>
              <a:rPr lang="en-US" sz="1400" dirty="0">
                <a:solidFill>
                  <a:schemeClr val="accent1">
                    <a:lumMod val="75000"/>
                  </a:schemeClr>
                </a:solidFill>
              </a:rPr>
            </a:br>
            <a:r>
              <a:rPr lang="en-US" sz="1400" dirty="0">
                <a:solidFill>
                  <a:schemeClr val="accent1">
                    <a:lumMod val="75000"/>
                  </a:schemeClr>
                </a:solidFill>
              </a:rPr>
              <a:t>2:d</a:t>
            </a:r>
            <a:br>
              <a:rPr lang="en-US" sz="1400" dirty="0">
                <a:solidFill>
                  <a:schemeClr val="accent1">
                    <a:lumMod val="75000"/>
                  </a:schemeClr>
                </a:solidFill>
              </a:rPr>
            </a:br>
            <a:r>
              <a:rPr lang="en-US" sz="1400" dirty="0">
                <a:solidFill>
                  <a:schemeClr val="accent1">
                    <a:lumMod val="75000"/>
                  </a:schemeClr>
                </a:solidFill>
              </a:rPr>
              <a:t>3:b</a:t>
            </a:r>
            <a:br>
              <a:rPr lang="en-US" sz="1400" dirty="0">
                <a:solidFill>
                  <a:schemeClr val="accent1">
                    <a:lumMod val="75000"/>
                  </a:schemeClr>
                </a:solidFill>
              </a:rPr>
            </a:br>
            <a:r>
              <a:rPr lang="en-US" sz="1400" dirty="0">
                <a:solidFill>
                  <a:schemeClr val="accent1">
                    <a:lumMod val="75000"/>
                  </a:schemeClr>
                </a:solidFill>
              </a:rPr>
              <a:t>4:A</a:t>
            </a:r>
            <a:br>
              <a:rPr lang="en-US" sz="1400" dirty="0">
                <a:solidFill>
                  <a:schemeClr val="accent1">
                    <a:lumMod val="75000"/>
                  </a:schemeClr>
                </a:solidFill>
              </a:rPr>
            </a:br>
            <a:r>
              <a:rPr lang="en-US" sz="1400" dirty="0">
                <a:solidFill>
                  <a:schemeClr val="accent1">
                    <a:lumMod val="75000"/>
                  </a:schemeClr>
                </a:solidFill>
              </a:rPr>
              <a:t>5:c</a:t>
            </a:r>
            <a:br>
              <a:rPr lang="en-US" sz="1400" dirty="0">
                <a:solidFill>
                  <a:schemeClr val="accent1">
                    <a:lumMod val="75000"/>
                  </a:schemeClr>
                </a:solidFill>
              </a:rPr>
            </a:br>
            <a:r>
              <a:rPr lang="en-US" sz="1400" dirty="0">
                <a:solidFill>
                  <a:schemeClr val="accent1">
                    <a:lumMod val="75000"/>
                  </a:schemeClr>
                </a:solidFill>
              </a:rPr>
              <a:t>6:c</a:t>
            </a:r>
            <a:br>
              <a:rPr lang="en-US" sz="1400" dirty="0">
                <a:solidFill>
                  <a:schemeClr val="accent1">
                    <a:lumMod val="75000"/>
                  </a:schemeClr>
                </a:solidFill>
              </a:rPr>
            </a:br>
            <a:r>
              <a:rPr lang="en-US" sz="1400" dirty="0">
                <a:solidFill>
                  <a:schemeClr val="accent1">
                    <a:lumMod val="75000"/>
                  </a:schemeClr>
                </a:solidFill>
              </a:rPr>
              <a:t>7:b</a:t>
            </a:r>
            <a:br>
              <a:rPr lang="en-US" sz="1400" dirty="0">
                <a:solidFill>
                  <a:schemeClr val="accent1">
                    <a:lumMod val="75000"/>
                  </a:schemeClr>
                </a:solidFill>
              </a:rPr>
            </a:br>
            <a:r>
              <a:rPr lang="en-US" sz="1400" dirty="0">
                <a:solidFill>
                  <a:schemeClr val="accent1">
                    <a:lumMod val="75000"/>
                  </a:schemeClr>
                </a:solidFill>
              </a:rPr>
              <a:t>8:a</a:t>
            </a:r>
            <a:br>
              <a:rPr lang="en-US" sz="1400" dirty="0">
                <a:solidFill>
                  <a:schemeClr val="accent1">
                    <a:lumMod val="75000"/>
                  </a:schemeClr>
                </a:solidFill>
              </a:rPr>
            </a:br>
            <a:r>
              <a:rPr lang="en-US" sz="1400" dirty="0">
                <a:solidFill>
                  <a:schemeClr val="accent1">
                    <a:lumMod val="75000"/>
                  </a:schemeClr>
                </a:solidFill>
              </a:rPr>
              <a:t>9:a</a:t>
            </a:r>
            <a:br>
              <a:rPr lang="en-US" sz="1400" dirty="0">
                <a:solidFill>
                  <a:schemeClr val="accent1">
                    <a:lumMod val="75000"/>
                  </a:schemeClr>
                </a:solidFill>
              </a:rPr>
            </a:br>
            <a:r>
              <a:rPr lang="en-US" sz="1400" dirty="0">
                <a:solidFill>
                  <a:schemeClr val="accent1">
                    <a:lumMod val="75000"/>
                  </a:schemeClr>
                </a:solidFill>
              </a:rPr>
              <a:t>10: b</a:t>
            </a:r>
          </a:p>
        </p:txBody>
      </p:sp>
    </p:spTree>
    <p:extLst>
      <p:ext uri="{BB962C8B-B14F-4D97-AF65-F5344CB8AC3E}">
        <p14:creationId xmlns:p14="http://schemas.microsoft.com/office/powerpoint/2010/main" val="377498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8035203-9462-4018-974D-5FA9CE5FB817}"/>
              </a:ext>
            </a:extLst>
          </p:cNvPr>
          <p:cNvSpPr txBox="1"/>
          <p:nvPr/>
        </p:nvSpPr>
        <p:spPr>
          <a:xfrm>
            <a:off x="8852453" y="3233531"/>
            <a:ext cx="2279374" cy="2308324"/>
          </a:xfrm>
          <a:prstGeom prst="rect">
            <a:avLst/>
          </a:prstGeom>
          <a:noFill/>
        </p:spPr>
        <p:txBody>
          <a:bodyPr wrap="square" rtlCol="0">
            <a:spAutoFit/>
          </a:bodyPr>
          <a:lstStyle/>
          <a:p>
            <a:pPr algn="ctr"/>
            <a:r>
              <a:rPr lang="en-US" dirty="0"/>
              <a:t>Rema Al Barak</a:t>
            </a:r>
          </a:p>
          <a:p>
            <a:pPr algn="ctr"/>
            <a:r>
              <a:rPr lang="en-US" dirty="0"/>
              <a:t>Anwar Al </a:t>
            </a:r>
            <a:r>
              <a:rPr lang="en-US" dirty="0" err="1"/>
              <a:t>Ajmi</a:t>
            </a:r>
            <a:endParaRPr lang="en-US" dirty="0"/>
          </a:p>
          <a:p>
            <a:pPr algn="ctr"/>
            <a:r>
              <a:rPr lang="en-US" dirty="0" err="1"/>
              <a:t>Sondos</a:t>
            </a:r>
            <a:r>
              <a:rPr lang="en-US" dirty="0"/>
              <a:t> Al </a:t>
            </a:r>
            <a:r>
              <a:rPr lang="en-US" dirty="0" err="1"/>
              <a:t>Hawamdeh</a:t>
            </a:r>
            <a:endParaRPr lang="en-US" dirty="0"/>
          </a:p>
          <a:p>
            <a:pPr algn="ctr"/>
            <a:r>
              <a:rPr lang="en-US" dirty="0" err="1"/>
              <a:t>Hanin</a:t>
            </a:r>
            <a:r>
              <a:rPr lang="en-US" dirty="0"/>
              <a:t> </a:t>
            </a:r>
            <a:r>
              <a:rPr lang="en-US" dirty="0" err="1"/>
              <a:t>Bashaikh</a:t>
            </a:r>
            <a:endParaRPr lang="en-US" dirty="0"/>
          </a:p>
          <a:p>
            <a:pPr algn="ctr"/>
            <a:r>
              <a:rPr lang="en-US" dirty="0"/>
              <a:t>Al Anoud Al </a:t>
            </a:r>
            <a:r>
              <a:rPr lang="en-US" dirty="0" err="1"/>
              <a:t>Saikhan</a:t>
            </a:r>
            <a:endParaRPr lang="en-US" dirty="0"/>
          </a:p>
          <a:p>
            <a:pPr algn="ctr"/>
            <a:r>
              <a:rPr lang="en-US" dirty="0"/>
              <a:t>Bushra </a:t>
            </a:r>
            <a:r>
              <a:rPr lang="en-US" dirty="0" err="1"/>
              <a:t>Kokandi</a:t>
            </a:r>
            <a:endParaRPr lang="en-US" dirty="0"/>
          </a:p>
          <a:p>
            <a:pPr algn="ctr"/>
            <a:r>
              <a:rPr lang="en-US" dirty="0"/>
              <a:t>Nada Al </a:t>
            </a:r>
            <a:r>
              <a:rPr lang="en-US" dirty="0" err="1"/>
              <a:t>Dakheel</a:t>
            </a:r>
            <a:endParaRPr lang="en-US" dirty="0"/>
          </a:p>
          <a:p>
            <a:pPr algn="ctr"/>
            <a:r>
              <a:rPr lang="en-US" dirty="0" err="1"/>
              <a:t>Aroob</a:t>
            </a:r>
            <a:r>
              <a:rPr lang="en-US" dirty="0"/>
              <a:t> Al </a:t>
            </a:r>
            <a:r>
              <a:rPr lang="en-US" dirty="0" err="1"/>
              <a:t>Huthail</a:t>
            </a:r>
            <a:endParaRPr lang="en-US" dirty="0"/>
          </a:p>
        </p:txBody>
      </p:sp>
      <p:sp>
        <p:nvSpPr>
          <p:cNvPr id="4" name="TextBox 3">
            <a:hlinkClick r:id="rId2"/>
            <a:extLst>
              <a:ext uri="{FF2B5EF4-FFF2-40B4-BE49-F238E27FC236}">
                <a16:creationId xmlns:a16="http://schemas.microsoft.com/office/drawing/2014/main" xmlns="" id="{C3A6538F-8EAD-49A0-AF04-C4EC2F4B0589}"/>
              </a:ext>
            </a:extLst>
          </p:cNvPr>
          <p:cNvSpPr txBox="1"/>
          <p:nvPr/>
        </p:nvSpPr>
        <p:spPr>
          <a:xfrm>
            <a:off x="2505588" y="2763615"/>
            <a:ext cx="2491409" cy="369332"/>
          </a:xfrm>
          <a:prstGeom prst="rect">
            <a:avLst/>
          </a:prstGeom>
          <a:noFill/>
        </p:spPr>
        <p:txBody>
          <a:bodyPr wrap="square" rtlCol="0">
            <a:spAutoFit/>
          </a:bodyPr>
          <a:lstStyle/>
          <a:p>
            <a:pPr algn="ctr"/>
            <a:r>
              <a:rPr lang="en-US" u="sng" dirty="0">
                <a:solidFill>
                  <a:srgbClr val="FF0000"/>
                </a:solidFill>
              </a:rPr>
              <a:t>Schizophrenia (8:14)</a:t>
            </a:r>
          </a:p>
        </p:txBody>
      </p:sp>
    </p:spTree>
    <p:extLst>
      <p:ext uri="{BB962C8B-B14F-4D97-AF65-F5344CB8AC3E}">
        <p14:creationId xmlns:p14="http://schemas.microsoft.com/office/powerpoint/2010/main" val="6744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14" y="213700"/>
            <a:ext cx="6578351" cy="997194"/>
          </a:xfrm>
        </p:spPr>
        <p:txBody>
          <a:bodyPr/>
          <a:lstStyle/>
          <a:p>
            <a:r>
              <a:rPr lang="en-US" dirty="0"/>
              <a:t>About Schizophrenia: </a:t>
            </a:r>
            <a:endParaRPr lang="ar-SA" dirty="0"/>
          </a:p>
        </p:txBody>
      </p:sp>
      <p:sp>
        <p:nvSpPr>
          <p:cNvPr id="7" name="Content Placeholder 2"/>
          <p:cNvSpPr>
            <a:spLocks noGrp="1"/>
          </p:cNvSpPr>
          <p:nvPr>
            <p:ph idx="1"/>
          </p:nvPr>
        </p:nvSpPr>
        <p:spPr>
          <a:xfrm>
            <a:off x="524814" y="1336892"/>
            <a:ext cx="3878687" cy="1618343"/>
          </a:xfrm>
          <a:ln w="19050">
            <a:solidFill>
              <a:schemeClr val="accent1">
                <a:lumMod val="60000"/>
                <a:lumOff val="40000"/>
              </a:schemeClr>
            </a:solidFill>
            <a:prstDash val="lgDashDot"/>
          </a:ln>
        </p:spPr>
        <p:txBody>
          <a:bodyPr>
            <a:normAutofit fontScale="92500" lnSpcReduction="10000"/>
          </a:bodyPr>
          <a:lstStyle/>
          <a:p>
            <a:pPr marL="0" indent="0" algn="l">
              <a:buNone/>
            </a:pPr>
            <a:r>
              <a:rPr lang="en-US" sz="1800" dirty="0">
                <a:solidFill>
                  <a:srgbClr val="00B0F0"/>
                </a:solidFill>
              </a:rPr>
              <a:t>Schizophrenia</a:t>
            </a:r>
            <a:r>
              <a:rPr lang="en-US" sz="1800" dirty="0">
                <a:solidFill>
                  <a:schemeClr val="tx2"/>
                </a:solidFill>
              </a:rPr>
              <a:t> </a:t>
            </a:r>
            <a:r>
              <a:rPr lang="en-US" sz="1800" dirty="0"/>
              <a:t>is a </a:t>
            </a:r>
            <a:r>
              <a:rPr lang="en-US" sz="1800" b="1" dirty="0"/>
              <a:t>psychotic disorder</a:t>
            </a:r>
            <a:r>
              <a:rPr lang="en-US" sz="1800" dirty="0"/>
              <a:t>. The word “Schizo” means fragmented or spilt apart, while “Phrenia” means mind. And it is defined by a group of characteristic symptoms which we call positive (or Psychotic) symptoms. Those signs last for at </a:t>
            </a:r>
            <a:r>
              <a:rPr lang="en-US" sz="1800" dirty="0">
                <a:solidFill>
                  <a:srgbClr val="FF0000"/>
                </a:solidFill>
              </a:rPr>
              <a:t>least 6 months</a:t>
            </a:r>
            <a:r>
              <a:rPr lang="en-US" sz="1800" dirty="0"/>
              <a:t>.</a:t>
            </a:r>
          </a:p>
        </p:txBody>
      </p:sp>
      <p:sp>
        <p:nvSpPr>
          <p:cNvPr id="4" name="Slide Number Placeholder 3"/>
          <p:cNvSpPr>
            <a:spLocks noGrp="1"/>
          </p:cNvSpPr>
          <p:nvPr>
            <p:ph type="sldNum" sz="quarter" idx="12"/>
          </p:nvPr>
        </p:nvSpPr>
        <p:spPr/>
        <p:txBody>
          <a:bodyPr/>
          <a:lstStyle/>
          <a:p>
            <a:fld id="{9E1143D2-7729-415D-BA90-A0A4CB8B4AF3}" type="slidenum">
              <a:rPr lang="en-US" smtClean="0"/>
              <a:t>3</a:t>
            </a:fld>
            <a:endParaRPr lang="en-US"/>
          </a:p>
        </p:txBody>
      </p:sp>
      <p:sp>
        <p:nvSpPr>
          <p:cNvPr id="8" name="Content Placeholder 2">
            <a:extLst>
              <a:ext uri="{FF2B5EF4-FFF2-40B4-BE49-F238E27FC236}">
                <a16:creationId xmlns:a16="http://schemas.microsoft.com/office/drawing/2014/main" xmlns="" id="{EB6DED1B-8C67-4C0A-819E-DEF2120FDD8E}"/>
              </a:ext>
            </a:extLst>
          </p:cNvPr>
          <p:cNvSpPr txBox="1">
            <a:spLocks/>
          </p:cNvSpPr>
          <p:nvPr/>
        </p:nvSpPr>
        <p:spPr>
          <a:xfrm>
            <a:off x="524814" y="3245514"/>
            <a:ext cx="6895517" cy="2386442"/>
          </a:xfrm>
          <a:prstGeom prst="rect">
            <a:avLst/>
          </a:prstGeom>
          <a:ln w="19050">
            <a:solidFill>
              <a:schemeClr val="accent1">
                <a:lumMod val="60000"/>
                <a:lumOff val="40000"/>
              </a:schemeClr>
            </a:solidFill>
            <a:prstDash val="dashDot"/>
          </a:ln>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sysClr val="windowText" lastClr="000000">
                  <a:lumMod val="85000"/>
                  <a:lumOff val="15000"/>
                </a:sysClr>
              </a:buClr>
              <a:buSzTx/>
              <a:buNone/>
              <a:tabLst/>
              <a:defRPr/>
            </a:pPr>
            <a:r>
              <a:rPr kumimoji="0" lang="en-US" sz="1800" b="0" i="0" u="none" strike="noStrike" kern="1200" cap="none" spc="0" normalizeH="0" baseline="0" noProof="0" dirty="0">
                <a:ln>
                  <a:noFill/>
                </a:ln>
                <a:solidFill>
                  <a:srgbClr val="00B0F0"/>
                </a:solidFill>
                <a:effectLst/>
                <a:uLnTx/>
                <a:uFillTx/>
                <a:ea typeface="+mn-ea"/>
                <a:cs typeface="+mn-cs"/>
              </a:rPr>
              <a:t>What is Psychotic disorder or Psychosis?</a:t>
            </a:r>
          </a:p>
          <a:p>
            <a:pPr marL="0" lvl="0" indent="0">
              <a:buClr>
                <a:sysClr val="windowText" lastClr="000000">
                  <a:lumMod val="85000"/>
                  <a:lumOff val="15000"/>
                </a:sysClr>
              </a:buClr>
              <a:buNone/>
              <a:defRPr/>
            </a:pPr>
            <a:r>
              <a:rPr lang="en-US" dirty="0"/>
              <a:t>It is a mental illnesses characterized by gross impairment in reality testing and personal functioning.</a:t>
            </a:r>
            <a:r>
              <a:rPr lang="ar-SA" sz="1500" dirty="0">
                <a:solidFill>
                  <a:srgbClr val="92D050"/>
                </a:solidFill>
              </a:rPr>
              <a:t>يكون بعيد عن الواقع </a:t>
            </a:r>
            <a:endParaRPr lang="en-US" sz="1500" dirty="0">
              <a:solidFill>
                <a:srgbClr val="92D050"/>
              </a:solidFill>
            </a:endParaRPr>
          </a:p>
          <a:p>
            <a:pPr marL="0" lvl="0" indent="0">
              <a:buClr>
                <a:sysClr val="windowText" lastClr="000000">
                  <a:lumMod val="85000"/>
                  <a:lumOff val="15000"/>
                </a:sysClr>
              </a:buClr>
              <a:buNone/>
              <a:defRPr/>
            </a:pPr>
            <a:r>
              <a:rPr lang="en-US" dirty="0"/>
              <a:t>Its symptoms include dysfunctions in nearly every capacity of which the human brain is capable—perception, inferential thinking, language, memory, and executive functions.</a:t>
            </a:r>
            <a:endParaRPr lang="ar-SA" dirty="0"/>
          </a:p>
          <a:p>
            <a:pPr marL="0" lvl="0" indent="0">
              <a:buClr>
                <a:sysClr val="windowText" lastClr="000000">
                  <a:lumMod val="85000"/>
                  <a:lumOff val="15000"/>
                </a:sysClr>
              </a:buClr>
              <a:buNone/>
              <a:defRPr/>
            </a:pPr>
            <a:r>
              <a:rPr lang="en-US" dirty="0">
                <a:solidFill>
                  <a:srgbClr val="92D050"/>
                </a:solidFill>
              </a:rPr>
              <a:t>Smoking is present in 90% of patients </a:t>
            </a:r>
            <a:endParaRPr lang="ar-SA" dirty="0">
              <a:solidFill>
                <a:srgbClr val="92D050"/>
              </a:solidFill>
            </a:endParaRPr>
          </a:p>
          <a:p>
            <a:pPr marL="0" indent="0">
              <a:buClr>
                <a:sysClr val="windowText" lastClr="000000">
                  <a:lumMod val="85000"/>
                  <a:lumOff val="15000"/>
                </a:sysClr>
              </a:buClr>
              <a:buNone/>
              <a:defRPr/>
            </a:pPr>
            <a:r>
              <a:rPr lang="ar-SA" sz="1500" dirty="0">
                <a:solidFill>
                  <a:srgbClr val="92D050"/>
                </a:solidFill>
              </a:rPr>
              <a:t>يكون فيه خلل في معظم الوظائف العقليه مثل الادراك والفهم يعني اذا مثلا شفت حفرة انا طبيعي رح اعرف انو لازم ابعد عنها عشان مااطيح فيها واتضرر بس اللي فيهم فصام يكون مو مدركين لهذا الشيء.</a:t>
            </a:r>
            <a:endParaRPr lang="en-US" sz="1500" dirty="0">
              <a:solidFill>
                <a:srgbClr val="92D050"/>
              </a:solidFill>
            </a:endParaRPr>
          </a:p>
          <a:p>
            <a:pPr marL="0" lvl="0" indent="0">
              <a:buClr>
                <a:sysClr val="windowText" lastClr="000000">
                  <a:lumMod val="85000"/>
                  <a:lumOff val="15000"/>
                </a:sysClr>
              </a:buClr>
              <a:buNone/>
              <a:defRPr/>
            </a:pPr>
            <a:endParaRPr lang="en-US" dirty="0"/>
          </a:p>
          <a:p>
            <a:pPr marL="0" marR="0" lvl="0" indent="0" algn="l" defTabSz="914400" rtl="0" eaLnBrk="1" fontAlgn="auto" latinLnBrk="0" hangingPunct="1">
              <a:lnSpc>
                <a:spcPct val="100000"/>
              </a:lnSpc>
              <a:spcBef>
                <a:spcPts val="900"/>
              </a:spcBef>
              <a:spcAft>
                <a:spcPts val="0"/>
              </a:spcAft>
              <a:buClr>
                <a:sysClr val="windowText" lastClr="000000">
                  <a:lumMod val="85000"/>
                  <a:lumOff val="15000"/>
                </a:sysClr>
              </a:buClr>
              <a:buSzTx/>
              <a:buNone/>
              <a:tabLst/>
              <a:defRPr/>
            </a:pPr>
            <a:endParaRPr kumimoji="0" lang="en-US" sz="18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sp>
        <p:nvSpPr>
          <p:cNvPr id="9" name="Content Placeholder 2">
            <a:extLst>
              <a:ext uri="{FF2B5EF4-FFF2-40B4-BE49-F238E27FC236}">
                <a16:creationId xmlns:a16="http://schemas.microsoft.com/office/drawing/2014/main" xmlns="" id="{00D765EF-8F71-4CB5-B7E9-20FEBCCAA4E7}"/>
              </a:ext>
            </a:extLst>
          </p:cNvPr>
          <p:cNvSpPr txBox="1">
            <a:spLocks/>
          </p:cNvSpPr>
          <p:nvPr/>
        </p:nvSpPr>
        <p:spPr>
          <a:xfrm>
            <a:off x="8628870" y="544652"/>
            <a:ext cx="3405352" cy="5834882"/>
          </a:xfrm>
          <a:prstGeom prst="rect">
            <a:avLst/>
          </a:prstGeom>
          <a:ln w="19050">
            <a:solidFill>
              <a:srgbClr val="92D050"/>
            </a:solidFill>
            <a:prstDash val="lgDashDot"/>
          </a:ln>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sz="1400" dirty="0">
                <a:solidFill>
                  <a:srgbClr val="FF0000"/>
                </a:solidFill>
              </a:rPr>
              <a:t>Psychosis is not a split personality. </a:t>
            </a:r>
          </a:p>
          <a:p>
            <a:pPr marL="0" indent="0">
              <a:lnSpc>
                <a:spcPct val="100000"/>
              </a:lnSpc>
              <a:buNone/>
            </a:pPr>
            <a:r>
              <a:rPr lang="ar-SA" sz="1400" dirty="0">
                <a:solidFill>
                  <a:srgbClr val="92D050"/>
                </a:solidFill>
              </a:rPr>
              <a:t>هو ليس انفصام بالشخصية وهذا إعتقاد خاطئ بين الناس إللي شاف فيلم </a:t>
            </a:r>
            <a:r>
              <a:rPr lang="en-US" sz="1400" dirty="0">
                <a:solidFill>
                  <a:srgbClr val="92D050"/>
                </a:solidFill>
              </a:rPr>
              <a:t>split </a:t>
            </a:r>
            <a:r>
              <a:rPr lang="ar-SA" sz="1400" dirty="0">
                <a:solidFill>
                  <a:srgbClr val="92D050"/>
                </a:solidFill>
              </a:rPr>
              <a:t> ممكن يفرق بينهم.</a:t>
            </a:r>
            <a:endParaRPr lang="en-US" sz="1400" dirty="0">
              <a:solidFill>
                <a:srgbClr val="92D050"/>
              </a:solidFill>
            </a:endParaRPr>
          </a:p>
          <a:p>
            <a:pPr>
              <a:lnSpc>
                <a:spcPct val="100000"/>
              </a:lnSpc>
            </a:pPr>
            <a:r>
              <a:rPr lang="en-US" sz="1400" dirty="0">
                <a:solidFill>
                  <a:srgbClr val="92D050"/>
                </a:solidFill>
              </a:rPr>
              <a:t>Negative symptoms </a:t>
            </a:r>
            <a:r>
              <a:rPr lang="ar-SA" sz="1400" dirty="0">
                <a:solidFill>
                  <a:srgbClr val="92D050"/>
                </a:solidFill>
              </a:rPr>
              <a:t> ما أشوفها بس المريض يكون يعاني منها واهلو يلاحظوها عليه، يعني هو مايشكي منها انا اذا بحثت وسألت وتعمقت رح أعرفها.</a:t>
            </a:r>
            <a:endParaRPr lang="en-US" sz="1400" dirty="0">
              <a:solidFill>
                <a:srgbClr val="92D050"/>
              </a:solidFill>
            </a:endParaRPr>
          </a:p>
          <a:p>
            <a:pPr>
              <a:lnSpc>
                <a:spcPct val="100000"/>
              </a:lnSpc>
            </a:pPr>
            <a:r>
              <a:rPr lang="en-US" sz="1400" dirty="0">
                <a:solidFill>
                  <a:srgbClr val="92D050"/>
                </a:solidFill>
              </a:rPr>
              <a:t>Affective flattening </a:t>
            </a:r>
            <a:r>
              <a:rPr lang="ar-SA" sz="1400" dirty="0">
                <a:solidFill>
                  <a:srgbClr val="92D050"/>
                </a:solidFill>
              </a:rPr>
              <a:t> مايهتم فلات او جامد أقوله خبر حزين مايحزن أو أقوله خبر مفرح مايفرح.</a:t>
            </a:r>
          </a:p>
          <a:p>
            <a:pPr>
              <a:lnSpc>
                <a:spcPct val="100000"/>
              </a:lnSpc>
            </a:pPr>
            <a:r>
              <a:rPr lang="en-US" sz="1400" dirty="0" err="1">
                <a:solidFill>
                  <a:srgbClr val="92D050"/>
                </a:solidFill>
              </a:rPr>
              <a:t>Alogia</a:t>
            </a:r>
            <a:r>
              <a:rPr lang="en-US" sz="1400" dirty="0">
                <a:solidFill>
                  <a:srgbClr val="92D050"/>
                </a:solidFill>
              </a:rPr>
              <a:t>: poverty of speech</a:t>
            </a:r>
            <a:r>
              <a:rPr lang="ar-SA" sz="1400" dirty="0">
                <a:solidFill>
                  <a:srgbClr val="92D050"/>
                </a:solidFill>
              </a:rPr>
              <a:t> قلة الكلام لانشغاله بالهلوسات.</a:t>
            </a:r>
            <a:endParaRPr lang="en-US" sz="1400" dirty="0">
              <a:solidFill>
                <a:srgbClr val="92D050"/>
              </a:solidFill>
            </a:endParaRPr>
          </a:p>
          <a:p>
            <a:pPr>
              <a:lnSpc>
                <a:spcPct val="100000"/>
              </a:lnSpc>
            </a:pPr>
            <a:r>
              <a:rPr lang="en-US" sz="1400" dirty="0">
                <a:solidFill>
                  <a:srgbClr val="92D050"/>
                </a:solidFill>
              </a:rPr>
              <a:t>Lack of motivation</a:t>
            </a:r>
            <a:r>
              <a:rPr lang="ar-SA" sz="1400" dirty="0">
                <a:solidFill>
                  <a:srgbClr val="92D050"/>
                </a:solidFill>
              </a:rPr>
              <a:t> فقد الاهتمام التحفيز اللي يخليه يفقد الاهتمام بكل الاشياء اللي نسويها يوميا زي الاكل والاغتسال واللبس وهذي نشوفها كثير في المشردين.</a:t>
            </a:r>
          </a:p>
          <a:p>
            <a:pPr marL="0" indent="0">
              <a:lnSpc>
                <a:spcPct val="100000"/>
              </a:lnSpc>
              <a:buNone/>
            </a:pPr>
            <a:r>
              <a:rPr lang="ar-SA" sz="1400" dirty="0">
                <a:solidFill>
                  <a:srgbClr val="92D050"/>
                </a:solidFill>
              </a:rPr>
              <a:t>أحد المراهقين ظهر عليه هذا العرض اللي هو فقد الاهتمام واهله حسبوه انو مكتئب وفترة وتعدي بعدين اكتشفو انو عنده فصام، وهذا الشي يخلي الدكاترة يلحبطون بينها وبين الاكتئاب طيب ايش الفرق؟ في الفصام تحس انو المريض منعزل كانو بينك وبينه حاجز لانو يكون مشغول ذهنيا، بينما الاكتئاب ممكن يسمع لك ويفهم عليك بس هو مو مهتم انو يرد عليك. لذلك تشخيصه مو سهل زي الاكتئاب، وكل ما اكتشفنا بدري أفضل عشان الدعم الأسري.</a:t>
            </a:r>
          </a:p>
          <a:p>
            <a:pPr marL="0" indent="0" algn="l">
              <a:lnSpc>
                <a:spcPct val="100000"/>
              </a:lnSpc>
              <a:buNone/>
            </a:pPr>
            <a:endParaRPr lang="en-US" sz="1400" dirty="0">
              <a:solidFill>
                <a:srgbClr val="00B050"/>
              </a:solidFill>
            </a:endParaRPr>
          </a:p>
        </p:txBody>
      </p:sp>
      <p:sp>
        <p:nvSpPr>
          <p:cNvPr id="12" name="Content Placeholder 2">
            <a:extLst>
              <a:ext uri="{FF2B5EF4-FFF2-40B4-BE49-F238E27FC236}">
                <a16:creationId xmlns:a16="http://schemas.microsoft.com/office/drawing/2014/main" xmlns="" id="{3904A19E-49FA-498C-80C1-E3C2F030AC10}"/>
              </a:ext>
            </a:extLst>
          </p:cNvPr>
          <p:cNvSpPr txBox="1">
            <a:spLocks/>
          </p:cNvSpPr>
          <p:nvPr/>
        </p:nvSpPr>
        <p:spPr>
          <a:xfrm>
            <a:off x="4615745" y="1336891"/>
            <a:ext cx="3878687" cy="1618343"/>
          </a:xfrm>
          <a:prstGeom prst="rect">
            <a:avLst/>
          </a:prstGeom>
          <a:ln w="19050">
            <a:solidFill>
              <a:schemeClr val="accent1">
                <a:lumMod val="60000"/>
                <a:lumOff val="40000"/>
              </a:schemeClr>
            </a:solidFill>
            <a:prstDash val="lgDashDot"/>
          </a:ln>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t>It is not a single disease but a group of disorders with heterogenous etiologies. It is equal in prevalence and incidence worldwide but it is more seen in males than females (</a:t>
            </a:r>
            <a:r>
              <a:rPr lang="en-US" sz="1800" dirty="0">
                <a:solidFill>
                  <a:srgbClr val="FF0000"/>
                </a:solidFill>
              </a:rPr>
              <a:t>10-25 </a:t>
            </a:r>
            <a:r>
              <a:rPr lang="en-US" sz="1800" dirty="0" err="1">
                <a:solidFill>
                  <a:srgbClr val="FF0000"/>
                </a:solidFill>
              </a:rPr>
              <a:t>yrs</a:t>
            </a:r>
            <a:r>
              <a:rPr lang="en-US" sz="1800" dirty="0">
                <a:solidFill>
                  <a:srgbClr val="FF0000"/>
                </a:solidFill>
              </a:rPr>
              <a:t> in males, 25-35 </a:t>
            </a:r>
            <a:r>
              <a:rPr lang="en-US" sz="1800" dirty="0" err="1">
                <a:solidFill>
                  <a:srgbClr val="FF0000"/>
                </a:solidFill>
              </a:rPr>
              <a:t>yrs</a:t>
            </a:r>
            <a:r>
              <a:rPr lang="en-US" sz="1800" dirty="0">
                <a:solidFill>
                  <a:srgbClr val="FF0000"/>
                </a:solidFill>
              </a:rPr>
              <a:t> in female</a:t>
            </a:r>
            <a:r>
              <a:rPr lang="en-US" sz="1800" dirty="0"/>
              <a:t>).   </a:t>
            </a:r>
          </a:p>
          <a:p>
            <a:pPr marL="0" indent="0" algn="l">
              <a:buFont typeface="Arial" panose="020B0604020202020204" pitchFamily="34" charset="0"/>
              <a:buNone/>
            </a:pPr>
            <a:endParaRPr lang="en-US" sz="1800" dirty="0"/>
          </a:p>
        </p:txBody>
      </p:sp>
      <p:sp>
        <p:nvSpPr>
          <p:cNvPr id="14" name="TextBox 13">
            <a:extLst>
              <a:ext uri="{FF2B5EF4-FFF2-40B4-BE49-F238E27FC236}">
                <a16:creationId xmlns:a16="http://schemas.microsoft.com/office/drawing/2014/main" xmlns="" id="{FD5BBB8A-8C0B-45E7-9BE8-DE03123BB8C7}"/>
              </a:ext>
            </a:extLst>
          </p:cNvPr>
          <p:cNvSpPr txBox="1"/>
          <p:nvPr/>
        </p:nvSpPr>
        <p:spPr>
          <a:xfrm>
            <a:off x="524814" y="888565"/>
            <a:ext cx="5102087" cy="276999"/>
          </a:xfrm>
          <a:prstGeom prst="rect">
            <a:avLst/>
          </a:prstGeom>
          <a:noFill/>
        </p:spPr>
        <p:txBody>
          <a:bodyPr wrap="square" rtlCol="0">
            <a:spAutoFit/>
          </a:bodyPr>
          <a:lstStyle/>
          <a:p>
            <a:r>
              <a:rPr lang="en-US" sz="1200" dirty="0">
                <a:solidFill>
                  <a:schemeClr val="bg2">
                    <a:lumMod val="75000"/>
                  </a:schemeClr>
                </a:solidFill>
              </a:rPr>
              <a:t>I suggest you to check the video before studying.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2421" y="313059"/>
            <a:ext cx="897835" cy="897835"/>
          </a:xfrm>
          <a:prstGeom prst="rect">
            <a:avLst/>
          </a:prstGeom>
        </p:spPr>
      </p:pic>
      <p:sp>
        <p:nvSpPr>
          <p:cNvPr id="10" name="TextBox 9">
            <a:hlinkClick r:id="rId3"/>
            <a:extLst>
              <a:ext uri="{FF2B5EF4-FFF2-40B4-BE49-F238E27FC236}">
                <a16:creationId xmlns:a16="http://schemas.microsoft.com/office/drawing/2014/main" xmlns="" id="{C3A6538F-8EAD-49A0-AF04-C4EC2F4B0589}"/>
              </a:ext>
            </a:extLst>
          </p:cNvPr>
          <p:cNvSpPr txBox="1"/>
          <p:nvPr/>
        </p:nvSpPr>
        <p:spPr>
          <a:xfrm>
            <a:off x="5953396" y="577310"/>
            <a:ext cx="2491409" cy="369332"/>
          </a:xfrm>
          <a:prstGeom prst="rect">
            <a:avLst/>
          </a:prstGeom>
          <a:noFill/>
        </p:spPr>
        <p:txBody>
          <a:bodyPr wrap="square" rtlCol="0">
            <a:spAutoFit/>
          </a:bodyPr>
          <a:lstStyle/>
          <a:p>
            <a:pPr algn="ctr"/>
            <a:r>
              <a:rPr lang="en-US" u="sng" dirty="0">
                <a:solidFill>
                  <a:srgbClr val="FF0000"/>
                </a:solidFill>
              </a:rPr>
              <a:t>Schizophrenia (8:14)</a:t>
            </a:r>
          </a:p>
        </p:txBody>
      </p:sp>
      <p:sp>
        <p:nvSpPr>
          <p:cNvPr id="5" name="TextBox 4">
            <a:extLst>
              <a:ext uri="{FF2B5EF4-FFF2-40B4-BE49-F238E27FC236}">
                <a16:creationId xmlns:a16="http://schemas.microsoft.com/office/drawing/2014/main" xmlns="" id="{D5003708-E184-484D-9849-470B8994B727}"/>
              </a:ext>
            </a:extLst>
          </p:cNvPr>
          <p:cNvSpPr txBox="1"/>
          <p:nvPr/>
        </p:nvSpPr>
        <p:spPr>
          <a:xfrm>
            <a:off x="524814" y="5892581"/>
            <a:ext cx="6578351" cy="646331"/>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rgbClr val="21DD88"/>
                </a:solidFill>
              </a:rPr>
              <a:t>Prevalence and incidence of Schizophrenia:</a:t>
            </a:r>
          </a:p>
          <a:p>
            <a:r>
              <a:rPr lang="en-US" dirty="0"/>
              <a:t>A life prevalence of 0.6-1.9%. Annual incidence of 0.5-5 per 10000</a:t>
            </a:r>
          </a:p>
        </p:txBody>
      </p:sp>
    </p:spTree>
    <p:extLst>
      <p:ext uri="{BB962C8B-B14F-4D97-AF65-F5344CB8AC3E}">
        <p14:creationId xmlns:p14="http://schemas.microsoft.com/office/powerpoint/2010/main" val="151199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AAB03-6A64-4957-9272-FD38D7C7F8EE}"/>
              </a:ext>
            </a:extLst>
          </p:cNvPr>
          <p:cNvSpPr>
            <a:spLocks noGrp="1"/>
          </p:cNvSpPr>
          <p:nvPr>
            <p:ph type="title"/>
          </p:nvPr>
        </p:nvSpPr>
        <p:spPr>
          <a:xfrm>
            <a:off x="457598" y="166302"/>
            <a:ext cx="2527852" cy="1002397"/>
          </a:xfrm>
        </p:spPr>
        <p:txBody>
          <a:bodyPr/>
          <a:lstStyle/>
          <a:p>
            <a:r>
              <a:rPr lang="en-US" dirty="0"/>
              <a:t>Etiology: </a:t>
            </a:r>
          </a:p>
        </p:txBody>
      </p:sp>
      <p:graphicFrame>
        <p:nvGraphicFramePr>
          <p:cNvPr id="5" name="Content Placeholder 4">
            <a:extLst>
              <a:ext uri="{FF2B5EF4-FFF2-40B4-BE49-F238E27FC236}">
                <a16:creationId xmlns:a16="http://schemas.microsoft.com/office/drawing/2014/main" xmlns="" id="{EAE59728-45D2-4F4C-9FAB-E168D5E01369}"/>
              </a:ext>
            </a:extLst>
          </p:cNvPr>
          <p:cNvGraphicFramePr>
            <a:graphicFrameLocks noGrp="1"/>
          </p:cNvGraphicFramePr>
          <p:nvPr>
            <p:ph idx="1"/>
            <p:extLst>
              <p:ext uri="{D42A27DB-BD31-4B8C-83A1-F6EECF244321}">
                <p14:modId xmlns:p14="http://schemas.microsoft.com/office/powerpoint/2010/main" val="150655433"/>
              </p:ext>
            </p:extLst>
          </p:nvPr>
        </p:nvGraphicFramePr>
        <p:xfrm>
          <a:off x="644318" y="1547495"/>
          <a:ext cx="10515600" cy="51739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358152069"/>
                    </a:ext>
                  </a:extLst>
                </a:gridCol>
                <a:gridCol w="5257800">
                  <a:extLst>
                    <a:ext uri="{9D8B030D-6E8A-4147-A177-3AD203B41FA5}">
                      <a16:colId xmlns:a16="http://schemas.microsoft.com/office/drawing/2014/main" xmlns="" val="2868575952"/>
                    </a:ext>
                  </a:extLst>
                </a:gridCol>
              </a:tblGrid>
              <a:tr h="361870">
                <a:tc>
                  <a:txBody>
                    <a:bodyPr/>
                    <a:lstStyle/>
                    <a:p>
                      <a:pPr algn="l"/>
                      <a:r>
                        <a:rPr lang="en-US" dirty="0"/>
                        <a:t>Risk Factor</a:t>
                      </a:r>
                    </a:p>
                  </a:txBody>
                  <a:tcPr/>
                </a:tc>
                <a:tc>
                  <a:txBody>
                    <a:bodyPr/>
                    <a:lstStyle/>
                    <a:p>
                      <a:pPr algn="l"/>
                      <a:r>
                        <a:rPr lang="en-US" dirty="0"/>
                        <a:t>Details</a:t>
                      </a:r>
                    </a:p>
                  </a:txBody>
                  <a:tcPr/>
                </a:tc>
                <a:extLst>
                  <a:ext uri="{0D108BD9-81ED-4DB2-BD59-A6C34878D82A}">
                    <a16:rowId xmlns:a16="http://schemas.microsoft.com/office/drawing/2014/main" xmlns="" val="818155820"/>
                  </a:ext>
                </a:extLst>
              </a:tr>
              <a:tr h="2917630">
                <a:tc>
                  <a:txBody>
                    <a:bodyPr/>
                    <a:lstStyle/>
                    <a:p>
                      <a:pPr algn="l"/>
                      <a:r>
                        <a:rPr lang="en-US" dirty="0">
                          <a:solidFill>
                            <a:srgbClr val="00B0F0"/>
                          </a:solidFill>
                        </a:rPr>
                        <a:t>Genetics </a:t>
                      </a:r>
                      <a:r>
                        <a:rPr lang="en-US" dirty="0">
                          <a:solidFill>
                            <a:srgbClr val="FF0000"/>
                          </a:solidFill>
                        </a:rPr>
                        <a:t>(important):</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400" dirty="0"/>
                        <a:t>A lot of studies showed that there is a genetic component that out-weights the influence of environmental factors to the incidence of Schizophrenia.  Those studies include: Family, twin and chromosomal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400" dirty="0"/>
                        <a:t>studies. </a:t>
                      </a:r>
                    </a:p>
                    <a:p>
                      <a:pPr marL="0" marR="0" indent="0" algn="l" defTabSz="914400" rtl="1" eaLnBrk="1" fontAlgn="auto" latinLnBrk="0" hangingPunct="1">
                        <a:lnSpc>
                          <a:spcPct val="100000"/>
                        </a:lnSpc>
                        <a:spcBef>
                          <a:spcPts val="0"/>
                        </a:spcBef>
                        <a:spcAft>
                          <a:spcPts val="0"/>
                        </a:spcAft>
                        <a:buClrTx/>
                        <a:buSzTx/>
                        <a:buFontTx/>
                        <a:buNone/>
                        <a:tabLst/>
                        <a:defRPr/>
                      </a:pPr>
                      <a:r>
                        <a:rPr lang="ar-SA" sz="1400" dirty="0">
                          <a:solidFill>
                            <a:srgbClr val="92D050"/>
                          </a:solidFill>
                        </a:rPr>
                        <a:t>دايما الجينات تلعب دور بس اذا سالت عن الاكزاكت اتيولوجي فهو مو معروف.</a:t>
                      </a:r>
                      <a:r>
                        <a:rPr lang="ar-SA" sz="1400" baseline="0" dirty="0">
                          <a:solidFill>
                            <a:srgbClr val="92D050"/>
                          </a:solidFill>
                        </a:rPr>
                        <a:t> لكن إيش الاثبات؟ الفاميلي ستدي والجنتك ستدي</a:t>
                      </a:r>
                      <a:r>
                        <a:rPr lang="en-US" sz="1400" dirty="0">
                          <a:solidFill>
                            <a:srgbClr val="92D050"/>
                          </a:solidFill>
                        </a:rPr>
                        <a:t> </a:t>
                      </a:r>
                      <a:endParaRPr lang="ar-SA" sz="1400" dirty="0">
                        <a:solidFill>
                          <a:srgbClr val="92D050"/>
                        </a:solidFill>
                      </a:endParaRPr>
                    </a:p>
                    <a:p>
                      <a:pPr algn="l"/>
                      <a:endParaRPr lang="en-US" dirty="0">
                        <a:solidFill>
                          <a:srgbClr val="00B050"/>
                        </a:solidFill>
                      </a:endParaRPr>
                    </a:p>
                  </a:txBody>
                  <a:tcPr/>
                </a:tc>
                <a:tc>
                  <a:txBody>
                    <a:bodyPr/>
                    <a:lstStyle/>
                    <a:p>
                      <a:pPr marL="182880" indent="-182880" algn="l" rtl="0">
                        <a:lnSpc>
                          <a:spcPct val="100000"/>
                        </a:lnSpc>
                        <a:spcBef>
                          <a:spcPts val="900"/>
                        </a:spcBef>
                        <a:buClr>
                          <a:prstClr val="black">
                            <a:lumMod val="85000"/>
                            <a:lumOff val="15000"/>
                          </a:prstClr>
                        </a:buClr>
                        <a:buFont typeface="Garamond" pitchFamily="18" charset="0"/>
                        <a:buChar char="◦"/>
                      </a:pPr>
                      <a:r>
                        <a:rPr lang="en-US" sz="1400" dirty="0">
                          <a:solidFill>
                            <a:prstClr val="black"/>
                          </a:solidFill>
                        </a:rPr>
                        <a:t>siblings of schizophrenic patients have about a </a:t>
                      </a:r>
                      <a:r>
                        <a:rPr lang="en-US" sz="1400" dirty="0">
                          <a:solidFill>
                            <a:srgbClr val="FF0000"/>
                          </a:solidFill>
                        </a:rPr>
                        <a:t>10%</a:t>
                      </a:r>
                      <a:r>
                        <a:rPr lang="en-US" sz="1400" dirty="0">
                          <a:solidFill>
                            <a:prstClr val="black"/>
                          </a:solidFill>
                        </a:rPr>
                        <a:t> chance of developing schizophrenia.</a:t>
                      </a:r>
                    </a:p>
                    <a:p>
                      <a:pPr marL="182880" indent="-182880" algn="l" rtl="0">
                        <a:lnSpc>
                          <a:spcPct val="100000"/>
                        </a:lnSpc>
                        <a:spcBef>
                          <a:spcPts val="900"/>
                        </a:spcBef>
                        <a:buClr>
                          <a:prstClr val="black">
                            <a:lumMod val="85000"/>
                            <a:lumOff val="15000"/>
                          </a:prstClr>
                        </a:buClr>
                        <a:buFont typeface="Garamond" pitchFamily="18" charset="0"/>
                        <a:buChar char="◦"/>
                      </a:pPr>
                      <a:r>
                        <a:rPr lang="en-US" sz="1400" dirty="0">
                          <a:solidFill>
                            <a:prstClr val="black"/>
                          </a:solidFill>
                        </a:rPr>
                        <a:t>children who have one parent with schizophrenia have a </a:t>
                      </a:r>
                      <a:r>
                        <a:rPr lang="en-US" sz="1400" dirty="0">
                          <a:solidFill>
                            <a:srgbClr val="FF0000"/>
                          </a:solidFill>
                        </a:rPr>
                        <a:t>5%–6% </a:t>
                      </a:r>
                      <a:r>
                        <a:rPr lang="en-US" sz="1400" dirty="0">
                          <a:solidFill>
                            <a:prstClr val="black"/>
                          </a:solidFill>
                        </a:rPr>
                        <a:t>chance.</a:t>
                      </a:r>
                    </a:p>
                    <a:p>
                      <a:pPr marL="182880" indent="-182880" algn="l" rtl="0">
                        <a:lnSpc>
                          <a:spcPct val="100000"/>
                        </a:lnSpc>
                        <a:spcBef>
                          <a:spcPts val="900"/>
                        </a:spcBef>
                        <a:buClr>
                          <a:prstClr val="black">
                            <a:lumMod val="85000"/>
                            <a:lumOff val="15000"/>
                          </a:prstClr>
                        </a:buClr>
                        <a:buFont typeface="Garamond" pitchFamily="18" charset="0"/>
                        <a:buChar char="◦"/>
                      </a:pPr>
                      <a:r>
                        <a:rPr lang="en-US" sz="1400" dirty="0">
                          <a:solidFill>
                            <a:srgbClr val="92D050"/>
                          </a:solidFill>
                        </a:rPr>
                        <a:t>Prognosis in women is better (important).</a:t>
                      </a:r>
                    </a:p>
                    <a:p>
                      <a:pPr marL="182880" indent="-182880" algn="l" rtl="0">
                        <a:lnSpc>
                          <a:spcPct val="100000"/>
                        </a:lnSpc>
                        <a:spcBef>
                          <a:spcPts val="900"/>
                        </a:spcBef>
                        <a:buClr>
                          <a:prstClr val="black">
                            <a:lumMod val="85000"/>
                            <a:lumOff val="15000"/>
                          </a:prstClr>
                        </a:buClr>
                        <a:buFont typeface="Garamond" pitchFamily="18" charset="0"/>
                        <a:buChar char="◦"/>
                      </a:pPr>
                      <a:r>
                        <a:rPr lang="en-US" sz="1400" dirty="0">
                          <a:solidFill>
                            <a:srgbClr val="FF0000"/>
                          </a:solidFill>
                        </a:rPr>
                        <a:t>17%</a:t>
                      </a:r>
                      <a:r>
                        <a:rPr lang="en-US" sz="1400" dirty="0">
                          <a:solidFill>
                            <a:prstClr val="black"/>
                          </a:solidFill>
                        </a:rPr>
                        <a:t> for persons with one sibling and one parent with schizophrenia</a:t>
                      </a:r>
                    </a:p>
                    <a:p>
                      <a:pPr marL="182880" indent="-182880" algn="l" rtl="0">
                        <a:lnSpc>
                          <a:spcPct val="100000"/>
                        </a:lnSpc>
                        <a:spcBef>
                          <a:spcPts val="900"/>
                        </a:spcBef>
                        <a:buClr>
                          <a:prstClr val="black">
                            <a:lumMod val="85000"/>
                            <a:lumOff val="15000"/>
                          </a:prstClr>
                        </a:buClr>
                        <a:buFont typeface="Garamond" pitchFamily="18" charset="0"/>
                        <a:buChar char="◦"/>
                      </a:pPr>
                      <a:r>
                        <a:rPr lang="en-US" sz="1400" dirty="0">
                          <a:solidFill>
                            <a:srgbClr val="FF0000"/>
                          </a:solidFill>
                        </a:rPr>
                        <a:t>46%</a:t>
                      </a:r>
                      <a:r>
                        <a:rPr lang="en-US" sz="1400" dirty="0">
                          <a:solidFill>
                            <a:prstClr val="black"/>
                          </a:solidFill>
                        </a:rPr>
                        <a:t> for the children of two schizophrenic parents</a:t>
                      </a:r>
                    </a:p>
                    <a:p>
                      <a:pPr marL="182880" indent="-182880" algn="l" rtl="0">
                        <a:lnSpc>
                          <a:spcPct val="100000"/>
                        </a:lnSpc>
                        <a:spcBef>
                          <a:spcPts val="900"/>
                        </a:spcBef>
                        <a:buClr>
                          <a:prstClr val="black">
                            <a:lumMod val="85000"/>
                            <a:lumOff val="15000"/>
                          </a:prstClr>
                        </a:buClr>
                        <a:buFont typeface="Garamond" pitchFamily="18" charset="0"/>
                        <a:buChar char="◦"/>
                      </a:pPr>
                      <a:r>
                        <a:rPr lang="en-US" sz="1400" dirty="0">
                          <a:solidFill>
                            <a:prstClr val="black"/>
                          </a:solidFill>
                        </a:rPr>
                        <a:t>monozygotic twins—an average of </a:t>
                      </a:r>
                      <a:r>
                        <a:rPr lang="en-US" sz="1400" dirty="0">
                          <a:solidFill>
                            <a:srgbClr val="FF0000"/>
                          </a:solidFill>
                        </a:rPr>
                        <a:t>46%, </a:t>
                      </a:r>
                      <a:r>
                        <a:rPr lang="en-US" sz="1400" dirty="0">
                          <a:solidFill>
                            <a:prstClr val="black"/>
                          </a:solidFill>
                        </a:rPr>
                        <a:t>compared with </a:t>
                      </a:r>
                      <a:r>
                        <a:rPr lang="en-US" sz="1400" dirty="0">
                          <a:solidFill>
                            <a:srgbClr val="FF0000"/>
                          </a:solidFill>
                        </a:rPr>
                        <a:t>14%</a:t>
                      </a:r>
                      <a:r>
                        <a:rPr lang="en-US" sz="1400" dirty="0">
                          <a:solidFill>
                            <a:prstClr val="black"/>
                          </a:solidFill>
                        </a:rPr>
                        <a:t> concordance in dizygotic twins</a:t>
                      </a:r>
                    </a:p>
                    <a:p>
                      <a:r>
                        <a:rPr lang="ar-SA" sz="1400" dirty="0">
                          <a:solidFill>
                            <a:srgbClr val="92D050"/>
                          </a:solidFill>
                        </a:rPr>
                        <a:t>- اذا كان احد الوالدين عنده يكون احتمال 10% من كل طفل انو يجيه الفصام.</a:t>
                      </a:r>
                    </a:p>
                    <a:p>
                      <a:r>
                        <a:rPr lang="ar-SA" sz="1400" dirty="0">
                          <a:solidFill>
                            <a:srgbClr val="92D050"/>
                          </a:solidFill>
                        </a:rPr>
                        <a:t>- الوالدين:47</a:t>
                      </a:r>
                      <a:r>
                        <a:rPr lang="ar-SA" sz="1400" baseline="0" dirty="0">
                          <a:solidFill>
                            <a:srgbClr val="92D050"/>
                          </a:solidFill>
                        </a:rPr>
                        <a:t>%   - </a:t>
                      </a:r>
                      <a:r>
                        <a:rPr lang="ar-SA" sz="1400" dirty="0">
                          <a:solidFill>
                            <a:srgbClr val="92D050"/>
                          </a:solidFill>
                        </a:rPr>
                        <a:t>التوأم المتشابهين:  50%</a:t>
                      </a:r>
                    </a:p>
                    <a:p>
                      <a:r>
                        <a:rPr lang="ar-SA" sz="1400" dirty="0">
                          <a:solidFill>
                            <a:srgbClr val="92D050"/>
                          </a:solidFill>
                        </a:rPr>
                        <a:t>- الاخوان:اذا كان عندك اخ فيه فصام احتمال</a:t>
                      </a:r>
                      <a:r>
                        <a:rPr lang="ar-SA" sz="1400" baseline="0" dirty="0">
                          <a:solidFill>
                            <a:srgbClr val="92D050"/>
                          </a:solidFill>
                        </a:rPr>
                        <a:t> 10%</a:t>
                      </a:r>
                      <a:r>
                        <a:rPr lang="ar-SA" sz="1400" dirty="0">
                          <a:solidFill>
                            <a:srgbClr val="92D050"/>
                          </a:solidFill>
                        </a:rPr>
                        <a:t> انو يجيلك.</a:t>
                      </a:r>
                      <a:endParaRPr lang="en-US" sz="1400" dirty="0">
                        <a:solidFill>
                          <a:srgbClr val="92D050"/>
                        </a:solidFill>
                      </a:endParaRPr>
                    </a:p>
                  </a:txBody>
                  <a:tcPr/>
                </a:tc>
                <a:extLst>
                  <a:ext uri="{0D108BD9-81ED-4DB2-BD59-A6C34878D82A}">
                    <a16:rowId xmlns:a16="http://schemas.microsoft.com/office/drawing/2014/main" xmlns="" val="3584939934"/>
                  </a:ext>
                </a:extLst>
              </a:tr>
              <a:tr h="1568102">
                <a:tc>
                  <a:txBody>
                    <a:bodyPr/>
                    <a:lstStyle/>
                    <a:p>
                      <a:pPr algn="l"/>
                      <a:r>
                        <a:rPr lang="en-US" dirty="0">
                          <a:solidFill>
                            <a:srgbClr val="00B0F0"/>
                          </a:solidFill>
                        </a:rPr>
                        <a:t>Neuroimaging and neuropathology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en-US" sz="1400" dirty="0"/>
                        <a:t>Abnormalities have been reported in the brain particularly in the limbic system</a:t>
                      </a:r>
                      <a:r>
                        <a:rPr lang="ar-SA" altLang="en-US" sz="1400" dirty="0">
                          <a:solidFill>
                            <a:srgbClr val="92D050"/>
                          </a:solidFill>
                        </a:rPr>
                        <a:t>مسؤول عن المشاعر فراح يكون فيه خلل</a:t>
                      </a:r>
                      <a:r>
                        <a:rPr lang="en-US" altLang="en-US" sz="1400" dirty="0"/>
                        <a:t>, basal ganglia and cerebellum. Either in structures or connections. </a:t>
                      </a:r>
                      <a:endParaRPr lang="ar-SA" altLang="en-US" sz="1400" dirty="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en-US" sz="1400" dirty="0"/>
                        <a:t>Cerebral ventricular enlargement.</a:t>
                      </a:r>
                      <a:endParaRPr lang="ar-SA" altLang="en-US" sz="1400" dirty="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en-US" sz="1400" dirty="0" err="1"/>
                        <a:t>Sulcal</a:t>
                      </a:r>
                      <a:r>
                        <a:rPr lang="en-US" altLang="en-US" sz="1400" dirty="0"/>
                        <a:t> enlargement and cerebellar atrophy.</a:t>
                      </a:r>
                      <a:endParaRPr lang="ar-SA" altLang="en-US" sz="1400" dirty="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en-US" sz="1400" dirty="0"/>
                        <a:t>Decreased thalamus size.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ar-SA" altLang="en-US" sz="1400" dirty="0">
                          <a:solidFill>
                            <a:srgbClr val="92D050"/>
                          </a:solidFill>
                        </a:rPr>
                        <a:t>كلها</a:t>
                      </a:r>
                      <a:r>
                        <a:rPr lang="ar-SA" altLang="en-US" sz="1400" baseline="0" dirty="0">
                          <a:solidFill>
                            <a:srgbClr val="92D050"/>
                          </a:solidFill>
                        </a:rPr>
                        <a:t> فايندينقس لكن مو لحالها تعطيني تشخيص</a:t>
                      </a:r>
                      <a:endParaRPr lang="en-US" altLang="en-US" sz="1400" dirty="0">
                        <a:solidFill>
                          <a:srgbClr val="92D050"/>
                        </a:solidFill>
                      </a:endParaRPr>
                    </a:p>
                  </a:txBody>
                  <a:tcPr/>
                </a:tc>
                <a:extLst>
                  <a:ext uri="{0D108BD9-81ED-4DB2-BD59-A6C34878D82A}">
                    <a16:rowId xmlns:a16="http://schemas.microsoft.com/office/drawing/2014/main" xmlns="" val="4023631657"/>
                  </a:ext>
                </a:extLst>
              </a:tr>
            </a:tbl>
          </a:graphicData>
        </a:graphic>
      </p:graphicFrame>
      <p:sp>
        <p:nvSpPr>
          <p:cNvPr id="4" name="Slide Number Placeholder 3">
            <a:extLst>
              <a:ext uri="{FF2B5EF4-FFF2-40B4-BE49-F238E27FC236}">
                <a16:creationId xmlns:a16="http://schemas.microsoft.com/office/drawing/2014/main" xmlns="" id="{8FB5CBAC-163D-42CE-ABF9-CC45152A9C43}"/>
              </a:ext>
            </a:extLst>
          </p:cNvPr>
          <p:cNvSpPr>
            <a:spLocks noGrp="1"/>
          </p:cNvSpPr>
          <p:nvPr>
            <p:ph type="sldNum" sz="quarter" idx="12"/>
          </p:nvPr>
        </p:nvSpPr>
        <p:spPr/>
        <p:txBody>
          <a:bodyPr/>
          <a:lstStyle/>
          <a:p>
            <a:fld id="{9E1143D2-7729-415D-BA90-A0A4CB8B4AF3}" type="slidenum">
              <a:rPr lang="en-US" smtClean="0"/>
              <a:t>4</a:t>
            </a:fld>
            <a:endParaRPr lang="en-US"/>
          </a:p>
        </p:txBody>
      </p:sp>
      <p:sp>
        <p:nvSpPr>
          <p:cNvPr id="6" name="TextBox 5">
            <a:extLst>
              <a:ext uri="{FF2B5EF4-FFF2-40B4-BE49-F238E27FC236}">
                <a16:creationId xmlns:a16="http://schemas.microsoft.com/office/drawing/2014/main" xmlns="" id="{5ACCD09D-27DA-442B-B246-46D6F5A89349}"/>
              </a:ext>
            </a:extLst>
          </p:cNvPr>
          <p:cNvSpPr txBox="1"/>
          <p:nvPr/>
        </p:nvSpPr>
        <p:spPr>
          <a:xfrm>
            <a:off x="644318" y="947518"/>
            <a:ext cx="10407995" cy="646331"/>
          </a:xfrm>
          <a:prstGeom prst="rect">
            <a:avLst/>
          </a:prstGeom>
          <a:noFill/>
        </p:spPr>
        <p:txBody>
          <a:bodyPr wrap="square" rtlCol="0">
            <a:spAutoFit/>
          </a:bodyPr>
          <a:lstStyle/>
          <a:p>
            <a:r>
              <a:rPr lang="en-US" dirty="0"/>
              <a:t>The </a:t>
            </a:r>
            <a:r>
              <a:rPr lang="en-US" dirty="0">
                <a:solidFill>
                  <a:srgbClr val="FF0000"/>
                </a:solidFill>
              </a:rPr>
              <a:t>exact cause is unknown</a:t>
            </a:r>
            <a:r>
              <a:rPr lang="en-US" dirty="0"/>
              <a:t> but there are several factors that contribute to the risk of developing Schizophrenia. Which are:</a:t>
            </a:r>
          </a:p>
        </p:txBody>
      </p:sp>
      <p:sp>
        <p:nvSpPr>
          <p:cNvPr id="7" name="Rectangle 6"/>
          <p:cNvSpPr/>
          <p:nvPr/>
        </p:nvSpPr>
        <p:spPr>
          <a:xfrm>
            <a:off x="2743200" y="481174"/>
            <a:ext cx="2624328" cy="466344"/>
          </a:xfrm>
          <a:prstGeom prst="rect">
            <a:avLst/>
          </a:prstGeom>
          <a:solidFill>
            <a:schemeClr val="bg1"/>
          </a:solidFill>
          <a:ln w="28575">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Multifactorial</a:t>
            </a:r>
          </a:p>
        </p:txBody>
      </p:sp>
    </p:spTree>
    <p:extLst>
      <p:ext uri="{BB962C8B-B14F-4D97-AF65-F5344CB8AC3E}">
        <p14:creationId xmlns:p14="http://schemas.microsoft.com/office/powerpoint/2010/main" val="331556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0C709B-D6AD-49AB-8B71-DDC34F3EC389}"/>
              </a:ext>
            </a:extLst>
          </p:cNvPr>
          <p:cNvSpPr>
            <a:spLocks noGrp="1"/>
          </p:cNvSpPr>
          <p:nvPr>
            <p:ph type="title"/>
          </p:nvPr>
        </p:nvSpPr>
        <p:spPr>
          <a:xfrm>
            <a:off x="718931" y="132668"/>
            <a:ext cx="10515600" cy="848485"/>
          </a:xfrm>
        </p:spPr>
        <p:txBody>
          <a:bodyPr/>
          <a:lstStyle/>
          <a:p>
            <a:r>
              <a:rPr lang="en-US" dirty="0"/>
              <a:t>Etiology: </a:t>
            </a:r>
          </a:p>
        </p:txBody>
      </p:sp>
      <p:sp>
        <p:nvSpPr>
          <p:cNvPr id="4" name="Slide Number Placeholder 3">
            <a:extLst>
              <a:ext uri="{FF2B5EF4-FFF2-40B4-BE49-F238E27FC236}">
                <a16:creationId xmlns:a16="http://schemas.microsoft.com/office/drawing/2014/main" xmlns="" id="{80D2EAFC-7CCB-4D15-B84A-7184C6519AB4}"/>
              </a:ext>
            </a:extLst>
          </p:cNvPr>
          <p:cNvSpPr>
            <a:spLocks noGrp="1"/>
          </p:cNvSpPr>
          <p:nvPr>
            <p:ph type="sldNum" sz="quarter" idx="12"/>
          </p:nvPr>
        </p:nvSpPr>
        <p:spPr/>
        <p:txBody>
          <a:bodyPr/>
          <a:lstStyle/>
          <a:p>
            <a:fld id="{9E1143D2-7729-415D-BA90-A0A4CB8B4AF3}" type="slidenum">
              <a:rPr lang="en-US" smtClean="0"/>
              <a:t>5</a:t>
            </a:fld>
            <a:endParaRPr lang="en-US"/>
          </a:p>
        </p:txBody>
      </p:sp>
      <p:graphicFrame>
        <p:nvGraphicFramePr>
          <p:cNvPr id="5" name="Table 4">
            <a:extLst>
              <a:ext uri="{FF2B5EF4-FFF2-40B4-BE49-F238E27FC236}">
                <a16:creationId xmlns:a16="http://schemas.microsoft.com/office/drawing/2014/main" xmlns="" id="{7020E244-762C-4E6C-BF05-6D09C9D3F48C}"/>
              </a:ext>
            </a:extLst>
          </p:cNvPr>
          <p:cNvGraphicFramePr>
            <a:graphicFrameLocks noGrp="1"/>
          </p:cNvGraphicFramePr>
          <p:nvPr>
            <p:extLst>
              <p:ext uri="{D42A27DB-BD31-4B8C-83A1-F6EECF244321}">
                <p14:modId xmlns:p14="http://schemas.microsoft.com/office/powerpoint/2010/main" val="1101434133"/>
              </p:ext>
            </p:extLst>
          </p:nvPr>
        </p:nvGraphicFramePr>
        <p:xfrm>
          <a:off x="318977" y="981154"/>
          <a:ext cx="11504428" cy="5723266"/>
        </p:xfrm>
        <a:graphic>
          <a:graphicData uri="http://schemas.openxmlformats.org/drawingml/2006/table">
            <a:tbl>
              <a:tblPr firstRow="1" bandRow="1">
                <a:tableStyleId>{5C22544A-7EE6-4342-B048-85BDC9FD1C3A}</a:tableStyleId>
              </a:tblPr>
              <a:tblGrid>
                <a:gridCol w="4731488">
                  <a:extLst>
                    <a:ext uri="{9D8B030D-6E8A-4147-A177-3AD203B41FA5}">
                      <a16:colId xmlns:a16="http://schemas.microsoft.com/office/drawing/2014/main" xmlns="" val="1350737613"/>
                    </a:ext>
                  </a:extLst>
                </a:gridCol>
                <a:gridCol w="6772940">
                  <a:extLst>
                    <a:ext uri="{9D8B030D-6E8A-4147-A177-3AD203B41FA5}">
                      <a16:colId xmlns:a16="http://schemas.microsoft.com/office/drawing/2014/main" xmlns="" val="513488187"/>
                    </a:ext>
                  </a:extLst>
                </a:gridCol>
              </a:tblGrid>
              <a:tr h="357026">
                <a:tc>
                  <a:txBody>
                    <a:bodyPr/>
                    <a:lstStyle/>
                    <a:p>
                      <a:pPr algn="l"/>
                      <a:r>
                        <a:rPr lang="en-US" dirty="0"/>
                        <a:t>Risk Factor</a:t>
                      </a:r>
                    </a:p>
                  </a:txBody>
                  <a:tcPr/>
                </a:tc>
                <a:tc>
                  <a:txBody>
                    <a:bodyPr/>
                    <a:lstStyle/>
                    <a:p>
                      <a:pPr algn="l"/>
                      <a:r>
                        <a:rPr lang="en-US" dirty="0"/>
                        <a:t>Details</a:t>
                      </a:r>
                    </a:p>
                  </a:txBody>
                  <a:tcPr/>
                </a:tc>
                <a:extLst>
                  <a:ext uri="{0D108BD9-81ED-4DB2-BD59-A6C34878D82A}">
                    <a16:rowId xmlns:a16="http://schemas.microsoft.com/office/drawing/2014/main" xmlns="" val="3275285657"/>
                  </a:ext>
                </a:extLst>
              </a:tr>
              <a:tr h="2891910">
                <a:tc>
                  <a:txBody>
                    <a:bodyPr/>
                    <a:lstStyle/>
                    <a:p>
                      <a:pPr algn="l"/>
                      <a:r>
                        <a:rPr lang="en-US" dirty="0">
                          <a:solidFill>
                            <a:srgbClr val="00B0F0"/>
                          </a:solidFill>
                        </a:rPr>
                        <a:t>Neurobiology</a:t>
                      </a:r>
                    </a:p>
                    <a:p>
                      <a:pPr algn="l"/>
                      <a:r>
                        <a:rPr lang="en-US" altLang="en-US" sz="1400" dirty="0"/>
                        <a:t>Certain areas of the brain are involved in the pathophysiology of schizophrenia:</a:t>
                      </a:r>
                      <a:r>
                        <a:rPr lang="en-US" altLang="en-US" sz="1400" dirty="0">
                          <a:solidFill>
                            <a:srgbClr val="FF0000"/>
                          </a:solidFill>
                        </a:rPr>
                        <a:t> the limbic system, the frontal cortex, </a:t>
                      </a:r>
                      <a:r>
                        <a:rPr lang="en-US" altLang="en-US" sz="1400" dirty="0"/>
                        <a:t>cerebellum, and the basal ganglia.</a:t>
                      </a:r>
                      <a:endParaRPr lang="ar-SA" altLang="en-US" sz="1400" dirty="0"/>
                    </a:p>
                    <a:p>
                      <a:pPr marL="285750" indent="-285750" algn="l">
                        <a:buFont typeface="Arial" panose="020B0604020202020204" pitchFamily="34" charset="0"/>
                        <a:buChar char="•"/>
                      </a:pPr>
                      <a:r>
                        <a:rPr lang="en-US" sz="1400" dirty="0">
                          <a:solidFill>
                            <a:srgbClr val="92D050"/>
                          </a:solidFill>
                        </a:rPr>
                        <a:t>There</a:t>
                      </a:r>
                      <a:r>
                        <a:rPr lang="en-US" sz="1400" baseline="0" dirty="0">
                          <a:solidFill>
                            <a:srgbClr val="92D050"/>
                          </a:solidFill>
                        </a:rPr>
                        <a:t> will be structural changes.</a:t>
                      </a:r>
                    </a:p>
                    <a:p>
                      <a:pPr marL="285750" indent="-285750" algn="l">
                        <a:buFont typeface="Arial" panose="020B0604020202020204" pitchFamily="34" charset="0"/>
                        <a:buChar char="•"/>
                      </a:pPr>
                      <a:r>
                        <a:rPr lang="en-US" sz="1400" baseline="0" dirty="0">
                          <a:solidFill>
                            <a:srgbClr val="92D050"/>
                          </a:solidFill>
                        </a:rPr>
                        <a:t>Connections defect is important in causing the disease.</a:t>
                      </a:r>
                    </a:p>
                    <a:p>
                      <a:pPr algn="l"/>
                      <a:endParaRPr lang="en-US" sz="1400" dirty="0">
                        <a:solidFill>
                          <a:srgbClr val="92D050"/>
                        </a:solidFill>
                      </a:endParaRPr>
                    </a:p>
                  </a:txBody>
                  <a:tcPr/>
                </a:tc>
                <a:tc>
                  <a:txBody>
                    <a:bodyPr/>
                    <a:lstStyle/>
                    <a:p>
                      <a:pPr algn="l">
                        <a:lnSpc>
                          <a:spcPct val="90000"/>
                        </a:lnSpc>
                        <a:buNone/>
                      </a:pPr>
                      <a:r>
                        <a:rPr lang="en-US" altLang="en-US" sz="1200" b="1" dirty="0">
                          <a:solidFill>
                            <a:schemeClr val="tx2"/>
                          </a:solidFill>
                        </a:rPr>
                        <a:t>a- Dopamine Hypothesis; </a:t>
                      </a:r>
                    </a:p>
                    <a:p>
                      <a:pPr algn="l">
                        <a:lnSpc>
                          <a:spcPct val="90000"/>
                        </a:lnSpc>
                        <a:buNone/>
                      </a:pPr>
                      <a:r>
                        <a:rPr lang="en-US" altLang="en-US" sz="1200" dirty="0"/>
                        <a:t>Too much dopaminergic activity ( whether it is </a:t>
                      </a:r>
                      <a:r>
                        <a:rPr lang="en-US" altLang="en-US" sz="1200" b="1" dirty="0"/>
                        <a:t>↑</a:t>
                      </a:r>
                      <a:r>
                        <a:rPr lang="en-US" altLang="en-US" sz="1200" dirty="0"/>
                        <a:t> release of dopamine, ↑ dopamine receptors, </a:t>
                      </a:r>
                      <a:endParaRPr lang="ar-SA" altLang="en-US" sz="1200" dirty="0"/>
                    </a:p>
                    <a:p>
                      <a:pPr algn="l">
                        <a:lnSpc>
                          <a:spcPct val="90000"/>
                        </a:lnSpc>
                        <a:buNone/>
                      </a:pPr>
                      <a:r>
                        <a:rPr lang="en-US" altLang="en-US" sz="1200" dirty="0"/>
                        <a:t>hypersensitivity of dopamine receptors to dopamine, or combinations is not known ).</a:t>
                      </a:r>
                    </a:p>
                    <a:p>
                      <a:pPr algn="l">
                        <a:lnSpc>
                          <a:spcPct val="90000"/>
                        </a:lnSpc>
                        <a:buNone/>
                      </a:pPr>
                      <a:r>
                        <a:rPr lang="ar-SA" altLang="en-US" sz="1200" dirty="0">
                          <a:solidFill>
                            <a:srgbClr val="92D050"/>
                          </a:solidFill>
                        </a:rPr>
                        <a:t>يعطيني البوزتف سميبتومز عشان كذا الاعلاج يكون دوبامين انتاقونست</a:t>
                      </a:r>
                      <a:endParaRPr lang="en-US" altLang="en-US" sz="1200" b="1" dirty="0">
                        <a:solidFill>
                          <a:srgbClr val="92D050"/>
                        </a:solidFill>
                      </a:endParaRPr>
                    </a:p>
                    <a:p>
                      <a:pPr algn="l">
                        <a:lnSpc>
                          <a:spcPct val="90000"/>
                        </a:lnSpc>
                        <a:buNone/>
                      </a:pPr>
                      <a:r>
                        <a:rPr lang="ar-SA" altLang="en-US" sz="1200" b="0" dirty="0">
                          <a:solidFill>
                            <a:srgbClr val="92D050"/>
                          </a:solidFill>
                        </a:rPr>
                        <a:t>أهم واحد الدوبامين</a:t>
                      </a:r>
                      <a:r>
                        <a:rPr lang="en-US" altLang="en-US" sz="1200" b="1" dirty="0">
                          <a:solidFill>
                            <a:schemeClr val="tx2"/>
                          </a:solidFill>
                        </a:rPr>
                        <a:t>b- Other Neurotransmitters; </a:t>
                      </a:r>
                    </a:p>
                    <a:p>
                      <a:pPr algn="l">
                        <a:lnSpc>
                          <a:spcPct val="90000"/>
                        </a:lnSpc>
                        <a:buNone/>
                      </a:pPr>
                      <a:r>
                        <a:rPr lang="en-US" altLang="en-US" sz="1200" dirty="0"/>
                        <a:t>Serotonin, Norepinephrine, GABA, </a:t>
                      </a:r>
                      <a:r>
                        <a:rPr lang="en-US" altLang="en-US" sz="1200" dirty="0">
                          <a:solidFill>
                            <a:srgbClr val="FF0000"/>
                          </a:solidFill>
                        </a:rPr>
                        <a:t>Glutamate </a:t>
                      </a:r>
                      <a:r>
                        <a:rPr lang="en-US" altLang="en-US" sz="1200" dirty="0"/>
                        <a:t>(hypofunction in NMDA receptors) &amp; Neuropeptides. </a:t>
                      </a:r>
                    </a:p>
                    <a:p>
                      <a:pPr algn="l"/>
                      <a:r>
                        <a:rPr lang="en-US" altLang="en-US" sz="1200" b="1" dirty="0">
                          <a:solidFill>
                            <a:schemeClr val="tx2"/>
                          </a:solidFill>
                        </a:rPr>
                        <a:t>c. Psychoneuroimmunology</a:t>
                      </a:r>
                      <a:r>
                        <a:rPr lang="en-US" altLang="en-US" sz="1200" b="1" u="sng" dirty="0">
                          <a:solidFill>
                            <a:schemeClr val="tx2"/>
                          </a:solidFill>
                        </a:rPr>
                        <a:t>;</a:t>
                      </a:r>
                    </a:p>
                    <a:p>
                      <a:pPr algn="l">
                        <a:lnSpc>
                          <a:spcPct val="80000"/>
                        </a:lnSpc>
                        <a:buNone/>
                      </a:pPr>
                      <a:r>
                        <a:rPr lang="en-US" altLang="en-US" sz="1200" dirty="0"/>
                        <a:t>↓ T-cell interlukeukin-2 &amp; lymphocytes, abnormal cellular and humoral reactivity to neurons and presence of </a:t>
                      </a:r>
                      <a:r>
                        <a:rPr lang="en-US" altLang="en-US" sz="1200" dirty="0" err="1"/>
                        <a:t>antibrain</a:t>
                      </a:r>
                      <a:r>
                        <a:rPr lang="en-US" altLang="en-US" sz="1200" dirty="0"/>
                        <a:t> antibodies.</a:t>
                      </a:r>
                    </a:p>
                    <a:p>
                      <a:pPr algn="l">
                        <a:lnSpc>
                          <a:spcPct val="80000"/>
                        </a:lnSpc>
                        <a:buNone/>
                      </a:pPr>
                      <a:r>
                        <a:rPr lang="en-US" altLang="en-US" sz="1200" dirty="0"/>
                        <a:t>These changes are due to neurotoxic virus ? or endogenous autoimmune disorder ?</a:t>
                      </a:r>
                    </a:p>
                    <a:p>
                      <a:pPr marL="0" marR="0" indent="0" algn="l" defTabSz="914400" rtl="1" eaLnBrk="1" fontAlgn="auto" latinLnBrk="0" hangingPunct="1">
                        <a:lnSpc>
                          <a:spcPct val="100000"/>
                        </a:lnSpc>
                        <a:spcBef>
                          <a:spcPts val="0"/>
                        </a:spcBef>
                        <a:spcAft>
                          <a:spcPts val="0"/>
                        </a:spcAft>
                        <a:buClrTx/>
                        <a:buSzTx/>
                        <a:buFontTx/>
                        <a:buNone/>
                        <a:tabLst/>
                        <a:defRPr/>
                      </a:pPr>
                      <a:r>
                        <a:rPr lang="ar-SA" altLang="en-US" sz="1200" dirty="0">
                          <a:solidFill>
                            <a:srgbClr val="92D050"/>
                          </a:solidFill>
                        </a:rPr>
                        <a:t>الاميونولوجي المتعلقه في الامراض العصبية والنفسية.هنا هم يتسالون هل فيه فايروس معين ممكن يؤدي للفصام يعني يفرزمواد وتؤدي اليها وهذي كلها نظريات</a:t>
                      </a:r>
                      <a:endParaRPr lang="en-US" altLang="en-US" sz="1200" b="1" dirty="0">
                        <a:solidFill>
                          <a:srgbClr val="92D050"/>
                        </a:solidFill>
                      </a:endParaRPr>
                    </a:p>
                    <a:p>
                      <a:pPr algn="l">
                        <a:buNone/>
                      </a:pPr>
                      <a:r>
                        <a:rPr lang="en-US" altLang="en-US" sz="1200" b="1" dirty="0">
                          <a:solidFill>
                            <a:schemeClr val="tx2"/>
                          </a:solidFill>
                        </a:rPr>
                        <a:t>d. </a:t>
                      </a:r>
                      <a:r>
                        <a:rPr lang="en-US" altLang="en-US" sz="1200" b="1" dirty="0" err="1">
                          <a:solidFill>
                            <a:schemeClr val="tx2"/>
                          </a:solidFill>
                        </a:rPr>
                        <a:t>Psychoneuroendocrinology</a:t>
                      </a:r>
                      <a:r>
                        <a:rPr lang="en-US" altLang="en-US" sz="1200" b="1" dirty="0">
                          <a:solidFill>
                            <a:schemeClr val="tx2"/>
                          </a:solidFill>
                        </a:rPr>
                        <a:t>;</a:t>
                      </a:r>
                    </a:p>
                    <a:p>
                      <a:pPr algn="l">
                        <a:buNone/>
                      </a:pPr>
                      <a:r>
                        <a:rPr lang="en-US" altLang="en-US" sz="1200" dirty="0"/>
                        <a:t>Abnormal dexamethasone-suppression test</a:t>
                      </a:r>
                    </a:p>
                    <a:p>
                      <a:pPr algn="l">
                        <a:buNone/>
                      </a:pPr>
                      <a:r>
                        <a:rPr lang="en-US" altLang="en-US" sz="1200" dirty="0"/>
                        <a:t>↓ LH/FSH</a:t>
                      </a:r>
                    </a:p>
                    <a:p>
                      <a:pPr algn="l">
                        <a:buNone/>
                      </a:pPr>
                      <a:r>
                        <a:rPr lang="en-US" altLang="en-US" sz="1200" dirty="0"/>
                        <a:t>A blunted release of prolactin and growth hormone on stimulation.</a:t>
                      </a:r>
                    </a:p>
                    <a:p>
                      <a:pPr marL="0" marR="0" indent="0" algn="l" defTabSz="914400" rtl="1" eaLnBrk="1" fontAlgn="auto" latinLnBrk="0" hangingPunct="1">
                        <a:lnSpc>
                          <a:spcPct val="90000"/>
                        </a:lnSpc>
                        <a:spcBef>
                          <a:spcPts val="0"/>
                        </a:spcBef>
                        <a:spcAft>
                          <a:spcPts val="0"/>
                        </a:spcAft>
                        <a:buClrTx/>
                        <a:buSzTx/>
                        <a:buFontTx/>
                        <a:buNone/>
                        <a:tabLst/>
                        <a:defRPr/>
                      </a:pPr>
                      <a:r>
                        <a:rPr lang="ar-SA" altLang="en-US" sz="1200" dirty="0">
                          <a:solidFill>
                            <a:srgbClr val="92D050"/>
                          </a:solidFill>
                        </a:rPr>
                        <a:t>في المختبر</a:t>
                      </a:r>
                      <a:r>
                        <a:rPr lang="ar-SA" altLang="en-US" sz="1200" baseline="0" dirty="0">
                          <a:solidFill>
                            <a:srgbClr val="92D050"/>
                          </a:solidFill>
                        </a:rPr>
                        <a:t> </a:t>
                      </a:r>
                      <a:r>
                        <a:rPr lang="ar-SA" altLang="en-US" sz="1200" dirty="0">
                          <a:solidFill>
                            <a:srgbClr val="92D050"/>
                          </a:solidFill>
                        </a:rPr>
                        <a:t>لاحظو هذول الناس يوم يعطونهم قروث هرمون الاصل انو يزيد 50% بس بهذول الناس مو مره حيزيد</a:t>
                      </a:r>
                      <a:endParaRPr lang="en-US" altLang="en-US" sz="1200" dirty="0">
                        <a:solidFill>
                          <a:srgbClr val="92D050"/>
                        </a:solidFill>
                      </a:endParaRPr>
                    </a:p>
                  </a:txBody>
                  <a:tcPr/>
                </a:tc>
                <a:extLst>
                  <a:ext uri="{0D108BD9-81ED-4DB2-BD59-A6C34878D82A}">
                    <a16:rowId xmlns:a16="http://schemas.microsoft.com/office/drawing/2014/main" xmlns="" val="1213979574"/>
                  </a:ext>
                </a:extLst>
              </a:tr>
              <a:tr h="1338847">
                <a:tc>
                  <a:txBody>
                    <a:bodyPr/>
                    <a:lstStyle/>
                    <a:p>
                      <a:pPr algn="l"/>
                      <a:r>
                        <a:rPr lang="en-US" dirty="0">
                          <a:solidFill>
                            <a:srgbClr val="00B0F0"/>
                          </a:solidFill>
                        </a:rPr>
                        <a:t>Stress diathesis model</a:t>
                      </a:r>
                    </a:p>
                  </a:txBody>
                  <a:tcPr/>
                </a:tc>
                <a:tc>
                  <a:txBody>
                    <a:bodyPr/>
                    <a:lstStyle/>
                    <a:p>
                      <a:pPr algn="l"/>
                      <a:r>
                        <a:rPr lang="en-US" sz="1400" dirty="0"/>
                        <a:t>- Integrates biological, psychosocial and environmental factors in the etiology of schizophrenia.</a:t>
                      </a:r>
                    </a:p>
                    <a:p>
                      <a:pPr marL="285750" indent="-285750" algn="l">
                        <a:buFontTx/>
                        <a:buChar char="-"/>
                      </a:pPr>
                      <a:r>
                        <a:rPr lang="en-US" sz="1400" dirty="0"/>
                        <a:t>Symptoms of schizophrenia develop when a person has  a specific </a:t>
                      </a:r>
                    </a:p>
                    <a:p>
                      <a:pPr marL="285750" indent="-285750" algn="l">
                        <a:buFontTx/>
                        <a:buChar char="-"/>
                      </a:pPr>
                      <a:r>
                        <a:rPr lang="en-US" sz="1400" dirty="0"/>
                        <a:t>vulnerability that is acted on by  a stressful influence.</a:t>
                      </a:r>
                    </a:p>
                    <a:p>
                      <a:pPr algn="r"/>
                      <a:r>
                        <a:rPr lang="ar-SA" sz="1400" dirty="0">
                          <a:solidFill>
                            <a:srgbClr val="92D050"/>
                          </a:solidFill>
                        </a:rPr>
                        <a:t>لا ينتج الفُصام من حدث ضاغط فقط!</a:t>
                      </a:r>
                    </a:p>
                    <a:p>
                      <a:pPr algn="r"/>
                      <a:r>
                        <a:rPr lang="ar-SA" sz="1400" dirty="0">
                          <a:solidFill>
                            <a:srgbClr val="92D050"/>
                          </a:solidFill>
                        </a:rPr>
                        <a:t>لكن قد يكون المريض لديه قابلية للإصابة بالفُصام بالإضافة إلى حدث ضاغط فيُصاب بالفصام</a:t>
                      </a:r>
                      <a:endParaRPr lang="en-US" sz="1400" dirty="0">
                        <a:solidFill>
                          <a:srgbClr val="92D050"/>
                        </a:solidFill>
                      </a:endParaRPr>
                    </a:p>
                  </a:txBody>
                  <a:tcPr/>
                </a:tc>
                <a:extLst>
                  <a:ext uri="{0D108BD9-81ED-4DB2-BD59-A6C34878D82A}">
                    <a16:rowId xmlns:a16="http://schemas.microsoft.com/office/drawing/2014/main" xmlns="" val="1775919629"/>
                  </a:ext>
                </a:extLst>
              </a:tr>
              <a:tr h="1023250">
                <a:tc>
                  <a:txBody>
                    <a:bodyPr/>
                    <a:lstStyle/>
                    <a:p>
                      <a:pPr algn="l"/>
                      <a:r>
                        <a:rPr lang="en-US" dirty="0">
                          <a:solidFill>
                            <a:srgbClr val="00B0F0"/>
                          </a:solidFill>
                        </a:rPr>
                        <a:t>Psychosocial Factors</a:t>
                      </a:r>
                    </a:p>
                  </a:txBody>
                  <a:tcPr/>
                </a:tc>
                <a:tc>
                  <a:txBody>
                    <a:bodyPr/>
                    <a:lstStyle/>
                    <a:p>
                      <a:pPr algn="l"/>
                      <a:r>
                        <a:rPr lang="en-US" sz="1400" dirty="0"/>
                        <a:t>In family dynamics studies, no well-controlled evidence indicates specific family pattern plays a causative role in the development of schizophrenia.</a:t>
                      </a:r>
                    </a:p>
                    <a:p>
                      <a:pPr algn="l"/>
                      <a:r>
                        <a:rPr lang="en-US" sz="1400" dirty="0"/>
                        <a:t>High Expressed Emotion  family : increase risk of relapse.</a:t>
                      </a:r>
                    </a:p>
                    <a:p>
                      <a:pPr marL="0" marR="0" indent="0" algn="l" defTabSz="914400" rtl="1" eaLnBrk="1" fontAlgn="auto" latinLnBrk="0" hangingPunct="1">
                        <a:lnSpc>
                          <a:spcPct val="100000"/>
                        </a:lnSpc>
                        <a:spcBef>
                          <a:spcPts val="0"/>
                        </a:spcBef>
                        <a:spcAft>
                          <a:spcPts val="0"/>
                        </a:spcAft>
                        <a:buClrTx/>
                        <a:buSzTx/>
                        <a:buFontTx/>
                        <a:buNone/>
                        <a:tabLst/>
                        <a:defRPr/>
                      </a:pPr>
                      <a:r>
                        <a:rPr lang="ar-SA" sz="1400" dirty="0">
                          <a:solidFill>
                            <a:srgbClr val="92D050"/>
                          </a:solidFill>
                        </a:rPr>
                        <a:t>التوقعات العالية من الأهل لحالة المريض ترفع احتمالية انتكاسته</a:t>
                      </a:r>
                      <a:endParaRPr lang="en-US" sz="1400" dirty="0">
                        <a:solidFill>
                          <a:srgbClr val="92D050"/>
                        </a:solidFill>
                      </a:endParaRPr>
                    </a:p>
                  </a:txBody>
                  <a:tcPr/>
                </a:tc>
                <a:extLst>
                  <a:ext uri="{0D108BD9-81ED-4DB2-BD59-A6C34878D82A}">
                    <a16:rowId xmlns:a16="http://schemas.microsoft.com/office/drawing/2014/main" xmlns="" val="4268052036"/>
                  </a:ext>
                </a:extLst>
              </a:tr>
            </a:tbl>
          </a:graphicData>
        </a:graphic>
      </p:graphicFrame>
    </p:spTree>
    <p:extLst>
      <p:ext uri="{BB962C8B-B14F-4D97-AF65-F5344CB8AC3E}">
        <p14:creationId xmlns:p14="http://schemas.microsoft.com/office/powerpoint/2010/main" val="225651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7870C10-19AB-43D8-859B-A84507B1391B}"/>
              </a:ext>
            </a:extLst>
          </p:cNvPr>
          <p:cNvSpPr>
            <a:spLocks noGrp="1"/>
          </p:cNvSpPr>
          <p:nvPr>
            <p:ph type="title"/>
          </p:nvPr>
        </p:nvSpPr>
        <p:spPr>
          <a:xfrm>
            <a:off x="6341450" y="0"/>
            <a:ext cx="4865511" cy="1325563"/>
          </a:xfrm>
        </p:spPr>
        <p:txBody>
          <a:bodyPr>
            <a:noAutofit/>
          </a:bodyPr>
          <a:lstStyle/>
          <a:p>
            <a:pPr algn="ctr"/>
            <a:r>
              <a:rPr lang="en-US" sz="2800" dirty="0"/>
              <a:t>DSM-5 schizophrenia spectrum and other psychotic disorders:</a:t>
            </a:r>
            <a:br>
              <a:rPr lang="en-US" sz="2800" dirty="0"/>
            </a:br>
            <a:endParaRPr lang="ar-SA" sz="2800" dirty="0"/>
          </a:p>
        </p:txBody>
      </p:sp>
      <p:sp>
        <p:nvSpPr>
          <p:cNvPr id="5" name="Content Placeholder 2"/>
          <p:cNvSpPr>
            <a:spLocks noGrp="1"/>
          </p:cNvSpPr>
          <p:nvPr>
            <p:ph sz="half" idx="1"/>
          </p:nvPr>
        </p:nvSpPr>
        <p:spPr>
          <a:xfrm>
            <a:off x="216266" y="4307373"/>
            <a:ext cx="2959610" cy="2085968"/>
          </a:xfrm>
          <a:ln>
            <a:solidFill>
              <a:schemeClr val="accent1">
                <a:lumMod val="60000"/>
                <a:lumOff val="40000"/>
              </a:schemeClr>
            </a:solidFill>
            <a:prstDash val="lgDashDot"/>
          </a:ln>
        </p:spPr>
        <p:txBody>
          <a:bodyPr>
            <a:normAutofit fontScale="92500" lnSpcReduction="20000"/>
          </a:bodyPr>
          <a:lstStyle/>
          <a:p>
            <a:pPr marL="0" indent="0" algn="l">
              <a:buNone/>
            </a:pPr>
            <a:r>
              <a:rPr lang="en-US" sz="1800" dirty="0"/>
              <a:t>There is no particular sign or symptom that is pathognomonic for Schizophrenia (</a:t>
            </a:r>
            <a:r>
              <a:rPr lang="en-US" sz="1800" dirty="0">
                <a:solidFill>
                  <a:schemeClr val="bg2">
                    <a:lumMod val="75000"/>
                  </a:schemeClr>
                </a:solidFill>
              </a:rPr>
              <a:t>in other words, if someone is having hallucinations, we can’t say he is having Schizophrenia!</a:t>
            </a:r>
            <a:r>
              <a:rPr lang="en-US" sz="1800" dirty="0"/>
              <a:t>). </a:t>
            </a:r>
          </a:p>
          <a:p>
            <a:pPr marL="0" indent="0" algn="l">
              <a:buNone/>
            </a:pPr>
            <a:r>
              <a:rPr lang="en-US" sz="1800" dirty="0"/>
              <a:t>Patient’s history and mental status examination are essential for diagnosis.</a:t>
            </a:r>
          </a:p>
        </p:txBody>
      </p:sp>
      <p:sp>
        <p:nvSpPr>
          <p:cNvPr id="6" name="TextBox 5"/>
          <p:cNvSpPr txBox="1"/>
          <p:nvPr/>
        </p:nvSpPr>
        <p:spPr>
          <a:xfrm>
            <a:off x="428196" y="270363"/>
            <a:ext cx="3490058" cy="707886"/>
          </a:xfrm>
          <a:prstGeom prst="rect">
            <a:avLst/>
          </a:prstGeom>
          <a:noFill/>
        </p:spPr>
        <p:txBody>
          <a:bodyPr wrap="none" rtlCol="1">
            <a:spAutoFit/>
          </a:bodyPr>
          <a:lstStyle/>
          <a:p>
            <a:r>
              <a:rPr lang="en-US" sz="4000" dirty="0">
                <a:solidFill>
                  <a:schemeClr val="accent1"/>
                </a:solidFill>
              </a:rPr>
              <a:t>Epidemiology :  </a:t>
            </a:r>
            <a:endParaRPr lang="ar-SA" sz="4000" dirty="0">
              <a:solidFill>
                <a:schemeClr val="accent1"/>
              </a:solidFill>
            </a:endParaRPr>
          </a:p>
        </p:txBody>
      </p:sp>
      <p:graphicFrame>
        <p:nvGraphicFramePr>
          <p:cNvPr id="8" name="Content Placeholder 5">
            <a:extLst>
              <a:ext uri="{FF2B5EF4-FFF2-40B4-BE49-F238E27FC236}">
                <a16:creationId xmlns:a16="http://schemas.microsoft.com/office/drawing/2014/main" xmlns="" id="{4568B640-D247-48AB-8C65-E5F665F89997}"/>
              </a:ext>
            </a:extLst>
          </p:cNvPr>
          <p:cNvGraphicFramePr>
            <a:graphicFrameLocks/>
          </p:cNvGraphicFramePr>
          <p:nvPr>
            <p:extLst>
              <p:ext uri="{D42A27DB-BD31-4B8C-83A1-F6EECF244321}">
                <p14:modId xmlns:p14="http://schemas.microsoft.com/office/powerpoint/2010/main" val="2702665697"/>
              </p:ext>
            </p:extLst>
          </p:nvPr>
        </p:nvGraphicFramePr>
        <p:xfrm>
          <a:off x="3328031" y="839976"/>
          <a:ext cx="10781624" cy="588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رابط مستقيم 6">
            <a:extLst>
              <a:ext uri="{FF2B5EF4-FFF2-40B4-BE49-F238E27FC236}">
                <a16:creationId xmlns:a16="http://schemas.microsoft.com/office/drawing/2014/main" xmlns="" id="{AACC882D-3D39-4F9F-85A6-44A41A793DA3}"/>
              </a:ext>
            </a:extLst>
          </p:cNvPr>
          <p:cNvCxnSpPr>
            <a:cxnSpLocks/>
          </p:cNvCxnSpPr>
          <p:nvPr/>
        </p:nvCxnSpPr>
        <p:spPr>
          <a:xfrm>
            <a:off x="5756408" y="270363"/>
            <a:ext cx="0" cy="6294611"/>
          </a:xfrm>
          <a:prstGeom prst="line">
            <a:avLst/>
          </a:prstGeom>
          <a:ln w="19050">
            <a:solidFill>
              <a:schemeClr val="accent1">
                <a:lumMod val="40000"/>
                <a:lumOff val="60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12" name="رابط مستقيم 4">
            <a:extLst>
              <a:ext uri="{FF2B5EF4-FFF2-40B4-BE49-F238E27FC236}">
                <a16:creationId xmlns:a16="http://schemas.microsoft.com/office/drawing/2014/main" xmlns="" id="{9D67D79F-B2BE-4093-ACD7-747A2F68CE9E}"/>
              </a:ext>
            </a:extLst>
          </p:cNvPr>
          <p:cNvCxnSpPr/>
          <p:nvPr/>
        </p:nvCxnSpPr>
        <p:spPr>
          <a:xfrm>
            <a:off x="473697" y="3574410"/>
            <a:ext cx="4978400" cy="0"/>
          </a:xfrm>
          <a:prstGeom prst="line">
            <a:avLst/>
          </a:prstGeom>
          <a:ln w="19050">
            <a:solidFill>
              <a:schemeClr val="accent1">
                <a:lumMod val="40000"/>
                <a:lumOff val="60000"/>
              </a:schemeClr>
            </a:solidFill>
            <a:prstDash val="sysDot"/>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xmlns="" id="{32E7B841-EB62-4CEB-BA37-C6BFFE608B65}"/>
              </a:ext>
            </a:extLst>
          </p:cNvPr>
          <p:cNvSpPr txBox="1"/>
          <p:nvPr/>
        </p:nvSpPr>
        <p:spPr>
          <a:xfrm>
            <a:off x="428196" y="3612225"/>
            <a:ext cx="4395317" cy="707886"/>
          </a:xfrm>
          <a:prstGeom prst="rect">
            <a:avLst/>
          </a:prstGeom>
          <a:noFill/>
        </p:spPr>
        <p:txBody>
          <a:bodyPr wrap="square" rtlCol="0">
            <a:spAutoFit/>
          </a:bodyPr>
          <a:lstStyle/>
          <a:p>
            <a:r>
              <a:rPr lang="en-US" sz="4000" dirty="0">
                <a:solidFill>
                  <a:schemeClr val="accent1">
                    <a:lumMod val="75000"/>
                  </a:schemeClr>
                </a:solidFill>
              </a:rPr>
              <a:t>Clinical Features: </a:t>
            </a:r>
          </a:p>
        </p:txBody>
      </p:sp>
      <p:sp>
        <p:nvSpPr>
          <p:cNvPr id="14" name="Content Placeholder 2">
            <a:extLst>
              <a:ext uri="{FF2B5EF4-FFF2-40B4-BE49-F238E27FC236}">
                <a16:creationId xmlns:a16="http://schemas.microsoft.com/office/drawing/2014/main" xmlns="" id="{4232BE95-552F-4DF4-8BDF-419F8C7EAFE7}"/>
              </a:ext>
            </a:extLst>
          </p:cNvPr>
          <p:cNvSpPr txBox="1">
            <a:spLocks/>
          </p:cNvSpPr>
          <p:nvPr/>
        </p:nvSpPr>
        <p:spPr>
          <a:xfrm>
            <a:off x="499756" y="1071646"/>
            <a:ext cx="4514865" cy="2120278"/>
          </a:xfrm>
          <a:prstGeom prst="rect">
            <a:avLst/>
          </a:prstGeom>
          <a:ln>
            <a:solidFill>
              <a:schemeClr val="accent1">
                <a:lumMod val="60000"/>
                <a:lumOff val="40000"/>
              </a:schemeClr>
            </a:solidFill>
            <a:prstDash val="lgDashDot"/>
          </a:ln>
        </p:spPr>
        <p:txBody>
          <a:bodyPr vert="horz" lIns="91440" tIns="45720" rIns="91440" bIns="45720" rtlCol="0">
            <a:normAutofit fontScale="85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600" dirty="0"/>
              <a:t>worldwide prevalence of schizophrenia is about </a:t>
            </a:r>
            <a:r>
              <a:rPr lang="en-US" sz="1600" dirty="0">
                <a:solidFill>
                  <a:srgbClr val="FF0000"/>
                </a:solidFill>
              </a:rPr>
              <a:t>0.5%–1%.</a:t>
            </a:r>
          </a:p>
          <a:p>
            <a:pPr marL="0" indent="0" algn="l">
              <a:buFont typeface="Arial" panose="020B0604020202020204" pitchFamily="34" charset="0"/>
              <a:buNone/>
            </a:pPr>
            <a:r>
              <a:rPr lang="en-US" sz="1600" dirty="0"/>
              <a:t>age at first psychotic episode is typically 18–25 years for </a:t>
            </a:r>
            <a:r>
              <a:rPr lang="en-US" sz="1600" b="1" u="sng" dirty="0"/>
              <a:t>men</a:t>
            </a:r>
            <a:r>
              <a:rPr lang="en-US" sz="1600" dirty="0"/>
              <a:t> and 21–30 years for </a:t>
            </a:r>
            <a:r>
              <a:rPr lang="en-US" sz="1600" b="1" u="sng" dirty="0"/>
              <a:t>women</a:t>
            </a:r>
          </a:p>
          <a:p>
            <a:pPr marL="0" indent="0" algn="l">
              <a:buFont typeface="Arial" panose="020B0604020202020204" pitchFamily="34" charset="0"/>
              <a:buNone/>
            </a:pPr>
            <a:r>
              <a:rPr lang="en-US" sz="1600" dirty="0"/>
              <a:t>About one-third attempt suicide</a:t>
            </a:r>
          </a:p>
          <a:p>
            <a:pPr marL="0" indent="0" algn="l">
              <a:buFont typeface="Arial" panose="020B0604020202020204" pitchFamily="34" charset="0"/>
              <a:buNone/>
            </a:pPr>
            <a:r>
              <a:rPr lang="en-US" altLang="en-US" sz="1600" dirty="0"/>
              <a:t>Annual incidence of 0.5 – 5.0 per 10,000</a:t>
            </a:r>
          </a:p>
          <a:p>
            <a:pPr marL="0" indent="0">
              <a:buNone/>
            </a:pPr>
            <a:r>
              <a:rPr lang="ar-SA" sz="1600" dirty="0">
                <a:solidFill>
                  <a:srgbClr val="92D050"/>
                </a:solidFill>
              </a:rPr>
              <a:t>ليش لانو في البداية فيه لخبطة في الافكار فيحس انو في شي مو طبيعي فيصير يبي يتخلص من هذا الشي عن طريق الموت زي وحدة حطت صمغ في اذانها عشان تصير ماتسمع وهذا دليل على حدة الهلوسة بعدين اكتشفنا انو حاولت تنتحر، لانو ماتعرف المرض وماتعرف ايش اللي صاير خصوصا في البداية.</a:t>
            </a:r>
            <a:endParaRPr lang="en-US" sz="1600" dirty="0">
              <a:solidFill>
                <a:srgbClr val="92D050"/>
              </a:solidFill>
            </a:endParaRPr>
          </a:p>
          <a:p>
            <a:pPr marL="0" indent="0" algn="l">
              <a:buFont typeface="Arial" panose="020B0604020202020204" pitchFamily="34" charset="0"/>
              <a:buNone/>
            </a:pPr>
            <a:endParaRPr lang="en-US" sz="1600" b="1" u="sng" dirty="0">
              <a:solidFill>
                <a:srgbClr val="00B050"/>
              </a:solidFill>
            </a:endParaRPr>
          </a:p>
        </p:txBody>
      </p:sp>
      <p:sp>
        <p:nvSpPr>
          <p:cNvPr id="4" name="Left Brace 3">
            <a:extLst>
              <a:ext uri="{FF2B5EF4-FFF2-40B4-BE49-F238E27FC236}">
                <a16:creationId xmlns:a16="http://schemas.microsoft.com/office/drawing/2014/main" xmlns="" id="{E6E30414-8355-4423-888E-9D49D358A46C}"/>
              </a:ext>
            </a:extLst>
          </p:cNvPr>
          <p:cNvSpPr/>
          <p:nvPr/>
        </p:nvSpPr>
        <p:spPr>
          <a:xfrm>
            <a:off x="6376252" y="3922952"/>
            <a:ext cx="371060" cy="744741"/>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xmlns="" id="{04300034-D572-4587-A8A0-AFC0A464EB94}"/>
              </a:ext>
            </a:extLst>
          </p:cNvPr>
          <p:cNvSpPr/>
          <p:nvPr/>
        </p:nvSpPr>
        <p:spPr>
          <a:xfrm>
            <a:off x="6386885" y="1531087"/>
            <a:ext cx="371060" cy="1488559"/>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xmlns="" id="{D79E9D40-EF44-4630-917A-7C18A8172494}"/>
              </a:ext>
            </a:extLst>
          </p:cNvPr>
          <p:cNvSpPr/>
          <p:nvPr/>
        </p:nvSpPr>
        <p:spPr>
          <a:xfrm flipH="1">
            <a:off x="10734260" y="3508652"/>
            <a:ext cx="119270" cy="285883"/>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4AE2D728-FFC3-4686-92E6-B140EE5CFA76}"/>
              </a:ext>
            </a:extLst>
          </p:cNvPr>
          <p:cNvSpPr txBox="1"/>
          <p:nvPr/>
        </p:nvSpPr>
        <p:spPr>
          <a:xfrm>
            <a:off x="4811604" y="2131785"/>
            <a:ext cx="1889607" cy="276999"/>
          </a:xfrm>
          <a:prstGeom prst="rect">
            <a:avLst/>
          </a:prstGeom>
          <a:noFill/>
        </p:spPr>
        <p:txBody>
          <a:bodyPr wrap="square" rtlCol="0">
            <a:spAutoFit/>
          </a:bodyPr>
          <a:lstStyle/>
          <a:p>
            <a:pPr algn="ctr"/>
            <a:r>
              <a:rPr lang="en-US" sz="1200" dirty="0">
                <a:solidFill>
                  <a:schemeClr val="bg2">
                    <a:lumMod val="50000"/>
                  </a:schemeClr>
                </a:solidFill>
              </a:rPr>
              <a:t>Psychotic disorders</a:t>
            </a:r>
          </a:p>
        </p:txBody>
      </p:sp>
      <p:sp>
        <p:nvSpPr>
          <p:cNvPr id="18" name="TextBox 17">
            <a:extLst>
              <a:ext uri="{FF2B5EF4-FFF2-40B4-BE49-F238E27FC236}">
                <a16:creationId xmlns:a16="http://schemas.microsoft.com/office/drawing/2014/main" xmlns="" id="{C47CD210-4895-424F-92C5-2E6A3549CDFC}"/>
              </a:ext>
            </a:extLst>
          </p:cNvPr>
          <p:cNvSpPr txBox="1"/>
          <p:nvPr/>
        </p:nvSpPr>
        <p:spPr>
          <a:xfrm>
            <a:off x="4781271" y="4142528"/>
            <a:ext cx="1889607" cy="276999"/>
          </a:xfrm>
          <a:prstGeom prst="rect">
            <a:avLst/>
          </a:prstGeom>
          <a:noFill/>
        </p:spPr>
        <p:txBody>
          <a:bodyPr wrap="square" rtlCol="0">
            <a:spAutoFit/>
          </a:bodyPr>
          <a:lstStyle/>
          <a:p>
            <a:pPr algn="ctr"/>
            <a:r>
              <a:rPr lang="en-US" sz="1200" dirty="0">
                <a:solidFill>
                  <a:schemeClr val="bg2">
                    <a:lumMod val="50000"/>
                  </a:schemeClr>
                </a:solidFill>
              </a:rPr>
              <a:t>Psychotic disorders</a:t>
            </a:r>
          </a:p>
        </p:txBody>
      </p:sp>
      <p:sp>
        <p:nvSpPr>
          <p:cNvPr id="19" name="TextBox 18">
            <a:extLst>
              <a:ext uri="{FF2B5EF4-FFF2-40B4-BE49-F238E27FC236}">
                <a16:creationId xmlns:a16="http://schemas.microsoft.com/office/drawing/2014/main" xmlns="" id="{405A31DC-2A8C-45D6-B398-983E3E190BB5}"/>
              </a:ext>
            </a:extLst>
          </p:cNvPr>
          <p:cNvSpPr txBox="1"/>
          <p:nvPr/>
        </p:nvSpPr>
        <p:spPr>
          <a:xfrm>
            <a:off x="10744312" y="3380842"/>
            <a:ext cx="1255439" cy="461665"/>
          </a:xfrm>
          <a:prstGeom prst="rect">
            <a:avLst/>
          </a:prstGeom>
          <a:noFill/>
        </p:spPr>
        <p:txBody>
          <a:bodyPr wrap="square" rtlCol="0">
            <a:spAutoFit/>
          </a:bodyPr>
          <a:lstStyle/>
          <a:p>
            <a:pPr algn="ctr"/>
            <a:r>
              <a:rPr lang="en-US" sz="1200" dirty="0">
                <a:solidFill>
                  <a:schemeClr val="bg2">
                    <a:lumMod val="50000"/>
                  </a:schemeClr>
                </a:solidFill>
              </a:rPr>
              <a:t>Psychotic disorder</a:t>
            </a:r>
          </a:p>
        </p:txBody>
      </p:sp>
      <p:sp>
        <p:nvSpPr>
          <p:cNvPr id="20" name="Content Placeholder 2">
            <a:extLst>
              <a:ext uri="{FF2B5EF4-FFF2-40B4-BE49-F238E27FC236}">
                <a16:creationId xmlns:a16="http://schemas.microsoft.com/office/drawing/2014/main" xmlns="" id="{00D765EF-8F71-4CB5-B7E9-20FEBCCAA4E7}"/>
              </a:ext>
            </a:extLst>
          </p:cNvPr>
          <p:cNvSpPr txBox="1">
            <a:spLocks/>
          </p:cNvSpPr>
          <p:nvPr/>
        </p:nvSpPr>
        <p:spPr>
          <a:xfrm>
            <a:off x="10734260" y="3990389"/>
            <a:ext cx="1291380" cy="2584755"/>
          </a:xfrm>
          <a:prstGeom prst="rect">
            <a:avLst/>
          </a:prstGeom>
          <a:ln w="19050">
            <a:solidFill>
              <a:srgbClr val="92D050"/>
            </a:solidFill>
            <a:prstDash val="lgDashDot"/>
          </a:ln>
        </p:spPr>
        <p:txBody>
          <a:bodyPr vert="horz" lIns="91440" tIns="45720" rIns="91440" bIns="45720" rtlCol="0">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1400" dirty="0">
                <a:solidFill>
                  <a:srgbClr val="92D050"/>
                </a:solidFill>
              </a:rPr>
              <a:t>البعض يعتقد أن الطفل المصاب بالتوحد سيصاب بالفُصام عندما يكبر وهذا خاطئ!</a:t>
            </a:r>
            <a:r>
              <a:rPr lang="en-US" sz="1400" dirty="0">
                <a:solidFill>
                  <a:srgbClr val="92D050"/>
                </a:solidFill>
              </a:rPr>
              <a:t> </a:t>
            </a:r>
            <a:r>
              <a:rPr lang="ar-SA" sz="1400" dirty="0">
                <a:solidFill>
                  <a:srgbClr val="92D050"/>
                </a:solidFill>
              </a:rPr>
              <a:t>ولكن قد يكون هناك طفل مصاب بالتوحد وعندما كبُر أُصيب بالفُصام، وللتأكد من أنه فُصام يجب أن يكون لديه </a:t>
            </a:r>
            <a:r>
              <a:rPr lang="en-US" sz="1400" dirty="0">
                <a:solidFill>
                  <a:srgbClr val="92D050"/>
                </a:solidFill>
              </a:rPr>
              <a:t>Hallucinations + delusion</a:t>
            </a:r>
          </a:p>
        </p:txBody>
      </p:sp>
      <p:sp>
        <p:nvSpPr>
          <p:cNvPr id="2" name="TextBox 1">
            <a:extLst>
              <a:ext uri="{FF2B5EF4-FFF2-40B4-BE49-F238E27FC236}">
                <a16:creationId xmlns:a16="http://schemas.microsoft.com/office/drawing/2014/main" xmlns="" id="{12CC21B3-E452-496F-AC78-AA1C48A3EA5F}"/>
              </a:ext>
            </a:extLst>
          </p:cNvPr>
          <p:cNvSpPr txBox="1"/>
          <p:nvPr/>
        </p:nvSpPr>
        <p:spPr>
          <a:xfrm>
            <a:off x="3207504" y="4371623"/>
            <a:ext cx="2548903" cy="1938992"/>
          </a:xfrm>
          <a:prstGeom prst="rect">
            <a:avLst/>
          </a:prstGeom>
          <a:noFill/>
          <a:ln>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There are two types of history we need to know: Premorbid and prodromal. </a:t>
            </a:r>
          </a:p>
          <a:p>
            <a:r>
              <a:rPr lang="en-US" sz="1200" dirty="0"/>
              <a:t>Premorbid includes schizoid or schizotypal personalities, few friends and exclusion of social activities. While prodromal include obsessive compulsive behaviors and attenuated positive psychotic features. </a:t>
            </a:r>
          </a:p>
          <a:p>
            <a:endParaRPr lang="en-US" sz="1200" dirty="0"/>
          </a:p>
        </p:txBody>
      </p:sp>
    </p:spTree>
    <p:extLst>
      <p:ext uri="{BB962C8B-B14F-4D97-AF65-F5344CB8AC3E}">
        <p14:creationId xmlns:p14="http://schemas.microsoft.com/office/powerpoint/2010/main" val="86806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26DB6-009B-4B4F-954D-F8F35ABCB7B2}"/>
              </a:ext>
            </a:extLst>
          </p:cNvPr>
          <p:cNvSpPr>
            <a:spLocks noGrp="1"/>
          </p:cNvSpPr>
          <p:nvPr>
            <p:ph type="title"/>
          </p:nvPr>
        </p:nvSpPr>
        <p:spPr>
          <a:xfrm>
            <a:off x="325491" y="-287091"/>
            <a:ext cx="10515600" cy="1325563"/>
          </a:xfrm>
        </p:spPr>
        <p:txBody>
          <a:bodyPr/>
          <a:lstStyle/>
          <a:p>
            <a:r>
              <a:rPr lang="en-US" dirty="0"/>
              <a:t>Clinical Features of Schizophrenia: </a:t>
            </a:r>
          </a:p>
        </p:txBody>
      </p:sp>
      <p:graphicFrame>
        <p:nvGraphicFramePr>
          <p:cNvPr id="5" name="Content Placeholder 4">
            <a:extLst>
              <a:ext uri="{FF2B5EF4-FFF2-40B4-BE49-F238E27FC236}">
                <a16:creationId xmlns:a16="http://schemas.microsoft.com/office/drawing/2014/main" xmlns="" id="{B8CE1422-D33B-4CFF-B3BC-E89060D03145}"/>
              </a:ext>
            </a:extLst>
          </p:cNvPr>
          <p:cNvGraphicFramePr>
            <a:graphicFrameLocks noGrp="1"/>
          </p:cNvGraphicFramePr>
          <p:nvPr>
            <p:ph sz="half" idx="1"/>
            <p:extLst>
              <p:ext uri="{D42A27DB-BD31-4B8C-83A1-F6EECF244321}">
                <p14:modId xmlns:p14="http://schemas.microsoft.com/office/powerpoint/2010/main" val="4102878791"/>
              </p:ext>
            </p:extLst>
          </p:nvPr>
        </p:nvGraphicFramePr>
        <p:xfrm>
          <a:off x="180753" y="588843"/>
          <a:ext cx="11802140" cy="6161444"/>
        </p:xfrm>
        <a:graphic>
          <a:graphicData uri="http://schemas.openxmlformats.org/drawingml/2006/table">
            <a:tbl>
              <a:tblPr firstRow="1" bandRow="1">
                <a:tableStyleId>{5C22544A-7EE6-4342-B048-85BDC9FD1C3A}</a:tableStyleId>
              </a:tblPr>
              <a:tblGrid>
                <a:gridCol w="3668233">
                  <a:extLst>
                    <a:ext uri="{9D8B030D-6E8A-4147-A177-3AD203B41FA5}">
                      <a16:colId xmlns:a16="http://schemas.microsoft.com/office/drawing/2014/main" xmlns="" val="2346418235"/>
                    </a:ext>
                  </a:extLst>
                </a:gridCol>
                <a:gridCol w="8133907">
                  <a:extLst>
                    <a:ext uri="{9D8B030D-6E8A-4147-A177-3AD203B41FA5}">
                      <a16:colId xmlns:a16="http://schemas.microsoft.com/office/drawing/2014/main" xmlns="" val="3806893376"/>
                    </a:ext>
                  </a:extLst>
                </a:gridCol>
              </a:tblGrid>
              <a:tr h="353419">
                <a:tc>
                  <a:txBody>
                    <a:bodyPr/>
                    <a:lstStyle/>
                    <a:p>
                      <a:pPr algn="l"/>
                      <a:r>
                        <a:rPr lang="en-US" dirty="0"/>
                        <a:t>Feature</a:t>
                      </a:r>
                    </a:p>
                  </a:txBody>
                  <a:tcPr/>
                </a:tc>
                <a:tc>
                  <a:txBody>
                    <a:bodyPr/>
                    <a:lstStyle/>
                    <a:p>
                      <a:pPr algn="l"/>
                      <a:r>
                        <a:rPr lang="en-US" dirty="0"/>
                        <a:t>Details</a:t>
                      </a:r>
                    </a:p>
                  </a:txBody>
                  <a:tcPr/>
                </a:tc>
                <a:extLst>
                  <a:ext uri="{0D108BD9-81ED-4DB2-BD59-A6C34878D82A}">
                    <a16:rowId xmlns:a16="http://schemas.microsoft.com/office/drawing/2014/main" xmlns="" val="3433068020"/>
                  </a:ext>
                </a:extLst>
              </a:tr>
              <a:tr h="883547">
                <a:tc>
                  <a:txBody>
                    <a:bodyPr/>
                    <a:lstStyle/>
                    <a:p>
                      <a:pPr algn="l"/>
                      <a:r>
                        <a:rPr lang="en-US" dirty="0">
                          <a:solidFill>
                            <a:srgbClr val="00B0F0"/>
                          </a:solidFill>
                        </a:rPr>
                        <a:t>Positive (or psychotic) symptoms </a:t>
                      </a:r>
                      <a:r>
                        <a:rPr lang="en-US" dirty="0">
                          <a:solidFill>
                            <a:srgbClr val="FF0000"/>
                          </a:solidFill>
                        </a:rPr>
                        <a:t>(In mesolimbic)</a:t>
                      </a:r>
                      <a:r>
                        <a:rPr lang="ar-SA" sz="1800" dirty="0">
                          <a:solidFill>
                            <a:srgbClr val="92D050"/>
                          </a:solidFill>
                        </a:rPr>
                        <a:t> نسميها</a:t>
                      </a:r>
                      <a:r>
                        <a:rPr lang="ar-SA" sz="1800" baseline="0" dirty="0">
                          <a:solidFill>
                            <a:srgbClr val="92D050"/>
                          </a:solidFill>
                        </a:rPr>
                        <a:t> بوسيتيف لأنها تظهر على المريض</a:t>
                      </a:r>
                      <a:endParaRPr lang="en-US" dirty="0">
                        <a:solidFill>
                          <a:srgbClr val="00B0F0"/>
                        </a:solidFill>
                      </a:endParaRPr>
                    </a:p>
                  </a:txBody>
                  <a:tcPr/>
                </a:tc>
                <a:tc>
                  <a:txBody>
                    <a:bodyPr/>
                    <a:lstStyle/>
                    <a:p>
                      <a:pPr algn="l"/>
                      <a:r>
                        <a:rPr lang="en-US" dirty="0"/>
                        <a:t>Delusion and hallucinations (</a:t>
                      </a:r>
                      <a:r>
                        <a:rPr lang="en-US" dirty="0">
                          <a:solidFill>
                            <a:srgbClr val="FF0000"/>
                          </a:solidFill>
                        </a:rPr>
                        <a:t>The most common hallucinations are auditory</a:t>
                      </a:r>
                      <a:r>
                        <a:rPr lang="en-US" dirty="0"/>
                        <a:t>).</a:t>
                      </a:r>
                    </a:p>
                    <a:p>
                      <a:pPr algn="l"/>
                      <a:r>
                        <a:rPr lang="en-US" dirty="0">
                          <a:solidFill>
                            <a:srgbClr val="92D050"/>
                          </a:solidFill>
                        </a:rPr>
                        <a:t>)</a:t>
                      </a:r>
                      <a:r>
                        <a:rPr lang="ar-SA" dirty="0">
                          <a:solidFill>
                            <a:srgbClr val="92D050"/>
                          </a:solidFill>
                        </a:rPr>
                        <a:t>يسمع اصوات</a:t>
                      </a:r>
                      <a:r>
                        <a:rPr lang="ar-SA" baseline="0" dirty="0">
                          <a:solidFill>
                            <a:srgbClr val="92D050"/>
                          </a:solidFill>
                        </a:rPr>
                        <a:t> تقوله سو كذا وكذا)</a:t>
                      </a:r>
                      <a:endParaRPr lang="en-US" baseline="0" dirty="0">
                        <a:solidFill>
                          <a:srgbClr val="92D050"/>
                        </a:solidFill>
                      </a:endParaRPr>
                    </a:p>
                    <a:p>
                      <a:pPr algn="l"/>
                      <a:r>
                        <a:rPr lang="en-US" baseline="0" dirty="0">
                          <a:solidFill>
                            <a:srgbClr val="92D050"/>
                          </a:solidFill>
                        </a:rPr>
                        <a:t>Delusions : somatic delusions </a:t>
                      </a:r>
                      <a:r>
                        <a:rPr lang="en-US" dirty="0"/>
                        <a:t> </a:t>
                      </a:r>
                    </a:p>
                  </a:txBody>
                  <a:tcPr/>
                </a:tc>
                <a:extLst>
                  <a:ext uri="{0D108BD9-81ED-4DB2-BD59-A6C34878D82A}">
                    <a16:rowId xmlns:a16="http://schemas.microsoft.com/office/drawing/2014/main" xmlns="" val="1234799329"/>
                  </a:ext>
                </a:extLst>
              </a:tr>
              <a:tr h="1943803">
                <a:tc>
                  <a:txBody>
                    <a:bodyPr/>
                    <a:lstStyle/>
                    <a:p>
                      <a:pPr algn="l"/>
                      <a:r>
                        <a:rPr lang="en-US" dirty="0">
                          <a:solidFill>
                            <a:srgbClr val="00B0F0"/>
                          </a:solidFill>
                        </a:rPr>
                        <a:t>Negative symptoms </a:t>
                      </a:r>
                      <a:r>
                        <a:rPr lang="en-US" dirty="0">
                          <a:solidFill>
                            <a:srgbClr val="FF0000"/>
                          </a:solidFill>
                        </a:rPr>
                        <a:t>(</a:t>
                      </a:r>
                      <a:r>
                        <a:rPr lang="en-US" dirty="0" err="1">
                          <a:solidFill>
                            <a:srgbClr val="FF0000"/>
                          </a:solidFill>
                        </a:rPr>
                        <a:t>mesocortical</a:t>
                      </a:r>
                      <a:r>
                        <a:rPr lang="en-US" dirty="0">
                          <a:solidFill>
                            <a:srgbClr val="FF0000"/>
                          </a:solidFill>
                        </a:rPr>
                        <a:t>/Prefrontal cortex, Nucleus </a:t>
                      </a:r>
                      <a:r>
                        <a:rPr lang="en-US" dirty="0" err="1">
                          <a:solidFill>
                            <a:srgbClr val="FF0000"/>
                          </a:solidFill>
                        </a:rPr>
                        <a:t>accumbens</a:t>
                      </a:r>
                      <a:r>
                        <a:rPr lang="en-US" dirty="0">
                          <a:solidFill>
                            <a:srgbClr val="FF0000"/>
                          </a:solidFill>
                        </a:rPr>
                        <a:t> reward circuit)</a:t>
                      </a:r>
                      <a:endParaRPr lang="en-US" dirty="0">
                        <a:solidFill>
                          <a:srgbClr val="00B0F0"/>
                        </a:solidFill>
                      </a:endParaRPr>
                    </a:p>
                  </a:txBody>
                  <a:tcPr/>
                </a:tc>
                <a:tc>
                  <a:txBody>
                    <a:bodyPr/>
                    <a:lstStyle/>
                    <a:p>
                      <a:pPr algn="l"/>
                      <a:r>
                        <a:rPr lang="en-US" sz="1600" dirty="0">
                          <a:solidFill>
                            <a:srgbClr val="FF0000"/>
                          </a:solidFill>
                        </a:rPr>
                        <a:t>The absence of something that should be present normally</a:t>
                      </a:r>
                      <a:r>
                        <a:rPr lang="en-US" sz="1600" dirty="0"/>
                        <a:t>. Those are:</a:t>
                      </a:r>
                    </a:p>
                    <a:p>
                      <a:pPr algn="l" rtl="0"/>
                      <a:r>
                        <a:rPr lang="en-US" sz="1600" dirty="0"/>
                        <a:t>-</a:t>
                      </a:r>
                      <a:r>
                        <a:rPr lang="en-US" sz="1600" baseline="0" dirty="0"/>
                        <a:t> </a:t>
                      </a:r>
                      <a:r>
                        <a:rPr lang="en-US" sz="1600" dirty="0"/>
                        <a:t> </a:t>
                      </a:r>
                      <a:r>
                        <a:rPr lang="en-US" sz="1600" dirty="0" err="1"/>
                        <a:t>Avolition</a:t>
                      </a:r>
                      <a:r>
                        <a:rPr lang="en-US" sz="1600" dirty="0"/>
                        <a:t> (lack of motivation).</a:t>
                      </a:r>
                      <a:r>
                        <a:rPr lang="en-US" sz="1600" baseline="0" dirty="0"/>
                        <a:t> </a:t>
                      </a:r>
                      <a:r>
                        <a:rPr lang="ar-SA" sz="1400" baseline="0" dirty="0">
                          <a:solidFill>
                            <a:srgbClr val="92D050"/>
                          </a:solidFill>
                        </a:rPr>
                        <a:t>فقدان الدوافع والشغف</a:t>
                      </a:r>
                      <a:endParaRPr lang="en-US" sz="1400" dirty="0">
                        <a:solidFill>
                          <a:srgbClr val="92D050"/>
                        </a:solidFill>
                      </a:endParaRPr>
                    </a:p>
                    <a:p>
                      <a:pPr marL="0" indent="0" algn="l" rtl="0">
                        <a:buFontTx/>
                        <a:buNone/>
                      </a:pPr>
                      <a:r>
                        <a:rPr lang="en-US" sz="1600" dirty="0"/>
                        <a:t>-  Diminished emotional expression (Affective flattening or blunting).</a:t>
                      </a:r>
                      <a:r>
                        <a:rPr lang="en-US" sz="1600" baseline="0" dirty="0"/>
                        <a:t> </a:t>
                      </a:r>
                      <a:r>
                        <a:rPr lang="ar-SA" sz="1400" baseline="0" dirty="0">
                          <a:solidFill>
                            <a:srgbClr val="92D050"/>
                          </a:solidFill>
                        </a:rPr>
                        <a:t>فلاتننج يعني ما يتفاعل معك بلنتق يعني</a:t>
                      </a:r>
                      <a:r>
                        <a:rPr lang="ar-SA" sz="1400" baseline="0" dirty="0">
                          <a:solidFill>
                            <a:srgbClr val="00B050"/>
                          </a:solidFill>
                        </a:rPr>
                        <a:t> </a:t>
                      </a:r>
                      <a:r>
                        <a:rPr lang="ar-SA" sz="1400" baseline="0" dirty="0">
                          <a:solidFill>
                            <a:srgbClr val="92D050"/>
                          </a:solidFill>
                        </a:rPr>
                        <a:t>مو معك خير شر</a:t>
                      </a:r>
                      <a:endParaRPr lang="en-US" sz="1400" dirty="0">
                        <a:solidFill>
                          <a:srgbClr val="92D050"/>
                        </a:solidFill>
                      </a:endParaRPr>
                    </a:p>
                    <a:p>
                      <a:pPr marL="0" indent="0" algn="l" rtl="0">
                        <a:buFontTx/>
                        <a:buNone/>
                      </a:pPr>
                      <a:r>
                        <a:rPr lang="en-US" sz="1600" dirty="0"/>
                        <a:t>-  Alogia: is characterized by a diminution in the amount of spontaneous speech and poverty of speech. </a:t>
                      </a:r>
                      <a:r>
                        <a:rPr lang="ar-SA" sz="1400" dirty="0">
                          <a:solidFill>
                            <a:srgbClr val="92D050"/>
                          </a:solidFill>
                        </a:rPr>
                        <a:t>الأشخاص الطبيعين على الأقل يقولون السلام عليكم لما يجلسون جنبك على عكس هذول</a:t>
                      </a:r>
                      <a:r>
                        <a:rPr lang="ar-SA" sz="1600" dirty="0">
                          <a:solidFill>
                            <a:srgbClr val="92D050"/>
                          </a:solidFill>
                        </a:rPr>
                        <a:t> </a:t>
                      </a:r>
                      <a:endParaRPr lang="en-US" sz="1600" dirty="0">
                        <a:solidFill>
                          <a:srgbClr val="92D050"/>
                        </a:solidFill>
                      </a:endParaRPr>
                    </a:p>
                    <a:p>
                      <a:pPr marL="0" indent="0" algn="l" rtl="0">
                        <a:buFontTx/>
                        <a:buNone/>
                      </a:pPr>
                      <a:r>
                        <a:rPr lang="en-US" sz="1600" dirty="0"/>
                        <a:t>-  Anhedonia: is the inability to experience pleasure and poor grooming.</a:t>
                      </a:r>
                      <a:r>
                        <a:rPr lang="ar-SA" sz="1600" dirty="0"/>
                        <a:t> </a:t>
                      </a:r>
                      <a:r>
                        <a:rPr lang="ar-SA" sz="1400" dirty="0">
                          <a:solidFill>
                            <a:srgbClr val="92D050"/>
                          </a:solidFill>
                        </a:rPr>
                        <a:t>ما يستمتع بأي شي </a:t>
                      </a:r>
                      <a:endParaRPr lang="en-US" sz="1600" dirty="0">
                        <a:solidFill>
                          <a:srgbClr val="92D050"/>
                        </a:solidFill>
                      </a:endParaRPr>
                    </a:p>
                    <a:p>
                      <a:pPr algn="l" rtl="0"/>
                      <a:r>
                        <a:rPr lang="en-US" sz="1600" dirty="0"/>
                        <a:t>-  social withdrawal.</a:t>
                      </a:r>
                      <a:r>
                        <a:rPr lang="ar-SA" sz="1600" dirty="0"/>
                        <a:t> </a:t>
                      </a:r>
                      <a:r>
                        <a:rPr lang="ar-SA" sz="1400" dirty="0">
                          <a:solidFill>
                            <a:srgbClr val="92D050"/>
                          </a:solidFill>
                        </a:rPr>
                        <a:t>منعزلين</a:t>
                      </a:r>
                      <a:r>
                        <a:rPr lang="ar-SA" sz="1600" dirty="0">
                          <a:solidFill>
                            <a:srgbClr val="92D050"/>
                          </a:solidFill>
                        </a:rPr>
                        <a:t> </a:t>
                      </a:r>
                      <a:endParaRPr lang="en-US" sz="1600" dirty="0">
                        <a:solidFill>
                          <a:srgbClr val="92D050"/>
                        </a:solidFill>
                      </a:endParaRPr>
                    </a:p>
                  </a:txBody>
                  <a:tcPr/>
                </a:tc>
                <a:extLst>
                  <a:ext uri="{0D108BD9-81ED-4DB2-BD59-A6C34878D82A}">
                    <a16:rowId xmlns:a16="http://schemas.microsoft.com/office/drawing/2014/main" xmlns="" val="3352043453"/>
                  </a:ext>
                </a:extLst>
              </a:tr>
              <a:tr h="353419">
                <a:tc>
                  <a:txBody>
                    <a:bodyPr/>
                    <a:lstStyle/>
                    <a:p>
                      <a:pPr algn="l"/>
                      <a:r>
                        <a:rPr lang="en-US" dirty="0">
                          <a:solidFill>
                            <a:srgbClr val="00B0F0"/>
                          </a:solidFill>
                        </a:rPr>
                        <a:t>Disorganized dimension</a:t>
                      </a:r>
                    </a:p>
                  </a:txBody>
                  <a:tcPr/>
                </a:tc>
                <a:tc>
                  <a:txBody>
                    <a:bodyPr/>
                    <a:lstStyle/>
                    <a:p>
                      <a:pPr algn="l"/>
                      <a:r>
                        <a:rPr lang="en-US" sz="1600" dirty="0"/>
                        <a:t>Includes disorganized speech and behavior. Inappropriate affect.</a:t>
                      </a:r>
                    </a:p>
                  </a:txBody>
                  <a:tcPr/>
                </a:tc>
                <a:extLst>
                  <a:ext uri="{0D108BD9-81ED-4DB2-BD59-A6C34878D82A}">
                    <a16:rowId xmlns:a16="http://schemas.microsoft.com/office/drawing/2014/main" xmlns="" val="2657707245"/>
                  </a:ext>
                </a:extLst>
              </a:tr>
              <a:tr h="618483">
                <a:tc>
                  <a:txBody>
                    <a:bodyPr/>
                    <a:lstStyle/>
                    <a:p>
                      <a:pPr algn="l"/>
                      <a:r>
                        <a:rPr lang="en-US" dirty="0">
                          <a:solidFill>
                            <a:srgbClr val="00B0F0"/>
                          </a:solidFill>
                        </a:rPr>
                        <a:t>Cognitive deficits </a:t>
                      </a:r>
                      <a:r>
                        <a:rPr lang="en-US" dirty="0">
                          <a:solidFill>
                            <a:srgbClr val="FF0000"/>
                          </a:solidFill>
                        </a:rPr>
                        <a:t> (dorsolateral prefrontal cortex)</a:t>
                      </a:r>
                      <a:endParaRPr lang="en-US" dirty="0">
                        <a:solidFill>
                          <a:srgbClr val="00B0F0"/>
                        </a:solidFill>
                      </a:endParaRPr>
                    </a:p>
                  </a:txBody>
                  <a:tcPr/>
                </a:tc>
                <a:tc>
                  <a:txBody>
                    <a:bodyPr/>
                    <a:lstStyle/>
                    <a:p>
                      <a:pPr algn="l"/>
                      <a:r>
                        <a:rPr lang="en-US" sz="1600" dirty="0"/>
                        <a:t>Attention, memory and verbal fluency. </a:t>
                      </a:r>
                      <a:r>
                        <a:rPr lang="ar-SA" sz="1400" dirty="0">
                          <a:solidFill>
                            <a:srgbClr val="92D050"/>
                          </a:solidFill>
                        </a:rPr>
                        <a:t>الطلاقه في الكلام وتعرف ب</a:t>
                      </a:r>
                      <a:r>
                        <a:rPr lang="en-US" sz="1400" dirty="0">
                          <a:solidFill>
                            <a:srgbClr val="92D050"/>
                          </a:solidFill>
                        </a:rPr>
                        <a:t>thought blocking </a:t>
                      </a:r>
                      <a:r>
                        <a:rPr lang="ar-SA" sz="1400" dirty="0">
                          <a:solidFill>
                            <a:srgbClr val="92D050"/>
                          </a:solidFill>
                        </a:rPr>
                        <a:t>ممكن تصير معنا احنا احيانا لانو تذكرت شي بس اللي عندهم فصام يصير هذا الشي بشكل متكرر</a:t>
                      </a:r>
                      <a:endParaRPr lang="en-US" sz="1400" dirty="0">
                        <a:solidFill>
                          <a:srgbClr val="92D050"/>
                        </a:solidFill>
                      </a:endParaRPr>
                    </a:p>
                  </a:txBody>
                  <a:tcPr/>
                </a:tc>
                <a:extLst>
                  <a:ext uri="{0D108BD9-81ED-4DB2-BD59-A6C34878D82A}">
                    <a16:rowId xmlns:a16="http://schemas.microsoft.com/office/drawing/2014/main" xmlns="" val="3714447819"/>
                  </a:ext>
                </a:extLst>
              </a:tr>
              <a:tr h="618483">
                <a:tc>
                  <a:txBody>
                    <a:bodyPr/>
                    <a:lstStyle/>
                    <a:p>
                      <a:pPr algn="l"/>
                      <a:r>
                        <a:rPr lang="en-US" dirty="0">
                          <a:solidFill>
                            <a:srgbClr val="00B0F0"/>
                          </a:solidFill>
                        </a:rPr>
                        <a:t>Mood symptoms </a:t>
                      </a:r>
                      <a:r>
                        <a:rPr lang="en-US" dirty="0">
                          <a:solidFill>
                            <a:srgbClr val="FF0000"/>
                          </a:solidFill>
                        </a:rPr>
                        <a:t>(Ventromedial prefrontal cortex)</a:t>
                      </a:r>
                      <a:endParaRPr lang="en-US" dirty="0">
                        <a:solidFill>
                          <a:srgbClr val="00B0F0"/>
                        </a:solidFill>
                      </a:endParaRPr>
                    </a:p>
                  </a:txBody>
                  <a:tcPr/>
                </a:tc>
                <a:tc>
                  <a:txBody>
                    <a:bodyPr/>
                    <a:lstStyle/>
                    <a:p>
                      <a:pPr algn="l"/>
                      <a:r>
                        <a:rPr lang="en-US" sz="1600" dirty="0"/>
                        <a:t>Depression, anxiety, suicidal behavior, hostility and aggression</a:t>
                      </a:r>
                      <a:r>
                        <a:rPr lang="en-US" sz="1600" dirty="0">
                          <a:solidFill>
                            <a:srgbClr val="FF0000"/>
                          </a:solidFill>
                        </a:rPr>
                        <a:t>(amygdala,  </a:t>
                      </a:r>
                      <a:endParaRPr lang="ar-SA" sz="1600" dirty="0">
                        <a:solidFill>
                          <a:srgbClr val="FF0000"/>
                        </a:solidFill>
                      </a:endParaRPr>
                    </a:p>
                    <a:p>
                      <a:pPr marL="0" marR="0" indent="0" algn="l" defTabSz="914400" rtl="1" eaLnBrk="1" fontAlgn="auto" latinLnBrk="0" hangingPunct="1">
                        <a:lnSpc>
                          <a:spcPct val="100000"/>
                        </a:lnSpc>
                        <a:spcBef>
                          <a:spcPts val="0"/>
                        </a:spcBef>
                        <a:spcAft>
                          <a:spcPts val="0"/>
                        </a:spcAft>
                        <a:buClrTx/>
                        <a:buSzTx/>
                        <a:buFontTx/>
                        <a:buNone/>
                        <a:tabLst/>
                        <a:defRPr/>
                      </a:pPr>
                      <a:r>
                        <a:rPr lang="ar-SA" sz="1400" dirty="0">
                          <a:solidFill>
                            <a:srgbClr val="92D050"/>
                          </a:solidFill>
                        </a:rPr>
                        <a:t>غلط اني اربط الفصام مع العدوانيه لانو احيانا تجي من السبستنس</a:t>
                      </a:r>
                      <a:r>
                        <a:rPr lang="en-US" sz="1600" dirty="0">
                          <a:solidFill>
                            <a:srgbClr val="FF0000"/>
                          </a:solidFill>
                        </a:rPr>
                        <a:t>orbitofrontal cortex)</a:t>
                      </a:r>
                      <a:r>
                        <a:rPr lang="en-US" sz="1600" dirty="0"/>
                        <a:t>. </a:t>
                      </a:r>
                    </a:p>
                  </a:txBody>
                  <a:tcPr/>
                </a:tc>
                <a:extLst>
                  <a:ext uri="{0D108BD9-81ED-4DB2-BD59-A6C34878D82A}">
                    <a16:rowId xmlns:a16="http://schemas.microsoft.com/office/drawing/2014/main" xmlns="" val="1469763450"/>
                  </a:ext>
                </a:extLst>
              </a:tr>
              <a:tr h="1223684">
                <a:tc>
                  <a:txBody>
                    <a:bodyPr/>
                    <a:lstStyle/>
                    <a:p>
                      <a:pPr algn="l"/>
                      <a:r>
                        <a:rPr lang="en-US" dirty="0">
                          <a:solidFill>
                            <a:srgbClr val="00B0F0"/>
                          </a:solidFill>
                        </a:rPr>
                        <a:t>Others</a:t>
                      </a:r>
                    </a:p>
                  </a:txBody>
                  <a:tcPr/>
                </a:tc>
                <a:tc>
                  <a:txBody>
                    <a:bodyPr/>
                    <a:lstStyle/>
                    <a:p>
                      <a:pPr algn="l"/>
                      <a:r>
                        <a:rPr lang="en-US" sz="1200" dirty="0">
                          <a:solidFill>
                            <a:schemeClr val="accent1"/>
                          </a:solidFill>
                        </a:rPr>
                        <a:t>- lack insight; </a:t>
                      </a:r>
                      <a:r>
                        <a:rPr lang="en-US" sz="1200" dirty="0"/>
                        <a:t>they do not believe they are ill and reject the idea that they need treatment.</a:t>
                      </a:r>
                    </a:p>
                    <a:p>
                      <a:pPr algn="l"/>
                      <a:r>
                        <a:rPr lang="en-US" sz="1200" dirty="0">
                          <a:solidFill>
                            <a:schemeClr val="accent1"/>
                          </a:solidFill>
                        </a:rPr>
                        <a:t>- Non localizing neurological soft signs </a:t>
                      </a:r>
                      <a:r>
                        <a:rPr lang="en-US" sz="1200" dirty="0"/>
                        <a:t>such as abnormalities in stereognosis, balance.</a:t>
                      </a:r>
                    </a:p>
                    <a:p>
                      <a:pPr algn="l"/>
                      <a:r>
                        <a:rPr lang="en-US" sz="1200" dirty="0"/>
                        <a:t>Inactive sex drive. </a:t>
                      </a:r>
                    </a:p>
                    <a:p>
                      <a:pPr algn="l"/>
                      <a:r>
                        <a:rPr lang="en-US" sz="1200" dirty="0">
                          <a:solidFill>
                            <a:schemeClr val="accent1"/>
                          </a:solidFill>
                        </a:rPr>
                        <a:t>- Substance abuse </a:t>
                      </a:r>
                      <a:r>
                        <a:rPr lang="en-US" sz="1200" dirty="0"/>
                        <a:t>is common and includes alcohol and other drugs It is thought that many schizophrenic patients abuse substances in an attempt to lift their mood, boost their level of motivation, or reduce their medication side effects.</a:t>
                      </a:r>
                    </a:p>
                  </a:txBody>
                  <a:tcPr/>
                </a:tc>
                <a:extLst>
                  <a:ext uri="{0D108BD9-81ED-4DB2-BD59-A6C34878D82A}">
                    <a16:rowId xmlns:a16="http://schemas.microsoft.com/office/drawing/2014/main" xmlns="" val="1299006739"/>
                  </a:ext>
                </a:extLst>
              </a:tr>
            </a:tbl>
          </a:graphicData>
        </a:graphic>
      </p:graphicFrame>
      <p:sp>
        <p:nvSpPr>
          <p:cNvPr id="3" name="Rectangle 2"/>
          <p:cNvSpPr/>
          <p:nvPr/>
        </p:nvSpPr>
        <p:spPr>
          <a:xfrm>
            <a:off x="7991856" y="192024"/>
            <a:ext cx="3749040" cy="310896"/>
          </a:xfrm>
          <a:prstGeom prst="rect">
            <a:avLst/>
          </a:prstGeom>
          <a:solidFill>
            <a:schemeClr val="bg1"/>
          </a:solidFill>
          <a:ln w="19050">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rgbClr val="92D050"/>
                </a:solidFill>
              </a:rPr>
              <a:t>الأعراض مو شرط تجي كلها مع بعض</a:t>
            </a:r>
            <a:endParaRPr lang="en-US" dirty="0">
              <a:solidFill>
                <a:srgbClr val="92D050"/>
              </a:solidFill>
            </a:endParaRPr>
          </a:p>
        </p:txBody>
      </p:sp>
      <p:sp>
        <p:nvSpPr>
          <p:cNvPr id="4" name="TextBox 3"/>
          <p:cNvSpPr txBox="1"/>
          <p:nvPr/>
        </p:nvSpPr>
        <p:spPr>
          <a:xfrm>
            <a:off x="6684264" y="1517587"/>
            <a:ext cx="4809744" cy="369332"/>
          </a:xfrm>
          <a:prstGeom prst="rect">
            <a:avLst/>
          </a:prstGeom>
          <a:noFill/>
        </p:spPr>
        <p:txBody>
          <a:bodyPr wrap="square" rtlCol="0">
            <a:spAutoFit/>
          </a:bodyPr>
          <a:lstStyle/>
          <a:p>
            <a:r>
              <a:rPr lang="ar-SA" dirty="0">
                <a:solidFill>
                  <a:srgbClr val="92D050"/>
                </a:solidFill>
              </a:rPr>
              <a:t>واحد يقول قلبي فيه مشكلة أو ماعندي امعاء!</a:t>
            </a:r>
            <a:endParaRPr lang="en-US" dirty="0">
              <a:solidFill>
                <a:srgbClr val="92D050"/>
              </a:solidFill>
            </a:endParaRPr>
          </a:p>
        </p:txBody>
      </p:sp>
    </p:spTree>
    <p:extLst>
      <p:ext uri="{BB962C8B-B14F-4D97-AF65-F5344CB8AC3E}">
        <p14:creationId xmlns:p14="http://schemas.microsoft.com/office/powerpoint/2010/main" val="412937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7B697-CA48-4894-95B3-D7C788B9A918}"/>
              </a:ext>
            </a:extLst>
          </p:cNvPr>
          <p:cNvSpPr>
            <a:spLocks noGrp="1"/>
          </p:cNvSpPr>
          <p:nvPr>
            <p:ph type="title"/>
          </p:nvPr>
        </p:nvSpPr>
        <p:spPr/>
        <p:txBody>
          <a:bodyPr/>
          <a:lstStyle/>
          <a:p>
            <a:r>
              <a:rPr lang="en-US" dirty="0"/>
              <a:t>Mental Status Examination (MSE): </a:t>
            </a:r>
            <a:r>
              <a:rPr lang="ar-SA" dirty="0"/>
              <a:t/>
            </a:r>
            <a:br>
              <a:rPr lang="ar-SA" dirty="0"/>
            </a:br>
            <a:r>
              <a:rPr lang="ar-SA" sz="1800" dirty="0">
                <a:solidFill>
                  <a:srgbClr val="00B050"/>
                </a:solidFill>
              </a:rPr>
              <a:t>فحص الحالة العقلية</a:t>
            </a:r>
            <a:r>
              <a:rPr lang="en-US" sz="1800" dirty="0">
                <a:solidFill>
                  <a:srgbClr val="00B050"/>
                </a:solidFill>
              </a:rPr>
              <a:t> </a:t>
            </a:r>
            <a:endParaRPr lang="en-US" dirty="0">
              <a:solidFill>
                <a:srgbClr val="00B050"/>
              </a:solidFill>
            </a:endParaRPr>
          </a:p>
        </p:txBody>
      </p:sp>
      <p:sp>
        <p:nvSpPr>
          <p:cNvPr id="5" name="Content Placeholder 2">
            <a:extLst>
              <a:ext uri="{FF2B5EF4-FFF2-40B4-BE49-F238E27FC236}">
                <a16:creationId xmlns:a16="http://schemas.microsoft.com/office/drawing/2014/main" xmlns="" id="{EB476066-CD92-420A-A209-59228BF6B938}"/>
              </a:ext>
            </a:extLst>
          </p:cNvPr>
          <p:cNvSpPr txBox="1">
            <a:spLocks/>
          </p:cNvSpPr>
          <p:nvPr/>
        </p:nvSpPr>
        <p:spPr>
          <a:xfrm>
            <a:off x="5281805" y="1422201"/>
            <a:ext cx="4514865" cy="2085968"/>
          </a:xfrm>
          <a:prstGeom prst="rect">
            <a:avLst/>
          </a:prstGeom>
          <a:ln>
            <a:solidFill>
              <a:schemeClr val="accent1">
                <a:lumMod val="60000"/>
                <a:lumOff val="40000"/>
              </a:schemeClr>
            </a:solidFill>
            <a:prstDash val="lgDashDot"/>
          </a:ln>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rgbClr val="21DD88"/>
                </a:solidFill>
              </a:rPr>
              <a:t>What is it?</a:t>
            </a:r>
          </a:p>
          <a:p>
            <a:pPr marL="0" indent="0" algn="l">
              <a:buNone/>
            </a:pPr>
            <a:r>
              <a:rPr lang="en-US" sz="1800" dirty="0">
                <a:solidFill>
                  <a:schemeClr val="bg2">
                    <a:lumMod val="75000"/>
                  </a:schemeClr>
                </a:solidFill>
              </a:rPr>
              <a:t>The Mental Status Exam (MSE) is the psychological equivalent of a physical exam that describes the mental state and behaviors of the person being seen. It includes both objective observations of the clinician and subjective descriptions given by the patient. </a:t>
            </a:r>
          </a:p>
          <a:p>
            <a:pPr marL="0" indent="0" algn="l">
              <a:buFont typeface="Arial" panose="020B0604020202020204" pitchFamily="34" charset="0"/>
              <a:buNone/>
            </a:pPr>
            <a:endParaRPr lang="en-US" sz="1800" b="1" u="sng" dirty="0"/>
          </a:p>
        </p:txBody>
      </p:sp>
      <p:sp>
        <p:nvSpPr>
          <p:cNvPr id="6" name="Content Placeholder 2">
            <a:extLst>
              <a:ext uri="{FF2B5EF4-FFF2-40B4-BE49-F238E27FC236}">
                <a16:creationId xmlns:a16="http://schemas.microsoft.com/office/drawing/2014/main" xmlns="" id="{CC4FD0BA-F71A-499E-99C9-ECA61775C6FD}"/>
              </a:ext>
            </a:extLst>
          </p:cNvPr>
          <p:cNvSpPr txBox="1">
            <a:spLocks/>
          </p:cNvSpPr>
          <p:nvPr/>
        </p:nvSpPr>
        <p:spPr>
          <a:xfrm>
            <a:off x="484517" y="1422201"/>
            <a:ext cx="4514865" cy="4872582"/>
          </a:xfrm>
          <a:prstGeom prst="rect">
            <a:avLst/>
          </a:prstGeom>
          <a:ln>
            <a:solidFill>
              <a:schemeClr val="accent1">
                <a:lumMod val="60000"/>
                <a:lumOff val="40000"/>
              </a:schemeClr>
            </a:solidFill>
            <a:prstDash val="lgDashDot"/>
          </a:ln>
        </p:spPr>
        <p:txBody>
          <a:bodyPr vert="horz" lIns="91440" tIns="45720" rIns="91440" bIns="45720" rtlCol="0">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dirty="0">
                <a:solidFill>
                  <a:srgbClr val="21DD88"/>
                </a:solidFill>
              </a:rPr>
              <a:t>Components of MSE:</a:t>
            </a:r>
          </a:p>
          <a:p>
            <a:pPr algn="l">
              <a:lnSpc>
                <a:spcPct val="80000"/>
              </a:lnSpc>
              <a:buNone/>
            </a:pPr>
            <a:r>
              <a:rPr lang="en-US" altLang="en-US" sz="1800" dirty="0">
                <a:solidFill>
                  <a:schemeClr val="accent1">
                    <a:lumMod val="75000"/>
                  </a:schemeClr>
                </a:solidFill>
              </a:rPr>
              <a:t>1-Appearance &amp; behavior </a:t>
            </a:r>
            <a:r>
              <a:rPr lang="en-US" altLang="en-US" sz="1800" dirty="0"/>
              <a:t>( variable presentations)</a:t>
            </a:r>
          </a:p>
          <a:p>
            <a:pPr algn="l">
              <a:lnSpc>
                <a:spcPct val="80000"/>
              </a:lnSpc>
              <a:buNone/>
            </a:pPr>
            <a:r>
              <a:rPr lang="en-US" altLang="en-US" sz="1800" dirty="0">
                <a:solidFill>
                  <a:schemeClr val="accent1">
                    <a:lumMod val="75000"/>
                  </a:schemeClr>
                </a:solidFill>
              </a:rPr>
              <a:t>2-Mood, feelings &amp; affect </a:t>
            </a:r>
            <a:r>
              <a:rPr lang="en-US" altLang="en-US" sz="1800" dirty="0"/>
              <a:t>( reduced emotional   responsiveness, inappropriate emotion)</a:t>
            </a:r>
          </a:p>
          <a:p>
            <a:pPr algn="l">
              <a:lnSpc>
                <a:spcPct val="80000"/>
              </a:lnSpc>
              <a:buNone/>
            </a:pPr>
            <a:r>
              <a:rPr lang="en-US" altLang="en-US" sz="1800" dirty="0">
                <a:solidFill>
                  <a:schemeClr val="accent1">
                    <a:lumMod val="75000"/>
                  </a:schemeClr>
                </a:solidFill>
              </a:rPr>
              <a:t>3-Perceptual disturbances </a:t>
            </a:r>
            <a:r>
              <a:rPr lang="en-US" altLang="en-US" sz="1800" dirty="0"/>
              <a:t>( hallucinations, illusions )</a:t>
            </a:r>
          </a:p>
          <a:p>
            <a:pPr algn="l">
              <a:lnSpc>
                <a:spcPct val="80000"/>
              </a:lnSpc>
              <a:buNone/>
            </a:pPr>
            <a:r>
              <a:rPr lang="en-US" altLang="en-US" sz="1800" dirty="0">
                <a:solidFill>
                  <a:schemeClr val="accent1">
                    <a:lumMod val="75000"/>
                  </a:schemeClr>
                </a:solidFill>
              </a:rPr>
              <a:t>4-Thought which defined by:   </a:t>
            </a:r>
          </a:p>
          <a:p>
            <a:pPr algn="l">
              <a:lnSpc>
                <a:spcPct val="80000"/>
              </a:lnSpc>
              <a:buNone/>
            </a:pPr>
            <a:r>
              <a:rPr lang="en-US" altLang="en-US" sz="1800" dirty="0">
                <a:solidFill>
                  <a:srgbClr val="660033"/>
                </a:solidFill>
              </a:rPr>
              <a:t>Thought content </a:t>
            </a:r>
            <a:r>
              <a:rPr lang="en-US" altLang="en-US" sz="1800" dirty="0"/>
              <a:t>(delusions)</a:t>
            </a:r>
          </a:p>
          <a:p>
            <a:pPr algn="l">
              <a:lnSpc>
                <a:spcPct val="80000"/>
              </a:lnSpc>
              <a:buNone/>
            </a:pPr>
            <a:r>
              <a:rPr lang="en-US" altLang="en-US" sz="1800" dirty="0">
                <a:solidFill>
                  <a:srgbClr val="660033"/>
                </a:solidFill>
              </a:rPr>
              <a:t>Form of thought </a:t>
            </a:r>
            <a:r>
              <a:rPr lang="en-US" altLang="en-US" sz="1800" dirty="0"/>
              <a:t>(looseness of association)</a:t>
            </a:r>
          </a:p>
          <a:p>
            <a:pPr algn="l">
              <a:lnSpc>
                <a:spcPct val="80000"/>
              </a:lnSpc>
              <a:buNone/>
            </a:pPr>
            <a:r>
              <a:rPr lang="en-US" altLang="en-US" sz="1800" dirty="0">
                <a:solidFill>
                  <a:srgbClr val="660033"/>
                </a:solidFill>
              </a:rPr>
              <a:t>Thought process </a:t>
            </a:r>
            <a:r>
              <a:rPr lang="en-US" altLang="en-US" sz="1800" dirty="0"/>
              <a:t>(thought blocking, poverty of thought content, poor abstraction, perseveration)</a:t>
            </a:r>
          </a:p>
          <a:p>
            <a:pPr algn="l">
              <a:lnSpc>
                <a:spcPct val="80000"/>
              </a:lnSpc>
              <a:buNone/>
            </a:pPr>
            <a:r>
              <a:rPr lang="en-US" altLang="en-US" sz="1800" dirty="0">
                <a:solidFill>
                  <a:schemeClr val="accent1">
                    <a:lumMod val="75000"/>
                  </a:schemeClr>
                </a:solidFill>
              </a:rPr>
              <a:t>5-Impulsiveness, violence, suicide &amp; homicide.</a:t>
            </a:r>
          </a:p>
          <a:p>
            <a:pPr algn="l">
              <a:lnSpc>
                <a:spcPct val="80000"/>
              </a:lnSpc>
              <a:buNone/>
            </a:pPr>
            <a:r>
              <a:rPr lang="ar-SA" altLang="en-US" sz="1600" dirty="0">
                <a:solidFill>
                  <a:srgbClr val="92D050"/>
                </a:solidFill>
              </a:rPr>
              <a:t>اعطاء أمثلة حسابية</a:t>
            </a:r>
            <a:r>
              <a:rPr lang="en-US" altLang="en-US" sz="1800" dirty="0">
                <a:solidFill>
                  <a:schemeClr val="accent1">
                    <a:lumMod val="75000"/>
                  </a:schemeClr>
                </a:solidFill>
              </a:rPr>
              <a:t>6-Cognitive functioning.</a:t>
            </a:r>
          </a:p>
          <a:p>
            <a:pPr algn="l">
              <a:lnSpc>
                <a:spcPct val="80000"/>
              </a:lnSpc>
              <a:buNone/>
            </a:pPr>
            <a:r>
              <a:rPr lang="ar-SA" altLang="en-US" sz="1600" dirty="0">
                <a:solidFill>
                  <a:srgbClr val="92D050"/>
                </a:solidFill>
              </a:rPr>
              <a:t>لا يقتنع بأنه غير طبيعي</a:t>
            </a:r>
            <a:r>
              <a:rPr lang="en-US" altLang="en-US" sz="1800" dirty="0">
                <a:solidFill>
                  <a:schemeClr val="accent1">
                    <a:lumMod val="75000"/>
                  </a:schemeClr>
                </a:solidFill>
              </a:rPr>
              <a:t>7-Poor insight and judgment.</a:t>
            </a:r>
          </a:p>
          <a:p>
            <a:pPr marL="0" indent="0" algn="l">
              <a:buFont typeface="Arial" panose="020B0604020202020204" pitchFamily="34" charset="0"/>
              <a:buNone/>
            </a:pPr>
            <a:endParaRPr lang="en-US" sz="1800" b="1" u="sng" dirty="0"/>
          </a:p>
        </p:txBody>
      </p:sp>
      <p:sp>
        <p:nvSpPr>
          <p:cNvPr id="7" name="Content Placeholder 2">
            <a:extLst>
              <a:ext uri="{FF2B5EF4-FFF2-40B4-BE49-F238E27FC236}">
                <a16:creationId xmlns:a16="http://schemas.microsoft.com/office/drawing/2014/main" xmlns="" id="{00D765EF-8F71-4CB5-B7E9-20FEBCCAA4E7}"/>
              </a:ext>
            </a:extLst>
          </p:cNvPr>
          <p:cNvSpPr txBox="1">
            <a:spLocks/>
          </p:cNvSpPr>
          <p:nvPr/>
        </p:nvSpPr>
        <p:spPr>
          <a:xfrm>
            <a:off x="5281805" y="4055673"/>
            <a:ext cx="4514865" cy="2017172"/>
          </a:xfrm>
          <a:prstGeom prst="rect">
            <a:avLst/>
          </a:prstGeom>
          <a:ln w="19050">
            <a:solidFill>
              <a:srgbClr val="92D050"/>
            </a:solidFill>
            <a:prstDash val="lgDashDot"/>
          </a:ln>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1600" dirty="0">
                <a:solidFill>
                  <a:srgbClr val="92D050"/>
                </a:solidFill>
              </a:rPr>
              <a:t>الفرق بين ال </a:t>
            </a:r>
            <a:r>
              <a:rPr lang="en-US" sz="1600" dirty="0">
                <a:solidFill>
                  <a:srgbClr val="92D050"/>
                </a:solidFill>
              </a:rPr>
              <a:t>Hallucination &amp; illusions</a:t>
            </a:r>
          </a:p>
          <a:p>
            <a:pPr marL="0" indent="0">
              <a:buNone/>
            </a:pPr>
            <a:r>
              <a:rPr lang="en-US" sz="1600" dirty="0">
                <a:solidFill>
                  <a:srgbClr val="92D050"/>
                </a:solidFill>
              </a:rPr>
              <a:t>illusions {there is stimulus}</a:t>
            </a:r>
          </a:p>
          <a:p>
            <a:pPr marL="0" indent="0">
              <a:buNone/>
            </a:pPr>
            <a:r>
              <a:rPr lang="ar-SA" sz="1600" dirty="0">
                <a:solidFill>
                  <a:srgbClr val="92D050"/>
                </a:solidFill>
              </a:rPr>
              <a:t>مريض يرى أن شعار جامعة الملك سعود الموجود على الستار الفاصل بين أسرة المرضى هي عقارب!</a:t>
            </a:r>
            <a:endParaRPr lang="en-US" sz="1600" dirty="0">
              <a:solidFill>
                <a:srgbClr val="92D050"/>
              </a:solidFill>
            </a:endParaRPr>
          </a:p>
          <a:p>
            <a:pPr marL="0" indent="0">
              <a:buNone/>
            </a:pPr>
            <a:r>
              <a:rPr lang="en-US" sz="1600" dirty="0">
                <a:solidFill>
                  <a:srgbClr val="92D050"/>
                </a:solidFill>
              </a:rPr>
              <a:t>Hallucinations {no stimulus}</a:t>
            </a:r>
            <a:endParaRPr lang="ar-SA" sz="1600" dirty="0">
              <a:solidFill>
                <a:srgbClr val="92D050"/>
              </a:solidFill>
            </a:endParaRPr>
          </a:p>
          <a:p>
            <a:pPr marL="0" indent="0">
              <a:buNone/>
            </a:pPr>
            <a:r>
              <a:rPr lang="ar-SA" sz="1600" dirty="0">
                <a:solidFill>
                  <a:srgbClr val="92D050"/>
                </a:solidFill>
              </a:rPr>
              <a:t>يرى عقارب من غير وجود شيء</a:t>
            </a:r>
            <a:r>
              <a:rPr lang="en-US" sz="1600" dirty="0">
                <a:solidFill>
                  <a:srgbClr val="92D050"/>
                </a:solidFill>
              </a:rPr>
              <a:t>.</a:t>
            </a:r>
          </a:p>
          <a:p>
            <a:pPr marL="0" indent="0" algn="l">
              <a:buNone/>
            </a:pPr>
            <a:endParaRPr lang="en-US" sz="1600" dirty="0">
              <a:solidFill>
                <a:srgbClr val="00B050"/>
              </a:solidFill>
            </a:endParaRPr>
          </a:p>
        </p:txBody>
      </p:sp>
    </p:spTree>
    <p:extLst>
      <p:ext uri="{BB962C8B-B14F-4D97-AF65-F5344CB8AC3E}">
        <p14:creationId xmlns:p14="http://schemas.microsoft.com/office/powerpoint/2010/main" val="192868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584DC-80D9-4287-B357-98BEF4365DC4}"/>
              </a:ext>
            </a:extLst>
          </p:cNvPr>
          <p:cNvSpPr>
            <a:spLocks noGrp="1"/>
          </p:cNvSpPr>
          <p:nvPr>
            <p:ph type="title"/>
          </p:nvPr>
        </p:nvSpPr>
        <p:spPr/>
        <p:txBody>
          <a:bodyPr/>
          <a:lstStyle/>
          <a:p>
            <a:r>
              <a:rPr lang="en-US" dirty="0"/>
              <a:t>Diagnosis:</a:t>
            </a:r>
          </a:p>
        </p:txBody>
      </p:sp>
      <p:sp>
        <p:nvSpPr>
          <p:cNvPr id="5" name="TextBox 4">
            <a:extLst>
              <a:ext uri="{FF2B5EF4-FFF2-40B4-BE49-F238E27FC236}">
                <a16:creationId xmlns:a16="http://schemas.microsoft.com/office/drawing/2014/main" xmlns="" id="{C93BD67E-3C1E-4A1A-B077-77BEE4B903C1}"/>
              </a:ext>
            </a:extLst>
          </p:cNvPr>
          <p:cNvSpPr txBox="1"/>
          <p:nvPr/>
        </p:nvSpPr>
        <p:spPr>
          <a:xfrm>
            <a:off x="484517" y="1138195"/>
            <a:ext cx="8375374" cy="646331"/>
          </a:xfrm>
          <a:prstGeom prst="rect">
            <a:avLst/>
          </a:prstGeom>
          <a:noFill/>
        </p:spPr>
        <p:txBody>
          <a:bodyPr wrap="square" rtlCol="0">
            <a:spAutoFit/>
          </a:bodyPr>
          <a:lstStyle/>
          <a:p>
            <a:r>
              <a:rPr lang="en-US" dirty="0"/>
              <a:t>There is a criteria to follow in diagnosis of Schizophrenia which is called DSM-5 (From A to F). </a:t>
            </a:r>
          </a:p>
        </p:txBody>
      </p:sp>
      <p:sp>
        <p:nvSpPr>
          <p:cNvPr id="6" name="TextBox 5">
            <a:extLst>
              <a:ext uri="{FF2B5EF4-FFF2-40B4-BE49-F238E27FC236}">
                <a16:creationId xmlns:a16="http://schemas.microsoft.com/office/drawing/2014/main" xmlns="" id="{216453EA-4FFD-448F-B31D-B122BEB4DF93}"/>
              </a:ext>
            </a:extLst>
          </p:cNvPr>
          <p:cNvSpPr txBox="1"/>
          <p:nvPr/>
        </p:nvSpPr>
        <p:spPr>
          <a:xfrm>
            <a:off x="484517" y="1855304"/>
            <a:ext cx="4200939" cy="3139321"/>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solidFill>
                  <a:schemeClr val="tx1"/>
                </a:solidFill>
              </a:rPr>
              <a:t>A)Two or more characteristic symptoms for one month, at least one of them must be either 1,2 or 3:</a:t>
            </a:r>
          </a:p>
          <a:p>
            <a:r>
              <a:rPr lang="en-US" dirty="0"/>
              <a:t>1-Delusions </a:t>
            </a:r>
          </a:p>
          <a:p>
            <a:r>
              <a:rPr lang="en-US" dirty="0"/>
              <a:t>2-Haluucinations</a:t>
            </a:r>
          </a:p>
          <a:p>
            <a:r>
              <a:rPr lang="en-US" dirty="0"/>
              <a:t>3-Disorgnized speech (Frequent derailment or incoherence)</a:t>
            </a:r>
          </a:p>
          <a:p>
            <a:r>
              <a:rPr lang="en-US" dirty="0"/>
              <a:t>4-Grossly disorganized or catatonic behavior</a:t>
            </a:r>
          </a:p>
          <a:p>
            <a:r>
              <a:rPr lang="en-US" dirty="0"/>
              <a:t>5-Negative symptoms (Lack of emotions or motivation)   </a:t>
            </a:r>
          </a:p>
        </p:txBody>
      </p:sp>
      <p:sp>
        <p:nvSpPr>
          <p:cNvPr id="7" name="TextBox 6">
            <a:extLst>
              <a:ext uri="{FF2B5EF4-FFF2-40B4-BE49-F238E27FC236}">
                <a16:creationId xmlns:a16="http://schemas.microsoft.com/office/drawing/2014/main" xmlns="" id="{31139BDA-F181-447A-8033-8270E4F14D6D}"/>
              </a:ext>
            </a:extLst>
          </p:cNvPr>
          <p:cNvSpPr txBox="1"/>
          <p:nvPr/>
        </p:nvSpPr>
        <p:spPr>
          <a:xfrm>
            <a:off x="471265" y="4978550"/>
            <a:ext cx="4200939" cy="1477328"/>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F)If there is a history of </a:t>
            </a:r>
            <a:r>
              <a:rPr lang="en-US" i="1" dirty="0"/>
              <a:t>autism spectrum disorder</a:t>
            </a:r>
            <a:r>
              <a:rPr lang="en-US" dirty="0"/>
              <a:t> or </a:t>
            </a:r>
            <a:r>
              <a:rPr lang="en-US" i="1" dirty="0"/>
              <a:t>a communication disorder </a:t>
            </a:r>
            <a:r>
              <a:rPr lang="en-US" dirty="0"/>
              <a:t>of childhood onset, </a:t>
            </a:r>
            <a:r>
              <a:rPr lang="en-US" dirty="0">
                <a:solidFill>
                  <a:srgbClr val="FF0000"/>
                </a:solidFill>
              </a:rPr>
              <a:t>they must be associated with delusions or hallucination plus other criteria to be diagnosed as Schizophrenia</a:t>
            </a:r>
            <a:r>
              <a:rPr lang="en-US" dirty="0"/>
              <a:t>. </a:t>
            </a:r>
          </a:p>
        </p:txBody>
      </p:sp>
      <p:sp>
        <p:nvSpPr>
          <p:cNvPr id="8" name="TextBox 7">
            <a:extLst>
              <a:ext uri="{FF2B5EF4-FFF2-40B4-BE49-F238E27FC236}">
                <a16:creationId xmlns:a16="http://schemas.microsoft.com/office/drawing/2014/main" xmlns="" id="{80FF2F30-F3ED-4AA5-B617-1C7FA5C1C68D}"/>
              </a:ext>
            </a:extLst>
          </p:cNvPr>
          <p:cNvSpPr txBox="1"/>
          <p:nvPr/>
        </p:nvSpPr>
        <p:spPr>
          <a:xfrm>
            <a:off x="4923995" y="1855304"/>
            <a:ext cx="5240422" cy="1754326"/>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B)Social, occupation or self-care </a:t>
            </a:r>
            <a:r>
              <a:rPr lang="en-US" u="sng" dirty="0"/>
              <a:t>dysfunction</a:t>
            </a:r>
          </a:p>
          <a:p>
            <a:r>
              <a:rPr lang="en-US" dirty="0"/>
              <a:t>C)Duration of </a:t>
            </a:r>
            <a:r>
              <a:rPr lang="en-US" dirty="0">
                <a:solidFill>
                  <a:srgbClr val="FF0000"/>
                </a:solidFill>
              </a:rPr>
              <a:t>at least 6 months</a:t>
            </a:r>
            <a:r>
              <a:rPr lang="en-US" dirty="0"/>
              <a:t> of disturbance (</a:t>
            </a:r>
            <a:r>
              <a:rPr lang="en-US" dirty="0">
                <a:solidFill>
                  <a:srgbClr val="FF0000"/>
                </a:solidFill>
              </a:rPr>
              <a:t>At least one month of those 6 months must include active symptoms which match criteria A. In addition of prodromal and residual symptoms</a:t>
            </a:r>
            <a:r>
              <a:rPr lang="en-US" dirty="0">
                <a:solidFill>
                  <a:schemeClr val="tx1"/>
                </a:solidFill>
              </a:rPr>
              <a:t>) </a:t>
            </a:r>
            <a:r>
              <a:rPr lang="en-US" dirty="0">
                <a:solidFill>
                  <a:schemeClr val="bg2">
                    <a:lumMod val="75000"/>
                  </a:schemeClr>
                </a:solidFill>
              </a:rPr>
              <a:t>Still confused? Don’t worry, we will explain it later </a:t>
            </a:r>
            <a:r>
              <a:rPr lang="en-US" dirty="0">
                <a:solidFill>
                  <a:schemeClr val="tx1"/>
                </a:solidFill>
              </a:rPr>
              <a:t>.</a:t>
            </a:r>
            <a:r>
              <a:rPr lang="en-US" dirty="0"/>
              <a:t> </a:t>
            </a:r>
          </a:p>
        </p:txBody>
      </p:sp>
      <p:sp>
        <p:nvSpPr>
          <p:cNvPr id="9" name="TextBox 8">
            <a:extLst>
              <a:ext uri="{FF2B5EF4-FFF2-40B4-BE49-F238E27FC236}">
                <a16:creationId xmlns:a16="http://schemas.microsoft.com/office/drawing/2014/main" xmlns="" id="{20EFFBD4-BFA0-48B1-BF63-F2E07ACB6071}"/>
              </a:ext>
            </a:extLst>
          </p:cNvPr>
          <p:cNvSpPr txBox="1"/>
          <p:nvPr/>
        </p:nvSpPr>
        <p:spPr>
          <a:xfrm>
            <a:off x="4923995" y="3852689"/>
            <a:ext cx="4200939" cy="1477328"/>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D)Schizoaffective and mood disorder </a:t>
            </a:r>
            <a:r>
              <a:rPr lang="en-US" u="sng" dirty="0"/>
              <a:t>exclusion</a:t>
            </a:r>
            <a:r>
              <a:rPr lang="en-US" dirty="0"/>
              <a:t>. </a:t>
            </a:r>
          </a:p>
          <a:p>
            <a:r>
              <a:rPr lang="en-US" dirty="0"/>
              <a:t>E)This disturbance should </a:t>
            </a:r>
            <a:r>
              <a:rPr lang="en-US" u="sng" dirty="0"/>
              <a:t>not</a:t>
            </a:r>
            <a:r>
              <a:rPr lang="en-US" dirty="0"/>
              <a:t> be induced due to substance abuse or another medical condition. </a:t>
            </a:r>
          </a:p>
        </p:txBody>
      </p:sp>
    </p:spTree>
    <p:extLst>
      <p:ext uri="{BB962C8B-B14F-4D97-AF65-F5344CB8AC3E}">
        <p14:creationId xmlns:p14="http://schemas.microsoft.com/office/powerpoint/2010/main" val="2813057562"/>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sychiatry theme la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 theme last" id="{18BE8000-E34C-489B-A424-5179EF1097ED}" vid="{535E5634-78E4-4942-9C06-32D2F6288DA1}"/>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 theme last</Template>
  <TotalTime>1032</TotalTime>
  <Words>3240</Words>
  <Application>Microsoft Macintosh PowerPoint</Application>
  <PresentationFormat>Widescreen</PresentationFormat>
  <Paragraphs>359</Paragraphs>
  <Slides>22</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22</vt:i4>
      </vt:variant>
    </vt:vector>
  </HeadingPairs>
  <TitlesOfParts>
    <vt:vector size="36" baseType="lpstr">
      <vt:lpstr>Arial</vt:lpstr>
      <vt:lpstr>Calibri</vt:lpstr>
      <vt:lpstr>Calibri Light</vt:lpstr>
      <vt:lpstr>Century Gothic</vt:lpstr>
      <vt:lpstr>Courier New</vt:lpstr>
      <vt:lpstr>Garamond</vt:lpstr>
      <vt:lpstr>Times New Roman</vt:lpstr>
      <vt:lpstr>2_Custom Design</vt:lpstr>
      <vt:lpstr>1_Custom Design</vt:lpstr>
      <vt:lpstr>Custom Design</vt:lpstr>
      <vt:lpstr>psychiatry theme last</vt:lpstr>
      <vt:lpstr>3_Custom Design</vt:lpstr>
      <vt:lpstr>4_Custom Design</vt:lpstr>
      <vt:lpstr>5_Custom Design</vt:lpstr>
      <vt:lpstr>PowerPoint Presentation</vt:lpstr>
      <vt:lpstr>Objectives:</vt:lpstr>
      <vt:lpstr>About Schizophrenia: </vt:lpstr>
      <vt:lpstr>Etiology: </vt:lpstr>
      <vt:lpstr>Etiology: </vt:lpstr>
      <vt:lpstr>DSM-5 schizophrenia spectrum and other psychotic disorders: </vt:lpstr>
      <vt:lpstr>Clinical Features of Schizophrenia: </vt:lpstr>
      <vt:lpstr>Mental Status Examination (MSE):  فحص الحالة العقلية </vt:lpstr>
      <vt:lpstr>Diagnosis:</vt:lpstr>
      <vt:lpstr>Stages of Schizophrenia and Clinical Course:</vt:lpstr>
      <vt:lpstr>Outcome of Schizophrenia:</vt:lpstr>
      <vt:lpstr>Differential diagnosis :</vt:lpstr>
      <vt:lpstr>Treatment:</vt:lpstr>
      <vt:lpstr>About Clozapine (Females’ Doctor said it is not important) </vt:lpstr>
      <vt:lpstr>Cont.</vt:lpstr>
      <vt:lpstr>Information mentioned only in males’ slides </vt:lpstr>
      <vt:lpstr>Cont.</vt:lpstr>
      <vt:lpstr>PowerPoint Presentation</vt:lpstr>
      <vt:lpstr>Summary:</vt:lpstr>
      <vt:lpstr>Depression VS Schizophrenia: </vt:lpstr>
      <vt:lpstr>MCQs: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ندى عبدالعزيز</dc:creator>
  <cp:lastModifiedBy>شوق</cp:lastModifiedBy>
  <cp:revision>96</cp:revision>
  <dcterms:created xsi:type="dcterms:W3CDTF">2017-10-27T10:49:20Z</dcterms:created>
  <dcterms:modified xsi:type="dcterms:W3CDTF">2017-11-01T16:11:55Z</dcterms:modified>
</cp:coreProperties>
</file>