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87" r:id="rId3"/>
    <p:sldId id="275" r:id="rId4"/>
    <p:sldId id="276" r:id="rId5"/>
    <p:sldId id="277" r:id="rId6"/>
    <p:sldId id="279" r:id="rId7"/>
    <p:sldId id="281" r:id="rId8"/>
    <p:sldId id="282" r:id="rId9"/>
    <p:sldId id="283" r:id="rId10"/>
    <p:sldId id="284" r:id="rId11"/>
    <p:sldId id="286" r:id="rId12"/>
    <p:sldId id="268" r:id="rId13"/>
    <p:sldId id="269" r:id="rId14"/>
    <p:sldId id="256" r:id="rId15"/>
    <p:sldId id="273" r:id="rId16"/>
    <p:sldId id="257" r:id="rId17"/>
    <p:sldId id="258" r:id="rId18"/>
    <p:sldId id="259" r:id="rId19"/>
    <p:sldId id="260" r:id="rId20"/>
    <p:sldId id="261" r:id="rId21"/>
    <p:sldId id="262" r:id="rId22"/>
    <p:sldId id="27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203B5"/>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64" y="-6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D5C03-90BB-40A3-90F5-BFAF255ADAE6}" type="datetimeFigureOut">
              <a:rPr lang="en-US" smtClean="0"/>
              <a:pPr/>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4367F-87C7-4573-B2DA-81041494324E}" type="slidenum">
              <a:rPr lang="en-US" smtClean="0"/>
              <a:pPr/>
              <a:t>‹#›</a:t>
            </a:fld>
            <a:endParaRPr lang="en-US"/>
          </a:p>
        </p:txBody>
      </p:sp>
    </p:spTree>
    <p:extLst>
      <p:ext uri="{BB962C8B-B14F-4D97-AF65-F5344CB8AC3E}">
        <p14:creationId xmlns="" xmlns:p14="http://schemas.microsoft.com/office/powerpoint/2010/main" val="29005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33D7B9-AD7B-4CAE-9EBC-C5D9C796B507}" type="datetime1">
              <a:rPr lang="en-US" smtClean="0"/>
              <a:pPr>
                <a:defRPr/>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D1B970C-48F0-435B-9E23-CC5FC795CA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A154F-9188-4448-8F47-2B9E5BB757F1}" type="datetime1">
              <a:rPr lang="en-US" smtClean="0"/>
              <a:pPr>
                <a:defRPr/>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3527183-1704-415E-BD97-0BCAAE7E5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E7DD0B-83FC-4CEA-8D35-35CEB32E10FE}" type="datetime1">
              <a:rPr lang="en-US" smtClean="0"/>
              <a:pPr>
                <a:defRPr/>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C6B19C9-1C2A-4689-9334-850FB1AAA7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E7F8F-494D-4963-8835-F2260C76B168}" type="datetime1">
              <a:rPr lang="en-US" smtClean="0"/>
              <a:pPr>
                <a:defRPr/>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62F3CDAE-6DCB-4609-85F1-30B45B5736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61C9D-6B11-4AA4-AE44-956D63D58250}" type="datetime1">
              <a:rPr lang="en-US" smtClean="0"/>
              <a:pPr>
                <a:defRPr/>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F91BE33-67BD-4BBE-8BF1-5631FD2AA3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71189E-0FC4-44C1-B1FA-0C67A79FEE5F}" type="datetime1">
              <a:rPr lang="en-US" smtClean="0"/>
              <a:pPr>
                <a:defRPr/>
              </a:pPr>
              <a:t>11/18/2014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F844CA19-AD39-4FDD-AB11-B4E2CD1823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F43A4B-F3B8-4F90-9F6B-8342E2B6B204}" type="datetime1">
              <a:rPr lang="en-US" smtClean="0"/>
              <a:pPr>
                <a:defRPr/>
              </a:pPr>
              <a:t>11/18/2014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16E5A0D5-E7E7-4ABC-9A8F-3082D4EA45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5AB3BF-8E4A-438A-934E-E288CC4607B3}" type="datetime1">
              <a:rPr lang="en-US" smtClean="0"/>
              <a:pPr>
                <a:defRPr/>
              </a:pPr>
              <a:t>11/18/2014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2732A02E-17FB-43B0-A25A-B42CE8125F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5BB8CA-E8B9-477B-98AC-7BBC6B4BD492}" type="datetime1">
              <a:rPr lang="en-US" smtClean="0"/>
              <a:pPr>
                <a:defRPr/>
              </a:pPr>
              <a:t>11/18/2014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4" name="Slide Number Placeholder 5"/>
          <p:cNvSpPr>
            <a:spLocks noGrp="1"/>
          </p:cNvSpPr>
          <p:nvPr>
            <p:ph type="sldNum" sz="quarter" idx="12"/>
          </p:nvPr>
        </p:nvSpPr>
        <p:spPr/>
        <p:txBody>
          <a:bodyPr/>
          <a:lstStyle>
            <a:lvl1pPr>
              <a:defRPr/>
            </a:lvl1pPr>
          </a:lstStyle>
          <a:p>
            <a:pPr>
              <a:defRPr/>
            </a:pPr>
            <a:fld id="{04231F10-CEFE-4DFB-A86F-9830370347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88E7F-9D80-496C-A0C6-077C8E81F969}" type="datetime1">
              <a:rPr lang="en-US" smtClean="0"/>
              <a:pPr>
                <a:defRPr/>
              </a:pPr>
              <a:t>11/18/2014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737CDB00-26F9-4764-9243-8BDECD39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0A4136-9E47-472A-AA82-DD8EE75481CF}" type="datetime1">
              <a:rPr lang="en-US" smtClean="0"/>
              <a:pPr>
                <a:defRPr/>
              </a:pPr>
              <a:t>11/18/2014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2A73ED4C-3E2F-4178-BEC4-517B4E2C59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65D04D-1B91-45DA-90B5-6A750C714FBA}" type="datetime1">
              <a:rPr lang="en-US" smtClean="0"/>
              <a:pPr>
                <a:defRPr/>
              </a:pPr>
              <a:t>11/18/2014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Nov-2014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B58432-F1AC-4DE2-877F-856C0D73E4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P\My Documents\My Pictures\untitled.bmp"/>
          <p:cNvPicPr>
            <a:picLocks noChangeAspect="1" noChangeArrowheads="1"/>
          </p:cNvPicPr>
          <p:nvPr/>
        </p:nvPicPr>
        <p:blipFill>
          <a:blip r:embed="rId2" cstate="print"/>
          <a:srcRect/>
          <a:stretch>
            <a:fillRect/>
          </a:stretch>
        </p:blipFill>
        <p:spPr bwMode="auto">
          <a:xfrm>
            <a:off x="3612931" y="486105"/>
            <a:ext cx="1983828" cy="6435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a:t>
            </a:fld>
            <a:endParaRPr lang="en-US" dirty="0"/>
          </a:p>
        </p:txBody>
      </p:sp>
      <p:sp>
        <p:nvSpPr>
          <p:cNvPr id="4" name="Footer Placeholder 3"/>
          <p:cNvSpPr>
            <a:spLocks noGrp="1"/>
          </p:cNvSpPr>
          <p:nvPr>
            <p:ph type="ftr" sz="quarter" idx="11"/>
          </p:nvPr>
        </p:nvSpPr>
        <p:spPr/>
        <p:txBody>
          <a:bodyPr/>
          <a:lstStyle/>
          <a:p>
            <a:pPr>
              <a:defRPr/>
            </a:pPr>
            <a:r>
              <a:rPr lang="en-US" smtClean="0"/>
              <a:t>Nov-2014</a:t>
            </a:r>
            <a:endParaRPr lang="en-US" dirty="0"/>
          </a:p>
        </p:txBody>
      </p:sp>
      <p:sp>
        <p:nvSpPr>
          <p:cNvPr id="5" name="TextBox 4"/>
          <p:cNvSpPr txBox="1"/>
          <p:nvPr/>
        </p:nvSpPr>
        <p:spPr>
          <a:xfrm>
            <a:off x="0" y="1668825"/>
            <a:ext cx="9144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b="1" dirty="0" smtClean="0">
                <a:latin typeface="FrankRuehl" pitchFamily="34" charset="-79"/>
                <a:cs typeface="FrankRuehl" pitchFamily="34" charset="-79"/>
              </a:rPr>
              <a:t>Pancreas </a:t>
            </a:r>
          </a:p>
          <a:p>
            <a:pPr algn="ctr"/>
            <a:r>
              <a:rPr lang="en-US" sz="4800" b="1" dirty="0" smtClean="0">
                <a:latin typeface="FrankRuehl" pitchFamily="34" charset="-79"/>
                <a:cs typeface="FrankRuehl" pitchFamily="34" charset="-79"/>
              </a:rPr>
              <a:t>&amp; </a:t>
            </a:r>
          </a:p>
          <a:p>
            <a:pPr algn="ctr"/>
            <a:r>
              <a:rPr lang="en-US" sz="4800" b="1" dirty="0" err="1" smtClean="0">
                <a:latin typeface="FrankRuehl" pitchFamily="34" charset="-79"/>
                <a:cs typeface="FrankRuehl" pitchFamily="34" charset="-79"/>
              </a:rPr>
              <a:t>Biliary</a:t>
            </a:r>
            <a:r>
              <a:rPr lang="en-US" sz="4800" b="1" dirty="0" smtClean="0">
                <a:latin typeface="FrankRuehl" pitchFamily="34" charset="-79"/>
                <a:cs typeface="FrankRuehl" pitchFamily="34" charset="-79"/>
              </a:rPr>
              <a:t> System</a:t>
            </a:r>
            <a:endParaRPr lang="en-US" sz="4800" b="1" dirty="0">
              <a:latin typeface="FrankRuehl" pitchFamily="34" charset="-79"/>
              <a:cs typeface="FrankRuehl" pitchFamily="34" charset="-79"/>
            </a:endParaRPr>
          </a:p>
        </p:txBody>
      </p:sp>
      <p:sp>
        <p:nvSpPr>
          <p:cNvPr id="7" name="TextBox 6"/>
          <p:cNvSpPr txBox="1"/>
          <p:nvPr/>
        </p:nvSpPr>
        <p:spPr>
          <a:xfrm>
            <a:off x="0" y="4963886"/>
            <a:ext cx="9143999"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latin typeface="Bodoni MT Black" panose="02070A03080606020203" pitchFamily="18" charset="0"/>
              </a:rPr>
              <a:t>Dr. </a:t>
            </a:r>
            <a:r>
              <a:rPr lang="en-US" sz="3600" b="1" dirty="0" smtClean="0">
                <a:latin typeface="Bodoni MT Black" panose="02070A03080606020203" pitchFamily="18" charset="0"/>
              </a:rPr>
              <a:t>Vohra &amp; Dr. Jamila</a:t>
            </a:r>
            <a:endParaRPr lang="en-US" sz="3600" b="1" dirty="0">
              <a:latin typeface="Bodoni MT Black" panose="02070A03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
          <p:cNvSpPr>
            <a:spLocks noGrp="1"/>
          </p:cNvSpPr>
          <p:nvPr>
            <p:ph sz="half" idx="1"/>
          </p:nvPr>
        </p:nvSpPr>
        <p:spPr>
          <a:xfrm>
            <a:off x="308759" y="878775"/>
            <a:ext cx="5020294" cy="2683822"/>
          </a:xfrm>
          <a:solidFill>
            <a:schemeClr val="accent2">
              <a:lumMod val="20000"/>
              <a:lumOff val="80000"/>
            </a:schemeClr>
          </a:solidFill>
          <a:ln>
            <a:solidFill>
              <a:schemeClr val="tx1"/>
            </a:solidFill>
          </a:ln>
        </p:spPr>
        <p:txBody>
          <a:bodyPr rtlCol="0">
            <a:normAutofit/>
          </a:bodyPr>
          <a:lstStyle/>
          <a:p>
            <a:pPr algn="ctr" fontAlgn="auto">
              <a:lnSpc>
                <a:spcPct val="90000"/>
              </a:lnSpc>
              <a:spcAft>
                <a:spcPts val="0"/>
              </a:spcAft>
              <a:buNone/>
              <a:defRPr/>
            </a:pPr>
            <a:r>
              <a:rPr lang="en-US" sz="2600" b="1" dirty="0" smtClean="0"/>
              <a:t>Arteries</a:t>
            </a:r>
          </a:p>
          <a:p>
            <a:pPr fontAlgn="auto">
              <a:lnSpc>
                <a:spcPct val="90000"/>
              </a:lnSpc>
              <a:spcAft>
                <a:spcPts val="0"/>
              </a:spcAft>
              <a:buFont typeface="Arial" pitchFamily="34" charset="0"/>
              <a:buChar char="•"/>
              <a:defRPr/>
            </a:pPr>
            <a:r>
              <a:rPr lang="en-US" sz="2000" b="1" u="sng" dirty="0" smtClean="0"/>
              <a:t>Head &amp; neck</a:t>
            </a:r>
            <a:r>
              <a:rPr lang="en-US" sz="2000" b="1" dirty="0" smtClean="0"/>
              <a:t>: Supplied by branches from: </a:t>
            </a:r>
          </a:p>
          <a:p>
            <a:pPr lvl="1" fontAlgn="auto">
              <a:lnSpc>
                <a:spcPct val="90000"/>
              </a:lnSpc>
              <a:spcAft>
                <a:spcPts val="0"/>
              </a:spcAft>
              <a:buFont typeface="Wingdings" pitchFamily="2" charset="2"/>
              <a:buChar char="§"/>
              <a:defRPr/>
            </a:pPr>
            <a:r>
              <a:rPr lang="en-US" sz="2000" b="1" dirty="0" smtClean="0"/>
              <a:t>Celiac trunk through </a:t>
            </a:r>
            <a:r>
              <a:rPr lang="en-US" sz="2000" b="1" dirty="0" smtClean="0">
                <a:solidFill>
                  <a:srgbClr val="FF0000"/>
                </a:solidFill>
                <a:sym typeface="Wingdings" pitchFamily="2" charset="2"/>
              </a:rPr>
              <a:t>Superior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p>
          <a:p>
            <a:pPr lvl="1" fontAlgn="auto">
              <a:lnSpc>
                <a:spcPct val="90000"/>
              </a:lnSpc>
              <a:spcAft>
                <a:spcPts val="0"/>
              </a:spcAft>
              <a:buFont typeface="Wingdings" pitchFamily="2" charset="2"/>
              <a:buChar char="§"/>
              <a:defRPr/>
            </a:pPr>
            <a:r>
              <a:rPr lang="en-US" sz="2000" b="1" dirty="0" smtClean="0"/>
              <a:t>Superior mesenteric artery through</a:t>
            </a:r>
            <a:r>
              <a:rPr lang="en-US" sz="2000" b="1" dirty="0" smtClean="0">
                <a:sym typeface="Wingdings" pitchFamily="2" charset="2"/>
              </a:rPr>
              <a:t> </a:t>
            </a:r>
            <a:r>
              <a:rPr lang="en-US" sz="2000" b="1" dirty="0" smtClean="0">
                <a:solidFill>
                  <a:srgbClr val="FF0000"/>
                </a:solidFill>
                <a:sym typeface="Wingdings" pitchFamily="2" charset="2"/>
              </a:rPr>
              <a:t>Inferior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endParaRPr lang="en-US" sz="2000" b="1" dirty="0" smtClean="0">
              <a:solidFill>
                <a:srgbClr val="FF0000"/>
              </a:solidFill>
            </a:endParaRPr>
          </a:p>
          <a:p>
            <a:pPr fontAlgn="auto">
              <a:lnSpc>
                <a:spcPct val="90000"/>
              </a:lnSpc>
              <a:spcAft>
                <a:spcPts val="0"/>
              </a:spcAft>
              <a:buFont typeface="Arial" pitchFamily="34" charset="0"/>
              <a:buChar char="•"/>
              <a:defRPr/>
            </a:pPr>
            <a:r>
              <a:rPr lang="en-US" sz="2000" b="1" u="sng" dirty="0" smtClean="0"/>
              <a:t>Body and tail</a:t>
            </a:r>
            <a:r>
              <a:rPr lang="en-US" sz="2000" b="1" dirty="0" smtClean="0"/>
              <a:t>: Supplied by </a:t>
            </a:r>
            <a:r>
              <a:rPr lang="en-US" sz="2000" b="1" dirty="0" err="1" smtClean="0"/>
              <a:t>Splenic</a:t>
            </a:r>
            <a:r>
              <a:rPr lang="en-US" sz="2000" b="1" dirty="0" smtClean="0"/>
              <a:t> artery through 8-10 branches</a:t>
            </a:r>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400" dirty="0" smtClean="0"/>
          </a:p>
        </p:txBody>
      </p:sp>
      <p:sp>
        <p:nvSpPr>
          <p:cNvPr id="5" name="Title 1"/>
          <p:cNvSpPr txBox="1">
            <a:spLocks/>
          </p:cNvSpPr>
          <p:nvPr/>
        </p:nvSpPr>
        <p:spPr>
          <a:xfrm>
            <a:off x="0" y="174172"/>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Blood </a:t>
            </a:r>
            <a:r>
              <a:rPr lang="en-US" sz="4000" b="1" dirty="0">
                <a:solidFill>
                  <a:schemeClr val="bg1"/>
                </a:solidFill>
                <a:effectLst>
                  <a:outerShdw blurRad="38100" dist="38100" dir="2700000" algn="tl">
                    <a:srgbClr val="000000">
                      <a:alpha val="43137"/>
                    </a:srgbClr>
                  </a:outerShdw>
                </a:effectLst>
              </a:rPr>
              <a:t>Supply of Pancreas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2294" name="Rectangle 8193"/>
          <p:cNvPicPr>
            <a:picLocks noGrp="1" noChangeAspect="1" noChangeArrowheads="1"/>
          </p:cNvPicPr>
          <p:nvPr>
            <p:ph sz="half" idx="2"/>
          </p:nvPr>
        </p:nvPicPr>
        <p:blipFill>
          <a:blip r:embed="rId3" cstate="print"/>
          <a:srcRect/>
          <a:stretch>
            <a:fillRect/>
          </a:stretch>
        </p:blipFill>
        <p:spPr>
          <a:xfrm>
            <a:off x="5389501" y="1007421"/>
            <a:ext cx="3572456" cy="2412669"/>
          </a:xfrm>
          <a:ln>
            <a:solidFill>
              <a:schemeClr val="accent1"/>
            </a:solidFill>
          </a:ln>
        </p:spPr>
      </p:pic>
      <p:pic>
        <p:nvPicPr>
          <p:cNvPr id="6" name="Rectangle 7169"/>
          <p:cNvPicPr>
            <a:picLocks noChangeAspect="1" noChangeArrowheads="1"/>
          </p:cNvPicPr>
          <p:nvPr/>
        </p:nvPicPr>
        <p:blipFill>
          <a:blip r:embed="rId4" cstate="print">
            <a:lum bright="-20000" contrast="20000"/>
          </a:blip>
          <a:srcRect b="5882"/>
          <a:stretch>
            <a:fillRect/>
          </a:stretch>
        </p:blipFill>
        <p:spPr bwMode="auto">
          <a:xfrm>
            <a:off x="5428033" y="3603172"/>
            <a:ext cx="3562324" cy="2334491"/>
          </a:xfrm>
          <a:prstGeom prst="rect">
            <a:avLst/>
          </a:prstGeom>
          <a:noFill/>
          <a:ln w="9525">
            <a:solidFill>
              <a:schemeClr val="accent1"/>
            </a:solidFill>
            <a:miter lim="800000"/>
            <a:headEnd/>
            <a:tailEnd/>
          </a:ln>
        </p:spPr>
      </p:pic>
      <p:sp>
        <p:nvSpPr>
          <p:cNvPr id="8" name="Shape 2"/>
          <p:cNvSpPr txBox="1">
            <a:spLocks/>
          </p:cNvSpPr>
          <p:nvPr/>
        </p:nvSpPr>
        <p:spPr bwMode="auto">
          <a:xfrm>
            <a:off x="330529" y="3723904"/>
            <a:ext cx="5020294" cy="2237510"/>
          </a:xfrm>
          <a:prstGeom prst="rect">
            <a:avLst/>
          </a:prstGeom>
          <a:solidFill>
            <a:schemeClr val="accent2">
              <a:lumMod val="20000"/>
              <a:lumOff val="80000"/>
            </a:schemeClr>
          </a:solidFill>
          <a:ln w="9525">
            <a:solidFill>
              <a:schemeClr val="tx1"/>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ctr" defTabSz="914400" rtl="0" eaLnBrk="0" fontAlgn="auto" latinLnBrk="0" hangingPunct="0">
              <a:lnSpc>
                <a:spcPct val="8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Veins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Head &amp; neck</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anterior and posterior venous arcades that form the </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superior &amp; inferior </a:t>
            </a:r>
            <a:r>
              <a:rPr kumimoji="0" lang="en-US" sz="20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pancreaticoduodenal</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which follow the corresponding arteries.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Body and tail</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t>
            </a:r>
            <a:r>
              <a:rPr kumimoji="0" lang="en-US" sz="2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splenic</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 which is a tributary of portal vein</a:t>
            </a: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25435" y="966849"/>
            <a:ext cx="3994067" cy="2286989"/>
          </a:xfrm>
          <a:solidFill>
            <a:schemeClr val="accent2">
              <a:lumMod val="20000"/>
              <a:lumOff val="80000"/>
            </a:schemeClr>
          </a:solidFill>
          <a:ln>
            <a:solidFill>
              <a:schemeClr val="tx1"/>
            </a:solidFill>
          </a:ln>
        </p:spPr>
        <p:txBody>
          <a:bodyPr rtlCol="0">
            <a:normAutofit fontScale="92500" lnSpcReduction="10000"/>
          </a:bodyPr>
          <a:lstStyle/>
          <a:p>
            <a:pPr algn="ctr" fontAlgn="auto">
              <a:spcAft>
                <a:spcPts val="0"/>
              </a:spcAft>
              <a:buNone/>
              <a:defRPr/>
            </a:pPr>
            <a:r>
              <a:rPr lang="en-US" sz="2400" b="1" dirty="0" smtClean="0">
                <a:solidFill>
                  <a:srgbClr val="C00000"/>
                </a:solidFill>
                <a:effectLst>
                  <a:outerShdw blurRad="38100" dist="38100" dir="2700000" algn="tl">
                    <a:srgbClr val="000000">
                      <a:alpha val="43137"/>
                    </a:srgbClr>
                  </a:outerShdw>
                </a:effectLst>
              </a:rPr>
              <a:t>Lymphatic Drainage </a:t>
            </a:r>
          </a:p>
          <a:p>
            <a:pPr fontAlgn="auto">
              <a:spcAft>
                <a:spcPts val="0"/>
              </a:spcAft>
              <a:buFont typeface="Arial" pitchFamily="34" charset="0"/>
              <a:buChar char="•"/>
              <a:defRPr/>
            </a:pPr>
            <a:r>
              <a:rPr lang="en-US" sz="2200" b="1" dirty="0" smtClean="0"/>
              <a:t>Rich network that drains into pyloric, hepatic and </a:t>
            </a:r>
            <a:r>
              <a:rPr lang="en-US" sz="2200" b="1" dirty="0" err="1" smtClean="0"/>
              <a:t>splenic</a:t>
            </a:r>
            <a:r>
              <a:rPr lang="en-US" sz="2200" b="1" dirty="0" smtClean="0"/>
              <a:t> nodes</a:t>
            </a:r>
          </a:p>
          <a:p>
            <a:pPr fontAlgn="auto">
              <a:spcAft>
                <a:spcPts val="0"/>
              </a:spcAft>
              <a:buFont typeface="Arial" pitchFamily="34" charset="0"/>
              <a:buChar char="•"/>
              <a:defRPr/>
            </a:pPr>
            <a:r>
              <a:rPr lang="en-US" sz="2200" b="1" dirty="0" smtClean="0"/>
              <a:t>Ultimately the efferent vessels drain into the celiac &amp; superior mesenteric lymph nodes.</a:t>
            </a:r>
          </a:p>
          <a:p>
            <a:pPr fontAlgn="auto">
              <a:spcAft>
                <a:spcPts val="0"/>
              </a:spcAft>
              <a:buFont typeface="Arial" pitchFamily="34" charset="0"/>
              <a:buChar char="•"/>
              <a:defRPr/>
            </a:pPr>
            <a:endParaRPr lang="en-US" dirty="0" smtClean="0"/>
          </a:p>
        </p:txBody>
      </p:sp>
      <p:sp>
        <p:nvSpPr>
          <p:cNvPr id="18436" name="Slide Number Placeholder 2"/>
          <p:cNvSpPr>
            <a:spLocks noGrp="1"/>
          </p:cNvSpPr>
          <p:nvPr>
            <p:ph type="sldNum" sz="quarter" idx="12"/>
          </p:nvPr>
        </p:nvSpPr>
        <p:spPr/>
        <p:txBody>
          <a:bodyPr/>
          <a:lstStyle/>
          <a:p>
            <a:pPr>
              <a:defRPr/>
            </a:pPr>
            <a:fld id="{F1B8056F-D2FA-415A-B149-8E7255F48FF1}" type="slidenum">
              <a:rPr lang="en-US"/>
              <a:pPr>
                <a:defRPr/>
              </a:pPr>
              <a:t>11</a:t>
            </a:fld>
            <a:endParaRPr lang="en-US"/>
          </a:p>
        </p:txBody>
      </p:sp>
      <p:pic>
        <p:nvPicPr>
          <p:cNvPr id="14340" name="Picture 2" descr="C:\Documents and Settings\User\My Documents\Pituit.gland\scan0018.jpg"/>
          <p:cNvPicPr>
            <a:picLocks noChangeAspect="1" noChangeArrowheads="1"/>
          </p:cNvPicPr>
          <p:nvPr/>
        </p:nvPicPr>
        <p:blipFill>
          <a:blip r:embed="rId2" cstate="print">
            <a:lum bright="-20000" contrast="20000"/>
          </a:blip>
          <a:srcRect l="10396" t="2201" r="3280" b="48274"/>
          <a:stretch>
            <a:fillRect/>
          </a:stretch>
        </p:blipFill>
        <p:spPr bwMode="auto">
          <a:xfrm>
            <a:off x="4726379" y="736269"/>
            <a:ext cx="3978234" cy="2731325"/>
          </a:xfrm>
          <a:prstGeom prst="rect">
            <a:avLst/>
          </a:prstGeom>
          <a:noFill/>
          <a:ln w="9525">
            <a:solidFill>
              <a:schemeClr val="accent1"/>
            </a:solidFill>
            <a:miter lim="800000"/>
            <a:headEnd/>
            <a:tailEnd/>
          </a:ln>
        </p:spPr>
      </p:pic>
      <p:sp>
        <p:nvSpPr>
          <p:cNvPr id="7" name="Shape 2"/>
          <p:cNvSpPr>
            <a:spLocks noGrp="1"/>
          </p:cNvSpPr>
          <p:nvPr>
            <p:ph idx="1"/>
          </p:nvPr>
        </p:nvSpPr>
        <p:spPr>
          <a:xfrm>
            <a:off x="580902" y="3764377"/>
            <a:ext cx="8111836" cy="1947656"/>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sz="2400" b="1" dirty="0" err="1" smtClean="0">
                <a:solidFill>
                  <a:srgbClr val="C00000"/>
                </a:solidFill>
                <a:effectLst>
                  <a:outerShdw blurRad="38100" dist="38100" dir="2700000" algn="tl">
                    <a:srgbClr val="000000">
                      <a:alpha val="43137"/>
                    </a:srgbClr>
                  </a:outerShdw>
                </a:effectLst>
              </a:rPr>
              <a:t>Innervation</a:t>
            </a:r>
            <a:r>
              <a:rPr lang="en-US" sz="2400" b="1" dirty="0" smtClean="0">
                <a:solidFill>
                  <a:srgbClr val="C00000"/>
                </a:solidFill>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sz="2000" b="1" dirty="0" smtClean="0"/>
              <a:t>Sympathetic fibers from the thoracic </a:t>
            </a:r>
            <a:r>
              <a:rPr lang="en-US" sz="2000" b="1" dirty="0" err="1" smtClean="0"/>
              <a:t>splanchnic</a:t>
            </a:r>
            <a:r>
              <a:rPr lang="en-US" sz="2000" b="1" dirty="0" smtClean="0"/>
              <a:t> nerves. Sympathetic fibers have a predominantly inhibitory effect</a:t>
            </a:r>
          </a:p>
          <a:p>
            <a:pPr fontAlgn="auto">
              <a:spcAft>
                <a:spcPts val="0"/>
              </a:spcAft>
              <a:buFont typeface="Arial" pitchFamily="34" charset="0"/>
              <a:buChar char="•"/>
              <a:defRPr/>
            </a:pPr>
            <a:r>
              <a:rPr lang="en-US" sz="2000" b="1" dirty="0" smtClean="0"/>
              <a:t>Parasympathetic fibers from the </a:t>
            </a:r>
            <a:r>
              <a:rPr lang="en-US" sz="2000" b="1" dirty="0" err="1" smtClean="0"/>
              <a:t>vagus</a:t>
            </a:r>
            <a:r>
              <a:rPr lang="en-US" sz="2000" b="1" dirty="0" smtClean="0"/>
              <a:t>. Parasympathetic fibers stimulate both exocrine and endocrine secretions</a:t>
            </a: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Documents and Settings\Free User\My Documents\My Pictures\ei_0054.gif"/>
          <p:cNvPicPr>
            <a:picLocks noGrp="1" noChangeAspect="1" noChangeArrowheads="1"/>
          </p:cNvPicPr>
          <p:nvPr>
            <p:ph sz="half" idx="4294967295"/>
          </p:nvPr>
        </p:nvPicPr>
        <p:blipFill>
          <a:blip r:embed="rId2" cstate="print"/>
          <a:srcRect/>
          <a:stretch>
            <a:fillRect/>
          </a:stretch>
        </p:blipFill>
        <p:spPr>
          <a:xfrm>
            <a:off x="3888735" y="953849"/>
            <a:ext cx="4887913" cy="3595688"/>
          </a:xfrm>
          <a:noFill/>
          <a:ln>
            <a:solidFill>
              <a:schemeClr val="accent1"/>
            </a:solidFill>
          </a:ln>
        </p:spPr>
      </p:pic>
      <p:sp>
        <p:nvSpPr>
          <p:cNvPr id="4100" name="Rectangle 6"/>
          <p:cNvSpPr>
            <a:spLocks noChangeArrowheads="1"/>
          </p:cNvSpPr>
          <p:nvPr/>
        </p:nvSpPr>
        <p:spPr bwMode="auto">
          <a:xfrm>
            <a:off x="738250" y="4637314"/>
            <a:ext cx="7543800" cy="1570038"/>
          </a:xfrm>
          <a:prstGeom prst="rect">
            <a:avLst/>
          </a:prstGeom>
          <a:noFill/>
          <a:ln w="9525">
            <a:solidFill>
              <a:schemeClr val="accent1"/>
            </a:solidFill>
            <a:miter lim="800000"/>
            <a:headEnd/>
            <a:tailEnd/>
          </a:ln>
        </p:spPr>
        <p:txBody>
          <a:bodyPr>
            <a:spAutoFit/>
          </a:bodyPr>
          <a:lstStyle/>
          <a:p>
            <a:r>
              <a:rPr lang="en-US" sz="2400" b="1" dirty="0">
                <a:latin typeface="+mn-lt"/>
              </a:rPr>
              <a:t>Bile is secreted by the liver cells at a constant rate of about 40 ml per hour. When digestion is not taking place, the bile is </a:t>
            </a:r>
            <a:r>
              <a:rPr lang="en-US" sz="2400" b="1" u="sng" dirty="0">
                <a:latin typeface="+mn-lt"/>
              </a:rPr>
              <a:t>stored</a:t>
            </a:r>
            <a:r>
              <a:rPr lang="en-US" sz="2400" b="1" dirty="0">
                <a:latin typeface="+mn-lt"/>
              </a:rPr>
              <a:t> and </a:t>
            </a:r>
            <a:r>
              <a:rPr lang="en-US" sz="2400" b="1" u="sng" dirty="0">
                <a:latin typeface="+mn-lt"/>
              </a:rPr>
              <a:t>concentrated</a:t>
            </a:r>
            <a:r>
              <a:rPr lang="en-US" sz="2400" b="1" dirty="0">
                <a:latin typeface="+mn-lt"/>
              </a:rPr>
              <a:t> in the </a:t>
            </a:r>
            <a:r>
              <a:rPr lang="en-US" sz="2400" b="1" u="sng" dirty="0">
                <a:latin typeface="+mn-lt"/>
              </a:rPr>
              <a:t>gallbladder</a:t>
            </a:r>
            <a:r>
              <a:rPr lang="en-US" sz="2400" b="1" dirty="0">
                <a:latin typeface="+mn-lt"/>
              </a:rPr>
              <a:t>; later, it is delivered to the duodenum. </a:t>
            </a:r>
          </a:p>
        </p:txBody>
      </p:sp>
      <p:sp>
        <p:nvSpPr>
          <p:cNvPr id="5" name="TextBox 4"/>
          <p:cNvSpPr txBox="1"/>
          <p:nvPr/>
        </p:nvSpPr>
        <p:spPr>
          <a:xfrm>
            <a:off x="472315" y="1414737"/>
            <a:ext cx="3276600" cy="2677656"/>
          </a:xfrm>
          <a:prstGeom prst="rect">
            <a:avLst/>
          </a:prstGeom>
          <a:solidFill>
            <a:schemeClr val="tx2">
              <a:lumMod val="20000"/>
              <a:lumOff val="80000"/>
            </a:schemeClr>
          </a:solidFill>
          <a:ln>
            <a:solidFill>
              <a:schemeClr val="accent1"/>
            </a:solidFill>
          </a:ln>
        </p:spPr>
        <p:txBody>
          <a:bodyPr wrap="square" rtlCol="0">
            <a:spAutoFit/>
          </a:bodyPr>
          <a:lstStyle/>
          <a:p>
            <a:r>
              <a:rPr lang="en-US" sz="2400" b="1" dirty="0" smtClean="0">
                <a:latin typeface="+mn-lt"/>
              </a:rPr>
              <a:t>The </a:t>
            </a:r>
            <a:r>
              <a:rPr lang="en-US" sz="2400" b="1" dirty="0" err="1" smtClean="0">
                <a:latin typeface="+mn-lt"/>
              </a:rPr>
              <a:t>biliary</a:t>
            </a:r>
            <a:r>
              <a:rPr lang="en-US" sz="2400" b="1" dirty="0" smtClean="0">
                <a:latin typeface="+mn-lt"/>
              </a:rPr>
              <a:t> system consists of the ducts and organs (bile ducts, liver &amp; gallbladder) that are involved in the production, storage &amp; transportation of bile.</a:t>
            </a:r>
            <a:endParaRPr lang="en-US" sz="2400" b="1" dirty="0">
              <a:latin typeface="+mn-lt"/>
            </a:endParaRPr>
          </a:p>
        </p:txBody>
      </p:sp>
      <p:sp>
        <p:nvSpPr>
          <p:cNvPr id="7" name="TextBox 6"/>
          <p:cNvSpPr txBox="1"/>
          <p:nvPr/>
        </p:nvSpPr>
        <p:spPr>
          <a:xfrm>
            <a:off x="1" y="30480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Biliary System </a:t>
            </a:r>
            <a:endParaRPr lang="en-US" sz="32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pPr>
              <a:defRPr/>
            </a:pPr>
            <a:fld id="{04231F10-CEFE-4DFB-A86F-98303703471F}"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93130" y="1401289"/>
            <a:ext cx="3685103" cy="4310742"/>
          </a:xfrm>
          <a:solidFill>
            <a:schemeClr val="tx2">
              <a:lumMod val="20000"/>
              <a:lumOff val="80000"/>
            </a:schemeClr>
          </a:solidFill>
          <a:ln>
            <a:solidFill>
              <a:schemeClr val="accent1"/>
            </a:solidFill>
          </a:ln>
        </p:spPr>
        <p:txBody>
          <a:bodyPr rtlCol="0">
            <a:normAutofit fontScale="92500"/>
          </a:bodyPr>
          <a:lstStyle/>
          <a:p>
            <a:pPr eaLnBrk="1" fontAlgn="auto" hangingPunct="1">
              <a:spcAft>
                <a:spcPts val="0"/>
              </a:spcAft>
              <a:buNone/>
              <a:defRPr/>
            </a:pPr>
            <a:r>
              <a:rPr lang="en-US" sz="2800" b="1" dirty="0" smtClean="0"/>
              <a:t>The bile ducts consist of:</a:t>
            </a:r>
          </a:p>
          <a:p>
            <a:pPr eaLnBrk="1" fontAlgn="auto" hangingPunct="1">
              <a:spcAft>
                <a:spcPts val="0"/>
              </a:spcAft>
              <a:buFont typeface="Arial" pitchFamily="34" charset="0"/>
              <a:buChar char="•"/>
              <a:defRPr/>
            </a:pPr>
            <a:r>
              <a:rPr lang="en-US" sz="2400" b="1" dirty="0" smtClean="0"/>
              <a:t>Bile </a:t>
            </a:r>
            <a:r>
              <a:rPr lang="en-US" sz="2400" b="1" dirty="0" err="1" smtClean="0"/>
              <a:t>canaliculi</a:t>
            </a:r>
            <a:endParaRPr lang="en-US" sz="2400" b="1" dirty="0" smtClean="0"/>
          </a:p>
          <a:p>
            <a:pPr eaLnBrk="1" fontAlgn="auto" hangingPunct="1">
              <a:spcAft>
                <a:spcPts val="0"/>
              </a:spcAft>
              <a:buFont typeface="Arial" pitchFamily="34" charset="0"/>
              <a:buChar char="•"/>
              <a:defRPr/>
            </a:pPr>
            <a:r>
              <a:rPr lang="en-US" sz="2400" b="1" dirty="0" smtClean="0"/>
              <a:t>Interlobular ducts</a:t>
            </a:r>
          </a:p>
          <a:p>
            <a:pPr eaLnBrk="1" fontAlgn="auto" hangingPunct="1">
              <a:spcAft>
                <a:spcPts val="0"/>
              </a:spcAft>
              <a:buFont typeface="Arial" pitchFamily="34" charset="0"/>
              <a:buChar char="•"/>
              <a:defRPr/>
            </a:pPr>
            <a:r>
              <a:rPr lang="en-US" sz="2400" b="1" dirty="0" err="1" smtClean="0"/>
              <a:t>Intrahepatic</a:t>
            </a:r>
            <a:r>
              <a:rPr lang="en-US" sz="2400" b="1" dirty="0" smtClean="0"/>
              <a:t> ducts</a:t>
            </a:r>
          </a:p>
          <a:p>
            <a:pPr eaLnBrk="1" fontAlgn="auto" hangingPunct="1">
              <a:spcAft>
                <a:spcPts val="0"/>
              </a:spcAft>
              <a:buFont typeface="Arial" pitchFamily="34" charset="0"/>
              <a:buChar char="•"/>
              <a:defRPr/>
            </a:pPr>
            <a:r>
              <a:rPr lang="en-US" sz="2400" b="1" dirty="0" smtClean="0"/>
              <a:t>Right and left hepatic ducts</a:t>
            </a:r>
          </a:p>
          <a:p>
            <a:pPr eaLnBrk="1" fontAlgn="auto" hangingPunct="1">
              <a:spcAft>
                <a:spcPts val="0"/>
              </a:spcAft>
              <a:buFont typeface="Arial" pitchFamily="34" charset="0"/>
              <a:buChar char="•"/>
              <a:defRPr/>
            </a:pPr>
            <a:r>
              <a:rPr lang="en-US" sz="2400" b="1" dirty="0" smtClean="0"/>
              <a:t>Common hepatic duct</a:t>
            </a:r>
          </a:p>
          <a:p>
            <a:pPr eaLnBrk="1" fontAlgn="auto" hangingPunct="1">
              <a:spcAft>
                <a:spcPts val="0"/>
              </a:spcAft>
              <a:buFont typeface="Arial" pitchFamily="34" charset="0"/>
              <a:buChar char="•"/>
              <a:defRPr/>
            </a:pPr>
            <a:r>
              <a:rPr lang="en-US" sz="2400" b="1" dirty="0" smtClean="0"/>
              <a:t>Cystic </a:t>
            </a:r>
            <a:r>
              <a:rPr lang="en-US" sz="2400" b="1" dirty="0" smtClean="0"/>
              <a:t>duct</a:t>
            </a:r>
          </a:p>
          <a:p>
            <a:pPr eaLnBrk="1" fontAlgn="auto" hangingPunct="1">
              <a:spcAft>
                <a:spcPts val="0"/>
              </a:spcAft>
              <a:buFont typeface="Arial" pitchFamily="34" charset="0"/>
              <a:buChar char="•"/>
              <a:defRPr/>
            </a:pPr>
            <a:r>
              <a:rPr lang="en-US" sz="2400" b="1" dirty="0" smtClean="0"/>
              <a:t>Common bile duct  (Bile duct)</a:t>
            </a:r>
          </a:p>
          <a:p>
            <a:pPr eaLnBrk="1" fontAlgn="auto" hangingPunct="1">
              <a:spcAft>
                <a:spcPts val="0"/>
              </a:spcAft>
              <a:buFont typeface="Arial" pitchFamily="34" charset="0"/>
              <a:buChar char="•"/>
              <a:defRPr/>
            </a:pPr>
            <a:endParaRPr lang="en-US" sz="2800" dirty="0" smtClean="0"/>
          </a:p>
        </p:txBody>
      </p:sp>
      <p:pic>
        <p:nvPicPr>
          <p:cNvPr id="5123"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619501" y="4168240"/>
            <a:ext cx="3472670" cy="2655858"/>
          </a:xfrm>
          <a:noFill/>
          <a:ln>
            <a:solidFill>
              <a:schemeClr val="accent1"/>
            </a:solidFill>
          </a:ln>
        </p:spPr>
      </p:pic>
      <p:sp>
        <p:nvSpPr>
          <p:cNvPr id="4" name="TextBox 3"/>
          <p:cNvSpPr txBox="1"/>
          <p:nvPr/>
        </p:nvSpPr>
        <p:spPr>
          <a:xfrm>
            <a:off x="0" y="387928"/>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4231F10-CEFE-4DFB-A86F-98303703471F}"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pic>
        <p:nvPicPr>
          <p:cNvPr id="7" name="Picture 5" descr="L 005"/>
          <p:cNvPicPr>
            <a:picLocks noChangeAspect="1" noChangeArrowheads="1"/>
          </p:cNvPicPr>
          <p:nvPr/>
        </p:nvPicPr>
        <p:blipFill>
          <a:blip r:embed="rId3" cstate="print"/>
          <a:srcRect l="2460" r="2770"/>
          <a:stretch>
            <a:fillRect/>
          </a:stretch>
        </p:blipFill>
        <p:spPr bwMode="auto">
          <a:xfrm>
            <a:off x="4587889" y="973777"/>
            <a:ext cx="3701197" cy="328946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L 005"/>
          <p:cNvPicPr>
            <a:picLocks noChangeAspect="1" noChangeArrowheads="1"/>
          </p:cNvPicPr>
          <p:nvPr/>
        </p:nvPicPr>
        <p:blipFill>
          <a:blip r:embed="rId3" cstate="print"/>
          <a:srcRect l="2460" r="2770"/>
          <a:stretch>
            <a:fillRect/>
          </a:stretch>
        </p:blipFill>
        <p:spPr bwMode="auto">
          <a:xfrm>
            <a:off x="3847605" y="1258041"/>
            <a:ext cx="5118376" cy="4548993"/>
          </a:xfrm>
          <a:prstGeom prst="rect">
            <a:avLst/>
          </a:prstGeom>
          <a:noFill/>
          <a:ln w="9525">
            <a:solidFill>
              <a:schemeClr val="tx1"/>
            </a:solidFill>
            <a:miter lim="800000"/>
            <a:headEnd/>
            <a:tailEnd/>
          </a:ln>
        </p:spPr>
      </p:pic>
      <p:sp>
        <p:nvSpPr>
          <p:cNvPr id="15" name="TextBox 14"/>
          <p:cNvSpPr txBox="1"/>
          <p:nvPr/>
        </p:nvSpPr>
        <p:spPr>
          <a:xfrm>
            <a:off x="249382" y="982593"/>
            <a:ext cx="352697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The smallest interlobular tributaries of the </a:t>
            </a:r>
            <a:r>
              <a:rPr lang="en-US" sz="2400" b="1" u="sng" dirty="0" smtClean="0"/>
              <a:t>bile ducts </a:t>
            </a:r>
            <a:r>
              <a:rPr lang="en-US" sz="2400" b="1" dirty="0" smtClean="0"/>
              <a:t>are situated in the portal canals of the liver; they receive the </a:t>
            </a:r>
            <a:r>
              <a:rPr lang="en-US" sz="2400" b="1" u="sng" dirty="0" smtClean="0"/>
              <a:t>bile </a:t>
            </a:r>
            <a:r>
              <a:rPr lang="en-US" sz="2400" b="1" u="sng" dirty="0" err="1" smtClean="0"/>
              <a:t>canaliculi</a:t>
            </a:r>
            <a:r>
              <a:rPr lang="en-US" sz="2400" b="1" u="sng" dirty="0" smtClean="0"/>
              <a:t>.</a:t>
            </a:r>
            <a:endParaRPr lang="en-US" sz="2400" b="1" u="sng" dirty="0"/>
          </a:p>
        </p:txBody>
      </p:sp>
      <p:sp>
        <p:nvSpPr>
          <p:cNvPr id="17" name="TextBox 16"/>
          <p:cNvSpPr txBox="1"/>
          <p:nvPr/>
        </p:nvSpPr>
        <p:spPr>
          <a:xfrm>
            <a:off x="261257" y="3458394"/>
            <a:ext cx="3515097"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The interlobular ducts join one another to form progressively larger ducts and, eventually, at the </a:t>
            </a:r>
            <a:r>
              <a:rPr lang="en-US" sz="2400" b="1" dirty="0" err="1" smtClean="0"/>
              <a:t>porta</a:t>
            </a:r>
            <a:r>
              <a:rPr lang="en-US" sz="2400" b="1" dirty="0" smtClean="0"/>
              <a:t> </a:t>
            </a:r>
            <a:r>
              <a:rPr lang="en-US" sz="2400" b="1" dirty="0" err="1" smtClean="0"/>
              <a:t>hepatis</a:t>
            </a:r>
            <a:r>
              <a:rPr lang="en-US" sz="2400" b="1" dirty="0" smtClean="0"/>
              <a:t>, </a:t>
            </a:r>
            <a:r>
              <a:rPr lang="en-US" sz="2400" b="1" dirty="0" smtClean="0"/>
              <a:t>form the right and left hepatic ducts. </a:t>
            </a:r>
            <a:endParaRPr lang="en-US" sz="2400" b="1" dirty="0"/>
          </a:p>
        </p:txBody>
      </p:sp>
      <p:sp>
        <p:nvSpPr>
          <p:cNvPr id="24" name="Oval 10"/>
          <p:cNvSpPr>
            <a:spLocks noChangeArrowheads="1"/>
          </p:cNvSpPr>
          <p:nvPr/>
        </p:nvSpPr>
        <p:spPr bwMode="auto">
          <a:xfrm>
            <a:off x="6845482" y="1282535"/>
            <a:ext cx="719100" cy="261893"/>
          </a:xfrm>
          <a:prstGeom prst="ellipse">
            <a:avLst/>
          </a:prstGeom>
          <a:noFill/>
          <a:ln w="22225">
            <a:solidFill>
              <a:schemeClr val="tx1"/>
            </a:solidFill>
            <a:round/>
            <a:headEnd/>
            <a:tailEnd/>
          </a:ln>
        </p:spPr>
        <p:txBody>
          <a:bodyPr wrap="none" anchor="ctr"/>
          <a:lstStyle/>
          <a:p>
            <a:endParaRPr lang="en-GB" b="1" dirty="0"/>
          </a:p>
        </p:txBody>
      </p:sp>
      <p:sp>
        <p:nvSpPr>
          <p:cNvPr id="25" name="Oval 11"/>
          <p:cNvSpPr>
            <a:spLocks noChangeArrowheads="1"/>
          </p:cNvSpPr>
          <p:nvPr/>
        </p:nvSpPr>
        <p:spPr bwMode="auto">
          <a:xfrm>
            <a:off x="4386912" y="1446283"/>
            <a:ext cx="493845" cy="192512"/>
          </a:xfrm>
          <a:prstGeom prst="ellipse">
            <a:avLst/>
          </a:prstGeom>
          <a:noFill/>
          <a:ln w="22225">
            <a:solidFill>
              <a:schemeClr val="tx1"/>
            </a:solidFill>
            <a:round/>
            <a:headEnd/>
            <a:tailEnd/>
          </a:ln>
        </p:spPr>
        <p:txBody>
          <a:bodyPr wrap="none" anchor="ctr"/>
          <a:lstStyle/>
          <a:p>
            <a:endParaRPr lang="en-GB"/>
          </a:p>
        </p:txBody>
      </p:sp>
      <p:sp>
        <p:nvSpPr>
          <p:cNvPr id="26" name="TextBox 25"/>
          <p:cNvSpPr txBox="1"/>
          <p:nvPr/>
        </p:nvSpPr>
        <p:spPr>
          <a:xfrm>
            <a:off x="0" y="15164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27" name="Slide Number Placeholder 26"/>
          <p:cNvSpPr>
            <a:spLocks noGrp="1"/>
          </p:cNvSpPr>
          <p:nvPr>
            <p:ph type="sldNum" sz="quarter" idx="12"/>
          </p:nvPr>
        </p:nvSpPr>
        <p:spPr/>
        <p:txBody>
          <a:bodyPr/>
          <a:lstStyle/>
          <a:p>
            <a:pPr>
              <a:defRPr/>
            </a:pPr>
            <a:fld id="{04231F10-CEFE-4DFB-A86F-98303703471F}"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15</a:t>
            </a:fld>
            <a:endParaRPr lang="en-US" dirty="0"/>
          </a:p>
        </p:txBody>
      </p:sp>
      <p:sp>
        <p:nvSpPr>
          <p:cNvPr id="4" name="TextBox 3"/>
          <p:cNvSpPr txBox="1"/>
          <p:nvPr/>
        </p:nvSpPr>
        <p:spPr>
          <a:xfrm>
            <a:off x="273133" y="380011"/>
            <a:ext cx="338446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The </a:t>
            </a:r>
            <a:r>
              <a:rPr lang="en-US" sz="2000" b="1" dirty="0" smtClean="0">
                <a:solidFill>
                  <a:srgbClr val="FF0000"/>
                </a:solidFill>
              </a:rPr>
              <a:t>right hepatic duct </a:t>
            </a:r>
            <a:r>
              <a:rPr lang="en-US" sz="2000" b="1" dirty="0" smtClean="0"/>
              <a:t>drains the right lobe of the liver and the </a:t>
            </a:r>
            <a:r>
              <a:rPr lang="en-US" sz="2000" b="1" dirty="0" smtClean="0">
                <a:solidFill>
                  <a:srgbClr val="FF0000"/>
                </a:solidFill>
              </a:rPr>
              <a:t>left duct </a:t>
            </a:r>
            <a:r>
              <a:rPr lang="en-US" sz="2000" b="1" dirty="0" smtClean="0"/>
              <a:t>drains the left lobe, the caudate lobe, &amp; quadrate lobe. After a short course, the hepatic ducts unite to form the </a:t>
            </a:r>
            <a:r>
              <a:rPr lang="en-US" sz="2000" b="1" dirty="0" smtClean="0">
                <a:solidFill>
                  <a:srgbClr val="FF0000"/>
                </a:solidFill>
              </a:rPr>
              <a:t>common hepatic duct</a:t>
            </a:r>
          </a:p>
        </p:txBody>
      </p:sp>
      <p:sp>
        <p:nvSpPr>
          <p:cNvPr id="5" name="TextBox 4"/>
          <p:cNvSpPr txBox="1"/>
          <p:nvPr/>
        </p:nvSpPr>
        <p:spPr>
          <a:xfrm>
            <a:off x="285007" y="3216049"/>
            <a:ext cx="337259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1" fontAlgn="auto" hangingPunct="1">
              <a:spcAft>
                <a:spcPts val="0"/>
              </a:spcAft>
              <a:buNone/>
              <a:defRPr/>
            </a:pPr>
            <a:r>
              <a:rPr lang="en-US" sz="2000" b="1" dirty="0" smtClean="0"/>
              <a:t>The common hepatic duct is about 1.5 in. (4 cm) long and descends within the free margin of the lesser </a:t>
            </a:r>
            <a:r>
              <a:rPr lang="en-US" sz="2000" b="1" dirty="0" err="1" smtClean="0"/>
              <a:t>omentum</a:t>
            </a:r>
            <a:r>
              <a:rPr lang="en-US" sz="2000" b="1" dirty="0" smtClean="0"/>
              <a:t>. It is joined on the right side by the </a:t>
            </a:r>
            <a:r>
              <a:rPr lang="en-US" sz="2000" b="1" dirty="0" smtClean="0">
                <a:solidFill>
                  <a:srgbClr val="FF0000"/>
                </a:solidFill>
              </a:rPr>
              <a:t>cystic duct</a:t>
            </a:r>
            <a:r>
              <a:rPr lang="en-US" sz="2000" b="1" dirty="0" smtClean="0"/>
              <a:t> from the gallbladder to form the </a:t>
            </a:r>
            <a:r>
              <a:rPr lang="en-US" sz="2000" b="1" dirty="0" smtClean="0">
                <a:solidFill>
                  <a:srgbClr val="FF0000"/>
                </a:solidFill>
              </a:rPr>
              <a:t>common bile duct</a:t>
            </a:r>
            <a:endParaRPr lang="en-US" sz="2000" b="1" dirty="0">
              <a:solidFill>
                <a:srgbClr val="FF0000"/>
              </a:solidFill>
            </a:endParaRPr>
          </a:p>
        </p:txBody>
      </p:sp>
      <p:pic>
        <p:nvPicPr>
          <p:cNvPr id="6" name="Picture 3" descr="C:\Documents and Settings\Free User\My Documents\My Pictures\19261.jpg"/>
          <p:cNvPicPr>
            <a:picLocks noChangeAspect="1" noChangeArrowheads="1"/>
          </p:cNvPicPr>
          <p:nvPr/>
        </p:nvPicPr>
        <p:blipFill>
          <a:blip r:embed="rId3" cstate="print"/>
          <a:srcRect/>
          <a:stretch>
            <a:fillRect/>
          </a:stretch>
        </p:blipFill>
        <p:spPr bwMode="auto">
          <a:xfrm>
            <a:off x="3724826" y="1072257"/>
            <a:ext cx="5242116" cy="4509146"/>
          </a:xfrm>
          <a:prstGeom prst="rect">
            <a:avLst/>
          </a:prstGeom>
          <a:noFill/>
          <a:ln w="9525">
            <a:solidFill>
              <a:schemeClr val="accent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572000" y="809312"/>
            <a:ext cx="3810000" cy="3048000"/>
          </a:xfrm>
          <a:noFill/>
          <a:ln>
            <a:solidFill>
              <a:schemeClr val="accent1"/>
            </a:solidFill>
          </a:ln>
        </p:spPr>
      </p:pic>
      <p:pic>
        <p:nvPicPr>
          <p:cNvPr id="7172" name="Picture 2" descr="C:\Documents and Settings\Free User\My Documents\My Pictures\C5FF7.png"/>
          <p:cNvPicPr>
            <a:picLocks noChangeAspect="1" noChangeArrowheads="1"/>
          </p:cNvPicPr>
          <p:nvPr/>
        </p:nvPicPr>
        <p:blipFill>
          <a:blip r:embed="rId3" cstate="print"/>
          <a:srcRect/>
          <a:stretch>
            <a:fillRect/>
          </a:stretch>
        </p:blipFill>
        <p:spPr bwMode="auto">
          <a:xfrm>
            <a:off x="4572000" y="3933512"/>
            <a:ext cx="3810000" cy="2709863"/>
          </a:xfrm>
          <a:prstGeom prst="rect">
            <a:avLst/>
          </a:prstGeom>
          <a:noFill/>
          <a:ln w="9525">
            <a:solidFill>
              <a:srgbClr val="FF0000"/>
            </a:solidFill>
            <a:miter lim="800000"/>
            <a:headEnd/>
            <a:tailEnd/>
          </a:ln>
        </p:spPr>
      </p:pic>
      <p:sp>
        <p:nvSpPr>
          <p:cNvPr id="6" name="TextBox 5"/>
          <p:cNvSpPr txBox="1"/>
          <p:nvPr/>
        </p:nvSpPr>
        <p:spPr>
          <a:xfrm>
            <a:off x="0" y="222893"/>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16</a:t>
            </a:fld>
            <a:endParaRPr lang="en-US"/>
          </a:p>
        </p:txBody>
      </p:sp>
      <p:sp>
        <p:nvSpPr>
          <p:cNvPr id="9" name="Content Placeholder 2"/>
          <p:cNvSpPr txBox="1">
            <a:spLocks/>
          </p:cNvSpPr>
          <p:nvPr/>
        </p:nvSpPr>
        <p:spPr>
          <a:xfrm>
            <a:off x="469076" y="1065810"/>
            <a:ext cx="4038600" cy="463434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common bile duct is about 3 inches (8 cm) long.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b="1" dirty="0" smtClean="0">
                <a:solidFill>
                  <a:schemeClr val="tx1"/>
                </a:solidFill>
              </a:rPr>
              <a:t>C</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ourse</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First it lies in the right free margin of the lesser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omentum</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Then it runs behind the first part of the duodenum. </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Lastly</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lies in a groove on the posterior surface of the head of the pancreas. Here, the bile duct comes into contact with the main pancreatic duct</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4379" y="653143"/>
            <a:ext cx="5213268" cy="6115792"/>
          </a:xfrm>
          <a:solidFill>
            <a:schemeClr val="accent5">
              <a:lumMod val="20000"/>
              <a:lumOff val="80000"/>
            </a:schemeClr>
          </a:solidFill>
          <a:ln>
            <a:solidFill>
              <a:schemeClr val="tx1"/>
            </a:solidFill>
          </a:ln>
        </p:spPr>
        <p:txBody>
          <a:bodyPr rtlCol="0">
            <a:noAutofit/>
          </a:bodyPr>
          <a:lstStyle/>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bile duct </a:t>
            </a:r>
            <a:r>
              <a:rPr lang="en-US" sz="2000" b="1" dirty="0" smtClean="0">
                <a:solidFill>
                  <a:srgbClr val="C00000"/>
                </a:solidFill>
                <a:latin typeface="Arial" pitchFamily="34" charset="0"/>
                <a:cs typeface="Arial" pitchFamily="34" charset="0"/>
              </a:rPr>
              <a:t>ends below </a:t>
            </a:r>
            <a:r>
              <a:rPr lang="en-US" sz="2000" dirty="0" smtClean="0">
                <a:latin typeface="Arial" pitchFamily="34" charset="0"/>
                <a:cs typeface="Arial" pitchFamily="34" charset="0"/>
              </a:rPr>
              <a:t>by </a:t>
            </a:r>
            <a:r>
              <a:rPr lang="en-US" sz="2000" b="1" dirty="0" smtClean="0">
                <a:latin typeface="Arial" pitchFamily="34" charset="0"/>
                <a:cs typeface="Arial" pitchFamily="34" charset="0"/>
              </a:rPr>
              <a:t>piercing the medial wall of the second part of the duodenum </a:t>
            </a:r>
            <a:r>
              <a:rPr lang="en-US" sz="2000" dirty="0" smtClean="0">
                <a:latin typeface="Arial" pitchFamily="34" charset="0"/>
                <a:cs typeface="Arial" pitchFamily="34" charset="0"/>
              </a:rPr>
              <a:t>about halfway down its length.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It is usually joined by the main pancreatic duct, and together they open into a small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in the duodenal wall, called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of </a:t>
            </a:r>
            <a:r>
              <a:rPr lang="en-US" sz="2000" b="1" dirty="0" err="1" smtClean="0">
                <a:latin typeface="Arial" pitchFamily="34" charset="0"/>
                <a:cs typeface="Arial" pitchFamily="34" charset="0"/>
              </a:rPr>
              <a:t>Vater</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The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opens into the lumen of the duodenum by means of a small papilla, </a:t>
            </a:r>
            <a:r>
              <a:rPr lang="en-US" sz="2000" b="1" dirty="0" smtClean="0">
                <a:latin typeface="Arial" pitchFamily="34" charset="0"/>
                <a:cs typeface="Arial" pitchFamily="34" charset="0"/>
              </a:rPr>
              <a:t>the major duodenal papilla.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terminal parts of both ducts and the ampulla are surrounded by circular muscle, known as </a:t>
            </a:r>
            <a:r>
              <a:rPr lang="en-US" sz="2000" b="1" dirty="0" smtClean="0">
                <a:latin typeface="Arial" pitchFamily="34" charset="0"/>
                <a:cs typeface="Arial" pitchFamily="34" charset="0"/>
              </a:rPr>
              <a:t>the sphincter of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ampulla (sphincter of </a:t>
            </a:r>
            <a:r>
              <a:rPr lang="en-US" sz="2000" b="1" dirty="0" err="1" smtClean="0">
                <a:latin typeface="Arial" pitchFamily="34" charset="0"/>
                <a:cs typeface="Arial" pitchFamily="34" charset="0"/>
              </a:rPr>
              <a:t>Oddi</a:t>
            </a:r>
            <a:r>
              <a:rPr lang="en-US" sz="2000" b="1" dirty="0" smtClean="0">
                <a:latin typeface="Arial" pitchFamily="34" charset="0"/>
                <a:cs typeface="Arial" pitchFamily="34" charset="0"/>
              </a:rPr>
              <a:t>).</a:t>
            </a:r>
          </a:p>
          <a:p>
            <a:pPr eaLnBrk="1" fontAlgn="auto" hangingPunct="1">
              <a:spcAft>
                <a:spcPts val="0"/>
              </a:spcAft>
              <a:buFont typeface="Arial" pitchFamily="34" charset="0"/>
              <a:buChar char="•"/>
              <a:defRPr/>
            </a:pPr>
            <a:r>
              <a:rPr lang="en-US" sz="2000" b="1" dirty="0">
                <a:solidFill>
                  <a:srgbClr val="FF0000"/>
                </a:solidFill>
                <a:latin typeface="Arial" pitchFamily="34" charset="0"/>
                <a:cs typeface="Arial" pitchFamily="34" charset="0"/>
              </a:rPr>
              <a:t>Occasionally, the bile and pancreatic ducts open separately into the duodenum. </a:t>
            </a:r>
          </a:p>
          <a:p>
            <a:pPr eaLnBrk="1" fontAlgn="auto" hangingPunct="1">
              <a:spcAft>
                <a:spcPts val="0"/>
              </a:spcAft>
              <a:buFont typeface="Arial" pitchFamily="34" charset="0"/>
              <a:buChar char="•"/>
              <a:defRPr/>
            </a:pPr>
            <a:endParaRPr lang="en-US" sz="2000" b="1" dirty="0" smtClean="0">
              <a:latin typeface="Arial" pitchFamily="34" charset="0"/>
              <a:cs typeface="Arial" pitchFamily="34" charset="0"/>
            </a:endParaRPr>
          </a:p>
        </p:txBody>
      </p:sp>
      <p:pic>
        <p:nvPicPr>
          <p:cNvPr id="8195" name="Picture 2" descr="C:\Documents and Settings\Free User\My Documents\My Pictures\200711131419_55702_000.jpg"/>
          <p:cNvPicPr>
            <a:picLocks noChangeAspect="1" noChangeArrowheads="1"/>
          </p:cNvPicPr>
          <p:nvPr/>
        </p:nvPicPr>
        <p:blipFill>
          <a:blip r:embed="rId2" cstate="print"/>
          <a:srcRect r="48265" b="5424"/>
          <a:stretch>
            <a:fillRect/>
          </a:stretch>
        </p:blipFill>
        <p:spPr bwMode="auto">
          <a:xfrm>
            <a:off x="5649342" y="663552"/>
            <a:ext cx="2984019" cy="3398634"/>
          </a:xfrm>
          <a:prstGeom prst="rect">
            <a:avLst/>
          </a:prstGeom>
          <a:noFill/>
          <a:ln w="9525">
            <a:solidFill>
              <a:srgbClr val="FF0000"/>
            </a:solidFill>
            <a:miter lim="800000"/>
            <a:headEnd/>
            <a:tailEnd/>
          </a:ln>
        </p:spPr>
      </p:pic>
      <p:pic>
        <p:nvPicPr>
          <p:cNvPr id="8196" name="Picture 4" descr="C:\Documents and Settings\Free User\My Documents\My Pictures\C5FF52.png"/>
          <p:cNvPicPr>
            <a:picLocks noChangeAspect="1" noChangeArrowheads="1"/>
          </p:cNvPicPr>
          <p:nvPr/>
        </p:nvPicPr>
        <p:blipFill>
          <a:blip r:embed="rId3" cstate="print"/>
          <a:srcRect r="41681" b="42000"/>
          <a:stretch>
            <a:fillRect/>
          </a:stretch>
        </p:blipFill>
        <p:spPr bwMode="auto">
          <a:xfrm>
            <a:off x="5415456" y="4114800"/>
            <a:ext cx="3425825" cy="2362200"/>
          </a:xfrm>
          <a:prstGeom prst="rect">
            <a:avLst/>
          </a:prstGeom>
          <a:noFill/>
          <a:ln w="9525">
            <a:solidFill>
              <a:srgbClr val="FF0000"/>
            </a:solidFill>
            <a:miter lim="800000"/>
            <a:headEnd/>
            <a:tailEnd/>
          </a:ln>
        </p:spPr>
      </p:pic>
      <p:sp>
        <p:nvSpPr>
          <p:cNvPr id="6" name="TextBox 5"/>
          <p:cNvSpPr txBox="1"/>
          <p:nvPr/>
        </p:nvSpPr>
        <p:spPr>
          <a:xfrm>
            <a:off x="0" y="7125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7660" y="676894"/>
            <a:ext cx="5293114" cy="5961412"/>
          </a:xfrm>
          <a:solidFill>
            <a:schemeClr val="accent4">
              <a:lumMod val="40000"/>
              <a:lumOff val="60000"/>
            </a:schemeClr>
          </a:solidFill>
        </p:spPr>
        <p:txBody>
          <a:bodyPr rtlCol="0">
            <a:noAutofit/>
          </a:bodyPr>
          <a:lstStyle/>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A pear-shaped sac lying on the undersurface of the liver.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It has a capacity of 30 to 50 ml </a:t>
            </a:r>
            <a:r>
              <a:rPr lang="en-US" sz="1800" b="1" dirty="0" smtClean="0">
                <a:latin typeface="Arial" pitchFamily="34" charset="0"/>
                <a:cs typeface="Arial" pitchFamily="34" charset="0"/>
              </a:rPr>
              <a:t>, it stores </a:t>
            </a:r>
            <a:r>
              <a:rPr lang="en-US" sz="1800" b="1" dirty="0" smtClean="0">
                <a:latin typeface="Arial" pitchFamily="34" charset="0"/>
                <a:cs typeface="Arial" pitchFamily="34" charset="0"/>
              </a:rPr>
              <a:t>bile, which </a:t>
            </a:r>
            <a:r>
              <a:rPr lang="en-US" sz="1800" b="1" dirty="0" smtClean="0">
                <a:latin typeface="Arial" pitchFamily="34" charset="0"/>
                <a:cs typeface="Arial" pitchFamily="34" charset="0"/>
              </a:rPr>
              <a:t>is concentrated by </a:t>
            </a:r>
            <a:r>
              <a:rPr lang="en-US" sz="1800" b="1" dirty="0" smtClean="0">
                <a:latin typeface="Arial" pitchFamily="34" charset="0"/>
                <a:cs typeface="Arial" pitchFamily="34" charset="0"/>
              </a:rPr>
              <a:t>absorbing water.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The gallbladder is divided into the </a:t>
            </a:r>
            <a:r>
              <a:rPr lang="en-US" sz="1800" b="1" dirty="0" err="1" smtClean="0">
                <a:latin typeface="Arial" pitchFamily="34" charset="0"/>
                <a:cs typeface="Arial" pitchFamily="34" charset="0"/>
              </a:rPr>
              <a:t>fundus</a:t>
            </a:r>
            <a:r>
              <a:rPr lang="en-US" sz="1800" b="1" dirty="0" smtClean="0">
                <a:latin typeface="Arial" pitchFamily="34" charset="0"/>
                <a:cs typeface="Arial" pitchFamily="34" charset="0"/>
              </a:rPr>
              <a:t>, body, and neck.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err="1" smtClean="0">
                <a:latin typeface="Arial" pitchFamily="34" charset="0"/>
                <a:cs typeface="Arial" pitchFamily="34" charset="0"/>
              </a:rPr>
              <a:t>fundus</a:t>
            </a:r>
            <a:r>
              <a:rPr lang="en-US" sz="1800" b="1" dirty="0" smtClean="0">
                <a:latin typeface="Arial" pitchFamily="34" charset="0"/>
                <a:cs typeface="Arial" pitchFamily="34" charset="0"/>
              </a:rPr>
              <a:t> is rounded and projects below the inferior margin of the liver, where it comes in contact with the anterior abdominal wall at the level of the </a:t>
            </a:r>
            <a:r>
              <a:rPr lang="en-US" sz="1800" b="1" dirty="0" smtClean="0">
                <a:solidFill>
                  <a:srgbClr val="C00000"/>
                </a:solidFill>
                <a:latin typeface="Arial" pitchFamily="34" charset="0"/>
                <a:cs typeface="Arial" pitchFamily="34" charset="0"/>
              </a:rPr>
              <a:t>tip of the ninth right costal cartilage</a:t>
            </a:r>
            <a:r>
              <a:rPr lang="en-US" sz="1800" b="1" dirty="0" smtClean="0">
                <a:solidFill>
                  <a:srgbClr val="FF0000"/>
                </a:solidFill>
                <a:latin typeface="Arial" pitchFamily="34" charset="0"/>
                <a:cs typeface="Arial" pitchFamily="34" charset="0"/>
              </a:rPr>
              <a:t>.</a:t>
            </a:r>
            <a:r>
              <a:rPr lang="en-US" sz="1800" b="1" dirty="0" smtClean="0">
                <a:latin typeface="Arial" pitchFamily="34" charset="0"/>
                <a:cs typeface="Arial" pitchFamily="34" charset="0"/>
              </a:rPr>
              <a: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body</a:t>
            </a:r>
            <a:r>
              <a:rPr lang="en-US" sz="1800" b="1" dirty="0" smtClean="0">
                <a:latin typeface="Arial" pitchFamily="34" charset="0"/>
                <a:cs typeface="Arial" pitchFamily="34" charset="0"/>
              </a:rPr>
              <a:t> lies in contact with the visceral surface of the liver and is directed upward, backward, and to the left.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neck</a:t>
            </a:r>
            <a:r>
              <a:rPr lang="en-US" sz="1800" b="1" dirty="0" smtClean="0">
                <a:latin typeface="Arial" pitchFamily="34" charset="0"/>
                <a:cs typeface="Arial" pitchFamily="34" charset="0"/>
              </a:rPr>
              <a:t> becomes continuous with the </a:t>
            </a:r>
            <a:r>
              <a:rPr lang="en-US" sz="1800" b="1" dirty="0" smtClean="0">
                <a:solidFill>
                  <a:srgbClr val="FF0000"/>
                </a:solidFill>
                <a:latin typeface="Arial" pitchFamily="34" charset="0"/>
                <a:cs typeface="Arial" pitchFamily="34" charset="0"/>
              </a:rPr>
              <a:t>cystic duct</a:t>
            </a:r>
            <a:r>
              <a:rPr lang="en-US" sz="1800" b="1" dirty="0" smtClean="0">
                <a:latin typeface="Arial" pitchFamily="34" charset="0"/>
                <a:cs typeface="Arial" pitchFamily="34" charset="0"/>
              </a:rPr>
              <a:t>, which turns into the lesser </a:t>
            </a:r>
            <a:r>
              <a:rPr lang="en-US" sz="1800" b="1" dirty="0" err="1" smtClean="0">
                <a:latin typeface="Arial" pitchFamily="34" charset="0"/>
                <a:cs typeface="Arial" pitchFamily="34" charset="0"/>
              </a:rPr>
              <a:t>omentum</a:t>
            </a:r>
            <a:r>
              <a:rPr lang="en-US" sz="1800" b="1" dirty="0" smtClean="0">
                <a:latin typeface="Arial" pitchFamily="34" charset="0"/>
                <a:cs typeface="Arial" pitchFamily="34" charset="0"/>
              </a:rPr>
              <a:t>, joins </a:t>
            </a:r>
            <a:r>
              <a:rPr lang="en-US" sz="1800" b="1" dirty="0" smtClean="0">
                <a:solidFill>
                  <a:srgbClr val="FF0000"/>
                </a:solidFill>
                <a:latin typeface="Arial" pitchFamily="34" charset="0"/>
                <a:cs typeface="Arial" pitchFamily="34" charset="0"/>
              </a:rPr>
              <a:t>the common hepatic duct</a:t>
            </a:r>
            <a:r>
              <a:rPr lang="en-US" sz="1800" b="1" dirty="0" smtClean="0">
                <a:latin typeface="Arial" pitchFamily="34" charset="0"/>
                <a:cs typeface="Arial" pitchFamily="34" charset="0"/>
              </a:rPr>
              <a:t>, to form the </a:t>
            </a:r>
            <a:r>
              <a:rPr lang="en-US" sz="1800" b="1" dirty="0" smtClean="0">
                <a:solidFill>
                  <a:srgbClr val="3203B5"/>
                </a:solidFill>
                <a:latin typeface="Arial" pitchFamily="34" charset="0"/>
                <a:cs typeface="Arial" pitchFamily="34" charset="0"/>
              </a:rPr>
              <a:t>bile duct</a:t>
            </a:r>
          </a:p>
          <a:p>
            <a:pPr eaLnBrk="1" fontAlgn="auto" hangingPunct="1">
              <a:spcAft>
                <a:spcPts val="0"/>
              </a:spcAft>
              <a:buFont typeface="Arial" pitchFamily="34" charset="0"/>
              <a:buChar char="•"/>
              <a:defRPr/>
            </a:pPr>
            <a:endParaRPr lang="en-US" sz="1800" b="1" dirty="0" smtClean="0">
              <a:latin typeface="Arial" pitchFamily="34" charset="0"/>
              <a:cs typeface="Arial" pitchFamily="34" charset="0"/>
            </a:endParaRPr>
          </a:p>
        </p:txBody>
      </p:sp>
      <p:pic>
        <p:nvPicPr>
          <p:cNvPr id="9220" name="Picture 2" descr="C:\Documents and Settings\Free User\My Documents\My Pictures\200711131419_55702_000.jpg"/>
          <p:cNvPicPr>
            <a:picLocks noGrp="1" noChangeAspect="1" noChangeArrowheads="1"/>
          </p:cNvPicPr>
          <p:nvPr>
            <p:ph sz="half" idx="2"/>
          </p:nvPr>
        </p:nvPicPr>
        <p:blipFill>
          <a:blip r:embed="rId2" cstate="print"/>
          <a:srcRect r="48265" b="5424"/>
          <a:stretch>
            <a:fillRect/>
          </a:stretch>
        </p:blipFill>
        <p:spPr>
          <a:xfrm>
            <a:off x="5859023" y="698665"/>
            <a:ext cx="2394328" cy="2115788"/>
          </a:xfrm>
          <a:noFill/>
          <a:ln>
            <a:solidFill>
              <a:srgbClr val="FF0000"/>
            </a:solidFill>
          </a:ln>
        </p:spPr>
      </p:pic>
      <p:pic>
        <p:nvPicPr>
          <p:cNvPr id="9221"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5608205" y="4868882"/>
            <a:ext cx="2971800" cy="1567029"/>
          </a:xfrm>
          <a:prstGeom prst="rect">
            <a:avLst/>
          </a:prstGeom>
          <a:noFill/>
          <a:ln w="9525">
            <a:solidFill>
              <a:srgbClr val="FF0000"/>
            </a:solidFill>
            <a:miter lim="800000"/>
            <a:headEnd/>
            <a:tailEnd/>
          </a:ln>
        </p:spPr>
      </p:pic>
      <p:pic>
        <p:nvPicPr>
          <p:cNvPr id="9222"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5635846" y="2885704"/>
            <a:ext cx="2921000" cy="1876301"/>
          </a:xfrm>
          <a:prstGeom prst="rect">
            <a:avLst/>
          </a:prstGeom>
          <a:noFill/>
          <a:ln w="9525">
            <a:solidFill>
              <a:srgbClr val="FF0000"/>
            </a:solidFill>
            <a:miter lim="800000"/>
            <a:headEnd/>
            <a:tailEnd/>
          </a:ln>
        </p:spPr>
      </p:pic>
      <p:sp>
        <p:nvSpPr>
          <p:cNvPr id="8" name="TextBox 7"/>
          <p:cNvSpPr txBox="1"/>
          <p:nvPr/>
        </p:nvSpPr>
        <p:spPr>
          <a:xfrm>
            <a:off x="0" y="106875"/>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9" name="Slide Number Placeholder 8"/>
          <p:cNvSpPr>
            <a:spLocks noGrp="1"/>
          </p:cNvSpPr>
          <p:nvPr>
            <p:ph type="sldNum" sz="quarter" idx="12"/>
          </p:nvPr>
        </p:nvSpPr>
        <p:spPr/>
        <p:txBody>
          <a:bodyPr/>
          <a:lstStyle/>
          <a:p>
            <a:pPr>
              <a:defRPr/>
            </a:pPr>
            <a:fld id="{F844CA19-AD39-4FDD-AB11-B4E2CD18239F}"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609600"/>
            <a:ext cx="8001000" cy="685800"/>
          </a:xfrm>
          <a:ln>
            <a:solidFill>
              <a:srgbClr val="FF0000"/>
            </a:solidFill>
          </a:ln>
        </p:spPr>
        <p:txBody>
          <a:bodyPr rtlCol="0">
            <a:normAutofit lnSpcReduction="10000"/>
          </a:bodyPr>
          <a:lstStyle/>
          <a:p>
            <a:pPr eaLnBrk="1" fontAlgn="auto" hangingPunct="1">
              <a:spcAft>
                <a:spcPts val="0"/>
              </a:spcAft>
              <a:buFont typeface="Arial" pitchFamily="34" charset="0"/>
              <a:buChar char="•"/>
              <a:defRPr/>
            </a:pPr>
            <a:r>
              <a:rPr lang="en-US" sz="2000" b="1" dirty="0" smtClean="0"/>
              <a:t>The </a:t>
            </a:r>
            <a:r>
              <a:rPr lang="en-US" sz="2000" b="1" dirty="0" smtClean="0">
                <a:solidFill>
                  <a:srgbClr val="FF0000"/>
                </a:solidFill>
              </a:rPr>
              <a:t>peritoneum completely surrounds the </a:t>
            </a:r>
            <a:r>
              <a:rPr lang="en-US" sz="2000" b="1" dirty="0" err="1" smtClean="0">
                <a:solidFill>
                  <a:srgbClr val="FF0000"/>
                </a:solidFill>
              </a:rPr>
              <a:t>fundus</a:t>
            </a:r>
            <a:r>
              <a:rPr lang="en-US" sz="2000" b="1" dirty="0" smtClean="0">
                <a:solidFill>
                  <a:srgbClr val="FF0000"/>
                </a:solidFill>
              </a:rPr>
              <a:t> </a:t>
            </a:r>
            <a:r>
              <a:rPr lang="en-US" sz="2000" b="1" dirty="0" smtClean="0"/>
              <a:t>of the gallbladder and binds the body and neck to the visceral surface of the liver.</a:t>
            </a:r>
          </a:p>
          <a:p>
            <a:pPr eaLnBrk="1" fontAlgn="auto" hangingPunct="1">
              <a:spcAft>
                <a:spcPts val="0"/>
              </a:spcAft>
              <a:buFont typeface="Arial" pitchFamily="34" charset="0"/>
              <a:buChar char="•"/>
              <a:defRPr/>
            </a:pPr>
            <a:endParaRPr lang="en-US" sz="1600" b="1" dirty="0" smtClean="0"/>
          </a:p>
        </p:txBody>
      </p:sp>
      <p:pic>
        <p:nvPicPr>
          <p:cNvPr id="10243" name="Picture 3" descr="C:\Documents and Settings\Free User\My Documents\My Pictures\C5FF8.png"/>
          <p:cNvPicPr>
            <a:picLocks noGrp="1" noChangeAspect="1" noChangeArrowheads="1"/>
          </p:cNvPicPr>
          <p:nvPr>
            <p:ph sz="half" idx="4294967295"/>
          </p:nvPr>
        </p:nvPicPr>
        <p:blipFill>
          <a:blip r:embed="rId2" cstate="print"/>
          <a:srcRect l="9227" t="56967"/>
          <a:stretch>
            <a:fillRect/>
          </a:stretch>
        </p:blipFill>
        <p:spPr>
          <a:xfrm>
            <a:off x="4648200" y="1371600"/>
            <a:ext cx="4038600" cy="2514600"/>
          </a:xfrm>
          <a:noFill/>
          <a:ln>
            <a:solidFill>
              <a:srgbClr val="FF0000"/>
            </a:solidFill>
          </a:ln>
        </p:spPr>
      </p:pic>
      <p:sp>
        <p:nvSpPr>
          <p:cNvPr id="10244" name="Content Placeholder 2"/>
          <p:cNvSpPr txBox="1">
            <a:spLocks/>
          </p:cNvSpPr>
          <p:nvPr/>
        </p:nvSpPr>
        <p:spPr bwMode="auto">
          <a:xfrm>
            <a:off x="533400" y="4038599"/>
            <a:ext cx="8229600" cy="2393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Function of the Gallbladder</a:t>
            </a:r>
          </a:p>
          <a:p>
            <a:pPr marL="342900" indent="-342900">
              <a:spcBef>
                <a:spcPct val="20000"/>
              </a:spcBef>
              <a:buFont typeface="Arial" charset="0"/>
              <a:buChar char="•"/>
            </a:pPr>
            <a:r>
              <a:rPr lang="en-US" sz="2000" b="1" dirty="0">
                <a:latin typeface="Calibri" pitchFamily="34" charset="0"/>
              </a:rPr>
              <a:t>When digestion is not taking place, the sphincter of </a:t>
            </a:r>
            <a:r>
              <a:rPr lang="en-US" sz="2000" b="1" dirty="0" err="1">
                <a:latin typeface="Calibri" pitchFamily="34" charset="0"/>
              </a:rPr>
              <a:t>Oddi</a:t>
            </a:r>
            <a:r>
              <a:rPr lang="en-US" sz="2000" b="1" dirty="0">
                <a:latin typeface="Calibri" pitchFamily="34" charset="0"/>
              </a:rPr>
              <a:t> remains closed and bile accumulates in the gallbladder. The gallbladder </a:t>
            </a:r>
            <a:r>
              <a:rPr lang="en-US" sz="2000" b="1" dirty="0">
                <a:solidFill>
                  <a:srgbClr val="00B0F0"/>
                </a:solidFill>
                <a:latin typeface="Calibri" pitchFamily="34" charset="0"/>
              </a:rPr>
              <a:t>concentrates </a:t>
            </a:r>
            <a:r>
              <a:rPr lang="en-US" sz="2000" b="1" dirty="0" smtClean="0">
                <a:latin typeface="Calibri" pitchFamily="34" charset="0"/>
              </a:rPr>
              <a:t>&amp;</a:t>
            </a:r>
            <a:r>
              <a:rPr lang="en-US" sz="2000" b="1" dirty="0" smtClean="0">
                <a:latin typeface="Calibri" pitchFamily="34" charset="0"/>
              </a:rPr>
              <a:t> </a:t>
            </a:r>
            <a:r>
              <a:rPr lang="en-US" sz="2000" b="1" dirty="0">
                <a:solidFill>
                  <a:schemeClr val="tx1"/>
                </a:solidFill>
                <a:latin typeface="Calibri" pitchFamily="34" charset="0"/>
              </a:rPr>
              <a:t>stores bile</a:t>
            </a:r>
            <a:r>
              <a:rPr lang="en-US" sz="2000" b="1" dirty="0">
                <a:latin typeface="Calibri" pitchFamily="34" charset="0"/>
              </a:rPr>
              <a:t>; </a:t>
            </a:r>
            <a:r>
              <a:rPr lang="en-US" sz="2000" b="1" dirty="0">
                <a:solidFill>
                  <a:srgbClr val="0070C0"/>
                </a:solidFill>
                <a:latin typeface="Calibri" pitchFamily="34" charset="0"/>
              </a:rPr>
              <a:t>selectively absorbs bile salts</a:t>
            </a:r>
            <a:r>
              <a:rPr lang="en-US" sz="2000" b="1" dirty="0">
                <a:latin typeface="Calibri" pitchFamily="34" charset="0"/>
              </a:rPr>
              <a:t>, </a:t>
            </a:r>
            <a:r>
              <a:rPr lang="en-US" sz="2000" b="1" dirty="0" smtClean="0">
                <a:latin typeface="Calibri" pitchFamily="34" charset="0"/>
              </a:rPr>
              <a:t>keeps </a:t>
            </a:r>
            <a:r>
              <a:rPr lang="en-US" sz="2000" b="1" dirty="0">
                <a:latin typeface="Calibri" pitchFamily="34" charset="0"/>
              </a:rPr>
              <a:t>the bile acid; </a:t>
            </a:r>
            <a:r>
              <a:rPr lang="en-US" sz="2000" b="1" dirty="0" smtClean="0">
                <a:latin typeface="Calibri" pitchFamily="34" charset="0"/>
              </a:rPr>
              <a:t> it </a:t>
            </a:r>
            <a:r>
              <a:rPr lang="en-US" sz="2000" b="1" dirty="0" smtClean="0">
                <a:solidFill>
                  <a:srgbClr val="00B050"/>
                </a:solidFill>
                <a:latin typeface="Calibri" pitchFamily="34" charset="0"/>
              </a:rPr>
              <a:t>excretes </a:t>
            </a:r>
            <a:r>
              <a:rPr lang="en-US" sz="2000" b="1" dirty="0">
                <a:solidFill>
                  <a:srgbClr val="00B050"/>
                </a:solidFill>
                <a:latin typeface="Calibri" pitchFamily="34" charset="0"/>
              </a:rPr>
              <a:t>cholesterol</a:t>
            </a:r>
            <a:r>
              <a:rPr lang="en-US" sz="2000" b="1" dirty="0">
                <a:latin typeface="Calibri" pitchFamily="34" charset="0"/>
              </a:rPr>
              <a:t>; and </a:t>
            </a:r>
            <a:r>
              <a:rPr lang="en-US" sz="2000" b="1" dirty="0">
                <a:solidFill>
                  <a:srgbClr val="7030A0"/>
                </a:solidFill>
                <a:latin typeface="Calibri" pitchFamily="34" charset="0"/>
              </a:rPr>
              <a:t>secretes mucus</a:t>
            </a:r>
            <a:r>
              <a:rPr lang="en-US" sz="2000" b="1" dirty="0">
                <a:latin typeface="Calibri" pitchFamily="34" charset="0"/>
              </a:rPr>
              <a:t>. To aid in these functions, the mucous membrane is thrown into permanent folds that unite with each other, giving the surface a honeycombed appearance. </a:t>
            </a:r>
          </a:p>
          <a:p>
            <a:pPr marL="342900" indent="-342900">
              <a:spcBef>
                <a:spcPct val="20000"/>
              </a:spcBef>
              <a:buFont typeface="Arial" charset="0"/>
              <a:buChar char="•"/>
            </a:pPr>
            <a:endParaRPr lang="en-US" sz="1600" b="1" dirty="0">
              <a:latin typeface="Calibri" pitchFamily="34" charset="0"/>
            </a:endParaRPr>
          </a:p>
        </p:txBody>
      </p:sp>
      <p:sp>
        <p:nvSpPr>
          <p:cNvPr id="10245" name="Content Placeholder 2"/>
          <p:cNvSpPr txBox="1">
            <a:spLocks/>
          </p:cNvSpPr>
          <p:nvPr/>
        </p:nvSpPr>
        <p:spPr bwMode="auto">
          <a:xfrm>
            <a:off x="533400" y="1371600"/>
            <a:ext cx="4038600" cy="2514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Relations</a:t>
            </a:r>
          </a:p>
          <a:p>
            <a:pPr marL="342900" indent="-342900">
              <a:spcBef>
                <a:spcPct val="20000"/>
              </a:spcBef>
              <a:buFont typeface="Arial" charset="0"/>
              <a:buChar char="•"/>
            </a:pPr>
            <a:r>
              <a:rPr lang="en-US" sz="2000" b="1" dirty="0" err="1">
                <a:solidFill>
                  <a:srgbClr val="C00000"/>
                </a:solidFill>
                <a:latin typeface="Calibri" pitchFamily="34" charset="0"/>
              </a:rPr>
              <a:t>Anteriorly</a:t>
            </a:r>
            <a:r>
              <a:rPr lang="en-US" sz="2000" b="1" dirty="0">
                <a:solidFill>
                  <a:srgbClr val="C00000"/>
                </a:solidFill>
                <a:latin typeface="Calibri" pitchFamily="34" charset="0"/>
              </a:rPr>
              <a:t>:</a:t>
            </a:r>
            <a:r>
              <a:rPr lang="en-US" sz="2000" b="1" dirty="0">
                <a:latin typeface="Calibri" pitchFamily="34" charset="0"/>
              </a:rPr>
              <a:t> The anterior abdominal wall and the inferior surface of the liver</a:t>
            </a:r>
          </a:p>
          <a:p>
            <a:pPr marL="342900" indent="-342900">
              <a:spcBef>
                <a:spcPct val="20000"/>
              </a:spcBef>
              <a:buFont typeface="Arial" charset="0"/>
              <a:buChar char="•"/>
            </a:pPr>
            <a:r>
              <a:rPr lang="en-US" sz="2000" b="1" dirty="0">
                <a:solidFill>
                  <a:srgbClr val="C00000"/>
                </a:solidFill>
                <a:latin typeface="Calibri" pitchFamily="34" charset="0"/>
              </a:rPr>
              <a:t>Posteriorly</a:t>
            </a:r>
            <a:r>
              <a:rPr lang="en-US" sz="2000" b="1" dirty="0">
                <a:latin typeface="Calibri" pitchFamily="34" charset="0"/>
              </a:rPr>
              <a:t>: The transverse colon and the first and second parts of the duodenum</a:t>
            </a:r>
          </a:p>
          <a:p>
            <a:pPr marL="342900" indent="-342900">
              <a:spcBef>
                <a:spcPct val="20000"/>
              </a:spcBef>
              <a:buFont typeface="Arial" charset="0"/>
              <a:buChar char="•"/>
            </a:pPr>
            <a:endParaRPr lang="en-US" sz="2000" b="1" dirty="0">
              <a:latin typeface="Calibri" pitchFamily="34" charset="0"/>
            </a:endParaRPr>
          </a:p>
        </p:txBody>
      </p:sp>
      <p:sp>
        <p:nvSpPr>
          <p:cNvPr id="6" name="TextBox 5"/>
          <p:cNvSpPr txBox="1"/>
          <p:nvPr/>
        </p:nvSpPr>
        <p:spPr>
          <a:xfrm>
            <a:off x="0" y="4750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62000" y="1219200"/>
            <a:ext cx="7620000" cy="3429000"/>
          </a:xfrm>
          <a:ln>
            <a:solidFill>
              <a:schemeClr val="accent1"/>
            </a:solidFill>
          </a:ln>
        </p:spPr>
        <p:txBody>
          <a:bodyPr/>
          <a:lstStyle/>
          <a:p>
            <a:pPr eaLnBrk="1" hangingPunct="1">
              <a:buFont typeface="Arial" charset="0"/>
              <a:buNone/>
            </a:pPr>
            <a:r>
              <a:rPr lang="en-US" sz="2400" i="1" dirty="0" smtClean="0"/>
              <a:t>At the end of the lecture, the student should be able to describe the:</a:t>
            </a:r>
          </a:p>
          <a:p>
            <a:pPr eaLnBrk="1" hangingPunct="1"/>
            <a:r>
              <a:rPr lang="en-US" sz="2400" dirty="0" smtClean="0"/>
              <a:t>Location, surface anatomy, parts, relations &amp; peritoneal reflection of the pancreas and gall bladder.</a:t>
            </a:r>
          </a:p>
          <a:p>
            <a:pPr eaLnBrk="1" hangingPunct="1"/>
            <a:r>
              <a:rPr lang="en-US" sz="2400" dirty="0" smtClean="0"/>
              <a:t>Blood supply, nerve supply and lymphatic drainage of pancreas and gall bladder.</a:t>
            </a:r>
          </a:p>
          <a:p>
            <a:pPr eaLnBrk="1" hangingPunct="1"/>
            <a:r>
              <a:rPr lang="en-US" sz="2400" dirty="0" smtClean="0"/>
              <a:t>Course of each of common hepatic, cystic and common bile duct and pancreatic ducts</a:t>
            </a:r>
          </a:p>
          <a:p>
            <a:pPr eaLnBrk="1" hangingPunct="1"/>
            <a:endParaRPr lang="en-US" sz="2400" dirty="0" smtClean="0"/>
          </a:p>
          <a:p>
            <a:pPr eaLnBrk="1" hangingPunct="1">
              <a:buFont typeface="Arial" charset="0"/>
              <a:buNone/>
            </a:pPr>
            <a:r>
              <a:rPr lang="en-US" sz="2400" i="1" dirty="0" smtClean="0"/>
              <a:t>  </a:t>
            </a:r>
          </a:p>
        </p:txBody>
      </p:sp>
      <p:sp>
        <p:nvSpPr>
          <p:cNvPr id="4" name="Slide Number Placeholder 3"/>
          <p:cNvSpPr>
            <a:spLocks noGrp="1"/>
          </p:cNvSpPr>
          <p:nvPr>
            <p:ph type="sldNum" sz="quarter" idx="12"/>
          </p:nvPr>
        </p:nvSpPr>
        <p:spPr/>
        <p:txBody>
          <a:bodyPr/>
          <a:lstStyle/>
          <a:p>
            <a:pPr>
              <a:defRPr/>
            </a:pPr>
            <a:fld id="{AEFF6F57-A1F2-41F5-8230-25743072B269}" type="slidenum">
              <a:rPr lang="en-US" smtClean="0"/>
              <a:pPr>
                <a:defRPr/>
              </a:pPr>
              <a:t>2</a:t>
            </a:fld>
            <a:endParaRPr lang="en-US" dirty="0"/>
          </a:p>
        </p:txBody>
      </p:sp>
      <p:sp>
        <p:nvSpPr>
          <p:cNvPr id="5" name="TextBox 4"/>
          <p:cNvSpPr txBox="1"/>
          <p:nvPr/>
        </p:nvSpPr>
        <p:spPr>
          <a:xfrm>
            <a:off x="0" y="336331"/>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Objectives</a:t>
            </a:r>
            <a:endParaRPr lang="en-US" sz="32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4294967295"/>
          </p:nvPr>
        </p:nvSpPr>
        <p:spPr>
          <a:xfrm>
            <a:off x="537358" y="528357"/>
            <a:ext cx="4319650" cy="2751083"/>
          </a:xfrm>
          <a:ln/>
        </p:spPr>
        <p:style>
          <a:lnRef idx="1">
            <a:schemeClr val="accent2"/>
          </a:lnRef>
          <a:fillRef idx="2">
            <a:schemeClr val="accent2"/>
          </a:fillRef>
          <a:effectRef idx="1">
            <a:schemeClr val="accent2"/>
          </a:effectRef>
          <a:fontRef idx="minor">
            <a:schemeClr val="dk1"/>
          </a:fontRef>
        </p:style>
        <p:txBody>
          <a:bodyPr/>
          <a:lstStyle/>
          <a:p>
            <a:pPr eaLnBrk="1" hangingPunct="1">
              <a:buNone/>
            </a:pPr>
            <a:r>
              <a:rPr lang="en-US" sz="2400" b="1" dirty="0" smtClean="0">
                <a:solidFill>
                  <a:srgbClr val="FF0000"/>
                </a:solidFill>
              </a:rPr>
              <a:t>Blood Supply</a:t>
            </a:r>
          </a:p>
          <a:p>
            <a:pPr eaLnBrk="1" hangingPunct="1"/>
            <a:r>
              <a:rPr lang="en-US" sz="2000" b="1" dirty="0" smtClean="0"/>
              <a:t>The cystic artery, a branch of the right hepatic artery. </a:t>
            </a:r>
          </a:p>
          <a:p>
            <a:pPr eaLnBrk="1" hangingPunct="1"/>
            <a:r>
              <a:rPr lang="en-US" sz="2000" b="1" dirty="0" smtClean="0"/>
              <a:t>The cystic vein drains directly into the portal vein. </a:t>
            </a:r>
          </a:p>
          <a:p>
            <a:pPr eaLnBrk="1" hangingPunct="1"/>
            <a:r>
              <a:rPr lang="en-US" sz="2000" b="1" dirty="0" smtClean="0"/>
              <a:t>Several very small arteries and veins also run between the liver and gallbladder.</a:t>
            </a:r>
          </a:p>
        </p:txBody>
      </p:sp>
      <p:pic>
        <p:nvPicPr>
          <p:cNvPr id="11267" name="Picture 2" descr="C:\Documents and Settings\Free User\My Documents\My Pictures\C5FF53.png"/>
          <p:cNvPicPr>
            <a:picLocks noGrp="1" noChangeAspect="1" noChangeArrowheads="1"/>
          </p:cNvPicPr>
          <p:nvPr>
            <p:ph sz="half" idx="4294967295"/>
          </p:nvPr>
        </p:nvPicPr>
        <p:blipFill>
          <a:blip r:embed="rId2" cstate="print"/>
          <a:srcRect/>
          <a:stretch>
            <a:fillRect/>
          </a:stretch>
        </p:blipFill>
        <p:spPr>
          <a:xfrm>
            <a:off x="4996545" y="522515"/>
            <a:ext cx="3200400" cy="2768642"/>
          </a:xfrm>
          <a:noFill/>
          <a:ln>
            <a:solidFill>
              <a:srgbClr val="FF0000"/>
            </a:solidFill>
          </a:ln>
        </p:spPr>
      </p:pic>
      <p:sp>
        <p:nvSpPr>
          <p:cNvPr id="7" name="Content Placeholder 2"/>
          <p:cNvSpPr txBox="1">
            <a:spLocks/>
          </p:cNvSpPr>
          <p:nvPr/>
        </p:nvSpPr>
        <p:spPr>
          <a:xfrm>
            <a:off x="4074224" y="3384468"/>
            <a:ext cx="4594761" cy="2940132"/>
          </a:xfrm>
          <a:prstGeom prst="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fontAlgn="auto">
              <a:spcBef>
                <a:spcPct val="20000"/>
              </a:spcBef>
              <a:spcAft>
                <a:spcPts val="0"/>
              </a:spcAft>
              <a:defRPr/>
            </a:pPr>
            <a:r>
              <a:rPr lang="en-US" sz="2400" b="1" dirty="0">
                <a:solidFill>
                  <a:srgbClr val="FF0000"/>
                </a:solidFill>
                <a:latin typeface="+mn-lt"/>
                <a:cs typeface="+mn-cs"/>
              </a:rPr>
              <a:t>Nerve Supply</a:t>
            </a:r>
          </a:p>
          <a:p>
            <a:pPr marL="342900" indent="-342900" fontAlgn="auto">
              <a:spcBef>
                <a:spcPct val="20000"/>
              </a:spcBef>
              <a:spcAft>
                <a:spcPts val="0"/>
              </a:spcAft>
              <a:buFont typeface="Arial" pitchFamily="34" charset="0"/>
              <a:buChar char="•"/>
              <a:defRPr/>
            </a:pPr>
            <a:r>
              <a:rPr lang="en-US" sz="2000" b="1" dirty="0">
                <a:latin typeface="+mn-lt"/>
                <a:cs typeface="+mn-cs"/>
              </a:rPr>
              <a:t>Sympathetic and parasympathetic </a:t>
            </a:r>
            <a:r>
              <a:rPr lang="en-US" sz="2000" b="1" dirty="0" err="1">
                <a:latin typeface="+mn-lt"/>
                <a:cs typeface="+mn-cs"/>
              </a:rPr>
              <a:t>vagal</a:t>
            </a:r>
            <a:r>
              <a:rPr lang="en-US" sz="2000" b="1" dirty="0">
                <a:latin typeface="+mn-lt"/>
                <a:cs typeface="+mn-cs"/>
              </a:rPr>
              <a:t> fibers form the celiac plexus. The gallbladder contracts in response to the hormone </a:t>
            </a:r>
            <a:r>
              <a:rPr lang="en-US" sz="2000" b="1" dirty="0" err="1">
                <a:latin typeface="+mn-lt"/>
                <a:cs typeface="+mn-cs"/>
              </a:rPr>
              <a:t>cholecystokinin</a:t>
            </a:r>
            <a:r>
              <a:rPr lang="en-US" sz="2000" b="1" dirty="0">
                <a:latin typeface="+mn-lt"/>
                <a:cs typeface="+mn-cs"/>
              </a:rPr>
              <a:t>, which is produced by the mucous membrane of the duodenum on the arrival of fatty food from the stomach.</a:t>
            </a:r>
          </a:p>
          <a:p>
            <a:pPr marL="342900" indent="-342900" fontAlgn="auto">
              <a:spcBef>
                <a:spcPct val="20000"/>
              </a:spcBef>
              <a:spcAft>
                <a:spcPts val="0"/>
              </a:spcAft>
              <a:buFont typeface="Arial" pitchFamily="34" charset="0"/>
              <a:buChar char="•"/>
              <a:defRPr/>
            </a:pPr>
            <a:endParaRPr lang="en-US" sz="2000" b="1" dirty="0">
              <a:latin typeface="+mn-lt"/>
              <a:cs typeface="+mn-cs"/>
            </a:endParaRPr>
          </a:p>
        </p:txBody>
      </p:sp>
      <p:sp>
        <p:nvSpPr>
          <p:cNvPr id="11269" name="Content Placeholder 2"/>
          <p:cNvSpPr txBox="1">
            <a:spLocks/>
          </p:cNvSpPr>
          <p:nvPr/>
        </p:nvSpPr>
        <p:spPr bwMode="auto">
          <a:xfrm>
            <a:off x="344383" y="3360716"/>
            <a:ext cx="3660569" cy="29688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pPr>
            <a:r>
              <a:rPr lang="en-US" sz="2400" b="1" dirty="0">
                <a:solidFill>
                  <a:srgbClr val="00B050"/>
                </a:solidFill>
                <a:latin typeface="Calibri" pitchFamily="34" charset="0"/>
              </a:rPr>
              <a:t>Lymph Drainage</a:t>
            </a:r>
          </a:p>
          <a:p>
            <a:pPr marL="342900" indent="-342900">
              <a:spcBef>
                <a:spcPct val="20000"/>
              </a:spcBef>
              <a:buFont typeface="Arial" charset="0"/>
              <a:buChar char="•"/>
            </a:pPr>
            <a:r>
              <a:rPr lang="en-US" sz="2000" b="1" dirty="0">
                <a:latin typeface="Calibri" pitchFamily="34" charset="0"/>
              </a:rPr>
              <a:t>The lymph drains into a cystic lymph node situated near the neck of the gallbladder. From here, the lymph vessels pass to the hepatic nodes along the course of the hepatic artery and then to the celiac nodes.</a:t>
            </a:r>
          </a:p>
          <a:p>
            <a:pPr marL="342900" indent="-342900">
              <a:spcBef>
                <a:spcPct val="20000"/>
              </a:spcBef>
              <a:buFont typeface="Arial" charset="0"/>
              <a:buChar char="•"/>
            </a:pPr>
            <a:endParaRPr lang="en-US" sz="3200" b="1"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20</a:t>
            </a:fld>
            <a:endParaRPr lang="en-US" dirty="0"/>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4294967295"/>
          </p:nvPr>
        </p:nvSpPr>
        <p:spPr>
          <a:xfrm>
            <a:off x="269175" y="1015545"/>
            <a:ext cx="4362202" cy="5155325"/>
          </a:xfrm>
          <a:ln/>
        </p:spPr>
        <p:style>
          <a:lnRef idx="1">
            <a:schemeClr val="accent6"/>
          </a:lnRef>
          <a:fillRef idx="2">
            <a:schemeClr val="accent6"/>
          </a:fillRef>
          <a:effectRef idx="1">
            <a:schemeClr val="accent6"/>
          </a:effectRef>
          <a:fontRef idx="minor">
            <a:schemeClr val="dk1"/>
          </a:fontRef>
        </p:style>
        <p:txBody>
          <a:bodyPr/>
          <a:lstStyle/>
          <a:p>
            <a:pPr eaLnBrk="1" hangingPunct="1"/>
            <a:r>
              <a:rPr lang="en-US" sz="2000" b="1" dirty="0" smtClean="0"/>
              <a:t>The cystic duct is about 1.5 in. (3.8 cm) long and connects the neck of the gallbladder to the common hepatic duct to form the bile duct. It </a:t>
            </a:r>
            <a:r>
              <a:rPr lang="en-US" sz="2000" b="1" dirty="0" smtClean="0"/>
              <a:t>is usually somewhat </a:t>
            </a:r>
            <a:r>
              <a:rPr lang="en-US" sz="2000" b="1" dirty="0" smtClean="0"/>
              <a:t>S-shaped and descends for a variable distance in the right free margin of the lesser </a:t>
            </a:r>
            <a:r>
              <a:rPr lang="en-US" sz="2000" b="1" dirty="0" err="1" smtClean="0"/>
              <a:t>omentum</a:t>
            </a:r>
            <a:r>
              <a:rPr lang="en-US" sz="2000" b="1" dirty="0" smtClean="0"/>
              <a:t>.</a:t>
            </a:r>
          </a:p>
          <a:p>
            <a:pPr eaLnBrk="1" hangingPunct="1"/>
            <a:r>
              <a:rPr lang="en-US" sz="2000" b="1" dirty="0" smtClean="0"/>
              <a:t>The mucous membrane of the cystic duct is raised to form a </a:t>
            </a:r>
            <a:r>
              <a:rPr lang="en-US" sz="2000" b="1" dirty="0" smtClean="0">
                <a:solidFill>
                  <a:srgbClr val="FF0000"/>
                </a:solidFill>
              </a:rPr>
              <a:t>spiral fold </a:t>
            </a:r>
            <a:r>
              <a:rPr lang="en-US" sz="2000" b="1" dirty="0" smtClean="0"/>
              <a:t>that is continuous with a similar fold in the neck of the gallbladder. The fold is commonly known as the “</a:t>
            </a:r>
            <a:r>
              <a:rPr lang="en-US" sz="2000" b="1" dirty="0" smtClean="0">
                <a:solidFill>
                  <a:srgbClr val="FF0000"/>
                </a:solidFill>
              </a:rPr>
              <a:t>spiral valve</a:t>
            </a:r>
            <a:r>
              <a:rPr lang="en-US" sz="2000" b="1" dirty="0" smtClean="0"/>
              <a:t>.” The function of the spiral valve is to keep the lumen constantly open.</a:t>
            </a:r>
          </a:p>
        </p:txBody>
      </p:sp>
      <p:pic>
        <p:nvPicPr>
          <p:cNvPr id="12291" name="Picture 2" descr="C:\Documents and Settings\Free User\My Documents\My Pictures\gallbladder.jpg"/>
          <p:cNvPicPr>
            <a:picLocks noGrp="1" noChangeAspect="1" noChangeArrowheads="1"/>
          </p:cNvPicPr>
          <p:nvPr>
            <p:ph sz="half" idx="4294967295"/>
          </p:nvPr>
        </p:nvPicPr>
        <p:blipFill>
          <a:blip r:embed="rId2" cstate="print"/>
          <a:srcRect l="9435" t="5403" r="5659" b="6400"/>
          <a:stretch>
            <a:fillRect/>
          </a:stretch>
        </p:blipFill>
        <p:spPr>
          <a:xfrm>
            <a:off x="4721658" y="1580408"/>
            <a:ext cx="4106136" cy="3193472"/>
          </a:xfrm>
          <a:noFill/>
          <a:ln>
            <a:solidFill>
              <a:schemeClr val="tx1"/>
            </a:solidFill>
          </a:ln>
        </p:spPr>
      </p:pic>
      <p:sp>
        <p:nvSpPr>
          <p:cNvPr id="5" name="TextBox 4"/>
          <p:cNvSpPr txBox="1"/>
          <p:nvPr/>
        </p:nvSpPr>
        <p:spPr>
          <a:xfrm>
            <a:off x="0" y="261258"/>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lgn="ctr">
              <a:spcBef>
                <a:spcPct val="20000"/>
              </a:spcBef>
            </a:pPr>
            <a:r>
              <a:rPr lang="en-US" sz="2800" b="1" dirty="0" smtClean="0">
                <a:solidFill>
                  <a:schemeClr val="bg1"/>
                </a:solidFill>
              </a:rPr>
              <a:t>Cystic Duct</a:t>
            </a: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7" name="Rectangle 6"/>
          <p:cNvSpPr/>
          <p:nvPr/>
        </p:nvSpPr>
        <p:spPr>
          <a:xfrm>
            <a:off x="5866410" y="2470068"/>
            <a:ext cx="807522" cy="4631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owersandthyme.com/images/sidebar/flowers.png"/>
          <p:cNvPicPr>
            <a:picLocks noChangeAspect="1" noChangeArrowheads="1"/>
          </p:cNvPicPr>
          <p:nvPr/>
        </p:nvPicPr>
        <p:blipFill>
          <a:blip r:embed="rId2" cstate="print"/>
          <a:srcRect/>
          <a:stretch>
            <a:fillRect/>
          </a:stretch>
        </p:blipFill>
        <p:spPr bwMode="auto">
          <a:xfrm>
            <a:off x="1828799" y="660766"/>
            <a:ext cx="5438899" cy="5132130"/>
          </a:xfrm>
          <a:prstGeom prst="rect">
            <a:avLst/>
          </a:prstGeom>
          <a:noFill/>
        </p:spPr>
      </p:pic>
      <p:sp>
        <p:nvSpPr>
          <p:cNvPr id="13314" name="Title 1"/>
          <p:cNvSpPr>
            <a:spLocks noGrp="1"/>
          </p:cNvSpPr>
          <p:nvPr>
            <p:ph type="title"/>
          </p:nvPr>
        </p:nvSpPr>
        <p:spPr>
          <a:xfrm>
            <a:off x="457200" y="2565070"/>
            <a:ext cx="8229600" cy="1435430"/>
          </a:xfrm>
        </p:spPr>
        <p:txBody>
          <a:bodyPr/>
          <a:lstStyle/>
          <a:p>
            <a:pPr eaLnBrk="1" hangingPunct="1"/>
            <a:r>
              <a:rPr lang="en-US" sz="11500" b="1" dirty="0" smtClean="0">
                <a:latin typeface="Curlz MT" pitchFamily="82" charset="0"/>
              </a:rPr>
              <a:t>Thank You</a:t>
            </a:r>
          </a:p>
        </p:txBody>
      </p:sp>
      <p:sp>
        <p:nvSpPr>
          <p:cNvPr id="4" name="Slide Number Placeholder 3"/>
          <p:cNvSpPr>
            <a:spLocks noGrp="1"/>
          </p:cNvSpPr>
          <p:nvPr>
            <p:ph type="sldNum" sz="quarter" idx="12"/>
          </p:nvPr>
        </p:nvSpPr>
        <p:spPr/>
        <p:txBody>
          <a:bodyPr/>
          <a:lstStyle/>
          <a:p>
            <a:pPr>
              <a:defRPr/>
            </a:pPr>
            <a:fld id="{2732A02E-17FB-43B0-A25A-B42CE8125F31}"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dirty="0" smtClean="0"/>
              <a:t>Nov-2014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2"/>
          <p:cNvSpPr>
            <a:spLocks noGrp="1"/>
          </p:cNvSpPr>
          <p:nvPr>
            <p:ph sz="half" idx="1"/>
          </p:nvPr>
        </p:nvSpPr>
        <p:spPr>
          <a:xfrm>
            <a:off x="335478" y="1876280"/>
            <a:ext cx="4038600" cy="4698238"/>
          </a:xfrm>
          <a:solidFill>
            <a:schemeClr val="accent2">
              <a:lumMod val="20000"/>
              <a:lumOff val="80000"/>
            </a:schemeClr>
          </a:solidFill>
          <a:ln>
            <a:solidFill>
              <a:schemeClr val="tx1"/>
            </a:solidFill>
          </a:ln>
        </p:spPr>
        <p:txBody>
          <a:bodyPr rtlCol="0">
            <a:normAutofit fontScale="92500" lnSpcReduction="10000"/>
          </a:bodyPr>
          <a:lstStyle/>
          <a:p>
            <a:pPr fontAlgn="auto">
              <a:spcAft>
                <a:spcPts val="0"/>
              </a:spcAft>
              <a:buFont typeface="Arial" pitchFamily="34" charset="0"/>
              <a:buChar char="•"/>
              <a:defRPr/>
            </a:pPr>
            <a:r>
              <a:rPr lang="en-US" sz="2400" dirty="0"/>
              <a:t>Located in Epigastrium &amp; Left upper quadrant of abdomen.</a:t>
            </a:r>
          </a:p>
          <a:p>
            <a:pPr fontAlgn="auto">
              <a:spcAft>
                <a:spcPts val="0"/>
              </a:spcAft>
              <a:buFont typeface="Arial" pitchFamily="34" charset="0"/>
              <a:buChar char="•"/>
              <a:defRPr/>
            </a:pPr>
            <a:r>
              <a:rPr lang="en-US" sz="2400" dirty="0" smtClean="0"/>
              <a:t>Pancreas is a soft, lobulated elongated gland with both </a:t>
            </a:r>
            <a:r>
              <a:rPr lang="en-US" sz="2400" b="1" dirty="0" smtClean="0"/>
              <a:t>exocrine</a:t>
            </a:r>
            <a:r>
              <a:rPr lang="en-US" sz="2400" dirty="0" smtClean="0"/>
              <a:t> and </a:t>
            </a:r>
            <a:r>
              <a:rPr lang="en-US" sz="2400" b="1" dirty="0" smtClean="0"/>
              <a:t>endocrine </a:t>
            </a:r>
            <a:r>
              <a:rPr lang="en-US" sz="2400" dirty="0" smtClean="0"/>
              <a:t>functions.</a:t>
            </a:r>
          </a:p>
          <a:p>
            <a:pPr fontAlgn="auto">
              <a:spcAft>
                <a:spcPts val="0"/>
              </a:spcAft>
              <a:buFont typeface="Arial" pitchFamily="34" charset="0"/>
              <a:buChar char="•"/>
              <a:defRPr/>
            </a:pPr>
            <a:r>
              <a:rPr lang="en-US" sz="2400" dirty="0" smtClean="0"/>
              <a:t>6-10 inch in length and 60-100 gram in weight.</a:t>
            </a:r>
          </a:p>
          <a:p>
            <a:pPr fontAlgn="auto">
              <a:spcAft>
                <a:spcPts val="0"/>
              </a:spcAft>
              <a:buFont typeface="Arial" pitchFamily="34" charset="0"/>
              <a:buChar char="•"/>
              <a:defRPr/>
            </a:pPr>
            <a:r>
              <a:rPr lang="en-US" sz="2400" dirty="0" smtClean="0"/>
              <a:t>Retro-peritoneal in position</a:t>
            </a:r>
          </a:p>
          <a:p>
            <a:pPr fontAlgn="auto">
              <a:spcAft>
                <a:spcPts val="0"/>
              </a:spcAft>
              <a:buFont typeface="Arial" pitchFamily="34" charset="0"/>
              <a:buChar char="•"/>
              <a:defRPr/>
            </a:pPr>
            <a:r>
              <a:rPr lang="en-US" sz="2400" dirty="0" smtClean="0"/>
              <a:t>Lies across the posterior abdominal wall in </a:t>
            </a:r>
            <a:r>
              <a:rPr lang="en-US" sz="2400" dirty="0" smtClean="0"/>
              <a:t>a </a:t>
            </a:r>
            <a:r>
              <a:rPr lang="en-US" sz="2400" dirty="0" smtClean="0"/>
              <a:t>transverse /oblique </a:t>
            </a:r>
            <a:r>
              <a:rPr lang="en-US" sz="2400" dirty="0" smtClean="0"/>
              <a:t>directions </a:t>
            </a:r>
            <a:r>
              <a:rPr lang="en-US" sz="2400" dirty="0" smtClean="0"/>
              <a:t>at </a:t>
            </a:r>
            <a:r>
              <a:rPr lang="en-US" sz="2400" dirty="0" smtClean="0"/>
              <a:t>the </a:t>
            </a:r>
            <a:r>
              <a:rPr lang="en-US" sz="2400" dirty="0" err="1" smtClean="0"/>
              <a:t>transpyloric</a:t>
            </a:r>
            <a:r>
              <a:rPr lang="en-US" sz="2400" dirty="0" smtClean="0"/>
              <a:t> </a:t>
            </a:r>
            <a:r>
              <a:rPr lang="en-US" sz="2400" dirty="0" smtClean="0"/>
              <a:t>plane (</a:t>
            </a:r>
            <a:r>
              <a:rPr lang="en-US" sz="2400" dirty="0" smtClean="0"/>
              <a:t>L1 vertebra</a:t>
            </a:r>
            <a:r>
              <a:rPr lang="en-US" sz="2400" dirty="0" smtClean="0"/>
              <a:t>). </a:t>
            </a:r>
          </a:p>
          <a:p>
            <a:pPr fontAlgn="auto">
              <a:spcAft>
                <a:spcPts val="0"/>
              </a:spcAft>
              <a:buFont typeface="Arial" pitchFamily="34" charset="0"/>
              <a:buChar char="•"/>
              <a:defRPr/>
            </a:pPr>
            <a:endParaRPr lang="en-US" b="1" dirty="0" smtClean="0"/>
          </a:p>
        </p:txBody>
      </p:sp>
      <p:pic>
        <p:nvPicPr>
          <p:cNvPr id="3075" name="Picture 2" descr="C:\Documents and Settings\User\My Documents\pituit.gland(2)\scan0026.jpg"/>
          <p:cNvPicPr>
            <a:picLocks noGrp="1" noChangeAspect="1" noChangeArrowheads="1"/>
          </p:cNvPicPr>
          <p:nvPr>
            <p:ph sz="half" idx="2"/>
          </p:nvPr>
        </p:nvPicPr>
        <p:blipFill>
          <a:blip r:embed="rId2" cstate="print">
            <a:lum bright="-10000" contrast="20000"/>
          </a:blip>
          <a:srcRect l="5350" t="4436" b="2411"/>
          <a:stretch>
            <a:fillRect/>
          </a:stretch>
        </p:blipFill>
        <p:spPr>
          <a:xfrm>
            <a:off x="4419600" y="1066800"/>
            <a:ext cx="4551363" cy="4716463"/>
          </a:xfrm>
          <a:ln>
            <a:solidFill>
              <a:schemeClr val="tx2"/>
            </a:solidFill>
          </a:ln>
        </p:spPr>
      </p:pic>
      <p:sp>
        <p:nvSpPr>
          <p:cNvPr id="3076" name="Up Arrow 6"/>
          <p:cNvSpPr>
            <a:spLocks noChangeArrowheads="1"/>
          </p:cNvSpPr>
          <p:nvPr/>
        </p:nvSpPr>
        <p:spPr bwMode="auto">
          <a:xfrm>
            <a:off x="6948488" y="4149725"/>
            <a:ext cx="215900" cy="431800"/>
          </a:xfrm>
          <a:prstGeom prst="upArrow">
            <a:avLst>
              <a:gd name="adj1" fmla="val 50000"/>
              <a:gd name="adj2" fmla="val 50000"/>
            </a:avLst>
          </a:prstGeom>
          <a:solidFill>
            <a:srgbClr val="FF0000"/>
          </a:solidFill>
          <a:ln w="9525" algn="ctr">
            <a:solidFill>
              <a:schemeClr val="tx1"/>
            </a:solidFill>
            <a:round/>
            <a:headEnd/>
            <a:tailEnd/>
          </a:ln>
        </p:spPr>
        <p:txBody>
          <a:bodyPr/>
          <a:lstStyle/>
          <a:p>
            <a:endParaRPr lang="en-US">
              <a:latin typeface="Calibri" pitchFamily="34" charset="0"/>
            </a:endParaRPr>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rPr>
              <a:t>PANCREAS </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080" name="Picture 2" descr="http://4.bp.blogspot.com/-62PeWxYcoLg/Tm-sBclvxOI/AAAAAAAAAZg/J5QXWVKEBXI/s1600/pancreas3.jpg"/>
          <p:cNvPicPr>
            <a:picLocks noChangeAspect="1" noChangeArrowheads="1"/>
          </p:cNvPicPr>
          <p:nvPr/>
        </p:nvPicPr>
        <p:blipFill>
          <a:blip r:embed="rId3" cstate="print"/>
          <a:srcRect r="79221" b="62155"/>
          <a:stretch>
            <a:fillRect/>
          </a:stretch>
        </p:blipFill>
        <p:spPr bwMode="auto">
          <a:xfrm>
            <a:off x="7737764" y="4083132"/>
            <a:ext cx="1219200" cy="1752600"/>
          </a:xfrm>
          <a:prstGeom prst="rect">
            <a:avLst/>
          </a:prstGeom>
          <a:noFill/>
          <a:ln w="9525">
            <a:solidFill>
              <a:schemeClr val="tx1"/>
            </a:solidFill>
            <a:miter lim="800000"/>
            <a:headEnd/>
            <a:tailEnd/>
          </a:ln>
        </p:spPr>
      </p:pic>
      <p:sp>
        <p:nvSpPr>
          <p:cNvPr id="2" name="Rectangle 1"/>
          <p:cNvSpPr/>
          <p:nvPr/>
        </p:nvSpPr>
        <p:spPr>
          <a:xfrm>
            <a:off x="249278" y="1037998"/>
            <a:ext cx="2553297" cy="707886"/>
          </a:xfrm>
          <a:prstGeom prst="rect">
            <a:avLst/>
          </a:prstGeom>
        </p:spPr>
        <p:txBody>
          <a:bodyPr wrap="squar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rPr>
              <a:t>LOCATION</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F844CA19-AD39-4FDD-AB11-B4E2CD18239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half" idx="1"/>
          </p:nvPr>
        </p:nvSpPr>
        <p:spPr>
          <a:xfrm>
            <a:off x="457200" y="1600200"/>
            <a:ext cx="2971800" cy="2438400"/>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800" dirty="0" smtClean="0"/>
              <a:t>It is divided into:</a:t>
            </a:r>
          </a:p>
          <a:p>
            <a:pPr lvl="1" fontAlgn="auto">
              <a:spcAft>
                <a:spcPts val="0"/>
              </a:spcAft>
              <a:buFont typeface="Wingdings" pitchFamily="2" charset="2"/>
              <a:buChar char="Ø"/>
              <a:defRPr/>
            </a:pPr>
            <a:r>
              <a:rPr lang="en-US" sz="2400" dirty="0" smtClean="0"/>
              <a:t>Head</a:t>
            </a:r>
          </a:p>
          <a:p>
            <a:pPr lvl="1" fontAlgn="auto">
              <a:spcAft>
                <a:spcPts val="0"/>
              </a:spcAft>
              <a:buFont typeface="Wingdings" pitchFamily="2" charset="2"/>
              <a:buChar char="Ø"/>
              <a:defRPr/>
            </a:pPr>
            <a:r>
              <a:rPr lang="en-US" sz="2400" dirty="0" smtClean="0"/>
              <a:t>Neck</a:t>
            </a:r>
          </a:p>
          <a:p>
            <a:pPr lvl="1" fontAlgn="auto">
              <a:spcAft>
                <a:spcPts val="0"/>
              </a:spcAft>
              <a:buFont typeface="Wingdings" pitchFamily="2" charset="2"/>
              <a:buChar char="Ø"/>
              <a:defRPr/>
            </a:pPr>
            <a:r>
              <a:rPr lang="en-US" sz="2400" dirty="0" smtClean="0"/>
              <a:t>Body</a:t>
            </a:r>
          </a:p>
          <a:p>
            <a:pPr lvl="1" fontAlgn="auto">
              <a:spcAft>
                <a:spcPts val="0"/>
              </a:spcAft>
              <a:buFont typeface="Wingdings" pitchFamily="2" charset="2"/>
              <a:buChar char="Ø"/>
              <a:defRPr/>
            </a:pPr>
            <a:r>
              <a:rPr lang="en-US" sz="2400" dirty="0" smtClean="0"/>
              <a:t>Tail</a:t>
            </a:r>
          </a:p>
          <a:p>
            <a:pPr fontAlgn="auto">
              <a:spcAft>
                <a:spcPts val="0"/>
              </a:spcAft>
              <a:buFont typeface="Arial" pitchFamily="34" charset="0"/>
              <a:buChar char="•"/>
              <a:defRPr/>
            </a:pPr>
            <a:endParaRPr lang="en-US" dirty="0" smtClean="0"/>
          </a:p>
        </p:txBody>
      </p:sp>
      <p:sp>
        <p:nvSpPr>
          <p:cNvPr id="14"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PANCREAS</a:t>
            </a:r>
            <a:r>
              <a:rPr lang="en-US" sz="4000" b="1" dirty="0" smtClean="0">
                <a:solidFill>
                  <a:srgbClr val="C00000"/>
                </a:solidFill>
                <a:effectLst>
                  <a:outerShdw blurRad="38100" dist="38100" dir="2700000" algn="tl">
                    <a:srgbClr val="000000">
                      <a:alpha val="43137"/>
                    </a:srgbClr>
                  </a:outerShdw>
                </a:effectLst>
                <a:latin typeface="+mn-lt"/>
                <a:cs typeface="+mn-cs"/>
              </a:rPr>
              <a:t> </a:t>
            </a:r>
            <a:endParaRPr lang="en-US" sz="40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4102" name="Picture 2" descr="C:\Documents and Settings\Free User\My Documents\My Pictures\der.png"/>
          <p:cNvPicPr>
            <a:picLocks noChangeAspect="1" noChangeArrowheads="1"/>
          </p:cNvPicPr>
          <p:nvPr/>
        </p:nvPicPr>
        <p:blipFill>
          <a:blip r:embed="rId2" cstate="print"/>
          <a:srcRect/>
          <a:stretch>
            <a:fillRect/>
          </a:stretch>
        </p:blipFill>
        <p:spPr bwMode="auto">
          <a:xfrm>
            <a:off x="3810000" y="1066800"/>
            <a:ext cx="4894263" cy="4578350"/>
          </a:xfrm>
          <a:prstGeom prst="rect">
            <a:avLst/>
          </a:prstGeom>
          <a:noFill/>
          <a:ln w="9525">
            <a:noFill/>
            <a:miter lim="800000"/>
            <a:headEnd/>
            <a:tailEnd/>
          </a:ln>
        </p:spPr>
      </p:pic>
      <p:sp>
        <p:nvSpPr>
          <p:cNvPr id="2" name="Rectangle 1"/>
          <p:cNvSpPr/>
          <p:nvPr/>
        </p:nvSpPr>
        <p:spPr>
          <a:xfrm>
            <a:off x="375033" y="965517"/>
            <a:ext cx="1509708" cy="707886"/>
          </a:xfrm>
          <a:prstGeom prst="rect">
            <a:avLst/>
          </a:prstGeom>
        </p:spPr>
        <p:txBody>
          <a:bodyPr wrap="non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cs typeface="+mn-cs"/>
              </a:rPr>
              <a:t>PARTS</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737CDB00-26F9-4764-9243-8BDECD39676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344385" y="427512"/>
            <a:ext cx="4465118" cy="3241963"/>
          </a:xfrm>
          <a:solidFill>
            <a:schemeClr val="accent2">
              <a:lumMod val="20000"/>
              <a:lumOff val="80000"/>
            </a:schemeClr>
          </a:solidFill>
          <a:ln>
            <a:solidFill>
              <a:schemeClr val="tx1"/>
            </a:solidFill>
          </a:ln>
        </p:spPr>
        <p:txBody>
          <a:bodyPr rtlCol="0">
            <a:no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Head </a:t>
            </a:r>
          </a:p>
          <a:p>
            <a:pPr fontAlgn="auto">
              <a:spcAft>
                <a:spcPts val="0"/>
              </a:spcAft>
              <a:buFont typeface="Arial" pitchFamily="34" charset="0"/>
              <a:buChar char="•"/>
              <a:defRPr/>
            </a:pPr>
            <a:r>
              <a:rPr lang="en-US" sz="2000" b="1" dirty="0" smtClean="0"/>
              <a:t>Disc shaped, lies within the concavity of the duodenum</a:t>
            </a:r>
          </a:p>
          <a:p>
            <a:pPr fontAlgn="auto">
              <a:spcAft>
                <a:spcPts val="0"/>
              </a:spcAft>
              <a:buFont typeface="Arial" pitchFamily="34" charset="0"/>
              <a:buChar char="•"/>
              <a:defRPr/>
            </a:pPr>
            <a:r>
              <a:rPr lang="en-US" sz="2000" b="1" dirty="0" smtClean="0"/>
              <a:t>Related to the 2</a:t>
            </a:r>
            <a:r>
              <a:rPr lang="en-US" sz="2000" b="1" baseline="30000" dirty="0" smtClean="0"/>
              <a:t>nd</a:t>
            </a:r>
            <a:r>
              <a:rPr lang="en-US" sz="2000" b="1" dirty="0" smtClean="0"/>
              <a:t> and 3</a:t>
            </a:r>
            <a:r>
              <a:rPr lang="en-US" sz="2000" b="1" baseline="30000" dirty="0" smtClean="0"/>
              <a:t>rd</a:t>
            </a:r>
            <a:r>
              <a:rPr lang="en-US" sz="2000" b="1" dirty="0" smtClean="0"/>
              <a:t> portions of the duodenum on the right &amp;  continues with the neck on the left</a:t>
            </a:r>
          </a:p>
          <a:p>
            <a:pPr fontAlgn="auto">
              <a:spcAft>
                <a:spcPts val="0"/>
              </a:spcAft>
              <a:buFont typeface="Arial" pitchFamily="34" charset="0"/>
              <a:buChar char="•"/>
              <a:defRPr/>
            </a:pPr>
            <a:r>
              <a:rPr lang="en-US" sz="2000" b="1" dirty="0" smtClean="0"/>
              <a:t>Includes </a:t>
            </a:r>
            <a:r>
              <a:rPr lang="en-US" sz="2000" b="1" dirty="0" err="1" smtClean="0"/>
              <a:t>uncinate</a:t>
            </a:r>
            <a:r>
              <a:rPr lang="en-US" sz="2000" b="1" dirty="0" smtClean="0"/>
              <a:t> process (part extending to the left behind the superior mesenteric vessels</a:t>
            </a:r>
            <a:r>
              <a:rPr lang="en-US" sz="2000" b="1" dirty="0" smtClean="0">
                <a:solidFill>
                  <a:schemeClr val="bg1"/>
                </a:solidFill>
              </a:rPr>
              <a:t>)</a:t>
            </a:r>
          </a:p>
        </p:txBody>
      </p:sp>
      <p:pic>
        <p:nvPicPr>
          <p:cNvPr id="512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975759" y="419595"/>
            <a:ext cx="3562596" cy="3332531"/>
          </a:xfrm>
          <a:prstGeom prst="rect">
            <a:avLst/>
          </a:prstGeom>
          <a:noFill/>
          <a:ln w="9525">
            <a:noFill/>
            <a:miter lim="800000"/>
            <a:headEnd/>
            <a:tailEnd/>
          </a:ln>
        </p:spPr>
      </p:pic>
      <p:sp>
        <p:nvSpPr>
          <p:cNvPr id="5" name="Shape 2"/>
          <p:cNvSpPr>
            <a:spLocks noGrp="1"/>
          </p:cNvSpPr>
          <p:nvPr>
            <p:ph sz="half" idx="1"/>
          </p:nvPr>
        </p:nvSpPr>
        <p:spPr>
          <a:xfrm>
            <a:off x="332509" y="3918857"/>
            <a:ext cx="8241476" cy="2363189"/>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Neck </a:t>
            </a:r>
          </a:p>
          <a:p>
            <a:pPr fontAlgn="auto">
              <a:spcAft>
                <a:spcPts val="0"/>
              </a:spcAft>
              <a:buFont typeface="Arial" pitchFamily="34" charset="0"/>
              <a:buChar char="•"/>
              <a:defRPr/>
            </a:pPr>
            <a:r>
              <a:rPr lang="en-US" sz="2000" b="1" dirty="0" smtClean="0"/>
              <a:t>The constricted portion connecting the head &amp; body</a:t>
            </a:r>
          </a:p>
          <a:p>
            <a:pPr fontAlgn="auto">
              <a:spcAft>
                <a:spcPts val="0"/>
              </a:spcAft>
              <a:buFont typeface="Arial" pitchFamily="34" charset="0"/>
              <a:buChar char="•"/>
              <a:defRPr/>
            </a:pPr>
            <a:r>
              <a:rPr lang="en-US" sz="2000" b="1" dirty="0" smtClean="0"/>
              <a:t>Lies in front of origin of superior mesenteric artery and the confluence of the portal vein</a:t>
            </a:r>
          </a:p>
          <a:p>
            <a:pPr fontAlgn="auto">
              <a:spcAft>
                <a:spcPts val="0"/>
              </a:spcAft>
              <a:buFont typeface="Arial" pitchFamily="34" charset="0"/>
              <a:buChar char="•"/>
              <a:defRPr/>
            </a:pPr>
            <a:r>
              <a:rPr lang="en-US" sz="2000" b="1" dirty="0" smtClean="0"/>
              <a:t>Its </a:t>
            </a:r>
            <a:r>
              <a:rPr lang="en-US" sz="2000" b="1" dirty="0" err="1" smtClean="0"/>
              <a:t>antero</a:t>
            </a:r>
            <a:r>
              <a:rPr lang="en-US" sz="2000" b="1" dirty="0" smtClean="0"/>
              <a:t>-superior surface supports the pylorus of the stomach </a:t>
            </a:r>
          </a:p>
          <a:p>
            <a:pPr fontAlgn="auto">
              <a:spcAft>
                <a:spcPts val="0"/>
              </a:spcAft>
              <a:buFont typeface="Arial" pitchFamily="34" charset="0"/>
              <a:buChar char="•"/>
              <a:defRPr/>
            </a:pPr>
            <a:r>
              <a:rPr lang="en-US" sz="2000" b="1" dirty="0" smtClean="0"/>
              <a:t>The superior mesenteric vessels emerge from its inferior border</a:t>
            </a:r>
          </a:p>
          <a:p>
            <a:pPr fontAlgn="auto">
              <a:spcAft>
                <a:spcPts val="0"/>
              </a:spcAft>
              <a:buFont typeface="Arial" pitchFamily="34" charset="0"/>
              <a:buChar char="•"/>
              <a:defRPr/>
            </a:pPr>
            <a:endParaRPr lang="en-US" sz="2400" b="1" dirty="0" smtClean="0">
              <a:solidFill>
                <a:schemeClr val="bg1"/>
              </a:solidFill>
            </a:endParaRPr>
          </a:p>
          <a:p>
            <a:pPr fontAlgn="auto">
              <a:spcAft>
                <a:spcPts val="0"/>
              </a:spcAft>
              <a:buFont typeface="Arial" pitchFamily="34" charset="0"/>
              <a:buChar char="•"/>
              <a:defRPr/>
            </a:pPr>
            <a:endParaRPr lang="en-US" sz="2400" b="1"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5</a:t>
            </a:fld>
            <a:endParaRPr lang="en-US"/>
          </a:p>
        </p:txBody>
      </p:sp>
      <p:sp>
        <p:nvSpPr>
          <p:cNvPr id="7" name="Oval 6"/>
          <p:cNvSpPr/>
          <p:nvPr/>
        </p:nvSpPr>
        <p:spPr>
          <a:xfrm>
            <a:off x="5925787" y="3408218"/>
            <a:ext cx="570016" cy="320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1211282" y="855023"/>
            <a:ext cx="3387437" cy="2814451"/>
          </a:xfrm>
          <a:solidFill>
            <a:schemeClr val="accent2">
              <a:lumMod val="20000"/>
              <a:lumOff val="80000"/>
            </a:schemeClr>
          </a:solidFill>
          <a:ln>
            <a:solidFill>
              <a:schemeClr val="tx1"/>
            </a:solidFill>
          </a:ln>
        </p:spPr>
        <p:txBody>
          <a:bodyPr rtlCol="0">
            <a:normAutofit lnSpcReduction="10000"/>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Body </a:t>
            </a:r>
          </a:p>
          <a:p>
            <a:pPr fontAlgn="auto">
              <a:spcAft>
                <a:spcPts val="0"/>
              </a:spcAft>
              <a:buFont typeface="Arial" pitchFamily="34" charset="0"/>
              <a:buChar char="•"/>
              <a:defRPr/>
            </a:pPr>
            <a:r>
              <a:rPr lang="en-US" sz="2000" b="1" dirty="0" smtClean="0"/>
              <a:t>It runs upward and to the left.</a:t>
            </a:r>
          </a:p>
          <a:p>
            <a:pPr fontAlgn="auto">
              <a:spcAft>
                <a:spcPts val="0"/>
              </a:spcAft>
              <a:buFont typeface="Arial" pitchFamily="34" charset="0"/>
              <a:buChar char="•"/>
              <a:defRPr/>
            </a:pPr>
            <a:r>
              <a:rPr lang="en-US" sz="2000" b="1" dirty="0" smtClean="0"/>
              <a:t>It is triangular in cross section.</a:t>
            </a:r>
          </a:p>
          <a:p>
            <a:pPr fontAlgn="auto">
              <a:spcAft>
                <a:spcPts val="0"/>
              </a:spcAft>
              <a:buFont typeface="Arial" pitchFamily="34" charset="0"/>
              <a:buChar char="•"/>
              <a:defRPr/>
            </a:pPr>
            <a:r>
              <a:rPr lang="en-US" sz="2000" b="1" dirty="0" smtClean="0"/>
              <a:t>The </a:t>
            </a:r>
            <a:r>
              <a:rPr lang="en-US" sz="2000" b="1" dirty="0" err="1" smtClean="0"/>
              <a:t>splenic</a:t>
            </a:r>
            <a:r>
              <a:rPr lang="en-US" sz="2000" b="1" dirty="0" smtClean="0"/>
              <a:t> vein is embedded in its posterior surface</a:t>
            </a:r>
          </a:p>
          <a:p>
            <a:pPr fontAlgn="auto">
              <a:spcAft>
                <a:spcPts val="0"/>
              </a:spcAft>
              <a:buFont typeface="Arial" pitchFamily="34" charset="0"/>
              <a:buChar char="•"/>
              <a:defRPr/>
            </a:pPr>
            <a:endParaRPr lang="en-US" b="1" dirty="0" smtClean="0">
              <a:solidFill>
                <a:schemeClr val="bg1"/>
              </a:solidFill>
            </a:endParaRPr>
          </a:p>
        </p:txBody>
      </p:sp>
      <p:sp>
        <p:nvSpPr>
          <p:cNvPr id="10244" name="Slide Number Placeholder 5"/>
          <p:cNvSpPr>
            <a:spLocks noGrp="1"/>
          </p:cNvSpPr>
          <p:nvPr>
            <p:ph type="sldNum" sz="quarter" idx="12"/>
          </p:nvPr>
        </p:nvSpPr>
        <p:spPr/>
        <p:txBody>
          <a:bodyPr/>
          <a:lstStyle/>
          <a:p>
            <a:pPr>
              <a:defRPr/>
            </a:pPr>
            <a:fld id="{225A3452-B5D7-4BBE-85AE-CEE420B24E72}" type="slidenum">
              <a:rPr lang="en-US"/>
              <a:pPr>
                <a:defRPr/>
              </a:pPr>
              <a:t>6</a:t>
            </a:fld>
            <a:endParaRPr lang="en-US"/>
          </a:p>
        </p:txBody>
      </p:sp>
      <p:cxnSp>
        <p:nvCxnSpPr>
          <p:cNvPr id="9" name="Straight Arrow Connector 8"/>
          <p:cNvCxnSpPr/>
          <p:nvPr/>
        </p:nvCxnSpPr>
        <p:spPr bwMode="auto">
          <a:xfrm rot="16200000" flipV="1">
            <a:off x="7452519" y="3429794"/>
            <a:ext cx="215900" cy="71438"/>
          </a:xfrm>
          <a:prstGeom prst="straightConnector1">
            <a:avLst/>
          </a:prstGeom>
          <a:solidFill>
            <a:schemeClr val="accent1"/>
          </a:solidFill>
          <a:ln w="9525" cap="flat" cmpd="sng" algn="ctr">
            <a:solidFill>
              <a:schemeClr val="tx1">
                <a:lumMod val="10000"/>
              </a:schemeClr>
            </a:solidFill>
            <a:prstDash val="solid"/>
            <a:round/>
            <a:headEnd type="none" w="med" len="med"/>
            <a:tailEnd type="arrow"/>
          </a:ln>
          <a:effectLst/>
        </p:spPr>
      </p:cxnSp>
      <p:pic>
        <p:nvPicPr>
          <p:cNvPr id="717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714510" y="648954"/>
            <a:ext cx="3491345" cy="3265435"/>
          </a:xfrm>
          <a:prstGeom prst="rect">
            <a:avLst/>
          </a:prstGeom>
          <a:noFill/>
          <a:ln w="9525">
            <a:noFill/>
            <a:miter lim="800000"/>
            <a:headEnd/>
            <a:tailEnd/>
          </a:ln>
        </p:spPr>
      </p:pic>
      <p:sp>
        <p:nvSpPr>
          <p:cNvPr id="8" name="Content Placeholder 2"/>
          <p:cNvSpPr txBox="1">
            <a:spLocks/>
          </p:cNvSpPr>
          <p:nvPr/>
        </p:nvSpPr>
        <p:spPr>
          <a:xfrm>
            <a:off x="580900" y="4032190"/>
            <a:ext cx="8052461" cy="2036102"/>
          </a:xfrm>
          <a:prstGeom prst="rect">
            <a:avLst/>
          </a:prstGeom>
          <a:solidFill>
            <a:schemeClr val="accent2">
              <a:lumMod val="20000"/>
              <a:lumOff val="80000"/>
            </a:schemeClr>
          </a:solidFill>
          <a:ln>
            <a:solidFill>
              <a:schemeClr val="tx1"/>
            </a:solidFill>
          </a:ln>
        </p:spPr>
        <p:txBody>
          <a:bodyPr>
            <a:normAutofit/>
          </a:bodyPr>
          <a:lstStyle/>
          <a:p>
            <a:pPr marL="342900" indent="-342900" algn="ctr" fontAlgn="auto">
              <a:spcBef>
                <a:spcPct val="2000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mn-lt"/>
              </a:rPr>
              <a:t>Tail </a:t>
            </a:r>
          </a:p>
          <a:p>
            <a:pPr marL="342900" indent="-342900" fontAlgn="auto">
              <a:spcBef>
                <a:spcPct val="20000"/>
              </a:spcBef>
              <a:spcAft>
                <a:spcPts val="0"/>
              </a:spcAft>
              <a:buFont typeface="Arial" pitchFamily="34" charset="0"/>
              <a:buChar char="•"/>
              <a:defRPr/>
            </a:pPr>
            <a:r>
              <a:rPr lang="en-US" sz="2000" b="1" dirty="0" smtClean="0">
                <a:latin typeface="+mn-lt"/>
                <a:cs typeface="+mn-cs"/>
              </a:rPr>
              <a:t>Narrow</a:t>
            </a:r>
            <a:r>
              <a:rPr lang="en-US" sz="2000" b="1" dirty="0">
                <a:latin typeface="+mn-lt"/>
                <a:cs typeface="+mn-cs"/>
              </a:rPr>
              <a:t>, short </a:t>
            </a:r>
            <a:r>
              <a:rPr lang="en-US" sz="2000" b="1" dirty="0" smtClean="0">
                <a:latin typeface="+mn-lt"/>
                <a:cs typeface="+mn-cs"/>
              </a:rPr>
              <a:t>segment, ending at </a:t>
            </a:r>
            <a:r>
              <a:rPr lang="en-US" sz="2000" b="1" dirty="0">
                <a:latin typeface="+mn-lt"/>
                <a:cs typeface="+mn-cs"/>
              </a:rPr>
              <a:t>the </a:t>
            </a:r>
            <a:r>
              <a:rPr lang="en-US" sz="2000" b="1" dirty="0" err="1">
                <a:latin typeface="+mn-lt"/>
                <a:cs typeface="+mn-cs"/>
              </a:rPr>
              <a:t>splenic</a:t>
            </a:r>
            <a:r>
              <a:rPr lang="en-US" sz="2000" b="1" dirty="0">
                <a:latin typeface="+mn-lt"/>
                <a:cs typeface="+mn-cs"/>
              </a:rPr>
              <a:t> </a:t>
            </a:r>
            <a:r>
              <a:rPr lang="en-US" sz="2000" b="1" dirty="0" err="1">
                <a:latin typeface="+mn-lt"/>
                <a:cs typeface="+mn-cs"/>
              </a:rPr>
              <a:t>hilum</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a:latin typeface="+mn-lt"/>
                <a:cs typeface="+mn-cs"/>
              </a:rPr>
              <a:t>Lies in the </a:t>
            </a:r>
            <a:r>
              <a:rPr lang="en-US" sz="2000" b="1" dirty="0" err="1">
                <a:latin typeface="+mn-lt"/>
                <a:cs typeface="+mn-cs"/>
              </a:rPr>
              <a:t>splenicorenal</a:t>
            </a:r>
            <a:r>
              <a:rPr lang="en-US" sz="2000" b="1" dirty="0">
                <a:latin typeface="+mn-lt"/>
                <a:cs typeface="+mn-cs"/>
              </a:rPr>
              <a:t> </a:t>
            </a:r>
            <a:r>
              <a:rPr lang="en-US" sz="2000" b="1" dirty="0" smtClean="0">
                <a:latin typeface="+mn-lt"/>
                <a:cs typeface="+mn-cs"/>
              </a:rPr>
              <a:t>ligament (may get injured during </a:t>
            </a:r>
            <a:r>
              <a:rPr lang="en-US" sz="2000" b="1" dirty="0" err="1" smtClean="0">
                <a:latin typeface="+mn-lt"/>
                <a:cs typeface="+mn-cs"/>
              </a:rPr>
              <a:t>splenectomy</a:t>
            </a:r>
            <a:r>
              <a:rPr lang="en-US" sz="2000" b="1" dirty="0" smtClean="0">
                <a:latin typeface="+mn-lt"/>
                <a:cs typeface="+mn-cs"/>
              </a:rPr>
              <a:t>), </a:t>
            </a:r>
            <a:r>
              <a:rPr lang="en-US" sz="2000" b="1" dirty="0" smtClean="0">
                <a:latin typeface="+mn-lt"/>
              </a:rPr>
              <a:t>at the level of the T12 vertebra</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err="1" smtClean="0">
                <a:latin typeface="+mn-lt"/>
                <a:cs typeface="+mn-cs"/>
              </a:rPr>
              <a:t>Anteriorly</a:t>
            </a:r>
            <a:r>
              <a:rPr lang="en-US" sz="2000" b="1" dirty="0">
                <a:latin typeface="+mn-lt"/>
                <a:cs typeface="+mn-cs"/>
              </a:rPr>
              <a:t>, related to </a:t>
            </a:r>
            <a:r>
              <a:rPr lang="en-US" sz="2000" b="1" dirty="0" err="1">
                <a:latin typeface="+mn-lt"/>
                <a:cs typeface="+mn-cs"/>
              </a:rPr>
              <a:t>splenic</a:t>
            </a:r>
            <a:r>
              <a:rPr lang="en-US" sz="2000" b="1" dirty="0">
                <a:latin typeface="+mn-lt"/>
                <a:cs typeface="+mn-cs"/>
              </a:rPr>
              <a:t> flexure of colon</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1021278" y="2140529"/>
            <a:ext cx="2966852" cy="2098964"/>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400" b="1" dirty="0" smtClean="0"/>
              <a:t>Stomach separated by lesser sac</a:t>
            </a:r>
          </a:p>
          <a:p>
            <a:pPr fontAlgn="auto">
              <a:spcAft>
                <a:spcPts val="0"/>
              </a:spcAft>
              <a:buFont typeface="Arial" pitchFamily="34" charset="0"/>
              <a:buChar char="•"/>
              <a:defRPr/>
            </a:pPr>
            <a:r>
              <a:rPr lang="en-US" sz="2400" b="1" dirty="0" smtClean="0"/>
              <a:t>Transverse colon &amp; transverse </a:t>
            </a:r>
            <a:r>
              <a:rPr lang="en-US" sz="2400" b="1" dirty="0" err="1" smtClean="0"/>
              <a:t>mesocolon</a:t>
            </a:r>
            <a:endParaRPr lang="en-US" sz="2400" b="1" dirty="0" smtClean="0"/>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Anterior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9222" name="Picture 2" descr="http://www.endocrinediseases.org/neuroendocrine/img/pic_abdominal_anatomy.jpg"/>
          <p:cNvPicPr>
            <a:picLocks noChangeAspect="1" noChangeArrowheads="1"/>
          </p:cNvPicPr>
          <p:nvPr/>
        </p:nvPicPr>
        <p:blipFill>
          <a:blip r:embed="rId2" cstate="print"/>
          <a:srcRect l="13218" r="10639" b="20971"/>
          <a:stretch>
            <a:fillRect/>
          </a:stretch>
        </p:blipFill>
        <p:spPr bwMode="auto">
          <a:xfrm>
            <a:off x="4120738" y="1432955"/>
            <a:ext cx="3716977" cy="3673434"/>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
          <p:cNvSpPr>
            <a:spLocks noGrp="1"/>
          </p:cNvSpPr>
          <p:nvPr>
            <p:ph sz="half" idx="1"/>
          </p:nvPr>
        </p:nvSpPr>
        <p:spPr>
          <a:xfrm>
            <a:off x="878769" y="1434297"/>
            <a:ext cx="3372592" cy="2793320"/>
          </a:xfrm>
          <a:solidFill>
            <a:schemeClr val="accent2">
              <a:lumMod val="20000"/>
              <a:lumOff val="80000"/>
            </a:schemeClr>
          </a:solidFill>
          <a:ln>
            <a:solidFill>
              <a:schemeClr val="tx1"/>
            </a:solidFill>
          </a:ln>
        </p:spPr>
        <p:txBody>
          <a:bodyPr rtlCol="0">
            <a:normAutofit/>
          </a:bodyPr>
          <a:lstStyle/>
          <a:p>
            <a:pPr fontAlgn="auto">
              <a:lnSpc>
                <a:spcPct val="90000"/>
              </a:lnSpc>
              <a:spcAft>
                <a:spcPts val="0"/>
              </a:spcAft>
              <a:buFont typeface="Arial" pitchFamily="34" charset="0"/>
              <a:buChar char="•"/>
              <a:defRPr/>
            </a:pPr>
            <a:r>
              <a:rPr lang="en-US" sz="2000" b="1" dirty="0" smtClean="0"/>
              <a:t>Bile duct, portal &amp; </a:t>
            </a:r>
            <a:r>
              <a:rPr lang="en-US" sz="2000" b="1" dirty="0" err="1" smtClean="0"/>
              <a:t>splenic</a:t>
            </a:r>
            <a:r>
              <a:rPr lang="en-US" sz="2000" b="1" dirty="0" smtClean="0"/>
              <a:t> veins, inferior vena cava, aorta  &amp; origin of superior mesenteric artery</a:t>
            </a:r>
          </a:p>
          <a:p>
            <a:pPr fontAlgn="auto">
              <a:lnSpc>
                <a:spcPct val="90000"/>
              </a:lnSpc>
              <a:spcAft>
                <a:spcPts val="0"/>
              </a:spcAft>
              <a:buFont typeface="Arial" pitchFamily="34" charset="0"/>
              <a:buChar char="•"/>
              <a:defRPr/>
            </a:pPr>
            <a:r>
              <a:rPr lang="en-US" sz="2000" b="1" dirty="0" smtClean="0"/>
              <a:t>Left </a:t>
            </a:r>
            <a:r>
              <a:rPr lang="en-US" sz="2000" b="1" dirty="0" err="1" smtClean="0"/>
              <a:t>psoas</a:t>
            </a:r>
            <a:r>
              <a:rPr lang="en-US" sz="2000" b="1" dirty="0" smtClean="0"/>
              <a:t> muscle, left adrenal gland, left renal vessels &amp; upper 1/3</a:t>
            </a:r>
            <a:r>
              <a:rPr lang="en-US" sz="2000" b="1" baseline="30000" dirty="0" smtClean="0"/>
              <a:t>rd</a:t>
            </a:r>
            <a:r>
              <a:rPr lang="en-US" sz="2000" b="1" dirty="0" smtClean="0"/>
              <a:t> of left kidney</a:t>
            </a:r>
          </a:p>
          <a:p>
            <a:pPr fontAlgn="auto">
              <a:lnSpc>
                <a:spcPct val="90000"/>
              </a:lnSpc>
              <a:spcAft>
                <a:spcPts val="0"/>
              </a:spcAft>
              <a:buFont typeface="Arial" pitchFamily="34" charset="0"/>
              <a:buChar char="•"/>
              <a:defRPr/>
            </a:pPr>
            <a:r>
              <a:rPr lang="en-US" sz="2000" b="1" dirty="0" err="1" smtClean="0"/>
              <a:t>Hilum</a:t>
            </a:r>
            <a:r>
              <a:rPr lang="en-US" sz="2000" b="1" dirty="0" smtClean="0"/>
              <a:t> of the spleen.</a:t>
            </a:r>
          </a:p>
        </p:txBody>
      </p:sp>
      <p:pic>
        <p:nvPicPr>
          <p:cNvPr id="10243" name="Picture 2" descr="C:\Documents and Settings\User\My Documents\pituit.gland(2)\scan0027.jpg"/>
          <p:cNvPicPr>
            <a:picLocks noGrp="1" noChangeAspect="1" noChangeArrowheads="1"/>
          </p:cNvPicPr>
          <p:nvPr>
            <p:ph sz="half" idx="2"/>
          </p:nvPr>
        </p:nvPicPr>
        <p:blipFill>
          <a:blip r:embed="rId2" cstate="print">
            <a:lum bright="-20000" contrast="20000"/>
          </a:blip>
          <a:srcRect l="1818"/>
          <a:stretch>
            <a:fillRect/>
          </a:stretch>
        </p:blipFill>
        <p:spPr>
          <a:xfrm>
            <a:off x="4441370" y="1205222"/>
            <a:ext cx="3823855" cy="3470942"/>
          </a:xfrm>
        </p:spPr>
      </p:pic>
      <p:sp>
        <p:nvSpPr>
          <p:cNvPr id="5"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Posterior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47" name="Picture 2" descr="http://www.kestrelstudio.com/portfolio/medical-illustration/anatomical/images/duodenum-pancreas-post.jpg"/>
          <p:cNvPicPr>
            <a:picLocks noChangeAspect="1" noChangeArrowheads="1"/>
          </p:cNvPicPr>
          <p:nvPr/>
        </p:nvPicPr>
        <p:blipFill>
          <a:blip r:embed="rId3" cstate="print"/>
          <a:srcRect l="3999" t="14000" r="3999" b="16000"/>
          <a:stretch>
            <a:fillRect/>
          </a:stretch>
        </p:blipFill>
        <p:spPr bwMode="auto">
          <a:xfrm>
            <a:off x="5199413" y="4669972"/>
            <a:ext cx="2203450" cy="1676400"/>
          </a:xfrm>
          <a:prstGeom prst="rect">
            <a:avLst/>
          </a:prstGeom>
          <a:noFill/>
          <a:ln w="9525">
            <a:solidFill>
              <a:schemeClr val="tx1"/>
            </a:solidFill>
            <a:miter lim="800000"/>
            <a:headEnd/>
            <a:tailEnd/>
          </a:ln>
        </p:spPr>
      </p:pic>
      <p:pic>
        <p:nvPicPr>
          <p:cNvPr id="10248" name="Picture 4" descr="http://www.kestrelstudio.com/portfolio/medical-illustration/anatomical/images/duodenum-pancreas-ant-thumb.jpg"/>
          <p:cNvPicPr>
            <a:picLocks noChangeAspect="1" noChangeArrowheads="1"/>
          </p:cNvPicPr>
          <p:nvPr/>
        </p:nvPicPr>
        <p:blipFill>
          <a:blip r:embed="rId4" cstate="print"/>
          <a:srcRect t="12000" b="12000"/>
          <a:stretch>
            <a:fillRect/>
          </a:stretch>
        </p:blipFill>
        <p:spPr bwMode="auto">
          <a:xfrm>
            <a:off x="2319523" y="4681847"/>
            <a:ext cx="2205038" cy="16764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2"/>
          <p:cNvSpPr>
            <a:spLocks noGrp="1"/>
          </p:cNvSpPr>
          <p:nvPr>
            <p:ph sz="half" idx="1"/>
          </p:nvPr>
        </p:nvSpPr>
        <p:spPr>
          <a:xfrm>
            <a:off x="228600" y="990600"/>
            <a:ext cx="4953000" cy="5645150"/>
          </a:xfrm>
          <a:solidFill>
            <a:schemeClr val="accent2">
              <a:lumMod val="20000"/>
              <a:lumOff val="80000"/>
            </a:schemeClr>
          </a:solidFill>
          <a:ln>
            <a:solidFill>
              <a:schemeClr val="tx1"/>
            </a:solidFill>
          </a:ln>
        </p:spPr>
        <p:txBody>
          <a:bodyPr rtlCol="0">
            <a:normAutofit lnSpcReduction="10000"/>
          </a:bodyPr>
          <a:lstStyle/>
          <a:p>
            <a:pPr fontAlgn="auto">
              <a:lnSpc>
                <a:spcPct val="90000"/>
              </a:lnSpc>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Main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Wirsung</a:t>
            </a:r>
            <a:r>
              <a:rPr lang="en-US" sz="2400" dirty="0" smtClean="0">
                <a:effectLst>
                  <a:outerShdw blurRad="38100" dist="38100" dir="2700000" algn="tl">
                    <a:srgbClr val="000000">
                      <a:alpha val="43137"/>
                    </a:srgbClr>
                  </a:outerShdw>
                </a:effectLst>
              </a:rPr>
              <a:t>) runs the entire length of pancreas beginning from the tail.  </a:t>
            </a:r>
          </a:p>
          <a:p>
            <a:pPr lvl="1" fontAlgn="auto">
              <a:lnSpc>
                <a:spcPct val="90000"/>
              </a:lnSpc>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receives many tributaries from tail, body, neck, inferior portion of head &amp; </a:t>
            </a:r>
            <a:r>
              <a:rPr lang="en-US" sz="2000" b="1" dirty="0" err="1" smtClean="0">
                <a:effectLst>
                  <a:outerShdw blurRad="38100" dist="38100" dir="2700000" algn="tl">
                    <a:srgbClr val="000000">
                      <a:alpha val="43137"/>
                    </a:srgbClr>
                  </a:outerShdw>
                </a:effectLst>
              </a:rPr>
              <a:t>uncinate</a:t>
            </a:r>
            <a:r>
              <a:rPr lang="en-US" sz="2000" b="1" dirty="0" smtClean="0">
                <a:effectLst>
                  <a:outerShdw blurRad="38100" dist="38100" dir="2700000" algn="tl">
                    <a:srgbClr val="000000">
                      <a:alpha val="43137"/>
                    </a:srgbClr>
                  </a:outerShdw>
                </a:effectLst>
              </a:rPr>
              <a:t> process.</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Joins common bile duct &amp; together they open into a small </a:t>
            </a:r>
            <a:r>
              <a:rPr lang="en-US" sz="2000" b="1" dirty="0" err="1" smtClean="0">
                <a:effectLst>
                  <a:outerShdw blurRad="38100" dist="38100" dir="2700000" algn="tl">
                    <a:srgbClr val="000000">
                      <a:alpha val="43137"/>
                    </a:srgbClr>
                  </a:outerShdw>
                </a:effectLst>
              </a:rPr>
              <a:t>hepatopancreatic</a:t>
            </a:r>
            <a:r>
              <a:rPr lang="en-US" sz="2000" b="1" dirty="0" smtClean="0">
                <a:effectLst>
                  <a:outerShdw blurRad="38100" dist="38100" dir="2700000" algn="tl">
                    <a:srgbClr val="000000">
                      <a:alpha val="43137"/>
                    </a:srgbClr>
                  </a:outerShdw>
                </a:effectLst>
              </a:rPr>
              <a:t> ampulla (Ampulla of </a:t>
            </a:r>
            <a:r>
              <a:rPr lang="en-US" sz="2000" b="1" dirty="0" err="1" smtClean="0">
                <a:effectLst>
                  <a:outerShdw blurRad="38100" dist="38100" dir="2700000" algn="tl">
                    <a:srgbClr val="000000">
                      <a:alpha val="43137"/>
                    </a:srgbClr>
                  </a:outerShdw>
                </a:effectLst>
              </a:rPr>
              <a:t>Vater</a:t>
            </a:r>
            <a:r>
              <a:rPr lang="en-US" sz="2000" b="1" dirty="0" smtClean="0">
                <a:effectLst>
                  <a:outerShdw blurRad="38100" dist="38100" dir="2700000" algn="tl">
                    <a:srgbClr val="000000">
                      <a:alpha val="43137"/>
                    </a:srgbClr>
                  </a:outerShdw>
                </a:effectLst>
              </a:rPr>
              <a:t>) in the duodenal wall</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The </a:t>
            </a:r>
            <a:r>
              <a:rPr lang="en-US" sz="2000" b="1" dirty="0" err="1" smtClean="0">
                <a:effectLst>
                  <a:outerShdw blurRad="38100" dist="38100" dir="2700000" algn="tl">
                    <a:srgbClr val="000000">
                      <a:alpha val="43137"/>
                    </a:srgbClr>
                  </a:outerShdw>
                </a:effectLst>
              </a:rPr>
              <a:t>ampulla</a:t>
            </a:r>
            <a:r>
              <a:rPr lang="en-US" sz="2000" b="1" dirty="0" smtClean="0">
                <a:effectLst>
                  <a:outerShdw blurRad="38100" dist="38100" dir="2700000" algn="tl">
                    <a:srgbClr val="000000">
                      <a:alpha val="43137"/>
                    </a:srgbClr>
                  </a:outerShdw>
                </a:effectLst>
              </a:rPr>
              <a:t> opens into the lumen of the duodenum by means of a small Papilla, (Major duodenal papilla). </a:t>
            </a:r>
          </a:p>
          <a:p>
            <a:pPr fontAlgn="auto">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Accessory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Santorini</a:t>
            </a:r>
            <a:r>
              <a:rPr lang="en-US" sz="2400" dirty="0" smtClean="0">
                <a:effectLst>
                  <a:outerShdw blurRad="38100" dist="38100" dir="2700000" algn="tl">
                    <a:srgbClr val="000000">
                      <a:alpha val="43137"/>
                    </a:srgbClr>
                  </a:outerShdw>
                </a:effectLst>
              </a:rPr>
              <a:t>) drains superior portion of the head</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empties separately into 2</a:t>
            </a:r>
            <a:r>
              <a:rPr lang="en-US" sz="2000" b="1" baseline="30000" dirty="0" smtClean="0">
                <a:effectLst>
                  <a:outerShdw blurRad="38100" dist="38100" dir="2700000" algn="tl">
                    <a:srgbClr val="000000">
                      <a:alpha val="43137"/>
                    </a:srgbClr>
                  </a:outerShdw>
                </a:effectLst>
              </a:rPr>
              <a:t>nd</a:t>
            </a:r>
            <a:r>
              <a:rPr lang="en-US" sz="2000" b="1" dirty="0" smtClean="0">
                <a:effectLst>
                  <a:outerShdw blurRad="38100" dist="38100" dir="2700000" algn="tl">
                    <a:srgbClr val="000000">
                      <a:alpha val="43137"/>
                    </a:srgbClr>
                  </a:outerShdw>
                </a:effectLst>
              </a:rPr>
              <a:t> portion of duodenum at (minor duodenal papilla)</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p:txBody>
      </p:sp>
      <p:sp>
        <p:nvSpPr>
          <p:cNvPr id="9"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cs typeface="+mn-cs"/>
              </a:rPr>
              <a:t>Pancreatic </a:t>
            </a:r>
            <a:r>
              <a:rPr lang="en-US" sz="3600" b="1" dirty="0">
                <a:solidFill>
                  <a:schemeClr val="bg1"/>
                </a:solidFill>
                <a:effectLst>
                  <a:outerShdw blurRad="38100" dist="38100" dir="2700000" algn="tl">
                    <a:srgbClr val="000000">
                      <a:alpha val="43137"/>
                    </a:srgbClr>
                  </a:outerShdw>
                </a:effectLst>
              </a:rPr>
              <a:t>Ducts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1270" name="Picture 2" descr="C:\Documents and Settings\Free User\My Documents\My Pictures\Image483.gif"/>
          <p:cNvPicPr>
            <a:picLocks noChangeAspect="1" noChangeArrowheads="1"/>
          </p:cNvPicPr>
          <p:nvPr/>
        </p:nvPicPr>
        <p:blipFill>
          <a:blip r:embed="rId2" cstate="print"/>
          <a:srcRect/>
          <a:stretch>
            <a:fillRect/>
          </a:stretch>
        </p:blipFill>
        <p:spPr bwMode="auto">
          <a:xfrm>
            <a:off x="5283200" y="1143000"/>
            <a:ext cx="3378200" cy="2667000"/>
          </a:xfrm>
          <a:prstGeom prst="rect">
            <a:avLst/>
          </a:prstGeom>
          <a:noFill/>
          <a:ln w="9525">
            <a:solidFill>
              <a:schemeClr val="tx1"/>
            </a:solidFill>
            <a:miter lim="800000"/>
            <a:headEnd/>
            <a:tailEnd/>
          </a:ln>
        </p:spPr>
      </p:pic>
      <p:pic>
        <p:nvPicPr>
          <p:cNvPr id="11271" name="Picture 3" descr="C:\Documents and Settings\Free User\My Documents\My Pictures\zaxs.jpg"/>
          <p:cNvPicPr>
            <a:picLocks noChangeAspect="1" noChangeArrowheads="1"/>
          </p:cNvPicPr>
          <p:nvPr/>
        </p:nvPicPr>
        <p:blipFill>
          <a:blip r:embed="rId3" cstate="print"/>
          <a:srcRect b="5438"/>
          <a:stretch>
            <a:fillRect/>
          </a:stretch>
        </p:blipFill>
        <p:spPr bwMode="auto">
          <a:xfrm>
            <a:off x="5334000" y="3933825"/>
            <a:ext cx="3352800" cy="2543175"/>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1592</Words>
  <Application>Microsoft Office PowerPoint</Application>
  <PresentationFormat>On-screen Show (4:3)</PresentationFormat>
  <Paragraphs>177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 System</dc:title>
  <dc:creator>Dr. Zeenat Zaidi</dc:creator>
  <cp:lastModifiedBy>Jamila hafizelmedany</cp:lastModifiedBy>
  <cp:revision>74</cp:revision>
  <dcterms:created xsi:type="dcterms:W3CDTF">2010-12-06T05:21:57Z</dcterms:created>
  <dcterms:modified xsi:type="dcterms:W3CDTF">2014-11-18T07:28:54Z</dcterms:modified>
</cp:coreProperties>
</file>