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4" r:id="rId2"/>
    <p:sldId id="302" r:id="rId3"/>
    <p:sldId id="256" r:id="rId4"/>
    <p:sldId id="258" r:id="rId5"/>
    <p:sldId id="260" r:id="rId6"/>
    <p:sldId id="261" r:id="rId7"/>
    <p:sldId id="262" r:id="rId8"/>
    <p:sldId id="263" r:id="rId9"/>
    <p:sldId id="266" r:id="rId10"/>
    <p:sldId id="305" r:id="rId11"/>
    <p:sldId id="295" r:id="rId12"/>
    <p:sldId id="268" r:id="rId13"/>
    <p:sldId id="269" r:id="rId14"/>
    <p:sldId id="308" r:id="rId15"/>
    <p:sldId id="284" r:id="rId16"/>
    <p:sldId id="285" r:id="rId17"/>
    <p:sldId id="303" r:id="rId18"/>
    <p:sldId id="274" r:id="rId19"/>
    <p:sldId id="288" r:id="rId20"/>
    <p:sldId id="290" r:id="rId21"/>
    <p:sldId id="291" r:id="rId22"/>
    <p:sldId id="292" r:id="rId23"/>
    <p:sldId id="298" r:id="rId24"/>
    <p:sldId id="293" r:id="rId25"/>
    <p:sldId id="294" r:id="rId26"/>
    <p:sldId id="275" r:id="rId27"/>
    <p:sldId id="296" r:id="rId28"/>
    <p:sldId id="300" r:id="rId29"/>
    <p:sldId id="301" r:id="rId30"/>
    <p:sldId id="309" r:id="rId3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anklin Gothic Medium" panose="020B0603020102020204" pitchFamily="34" charset="0"/>
      <p:regular r:id="rId38"/>
      <p:italic r:id="rId3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91719B8-17AB-45DC-8D15-294183C49D8C}">
          <p14:sldIdLst>
            <p14:sldId id="304"/>
            <p14:sldId id="302"/>
            <p14:sldId id="256"/>
            <p14:sldId id="258"/>
            <p14:sldId id="260"/>
            <p14:sldId id="261"/>
            <p14:sldId id="262"/>
            <p14:sldId id="263"/>
            <p14:sldId id="266"/>
            <p14:sldId id="305"/>
            <p14:sldId id="295"/>
            <p14:sldId id="268"/>
            <p14:sldId id="269"/>
            <p14:sldId id="308"/>
            <p14:sldId id="284"/>
            <p14:sldId id="285"/>
            <p14:sldId id="303"/>
            <p14:sldId id="274"/>
            <p14:sldId id="288"/>
            <p14:sldId id="290"/>
            <p14:sldId id="291"/>
            <p14:sldId id="292"/>
            <p14:sldId id="298"/>
            <p14:sldId id="293"/>
            <p14:sldId id="294"/>
            <p14:sldId id="275"/>
            <p14:sldId id="296"/>
            <p14:sldId id="300"/>
            <p14:sldId id="301"/>
            <p14:sldId id="309"/>
          </p14:sldIdLst>
        </p14:section>
        <p14:section name="مقطع بدون عنوان" id="{7067E57A-B194-477A-B7E4-37FCDB8987F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380"/>
    <p:restoredTop sz="94660"/>
  </p:normalViewPr>
  <p:slideViewPr>
    <p:cSldViewPr>
      <p:cViewPr>
        <p:scale>
          <a:sx n="77" d="100"/>
          <a:sy n="77" d="100"/>
        </p:scale>
        <p:origin x="-85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6E3A9-AFD3-4D40-A77E-0C4B5551CEB3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5D3C-8A8E-41B1-8A67-111763B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7256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23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/>
          <a:lstStyle>
            <a:lvl1pPr algn="l">
              <a:defRPr sz="1200"/>
            </a:lvl1pPr>
          </a:lstStyle>
          <a:p>
            <a:fld id="{EF1064EA-D680-4C67-B32C-6D9CCA903EFC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7256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23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1" anchor="b"/>
          <a:lstStyle>
            <a:lvl1pPr algn="l">
              <a:defRPr sz="1200"/>
            </a:lvl1pPr>
          </a:lstStyle>
          <a:p>
            <a:fld id="{78156815-F063-4968-B243-0DEBAC2566B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4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77" tIns="46589" rIns="93177" bIns="46589"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824" tIns="46913" rIns="93824" bIns="46913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81838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24" tIns="46913" rIns="93824" bIns="46913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279067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3824" tIns="46913" rIns="93824" bIns="46913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146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4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8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0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4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6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8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11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9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61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8462-8044-46F3-BF0B-9F5FFEA5B143}" type="datetimeFigureOut">
              <a:rPr lang="ar-SA" smtClean="0"/>
              <a:pPr/>
              <a:t>02/03/1438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0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5696" y="836712"/>
            <a:ext cx="5472608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ANEMIA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5616" y="3933056"/>
            <a:ext cx="6984776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i="1" dirty="0" smtClean="0">
                <a:solidFill>
                  <a:srgbClr val="C00000"/>
                </a:solidFill>
              </a:rPr>
              <a:t>DR. FATMA AL-QAHTANI</a:t>
            </a:r>
          </a:p>
          <a:p>
            <a:pPr algn="ctr" rtl="0"/>
            <a:r>
              <a:rPr lang="en-US" sz="2400" b="1" dirty="0" smtClean="0">
                <a:solidFill>
                  <a:srgbClr val="002060"/>
                </a:solidFill>
              </a:rPr>
              <a:t>Head of </a:t>
            </a:r>
            <a:r>
              <a:rPr lang="en-US" sz="2400" b="1" dirty="0" err="1" smtClean="0">
                <a:solidFill>
                  <a:srgbClr val="002060"/>
                </a:solidFill>
              </a:rPr>
              <a:t>Haematology</a:t>
            </a:r>
            <a:r>
              <a:rPr lang="en-US" sz="2400" b="1" dirty="0" smtClean="0">
                <a:solidFill>
                  <a:srgbClr val="002060"/>
                </a:solidFill>
              </a:rPr>
              <a:t> Unit</a:t>
            </a:r>
          </a:p>
          <a:p>
            <a:pPr algn="ctr" rtl="0"/>
            <a:r>
              <a:rPr lang="en-US" sz="2400" b="1" dirty="0" smtClean="0">
                <a:solidFill>
                  <a:srgbClr val="002060"/>
                </a:solidFill>
              </a:rPr>
              <a:t>Assistant Professor &amp; Consultant </a:t>
            </a:r>
            <a:r>
              <a:rPr lang="en-US" sz="2400" b="1" dirty="0" err="1" smtClean="0">
                <a:solidFill>
                  <a:srgbClr val="002060"/>
                </a:solidFill>
              </a:rPr>
              <a:t>Hematopathologists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Pallor </a:t>
            </a:r>
            <a:endParaRPr lang="ar-SA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Cardiac failure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قوس كبير أيمن 2"/>
          <p:cNvSpPr/>
          <p:nvPr/>
        </p:nvSpPr>
        <p:spPr>
          <a:xfrm>
            <a:off x="3203848" y="1556792"/>
            <a:ext cx="288032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63888" y="1988840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328498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3779912" y="2996952"/>
            <a:ext cx="283096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188640"/>
            <a:ext cx="381642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08720"/>
            <a:ext cx="3312368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1-General features of anemia</a:t>
            </a:r>
            <a:endParaRPr lang="ar-S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11560" y="4869160"/>
            <a:ext cx="7848872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Specific </a:t>
            </a:r>
            <a:r>
              <a:rPr lang="en-US" sz="2000" dirty="0">
                <a:solidFill>
                  <a:schemeClr val="tx1"/>
                </a:solidFill>
              </a:rPr>
              <a:t>signs are associated with particular types of anemia 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Spoon </a:t>
            </a:r>
            <a:r>
              <a:rPr lang="en-US" sz="2000" dirty="0">
                <a:solidFill>
                  <a:schemeClr val="tx1"/>
                </a:solidFill>
              </a:rPr>
              <a:t>nail with iron deficiency,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eg </a:t>
            </a:r>
            <a:r>
              <a:rPr lang="en-US" sz="2000" dirty="0">
                <a:solidFill>
                  <a:schemeClr val="tx1"/>
                </a:solidFill>
              </a:rPr>
              <a:t>ulcers with sickle cell anemia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aundice </a:t>
            </a:r>
            <a:r>
              <a:rPr lang="en-US" sz="2000" dirty="0">
                <a:solidFill>
                  <a:schemeClr val="tx1"/>
                </a:solidFill>
              </a:rPr>
              <a:t>with hemolytic anemia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bone deformities in thalassemia major</a:t>
            </a:r>
            <a:endParaRPr lang="ar-SA" sz="2000" dirty="0"/>
          </a:p>
        </p:txBody>
      </p:sp>
      <p:sp>
        <p:nvSpPr>
          <p:cNvPr id="10" name="Rectangle 9"/>
          <p:cNvSpPr/>
          <p:nvPr/>
        </p:nvSpPr>
        <p:spPr>
          <a:xfrm>
            <a:off x="630412" y="4365104"/>
            <a:ext cx="2717452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/>
              <a:t>2</a:t>
            </a:r>
            <a:r>
              <a:rPr lang="en-US" sz="2000" b="1" dirty="0" smtClean="0"/>
              <a:t>-Specific features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251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 smtClean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Prophyrin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35618"/>
            <a:ext cx="1656184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Sidroblastic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 smtClean="0">
                <a:solidFill>
                  <a:schemeClr val="tx1"/>
                </a:solidFill>
              </a:rPr>
              <a:t>Megaloblastic</a:t>
            </a:r>
            <a:r>
              <a:rPr lang="en-US" b="1" dirty="0" smtClean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-Folate def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RBC count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2" y="3501008"/>
            <a:ext cx="172819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Enzymopathy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Membranopathy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20272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</a:t>
            </a:r>
            <a:r>
              <a:rPr lang="en-US" sz="2400" b="1" dirty="0" smtClean="0">
                <a:solidFill>
                  <a:schemeClr val="tx1"/>
                </a:solidFill>
              </a:rPr>
              <a:t> disorder( 24%).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              1-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5-10% of taken iron will be absorbed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                 2- Inorganic </a:t>
            </a:r>
            <a:r>
              <a:rPr lang="en-US" sz="2000" b="1" dirty="0">
                <a:solidFill>
                  <a:schemeClr val="tx1"/>
                </a:solidFill>
              </a:rPr>
              <a:t>iron </a:t>
            </a:r>
            <a:r>
              <a:rPr lang="en-US" sz="2000" b="1" dirty="0" smtClean="0">
                <a:solidFill>
                  <a:schemeClr val="tx1"/>
                </a:solidFill>
              </a:rPr>
              <a:t>can not be absorbed easily.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xcess loss due to hemorrhage   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6208"/>
            <a:ext cx="6073338" cy="56760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ight Brace 2"/>
          <p:cNvSpPr/>
          <p:nvPr/>
        </p:nvSpPr>
        <p:spPr>
          <a:xfrm>
            <a:off x="6732240" y="260648"/>
            <a:ext cx="332374" cy="5838141"/>
          </a:xfrm>
          <a:prstGeom prst="rightBrace">
            <a:avLst>
              <a:gd name="adj1" fmla="val 8333"/>
              <a:gd name="adj2" fmla="val 5069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51770" y="2852936"/>
            <a:ext cx="1384983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400" dirty="0">
                <a:solidFill>
                  <a:schemeClr val="tx1"/>
                </a:solidFill>
              </a:rPr>
              <a:t>The total body iron in a 70-kg man is about 4 g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3429000"/>
            <a:ext cx="1094653" cy="6480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200" dirty="0" smtClean="0">
                <a:solidFill>
                  <a:schemeClr val="tx1"/>
                </a:solidFill>
              </a:rPr>
              <a:t>Bone marrow erythroblasts (150mg)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10617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Inorganic</a:t>
                      </a:r>
                      <a:r>
                        <a:rPr lang="en-US" sz="2000" b="1" baseline="0" dirty="0" smtClean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Haem</a:t>
                      </a:r>
                      <a:r>
                        <a:rPr lang="en-US" sz="2000" b="1" dirty="0" smtClean="0"/>
                        <a:t>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Ferrous Iron</a:t>
                      </a:r>
                      <a:r>
                        <a:rPr lang="en-US" sz="2000" b="1" baseline="0" dirty="0" smtClean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Alkalines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overload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</a:t>
                      </a:r>
                      <a:r>
                        <a:rPr lang="en-US" sz="2000" b="1" dirty="0" err="1" smtClean="0"/>
                        <a:t>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Precipitating</a:t>
                      </a:r>
                      <a:r>
                        <a:rPr lang="en-US" sz="2000" b="1" baseline="0" dirty="0" smtClean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Solubilizing</a:t>
                      </a:r>
                      <a:r>
                        <a:rPr lang="en-US" sz="2000" b="1" baseline="0" dirty="0" smtClean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5536" y="980728"/>
            <a:ext cx="8424936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1-Body Iron status: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1484784"/>
            <a:ext cx="266429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Increased demands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iron </a:t>
            </a:r>
            <a:r>
              <a:rPr lang="en-US" b="1" dirty="0" err="1" smtClean="0">
                <a:solidFill>
                  <a:schemeClr val="tx1"/>
                </a:solidFill>
              </a:rPr>
              <a:t>def.,pregnancy</a:t>
            </a:r>
            <a:r>
              <a:rPr lang="en-US" b="1" dirty="0" smtClean="0">
                <a:solidFill>
                  <a:schemeClr val="tx1"/>
                </a:solidFill>
              </a:rPr>
              <a:t>..)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491880" y="1772816"/>
            <a:ext cx="504056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67944" y="1484784"/>
            <a:ext cx="187220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Low iron stores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72200" y="1556792"/>
            <a:ext cx="223224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high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940152" y="1772816"/>
            <a:ext cx="360040" cy="14401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584" y="234888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Iron overload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flipV="1">
            <a:off x="3275856" y="2492896"/>
            <a:ext cx="792088" cy="10934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67944" y="2348880"/>
            <a:ext cx="187220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Full iron stores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940152" y="2492896"/>
            <a:ext cx="360040" cy="1177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72200" y="2348880"/>
            <a:ext cx="2232248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Low absorption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2924944"/>
            <a:ext cx="856895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 Content and form of dietary iron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1640" y="342900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More Iron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1640" y="378904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Heam</a:t>
            </a:r>
            <a:r>
              <a:rPr lang="en-US" sz="2000" b="1" dirty="0" smtClean="0">
                <a:solidFill>
                  <a:schemeClr val="tx1"/>
                </a:solidFill>
              </a:rPr>
              <a:t>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059832" y="364502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059832" y="4005064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2080" y="3429000"/>
            <a:ext cx="187220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More absorption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3528" y="4581128"/>
            <a:ext cx="8568952" cy="2160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200" b="1" u="sng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Balance between dietary enhancers &amp; Inhibitory factors:</a:t>
            </a:r>
            <a:endParaRPr lang="en-US" sz="22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576" y="5301208"/>
            <a:ext cx="31683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Meat                  (</a:t>
            </a:r>
            <a:r>
              <a:rPr lang="en-US" b="1" dirty="0" err="1" smtClean="0">
                <a:solidFill>
                  <a:schemeClr val="tx1"/>
                </a:solidFill>
              </a:rPr>
              <a:t>haem</a:t>
            </a:r>
            <a:r>
              <a:rPr lang="en-US" b="1" dirty="0" smtClean="0">
                <a:solidFill>
                  <a:schemeClr val="tx1"/>
                </a:solidFill>
              </a:rPr>
              <a:t> iron)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Fruit                (Vitamin C)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Sugar (</a:t>
            </a:r>
            <a:r>
              <a:rPr lang="en-US" b="1" dirty="0" err="1" smtClean="0">
                <a:solidFill>
                  <a:schemeClr val="tx1"/>
                </a:solidFill>
              </a:rPr>
              <a:t>Solubilizing</a:t>
            </a:r>
            <a:r>
              <a:rPr lang="en-US" b="1" dirty="0" smtClean="0">
                <a:solidFill>
                  <a:schemeClr val="tx1"/>
                </a:solidFill>
              </a:rPr>
              <a:t> agent 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Acids</a:t>
            </a:r>
          </a:p>
          <a:p>
            <a:pPr algn="l" rtl="0"/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4283968" y="5373216"/>
            <a:ext cx="403244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Dairy foods                 (calcium)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High fiber foods        (</a:t>
            </a:r>
            <a:r>
              <a:rPr lang="en-US" b="1" dirty="0" err="1" smtClean="0">
                <a:solidFill>
                  <a:schemeClr val="tx1"/>
                </a:solidFill>
              </a:rPr>
              <a:t>phytate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Coffee &amp;tea               (</a:t>
            </a:r>
            <a:r>
              <a:rPr lang="en-US" b="1" dirty="0" err="1" smtClean="0">
                <a:solidFill>
                  <a:schemeClr val="tx1"/>
                </a:solidFill>
              </a:rPr>
              <a:t>polyphenoles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Anti -Acids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7584" y="5013176"/>
            <a:ext cx="151216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Enhancers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55976" y="5085184"/>
            <a:ext cx="1296144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Inhibitors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مستطيل 2"/>
          <p:cNvSpPr/>
          <p:nvPr/>
        </p:nvSpPr>
        <p:spPr>
          <a:xfrm>
            <a:off x="2771800" y="188640"/>
            <a:ext cx="403244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31640" y="4149080"/>
            <a:ext cx="17281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Ferrous Iron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059832" y="4293096"/>
            <a:ext cx="2160240" cy="7200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340768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1-Chronic </a:t>
            </a:r>
            <a:r>
              <a:rPr lang="en-US" sz="2400" b="1" u="sng" dirty="0">
                <a:solidFill>
                  <a:schemeClr val="tx1"/>
                </a:solidFill>
              </a:rPr>
              <a:t>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GIT </a:t>
            </a:r>
            <a:r>
              <a:rPr lang="en-US" sz="2000" b="1" dirty="0" smtClean="0">
                <a:solidFill>
                  <a:schemeClr val="tx1"/>
                </a:solidFill>
              </a:rPr>
              <a:t>Bleeding: </a:t>
            </a:r>
            <a:r>
              <a:rPr lang="en-US" sz="2000" b="1" dirty="0">
                <a:solidFill>
                  <a:schemeClr val="tx1"/>
                </a:solidFill>
              </a:rPr>
              <a:t>peptic ulcer, </a:t>
            </a:r>
            <a:r>
              <a:rPr lang="en-US" sz="2000" b="1" dirty="0" smtClean="0">
                <a:solidFill>
                  <a:schemeClr val="tx1"/>
                </a:solidFill>
              </a:rPr>
              <a:t>esophageal varices , </a:t>
            </a:r>
            <a:r>
              <a:rPr lang="en-US" sz="2000" b="1" dirty="0">
                <a:solidFill>
                  <a:schemeClr val="tx1"/>
                </a:solidFill>
              </a:rPr>
              <a:t>hookworm </a:t>
            </a:r>
            <a:r>
              <a:rPr lang="en-US" sz="2000" b="1" dirty="0" smtClean="0">
                <a:solidFill>
                  <a:schemeClr val="tx1"/>
                </a:solidFill>
              </a:rPr>
              <a:t>&amp; </a:t>
            </a:r>
            <a:r>
              <a:rPr lang="en-US" sz="2000" b="1" dirty="0">
                <a:solidFill>
                  <a:schemeClr val="tx1"/>
                </a:solidFill>
              </a:rPr>
              <a:t>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Uterine bleeding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sz="2000" b="1" dirty="0" smtClean="0">
                <a:solidFill>
                  <a:schemeClr val="tx1"/>
                </a:solidFill>
              </a:rPr>
              <a:t>2- </a:t>
            </a:r>
            <a:r>
              <a:rPr lang="en-US" sz="24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Immaturity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Growth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EPO </a:t>
            </a:r>
            <a:r>
              <a:rPr lang="en-US" sz="2000" b="1" dirty="0" smtClean="0">
                <a:solidFill>
                  <a:prstClr val="black"/>
                </a:solidFill>
              </a:rPr>
              <a:t>therapy</a:t>
            </a: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3-Malabsorption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Enteropathy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Gastrectomy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400" b="1" u="sng" dirty="0" smtClean="0">
                <a:solidFill>
                  <a:prstClr val="black"/>
                </a:solidFill>
              </a:rPr>
              <a:t>4-Poor </a:t>
            </a:r>
            <a:r>
              <a:rPr lang="en-US" sz="2400" b="1" u="sng" dirty="0">
                <a:solidFill>
                  <a:prstClr val="black"/>
                </a:solidFill>
              </a:rPr>
              <a:t>diet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Rare as the only cause (rule out other causes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6372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/>
                <a:gridCol w="1663652"/>
                <a:gridCol w="1663652"/>
                <a:gridCol w="1577736"/>
                <a:gridCol w="1812053"/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def. </a:t>
                      </a: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anemia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1988840"/>
            <a:ext cx="7416824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8800" b="1" dirty="0" smtClean="0">
                <a:solidFill>
                  <a:srgbClr val="FF0000"/>
                </a:solidFill>
              </a:rPr>
              <a:t>Hemoglobin??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present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 smtClean="0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(b): Angular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(c): Dysphagia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due to pharyngeal web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(Plummer-Vinson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</a:t>
            </a:r>
            <a:r>
              <a:rPr lang="en-US" altLang="ar-SA" sz="3200" b="1" kern="0" dirty="0" smtClean="0">
                <a:solidFill>
                  <a:schemeClr val="tx1"/>
                </a:solidFill>
              </a:rPr>
              <a:t>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Anisocytosis</a:t>
            </a:r>
            <a:r>
              <a:rPr lang="en-US" sz="2400" b="1" dirty="0" smtClean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Pokiliocytosis</a:t>
            </a:r>
            <a:r>
              <a:rPr lang="en-US" sz="2400" b="1" dirty="0" smtClean="0">
                <a:solidFill>
                  <a:schemeClr val="tx1"/>
                </a:solidFill>
              </a:rPr>
              <a:t> (variation in shape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</a:t>
            </a:r>
            <a:r>
              <a:rPr lang="en-US" sz="1600" b="1" dirty="0" err="1" smtClean="0">
                <a:solidFill>
                  <a:schemeClr val="tx1"/>
                </a:solidFill>
              </a:rPr>
              <a:t>Transferrin</a:t>
            </a:r>
            <a:r>
              <a:rPr lang="en-US" sz="1600" b="1" dirty="0" smtClean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 smtClean="0"/>
          </a:p>
          <a:p>
            <a:pPr algn="ctr" rtl="0"/>
            <a:r>
              <a:rPr lang="en-US" b="1" dirty="0" err="1" smtClean="0"/>
              <a:t>Thalassemia</a:t>
            </a:r>
            <a:endParaRPr lang="en-US" b="1" dirty="0" smtClean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BM Iron </a:t>
            </a:r>
            <a:r>
              <a:rPr lang="en-US" sz="2000" b="1" dirty="0">
                <a:solidFill>
                  <a:schemeClr val="tx1"/>
                </a:solidFill>
              </a:rPr>
              <a:t>stain (Perl’s stain</a:t>
            </a:r>
            <a:r>
              <a:rPr lang="en-US" sz="2000" b="1" dirty="0" smtClean="0">
                <a:solidFill>
                  <a:schemeClr val="tx1"/>
                </a:solidFill>
              </a:rPr>
              <a:t>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dirty="0" smtClean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should rise 2g/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r>
              <a:rPr lang="en-US" sz="2000" b="1" dirty="0" smtClean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</a:t>
            </a:r>
            <a:r>
              <a:rPr lang="en-US" sz="2400" b="1" u="sng" dirty="0" smtClean="0">
                <a:solidFill>
                  <a:schemeClr val="tx1"/>
                </a:solidFill>
              </a:rPr>
              <a:t>fortification (with ferrous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 smtClean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</a:t>
            </a:r>
            <a:r>
              <a:rPr lang="en-US" sz="2400" b="1" u="sng" dirty="0" smtClean="0">
                <a:solidFill>
                  <a:schemeClr val="tx1"/>
                </a:solidFill>
              </a:rPr>
              <a:t>supplementation:</a:t>
            </a:r>
          </a:p>
          <a:p>
            <a:pPr marL="342900" indent="-342900" algn="l" rtl="0"/>
            <a:r>
              <a:rPr lang="en-US" sz="2000" b="1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Anemia of chronic disease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Normochromic normocytic  (usually) anemia caused by decreased  release of iron from iron stores and reduction of iron absorption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inflammations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 -Malignancy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267744" y="5229200"/>
            <a:ext cx="468052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 no Iron for erythropoiesis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Lymphoma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Work-up and treatment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 smtClean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Prophyrin</a:t>
            </a:r>
            <a:r>
              <a:rPr lang="en-US" dirty="0" smtClean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1560" y="594928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Dr. </a:t>
            </a:r>
            <a:r>
              <a:rPr lang="en-US" sz="1000" dirty="0" err="1" smtClean="0"/>
              <a:t>Aljabry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36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1268760"/>
            <a:ext cx="7056784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tx1"/>
                </a:solidFill>
              </a:rPr>
              <a:t>??</a:t>
            </a:r>
            <a:endParaRPr lang="en-US" sz="19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Hemoglobin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 smtClean="0">
                <a:solidFill>
                  <a:schemeClr val="tx1"/>
                </a:solidFill>
              </a:rPr>
              <a:t>carries O2 </a:t>
            </a:r>
            <a:r>
              <a:rPr lang="en-US" sz="2400" b="1" dirty="0" smtClean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Hemoglobin  </a:t>
            </a:r>
            <a:r>
              <a:rPr lang="en-US" sz="2400" b="1" u="sng" dirty="0" smtClean="0">
                <a:solidFill>
                  <a:schemeClr val="tx1"/>
                </a:solidFill>
              </a:rPr>
              <a:t>maintains the shape </a:t>
            </a:r>
            <a:r>
              <a:rPr lang="en-US" sz="2400" b="1" dirty="0" smtClean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 smtClean="0">
                <a:solidFill>
                  <a:schemeClr val="tx1"/>
                </a:solidFill>
              </a:rPr>
              <a:t>Hematopoietic stem cell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 smtClean="0">
                <a:solidFill>
                  <a:schemeClr val="tx1"/>
                </a:solidFill>
              </a:rPr>
              <a:t>Erythropoiesis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minerals </a:t>
            </a:r>
            <a:r>
              <a:rPr lang="en-US" sz="2400" b="1" dirty="0">
                <a:solidFill>
                  <a:schemeClr val="tx1"/>
                </a:solidFill>
              </a:rPr>
              <a:t>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73972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/>
                <a:gridCol w="1527667"/>
                <a:gridCol w="3348014"/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Hemoglobin(g/</a:t>
                      </a:r>
                      <a:r>
                        <a:rPr lang="en-US" sz="1800" b="1" dirty="0" err="1" smtClean="0"/>
                        <a:t>dL</a:t>
                      </a:r>
                      <a:r>
                        <a:rPr lang="en-US" sz="1800" b="1" dirty="0" smtClean="0"/>
                        <a:t>)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Red</a:t>
                      </a:r>
                      <a:r>
                        <a:rPr lang="en-US" sz="1800" b="1" baseline="0" dirty="0" smtClean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 Volume (MCV)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fL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</a:t>
                      </a:r>
                      <a:r>
                        <a:rPr lang="en-US" sz="1800" b="1" baseline="0" dirty="0" smtClean="0"/>
                        <a:t> Hemoglobin (MCH) (</a:t>
                      </a:r>
                      <a:r>
                        <a:rPr lang="en-US" sz="1800" b="1" baseline="0" dirty="0" err="1" smtClean="0"/>
                        <a:t>pg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kumimoji="0" lang="en-US" altLang="ar-S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 smtClean="0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endParaRPr kumimoji="0" lang="en-US" altLang="ar-S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1-Speed of onset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Mild anemia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less than 9g/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Age: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9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6440</TotalTime>
  <Words>1101</Words>
  <Application>Microsoft Office PowerPoint</Application>
  <PresentationFormat>On-screen Show (4:3)</PresentationFormat>
  <Paragraphs>369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Franklin Gothic Medium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user</cp:lastModifiedBy>
  <cp:revision>216</cp:revision>
  <cp:lastPrinted>2015-11-08T12:15:10Z</cp:lastPrinted>
  <dcterms:created xsi:type="dcterms:W3CDTF">2013-12-05T17:48:18Z</dcterms:created>
  <dcterms:modified xsi:type="dcterms:W3CDTF">2016-12-01T06:13:21Z</dcterms:modified>
</cp:coreProperties>
</file>