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771" r:id="rId2"/>
    <p:sldId id="892" r:id="rId3"/>
    <p:sldId id="893" r:id="rId4"/>
    <p:sldId id="894" r:id="rId5"/>
    <p:sldId id="895" r:id="rId6"/>
    <p:sldId id="949" r:id="rId7"/>
    <p:sldId id="776" r:id="rId8"/>
    <p:sldId id="959" r:id="rId9"/>
    <p:sldId id="960" r:id="rId10"/>
    <p:sldId id="896" r:id="rId11"/>
    <p:sldId id="897" r:id="rId12"/>
    <p:sldId id="898" r:id="rId13"/>
    <p:sldId id="899" r:id="rId14"/>
    <p:sldId id="900" r:id="rId15"/>
    <p:sldId id="901" r:id="rId16"/>
    <p:sldId id="902" r:id="rId17"/>
    <p:sldId id="903" r:id="rId18"/>
    <p:sldId id="904" r:id="rId19"/>
    <p:sldId id="777" r:id="rId20"/>
    <p:sldId id="834" r:id="rId21"/>
    <p:sldId id="644" r:id="rId22"/>
    <p:sldId id="646" r:id="rId23"/>
    <p:sldId id="647" r:id="rId24"/>
    <p:sldId id="648" r:id="rId25"/>
    <p:sldId id="652" r:id="rId26"/>
    <p:sldId id="961" r:id="rId27"/>
    <p:sldId id="962" r:id="rId28"/>
    <p:sldId id="654" r:id="rId29"/>
    <p:sldId id="905" r:id="rId30"/>
    <p:sldId id="655" r:id="rId31"/>
    <p:sldId id="783" r:id="rId32"/>
    <p:sldId id="657" r:id="rId33"/>
    <p:sldId id="934" r:id="rId34"/>
    <p:sldId id="935" r:id="rId35"/>
    <p:sldId id="936" r:id="rId36"/>
    <p:sldId id="937" r:id="rId37"/>
    <p:sldId id="938" r:id="rId38"/>
    <p:sldId id="940" r:id="rId39"/>
    <p:sldId id="659" r:id="rId40"/>
    <p:sldId id="660" r:id="rId41"/>
    <p:sldId id="661" r:id="rId42"/>
    <p:sldId id="662" r:id="rId43"/>
    <p:sldId id="663" r:id="rId44"/>
    <p:sldId id="664" r:id="rId45"/>
    <p:sldId id="665" r:id="rId46"/>
    <p:sldId id="666" r:id="rId47"/>
    <p:sldId id="668" r:id="rId48"/>
    <p:sldId id="941" r:id="rId49"/>
    <p:sldId id="942" r:id="rId50"/>
    <p:sldId id="943" r:id="rId51"/>
    <p:sldId id="944" r:id="rId52"/>
    <p:sldId id="930" r:id="rId53"/>
    <p:sldId id="669" r:id="rId54"/>
    <p:sldId id="670" r:id="rId55"/>
    <p:sldId id="928" r:id="rId56"/>
    <p:sldId id="929" r:id="rId57"/>
    <p:sldId id="778" r:id="rId58"/>
    <p:sldId id="952" r:id="rId59"/>
    <p:sldId id="953" r:id="rId60"/>
    <p:sldId id="954" r:id="rId61"/>
    <p:sldId id="931" r:id="rId62"/>
    <p:sldId id="932" r:id="rId63"/>
    <p:sldId id="933" r:id="rId64"/>
    <p:sldId id="745" r:id="rId65"/>
    <p:sldId id="746" r:id="rId66"/>
    <p:sldId id="747" r:id="rId67"/>
    <p:sldId id="748" r:id="rId68"/>
    <p:sldId id="749" r:id="rId69"/>
    <p:sldId id="750" r:id="rId70"/>
    <p:sldId id="756" r:id="rId71"/>
    <p:sldId id="786" r:id="rId72"/>
    <p:sldId id="672" r:id="rId73"/>
    <p:sldId id="674" r:id="rId74"/>
    <p:sldId id="675" r:id="rId75"/>
    <p:sldId id="676" r:id="rId76"/>
    <p:sldId id="677" r:id="rId77"/>
    <p:sldId id="784" r:id="rId78"/>
    <p:sldId id="782" r:id="rId79"/>
    <p:sldId id="678" r:id="rId80"/>
    <p:sldId id="679" r:id="rId81"/>
    <p:sldId id="680" r:id="rId82"/>
    <p:sldId id="681" r:id="rId83"/>
    <p:sldId id="682" r:id="rId84"/>
    <p:sldId id="683" r:id="rId85"/>
    <p:sldId id="685" r:id="rId86"/>
    <p:sldId id="686" r:id="rId87"/>
    <p:sldId id="687" r:id="rId88"/>
    <p:sldId id="688" r:id="rId89"/>
    <p:sldId id="689" r:id="rId90"/>
    <p:sldId id="690" r:id="rId91"/>
    <p:sldId id="691" r:id="rId92"/>
    <p:sldId id="906" r:id="rId93"/>
    <p:sldId id="907" r:id="rId94"/>
    <p:sldId id="908" r:id="rId95"/>
    <p:sldId id="909" r:id="rId96"/>
    <p:sldId id="910" r:id="rId97"/>
    <p:sldId id="911" r:id="rId98"/>
    <p:sldId id="912" r:id="rId99"/>
    <p:sldId id="913" r:id="rId100"/>
    <p:sldId id="914" r:id="rId101"/>
    <p:sldId id="915" r:id="rId102"/>
    <p:sldId id="916" r:id="rId103"/>
    <p:sldId id="917" r:id="rId104"/>
    <p:sldId id="918" r:id="rId105"/>
    <p:sldId id="919" r:id="rId106"/>
    <p:sldId id="920" r:id="rId107"/>
    <p:sldId id="921" r:id="rId108"/>
    <p:sldId id="922" r:id="rId109"/>
    <p:sldId id="923" r:id="rId110"/>
    <p:sldId id="924" r:id="rId111"/>
    <p:sldId id="925" r:id="rId112"/>
    <p:sldId id="926" r:id="rId113"/>
    <p:sldId id="927" r:id="rId114"/>
    <p:sldId id="693" r:id="rId115"/>
    <p:sldId id="694" r:id="rId116"/>
    <p:sldId id="695" r:id="rId117"/>
    <p:sldId id="696" r:id="rId118"/>
    <p:sldId id="697" r:id="rId119"/>
    <p:sldId id="698" r:id="rId120"/>
    <p:sldId id="730" r:id="rId121"/>
    <p:sldId id="731" r:id="rId122"/>
    <p:sldId id="732" r:id="rId123"/>
    <p:sldId id="733" r:id="rId124"/>
    <p:sldId id="734" r:id="rId125"/>
    <p:sldId id="735" r:id="rId126"/>
    <p:sldId id="736" r:id="rId127"/>
    <p:sldId id="737" r:id="rId128"/>
    <p:sldId id="738" r:id="rId129"/>
    <p:sldId id="739" r:id="rId130"/>
    <p:sldId id="740" r:id="rId131"/>
    <p:sldId id="741" r:id="rId132"/>
    <p:sldId id="742" r:id="rId133"/>
    <p:sldId id="743" r:id="rId134"/>
    <p:sldId id="955" r:id="rId135"/>
  </p:sldIdLst>
  <p:sldSz cx="9144000" cy="6858000" type="screen4x3"/>
  <p:notesSz cx="6858000" cy="1001395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99"/>
    <a:srgbClr val="FFCC00"/>
    <a:srgbClr val="FFFFFF"/>
    <a:srgbClr val="CC00CC"/>
    <a:srgbClr val="660066"/>
    <a:srgbClr val="BA6246"/>
    <a:srgbClr val="FFFFCC"/>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958" autoAdjust="0"/>
    <p:restoredTop sz="94670" autoAdjust="0"/>
  </p:normalViewPr>
  <p:slideViewPr>
    <p:cSldViewPr>
      <p:cViewPr varScale="1">
        <p:scale>
          <a:sx n="110" d="100"/>
          <a:sy n="110" d="100"/>
        </p:scale>
        <p:origin x="1242" y="108"/>
      </p:cViewPr>
      <p:guideLst>
        <p:guide orient="horz" pos="2160"/>
        <p:guide pos="2880"/>
      </p:guideLst>
    </p:cSldViewPr>
  </p:slideViewPr>
  <p:outlineViewPr>
    <p:cViewPr>
      <p:scale>
        <a:sx n="23" d="100"/>
        <a:sy n="2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sz="quarter" idx="1"/>
          </p:nvPr>
        </p:nvSpPr>
        <p:spPr bwMode="auto">
          <a:xfrm>
            <a:off x="388620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ChangeArrowheads="1"/>
          </p:cNvSpPr>
          <p:nvPr>
            <p:ph type="ftr" sz="quarter" idx="2"/>
          </p:nvPr>
        </p:nvSpPr>
        <p:spPr bwMode="auto">
          <a:xfrm>
            <a:off x="0" y="9513888"/>
            <a:ext cx="2971800"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3" name="Rectangle 5"/>
          <p:cNvSpPr>
            <a:spLocks noGrp="1" noChangeArrowheads="1"/>
          </p:cNvSpPr>
          <p:nvPr>
            <p:ph type="sldNum" sz="quarter" idx="3"/>
          </p:nvPr>
        </p:nvSpPr>
        <p:spPr bwMode="auto">
          <a:xfrm>
            <a:off x="3886200" y="9513888"/>
            <a:ext cx="2971800"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349A6B0-7693-4E1B-9A9B-8F18503364FB}" type="slidenum">
              <a:rPr lang="ar-SA"/>
              <a:pPr>
                <a:defRPr/>
              </a:pPr>
              <a:t>‹#›</a:t>
            </a:fld>
            <a:endParaRPr lang="en-US"/>
          </a:p>
        </p:txBody>
      </p:sp>
    </p:spTree>
    <p:extLst>
      <p:ext uri="{BB962C8B-B14F-4D97-AF65-F5344CB8AC3E}">
        <p14:creationId xmlns:p14="http://schemas.microsoft.com/office/powerpoint/2010/main" val="3922414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500063"/>
          </a:xfrm>
          <a:prstGeom prst="rect">
            <a:avLst/>
          </a:prstGeom>
        </p:spPr>
        <p:txBody>
          <a:bodyPr vert="horz" lIns="91440" tIns="45720" rIns="91440" bIns="45720" rtlCol="1"/>
          <a:lstStyle>
            <a:lvl1pPr algn="r">
              <a:defRPr sz="1200"/>
            </a:lvl1pPr>
          </a:lstStyle>
          <a:p>
            <a:pPr>
              <a:defRPr/>
            </a:pPr>
            <a:endParaRPr lang="ar-SA"/>
          </a:p>
        </p:txBody>
      </p:sp>
      <p:sp>
        <p:nvSpPr>
          <p:cNvPr id="3" name="Date Placeholder 2"/>
          <p:cNvSpPr>
            <a:spLocks noGrp="1"/>
          </p:cNvSpPr>
          <p:nvPr>
            <p:ph type="dt" idx="1"/>
          </p:nvPr>
        </p:nvSpPr>
        <p:spPr>
          <a:xfrm>
            <a:off x="1588" y="0"/>
            <a:ext cx="2971800" cy="500063"/>
          </a:xfrm>
          <a:prstGeom prst="rect">
            <a:avLst/>
          </a:prstGeom>
        </p:spPr>
        <p:txBody>
          <a:bodyPr vert="horz" lIns="91440" tIns="45720" rIns="91440" bIns="45720" rtlCol="1"/>
          <a:lstStyle>
            <a:lvl1pPr algn="l">
              <a:defRPr sz="1200"/>
            </a:lvl1pPr>
          </a:lstStyle>
          <a:p>
            <a:pPr>
              <a:defRPr/>
            </a:pPr>
            <a:fld id="{C558067B-8508-4A95-B75C-752CD3E4D022}" type="datetimeFigureOut">
              <a:rPr lang="ar-SA"/>
              <a:pPr>
                <a:defRPr/>
              </a:pPr>
              <a:t>07/04/1438</a:t>
            </a:fld>
            <a:endParaRPr lang="ar-SA"/>
          </a:p>
        </p:txBody>
      </p:sp>
      <p:sp>
        <p:nvSpPr>
          <p:cNvPr id="4" name="Slide Image Placeholder 3"/>
          <p:cNvSpPr>
            <a:spLocks noGrp="1" noRot="1" noChangeAspect="1"/>
          </p:cNvSpPr>
          <p:nvPr>
            <p:ph type="sldImg" idx="2"/>
          </p:nvPr>
        </p:nvSpPr>
        <p:spPr>
          <a:xfrm>
            <a:off x="925513" y="750888"/>
            <a:ext cx="5006975" cy="3756025"/>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Notes Placeholder 4"/>
          <p:cNvSpPr>
            <a:spLocks noGrp="1"/>
          </p:cNvSpPr>
          <p:nvPr>
            <p:ph type="body" sz="quarter" idx="3"/>
          </p:nvPr>
        </p:nvSpPr>
        <p:spPr>
          <a:xfrm>
            <a:off x="685800" y="4756150"/>
            <a:ext cx="5486400" cy="450691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9512300"/>
            <a:ext cx="2971800" cy="500063"/>
          </a:xfrm>
          <a:prstGeom prst="rect">
            <a:avLst/>
          </a:prstGeom>
        </p:spPr>
        <p:txBody>
          <a:bodyPr vert="horz" lIns="91440" tIns="45720" rIns="91440" bIns="45720" rtlCol="1" anchor="b"/>
          <a:lstStyle>
            <a:lvl1pPr algn="r">
              <a:defRPr sz="1200"/>
            </a:lvl1pPr>
          </a:lstStyle>
          <a:p>
            <a:pPr>
              <a:defRPr/>
            </a:pPr>
            <a:endParaRPr lang="ar-SA"/>
          </a:p>
        </p:txBody>
      </p:sp>
      <p:sp>
        <p:nvSpPr>
          <p:cNvPr id="7" name="Slide Number Placeholder 6"/>
          <p:cNvSpPr>
            <a:spLocks noGrp="1"/>
          </p:cNvSpPr>
          <p:nvPr>
            <p:ph type="sldNum" sz="quarter" idx="5"/>
          </p:nvPr>
        </p:nvSpPr>
        <p:spPr>
          <a:xfrm>
            <a:off x="1588" y="9512300"/>
            <a:ext cx="2971800" cy="500063"/>
          </a:xfrm>
          <a:prstGeom prst="rect">
            <a:avLst/>
          </a:prstGeom>
        </p:spPr>
        <p:txBody>
          <a:bodyPr vert="horz" lIns="91440" tIns="45720" rIns="91440" bIns="45720" rtlCol="1" anchor="b"/>
          <a:lstStyle>
            <a:lvl1pPr algn="l">
              <a:defRPr sz="1200"/>
            </a:lvl1pPr>
          </a:lstStyle>
          <a:p>
            <a:pPr>
              <a:defRPr/>
            </a:pPr>
            <a:fld id="{259B5ACC-C730-4672-9769-A094B5E79AED}" type="slidenum">
              <a:rPr lang="ar-SA"/>
              <a:pPr>
                <a:defRPr/>
              </a:pPr>
              <a:t>‹#›</a:t>
            </a:fld>
            <a:endParaRPr lang="ar-SA"/>
          </a:p>
        </p:txBody>
      </p:sp>
    </p:spTree>
    <p:extLst>
      <p:ext uri="{BB962C8B-B14F-4D97-AF65-F5344CB8AC3E}">
        <p14:creationId xmlns:p14="http://schemas.microsoft.com/office/powerpoint/2010/main" val="397227013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B5DA079-FE40-444C-AC52-AF7668732373}" type="slidenum">
              <a:rPr lang="ar-SA" altLang="en-US" smtClean="0"/>
              <a:pPr>
                <a:spcBef>
                  <a:spcPct val="0"/>
                </a:spcBef>
              </a:pPr>
              <a:t>134</a:t>
            </a:fld>
            <a:endParaRPr lang="en-US" alt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2396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087B3-F835-4862-AD72-AB28C2AE2B02}"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F048A-0E99-43E4-B854-1CB06438624B}"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25FF5-CBDC-44C3-8238-F847DE821225}"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ar-SA"/>
          </a:p>
        </p:txBody>
      </p:sp>
      <p:sp>
        <p:nvSpPr>
          <p:cNvPr id="3" name="Table Placeholder 2"/>
          <p:cNvSpPr>
            <a:spLocks noGrp="1"/>
          </p:cNvSpPr>
          <p:nvPr>
            <p:ph type="tbl" idx="1"/>
          </p:nvPr>
        </p:nvSpPr>
        <p:spPr>
          <a:xfrm>
            <a:off x="685800" y="1981200"/>
            <a:ext cx="7772400" cy="4114800"/>
          </a:xfrm>
        </p:spPr>
        <p:txBody>
          <a:bodyPr/>
          <a:lstStyle/>
          <a:p>
            <a:pPr lvl="0"/>
            <a:endParaRPr lang="ar-SA"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FC015-AF0F-4885-AE14-E59EE691406F}"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14B1C-79E4-4D6A-91F5-4DF9BAF1157E}"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117E17-6060-4DA3-ACF0-FF5809A79682}"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A94A4-A3CE-4CA9-B7BE-1244352C8F71}"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7F1D4C-5E0F-48F1-AEFA-C32B4D5129A5}"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FF34F0-4F88-48A8-9AF1-AD80C57DBDCB}"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34368C-5EF3-40BA-821D-76C04CAD1895}"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13BF86-C152-4D27-93E7-641A73B55EDE}"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CB5088-BF4E-43AF-B073-AD9484CDABC7}"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CAA80AB-22F0-4B46-BDE3-730BFF856D98}"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685800" y="1052885"/>
            <a:ext cx="7772400" cy="2016075"/>
          </a:xfrm>
        </p:spPr>
        <p:txBody>
          <a:bodyPr/>
          <a:lstStyle/>
          <a:p>
            <a:r>
              <a:rPr lang="en-US" sz="4800" b="1" dirty="0" smtClean="0">
                <a:solidFill>
                  <a:schemeClr val="accent3"/>
                </a:solidFill>
              </a:rPr>
              <a:t>BLEEDING DISORDERS</a:t>
            </a:r>
            <a:br>
              <a:rPr lang="en-US" sz="4800" b="1" dirty="0" smtClean="0">
                <a:solidFill>
                  <a:schemeClr val="accent3"/>
                </a:solidFill>
              </a:rPr>
            </a:br>
            <a:r>
              <a:rPr lang="en-US" sz="4800" b="1" dirty="0" smtClean="0">
                <a:solidFill>
                  <a:schemeClr val="accent3"/>
                </a:solidFill>
              </a:rPr>
              <a:t> </a:t>
            </a:r>
            <a:br>
              <a:rPr lang="en-US" sz="4800" b="1" dirty="0" smtClean="0">
                <a:solidFill>
                  <a:schemeClr val="accent3"/>
                </a:solidFill>
              </a:rPr>
            </a:br>
            <a:r>
              <a:rPr lang="en-US" sz="3200" b="1" dirty="0" smtClean="0">
                <a:solidFill>
                  <a:schemeClr val="accent3"/>
                </a:solidFill>
              </a:rPr>
              <a:t>BY:</a:t>
            </a:r>
            <a:endParaRPr lang="en-US" sz="4800" b="1" dirty="0" smtClean="0">
              <a:solidFill>
                <a:schemeClr val="accent3"/>
              </a:solidFill>
            </a:endParaRPr>
          </a:p>
        </p:txBody>
      </p:sp>
      <p:sp>
        <p:nvSpPr>
          <p:cNvPr id="7" name="Content Placeholder 2"/>
          <p:cNvSpPr txBox="1">
            <a:spLocks noGrp="1"/>
          </p:cNvSpPr>
          <p:nvPr>
            <p:ph idx="1"/>
          </p:nvPr>
        </p:nvSpPr>
        <p:spPr>
          <a:xfrm>
            <a:off x="395536" y="3716338"/>
            <a:ext cx="8424935" cy="288101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lgn="ctr">
              <a:buFontTx/>
              <a:buNone/>
              <a:defRPr/>
            </a:pPr>
            <a:r>
              <a:rPr lang="en-US" sz="3600" b="1" kern="0" dirty="0" smtClean="0">
                <a:solidFill>
                  <a:srgbClr val="FFFF00"/>
                </a:solidFill>
                <a:effectLst>
                  <a:outerShdw blurRad="38100" dist="38100" dir="2700000" algn="tl">
                    <a:srgbClr val="000000"/>
                  </a:outerShdw>
                </a:effectLst>
                <a:latin typeface="+mj-lt"/>
                <a:cs typeface="Arial" pitchFamily="34" charset="0"/>
              </a:rPr>
              <a:t>DR. FATMA AL-QAHTANI</a:t>
            </a:r>
          </a:p>
          <a:p>
            <a:pPr marL="457200" indent="-457200" algn="ctr">
              <a:buFontTx/>
              <a:buNone/>
              <a:defRPr/>
            </a:pPr>
            <a:r>
              <a:rPr lang="en-US" sz="2400" kern="0" dirty="0" smtClean="0">
                <a:solidFill>
                  <a:srgbClr val="FFFF00"/>
                </a:solidFill>
                <a:effectLst>
                  <a:outerShdw blurRad="38100" dist="38100" dir="2700000" algn="tl">
                    <a:srgbClr val="000000"/>
                  </a:outerShdw>
                </a:effectLst>
                <a:latin typeface="+mj-lt"/>
                <a:cs typeface="Arial" pitchFamily="34" charset="0"/>
              </a:rPr>
              <a:t>CONSULTANT  HAEMATOPATHOLOGIST</a:t>
            </a:r>
          </a:p>
          <a:p>
            <a:pPr marL="457200" indent="-457200" algn="ctr">
              <a:buFontTx/>
              <a:buNone/>
              <a:defRPr/>
            </a:pPr>
            <a:r>
              <a:rPr lang="en-US" sz="2400" kern="0" dirty="0" smtClean="0">
                <a:solidFill>
                  <a:srgbClr val="FFFF00"/>
                </a:solidFill>
                <a:effectLst>
                  <a:outerShdw blurRad="38100" dist="38100" dir="2700000" algn="tl">
                    <a:srgbClr val="000000"/>
                  </a:outerShdw>
                </a:effectLst>
                <a:latin typeface="+mj-lt"/>
                <a:cs typeface="Arial" pitchFamily="34" charset="0"/>
              </a:rPr>
              <a:t>HEAD OF HAEMATOLOGY UNIT </a:t>
            </a:r>
          </a:p>
          <a:p>
            <a:pPr marL="457200" indent="-457200" algn="ctr">
              <a:buFontTx/>
              <a:buNone/>
              <a:defRPr/>
            </a:pPr>
            <a:r>
              <a:rPr lang="en-US" sz="2400" kern="0" dirty="0" smtClean="0">
                <a:solidFill>
                  <a:srgbClr val="FFFF00"/>
                </a:solidFill>
                <a:effectLst>
                  <a:outerShdw blurRad="38100" dist="38100" dir="2700000" algn="tl">
                    <a:srgbClr val="000000"/>
                  </a:outerShdw>
                </a:effectLst>
                <a:latin typeface="+mj-lt"/>
                <a:cs typeface="Arial" pitchFamily="34" charset="0"/>
              </a:rPr>
              <a:t>ASSISTANT PROFESSOR</a:t>
            </a:r>
          </a:p>
          <a:p>
            <a:pPr marL="457200" indent="-457200" algn="ctr">
              <a:buFontTx/>
              <a:buNone/>
              <a:defRPr/>
            </a:pPr>
            <a:r>
              <a:rPr lang="en-US" sz="2400" kern="0" dirty="0" smtClean="0">
                <a:solidFill>
                  <a:srgbClr val="FFFF00"/>
                </a:solidFill>
                <a:effectLst>
                  <a:outerShdw blurRad="38100" dist="38100" dir="2700000" algn="tl">
                    <a:srgbClr val="000000"/>
                  </a:outerShdw>
                </a:effectLst>
                <a:latin typeface="+mj-lt"/>
                <a:cs typeface="Arial" pitchFamily="34" charset="0"/>
              </a:rPr>
              <a:t>DEPARTMENT OF PATHOLOGY, COLLEGE OF MEDICINE</a:t>
            </a:r>
          </a:p>
          <a:p>
            <a:pPr marL="457200" indent="-457200" algn="ctr">
              <a:buFontTx/>
              <a:buNone/>
              <a:defRPr/>
            </a:pPr>
            <a:r>
              <a:rPr lang="en-US" sz="2400" kern="0" dirty="0" smtClean="0">
                <a:solidFill>
                  <a:srgbClr val="FFFF00"/>
                </a:solidFill>
                <a:effectLst>
                  <a:outerShdw blurRad="38100" dist="38100" dir="2700000" algn="tl">
                    <a:srgbClr val="000000"/>
                  </a:outerShdw>
                </a:effectLst>
                <a:latin typeface="+mj-lt"/>
                <a:cs typeface="Arial" pitchFamily="34" charset="0"/>
              </a:rPr>
              <a:t>KING SAUD UNIVERSITY</a:t>
            </a:r>
            <a:endParaRPr lang="en-US" sz="2400" kern="0" dirty="0" smtClean="0">
              <a:solidFill>
                <a:srgbClr val="FFFF00"/>
              </a:solidFill>
              <a:latin typeface="+mj-lt"/>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1640"/>
            <a:ext cx="6571060" cy="719088"/>
          </a:xfrm>
        </p:spPr>
        <p:txBody>
          <a:bodyPr/>
          <a:lstStyle/>
          <a:p>
            <a:pPr>
              <a:spcAft>
                <a:spcPts val="450"/>
              </a:spcAft>
            </a:pPr>
            <a:r>
              <a:rPr lang="en-US" sz="3200" b="1" dirty="0">
                <a:solidFill>
                  <a:schemeClr val="accent3"/>
                </a:solidFill>
                <a:latin typeface="Times New Roman" panose="02020603050405020304" pitchFamily="18" charset="0"/>
                <a:cs typeface="Times New Roman" panose="02020603050405020304" pitchFamily="18" charset="0"/>
              </a:rPr>
              <a:t>Normal coagulation mechanism</a:t>
            </a:r>
          </a:p>
        </p:txBody>
      </p:sp>
      <p:sp>
        <p:nvSpPr>
          <p:cNvPr id="4" name="Content Placeholder 2"/>
          <p:cNvSpPr>
            <a:spLocks noGrp="1"/>
          </p:cNvSpPr>
          <p:nvPr>
            <p:ph idx="1"/>
          </p:nvPr>
        </p:nvSpPr>
        <p:spPr>
          <a:xfrm>
            <a:off x="467544" y="1556792"/>
            <a:ext cx="8208912" cy="3770992"/>
          </a:xfrm>
        </p:spPr>
        <p:txBody>
          <a:bodyPr>
            <a:noAutofit/>
          </a:bodyPr>
          <a:lstStyle/>
          <a:p>
            <a:pPr algn="just"/>
            <a:r>
              <a:rPr lang="en-US" sz="2800" dirty="0">
                <a:solidFill>
                  <a:srgbClr val="FFFF00"/>
                </a:solidFill>
                <a:latin typeface="Times New Roman" panose="02020603050405020304" pitchFamily="18" charset="0"/>
                <a:cs typeface="Times New Roman" panose="02020603050405020304" pitchFamily="18" charset="0"/>
              </a:rPr>
              <a:t>The mechanisms involved in the clotting cascade were elucidated in the period 1950-70.</a:t>
            </a:r>
          </a:p>
          <a:p>
            <a:pPr algn="just"/>
            <a:r>
              <a:rPr lang="en-US" sz="2800" dirty="0">
                <a:solidFill>
                  <a:srgbClr val="FFFF00"/>
                </a:solidFill>
                <a:latin typeface="Times New Roman" panose="02020603050405020304" pitchFamily="18" charset="0"/>
                <a:cs typeface="Times New Roman" panose="02020603050405020304" pitchFamily="18" charset="0"/>
              </a:rPr>
              <a:t>The clotting sequence is initiated </a:t>
            </a:r>
            <a:r>
              <a:rPr lang="en-US" sz="2800" i="1" dirty="0">
                <a:solidFill>
                  <a:srgbClr val="FFFF00"/>
                </a:solidFill>
                <a:latin typeface="Times New Roman" panose="02020603050405020304" pitchFamily="18" charset="0"/>
                <a:cs typeface="Times New Roman" panose="02020603050405020304" pitchFamily="18" charset="0"/>
              </a:rPr>
              <a:t>in vivo</a:t>
            </a:r>
            <a:r>
              <a:rPr lang="en-US" sz="2800" dirty="0">
                <a:solidFill>
                  <a:srgbClr val="FFFF00"/>
                </a:solidFill>
                <a:latin typeface="Times New Roman" panose="02020603050405020304" pitchFamily="18" charset="0"/>
                <a:cs typeface="Times New Roman" panose="02020603050405020304" pitchFamily="18" charset="0"/>
              </a:rPr>
              <a:t> by tissue factor (TF) exposed on the surface of activated endothelial cells and leucocytes and on most extravascular cells in an area of tissue damage.</a:t>
            </a:r>
          </a:p>
          <a:p>
            <a:pPr algn="just"/>
            <a:r>
              <a:rPr lang="en-US" sz="2800" dirty="0">
                <a:solidFill>
                  <a:srgbClr val="FFFF00"/>
                </a:solidFill>
                <a:latin typeface="Times New Roman" panose="02020603050405020304" pitchFamily="18" charset="0"/>
                <a:cs typeface="Times New Roman" panose="02020603050405020304" pitchFamily="18" charset="0"/>
              </a:rPr>
              <a:t>Calcium is required at several stages in the coagulation sequence.</a:t>
            </a:r>
          </a:p>
        </p:txBody>
      </p:sp>
    </p:spTree>
    <p:extLst>
      <p:ext uri="{BB962C8B-B14F-4D97-AF65-F5344CB8AC3E}">
        <p14:creationId xmlns:p14="http://schemas.microsoft.com/office/powerpoint/2010/main" val="31111301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4624"/>
            <a:ext cx="6571060" cy="57606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Anticoagulant drugs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95536" y="692696"/>
            <a:ext cx="8352928" cy="3369422"/>
          </a:xfrm>
        </p:spPr>
        <p:txBody>
          <a:bodyPr>
            <a:noAutofit/>
          </a:bodyPr>
          <a:lstStyle/>
          <a:p>
            <a:pPr marL="0" indent="0" algn="just">
              <a:spcBef>
                <a:spcPts val="0"/>
              </a:spcBef>
              <a:spcAft>
                <a:spcPts val="450"/>
              </a:spcAft>
              <a:buNone/>
            </a:pPr>
            <a:r>
              <a:rPr lang="en-US" sz="2600" dirty="0">
                <a:solidFill>
                  <a:srgbClr val="FFFF00"/>
                </a:solidFill>
                <a:latin typeface="Times New Roman" panose="02020603050405020304" pitchFamily="18" charset="0"/>
                <a:cs typeface="Times New Roman" panose="02020603050405020304" pitchFamily="18" charset="0"/>
              </a:rPr>
              <a:t>The two most frequently used anticoagulant drugs are heparin and vitamin K antagonists such as warfarin. Parenteral heparin is used in patients with deep vein thrombosis (DVT) or pulmonary embolism (PE) and is followed by oral warfarin therapy. Subcutaneous heparin is used to reduce the risk of DVT and PE in hospitalized patients, including those undergoing surgery (especially hip surgery). Heparin does not cross the placenta and is therefore the preferred drug when anticoagulation is required during pregnancy. The oral anticoagulant warfarin is administered initially for three months to patients with DVT or PE and may be indicated long term to prevent recurrent venous thrombosis. Long-term warfarin is also used after the insertion of mechanical heart valves and in patients with atrial fibrillation.</a:t>
            </a:r>
          </a:p>
        </p:txBody>
      </p:sp>
    </p:spTree>
    <p:extLst>
      <p:ext uri="{BB962C8B-B14F-4D97-AF65-F5344CB8AC3E}">
        <p14:creationId xmlns:p14="http://schemas.microsoft.com/office/powerpoint/2010/main" val="386575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356622"/>
            <a:ext cx="6571060" cy="84013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Heparin</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1556792"/>
            <a:ext cx="8136904" cy="3744416"/>
          </a:xfrm>
        </p:spPr>
        <p:txBody>
          <a:bodyPr>
            <a:noAutofit/>
          </a:bodyPr>
          <a:lstStyle/>
          <a:p>
            <a:pPr algn="just">
              <a:spcBef>
                <a:spcPts val="0"/>
              </a:spcBef>
              <a:spcAft>
                <a:spcPts val="450"/>
              </a:spcAft>
            </a:pPr>
            <a:r>
              <a:rPr lang="en-US" sz="2800" dirty="0">
                <a:solidFill>
                  <a:srgbClr val="FFFF00"/>
                </a:solidFill>
                <a:latin typeface="Times New Roman" panose="02020603050405020304" pitchFamily="18" charset="0"/>
                <a:cs typeface="Times New Roman" panose="02020603050405020304" pitchFamily="18" charset="0"/>
              </a:rPr>
              <a:t>Standard unfractionated heparin is an acidic </a:t>
            </a:r>
            <a:r>
              <a:rPr lang="en-US" sz="2800" dirty="0" err="1">
                <a:solidFill>
                  <a:srgbClr val="FFFF00"/>
                </a:solidFill>
                <a:latin typeface="Times New Roman" panose="02020603050405020304" pitchFamily="18" charset="0"/>
                <a:cs typeface="Times New Roman" panose="02020603050405020304" pitchFamily="18" charset="0"/>
              </a:rPr>
              <a:t>mucopolysaccharide</a:t>
            </a:r>
            <a:r>
              <a:rPr lang="en-US" sz="2800" dirty="0">
                <a:solidFill>
                  <a:srgbClr val="FFFF00"/>
                </a:solidFill>
                <a:latin typeface="Times New Roman" panose="02020603050405020304" pitchFamily="18" charset="0"/>
                <a:cs typeface="Times New Roman" panose="02020603050405020304" pitchFamily="18" charset="0"/>
              </a:rPr>
              <a:t> (average molecular weight 1.5 </a:t>
            </a:r>
            <a:r>
              <a:rPr lang="en-US" sz="2800" i="1" dirty="0">
                <a:solidFill>
                  <a:srgbClr val="FFFF00"/>
                </a:solidFill>
                <a:latin typeface="Times New Roman" panose="02020603050405020304" pitchFamily="18" charset="0"/>
                <a:cs typeface="Times New Roman" panose="02020603050405020304" pitchFamily="18" charset="0"/>
              </a:rPr>
              <a:t>X </a:t>
            </a:r>
            <a:r>
              <a:rPr lang="en-US" sz="2800" dirty="0">
                <a:solidFill>
                  <a:srgbClr val="FFFF00"/>
                </a:solidFill>
                <a:latin typeface="Times New Roman" panose="02020603050405020304" pitchFamily="18" charset="0"/>
                <a:cs typeface="Times New Roman" panose="02020603050405020304" pitchFamily="18" charset="0"/>
              </a:rPr>
              <a:t>10</a:t>
            </a:r>
            <a:r>
              <a:rPr lang="en-US" sz="2800" baseline="30000" dirty="0">
                <a:solidFill>
                  <a:srgbClr val="FFFF00"/>
                </a:solidFill>
                <a:latin typeface="Times New Roman" panose="02020603050405020304" pitchFamily="18" charset="0"/>
                <a:cs typeface="Times New Roman" panose="02020603050405020304" pitchFamily="18" charset="0"/>
              </a:rPr>
              <a:t>4</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daltons</a:t>
            </a:r>
            <a:r>
              <a:rPr lang="en-US" sz="2800" dirty="0">
                <a:solidFill>
                  <a:srgbClr val="FFFF00"/>
                </a:solidFill>
                <a:latin typeface="Times New Roman" panose="02020603050405020304" pitchFamily="18" charset="0"/>
                <a:cs typeface="Times New Roman" panose="02020603050405020304" pitchFamily="18" charset="0"/>
              </a:rPr>
              <a:t>) that has to be administered intravenously or subcutaneously. When administered intravenously, its biological half-life is 1 h. Heparin potentiates the action of AT, a molecule that inactivates the activated serine protease coagulation factors thrombin (</a:t>
            </a:r>
            <a:r>
              <a:rPr lang="en-US" sz="2800" dirty="0" err="1">
                <a:solidFill>
                  <a:srgbClr val="FFFF00"/>
                </a:solidFill>
                <a:latin typeface="Times New Roman" panose="02020603050405020304" pitchFamily="18" charset="0"/>
                <a:cs typeface="Times New Roman" panose="02020603050405020304" pitchFamily="18" charset="0"/>
              </a:rPr>
              <a:t>IIa</a:t>
            </a:r>
            <a:r>
              <a:rPr lang="en-US" sz="2800" dirty="0">
                <a:solidFill>
                  <a:srgbClr val="FFFF00"/>
                </a:solidFill>
                <a:latin typeface="Times New Roman" panose="02020603050405020304" pitchFamily="18" charset="0"/>
                <a:cs typeface="Times New Roman" panose="02020603050405020304" pitchFamily="18" charset="0"/>
              </a:rPr>
              <a:t>) and </a:t>
            </a:r>
            <a:r>
              <a:rPr lang="en-US" sz="2800" dirty="0" err="1">
                <a:solidFill>
                  <a:srgbClr val="FFFF00"/>
                </a:solidFill>
                <a:latin typeface="Times New Roman" panose="02020603050405020304" pitchFamily="18" charset="0"/>
                <a:cs typeface="Times New Roman" panose="02020603050405020304" pitchFamily="18" charset="0"/>
              </a:rPr>
              <a:t>Xa</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817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3568" y="256366"/>
            <a:ext cx="6571060" cy="364322"/>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2" name="Content Placeholder 1"/>
          <p:cNvSpPr>
            <a:spLocks noGrp="1"/>
          </p:cNvSpPr>
          <p:nvPr>
            <p:ph idx="1"/>
          </p:nvPr>
        </p:nvSpPr>
        <p:spPr>
          <a:xfrm>
            <a:off x="539552" y="1268760"/>
            <a:ext cx="7992888" cy="4114800"/>
          </a:xfrm>
        </p:spPr>
        <p:txBody>
          <a:bodyPr/>
          <a:lstStyle/>
          <a:p>
            <a:pPr algn="just"/>
            <a:r>
              <a:rPr lang="en-US" sz="2800" dirty="0">
                <a:solidFill>
                  <a:srgbClr val="FFFF00"/>
                </a:solidFill>
                <a:latin typeface="Times New Roman" panose="02020603050405020304" pitchFamily="18" charset="0"/>
                <a:cs typeface="Times New Roman" panose="02020603050405020304" pitchFamily="18" charset="0"/>
              </a:rPr>
              <a:t>Low molecular weight heparin (average molecular weight 4-5 </a:t>
            </a:r>
            <a:r>
              <a:rPr lang="en-US" sz="2800" i="1" dirty="0">
                <a:solidFill>
                  <a:srgbClr val="FFFF00"/>
                </a:solidFill>
                <a:latin typeface="Times New Roman" panose="02020603050405020304" pitchFamily="18" charset="0"/>
                <a:cs typeface="Times New Roman" panose="02020603050405020304" pitchFamily="18" charset="0"/>
              </a:rPr>
              <a:t>X </a:t>
            </a:r>
            <a:r>
              <a:rPr lang="en-US" sz="2800" dirty="0">
                <a:solidFill>
                  <a:srgbClr val="FFFF00"/>
                </a:solidFill>
                <a:latin typeface="Times New Roman" panose="02020603050405020304" pitchFamily="18" charset="0"/>
                <a:cs typeface="Times New Roman" panose="02020603050405020304" pitchFamily="18" charset="0"/>
              </a:rPr>
              <a:t>10</a:t>
            </a:r>
            <a:r>
              <a:rPr lang="en-US" sz="2800" baseline="30000" dirty="0">
                <a:solidFill>
                  <a:srgbClr val="FFFF00"/>
                </a:solidFill>
                <a:latin typeface="Times New Roman" panose="02020603050405020304" pitchFamily="18" charset="0"/>
                <a:cs typeface="Times New Roman" panose="02020603050405020304" pitchFamily="18" charset="0"/>
              </a:rPr>
              <a:t>3 </a:t>
            </a:r>
            <a:r>
              <a:rPr lang="en-US" sz="2800" dirty="0" err="1">
                <a:solidFill>
                  <a:srgbClr val="FFFF00"/>
                </a:solidFill>
                <a:latin typeface="Times New Roman" panose="02020603050405020304" pitchFamily="18" charset="0"/>
                <a:cs typeface="Times New Roman" panose="02020603050405020304" pitchFamily="18" charset="0"/>
              </a:rPr>
              <a:t>daltons</a:t>
            </a:r>
            <a:r>
              <a:rPr lang="en-US" sz="2800" dirty="0">
                <a:solidFill>
                  <a:srgbClr val="FFFF00"/>
                </a:solidFill>
                <a:latin typeface="Times New Roman" panose="02020603050405020304" pitchFamily="18" charset="0"/>
                <a:cs typeface="Times New Roman" panose="02020603050405020304" pitchFamily="18" charset="0"/>
              </a:rPr>
              <a:t>) is used subcutaneously, it inactivates </a:t>
            </a:r>
            <a:r>
              <a:rPr lang="en-US" sz="2800" dirty="0" err="1">
                <a:solidFill>
                  <a:srgbClr val="FFFF00"/>
                </a:solidFill>
                <a:latin typeface="Times New Roman" panose="02020603050405020304" pitchFamily="18" charset="0"/>
                <a:cs typeface="Times New Roman" panose="02020603050405020304" pitchFamily="18" charset="0"/>
              </a:rPr>
              <a:t>Xa</a:t>
            </a:r>
            <a:r>
              <a:rPr lang="en-US" sz="2800" dirty="0">
                <a:solidFill>
                  <a:srgbClr val="FFFF00"/>
                </a:solidFill>
                <a:latin typeface="Times New Roman" panose="02020603050405020304" pitchFamily="18" charset="0"/>
                <a:cs typeface="Times New Roman" panose="02020603050405020304" pitchFamily="18" charset="0"/>
              </a:rPr>
              <a:t> to a greater extent than </a:t>
            </a:r>
            <a:r>
              <a:rPr lang="en-US" sz="2800" dirty="0" err="1">
                <a:solidFill>
                  <a:srgbClr val="FFFF00"/>
                </a:solidFill>
                <a:latin typeface="Times New Roman" panose="02020603050405020304" pitchFamily="18" charset="0"/>
                <a:cs typeface="Times New Roman" panose="02020603050405020304" pitchFamily="18" charset="0"/>
              </a:rPr>
              <a:t>IIa</a:t>
            </a:r>
            <a:r>
              <a:rPr lang="en-US" sz="2800" dirty="0">
                <a:solidFill>
                  <a:srgbClr val="FFFF00"/>
                </a:solidFill>
                <a:latin typeface="Times New Roman" panose="02020603050405020304" pitchFamily="18" charset="0"/>
                <a:cs typeface="Times New Roman" panose="02020603050405020304" pitchFamily="18" charset="0"/>
              </a:rPr>
              <a:t> and has a longer biological half-life. Examples of low molecular weight heparins currently in use are </a:t>
            </a:r>
            <a:r>
              <a:rPr lang="en-US" sz="2800" dirty="0" err="1">
                <a:solidFill>
                  <a:srgbClr val="FFFF00"/>
                </a:solidFill>
                <a:latin typeface="Times New Roman" panose="02020603050405020304" pitchFamily="18" charset="0"/>
                <a:cs typeface="Times New Roman" panose="02020603050405020304" pitchFamily="18" charset="0"/>
              </a:rPr>
              <a:t>dalteparin</a:t>
            </a:r>
            <a:r>
              <a:rPr lang="en-US" sz="2800" dirty="0">
                <a:solidFill>
                  <a:srgbClr val="FFFF00"/>
                </a:solidFill>
                <a:latin typeface="Times New Roman" panose="02020603050405020304" pitchFamily="18" charset="0"/>
                <a:cs typeface="Times New Roman" panose="02020603050405020304" pitchFamily="18" charset="0"/>
              </a:rPr>
              <a:t>, enoxaparin and </a:t>
            </a:r>
            <a:r>
              <a:rPr lang="en-US" sz="2800" dirty="0" err="1">
                <a:solidFill>
                  <a:srgbClr val="FFFF00"/>
                </a:solidFill>
                <a:latin typeface="Times New Roman" panose="02020603050405020304" pitchFamily="18" charset="0"/>
                <a:cs typeface="Times New Roman" panose="02020603050405020304" pitchFamily="18" charset="0"/>
              </a:rPr>
              <a:t>tinzaparin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Fondaparinux</a:t>
            </a:r>
            <a:r>
              <a:rPr lang="en-US" sz="2800" dirty="0">
                <a:solidFill>
                  <a:srgbClr val="FFFF00"/>
                </a:solidFill>
                <a:latin typeface="Times New Roman" panose="02020603050405020304" pitchFamily="18" charset="0"/>
                <a:cs typeface="Times New Roman" panose="02020603050405020304" pitchFamily="18" charset="0"/>
              </a:rPr>
              <a:t> is a synthetic </a:t>
            </a:r>
            <a:r>
              <a:rPr lang="en-US" sz="2800" dirty="0" err="1">
                <a:solidFill>
                  <a:srgbClr val="FFFF00"/>
                </a:solidFill>
                <a:latin typeface="Times New Roman" panose="02020603050405020304" pitchFamily="18" charset="0"/>
                <a:cs typeface="Times New Roman" panose="02020603050405020304" pitchFamily="18" charset="0"/>
              </a:rPr>
              <a:t>pentasaccharide</a:t>
            </a:r>
            <a:r>
              <a:rPr lang="en-US" sz="2800" dirty="0">
                <a:solidFill>
                  <a:srgbClr val="FFFF00"/>
                </a:solidFill>
                <a:latin typeface="Times New Roman" panose="02020603050405020304" pitchFamily="18" charset="0"/>
                <a:cs typeface="Times New Roman" panose="02020603050405020304" pitchFamily="18" charset="0"/>
              </a:rPr>
              <a:t> that induces AT specifically to inhibit </a:t>
            </a:r>
            <a:r>
              <a:rPr lang="en-US" sz="2800" dirty="0" err="1">
                <a:solidFill>
                  <a:srgbClr val="FFFF00"/>
                </a:solidFill>
                <a:latin typeface="Times New Roman" panose="02020603050405020304" pitchFamily="18" charset="0"/>
                <a:cs typeface="Times New Roman" panose="02020603050405020304" pitchFamily="18" charset="0"/>
              </a:rPr>
              <a:t>Xa</a:t>
            </a:r>
            <a:r>
              <a:rPr lang="en-US" sz="2800" dirty="0">
                <a:solidFill>
                  <a:srgbClr val="FFFF00"/>
                </a:solidFill>
                <a:latin typeface="Times New Roman" panose="02020603050405020304" pitchFamily="18" charset="0"/>
                <a:cs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val="26723581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1560" y="256366"/>
            <a:ext cx="6571060" cy="364322"/>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95536" y="1202680"/>
            <a:ext cx="8352928" cy="4098528"/>
          </a:xfrm>
        </p:spPr>
        <p:txBody>
          <a:bodyPr>
            <a:noAutofit/>
          </a:bodyPr>
          <a:lstStyle/>
          <a:p>
            <a:pPr algn="just">
              <a:spcBef>
                <a:spcPts val="0"/>
              </a:spcBef>
              <a:spcAft>
                <a:spcPts val="450"/>
              </a:spcAft>
            </a:pPr>
            <a:r>
              <a:rPr lang="en-US" sz="2800" dirty="0">
                <a:solidFill>
                  <a:srgbClr val="FFFF00"/>
                </a:solidFill>
                <a:latin typeface="Times New Roman" panose="02020603050405020304" pitchFamily="18" charset="0"/>
                <a:cs typeface="Times New Roman" panose="02020603050405020304" pitchFamily="18" charset="0"/>
              </a:rPr>
              <a:t>For the treatment of thrombosis or embolism, standard heparin may be administered as a bolus of 5000 units (70 units/kg) intravenously, followed by a continuous intravenous infusion of 15-25 units/kg/h. Treatment is monitored by performing the APTT, the heparin dosage being altered so as to maintain the APTT at  1.5-2.5 times the normal value. The treatment of choice is now low molecular weight heparin given subcutaneously once a day with no monitoring</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99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052736"/>
            <a:ext cx="8064896" cy="3248000"/>
          </a:xfrm>
        </p:spPr>
        <p:txBody>
          <a:bodyPr/>
          <a:lstStyle/>
          <a:p>
            <a:pPr algn="just"/>
            <a:r>
              <a:rPr lang="en-US" sz="2800" dirty="0" err="1">
                <a:solidFill>
                  <a:srgbClr val="FFFF00"/>
                </a:solidFill>
                <a:latin typeface="Times New Roman" panose="02020603050405020304" pitchFamily="18" charset="0"/>
                <a:cs typeface="Times New Roman" panose="02020603050405020304" pitchFamily="18" charset="0"/>
              </a:rPr>
              <a:t>Haemorrhage</a:t>
            </a:r>
            <a:r>
              <a:rPr lang="en-US" sz="2800" dirty="0">
                <a:solidFill>
                  <a:srgbClr val="FFFF00"/>
                </a:solidFill>
                <a:latin typeface="Times New Roman" panose="02020603050405020304" pitchFamily="18" charset="0"/>
                <a:cs typeface="Times New Roman" panose="02020603050405020304" pitchFamily="18" charset="0"/>
              </a:rPr>
              <a:t> due to </a:t>
            </a:r>
            <a:r>
              <a:rPr lang="en-US" sz="2800" dirty="0" err="1">
                <a:solidFill>
                  <a:srgbClr val="FFFF00"/>
                </a:solidFill>
                <a:latin typeface="Times New Roman" panose="02020603050405020304" pitchFamily="18" charset="0"/>
                <a:cs typeface="Times New Roman" panose="02020603050405020304" pitchFamily="18" charset="0"/>
              </a:rPr>
              <a:t>overdosage</a:t>
            </a:r>
            <a:r>
              <a:rPr lang="en-US" sz="2800" dirty="0">
                <a:solidFill>
                  <a:srgbClr val="FFFF00"/>
                </a:solidFill>
                <a:latin typeface="Times New Roman" panose="02020603050405020304" pitchFamily="18" charset="0"/>
                <a:cs typeface="Times New Roman" panose="02020603050405020304" pitchFamily="18" charset="0"/>
              </a:rPr>
              <a:t> is managed by stopping the heparin and, if necessary, by giving protamine </a:t>
            </a:r>
            <a:r>
              <a:rPr lang="en-US" sz="2800" dirty="0" err="1">
                <a:solidFill>
                  <a:srgbClr val="FFFF00"/>
                </a:solidFill>
                <a:latin typeface="Times New Roman" panose="02020603050405020304" pitchFamily="18" charset="0"/>
                <a:cs typeface="Times New Roman" panose="02020603050405020304" pitchFamily="18" charset="0"/>
              </a:rPr>
              <a:t>sulphate</a:t>
            </a:r>
            <a:r>
              <a:rPr lang="en-US" sz="2800" dirty="0">
                <a:solidFill>
                  <a:srgbClr val="FFFF00"/>
                </a:solidFill>
                <a:latin typeface="Times New Roman" panose="02020603050405020304" pitchFamily="18" charset="0"/>
                <a:cs typeface="Times New Roman" panose="02020603050405020304" pitchFamily="18" charset="0"/>
              </a:rPr>
              <a:t> intravenously. Side effects of heparin include heparin-induced thrombocytopenia (HIT) via an antibody-based mechanism, osteoporosis (following long-term use), alopecia and hypersensitivity reactions</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539552" y="249560"/>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2646524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188640"/>
            <a:ext cx="6571060" cy="504056"/>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Warfarin sodium</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908720"/>
            <a:ext cx="8136904" cy="5688632"/>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This is a </a:t>
            </a:r>
            <a:r>
              <a:rPr lang="en-US" sz="2800" dirty="0" err="1">
                <a:solidFill>
                  <a:srgbClr val="FFFF00"/>
                </a:solidFill>
                <a:latin typeface="Times New Roman" panose="02020603050405020304" pitchFamily="18" charset="0"/>
                <a:cs typeface="Times New Roman" panose="02020603050405020304" pitchFamily="18" charset="0"/>
              </a:rPr>
              <a:t>coumarin</a:t>
            </a:r>
            <a:r>
              <a:rPr lang="en-US" sz="2800" dirty="0">
                <a:solidFill>
                  <a:srgbClr val="FFFF00"/>
                </a:solidFill>
                <a:latin typeface="Times New Roman" panose="02020603050405020304" pitchFamily="18" charset="0"/>
                <a:cs typeface="Times New Roman" panose="02020603050405020304" pitchFamily="18" charset="0"/>
              </a:rPr>
              <a:t> derivative that is administered orally once a day. It is a vitamin K antagonist and interferes with the carboxylation and hence with the functional activity of factors II, VII, IX and X, protein C and protein S. After the first dose, clotting factor activity is reduced in the order VII, IX, X and II.</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It is customary to prescribe 5 or 10 mg warfarin on the first day and subsequent doses are based on the INR. The therapeutic range for the INR is usually 2-3. A higher range of 3-4 is used for recurrent DVT or PE, despite an INR &gt;2 and for patients with certain prosthetic heart valves.</a:t>
            </a:r>
          </a:p>
        </p:txBody>
      </p:sp>
    </p:spTree>
    <p:extLst>
      <p:ext uri="{BB962C8B-B14F-4D97-AF65-F5344CB8AC3E}">
        <p14:creationId xmlns:p14="http://schemas.microsoft.com/office/powerpoint/2010/main" val="1344184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3568" y="188640"/>
            <a:ext cx="6571060" cy="364322"/>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467544" y="908720"/>
            <a:ext cx="8136904" cy="4896544"/>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Bleeding is controlled by stopping the warfarin by administering vitamin K and, if necessary, administering prothrombin complex concentrates.</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Warfarin crosses the placenta and may cause developmental abnormalities such as chondrodysplasia, microcephaly and blindness. It is therefore contraindicated in the first trimester of pregnancy. It should also not be administered during the last few weeks of pregnancy because of its anticoagulant effect on the fetus and the consequent risk of fetal or placental </a:t>
            </a:r>
            <a:r>
              <a:rPr lang="en-US" sz="2800" dirty="0" err="1">
                <a:solidFill>
                  <a:srgbClr val="FFFF00"/>
                </a:solidFill>
                <a:latin typeface="Times New Roman" panose="02020603050405020304" pitchFamily="18" charset="0"/>
                <a:cs typeface="Times New Roman" panose="02020603050405020304" pitchFamily="18" charset="0"/>
              </a:rPr>
              <a:t>haemorrhage</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82345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188640"/>
            <a:ext cx="6571060" cy="84013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Direct oral thrombin inhibitors</a:t>
            </a:r>
            <a:br>
              <a:rPr lang="en-US" sz="3200" b="1" dirty="0" smtClean="0">
                <a:solidFill>
                  <a:schemeClr val="accent3"/>
                </a:solidFill>
                <a:latin typeface="Times New Roman" panose="02020603050405020304" pitchFamily="18" charset="0"/>
                <a:cs typeface="Times New Roman" panose="02020603050405020304" pitchFamily="18" charset="0"/>
              </a:rPr>
            </a:br>
            <a:r>
              <a:rPr lang="en-US" sz="3200" b="1" dirty="0" smtClean="0">
                <a:solidFill>
                  <a:schemeClr val="accent3"/>
                </a:solidFill>
                <a:latin typeface="Times New Roman" panose="02020603050405020304" pitchFamily="18" charset="0"/>
                <a:cs typeface="Times New Roman" panose="02020603050405020304" pitchFamily="18" charset="0"/>
              </a:rPr>
              <a:t>and direct oral </a:t>
            </a:r>
            <a:r>
              <a:rPr lang="en-US" sz="3200" b="1" dirty="0" err="1" smtClean="0">
                <a:solidFill>
                  <a:schemeClr val="accent3"/>
                </a:solidFill>
                <a:latin typeface="Times New Roman" panose="02020603050405020304" pitchFamily="18" charset="0"/>
                <a:cs typeface="Times New Roman" panose="02020603050405020304" pitchFamily="18" charset="0"/>
              </a:rPr>
              <a:t>Xa</a:t>
            </a:r>
            <a:r>
              <a:rPr lang="en-US" sz="3200" b="1" dirty="0" smtClean="0">
                <a:solidFill>
                  <a:schemeClr val="accent3"/>
                </a:solidFill>
                <a:latin typeface="Times New Roman" panose="02020603050405020304" pitchFamily="18" charset="0"/>
                <a:cs typeface="Times New Roman" panose="02020603050405020304" pitchFamily="18" charset="0"/>
              </a:rPr>
              <a:t> inhibitors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1628800"/>
            <a:ext cx="8136904" cy="3510953"/>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Drugs that directly inhibit thrombin (e.g. dabigatran </a:t>
            </a:r>
            <a:r>
              <a:rPr lang="en-US" sz="2800" dirty="0" err="1">
                <a:solidFill>
                  <a:srgbClr val="FFFF00"/>
                </a:solidFill>
                <a:latin typeface="Times New Roman" panose="02020603050405020304" pitchFamily="18" charset="0"/>
                <a:cs typeface="Times New Roman" panose="02020603050405020304" pitchFamily="18" charset="0"/>
              </a:rPr>
              <a:t>etexilate</a:t>
            </a:r>
            <a:r>
              <a:rPr lang="en-US" sz="2800" dirty="0">
                <a:solidFill>
                  <a:srgbClr val="FFFF00"/>
                </a:solidFill>
                <a:latin typeface="Times New Roman" panose="02020603050405020304" pitchFamily="18" charset="0"/>
                <a:cs typeface="Times New Roman" panose="02020603050405020304" pitchFamily="18" charset="0"/>
              </a:rPr>
              <a:t>) or </a:t>
            </a:r>
            <a:r>
              <a:rPr lang="en-US" sz="2800" dirty="0" err="1">
                <a:solidFill>
                  <a:srgbClr val="FFFF00"/>
                </a:solidFill>
                <a:latin typeface="Times New Roman" panose="02020603050405020304" pitchFamily="18" charset="0"/>
                <a:cs typeface="Times New Roman" panose="02020603050405020304" pitchFamily="18" charset="0"/>
              </a:rPr>
              <a:t>Xa</a:t>
            </a:r>
            <a:r>
              <a:rPr lang="en-US" sz="2800" dirty="0">
                <a:solidFill>
                  <a:srgbClr val="FFFF00"/>
                </a:solidFill>
                <a:latin typeface="Times New Roman" panose="02020603050405020304" pitchFamily="18" charset="0"/>
                <a:cs typeface="Times New Roman" panose="02020603050405020304" pitchFamily="18" charset="0"/>
              </a:rPr>
              <a:t> (e.g. rivaroxaban, </a:t>
            </a:r>
            <a:r>
              <a:rPr lang="en-US" sz="2800" dirty="0" err="1">
                <a:solidFill>
                  <a:srgbClr val="FFFF00"/>
                </a:solidFill>
                <a:latin typeface="Times New Roman" panose="02020603050405020304" pitchFamily="18" charset="0"/>
                <a:cs typeface="Times New Roman" panose="02020603050405020304" pitchFamily="18" charset="0"/>
              </a:rPr>
              <a:t>apixaban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edoxaban</a:t>
            </a:r>
            <a:r>
              <a:rPr lang="en-US" sz="2800" dirty="0">
                <a:solidFill>
                  <a:srgbClr val="FFFF00"/>
                </a:solidFill>
                <a:latin typeface="Times New Roman" panose="02020603050405020304" pitchFamily="18" charset="0"/>
                <a:cs typeface="Times New Roman" panose="02020603050405020304" pitchFamily="18" charset="0"/>
              </a:rPr>
              <a:t>) have been developed as oral anticoagulants that offer an alternative to warfarin in the treatment of venous thromboembolism and atrial fibrillation. They can be given in fixed dose without monitoring; they have relatively short half-lives (in the order of 9-17 hours) but no antidote.</a:t>
            </a:r>
          </a:p>
        </p:txBody>
      </p:sp>
    </p:spTree>
    <p:extLst>
      <p:ext uri="{BB962C8B-B14F-4D97-AF65-F5344CB8AC3E}">
        <p14:creationId xmlns:p14="http://schemas.microsoft.com/office/powerpoint/2010/main" val="38655830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260648"/>
            <a:ext cx="6571060" cy="916142"/>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Investigation of a patient </a:t>
            </a:r>
            <a:br>
              <a:rPr lang="en-US" sz="3200" b="1" dirty="0" smtClean="0">
                <a:solidFill>
                  <a:schemeClr val="accent3"/>
                </a:solidFill>
                <a:latin typeface="Times New Roman" panose="02020603050405020304" pitchFamily="18" charset="0"/>
                <a:cs typeface="Times New Roman" panose="02020603050405020304" pitchFamily="18" charset="0"/>
              </a:rPr>
            </a:br>
            <a:r>
              <a:rPr lang="en-US" sz="3200" b="1" dirty="0" smtClean="0">
                <a:solidFill>
                  <a:schemeClr val="accent3"/>
                </a:solidFill>
                <a:latin typeface="Times New Roman" panose="02020603050405020304" pitchFamily="18" charset="0"/>
                <a:cs typeface="Times New Roman" panose="02020603050405020304" pitchFamily="18" charset="0"/>
              </a:rPr>
              <a:t>with abnormal bleeding</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467544" y="1628800"/>
            <a:ext cx="8280920" cy="4608512"/>
          </a:xfrm>
        </p:spPr>
        <p:txBody>
          <a:bodyPr>
            <a:noAutofit/>
          </a:bodyPr>
          <a:lstStyle/>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A most important step in the diagnostic process is taking a good history from the patient.</a:t>
            </a:r>
          </a:p>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The screening tests that are useful in investigating a patient who gives a history of excessive bleeding are the following:</a:t>
            </a:r>
          </a:p>
          <a:p>
            <a:pPr lvl="1" algn="just">
              <a:spcBef>
                <a:spcPts val="0"/>
              </a:spcBef>
              <a:buFont typeface="Arial" panose="020B0604020202020204" pitchFamily="34" charset="0"/>
              <a:buChar char="•"/>
            </a:pPr>
            <a:r>
              <a:rPr lang="en-US" dirty="0">
                <a:solidFill>
                  <a:srgbClr val="FFFF00"/>
                </a:solidFill>
                <a:latin typeface="Times New Roman" panose="02020603050405020304" pitchFamily="18" charset="0"/>
                <a:cs typeface="Times New Roman" panose="02020603050405020304" pitchFamily="18" charset="0"/>
              </a:rPr>
              <a:t>A blood count, including a platelet count, and examination of a blood film.</a:t>
            </a:r>
          </a:p>
          <a:p>
            <a:pPr lvl="1" algn="just">
              <a:spcBef>
                <a:spcPts val="0"/>
              </a:spcBef>
              <a:buFont typeface="Arial" panose="020B0604020202020204" pitchFamily="34" charset="0"/>
              <a:buChar char="•"/>
            </a:pPr>
            <a:r>
              <a:rPr lang="en-US" dirty="0">
                <a:solidFill>
                  <a:srgbClr val="FFFF00"/>
                </a:solidFill>
                <a:latin typeface="Times New Roman" panose="02020603050405020304" pitchFamily="18" charset="0"/>
                <a:cs typeface="Times New Roman" panose="02020603050405020304" pitchFamily="18" charset="0"/>
              </a:rPr>
              <a:t>The prothrombin time and the activated partial thromboplastin time.</a:t>
            </a:r>
          </a:p>
          <a:p>
            <a:pPr lvl="1" algn="just">
              <a:spcBef>
                <a:spcPts val="0"/>
              </a:spcBef>
              <a:spcAft>
                <a:spcPts val="450"/>
              </a:spcAft>
              <a:buFont typeface="Arial" panose="020B0604020202020204" pitchFamily="34" charset="0"/>
              <a:buChar char="•"/>
            </a:pPr>
            <a:r>
              <a:rPr lang="en-US" dirty="0">
                <a:solidFill>
                  <a:srgbClr val="FFFF00"/>
                </a:solidFill>
                <a:latin typeface="Times New Roman" panose="02020603050405020304" pitchFamily="18" charset="0"/>
                <a:cs typeface="Times New Roman" panose="02020603050405020304" pitchFamily="18" charset="0"/>
              </a:rPr>
              <a:t>The thrombin time or fibrinogen assay.</a:t>
            </a:r>
          </a:p>
          <a:p>
            <a:pPr algn="just">
              <a:spcBef>
                <a:spcPts val="0"/>
              </a:spcBef>
              <a:spcAft>
                <a:spcPts val="450"/>
              </a:spcAft>
              <a:buFont typeface="Arial" panose="020B0604020202020204" pitchFamily="34" charset="0"/>
              <a:buChar char="•"/>
            </a:pP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6997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3568" y="256366"/>
            <a:ext cx="6571060" cy="364322"/>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2" name="Content Placeholder 1"/>
          <p:cNvSpPr>
            <a:spLocks noGrp="1"/>
          </p:cNvSpPr>
          <p:nvPr>
            <p:ph idx="1"/>
          </p:nvPr>
        </p:nvSpPr>
        <p:spPr>
          <a:xfrm>
            <a:off x="899592" y="1189112"/>
            <a:ext cx="7558608" cy="2671936"/>
          </a:xfrm>
        </p:spPr>
        <p:txBody>
          <a:bodyPr/>
          <a:lstStyle/>
          <a:p>
            <a:pPr algn="just"/>
            <a:r>
              <a:rPr lang="en-US" sz="2800" dirty="0">
                <a:solidFill>
                  <a:srgbClr val="FFFF00"/>
                </a:solidFill>
                <a:latin typeface="Times New Roman" panose="02020603050405020304" pitchFamily="18" charset="0"/>
                <a:cs typeface="Times New Roman" panose="02020603050405020304" pitchFamily="18" charset="0"/>
              </a:rPr>
              <a:t>The PFA 100 can be used as a screening test for abnormal platelet function and platelet aggregation studies. If any of these tests is found to be abnormal, further specialized tests may be necessary.</a:t>
            </a:r>
          </a:p>
          <a:p>
            <a:endParaRPr lang="en-US" sz="2800" dirty="0"/>
          </a:p>
        </p:txBody>
      </p:sp>
    </p:spTree>
    <p:extLst>
      <p:ext uri="{BB962C8B-B14F-4D97-AF65-F5344CB8AC3E}">
        <p14:creationId xmlns:p14="http://schemas.microsoft.com/office/powerpoint/2010/main" val="93188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332656"/>
            <a:ext cx="4506684" cy="6309360"/>
          </a:xfrm>
          <a:prstGeom prst="rect">
            <a:avLst/>
          </a:prstGeom>
        </p:spPr>
      </p:pic>
    </p:spTree>
    <p:extLst>
      <p:ext uri="{BB962C8B-B14F-4D97-AF65-F5344CB8AC3E}">
        <p14:creationId xmlns:p14="http://schemas.microsoft.com/office/powerpoint/2010/main" val="2152455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38232" cy="93610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Natural anticoagulant mechanisms and the</a:t>
            </a:r>
            <a:br>
              <a:rPr lang="en-US" sz="3200" b="1" dirty="0" smtClean="0">
                <a:solidFill>
                  <a:schemeClr val="accent3"/>
                </a:solidFill>
                <a:latin typeface="Times New Roman" panose="02020603050405020304" pitchFamily="18" charset="0"/>
                <a:cs typeface="Times New Roman" panose="02020603050405020304" pitchFamily="18" charset="0"/>
              </a:rPr>
            </a:br>
            <a:r>
              <a:rPr lang="en-US" sz="3200" b="1" dirty="0" err="1" smtClean="0">
                <a:solidFill>
                  <a:schemeClr val="accent3"/>
                </a:solidFill>
                <a:latin typeface="Times New Roman" panose="02020603050405020304" pitchFamily="18" charset="0"/>
                <a:cs typeface="Times New Roman" panose="02020603050405020304" pitchFamily="18" charset="0"/>
              </a:rPr>
              <a:t>prothrombotic</a:t>
            </a:r>
            <a:r>
              <a:rPr lang="en-US" sz="3200" b="1" dirty="0" smtClean="0">
                <a:solidFill>
                  <a:schemeClr val="accent3"/>
                </a:solidFill>
                <a:latin typeface="Times New Roman" panose="02020603050405020304" pitchFamily="18" charset="0"/>
                <a:cs typeface="Times New Roman" panose="02020603050405020304" pitchFamily="18" charset="0"/>
              </a:rPr>
              <a:t> state (thrombophilia)</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539552" y="1844824"/>
            <a:ext cx="8064896" cy="3644376"/>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There are natural anticoagulant mechanisms in the plasma that prevent localized fibrin formation from becoming widespread. The most important molecules involved in these mechanisms are AT, protein C and protein S, all of which are produced in the liver. Inherited or acquired abnormalities of these inhibitors of coagulation may lead to a </a:t>
            </a:r>
            <a:r>
              <a:rPr lang="en-US" sz="2800" dirty="0" err="1">
                <a:solidFill>
                  <a:srgbClr val="FFFF00"/>
                </a:solidFill>
                <a:latin typeface="Times New Roman" panose="02020603050405020304" pitchFamily="18" charset="0"/>
                <a:cs typeface="Times New Roman" panose="02020603050405020304" pitchFamily="18" charset="0"/>
              </a:rPr>
              <a:t>prothrombotic</a:t>
            </a:r>
            <a:r>
              <a:rPr lang="en-US" sz="2800" dirty="0">
                <a:solidFill>
                  <a:srgbClr val="FFFF00"/>
                </a:solidFill>
                <a:latin typeface="Times New Roman" panose="02020603050405020304" pitchFamily="18" charset="0"/>
                <a:cs typeface="Times New Roman" panose="02020603050405020304" pitchFamily="18" charset="0"/>
              </a:rPr>
              <a:t> state (thrombophilia).</a:t>
            </a:r>
          </a:p>
        </p:txBody>
      </p:sp>
    </p:spTree>
    <p:extLst>
      <p:ext uri="{BB962C8B-B14F-4D97-AF65-F5344CB8AC3E}">
        <p14:creationId xmlns:p14="http://schemas.microsoft.com/office/powerpoint/2010/main" val="2527090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64"/>
          <a:stretch/>
        </p:blipFill>
        <p:spPr>
          <a:xfrm>
            <a:off x="1285573" y="548680"/>
            <a:ext cx="6526787" cy="5400600"/>
          </a:xfrm>
          <a:prstGeom prst="rect">
            <a:avLst/>
          </a:prstGeom>
        </p:spPr>
      </p:pic>
    </p:spTree>
    <p:extLst>
      <p:ext uri="{BB962C8B-B14F-4D97-AF65-F5344CB8AC3E}">
        <p14:creationId xmlns:p14="http://schemas.microsoft.com/office/powerpoint/2010/main" val="948789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356622"/>
            <a:ext cx="6571060" cy="84013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The antiphospholipid syndrome</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467544" y="1637406"/>
            <a:ext cx="8208912" cy="3231754"/>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The antiphospholipid antibody syndrome is defined by the presence of antiphospholipid antibodies (either </a:t>
            </a:r>
            <a:r>
              <a:rPr lang="en-US" sz="2800" dirty="0" err="1">
                <a:solidFill>
                  <a:srgbClr val="FFFF00"/>
                </a:solidFill>
                <a:latin typeface="Times New Roman" panose="02020603050405020304" pitchFamily="18" charset="0"/>
                <a:cs typeface="Times New Roman" panose="02020603050405020304" pitchFamily="18" charset="0"/>
              </a:rPr>
              <a:t>anticardiolipin</a:t>
            </a:r>
            <a:r>
              <a:rPr lang="en-US" sz="2800" dirty="0">
                <a:solidFill>
                  <a:srgbClr val="FFFF00"/>
                </a:solidFill>
                <a:latin typeface="Times New Roman" panose="02020603050405020304" pitchFamily="18" charset="0"/>
                <a:cs typeface="Times New Roman" panose="02020603050405020304" pitchFamily="18" charset="0"/>
              </a:rPr>
              <a:t> antibodies, antibeta-2 glycoprotein I antibodies or lupus anticoagulant) associated with thrombosis or certain problems in pregnancy. Lupus anticoagulant prolongs the results of coagulation tests that depend on phospholipid (e.g. the APTT</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9617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3568" y="400382"/>
            <a:ext cx="6571060" cy="364322"/>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2" name="Content Placeholder 1"/>
          <p:cNvSpPr>
            <a:spLocks noGrp="1"/>
          </p:cNvSpPr>
          <p:nvPr>
            <p:ph idx="1"/>
          </p:nvPr>
        </p:nvSpPr>
        <p:spPr>
          <a:xfrm>
            <a:off x="467544" y="1333128"/>
            <a:ext cx="8136904" cy="4040088"/>
          </a:xfrm>
        </p:spPr>
        <p:txBody>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Features of the antiphospholipid syndrome may include recurrent venous thromboses, recurrent arterial thrombosis (most commonly stroke) and recurrent miscarriage (due to placental thrombosis and infarction). Thrombocytopenia is common. Antiphospholipid antibodies are found in some patients with SLE or other autoimmune disorders as well as in individuals with no other evidence of an immunological abnormality.</a:t>
            </a:r>
          </a:p>
          <a:p>
            <a:endParaRPr lang="en-US" sz="2800" dirty="0"/>
          </a:p>
        </p:txBody>
      </p:sp>
    </p:spTree>
    <p:extLst>
      <p:ext uri="{BB962C8B-B14F-4D97-AF65-F5344CB8AC3E}">
        <p14:creationId xmlns:p14="http://schemas.microsoft.com/office/powerpoint/2010/main" val="3021484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descr="Jpeg077"/>
          <p:cNvPicPr>
            <a:picLocks noChangeAspect="1" noChangeArrowheads="1"/>
          </p:cNvPicPr>
          <p:nvPr/>
        </p:nvPicPr>
        <p:blipFill rotWithShape="1">
          <a:blip r:embed="rId2" cstate="print"/>
          <a:srcRect t="1133" r="5739" b="1125"/>
          <a:stretch/>
        </p:blipFill>
        <p:spPr bwMode="auto">
          <a:xfrm>
            <a:off x="210868" y="260646"/>
            <a:ext cx="8681612" cy="6492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descr="Jpeg078"/>
          <p:cNvPicPr>
            <a:picLocks noChangeAspect="1" noChangeArrowheads="1"/>
          </p:cNvPicPr>
          <p:nvPr/>
        </p:nvPicPr>
        <p:blipFill rotWithShape="1">
          <a:blip r:embed="rId2" cstate="print"/>
          <a:srcRect l="3341" t="1145" r="1673" b="1147"/>
          <a:stretch/>
        </p:blipFill>
        <p:spPr bwMode="auto">
          <a:xfrm>
            <a:off x="179512" y="260648"/>
            <a:ext cx="8707239" cy="6492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descr="Jpeg079"/>
          <p:cNvPicPr>
            <a:picLocks noChangeAspect="1" noChangeArrowheads="1"/>
          </p:cNvPicPr>
          <p:nvPr/>
        </p:nvPicPr>
        <p:blipFill>
          <a:blip r:embed="rId2" cstate="print"/>
          <a:srcRect/>
          <a:stretch>
            <a:fillRect/>
          </a:stretch>
        </p:blipFill>
        <p:spPr bwMode="auto">
          <a:xfrm>
            <a:off x="250825" y="260350"/>
            <a:ext cx="8642350"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7"/>
          <p:cNvSpPr>
            <a:spLocks noGrp="1" noChangeArrowheads="1"/>
          </p:cNvSpPr>
          <p:nvPr>
            <p:ph type="title"/>
          </p:nvPr>
        </p:nvSpPr>
        <p:spPr>
          <a:xfrm>
            <a:off x="179512" y="0"/>
            <a:ext cx="8713787" cy="719807"/>
          </a:xfrm>
        </p:spPr>
        <p:txBody>
          <a:bodyPr/>
          <a:lstStyle/>
          <a:p>
            <a:r>
              <a:rPr lang="en-US" sz="2600" b="1" dirty="0" err="1" smtClean="0">
                <a:solidFill>
                  <a:schemeClr val="accent3"/>
                </a:solidFill>
              </a:rPr>
              <a:t>Haemostasis</a:t>
            </a:r>
            <a:r>
              <a:rPr lang="en-US" sz="2600" b="1" dirty="0" smtClean="0">
                <a:solidFill>
                  <a:schemeClr val="accent3"/>
                </a:solidFill>
              </a:rPr>
              <a:t> tests: typical results in acquired bleeding disorders</a:t>
            </a:r>
          </a:p>
        </p:txBody>
      </p:sp>
      <p:graphicFrame>
        <p:nvGraphicFramePr>
          <p:cNvPr id="1093729" name="Group 97"/>
          <p:cNvGraphicFramePr>
            <a:graphicFrameLocks noGrp="1"/>
          </p:cNvGraphicFramePr>
          <p:nvPr>
            <p:ph idx="1"/>
          </p:nvPr>
        </p:nvGraphicFramePr>
        <p:xfrm>
          <a:off x="250825" y="765175"/>
          <a:ext cx="8893175" cy="5617049"/>
        </p:xfrm>
        <a:graphic>
          <a:graphicData uri="http://schemas.openxmlformats.org/drawingml/2006/table">
            <a:tbl>
              <a:tblPr/>
              <a:tblGrid>
                <a:gridCol w="2498320"/>
                <a:gridCol w="1249159"/>
                <a:gridCol w="1587778"/>
                <a:gridCol w="1940977"/>
                <a:gridCol w="1616941"/>
              </a:tblGrid>
              <a:tr h="1154606">
                <a:tc>
                  <a:txBody>
                    <a:bodyPr/>
                    <a:lstStyle/>
                    <a:p>
                      <a:endParaRPr lang="en-US"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FF00"/>
                          </a:solidFill>
                          <a:effectLst/>
                          <a:latin typeface="Times New Roman" pitchFamily="18" charset="0"/>
                          <a:cs typeface="Times New Roman" pitchFamily="18" charset="0"/>
                        </a:rPr>
                        <a:t>Platelet count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FFFF00"/>
                          </a:solidFill>
                          <a:effectLst/>
                          <a:latin typeface="Times New Roman" pitchFamily="18" charset="0"/>
                          <a:cs typeface="Times New Roman" pitchFamily="18" charset="0"/>
                        </a:rPr>
                        <a:t>Prothrombin</a:t>
                      </a:r>
                      <a:r>
                        <a:rPr kumimoji="0" lang="en-US" sz="1800" b="1" i="0" u="none" strike="noStrike" cap="none" normalizeH="0" baseline="0" dirty="0" smtClean="0">
                          <a:ln>
                            <a:noFill/>
                          </a:ln>
                          <a:solidFill>
                            <a:srgbClr val="FFFF00"/>
                          </a:solidFill>
                          <a:effectLst/>
                          <a:latin typeface="Times New Roman" pitchFamily="18" charset="0"/>
                          <a:cs typeface="Times New Roman" pitchFamily="18" charset="0"/>
                        </a:rPr>
                        <a:t>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FF00"/>
                          </a:solidFill>
                          <a:effectLst/>
                          <a:latin typeface="Times New Roman" pitchFamily="18" charset="0"/>
                          <a:cs typeface="Times New Roman" pitchFamily="18" charset="0"/>
                        </a:rPr>
                        <a:t>Activated partial </a:t>
                      </a:r>
                      <a:r>
                        <a:rPr kumimoji="0" lang="en-US" sz="1800" b="1" i="0" u="none" strike="noStrike" cap="none" normalizeH="0" baseline="0" dirty="0" err="1" smtClean="0">
                          <a:ln>
                            <a:noFill/>
                          </a:ln>
                          <a:solidFill>
                            <a:srgbClr val="FFFF00"/>
                          </a:solidFill>
                          <a:effectLst/>
                          <a:latin typeface="Times New Roman" pitchFamily="18" charset="0"/>
                          <a:cs typeface="Times New Roman" pitchFamily="18" charset="0"/>
                        </a:rPr>
                        <a:t>thromboplastin</a:t>
                      </a:r>
                      <a:r>
                        <a:rPr kumimoji="0" lang="en-US" sz="1800" b="1" i="0" u="none" strike="noStrike" cap="none" normalizeH="0" baseline="0" dirty="0" smtClean="0">
                          <a:ln>
                            <a:noFill/>
                          </a:ln>
                          <a:solidFill>
                            <a:srgbClr val="FFFF00"/>
                          </a:solidFill>
                          <a:effectLst/>
                          <a:latin typeface="Times New Roman" pitchFamily="18" charset="0"/>
                          <a:cs typeface="Times New Roman" pitchFamily="18" charset="0"/>
                        </a:rPr>
                        <a:t>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FF00"/>
                          </a:solidFill>
                          <a:effectLst/>
                          <a:latin typeface="Times New Roman" pitchFamily="18" charset="0"/>
                          <a:cs typeface="Times New Roman" pitchFamily="18" charset="0"/>
                        </a:rPr>
                        <a:t>Thrombin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83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Liver disease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Normal (rarely prolonged)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5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Disseminated intravascular coagulation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Prolonged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Grossly prolonged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66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Massive transfusion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Normal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Oral anticoagulants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Normal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Grossly 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Normal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Heparin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Normal (rarely 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Mildly 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55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Circulating anticoagulant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Normal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Normal or prolonged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Prolonged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ar-SA" sz="18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6"/>
          <p:cNvSpPr>
            <a:spLocks noGrp="1" noChangeArrowheads="1"/>
          </p:cNvSpPr>
          <p:nvPr>
            <p:ph type="title"/>
          </p:nvPr>
        </p:nvSpPr>
        <p:spPr>
          <a:xfrm>
            <a:off x="250825" y="260350"/>
            <a:ext cx="8713788" cy="647700"/>
          </a:xfrm>
        </p:spPr>
        <p:txBody>
          <a:bodyPr/>
          <a:lstStyle/>
          <a:p>
            <a:r>
              <a:rPr lang="en-US" sz="4000" b="1" dirty="0" smtClean="0">
                <a:solidFill>
                  <a:schemeClr val="accent3"/>
                </a:solidFill>
              </a:rPr>
              <a:t>Screening Tests of Hemostasis</a:t>
            </a:r>
          </a:p>
        </p:txBody>
      </p:sp>
      <p:graphicFrame>
        <p:nvGraphicFramePr>
          <p:cNvPr id="1095752" name="Group 72"/>
          <p:cNvGraphicFramePr>
            <a:graphicFrameLocks noGrp="1"/>
          </p:cNvGraphicFramePr>
          <p:nvPr>
            <p:ph idx="1"/>
          </p:nvPr>
        </p:nvGraphicFramePr>
        <p:xfrm>
          <a:off x="250825" y="1196975"/>
          <a:ext cx="8713788" cy="5417820"/>
        </p:xfrm>
        <a:graphic>
          <a:graphicData uri="http://schemas.openxmlformats.org/drawingml/2006/table">
            <a:tbl>
              <a:tblPr/>
              <a:tblGrid>
                <a:gridCol w="2551113"/>
                <a:gridCol w="6162675"/>
              </a:tblGrid>
              <a:tr h="150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FF00"/>
                          </a:solidFill>
                          <a:effectLst/>
                          <a:latin typeface="Times New Roman" pitchFamily="18" charset="0"/>
                          <a:cs typeface="Times New Roman" pitchFamily="18" charset="0"/>
                        </a:rPr>
                        <a:t>Screening tests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FF00"/>
                          </a:solidFill>
                          <a:effectLst/>
                          <a:latin typeface="Times New Roman" pitchFamily="18" charset="0"/>
                          <a:cs typeface="Times New Roman" pitchFamily="18" charset="0"/>
                        </a:rPr>
                        <a:t>Defects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B.T. Prolonged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Platelets (↓ or dysfunction) + Von Willebrand’s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APTT prolonged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Factors: XII, XI, VIII, IX, X, V, II,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P.T. Prolonged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Factors: VII, X, V, II,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T.T. Prolonged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Fibrinogen (Factor I) high FDPS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Reptilase</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time prolonged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Fibrinogen (factor I) high FDPS.  Not effected by Heparin therapy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0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FDPS high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D.I.C.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Snake Bite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Thrombolytic therapy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Dysfibrinogenemia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Platelet Count 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Thrombocytopenia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Platelet Count Normal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Platelet dysfunction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79388" y="260350"/>
            <a:ext cx="8785225" cy="865188"/>
          </a:xfrm>
        </p:spPr>
        <p:txBody>
          <a:bodyPr/>
          <a:lstStyle/>
          <a:p>
            <a:r>
              <a:rPr lang="en-US" sz="3400" b="1" dirty="0" smtClean="0">
                <a:solidFill>
                  <a:schemeClr val="accent3"/>
                </a:solidFill>
              </a:rPr>
              <a:t>Indications for the use of fresh frozen plasma </a:t>
            </a:r>
          </a:p>
        </p:txBody>
      </p:sp>
      <p:sp>
        <p:nvSpPr>
          <p:cNvPr id="166915" name="Rectangle 3"/>
          <p:cNvSpPr>
            <a:spLocks noGrp="1" noChangeArrowheads="1"/>
          </p:cNvSpPr>
          <p:nvPr>
            <p:ph type="body" idx="1"/>
          </p:nvPr>
        </p:nvSpPr>
        <p:spPr>
          <a:xfrm>
            <a:off x="179388" y="1268413"/>
            <a:ext cx="8640762" cy="5256212"/>
          </a:xfrm>
        </p:spPr>
        <p:txBody>
          <a:bodyPr/>
          <a:lstStyle/>
          <a:p>
            <a:pPr>
              <a:lnSpc>
                <a:spcPct val="90000"/>
              </a:lnSpc>
            </a:pPr>
            <a:r>
              <a:rPr lang="en-US" sz="2800" b="1" dirty="0" smtClean="0">
                <a:solidFill>
                  <a:srgbClr val="FFFF00"/>
                </a:solidFill>
              </a:rPr>
              <a:t>Coagulation factor deficiency (where specific or </a:t>
            </a:r>
          </a:p>
          <a:p>
            <a:pPr>
              <a:lnSpc>
                <a:spcPct val="90000"/>
              </a:lnSpc>
              <a:buFontTx/>
              <a:buNone/>
            </a:pPr>
            <a:r>
              <a:rPr lang="en-US" sz="2800" b="1" dirty="0" smtClean="0">
                <a:solidFill>
                  <a:srgbClr val="FFFF00"/>
                </a:solidFill>
              </a:rPr>
              <a:t>    combined factor concentrate is not available)</a:t>
            </a:r>
          </a:p>
          <a:p>
            <a:pPr>
              <a:lnSpc>
                <a:spcPct val="90000"/>
              </a:lnSpc>
            </a:pPr>
            <a:r>
              <a:rPr lang="en-US" sz="2800" b="1" dirty="0" smtClean="0">
                <a:solidFill>
                  <a:srgbClr val="FFFF00"/>
                </a:solidFill>
              </a:rPr>
              <a:t>Reversal of warfarin effect.</a:t>
            </a:r>
          </a:p>
          <a:p>
            <a:pPr>
              <a:lnSpc>
                <a:spcPct val="90000"/>
              </a:lnSpc>
            </a:pPr>
            <a:r>
              <a:rPr lang="en-US" sz="2800" b="1" dirty="0" smtClean="0">
                <a:solidFill>
                  <a:srgbClr val="FFFF00"/>
                </a:solidFill>
              </a:rPr>
              <a:t>Multiple coagulation defects, e.g. in patients with liver disease, DIC </a:t>
            </a:r>
          </a:p>
          <a:p>
            <a:pPr>
              <a:lnSpc>
                <a:spcPct val="90000"/>
              </a:lnSpc>
            </a:pPr>
            <a:r>
              <a:rPr lang="en-US" sz="2800" b="1" dirty="0" smtClean="0">
                <a:solidFill>
                  <a:srgbClr val="FFFF00"/>
                </a:solidFill>
              </a:rPr>
              <a:t>Massive blood transfusion with coagulopathy and</a:t>
            </a:r>
          </a:p>
          <a:p>
            <a:pPr>
              <a:lnSpc>
                <a:spcPct val="90000"/>
              </a:lnSpc>
              <a:buFontTx/>
              <a:buNone/>
            </a:pPr>
            <a:r>
              <a:rPr lang="en-US" sz="2800" b="1" dirty="0" smtClean="0">
                <a:solidFill>
                  <a:srgbClr val="FFFF00"/>
                </a:solidFill>
              </a:rPr>
              <a:t>    clinical bleeding</a:t>
            </a:r>
          </a:p>
          <a:p>
            <a:pPr>
              <a:lnSpc>
                <a:spcPct val="90000"/>
              </a:lnSpc>
            </a:pPr>
            <a:r>
              <a:rPr lang="en-US" sz="2800" b="1" dirty="0" smtClean="0">
                <a:solidFill>
                  <a:srgbClr val="FFFF00"/>
                </a:solidFill>
              </a:rPr>
              <a:t>Thrombotic thrombocytopenic purpura</a:t>
            </a:r>
          </a:p>
          <a:p>
            <a:pPr>
              <a:lnSpc>
                <a:spcPct val="90000"/>
              </a:lnSpc>
            </a:pPr>
            <a:r>
              <a:rPr lang="en-US" sz="2800" b="1" dirty="0" smtClean="0">
                <a:solidFill>
                  <a:srgbClr val="FFFF00"/>
                </a:solidFill>
              </a:rPr>
              <a:t>Deficiencies of </a:t>
            </a:r>
            <a:r>
              <a:rPr lang="en-US" sz="2800" b="1" dirty="0" err="1" smtClean="0">
                <a:solidFill>
                  <a:srgbClr val="FFFF00"/>
                </a:solidFill>
              </a:rPr>
              <a:t>antithrombin</a:t>
            </a:r>
            <a:r>
              <a:rPr lang="en-US" sz="2800" b="1" dirty="0" smtClean="0">
                <a:solidFill>
                  <a:srgbClr val="FFFF00"/>
                </a:solidFill>
              </a:rPr>
              <a:t>, protein C or protein S</a:t>
            </a:r>
          </a:p>
          <a:p>
            <a:pPr>
              <a:lnSpc>
                <a:spcPct val="90000"/>
              </a:lnSpc>
            </a:pPr>
            <a:r>
              <a:rPr lang="en-US" sz="2800" b="1" dirty="0" smtClean="0">
                <a:solidFill>
                  <a:srgbClr val="FFFF00"/>
                </a:solidFill>
              </a:rPr>
              <a:t>Some patients with </a:t>
            </a:r>
            <a:r>
              <a:rPr lang="en-US" sz="2800" b="1" dirty="0" err="1" smtClean="0">
                <a:solidFill>
                  <a:srgbClr val="FFFF00"/>
                </a:solidFill>
              </a:rPr>
              <a:t>immunedeficiency</a:t>
            </a:r>
            <a:r>
              <a:rPr lang="en-US" sz="2800" b="1" dirty="0" smtClean="0">
                <a:solidFill>
                  <a:srgbClr val="FFFF00"/>
                </a:solidFill>
              </a:rPr>
              <a:t> syndromes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404664"/>
            <a:ext cx="5485362" cy="5943600"/>
          </a:xfrm>
          <a:prstGeom prst="rect">
            <a:avLst/>
          </a:prstGeom>
        </p:spPr>
      </p:pic>
    </p:spTree>
    <p:extLst>
      <p:ext uri="{BB962C8B-B14F-4D97-AF65-F5344CB8AC3E}">
        <p14:creationId xmlns:p14="http://schemas.microsoft.com/office/powerpoint/2010/main" val="36558460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395536" y="333375"/>
            <a:ext cx="8425061" cy="4535785"/>
          </a:xfrm>
        </p:spPr>
        <p:txBody>
          <a:bodyPr/>
          <a:lstStyle/>
          <a:p>
            <a:pPr algn="ctr">
              <a:buFontTx/>
              <a:buNone/>
            </a:pPr>
            <a:r>
              <a:rPr lang="en-US" sz="4000" b="1" dirty="0" smtClean="0">
                <a:solidFill>
                  <a:schemeClr val="accent3"/>
                </a:solidFill>
              </a:rPr>
              <a:t>Oral Anticoagulants Indications</a:t>
            </a:r>
          </a:p>
          <a:p>
            <a:pPr algn="ctr">
              <a:buFontTx/>
              <a:buNone/>
            </a:pPr>
            <a:endParaRPr lang="en-US" b="1" dirty="0" smtClean="0">
              <a:solidFill>
                <a:schemeClr val="accent3"/>
              </a:solidFill>
            </a:endParaRPr>
          </a:p>
          <a:p>
            <a:pPr>
              <a:buFont typeface="Wingdings" panose="05000000000000000000" pitchFamily="2" charset="2"/>
              <a:buChar char="§"/>
            </a:pPr>
            <a:r>
              <a:rPr lang="en-US" b="1" dirty="0" smtClean="0">
                <a:solidFill>
                  <a:srgbClr val="FFFF00"/>
                </a:solidFill>
              </a:rPr>
              <a:t>Venous thrombosis and pulmonary embolism.</a:t>
            </a:r>
          </a:p>
          <a:p>
            <a:pPr algn="just">
              <a:buFont typeface="Wingdings" panose="05000000000000000000" pitchFamily="2" charset="2"/>
              <a:buChar char="§"/>
            </a:pPr>
            <a:r>
              <a:rPr lang="en-US" b="1" dirty="0" smtClean="0">
                <a:solidFill>
                  <a:srgbClr val="FFFF00"/>
                </a:solidFill>
              </a:rPr>
              <a:t>Atrial fibrillation.</a:t>
            </a:r>
          </a:p>
          <a:p>
            <a:pPr algn="just">
              <a:buFont typeface="Wingdings" panose="05000000000000000000" pitchFamily="2" charset="2"/>
              <a:buChar char="§"/>
            </a:pPr>
            <a:r>
              <a:rPr lang="en-US" b="1" dirty="0" smtClean="0">
                <a:solidFill>
                  <a:srgbClr val="FFFF00"/>
                </a:solidFill>
              </a:rPr>
              <a:t>Heart valve prostheses.</a:t>
            </a:r>
          </a:p>
          <a:p>
            <a:pPr algn="just">
              <a:buFont typeface="Wingdings" panose="05000000000000000000" pitchFamily="2" charset="2"/>
              <a:buChar char="§"/>
            </a:pPr>
            <a:r>
              <a:rPr lang="en-US" b="1" dirty="0" smtClean="0">
                <a:solidFill>
                  <a:srgbClr val="FFFF00"/>
                </a:solidFill>
              </a:rPr>
              <a:t>Myocardial infarction (Selected cases)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a:xfrm>
            <a:off x="395536" y="333375"/>
            <a:ext cx="8497069" cy="4319761"/>
          </a:xfrm>
        </p:spPr>
        <p:txBody>
          <a:bodyPr/>
          <a:lstStyle/>
          <a:p>
            <a:pPr algn="just">
              <a:buFontTx/>
              <a:buNone/>
            </a:pPr>
            <a:endParaRPr lang="en-US" b="1" dirty="0" smtClean="0">
              <a:solidFill>
                <a:srgbClr val="FFFF00"/>
              </a:solidFill>
            </a:endParaRPr>
          </a:p>
          <a:p>
            <a:pPr algn="ctr">
              <a:buFontTx/>
              <a:buNone/>
            </a:pPr>
            <a:r>
              <a:rPr lang="en-US" sz="4400" b="1" dirty="0" smtClean="0">
                <a:solidFill>
                  <a:schemeClr val="accent3"/>
                </a:solidFill>
              </a:rPr>
              <a:t>Antithrombotic Therapy</a:t>
            </a:r>
          </a:p>
          <a:p>
            <a:pPr algn="just">
              <a:buFontTx/>
              <a:buNone/>
            </a:pPr>
            <a:endParaRPr lang="en-US" sz="1000" b="1" dirty="0" smtClean="0">
              <a:solidFill>
                <a:srgbClr val="FFFF00"/>
              </a:solidFill>
            </a:endParaRPr>
          </a:p>
          <a:p>
            <a:pPr algn="just">
              <a:buFontTx/>
              <a:buNone/>
            </a:pPr>
            <a:r>
              <a:rPr lang="en-US" b="1" dirty="0" smtClean="0">
                <a:solidFill>
                  <a:srgbClr val="FFFF00"/>
                </a:solidFill>
              </a:rPr>
              <a:t>2-	 Oral anticoagulants </a:t>
            </a:r>
          </a:p>
          <a:p>
            <a:pPr algn="just">
              <a:buFontTx/>
              <a:buNone/>
            </a:pPr>
            <a:r>
              <a:rPr lang="en-US" b="1" dirty="0" smtClean="0">
                <a:solidFill>
                  <a:srgbClr val="FFFF00"/>
                </a:solidFill>
              </a:rPr>
              <a:t>* Antiplatelet drugs</a:t>
            </a:r>
          </a:p>
          <a:p>
            <a:pPr algn="just">
              <a:buFontTx/>
              <a:buNone/>
            </a:pPr>
            <a:r>
              <a:rPr lang="en-US" b="1" dirty="0" smtClean="0">
                <a:solidFill>
                  <a:srgbClr val="FFFF00"/>
                </a:solidFill>
              </a:rPr>
              <a:t>*	Warfarin </a:t>
            </a:r>
          </a:p>
          <a:p>
            <a:pPr algn="just">
              <a:buFontTx/>
              <a:buNone/>
            </a:pPr>
            <a:r>
              <a:rPr lang="en-US" b="1" dirty="0" smtClean="0">
                <a:solidFill>
                  <a:srgbClr val="FFFF00"/>
                </a:solidFill>
              </a:rPr>
              <a:t>*	New oral anticoagulant (</a:t>
            </a:r>
            <a:r>
              <a:rPr lang="en-US" b="1" dirty="0" err="1" smtClean="0">
                <a:solidFill>
                  <a:srgbClr val="FFFF00"/>
                </a:solidFill>
              </a:rPr>
              <a:t>Ximelagatran</a:t>
            </a:r>
            <a:r>
              <a:rPr lang="en-US" b="1" dirty="0" smtClean="0">
                <a:solidFill>
                  <a:srgbClr val="FFFF00"/>
                </a:solidFill>
              </a:rPr>
              <a: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Grp="1" noChangeAspect="1" noChangeArrowheads="1"/>
          </p:cNvPicPr>
          <p:nvPr>
            <p:ph type="body" idx="1"/>
          </p:nvPr>
        </p:nvPicPr>
        <p:blipFill>
          <a:blip r:embed="rId2" cstate="print"/>
          <a:srcRect/>
          <a:stretch>
            <a:fillRect/>
          </a:stretch>
        </p:blipFill>
        <p:spPr>
          <a:xfrm>
            <a:off x="152400" y="228600"/>
            <a:ext cx="8839200" cy="6477000"/>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body" idx="1"/>
          </p:nvPr>
        </p:nvSpPr>
        <p:spPr>
          <a:xfrm>
            <a:off x="179388" y="333375"/>
            <a:ext cx="8785225" cy="6264275"/>
          </a:xfrm>
        </p:spPr>
        <p:txBody>
          <a:bodyPr/>
          <a:lstStyle/>
          <a:p>
            <a:pPr algn="ctr">
              <a:lnSpc>
                <a:spcPct val="80000"/>
              </a:lnSpc>
              <a:buFontTx/>
              <a:buNone/>
            </a:pPr>
            <a:r>
              <a:rPr lang="en-US" sz="2800" b="1" u="sng" dirty="0" smtClean="0">
                <a:solidFill>
                  <a:schemeClr val="accent3"/>
                </a:solidFill>
              </a:rPr>
              <a:t>Oral Anticoagulants (Warfarin)</a:t>
            </a:r>
          </a:p>
          <a:p>
            <a:pPr algn="ctr">
              <a:lnSpc>
                <a:spcPct val="80000"/>
              </a:lnSpc>
              <a:buFontTx/>
              <a:buNone/>
            </a:pPr>
            <a:r>
              <a:rPr lang="en-US" sz="2800" b="1" dirty="0" smtClean="0">
                <a:solidFill>
                  <a:schemeClr val="accent3"/>
                </a:solidFill>
              </a:rPr>
              <a:t>Doses and Preparations Available</a:t>
            </a:r>
          </a:p>
          <a:p>
            <a:pPr algn="just">
              <a:lnSpc>
                <a:spcPct val="80000"/>
              </a:lnSpc>
              <a:buFont typeface="Wingdings" pitchFamily="2" charset="2"/>
              <a:buChar char="ü"/>
            </a:pPr>
            <a:r>
              <a:rPr lang="en-US" sz="2800" b="1" dirty="0" smtClean="0">
                <a:solidFill>
                  <a:srgbClr val="FFFF00"/>
                </a:solidFill>
              </a:rPr>
              <a:t>Warfarin Preparations </a:t>
            </a:r>
          </a:p>
          <a:p>
            <a:pPr algn="just">
              <a:lnSpc>
                <a:spcPct val="80000"/>
              </a:lnSpc>
              <a:buFontTx/>
              <a:buNone/>
            </a:pPr>
            <a:r>
              <a:rPr lang="en-US" sz="2800" b="1" dirty="0" smtClean="0">
                <a:solidFill>
                  <a:srgbClr val="FFFF00"/>
                </a:solidFill>
              </a:rPr>
              <a:t>    Tablets 1 mg (Pink), 2 mg (Gray-Blue) 5 mg (Orange). 7.5 mg (Yellow) 10 mg (white)</a:t>
            </a:r>
          </a:p>
          <a:p>
            <a:pPr algn="just">
              <a:lnSpc>
                <a:spcPct val="80000"/>
              </a:lnSpc>
              <a:buFont typeface="Wingdings" pitchFamily="2" charset="2"/>
              <a:buChar char="ü"/>
            </a:pPr>
            <a:r>
              <a:rPr lang="en-US" sz="2800" b="1" dirty="0" smtClean="0">
                <a:solidFill>
                  <a:srgbClr val="FFFF00"/>
                </a:solidFill>
              </a:rPr>
              <a:t>Dosage:	Large loading doses are no longer recommended.  Depending on clinical circumstances, start with a daily dose of about 5 mg for 3 days.  Check LFTs before starting treatment and do INR daily (the APTT as well) if the patient is receiving heparin, aiming to get the INR in the range between 2.0-4.5. </a:t>
            </a:r>
          </a:p>
          <a:p>
            <a:pPr algn="just">
              <a:lnSpc>
                <a:spcPct val="80000"/>
              </a:lnSpc>
              <a:buFont typeface="Wingdings" pitchFamily="2" charset="2"/>
              <a:buChar char="ü"/>
            </a:pPr>
            <a:r>
              <a:rPr lang="en-US" sz="2800" b="1" dirty="0" smtClean="0">
                <a:solidFill>
                  <a:srgbClr val="FFFF00"/>
                </a:solidFill>
              </a:rPr>
              <a:t>The usual daily dose for most patients lies between 3 mg and 6 mg but maintenance doses may vary widely and regular control, by means of an INR performed at no longer than 8 weekly intervals, is mandatory.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Grp="1" noChangeAspect="1" noChangeArrowheads="1"/>
          </p:cNvPicPr>
          <p:nvPr>
            <p:ph type="body" idx="1"/>
          </p:nvPr>
        </p:nvPicPr>
        <p:blipFill>
          <a:blip r:embed="rId2" cstate="print"/>
          <a:srcRect/>
          <a:stretch>
            <a:fillRect/>
          </a:stretch>
        </p:blipFill>
        <p:spPr>
          <a:xfrm>
            <a:off x="179388" y="260350"/>
            <a:ext cx="8785225" cy="6337300"/>
          </a:xfr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251521" y="477391"/>
            <a:ext cx="8496944" cy="4823817"/>
          </a:xfrm>
        </p:spPr>
        <p:txBody>
          <a:bodyPr/>
          <a:lstStyle/>
          <a:p>
            <a:pPr algn="ctr">
              <a:buFontTx/>
              <a:buNone/>
            </a:pPr>
            <a:r>
              <a:rPr lang="en-US" b="1" dirty="0" smtClean="0">
                <a:solidFill>
                  <a:schemeClr val="accent3"/>
                </a:solidFill>
              </a:rPr>
              <a:t>A lower dose of Warfarin may be </a:t>
            </a:r>
          </a:p>
          <a:p>
            <a:pPr algn="ctr">
              <a:buFontTx/>
              <a:buNone/>
            </a:pPr>
            <a:r>
              <a:rPr lang="en-US" b="1" dirty="0" smtClean="0">
                <a:solidFill>
                  <a:schemeClr val="accent3"/>
                </a:solidFill>
              </a:rPr>
              <a:t>required in any of the following:</a:t>
            </a:r>
          </a:p>
          <a:p>
            <a:pPr algn="just">
              <a:buFontTx/>
              <a:buNone/>
            </a:pPr>
            <a:endParaRPr lang="en-US" sz="1000" b="1" dirty="0" smtClean="0">
              <a:solidFill>
                <a:schemeClr val="accent3"/>
              </a:solidFill>
            </a:endParaRPr>
          </a:p>
          <a:p>
            <a:pPr marL="914400" lvl="1" indent="-514350" algn="just">
              <a:buFont typeface="+mj-lt"/>
              <a:buAutoNum type="alphaLcPeriod"/>
            </a:pPr>
            <a:r>
              <a:rPr lang="en-US" b="1" dirty="0" smtClean="0">
                <a:solidFill>
                  <a:srgbClr val="FFFF00"/>
                </a:solidFill>
              </a:rPr>
              <a:t>Elderly</a:t>
            </a:r>
            <a:endParaRPr lang="en-US" b="1" dirty="0">
              <a:solidFill>
                <a:srgbClr val="FFFF00"/>
              </a:solidFill>
            </a:endParaRPr>
          </a:p>
          <a:p>
            <a:pPr marL="914400" lvl="1" indent="-514350" algn="just">
              <a:buFont typeface="+mj-lt"/>
              <a:buAutoNum type="alphaLcPeriod"/>
            </a:pPr>
            <a:r>
              <a:rPr lang="en-US" b="1" dirty="0" smtClean="0">
                <a:solidFill>
                  <a:srgbClr val="FFFF00"/>
                </a:solidFill>
              </a:rPr>
              <a:t>Poor nutrition</a:t>
            </a:r>
          </a:p>
          <a:p>
            <a:pPr marL="914400" lvl="1" indent="-514350" algn="just">
              <a:buFont typeface="+mj-lt"/>
              <a:buAutoNum type="alphaLcPeriod"/>
            </a:pPr>
            <a:r>
              <a:rPr lang="en-US" b="1" dirty="0" smtClean="0">
                <a:solidFill>
                  <a:srgbClr val="FFFF00"/>
                </a:solidFill>
              </a:rPr>
              <a:t>Liver disease</a:t>
            </a:r>
          </a:p>
          <a:p>
            <a:pPr marL="914400" lvl="1" indent="-514350" algn="just">
              <a:buFont typeface="+mj-lt"/>
              <a:buAutoNum type="alphaLcPeriod"/>
            </a:pPr>
            <a:r>
              <a:rPr lang="en-US" b="1" dirty="0" smtClean="0">
                <a:solidFill>
                  <a:srgbClr val="FFFF00"/>
                </a:solidFill>
              </a:rPr>
              <a:t>Potentiating drugs (especially antibiotics)</a:t>
            </a:r>
          </a:p>
          <a:p>
            <a:pPr marL="914400" lvl="1" indent="-514350" algn="just">
              <a:buFont typeface="+mj-lt"/>
              <a:buAutoNum type="alphaLcPeriod"/>
            </a:pPr>
            <a:r>
              <a:rPr lang="en-US" b="1" dirty="0" smtClean="0">
                <a:solidFill>
                  <a:srgbClr val="FFFF00"/>
                </a:solidFill>
              </a:rPr>
              <a:t>Heart failure</a:t>
            </a:r>
          </a:p>
          <a:p>
            <a:pPr marL="914400" lvl="1" indent="-514350" algn="just">
              <a:buFont typeface="+mj-lt"/>
              <a:buAutoNum type="alphaLcPeriod"/>
            </a:pPr>
            <a:r>
              <a:rPr lang="en-US" b="1" dirty="0" smtClean="0">
                <a:solidFill>
                  <a:srgbClr val="FFFF00"/>
                </a:solidFill>
              </a:rPr>
              <a:t>Following surgery</a:t>
            </a:r>
            <a:endParaRPr lang="en-US" b="1" u="sng" dirty="0" smtClean="0">
              <a:solidFill>
                <a:srgbClr val="FFFF0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179388" y="333375"/>
            <a:ext cx="8785225" cy="5255865"/>
          </a:xfrm>
        </p:spPr>
        <p:txBody>
          <a:bodyPr/>
          <a:lstStyle/>
          <a:p>
            <a:pPr algn="just">
              <a:buFontTx/>
              <a:buNone/>
            </a:pPr>
            <a:r>
              <a:rPr lang="en-US" b="1" u="sng" dirty="0" smtClean="0">
                <a:solidFill>
                  <a:schemeClr val="accent3"/>
                </a:solidFill>
              </a:rPr>
              <a:t>Oral Anticoagulants (Warfarin)</a:t>
            </a:r>
          </a:p>
          <a:p>
            <a:pPr algn="just">
              <a:buFontTx/>
              <a:buNone/>
            </a:pPr>
            <a:r>
              <a:rPr lang="en-US" b="1" u="sng" dirty="0" smtClean="0">
                <a:solidFill>
                  <a:srgbClr val="FFFF00"/>
                </a:solidFill>
              </a:rPr>
              <a:t>INR</a:t>
            </a:r>
            <a:r>
              <a:rPr lang="en-US" b="1" dirty="0" smtClean="0">
                <a:solidFill>
                  <a:srgbClr val="FFFF00"/>
                </a:solidFill>
              </a:rPr>
              <a:t>	:	International Normalized Ratio</a:t>
            </a:r>
          </a:p>
          <a:p>
            <a:pPr algn="just">
              <a:buFontTx/>
              <a:buNone/>
            </a:pPr>
            <a:r>
              <a:rPr lang="en-US" b="1" u="sng" dirty="0" smtClean="0">
                <a:solidFill>
                  <a:srgbClr val="FFFF00"/>
                </a:solidFill>
              </a:rPr>
              <a:t>ISI</a:t>
            </a:r>
            <a:r>
              <a:rPr lang="en-US" b="1" dirty="0" smtClean="0">
                <a:solidFill>
                  <a:srgbClr val="FFFF00"/>
                </a:solidFill>
              </a:rPr>
              <a:t>	:	International Sensitivity Index</a:t>
            </a:r>
          </a:p>
          <a:p>
            <a:pPr algn="just">
              <a:buFontTx/>
              <a:buNone/>
            </a:pPr>
            <a:r>
              <a:rPr lang="en-US" b="1" dirty="0" smtClean="0">
                <a:solidFill>
                  <a:srgbClr val="FFFF00"/>
                </a:solidFill>
              </a:rPr>
              <a:t>			for the thromboplastin reagent used.</a:t>
            </a:r>
          </a:p>
          <a:p>
            <a:pPr algn="just">
              <a:buFontTx/>
              <a:buNone/>
            </a:pPr>
            <a:endParaRPr lang="en-US" b="1" dirty="0" smtClean="0">
              <a:solidFill>
                <a:srgbClr val="FFFF00"/>
              </a:solidFill>
            </a:endParaRPr>
          </a:p>
          <a:p>
            <a:pPr algn="just">
              <a:buFontTx/>
              <a:buNone/>
            </a:pPr>
            <a:r>
              <a:rPr lang="en-US" b="1" dirty="0" smtClean="0">
                <a:solidFill>
                  <a:srgbClr val="FFFF00"/>
                </a:solidFill>
              </a:rPr>
              <a:t>			Patient’s PT              ISI</a:t>
            </a:r>
          </a:p>
          <a:p>
            <a:pPr algn="just">
              <a:buFontTx/>
              <a:buNone/>
            </a:pPr>
            <a:r>
              <a:rPr lang="en-US" b="1" dirty="0" smtClean="0">
                <a:solidFill>
                  <a:srgbClr val="FFFF00"/>
                </a:solidFill>
              </a:rPr>
              <a:t>INR  =	---------------------</a:t>
            </a:r>
          </a:p>
          <a:p>
            <a:pPr algn="just">
              <a:buFontTx/>
              <a:buNone/>
            </a:pPr>
            <a:r>
              <a:rPr lang="en-US" b="1" dirty="0" smtClean="0">
                <a:solidFill>
                  <a:srgbClr val="FFFF00"/>
                </a:solidFill>
              </a:rPr>
              <a:t>			Mean normal PT</a:t>
            </a:r>
            <a:endParaRPr lang="en-US" b="1" u="sng" dirty="0" smtClean="0">
              <a:solidFill>
                <a:srgbClr val="FFFF00"/>
              </a:solidFill>
            </a:endParaRPr>
          </a:p>
        </p:txBody>
      </p:sp>
      <p:sp>
        <p:nvSpPr>
          <p:cNvPr id="174083" name="AutoShape 3"/>
          <p:cNvSpPr>
            <a:spLocks/>
          </p:cNvSpPr>
          <p:nvPr/>
        </p:nvSpPr>
        <p:spPr bwMode="auto">
          <a:xfrm>
            <a:off x="1692275" y="3068638"/>
            <a:ext cx="287338" cy="1800225"/>
          </a:xfrm>
          <a:prstGeom prst="leftBracket">
            <a:avLst>
              <a:gd name="adj" fmla="val 52210"/>
            </a:avLst>
          </a:prstGeom>
          <a:noFill/>
          <a:ln w="57150">
            <a:solidFill>
              <a:srgbClr val="FFFF00"/>
            </a:solidFill>
            <a:round/>
            <a:headEnd/>
            <a:tailEnd/>
          </a:ln>
        </p:spPr>
        <p:txBody>
          <a:bodyPr wrap="none" anchor="ctr"/>
          <a:lstStyle/>
          <a:p>
            <a:pPr algn="ctr"/>
            <a:endParaRPr lang="ar-SA">
              <a:solidFill>
                <a:srgbClr val="FFFF00"/>
              </a:solidFill>
            </a:endParaRPr>
          </a:p>
        </p:txBody>
      </p:sp>
      <p:sp>
        <p:nvSpPr>
          <p:cNvPr id="174084" name="AutoShape 4"/>
          <p:cNvSpPr>
            <a:spLocks/>
          </p:cNvSpPr>
          <p:nvPr/>
        </p:nvSpPr>
        <p:spPr bwMode="auto">
          <a:xfrm>
            <a:off x="5364163" y="2997200"/>
            <a:ext cx="144462" cy="1944688"/>
          </a:xfrm>
          <a:prstGeom prst="rightBracket">
            <a:avLst>
              <a:gd name="adj" fmla="val 112180"/>
            </a:avLst>
          </a:prstGeom>
          <a:noFill/>
          <a:ln w="57150">
            <a:solidFill>
              <a:srgbClr val="FFFF00"/>
            </a:solidFill>
            <a:round/>
            <a:headEnd/>
            <a:tailEnd/>
          </a:ln>
        </p:spPr>
        <p:txBody>
          <a:bodyPr wrap="none" anchor="ctr"/>
          <a:lstStyle/>
          <a:p>
            <a:endParaRPr lang="ar-SA"/>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a:xfrm>
            <a:off x="179388" y="260350"/>
            <a:ext cx="8964612" cy="6337300"/>
          </a:xfrm>
        </p:spPr>
        <p:txBody>
          <a:bodyPr/>
          <a:lstStyle/>
          <a:p>
            <a:pPr marL="609600" indent="-609600" algn="just">
              <a:buFontTx/>
              <a:buNone/>
            </a:pPr>
            <a:r>
              <a:rPr lang="en-US" sz="2700" b="1" dirty="0" smtClean="0">
                <a:solidFill>
                  <a:schemeClr val="accent3"/>
                </a:solidFill>
              </a:rPr>
              <a:t>Oral anticoagulant control tests. Target INR levels.</a:t>
            </a:r>
          </a:p>
          <a:p>
            <a:pPr marL="609600" indent="-609600" algn="just">
              <a:buFontTx/>
              <a:buNone/>
            </a:pPr>
            <a:r>
              <a:rPr lang="en-US" sz="2200" b="1" dirty="0" smtClean="0">
                <a:solidFill>
                  <a:srgbClr val="FFFF00"/>
                </a:solidFill>
              </a:rPr>
              <a:t>-----------------------------------------------------------------------------------------</a:t>
            </a:r>
          </a:p>
          <a:p>
            <a:pPr marL="609600" indent="-609600" algn="just">
              <a:buFontTx/>
              <a:buNone/>
            </a:pPr>
            <a:r>
              <a:rPr lang="en-US" sz="2200" b="1" dirty="0" smtClean="0">
                <a:solidFill>
                  <a:srgbClr val="FFFF00"/>
                </a:solidFill>
              </a:rPr>
              <a:t>Target INR	Clinical State</a:t>
            </a:r>
          </a:p>
          <a:p>
            <a:pPr marL="609600" indent="-609600" algn="just">
              <a:buFontTx/>
              <a:buNone/>
            </a:pPr>
            <a:r>
              <a:rPr lang="en-US" sz="2200" b="1" dirty="0" smtClean="0">
                <a:solidFill>
                  <a:srgbClr val="FFFF00"/>
                </a:solidFill>
              </a:rPr>
              <a:t>-------------------------------------------------------------------------------------------</a:t>
            </a:r>
          </a:p>
          <a:p>
            <a:pPr marL="609600" indent="-609600">
              <a:buFontTx/>
              <a:buNone/>
            </a:pPr>
            <a:endParaRPr lang="en-US" sz="800" b="1" dirty="0" smtClean="0">
              <a:solidFill>
                <a:srgbClr val="FFFF00"/>
              </a:solidFill>
            </a:endParaRPr>
          </a:p>
          <a:p>
            <a:pPr marL="609600" indent="-609600">
              <a:buFontTx/>
              <a:buNone/>
            </a:pPr>
            <a:r>
              <a:rPr lang="en-US" sz="2200" b="1" dirty="0" smtClean="0">
                <a:solidFill>
                  <a:srgbClr val="FFFF00"/>
                </a:solidFill>
              </a:rPr>
              <a:t>2.5			Treatment of DVT, pulmonary embolism, atrial </a:t>
            </a:r>
          </a:p>
          <a:p>
            <a:pPr marL="609600" indent="-609600" algn="just">
              <a:buFontTx/>
              <a:buNone/>
            </a:pPr>
            <a:r>
              <a:rPr lang="en-US" sz="2200" b="1" dirty="0" smtClean="0">
                <a:solidFill>
                  <a:srgbClr val="FFFF00"/>
                </a:solidFill>
              </a:rPr>
              <a:t>(2.0 – 3.0)	fibrillation, recurrent DVT of warfarin; symptomatic 		inherited thrombophilia, cardiomyopathy, mural 			thrombus, cardioversion</a:t>
            </a:r>
          </a:p>
          <a:p>
            <a:pPr marL="609600" indent="-609600" algn="just">
              <a:buFontTx/>
              <a:buNone/>
            </a:pPr>
            <a:endParaRPr lang="en-US" sz="2200" b="1" dirty="0" smtClean="0">
              <a:solidFill>
                <a:srgbClr val="FFFF00"/>
              </a:solidFill>
            </a:endParaRPr>
          </a:p>
          <a:p>
            <a:pPr marL="609600" indent="-609600" algn="just">
              <a:buFontTx/>
              <a:buNone/>
            </a:pPr>
            <a:r>
              <a:rPr lang="en-US" sz="2200" b="1" dirty="0" smtClean="0">
                <a:solidFill>
                  <a:srgbClr val="FFFF00"/>
                </a:solidFill>
              </a:rPr>
              <a:t>3.5			Recurrent DVT while on warfarin, mechanical</a:t>
            </a:r>
          </a:p>
          <a:p>
            <a:pPr marL="609600" indent="-609600" algn="just">
              <a:buFontTx/>
              <a:buNone/>
            </a:pPr>
            <a:r>
              <a:rPr lang="en-US" sz="2200" b="1" dirty="0" smtClean="0">
                <a:solidFill>
                  <a:srgbClr val="FFFF00"/>
                </a:solidFill>
              </a:rPr>
              <a:t>(3.0 – 4.0)	prosthetic heart valves, antiphospholipid syndrome</a:t>
            </a:r>
          </a:p>
          <a:p>
            <a:pPr marL="609600" indent="-609600" algn="just">
              <a:buFontTx/>
              <a:buNone/>
            </a:pPr>
            <a:r>
              <a:rPr lang="en-US" sz="2200" b="1" dirty="0" smtClean="0">
                <a:solidFill>
                  <a:srgbClr val="FFFF00"/>
                </a:solidFill>
              </a:rPr>
              <a:t>			(some cases)</a:t>
            </a:r>
          </a:p>
          <a:p>
            <a:pPr marL="609600" indent="-609600" algn="just">
              <a:buFontTx/>
              <a:buNone/>
            </a:pPr>
            <a:endParaRPr lang="en-US" sz="800" b="1" dirty="0" smtClean="0">
              <a:solidFill>
                <a:srgbClr val="FFFF00"/>
              </a:solidFill>
            </a:endParaRPr>
          </a:p>
          <a:p>
            <a:pPr marL="609600" indent="-609600" algn="just">
              <a:buFontTx/>
              <a:buNone/>
            </a:pPr>
            <a:r>
              <a:rPr lang="en-US" sz="2200" b="1" dirty="0" smtClean="0">
                <a:solidFill>
                  <a:srgbClr val="FFFF00"/>
                </a:solidFill>
              </a:rPr>
              <a: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323850" y="115888"/>
            <a:ext cx="8569325" cy="6408737"/>
          </a:xfrm>
        </p:spPr>
        <p:txBody>
          <a:bodyPr/>
          <a:lstStyle/>
          <a:p>
            <a:pPr marL="609600" indent="-609600" algn="just">
              <a:lnSpc>
                <a:spcPct val="80000"/>
              </a:lnSpc>
              <a:buFontTx/>
              <a:buNone/>
            </a:pPr>
            <a:r>
              <a:rPr lang="en-US" b="1" dirty="0" smtClean="0">
                <a:solidFill>
                  <a:schemeClr val="accent3"/>
                </a:solidFill>
              </a:rPr>
              <a:t>Recommendations on the management of bleeding and excessive anticoagulation.</a:t>
            </a:r>
          </a:p>
          <a:p>
            <a:pPr marL="609600" indent="-609600" algn="just">
              <a:lnSpc>
                <a:spcPct val="80000"/>
              </a:lnSpc>
              <a:buFontTx/>
              <a:buNone/>
            </a:pPr>
            <a:r>
              <a:rPr lang="en-US" sz="2000" b="1" dirty="0" smtClean="0">
                <a:solidFill>
                  <a:srgbClr val="FFFF00"/>
                </a:solidFill>
              </a:rPr>
              <a:t>__________________________________________________________________</a:t>
            </a:r>
          </a:p>
          <a:p>
            <a:pPr marL="609600" indent="-609600" algn="just">
              <a:lnSpc>
                <a:spcPct val="80000"/>
              </a:lnSpc>
              <a:buFontTx/>
              <a:buNone/>
            </a:pPr>
            <a:r>
              <a:rPr lang="en-US" sz="2000" b="1" dirty="0" smtClean="0">
                <a:solidFill>
                  <a:srgbClr val="FFFF00"/>
                </a:solidFill>
              </a:rPr>
              <a:t>INR 3.0 – 6.0 (target INR 2.5)	Reduce warfarin dose or stop</a:t>
            </a:r>
          </a:p>
          <a:p>
            <a:pPr marL="609600" indent="-609600" algn="just">
              <a:lnSpc>
                <a:spcPct val="80000"/>
              </a:lnSpc>
              <a:buFontTx/>
              <a:buNone/>
            </a:pPr>
            <a:r>
              <a:rPr lang="en-US" sz="2000" b="1" dirty="0" smtClean="0">
                <a:solidFill>
                  <a:srgbClr val="FFFF00"/>
                </a:solidFill>
              </a:rPr>
              <a:t>INR 4.0 – 6.0 (target INR 3.5)	Stop Warfarin, </a:t>
            </a:r>
          </a:p>
          <a:p>
            <a:pPr marL="609600" indent="-609600" algn="just">
              <a:lnSpc>
                <a:spcPct val="80000"/>
              </a:lnSpc>
              <a:buFontTx/>
              <a:buNone/>
            </a:pPr>
            <a:r>
              <a:rPr lang="en-US" sz="2000" b="1" dirty="0" smtClean="0">
                <a:solidFill>
                  <a:srgbClr val="FFFF00"/>
                </a:solidFill>
              </a:rPr>
              <a:t>					Restart warfarin when INR &lt; 5.0</a:t>
            </a:r>
          </a:p>
          <a:p>
            <a:pPr marL="609600" indent="-609600" algn="just">
              <a:lnSpc>
                <a:spcPct val="80000"/>
              </a:lnSpc>
              <a:buFontTx/>
              <a:buNone/>
            </a:pPr>
            <a:endParaRPr lang="en-US" sz="1600" b="1" dirty="0" smtClean="0">
              <a:solidFill>
                <a:srgbClr val="FFFF00"/>
              </a:solidFill>
            </a:endParaRPr>
          </a:p>
          <a:p>
            <a:pPr marL="609600" indent="-609600" algn="just">
              <a:lnSpc>
                <a:spcPct val="80000"/>
              </a:lnSpc>
              <a:buFontTx/>
              <a:buNone/>
            </a:pPr>
            <a:r>
              <a:rPr lang="en-US" sz="2000" b="1" dirty="0" smtClean="0">
                <a:solidFill>
                  <a:srgbClr val="FFFF00"/>
                </a:solidFill>
              </a:rPr>
              <a:t>INR 6.0 – 8.0			</a:t>
            </a:r>
          </a:p>
          <a:p>
            <a:pPr marL="609600" indent="-609600" algn="just">
              <a:lnSpc>
                <a:spcPct val="80000"/>
              </a:lnSpc>
              <a:buFontTx/>
              <a:buNone/>
            </a:pPr>
            <a:r>
              <a:rPr lang="en-US" sz="2000" b="1" dirty="0" smtClean="0">
                <a:solidFill>
                  <a:srgbClr val="FFFF00"/>
                </a:solidFill>
              </a:rPr>
              <a:t>No bleeding or minor bleeding	 Stop warfarin,</a:t>
            </a:r>
          </a:p>
          <a:p>
            <a:pPr marL="609600" indent="-609600" algn="just">
              <a:lnSpc>
                <a:spcPct val="80000"/>
              </a:lnSpc>
              <a:buFontTx/>
              <a:buNone/>
            </a:pPr>
            <a:r>
              <a:rPr lang="en-US" sz="2000" b="1" dirty="0" smtClean="0">
                <a:solidFill>
                  <a:srgbClr val="FFFF00"/>
                </a:solidFill>
              </a:rPr>
              <a:t>					Restart when INR &lt;5.0</a:t>
            </a:r>
          </a:p>
          <a:p>
            <a:pPr marL="609600" indent="-609600" algn="just">
              <a:lnSpc>
                <a:spcPct val="80000"/>
              </a:lnSpc>
              <a:buFontTx/>
              <a:buNone/>
            </a:pPr>
            <a:endParaRPr lang="en-US" sz="1600" b="1" dirty="0" smtClean="0">
              <a:solidFill>
                <a:srgbClr val="FFFF00"/>
              </a:solidFill>
            </a:endParaRPr>
          </a:p>
          <a:p>
            <a:pPr marL="609600" indent="-609600" algn="just">
              <a:lnSpc>
                <a:spcPct val="80000"/>
              </a:lnSpc>
              <a:buFontTx/>
              <a:buNone/>
            </a:pPr>
            <a:r>
              <a:rPr lang="en-US" sz="2000" b="1" dirty="0" smtClean="0">
                <a:solidFill>
                  <a:srgbClr val="FFFF00"/>
                </a:solidFill>
              </a:rPr>
              <a:t>INR&gt;8.0			Stop warfarin</a:t>
            </a:r>
          </a:p>
          <a:p>
            <a:pPr marL="609600" indent="-609600" algn="just">
              <a:lnSpc>
                <a:spcPct val="80000"/>
              </a:lnSpc>
              <a:buFontTx/>
              <a:buNone/>
            </a:pPr>
            <a:r>
              <a:rPr lang="en-US" sz="2000" b="1" dirty="0" smtClean="0">
                <a:solidFill>
                  <a:srgbClr val="FFFF00"/>
                </a:solidFill>
              </a:rPr>
              <a:t>No bleeding or minor bleeding	Restart warfarin when INR&lt;5.0</a:t>
            </a:r>
          </a:p>
          <a:p>
            <a:pPr marL="609600" indent="-609600" algn="just">
              <a:lnSpc>
                <a:spcPct val="80000"/>
              </a:lnSpc>
              <a:buFontTx/>
              <a:buNone/>
            </a:pPr>
            <a:r>
              <a:rPr lang="en-US" sz="2000" b="1" dirty="0" smtClean="0">
                <a:solidFill>
                  <a:srgbClr val="FFFF00"/>
                </a:solidFill>
              </a:rPr>
              <a:t>					If other risk factors for bleeding </a:t>
            </a:r>
          </a:p>
          <a:p>
            <a:pPr marL="609600" indent="-609600" algn="just">
              <a:lnSpc>
                <a:spcPct val="80000"/>
              </a:lnSpc>
              <a:buFontTx/>
              <a:buNone/>
            </a:pPr>
            <a:r>
              <a:rPr lang="en-US" sz="2000" b="1" dirty="0" smtClean="0">
                <a:solidFill>
                  <a:srgbClr val="FFFF00"/>
                </a:solidFill>
              </a:rPr>
              <a:t>					 give 0.5 – 2.5 mg of vitamin K orally</a:t>
            </a:r>
          </a:p>
          <a:p>
            <a:pPr marL="609600" indent="-609600" algn="just">
              <a:lnSpc>
                <a:spcPct val="80000"/>
              </a:lnSpc>
              <a:buFontTx/>
              <a:buNone/>
            </a:pPr>
            <a:endParaRPr lang="en-US" sz="1600" b="1" dirty="0" smtClean="0">
              <a:solidFill>
                <a:srgbClr val="FFFF00"/>
              </a:solidFill>
            </a:endParaRPr>
          </a:p>
          <a:p>
            <a:pPr marL="609600" indent="-609600" algn="just">
              <a:lnSpc>
                <a:spcPct val="80000"/>
              </a:lnSpc>
              <a:buFontTx/>
              <a:buNone/>
            </a:pPr>
            <a:r>
              <a:rPr lang="en-US" sz="2000" b="1" dirty="0" smtClean="0">
                <a:solidFill>
                  <a:srgbClr val="FFFF00"/>
                </a:solidFill>
              </a:rPr>
              <a:t>Major bleeding			Stop warfarin - Give prothrombin complex</a:t>
            </a:r>
          </a:p>
          <a:p>
            <a:pPr marL="609600" indent="-609600" algn="just">
              <a:lnSpc>
                <a:spcPct val="80000"/>
              </a:lnSpc>
              <a:buFontTx/>
              <a:buNone/>
            </a:pPr>
            <a:r>
              <a:rPr lang="en-US" sz="2000" b="1" dirty="0" smtClean="0">
                <a:solidFill>
                  <a:srgbClr val="FFFF00"/>
                </a:solidFill>
              </a:rPr>
              <a:t>					concentrate 50 units/kg or FFP 15 ml/kg</a:t>
            </a:r>
          </a:p>
          <a:p>
            <a:pPr marL="609600" indent="-609600" algn="just">
              <a:lnSpc>
                <a:spcPct val="80000"/>
              </a:lnSpc>
              <a:buFontTx/>
              <a:buNone/>
            </a:pPr>
            <a:r>
              <a:rPr lang="en-US" sz="2000" b="1" dirty="0" smtClean="0">
                <a:solidFill>
                  <a:srgbClr val="FFFF00"/>
                </a:solidFill>
              </a:rPr>
              <a:t>					Give 5 mg vitamin K (oral or </a:t>
            </a:r>
            <a:r>
              <a:rPr lang="en-US" sz="2000" b="1" dirty="0" err="1" smtClean="0">
                <a:solidFill>
                  <a:srgbClr val="FFFF00"/>
                </a:solidFill>
              </a:rPr>
              <a:t>i.v.</a:t>
            </a:r>
            <a:r>
              <a:rPr lang="en-US" sz="2000" b="1" dirty="0" smtClean="0">
                <a:solidFill>
                  <a:srgbClr val="FFFF00"/>
                </a:solidFill>
              </a:rPr>
              <a:t>)</a:t>
            </a:r>
          </a:p>
          <a:p>
            <a:pPr marL="609600" indent="-609600" algn="just">
              <a:lnSpc>
                <a:spcPct val="80000"/>
              </a:lnSpc>
              <a:buFontTx/>
              <a:buNone/>
            </a:pPr>
            <a:r>
              <a:rPr lang="en-US" sz="2000" b="1" dirty="0" smtClean="0">
                <a:solidFill>
                  <a:srgbClr val="FFFF00"/>
                </a:solidFill>
              </a:rPr>
              <a:t>_________________________________________________________________</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idx="1"/>
          </p:nvPr>
        </p:nvSpPr>
        <p:spPr>
          <a:xfrm>
            <a:off x="107950" y="0"/>
            <a:ext cx="8928100" cy="6597650"/>
          </a:xfrm>
        </p:spPr>
        <p:txBody>
          <a:bodyPr/>
          <a:lstStyle/>
          <a:p>
            <a:pPr marL="609600" indent="-609600" algn="ctr">
              <a:buFontTx/>
              <a:buNone/>
            </a:pPr>
            <a:r>
              <a:rPr lang="en-US" sz="2600" b="1" dirty="0" smtClean="0">
                <a:solidFill>
                  <a:schemeClr val="accent3"/>
                </a:solidFill>
              </a:rPr>
              <a:t>Drugs and other factors which interfere with the control of anticoagulant therapy</a:t>
            </a:r>
            <a:r>
              <a:rPr lang="ar-SA" sz="2600" b="1" dirty="0" smtClean="0">
                <a:solidFill>
                  <a:schemeClr val="accent3"/>
                </a:solidFill>
              </a:rPr>
              <a:t> </a:t>
            </a:r>
            <a:endParaRPr lang="en-US" sz="2600" b="1" dirty="0" smtClean="0">
              <a:solidFill>
                <a:schemeClr val="accent3"/>
              </a:solidFill>
            </a:endParaRPr>
          </a:p>
          <a:p>
            <a:pPr marL="609600" indent="-609600">
              <a:buFontTx/>
              <a:buNone/>
            </a:pPr>
            <a:r>
              <a:rPr lang="en-US" sz="2000" b="1" dirty="0" smtClean="0">
                <a:solidFill>
                  <a:srgbClr val="FFFF00"/>
                </a:solidFill>
              </a:rPr>
              <a:t>---------------------------------------------------------------------------------------------------</a:t>
            </a:r>
          </a:p>
          <a:p>
            <a:pPr marL="609600" indent="-609600">
              <a:buFontTx/>
              <a:buNone/>
            </a:pPr>
            <a:r>
              <a:rPr lang="en-US" sz="2000" b="1" dirty="0" smtClean="0">
                <a:solidFill>
                  <a:srgbClr val="FFFF00"/>
                </a:solidFill>
              </a:rPr>
              <a:t>Potentiation of oral anticoagulants       Inhibition of oral anticoagulants</a:t>
            </a:r>
          </a:p>
          <a:p>
            <a:pPr marL="609600" indent="-609600">
              <a:buFontTx/>
              <a:buNone/>
            </a:pPr>
            <a:r>
              <a:rPr lang="en-US" sz="2000" b="1" dirty="0" smtClean="0">
                <a:solidFill>
                  <a:srgbClr val="FFFF00"/>
                </a:solidFill>
              </a:rPr>
              <a:t>--------------------------------------------------------------------------------------------------</a:t>
            </a:r>
          </a:p>
          <a:p>
            <a:pPr marL="609600" indent="-609600">
              <a:buFontTx/>
              <a:buNone/>
            </a:pPr>
            <a:r>
              <a:rPr lang="en-US" sz="1300" b="1" dirty="0" smtClean="0">
                <a:solidFill>
                  <a:srgbClr val="FFFF00"/>
                </a:solidFill>
              </a:rPr>
              <a:t>Drugs which increased the effect of </a:t>
            </a:r>
            <a:r>
              <a:rPr lang="en-US" sz="1300" b="1" dirty="0" err="1" smtClean="0">
                <a:solidFill>
                  <a:srgbClr val="FFFF00"/>
                </a:solidFill>
              </a:rPr>
              <a:t>coumarins</a:t>
            </a:r>
            <a:r>
              <a:rPr lang="en-US" sz="1300" b="1" dirty="0" smtClean="0">
                <a:solidFill>
                  <a:srgbClr val="FFFF00"/>
                </a:solidFill>
              </a:rPr>
              <a:t>    	             Drugs which depress the action of </a:t>
            </a:r>
            <a:r>
              <a:rPr lang="en-US" sz="1300" b="1" dirty="0" err="1" smtClean="0">
                <a:solidFill>
                  <a:srgbClr val="FFFF00"/>
                </a:solidFill>
              </a:rPr>
              <a:t>coumarins</a:t>
            </a:r>
            <a:endParaRPr lang="en-US" sz="1300" b="1" dirty="0" smtClean="0">
              <a:solidFill>
                <a:srgbClr val="FFFF00"/>
              </a:solidFill>
            </a:endParaRPr>
          </a:p>
          <a:p>
            <a:pPr marL="609600" indent="-609600">
              <a:buFontTx/>
              <a:buNone/>
            </a:pPr>
            <a:r>
              <a:rPr lang="en-US" sz="1300" b="1" dirty="0" smtClean="0">
                <a:solidFill>
                  <a:srgbClr val="FFFF00"/>
                </a:solidFill>
              </a:rPr>
              <a:t>Reduced </a:t>
            </a:r>
            <a:r>
              <a:rPr lang="en-US" sz="1300" b="1" dirty="0" err="1" smtClean="0">
                <a:solidFill>
                  <a:srgbClr val="FFFF00"/>
                </a:solidFill>
              </a:rPr>
              <a:t>coumarin</a:t>
            </a:r>
            <a:r>
              <a:rPr lang="en-US" sz="1300" b="1" dirty="0" smtClean="0">
                <a:solidFill>
                  <a:srgbClr val="FFFF00"/>
                </a:solidFill>
              </a:rPr>
              <a:t> binding to serum albumin                       Acceleration of hepatic microsomal degradation of </a:t>
            </a:r>
            <a:r>
              <a:rPr lang="en-US" sz="1300" b="1" dirty="0" err="1" smtClean="0">
                <a:solidFill>
                  <a:srgbClr val="FFFF00"/>
                </a:solidFill>
              </a:rPr>
              <a:t>coumarin</a:t>
            </a:r>
            <a:endParaRPr lang="en-US" sz="1300" b="1" dirty="0" smtClean="0">
              <a:solidFill>
                <a:srgbClr val="FFFF00"/>
              </a:solidFill>
            </a:endParaRPr>
          </a:p>
          <a:p>
            <a:pPr marL="609600" indent="-609600">
              <a:buFontTx/>
              <a:buNone/>
            </a:pPr>
            <a:r>
              <a:rPr lang="en-US" sz="1300" b="1" dirty="0" smtClean="0">
                <a:solidFill>
                  <a:srgbClr val="FFFF00"/>
                </a:solidFill>
              </a:rPr>
              <a:t>  </a:t>
            </a:r>
            <a:r>
              <a:rPr lang="en-US" sz="1300" b="1" dirty="0" err="1" smtClean="0">
                <a:solidFill>
                  <a:srgbClr val="FFFF00"/>
                </a:solidFill>
              </a:rPr>
              <a:t>sulphonamides</a:t>
            </a:r>
            <a:r>
              <a:rPr lang="en-US" sz="1300" b="1" dirty="0" smtClean="0">
                <a:solidFill>
                  <a:srgbClr val="FFFF00"/>
                </a:solidFill>
              </a:rPr>
              <a:t>			                 barbiturates</a:t>
            </a:r>
          </a:p>
          <a:p>
            <a:pPr marL="609600" indent="-609600">
              <a:buFontTx/>
              <a:buNone/>
            </a:pPr>
            <a:r>
              <a:rPr lang="en-US" sz="1300" b="1" dirty="0" smtClean="0">
                <a:solidFill>
                  <a:srgbClr val="FFFF00"/>
                </a:solidFill>
              </a:rPr>
              <a:t>Inhibition of hepatic microsomal degradation of </a:t>
            </a:r>
            <a:r>
              <a:rPr lang="en-US" sz="1300" b="1" dirty="0" err="1" smtClean="0">
                <a:solidFill>
                  <a:srgbClr val="FFFF00"/>
                </a:solidFill>
              </a:rPr>
              <a:t>coumarin</a:t>
            </a:r>
            <a:r>
              <a:rPr lang="en-US" sz="1300" b="1" dirty="0" smtClean="0">
                <a:solidFill>
                  <a:srgbClr val="FFFF00"/>
                </a:solidFill>
              </a:rPr>
              <a:t>       rifampicin</a:t>
            </a:r>
          </a:p>
          <a:p>
            <a:pPr marL="609600" indent="-609600">
              <a:buFontTx/>
              <a:buNone/>
            </a:pPr>
            <a:r>
              <a:rPr lang="en-US" sz="1300" b="1" dirty="0" smtClean="0">
                <a:solidFill>
                  <a:srgbClr val="FFFF00"/>
                </a:solidFill>
              </a:rPr>
              <a:t>   cimetidine 		 	   	               Enhanced synthesis of clotting factors</a:t>
            </a:r>
          </a:p>
          <a:p>
            <a:pPr marL="609600" indent="-609600">
              <a:buFontTx/>
              <a:buNone/>
            </a:pPr>
            <a:r>
              <a:rPr lang="en-US" sz="1300" b="1" dirty="0" smtClean="0">
                <a:solidFill>
                  <a:srgbClr val="FFFF00"/>
                </a:solidFill>
              </a:rPr>
              <a:t>   allopurinol				                   Oral contraceptives</a:t>
            </a:r>
          </a:p>
          <a:p>
            <a:pPr marL="609600" indent="-609600">
              <a:buFontTx/>
              <a:buNone/>
            </a:pPr>
            <a:r>
              <a:rPr lang="en-US" sz="1300" b="1" dirty="0" smtClean="0">
                <a:solidFill>
                  <a:srgbClr val="FFFF00"/>
                </a:solidFill>
              </a:rPr>
              <a:t>   Tricyclic antidepressants</a:t>
            </a:r>
          </a:p>
          <a:p>
            <a:pPr marL="609600" indent="-609600">
              <a:buFontTx/>
              <a:buNone/>
            </a:pPr>
            <a:r>
              <a:rPr lang="en-US" sz="1300" b="1" dirty="0" smtClean="0">
                <a:solidFill>
                  <a:srgbClr val="FFFF00"/>
                </a:solidFill>
              </a:rPr>
              <a:t>    metronidazole			               Hereditary resistance to oral anticoagulants</a:t>
            </a:r>
          </a:p>
          <a:p>
            <a:pPr marL="609600" indent="-609600">
              <a:buFontTx/>
              <a:buNone/>
            </a:pPr>
            <a:r>
              <a:rPr lang="en-US" sz="1300" b="1" dirty="0" smtClean="0">
                <a:solidFill>
                  <a:srgbClr val="FFFF00"/>
                </a:solidFill>
              </a:rPr>
              <a:t>    </a:t>
            </a:r>
            <a:r>
              <a:rPr lang="en-US" sz="1300" b="1" dirty="0" err="1" smtClean="0">
                <a:solidFill>
                  <a:srgbClr val="FFFF00"/>
                </a:solidFill>
              </a:rPr>
              <a:t>Sulphonamides</a:t>
            </a:r>
            <a:endParaRPr lang="en-US" sz="1300" b="1" dirty="0" smtClean="0">
              <a:solidFill>
                <a:srgbClr val="FFFF00"/>
              </a:solidFill>
            </a:endParaRPr>
          </a:p>
          <a:p>
            <a:pPr marL="609600" indent="-609600">
              <a:buFontTx/>
              <a:buNone/>
            </a:pPr>
            <a:r>
              <a:rPr lang="en-US" sz="1300" b="1" dirty="0" smtClean="0">
                <a:solidFill>
                  <a:srgbClr val="FFFF00"/>
                </a:solidFill>
              </a:rPr>
              <a:t>Alteration of hepatic receptor site for drug	                Pregnancy</a:t>
            </a:r>
          </a:p>
          <a:p>
            <a:pPr marL="609600" indent="-609600">
              <a:buFontTx/>
              <a:buNone/>
            </a:pPr>
            <a:r>
              <a:rPr lang="en-US" sz="1300" b="1" dirty="0" smtClean="0">
                <a:solidFill>
                  <a:srgbClr val="FFFF00"/>
                </a:solidFill>
              </a:rPr>
              <a:t>      thyroxine</a:t>
            </a:r>
          </a:p>
          <a:p>
            <a:pPr marL="609600" indent="-609600">
              <a:buFontTx/>
              <a:buNone/>
            </a:pPr>
            <a:r>
              <a:rPr lang="en-US" sz="1300" b="1" dirty="0" smtClean="0">
                <a:solidFill>
                  <a:srgbClr val="FFFF00"/>
                </a:solidFill>
              </a:rPr>
              <a:t>      quinidine</a:t>
            </a:r>
          </a:p>
          <a:p>
            <a:pPr marL="609600" indent="-609600">
              <a:buFontTx/>
              <a:buNone/>
            </a:pPr>
            <a:r>
              <a:rPr lang="en-US" sz="1300" b="1" dirty="0" smtClean="0">
                <a:solidFill>
                  <a:srgbClr val="FFFF00"/>
                </a:solidFill>
              </a:rPr>
              <a:t>Decreased synthesis of vitamin K factors</a:t>
            </a:r>
          </a:p>
          <a:p>
            <a:pPr marL="609600" indent="-609600">
              <a:buFontTx/>
              <a:buNone/>
            </a:pPr>
            <a:r>
              <a:rPr lang="en-US" sz="1300" b="1" dirty="0" smtClean="0">
                <a:solidFill>
                  <a:srgbClr val="FFFF00"/>
                </a:solidFill>
              </a:rPr>
              <a:t>      high doses of salicylates</a:t>
            </a:r>
          </a:p>
          <a:p>
            <a:pPr marL="609600" indent="-609600">
              <a:buFontTx/>
              <a:buNone/>
            </a:pPr>
            <a:r>
              <a:rPr lang="en-US" sz="1300" b="1" dirty="0" smtClean="0">
                <a:solidFill>
                  <a:srgbClr val="FFFF00"/>
                </a:solidFill>
              </a:rPr>
              <a:t>      some </a:t>
            </a:r>
            <a:r>
              <a:rPr lang="en-US" sz="1300" b="1" dirty="0" err="1" smtClean="0">
                <a:solidFill>
                  <a:srgbClr val="FFFF00"/>
                </a:solidFill>
              </a:rPr>
              <a:t>cephalosporins</a:t>
            </a:r>
            <a:endParaRPr lang="en-US" sz="1300" b="1" dirty="0" smtClean="0">
              <a:solidFill>
                <a:srgbClr val="FFFF00"/>
              </a:solidFill>
            </a:endParaRPr>
          </a:p>
          <a:p>
            <a:pPr marL="609600" indent="-609600">
              <a:buFontTx/>
              <a:buNone/>
            </a:pPr>
            <a:r>
              <a:rPr lang="en-US" sz="1300" b="1" dirty="0" smtClean="0">
                <a:solidFill>
                  <a:srgbClr val="FFFF00"/>
                </a:solidFill>
              </a:rPr>
              <a:t>Liver disease </a:t>
            </a:r>
          </a:p>
          <a:p>
            <a:pPr marL="609600" indent="-609600">
              <a:buFontTx/>
              <a:buNone/>
            </a:pPr>
            <a:r>
              <a:rPr lang="en-US" sz="1300" b="1" dirty="0" smtClean="0">
                <a:solidFill>
                  <a:srgbClr val="FFFF00"/>
                </a:solidFill>
              </a:rPr>
              <a:t>Decreased synthesis of vitamin K factors</a:t>
            </a:r>
          </a:p>
          <a:p>
            <a:pPr marL="609600" indent="-609600">
              <a:buFontTx/>
              <a:buNone/>
            </a:pPr>
            <a:r>
              <a:rPr lang="en-US" sz="1300" b="1" dirty="0" smtClean="0">
                <a:solidFill>
                  <a:srgbClr val="FFFF00"/>
                </a:solidFill>
              </a:rPr>
              <a:t>Decreased </a:t>
            </a:r>
            <a:r>
              <a:rPr lang="en-US" sz="1300" b="1" dirty="0" err="1" smtClean="0">
                <a:solidFill>
                  <a:srgbClr val="FFFF00"/>
                </a:solidFill>
              </a:rPr>
              <a:t>absoorption</a:t>
            </a:r>
            <a:r>
              <a:rPr lang="en-US" sz="1300" b="1" dirty="0" smtClean="0">
                <a:solidFill>
                  <a:srgbClr val="FFFF00"/>
                </a:solidFill>
              </a:rPr>
              <a:t> of vitamin K	</a:t>
            </a:r>
          </a:p>
          <a:p>
            <a:pPr marL="609600" indent="-609600">
              <a:buFontTx/>
              <a:buNone/>
            </a:pPr>
            <a:r>
              <a:rPr lang="en-US" sz="1300" b="1" dirty="0" smtClean="0">
                <a:solidFill>
                  <a:srgbClr val="FFFF00"/>
                </a:solidFill>
              </a:rPr>
              <a:t>e.g. malabsorption, </a:t>
            </a:r>
            <a:r>
              <a:rPr lang="en-US" sz="1300" b="1" dirty="0" err="1" smtClean="0">
                <a:solidFill>
                  <a:srgbClr val="FFFF00"/>
                </a:solidFill>
              </a:rPr>
              <a:t>anitibiotic</a:t>
            </a:r>
            <a:r>
              <a:rPr lang="en-US" sz="1300" b="1" dirty="0" smtClean="0">
                <a:solidFill>
                  <a:srgbClr val="FFFF00"/>
                </a:solidFill>
              </a:rPr>
              <a:t> therapy, laxatives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332656"/>
            <a:ext cx="6571060" cy="1020884"/>
          </a:xfrm>
        </p:spPr>
        <p:txBody>
          <a:bodyPr/>
          <a:lstStyle/>
          <a:p>
            <a:pPr>
              <a:spcAft>
                <a:spcPts val="450"/>
              </a:spcAft>
            </a:pPr>
            <a:r>
              <a:rPr lang="en-US" sz="3200" b="1" dirty="0">
                <a:solidFill>
                  <a:schemeClr val="accent3"/>
                </a:solidFill>
                <a:latin typeface="Times New Roman" panose="02020603050405020304" pitchFamily="18" charset="0"/>
                <a:cs typeface="Times New Roman" panose="02020603050405020304" pitchFamily="18" charset="0"/>
              </a:rPr>
              <a:t>The fibrinolytic mechanism</a:t>
            </a:r>
          </a:p>
        </p:txBody>
      </p:sp>
      <p:sp>
        <p:nvSpPr>
          <p:cNvPr id="4" name="Content Placeholder 2"/>
          <p:cNvSpPr>
            <a:spLocks noGrp="1"/>
          </p:cNvSpPr>
          <p:nvPr>
            <p:ph idx="1"/>
          </p:nvPr>
        </p:nvSpPr>
        <p:spPr>
          <a:xfrm>
            <a:off x="539552" y="1844824"/>
            <a:ext cx="8064896" cy="2762880"/>
          </a:xfrm>
        </p:spPr>
        <p:txBody>
          <a:bodyPr>
            <a:noAutofit/>
          </a:bodyPr>
          <a:lstStyle/>
          <a:p>
            <a:pPr marL="0" indent="0" algn="just">
              <a:buNone/>
            </a:pPr>
            <a:r>
              <a:rPr lang="en-US" sz="2800" dirty="0">
                <a:solidFill>
                  <a:srgbClr val="FFFF00"/>
                </a:solidFill>
                <a:latin typeface="Times New Roman" panose="02020603050405020304" pitchFamily="18" charset="0"/>
                <a:cs typeface="Times New Roman" panose="02020603050405020304" pitchFamily="18" charset="0"/>
              </a:rPr>
              <a:t>After </a:t>
            </a:r>
            <a:r>
              <a:rPr lang="en-US" sz="2800" dirty="0" err="1">
                <a:solidFill>
                  <a:srgbClr val="FFFF00"/>
                </a:solidFill>
                <a:latin typeface="Times New Roman" panose="02020603050405020304" pitchFamily="18" charset="0"/>
                <a:cs typeface="Times New Roman" panose="02020603050405020304" pitchFamily="18" charset="0"/>
              </a:rPr>
              <a:t>haemostasis</a:t>
            </a:r>
            <a:r>
              <a:rPr lang="en-US" sz="2800" dirty="0">
                <a:solidFill>
                  <a:srgbClr val="FFFF00"/>
                </a:solidFill>
                <a:latin typeface="Times New Roman" panose="02020603050405020304" pitchFamily="18" charset="0"/>
                <a:cs typeface="Times New Roman" panose="02020603050405020304" pitchFamily="18" charset="0"/>
              </a:rPr>
              <a:t> has been achieved, the body has a mechanism for the enzymatic lysis of clots. The dissolution of the fibrin into fibrin-degradation products (FDPs) is carried out by the proteolytic plasma enzyme plasmin. Plasmin is present in the plasma in an inactive form.</a:t>
            </a:r>
          </a:p>
        </p:txBody>
      </p:sp>
    </p:spTree>
    <p:extLst>
      <p:ext uri="{BB962C8B-B14F-4D97-AF65-F5344CB8AC3E}">
        <p14:creationId xmlns:p14="http://schemas.microsoft.com/office/powerpoint/2010/main" val="209035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Grp="1" noChangeAspect="1" noChangeArrowheads="1"/>
          </p:cNvPicPr>
          <p:nvPr>
            <p:ph type="body" idx="1"/>
          </p:nvPr>
        </p:nvPicPr>
        <p:blipFill>
          <a:blip r:embed="rId2" cstate="print"/>
          <a:srcRect/>
          <a:stretch>
            <a:fillRect/>
          </a:stretch>
        </p:blipFill>
        <p:spPr>
          <a:xfrm>
            <a:off x="395288" y="260350"/>
            <a:ext cx="8569325" cy="6408738"/>
          </a:xfr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Grp="1" noChangeAspect="1" noChangeArrowheads="1"/>
          </p:cNvPicPr>
          <p:nvPr>
            <p:ph type="body" idx="1"/>
          </p:nvPr>
        </p:nvPicPr>
        <p:blipFill rotWithShape="1">
          <a:blip r:embed="rId2" cstate="print"/>
          <a:srcRect r="2052"/>
          <a:stretch/>
        </p:blipFill>
        <p:spPr>
          <a:xfrm>
            <a:off x="323528" y="187598"/>
            <a:ext cx="8569200" cy="6481762"/>
          </a:xfr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body" idx="1"/>
          </p:nvPr>
        </p:nvSpPr>
        <p:spPr>
          <a:xfrm>
            <a:off x="323850" y="260350"/>
            <a:ext cx="8569325" cy="5184874"/>
          </a:xfrm>
        </p:spPr>
        <p:txBody>
          <a:bodyPr/>
          <a:lstStyle/>
          <a:p>
            <a:pPr marL="609600" indent="-609600" algn="ctr">
              <a:buFontTx/>
              <a:buNone/>
            </a:pPr>
            <a:r>
              <a:rPr lang="en-US" b="1" dirty="0" smtClean="0">
                <a:solidFill>
                  <a:schemeClr val="accent3"/>
                </a:solidFill>
              </a:rPr>
              <a:t>Fibrinolytic agents – plasminogen activators</a:t>
            </a:r>
          </a:p>
          <a:p>
            <a:pPr marL="609600" indent="-609600" algn="ctr">
              <a:buFontTx/>
              <a:buNone/>
            </a:pPr>
            <a:endParaRPr lang="en-US" sz="1000" b="1" dirty="0" smtClean="0">
              <a:solidFill>
                <a:schemeClr val="accent3"/>
              </a:solidFill>
            </a:endParaRPr>
          </a:p>
          <a:p>
            <a:pPr marL="609600" indent="-609600" algn="just"/>
            <a:r>
              <a:rPr lang="en-US" sz="2600" b="1" dirty="0" smtClean="0">
                <a:solidFill>
                  <a:srgbClr val="FFFF00"/>
                </a:solidFill>
              </a:rPr>
              <a:t>Streptokinase (SK)</a:t>
            </a:r>
          </a:p>
          <a:p>
            <a:pPr marL="609600" indent="-609600" algn="just">
              <a:buFontTx/>
              <a:buNone/>
            </a:pPr>
            <a:endParaRPr lang="en-US" sz="2600" b="1" dirty="0" smtClean="0">
              <a:solidFill>
                <a:srgbClr val="FFFF00"/>
              </a:solidFill>
            </a:endParaRPr>
          </a:p>
          <a:p>
            <a:pPr marL="609600" indent="-609600" algn="just"/>
            <a:r>
              <a:rPr lang="en-US" sz="2600" b="1" dirty="0" smtClean="0">
                <a:solidFill>
                  <a:srgbClr val="FFFF00"/>
                </a:solidFill>
              </a:rPr>
              <a:t>Tissue plasminogen activator (</a:t>
            </a:r>
            <a:r>
              <a:rPr lang="en-US" sz="2600" b="1" dirty="0" err="1" smtClean="0">
                <a:solidFill>
                  <a:srgbClr val="FFFF00"/>
                </a:solidFill>
              </a:rPr>
              <a:t>tPA</a:t>
            </a:r>
            <a:r>
              <a:rPr lang="en-US" sz="2600" b="1" dirty="0" smtClean="0">
                <a:solidFill>
                  <a:srgbClr val="FFFF00"/>
                </a:solidFill>
              </a:rPr>
              <a:t>)</a:t>
            </a:r>
          </a:p>
          <a:p>
            <a:pPr marL="609600" indent="-609600" algn="just">
              <a:buFontTx/>
              <a:buNone/>
            </a:pPr>
            <a:endParaRPr lang="en-US" sz="2600" b="1" dirty="0" smtClean="0">
              <a:solidFill>
                <a:srgbClr val="FFFF00"/>
              </a:solidFill>
            </a:endParaRPr>
          </a:p>
          <a:p>
            <a:pPr marL="609600" indent="-609600" algn="just"/>
            <a:r>
              <a:rPr lang="en-US" sz="2600" b="1" dirty="0" smtClean="0">
                <a:solidFill>
                  <a:srgbClr val="FFFF00"/>
                </a:solidFill>
              </a:rPr>
              <a:t>Single – chain </a:t>
            </a:r>
            <a:r>
              <a:rPr lang="en-US" sz="2600" b="1" dirty="0" err="1" smtClean="0">
                <a:solidFill>
                  <a:srgbClr val="FFFF00"/>
                </a:solidFill>
              </a:rPr>
              <a:t>urokinase</a:t>
            </a:r>
            <a:r>
              <a:rPr lang="en-US" sz="2600" b="1" dirty="0" smtClean="0">
                <a:solidFill>
                  <a:srgbClr val="FFFF00"/>
                </a:solidFill>
              </a:rPr>
              <a:t>-type plasminogen activator (SCU – PA)</a:t>
            </a:r>
          </a:p>
          <a:p>
            <a:pPr marL="609600" indent="-609600" algn="just">
              <a:buFontTx/>
              <a:buNone/>
            </a:pPr>
            <a:endParaRPr lang="en-US" sz="2600" b="1" dirty="0" smtClean="0">
              <a:solidFill>
                <a:srgbClr val="FFFF00"/>
              </a:solidFill>
            </a:endParaRPr>
          </a:p>
          <a:p>
            <a:pPr marL="609600" indent="-609600" algn="just"/>
            <a:r>
              <a:rPr lang="en-US" sz="2600" b="1" dirty="0" err="1" smtClean="0">
                <a:solidFill>
                  <a:srgbClr val="FFFF00"/>
                </a:solidFill>
              </a:rPr>
              <a:t>Acylated</a:t>
            </a:r>
            <a:r>
              <a:rPr lang="en-US" sz="2600" b="1" dirty="0" smtClean="0">
                <a:solidFill>
                  <a:srgbClr val="FFFF00"/>
                </a:solidFill>
              </a:rPr>
              <a:t> plasminogen – streptokinase activator complex (APSAC)</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body" idx="1"/>
          </p:nvPr>
        </p:nvSpPr>
        <p:spPr>
          <a:xfrm>
            <a:off x="323850" y="260350"/>
            <a:ext cx="8569325" cy="5976962"/>
          </a:xfrm>
        </p:spPr>
        <p:txBody>
          <a:bodyPr/>
          <a:lstStyle/>
          <a:p>
            <a:pPr marL="609600" indent="-609600" algn="just">
              <a:lnSpc>
                <a:spcPct val="90000"/>
              </a:lnSpc>
              <a:buFontTx/>
              <a:buNone/>
            </a:pPr>
            <a:r>
              <a:rPr lang="en-US" b="1" dirty="0" smtClean="0">
                <a:solidFill>
                  <a:schemeClr val="accent3"/>
                </a:solidFill>
              </a:rPr>
              <a:t>Contraindications to thrombolytic therapy</a:t>
            </a:r>
            <a:endParaRPr lang="en-US" sz="2000" b="1" dirty="0" smtClean="0">
              <a:solidFill>
                <a:schemeClr val="accent3"/>
              </a:solidFill>
            </a:endParaRPr>
          </a:p>
          <a:p>
            <a:pPr marL="609600" indent="-609600" algn="just">
              <a:lnSpc>
                <a:spcPct val="90000"/>
              </a:lnSpc>
              <a:buFontTx/>
              <a:buNone/>
            </a:pPr>
            <a:r>
              <a:rPr lang="en-US" sz="1800" b="1" dirty="0" smtClean="0">
                <a:solidFill>
                  <a:srgbClr val="FFFF00"/>
                </a:solidFill>
              </a:rPr>
              <a:t>__________________________________________________________________</a:t>
            </a:r>
          </a:p>
          <a:p>
            <a:pPr marL="609600" indent="-609600" algn="just">
              <a:lnSpc>
                <a:spcPct val="90000"/>
              </a:lnSpc>
              <a:buFontTx/>
              <a:buNone/>
            </a:pPr>
            <a:r>
              <a:rPr lang="en-US" sz="1800" b="1" dirty="0" smtClean="0">
                <a:solidFill>
                  <a:srgbClr val="FFFF00"/>
                </a:solidFill>
              </a:rPr>
              <a:t>  Absolute contraindications 	Relative contraindications</a:t>
            </a:r>
          </a:p>
          <a:p>
            <a:pPr marL="609600" indent="-609600" algn="just">
              <a:lnSpc>
                <a:spcPct val="90000"/>
              </a:lnSpc>
              <a:buFontTx/>
              <a:buNone/>
            </a:pPr>
            <a:r>
              <a:rPr lang="en-US" sz="1800" b="1" dirty="0" smtClean="0">
                <a:solidFill>
                  <a:srgbClr val="FFFF00"/>
                </a:solidFill>
              </a:rPr>
              <a:t>__________________________________________________________________</a:t>
            </a:r>
          </a:p>
          <a:p>
            <a:pPr marL="609600" indent="-609600" algn="just">
              <a:lnSpc>
                <a:spcPct val="90000"/>
              </a:lnSpc>
              <a:buFontTx/>
              <a:buNone/>
            </a:pPr>
            <a:r>
              <a:rPr lang="en-US" sz="1800" b="1" dirty="0" smtClean="0">
                <a:solidFill>
                  <a:srgbClr val="FFFF00"/>
                </a:solidFill>
              </a:rPr>
              <a:t>Active gastrointestinal bleeding	Traumatic cardiopulmonary </a:t>
            </a:r>
          </a:p>
          <a:p>
            <a:pPr marL="609600" indent="-609600" algn="just">
              <a:lnSpc>
                <a:spcPct val="90000"/>
              </a:lnSpc>
              <a:buFontTx/>
              <a:buNone/>
            </a:pPr>
            <a:r>
              <a:rPr lang="en-US" sz="1800" b="1" dirty="0" smtClean="0">
                <a:solidFill>
                  <a:srgbClr val="FFFF00"/>
                </a:solidFill>
              </a:rPr>
              <a:t>Aortic dissection			 resuscitation</a:t>
            </a:r>
          </a:p>
          <a:p>
            <a:pPr marL="609600" indent="-609600" algn="just">
              <a:lnSpc>
                <a:spcPct val="90000"/>
              </a:lnSpc>
              <a:buFontTx/>
              <a:buNone/>
            </a:pPr>
            <a:r>
              <a:rPr lang="en-US" sz="1800" b="1" dirty="0" smtClean="0">
                <a:solidFill>
                  <a:srgbClr val="FFFF00"/>
                </a:solidFill>
              </a:rPr>
              <a:t>Head injury or cerebrovascular	Major surgery in the past 10 days</a:t>
            </a:r>
          </a:p>
          <a:p>
            <a:pPr marL="609600" indent="-609600" algn="just">
              <a:lnSpc>
                <a:spcPct val="90000"/>
              </a:lnSpc>
              <a:buFontTx/>
              <a:buNone/>
            </a:pPr>
            <a:r>
              <a:rPr lang="en-US" sz="1800" b="1" dirty="0" smtClean="0">
                <a:solidFill>
                  <a:srgbClr val="FFFF00"/>
                </a:solidFill>
              </a:rPr>
              <a:t>accident in the past 2 months	Past history of gastrointestinal </a:t>
            </a:r>
          </a:p>
          <a:p>
            <a:pPr marL="609600" indent="-609600" algn="just">
              <a:lnSpc>
                <a:spcPct val="90000"/>
              </a:lnSpc>
              <a:buFontTx/>
              <a:buNone/>
            </a:pPr>
            <a:r>
              <a:rPr lang="en-US" sz="1800" b="1" dirty="0" smtClean="0">
                <a:solidFill>
                  <a:srgbClr val="FFFF00"/>
                </a:solidFill>
              </a:rPr>
              <a:t>Neurosurgery in the past		bleeding</a:t>
            </a:r>
          </a:p>
          <a:p>
            <a:pPr marL="609600" indent="-609600" algn="just">
              <a:lnSpc>
                <a:spcPct val="90000"/>
              </a:lnSpc>
              <a:buFontTx/>
              <a:buNone/>
            </a:pPr>
            <a:r>
              <a:rPr lang="en-US" sz="1800" b="1" dirty="0" smtClean="0">
                <a:solidFill>
                  <a:srgbClr val="FFFF00"/>
                </a:solidFill>
              </a:rPr>
              <a:t> 2 months			Recent obstetric delivery</a:t>
            </a:r>
          </a:p>
          <a:p>
            <a:pPr marL="609600" indent="-609600" algn="just">
              <a:lnSpc>
                <a:spcPct val="90000"/>
              </a:lnSpc>
              <a:buFontTx/>
              <a:buNone/>
            </a:pPr>
            <a:r>
              <a:rPr lang="en-US" sz="1800" b="1" dirty="0" smtClean="0">
                <a:solidFill>
                  <a:srgbClr val="FFFF00"/>
                </a:solidFill>
              </a:rPr>
              <a:t>Intracranial aneurysm or 	                Prior arterial puncture</a:t>
            </a:r>
          </a:p>
          <a:p>
            <a:pPr marL="609600" indent="-609600" algn="just">
              <a:lnSpc>
                <a:spcPct val="90000"/>
              </a:lnSpc>
              <a:buFontTx/>
              <a:buNone/>
            </a:pPr>
            <a:r>
              <a:rPr lang="en-US" sz="1800" b="1" dirty="0" smtClean="0">
                <a:solidFill>
                  <a:srgbClr val="FFFF00"/>
                </a:solidFill>
              </a:rPr>
              <a:t> neoplasm			Prior organ biopsy</a:t>
            </a:r>
          </a:p>
          <a:p>
            <a:pPr marL="609600" indent="-609600" algn="just">
              <a:lnSpc>
                <a:spcPct val="90000"/>
              </a:lnSpc>
              <a:buFontTx/>
              <a:buNone/>
            </a:pPr>
            <a:r>
              <a:rPr lang="en-US" sz="1800" b="1" dirty="0" smtClean="0">
                <a:solidFill>
                  <a:srgbClr val="FFFF00"/>
                </a:solidFill>
              </a:rPr>
              <a:t>Proliferative diabetic		Serious trauma</a:t>
            </a:r>
          </a:p>
          <a:p>
            <a:pPr marL="609600" indent="-609600" algn="just">
              <a:lnSpc>
                <a:spcPct val="90000"/>
              </a:lnSpc>
              <a:buFontTx/>
              <a:buNone/>
            </a:pPr>
            <a:r>
              <a:rPr lang="en-US" sz="1800" b="1" dirty="0" smtClean="0">
                <a:solidFill>
                  <a:srgbClr val="FFFF00"/>
                </a:solidFill>
              </a:rPr>
              <a:t> retinopathy			Severe arterial hypertension</a:t>
            </a:r>
          </a:p>
          <a:p>
            <a:pPr marL="609600" indent="-609600" algn="just">
              <a:lnSpc>
                <a:spcPct val="90000"/>
              </a:lnSpc>
              <a:buFontTx/>
              <a:buNone/>
            </a:pPr>
            <a:r>
              <a:rPr lang="en-US" sz="1800" b="1" dirty="0" smtClean="0">
                <a:solidFill>
                  <a:srgbClr val="FFFF00"/>
                </a:solidFill>
              </a:rPr>
              <a:t>					 (systolic pressure &gt;200 mmHg, diastolic</a:t>
            </a:r>
          </a:p>
          <a:p>
            <a:pPr marL="609600" indent="-609600" algn="just">
              <a:lnSpc>
                <a:spcPct val="90000"/>
              </a:lnSpc>
              <a:buFontTx/>
              <a:buNone/>
            </a:pPr>
            <a:r>
              <a:rPr lang="en-US" sz="1800" b="1" dirty="0" smtClean="0">
                <a:solidFill>
                  <a:srgbClr val="FFFF00"/>
                </a:solidFill>
              </a:rPr>
              <a:t>					 pressure &gt;110 mmHg)</a:t>
            </a:r>
          </a:p>
          <a:p>
            <a:pPr marL="609600" indent="-609600" algn="just">
              <a:lnSpc>
                <a:spcPct val="90000"/>
              </a:lnSpc>
              <a:buFontTx/>
              <a:buNone/>
            </a:pPr>
            <a:r>
              <a:rPr lang="en-US" sz="1800" b="1" dirty="0" smtClean="0">
                <a:solidFill>
                  <a:srgbClr val="FFFF00"/>
                </a:solidFill>
              </a:rPr>
              <a:t>					Bleeding diathesis</a:t>
            </a:r>
          </a:p>
          <a:p>
            <a:pPr marL="609600" indent="-609600" algn="just">
              <a:lnSpc>
                <a:spcPct val="90000"/>
              </a:lnSpc>
              <a:buFontTx/>
              <a:buNone/>
            </a:pPr>
            <a:r>
              <a:rPr lang="en-US" sz="1800" b="1" dirty="0" smtClean="0">
                <a:solidFill>
                  <a:srgbClr val="FFFF00"/>
                </a:solidFill>
              </a:rPr>
              <a:t>__________________________________________________________________</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Picture2"/>
          <p:cNvPicPr>
            <a:picLocks noChangeAspect="1" noChangeArrowheads="1"/>
          </p:cNvPicPr>
          <p:nvPr/>
        </p:nvPicPr>
        <p:blipFill>
          <a:blip r:embed="rId3" cstate="print"/>
          <a:srcRect/>
          <a:stretch>
            <a:fillRect/>
          </a:stretch>
        </p:blipFill>
        <p:spPr bwMode="auto">
          <a:xfrm>
            <a:off x="0" y="0"/>
            <a:ext cx="9144000" cy="6858000"/>
          </a:xfrm>
          <a:prstGeom prst="rect">
            <a:avLst/>
          </a:prstGeom>
          <a:ln w="88900" cap="sq" cmpd="thickThin">
            <a:solidFill>
              <a:srgbClr val="FFFF99"/>
            </a:solidFill>
            <a:prstDash val="solid"/>
            <a:miter lim="800000"/>
          </a:ln>
          <a:effectLst>
            <a:innerShdw blurRad="76200">
              <a:srgbClr val="000000"/>
            </a:innerShdw>
          </a:effectLst>
        </p:spPr>
      </p:pic>
      <p:sp>
        <p:nvSpPr>
          <p:cNvPr id="131075" name="WordArt 4"/>
          <p:cNvSpPr>
            <a:spLocks noChangeArrowheads="1" noChangeShapeType="1" noTextEdit="1"/>
          </p:cNvSpPr>
          <p:nvPr/>
        </p:nvSpPr>
        <p:spPr bwMode="auto">
          <a:xfrm>
            <a:off x="2700338" y="4914900"/>
            <a:ext cx="4176712" cy="1943100"/>
          </a:xfrm>
          <a:prstGeom prst="rect">
            <a:avLst/>
          </a:prstGeom>
        </p:spPr>
        <p:txBody>
          <a:bodyPr wrap="none" fromWordArt="1">
            <a:prstTxWarp prst="textDeflate">
              <a:avLst>
                <a:gd name="adj" fmla="val 26227"/>
              </a:avLst>
            </a:prstTxWarp>
          </a:bodyPr>
          <a:lstStyle/>
          <a:p>
            <a:pPr algn="ctr"/>
            <a:r>
              <a:rPr lang="en-US" sz="2800" kern="10">
                <a:ln w="9525">
                  <a:solidFill>
                    <a:srgbClr val="FFFFFF"/>
                  </a:solidFill>
                  <a:round/>
                  <a:headEnd/>
                  <a:tailEnd/>
                </a:ln>
                <a:solidFill>
                  <a:srgbClr val="FFFFFF"/>
                </a:solidFill>
                <a:latin typeface="Script MT Bold" panose="03040602040607080904" pitchFamily="66" charset="0"/>
              </a:rPr>
              <a:t>Thank you</a:t>
            </a:r>
          </a:p>
        </p:txBody>
      </p:sp>
    </p:spTree>
    <p:extLst>
      <p:ext uri="{BB962C8B-B14F-4D97-AF65-F5344CB8AC3E}">
        <p14:creationId xmlns:p14="http://schemas.microsoft.com/office/powerpoint/2010/main" val="2249771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92696"/>
            <a:ext cx="7431612" cy="5212080"/>
          </a:xfrm>
          <a:prstGeom prst="rect">
            <a:avLst/>
          </a:prstGeom>
        </p:spPr>
      </p:pic>
    </p:spTree>
    <p:extLst>
      <p:ext uri="{BB962C8B-B14F-4D97-AF65-F5344CB8AC3E}">
        <p14:creationId xmlns:p14="http://schemas.microsoft.com/office/powerpoint/2010/main" val="390776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300" y="332656"/>
            <a:ext cx="6571060" cy="863104"/>
          </a:xfrm>
        </p:spPr>
        <p:txBody>
          <a:bodyPr/>
          <a:lstStyle/>
          <a:p>
            <a:pPr>
              <a:spcAft>
                <a:spcPts val="450"/>
              </a:spcAft>
            </a:pPr>
            <a:r>
              <a:rPr lang="en-US" sz="3200" b="1" dirty="0">
                <a:solidFill>
                  <a:schemeClr val="accent3"/>
                </a:solidFill>
                <a:latin typeface="Times New Roman" panose="02020603050405020304" pitchFamily="18" charset="0"/>
                <a:cs typeface="Times New Roman" panose="02020603050405020304" pitchFamily="18" charset="0"/>
              </a:rPr>
              <a:t>Tests for clotting defects</a:t>
            </a:r>
          </a:p>
        </p:txBody>
      </p:sp>
      <p:sp>
        <p:nvSpPr>
          <p:cNvPr id="4" name="Content Placeholder 2"/>
          <p:cNvSpPr>
            <a:spLocks noGrp="1"/>
          </p:cNvSpPr>
          <p:nvPr>
            <p:ph idx="1"/>
          </p:nvPr>
        </p:nvSpPr>
        <p:spPr>
          <a:xfrm>
            <a:off x="467544" y="1556792"/>
            <a:ext cx="8208912" cy="4752528"/>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There are three basic tests that are widely used, all performed on platelet-poor plasma obtained by centrifugation:</a:t>
            </a:r>
          </a:p>
          <a:p>
            <a:pPr algn="just">
              <a:spcBef>
                <a:spcPts val="0"/>
              </a:spcBef>
              <a:spcAft>
                <a:spcPts val="450"/>
              </a:spcAft>
              <a:buFont typeface="+mj-lt"/>
              <a:buAutoNum type="arabicParenR"/>
            </a:pPr>
            <a:r>
              <a:rPr lang="en-US" sz="2800" dirty="0">
                <a:solidFill>
                  <a:srgbClr val="FFFF00"/>
                </a:solidFill>
                <a:latin typeface="Times New Roman" panose="02020603050405020304" pitchFamily="18" charset="0"/>
                <a:cs typeface="Times New Roman" panose="02020603050405020304" pitchFamily="18" charset="0"/>
              </a:rPr>
              <a:t>The </a:t>
            </a:r>
            <a:r>
              <a:rPr lang="en-US" sz="2800" i="1" dirty="0">
                <a:solidFill>
                  <a:srgbClr val="FFFF00"/>
                </a:solidFill>
                <a:latin typeface="Times New Roman" panose="02020603050405020304" pitchFamily="18" charset="0"/>
                <a:cs typeface="Times New Roman" panose="02020603050405020304" pitchFamily="18" charset="0"/>
              </a:rPr>
              <a:t>activated partial thromboplastin time </a:t>
            </a:r>
            <a:r>
              <a:rPr lang="en-US" sz="2800" dirty="0">
                <a:solidFill>
                  <a:srgbClr val="FFFF00"/>
                </a:solidFill>
                <a:latin typeface="Times New Roman" panose="02020603050405020304" pitchFamily="18" charset="0"/>
                <a:cs typeface="Times New Roman" panose="02020603050405020304" pitchFamily="18" charset="0"/>
              </a:rPr>
              <a:t>(APTT), which estimates the activity of factors XII, XI, IX, VIII, X, V, II and fibrinogen (the ‘intrinsic system</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a:p>
            <a:pPr algn="just">
              <a:spcBef>
                <a:spcPts val="0"/>
              </a:spcBef>
              <a:spcAft>
                <a:spcPts val="450"/>
              </a:spcAft>
              <a:buFont typeface="+mj-lt"/>
              <a:buAutoNum type="arabicParenR"/>
            </a:pPr>
            <a:r>
              <a:rPr lang="en-US" sz="2800" dirty="0">
                <a:solidFill>
                  <a:srgbClr val="FFFF00"/>
                </a:solidFill>
                <a:latin typeface="Times New Roman" panose="02020603050405020304" pitchFamily="18" charset="0"/>
                <a:cs typeface="Times New Roman" panose="02020603050405020304" pitchFamily="18" charset="0"/>
              </a:rPr>
              <a:t>The </a:t>
            </a:r>
            <a:r>
              <a:rPr lang="en-US" sz="2800" i="1" dirty="0">
                <a:solidFill>
                  <a:srgbClr val="FFFF00"/>
                </a:solidFill>
                <a:latin typeface="Times New Roman" panose="02020603050405020304" pitchFamily="18" charset="0"/>
                <a:cs typeface="Times New Roman" panose="02020603050405020304" pitchFamily="18" charset="0"/>
              </a:rPr>
              <a:t>prothrombin time </a:t>
            </a:r>
            <a:r>
              <a:rPr lang="en-US" sz="2800" dirty="0">
                <a:solidFill>
                  <a:srgbClr val="FFFF00"/>
                </a:solidFill>
                <a:latin typeface="Times New Roman" panose="02020603050405020304" pitchFamily="18" charset="0"/>
                <a:cs typeface="Times New Roman" panose="02020603050405020304" pitchFamily="18" charset="0"/>
              </a:rPr>
              <a:t>(PT), which estimates the activity of factors VII, X, V, II and fibrinogen (the ‘extrinsic </a:t>
            </a:r>
            <a:r>
              <a:rPr lang="en-US" sz="2800" dirty="0" smtClean="0">
                <a:solidFill>
                  <a:srgbClr val="FFFF00"/>
                </a:solidFill>
                <a:latin typeface="Times New Roman" panose="02020603050405020304" pitchFamily="18" charset="0"/>
                <a:cs typeface="Times New Roman" panose="02020603050405020304" pitchFamily="18" charset="0"/>
              </a:rPr>
              <a:t>system’).</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00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21568"/>
            <a:ext cx="7772400" cy="443136"/>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3" name="Content Placeholder 2"/>
          <p:cNvSpPr>
            <a:spLocks noGrp="1"/>
          </p:cNvSpPr>
          <p:nvPr>
            <p:ph idx="1"/>
          </p:nvPr>
        </p:nvSpPr>
        <p:spPr>
          <a:xfrm>
            <a:off x="395536" y="1268760"/>
            <a:ext cx="8280920" cy="3672408"/>
          </a:xfrm>
        </p:spPr>
        <p:txBody>
          <a:bodyPr/>
          <a:lstStyle/>
          <a:p>
            <a:pPr marL="514350" indent="-514350" algn="just">
              <a:spcBef>
                <a:spcPts val="0"/>
              </a:spcBef>
              <a:spcAft>
                <a:spcPts val="450"/>
              </a:spcAft>
              <a:buFont typeface="+mj-lt"/>
              <a:buAutoNum type="arabicParenR" startAt="3"/>
            </a:pPr>
            <a:r>
              <a:rPr lang="en-US" dirty="0" smtClean="0">
                <a:solidFill>
                  <a:srgbClr val="FFFF00"/>
                </a:solidFill>
                <a:latin typeface="Times New Roman" panose="02020603050405020304" pitchFamily="18" charset="0"/>
                <a:cs typeface="Times New Roman" panose="02020603050405020304" pitchFamily="18" charset="0"/>
              </a:rPr>
              <a:t>The </a:t>
            </a:r>
            <a:r>
              <a:rPr lang="en-US" i="1" dirty="0" smtClean="0">
                <a:solidFill>
                  <a:srgbClr val="FFFF00"/>
                </a:solidFill>
                <a:latin typeface="Times New Roman" panose="02020603050405020304" pitchFamily="18" charset="0"/>
                <a:cs typeface="Times New Roman" panose="02020603050405020304" pitchFamily="18" charset="0"/>
              </a:rPr>
              <a:t>thrombin time,</a:t>
            </a:r>
            <a:r>
              <a:rPr lang="en-US" dirty="0" smtClean="0">
                <a:solidFill>
                  <a:srgbClr val="FFFF00"/>
                </a:solidFill>
                <a:latin typeface="Times New Roman" panose="02020603050405020304" pitchFamily="18" charset="0"/>
                <a:cs typeface="Times New Roman" panose="02020603050405020304" pitchFamily="18" charset="0"/>
              </a:rPr>
              <a:t> adding thrombin to plasma and measuring the  time taken to clot, which is prolonged when there is an inherited or acquired deficiency of fibrinogen, or an inherited or acquired abnormal fibrinogen molecule (</a:t>
            </a:r>
            <a:r>
              <a:rPr lang="en-US" dirty="0" err="1" smtClean="0">
                <a:solidFill>
                  <a:srgbClr val="FFFF00"/>
                </a:solidFill>
                <a:latin typeface="Times New Roman" panose="02020603050405020304" pitchFamily="18" charset="0"/>
                <a:cs typeface="Times New Roman" panose="02020603050405020304" pitchFamily="18" charset="0"/>
              </a:rPr>
              <a:t>dysfibrinogenaemia</a:t>
            </a:r>
            <a:r>
              <a:rPr lang="en-US" dirty="0" smtClean="0">
                <a:solidFill>
                  <a:srgbClr val="FFFF00"/>
                </a:solidFill>
                <a:latin typeface="Times New Roman" panose="02020603050405020304" pitchFamily="18" charset="0"/>
                <a:cs typeface="Times New Roman" panose="02020603050405020304" pitchFamily="18" charset="0"/>
              </a:rPr>
              <a:t>) or in the presence of heparin or raised levels of FDPs.</a:t>
            </a:r>
          </a:p>
        </p:txBody>
      </p:sp>
    </p:spTree>
    <p:extLst>
      <p:ext uri="{BB962C8B-B14F-4D97-AF65-F5344CB8AC3E}">
        <p14:creationId xmlns:p14="http://schemas.microsoft.com/office/powerpoint/2010/main" val="391506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4624"/>
            <a:ext cx="6571060" cy="719088"/>
          </a:xfrm>
        </p:spPr>
        <p:txBody>
          <a:bodyPr/>
          <a:lstStyle/>
          <a:p>
            <a:pPr>
              <a:spcAft>
                <a:spcPts val="450"/>
              </a:spcAft>
            </a:pPr>
            <a:r>
              <a:rPr lang="en-US" sz="3200" b="1" dirty="0">
                <a:solidFill>
                  <a:schemeClr val="accent3"/>
                </a:solidFill>
                <a:latin typeface="Times New Roman" panose="02020603050405020304" pitchFamily="18" charset="0"/>
                <a:cs typeface="Times New Roman" panose="02020603050405020304" pitchFamily="18" charset="0"/>
              </a:rPr>
              <a:t>Congenital coagulation disorders</a:t>
            </a:r>
          </a:p>
        </p:txBody>
      </p:sp>
      <p:sp>
        <p:nvSpPr>
          <p:cNvPr id="4" name="Content Placeholder 2"/>
          <p:cNvSpPr>
            <a:spLocks noGrp="1"/>
          </p:cNvSpPr>
          <p:nvPr>
            <p:ph idx="1"/>
          </p:nvPr>
        </p:nvSpPr>
        <p:spPr>
          <a:xfrm>
            <a:off x="467544" y="980728"/>
            <a:ext cx="8280919" cy="5472608"/>
          </a:xfrm>
        </p:spPr>
        <p:txBody>
          <a:bodyPr>
            <a:noAutofit/>
          </a:bodyPr>
          <a:lstStyle/>
          <a:p>
            <a:pPr algn="just">
              <a:spcBef>
                <a:spcPts val="0"/>
              </a:spcBef>
              <a:spcAft>
                <a:spcPts val="450"/>
              </a:spcAft>
              <a:buFont typeface="Wingdings" panose="05000000000000000000" pitchFamily="2" charset="2"/>
              <a:buChar char="Ø"/>
            </a:pPr>
            <a:r>
              <a:rPr lang="en-US" sz="2700" dirty="0">
                <a:solidFill>
                  <a:srgbClr val="FFFF00"/>
                </a:solidFill>
                <a:latin typeface="Times New Roman" panose="02020603050405020304" pitchFamily="18" charset="0"/>
                <a:cs typeface="Times New Roman" panose="02020603050405020304" pitchFamily="18" charset="0"/>
              </a:rPr>
              <a:t>Blood clotting abnormalities can be conveniently divided into two categories, congenital defects and acquired defects.</a:t>
            </a:r>
          </a:p>
          <a:p>
            <a:pPr algn="just">
              <a:spcBef>
                <a:spcPts val="0"/>
              </a:spcBef>
              <a:spcAft>
                <a:spcPts val="450"/>
              </a:spcAft>
              <a:buFont typeface="Wingdings" panose="05000000000000000000" pitchFamily="2" charset="2"/>
              <a:buChar char="Ø"/>
            </a:pPr>
            <a:r>
              <a:rPr lang="en-US" sz="2700" dirty="0">
                <a:solidFill>
                  <a:srgbClr val="FFFF00"/>
                </a:solidFill>
                <a:latin typeface="Times New Roman" panose="02020603050405020304" pitchFamily="18" charset="0"/>
                <a:cs typeface="Times New Roman" panose="02020603050405020304" pitchFamily="18" charset="0"/>
              </a:rPr>
              <a:t>There is a group of patients who complain of excessive bleeding, either spontaneous or following trauma, usually starting early in life, and who frequently have a family history of a similar condition.</a:t>
            </a:r>
          </a:p>
          <a:p>
            <a:pPr algn="just">
              <a:spcBef>
                <a:spcPts val="0"/>
              </a:spcBef>
              <a:spcAft>
                <a:spcPts val="450"/>
              </a:spcAft>
              <a:buFont typeface="Wingdings" panose="05000000000000000000" pitchFamily="2" charset="2"/>
              <a:buChar char="Ø"/>
            </a:pPr>
            <a:r>
              <a:rPr lang="en-US" sz="2700" dirty="0">
                <a:solidFill>
                  <a:srgbClr val="FFFF00"/>
                </a:solidFill>
                <a:latin typeface="Times New Roman" panose="02020603050405020304" pitchFamily="18" charset="0"/>
                <a:cs typeface="Times New Roman" panose="02020603050405020304" pitchFamily="18" charset="0"/>
              </a:rPr>
              <a:t>These patients usually have one of three diseases:</a:t>
            </a:r>
          </a:p>
          <a:p>
            <a:pPr marL="642938" lvl="1" indent="-342900" algn="just">
              <a:spcBef>
                <a:spcPts val="0"/>
              </a:spcBef>
              <a:spcAft>
                <a:spcPts val="450"/>
              </a:spcAft>
              <a:buFont typeface="+mj-lt"/>
              <a:buAutoNum type="arabicParenR"/>
            </a:pPr>
            <a:r>
              <a:rPr lang="en-US" sz="2700" dirty="0" err="1">
                <a:solidFill>
                  <a:srgbClr val="FFFF00"/>
                </a:solidFill>
                <a:latin typeface="Times New Roman" panose="02020603050405020304" pitchFamily="18" charset="0"/>
                <a:cs typeface="Times New Roman" panose="02020603050405020304" pitchFamily="18" charset="0"/>
              </a:rPr>
              <a:t>haemophilia</a:t>
            </a:r>
            <a:r>
              <a:rPr lang="en-US" sz="2700" dirty="0">
                <a:solidFill>
                  <a:srgbClr val="FFFF00"/>
                </a:solidFill>
                <a:latin typeface="Times New Roman" panose="02020603050405020304" pitchFamily="18" charset="0"/>
                <a:cs typeface="Times New Roman" panose="02020603050405020304" pitchFamily="18" charset="0"/>
              </a:rPr>
              <a:t> </a:t>
            </a:r>
            <a:r>
              <a:rPr lang="en-US" sz="2700" dirty="0" smtClean="0">
                <a:solidFill>
                  <a:srgbClr val="FFFF00"/>
                </a:solidFill>
                <a:latin typeface="Times New Roman" panose="02020603050405020304" pitchFamily="18" charset="0"/>
                <a:cs typeface="Times New Roman" panose="02020603050405020304" pitchFamily="18" charset="0"/>
              </a:rPr>
              <a:t>A (Factor VIII deficiency)</a:t>
            </a:r>
            <a:endParaRPr lang="en-US" sz="2700" dirty="0">
              <a:solidFill>
                <a:srgbClr val="FFFF00"/>
              </a:solidFill>
              <a:latin typeface="Times New Roman" panose="02020603050405020304" pitchFamily="18" charset="0"/>
              <a:cs typeface="Times New Roman" panose="02020603050405020304" pitchFamily="18" charset="0"/>
            </a:endParaRPr>
          </a:p>
          <a:p>
            <a:pPr marL="642938" lvl="1" indent="-342900" algn="just">
              <a:spcBef>
                <a:spcPts val="0"/>
              </a:spcBef>
              <a:spcAft>
                <a:spcPts val="450"/>
              </a:spcAft>
              <a:buFont typeface="+mj-lt"/>
              <a:buAutoNum type="arabicParenR"/>
            </a:pPr>
            <a:r>
              <a:rPr lang="en-US" sz="2700" dirty="0" err="1">
                <a:solidFill>
                  <a:srgbClr val="FFFF00"/>
                </a:solidFill>
                <a:latin typeface="Times New Roman" panose="02020603050405020304" pitchFamily="18" charset="0"/>
                <a:cs typeface="Times New Roman" panose="02020603050405020304" pitchFamily="18" charset="0"/>
              </a:rPr>
              <a:t>haemophilia</a:t>
            </a:r>
            <a:r>
              <a:rPr lang="en-US" sz="2700" dirty="0">
                <a:solidFill>
                  <a:srgbClr val="FFFF00"/>
                </a:solidFill>
                <a:latin typeface="Times New Roman" panose="02020603050405020304" pitchFamily="18" charset="0"/>
                <a:cs typeface="Times New Roman" panose="02020603050405020304" pitchFamily="18" charset="0"/>
              </a:rPr>
              <a:t> </a:t>
            </a:r>
            <a:r>
              <a:rPr lang="en-US" sz="2700" dirty="0" smtClean="0">
                <a:solidFill>
                  <a:srgbClr val="FFFF00"/>
                </a:solidFill>
                <a:latin typeface="Times New Roman" panose="02020603050405020304" pitchFamily="18" charset="0"/>
                <a:cs typeface="Times New Roman" panose="02020603050405020304" pitchFamily="18" charset="0"/>
              </a:rPr>
              <a:t>B (Factor IX deficiency)</a:t>
            </a:r>
          </a:p>
          <a:p>
            <a:pPr marL="642938" lvl="1" indent="-342900" algn="just">
              <a:spcBef>
                <a:spcPts val="0"/>
              </a:spcBef>
              <a:spcAft>
                <a:spcPts val="450"/>
              </a:spcAft>
              <a:buFont typeface="+mj-lt"/>
              <a:buAutoNum type="arabicParenR"/>
            </a:pPr>
            <a:r>
              <a:rPr lang="en-US" sz="2700" dirty="0" err="1" smtClean="0">
                <a:solidFill>
                  <a:srgbClr val="FFFF00"/>
                </a:solidFill>
                <a:latin typeface="Times New Roman" panose="02020603050405020304" pitchFamily="18" charset="0"/>
                <a:cs typeface="Times New Roman" panose="02020603050405020304" pitchFamily="18" charset="0"/>
              </a:rPr>
              <a:t>haemophilia</a:t>
            </a:r>
            <a:r>
              <a:rPr lang="en-US" sz="2700" dirty="0" smtClean="0">
                <a:solidFill>
                  <a:srgbClr val="FFFF00"/>
                </a:solidFill>
                <a:latin typeface="Times New Roman" panose="02020603050405020304" pitchFamily="18" charset="0"/>
                <a:cs typeface="Times New Roman" panose="02020603050405020304" pitchFamily="18" charset="0"/>
              </a:rPr>
              <a:t> C (Factor XI deficiency)</a:t>
            </a:r>
            <a:endParaRPr lang="en-US" sz="2700" dirty="0">
              <a:solidFill>
                <a:srgbClr val="FFFF00"/>
              </a:solidFill>
              <a:latin typeface="Times New Roman" panose="02020603050405020304" pitchFamily="18" charset="0"/>
              <a:cs typeface="Times New Roman" panose="02020603050405020304" pitchFamily="18" charset="0"/>
            </a:endParaRPr>
          </a:p>
          <a:p>
            <a:pPr marL="642938" lvl="1" indent="-342900" algn="just">
              <a:spcBef>
                <a:spcPts val="0"/>
              </a:spcBef>
              <a:spcAft>
                <a:spcPts val="450"/>
              </a:spcAft>
              <a:buFont typeface="+mj-lt"/>
              <a:buAutoNum type="arabicParenR"/>
            </a:pPr>
            <a:r>
              <a:rPr lang="en-US" sz="2700" dirty="0">
                <a:solidFill>
                  <a:srgbClr val="FFFF00"/>
                </a:solidFill>
                <a:latin typeface="Times New Roman" panose="02020603050405020304" pitchFamily="18" charset="0"/>
                <a:cs typeface="Times New Roman" panose="02020603050405020304" pitchFamily="18" charset="0"/>
              </a:rPr>
              <a:t>VWD</a:t>
            </a:r>
          </a:p>
        </p:txBody>
      </p:sp>
    </p:spTree>
    <p:extLst>
      <p:ext uri="{BB962C8B-B14F-4D97-AF65-F5344CB8AC3E}">
        <p14:creationId xmlns:p14="http://schemas.microsoft.com/office/powerpoint/2010/main" val="298917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1640"/>
            <a:ext cx="7522208" cy="791096"/>
          </a:xfrm>
        </p:spPr>
        <p:txBody>
          <a:bodyPr/>
          <a:lstStyle/>
          <a:p>
            <a:pPr>
              <a:spcAft>
                <a:spcPts val="450"/>
              </a:spcAft>
            </a:pPr>
            <a:r>
              <a:rPr lang="en-US" sz="3200" b="1" dirty="0" err="1" smtClean="0">
                <a:solidFill>
                  <a:schemeClr val="accent3"/>
                </a:solidFill>
                <a:latin typeface="Times New Roman" panose="02020603050405020304" pitchFamily="18" charset="0"/>
                <a:cs typeface="Times New Roman" panose="02020603050405020304" pitchFamily="18" charset="0"/>
              </a:rPr>
              <a:t>Haemophilia</a:t>
            </a:r>
            <a:r>
              <a:rPr lang="en-US" sz="3200" b="1" dirty="0" smtClean="0">
                <a:solidFill>
                  <a:schemeClr val="accent3"/>
                </a:solidFill>
                <a:latin typeface="Times New Roman" panose="02020603050405020304" pitchFamily="18" charset="0"/>
                <a:cs typeface="Times New Roman" panose="02020603050405020304" pitchFamily="18" charset="0"/>
              </a:rPr>
              <a:t> A (factor VIII deficiency)</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95536" y="1484784"/>
            <a:ext cx="8136903" cy="3187929"/>
          </a:xfrm>
        </p:spPr>
        <p:txBody>
          <a:bodyPr>
            <a:noAutofit/>
          </a:bodyPr>
          <a:lstStyle/>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The term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first used by </a:t>
            </a:r>
            <a:r>
              <a:rPr lang="en-US" sz="2800" dirty="0" err="1">
                <a:solidFill>
                  <a:srgbClr val="FFFF00"/>
                </a:solidFill>
                <a:latin typeface="Times New Roman" panose="02020603050405020304" pitchFamily="18" charset="0"/>
                <a:cs typeface="Times New Roman" panose="02020603050405020304" pitchFamily="18" charset="0"/>
              </a:rPr>
              <a:t>Schönlein</a:t>
            </a:r>
            <a:r>
              <a:rPr lang="en-US" sz="2800" dirty="0">
                <a:solidFill>
                  <a:srgbClr val="FFFF00"/>
                </a:solidFill>
                <a:latin typeface="Times New Roman" panose="02020603050405020304" pitchFamily="18" charset="0"/>
                <a:cs typeface="Times New Roman" panose="02020603050405020304" pitchFamily="18" charset="0"/>
              </a:rPr>
              <a:t> in 1839, was applied to a lifelong tendency to prolonged </a:t>
            </a:r>
            <a:r>
              <a:rPr lang="en-US" sz="2800" dirty="0" err="1">
                <a:solidFill>
                  <a:srgbClr val="FFFF00"/>
                </a:solidFill>
                <a:latin typeface="Times New Roman" panose="02020603050405020304" pitchFamily="18" charset="0"/>
                <a:cs typeface="Times New Roman" panose="02020603050405020304" pitchFamily="18" charset="0"/>
              </a:rPr>
              <a:t>haemorrhage</a:t>
            </a:r>
            <a:r>
              <a:rPr lang="en-US" sz="2800" dirty="0">
                <a:solidFill>
                  <a:srgbClr val="FFFF00"/>
                </a:solidFill>
                <a:latin typeface="Times New Roman" panose="02020603050405020304" pitchFamily="18" charset="0"/>
                <a:cs typeface="Times New Roman" panose="02020603050405020304" pitchFamily="18" charset="0"/>
              </a:rPr>
              <a:t> found in males and dependent on the transmission of a sex-linked abnormal gene.</a:t>
            </a:r>
          </a:p>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Patients with factor VIII deficiency and those with factor IX deficiency.</a:t>
            </a:r>
          </a:p>
        </p:txBody>
      </p:sp>
    </p:spTree>
    <p:extLst>
      <p:ext uri="{BB962C8B-B14F-4D97-AF65-F5344CB8AC3E}">
        <p14:creationId xmlns:p14="http://schemas.microsoft.com/office/powerpoint/2010/main" val="327219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1224136"/>
          </a:xfrm>
        </p:spPr>
        <p:txBody>
          <a:bodyPr/>
          <a:lstStyle/>
          <a:p>
            <a:r>
              <a:rPr lang="en-US" sz="3600" dirty="0" smtClean="0">
                <a:solidFill>
                  <a:schemeClr val="accent3"/>
                </a:solidFill>
              </a:rPr>
              <a:t>THE BLEEDING DISORDERS INCLUDE</a:t>
            </a:r>
            <a:endParaRPr lang="en-US" sz="3600" dirty="0">
              <a:solidFill>
                <a:schemeClr val="accent3"/>
              </a:solidFill>
            </a:endParaRPr>
          </a:p>
        </p:txBody>
      </p:sp>
      <p:sp>
        <p:nvSpPr>
          <p:cNvPr id="3" name="Content Placeholder 2"/>
          <p:cNvSpPr>
            <a:spLocks noGrp="1"/>
          </p:cNvSpPr>
          <p:nvPr>
            <p:ph idx="1"/>
          </p:nvPr>
        </p:nvSpPr>
        <p:spPr>
          <a:xfrm>
            <a:off x="251520" y="1988840"/>
            <a:ext cx="8495828" cy="4114800"/>
          </a:xfrm>
        </p:spPr>
        <p:txBody>
          <a:bodyPr/>
          <a:lstStyle/>
          <a:p>
            <a:pPr>
              <a:buFont typeface="Wingdings" panose="05000000000000000000" pitchFamily="2" charset="2"/>
              <a:buChar char="v"/>
            </a:pPr>
            <a:r>
              <a:rPr lang="en-US" sz="4000" dirty="0" smtClean="0">
                <a:solidFill>
                  <a:srgbClr val="FFFF00"/>
                </a:solidFill>
              </a:rPr>
              <a:t>Inherited and acquired blood vessel disorders</a:t>
            </a:r>
          </a:p>
          <a:p>
            <a:pPr>
              <a:buFont typeface="Wingdings" panose="05000000000000000000" pitchFamily="2" charset="2"/>
              <a:buChar char="v"/>
            </a:pPr>
            <a:r>
              <a:rPr lang="en-US" sz="4000" dirty="0" smtClean="0">
                <a:solidFill>
                  <a:srgbClr val="FFFF00"/>
                </a:solidFill>
              </a:rPr>
              <a:t>Inherited and acquired platelets disorders</a:t>
            </a:r>
          </a:p>
          <a:p>
            <a:pPr>
              <a:buFont typeface="Wingdings" panose="05000000000000000000" pitchFamily="2" charset="2"/>
              <a:buChar char="v"/>
            </a:pPr>
            <a:r>
              <a:rPr lang="en-US" sz="4000" dirty="0" smtClean="0">
                <a:solidFill>
                  <a:srgbClr val="FFFF00"/>
                </a:solidFill>
              </a:rPr>
              <a:t>Inherited and acquired coagulation   disorders</a:t>
            </a:r>
          </a:p>
        </p:txBody>
      </p:sp>
    </p:spTree>
    <p:extLst>
      <p:ext uri="{BB962C8B-B14F-4D97-AF65-F5344CB8AC3E}">
        <p14:creationId xmlns:p14="http://schemas.microsoft.com/office/powerpoint/2010/main" val="170940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720080"/>
          </a:xfrm>
        </p:spPr>
        <p:txBody>
          <a:bodyPr/>
          <a:lstStyle/>
          <a:p>
            <a:pPr algn="ctr"/>
            <a:r>
              <a:rPr lang="en-US" sz="4000" b="1" dirty="0">
                <a:solidFill>
                  <a:schemeClr val="accent3"/>
                </a:solidFill>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539552" y="1556792"/>
            <a:ext cx="7776864" cy="4608512"/>
          </a:xfrm>
        </p:spPr>
        <p:txBody>
          <a:bodyPr>
            <a:noAutofit/>
          </a:bodyPr>
          <a:lstStyle/>
          <a:p>
            <a:pPr algn="just">
              <a:spcBef>
                <a:spcPts val="0"/>
              </a:spcBef>
              <a:spcAft>
                <a:spcPts val="450"/>
              </a:spcAft>
            </a:pPr>
            <a:r>
              <a:rPr lang="en-US" sz="3000" dirty="0" smtClean="0">
                <a:solidFill>
                  <a:srgbClr val="FFFF00"/>
                </a:solidFill>
                <a:latin typeface="Times New Roman" panose="02020603050405020304" pitchFamily="18" charset="0"/>
                <a:cs typeface="Times New Roman" panose="02020603050405020304" pitchFamily="18" charset="0"/>
              </a:rPr>
              <a:t>To </a:t>
            </a:r>
            <a:r>
              <a:rPr lang="en-US" sz="3000" dirty="0">
                <a:solidFill>
                  <a:srgbClr val="FFFF00"/>
                </a:solidFill>
                <a:latin typeface="Times New Roman" panose="02020603050405020304" pitchFamily="18" charset="0"/>
                <a:cs typeface="Times New Roman" panose="02020603050405020304" pitchFamily="18" charset="0"/>
              </a:rPr>
              <a:t>know the main sequence of events in the coagulation pathways</a:t>
            </a:r>
          </a:p>
          <a:p>
            <a:pPr algn="just">
              <a:spcBef>
                <a:spcPts val="0"/>
              </a:spcBef>
              <a:spcAft>
                <a:spcPts val="450"/>
              </a:spcAft>
              <a:buClr>
                <a:srgbClr val="FFFF00"/>
              </a:buClr>
            </a:pPr>
            <a:r>
              <a:rPr lang="en-US" sz="3000" dirty="0" smtClean="0">
                <a:solidFill>
                  <a:srgbClr val="FFFF00"/>
                </a:solidFill>
                <a:latin typeface="Times New Roman" panose="02020603050405020304" pitchFamily="18" charset="0"/>
                <a:cs typeface="Times New Roman" panose="02020603050405020304" pitchFamily="18" charset="0"/>
              </a:rPr>
              <a:t>To </a:t>
            </a:r>
            <a:r>
              <a:rPr lang="en-US" sz="3000" dirty="0">
                <a:solidFill>
                  <a:srgbClr val="FFFF00"/>
                </a:solidFill>
                <a:latin typeface="Times New Roman" panose="02020603050405020304" pitchFamily="18" charset="0"/>
                <a:cs typeface="Times New Roman" panose="02020603050405020304" pitchFamily="18" charset="0"/>
              </a:rPr>
              <a:t>know the principles underlying the prothrombin time (PT), activated partial thromboplastin time (APTT) and thrombin time (TT)</a:t>
            </a:r>
          </a:p>
          <a:p>
            <a:pPr algn="just">
              <a:spcBef>
                <a:spcPts val="0"/>
              </a:spcBef>
              <a:spcAft>
                <a:spcPts val="450"/>
              </a:spcAft>
              <a:buClr>
                <a:srgbClr val="FFFF00"/>
              </a:buClr>
            </a:pPr>
            <a:r>
              <a:rPr lang="en-US" sz="3000" dirty="0">
                <a:solidFill>
                  <a:srgbClr val="FFFF00"/>
                </a:solidFill>
                <a:latin typeface="Times New Roman" panose="02020603050405020304" pitchFamily="18" charset="0"/>
                <a:cs typeface="Times New Roman" panose="02020603050405020304" pitchFamily="18" charset="0"/>
              </a:rPr>
              <a:t>To know the principles of investigation of a patient suspected of having a </a:t>
            </a:r>
            <a:r>
              <a:rPr lang="en-US" sz="3000" dirty="0" err="1">
                <a:solidFill>
                  <a:srgbClr val="FFFF00"/>
                </a:solidFill>
                <a:latin typeface="Times New Roman" panose="02020603050405020304" pitchFamily="18" charset="0"/>
                <a:cs typeface="Times New Roman" panose="02020603050405020304" pitchFamily="18" charset="0"/>
              </a:rPr>
              <a:t>haemostatic</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smtClean="0">
                <a:solidFill>
                  <a:srgbClr val="FFFF00"/>
                </a:solidFill>
                <a:latin typeface="Times New Roman" panose="02020603050405020304" pitchFamily="18" charset="0"/>
                <a:cs typeface="Times New Roman" panose="02020603050405020304" pitchFamily="18" charset="0"/>
              </a:rPr>
              <a:t>defect</a:t>
            </a:r>
            <a:endParaRPr lang="en-US" sz="3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60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45" y="2060848"/>
            <a:ext cx="8712968" cy="1575048"/>
          </a:xfrm>
        </p:spPr>
        <p:txBody>
          <a:bodyPr/>
          <a:lstStyle/>
          <a:p>
            <a:r>
              <a:rPr lang="en-US" sz="4800" dirty="0" smtClean="0">
                <a:solidFill>
                  <a:schemeClr val="accent3"/>
                </a:solidFill>
              </a:rPr>
              <a:t>HEREDITARY COAGULATION DISORDERS</a:t>
            </a:r>
            <a:endParaRPr lang="en-US" sz="4800" dirty="0">
              <a:solidFill>
                <a:schemeClr val="accent3"/>
              </a:solidFill>
            </a:endParaRPr>
          </a:p>
        </p:txBody>
      </p:sp>
    </p:spTree>
    <p:extLst>
      <p:ext uri="{BB962C8B-B14F-4D97-AF65-F5344CB8AC3E}">
        <p14:creationId xmlns:p14="http://schemas.microsoft.com/office/powerpoint/2010/main" val="1504607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7" descr="Jpeg047"/>
          <p:cNvPicPr>
            <a:picLocks noChangeAspect="1" noChangeArrowheads="1"/>
          </p:cNvPicPr>
          <p:nvPr/>
        </p:nvPicPr>
        <p:blipFill rotWithShape="1">
          <a:blip r:embed="rId2" cstate="print"/>
          <a:srcRect r="3329"/>
          <a:stretch/>
        </p:blipFill>
        <p:spPr bwMode="auto">
          <a:xfrm>
            <a:off x="323528" y="404813"/>
            <a:ext cx="8353052"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Jpeg049"/>
          <p:cNvPicPr>
            <a:picLocks noChangeAspect="1" noChangeArrowheads="1"/>
          </p:cNvPicPr>
          <p:nvPr/>
        </p:nvPicPr>
        <p:blipFill rotWithShape="1">
          <a:blip r:embed="rId2" cstate="print"/>
          <a:srcRect l="4209" t="3569" r="4198" b="3569"/>
          <a:stretch/>
        </p:blipFill>
        <p:spPr bwMode="auto">
          <a:xfrm>
            <a:off x="323528" y="404664"/>
            <a:ext cx="8433583" cy="603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Jpeg050"/>
          <p:cNvPicPr>
            <a:picLocks noChangeAspect="1" noChangeArrowheads="1"/>
          </p:cNvPicPr>
          <p:nvPr/>
        </p:nvPicPr>
        <p:blipFill rotWithShape="1">
          <a:blip r:embed="rId2" cstate="print"/>
          <a:srcRect l="841" t="1154" r="2508" b="2288"/>
          <a:stretch/>
        </p:blipFill>
        <p:spPr bwMode="auto">
          <a:xfrm>
            <a:off x="251520" y="260648"/>
            <a:ext cx="8712926" cy="630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Jpeg051"/>
          <p:cNvPicPr>
            <a:picLocks noChangeAspect="1" noChangeArrowheads="1"/>
          </p:cNvPicPr>
          <p:nvPr/>
        </p:nvPicPr>
        <p:blipFill rotWithShape="1">
          <a:blip r:embed="rId2" cstate="print"/>
          <a:srcRect l="2529" t="3569" r="2517" b="3569"/>
          <a:stretch/>
        </p:blipFill>
        <p:spPr bwMode="auto">
          <a:xfrm>
            <a:off x="179512" y="404664"/>
            <a:ext cx="8743072" cy="603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cstate="print"/>
          <a:srcRect/>
          <a:stretch>
            <a:fillRect/>
          </a:stretch>
        </p:blipFill>
        <p:spPr bwMode="auto">
          <a:xfrm>
            <a:off x="244018" y="196552"/>
            <a:ext cx="872047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30" y="743479"/>
            <a:ext cx="8711939" cy="5371042"/>
          </a:xfrm>
          <a:prstGeom prst="rect">
            <a:avLst/>
          </a:prstGeom>
        </p:spPr>
      </p:pic>
    </p:spTree>
    <p:extLst>
      <p:ext uri="{BB962C8B-B14F-4D97-AF65-F5344CB8AC3E}">
        <p14:creationId xmlns:p14="http://schemas.microsoft.com/office/powerpoint/2010/main" val="3471355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78" y="203936"/>
            <a:ext cx="8352244" cy="6450127"/>
          </a:xfrm>
          <a:prstGeom prst="rect">
            <a:avLst/>
          </a:prstGeom>
        </p:spPr>
      </p:pic>
    </p:spTree>
    <p:extLst>
      <p:ext uri="{BB962C8B-B14F-4D97-AF65-F5344CB8AC3E}">
        <p14:creationId xmlns:p14="http://schemas.microsoft.com/office/powerpoint/2010/main" val="193894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250825" y="333375"/>
            <a:ext cx="8713788" cy="6191250"/>
          </a:xfrm>
        </p:spPr>
        <p:txBody>
          <a:bodyPr/>
          <a:lstStyle/>
          <a:p>
            <a:pPr marL="609600" indent="-609600">
              <a:buFontTx/>
              <a:buNone/>
            </a:pPr>
            <a:r>
              <a:rPr lang="en-US" sz="4400" b="1" u="sng" smtClean="0">
                <a:solidFill>
                  <a:srgbClr val="660033"/>
                </a:solidFill>
              </a:rPr>
              <a:t> </a:t>
            </a:r>
            <a:endParaRPr lang="en-US" sz="3500" b="1" smtClean="0">
              <a:solidFill>
                <a:srgbClr val="660033"/>
              </a:solidFill>
            </a:endParaRPr>
          </a:p>
        </p:txBody>
      </p:sp>
      <p:pic>
        <p:nvPicPr>
          <p:cNvPr id="102403" name="Picture 3"/>
          <p:cNvPicPr>
            <a:picLocks noChangeAspect="1" noChangeArrowheads="1"/>
          </p:cNvPicPr>
          <p:nvPr/>
        </p:nvPicPr>
        <p:blipFill rotWithShape="1">
          <a:blip r:embed="rId2" cstate="print"/>
          <a:srcRect t="9901"/>
          <a:stretch/>
        </p:blipFill>
        <p:spPr bwMode="auto">
          <a:xfrm>
            <a:off x="107950" y="476672"/>
            <a:ext cx="8987399"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1143000"/>
          </a:xfrm>
        </p:spPr>
        <p:txBody>
          <a:bodyPr/>
          <a:lstStyle/>
          <a:p>
            <a:r>
              <a:rPr lang="en-US" sz="3600" b="1" dirty="0">
                <a:solidFill>
                  <a:schemeClr val="accent3"/>
                </a:solidFill>
              </a:rPr>
              <a:t>INHERITED COAGULATION DISORDERS</a:t>
            </a:r>
            <a:endParaRPr lang="en-US" sz="3600" dirty="0"/>
          </a:p>
        </p:txBody>
      </p:sp>
      <p:sp>
        <p:nvSpPr>
          <p:cNvPr id="3" name="Content Placeholder 2"/>
          <p:cNvSpPr>
            <a:spLocks noGrp="1"/>
          </p:cNvSpPr>
          <p:nvPr>
            <p:ph idx="1"/>
          </p:nvPr>
        </p:nvSpPr>
        <p:spPr>
          <a:xfrm>
            <a:off x="611560" y="1844824"/>
            <a:ext cx="7772400" cy="3608040"/>
          </a:xfrm>
        </p:spPr>
        <p:txBody>
          <a:bodyPr/>
          <a:lstStyle/>
          <a:p>
            <a:pPr marL="0" indent="0">
              <a:buNone/>
            </a:pPr>
            <a:r>
              <a:rPr lang="en-US" b="1" dirty="0" smtClean="0">
                <a:solidFill>
                  <a:schemeClr val="accent3"/>
                </a:solidFill>
              </a:rPr>
              <a:t>HAEMOPHILIA</a:t>
            </a:r>
          </a:p>
          <a:p>
            <a:pPr marL="0" indent="0">
              <a:buNone/>
            </a:pPr>
            <a:endParaRPr lang="en-US" sz="1000" dirty="0" smtClean="0">
              <a:solidFill>
                <a:schemeClr val="accent3"/>
              </a:solidFill>
            </a:endParaRPr>
          </a:p>
          <a:p>
            <a:pPr>
              <a:buFont typeface="Wingdings" panose="05000000000000000000" pitchFamily="2" charset="2"/>
              <a:buChar char="Ø"/>
            </a:pPr>
            <a:r>
              <a:rPr lang="en-US" sz="2800" dirty="0" smtClean="0">
                <a:solidFill>
                  <a:srgbClr val="FFFF00"/>
                </a:solidFill>
              </a:rPr>
              <a:t>Factor VIII Deficiency</a:t>
            </a:r>
          </a:p>
          <a:p>
            <a:pPr>
              <a:buFont typeface="Wingdings" panose="05000000000000000000" pitchFamily="2" charset="2"/>
              <a:buChar char="Ø"/>
            </a:pPr>
            <a:r>
              <a:rPr lang="en-US" sz="2800" dirty="0" smtClean="0">
                <a:solidFill>
                  <a:srgbClr val="FFFF00"/>
                </a:solidFill>
              </a:rPr>
              <a:t>Factor IX Deficiency (Christmas Disease)</a:t>
            </a:r>
          </a:p>
          <a:p>
            <a:pPr>
              <a:buFont typeface="Wingdings" panose="05000000000000000000" pitchFamily="2" charset="2"/>
              <a:buChar char="Ø"/>
            </a:pPr>
            <a:r>
              <a:rPr lang="en-US" sz="2800" dirty="0" smtClean="0">
                <a:solidFill>
                  <a:srgbClr val="FFFF00"/>
                </a:solidFill>
              </a:rPr>
              <a:t>Factor XI Deficiency</a:t>
            </a:r>
          </a:p>
          <a:p>
            <a:pPr>
              <a:buFont typeface="Wingdings" panose="05000000000000000000" pitchFamily="2" charset="2"/>
              <a:buChar char="Ø"/>
            </a:pPr>
            <a:r>
              <a:rPr lang="en-US" sz="2800" dirty="0" smtClean="0">
                <a:solidFill>
                  <a:srgbClr val="FFFF00"/>
                </a:solidFill>
              </a:rPr>
              <a:t>Von </a:t>
            </a:r>
            <a:r>
              <a:rPr lang="en-US" sz="2800" dirty="0" err="1" smtClean="0">
                <a:solidFill>
                  <a:srgbClr val="FFFF00"/>
                </a:solidFill>
              </a:rPr>
              <a:t>Willebrand</a:t>
            </a:r>
            <a:r>
              <a:rPr lang="en-US" sz="2800" dirty="0" smtClean="0">
                <a:solidFill>
                  <a:srgbClr val="FFFF00"/>
                </a:solidFill>
              </a:rPr>
              <a:t> Disease</a:t>
            </a:r>
          </a:p>
          <a:p>
            <a:pPr>
              <a:buFont typeface="Wingdings" panose="05000000000000000000" pitchFamily="2" charset="2"/>
              <a:buChar char="Ø"/>
            </a:pPr>
            <a:r>
              <a:rPr lang="en-US" sz="2800" dirty="0" smtClean="0">
                <a:solidFill>
                  <a:srgbClr val="FFFF00"/>
                </a:solidFill>
              </a:rPr>
              <a:t>Other Factors Deficiency</a:t>
            </a:r>
            <a:endParaRPr lang="en-US" sz="2800" dirty="0">
              <a:solidFill>
                <a:srgbClr val="FFFF00"/>
              </a:solidFill>
            </a:endParaRPr>
          </a:p>
        </p:txBody>
      </p:sp>
    </p:spTree>
    <p:extLst>
      <p:ext uri="{BB962C8B-B14F-4D97-AF65-F5344CB8AC3E}">
        <p14:creationId xmlns:p14="http://schemas.microsoft.com/office/powerpoint/2010/main" val="337514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7772400" cy="432048"/>
          </a:xfrm>
        </p:spPr>
        <p:txBody>
          <a:bodyPr/>
          <a:lstStyle/>
          <a:p>
            <a:pPr algn="l"/>
            <a:r>
              <a:rPr lang="en-US" sz="1875"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467544" y="548680"/>
            <a:ext cx="7990656" cy="5976664"/>
          </a:xfrm>
        </p:spPr>
        <p:txBody>
          <a:bodyPr>
            <a:noAutofit/>
          </a:bodyPr>
          <a:lstStyle/>
          <a:p>
            <a:pPr algn="just">
              <a:spcBef>
                <a:spcPts val="0"/>
              </a:spcBef>
              <a:spcAft>
                <a:spcPts val="450"/>
              </a:spcAft>
              <a:buClr>
                <a:srgbClr val="FFFF00"/>
              </a:buClr>
            </a:pPr>
            <a:r>
              <a:rPr lang="en-US" sz="3000" dirty="0" smtClean="0">
                <a:solidFill>
                  <a:srgbClr val="FFFF00"/>
                </a:solidFill>
                <a:latin typeface="Times New Roman" panose="02020603050405020304" pitchFamily="18" charset="0"/>
                <a:cs typeface="Times New Roman" panose="02020603050405020304" pitchFamily="18" charset="0"/>
              </a:rPr>
              <a:t>To </a:t>
            </a:r>
            <a:r>
              <a:rPr lang="en-US" sz="3000" dirty="0">
                <a:solidFill>
                  <a:srgbClr val="FFFF00"/>
                </a:solidFill>
                <a:latin typeface="Times New Roman" panose="02020603050405020304" pitchFamily="18" charset="0"/>
                <a:cs typeface="Times New Roman" panose="02020603050405020304" pitchFamily="18" charset="0"/>
              </a:rPr>
              <a:t>know the mode of inheritance, clinical presentation, method of diagnosis and principles of treatment of </a:t>
            </a:r>
            <a:r>
              <a:rPr lang="en-US" sz="3000" dirty="0" err="1">
                <a:solidFill>
                  <a:srgbClr val="FFFF00"/>
                </a:solidFill>
                <a:latin typeface="Times New Roman" panose="02020603050405020304" pitchFamily="18" charset="0"/>
                <a:cs typeface="Times New Roman" panose="02020603050405020304" pitchFamily="18" charset="0"/>
              </a:rPr>
              <a:t>haemophilia</a:t>
            </a:r>
            <a:r>
              <a:rPr lang="en-US" sz="3000" dirty="0">
                <a:solidFill>
                  <a:srgbClr val="FFFF00"/>
                </a:solidFill>
                <a:latin typeface="Times New Roman" panose="02020603050405020304" pitchFamily="18" charset="0"/>
                <a:cs typeface="Times New Roman" panose="02020603050405020304" pitchFamily="18" charset="0"/>
              </a:rPr>
              <a:t> A (factor FVIII deficiency), </a:t>
            </a:r>
            <a:r>
              <a:rPr lang="en-US" sz="3000" dirty="0" err="1">
                <a:solidFill>
                  <a:srgbClr val="FFFF00"/>
                </a:solidFill>
                <a:latin typeface="Times New Roman" panose="02020603050405020304" pitchFamily="18" charset="0"/>
                <a:cs typeface="Times New Roman" panose="02020603050405020304" pitchFamily="18" charset="0"/>
              </a:rPr>
              <a:t>haemophilia</a:t>
            </a:r>
            <a:r>
              <a:rPr lang="en-US" sz="3000" dirty="0">
                <a:solidFill>
                  <a:srgbClr val="FFFF00"/>
                </a:solidFill>
                <a:latin typeface="Times New Roman" panose="02020603050405020304" pitchFamily="18" charset="0"/>
                <a:cs typeface="Times New Roman" panose="02020603050405020304" pitchFamily="18" charset="0"/>
              </a:rPr>
              <a:t> B (factor IX </a:t>
            </a:r>
            <a:r>
              <a:rPr lang="en-US" sz="3000" dirty="0" smtClean="0">
                <a:solidFill>
                  <a:srgbClr val="FFFF00"/>
                </a:solidFill>
                <a:latin typeface="Times New Roman" panose="02020603050405020304" pitchFamily="18" charset="0"/>
                <a:cs typeface="Times New Roman" panose="02020603050405020304" pitchFamily="18" charset="0"/>
              </a:rPr>
              <a:t>deficiency), </a:t>
            </a:r>
            <a:r>
              <a:rPr lang="en-US" sz="3000" dirty="0" err="1" smtClean="0">
                <a:solidFill>
                  <a:srgbClr val="FFFF00"/>
                </a:solidFill>
                <a:latin typeface="Times New Roman" panose="02020603050405020304" pitchFamily="18" charset="0"/>
                <a:cs typeface="Times New Roman" panose="02020603050405020304" pitchFamily="18" charset="0"/>
              </a:rPr>
              <a:t>haemophilia</a:t>
            </a:r>
            <a:r>
              <a:rPr lang="en-US" sz="3000" dirty="0" smtClean="0">
                <a:solidFill>
                  <a:srgbClr val="FFFF00"/>
                </a:solidFill>
                <a:latin typeface="Times New Roman" panose="02020603050405020304" pitchFamily="18" charset="0"/>
                <a:cs typeface="Times New Roman" panose="02020603050405020304" pitchFamily="18" charset="0"/>
              </a:rPr>
              <a:t> C (factor XI deficiency) and </a:t>
            </a:r>
            <a:r>
              <a:rPr lang="en-US" sz="3000" dirty="0">
                <a:solidFill>
                  <a:srgbClr val="FFFF00"/>
                </a:solidFill>
                <a:latin typeface="Times New Roman" panose="02020603050405020304" pitchFamily="18" charset="0"/>
                <a:cs typeface="Times New Roman" panose="02020603050405020304" pitchFamily="18" charset="0"/>
              </a:rPr>
              <a:t>von </a:t>
            </a:r>
            <a:r>
              <a:rPr lang="en-US" sz="3000" dirty="0" err="1">
                <a:solidFill>
                  <a:srgbClr val="FFFF00"/>
                </a:solidFill>
                <a:latin typeface="Times New Roman" panose="02020603050405020304" pitchFamily="18" charset="0"/>
                <a:cs typeface="Times New Roman" panose="02020603050405020304" pitchFamily="18" charset="0"/>
              </a:rPr>
              <a:t>Willebrand</a:t>
            </a:r>
            <a:r>
              <a:rPr lang="en-US" sz="3000" dirty="0">
                <a:solidFill>
                  <a:srgbClr val="FFFF00"/>
                </a:solidFill>
                <a:latin typeface="Times New Roman" panose="02020603050405020304" pitchFamily="18" charset="0"/>
                <a:cs typeface="Times New Roman" panose="02020603050405020304" pitchFamily="18" charset="0"/>
              </a:rPr>
              <a:t> disease (VWD)</a:t>
            </a:r>
          </a:p>
          <a:p>
            <a:pPr algn="just">
              <a:buClr>
                <a:srgbClr val="FFFF00"/>
              </a:buClr>
            </a:pPr>
            <a:r>
              <a:rPr lang="en-US" sz="3000" dirty="0" smtClean="0">
                <a:solidFill>
                  <a:srgbClr val="FFFF00"/>
                </a:solidFill>
                <a:latin typeface="Times New Roman" panose="02020603050405020304" pitchFamily="18" charset="0"/>
                <a:cs typeface="Times New Roman" panose="02020603050405020304" pitchFamily="18" charset="0"/>
              </a:rPr>
              <a:t>To </a:t>
            </a:r>
            <a:r>
              <a:rPr lang="en-US" sz="3000" dirty="0">
                <a:solidFill>
                  <a:srgbClr val="FFFF00"/>
                </a:solidFill>
                <a:latin typeface="Times New Roman" panose="02020603050405020304" pitchFamily="18" charset="0"/>
                <a:cs typeface="Times New Roman" panose="02020603050405020304" pitchFamily="18" charset="0"/>
              </a:rPr>
              <a:t>know the alterations in the </a:t>
            </a:r>
            <a:r>
              <a:rPr lang="en-US" sz="3000" dirty="0" err="1">
                <a:solidFill>
                  <a:srgbClr val="FFFF00"/>
                </a:solidFill>
                <a:latin typeface="Times New Roman" panose="02020603050405020304" pitchFamily="18" charset="0"/>
                <a:cs typeface="Times New Roman" panose="02020603050405020304" pitchFamily="18" charset="0"/>
              </a:rPr>
              <a:t>haemostatic</a:t>
            </a:r>
            <a:r>
              <a:rPr lang="en-US" sz="3000" dirty="0">
                <a:solidFill>
                  <a:srgbClr val="FFFF00"/>
                </a:solidFill>
                <a:latin typeface="Times New Roman" panose="02020603050405020304" pitchFamily="18" charset="0"/>
                <a:cs typeface="Times New Roman" panose="02020603050405020304" pitchFamily="18" charset="0"/>
              </a:rPr>
              <a:t> and fibrinolytic mechanisms associated with disseminated intravascular coagulation (DIC) and the causes of </a:t>
            </a:r>
            <a:r>
              <a:rPr lang="en-US" sz="3000" dirty="0" smtClean="0">
                <a:solidFill>
                  <a:srgbClr val="FFFF00"/>
                </a:solidFill>
                <a:latin typeface="Times New Roman" panose="02020603050405020304" pitchFamily="18" charset="0"/>
                <a:cs typeface="Times New Roman" panose="02020603050405020304" pitchFamily="18" charset="0"/>
              </a:rPr>
              <a:t>DIC</a:t>
            </a:r>
          </a:p>
          <a:p>
            <a:pPr algn="just">
              <a:buClr>
                <a:srgbClr val="FFFF00"/>
              </a:buClr>
            </a:pPr>
            <a:r>
              <a:rPr lang="en-US" sz="3000" dirty="0">
                <a:solidFill>
                  <a:srgbClr val="FFFF00"/>
                </a:solidFill>
                <a:latin typeface="Times New Roman" panose="02020603050405020304" pitchFamily="18" charset="0"/>
                <a:cs typeface="Times New Roman" panose="02020603050405020304" pitchFamily="18" charset="0"/>
              </a:rPr>
              <a:t>To understand normal fibrinolysis and the principles of fibrinolytic </a:t>
            </a:r>
            <a:r>
              <a:rPr lang="en-US" sz="3000" dirty="0" smtClean="0">
                <a:solidFill>
                  <a:srgbClr val="FFFF00"/>
                </a:solidFill>
                <a:latin typeface="Times New Roman" panose="02020603050405020304" pitchFamily="18" charset="0"/>
                <a:cs typeface="Times New Roman" panose="02020603050405020304" pitchFamily="18" charset="0"/>
              </a:rPr>
              <a:t>therapy</a:t>
            </a:r>
            <a:endParaRPr lang="en-US" sz="3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871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250825" y="333375"/>
            <a:ext cx="8713788" cy="6191250"/>
          </a:xfrm>
        </p:spPr>
        <p:txBody>
          <a:bodyPr/>
          <a:lstStyle/>
          <a:p>
            <a:pPr marL="609600" indent="-609600">
              <a:buFontTx/>
              <a:buNone/>
            </a:pPr>
            <a:r>
              <a:rPr lang="en-US" sz="4400" b="1" u="sng" smtClean="0">
                <a:solidFill>
                  <a:srgbClr val="660033"/>
                </a:solidFill>
              </a:rPr>
              <a:t> </a:t>
            </a:r>
            <a:endParaRPr lang="en-US" sz="3500" b="1" smtClean="0">
              <a:solidFill>
                <a:srgbClr val="660033"/>
              </a:solidFill>
            </a:endParaRPr>
          </a:p>
        </p:txBody>
      </p:sp>
      <p:pic>
        <p:nvPicPr>
          <p:cNvPr id="103427" name="Picture 3"/>
          <p:cNvPicPr>
            <a:picLocks noChangeAspect="1" noChangeArrowheads="1"/>
          </p:cNvPicPr>
          <p:nvPr/>
        </p:nvPicPr>
        <p:blipFill>
          <a:blip r:embed="rId2" cstate="print"/>
          <a:srcRect/>
          <a:stretch>
            <a:fillRect/>
          </a:stretch>
        </p:blipFill>
        <p:spPr bwMode="auto">
          <a:xfrm>
            <a:off x="107950" y="115888"/>
            <a:ext cx="8928100" cy="662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988840"/>
            <a:ext cx="7772400" cy="1955304"/>
          </a:xfrm>
        </p:spPr>
        <p:txBody>
          <a:bodyPr/>
          <a:lstStyle/>
          <a:p>
            <a:r>
              <a:rPr lang="en-US" b="1" dirty="0" smtClean="0">
                <a:solidFill>
                  <a:schemeClr val="accent3"/>
                </a:solidFill>
              </a:rPr>
              <a:t>CLINICAL FEATURES OF HAEMOPHILIA</a:t>
            </a:r>
            <a:endParaRPr lang="en-US" b="1" dirty="0">
              <a:solidFill>
                <a:schemeClr val="accent3"/>
              </a:solidFill>
            </a:endParaRPr>
          </a:p>
        </p:txBody>
      </p:sp>
    </p:spTree>
    <p:extLst>
      <p:ext uri="{BB962C8B-B14F-4D97-AF65-F5344CB8AC3E}">
        <p14:creationId xmlns:p14="http://schemas.microsoft.com/office/powerpoint/2010/main" val="332948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179388" y="260350"/>
            <a:ext cx="8713787" cy="6408738"/>
          </a:xfrm>
        </p:spPr>
        <p:txBody>
          <a:bodyPr/>
          <a:lstStyle/>
          <a:p>
            <a:pPr algn="just">
              <a:lnSpc>
                <a:spcPct val="90000"/>
              </a:lnSpc>
              <a:buFontTx/>
              <a:buNone/>
            </a:pPr>
            <a:r>
              <a:rPr lang="en-US" sz="3000" b="1" dirty="0" smtClean="0">
                <a:solidFill>
                  <a:schemeClr val="accent3"/>
                </a:solidFill>
              </a:rPr>
              <a:t>Correlation of coagulation factor activity and disease severity in </a:t>
            </a:r>
            <a:r>
              <a:rPr lang="en-US" sz="3000" b="1" dirty="0" err="1" smtClean="0">
                <a:solidFill>
                  <a:schemeClr val="accent3"/>
                </a:solidFill>
              </a:rPr>
              <a:t>haemophilia</a:t>
            </a:r>
            <a:r>
              <a:rPr lang="en-US" sz="3000" b="1" dirty="0" smtClean="0">
                <a:solidFill>
                  <a:schemeClr val="accent3"/>
                </a:solidFill>
              </a:rPr>
              <a:t> A or hemophilia B</a:t>
            </a:r>
          </a:p>
          <a:p>
            <a:pPr algn="just">
              <a:lnSpc>
                <a:spcPct val="90000"/>
              </a:lnSpc>
              <a:buFontTx/>
              <a:buNone/>
            </a:pPr>
            <a:r>
              <a:rPr lang="en-US" sz="800" b="1" dirty="0" smtClean="0">
                <a:solidFill>
                  <a:schemeClr val="bg1"/>
                </a:solidFill>
              </a:rPr>
              <a:t>--------------------------------------------------------------------------------------------------------------------------------------------------------------------------------------------------------------------------------------------------------------- </a:t>
            </a:r>
          </a:p>
          <a:p>
            <a:pPr algn="just">
              <a:lnSpc>
                <a:spcPct val="90000"/>
              </a:lnSpc>
              <a:buFontTx/>
              <a:buNone/>
            </a:pPr>
            <a:endParaRPr lang="en-US" sz="800" b="1" dirty="0" smtClean="0">
              <a:solidFill>
                <a:schemeClr val="bg1"/>
              </a:solidFill>
            </a:endParaRPr>
          </a:p>
          <a:p>
            <a:pPr algn="just">
              <a:lnSpc>
                <a:spcPct val="90000"/>
              </a:lnSpc>
              <a:buFontTx/>
              <a:buNone/>
            </a:pPr>
            <a:r>
              <a:rPr lang="en-US" sz="2000" b="1" dirty="0" smtClean="0">
                <a:solidFill>
                  <a:srgbClr val="FFFF00"/>
                </a:solidFill>
              </a:rPr>
              <a:t>Coagulation factor activity	Clinical manifestations</a:t>
            </a:r>
          </a:p>
          <a:p>
            <a:pPr algn="just">
              <a:lnSpc>
                <a:spcPct val="90000"/>
              </a:lnSpc>
              <a:buFontTx/>
              <a:buNone/>
            </a:pPr>
            <a:r>
              <a:rPr lang="en-US" sz="2000" b="1" dirty="0" smtClean="0">
                <a:solidFill>
                  <a:srgbClr val="FFFF00"/>
                </a:solidFill>
              </a:rPr>
              <a:t>(percentage of normal)</a:t>
            </a:r>
          </a:p>
          <a:p>
            <a:pPr algn="just">
              <a:lnSpc>
                <a:spcPct val="90000"/>
              </a:lnSpc>
              <a:buFontTx/>
              <a:buNone/>
            </a:pPr>
            <a:r>
              <a:rPr lang="en-US" sz="800" b="1" dirty="0" smtClean="0">
                <a:solidFill>
                  <a:srgbClr val="FFFF00"/>
                </a:solidFill>
              </a:rPr>
              <a:t>--------------------------------------------------------------------------------------------------------------------------------------------------------------------------------------------------------------------------------------------------------------- </a:t>
            </a:r>
          </a:p>
          <a:p>
            <a:pPr algn="just">
              <a:lnSpc>
                <a:spcPct val="90000"/>
              </a:lnSpc>
              <a:buFontTx/>
              <a:buNone/>
            </a:pPr>
            <a:r>
              <a:rPr lang="en-US" sz="2000" b="1" dirty="0" smtClean="0">
                <a:solidFill>
                  <a:srgbClr val="FFFF00"/>
                </a:solidFill>
              </a:rPr>
              <a:t>&lt;1					Severe disease</a:t>
            </a:r>
          </a:p>
          <a:p>
            <a:pPr algn="just">
              <a:lnSpc>
                <a:spcPct val="90000"/>
              </a:lnSpc>
              <a:buFontTx/>
              <a:buNone/>
            </a:pPr>
            <a:r>
              <a:rPr lang="en-US" sz="2000" b="1" dirty="0" smtClean="0">
                <a:solidFill>
                  <a:srgbClr val="FFFF00"/>
                </a:solidFill>
              </a:rPr>
              <a:t>					Frequent spontaneous bleeding episodes </a:t>
            </a:r>
          </a:p>
          <a:p>
            <a:pPr algn="just">
              <a:lnSpc>
                <a:spcPct val="90000"/>
              </a:lnSpc>
              <a:buFontTx/>
              <a:buNone/>
            </a:pPr>
            <a:r>
              <a:rPr lang="en-US" sz="2000" b="1" dirty="0" smtClean="0">
                <a:solidFill>
                  <a:srgbClr val="FFFF00"/>
                </a:solidFill>
              </a:rPr>
              <a:t>					 from early life </a:t>
            </a:r>
          </a:p>
          <a:p>
            <a:pPr algn="just">
              <a:lnSpc>
                <a:spcPct val="90000"/>
              </a:lnSpc>
              <a:buFontTx/>
              <a:buNone/>
            </a:pPr>
            <a:r>
              <a:rPr lang="en-US" sz="2000" b="1" dirty="0" smtClean="0">
                <a:solidFill>
                  <a:srgbClr val="FFFF00"/>
                </a:solidFill>
              </a:rPr>
              <a:t>					Joint deformity and crippling if not </a:t>
            </a:r>
          </a:p>
          <a:p>
            <a:pPr algn="just">
              <a:lnSpc>
                <a:spcPct val="90000"/>
              </a:lnSpc>
              <a:buFontTx/>
              <a:buNone/>
            </a:pPr>
            <a:r>
              <a:rPr lang="en-US" sz="2000" b="1" dirty="0" smtClean="0">
                <a:solidFill>
                  <a:srgbClr val="FFFF00"/>
                </a:solidFill>
              </a:rPr>
              <a:t>					 adequately </a:t>
            </a:r>
            <a:r>
              <a:rPr lang="en-US" sz="2000" b="1" dirty="0" err="1" smtClean="0">
                <a:solidFill>
                  <a:srgbClr val="FFFF00"/>
                </a:solidFill>
              </a:rPr>
              <a:t>teated</a:t>
            </a:r>
            <a:endParaRPr lang="en-US" sz="2000" b="1" dirty="0" smtClean="0">
              <a:solidFill>
                <a:srgbClr val="FFFF00"/>
              </a:solidFill>
            </a:endParaRPr>
          </a:p>
          <a:p>
            <a:pPr algn="just">
              <a:lnSpc>
                <a:spcPct val="90000"/>
              </a:lnSpc>
              <a:buFontTx/>
              <a:buNone/>
            </a:pPr>
            <a:endParaRPr lang="en-US" sz="2000" b="1" dirty="0" smtClean="0">
              <a:solidFill>
                <a:srgbClr val="FFFF00"/>
              </a:solidFill>
            </a:endParaRPr>
          </a:p>
          <a:p>
            <a:pPr algn="just">
              <a:lnSpc>
                <a:spcPct val="90000"/>
              </a:lnSpc>
              <a:buFontTx/>
              <a:buNone/>
            </a:pPr>
            <a:r>
              <a:rPr lang="en-US" sz="2000" b="1" dirty="0" smtClean="0">
                <a:solidFill>
                  <a:srgbClr val="FFFF00"/>
                </a:solidFill>
              </a:rPr>
              <a:t>1 - 5 				Moderate disease</a:t>
            </a:r>
          </a:p>
          <a:p>
            <a:pPr algn="just">
              <a:lnSpc>
                <a:spcPct val="90000"/>
              </a:lnSpc>
              <a:buFontTx/>
              <a:buNone/>
            </a:pPr>
            <a:r>
              <a:rPr lang="en-US" sz="2000" b="1" dirty="0" smtClean="0">
                <a:solidFill>
                  <a:srgbClr val="FFFF00"/>
                </a:solidFill>
              </a:rPr>
              <a:t>					Post-traumatic bleeding</a:t>
            </a:r>
          </a:p>
          <a:p>
            <a:pPr algn="just">
              <a:lnSpc>
                <a:spcPct val="90000"/>
              </a:lnSpc>
              <a:buFontTx/>
              <a:buNone/>
            </a:pPr>
            <a:r>
              <a:rPr lang="en-US" sz="2000" b="1" dirty="0" smtClean="0">
                <a:solidFill>
                  <a:srgbClr val="FFFF00"/>
                </a:solidFill>
              </a:rPr>
              <a:t>					occasional spontaneous episodes</a:t>
            </a:r>
          </a:p>
          <a:p>
            <a:pPr algn="just">
              <a:lnSpc>
                <a:spcPct val="90000"/>
              </a:lnSpc>
              <a:buFontTx/>
              <a:buNone/>
            </a:pPr>
            <a:endParaRPr lang="en-US" sz="2000" b="1" dirty="0" smtClean="0">
              <a:solidFill>
                <a:srgbClr val="FFFF00"/>
              </a:solidFill>
            </a:endParaRPr>
          </a:p>
          <a:p>
            <a:pPr algn="just">
              <a:lnSpc>
                <a:spcPct val="90000"/>
              </a:lnSpc>
              <a:buFontTx/>
              <a:buNone/>
            </a:pPr>
            <a:r>
              <a:rPr lang="en-US" sz="2000" b="1" dirty="0" smtClean="0">
                <a:solidFill>
                  <a:srgbClr val="FFFF00"/>
                </a:solidFill>
              </a:rPr>
              <a:t>5 - 20 				Mild </a:t>
            </a:r>
            <a:r>
              <a:rPr lang="en-US" sz="2000" b="1" dirty="0" err="1" smtClean="0">
                <a:solidFill>
                  <a:srgbClr val="FFFF00"/>
                </a:solidFill>
              </a:rPr>
              <a:t>diesease</a:t>
            </a:r>
            <a:endParaRPr lang="en-US" sz="2000" b="1" dirty="0" smtClean="0">
              <a:solidFill>
                <a:srgbClr val="FFFF00"/>
              </a:solidFill>
            </a:endParaRPr>
          </a:p>
          <a:p>
            <a:pPr algn="just">
              <a:lnSpc>
                <a:spcPct val="90000"/>
              </a:lnSpc>
              <a:buFontTx/>
              <a:buNone/>
            </a:pPr>
            <a:r>
              <a:rPr lang="en-US" sz="2000" b="1" dirty="0" smtClean="0">
                <a:solidFill>
                  <a:srgbClr val="FFFF00"/>
                </a:solidFill>
              </a:rPr>
              <a:t>					Post-traumatic bleeding</a:t>
            </a:r>
          </a:p>
          <a:p>
            <a:pPr algn="just">
              <a:lnSpc>
                <a:spcPct val="90000"/>
              </a:lnSpc>
              <a:buFontTx/>
              <a:buNone/>
            </a:pPr>
            <a:endParaRPr lang="en-US" sz="800" b="1" dirty="0" smtClean="0">
              <a:solidFill>
                <a:schemeClr val="bg1"/>
              </a:solidFill>
            </a:endParaRPr>
          </a:p>
          <a:p>
            <a:pPr algn="just">
              <a:lnSpc>
                <a:spcPct val="90000"/>
              </a:lnSpc>
              <a:buFontTx/>
              <a:buNone/>
            </a:pPr>
            <a:r>
              <a:rPr lang="en-US" sz="800" b="1" dirty="0" smtClean="0">
                <a:solidFill>
                  <a:schemeClr val="bg1"/>
                </a:solidFill>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522208" cy="102088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Detection of carriers and antenatal diagnosis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539552" y="1772816"/>
            <a:ext cx="8064896" cy="3187929"/>
          </a:xfrm>
        </p:spPr>
        <p:txBody>
          <a:bodyPr>
            <a:noAutofit/>
          </a:bodyPr>
          <a:lstStyle/>
          <a:p>
            <a:pPr algn="just">
              <a:spcBef>
                <a:spcPts val="0"/>
              </a:spcBef>
              <a:spcAft>
                <a:spcPts val="450"/>
              </a:spcAft>
              <a:buFont typeface="Wingdings" panose="05000000000000000000" pitchFamily="2" charset="2"/>
              <a:buChar char="§"/>
            </a:pPr>
            <a:r>
              <a:rPr lang="en-US" sz="2800" dirty="0">
                <a:solidFill>
                  <a:srgbClr val="FFFF00"/>
                </a:solidFill>
                <a:latin typeface="Times New Roman" panose="02020603050405020304" pitchFamily="18" charset="0"/>
                <a:cs typeface="Times New Roman" panose="02020603050405020304" pitchFamily="18" charset="0"/>
              </a:rPr>
              <a:t>Genetic mutational analysis allows carriers to be identified with accuracy and is the method of choice.</a:t>
            </a:r>
          </a:p>
          <a:p>
            <a:pPr algn="just">
              <a:spcBef>
                <a:spcPts val="0"/>
              </a:spcBef>
              <a:spcAft>
                <a:spcPts val="450"/>
              </a:spcAft>
              <a:buFont typeface="Wingdings" panose="05000000000000000000" pitchFamily="2" charset="2"/>
              <a:buChar char="§"/>
            </a:pPr>
            <a:r>
              <a:rPr lang="en-US" sz="2800" dirty="0">
                <a:solidFill>
                  <a:srgbClr val="FFFF00"/>
                </a:solidFill>
                <a:latin typeface="Times New Roman" panose="02020603050405020304" pitchFamily="18" charset="0"/>
                <a:cs typeface="Times New Roman" panose="02020603050405020304" pitchFamily="18" charset="0"/>
              </a:rPr>
              <a:t>Prenatal diagnosis of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can be made by analysis of fetal DNA, which can be obtained either by chorionic villus sampling between 11½ and 14 weeks of gestation or by amniocentesis after 16 weeks.</a:t>
            </a:r>
          </a:p>
        </p:txBody>
      </p:sp>
    </p:spTree>
    <p:extLst>
      <p:ext uri="{BB962C8B-B14F-4D97-AF65-F5344CB8AC3E}">
        <p14:creationId xmlns:p14="http://schemas.microsoft.com/office/powerpoint/2010/main" val="2492382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548680"/>
            <a:ext cx="6571060" cy="57606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Clinical features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23528" y="1844824"/>
            <a:ext cx="8352928" cy="3528392"/>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The characteristic clinical feature of severe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is the occurrence of spontaneous bleeding into the joints </a:t>
            </a:r>
            <a:r>
              <a:rPr lang="en-US" sz="2800" dirty="0" smtClean="0">
                <a:solidFill>
                  <a:srgbClr val="FFFF00"/>
                </a:solidFill>
                <a:latin typeface="Times New Roman" panose="02020603050405020304" pitchFamily="18" charset="0"/>
                <a:cs typeface="Times New Roman" panose="02020603050405020304" pitchFamily="18" charset="0"/>
              </a:rPr>
              <a:t>and </a:t>
            </a:r>
            <a:r>
              <a:rPr lang="en-US" sz="2800" dirty="0">
                <a:solidFill>
                  <a:srgbClr val="FFFF00"/>
                </a:solidFill>
                <a:latin typeface="Times New Roman" panose="02020603050405020304" pitchFamily="18" charset="0"/>
                <a:cs typeface="Times New Roman" panose="02020603050405020304" pitchFamily="18" charset="0"/>
              </a:rPr>
              <a:t>less frequently into the muscles.</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The presenting symptom is pain in the affected area and this can be very severe.</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Bleeding into joints results in crippling deformity</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924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9560"/>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467544" y="1484784"/>
            <a:ext cx="8208912" cy="2952328"/>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The knees, elbows and ankles are most commonly affected. </a:t>
            </a:r>
          </a:p>
          <a:p>
            <a:pPr algn="just">
              <a:spcBef>
                <a:spcPts val="0"/>
              </a:spcBef>
              <a:spcAft>
                <a:spcPts val="450"/>
              </a:spcAft>
              <a:buFont typeface="Wingdings" panose="05000000000000000000" pitchFamily="2" charset="2"/>
              <a:buChar char="Ø"/>
            </a:pPr>
            <a:r>
              <a:rPr lang="en-US" sz="2800" dirty="0" err="1">
                <a:solidFill>
                  <a:srgbClr val="FFFF00"/>
                </a:solidFill>
                <a:latin typeface="Times New Roman" panose="02020603050405020304" pitchFamily="18" charset="0"/>
                <a:cs typeface="Times New Roman" panose="02020603050405020304" pitchFamily="18" charset="0"/>
              </a:rPr>
              <a:t>Haematuria</a:t>
            </a:r>
            <a:r>
              <a:rPr lang="en-US" sz="2800" dirty="0">
                <a:solidFill>
                  <a:srgbClr val="FFFF00"/>
                </a:solidFill>
                <a:latin typeface="Times New Roman" panose="02020603050405020304" pitchFamily="18" charset="0"/>
                <a:cs typeface="Times New Roman" panose="02020603050405020304" pitchFamily="18" charset="0"/>
              </a:rPr>
              <a:t>, epistaxis and gastrointestinal bleeding are less common.</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Intracranial bleeding is the most common cause of death from the disease itself.</a:t>
            </a:r>
          </a:p>
        </p:txBody>
      </p:sp>
    </p:spTree>
    <p:extLst>
      <p:ext uri="{BB962C8B-B14F-4D97-AF65-F5344CB8AC3E}">
        <p14:creationId xmlns:p14="http://schemas.microsoft.com/office/powerpoint/2010/main" val="172216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633" y="548680"/>
            <a:ext cx="6879751" cy="5669280"/>
          </a:xfrm>
          <a:prstGeom prst="rect">
            <a:avLst/>
          </a:prstGeom>
        </p:spPr>
      </p:pic>
    </p:spTree>
    <p:extLst>
      <p:ext uri="{BB962C8B-B14F-4D97-AF65-F5344CB8AC3E}">
        <p14:creationId xmlns:p14="http://schemas.microsoft.com/office/powerpoint/2010/main" val="3126798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697"/>
          <a:stretch/>
        </p:blipFill>
        <p:spPr>
          <a:xfrm>
            <a:off x="1503921" y="260648"/>
            <a:ext cx="6282138" cy="6217920"/>
          </a:xfrm>
          <a:prstGeom prst="rect">
            <a:avLst/>
          </a:prstGeom>
        </p:spPr>
      </p:pic>
    </p:spTree>
    <p:extLst>
      <p:ext uri="{BB962C8B-B14F-4D97-AF65-F5344CB8AC3E}">
        <p14:creationId xmlns:p14="http://schemas.microsoft.com/office/powerpoint/2010/main" val="253232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404664"/>
            <a:ext cx="6571060" cy="924108"/>
          </a:xfrm>
        </p:spPr>
        <p:txBody>
          <a:bodyPr/>
          <a:lstStyle/>
          <a:p>
            <a:pPr>
              <a:spcAft>
                <a:spcPts val="450"/>
              </a:spcAft>
            </a:pPr>
            <a:r>
              <a:rPr lang="en-US" sz="3600" b="1" dirty="0" smtClean="0">
                <a:solidFill>
                  <a:schemeClr val="accent3"/>
                </a:solidFill>
                <a:latin typeface="Times New Roman" panose="02020603050405020304" pitchFamily="18" charset="0"/>
                <a:cs typeface="Times New Roman" panose="02020603050405020304" pitchFamily="18" charset="0"/>
              </a:rPr>
              <a:t>Diagnosis</a:t>
            </a:r>
            <a:endParaRPr lang="en-US" sz="36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683568" y="1916832"/>
            <a:ext cx="7848871" cy="2878902"/>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The possibility of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is suggested by the finding of a normal PT and a prolonged APTT. Confirmation is by a specific assay of factor VIII coagulant activity with normal VWF. The combination of a normal PT and a prolonged APTT is most often caused by lupus anticoagulant.</a:t>
            </a:r>
          </a:p>
        </p:txBody>
      </p:sp>
    </p:spTree>
    <p:extLst>
      <p:ext uri="{BB962C8B-B14F-4D97-AF65-F5344CB8AC3E}">
        <p14:creationId xmlns:p14="http://schemas.microsoft.com/office/powerpoint/2010/main" val="134281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descr="Jpeg052"/>
          <p:cNvPicPr>
            <a:picLocks noChangeAspect="1" noChangeArrowheads="1"/>
          </p:cNvPicPr>
          <p:nvPr/>
        </p:nvPicPr>
        <p:blipFill rotWithShape="1">
          <a:blip r:embed="rId2" cstate="print"/>
          <a:srcRect l="1689" t="2277" r="1677" b="914"/>
          <a:stretch/>
        </p:blipFill>
        <p:spPr bwMode="auto">
          <a:xfrm>
            <a:off x="251520" y="188640"/>
            <a:ext cx="8639648"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7772400" cy="432048"/>
          </a:xfrm>
        </p:spPr>
        <p:txBody>
          <a:bodyPr/>
          <a:lstStyle/>
          <a:p>
            <a:pPr algn="l"/>
            <a:r>
              <a:rPr lang="en-US" sz="1875"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467544" y="836712"/>
            <a:ext cx="8136904" cy="4968552"/>
          </a:xfrm>
        </p:spPr>
        <p:txBody>
          <a:bodyPr>
            <a:noAutofit/>
          </a:bodyPr>
          <a:lstStyle/>
          <a:p>
            <a:pPr algn="just">
              <a:spcBef>
                <a:spcPts val="0"/>
              </a:spcBef>
              <a:spcAft>
                <a:spcPts val="450"/>
              </a:spcAft>
              <a:buClr>
                <a:srgbClr val="FFFF00"/>
              </a:buClr>
            </a:pPr>
            <a:r>
              <a:rPr lang="en-US" sz="3000" dirty="0" smtClean="0">
                <a:solidFill>
                  <a:srgbClr val="FFFF00"/>
                </a:solidFill>
                <a:latin typeface="Times New Roman" panose="02020603050405020304" pitchFamily="18" charset="0"/>
                <a:cs typeface="Times New Roman" panose="02020603050405020304" pitchFamily="18" charset="0"/>
              </a:rPr>
              <a:t>To </a:t>
            </a:r>
            <a:r>
              <a:rPr lang="en-US" sz="3000" dirty="0">
                <a:solidFill>
                  <a:srgbClr val="FFFF00"/>
                </a:solidFill>
                <a:latin typeface="Times New Roman" panose="02020603050405020304" pitchFamily="18" charset="0"/>
                <a:cs typeface="Times New Roman" panose="02020603050405020304" pitchFamily="18" charset="0"/>
              </a:rPr>
              <a:t>understand the principles of anticoagulant therapy with unfractionated heparin, low molecular weight heparin and warfarin and to know about the laboratory control of such therapy</a:t>
            </a:r>
          </a:p>
          <a:p>
            <a:pPr algn="just">
              <a:spcBef>
                <a:spcPts val="450"/>
              </a:spcBef>
              <a:buClr>
                <a:srgbClr val="FFFF00"/>
              </a:buClr>
            </a:pPr>
            <a:r>
              <a:rPr lang="en-US" sz="3000" dirty="0">
                <a:solidFill>
                  <a:srgbClr val="FFFF00"/>
                </a:solidFill>
                <a:latin typeface="Times New Roman" panose="02020603050405020304" pitchFamily="18" charset="0"/>
                <a:cs typeface="Times New Roman" panose="02020603050405020304" pitchFamily="18" charset="0"/>
              </a:rPr>
              <a:t>To be aware of the natural anticoagulant mechanisms in blood and some of the </a:t>
            </a:r>
            <a:r>
              <a:rPr lang="en-US" sz="3000" dirty="0" err="1">
                <a:solidFill>
                  <a:srgbClr val="FFFF00"/>
                </a:solidFill>
                <a:latin typeface="Times New Roman" panose="02020603050405020304" pitchFamily="18" charset="0"/>
                <a:cs typeface="Times New Roman" panose="02020603050405020304" pitchFamily="18" charset="0"/>
              </a:rPr>
              <a:t>prothrombotic</a:t>
            </a:r>
            <a:r>
              <a:rPr lang="en-US" sz="3000" dirty="0">
                <a:solidFill>
                  <a:srgbClr val="FFFF00"/>
                </a:solidFill>
                <a:latin typeface="Times New Roman" panose="02020603050405020304" pitchFamily="18" charset="0"/>
                <a:cs typeface="Times New Roman" panose="02020603050405020304" pitchFamily="18" charset="0"/>
              </a:rPr>
              <a:t> states (thrombophilia</a:t>
            </a:r>
            <a:r>
              <a:rPr lang="en-US" sz="3000" dirty="0" smtClean="0">
                <a:solidFill>
                  <a:srgbClr val="FFFF00"/>
                </a:solidFill>
                <a:latin typeface="Times New Roman" panose="02020603050405020304" pitchFamily="18" charset="0"/>
                <a:cs typeface="Times New Roman" panose="02020603050405020304" pitchFamily="18" charset="0"/>
              </a:rPr>
              <a:t>)</a:t>
            </a:r>
            <a:endParaRPr lang="en-US" sz="3000" dirty="0">
              <a:solidFill>
                <a:srgbClr val="FFFF00"/>
              </a:solidFill>
              <a:latin typeface="Times New Roman" panose="02020603050405020304" pitchFamily="18" charset="0"/>
              <a:cs typeface="Times New Roman" panose="02020603050405020304" pitchFamily="18" charset="0"/>
            </a:endParaRPr>
          </a:p>
          <a:p>
            <a:pPr algn="just">
              <a:buClr>
                <a:srgbClr val="FFFF00"/>
              </a:buClr>
            </a:pPr>
            <a:r>
              <a:rPr lang="en-US" sz="3000" dirty="0">
                <a:solidFill>
                  <a:srgbClr val="FFFF00"/>
                </a:solidFill>
                <a:latin typeface="Times New Roman" panose="02020603050405020304" pitchFamily="18" charset="0"/>
                <a:cs typeface="Times New Roman" panose="02020603050405020304" pitchFamily="18" charset="0"/>
              </a:rPr>
              <a:t>To know the effects of vitamin K deficiency and liver disease on the clotting </a:t>
            </a:r>
            <a:r>
              <a:rPr lang="en-US" sz="3000" dirty="0" smtClean="0">
                <a:solidFill>
                  <a:srgbClr val="FFFF00"/>
                </a:solidFill>
                <a:latin typeface="Times New Roman" panose="02020603050405020304" pitchFamily="18" charset="0"/>
                <a:cs typeface="Times New Roman" panose="02020603050405020304" pitchFamily="18" charset="0"/>
              </a:rPr>
              <a:t>mechanisms</a:t>
            </a:r>
            <a:endParaRPr lang="en-US" sz="3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846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descr="Jpeg053"/>
          <p:cNvPicPr>
            <a:picLocks noChangeAspect="1" noChangeArrowheads="1"/>
          </p:cNvPicPr>
          <p:nvPr/>
        </p:nvPicPr>
        <p:blipFill>
          <a:blip r:embed="rId2" cstate="print"/>
          <a:srcRect/>
          <a:stretch>
            <a:fillRect/>
          </a:stretch>
        </p:blipFill>
        <p:spPr bwMode="auto">
          <a:xfrm>
            <a:off x="131390" y="260648"/>
            <a:ext cx="8761090" cy="630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Grp="1" noChangeAspect="1" noChangeArrowheads="1"/>
          </p:cNvPicPr>
          <p:nvPr>
            <p:ph type="body" idx="1"/>
          </p:nvPr>
        </p:nvPicPr>
        <p:blipFill rotWithShape="1">
          <a:blip r:embed="rId2" cstate="print"/>
          <a:srcRect l="1257" t="1748" r="3544" b="1129"/>
          <a:stretch/>
        </p:blipFill>
        <p:spPr>
          <a:xfrm>
            <a:off x="395536" y="116632"/>
            <a:ext cx="8307645" cy="667512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Grp="1" noChangeAspect="1" noChangeArrowheads="1"/>
          </p:cNvPicPr>
          <p:nvPr>
            <p:ph type="body" idx="1"/>
          </p:nvPr>
        </p:nvPicPr>
        <p:blipFill rotWithShape="1">
          <a:blip r:embed="rId2" cstate="print"/>
          <a:srcRect l="1867" t="2277" r="2798" b="1141"/>
          <a:stretch/>
        </p:blipFill>
        <p:spPr>
          <a:xfrm>
            <a:off x="611560" y="116632"/>
            <a:ext cx="7900416" cy="658368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Grp="1" noChangeAspect="1" noChangeArrowheads="1"/>
          </p:cNvPicPr>
          <p:nvPr>
            <p:ph type="body" idx="1"/>
          </p:nvPr>
        </p:nvPicPr>
        <p:blipFill rotWithShape="1">
          <a:blip r:embed="rId2" cstate="print"/>
          <a:srcRect l="1661" t="1141" r="1655" b="1141"/>
          <a:stretch/>
        </p:blipFill>
        <p:spPr>
          <a:xfrm>
            <a:off x="395536" y="332656"/>
            <a:ext cx="8424936" cy="6192688"/>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Grp="1" noChangeAspect="1" noChangeArrowheads="1"/>
          </p:cNvPicPr>
          <p:nvPr>
            <p:ph type="body" idx="1"/>
          </p:nvPr>
        </p:nvPicPr>
        <p:blipFill rotWithShape="1">
          <a:blip r:embed="rId2" cstate="print"/>
          <a:srcRect l="835" t="2277" r="1654" b="1141"/>
          <a:stretch/>
        </p:blipFill>
        <p:spPr>
          <a:xfrm>
            <a:off x="323528" y="404664"/>
            <a:ext cx="8496944" cy="612068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4" descr="Jpeg054"/>
          <p:cNvPicPr>
            <a:picLocks noChangeAspect="1" noChangeArrowheads="1"/>
          </p:cNvPicPr>
          <p:nvPr/>
        </p:nvPicPr>
        <p:blipFill rotWithShape="1">
          <a:blip r:embed="rId2" cstate="print"/>
          <a:srcRect t="10713"/>
          <a:stretch/>
        </p:blipFill>
        <p:spPr bwMode="auto">
          <a:xfrm>
            <a:off x="179512" y="620688"/>
            <a:ext cx="8775377" cy="5577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descr="Jpeg055"/>
          <p:cNvPicPr>
            <a:picLocks noChangeAspect="1" noChangeArrowheads="1"/>
          </p:cNvPicPr>
          <p:nvPr/>
        </p:nvPicPr>
        <p:blipFill rotWithShape="1">
          <a:blip r:embed="rId2" cstate="print"/>
          <a:srcRect t="552"/>
          <a:stretch/>
        </p:blipFill>
        <p:spPr bwMode="auto">
          <a:xfrm>
            <a:off x="1043384" y="153303"/>
            <a:ext cx="6985000" cy="6588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Jpeg057"/>
          <p:cNvPicPr>
            <a:picLocks noChangeAspect="1" noChangeArrowheads="1"/>
          </p:cNvPicPr>
          <p:nvPr/>
        </p:nvPicPr>
        <p:blipFill rotWithShape="1">
          <a:blip r:embed="rId2" cstate="print"/>
          <a:srcRect l="2222"/>
          <a:stretch/>
        </p:blipFill>
        <p:spPr bwMode="auto">
          <a:xfrm rot="16200000">
            <a:off x="1403501" y="332803"/>
            <a:ext cx="6336706"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6571060" cy="720080"/>
          </a:xfrm>
        </p:spPr>
        <p:txBody>
          <a:bodyPr/>
          <a:lstStyle/>
          <a:p>
            <a:pPr>
              <a:spcAft>
                <a:spcPts val="450"/>
              </a:spcAft>
            </a:pPr>
            <a:r>
              <a:rPr lang="en-US" sz="3600" b="1" dirty="0" smtClean="0">
                <a:solidFill>
                  <a:schemeClr val="accent3"/>
                </a:solidFill>
                <a:latin typeface="Times New Roman" panose="02020603050405020304" pitchFamily="18" charset="0"/>
                <a:cs typeface="Times New Roman" panose="02020603050405020304" pitchFamily="18" charset="0"/>
              </a:rPr>
              <a:t>Treatment of </a:t>
            </a:r>
            <a:r>
              <a:rPr lang="en-US" sz="3600" b="1" dirty="0" err="1" smtClean="0">
                <a:solidFill>
                  <a:schemeClr val="accent3"/>
                </a:solidFill>
                <a:latin typeface="Times New Roman" panose="02020603050405020304" pitchFamily="18" charset="0"/>
                <a:cs typeface="Times New Roman" panose="02020603050405020304" pitchFamily="18" charset="0"/>
              </a:rPr>
              <a:t>Haemophilia</a:t>
            </a:r>
            <a:endParaRPr lang="en-US" sz="36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937928"/>
            <a:ext cx="8208912" cy="5371392"/>
          </a:xfrm>
        </p:spPr>
        <p:txBody>
          <a:bodyPr>
            <a:noAutofit/>
          </a:bodyPr>
          <a:lstStyle/>
          <a:p>
            <a:pPr algn="just">
              <a:spcBef>
                <a:spcPts val="0"/>
              </a:spcBef>
              <a:spcAft>
                <a:spcPts val="225"/>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Treatment should be given at the earliest sign of spontaneous or post-traumatic bleeding.</a:t>
            </a:r>
          </a:p>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Treatment consists of intravenous injections of </a:t>
            </a:r>
            <a:r>
              <a:rPr lang="en-US" sz="2800" dirty="0" err="1">
                <a:solidFill>
                  <a:srgbClr val="FFFF00"/>
                </a:solidFill>
                <a:latin typeface="Times New Roman" panose="02020603050405020304" pitchFamily="18" charset="0"/>
                <a:cs typeface="Times New Roman" panose="02020603050405020304" pitchFamily="18" charset="0"/>
              </a:rPr>
              <a:t>virucidally</a:t>
            </a:r>
            <a:r>
              <a:rPr lang="en-US" sz="2800" dirty="0">
                <a:solidFill>
                  <a:srgbClr val="FFFF00"/>
                </a:solidFill>
                <a:latin typeface="Times New Roman" panose="02020603050405020304" pitchFamily="18" charset="0"/>
                <a:cs typeface="Times New Roman" panose="02020603050405020304" pitchFamily="18" charset="0"/>
              </a:rPr>
              <a:t> treated plasma-derived high purity factor VIII concentrate or recombinant factor VIII preparations to maintain plasma factor VIII coagulant activity to between 30% and 100% of normal.</a:t>
            </a:r>
          </a:p>
          <a:p>
            <a:pPr algn="just">
              <a:spcBef>
                <a:spcPts val="0"/>
              </a:spcBef>
              <a:spcAft>
                <a:spcPts val="450"/>
              </a:spcAf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Approximately 25% of patients with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usually after treatment with factor VIII on 10-20 occasions, develop antibodies that inhibit its functional activity and in 5-10% of patients these are of high </a:t>
            </a:r>
            <a:r>
              <a:rPr lang="en-US" sz="2800" dirty="0" err="1">
                <a:solidFill>
                  <a:srgbClr val="FFFF00"/>
                </a:solidFill>
                <a:latin typeface="Times New Roman" panose="02020603050405020304" pitchFamily="18" charset="0"/>
                <a:cs typeface="Times New Roman" panose="02020603050405020304" pitchFamily="18" charset="0"/>
              </a:rPr>
              <a:t>titre</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9166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7772400" cy="443136"/>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251520" y="404664"/>
            <a:ext cx="8568952" cy="6120680"/>
          </a:xfrm>
        </p:spPr>
        <p:txBody>
          <a:bodyPr>
            <a:noAutofit/>
          </a:bodyPr>
          <a:lstStyle/>
          <a:p>
            <a:pPr algn="just">
              <a:buFont typeface="Wingdings" panose="05000000000000000000" pitchFamily="2" charset="2"/>
              <a:buChar char="v"/>
            </a:pPr>
            <a:r>
              <a:rPr lang="en-US" sz="2800" dirty="0" err="1">
                <a:solidFill>
                  <a:srgbClr val="FFFF00"/>
                </a:solidFill>
                <a:latin typeface="Times New Roman" panose="02020603050405020304" pitchFamily="18" charset="0"/>
                <a:cs typeface="Times New Roman" panose="02020603050405020304" pitchFamily="18" charset="0"/>
              </a:rPr>
              <a:t>Haemorrhage</a:t>
            </a:r>
            <a:r>
              <a:rPr lang="en-US" sz="2800" dirty="0">
                <a:solidFill>
                  <a:srgbClr val="FFFF00"/>
                </a:solidFill>
                <a:latin typeface="Times New Roman" panose="02020603050405020304" pitchFamily="18" charset="0"/>
                <a:cs typeface="Times New Roman" panose="02020603050405020304" pitchFamily="18" charset="0"/>
              </a:rPr>
              <a:t> in patients with high-</a:t>
            </a:r>
            <a:r>
              <a:rPr lang="en-US" sz="2800" dirty="0" err="1">
                <a:solidFill>
                  <a:srgbClr val="FFFF00"/>
                </a:solidFill>
                <a:latin typeface="Times New Roman" panose="02020603050405020304" pitchFamily="18" charset="0"/>
                <a:cs typeface="Times New Roman" panose="02020603050405020304" pitchFamily="18" charset="0"/>
              </a:rPr>
              <a:t>titre</a:t>
            </a:r>
            <a:r>
              <a:rPr lang="en-US" sz="2800" dirty="0">
                <a:solidFill>
                  <a:srgbClr val="FFFF00"/>
                </a:solidFill>
                <a:latin typeface="Times New Roman" panose="02020603050405020304" pitchFamily="18" charset="0"/>
                <a:cs typeface="Times New Roman" panose="02020603050405020304" pitchFamily="18" charset="0"/>
              </a:rPr>
              <a:t> inhibitors may require treatment with ‘bypassing agents’ such as recombinant factor </a:t>
            </a:r>
            <a:r>
              <a:rPr lang="en-US" sz="2800" dirty="0" err="1">
                <a:solidFill>
                  <a:srgbClr val="FFFF00"/>
                </a:solidFill>
                <a:latin typeface="Times New Roman" panose="02020603050405020304" pitchFamily="18" charset="0"/>
                <a:cs typeface="Times New Roman" panose="02020603050405020304" pitchFamily="18" charset="0"/>
              </a:rPr>
              <a:t>VIIa</a:t>
            </a:r>
            <a:r>
              <a:rPr lang="en-US" sz="2800" dirty="0">
                <a:solidFill>
                  <a:srgbClr val="FFFF00"/>
                </a:solidFill>
                <a:latin typeface="Times New Roman" panose="02020603050405020304" pitchFamily="18" charset="0"/>
                <a:cs typeface="Times New Roman" panose="02020603050405020304" pitchFamily="18" charset="0"/>
              </a:rPr>
              <a:t> or FEIBA (factor eight inhibitor bypassing activity; that is, a plasma-derived activated prothrombin complex concentrate), which activate the coagulation cascade below the level of factor VIII.</a:t>
            </a:r>
          </a:p>
          <a:p>
            <a:pPr algn="just">
              <a:buFont typeface="Wingdings" panose="05000000000000000000" pitchFamily="2" charset="2"/>
              <a:buChar char="v"/>
            </a:pPr>
            <a:r>
              <a:rPr lang="en-US" sz="2800" dirty="0">
                <a:solidFill>
                  <a:srgbClr val="FFFF00"/>
                </a:solidFill>
                <a:latin typeface="Times New Roman" panose="02020603050405020304" pitchFamily="18" charset="0"/>
                <a:cs typeface="Times New Roman" panose="02020603050405020304" pitchFamily="18" charset="0"/>
              </a:rPr>
              <a:t>The administration of factor VIII may be avoided in mild to moderate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by using the vasopressin analogue desmopressin (DDAVP), which causes a temporary increase in factor VIII and VWF by provoking the release of these factors from endothelial cells. DDAVP is used intravenously, subcutaneously or </a:t>
            </a:r>
            <a:r>
              <a:rPr lang="en-US" sz="2800" dirty="0" err="1">
                <a:solidFill>
                  <a:srgbClr val="FFFF00"/>
                </a:solidFill>
                <a:latin typeface="Times New Roman" panose="02020603050405020304" pitchFamily="18" charset="0"/>
                <a:cs typeface="Times New Roman" panose="02020603050405020304" pitchFamily="18" charset="0"/>
              </a:rPr>
              <a:t>intranasally</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09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71037"/>
            <a:ext cx="6571060" cy="653707"/>
          </a:xfrm>
        </p:spPr>
        <p:txBody>
          <a:bodyPr/>
          <a:lstStyle/>
          <a:p>
            <a:r>
              <a:rPr lang="en-US" sz="3200" b="1" dirty="0">
                <a:solidFill>
                  <a:schemeClr val="accent3"/>
                </a:solidFill>
                <a:latin typeface="Times New Roman" panose="02020603050405020304" pitchFamily="18" charset="0"/>
                <a:cs typeface="Times New Roman" panose="02020603050405020304" pitchFamily="18" charset="0"/>
              </a:rPr>
              <a:t>Normal </a:t>
            </a:r>
            <a:r>
              <a:rPr lang="en-US" sz="3200" b="1" dirty="0" err="1">
                <a:solidFill>
                  <a:schemeClr val="accent3"/>
                </a:solidFill>
                <a:latin typeface="Times New Roman" panose="02020603050405020304" pitchFamily="18" charset="0"/>
                <a:cs typeface="Times New Roman" panose="02020603050405020304" pitchFamily="18" charset="0"/>
              </a:rPr>
              <a:t>Haemostasis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9552" y="1988840"/>
            <a:ext cx="8280920" cy="3384376"/>
          </a:xfrm>
        </p:spPr>
        <p:txBody>
          <a:bodyPr>
            <a:noAutofit/>
          </a:bodyPr>
          <a:lstStyle/>
          <a:p>
            <a:pPr marL="0" indent="0" algn="just">
              <a:buNone/>
            </a:pPr>
            <a:r>
              <a:rPr lang="en-US" sz="2800" dirty="0">
                <a:solidFill>
                  <a:srgbClr val="FFFF00"/>
                </a:solidFill>
                <a:latin typeface="Times New Roman" panose="02020603050405020304" pitchFamily="18" charset="0"/>
                <a:cs typeface="Times New Roman" panose="02020603050405020304" pitchFamily="18" charset="0"/>
              </a:rPr>
              <a:t>The cessation of bleeding following trauma to blood vessels results from  three processes: </a:t>
            </a:r>
            <a:endParaRPr lang="en-US" sz="2800" dirty="0" smtClean="0">
              <a:solidFill>
                <a:srgbClr val="FFFF00"/>
              </a:solidFill>
              <a:latin typeface="Times New Roman" panose="02020603050405020304" pitchFamily="18" charset="0"/>
              <a:cs typeface="Times New Roman" panose="02020603050405020304" pitchFamily="18" charset="0"/>
            </a:endParaRPr>
          </a:p>
          <a:p>
            <a:pPr marL="571500" indent="-571500" algn="just">
              <a:buAutoNum type="romanLcParenBoth"/>
            </a:pPr>
            <a:r>
              <a:rPr lang="en-US" sz="2800" dirty="0" smtClean="0">
                <a:solidFill>
                  <a:srgbClr val="FFFF00"/>
                </a:solidFill>
                <a:latin typeface="Times New Roman" panose="02020603050405020304" pitchFamily="18" charset="0"/>
                <a:cs typeface="Times New Roman" panose="02020603050405020304" pitchFamily="18" charset="0"/>
              </a:rPr>
              <a:t>the </a:t>
            </a:r>
            <a:r>
              <a:rPr lang="en-US" sz="2800" dirty="0">
                <a:solidFill>
                  <a:srgbClr val="FFFF00"/>
                </a:solidFill>
                <a:latin typeface="Times New Roman" panose="02020603050405020304" pitchFamily="18" charset="0"/>
                <a:cs typeface="Times New Roman" panose="02020603050405020304" pitchFamily="18" charset="0"/>
              </a:rPr>
              <a:t>contraction of vessel walls; </a:t>
            </a:r>
            <a:endParaRPr lang="en-US" sz="2800" dirty="0" smtClean="0">
              <a:solidFill>
                <a:srgbClr val="FFFF00"/>
              </a:solidFill>
              <a:latin typeface="Times New Roman" panose="02020603050405020304" pitchFamily="18" charset="0"/>
              <a:cs typeface="Times New Roman" panose="02020603050405020304" pitchFamily="18" charset="0"/>
            </a:endParaRPr>
          </a:p>
          <a:p>
            <a:pPr marL="571500" indent="-571500" algn="just">
              <a:buAutoNum type="romanLcParenBoth"/>
            </a:pPr>
            <a:r>
              <a:rPr lang="en-US" sz="2800" dirty="0" smtClean="0">
                <a:solidFill>
                  <a:srgbClr val="FFFF00"/>
                </a:solidFill>
                <a:latin typeface="Times New Roman" panose="02020603050405020304" pitchFamily="18" charset="0"/>
                <a:cs typeface="Times New Roman" panose="02020603050405020304" pitchFamily="18" charset="0"/>
              </a:rPr>
              <a:t>the </a:t>
            </a:r>
            <a:r>
              <a:rPr lang="en-US" sz="2800" dirty="0">
                <a:solidFill>
                  <a:srgbClr val="FFFF00"/>
                </a:solidFill>
                <a:latin typeface="Times New Roman" panose="02020603050405020304" pitchFamily="18" charset="0"/>
                <a:cs typeface="Times New Roman" panose="02020603050405020304" pitchFamily="18" charset="0"/>
              </a:rPr>
              <a:t>formation of a platelet plug at the site of the break in the vessel wall; and </a:t>
            </a:r>
            <a:endParaRPr lang="en-US" sz="2800" dirty="0" smtClean="0">
              <a:solidFill>
                <a:srgbClr val="FFFF00"/>
              </a:solidFill>
              <a:latin typeface="Times New Roman" panose="02020603050405020304" pitchFamily="18" charset="0"/>
              <a:cs typeface="Times New Roman" panose="02020603050405020304" pitchFamily="18" charset="0"/>
            </a:endParaRPr>
          </a:p>
          <a:p>
            <a:pPr marL="571500" indent="-571500" algn="just">
              <a:buAutoNum type="romanLcParenBoth"/>
            </a:pP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the formation of a fibrin clot.</a:t>
            </a:r>
          </a:p>
        </p:txBody>
      </p:sp>
    </p:spTree>
    <p:extLst>
      <p:ext uri="{BB962C8B-B14F-4D97-AF65-F5344CB8AC3E}">
        <p14:creationId xmlns:p14="http://schemas.microsoft.com/office/powerpoint/2010/main" val="529171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6571060" cy="97309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Deficiency of other clotting factors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1700808"/>
            <a:ext cx="8136904" cy="2416836"/>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Single deficiencies of factors other than VIII and IX are very rare, but all possible deficiencies have been found and all except contact factor (e.g. factor XII) deficiency give rise to bleeding disorders of varying degrees of severity.</a:t>
            </a:r>
          </a:p>
        </p:txBody>
      </p:sp>
    </p:spTree>
    <p:extLst>
      <p:ext uri="{BB962C8B-B14F-4D97-AF65-F5344CB8AC3E}">
        <p14:creationId xmlns:p14="http://schemas.microsoft.com/office/powerpoint/2010/main" val="125849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188640"/>
            <a:ext cx="6571060" cy="97309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Acquired coagulation disorders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1484784"/>
            <a:ext cx="8136904" cy="2776877"/>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The hepatocytes are the major cell type involved in the synthesis of all the coagulation factors. Hence, severe liver disease may result in bleeding, due both to a deficiency of several coagulation factors and to an abnormality in the structure and function of fibrinogen, as well as thrombocytopenia due to </a:t>
            </a:r>
            <a:r>
              <a:rPr lang="en-US" sz="2800" dirty="0" err="1">
                <a:solidFill>
                  <a:srgbClr val="FFFF00"/>
                </a:solidFill>
                <a:latin typeface="Times New Roman" panose="02020603050405020304" pitchFamily="18" charset="0"/>
                <a:cs typeface="Times New Roman" panose="02020603050405020304" pitchFamily="18" charset="0"/>
              </a:rPr>
              <a:t>hypersplenism</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3648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136904" cy="973094"/>
          </a:xfrm>
        </p:spPr>
        <p:txBody>
          <a:bodyPr/>
          <a:lstStyle/>
          <a:p>
            <a:pPr>
              <a:spcAft>
                <a:spcPts val="450"/>
              </a:spcAft>
            </a:pPr>
            <a:r>
              <a:rPr lang="en-US" sz="3200" b="1" dirty="0" err="1" smtClean="0">
                <a:solidFill>
                  <a:schemeClr val="accent3"/>
                </a:solidFill>
                <a:latin typeface="Times New Roman" panose="02020603050405020304" pitchFamily="18" charset="0"/>
                <a:cs typeface="Times New Roman" panose="02020603050405020304" pitchFamily="18" charset="0"/>
              </a:rPr>
              <a:t>Haemophilia</a:t>
            </a:r>
            <a:r>
              <a:rPr lang="en-US" sz="3200" b="1" dirty="0" smtClean="0">
                <a:solidFill>
                  <a:schemeClr val="accent3"/>
                </a:solidFill>
                <a:latin typeface="Times New Roman" panose="02020603050405020304" pitchFamily="18" charset="0"/>
                <a:cs typeface="Times New Roman" panose="02020603050405020304" pitchFamily="18" charset="0"/>
              </a:rPr>
              <a:t> B (Factor IX </a:t>
            </a:r>
            <a:br>
              <a:rPr lang="en-US" sz="3200" b="1" dirty="0" smtClean="0">
                <a:solidFill>
                  <a:schemeClr val="accent3"/>
                </a:solidFill>
                <a:latin typeface="Times New Roman" panose="02020603050405020304" pitchFamily="18" charset="0"/>
                <a:cs typeface="Times New Roman" panose="02020603050405020304" pitchFamily="18" charset="0"/>
              </a:rPr>
            </a:br>
            <a:r>
              <a:rPr lang="en-US" sz="3200" b="1" dirty="0" smtClean="0">
                <a:solidFill>
                  <a:schemeClr val="accent3"/>
                </a:solidFill>
                <a:latin typeface="Times New Roman" panose="02020603050405020304" pitchFamily="18" charset="0"/>
                <a:cs typeface="Times New Roman" panose="02020603050405020304" pitchFamily="18" charset="0"/>
              </a:rPr>
              <a:t>deficiency, Christmas disease)</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251520" y="1196752"/>
            <a:ext cx="8496944" cy="5184576"/>
          </a:xfrm>
        </p:spPr>
        <p:txBody>
          <a:bodyPr>
            <a:noAutofit/>
          </a:bodyPr>
          <a:lstStyle/>
          <a:p>
            <a:pPr algn="just">
              <a:spcBef>
                <a:spcPts val="0"/>
              </a:spcBef>
              <a:spcAft>
                <a:spcPts val="450"/>
              </a:spcAft>
              <a:buFont typeface="Wingdings" panose="05000000000000000000" pitchFamily="2" charset="2"/>
              <a:buChar char="Ø"/>
            </a:pPr>
            <a:r>
              <a:rPr lang="en-US" sz="2500" dirty="0">
                <a:solidFill>
                  <a:srgbClr val="FFFF00"/>
                </a:solidFill>
                <a:latin typeface="Times New Roman" panose="02020603050405020304" pitchFamily="18" charset="0"/>
                <a:cs typeface="Times New Roman" panose="02020603050405020304" pitchFamily="18" charset="0"/>
              </a:rPr>
              <a:t>The clinical features and inheritance of factor IX deficiency are identical to those in factor VIII deficiency. Factor IX deficiency affects about 1 in every 50,000 males (i.e. it is less frequent than factor VIII deficiency). The factor IX gene is located on the long arm of the X-chromosome, is much smaller than the factor VIII gene (containing eight exons).</a:t>
            </a:r>
          </a:p>
          <a:p>
            <a:pPr algn="just">
              <a:spcBef>
                <a:spcPts val="0"/>
              </a:spcBef>
              <a:spcAft>
                <a:spcPts val="450"/>
              </a:spcAft>
              <a:buFont typeface="Wingdings" panose="05000000000000000000" pitchFamily="2" charset="2"/>
              <a:buChar char="Ø"/>
            </a:pPr>
            <a:r>
              <a:rPr lang="en-US" sz="2500" dirty="0">
                <a:solidFill>
                  <a:srgbClr val="FFFF00"/>
                </a:solidFill>
                <a:latin typeface="Times New Roman" panose="02020603050405020304" pitchFamily="18" charset="0"/>
                <a:cs typeface="Times New Roman" panose="02020603050405020304" pitchFamily="18" charset="0"/>
              </a:rPr>
              <a:t>The APTT is prolonged and the PT normal. The diagnosis can be made by assay of the factor IX level. Plasma-derived factor IX concentrate or recombinant factor IX is available and should be administered intravenously as soon as spontaneous or post-traumatic bleeding starts. Factor IX has a longer half-life in the plasma (18-24 hours) than factor VIII and hence can be given at less frequent intervals.</a:t>
            </a:r>
          </a:p>
        </p:txBody>
      </p:sp>
    </p:spTree>
    <p:extLst>
      <p:ext uri="{BB962C8B-B14F-4D97-AF65-F5344CB8AC3E}">
        <p14:creationId xmlns:p14="http://schemas.microsoft.com/office/powerpoint/2010/main" val="532612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3" descr="Jpeg058"/>
          <p:cNvPicPr>
            <a:picLocks noChangeAspect="1" noChangeArrowheads="1"/>
          </p:cNvPicPr>
          <p:nvPr/>
        </p:nvPicPr>
        <p:blipFill rotWithShape="1">
          <a:blip r:embed="rId2" cstate="print"/>
          <a:srcRect l="844" t="3569" r="844" b="1188"/>
          <a:stretch/>
        </p:blipFill>
        <p:spPr bwMode="auto">
          <a:xfrm>
            <a:off x="251520" y="476672"/>
            <a:ext cx="861822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Jpeg059"/>
          <p:cNvPicPr>
            <a:picLocks noChangeAspect="1" noChangeArrowheads="1"/>
          </p:cNvPicPr>
          <p:nvPr/>
        </p:nvPicPr>
        <p:blipFill rotWithShape="1">
          <a:blip r:embed="rId2" cstate="print"/>
          <a:srcRect l="1677" t="3517" r="849" b="1175"/>
          <a:stretch/>
        </p:blipFill>
        <p:spPr bwMode="auto">
          <a:xfrm>
            <a:off x="323528" y="404664"/>
            <a:ext cx="8511823"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24" y="188640"/>
            <a:ext cx="7234176" cy="791096"/>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Genetics, prevalence and biochemistry</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95536" y="1340768"/>
            <a:ext cx="8280920" cy="4608512"/>
          </a:xfrm>
        </p:spPr>
        <p:txBody>
          <a:bodyPr>
            <a:noAutofit/>
          </a:bodyPr>
          <a:lstStyle/>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Deficiency of factor VIII results from an abnormality in the factor VIII gene, which is very large (186 </a:t>
            </a:r>
            <a:r>
              <a:rPr lang="en-US" sz="2800" dirty="0" err="1">
                <a:solidFill>
                  <a:srgbClr val="FFFF00"/>
                </a:solidFill>
                <a:latin typeface="Times New Roman" panose="02020603050405020304" pitchFamily="18" charset="0"/>
                <a:cs typeface="Times New Roman" panose="02020603050405020304" pitchFamily="18" charset="0"/>
              </a:rPr>
              <a:t>kilobases</a:t>
            </a:r>
            <a:r>
              <a:rPr lang="en-US" sz="2800" dirty="0">
                <a:solidFill>
                  <a:srgbClr val="FFFF00"/>
                </a:solidFill>
                <a:latin typeface="Times New Roman" panose="02020603050405020304" pitchFamily="18" charset="0"/>
                <a:cs typeface="Times New Roman" panose="02020603050405020304" pitchFamily="18" charset="0"/>
              </a:rPr>
              <a:t>, 26 exons) and lies at the tip of the long arm of the X-chromosome.</a:t>
            </a:r>
          </a:p>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Ranging form single-point mutations to large deletions.</a:t>
            </a:r>
          </a:p>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Half of all severe cases are due to an inversion involving intron 22.</a:t>
            </a:r>
          </a:p>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The prevalence of this disorder is about one per </a:t>
            </a:r>
            <a:r>
              <a:rPr lang="en-US" sz="2800" dirty="0" smtClean="0">
                <a:solidFill>
                  <a:srgbClr val="FFFF00"/>
                </a:solidFill>
                <a:latin typeface="Times New Roman" panose="02020603050405020304" pitchFamily="18" charset="0"/>
                <a:cs typeface="Times New Roman" panose="02020603050405020304" pitchFamily="18" charset="0"/>
              </a:rPr>
              <a:t>       10 </a:t>
            </a:r>
            <a:r>
              <a:rPr lang="en-US" sz="2800" dirty="0">
                <a:solidFill>
                  <a:srgbClr val="FFFF00"/>
                </a:solidFill>
                <a:latin typeface="Times New Roman" panose="02020603050405020304" pitchFamily="18" charset="0"/>
                <a:cs typeface="Times New Roman" panose="02020603050405020304" pitchFamily="18" charset="0"/>
              </a:rPr>
              <a:t>000 males</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a:p>
            <a:pPr algn="just">
              <a:spcBef>
                <a:spcPts val="0"/>
              </a:spcBef>
              <a:spcAft>
                <a:spcPts val="450"/>
              </a:spcAft>
              <a:buFont typeface="Arial" panose="020B0604020202020204" pitchFamily="34" charset="0"/>
              <a:buChar char="•"/>
            </a:pP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111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95536" y="1052736"/>
            <a:ext cx="8280920" cy="4176464"/>
          </a:xfrm>
        </p:spPr>
        <p:txBody>
          <a:bodyPr>
            <a:noAutofit/>
          </a:bodyPr>
          <a:lstStyle/>
          <a:p>
            <a:pPr algn="just">
              <a:spcBef>
                <a:spcPts val="0"/>
              </a:spcBef>
              <a:spcAft>
                <a:spcPts val="450"/>
              </a:spcAft>
              <a:buClr>
                <a:srgbClr val="FFFF00"/>
              </a:buClr>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Females with </a:t>
            </a:r>
            <a:r>
              <a:rPr lang="en-US" sz="2800" dirty="0" err="1">
                <a:solidFill>
                  <a:srgbClr val="FFFF00"/>
                </a:solidFill>
                <a:latin typeface="Times New Roman" panose="02020603050405020304" pitchFamily="18" charset="0"/>
                <a:cs typeface="Times New Roman" panose="02020603050405020304" pitchFamily="18" charset="0"/>
              </a:rPr>
              <a:t>haemophilia</a:t>
            </a:r>
            <a:r>
              <a:rPr lang="en-US" sz="2800" dirty="0">
                <a:solidFill>
                  <a:srgbClr val="FFFF00"/>
                </a:solidFill>
                <a:latin typeface="Times New Roman" panose="02020603050405020304" pitchFamily="18" charset="0"/>
                <a:cs typeface="Times New Roman" panose="02020603050405020304" pitchFamily="18" charset="0"/>
              </a:rPr>
              <a:t> have been observed extremely rarely and these are either homozygotes for the abnormal gene or are heterozygotes in whom the normal X-chromosome has not produced sufficient quantities of factor VIII due to </a:t>
            </a:r>
            <a:r>
              <a:rPr lang="en-US" sz="2800" dirty="0" err="1">
                <a:solidFill>
                  <a:srgbClr val="FFFF00"/>
                </a:solidFill>
                <a:latin typeface="Times New Roman" panose="02020603050405020304" pitchFamily="18" charset="0"/>
                <a:cs typeface="Times New Roman" panose="02020603050405020304" pitchFamily="18" charset="0"/>
              </a:rPr>
              <a:t>lyonization</a:t>
            </a:r>
            <a:r>
              <a:rPr lang="en-US" sz="2800" dirty="0">
                <a:solidFill>
                  <a:srgbClr val="FFFF00"/>
                </a:solidFill>
                <a:latin typeface="Times New Roman" panose="02020603050405020304" pitchFamily="18" charset="0"/>
                <a:cs typeface="Times New Roman" panose="02020603050405020304" pitchFamily="18" charset="0"/>
              </a:rPr>
              <a:t>.</a:t>
            </a:r>
          </a:p>
          <a:p>
            <a:pPr algn="just">
              <a:spcBef>
                <a:spcPts val="0"/>
              </a:spcBef>
              <a:spcAft>
                <a:spcPts val="450"/>
              </a:spcAft>
              <a:buClr>
                <a:srgbClr val="FFFF00"/>
              </a:buClr>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The factor VIII molecule is a protein with a molecular weight of 8 </a:t>
            </a:r>
            <a:r>
              <a:rPr lang="en-US" sz="2800" i="1" dirty="0">
                <a:solidFill>
                  <a:srgbClr val="FFFF00"/>
                </a:solidFill>
                <a:latin typeface="Times New Roman" panose="02020603050405020304" pitchFamily="18" charset="0"/>
                <a:cs typeface="Times New Roman" panose="02020603050405020304" pitchFamily="18" charset="0"/>
              </a:rPr>
              <a:t>X </a:t>
            </a:r>
            <a:r>
              <a:rPr lang="en-US" sz="2800" dirty="0">
                <a:solidFill>
                  <a:srgbClr val="FFFF00"/>
                </a:solidFill>
                <a:latin typeface="Times New Roman" panose="02020603050405020304" pitchFamily="18" charset="0"/>
                <a:cs typeface="Times New Roman" panose="02020603050405020304" pitchFamily="18" charset="0"/>
              </a:rPr>
              <a:t>10</a:t>
            </a:r>
            <a:r>
              <a:rPr lang="en-US" sz="2800" baseline="30000" dirty="0">
                <a:solidFill>
                  <a:srgbClr val="FFFF00"/>
                </a:solidFill>
                <a:latin typeface="Times New Roman" panose="02020603050405020304" pitchFamily="18" charset="0"/>
                <a:cs typeface="Times New Roman" panose="02020603050405020304" pitchFamily="18" charset="0"/>
              </a:rPr>
              <a:t>4</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daltons</a:t>
            </a:r>
            <a:r>
              <a:rPr lang="en-US" sz="2800" dirty="0">
                <a:solidFill>
                  <a:srgbClr val="FFFF00"/>
                </a:solidFill>
                <a:latin typeface="Times New Roman" panose="02020603050405020304" pitchFamily="18" charset="0"/>
                <a:cs typeface="Times New Roman" panose="02020603050405020304" pitchFamily="18" charset="0"/>
              </a:rPr>
              <a:t>. In the plasma, factor VIII is only found complexed with VWF, which acts as a carrier and prolongs its plasma half-life.</a:t>
            </a:r>
          </a:p>
          <a:p>
            <a:pPr algn="just">
              <a:buClr>
                <a:srgbClr val="FFFF00"/>
              </a:buClr>
            </a:pP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847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1224136"/>
          </a:xfrm>
        </p:spPr>
        <p:txBody>
          <a:bodyPr/>
          <a:lstStyle/>
          <a:p>
            <a:r>
              <a:rPr lang="en-US" sz="4000" dirty="0" smtClean="0">
                <a:solidFill>
                  <a:schemeClr val="accent3"/>
                </a:solidFill>
              </a:rPr>
              <a:t>The Abnormalities in </a:t>
            </a:r>
            <a:br>
              <a:rPr lang="en-US" sz="4000" dirty="0" smtClean="0">
                <a:solidFill>
                  <a:schemeClr val="accent3"/>
                </a:solidFill>
              </a:rPr>
            </a:br>
            <a:r>
              <a:rPr lang="en-US" sz="4000" dirty="0" smtClean="0">
                <a:solidFill>
                  <a:schemeClr val="accent3"/>
                </a:solidFill>
              </a:rPr>
              <a:t>Von </a:t>
            </a:r>
            <a:r>
              <a:rPr lang="en-US" sz="4000" dirty="0" err="1" smtClean="0">
                <a:solidFill>
                  <a:schemeClr val="accent3"/>
                </a:solidFill>
              </a:rPr>
              <a:t>Willebrand</a:t>
            </a:r>
            <a:r>
              <a:rPr lang="en-US" sz="4000" dirty="0" smtClean="0">
                <a:solidFill>
                  <a:schemeClr val="accent3"/>
                </a:solidFill>
              </a:rPr>
              <a:t> Disease</a:t>
            </a:r>
            <a:endParaRPr lang="en-US" sz="4000" dirty="0">
              <a:solidFill>
                <a:schemeClr val="accent3"/>
              </a:solidFill>
            </a:endParaRPr>
          </a:p>
        </p:txBody>
      </p:sp>
      <p:sp>
        <p:nvSpPr>
          <p:cNvPr id="3" name="Content Placeholder 2"/>
          <p:cNvSpPr>
            <a:spLocks noGrp="1"/>
          </p:cNvSpPr>
          <p:nvPr>
            <p:ph idx="1"/>
          </p:nvPr>
        </p:nvSpPr>
        <p:spPr>
          <a:xfrm>
            <a:off x="598433" y="2132856"/>
            <a:ext cx="7934007" cy="3960440"/>
          </a:xfrm>
        </p:spPr>
        <p:txBody>
          <a:bodyPr/>
          <a:lstStyle/>
          <a:p>
            <a:pPr>
              <a:buFont typeface="Wingdings" panose="05000000000000000000" pitchFamily="2" charset="2"/>
              <a:buChar char="v"/>
            </a:pPr>
            <a:r>
              <a:rPr lang="en-US" sz="2800" dirty="0" smtClean="0">
                <a:solidFill>
                  <a:srgbClr val="FFFF00"/>
                </a:solidFill>
              </a:rPr>
              <a:t>Abnormal bleeding time</a:t>
            </a:r>
          </a:p>
          <a:p>
            <a:pPr>
              <a:buFont typeface="Wingdings" panose="05000000000000000000" pitchFamily="2" charset="2"/>
              <a:buChar char="v"/>
            </a:pPr>
            <a:r>
              <a:rPr lang="en-US" sz="2800" dirty="0" smtClean="0">
                <a:solidFill>
                  <a:srgbClr val="FFFF00"/>
                </a:solidFill>
              </a:rPr>
              <a:t>Prolonged APTT &amp; normal PT</a:t>
            </a:r>
          </a:p>
          <a:p>
            <a:pPr>
              <a:buFont typeface="Wingdings" panose="05000000000000000000" pitchFamily="2" charset="2"/>
              <a:buChar char="v"/>
            </a:pPr>
            <a:r>
              <a:rPr lang="en-US" sz="2800" dirty="0" smtClean="0">
                <a:solidFill>
                  <a:srgbClr val="FFFF00"/>
                </a:solidFill>
              </a:rPr>
              <a:t>Deficiency of Factor VIII Clotting activity</a:t>
            </a:r>
          </a:p>
          <a:p>
            <a:pPr>
              <a:buFont typeface="Wingdings" panose="05000000000000000000" pitchFamily="2" charset="2"/>
              <a:buChar char="v"/>
            </a:pPr>
            <a:r>
              <a:rPr lang="en-US" sz="2800" dirty="0" smtClean="0">
                <a:solidFill>
                  <a:srgbClr val="FFFF00"/>
                </a:solidFill>
              </a:rPr>
              <a:t>Deficiency of Von </a:t>
            </a:r>
            <a:r>
              <a:rPr lang="en-US" sz="2800" dirty="0" err="1" smtClean="0">
                <a:solidFill>
                  <a:srgbClr val="FFFF00"/>
                </a:solidFill>
              </a:rPr>
              <a:t>Willebrand</a:t>
            </a:r>
            <a:r>
              <a:rPr lang="en-US" sz="2800" dirty="0" smtClean="0">
                <a:solidFill>
                  <a:srgbClr val="FFFF00"/>
                </a:solidFill>
              </a:rPr>
              <a:t> Factor </a:t>
            </a:r>
          </a:p>
          <a:p>
            <a:pPr marL="0" indent="0">
              <a:buNone/>
            </a:pPr>
            <a:r>
              <a:rPr lang="en-US" sz="2800" dirty="0">
                <a:solidFill>
                  <a:srgbClr val="FFFF00"/>
                </a:solidFill>
              </a:rPr>
              <a:t>	</a:t>
            </a:r>
            <a:r>
              <a:rPr lang="en-US" sz="2800" dirty="0" smtClean="0">
                <a:solidFill>
                  <a:srgbClr val="FFFF00"/>
                </a:solidFill>
              </a:rPr>
              <a:t>(</a:t>
            </a:r>
            <a:r>
              <a:rPr lang="en-US" sz="2800" dirty="0" err="1" smtClean="0">
                <a:solidFill>
                  <a:srgbClr val="FFFF00"/>
                </a:solidFill>
              </a:rPr>
              <a:t>Ristocetin</a:t>
            </a:r>
            <a:r>
              <a:rPr lang="en-US" sz="2800" dirty="0" smtClean="0">
                <a:solidFill>
                  <a:srgbClr val="FFFF00"/>
                </a:solidFill>
              </a:rPr>
              <a:t> Co-factors)</a:t>
            </a:r>
          </a:p>
          <a:p>
            <a:pPr>
              <a:buFont typeface="Wingdings" panose="05000000000000000000" pitchFamily="2" charset="2"/>
              <a:buChar char="v"/>
            </a:pPr>
            <a:r>
              <a:rPr lang="en-US" sz="2800" dirty="0" smtClean="0">
                <a:solidFill>
                  <a:srgbClr val="FFFF00"/>
                </a:solidFill>
              </a:rPr>
              <a:t>Low Von </a:t>
            </a:r>
            <a:r>
              <a:rPr lang="en-US" sz="2800" dirty="0" err="1" smtClean="0">
                <a:solidFill>
                  <a:srgbClr val="FFFF00"/>
                </a:solidFill>
              </a:rPr>
              <a:t>Willebrand</a:t>
            </a:r>
            <a:r>
              <a:rPr lang="en-US" sz="2800" dirty="0" smtClean="0">
                <a:solidFill>
                  <a:srgbClr val="FFFF00"/>
                </a:solidFill>
              </a:rPr>
              <a:t> Antigen</a:t>
            </a:r>
          </a:p>
          <a:p>
            <a:pPr>
              <a:buFont typeface="Wingdings" panose="05000000000000000000" pitchFamily="2" charset="2"/>
              <a:buChar char="v"/>
            </a:pPr>
            <a:r>
              <a:rPr lang="en-US" sz="2800" dirty="0" smtClean="0">
                <a:solidFill>
                  <a:srgbClr val="FFFF00"/>
                </a:solidFill>
              </a:rPr>
              <a:t>Abnormal Platelet Aggregations</a:t>
            </a:r>
          </a:p>
        </p:txBody>
      </p:sp>
    </p:spTree>
    <p:extLst>
      <p:ext uri="{BB962C8B-B14F-4D97-AF65-F5344CB8AC3E}">
        <p14:creationId xmlns:p14="http://schemas.microsoft.com/office/powerpoint/2010/main" val="15531490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Grp="1" noChangeAspect="1" noChangeArrowheads="1"/>
          </p:cNvPicPr>
          <p:nvPr>
            <p:ph type="body" idx="1"/>
          </p:nvPr>
        </p:nvPicPr>
        <p:blipFill rotWithShape="1">
          <a:blip r:embed="rId2" cstate="print"/>
          <a:srcRect t="4499"/>
          <a:stretch/>
        </p:blipFill>
        <p:spPr>
          <a:xfrm>
            <a:off x="183878" y="260648"/>
            <a:ext cx="8852618" cy="6217920"/>
          </a:xfrm>
        </p:spPr>
      </p:pic>
    </p:spTree>
    <p:extLst>
      <p:ext uri="{BB962C8B-B14F-4D97-AF65-F5344CB8AC3E}">
        <p14:creationId xmlns:p14="http://schemas.microsoft.com/office/powerpoint/2010/main" val="3198219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Grp="1" noChangeAspect="1" noChangeArrowheads="1"/>
          </p:cNvPicPr>
          <p:nvPr>
            <p:ph type="body" idx="1"/>
          </p:nvPr>
        </p:nvPicPr>
        <p:blipFill rotWithShape="1">
          <a:blip r:embed="rId2" cstate="print"/>
          <a:srcRect l="198" t="1119" r="822"/>
          <a:stretch/>
        </p:blipFill>
        <p:spPr>
          <a:xfrm>
            <a:off x="107504" y="188640"/>
            <a:ext cx="8908730" cy="6492240"/>
          </a:xfrm>
        </p:spPr>
      </p:pic>
    </p:spTree>
    <p:extLst>
      <p:ext uri="{BB962C8B-B14F-4D97-AF65-F5344CB8AC3E}">
        <p14:creationId xmlns:p14="http://schemas.microsoft.com/office/powerpoint/2010/main" val="1402772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689447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54" y="319770"/>
            <a:ext cx="8620491" cy="6218459"/>
          </a:xfrm>
          <a:prstGeom prst="rect">
            <a:avLst/>
          </a:prstGeom>
        </p:spPr>
      </p:pic>
    </p:spTree>
    <p:extLst>
      <p:ext uri="{BB962C8B-B14F-4D97-AF65-F5344CB8AC3E}">
        <p14:creationId xmlns:p14="http://schemas.microsoft.com/office/powerpoint/2010/main" val="2987949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08" y="116632"/>
            <a:ext cx="6571060" cy="504056"/>
          </a:xfrm>
        </p:spPr>
        <p:txBody>
          <a:bodyPr/>
          <a:lstStyle/>
          <a:p>
            <a:pPr>
              <a:spcAft>
                <a:spcPts val="450"/>
              </a:spcAft>
            </a:pPr>
            <a:r>
              <a:rPr lang="en-US" sz="3600" b="1" dirty="0" smtClean="0">
                <a:solidFill>
                  <a:schemeClr val="accent3"/>
                </a:solidFill>
                <a:latin typeface="Times New Roman" panose="02020603050405020304" pitchFamily="18" charset="0"/>
                <a:cs typeface="Times New Roman" panose="02020603050405020304" pitchFamily="18" charset="0"/>
              </a:rPr>
              <a:t>Von </a:t>
            </a:r>
            <a:r>
              <a:rPr lang="en-US" sz="3600" b="1" dirty="0" err="1" smtClean="0">
                <a:solidFill>
                  <a:schemeClr val="accent3"/>
                </a:solidFill>
                <a:latin typeface="Times New Roman" panose="02020603050405020304" pitchFamily="18" charset="0"/>
                <a:cs typeface="Times New Roman" panose="02020603050405020304" pitchFamily="18" charset="0"/>
              </a:rPr>
              <a:t>Willebrand</a:t>
            </a:r>
            <a:r>
              <a:rPr lang="en-US" sz="3600" b="1" dirty="0" smtClean="0">
                <a:solidFill>
                  <a:schemeClr val="accent3"/>
                </a:solidFill>
                <a:latin typeface="Times New Roman" panose="02020603050405020304" pitchFamily="18" charset="0"/>
                <a:cs typeface="Times New Roman" panose="02020603050405020304" pitchFamily="18" charset="0"/>
              </a:rPr>
              <a:t> disease</a:t>
            </a:r>
            <a:endParaRPr lang="en-US" sz="36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23528" y="832696"/>
            <a:ext cx="8424936" cy="5836664"/>
          </a:xfrm>
        </p:spPr>
        <p:txBody>
          <a:bodyPr>
            <a:noAutofit/>
          </a:bodyPr>
          <a:lstStyle/>
          <a:p>
            <a:pPr algn="just">
              <a:spcBef>
                <a:spcPts val="0"/>
              </a:spcBef>
              <a:spcAft>
                <a:spcPts val="450"/>
              </a:spcAft>
              <a:buFont typeface="Wingdings" panose="05000000000000000000" pitchFamily="2" charset="2"/>
              <a:buChar char="§"/>
            </a:pPr>
            <a:r>
              <a:rPr lang="en-US" sz="2500" dirty="0">
                <a:solidFill>
                  <a:srgbClr val="FFFF00"/>
                </a:solidFill>
                <a:latin typeface="Times New Roman" panose="02020603050405020304" pitchFamily="18" charset="0"/>
                <a:cs typeface="Times New Roman" panose="02020603050405020304" pitchFamily="18" charset="0"/>
              </a:rPr>
              <a:t>This is the most common inherited bleeding disorder, with a prevalence of up to 1%, although most mild cases are undiagnosed. It was described by von </a:t>
            </a:r>
            <a:r>
              <a:rPr lang="en-US" sz="2500" dirty="0" err="1">
                <a:solidFill>
                  <a:srgbClr val="FFFF00"/>
                </a:solidFill>
                <a:latin typeface="Times New Roman" panose="02020603050405020304" pitchFamily="18" charset="0"/>
                <a:cs typeface="Times New Roman" panose="02020603050405020304" pitchFamily="18" charset="0"/>
              </a:rPr>
              <a:t>Willebrand</a:t>
            </a:r>
            <a:r>
              <a:rPr lang="en-US" sz="2500" dirty="0">
                <a:solidFill>
                  <a:srgbClr val="FFFF00"/>
                </a:solidFill>
                <a:latin typeface="Times New Roman" panose="02020603050405020304" pitchFamily="18" charset="0"/>
                <a:cs typeface="Times New Roman" panose="02020603050405020304" pitchFamily="18" charset="0"/>
              </a:rPr>
              <a:t> in 1926 as occurring in several families on islands in the Baltic (</a:t>
            </a:r>
            <a:r>
              <a:rPr lang="en-US" sz="2500" dirty="0" err="1">
                <a:solidFill>
                  <a:srgbClr val="FFFF00"/>
                </a:solidFill>
                <a:latin typeface="Times New Roman" panose="02020603050405020304" pitchFamily="18" charset="0"/>
                <a:cs typeface="Times New Roman" panose="02020603050405020304" pitchFamily="18" charset="0"/>
              </a:rPr>
              <a:t>Åland</a:t>
            </a:r>
            <a:r>
              <a:rPr lang="en-US" sz="2500" dirty="0">
                <a:solidFill>
                  <a:srgbClr val="FFFF00"/>
                </a:solidFill>
                <a:latin typeface="Times New Roman" panose="02020603050405020304" pitchFamily="18" charset="0"/>
                <a:cs typeface="Times New Roman" panose="02020603050405020304" pitchFamily="18" charset="0"/>
              </a:rPr>
              <a:t> Islands). It is an autosomal disorder characterized by mild, moderate or severe bleeding. The bleeding results from either a qualitative abnormality or a deficiency of VWF. This factor is a protein with a molecular weight of 2.7 </a:t>
            </a:r>
            <a:r>
              <a:rPr lang="en-US" sz="2500" i="1" dirty="0">
                <a:solidFill>
                  <a:srgbClr val="FFFF00"/>
                </a:solidFill>
                <a:latin typeface="Times New Roman" panose="02020603050405020304" pitchFamily="18" charset="0"/>
                <a:cs typeface="Times New Roman" panose="02020603050405020304" pitchFamily="18" charset="0"/>
              </a:rPr>
              <a:t>X </a:t>
            </a:r>
            <a:r>
              <a:rPr lang="en-US" sz="2500" dirty="0">
                <a:solidFill>
                  <a:srgbClr val="FFFF00"/>
                </a:solidFill>
                <a:latin typeface="Times New Roman" panose="02020603050405020304" pitchFamily="18" charset="0"/>
                <a:cs typeface="Times New Roman" panose="02020603050405020304" pitchFamily="18" charset="0"/>
              </a:rPr>
              <a:t>10</a:t>
            </a:r>
            <a:r>
              <a:rPr lang="en-US" sz="2500" baseline="30000" dirty="0">
                <a:solidFill>
                  <a:srgbClr val="FFFF00"/>
                </a:solidFill>
                <a:latin typeface="Times New Roman" panose="02020603050405020304" pitchFamily="18" charset="0"/>
                <a:cs typeface="Times New Roman" panose="02020603050405020304" pitchFamily="18" charset="0"/>
              </a:rPr>
              <a:t>5</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daltons</a:t>
            </a:r>
            <a:r>
              <a:rPr lang="en-US" sz="2500" dirty="0">
                <a:solidFill>
                  <a:srgbClr val="FFFF00"/>
                </a:solidFill>
                <a:latin typeface="Times New Roman" panose="02020603050405020304" pitchFamily="18" charset="0"/>
                <a:cs typeface="Times New Roman" panose="02020603050405020304" pitchFamily="18" charset="0"/>
              </a:rPr>
              <a:t> and exists in the plasma as a variable-sized polymer, ranging from a dimer to a molecule containing 50-100 subunits. It has a dual function: first, it is an adhesive molecule that binds platelets to </a:t>
            </a:r>
            <a:r>
              <a:rPr lang="en-US" sz="2500" dirty="0" err="1">
                <a:solidFill>
                  <a:srgbClr val="FFFF00"/>
                </a:solidFill>
                <a:latin typeface="Times New Roman" panose="02020603050405020304" pitchFamily="18" charset="0"/>
                <a:cs typeface="Times New Roman" panose="02020603050405020304" pitchFamily="18" charset="0"/>
              </a:rPr>
              <a:t>subendothelial</a:t>
            </a:r>
            <a:r>
              <a:rPr lang="en-US" sz="2500" dirty="0">
                <a:solidFill>
                  <a:srgbClr val="FFFF00"/>
                </a:solidFill>
                <a:latin typeface="Times New Roman" panose="02020603050405020304" pitchFamily="18" charset="0"/>
                <a:cs typeface="Times New Roman" panose="02020603050405020304" pitchFamily="18" charset="0"/>
              </a:rPr>
              <a:t> tissues; second, it acts as a carrier for factor VIII. The reduction in VWF results in a reduction in factor VIII concentration (usually measured as clotting activity).</a:t>
            </a:r>
          </a:p>
        </p:txBody>
      </p:sp>
    </p:spTree>
    <p:extLst>
      <p:ext uri="{BB962C8B-B14F-4D97-AF65-F5344CB8AC3E}">
        <p14:creationId xmlns:p14="http://schemas.microsoft.com/office/powerpoint/2010/main" val="2089557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7772400" cy="443136"/>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95536" y="548680"/>
            <a:ext cx="8352928" cy="5760640"/>
          </a:xfrm>
        </p:spPr>
        <p:txBody>
          <a:bodyPr>
            <a:noAutofit/>
          </a:bodyPr>
          <a:lstStyle/>
          <a:p>
            <a:pPr algn="just">
              <a:spcBef>
                <a:spcPts val="0"/>
              </a:spcBef>
              <a:spcAft>
                <a:spcPts val="450"/>
              </a:spcAft>
              <a:buFont typeface="Wingdings" panose="05000000000000000000" pitchFamily="2" charset="2"/>
              <a:buChar char="§"/>
            </a:pPr>
            <a:r>
              <a:rPr lang="en-US" sz="2600" dirty="0">
                <a:solidFill>
                  <a:srgbClr val="FFFF00"/>
                </a:solidFill>
                <a:latin typeface="Times New Roman" panose="02020603050405020304" pitchFamily="18" charset="0"/>
                <a:cs typeface="Times New Roman" panose="02020603050405020304" pitchFamily="18" charset="0"/>
              </a:rPr>
              <a:t>The gene for VWF is present on chromosome 12.</a:t>
            </a:r>
          </a:p>
          <a:p>
            <a:pPr algn="just">
              <a:spcBef>
                <a:spcPts val="0"/>
              </a:spcBef>
              <a:spcAft>
                <a:spcPts val="450"/>
              </a:spcAft>
              <a:buFont typeface="Wingdings" panose="05000000000000000000" pitchFamily="2" charset="2"/>
              <a:buChar char="§"/>
            </a:pPr>
            <a:r>
              <a:rPr lang="en-US" sz="2600" dirty="0">
                <a:solidFill>
                  <a:srgbClr val="FFFF00"/>
                </a:solidFill>
                <a:latin typeface="Times New Roman" panose="02020603050405020304" pitchFamily="18" charset="0"/>
                <a:cs typeface="Times New Roman" panose="02020603050405020304" pitchFamily="18" charset="0"/>
              </a:rPr>
              <a:t>Some defects result in a reduction in the plasma concentration of structurally normal VWF molecules, but others cause different qualitative abnormalities in the VWF molecule. VWD has been divided into three types: in types 1 (most frequent) and 3 there is a partial reduction or nearly complete absence of VWF molecules, respectively, and in type 2 there are qualitative abnormalities.</a:t>
            </a:r>
          </a:p>
          <a:p>
            <a:pPr algn="just">
              <a:spcBef>
                <a:spcPts val="0"/>
              </a:spcBef>
              <a:spcAft>
                <a:spcPts val="450"/>
              </a:spcAft>
              <a:buFont typeface="Wingdings" panose="05000000000000000000" pitchFamily="2" charset="2"/>
              <a:buChar char="§"/>
            </a:pPr>
            <a:r>
              <a:rPr lang="en-US" sz="2600" dirty="0">
                <a:solidFill>
                  <a:srgbClr val="FFFF00"/>
                </a:solidFill>
                <a:latin typeface="Times New Roman" panose="02020603050405020304" pitchFamily="18" charset="0"/>
                <a:cs typeface="Times New Roman" panose="02020603050405020304" pitchFamily="18" charset="0"/>
              </a:rPr>
              <a:t>Spontaneous bleeding is usually confined to mucous membranes and skin and takes the form of </a:t>
            </a:r>
            <a:r>
              <a:rPr lang="en-US" sz="2600" dirty="0" err="1">
                <a:solidFill>
                  <a:srgbClr val="FFFF00"/>
                </a:solidFill>
                <a:latin typeface="Times New Roman" panose="02020603050405020304" pitchFamily="18" charset="0"/>
                <a:cs typeface="Times New Roman" panose="02020603050405020304" pitchFamily="18" charset="0"/>
              </a:rPr>
              <a:t>epistaxes</a:t>
            </a:r>
            <a:r>
              <a:rPr lang="en-US" sz="2600" dirty="0">
                <a:solidFill>
                  <a:srgbClr val="FFFF00"/>
                </a:solidFill>
                <a:latin typeface="Times New Roman" panose="02020603050405020304" pitchFamily="18" charset="0"/>
                <a:cs typeface="Times New Roman" panose="02020603050405020304" pitchFamily="18" charset="0"/>
              </a:rPr>
              <a:t> and </a:t>
            </a:r>
            <a:r>
              <a:rPr lang="en-US" sz="2600" dirty="0" err="1">
                <a:solidFill>
                  <a:srgbClr val="FFFF00"/>
                </a:solidFill>
                <a:latin typeface="Times New Roman" panose="02020603050405020304" pitchFamily="18" charset="0"/>
                <a:cs typeface="Times New Roman" panose="02020603050405020304" pitchFamily="18" charset="0"/>
              </a:rPr>
              <a:t>ecchymoses</a:t>
            </a:r>
            <a:r>
              <a:rPr lang="en-US" sz="2600" dirty="0">
                <a:solidFill>
                  <a:srgbClr val="FFFF00"/>
                </a:solidFill>
                <a:latin typeface="Times New Roman" panose="02020603050405020304" pitchFamily="18" charset="0"/>
                <a:cs typeface="Times New Roman" panose="02020603050405020304" pitchFamily="18" charset="0"/>
              </a:rPr>
              <a:t>.</a:t>
            </a:r>
          </a:p>
          <a:p>
            <a:pPr algn="just">
              <a:spcBef>
                <a:spcPts val="0"/>
              </a:spcBef>
              <a:spcAft>
                <a:spcPts val="450"/>
              </a:spcAft>
              <a:buFont typeface="Wingdings" panose="05000000000000000000" pitchFamily="2" charset="2"/>
              <a:buChar char="§"/>
            </a:pPr>
            <a:r>
              <a:rPr lang="en-US" sz="2600" dirty="0">
                <a:solidFill>
                  <a:srgbClr val="FFFF00"/>
                </a:solidFill>
                <a:latin typeface="Times New Roman" panose="02020603050405020304" pitchFamily="18" charset="0"/>
                <a:cs typeface="Times New Roman" panose="02020603050405020304" pitchFamily="18" charset="0"/>
              </a:rPr>
              <a:t>Bleeding into joints and muscles is rare except in type 3 disease.</a:t>
            </a:r>
          </a:p>
        </p:txBody>
      </p:sp>
    </p:spTree>
    <p:extLst>
      <p:ext uri="{BB962C8B-B14F-4D97-AF65-F5344CB8AC3E}">
        <p14:creationId xmlns:p14="http://schemas.microsoft.com/office/powerpoint/2010/main" val="97503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7772400" cy="360040"/>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95536" y="548680"/>
            <a:ext cx="8352928" cy="5976664"/>
          </a:xfrm>
        </p:spPr>
        <p:txBody>
          <a:bodyPr>
            <a:noAutofit/>
          </a:bodyPr>
          <a:lstStyle/>
          <a:p>
            <a:pPr algn="just">
              <a:spcBef>
                <a:spcPts val="0"/>
              </a:spcBef>
              <a:spcAft>
                <a:spcPts val="450"/>
              </a:spcAft>
              <a:buFont typeface="Wingdings" panose="05000000000000000000" pitchFamily="2" charset="2"/>
              <a:buChar char="§"/>
            </a:pPr>
            <a:r>
              <a:rPr lang="en-US" sz="2500" dirty="0">
                <a:solidFill>
                  <a:srgbClr val="FFFF00"/>
                </a:solidFill>
                <a:latin typeface="Times New Roman" panose="02020603050405020304" pitchFamily="18" charset="0"/>
                <a:cs typeface="Times New Roman" panose="02020603050405020304" pitchFamily="18" charset="0"/>
              </a:rPr>
              <a:t>The laboratory findings include a prolonged PFA closure time (if done), usually a prolonged APTT and reduced factor VIII clotting activity, reduced levels of VWF and impaired </a:t>
            </a:r>
            <a:r>
              <a:rPr lang="en-US" sz="2500" dirty="0" err="1">
                <a:solidFill>
                  <a:srgbClr val="FFFF00"/>
                </a:solidFill>
                <a:latin typeface="Times New Roman" panose="02020603050405020304" pitchFamily="18" charset="0"/>
                <a:cs typeface="Times New Roman" panose="02020603050405020304" pitchFamily="18" charset="0"/>
              </a:rPr>
              <a:t>ristocetin</a:t>
            </a:r>
            <a:r>
              <a:rPr lang="en-US" sz="2500" dirty="0">
                <a:solidFill>
                  <a:srgbClr val="FFFF00"/>
                </a:solidFill>
                <a:latin typeface="Times New Roman" panose="02020603050405020304" pitchFamily="18" charset="0"/>
                <a:cs typeface="Times New Roman" panose="02020603050405020304" pitchFamily="18" charset="0"/>
              </a:rPr>
              <a:t>-induced platelet aggregation; however, it is important to remember that the PFA and APTT may be within normal limits.</a:t>
            </a:r>
          </a:p>
          <a:p>
            <a:pPr algn="just">
              <a:spcBef>
                <a:spcPts val="0"/>
              </a:spcBef>
              <a:spcAft>
                <a:spcPts val="450"/>
              </a:spcAft>
              <a:buFont typeface="Wingdings" panose="05000000000000000000" pitchFamily="2" charset="2"/>
              <a:buChar char="§"/>
            </a:pPr>
            <a:r>
              <a:rPr lang="en-US" sz="2500" dirty="0">
                <a:solidFill>
                  <a:srgbClr val="FFFF00"/>
                </a:solidFill>
                <a:latin typeface="Times New Roman" panose="02020603050405020304" pitchFamily="18" charset="0"/>
                <a:cs typeface="Times New Roman" panose="02020603050405020304" pitchFamily="18" charset="0"/>
              </a:rPr>
              <a:t>For mildly or moderately affected patients with type 1 disease, desmopressin (DDAVP), which increases plasma levels of both VWF and factor VIII, should be tried before using blood products.</a:t>
            </a:r>
          </a:p>
          <a:p>
            <a:pPr algn="just">
              <a:spcBef>
                <a:spcPts val="0"/>
              </a:spcBef>
              <a:spcAft>
                <a:spcPts val="450"/>
              </a:spcAft>
              <a:buFont typeface="Wingdings" panose="05000000000000000000" pitchFamily="2" charset="2"/>
              <a:buChar char="§"/>
            </a:pPr>
            <a:r>
              <a:rPr lang="en-US" sz="2500" dirty="0">
                <a:solidFill>
                  <a:srgbClr val="FFFF00"/>
                </a:solidFill>
                <a:latin typeface="Times New Roman" panose="02020603050405020304" pitchFamily="18" charset="0"/>
                <a:cs typeface="Times New Roman" panose="02020603050405020304" pitchFamily="18" charset="0"/>
              </a:rPr>
              <a:t>Very high purity VWF may be used.</a:t>
            </a:r>
          </a:p>
          <a:p>
            <a:pPr algn="just">
              <a:spcBef>
                <a:spcPts val="0"/>
              </a:spcBef>
              <a:spcAft>
                <a:spcPts val="450"/>
              </a:spcAft>
              <a:buFont typeface="Wingdings" panose="05000000000000000000" pitchFamily="2" charset="2"/>
              <a:buChar char="§"/>
            </a:pPr>
            <a:r>
              <a:rPr lang="en-US" sz="2500" dirty="0">
                <a:solidFill>
                  <a:srgbClr val="FFFF00"/>
                </a:solidFill>
                <a:latin typeface="Times New Roman" panose="02020603050405020304" pitchFamily="18" charset="0"/>
                <a:cs typeface="Times New Roman" panose="02020603050405020304" pitchFamily="18" charset="0"/>
              </a:rPr>
              <a:t>The </a:t>
            </a:r>
            <a:r>
              <a:rPr lang="en-US" sz="2500" dirty="0" err="1">
                <a:solidFill>
                  <a:srgbClr val="FFFF00"/>
                </a:solidFill>
                <a:latin typeface="Times New Roman" panose="02020603050405020304" pitchFamily="18" charset="0"/>
                <a:cs typeface="Times New Roman" panose="02020603050405020304" pitchFamily="18" charset="0"/>
              </a:rPr>
              <a:t>antifibrinolytic</a:t>
            </a:r>
            <a:r>
              <a:rPr lang="en-US" sz="2500" dirty="0">
                <a:solidFill>
                  <a:srgbClr val="FFFF00"/>
                </a:solidFill>
                <a:latin typeface="Times New Roman" panose="02020603050405020304" pitchFamily="18" charset="0"/>
                <a:cs typeface="Times New Roman" panose="02020603050405020304" pitchFamily="18" charset="0"/>
              </a:rPr>
              <a:t> drug tranexamic acid may be used for treating epistaxis or menorrhagia and in combination with DDAVP or VWF-containing concentrates to manage dental extractions.</a:t>
            </a:r>
          </a:p>
        </p:txBody>
      </p:sp>
    </p:spTree>
    <p:extLst>
      <p:ext uri="{BB962C8B-B14F-4D97-AF65-F5344CB8AC3E}">
        <p14:creationId xmlns:p14="http://schemas.microsoft.com/office/powerpoint/2010/main" val="1610788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4" name="Table 3"/>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6" name="Table 5"/>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7" name="Table 6"/>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8" name="Table 7"/>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10" name="Table 9"/>
          <p:cNvGraphicFramePr>
            <a:graphicFrameLocks noGrp="1"/>
          </p:cNvGraphicFramePr>
          <p:nvPr/>
        </p:nvGraphicFramePr>
        <p:xfrm>
          <a:off x="1524000" y="3324225"/>
          <a:ext cx="6096000" cy="210312"/>
        </p:xfrm>
        <a:graphic>
          <a:graphicData uri="http://schemas.openxmlformats.org/drawingml/2006/table">
            <a:tbl>
              <a:tblPr/>
              <a:tblGrid>
                <a:gridCol w="6096000"/>
              </a:tblGrid>
              <a:tr h="0">
                <a:tc>
                  <a:txBody>
                    <a:bodyPr/>
                    <a:lstStyle/>
                    <a:p>
                      <a:pPr marL="0" marR="0" algn="just">
                        <a:lnSpc>
                          <a:spcPct val="115000"/>
                        </a:lnSpc>
                        <a:spcBef>
                          <a:spcPts val="0"/>
                        </a:spcBef>
                        <a:spcAft>
                          <a:spcPts val="0"/>
                        </a:spcAft>
                      </a:pPr>
                      <a:endParaRPr lang="en-US" sz="1200">
                        <a:latin typeface="Times New Roman"/>
                        <a:ea typeface="Times New Roman"/>
                        <a:cs typeface="Arial"/>
                      </a:endParaRPr>
                    </a:p>
                  </a:txBody>
                  <a:tcPr marL="90170" marR="90170" marT="0" marB="0">
                    <a:lnL>
                      <a:noFill/>
                    </a:lnL>
                    <a:lnR>
                      <a:noFill/>
                    </a:lnR>
                    <a:lnT>
                      <a:noFill/>
                    </a:lnT>
                    <a:lnB>
                      <a:noFill/>
                    </a:lnB>
                  </a:tcPr>
                </a:tc>
              </a:tr>
            </a:tbl>
          </a:graphicData>
        </a:graphic>
      </p:graphicFrame>
      <p:graphicFrame>
        <p:nvGraphicFramePr>
          <p:cNvPr id="11" name="Table 10"/>
          <p:cNvGraphicFramePr>
            <a:graphicFrameLocks noGrp="1"/>
          </p:cNvGraphicFramePr>
          <p:nvPr/>
        </p:nvGraphicFramePr>
        <p:xfrm>
          <a:off x="500063" y="214313"/>
          <a:ext cx="8358246" cy="6429420"/>
        </p:xfrm>
        <a:graphic>
          <a:graphicData uri="http://schemas.openxmlformats.org/drawingml/2006/table">
            <a:tbl>
              <a:tblPr/>
              <a:tblGrid>
                <a:gridCol w="8358246"/>
              </a:tblGrid>
              <a:tr h="6429420">
                <a:tc>
                  <a:txBody>
                    <a:bodyPr/>
                    <a:lstStyle/>
                    <a:p>
                      <a:pPr marL="0" marR="0" algn="just">
                        <a:lnSpc>
                          <a:spcPct val="115000"/>
                        </a:lnSpc>
                        <a:spcBef>
                          <a:spcPts val="0"/>
                        </a:spcBef>
                        <a:spcAft>
                          <a:spcPts val="0"/>
                        </a:spcAft>
                      </a:pPr>
                      <a:endParaRPr lang="en-US" sz="1200" dirty="0">
                        <a:latin typeface="Times New Roman"/>
                        <a:ea typeface="Times New Roman"/>
                        <a:cs typeface="Arial"/>
                      </a:endParaRPr>
                    </a:p>
                  </a:txBody>
                  <a:tcPr marL="90170" marR="90170" marT="0" marB="0">
                    <a:lnL>
                      <a:noFill/>
                    </a:lnL>
                    <a:lnR>
                      <a:noFill/>
                    </a:lnR>
                    <a:lnT>
                      <a:noFill/>
                    </a:lnT>
                    <a:lnB>
                      <a:noFill/>
                    </a:lnB>
                  </a:tcPr>
                </a:tc>
              </a:tr>
            </a:tbl>
          </a:graphicData>
        </a:graphic>
      </p:graphicFrame>
      <p:pic>
        <p:nvPicPr>
          <p:cNvPr id="119828" name="Picture 11"/>
          <p:cNvPicPr>
            <a:picLocks noChangeAspect="1" noChangeArrowheads="1"/>
          </p:cNvPicPr>
          <p:nvPr/>
        </p:nvPicPr>
        <p:blipFill rotWithShape="1">
          <a:blip r:embed="rId2" cstate="print"/>
          <a:srcRect l="451" r="1291"/>
          <a:stretch/>
        </p:blipFill>
        <p:spPr bwMode="auto">
          <a:xfrm>
            <a:off x="323528" y="130175"/>
            <a:ext cx="8451009" cy="6675120"/>
          </a:xfrm>
          <a:prstGeom prst="rect">
            <a:avLst/>
          </a:prstGeom>
          <a:noFill/>
          <a:ln w="9525">
            <a:noFill/>
            <a:miter lim="800000"/>
            <a:headEnd/>
            <a:tailEnd/>
          </a:ln>
          <a:scene3d>
            <a:camera prst="orthographicFront">
              <a:rot lat="0" lon="0" rev="0"/>
            </a:camera>
            <a:lightRig rig="threePt" dir="t"/>
          </a:scene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1341438" y="266700"/>
            <a:ext cx="6459537" cy="6323013"/>
          </a:xfrm>
          <a:prstGeom prst="rect">
            <a:avLst/>
          </a:prstGeom>
          <a:noFill/>
          <a:ln w="9525">
            <a:noFill/>
            <a:miter lim="800000"/>
            <a:headEnd/>
            <a:tailEnd/>
          </a:ln>
        </p:spPr>
      </p:pic>
      <p:pic>
        <p:nvPicPr>
          <p:cNvPr id="120835" name="Picture 3"/>
          <p:cNvPicPr>
            <a:picLocks noChangeAspect="1" noChangeArrowheads="1"/>
          </p:cNvPicPr>
          <p:nvPr/>
        </p:nvPicPr>
        <p:blipFill>
          <a:blip r:embed="rId2" cstate="print"/>
          <a:srcRect/>
          <a:stretch>
            <a:fillRect/>
          </a:stretch>
        </p:blipFill>
        <p:spPr bwMode="auto">
          <a:xfrm>
            <a:off x="334085" y="188640"/>
            <a:ext cx="8414379" cy="6492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86248" y="116632"/>
            <a:ext cx="8778240" cy="6583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154623" y="157688"/>
            <a:ext cx="8881873" cy="6583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328342" y="157688"/>
            <a:ext cx="8564138" cy="6583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251520" y="188640"/>
            <a:ext cx="8656320" cy="6492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50825" y="333375"/>
            <a:ext cx="8713788" cy="6191250"/>
          </a:xfrm>
        </p:spPr>
        <p:txBody>
          <a:bodyPr/>
          <a:lstStyle/>
          <a:p>
            <a:pPr marL="609600" indent="-609600">
              <a:buFontTx/>
              <a:buNone/>
            </a:pPr>
            <a:r>
              <a:rPr lang="en-US" sz="4400" b="1" u="sng" smtClean="0">
                <a:solidFill>
                  <a:srgbClr val="660033"/>
                </a:solidFill>
              </a:rPr>
              <a:t> </a:t>
            </a:r>
            <a:endParaRPr lang="en-US" sz="3500" b="1" smtClean="0">
              <a:solidFill>
                <a:srgbClr val="660033"/>
              </a:solidFill>
            </a:endParaRPr>
          </a:p>
        </p:txBody>
      </p:sp>
      <p:pic>
        <p:nvPicPr>
          <p:cNvPr id="5123" name="Picture 3"/>
          <p:cNvPicPr>
            <a:picLocks noChangeAspect="1" noChangeArrowheads="1"/>
          </p:cNvPicPr>
          <p:nvPr/>
        </p:nvPicPr>
        <p:blipFill>
          <a:blip r:embed="rId2" cstate="print"/>
          <a:srcRect/>
          <a:stretch>
            <a:fillRect/>
          </a:stretch>
        </p:blipFill>
        <p:spPr bwMode="auto">
          <a:xfrm>
            <a:off x="179388" y="115888"/>
            <a:ext cx="8856662" cy="6626225"/>
          </a:xfrm>
          <a:prstGeom prst="rect">
            <a:avLst/>
          </a:prstGeom>
          <a:noFill/>
          <a:ln w="9525">
            <a:noFill/>
            <a:miter lim="800000"/>
            <a:headEnd/>
            <a:tailEnd/>
          </a:ln>
        </p:spPr>
      </p:pic>
    </p:spTree>
    <p:extLst>
      <p:ext uri="{BB962C8B-B14F-4D97-AF65-F5344CB8AC3E}">
        <p14:creationId xmlns:p14="http://schemas.microsoft.com/office/powerpoint/2010/main" val="31360837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179388" y="214313"/>
            <a:ext cx="8856662"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FACTOR XIII DEFICIENCY</a:t>
            </a:r>
            <a:endParaRPr lang="en-US" dirty="0">
              <a:solidFill>
                <a:schemeClr val="accent3"/>
              </a:solidFill>
            </a:endParaRPr>
          </a:p>
        </p:txBody>
      </p:sp>
      <p:sp>
        <p:nvSpPr>
          <p:cNvPr id="3" name="Content Placeholder 2"/>
          <p:cNvSpPr>
            <a:spLocks noGrp="1"/>
          </p:cNvSpPr>
          <p:nvPr>
            <p:ph idx="1"/>
          </p:nvPr>
        </p:nvSpPr>
        <p:spPr>
          <a:xfrm>
            <a:off x="685800" y="2060848"/>
            <a:ext cx="7772400" cy="2952328"/>
          </a:xfrm>
        </p:spPr>
        <p:txBody>
          <a:bodyPr/>
          <a:lstStyle/>
          <a:p>
            <a:pPr>
              <a:buFont typeface="Wingdings" panose="05000000000000000000" pitchFamily="2" charset="2"/>
              <a:buChar char="v"/>
            </a:pPr>
            <a:r>
              <a:rPr lang="en-US" dirty="0">
                <a:solidFill>
                  <a:srgbClr val="FFFF00"/>
                </a:solidFill>
              </a:rPr>
              <a:t> </a:t>
            </a:r>
            <a:r>
              <a:rPr lang="en-US" dirty="0" smtClean="0">
                <a:solidFill>
                  <a:srgbClr val="FFFF00"/>
                </a:solidFill>
              </a:rPr>
              <a:t>Bruising with minor injury</a:t>
            </a:r>
          </a:p>
          <a:p>
            <a:pPr>
              <a:buFont typeface="Wingdings" panose="05000000000000000000" pitchFamily="2" charset="2"/>
              <a:buChar char="v"/>
            </a:pPr>
            <a:r>
              <a:rPr lang="en-US" dirty="0">
                <a:solidFill>
                  <a:srgbClr val="FFFF00"/>
                </a:solidFill>
              </a:rPr>
              <a:t> </a:t>
            </a:r>
            <a:r>
              <a:rPr lang="en-US" dirty="0" smtClean="0">
                <a:solidFill>
                  <a:srgbClr val="FFFF00"/>
                </a:solidFill>
              </a:rPr>
              <a:t>Hematoma after trauma</a:t>
            </a:r>
          </a:p>
          <a:p>
            <a:pPr>
              <a:buFont typeface="Wingdings" panose="05000000000000000000" pitchFamily="2" charset="2"/>
              <a:buChar char="v"/>
            </a:pPr>
            <a:r>
              <a:rPr lang="en-US" dirty="0" smtClean="0">
                <a:solidFill>
                  <a:srgbClr val="FFFF00"/>
                </a:solidFill>
              </a:rPr>
              <a:t> Bleeding (secondary bleeding)</a:t>
            </a:r>
          </a:p>
          <a:p>
            <a:pPr>
              <a:buFont typeface="Wingdings" panose="05000000000000000000" pitchFamily="2" charset="2"/>
              <a:buChar char="v"/>
            </a:pPr>
            <a:r>
              <a:rPr lang="en-US" dirty="0" smtClean="0">
                <a:solidFill>
                  <a:srgbClr val="FFFF00"/>
                </a:solidFill>
              </a:rPr>
              <a:t> Abnormal healing of wounds with excessive scar formation (keloid formation)</a:t>
            </a:r>
          </a:p>
          <a:p>
            <a:pPr>
              <a:buFont typeface="Wingdings" panose="05000000000000000000" pitchFamily="2" charset="2"/>
              <a:buChar char="v"/>
            </a:pPr>
            <a:endParaRPr lang="en-US" dirty="0">
              <a:solidFill>
                <a:srgbClr val="FFFF00"/>
              </a:solidFill>
            </a:endParaRPr>
          </a:p>
        </p:txBody>
      </p:sp>
    </p:spTree>
    <p:extLst>
      <p:ext uri="{BB962C8B-B14F-4D97-AF65-F5344CB8AC3E}">
        <p14:creationId xmlns:p14="http://schemas.microsoft.com/office/powerpoint/2010/main" val="4484559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descr="Jpeg061"/>
          <p:cNvPicPr>
            <a:picLocks noChangeAspect="1" noChangeArrowheads="1"/>
          </p:cNvPicPr>
          <p:nvPr/>
        </p:nvPicPr>
        <p:blipFill>
          <a:blip r:embed="rId2" cstate="print"/>
          <a:srcRect/>
          <a:stretch>
            <a:fillRect/>
          </a:stretch>
        </p:blipFill>
        <p:spPr bwMode="auto">
          <a:xfrm>
            <a:off x="250825" y="333375"/>
            <a:ext cx="8713788" cy="611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descr="Jpeg063"/>
          <p:cNvPicPr>
            <a:picLocks noChangeAspect="1" noChangeArrowheads="1"/>
          </p:cNvPicPr>
          <p:nvPr/>
        </p:nvPicPr>
        <p:blipFill>
          <a:blip r:embed="rId2" cstate="print"/>
          <a:srcRect/>
          <a:stretch>
            <a:fillRect/>
          </a:stretch>
        </p:blipFill>
        <p:spPr bwMode="auto">
          <a:xfrm>
            <a:off x="251520" y="404961"/>
            <a:ext cx="8642350" cy="604837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descr="Jpeg064"/>
          <p:cNvPicPr>
            <a:picLocks noChangeAspect="1" noChangeArrowheads="1"/>
          </p:cNvPicPr>
          <p:nvPr/>
        </p:nvPicPr>
        <p:blipFill>
          <a:blip r:embed="rId2" cstate="print"/>
          <a:srcRect/>
          <a:stretch>
            <a:fillRect/>
          </a:stretch>
        </p:blipFill>
        <p:spPr bwMode="auto">
          <a:xfrm>
            <a:off x="323850" y="333375"/>
            <a:ext cx="8569325" cy="604837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Jpeg065"/>
          <p:cNvPicPr>
            <a:picLocks noChangeAspect="1" noChangeArrowheads="1"/>
          </p:cNvPicPr>
          <p:nvPr/>
        </p:nvPicPr>
        <p:blipFill rotWithShape="1">
          <a:blip r:embed="rId2" cstate="print"/>
          <a:srcRect l="2539" t="3561" r="1691" b="1197"/>
          <a:stretch/>
        </p:blipFill>
        <p:spPr bwMode="auto">
          <a:xfrm>
            <a:off x="323528" y="404664"/>
            <a:ext cx="8524494" cy="603504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descr="Jpeg066"/>
          <p:cNvPicPr>
            <a:picLocks noChangeAspect="1" noChangeArrowheads="1"/>
          </p:cNvPicPr>
          <p:nvPr/>
        </p:nvPicPr>
        <p:blipFill rotWithShape="1">
          <a:blip r:embed="rId2" cstate="print"/>
          <a:srcRect t="2342"/>
          <a:stretch/>
        </p:blipFill>
        <p:spPr bwMode="auto">
          <a:xfrm>
            <a:off x="251520" y="332656"/>
            <a:ext cx="8709491" cy="6126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1584176"/>
          </a:xfrm>
        </p:spPr>
        <p:txBody>
          <a:bodyPr/>
          <a:lstStyle/>
          <a:p>
            <a:r>
              <a:rPr lang="en-US" sz="4000" dirty="0" smtClean="0">
                <a:solidFill>
                  <a:schemeClr val="accent3"/>
                </a:solidFill>
              </a:rPr>
              <a:t/>
            </a:r>
            <a:br>
              <a:rPr lang="en-US" sz="4000" dirty="0" smtClean="0">
                <a:solidFill>
                  <a:schemeClr val="accent3"/>
                </a:solidFill>
              </a:rPr>
            </a:br>
            <a:r>
              <a:rPr lang="en-US" sz="4000" dirty="0" smtClean="0">
                <a:solidFill>
                  <a:schemeClr val="accent3"/>
                </a:solidFill>
              </a:rPr>
              <a:t>LABORATORY DIAGNOSIS OF </a:t>
            </a:r>
            <a:r>
              <a:rPr lang="en-US" sz="4000" dirty="0">
                <a:solidFill>
                  <a:schemeClr val="accent3"/>
                </a:solidFill>
              </a:rPr>
              <a:t/>
            </a:r>
            <a:br>
              <a:rPr lang="en-US" sz="4000" dirty="0">
                <a:solidFill>
                  <a:schemeClr val="accent3"/>
                </a:solidFill>
              </a:rPr>
            </a:br>
            <a:r>
              <a:rPr lang="en-US" sz="4000" dirty="0" smtClean="0">
                <a:solidFill>
                  <a:schemeClr val="accent3"/>
                </a:solidFill>
              </a:rPr>
              <a:t>FACTOR XIII DEFICIENCY</a:t>
            </a:r>
            <a:br>
              <a:rPr lang="en-US" sz="4000" dirty="0" smtClean="0">
                <a:solidFill>
                  <a:schemeClr val="accent3"/>
                </a:solidFill>
              </a:rPr>
            </a:br>
            <a:endParaRPr lang="en-US" sz="4000" dirty="0">
              <a:solidFill>
                <a:schemeClr val="accent3"/>
              </a:solidFill>
            </a:endParaRPr>
          </a:p>
        </p:txBody>
      </p:sp>
      <p:sp>
        <p:nvSpPr>
          <p:cNvPr id="3" name="Content Placeholder 2"/>
          <p:cNvSpPr>
            <a:spLocks noGrp="1"/>
          </p:cNvSpPr>
          <p:nvPr>
            <p:ph idx="1"/>
          </p:nvPr>
        </p:nvSpPr>
        <p:spPr>
          <a:xfrm>
            <a:off x="396652" y="2232670"/>
            <a:ext cx="8495828" cy="3428578"/>
          </a:xfrm>
        </p:spPr>
        <p:txBody>
          <a:bodyPr/>
          <a:lstStyle/>
          <a:p>
            <a:pPr>
              <a:buFont typeface="Wingdings" panose="05000000000000000000" pitchFamily="2" charset="2"/>
              <a:buChar char="v"/>
            </a:pPr>
            <a:r>
              <a:rPr lang="en-US" sz="3000" dirty="0" smtClean="0">
                <a:solidFill>
                  <a:srgbClr val="FFFF00"/>
                </a:solidFill>
              </a:rPr>
              <a:t>Normal PT &amp; Normal APTT</a:t>
            </a:r>
          </a:p>
          <a:p>
            <a:pPr>
              <a:buFont typeface="Wingdings" panose="05000000000000000000" pitchFamily="2" charset="2"/>
              <a:buChar char="v"/>
            </a:pPr>
            <a:r>
              <a:rPr lang="en-US" sz="3000" dirty="0" smtClean="0">
                <a:solidFill>
                  <a:srgbClr val="FFFF00"/>
                </a:solidFill>
              </a:rPr>
              <a:t>Normal Bleeding time &amp; Normal  Platelet aggregation</a:t>
            </a:r>
          </a:p>
          <a:p>
            <a:pPr>
              <a:buFont typeface="Wingdings" panose="05000000000000000000" pitchFamily="2" charset="2"/>
              <a:buChar char="v"/>
            </a:pPr>
            <a:r>
              <a:rPr lang="en-US" sz="3000" dirty="0" smtClean="0">
                <a:solidFill>
                  <a:srgbClr val="FFFF00"/>
                </a:solidFill>
              </a:rPr>
              <a:t>Normal fibrinogen level</a:t>
            </a:r>
          </a:p>
          <a:p>
            <a:pPr>
              <a:buFont typeface="Wingdings" panose="05000000000000000000" pitchFamily="2" charset="2"/>
              <a:buChar char="v"/>
            </a:pPr>
            <a:r>
              <a:rPr lang="en-US" sz="3000" dirty="0" smtClean="0">
                <a:solidFill>
                  <a:srgbClr val="FFFF00"/>
                </a:solidFill>
              </a:rPr>
              <a:t>Abnormal clot stability with five molar urea</a:t>
            </a:r>
          </a:p>
          <a:p>
            <a:pPr>
              <a:buFont typeface="Wingdings" panose="05000000000000000000" pitchFamily="2" charset="2"/>
              <a:buChar char="v"/>
            </a:pPr>
            <a:r>
              <a:rPr lang="en-US" sz="3000" dirty="0" smtClean="0">
                <a:solidFill>
                  <a:srgbClr val="FFFF00"/>
                </a:solidFill>
              </a:rPr>
              <a:t>Low Factor XIII level</a:t>
            </a:r>
          </a:p>
        </p:txBody>
      </p:sp>
    </p:spTree>
    <p:extLst>
      <p:ext uri="{BB962C8B-B14F-4D97-AF65-F5344CB8AC3E}">
        <p14:creationId xmlns:p14="http://schemas.microsoft.com/office/powerpoint/2010/main" val="39343563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784" y="2204864"/>
            <a:ext cx="8134672" cy="1656184"/>
          </a:xfrm>
        </p:spPr>
        <p:txBody>
          <a:bodyPr/>
          <a:lstStyle/>
          <a:p>
            <a:r>
              <a:rPr lang="en-US" sz="4800" dirty="0" smtClean="0">
                <a:solidFill>
                  <a:schemeClr val="accent3"/>
                </a:solidFill>
              </a:rPr>
              <a:t>ACQUIRED COAGULATION DISORDERS</a:t>
            </a:r>
            <a:endParaRPr lang="en-US" sz="4800" dirty="0">
              <a:solidFill>
                <a:schemeClr val="accent3"/>
              </a:solidFill>
            </a:endParaRPr>
          </a:p>
        </p:txBody>
      </p:sp>
    </p:spTree>
    <p:extLst>
      <p:ext uri="{BB962C8B-B14F-4D97-AF65-F5344CB8AC3E}">
        <p14:creationId xmlns:p14="http://schemas.microsoft.com/office/powerpoint/2010/main" val="29820387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250825" y="549275"/>
            <a:ext cx="8642350" cy="6119813"/>
          </a:xfrm>
        </p:spPr>
        <p:txBody>
          <a:bodyPr/>
          <a:lstStyle/>
          <a:p>
            <a:pPr algn="ctr">
              <a:buFontTx/>
              <a:buNone/>
            </a:pPr>
            <a:endParaRPr lang="en-US" dirty="0" smtClean="0">
              <a:solidFill>
                <a:srgbClr val="FFFFFF"/>
              </a:solidFill>
            </a:endParaRPr>
          </a:p>
          <a:p>
            <a:pPr algn="ctr">
              <a:buFontTx/>
              <a:buNone/>
            </a:pPr>
            <a:r>
              <a:rPr lang="en-US" sz="6000" b="1" dirty="0" smtClean="0">
                <a:solidFill>
                  <a:schemeClr val="accent3"/>
                </a:solidFill>
              </a:rPr>
              <a:t>DIC</a:t>
            </a:r>
          </a:p>
          <a:p>
            <a:pPr algn="ctr">
              <a:buFontTx/>
              <a:buNone/>
            </a:pPr>
            <a:endParaRPr lang="en-US" sz="4000" b="1" dirty="0" smtClean="0">
              <a:solidFill>
                <a:srgbClr val="FFFFFF"/>
              </a:solidFill>
            </a:endParaRPr>
          </a:p>
          <a:p>
            <a:pPr algn="ctr">
              <a:buFontTx/>
              <a:buNone/>
            </a:pPr>
            <a:r>
              <a:rPr lang="en-US" sz="2400" b="1" dirty="0" smtClean="0">
                <a:solidFill>
                  <a:srgbClr val="FFFF00"/>
                </a:solidFill>
              </a:rPr>
              <a:t>DISSEMINATED INTRAVASCULAR COAGULATION</a:t>
            </a:r>
          </a:p>
          <a:p>
            <a:pPr algn="ctr">
              <a:buFontTx/>
              <a:buNone/>
            </a:pPr>
            <a:endParaRPr lang="en-US" sz="2400" b="1" dirty="0" smtClean="0">
              <a:solidFill>
                <a:srgbClr val="FFFF00"/>
              </a:solidFill>
            </a:endParaRPr>
          </a:p>
          <a:p>
            <a:pPr algn="ctr">
              <a:buFontTx/>
              <a:buNone/>
            </a:pPr>
            <a:r>
              <a:rPr lang="en-US" sz="2400" b="1" dirty="0" smtClean="0">
                <a:solidFill>
                  <a:srgbClr val="FFFF00"/>
                </a:solidFill>
              </a:rPr>
              <a:t>‘CONSUMPTION COAGULATIONPATHY’</a:t>
            </a:r>
          </a:p>
          <a:p>
            <a:pPr algn="ctr">
              <a:buFontTx/>
              <a:buNone/>
            </a:pPr>
            <a:endParaRPr lang="en-US" sz="2400" b="1" dirty="0" smtClean="0">
              <a:solidFill>
                <a:srgbClr val="FFFF00"/>
              </a:solidFill>
            </a:endParaRPr>
          </a:p>
          <a:p>
            <a:pPr algn="ctr">
              <a:buFontTx/>
              <a:buNone/>
            </a:pPr>
            <a:r>
              <a:rPr lang="en-US" sz="2400" b="1" dirty="0" smtClean="0">
                <a:solidFill>
                  <a:srgbClr val="FFFF00"/>
                </a:solidFill>
              </a:rPr>
              <a:t>‘DEFIBRINATION SYNDROME’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30" y="743479"/>
            <a:ext cx="8711939" cy="5371042"/>
          </a:xfrm>
          <a:prstGeom prst="rect">
            <a:avLst/>
          </a:prstGeom>
        </p:spPr>
      </p:pic>
    </p:spTree>
    <p:extLst>
      <p:ext uri="{BB962C8B-B14F-4D97-AF65-F5344CB8AC3E}">
        <p14:creationId xmlns:p14="http://schemas.microsoft.com/office/powerpoint/2010/main" val="2274535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250825" y="260350"/>
            <a:ext cx="8893175" cy="6408738"/>
          </a:xfrm>
        </p:spPr>
        <p:txBody>
          <a:bodyPr/>
          <a:lstStyle/>
          <a:p>
            <a:pPr>
              <a:lnSpc>
                <a:spcPct val="90000"/>
              </a:lnSpc>
              <a:buFontTx/>
              <a:buNone/>
            </a:pPr>
            <a:r>
              <a:rPr lang="en-US" sz="3100" b="1" dirty="0" smtClean="0">
                <a:solidFill>
                  <a:schemeClr val="accent3"/>
                </a:solidFill>
              </a:rPr>
              <a:t>Causes of disseminated intravascular coagulation</a:t>
            </a:r>
          </a:p>
          <a:p>
            <a:pPr>
              <a:lnSpc>
                <a:spcPct val="90000"/>
              </a:lnSpc>
              <a:buFontTx/>
              <a:buNone/>
            </a:pPr>
            <a:r>
              <a:rPr lang="en-US" sz="800" b="1" dirty="0" smtClean="0">
                <a:solidFill>
                  <a:srgbClr val="FFFF00"/>
                </a:solidFill>
              </a:rPr>
              <a:t>--------------------------------------------------------------------------------------------------------------------------------------------------------------------------------------------------------------------------------------------------------------</a:t>
            </a:r>
          </a:p>
          <a:p>
            <a:pPr>
              <a:lnSpc>
                <a:spcPct val="90000"/>
              </a:lnSpc>
            </a:pPr>
            <a:r>
              <a:rPr lang="en-US" sz="2800" b="1" dirty="0" smtClean="0">
                <a:solidFill>
                  <a:srgbClr val="FFFF00"/>
                </a:solidFill>
              </a:rPr>
              <a:t>Infections</a:t>
            </a:r>
          </a:p>
          <a:p>
            <a:pPr>
              <a:lnSpc>
                <a:spcPct val="90000"/>
              </a:lnSpc>
              <a:buFontTx/>
              <a:buNone/>
            </a:pPr>
            <a:r>
              <a:rPr lang="en-US" sz="2800" dirty="0" smtClean="0">
                <a:solidFill>
                  <a:srgbClr val="FFFF00"/>
                </a:solidFill>
              </a:rPr>
              <a:t>    Gram-negative and meningococcal </a:t>
            </a:r>
            <a:r>
              <a:rPr lang="en-US" sz="2800" dirty="0" err="1" smtClean="0">
                <a:solidFill>
                  <a:srgbClr val="FFFF00"/>
                </a:solidFill>
              </a:rPr>
              <a:t>septicaemia</a:t>
            </a:r>
            <a:endParaRPr lang="en-US" sz="2800" dirty="0" smtClean="0">
              <a:solidFill>
                <a:srgbClr val="FFFF00"/>
              </a:solidFill>
            </a:endParaRPr>
          </a:p>
          <a:p>
            <a:pPr>
              <a:lnSpc>
                <a:spcPct val="90000"/>
              </a:lnSpc>
              <a:buFontTx/>
              <a:buNone/>
            </a:pPr>
            <a:r>
              <a:rPr lang="en-US" sz="2800" dirty="0" smtClean="0">
                <a:solidFill>
                  <a:srgbClr val="FFFF00"/>
                </a:solidFill>
              </a:rPr>
              <a:t>    Clostridium </a:t>
            </a:r>
            <a:r>
              <a:rPr lang="en-US" sz="2800" dirty="0" err="1" smtClean="0">
                <a:solidFill>
                  <a:srgbClr val="FFFF00"/>
                </a:solidFill>
              </a:rPr>
              <a:t>welchii</a:t>
            </a:r>
            <a:r>
              <a:rPr lang="en-US" sz="2800" dirty="0" smtClean="0">
                <a:solidFill>
                  <a:srgbClr val="FFFF00"/>
                </a:solidFill>
              </a:rPr>
              <a:t> </a:t>
            </a:r>
            <a:r>
              <a:rPr lang="en-US" sz="2800" dirty="0" err="1" smtClean="0">
                <a:solidFill>
                  <a:srgbClr val="FFFF00"/>
                </a:solidFill>
              </a:rPr>
              <a:t>septicaemia</a:t>
            </a:r>
            <a:endParaRPr lang="en-US" sz="2800" dirty="0" smtClean="0">
              <a:solidFill>
                <a:srgbClr val="FFFF00"/>
              </a:solidFill>
            </a:endParaRPr>
          </a:p>
          <a:p>
            <a:pPr>
              <a:lnSpc>
                <a:spcPct val="90000"/>
              </a:lnSpc>
              <a:buFontTx/>
              <a:buNone/>
            </a:pPr>
            <a:r>
              <a:rPr lang="en-US" sz="2800" dirty="0" smtClean="0">
                <a:solidFill>
                  <a:srgbClr val="FFFF00"/>
                </a:solidFill>
              </a:rPr>
              <a:t>    Severe Falciparum malaria</a:t>
            </a:r>
          </a:p>
          <a:p>
            <a:pPr>
              <a:lnSpc>
                <a:spcPct val="90000"/>
              </a:lnSpc>
              <a:buFontTx/>
              <a:buNone/>
            </a:pPr>
            <a:r>
              <a:rPr lang="en-US" sz="2800" dirty="0" smtClean="0">
                <a:solidFill>
                  <a:srgbClr val="FFFF00"/>
                </a:solidFill>
              </a:rPr>
              <a:t>   Viral infection – varicella, HIV, hepatitis, cytomegalovirus</a:t>
            </a:r>
          </a:p>
          <a:p>
            <a:pPr>
              <a:lnSpc>
                <a:spcPct val="90000"/>
              </a:lnSpc>
            </a:pPr>
            <a:r>
              <a:rPr lang="en-US" sz="2800" b="1" dirty="0" smtClean="0">
                <a:solidFill>
                  <a:srgbClr val="FFFF00"/>
                </a:solidFill>
              </a:rPr>
              <a:t>Malignancy</a:t>
            </a:r>
          </a:p>
          <a:p>
            <a:pPr>
              <a:lnSpc>
                <a:spcPct val="90000"/>
              </a:lnSpc>
              <a:buFontTx/>
              <a:buNone/>
            </a:pPr>
            <a:r>
              <a:rPr lang="en-US" sz="2800" dirty="0" smtClean="0">
                <a:solidFill>
                  <a:srgbClr val="FFFF00"/>
                </a:solidFill>
              </a:rPr>
              <a:t>    Widespread mucin-secreting adenocarcinoma</a:t>
            </a:r>
          </a:p>
          <a:p>
            <a:pPr>
              <a:lnSpc>
                <a:spcPct val="90000"/>
              </a:lnSpc>
              <a:buFontTx/>
              <a:buNone/>
            </a:pPr>
            <a:r>
              <a:rPr lang="en-US" sz="2800" dirty="0" smtClean="0">
                <a:solidFill>
                  <a:srgbClr val="FFFF00"/>
                </a:solidFill>
              </a:rPr>
              <a:t>    Acute </a:t>
            </a:r>
            <a:r>
              <a:rPr lang="en-US" sz="2800" dirty="0" err="1" smtClean="0">
                <a:solidFill>
                  <a:srgbClr val="FFFF00"/>
                </a:solidFill>
              </a:rPr>
              <a:t>promyelocytic</a:t>
            </a:r>
            <a:r>
              <a:rPr lang="en-US" sz="2800" dirty="0" smtClean="0">
                <a:solidFill>
                  <a:srgbClr val="FFFF00"/>
                </a:solidFill>
              </a:rPr>
              <a:t> </a:t>
            </a:r>
            <a:r>
              <a:rPr lang="en-US" sz="2800" dirty="0" err="1" smtClean="0">
                <a:solidFill>
                  <a:srgbClr val="FFFF00"/>
                </a:solidFill>
              </a:rPr>
              <a:t>leukaemia</a:t>
            </a:r>
            <a:endParaRPr lang="en-US" sz="2800" dirty="0" smtClean="0">
              <a:solidFill>
                <a:srgbClr val="FFFF00"/>
              </a:solidFill>
            </a:endParaRPr>
          </a:p>
          <a:p>
            <a:pPr>
              <a:lnSpc>
                <a:spcPct val="90000"/>
              </a:lnSpc>
            </a:pPr>
            <a:r>
              <a:rPr lang="en-US" sz="2800" b="1" dirty="0" smtClean="0">
                <a:solidFill>
                  <a:srgbClr val="FFFF00"/>
                </a:solidFill>
              </a:rPr>
              <a:t>Obstetric complications</a:t>
            </a:r>
          </a:p>
          <a:p>
            <a:pPr>
              <a:lnSpc>
                <a:spcPct val="90000"/>
              </a:lnSpc>
              <a:buFontTx/>
              <a:buNone/>
            </a:pPr>
            <a:r>
              <a:rPr lang="en-US" sz="2800" dirty="0" smtClean="0">
                <a:solidFill>
                  <a:srgbClr val="FFFF00"/>
                </a:solidFill>
              </a:rPr>
              <a:t>   Amniotic fluid embolism</a:t>
            </a:r>
          </a:p>
          <a:p>
            <a:pPr>
              <a:lnSpc>
                <a:spcPct val="90000"/>
              </a:lnSpc>
              <a:buFontTx/>
              <a:buNone/>
            </a:pPr>
            <a:r>
              <a:rPr lang="en-US" sz="2800" dirty="0" smtClean="0">
                <a:solidFill>
                  <a:srgbClr val="FFFF00"/>
                </a:solidFill>
              </a:rPr>
              <a:t>   Premature separation of placenta</a:t>
            </a:r>
          </a:p>
          <a:p>
            <a:pPr>
              <a:lnSpc>
                <a:spcPct val="90000"/>
              </a:lnSpc>
              <a:buFontTx/>
              <a:buNone/>
            </a:pPr>
            <a:r>
              <a:rPr lang="en-US" sz="2800" dirty="0" smtClean="0">
                <a:solidFill>
                  <a:srgbClr val="FFFF00"/>
                </a:solidFill>
              </a:rPr>
              <a:t>   Septic abortion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179388" y="260350"/>
            <a:ext cx="8713787" cy="6408738"/>
          </a:xfrm>
        </p:spPr>
        <p:txBody>
          <a:bodyPr/>
          <a:lstStyle/>
          <a:p>
            <a:pPr>
              <a:lnSpc>
                <a:spcPct val="80000"/>
              </a:lnSpc>
              <a:buFontTx/>
              <a:buNone/>
            </a:pPr>
            <a:r>
              <a:rPr lang="en-US" sz="2800" b="1" dirty="0" smtClean="0">
                <a:solidFill>
                  <a:schemeClr val="accent3"/>
                </a:solidFill>
              </a:rPr>
              <a:t>Causes of disseminated intravascular coagulation</a:t>
            </a:r>
            <a:r>
              <a:rPr lang="en-US" sz="2400" b="1" dirty="0" smtClean="0">
                <a:solidFill>
                  <a:schemeClr val="accent3"/>
                </a:solidFill>
              </a:rPr>
              <a:t> </a:t>
            </a:r>
            <a:r>
              <a:rPr lang="en-US" sz="1200" b="1" dirty="0" smtClean="0">
                <a:solidFill>
                  <a:schemeClr val="accent3"/>
                </a:solidFill>
              </a:rPr>
              <a:t>(</a:t>
            </a:r>
            <a:r>
              <a:rPr lang="en-US" sz="1200" b="1" i="1" dirty="0" smtClean="0">
                <a:solidFill>
                  <a:schemeClr val="accent3"/>
                </a:solidFill>
              </a:rPr>
              <a:t>cont’d…</a:t>
            </a:r>
            <a:r>
              <a:rPr lang="en-US" sz="1200" b="1" dirty="0" smtClean="0">
                <a:solidFill>
                  <a:schemeClr val="accent3"/>
                </a:solidFill>
              </a:rPr>
              <a:t>)</a:t>
            </a:r>
          </a:p>
          <a:p>
            <a:pPr>
              <a:lnSpc>
                <a:spcPct val="80000"/>
              </a:lnSpc>
              <a:buFontTx/>
              <a:buNone/>
            </a:pPr>
            <a:r>
              <a:rPr lang="en-US" sz="700" b="1" dirty="0" smtClean="0">
                <a:solidFill>
                  <a:schemeClr val="bg1"/>
                </a:solidFill>
              </a:rPr>
              <a:t>----------------------------------------------------------------------------------------------------------------------------------------------------------------------------------------------------------------------------------------------------------------------------------</a:t>
            </a:r>
          </a:p>
          <a:p>
            <a:pPr>
              <a:lnSpc>
                <a:spcPct val="80000"/>
              </a:lnSpc>
              <a:buFontTx/>
              <a:buNone/>
            </a:pPr>
            <a:r>
              <a:rPr lang="en-US" sz="2400" b="1" dirty="0" smtClean="0">
                <a:solidFill>
                  <a:srgbClr val="FFFF00"/>
                </a:solidFill>
              </a:rPr>
              <a:t>*Hypersensitivity reactions</a:t>
            </a:r>
          </a:p>
          <a:p>
            <a:pPr>
              <a:lnSpc>
                <a:spcPct val="80000"/>
              </a:lnSpc>
              <a:buFontTx/>
              <a:buNone/>
            </a:pPr>
            <a:r>
              <a:rPr lang="en-US" sz="2400" dirty="0" smtClean="0">
                <a:solidFill>
                  <a:srgbClr val="FFFF00"/>
                </a:solidFill>
              </a:rPr>
              <a:t>     </a:t>
            </a:r>
            <a:r>
              <a:rPr lang="en-US" sz="2400" dirty="0" err="1" smtClean="0">
                <a:solidFill>
                  <a:srgbClr val="FFFF00"/>
                </a:solidFill>
              </a:rPr>
              <a:t>Anaphylaxix</a:t>
            </a:r>
            <a:r>
              <a:rPr lang="en-US" sz="2400" dirty="0" smtClean="0">
                <a:solidFill>
                  <a:srgbClr val="FFFF00"/>
                </a:solidFill>
              </a:rPr>
              <a:t> </a:t>
            </a:r>
          </a:p>
          <a:p>
            <a:pPr>
              <a:lnSpc>
                <a:spcPct val="80000"/>
              </a:lnSpc>
              <a:buFontTx/>
              <a:buNone/>
            </a:pPr>
            <a:r>
              <a:rPr lang="en-US" sz="2400" dirty="0" smtClean="0">
                <a:solidFill>
                  <a:srgbClr val="FFFF00"/>
                </a:solidFill>
              </a:rPr>
              <a:t>     Incompatible blood transfusion</a:t>
            </a:r>
          </a:p>
          <a:p>
            <a:pPr>
              <a:lnSpc>
                <a:spcPct val="80000"/>
              </a:lnSpc>
              <a:buFontTx/>
              <a:buNone/>
            </a:pPr>
            <a:r>
              <a:rPr lang="en-US" sz="2400" b="1" dirty="0" smtClean="0">
                <a:solidFill>
                  <a:srgbClr val="FFFF00"/>
                </a:solidFill>
              </a:rPr>
              <a:t>*Widespread tissue damage</a:t>
            </a:r>
          </a:p>
          <a:p>
            <a:pPr>
              <a:lnSpc>
                <a:spcPct val="80000"/>
              </a:lnSpc>
              <a:buFontTx/>
              <a:buNone/>
            </a:pPr>
            <a:r>
              <a:rPr lang="en-US" sz="2400" dirty="0" smtClean="0">
                <a:solidFill>
                  <a:srgbClr val="FFFF00"/>
                </a:solidFill>
              </a:rPr>
              <a:t>      Following surgery or trauma</a:t>
            </a:r>
          </a:p>
          <a:p>
            <a:pPr>
              <a:lnSpc>
                <a:spcPct val="80000"/>
              </a:lnSpc>
              <a:buFontTx/>
              <a:buNone/>
            </a:pPr>
            <a:r>
              <a:rPr lang="en-US" sz="2400" dirty="0" smtClean="0">
                <a:solidFill>
                  <a:srgbClr val="FFFF00"/>
                </a:solidFill>
              </a:rPr>
              <a:t>      After severe burns</a:t>
            </a:r>
          </a:p>
          <a:p>
            <a:pPr>
              <a:lnSpc>
                <a:spcPct val="80000"/>
              </a:lnSpc>
              <a:buFontTx/>
              <a:buNone/>
            </a:pPr>
            <a:r>
              <a:rPr lang="en-US" sz="2400" b="1" dirty="0" smtClean="0">
                <a:solidFill>
                  <a:srgbClr val="FFFF00"/>
                </a:solidFill>
              </a:rPr>
              <a:t>*Vascular abnormalities</a:t>
            </a:r>
          </a:p>
          <a:p>
            <a:pPr>
              <a:lnSpc>
                <a:spcPct val="80000"/>
              </a:lnSpc>
              <a:buFontTx/>
              <a:buNone/>
            </a:pPr>
            <a:r>
              <a:rPr lang="en-US" sz="2400" dirty="0" smtClean="0">
                <a:solidFill>
                  <a:srgbClr val="FFFF00"/>
                </a:solidFill>
              </a:rPr>
              <a:t>     </a:t>
            </a:r>
            <a:r>
              <a:rPr lang="en-US" sz="2400" dirty="0" err="1" smtClean="0">
                <a:solidFill>
                  <a:srgbClr val="FFFF00"/>
                </a:solidFill>
              </a:rPr>
              <a:t>Kasabach</a:t>
            </a:r>
            <a:r>
              <a:rPr lang="en-US" sz="2400" dirty="0" smtClean="0">
                <a:solidFill>
                  <a:srgbClr val="FFFF00"/>
                </a:solidFill>
              </a:rPr>
              <a:t>-Merritt syndrome</a:t>
            </a:r>
          </a:p>
          <a:p>
            <a:pPr>
              <a:lnSpc>
                <a:spcPct val="80000"/>
              </a:lnSpc>
              <a:buFontTx/>
              <a:buNone/>
            </a:pPr>
            <a:r>
              <a:rPr lang="en-US" sz="2400" dirty="0" smtClean="0">
                <a:solidFill>
                  <a:srgbClr val="FFFF00"/>
                </a:solidFill>
              </a:rPr>
              <a:t>     Leaking prosthetic valves</a:t>
            </a:r>
          </a:p>
          <a:p>
            <a:pPr>
              <a:lnSpc>
                <a:spcPct val="80000"/>
              </a:lnSpc>
              <a:buFontTx/>
              <a:buNone/>
            </a:pPr>
            <a:r>
              <a:rPr lang="en-US" sz="2400" dirty="0" smtClean="0">
                <a:solidFill>
                  <a:srgbClr val="FFFF00"/>
                </a:solidFill>
              </a:rPr>
              <a:t>    Cardiac bypass surgery</a:t>
            </a:r>
          </a:p>
          <a:p>
            <a:pPr>
              <a:lnSpc>
                <a:spcPct val="80000"/>
              </a:lnSpc>
              <a:buFontTx/>
              <a:buNone/>
            </a:pPr>
            <a:r>
              <a:rPr lang="en-US" sz="2400" b="1" dirty="0" smtClean="0">
                <a:solidFill>
                  <a:srgbClr val="FFFF00"/>
                </a:solidFill>
              </a:rPr>
              <a:t>*Miscellaneous</a:t>
            </a:r>
          </a:p>
          <a:p>
            <a:pPr>
              <a:lnSpc>
                <a:spcPct val="80000"/>
              </a:lnSpc>
              <a:buFontTx/>
              <a:buNone/>
            </a:pPr>
            <a:r>
              <a:rPr lang="en-US" sz="2400" dirty="0" smtClean="0">
                <a:solidFill>
                  <a:srgbClr val="FFFF00"/>
                </a:solidFill>
              </a:rPr>
              <a:t>     Liver failure</a:t>
            </a:r>
          </a:p>
          <a:p>
            <a:pPr>
              <a:lnSpc>
                <a:spcPct val="80000"/>
              </a:lnSpc>
              <a:buFontTx/>
              <a:buNone/>
            </a:pPr>
            <a:r>
              <a:rPr lang="en-US" sz="2400" dirty="0" smtClean="0">
                <a:solidFill>
                  <a:srgbClr val="FFFF00"/>
                </a:solidFill>
              </a:rPr>
              <a:t>    Snake and invertebrate venoms</a:t>
            </a:r>
          </a:p>
          <a:p>
            <a:pPr>
              <a:lnSpc>
                <a:spcPct val="80000"/>
              </a:lnSpc>
              <a:buFontTx/>
              <a:buNone/>
            </a:pPr>
            <a:r>
              <a:rPr lang="en-US" sz="2400" dirty="0" smtClean="0">
                <a:solidFill>
                  <a:srgbClr val="FFFF00"/>
                </a:solidFill>
              </a:rPr>
              <a:t>    Hypothermia </a:t>
            </a:r>
          </a:p>
          <a:p>
            <a:pPr>
              <a:lnSpc>
                <a:spcPct val="80000"/>
              </a:lnSpc>
              <a:buFontTx/>
              <a:buNone/>
            </a:pPr>
            <a:r>
              <a:rPr lang="en-US" sz="2400" dirty="0" smtClean="0">
                <a:solidFill>
                  <a:srgbClr val="FFFF00"/>
                </a:solidFill>
              </a:rPr>
              <a:t>    Heat stroke</a:t>
            </a:r>
          </a:p>
          <a:p>
            <a:pPr>
              <a:lnSpc>
                <a:spcPct val="80000"/>
              </a:lnSpc>
              <a:buFontTx/>
              <a:buNone/>
            </a:pPr>
            <a:r>
              <a:rPr lang="en-US" sz="2400" dirty="0" smtClean="0">
                <a:solidFill>
                  <a:srgbClr val="FFFF00"/>
                </a:solidFill>
              </a:rPr>
              <a:t>    Acute hypoxia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Grp="1" noChangeAspect="1" noChangeArrowheads="1"/>
          </p:cNvPicPr>
          <p:nvPr>
            <p:ph type="body" idx="1"/>
          </p:nvPr>
        </p:nvPicPr>
        <p:blipFill>
          <a:blip r:embed="rId2" cstate="print"/>
          <a:srcRect/>
          <a:stretch>
            <a:fillRect/>
          </a:stretch>
        </p:blipFill>
        <p:spPr>
          <a:xfrm>
            <a:off x="250825" y="260350"/>
            <a:ext cx="8713788" cy="633730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Grp="1" noChangeAspect="1" noChangeArrowheads="1"/>
          </p:cNvPicPr>
          <p:nvPr>
            <p:ph type="body" idx="1"/>
          </p:nvPr>
        </p:nvPicPr>
        <p:blipFill rotWithShape="1">
          <a:blip r:embed="rId2" cstate="print"/>
          <a:srcRect l="1661" t="3413" r="1655" b="3413"/>
          <a:stretch/>
        </p:blipFill>
        <p:spPr>
          <a:xfrm>
            <a:off x="179512" y="332656"/>
            <a:ext cx="8741440" cy="612648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Grp="1" noChangeAspect="1" noChangeArrowheads="1"/>
          </p:cNvPicPr>
          <p:nvPr>
            <p:ph type="body" idx="1"/>
          </p:nvPr>
        </p:nvPicPr>
        <p:blipFill rotWithShape="1">
          <a:blip r:embed="rId2" cstate="print"/>
          <a:srcRect r="1654" b="2277"/>
          <a:stretch/>
        </p:blipFill>
        <p:spPr>
          <a:xfrm>
            <a:off x="179512" y="260350"/>
            <a:ext cx="8730682" cy="630936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descr="Jpeg069"/>
          <p:cNvPicPr>
            <a:picLocks noChangeAspect="1" noChangeArrowheads="1"/>
          </p:cNvPicPr>
          <p:nvPr/>
        </p:nvPicPr>
        <p:blipFill>
          <a:blip r:embed="rId2" cstate="print"/>
          <a:srcRect/>
          <a:stretch>
            <a:fillRect/>
          </a:stretch>
        </p:blipFill>
        <p:spPr bwMode="auto">
          <a:xfrm>
            <a:off x="250825" y="333375"/>
            <a:ext cx="8642350" cy="626427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descr="Jpeg070"/>
          <p:cNvPicPr>
            <a:picLocks noChangeAspect="1" noChangeArrowheads="1"/>
          </p:cNvPicPr>
          <p:nvPr/>
        </p:nvPicPr>
        <p:blipFill>
          <a:blip r:embed="rId2" cstate="print"/>
          <a:srcRect/>
          <a:stretch>
            <a:fillRect/>
          </a:stretch>
        </p:blipFill>
        <p:spPr bwMode="auto">
          <a:xfrm>
            <a:off x="1619250" y="188913"/>
            <a:ext cx="5689600" cy="6335712"/>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3" descr="Jpeg071"/>
          <p:cNvPicPr>
            <a:picLocks noChangeAspect="1" noChangeArrowheads="1"/>
          </p:cNvPicPr>
          <p:nvPr/>
        </p:nvPicPr>
        <p:blipFill>
          <a:blip r:embed="rId2" cstate="print"/>
          <a:srcRect/>
          <a:stretch>
            <a:fillRect/>
          </a:stretch>
        </p:blipFill>
        <p:spPr bwMode="auto">
          <a:xfrm>
            <a:off x="250825" y="333375"/>
            <a:ext cx="8569325" cy="6119813"/>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5" name="Picture 3" descr="Jpeg072"/>
          <p:cNvPicPr>
            <a:picLocks noChangeAspect="1" noChangeArrowheads="1"/>
          </p:cNvPicPr>
          <p:nvPr/>
        </p:nvPicPr>
        <p:blipFill>
          <a:blip r:embed="rId2" cstate="print"/>
          <a:srcRect/>
          <a:stretch>
            <a:fillRect/>
          </a:stretch>
        </p:blipFill>
        <p:spPr bwMode="auto">
          <a:xfrm>
            <a:off x="2555875" y="260350"/>
            <a:ext cx="5616575" cy="63373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Jpeg073"/>
          <p:cNvPicPr>
            <a:picLocks noChangeAspect="1" noChangeArrowheads="1"/>
          </p:cNvPicPr>
          <p:nvPr/>
        </p:nvPicPr>
        <p:blipFill>
          <a:blip r:embed="rId2" cstate="print"/>
          <a:srcRect/>
          <a:stretch>
            <a:fillRect/>
          </a:stretch>
        </p:blipFill>
        <p:spPr bwMode="auto">
          <a:xfrm>
            <a:off x="250825" y="404961"/>
            <a:ext cx="8642350" cy="60483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78" y="203936"/>
            <a:ext cx="8352244" cy="6450127"/>
          </a:xfrm>
          <a:prstGeom prst="rect">
            <a:avLst/>
          </a:prstGeom>
        </p:spPr>
      </p:pic>
    </p:spTree>
    <p:extLst>
      <p:ext uri="{BB962C8B-B14F-4D97-AF65-F5344CB8AC3E}">
        <p14:creationId xmlns:p14="http://schemas.microsoft.com/office/powerpoint/2010/main" val="1874854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3" descr="Jpeg074"/>
          <p:cNvPicPr>
            <a:picLocks noChangeAspect="1" noChangeArrowheads="1"/>
          </p:cNvPicPr>
          <p:nvPr/>
        </p:nvPicPr>
        <p:blipFill>
          <a:blip r:embed="rId2" cstate="print"/>
          <a:srcRect/>
          <a:stretch>
            <a:fillRect/>
          </a:stretch>
        </p:blipFill>
        <p:spPr bwMode="auto">
          <a:xfrm>
            <a:off x="250825" y="333375"/>
            <a:ext cx="8642350" cy="611981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3" descr="Jpeg075"/>
          <p:cNvPicPr>
            <a:picLocks noChangeAspect="1" noChangeArrowheads="1"/>
          </p:cNvPicPr>
          <p:nvPr/>
        </p:nvPicPr>
        <p:blipFill>
          <a:blip r:embed="rId2" cstate="print"/>
          <a:srcRect/>
          <a:stretch>
            <a:fillRect/>
          </a:stretch>
        </p:blipFill>
        <p:spPr bwMode="auto">
          <a:xfrm>
            <a:off x="250825" y="260350"/>
            <a:ext cx="8642350" cy="626427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51650"/>
            <a:ext cx="6571060" cy="973094"/>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Disseminated intravascular </a:t>
            </a:r>
            <a:br>
              <a:rPr lang="en-US" sz="3200" b="1" dirty="0" smtClean="0">
                <a:solidFill>
                  <a:schemeClr val="accent3"/>
                </a:solidFill>
                <a:latin typeface="Times New Roman" panose="02020603050405020304" pitchFamily="18" charset="0"/>
                <a:cs typeface="Times New Roman" panose="02020603050405020304" pitchFamily="18" charset="0"/>
              </a:rPr>
            </a:br>
            <a:r>
              <a:rPr lang="en-US" sz="3200" b="1" dirty="0" smtClean="0">
                <a:solidFill>
                  <a:schemeClr val="accent3"/>
                </a:solidFill>
                <a:latin typeface="Times New Roman" panose="02020603050405020304" pitchFamily="18" charset="0"/>
                <a:cs typeface="Times New Roman" panose="02020603050405020304" pitchFamily="18" charset="0"/>
              </a:rPr>
              <a:t>coagulation (DIC)</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95536" y="1484784"/>
            <a:ext cx="8280920" cy="4680520"/>
          </a:xfrm>
        </p:spPr>
        <p:txBody>
          <a:bodyPr>
            <a:noAutofit/>
          </a:bodyPr>
          <a:lstStyle/>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DIC describes a process in which there is a generalized activation of the clotting system followed by marked activation of the fibrinolytic system. </a:t>
            </a:r>
          </a:p>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Acute DIC may be associated with premature separation of the placenta, amniotic fluid embolism or shock, and may also be seen in certain bacterial infections such as meningococcal </a:t>
            </a:r>
            <a:r>
              <a:rPr lang="en-US" sz="2800" dirty="0" err="1">
                <a:solidFill>
                  <a:srgbClr val="FFFF00"/>
                </a:solidFill>
                <a:latin typeface="Times New Roman" panose="02020603050405020304" pitchFamily="18" charset="0"/>
                <a:cs typeface="Times New Roman" panose="02020603050405020304" pitchFamily="18" charset="0"/>
              </a:rPr>
              <a:t>septicaemia</a:t>
            </a:r>
            <a:r>
              <a:rPr lang="en-US" sz="2800" dirty="0">
                <a:solidFill>
                  <a:srgbClr val="FFFF00"/>
                </a:solidFill>
                <a:latin typeface="Times New Roman" panose="02020603050405020304" pitchFamily="18" charset="0"/>
                <a:cs typeface="Times New Roman" panose="02020603050405020304" pitchFamily="18" charset="0"/>
              </a:rPr>
              <a:t>.</a:t>
            </a:r>
          </a:p>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It is a common complication following intravascular </a:t>
            </a:r>
            <a:r>
              <a:rPr lang="en-US" sz="2800" dirty="0" err="1">
                <a:solidFill>
                  <a:srgbClr val="FFFF00"/>
                </a:solidFill>
                <a:latin typeface="Times New Roman" panose="02020603050405020304" pitchFamily="18" charset="0"/>
                <a:cs typeface="Times New Roman" panose="02020603050405020304" pitchFamily="18" charset="0"/>
              </a:rPr>
              <a:t>haemolysis</a:t>
            </a:r>
            <a:r>
              <a:rPr lang="en-US" sz="2800" dirty="0">
                <a:solidFill>
                  <a:srgbClr val="FFFF00"/>
                </a:solidFill>
                <a:latin typeface="Times New Roman" panose="02020603050405020304" pitchFamily="18" charset="0"/>
                <a:cs typeface="Times New Roman" panose="02020603050405020304" pitchFamily="18" charset="0"/>
              </a:rPr>
              <a:t> of red cells after a mismatched transfusion</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991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544"/>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23528" y="764704"/>
            <a:ext cx="8424936" cy="4176464"/>
          </a:xfrm>
        </p:spPr>
        <p:txBody>
          <a:bodyPr>
            <a:noAutofit/>
          </a:bodyPr>
          <a:lstStyle/>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Chronic DIC is seen when there is retention of a dead fetus as well as in patients with disseminated carcinoma, lymphoma and </a:t>
            </a:r>
            <a:r>
              <a:rPr lang="en-US" sz="2800" dirty="0" err="1">
                <a:solidFill>
                  <a:srgbClr val="FFFF00"/>
                </a:solidFill>
                <a:latin typeface="Times New Roman" panose="02020603050405020304" pitchFamily="18" charset="0"/>
                <a:cs typeface="Times New Roman" panose="02020603050405020304" pitchFamily="18" charset="0"/>
              </a:rPr>
              <a:t>leukaemia</a:t>
            </a:r>
            <a:r>
              <a:rPr lang="en-US" sz="2800" dirty="0">
                <a:solidFill>
                  <a:srgbClr val="FFFF00"/>
                </a:solidFill>
                <a:latin typeface="Times New Roman" panose="02020603050405020304" pitchFamily="18" charset="0"/>
                <a:cs typeface="Times New Roman" panose="02020603050405020304" pitchFamily="18" charset="0"/>
              </a:rPr>
              <a:t> (especially acute </a:t>
            </a:r>
            <a:r>
              <a:rPr lang="en-US" sz="2800" dirty="0" err="1">
                <a:solidFill>
                  <a:srgbClr val="FFFF00"/>
                </a:solidFill>
                <a:latin typeface="Times New Roman" panose="02020603050405020304" pitchFamily="18" charset="0"/>
                <a:cs typeface="Times New Roman" panose="02020603050405020304" pitchFamily="18" charset="0"/>
              </a:rPr>
              <a:t>promyelocytic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leukaemia</a:t>
            </a:r>
            <a:r>
              <a:rPr lang="en-US" sz="2800" dirty="0">
                <a:solidFill>
                  <a:srgbClr val="FFFF00"/>
                </a:solidFill>
                <a:latin typeface="Times New Roman" panose="02020603050405020304" pitchFamily="18" charset="0"/>
                <a:cs typeface="Times New Roman" panose="02020603050405020304" pitchFamily="18" charset="0"/>
              </a:rPr>
              <a:t>).</a:t>
            </a:r>
          </a:p>
          <a:p>
            <a:pPr algn="just">
              <a:spcBef>
                <a:spcPts val="0"/>
              </a:spcBef>
              <a:spcAft>
                <a:spcPts val="450"/>
              </a:spcAft>
              <a:buFont typeface="Arial" panose="020B0604020202020204" pitchFamily="34" charset="0"/>
              <a:buChar char="•"/>
            </a:pPr>
            <a:r>
              <a:rPr lang="en-US" sz="2800" dirty="0" smtClean="0">
                <a:solidFill>
                  <a:srgbClr val="FFFF00"/>
                </a:solidFill>
                <a:latin typeface="Times New Roman" panose="02020603050405020304" pitchFamily="18" charset="0"/>
                <a:cs typeface="Times New Roman" panose="02020603050405020304" pitchFamily="18" charset="0"/>
              </a:rPr>
              <a:t>Clotting </a:t>
            </a:r>
            <a:r>
              <a:rPr lang="en-US" sz="2800" dirty="0">
                <a:solidFill>
                  <a:srgbClr val="FFFF00"/>
                </a:solidFill>
                <a:latin typeface="Times New Roman" panose="02020603050405020304" pitchFamily="18" charset="0"/>
                <a:cs typeface="Times New Roman" panose="02020603050405020304" pitchFamily="18" charset="0"/>
              </a:rPr>
              <a:t>cascade may be activated in various ways; namely:</a:t>
            </a:r>
          </a:p>
          <a:p>
            <a:pPr marL="642938" lvl="1" indent="-342900" algn="just">
              <a:spcBef>
                <a:spcPts val="0"/>
              </a:spcBef>
              <a:buFont typeface="+mj-lt"/>
              <a:buAutoNum type="arabicParenR"/>
            </a:pPr>
            <a:r>
              <a:rPr lang="en-US" dirty="0">
                <a:solidFill>
                  <a:srgbClr val="FFFF00"/>
                </a:solidFill>
                <a:latin typeface="Times New Roman" panose="02020603050405020304" pitchFamily="18" charset="0"/>
                <a:cs typeface="Times New Roman" panose="02020603050405020304" pitchFamily="18" charset="0"/>
              </a:rPr>
              <a:t>by the release of TF from damaged tissues</a:t>
            </a:r>
          </a:p>
          <a:p>
            <a:pPr marL="642938" lvl="1" indent="-342900" algn="just">
              <a:spcBef>
                <a:spcPts val="0"/>
              </a:spcBef>
              <a:buFont typeface="+mj-lt"/>
              <a:buAutoNum type="arabicParenR"/>
            </a:pPr>
            <a:r>
              <a:rPr lang="en-US" dirty="0">
                <a:solidFill>
                  <a:srgbClr val="FFFF00"/>
                </a:solidFill>
                <a:latin typeface="Times New Roman" panose="02020603050405020304" pitchFamily="18" charset="0"/>
                <a:cs typeface="Times New Roman" panose="02020603050405020304" pitchFamily="18" charset="0"/>
              </a:rPr>
              <a:t>by damage to endothelial cells</a:t>
            </a:r>
          </a:p>
          <a:p>
            <a:pPr marL="642938" lvl="1" indent="-342900" algn="just">
              <a:spcBef>
                <a:spcPts val="0"/>
              </a:spcBef>
              <a:spcAft>
                <a:spcPts val="450"/>
              </a:spcAft>
              <a:buFont typeface="+mj-lt"/>
              <a:buAutoNum type="arabicParenR"/>
            </a:pPr>
            <a:r>
              <a:rPr lang="en-US" dirty="0">
                <a:solidFill>
                  <a:srgbClr val="FFFF00"/>
                </a:solidFill>
                <a:latin typeface="Times New Roman" panose="02020603050405020304" pitchFamily="18" charset="0"/>
                <a:cs typeface="Times New Roman" panose="02020603050405020304" pitchFamily="18" charset="0"/>
              </a:rPr>
              <a:t>by abnormal activators of </a:t>
            </a:r>
            <a:r>
              <a:rPr lang="en-US" dirty="0" smtClean="0">
                <a:solidFill>
                  <a:srgbClr val="FFFF00"/>
                </a:solidFill>
                <a:latin typeface="Times New Roman" panose="02020603050405020304" pitchFamily="18" charset="0"/>
                <a:cs typeface="Times New Roman" panose="02020603050405020304" pitchFamily="18" charset="0"/>
              </a:rPr>
              <a:t>coagulation</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57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544"/>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23528" y="764704"/>
            <a:ext cx="8424936" cy="4968552"/>
          </a:xfrm>
        </p:spPr>
        <p:txBody>
          <a:bodyPr>
            <a:noAutofit/>
          </a:bodyPr>
          <a:lstStyle/>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Activation of the cascade leads to the generation and dissemination of large amounts of thrombin in the circulation, the activation of platelets and the formation of intravascular </a:t>
            </a:r>
            <a:r>
              <a:rPr lang="en-US" sz="2800" dirty="0" err="1">
                <a:solidFill>
                  <a:srgbClr val="FFFF00"/>
                </a:solidFill>
                <a:latin typeface="Times New Roman" panose="02020603050405020304" pitchFamily="18" charset="0"/>
                <a:cs typeface="Times New Roman" panose="02020603050405020304" pitchFamily="18" charset="0"/>
              </a:rPr>
              <a:t>microthrombi</a:t>
            </a:r>
            <a:r>
              <a:rPr lang="en-US" sz="2800" dirty="0">
                <a:solidFill>
                  <a:srgbClr val="FFFF00"/>
                </a:solidFill>
                <a:latin typeface="Times New Roman" panose="02020603050405020304" pitchFamily="18" charset="0"/>
                <a:cs typeface="Times New Roman" panose="02020603050405020304" pitchFamily="18" charset="0"/>
              </a:rPr>
              <a:t>.</a:t>
            </a:r>
          </a:p>
          <a:p>
            <a:pPr algn="just">
              <a:spcBef>
                <a:spcPts val="0"/>
              </a:spcBef>
              <a:spcAft>
                <a:spcPts val="450"/>
              </a:spcAft>
              <a:buFont typeface="Arial" panose="020B0604020202020204" pitchFamily="34" charset="0"/>
              <a:buChar char="•"/>
            </a:pPr>
            <a:r>
              <a:rPr lang="en-US" sz="2800" dirty="0" smtClean="0">
                <a:solidFill>
                  <a:srgbClr val="FFFF00"/>
                </a:solidFill>
                <a:latin typeface="Times New Roman" panose="02020603050405020304" pitchFamily="18" charset="0"/>
                <a:cs typeface="Times New Roman" panose="02020603050405020304" pitchFamily="18" charset="0"/>
              </a:rPr>
              <a:t>As </a:t>
            </a:r>
            <a:r>
              <a:rPr lang="en-US" sz="2800" dirty="0">
                <a:solidFill>
                  <a:srgbClr val="FFFF00"/>
                </a:solidFill>
                <a:latin typeface="Times New Roman" panose="02020603050405020304" pitchFamily="18" charset="0"/>
                <a:cs typeface="Times New Roman" panose="02020603050405020304" pitchFamily="18" charset="0"/>
              </a:rPr>
              <a:t>a consequence of the fibrin formation, the fibrinolytic mechanism is activated, resulting in high concentrations of FDPs, including D-dimers. This leads to further </a:t>
            </a:r>
            <a:r>
              <a:rPr lang="en-US" sz="2800" dirty="0" err="1">
                <a:solidFill>
                  <a:srgbClr val="FFFF00"/>
                </a:solidFill>
                <a:latin typeface="Times New Roman" panose="02020603050405020304" pitchFamily="18" charset="0"/>
                <a:cs typeface="Times New Roman" panose="02020603050405020304" pitchFamily="18" charset="0"/>
              </a:rPr>
              <a:t>haemostatic</a:t>
            </a:r>
            <a:r>
              <a:rPr lang="en-US" sz="2800" dirty="0">
                <a:solidFill>
                  <a:srgbClr val="FFFF00"/>
                </a:solidFill>
                <a:latin typeface="Times New Roman" panose="02020603050405020304" pitchFamily="18" charset="0"/>
                <a:cs typeface="Times New Roman" panose="02020603050405020304" pitchFamily="18" charset="0"/>
              </a:rPr>
              <a:t> impairment, since FDPs inhibit fibrin clot formation by interfering with the polymerization of the fibrin monomer. FDPs also interfere with the aggregation of platelets</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2657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544"/>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23528" y="836712"/>
            <a:ext cx="8424936" cy="4032448"/>
          </a:xfrm>
        </p:spPr>
        <p:txBody>
          <a:bodyPr>
            <a:noAutofit/>
          </a:bodyPr>
          <a:lstStyle/>
          <a:p>
            <a:pPr algn="just">
              <a:spcBef>
                <a:spcPts val="0"/>
              </a:spcBef>
              <a:spcAft>
                <a:spcPts val="450"/>
              </a:spcAft>
              <a:buFont typeface="Arial" panose="020B0604020202020204" pitchFamily="34" charset="0"/>
              <a:buChar char="•"/>
            </a:pPr>
            <a:r>
              <a:rPr lang="en-US" sz="2800" dirty="0">
                <a:solidFill>
                  <a:srgbClr val="FFFF00"/>
                </a:solidFill>
                <a:latin typeface="Times New Roman" panose="02020603050405020304" pitchFamily="18" charset="0"/>
                <a:cs typeface="Times New Roman" panose="02020603050405020304" pitchFamily="18" charset="0"/>
              </a:rPr>
              <a:t>The </a:t>
            </a:r>
            <a:r>
              <a:rPr lang="en-US" sz="2800" dirty="0" err="1">
                <a:solidFill>
                  <a:srgbClr val="FFFF00"/>
                </a:solidFill>
                <a:latin typeface="Times New Roman" panose="02020603050405020304" pitchFamily="18" charset="0"/>
                <a:cs typeface="Times New Roman" panose="02020603050405020304" pitchFamily="18" charset="0"/>
              </a:rPr>
              <a:t>haemorrhagic</a:t>
            </a:r>
            <a:r>
              <a:rPr lang="en-US" sz="2800" dirty="0">
                <a:solidFill>
                  <a:srgbClr val="FFFF00"/>
                </a:solidFill>
                <a:latin typeface="Times New Roman" panose="02020603050405020304" pitchFamily="18" charset="0"/>
                <a:cs typeface="Times New Roman" panose="02020603050405020304" pitchFamily="18" charset="0"/>
              </a:rPr>
              <a:t> manifestations may be so severe in acute DIC as to lead to death</a:t>
            </a:r>
          </a:p>
          <a:p>
            <a:pPr algn="just">
              <a:spcBef>
                <a:spcPts val="0"/>
              </a:spcBef>
              <a:spcAft>
                <a:spcPts val="450"/>
              </a:spcAft>
              <a:buFont typeface="Arial" panose="020B0604020202020204" pitchFamily="34" charset="0"/>
              <a:buChar char="•"/>
            </a:pPr>
            <a:r>
              <a:rPr lang="en-US" sz="2800" dirty="0" smtClean="0">
                <a:solidFill>
                  <a:srgbClr val="FFFF00"/>
                </a:solidFill>
                <a:latin typeface="Times New Roman" panose="02020603050405020304" pitchFamily="18" charset="0"/>
                <a:cs typeface="Times New Roman" panose="02020603050405020304" pitchFamily="18" charset="0"/>
              </a:rPr>
              <a:t>In </a:t>
            </a:r>
            <a:r>
              <a:rPr lang="en-US" sz="2800" dirty="0">
                <a:solidFill>
                  <a:srgbClr val="FFFF00"/>
                </a:solidFill>
                <a:latin typeface="Times New Roman" panose="02020603050405020304" pitchFamily="18" charset="0"/>
                <a:cs typeface="Times New Roman" panose="02020603050405020304" pitchFamily="18" charset="0"/>
              </a:rPr>
              <a:t>chronic DIC, the </a:t>
            </a:r>
            <a:r>
              <a:rPr lang="en-US" sz="2800" dirty="0" err="1">
                <a:solidFill>
                  <a:srgbClr val="FFFF00"/>
                </a:solidFill>
                <a:latin typeface="Times New Roman" panose="02020603050405020304" pitchFamily="18" charset="0"/>
                <a:cs typeface="Times New Roman" panose="02020603050405020304" pitchFamily="18" charset="0"/>
              </a:rPr>
              <a:t>haemorrhagic</a:t>
            </a:r>
            <a:r>
              <a:rPr lang="en-US" sz="2800" dirty="0">
                <a:solidFill>
                  <a:srgbClr val="FFFF00"/>
                </a:solidFill>
                <a:latin typeface="Times New Roman" panose="02020603050405020304" pitchFamily="18" charset="0"/>
                <a:cs typeface="Times New Roman" panose="02020603050405020304" pitchFamily="18" charset="0"/>
              </a:rPr>
              <a:t> tendency may be mild or moderate. However, some patients with chronic DIC are asymptomatic because the activation of the clotting and fibrinolytic systems is finely balanced and the production of clotting factors and platelets is sufficiently increased to compensate for their increased consumption.</a:t>
            </a:r>
          </a:p>
        </p:txBody>
      </p:sp>
    </p:spTree>
    <p:extLst>
      <p:ext uri="{BB962C8B-B14F-4D97-AF65-F5344CB8AC3E}">
        <p14:creationId xmlns:p14="http://schemas.microsoft.com/office/powerpoint/2010/main" val="10898069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260648"/>
            <a:ext cx="6571060" cy="72008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Diagnosis</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32694" y="1268760"/>
            <a:ext cx="8424936" cy="4536504"/>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The investigations of value in the diagnosis of acute or chronic DIC are as follows:</a:t>
            </a:r>
          </a:p>
          <a:p>
            <a:pPr algn="just">
              <a:spcBef>
                <a:spcPts val="0"/>
              </a:spcBef>
              <a:spcAft>
                <a:spcPts val="450"/>
              </a:spcAft>
            </a:pPr>
            <a:r>
              <a:rPr lang="en-US" sz="2800" i="1" dirty="0">
                <a:solidFill>
                  <a:srgbClr val="FFFF00"/>
                </a:solidFill>
                <a:latin typeface="Times New Roman" panose="02020603050405020304" pitchFamily="18" charset="0"/>
                <a:cs typeface="Times New Roman" panose="02020603050405020304" pitchFamily="18" charset="0"/>
              </a:rPr>
              <a:t>The platelet count</a:t>
            </a:r>
            <a:r>
              <a:rPr lang="en-US" sz="2800" dirty="0">
                <a:solidFill>
                  <a:srgbClr val="FFFF00"/>
                </a:solidFill>
                <a:latin typeface="Times New Roman" panose="02020603050405020304" pitchFamily="18" charset="0"/>
                <a:cs typeface="Times New Roman" panose="02020603050405020304" pitchFamily="18" charset="0"/>
              </a:rPr>
              <a:t>: Platelets become enmeshed in the fibrin clots on the vascular endothelium and thrombocytopenia is an early and common sign.</a:t>
            </a:r>
          </a:p>
          <a:p>
            <a:pPr algn="just">
              <a:spcBef>
                <a:spcPts val="0"/>
              </a:spcBef>
              <a:spcAft>
                <a:spcPts val="450"/>
              </a:spcAft>
            </a:pPr>
            <a:r>
              <a:rPr lang="en-US" sz="2800" i="1" dirty="0">
                <a:solidFill>
                  <a:srgbClr val="FFFF00"/>
                </a:solidFill>
                <a:latin typeface="Times New Roman" panose="02020603050405020304" pitchFamily="18" charset="0"/>
                <a:cs typeface="Times New Roman" panose="02020603050405020304" pitchFamily="18" charset="0"/>
              </a:rPr>
              <a:t>The APTT and the PT</a:t>
            </a:r>
            <a:r>
              <a:rPr lang="en-US" sz="2800" dirty="0">
                <a:solidFill>
                  <a:srgbClr val="FFFF00"/>
                </a:solidFill>
                <a:latin typeface="Times New Roman" panose="02020603050405020304" pitchFamily="18" charset="0"/>
                <a:cs typeface="Times New Roman" panose="02020603050405020304" pitchFamily="18" charset="0"/>
              </a:rPr>
              <a:t>: These are usually prolonged, due to the depletion of clotting factors, especially in acute DIC.</a:t>
            </a:r>
          </a:p>
          <a:p>
            <a:pPr algn="just">
              <a:spcBef>
                <a:spcPts val="0"/>
              </a:spcBef>
              <a:spcAft>
                <a:spcPts val="450"/>
              </a:spcAft>
            </a:pPr>
            <a:r>
              <a:rPr lang="en-US" sz="2800" i="1" dirty="0">
                <a:solidFill>
                  <a:srgbClr val="FFFF00"/>
                </a:solidFill>
                <a:latin typeface="Times New Roman" panose="02020603050405020304" pitchFamily="18" charset="0"/>
                <a:cs typeface="Times New Roman" panose="02020603050405020304" pitchFamily="18" charset="0"/>
              </a:rPr>
              <a:t>The fibrinogen concentration</a:t>
            </a:r>
            <a:r>
              <a:rPr lang="en-US" sz="2800" dirty="0">
                <a:solidFill>
                  <a:srgbClr val="FFFF00"/>
                </a:solidFill>
                <a:latin typeface="Times New Roman" panose="02020603050405020304" pitchFamily="18" charset="0"/>
                <a:cs typeface="Times New Roman" panose="02020603050405020304" pitchFamily="18" charset="0"/>
              </a:rPr>
              <a:t>: This is reduced.</a:t>
            </a:r>
          </a:p>
          <a:p>
            <a:pPr algn="just">
              <a:spcBef>
                <a:spcPts val="0"/>
              </a:spcBef>
              <a:spcAft>
                <a:spcPts val="450"/>
              </a:spcAft>
            </a:pP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745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9552" y="116632"/>
            <a:ext cx="7772400" cy="371128"/>
          </a:xfrm>
        </p:spPr>
        <p:txBody>
          <a:bodyPr/>
          <a:lstStyle/>
          <a:p>
            <a:pPr algn="l"/>
            <a:r>
              <a:rPr lang="en-US" sz="2600" b="1" i="1" dirty="0">
                <a:solidFill>
                  <a:schemeClr val="accent3"/>
                </a:solidFill>
                <a:latin typeface="Times New Roman" panose="02020603050405020304" pitchFamily="18" charset="0"/>
                <a:cs typeface="Times New Roman" panose="02020603050405020304" pitchFamily="18" charset="0"/>
              </a:rPr>
              <a:t>cont’d…</a:t>
            </a:r>
          </a:p>
        </p:txBody>
      </p:sp>
      <p:sp>
        <p:nvSpPr>
          <p:cNvPr id="4" name="Content Placeholder 2"/>
          <p:cNvSpPr>
            <a:spLocks noGrp="1"/>
          </p:cNvSpPr>
          <p:nvPr>
            <p:ph idx="1"/>
          </p:nvPr>
        </p:nvSpPr>
        <p:spPr>
          <a:xfrm>
            <a:off x="395536" y="1124744"/>
            <a:ext cx="8280920" cy="4104456"/>
          </a:xfrm>
        </p:spPr>
        <p:txBody>
          <a:bodyPr>
            <a:noAutofit/>
          </a:bodyPr>
          <a:lstStyle/>
          <a:p>
            <a:pPr algn="just">
              <a:spcBef>
                <a:spcPts val="0"/>
              </a:spcBef>
              <a:spcAft>
                <a:spcPts val="450"/>
              </a:spcAft>
            </a:pPr>
            <a:r>
              <a:rPr lang="en-US" sz="2800" i="1" dirty="0">
                <a:solidFill>
                  <a:srgbClr val="FFFF00"/>
                </a:solidFill>
                <a:latin typeface="Times New Roman" panose="02020603050405020304" pitchFamily="18" charset="0"/>
                <a:cs typeface="Times New Roman" panose="02020603050405020304" pitchFamily="18" charset="0"/>
              </a:rPr>
              <a:t>The thrombin time</a:t>
            </a:r>
            <a:r>
              <a:rPr lang="en-US" sz="2800" dirty="0">
                <a:solidFill>
                  <a:srgbClr val="FFFF00"/>
                </a:solidFill>
                <a:latin typeface="Times New Roman" panose="02020603050405020304" pitchFamily="18" charset="0"/>
                <a:cs typeface="Times New Roman" panose="02020603050405020304" pitchFamily="18" charset="0"/>
              </a:rPr>
              <a:t>: This may be prolonged due to a combination of a low fibrinogen and excessive amounts of FDPs.</a:t>
            </a:r>
          </a:p>
          <a:p>
            <a:pPr algn="just">
              <a:spcBef>
                <a:spcPts val="0"/>
              </a:spcBef>
              <a:spcAft>
                <a:spcPts val="450"/>
              </a:spcAft>
            </a:pPr>
            <a:r>
              <a:rPr lang="en-US" sz="2800" i="1" dirty="0" smtClean="0">
                <a:solidFill>
                  <a:srgbClr val="FFFF00"/>
                </a:solidFill>
                <a:latin typeface="Times New Roman" panose="02020603050405020304" pitchFamily="18" charset="0"/>
                <a:cs typeface="Times New Roman" panose="02020603050405020304" pitchFamily="18" charset="0"/>
              </a:rPr>
              <a:t>Estimation </a:t>
            </a:r>
            <a:r>
              <a:rPr lang="en-US" sz="2800" i="1" dirty="0">
                <a:solidFill>
                  <a:srgbClr val="FFFF00"/>
                </a:solidFill>
                <a:latin typeface="Times New Roman" panose="02020603050405020304" pitchFamily="18" charset="0"/>
                <a:cs typeface="Times New Roman" panose="02020603050405020304" pitchFamily="18" charset="0"/>
              </a:rPr>
              <a:t>of FDPs using the D-dimer assay</a:t>
            </a:r>
            <a:r>
              <a:rPr lang="en-US" sz="2800" dirty="0">
                <a:solidFill>
                  <a:srgbClr val="FFFF00"/>
                </a:solidFill>
                <a:latin typeface="Times New Roman" panose="02020603050405020304" pitchFamily="18" charset="0"/>
                <a:cs typeface="Times New Roman" panose="02020603050405020304" pitchFamily="18" charset="0"/>
              </a:rPr>
              <a:t>: FDPs including D-dimers are increased. D-dimers can be detected by rapid immunological tests in which latex particles coated with monoclonal antibody directed against D-dimer are agglutinated by D-dimers present in plasma.</a:t>
            </a:r>
            <a:endParaRPr lang="en-US" sz="2800" i="1" dirty="0">
              <a:solidFill>
                <a:srgbClr val="FFFF00"/>
              </a:solidFill>
              <a:latin typeface="Times New Roman" panose="02020603050405020304" pitchFamily="18" charset="0"/>
              <a:cs typeface="Times New Roman" panose="02020603050405020304" pitchFamily="18" charset="0"/>
            </a:endParaRPr>
          </a:p>
          <a:p>
            <a:pPr algn="just">
              <a:spcBef>
                <a:spcPts val="0"/>
              </a:spcBef>
              <a:spcAft>
                <a:spcPts val="450"/>
              </a:spcAft>
            </a:pP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243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300" y="188640"/>
            <a:ext cx="6571060" cy="84013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Treatment</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467544" y="1556792"/>
            <a:ext cx="8136904" cy="2880320"/>
          </a:xfrm>
        </p:spPr>
        <p:txBody>
          <a:bodyPr>
            <a:noAutofit/>
          </a:bodyPr>
          <a:lstStyle/>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Treatment is aimed at preventing further coagulation by removal of the initiating cause.</a:t>
            </a:r>
          </a:p>
          <a:p>
            <a:pPr algn="just">
              <a:spcBef>
                <a:spcPts val="0"/>
              </a:spcBef>
              <a:spcAft>
                <a:spcPts val="450"/>
              </a:spcAft>
              <a:buFont typeface="Wingdings" panose="05000000000000000000" pitchFamily="2" charset="2"/>
              <a:buChar char="Ø"/>
            </a:pPr>
            <a:r>
              <a:rPr lang="en-US" sz="2800" dirty="0">
                <a:solidFill>
                  <a:srgbClr val="FFFF00"/>
                </a:solidFill>
                <a:latin typeface="Times New Roman" panose="02020603050405020304" pitchFamily="18" charset="0"/>
                <a:cs typeface="Times New Roman" panose="02020603050405020304" pitchFamily="18" charset="0"/>
              </a:rPr>
              <a:t>Supported with transfusions of blood, fresh-frozen plasma and platelet concentrates in order to restore blood volume and replace clotting factors and platelets.</a:t>
            </a:r>
          </a:p>
          <a:p>
            <a:pPr algn="just">
              <a:spcBef>
                <a:spcPts val="0"/>
              </a:spcBef>
              <a:spcAft>
                <a:spcPts val="450"/>
              </a:spcAft>
            </a:pP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288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300" y="404664"/>
            <a:ext cx="6571060" cy="840130"/>
          </a:xfrm>
        </p:spPr>
        <p:txBody>
          <a:bodyPr/>
          <a:lstStyle/>
          <a:p>
            <a:pPr>
              <a:spcAft>
                <a:spcPts val="450"/>
              </a:spcAft>
            </a:pPr>
            <a:r>
              <a:rPr lang="en-US" sz="3200" b="1" dirty="0" smtClean="0">
                <a:solidFill>
                  <a:schemeClr val="accent3"/>
                </a:solidFill>
                <a:latin typeface="Times New Roman" panose="02020603050405020304" pitchFamily="18" charset="0"/>
                <a:cs typeface="Times New Roman" panose="02020603050405020304" pitchFamily="18" charset="0"/>
              </a:rPr>
              <a:t>Acquired </a:t>
            </a:r>
            <a:r>
              <a:rPr lang="en-US" sz="3200" b="1" dirty="0" err="1" smtClean="0">
                <a:solidFill>
                  <a:schemeClr val="accent3"/>
                </a:solidFill>
                <a:latin typeface="Times New Roman" panose="02020603050405020304" pitchFamily="18" charset="0"/>
                <a:cs typeface="Times New Roman" panose="02020603050405020304" pitchFamily="18" charset="0"/>
              </a:rPr>
              <a:t>haemophilia</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539552" y="1700808"/>
            <a:ext cx="8064896" cy="2736304"/>
          </a:xfrm>
        </p:spPr>
        <p:txBody>
          <a:bodyPr>
            <a:noAutofit/>
          </a:bodyPr>
          <a:lstStyle/>
          <a:p>
            <a:pPr marL="0" indent="0" algn="just">
              <a:spcBef>
                <a:spcPts val="0"/>
              </a:spcBef>
              <a:spcAft>
                <a:spcPts val="450"/>
              </a:spcAft>
              <a:buNone/>
            </a:pPr>
            <a:r>
              <a:rPr lang="en-US" sz="2800" dirty="0">
                <a:solidFill>
                  <a:srgbClr val="FFFF00"/>
                </a:solidFill>
                <a:latin typeface="Times New Roman" panose="02020603050405020304" pitchFamily="18" charset="0"/>
                <a:cs typeface="Times New Roman" panose="02020603050405020304" pitchFamily="18" charset="0"/>
              </a:rPr>
              <a:t>A rare but devastating acquired bleeding disorder is due to autoantibody-mediated factor VIII deficiency. It can occur in either sex, is more common in the elderly and has a high mortality. It is treated with ‘bypassing agents’ such as recombinant factor </a:t>
            </a:r>
            <a:r>
              <a:rPr lang="en-US" sz="2800" dirty="0" err="1">
                <a:solidFill>
                  <a:srgbClr val="FFFF00"/>
                </a:solidFill>
                <a:latin typeface="Times New Roman" panose="02020603050405020304" pitchFamily="18" charset="0"/>
                <a:cs typeface="Times New Roman" panose="02020603050405020304" pitchFamily="18" charset="0"/>
              </a:rPr>
              <a:t>VIIa</a:t>
            </a:r>
            <a:r>
              <a:rPr lang="en-US" sz="2800" dirty="0">
                <a:solidFill>
                  <a:srgbClr val="FFFF00"/>
                </a:solidFill>
                <a:latin typeface="Times New Roman" panose="02020603050405020304" pitchFamily="18" charset="0"/>
                <a:cs typeface="Times New Roman" panose="02020603050405020304" pitchFamily="18" charset="0"/>
              </a:rPr>
              <a:t> or FEIBA and immune suppression.</a:t>
            </a:r>
          </a:p>
        </p:txBody>
      </p:sp>
    </p:spTree>
    <p:extLst>
      <p:ext uri="{BB962C8B-B14F-4D97-AF65-F5344CB8AC3E}">
        <p14:creationId xmlns:p14="http://schemas.microsoft.com/office/powerpoint/2010/main" val="169412795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10962</TotalTime>
  <Words>4087</Words>
  <Application>Microsoft Office PowerPoint</Application>
  <PresentationFormat>On-screen Show (4:3)</PresentationFormat>
  <Paragraphs>438</Paragraphs>
  <Slides>134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134</vt:i4>
      </vt:variant>
    </vt:vector>
  </HeadingPairs>
  <TitlesOfParts>
    <vt:vector size="140" baseType="lpstr">
      <vt:lpstr>Arial</vt:lpstr>
      <vt:lpstr>Calibri</vt:lpstr>
      <vt:lpstr>Script MT Bold</vt:lpstr>
      <vt:lpstr>Times New Roman</vt:lpstr>
      <vt:lpstr>Wingdings</vt:lpstr>
      <vt:lpstr>Default Design</vt:lpstr>
      <vt:lpstr>BLEEDING DISORDERS   BY:</vt:lpstr>
      <vt:lpstr>LEARNING OBJECTIVES</vt:lpstr>
      <vt:lpstr>cont’d…</vt:lpstr>
      <vt:lpstr>cont’d…</vt:lpstr>
      <vt:lpstr>Normal Haemostasis</vt:lpstr>
      <vt:lpstr>PowerPoint Presentation</vt:lpstr>
      <vt:lpstr>PowerPoint Presentation</vt:lpstr>
      <vt:lpstr>PowerPoint Presentation</vt:lpstr>
      <vt:lpstr>PowerPoint Presentation</vt:lpstr>
      <vt:lpstr>Normal coagulation mechanism</vt:lpstr>
      <vt:lpstr>PowerPoint Presentation</vt:lpstr>
      <vt:lpstr>PowerPoint Presentation</vt:lpstr>
      <vt:lpstr>The fibrinolytic mechanism</vt:lpstr>
      <vt:lpstr>PowerPoint Presentation</vt:lpstr>
      <vt:lpstr>Tests for clotting defects</vt:lpstr>
      <vt:lpstr>cont’d…</vt:lpstr>
      <vt:lpstr>Congenital coagulation disorders</vt:lpstr>
      <vt:lpstr>Haemophilia A (factor VIII deficiency)</vt:lpstr>
      <vt:lpstr>THE BLEEDING DISORDERS INCLUDE</vt:lpstr>
      <vt:lpstr>HEREDITARY COAGULATION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INHERITED COAGULATION DISORDERS</vt:lpstr>
      <vt:lpstr>PowerPoint Presentation</vt:lpstr>
      <vt:lpstr>CLINICAL FEATURES OF HAEMOPHILIA</vt:lpstr>
      <vt:lpstr>PowerPoint Presentation</vt:lpstr>
      <vt:lpstr>Detection of carriers and antenatal diagnosis</vt:lpstr>
      <vt:lpstr>Clinical features</vt:lpstr>
      <vt:lpstr>cont’d…</vt:lpstr>
      <vt:lpstr>PowerPoint Presentation</vt:lpstr>
      <vt:lpstr>PowerPoint Presentation</vt:lpstr>
      <vt:lpst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of Haemophilia</vt:lpstr>
      <vt:lpstr>cont’d…</vt:lpstr>
      <vt:lpstr>Deficiency of other clotting factors</vt:lpstr>
      <vt:lpstr>Acquired coagulation disorders</vt:lpstr>
      <vt:lpstr>Haemophilia B (Factor IX  deficiency, Christmas disease)</vt:lpstr>
      <vt:lpstr>PowerPoint Presentation</vt:lpstr>
      <vt:lpstr>PowerPoint Presentation</vt:lpstr>
      <vt:lpstr>Genetics, prevalence and biochemistry</vt:lpstr>
      <vt:lpstr>cont’d…</vt:lpstr>
      <vt:lpstr>The Abnormalities in  Von Willebrand Disease</vt:lpstr>
      <vt:lpstr>PowerPoint Presentation</vt:lpstr>
      <vt:lpstr>PowerPoint Presentation</vt:lpstr>
      <vt:lpstr>PowerPoint Presentation</vt:lpstr>
      <vt:lpstr>Von Willebrand disease</vt:lpstr>
      <vt:lpstr>cont’d…</vt:lpstr>
      <vt:lpstr>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 XIII DEFICIENCY</vt:lpstr>
      <vt:lpstr>PowerPoint Presentation</vt:lpstr>
      <vt:lpstr>PowerPoint Presentation</vt:lpstr>
      <vt:lpstr>PowerPoint Presentation</vt:lpstr>
      <vt:lpstr>PowerPoint Presentation</vt:lpstr>
      <vt:lpstr>PowerPoint Presentation</vt:lpstr>
      <vt:lpstr> LABORATORY DIAGNOSIS OF  FACTOR XIII DEFICIENCY </vt:lpstr>
      <vt:lpstr>ACQUIRED COAGULATION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Disseminated intravascular  coagulation (DIC)</vt:lpstr>
      <vt:lpstr>cont’d…</vt:lpstr>
      <vt:lpstr>cont’d…</vt:lpstr>
      <vt:lpstr>cont’d…</vt:lpstr>
      <vt:lpstr>Diagnosis</vt:lpstr>
      <vt:lpstr>cont’d…</vt:lpstr>
      <vt:lpstr>Treatment</vt:lpstr>
      <vt:lpstr>Acquired haemophilia</vt:lpstr>
      <vt:lpstr>Anticoagulant drugs</vt:lpstr>
      <vt:lpstr>Heparin</vt:lpstr>
      <vt:lpstr>cont’d…</vt:lpstr>
      <vt:lpstr>cont’d…</vt:lpstr>
      <vt:lpstr>cont’d…</vt:lpstr>
      <vt:lpstr>Warfarin sodium</vt:lpstr>
      <vt:lpstr>cont’d…</vt:lpstr>
      <vt:lpstr>Direct oral thrombin inhibitors and direct oral Xa inhibitors</vt:lpstr>
      <vt:lpstr>Investigation of a patient  with abnormal bleeding</vt:lpstr>
      <vt:lpstr>cont’d…</vt:lpstr>
      <vt:lpstr>Natural anticoagulant mechanisms and the prothrombotic state (thrombophilia)</vt:lpstr>
      <vt:lpstr>PowerPoint Presentation</vt:lpstr>
      <vt:lpstr>The antiphospholipid syndrome</vt:lpstr>
      <vt:lpstr>cont’d…</vt:lpstr>
      <vt:lpstr>PowerPoint Presentation</vt:lpstr>
      <vt:lpstr>PowerPoint Presentation</vt:lpstr>
      <vt:lpstr>PowerPoint Presentation</vt:lpstr>
      <vt:lpstr>Haemostasis tests: typical results in acquired bleeding disorders</vt:lpstr>
      <vt:lpstr>Screening Tests of Hemostasis</vt:lpstr>
      <vt:lpstr>Indications for the use of fresh frozen plasma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kkuh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Obstructive Biliary Tract Diseases</dc:title>
  <dc:creator>mA200</dc:creator>
  <cp:lastModifiedBy>Chieny O. Genuino</cp:lastModifiedBy>
  <cp:revision>552</cp:revision>
  <dcterms:created xsi:type="dcterms:W3CDTF">2004-01-06T09:00:22Z</dcterms:created>
  <dcterms:modified xsi:type="dcterms:W3CDTF">2017-01-05T09:08:13Z</dcterms:modified>
</cp:coreProperties>
</file>