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307" r:id="rId2"/>
    <p:sldId id="305" r:id="rId3"/>
    <p:sldId id="306" r:id="rId4"/>
    <p:sldId id="319" r:id="rId5"/>
    <p:sldId id="316" r:id="rId6"/>
    <p:sldId id="296" r:id="rId7"/>
    <p:sldId id="297" r:id="rId8"/>
    <p:sldId id="302" r:id="rId9"/>
    <p:sldId id="303" r:id="rId10"/>
    <p:sldId id="271" r:id="rId11"/>
    <p:sldId id="270" r:id="rId12"/>
    <p:sldId id="274" r:id="rId13"/>
    <p:sldId id="275" r:id="rId14"/>
    <p:sldId id="279" r:id="rId15"/>
    <p:sldId id="266" r:id="rId16"/>
    <p:sldId id="311" r:id="rId17"/>
    <p:sldId id="312" r:id="rId18"/>
    <p:sldId id="313" r:id="rId19"/>
    <p:sldId id="314" r:id="rId20"/>
    <p:sldId id="31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01" autoAdjust="0"/>
    <p:restoredTop sz="94660"/>
  </p:normalViewPr>
  <p:slideViewPr>
    <p:cSldViewPr>
      <p:cViewPr varScale="1">
        <p:scale>
          <a:sx n="95" d="100"/>
          <a:sy n="95" d="100"/>
        </p:scale>
        <p:origin x="-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1F9D7-FACE-4A2C-88DB-F1BD9D4CE04D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ADC05-7970-486C-822D-9EFD238FC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39781-CC06-440E-8AF5-8FA61422357B}" type="slidenum">
              <a:rPr lang="en-US"/>
              <a:pPr>
                <a:defRPr/>
              </a:pPr>
              <a:t>‹#›</a:t>
            </a:fld>
            <a:r>
              <a:rPr lang="en-US"/>
              <a:t> Morphology of  Malaria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27499E-A4C9-496F-B58D-C39A6C1D342F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sabatinelli-g/collect/who/archives/HASH01b5/023bc76f/bbf4ec98/0dff.dir/p20d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sabatinelli-g/collect/who/archives/HASH01b5/023bc76f/bbf4ec98/0dff.dir/p20d.jpg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2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1920" y="1628800"/>
            <a:ext cx="324036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PRACTICAL ON BLOOD PARASITES</a:t>
            </a:r>
            <a:endParaRPr lang="ar-SA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B1DBC00-205E-4D8F-8978-A628665802A1}" type="slidenum">
              <a:rPr lang="en-US"/>
              <a:pPr/>
              <a:t>10</a:t>
            </a:fld>
            <a:r>
              <a:rPr lang="en-US"/>
              <a:t> Morphology of  Malaria 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470525" y="5054600"/>
            <a:ext cx="29749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3.  Gametocyte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384425" y="593725"/>
            <a:ext cx="477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ahoma" pitchFamily="34" charset="0"/>
              </a:rPr>
              <a:t>   The Malaria Parasite</a:t>
            </a:r>
            <a:endParaRPr lang="en-US" sz="3200" b="1" i="1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5329238" y="1816100"/>
            <a:ext cx="34210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Three developmental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stages seen in blood 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films:</a:t>
            </a:r>
          </a:p>
          <a:p>
            <a:pPr algn="l"/>
            <a:endParaRPr lang="en-US" sz="2400" b="1"/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5470525" y="3602038"/>
            <a:ext cx="22288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Tahoma" pitchFamily="34" charset="0"/>
              </a:rPr>
              <a:t>Trophozoite</a:t>
            </a:r>
          </a:p>
          <a:p>
            <a:pPr marL="457200" indent="-457200"/>
            <a:endParaRPr lang="en-US" sz="2400"/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5468938" y="4354513"/>
            <a:ext cx="17557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2.  Schizont</a:t>
            </a:r>
          </a:p>
          <a:p>
            <a:pPr marL="457200" indent="-457200"/>
            <a:endParaRPr lang="en-US" sz="2400"/>
          </a:p>
        </p:txBody>
      </p:sp>
      <p:sp>
        <p:nvSpPr>
          <p:cNvPr id="12296" name="Line 17"/>
          <p:cNvSpPr>
            <a:spLocks noChangeShapeType="1"/>
          </p:cNvSpPr>
          <p:nvPr/>
        </p:nvSpPr>
        <p:spPr bwMode="auto">
          <a:xfrm>
            <a:off x="139700" y="4373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693738" y="1436688"/>
            <a:ext cx="4508500" cy="2222500"/>
            <a:chOff x="437" y="905"/>
            <a:chExt cx="2840" cy="1400"/>
          </a:xfrm>
        </p:grpSpPr>
        <p:pic>
          <p:nvPicPr>
            <p:cNvPr id="12306" name="Picture 65" descr="Pfringsthn3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</a:blip>
            <a:srcRect l="43983" t="8565" r="14183" b="43964"/>
            <a:stretch>
              <a:fillRect/>
            </a:stretch>
          </p:blipFill>
          <p:spPr bwMode="auto">
            <a:xfrm>
              <a:off x="437" y="918"/>
              <a:ext cx="1402" cy="138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307" name="Picture 69" descr="Pvtrpthn12"/>
            <p:cNvPicPr>
              <a:picLocks noChangeAspect="1" noChangeArrowheads="1"/>
            </p:cNvPicPr>
            <p:nvPr/>
          </p:nvPicPr>
          <p:blipFill>
            <a:blip r:embed="rId3" cstate="print">
              <a:lum contrast="24000"/>
            </a:blip>
            <a:srcRect l="14349" t="13927" r="13899" b="14383"/>
            <a:stretch>
              <a:fillRect/>
            </a:stretch>
          </p:blipFill>
          <p:spPr bwMode="auto">
            <a:xfrm>
              <a:off x="1863" y="918"/>
              <a:ext cx="1414" cy="138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8" name="Text Box 59"/>
            <p:cNvSpPr txBox="1">
              <a:spLocks noChangeArrowheads="1"/>
            </p:cNvSpPr>
            <p:nvPr/>
          </p:nvSpPr>
          <p:spPr bwMode="auto">
            <a:xfrm>
              <a:off x="437" y="2189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09" name="Text Box 57"/>
            <p:cNvSpPr txBox="1">
              <a:spLocks noChangeArrowheads="1"/>
            </p:cNvSpPr>
            <p:nvPr/>
          </p:nvSpPr>
          <p:spPr bwMode="auto">
            <a:xfrm>
              <a:off x="1851" y="2189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10" name="Text Box 27"/>
            <p:cNvSpPr txBox="1">
              <a:spLocks noChangeArrowheads="1"/>
            </p:cNvSpPr>
            <p:nvPr/>
          </p:nvSpPr>
          <p:spPr bwMode="auto">
            <a:xfrm>
              <a:off x="1431" y="905"/>
              <a:ext cx="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Trophozoites</a:t>
              </a: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2938463" y="3690938"/>
            <a:ext cx="2263775" cy="2262187"/>
            <a:chOff x="1851" y="2325"/>
            <a:chExt cx="1426" cy="1425"/>
          </a:xfrm>
        </p:grpSpPr>
        <p:pic>
          <p:nvPicPr>
            <p:cNvPr id="12303" name="Picture 68" descr="Pfsinglemacrogamthn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30000"/>
            </a:blip>
            <a:srcRect l="9784" t="25359" r="8818" b="21262"/>
            <a:stretch>
              <a:fillRect/>
            </a:stretch>
          </p:blipFill>
          <p:spPr bwMode="auto">
            <a:xfrm>
              <a:off x="1863" y="2325"/>
              <a:ext cx="1414" cy="142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4" name="Text Box 58"/>
            <p:cNvSpPr txBox="1">
              <a:spLocks noChangeArrowheads="1"/>
            </p:cNvSpPr>
            <p:nvPr/>
          </p:nvSpPr>
          <p:spPr bwMode="auto">
            <a:xfrm>
              <a:off x="1851" y="3634"/>
              <a:ext cx="49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05" name="Text Box 29"/>
            <p:cNvSpPr txBox="1">
              <a:spLocks noChangeArrowheads="1"/>
            </p:cNvSpPr>
            <p:nvPr/>
          </p:nvSpPr>
          <p:spPr bwMode="auto">
            <a:xfrm>
              <a:off x="2279" y="2325"/>
              <a:ext cx="79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Gametocyte</a:t>
              </a:r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93738" y="3690938"/>
            <a:ext cx="2225675" cy="2262187"/>
            <a:chOff x="437" y="2325"/>
            <a:chExt cx="1402" cy="1425"/>
          </a:xfrm>
        </p:grpSpPr>
        <p:pic>
          <p:nvPicPr>
            <p:cNvPr id="12300" name="Picture 77" descr="Pfschzntthn2"/>
            <p:cNvPicPr>
              <a:picLocks noChangeAspect="1" noChangeArrowheads="1"/>
            </p:cNvPicPr>
            <p:nvPr/>
          </p:nvPicPr>
          <p:blipFill>
            <a:blip r:embed="rId5" cstate="print">
              <a:lum contrast="12000"/>
            </a:blip>
            <a:srcRect l="26721" r="26819" b="43594"/>
            <a:stretch>
              <a:fillRect/>
            </a:stretch>
          </p:blipFill>
          <p:spPr bwMode="auto">
            <a:xfrm>
              <a:off x="437" y="2325"/>
              <a:ext cx="1402" cy="142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1" name="Text Box 47"/>
            <p:cNvSpPr txBox="1">
              <a:spLocks noChangeArrowheads="1"/>
            </p:cNvSpPr>
            <p:nvPr/>
          </p:nvSpPr>
          <p:spPr bwMode="auto">
            <a:xfrm>
              <a:off x="832" y="2325"/>
              <a:ext cx="5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Schizont</a:t>
              </a:r>
            </a:p>
          </p:txBody>
        </p:sp>
        <p:sp>
          <p:nvSpPr>
            <p:cNvPr id="12302" name="Text Box 60"/>
            <p:cNvSpPr txBox="1">
              <a:spLocks noChangeArrowheads="1"/>
            </p:cNvSpPr>
            <p:nvPr/>
          </p:nvSpPr>
          <p:spPr bwMode="auto">
            <a:xfrm>
              <a:off x="437" y="3634"/>
              <a:ext cx="4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82" grpId="0" autoUpdateAnimBg="0"/>
      <p:bldP spid="22583" grpId="0" autoUpdateAnimBg="0"/>
      <p:bldP spid="2258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648B0C36-35B3-445A-9294-63491145E7D7}" type="slidenum">
              <a:rPr lang="en-US"/>
              <a:pPr/>
              <a:t>11</a:t>
            </a:fld>
            <a:r>
              <a:rPr lang="en-US"/>
              <a:t> Morphology of  Malaria </a:t>
            </a:r>
          </a:p>
        </p:txBody>
      </p:sp>
      <p:sp>
        <p:nvSpPr>
          <p:cNvPr id="114690" name="Rectangle 2050"/>
          <p:cNvSpPr>
            <a:spLocks noChangeArrowheads="1"/>
          </p:cNvSpPr>
          <p:nvPr/>
        </p:nvSpPr>
        <p:spPr bwMode="auto">
          <a:xfrm>
            <a:off x="928688" y="2522538"/>
            <a:ext cx="7772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Species of malaria is identified by its </a:t>
            </a:r>
            <a:r>
              <a:rPr lang="en-US" sz="3200" b="1" dirty="0" err="1" smtClean="0">
                <a:solidFill>
                  <a:schemeClr val="accent2"/>
                </a:solidFill>
                <a:latin typeface="Tahoma" pitchFamily="34" charset="0"/>
              </a:rPr>
              <a:t>chracteristic</a:t>
            </a:r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 microscopic appearance</a:t>
            </a:r>
            <a:r>
              <a:rPr lang="en-US" sz="4000" b="1" dirty="0" smtClean="0">
                <a:solidFill>
                  <a:schemeClr val="accent2"/>
                </a:solidFill>
                <a:latin typeface="Tahoma" pitchFamily="34" charset="0"/>
              </a:rPr>
              <a:t>:</a:t>
            </a:r>
            <a:endParaRPr lang="en-US" sz="4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grpSp>
        <p:nvGrpSpPr>
          <p:cNvPr id="4" name="Group 2106"/>
          <p:cNvGrpSpPr>
            <a:grpSpLocks/>
          </p:cNvGrpSpPr>
          <p:nvPr/>
        </p:nvGrpSpPr>
        <p:grpSpPr bwMode="auto">
          <a:xfrm>
            <a:off x="4643438" y="428604"/>
            <a:ext cx="3867150" cy="2070100"/>
            <a:chOff x="3045" y="280"/>
            <a:chExt cx="2436" cy="1304"/>
          </a:xfrm>
        </p:grpSpPr>
        <p:grpSp>
          <p:nvGrpSpPr>
            <p:cNvPr id="5" name="Group 2091"/>
            <p:cNvGrpSpPr>
              <a:grpSpLocks/>
            </p:cNvGrpSpPr>
            <p:nvPr/>
          </p:nvGrpSpPr>
          <p:grpSpPr bwMode="auto">
            <a:xfrm>
              <a:off x="3045" y="280"/>
              <a:ext cx="2436" cy="1304"/>
              <a:chOff x="3045" y="280"/>
              <a:chExt cx="2247" cy="1309"/>
            </a:xfrm>
          </p:grpSpPr>
          <p:pic>
            <p:nvPicPr>
              <p:cNvPr id="10258" name="Picture 2055" descr="para24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3273" y="280"/>
                <a:ext cx="2019" cy="130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259" name="Text Box 2056"/>
              <p:cNvSpPr txBox="1">
                <a:spLocks noChangeArrowheads="1"/>
              </p:cNvSpPr>
              <p:nvPr/>
            </p:nvSpPr>
            <p:spPr bwMode="auto">
              <a:xfrm>
                <a:off x="3045" y="1473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57" name="Text Box 2102"/>
            <p:cNvSpPr txBox="1">
              <a:spLocks noChangeArrowheads="1"/>
            </p:cNvSpPr>
            <p:nvPr/>
          </p:nvSpPr>
          <p:spPr bwMode="auto">
            <a:xfrm>
              <a:off x="4422" y="1362"/>
              <a:ext cx="10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vivax</a:t>
              </a:r>
            </a:p>
          </p:txBody>
        </p:sp>
      </p:grpSp>
      <p:grpSp>
        <p:nvGrpSpPr>
          <p:cNvPr id="6" name="Group 2107"/>
          <p:cNvGrpSpPr>
            <a:grpSpLocks/>
          </p:cNvGrpSpPr>
          <p:nvPr/>
        </p:nvGrpSpPr>
        <p:grpSpPr bwMode="auto">
          <a:xfrm>
            <a:off x="533400" y="4151313"/>
            <a:ext cx="3898900" cy="2078037"/>
            <a:chOff x="336" y="2615"/>
            <a:chExt cx="2456" cy="1309"/>
          </a:xfrm>
        </p:grpSpPr>
        <p:grpSp>
          <p:nvGrpSpPr>
            <p:cNvPr id="7" name="Group 2094"/>
            <p:cNvGrpSpPr>
              <a:grpSpLocks/>
            </p:cNvGrpSpPr>
            <p:nvPr/>
          </p:nvGrpSpPr>
          <p:grpSpPr bwMode="auto">
            <a:xfrm>
              <a:off x="336" y="2615"/>
              <a:ext cx="2456" cy="1309"/>
              <a:chOff x="585" y="2615"/>
              <a:chExt cx="2207" cy="1309"/>
            </a:xfrm>
          </p:grpSpPr>
          <p:pic>
            <p:nvPicPr>
              <p:cNvPr id="10254" name="Picture 2092" descr="Pmbandformthn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30000" contrast="42000"/>
              </a:blip>
              <a:srcRect/>
              <a:stretch>
                <a:fillRect/>
              </a:stretch>
            </p:blipFill>
            <p:spPr bwMode="auto">
              <a:xfrm>
                <a:off x="773" y="2615"/>
                <a:ext cx="2019" cy="1309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0255" name="Text Box 2093"/>
              <p:cNvSpPr txBox="1">
                <a:spLocks noChangeArrowheads="1"/>
              </p:cNvSpPr>
              <p:nvPr/>
            </p:nvSpPr>
            <p:spPr bwMode="auto">
              <a:xfrm>
                <a:off x="585" y="3808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53" name="Text Box 2103"/>
            <p:cNvSpPr txBox="1">
              <a:spLocks noChangeArrowheads="1"/>
            </p:cNvSpPr>
            <p:nvPr/>
          </p:nvSpPr>
          <p:spPr bwMode="auto">
            <a:xfrm>
              <a:off x="1541" y="3702"/>
              <a:ext cx="1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 dirty="0"/>
                <a:t>Plasmodium </a:t>
              </a:r>
              <a:r>
                <a:rPr lang="en-US" sz="1600" i="1" dirty="0" err="1"/>
                <a:t>malariae</a:t>
              </a:r>
              <a:endParaRPr lang="en-US" sz="1600" i="1" dirty="0"/>
            </a:p>
          </p:txBody>
        </p:sp>
      </p:grpSp>
      <p:grpSp>
        <p:nvGrpSpPr>
          <p:cNvPr id="8" name="Group 2108"/>
          <p:cNvGrpSpPr>
            <a:grpSpLocks/>
          </p:cNvGrpSpPr>
          <p:nvPr/>
        </p:nvGrpSpPr>
        <p:grpSpPr bwMode="auto">
          <a:xfrm>
            <a:off x="5143504" y="4143380"/>
            <a:ext cx="3505200" cy="2054225"/>
            <a:chOff x="3273" y="2630"/>
            <a:chExt cx="2208" cy="1294"/>
          </a:xfrm>
        </p:grpSpPr>
        <p:grpSp>
          <p:nvGrpSpPr>
            <p:cNvPr id="9" name="Group 2084"/>
            <p:cNvGrpSpPr>
              <a:grpSpLocks/>
            </p:cNvGrpSpPr>
            <p:nvPr/>
          </p:nvGrpSpPr>
          <p:grpSpPr bwMode="auto">
            <a:xfrm>
              <a:off x="3273" y="2630"/>
              <a:ext cx="2208" cy="1294"/>
              <a:chOff x="3273" y="2731"/>
              <a:chExt cx="2019" cy="1294"/>
            </a:xfrm>
          </p:grpSpPr>
          <p:pic>
            <p:nvPicPr>
              <p:cNvPr id="10250" name="Picture 2061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12000" contrast="6000"/>
              </a:blip>
              <a:srcRect l="30592" t="28294" r="35693" b="27707"/>
              <a:stretch>
                <a:fillRect/>
              </a:stretch>
            </p:blipFill>
            <p:spPr bwMode="auto">
              <a:xfrm>
                <a:off x="3273" y="2731"/>
                <a:ext cx="2019" cy="129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251" name="Text Box 2062"/>
              <p:cNvSpPr txBox="1">
                <a:spLocks noChangeArrowheads="1"/>
              </p:cNvSpPr>
              <p:nvPr/>
            </p:nvSpPr>
            <p:spPr bwMode="auto">
              <a:xfrm>
                <a:off x="3273" y="3909"/>
                <a:ext cx="105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Malaria Tutorials, Wellcome Trust</a:t>
                </a:r>
              </a:p>
            </p:txBody>
          </p:sp>
        </p:grpSp>
        <p:sp>
          <p:nvSpPr>
            <p:cNvPr id="10249" name="Text Box 2104"/>
            <p:cNvSpPr txBox="1">
              <a:spLocks noChangeArrowheads="1"/>
            </p:cNvSpPr>
            <p:nvPr/>
          </p:nvSpPr>
          <p:spPr bwMode="auto">
            <a:xfrm>
              <a:off x="4415" y="3712"/>
              <a:ext cx="106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ovale</a:t>
              </a:r>
            </a:p>
          </p:txBody>
        </p:sp>
      </p:grpSp>
      <p:pic>
        <p:nvPicPr>
          <p:cNvPr id="25" name="Picture 34" descr="Pfringsthn2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 t="7040" r="7042"/>
          <a:stretch>
            <a:fillRect/>
          </a:stretch>
        </p:blipFill>
        <p:spPr bwMode="auto">
          <a:xfrm>
            <a:off x="857224" y="357166"/>
            <a:ext cx="3286148" cy="217536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EEC81DA9-AFAF-4AB5-866E-0104FE7AB492}" type="slidenum">
              <a:rPr lang="en-US"/>
              <a:pPr/>
              <a:t>12</a:t>
            </a:fld>
            <a:r>
              <a:rPr lang="en-US"/>
              <a:t> Morphology of  Malaria 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171700" y="54768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stage in thin smear)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57230" y="2214551"/>
            <a:ext cx="6096000" cy="4035425"/>
            <a:chOff x="586" y="1380"/>
            <a:chExt cx="3840" cy="2542"/>
          </a:xfrm>
        </p:grpSpPr>
        <p:pic>
          <p:nvPicPr>
            <p:cNvPr id="15365" name="Picture 34" descr="Pfringsthn2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t="7040" r="7042"/>
            <a:stretch>
              <a:fillRect/>
            </a:stretch>
          </p:blipFill>
          <p:spPr bwMode="auto">
            <a:xfrm>
              <a:off x="586" y="1380"/>
              <a:ext cx="3840" cy="2542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366" name="Text Box 10"/>
            <p:cNvSpPr txBox="1">
              <a:spLocks noChangeArrowheads="1"/>
            </p:cNvSpPr>
            <p:nvPr/>
          </p:nvSpPr>
          <p:spPr bwMode="auto">
            <a:xfrm>
              <a:off x="1036" y="3472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9AD9D158-9C02-466D-8919-F341D4A97A25}" type="slidenum">
              <a:rPr lang="en-US"/>
              <a:pPr/>
              <a:t>13</a:t>
            </a:fld>
            <a:r>
              <a:rPr lang="en-US"/>
              <a:t> Morphology of  Malaria 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485900" y="1690688"/>
            <a:ext cx="6172200" cy="4064000"/>
            <a:chOff x="1008" y="1008"/>
            <a:chExt cx="3888" cy="2695"/>
          </a:xfrm>
        </p:grpSpPr>
        <p:pic>
          <p:nvPicPr>
            <p:cNvPr id="16389" name="Picture 23" descr="Pfringsthk9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056" y="1008"/>
              <a:ext cx="3840" cy="2688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390" name="Text Box 10"/>
            <p:cNvSpPr txBox="1">
              <a:spLocks noChangeArrowheads="1"/>
            </p:cNvSpPr>
            <p:nvPr/>
          </p:nvSpPr>
          <p:spPr bwMode="auto">
            <a:xfrm>
              <a:off x="1008" y="3561"/>
              <a:ext cx="48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2171700" y="54768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stage in thick smear)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EE5F1C3-EB9E-4447-9920-E4BA814D919A}" type="slidenum">
              <a:rPr lang="en-US"/>
              <a:pPr/>
              <a:t>14</a:t>
            </a:fld>
            <a:r>
              <a:rPr lang="en-US"/>
              <a:t> Morphology of  Malaria 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928662" y="471488"/>
            <a:ext cx="678661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  <a:latin typeface="Tahoma" pitchFamily="34" charset="0"/>
              </a:rPr>
              <a:t>Plasmodium </a:t>
            </a:r>
            <a:r>
              <a:rPr lang="en-US" sz="2400" b="1" i="1" dirty="0" err="1">
                <a:solidFill>
                  <a:schemeClr val="accent2"/>
                </a:solidFill>
                <a:latin typeface="Tahoma" pitchFamily="34" charset="0"/>
              </a:rPr>
              <a:t>falciparum</a:t>
            </a:r>
            <a:r>
              <a:rPr lang="en-US" sz="2800" b="1" i="1" dirty="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Tahoma" pitchFamily="34" charset="0"/>
              </a:rPr>
              <a:t>(characteristic   banana-shaped or crescent –shaped gametocyte 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stage in thin smear)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00166" y="2143116"/>
            <a:ext cx="6019800" cy="3970337"/>
            <a:chOff x="1104" y="1065"/>
            <a:chExt cx="3792" cy="2501"/>
          </a:xfrm>
        </p:grpSpPr>
        <p:pic>
          <p:nvPicPr>
            <p:cNvPr id="20485" name="Picture 7" descr="Pf1gamthn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8000"/>
            </a:blip>
            <a:srcRect t="8115"/>
            <a:stretch>
              <a:fillRect/>
            </a:stretch>
          </p:blipFill>
          <p:spPr bwMode="auto">
            <a:xfrm>
              <a:off x="1104" y="1065"/>
              <a:ext cx="3792" cy="2501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486" name="Text Box 9"/>
            <p:cNvSpPr txBox="1">
              <a:spLocks noChangeArrowheads="1"/>
            </p:cNvSpPr>
            <p:nvPr/>
          </p:nvSpPr>
          <p:spPr bwMode="auto">
            <a:xfrm>
              <a:off x="1104" y="3431"/>
              <a:ext cx="4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25 year-old male from India,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who came 3 months ago was admitted in KKUH with a history of severe </a:t>
            </a:r>
            <a:r>
              <a:rPr lang="en-US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anaemia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intermittent high grade fever for the last two months not responding to antibiotics.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vivax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6192688" cy="4094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Plasmodium </a:t>
            </a:r>
            <a:r>
              <a:rPr lang="en-US" dirty="0" err="1" smtClean="0"/>
              <a:t>vivax</a:t>
            </a:r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businessman who makes frequent trips to Thailand , presents with intermittent  fever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 Plasmodium </a:t>
            </a:r>
            <a:r>
              <a:rPr lang="en-US" dirty="0" err="1" smtClean="0"/>
              <a:t>vivax</a:t>
            </a:r>
            <a:endParaRPr lang="ar-SA" dirty="0"/>
          </a:p>
        </p:txBody>
      </p:sp>
      <p:pic>
        <p:nvPicPr>
          <p:cNvPr id="5" name="Picture 4" descr="vivax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696744" cy="43485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student in KSU who returned three weeks  from vacation in Africa  , he developed intermittent fever last week  and lost consciousness a short time ago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Plasmodium </a:t>
            </a:r>
            <a:r>
              <a:rPr lang="en-US" dirty="0" err="1" smtClean="0"/>
              <a:t>falciparum</a:t>
            </a:r>
            <a:endParaRPr lang="ar-SA" dirty="0"/>
          </a:p>
        </p:txBody>
      </p:sp>
      <p:pic>
        <p:nvPicPr>
          <p:cNvPr id="6" name="Picture 5" descr="http://www.cdfound.to.it/img/p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6878376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7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The patient was then treated with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schizontocidal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antimalarial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drugs, a follow-up blood film  is shown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 ANY PARASITES? WHAT STAGE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Plasmodium </a:t>
            </a:r>
            <a:r>
              <a:rPr lang="en-US" dirty="0" err="1" smtClean="0"/>
              <a:t>flaciparum</a:t>
            </a:r>
            <a:r>
              <a:rPr lang="en-US" dirty="0" smtClean="0"/>
              <a:t> , gametocyte stage </a:t>
            </a:r>
            <a:endParaRPr lang="ar-SA" dirty="0"/>
          </a:p>
        </p:txBody>
      </p:sp>
      <p:pic>
        <p:nvPicPr>
          <p:cNvPr id="5" name="Picture 2" descr="http://www.medicine.cmu.ac.th/dept/parasite/proto/p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719756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7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7 year old child presented  with anemia  ,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hepatospenomegaly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and fever .Not responding to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antimalarials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and  antibiotics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Bone marrow smear is shown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 ANY PARASITES? WHAT STAGE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Leishmania</a:t>
            </a:r>
            <a:r>
              <a:rPr lang="en-US" dirty="0" smtClean="0"/>
              <a:t> , </a:t>
            </a:r>
            <a:r>
              <a:rPr lang="en-US" dirty="0" err="1" smtClean="0"/>
              <a:t>amastigote</a:t>
            </a:r>
            <a:r>
              <a:rPr lang="en-US" dirty="0" smtClean="0"/>
              <a:t>   stage  </a:t>
            </a:r>
            <a:endParaRPr lang="ar-SA" dirty="0"/>
          </a:p>
        </p:txBody>
      </p:sp>
      <p:pic>
        <p:nvPicPr>
          <p:cNvPr id="6" name="صورة 2" descr="6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5616624" cy="42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2438400"/>
            <a:ext cx="5638800" cy="229235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two methods common in use :</a:t>
            </a:r>
          </a:p>
          <a:p>
            <a:endParaRPr lang="en-US"/>
          </a:p>
          <a:p>
            <a:r>
              <a:rPr lang="en-US"/>
              <a:t>1: Light microscopy</a:t>
            </a:r>
          </a:p>
          <a:p>
            <a:r>
              <a:rPr lang="en-US"/>
              <a:t> </a:t>
            </a:r>
          </a:p>
          <a:p>
            <a:r>
              <a:rPr lang="en-US"/>
              <a:t>2: Rapid diagnostic tests (RDTs).</a:t>
            </a:r>
          </a:p>
          <a:p>
            <a:endParaRPr lang="en-US"/>
          </a:p>
        </p:txBody>
      </p:sp>
      <p:pic>
        <p:nvPicPr>
          <p:cNvPr id="23555" name="Picture 5" descr="12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4384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Common methods for parasitological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bone marrow aspir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37084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bone marrow amastigo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38400"/>
            <a:ext cx="35814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838200" y="609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Bone marrow aspiration</a:t>
            </a: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4724400" y="5486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Bone marrow amastigotes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905000"/>
            <a:ext cx="6172200" cy="1981200"/>
          </a:xfrm>
          <a:noFill/>
        </p:spPr>
      </p:pic>
      <p:pic>
        <p:nvPicPr>
          <p:cNvPr id="35843" name="Picture 4" descr="malaria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4196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rapid-test-k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2057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optima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581400"/>
            <a:ext cx="14747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none" dirty="0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609600" y="914400"/>
            <a:ext cx="7391400" cy="946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 Black" pitchFamily="34" charset="0"/>
              </a:rPr>
              <a:t>Rapid diagnostic tests detect malaria 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09600"/>
            <a:ext cx="40687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051"/>
          <p:cNvGraphicFramePr>
            <a:graphicFrameLocks noChangeAspect="1"/>
          </p:cNvGraphicFramePr>
          <p:nvPr/>
        </p:nvGraphicFramePr>
        <p:xfrm>
          <a:off x="457200" y="1676400"/>
          <a:ext cx="8077200" cy="3124200"/>
        </p:xfrm>
        <a:graphic>
          <a:graphicData uri="http://schemas.openxmlformats.org/presentationml/2006/ole">
            <p:oleObj spid="_x0000_s50178" name="Bitmap Image" r:id="rId3" imgW="5638095" imgH="2180952" progId="PBrush">
              <p:embed/>
            </p:oleObj>
          </a:graphicData>
        </a:graphic>
      </p:graphicFrame>
      <p:sp>
        <p:nvSpPr>
          <p:cNvPr id="6147" name="Text Box 2052"/>
          <p:cNvSpPr txBox="1">
            <a:spLocks noChangeArrowheads="1"/>
          </p:cNvSpPr>
          <p:nvPr/>
        </p:nvSpPr>
        <p:spPr bwMode="auto">
          <a:xfrm>
            <a:off x="1066800" y="685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RDT procedure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91465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085850" y="12192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Light microscopy:1:  Preparing blood film</a:t>
            </a:r>
            <a:endParaRPr lang="ar-SA" dirty="0"/>
          </a:p>
        </p:txBody>
      </p:sp>
      <p:pic>
        <p:nvPicPr>
          <p:cNvPr id="6" name="Picture 5" descr="Basic malaria microscopy 1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5857884" y="1714488"/>
            <a:ext cx="2144779" cy="2266950"/>
          </a:xfrm>
          <a:prstGeom prst="rect">
            <a:avLst/>
          </a:prstGeom>
        </p:spPr>
      </p:pic>
      <p:pic>
        <p:nvPicPr>
          <p:cNvPr id="7" name="Picture 6" descr="Basic malaria microscopy 2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1285852" y="2143116"/>
            <a:ext cx="1905000" cy="1695450"/>
          </a:xfrm>
          <a:prstGeom prst="rect">
            <a:avLst/>
          </a:prstGeom>
        </p:spPr>
      </p:pic>
      <p:pic>
        <p:nvPicPr>
          <p:cNvPr id="8" name="Picture 7" descr="Basic malaria microscopy 3.bmp"/>
          <p:cNvPicPr/>
          <p:nvPr/>
        </p:nvPicPr>
        <p:blipFill>
          <a:blip r:embed="rId4"/>
          <a:stretch>
            <a:fillRect/>
          </a:stretch>
        </p:blipFill>
        <p:spPr>
          <a:xfrm>
            <a:off x="1285852" y="4286256"/>
            <a:ext cx="2228850" cy="1939702"/>
          </a:xfrm>
          <a:prstGeom prst="rect">
            <a:avLst/>
          </a:prstGeom>
        </p:spPr>
      </p:pic>
      <p:pic>
        <p:nvPicPr>
          <p:cNvPr id="9" name="Picture 8" descr="Basic malaria microscopy 4.bmp"/>
          <p:cNvPicPr/>
          <p:nvPr/>
        </p:nvPicPr>
        <p:blipFill>
          <a:blip r:embed="rId5"/>
          <a:stretch>
            <a:fillRect/>
          </a:stretch>
        </p:blipFill>
        <p:spPr>
          <a:xfrm>
            <a:off x="6072198" y="4643446"/>
            <a:ext cx="214314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1066800" y="7620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Light microscopy:1:  Preparing blood film</a:t>
            </a:r>
            <a:endParaRPr lang="ar-SA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  <p:pic>
        <p:nvPicPr>
          <p:cNvPr id="5" name="Picture 4" descr="Basic malaria microscopy 6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10" y="1500174"/>
            <a:ext cx="1704975" cy="1628775"/>
          </a:xfrm>
          <a:prstGeom prst="rect">
            <a:avLst/>
          </a:prstGeom>
        </p:spPr>
      </p:pic>
      <p:pic>
        <p:nvPicPr>
          <p:cNvPr id="8" name="Picture 7" descr="Basic malaria microscopy5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3571868" y="2714620"/>
            <a:ext cx="2193587" cy="116501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071942"/>
            <a:ext cx="218450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909888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881313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886075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146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pic>
        <p:nvPicPr>
          <p:cNvPr id="30726" name="Picture 6" descr="http://sabatinelli-g/collect/who/archives/HASH01b5/023bc76f/bbf4ec98/0dff.dir/p20d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667000" y="2286000"/>
            <a:ext cx="3114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1085850" y="12192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Light microscopy: Thick and thin films</a:t>
            </a:r>
            <a:endParaRPr lang="ar-SA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2209800"/>
            <a:ext cx="4191000" cy="3529013"/>
            <a:chOff x="1008" y="1008"/>
            <a:chExt cx="3888" cy="2726"/>
          </a:xfrm>
        </p:grpSpPr>
        <p:pic>
          <p:nvPicPr>
            <p:cNvPr id="251907" name="Picture 3" descr="Pfringsthk9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056" y="1008"/>
              <a:ext cx="3840" cy="2688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1908" name="Text Box 4"/>
            <p:cNvSpPr txBox="1">
              <a:spLocks noChangeArrowheads="1"/>
            </p:cNvSpPr>
            <p:nvPr/>
          </p:nvSpPr>
          <p:spPr bwMode="auto">
            <a:xfrm>
              <a:off x="1008" y="3561"/>
              <a:ext cx="482" cy="1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ar-SA" sz="800" i="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4495800" y="685800"/>
            <a:ext cx="39624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ahoma" pitchFamily="34" charset="0"/>
              </a:rPr>
              <a:t>Plasmodium falciparum </a:t>
            </a:r>
            <a:r>
              <a:rPr lang="en-US" sz="2000" i="0">
                <a:solidFill>
                  <a:srgbClr val="000000"/>
                </a:solidFill>
                <a:latin typeface="Tahoma" pitchFamily="34" charset="0"/>
              </a:rPr>
              <a:t>(trophozoite stage in thick smear)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7200" y="2209800"/>
            <a:ext cx="4038600" cy="3640138"/>
            <a:chOff x="1036" y="1065"/>
            <a:chExt cx="3860" cy="2652"/>
          </a:xfrm>
        </p:grpSpPr>
        <p:pic>
          <p:nvPicPr>
            <p:cNvPr id="251911" name="Picture 7" descr="Pfringsthn2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t="7040" r="7042"/>
            <a:stretch>
              <a:fillRect/>
            </a:stretch>
          </p:blipFill>
          <p:spPr bwMode="auto">
            <a:xfrm>
              <a:off x="1056" y="1065"/>
              <a:ext cx="3840" cy="2542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1912" name="Text Box 8"/>
            <p:cNvSpPr txBox="1">
              <a:spLocks noChangeArrowheads="1"/>
            </p:cNvSpPr>
            <p:nvPr/>
          </p:nvSpPr>
          <p:spPr bwMode="auto">
            <a:xfrm>
              <a:off x="1036" y="3471"/>
              <a:ext cx="499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800" i="0">
                  <a:solidFill>
                    <a:schemeClr val="tx1"/>
                  </a:solidFill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0" y="6858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Plasmodium falciparum </a:t>
            </a:r>
            <a:r>
              <a:rPr lang="en-US" sz="2000" i="0">
                <a:solidFill>
                  <a:srgbClr val="000000"/>
                </a:solidFill>
                <a:latin typeface="Tahoma" pitchFamily="34" charset="0"/>
              </a:rPr>
              <a:t>(trophozoite stage in thin smear)</a:t>
            </a:r>
          </a:p>
        </p:txBody>
      </p:sp>
      <p:pic>
        <p:nvPicPr>
          <p:cNvPr id="251915" name="Picture 11" descr="http://sabatinelli-g/collect/who/archives/HASH01b5/023bc76f/bbf4ec98/0dff.dir/p20d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895600" y="2590800"/>
            <a:ext cx="3114675" cy="1028700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15616" y="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 autoUpdateAnimBg="0"/>
      <p:bldP spid="251913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3945</TotalTime>
  <Words>392</Words>
  <Application>Microsoft Office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رحلة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KHAIRAT</dc:creator>
  <cp:lastModifiedBy>Ahmed</cp:lastModifiedBy>
  <cp:revision>199</cp:revision>
  <dcterms:created xsi:type="dcterms:W3CDTF">2011-01-11T10:14:28Z</dcterms:created>
  <dcterms:modified xsi:type="dcterms:W3CDTF">2014-12-23T10:40:52Z</dcterms:modified>
</cp:coreProperties>
</file>