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31"/>
  </p:notesMasterIdLst>
  <p:sldIdLst>
    <p:sldId id="280" r:id="rId2"/>
    <p:sldId id="282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5" r:id="rId20"/>
    <p:sldId id="290" r:id="rId21"/>
    <p:sldId id="276" r:id="rId22"/>
    <p:sldId id="277" r:id="rId23"/>
    <p:sldId id="278" r:id="rId24"/>
    <p:sldId id="281" r:id="rId25"/>
    <p:sldId id="285" r:id="rId26"/>
    <p:sldId id="284" r:id="rId27"/>
    <p:sldId id="288" r:id="rId28"/>
    <p:sldId id="286" r:id="rId29"/>
    <p:sldId id="279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3594-F27C-4CE0-B1B9-9F0ADC5A252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0ADA1-E765-4799-8B00-B9011E7B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0ADA1-E765-4799-8B00-B9011E7B3F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2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DC232F-F237-4362-A3C0-1EF7519D7F6B}" type="datetimeFigureOut">
              <a:rPr lang="ar-SA" smtClean="0"/>
              <a:pPr/>
              <a:t>10/03/1439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Salmonella &amp; </a:t>
            </a:r>
            <a:r>
              <a:rPr lang="en-US" dirty="0" err="1" smtClean="0">
                <a:solidFill>
                  <a:schemeClr val="bg1"/>
                </a:solidFill>
              </a:rPr>
              <a:t>shigella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GIT BLOCK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Prof. </a:t>
            </a:r>
            <a:r>
              <a:rPr lang="en-US" i="1" dirty="0" smtClean="0">
                <a:solidFill>
                  <a:srgbClr val="0070C0"/>
                </a:solidFill>
              </a:rPr>
              <a:t>Ali </a:t>
            </a:r>
            <a:r>
              <a:rPr lang="en-US" i="1" dirty="0" err="1" smtClean="0">
                <a:solidFill>
                  <a:srgbClr val="0070C0"/>
                </a:solidFill>
              </a:rPr>
              <a:t>Somily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&amp; Prof .</a:t>
            </a:r>
            <a:r>
              <a:rPr lang="en-US" i="1" dirty="0" err="1" smtClean="0">
                <a:solidFill>
                  <a:srgbClr val="0070C0"/>
                </a:solidFill>
              </a:rPr>
              <a:t>Hanan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Habib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Department of Pathology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College of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3823"/>
            <a:ext cx="210617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Bodoni MT Black" pitchFamily="18" charset="0"/>
              </a:rPr>
              <a:t>Source </a:t>
            </a:r>
            <a:endParaRPr lang="ar-SA" sz="7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Water, food and milk contaminated with human or </a:t>
            </a:r>
            <a:r>
              <a:rPr lang="en-US" sz="4800" b="1" dirty="0" smtClean="0">
                <a:solidFill>
                  <a:srgbClr val="C00000"/>
                </a:solidFill>
              </a:rPr>
              <a:t>animal</a:t>
            </a:r>
            <a:r>
              <a:rPr lang="en-US" sz="4800" b="1" dirty="0" smtClean="0">
                <a:solidFill>
                  <a:srgbClr val="002060"/>
                </a:solidFill>
              </a:rPr>
              <a:t> excreta.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</a:rPr>
              <a:t>Salmonella typhi </a:t>
            </a:r>
            <a:r>
              <a:rPr lang="en-US" sz="4800" b="1" dirty="0" smtClean="0">
                <a:solidFill>
                  <a:srgbClr val="002060"/>
                </a:solidFill>
              </a:rPr>
              <a:t>and </a:t>
            </a:r>
            <a:r>
              <a:rPr lang="en-US" sz="4800" b="1" dirty="0" err="1" smtClean="0">
                <a:solidFill>
                  <a:srgbClr val="002060"/>
                </a:solidFill>
              </a:rPr>
              <a:t>S.</a:t>
            </a:r>
            <a:r>
              <a:rPr lang="en-US" sz="4800" b="1" i="1" dirty="0" err="1" smtClean="0">
                <a:solidFill>
                  <a:srgbClr val="002060"/>
                </a:solidFill>
              </a:rPr>
              <a:t>paratyphi</a:t>
            </a:r>
            <a:r>
              <a:rPr lang="en-US" sz="4800" b="1" dirty="0" smtClean="0">
                <a:solidFill>
                  <a:srgbClr val="002060"/>
                </a:solidFill>
              </a:rPr>
              <a:t> :  the source is </a:t>
            </a:r>
            <a:r>
              <a:rPr lang="en-US" sz="4800" b="1" dirty="0" smtClean="0">
                <a:solidFill>
                  <a:srgbClr val="C00000"/>
                </a:solidFill>
              </a:rPr>
              <a:t>human.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 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</a:t>
            </a:r>
            <a:r>
              <a:rPr lang="en-US" i="1" dirty="0" smtClean="0">
                <a:solidFill>
                  <a:srgbClr val="002060"/>
                </a:solidFill>
              </a:rPr>
              <a:t>Salmonella</a:t>
            </a:r>
            <a:r>
              <a:rPr lang="en-US" dirty="0" smtClean="0"/>
              <a:t> </a:t>
            </a:r>
            <a: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  <a:t>gastroenteritis </a:t>
            </a: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Food poisoning through contaminated food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i="1" dirty="0" smtClean="0">
                <a:solidFill>
                  <a:srgbClr val="0070C0"/>
                </a:solidFill>
              </a:rPr>
              <a:t>S. </a:t>
            </a:r>
            <a:r>
              <a:rPr lang="en-US" b="1" i="1" dirty="0" err="1" smtClean="0">
                <a:solidFill>
                  <a:srgbClr val="0070C0"/>
                </a:solidFill>
              </a:rPr>
              <a:t>enterica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subsp. </a:t>
            </a:r>
            <a:r>
              <a:rPr lang="en-US" b="1" i="1" dirty="0" err="1" smtClean="0">
                <a:solidFill>
                  <a:srgbClr val="0070C0"/>
                </a:solidFill>
              </a:rPr>
              <a:t>enterica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the common cause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Source :poultry, milk, egg  &amp; egg products and handling pets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Infective dose: 10</a:t>
            </a:r>
            <a:r>
              <a:rPr lang="en-US" b="1" baseline="30000" dirty="0" smtClean="0">
                <a:solidFill>
                  <a:srgbClr val="C00000"/>
                </a:solidFill>
              </a:rPr>
              <a:t>6</a:t>
            </a:r>
            <a:r>
              <a:rPr lang="en-US" b="1" dirty="0" smtClean="0">
                <a:solidFill>
                  <a:srgbClr val="C00000"/>
                </a:solidFill>
              </a:rPr>
              <a:t> bacteria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Incubation period : 8 – 36 hrs.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fever, chills, watery diarrhea and abdominal pain.  Self limiting.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In sickle cell ,hemolytic disorders , ulcerative colitis, elderly or very young patients; the infection may be very severe.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Patients at high risk for dissemination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and antimicrobial therapy is indicated.</a:t>
            </a:r>
          </a:p>
          <a:p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Enteric fever</a:t>
            </a:r>
            <a:b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en-US" sz="4900" b="0" dirty="0" smtClean="0">
                <a:solidFill>
                  <a:srgbClr val="C00000"/>
                </a:solidFill>
                <a:latin typeface="Bodoni MT Black" pitchFamily="18" charset="0"/>
              </a:rPr>
              <a:t>(Typhoid fever)</a:t>
            </a:r>
            <a:endParaRPr lang="ar-SA" b="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550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7030A0"/>
                </a:solidFill>
              </a:rPr>
              <a:t>Prolonged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C00000"/>
                </a:solidFill>
              </a:rPr>
              <a:t>Bacteremia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Involvement of the reticulo endothelial system (liver, spleen, intestines and mesentery)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70C0"/>
                </a:solidFill>
              </a:rPr>
              <a:t>Dissemination to multiple organs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Ingestion of contaminated food by infected or carrier individual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C00000"/>
                </a:solidFill>
              </a:rPr>
              <a:t>Caused by </a:t>
            </a:r>
            <a:r>
              <a:rPr lang="en-US" sz="4600" b="1" i="1" dirty="0" smtClean="0">
                <a:solidFill>
                  <a:srgbClr val="C00000"/>
                </a:solidFill>
              </a:rPr>
              <a:t>Salmonella</a:t>
            </a:r>
            <a:r>
              <a:rPr lang="en-US" sz="4600" b="1" dirty="0" smtClean="0">
                <a:solidFill>
                  <a:srgbClr val="C00000"/>
                </a:solidFill>
              </a:rPr>
              <a:t> serotype </a:t>
            </a:r>
            <a:r>
              <a:rPr lang="en-US" sz="4600" b="1" i="1" dirty="0" smtClean="0">
                <a:solidFill>
                  <a:srgbClr val="C00000"/>
                </a:solidFill>
              </a:rPr>
              <a:t>typhi </a:t>
            </a:r>
            <a:r>
              <a:rPr lang="en-US" sz="4600" b="1" dirty="0" smtClean="0">
                <a:solidFill>
                  <a:srgbClr val="C00000"/>
                </a:solidFill>
              </a:rPr>
              <a:t>or </a:t>
            </a:r>
            <a:r>
              <a:rPr lang="en-US" sz="4600" b="1" i="1" dirty="0" smtClean="0">
                <a:solidFill>
                  <a:srgbClr val="C00000"/>
                </a:solidFill>
              </a:rPr>
              <a:t>S. paratyphi </a:t>
            </a:r>
            <a:r>
              <a:rPr lang="en-US" sz="4600" b="1" dirty="0" smtClean="0">
                <a:solidFill>
                  <a:srgbClr val="C00000"/>
                </a:solidFill>
              </a:rPr>
              <a:t>A, B and C (less severe)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Common in tropical , subtropical countries, and travelers to these countries due to inappropriate sewage disposal and poor sanitation.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Incubation period  :  9 – 14 days.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21602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Bodoni MT Black" pitchFamily="18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Bodoni MT Black" pitchFamily="18" charset="0"/>
              </a:rPr>
              <a:t>First week:  </a:t>
            </a:r>
            <a:r>
              <a:rPr lang="en-US" sz="3200" dirty="0" smtClean="0">
                <a:solidFill>
                  <a:srgbClr val="002060"/>
                </a:solidFill>
              </a:rPr>
              <a:t>fever, malaise, anorexia, myalgia and a continuous dull frontal headache then,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Patient develops constipation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Mesenteric lymph node </a:t>
            </a:r>
            <a:r>
              <a:rPr lang="en-US" sz="3200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2060"/>
                </a:solidFill>
              </a:rPr>
              <a:t> blood stream liver, spleen and bone  marrow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</a:rPr>
              <a:t>Engulfment of </a:t>
            </a:r>
            <a:r>
              <a:rPr lang="en-US" sz="3200" b="1" i="1" dirty="0" smtClean="0">
                <a:solidFill>
                  <a:srgbClr val="7030A0"/>
                </a:solidFill>
              </a:rPr>
              <a:t>Salmonella</a:t>
            </a:r>
            <a:r>
              <a:rPr lang="en-US" sz="3200" b="1" dirty="0" smtClean="0">
                <a:solidFill>
                  <a:srgbClr val="7030A0"/>
                </a:solidFill>
              </a:rPr>
              <a:t> by mononuclear phagocytes .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Bacteria released into the blood stream again and can lead to high fever </a:t>
            </a:r>
            <a:r>
              <a:rPr lang="en-US" sz="3200" dirty="0" smtClean="0">
                <a:solidFill>
                  <a:srgbClr val="C00000"/>
                </a:solidFill>
              </a:rPr>
              <a:t>. Blood culture is positive.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ar-SA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8803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10000"/>
          </a:bodyPr>
          <a:lstStyle/>
          <a:p>
            <a:pPr lvl="0" algn="l" rtl="0">
              <a:buNone/>
            </a:pP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2</a:t>
            </a:r>
            <a:r>
              <a:rPr lang="en-US" sz="4300" b="1" baseline="30000" dirty="0" smtClean="0">
                <a:solidFill>
                  <a:srgbClr val="002060"/>
                </a:solidFill>
                <a:latin typeface="Bodoni MT Black" pitchFamily="18" charset="0"/>
              </a:rPr>
              <a:t>nd</a:t>
            </a: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 and 3</a:t>
            </a:r>
            <a:r>
              <a:rPr lang="en-US" sz="4300" b="1" baseline="30000" dirty="0" smtClean="0">
                <a:solidFill>
                  <a:srgbClr val="002060"/>
                </a:solidFill>
                <a:latin typeface="Bodoni MT Black" pitchFamily="18" charset="0"/>
              </a:rPr>
              <a:t>rd</a:t>
            </a: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 week</a:t>
            </a:r>
            <a:endParaRPr lang="en-US" sz="4300" dirty="0" smtClean="0">
              <a:solidFill>
                <a:srgbClr val="002060"/>
              </a:solidFill>
              <a:latin typeface="Bodoni MT Black" pitchFamily="18" charset="0"/>
            </a:endParaRP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C00000"/>
                </a:solidFill>
              </a:rPr>
              <a:t>Sustained fever &amp; prolonged bacteremia.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Invade gallbladder and Payer's patches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Rose spots 2</a:t>
            </a:r>
            <a:r>
              <a:rPr lang="en-US" sz="4300" baseline="30000" dirty="0" smtClean="0">
                <a:solidFill>
                  <a:srgbClr val="002060"/>
                </a:solidFill>
              </a:rPr>
              <a:t>nd</a:t>
            </a:r>
            <a:r>
              <a:rPr lang="en-US" sz="4300" dirty="0" smtClean="0">
                <a:solidFill>
                  <a:srgbClr val="002060"/>
                </a:solidFill>
              </a:rPr>
              <a:t> week of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Billiary tract </a:t>
            </a:r>
            <a:r>
              <a:rPr lang="en-US" sz="4300" dirty="0" smtClean="0">
                <a:solidFill>
                  <a:srgbClr val="002060"/>
                </a:solidFill>
                <a:sym typeface="Wingdings"/>
              </a:rPr>
              <a:t> </a:t>
            </a:r>
            <a:r>
              <a:rPr lang="en-US" sz="4300" dirty="0" smtClean="0">
                <a:solidFill>
                  <a:srgbClr val="002060"/>
                </a:solidFill>
              </a:rPr>
              <a:t>GIT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Organism isolated from stool .</a:t>
            </a:r>
          </a:p>
          <a:p>
            <a:r>
              <a:rPr lang="en-US" sz="3900" dirty="0" smtClean="0">
                <a:solidFill>
                  <a:srgbClr val="002060"/>
                </a:solidFill>
              </a:rPr>
              <a:t> 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Management &amp; Treatment 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Enteric fever: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Ceftriaxone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Ciprofloxacin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Trimelhoprim – </a:t>
            </a:r>
            <a:r>
              <a:rPr lang="en-US" sz="4400" b="1" dirty="0" err="1" smtClean="0">
                <a:solidFill>
                  <a:srgbClr val="002060"/>
                </a:solidFill>
              </a:rPr>
              <a:t>Sulfamethoxazole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 err="1" smtClean="0">
                <a:solidFill>
                  <a:srgbClr val="002060"/>
                </a:solidFill>
              </a:rPr>
              <a:t>Ampicillin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Azithromycin or Ceftriaxone for patients from India and SE Asia due to strains resistant to Ciprofloxacin. Ciprofloxacin can be used for patients from other areas.</a:t>
            </a:r>
          </a:p>
          <a:p>
            <a:pPr marL="137160" indent="0" algn="l" rtl="0">
              <a:buClr>
                <a:srgbClr val="002060"/>
              </a:buClr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Salmonella gastroenteritis: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chemeClr val="bg1"/>
                </a:solidFill>
              </a:rPr>
              <a:t>Uncomplicated cases require fluid and electrolyte replacement </a:t>
            </a:r>
            <a:r>
              <a:rPr lang="en-US" sz="4400" b="1" dirty="0" smtClean="0">
                <a:solidFill>
                  <a:srgbClr val="7030A0"/>
                </a:solidFill>
              </a:rPr>
              <a:t>only.</a:t>
            </a:r>
          </a:p>
          <a:p>
            <a:pPr algn="l" rtl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Bodoni MT Black" pitchFamily="18" charset="0"/>
              </a:rPr>
              <a:t>COMPLICATIONS</a:t>
            </a:r>
            <a:br>
              <a:rPr lang="en-US" sz="4800" dirty="0" smtClean="0">
                <a:solidFill>
                  <a:srgbClr val="C00000"/>
                </a:solidFill>
                <a:latin typeface="Bodoni MT Black" pitchFamily="18" charset="0"/>
              </a:rPr>
            </a:br>
            <a:endParaRPr lang="ar-SA" sz="4800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Necrotizing cholecystitis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Bowel hemorrhage and perforation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Pneumonia and thrombophlebitis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Meningitis, osteomyelitis, endocarditis and abscesses.</a:t>
            </a:r>
          </a:p>
          <a:p>
            <a:pPr algn="l" rt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 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Bodoni MT Black" pitchFamily="18" charset="0"/>
              </a:rPr>
              <a:t>Shigella</a:t>
            </a:r>
            <a:r>
              <a:rPr lang="en-US" sz="8800" dirty="0" smtClean="0">
                <a:solidFill>
                  <a:srgbClr val="002060"/>
                </a:solidFill>
                <a:latin typeface="Bodoni MT Black" pitchFamily="18" charset="0"/>
              </a:rPr>
              <a:t> </a:t>
            </a:r>
            <a:r>
              <a:rPr lang="en-US" sz="8000" dirty="0" smtClean="0">
                <a:latin typeface="Bodoni MT Black" pitchFamily="18" charset="0"/>
              </a:rPr>
              <a:t/>
            </a:r>
            <a:br>
              <a:rPr lang="en-US" sz="8000" dirty="0" smtClean="0">
                <a:latin typeface="Bodoni MT Black" pitchFamily="18" charset="0"/>
              </a:rPr>
            </a:br>
            <a:endParaRPr lang="ar-SA" sz="8000" dirty="0"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5151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 err="1" smtClean="0">
                <a:solidFill>
                  <a:srgbClr val="C00000"/>
                </a:solidFill>
              </a:rPr>
              <a:t>Shigella</a:t>
            </a:r>
            <a:r>
              <a:rPr lang="en-US" sz="4800" b="1" dirty="0" smtClean="0">
                <a:solidFill>
                  <a:srgbClr val="002060"/>
                </a:solidFill>
              </a:rPr>
              <a:t> is non </a:t>
            </a:r>
            <a:r>
              <a:rPr lang="en-US" sz="4800" b="1" dirty="0">
                <a:solidFill>
                  <a:srgbClr val="002060"/>
                </a:solidFill>
              </a:rPr>
              <a:t>lactose fermenting </a:t>
            </a:r>
            <a:r>
              <a:rPr lang="en-US" sz="4800" b="1" dirty="0" smtClean="0">
                <a:solidFill>
                  <a:srgbClr val="002060"/>
                </a:solidFill>
              </a:rPr>
              <a:t>Gram negative bacteria</a:t>
            </a:r>
            <a:endParaRPr lang="en-US" sz="4800" b="1" dirty="0">
              <a:solidFill>
                <a:srgbClr val="002060"/>
              </a:solidFill>
            </a:endParaRPr>
          </a:p>
          <a:p>
            <a:pPr lvl="0" algn="l" rtl="0">
              <a:buClr>
                <a:srgbClr val="002060"/>
              </a:buClr>
            </a:pPr>
            <a:r>
              <a:rPr lang="en-US" sz="4800" b="1" dirty="0" smtClean="0">
                <a:solidFill>
                  <a:srgbClr val="002060"/>
                </a:solidFill>
              </a:rPr>
              <a:t>Cause bacillary dysentery ( blood, mucus and pus in the stool)</a:t>
            </a:r>
          </a:p>
          <a:p>
            <a:endParaRPr lang="ar-SA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endParaRPr lang="ar-SA" sz="48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3600" b="1" dirty="0" err="1" smtClean="0">
                <a:solidFill>
                  <a:srgbClr val="C00000"/>
                </a:solidFill>
              </a:rPr>
              <a:t>Shigella</a:t>
            </a:r>
            <a:r>
              <a:rPr lang="en-US" sz="3600" b="1" dirty="0" smtClean="0">
                <a:solidFill>
                  <a:srgbClr val="002060"/>
                </a:solidFill>
              </a:rPr>
              <a:t> has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four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species and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four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major </a:t>
            </a:r>
            <a:r>
              <a:rPr lang="en-US" sz="3600" b="1" dirty="0" smtClean="0">
                <a:solidFill>
                  <a:srgbClr val="C00000"/>
                </a:solidFill>
              </a:rPr>
              <a:t>O</a:t>
            </a:r>
            <a:r>
              <a:rPr lang="en-US" sz="3600" b="1" dirty="0" smtClean="0">
                <a:solidFill>
                  <a:srgbClr val="002060"/>
                </a:solidFill>
              </a:rPr>
              <a:t> antigen groups:</a:t>
            </a:r>
          </a:p>
          <a:p>
            <a:pPr marL="137160" lvl="0" indent="0" algn="l" rtl="0">
              <a:buClr>
                <a:srgbClr val="002060"/>
              </a:buClr>
              <a:buNone/>
            </a:pPr>
            <a:r>
              <a:rPr lang="en-US" sz="3600" b="1" i="1" u="sng" dirty="0" err="1" smtClean="0">
                <a:solidFill>
                  <a:schemeClr val="bg1"/>
                </a:solidFill>
              </a:rPr>
              <a:t>S.dysenteriae</a:t>
            </a:r>
            <a:r>
              <a:rPr lang="en-US" sz="3600" b="1" i="1" u="sng" dirty="0" smtClean="0">
                <a:solidFill>
                  <a:schemeClr val="bg1"/>
                </a:solidFill>
              </a:rPr>
              <a:t>, </a:t>
            </a:r>
            <a:r>
              <a:rPr lang="en-US" sz="3600" b="1" i="1" u="sng" dirty="0" err="1" smtClean="0">
                <a:solidFill>
                  <a:schemeClr val="bg1"/>
                </a:solidFill>
              </a:rPr>
              <a:t>S.flexneri</a:t>
            </a:r>
            <a:r>
              <a:rPr lang="en-US" sz="3600" b="1" i="1" u="sng" dirty="0" smtClean="0">
                <a:solidFill>
                  <a:schemeClr val="bg1"/>
                </a:solidFill>
              </a:rPr>
              <a:t>. </a:t>
            </a:r>
            <a:r>
              <a:rPr lang="en-US" sz="3600" b="1" i="1" u="sng" dirty="0" err="1" smtClean="0">
                <a:solidFill>
                  <a:schemeClr val="bg1"/>
                </a:solidFill>
              </a:rPr>
              <a:t>S.boydii</a:t>
            </a:r>
            <a:r>
              <a:rPr lang="en-US" sz="3600" b="1" i="1" u="sng" dirty="0" smtClean="0">
                <a:solidFill>
                  <a:schemeClr val="bg1"/>
                </a:solidFill>
              </a:rPr>
              <a:t> &amp; </a:t>
            </a:r>
            <a:r>
              <a:rPr lang="en-US" sz="3600" b="1" i="1" u="sng" dirty="0" err="1" smtClean="0">
                <a:solidFill>
                  <a:schemeClr val="bg1"/>
                </a:solidFill>
              </a:rPr>
              <a:t>S.sonnei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dirty="0" smtClean="0">
                <a:solidFill>
                  <a:srgbClr val="002060"/>
                </a:solidFill>
              </a:rPr>
              <a:t>All have </a:t>
            </a:r>
            <a:r>
              <a:rPr lang="en-US" sz="3600" b="1" dirty="0" smtClean="0">
                <a:solidFill>
                  <a:srgbClr val="C00000"/>
                </a:solidFill>
              </a:rPr>
              <a:t>O</a:t>
            </a:r>
            <a:r>
              <a:rPr lang="en-US" sz="3600" b="1" dirty="0" smtClean="0">
                <a:solidFill>
                  <a:srgbClr val="002060"/>
                </a:solidFill>
              </a:rPr>
              <a:t> antigens , some serotypes has </a:t>
            </a:r>
            <a:r>
              <a:rPr lang="en-US" sz="3600" b="1" dirty="0" smtClean="0">
                <a:solidFill>
                  <a:srgbClr val="C00000"/>
                </a:solidFill>
              </a:rPr>
              <a:t>K</a:t>
            </a:r>
            <a:r>
              <a:rPr lang="en-US" sz="3600" b="1" dirty="0" smtClean="0">
                <a:solidFill>
                  <a:srgbClr val="002060"/>
                </a:solidFill>
              </a:rPr>
              <a:t>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i="1" dirty="0" smtClean="0">
                <a:solidFill>
                  <a:srgbClr val="002060"/>
                </a:solidFill>
              </a:rPr>
              <a:t>Shigella</a:t>
            </a:r>
            <a:r>
              <a:rPr lang="en-US" sz="3600" b="1" dirty="0" smtClean="0">
                <a:solidFill>
                  <a:srgbClr val="002060"/>
                </a:solidFill>
              </a:rPr>
              <a:t> are </a:t>
            </a:r>
            <a:r>
              <a:rPr lang="en-US" sz="3600" b="1" dirty="0" smtClean="0">
                <a:solidFill>
                  <a:srgbClr val="C00000"/>
                </a:solidFill>
              </a:rPr>
              <a:t>non motile </a:t>
            </a:r>
            <a:r>
              <a:rPr lang="en-US" sz="3600" b="1" dirty="0" smtClean="0">
                <a:solidFill>
                  <a:srgbClr val="002060"/>
                </a:solidFill>
              </a:rPr>
              <a:t>so lack H antigen</a:t>
            </a:r>
          </a:p>
          <a:p>
            <a:pPr algn="l" rtl="0"/>
            <a:endParaRPr lang="ar-S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-Develop an algorithm using biochemical tests to </a:t>
            </a:r>
          </a:p>
          <a:p>
            <a:pPr algn="l">
              <a:buNone/>
            </a:pPr>
            <a:r>
              <a:rPr lang="en-US" dirty="0" smtClean="0">
                <a:solidFill>
                  <a:schemeClr val="bg1"/>
                </a:solidFill>
              </a:rPr>
              <a:t>identify and classify </a:t>
            </a:r>
            <a:r>
              <a:rPr lang="en-US" i="1" dirty="0" smtClean="0">
                <a:solidFill>
                  <a:schemeClr val="bg1"/>
                </a:solidFill>
              </a:rPr>
              <a:t>Salmonella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Shigella</a:t>
            </a:r>
            <a:endParaRPr lang="en-US" i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Describe the antigenic structures and virulence factors of </a:t>
            </a:r>
            <a:r>
              <a:rPr lang="en-US" i="1" dirty="0" smtClean="0">
                <a:solidFill>
                  <a:schemeClr val="bg1"/>
                </a:solidFill>
              </a:rPr>
              <a:t>Salmonella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Shigella</a:t>
            </a:r>
            <a:endParaRPr lang="en-US" i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3-</a:t>
            </a:r>
            <a:r>
              <a:rPr lang="en-US" dirty="0" smtClean="0">
                <a:solidFill>
                  <a:schemeClr val="bg1"/>
                </a:solidFill>
              </a:rPr>
              <a:t> Compare the pathogenesis of various species of </a:t>
            </a:r>
            <a:r>
              <a:rPr lang="en-US" i="1" dirty="0" smtClean="0">
                <a:solidFill>
                  <a:schemeClr val="bg1"/>
                </a:solidFill>
              </a:rPr>
              <a:t>Salmonella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Shigella</a:t>
            </a:r>
            <a:endParaRPr lang="en-US" i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Describe the clinical features and risk factors for the infection with the two organisms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5-</a:t>
            </a:r>
            <a:r>
              <a:rPr lang="en-US" dirty="0" smtClean="0">
                <a:solidFill>
                  <a:schemeClr val="bg1"/>
                </a:solidFill>
              </a:rPr>
              <a:t> Describe the general concepts for the management of gastroenteritis caused by both organisms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4887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  <a:t>CLINICAL INFECTION</a:t>
            </a:r>
            <a:b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b="1" i="1" dirty="0">
                <a:solidFill>
                  <a:srgbClr val="C00000"/>
                </a:solidFill>
              </a:rPr>
              <a:t>S. </a:t>
            </a:r>
            <a:r>
              <a:rPr lang="en-US" b="1" i="1" dirty="0" err="1">
                <a:solidFill>
                  <a:srgbClr val="C00000"/>
                </a:solidFill>
              </a:rPr>
              <a:t>dysenteriae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type 1 associated with morbidity and mortality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 algn="l" rtl="0">
              <a:buClr>
                <a:srgbClr val="002060"/>
              </a:buClr>
            </a:pP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dysenteriae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i="1" dirty="0">
                <a:solidFill>
                  <a:srgbClr val="002060"/>
                </a:solidFill>
              </a:rPr>
              <a:t>S. </a:t>
            </a:r>
            <a:r>
              <a:rPr lang="en-US" b="1" i="1" dirty="0" err="1">
                <a:solidFill>
                  <a:srgbClr val="002060"/>
                </a:solidFill>
              </a:rPr>
              <a:t>boydii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are most common isolates in developing </a:t>
            </a:r>
            <a:r>
              <a:rPr lang="en-US" b="1" dirty="0" smtClean="0">
                <a:solidFill>
                  <a:srgbClr val="002060"/>
                </a:solidFill>
              </a:rPr>
              <a:t>countries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 err="1">
                <a:solidFill>
                  <a:srgbClr val="002060"/>
                </a:solidFill>
              </a:rPr>
              <a:t>S.flexneri</a:t>
            </a:r>
            <a:r>
              <a:rPr lang="en-US" b="1" dirty="0">
                <a:solidFill>
                  <a:srgbClr val="002060"/>
                </a:solidFill>
              </a:rPr>
              <a:t>  :2nd common in developing countries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S.sonnei</a:t>
            </a:r>
            <a:r>
              <a:rPr lang="en-US" b="1" dirty="0" smtClean="0">
                <a:solidFill>
                  <a:srgbClr val="002060"/>
                </a:solidFill>
              </a:rPr>
              <a:t> : most predominant in USA. Produce fever &amp; watery diarrhea.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7030A0"/>
                </a:solidFill>
              </a:rPr>
              <a:t>Human is the only reservoir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251520"/>
            <a:ext cx="8229600" cy="360040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Person to person through fecal –oral route 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Flies, fingers ( have a role in spread).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Food and water.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Young children in daycare, people in crowded area and anal oral sex in developed countries.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Low infective dose &lt; 200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</a:rPr>
              <a:t>Penetrate epithelial cells ,leads to local inflammation, shedding of intestinal lining and  ulcer formation.</a:t>
            </a:r>
          </a:p>
          <a:p>
            <a:pPr algn="r" rtl="0"/>
            <a:endParaRPr lang="ar-SA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Bodoni MT Black" pitchFamily="18" charset="0"/>
              </a:rPr>
              <a:t>SYMPTOMS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High fever, chill, abdominal cramp and pain accompanied by </a:t>
            </a:r>
            <a:r>
              <a:rPr lang="en-US" sz="3200" b="1" dirty="0" err="1" smtClean="0">
                <a:solidFill>
                  <a:srgbClr val="C00000"/>
                </a:solidFill>
              </a:rPr>
              <a:t>tenesmus</a:t>
            </a:r>
            <a:r>
              <a:rPr lang="en-US" sz="3200" b="1" dirty="0" smtClean="0">
                <a:solidFill>
                  <a:srgbClr val="002060"/>
                </a:solidFill>
              </a:rPr>
              <a:t> , </a:t>
            </a:r>
            <a:r>
              <a:rPr lang="en-US" sz="3200" b="1" dirty="0" smtClean="0">
                <a:solidFill>
                  <a:srgbClr val="C00000"/>
                </a:solidFill>
              </a:rPr>
              <a:t>bloody stool with mucus &amp; leukocytes.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 Incubation period  :  24 - 48 hrs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Can lead to rectal prolapsed in children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u="sng" dirty="0" smtClean="0">
                <a:solidFill>
                  <a:srgbClr val="0070C0"/>
                </a:solidFill>
              </a:rPr>
              <a:t>Complications</a:t>
            </a:r>
            <a:r>
              <a:rPr lang="en-US" sz="3200" b="1" dirty="0" smtClean="0">
                <a:solidFill>
                  <a:srgbClr val="002060"/>
                </a:solidFill>
              </a:rPr>
              <a:t>: ileus, obstruction dilatation and toxic mega colon 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Bacteremia in 4 % of severely ill patient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Seizures, HUS </a:t>
            </a:r>
            <a:r>
              <a:rPr lang="en-US" sz="1800" b="1" dirty="0" smtClean="0">
                <a:solidFill>
                  <a:srgbClr val="002060"/>
                </a:solidFill>
              </a:rPr>
              <a:t>( hemolytic uremic syndrome)</a:t>
            </a:r>
          </a:p>
          <a:p>
            <a:pPr algn="l" rtl="0"/>
            <a:endParaRPr lang="ar-S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DYSENTRY STOOL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ontent2.eol.org/content/2009/11/25/03/6882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76064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Laboratory diagnosis of </a:t>
            </a:r>
            <a:r>
              <a:rPr lang="en-US" sz="3200" i="1" dirty="0" smtClean="0">
                <a:solidFill>
                  <a:srgbClr val="C00000"/>
                </a:solidFill>
              </a:rPr>
              <a:t>Salmonella</a:t>
            </a:r>
            <a:r>
              <a:rPr lang="en-US" sz="3200" dirty="0" smtClean="0">
                <a:solidFill>
                  <a:srgbClr val="C00000"/>
                </a:solidFill>
              </a:rPr>
              <a:t> &amp; </a:t>
            </a:r>
            <a:r>
              <a:rPr lang="en-US" sz="3200" i="1" dirty="0" err="1" smtClean="0">
                <a:solidFill>
                  <a:srgbClr val="C00000"/>
                </a:solidFill>
              </a:rPr>
              <a:t>Shigella</a:t>
            </a:r>
            <a:r>
              <a:rPr lang="en-US" sz="3200" dirty="0" smtClean="0">
                <a:solidFill>
                  <a:srgbClr val="C00000"/>
                </a:solidFill>
              </a:rPr>
              <a:t> from stool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-Both are Gram negative bacilli</a:t>
            </a:r>
          </a:p>
          <a:p>
            <a:pPr marL="137160" indent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-Culture in selective </a:t>
            </a:r>
            <a:r>
              <a:rPr lang="en-US" dirty="0" smtClean="0">
                <a:solidFill>
                  <a:srgbClr val="002060"/>
                </a:solidFill>
              </a:rPr>
              <a:t>media ( </a:t>
            </a:r>
            <a:r>
              <a:rPr lang="en-US" i="1" dirty="0" smtClean="0">
                <a:solidFill>
                  <a:srgbClr val="002060"/>
                </a:solidFill>
              </a:rPr>
              <a:t>Salmonella</a:t>
            </a:r>
            <a:r>
              <a:rPr lang="en-US" dirty="0" smtClean="0">
                <a:solidFill>
                  <a:srgbClr val="002060"/>
                </a:solidFill>
              </a:rPr>
              <a:t> produce black colonies )</a:t>
            </a:r>
            <a:endParaRPr lang="en-US" dirty="0" smtClean="0">
              <a:solidFill>
                <a:srgbClr val="002060"/>
              </a:solidFill>
            </a:endParaRPr>
          </a:p>
          <a:p>
            <a:pPr marL="137160" indent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-Biochemical tests</a:t>
            </a:r>
          </a:p>
          <a:p>
            <a:pPr marL="137160" indent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-Motility test</a:t>
            </a:r>
          </a:p>
          <a:p>
            <a:pPr marL="137160" indent="0"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-Serology for serotypes.</a:t>
            </a:r>
          </a:p>
          <a:p>
            <a:pPr marL="13716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30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shigella cultur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328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84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BIOCHEMICAL TESTS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نتيجة بحث الصور عن ‪shigella &amp; salmonella serology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7865"/>
            <a:ext cx="3800475" cy="19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8254"/>
            <a:ext cx="7056784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47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نتيجة بحث الصور عن ‪shigella &amp; salmonella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8" y="620688"/>
            <a:ext cx="8124729" cy="59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87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Treatment of </a:t>
            </a:r>
            <a:r>
              <a:rPr lang="en-US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Shigella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Dysentery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l">
              <a:buNone/>
            </a:pPr>
            <a:r>
              <a:rPr lang="en-US" b="1" dirty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Antibiotic indicated if symptoms severe and to reduce duration of illness.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-Antimicrobial agents depending on susceptibility testing including :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Ampicillin 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Ceftriaxone 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TMP-SMX   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Ciprofloxacin   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002060"/>
                </a:solidFill>
                <a:latin typeface="Bodoni MT Black" pitchFamily="18" charset="0"/>
              </a:rPr>
              <a:t>Salmonella</a:t>
            </a:r>
            <a:endParaRPr lang="ar-SA" sz="8000" dirty="0">
              <a:solidFill>
                <a:srgbClr val="00206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>Introduction </a:t>
            </a:r>
            <a:endParaRPr lang="ar-SA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algn="l" rtl="0">
              <a:buClr>
                <a:srgbClr val="002060"/>
              </a:buClr>
              <a:buFont typeface="Wingdings" pitchFamily="2" charset="2"/>
              <a:buChar char="Ø"/>
              <a:tabLst>
                <a:tab pos="533400" algn="l"/>
              </a:tabLst>
            </a:pPr>
            <a:r>
              <a:rPr lang="en-US" sz="4400" b="1" dirty="0" smtClean="0">
                <a:solidFill>
                  <a:srgbClr val="C00000"/>
                </a:solidFill>
              </a:rPr>
              <a:t>Salmonella</a:t>
            </a:r>
            <a:r>
              <a:rPr lang="en-US" sz="4400" b="1" dirty="0" smtClean="0">
                <a:solidFill>
                  <a:srgbClr val="002060"/>
                </a:solidFill>
              </a:rPr>
              <a:t> is a Gram negative facultative anaerobic bacilli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</a:rPr>
              <a:t>Non lactose fermenting 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</a:rPr>
              <a:t>Motile </a:t>
            </a:r>
          </a:p>
          <a:p>
            <a:pPr algn="l">
              <a:buNone/>
            </a:pPr>
            <a:r>
              <a:rPr lang="ar-SA" dirty="0" smtClean="0"/>
              <a:t>      </a:t>
            </a:r>
            <a:r>
              <a:rPr lang="en-US" dirty="0" smtClean="0"/>
              <a:t> </a:t>
            </a:r>
            <a:r>
              <a:rPr lang="ar-SA" dirty="0" smtClean="0"/>
              <a:t>  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149080"/>
            <a:ext cx="4426080" cy="24202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21000">
              <a:schemeClr val="accent5">
                <a:lumMod val="40000"/>
                <a:lumOff val="60000"/>
              </a:schemeClr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 </a:t>
            </a:r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Classification </a:t>
            </a:r>
            <a:r>
              <a:rPr lang="en-US" dirty="0" smtClean="0">
                <a:latin typeface="Bodoni MT Black" pitchFamily="18" charset="0"/>
              </a:rPr>
              <a:t/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-Has two species s.enterica (six subspecies I, II, III, IV, V, VI)</a:t>
            </a:r>
            <a:br>
              <a:rPr lang="en-US" dirty="0" smtClean="0"/>
            </a:br>
            <a:r>
              <a:rPr lang="en-US" dirty="0" smtClean="0"/>
              <a:t>                      s.borgori (rare)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-Cold blooded animal, birds, rodents, turtles, snake and fish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Two species of salmonella :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S.enterica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(six </a:t>
            </a:r>
            <a:r>
              <a:rPr lang="en-US" sz="3200" i="1" dirty="0" smtClean="0">
                <a:solidFill>
                  <a:srgbClr val="002060"/>
                </a:solidFill>
              </a:rPr>
              <a:t>subspecies I, II, III, IV, V, VI</a:t>
            </a:r>
            <a:r>
              <a:rPr lang="en-US" sz="3200" b="1" i="1" dirty="0" smtClean="0">
                <a:solidFill>
                  <a:srgbClr val="002060"/>
                </a:solidFill>
              </a:rPr>
              <a:t>)&amp;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S.borgori</a:t>
            </a:r>
            <a:r>
              <a:rPr lang="en-US" sz="3200" b="1" dirty="0" smtClean="0">
                <a:solidFill>
                  <a:srgbClr val="002060"/>
                </a:solidFill>
              </a:rPr>
              <a:t> (rare)</a:t>
            </a:r>
          </a:p>
          <a:p>
            <a:pPr algn="l" rtl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 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Found in cold blooded animal, birds, rodents, turtles, snakes and fish</a:t>
            </a:r>
          </a:p>
          <a:p>
            <a:pPr algn="l" rtl="0">
              <a:buNone/>
            </a:pPr>
            <a:r>
              <a:rPr lang="en-US" b="1" dirty="0" smtClean="0"/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Bodoni MT Black" pitchFamily="18" charset="0"/>
              </a:rPr>
              <a:t>Virulence factors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lvl="0" algn="l" rtl="0">
              <a:buClr>
                <a:srgbClr val="002060"/>
              </a:buClr>
            </a:pP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Fimbriae ( </a:t>
            </a:r>
            <a:r>
              <a:rPr lang="en-US" sz="5400" b="1" dirty="0" err="1" smtClean="0">
                <a:solidFill>
                  <a:srgbClr val="002060"/>
                </a:solidFill>
              </a:rPr>
              <a:t>Pili</a:t>
            </a:r>
            <a:r>
              <a:rPr lang="en-US" sz="5400" b="1" dirty="0" smtClean="0">
                <a:solidFill>
                  <a:srgbClr val="002060"/>
                </a:solidFill>
              </a:rPr>
              <a:t>) : for adherence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Enterotoxin</a:t>
            </a:r>
          </a:p>
          <a:p>
            <a:pPr algn="l"/>
            <a:endParaRPr lang="ar-SA" sz="5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lvl="0" algn="l" rtl="0">
              <a:buClr>
                <a:srgbClr val="002060"/>
              </a:buClr>
            </a:pPr>
            <a:r>
              <a:rPr lang="en-US" sz="5400" dirty="0" smtClean="0">
                <a:solidFill>
                  <a:srgbClr val="002060"/>
                </a:solidFill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</a:rPr>
              <a:t>O</a:t>
            </a:r>
            <a:r>
              <a:rPr lang="en-US" sz="5400" b="1" dirty="0" smtClean="0">
                <a:solidFill>
                  <a:srgbClr val="002060"/>
                </a:solidFill>
              </a:rPr>
              <a:t>. Somatic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</a:rPr>
              <a:t>H</a:t>
            </a:r>
            <a:r>
              <a:rPr lang="en-US" sz="5400" b="1" dirty="0" smtClean="0">
                <a:solidFill>
                  <a:srgbClr val="002060"/>
                </a:solidFill>
              </a:rPr>
              <a:t>.  Flagellar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 </a:t>
            </a:r>
            <a:r>
              <a:rPr lang="en-US" sz="5400" b="1" dirty="0" smtClean="0">
                <a:solidFill>
                  <a:srgbClr val="C00000"/>
                </a:solidFill>
              </a:rPr>
              <a:t>K</a:t>
            </a:r>
            <a:r>
              <a:rPr lang="en-US" sz="5400" b="1" dirty="0" smtClean="0">
                <a:solidFill>
                  <a:srgbClr val="002060"/>
                </a:solidFill>
              </a:rPr>
              <a:t>.  Capsular antigen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14401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l" rtl="0">
              <a:buClr>
                <a:srgbClr val="002060"/>
              </a:buClr>
            </a:pPr>
            <a:r>
              <a:rPr lang="en-US" sz="3600" b="1" dirty="0" smtClean="0">
                <a:solidFill>
                  <a:srgbClr val="C00000"/>
                </a:solidFill>
              </a:rPr>
              <a:t>V</a:t>
            </a:r>
            <a:r>
              <a:rPr lang="en-US" sz="3600" b="1" baseline="-25000" dirty="0" smtClean="0">
                <a:solidFill>
                  <a:srgbClr val="C00000"/>
                </a:solidFill>
              </a:rPr>
              <a:t>i</a:t>
            </a:r>
            <a:r>
              <a:rPr lang="en-US" sz="3600" b="1" dirty="0" smtClean="0">
                <a:solidFill>
                  <a:srgbClr val="002060"/>
                </a:solidFill>
              </a:rPr>
              <a:t> surface polysaccharide antigen in </a:t>
            </a:r>
            <a:r>
              <a:rPr lang="en-US" sz="3600" b="1" i="1" dirty="0" smtClean="0">
                <a:solidFill>
                  <a:srgbClr val="002060"/>
                </a:solidFill>
              </a:rPr>
              <a:t>Salmonella serotype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typhi</a:t>
            </a:r>
            <a:r>
              <a:rPr lang="en-US" sz="3600" b="1" dirty="0" smtClean="0">
                <a:solidFill>
                  <a:srgbClr val="002060"/>
                </a:solidFill>
              </a:rPr>
              <a:t> prevents phagocytosis &amp; allow intracellular survival.</a:t>
            </a:r>
          </a:p>
          <a:p>
            <a:pPr algn="l" rtl="0">
              <a:buClr>
                <a:srgbClr val="002060"/>
              </a:buClr>
            </a:pPr>
            <a:r>
              <a:rPr lang="en-US" sz="3600" b="1" dirty="0" smtClean="0">
                <a:solidFill>
                  <a:srgbClr val="C00000"/>
                </a:solidFill>
              </a:rPr>
              <a:t>O</a:t>
            </a:r>
            <a:r>
              <a:rPr lang="en-US" sz="3600" b="1" dirty="0" smtClean="0">
                <a:solidFill>
                  <a:srgbClr val="002060"/>
                </a:solidFill>
              </a:rPr>
              <a:t> Antigen (Heat – stable) is lipopolysaccharide in the outer membrane</a:t>
            </a:r>
          </a:p>
          <a:p>
            <a:pPr algn="l" rtl="0">
              <a:buClr>
                <a:srgbClr val="002060"/>
              </a:buClr>
            </a:pPr>
            <a:r>
              <a:rPr lang="en-US" sz="3600" b="1" dirty="0" smtClean="0">
                <a:solidFill>
                  <a:srgbClr val="C00000"/>
                </a:solidFill>
              </a:rPr>
              <a:t>H </a:t>
            </a:r>
            <a:r>
              <a:rPr lang="en-US" sz="3600" b="1" dirty="0" smtClean="0">
                <a:solidFill>
                  <a:srgbClr val="002060"/>
                </a:solidFill>
              </a:rPr>
              <a:t>antigen (Heat labile)</a:t>
            </a:r>
          </a:p>
          <a:p>
            <a:pPr algn="l" rtl="0"/>
            <a:endParaRPr lang="ar-SA" dirty="0"/>
          </a:p>
        </p:txBody>
      </p:sp>
      <p:pic>
        <p:nvPicPr>
          <p:cNvPr id="5122" name="Picture 2" descr="http://bacterioweb.univ-fcomte.fr/cours_dcem1/Images/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18635"/>
            <a:ext cx="2026568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>Clinical diseases </a:t>
            </a: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Acute gastroenteritis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Typhoid fever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Nontyphoidal bacteremia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Carrier state following </a:t>
            </a:r>
            <a:r>
              <a:rPr lang="en-US" sz="4000" b="1" i="1" dirty="0" smtClean="0">
                <a:solidFill>
                  <a:srgbClr val="002060"/>
                </a:solidFill>
              </a:rPr>
              <a:t>Salmonella</a:t>
            </a:r>
            <a:r>
              <a:rPr lang="en-US" sz="4000" b="1" dirty="0" smtClean="0">
                <a:solidFill>
                  <a:srgbClr val="002060"/>
                </a:solidFill>
              </a:rPr>
              <a:t> infection</a:t>
            </a:r>
          </a:p>
          <a:p>
            <a:pPr algn="l"/>
            <a:endParaRPr lang="ar-S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911</TotalTime>
  <Words>871</Words>
  <Application>Microsoft Office PowerPoint</Application>
  <PresentationFormat>On-screen Show (4:3)</PresentationFormat>
  <Paragraphs>132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Bodoni MT Black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Salmonella &amp; shigella</vt:lpstr>
      <vt:lpstr>Objectives</vt:lpstr>
      <vt:lpstr>Salmonella</vt:lpstr>
      <vt:lpstr>Introduction </vt:lpstr>
      <vt:lpstr>           Classification    -Has two species s.enterica (six subspecies I, II, III, IV, V, VI)                       s.borgori (rare)    -Cold blooded animal, birds, rodents, turtles, snake and fish   </vt:lpstr>
      <vt:lpstr>Virulence factors</vt:lpstr>
      <vt:lpstr>Antigenic structures </vt:lpstr>
      <vt:lpstr>PowerPoint Presentation</vt:lpstr>
      <vt:lpstr>Clinical diseases </vt:lpstr>
      <vt:lpstr>Source </vt:lpstr>
      <vt:lpstr> Salmonella gastroenteritis </vt:lpstr>
      <vt:lpstr>Enteric fever (Typhoid fever)</vt:lpstr>
      <vt:lpstr>PowerPoint Presentation</vt:lpstr>
      <vt:lpstr>PowerPoint Presentation</vt:lpstr>
      <vt:lpstr>Management &amp; Treatment  </vt:lpstr>
      <vt:lpstr>COMPLICATIONS </vt:lpstr>
      <vt:lpstr>Shigella  </vt:lpstr>
      <vt:lpstr>PowerPoint Presentation</vt:lpstr>
      <vt:lpstr>ANTIGENIC STRUCTURES</vt:lpstr>
      <vt:lpstr>PowerPoint Presentation</vt:lpstr>
      <vt:lpstr>CLINICAL INFECTION </vt:lpstr>
      <vt:lpstr>PowerPoint Presentation</vt:lpstr>
      <vt:lpstr>SYMPTOMS </vt:lpstr>
      <vt:lpstr>DYSENTRY STOOL </vt:lpstr>
      <vt:lpstr>Laboratory diagnosis of Salmonella &amp; Shigella from stool   </vt:lpstr>
      <vt:lpstr>PowerPoint Presentation</vt:lpstr>
      <vt:lpstr>BIOCHEMICAL TESTS</vt:lpstr>
      <vt:lpstr>PowerPoint Presentation</vt:lpstr>
      <vt:lpstr>Treatment of Shigella Dysentery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Syed Abdul Khader</dc:creator>
  <cp:lastModifiedBy>Hanan Al-Habib</cp:lastModifiedBy>
  <cp:revision>72</cp:revision>
  <dcterms:created xsi:type="dcterms:W3CDTF">2010-09-21T09:20:41Z</dcterms:created>
  <dcterms:modified xsi:type="dcterms:W3CDTF">2017-11-28T07:36:53Z</dcterms:modified>
</cp:coreProperties>
</file>