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9"/>
  </p:notesMasterIdLst>
  <p:sldIdLst>
    <p:sldId id="256" r:id="rId2"/>
    <p:sldId id="302" r:id="rId3"/>
    <p:sldId id="301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80" r:id="rId24"/>
    <p:sldId id="281" r:id="rId25"/>
    <p:sldId id="283" r:id="rId26"/>
    <p:sldId id="284" r:id="rId27"/>
    <p:sldId id="286" r:id="rId28"/>
    <p:sldId id="278" r:id="rId29"/>
    <p:sldId id="288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491ED-1AA8-4F16-8016-E6C8E227732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E238B-865F-4AF9-AAE8-0FFEED196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59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238B-865F-4AF9-AAE8-0FFEED196A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05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C811BD1-96BA-4330-8166-9807E86AD6FD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487C553-21C7-49F3-AA3B-5FF562D74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B4BBB-1D08-4EB9-A26D-E5A54D919A56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63463-F7C9-4341-A1C9-E81779B92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9F853-9BE5-4D6D-A949-FC76E3BB4A9A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7623D-8853-42BC-8132-C1B9F8680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ECC61-5E7F-479C-86A6-41DA5FDBD621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D83F5-0A67-4330-9E91-A1C213977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83719C-6880-47ED-9447-2AC6D0CA68D2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A258DB-A02E-41F3-8ADC-E544C449F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07B391-D2D5-46D8-9CFC-1FE5272D087A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12C784-FF4F-40B3-A3E9-78E06E154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4554B3-A56B-4DE1-9423-16DAD8D5AFB7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65F958-3C7B-4600-9483-B1CE6FEF0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1B90D0-96A9-4CE5-B32D-D389C90917AD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F166B8-1998-43E7-A858-72AEEA2C7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779AA-38B3-42FA-80F0-112BA8B1C509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2B9FB-5D85-4848-82CD-747FC0245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2D61EA-53B8-4CE3-A361-C27E652CD8C4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D5564D-D640-414F-9156-EBBCC7077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BF700E7-D2D1-41A2-B540-419DB892E975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937498-17A4-4798-B960-ABDA28CCB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5FD8FB-DFA1-4BDE-B7DF-CF7B210DCDB4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B10CD2C-C7C4-48B8-8B67-63BB86D76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6" r:id="rId2"/>
    <p:sldLayoutId id="2147483781" r:id="rId3"/>
    <p:sldLayoutId id="2147483782" r:id="rId4"/>
    <p:sldLayoutId id="2147483783" r:id="rId5"/>
    <p:sldLayoutId id="2147483784" r:id="rId6"/>
    <p:sldLayoutId id="2147483777" r:id="rId7"/>
    <p:sldLayoutId id="2147483785" r:id="rId8"/>
    <p:sldLayoutId id="2147483786" r:id="rId9"/>
    <p:sldLayoutId id="2147483778" r:id="rId10"/>
    <p:sldLayoutId id="21474837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google.com/imgres?imgurl=http://upload.wikimedia.org/wikipedia/commons/0/0f/Clostridium_difficile_01.png&amp;imgrefurl=http://commons.wikimedia.org/wiki/File:Clostridium_difficile_01.png&amp;usg=__TZsgdATsbhfoq_gNi5E2Q2bffBw=&amp;h=299&amp;w=447&amp;sz=113&amp;hl=en&amp;start=5&amp;zoom=1&amp;tbnid=SdD2_7XPEywYzM:&amp;tbnh=85&amp;tbnw=127&amp;prev=/images?q=clostridium+difficile&amp;hl=en&amp;safe=active&amp;sa=G&amp;gbv=2&amp;tbs=isch:1&amp;itb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imgres?imgurl=http://www.netterimages.com/images/vpv/000/000/013/13634-0550x0475.jpg&amp;imgrefurl=http://www.netterimages.com/image/13634.htm&amp;usg=__aVr6XNiTkmxSY8Y6DtpELKXpleo=&amp;h=550&amp;w=475&amp;sz=88&amp;hl=en&amp;start=18&amp;zoom=1&amp;tbnid=CrQCk8qf1I0XNM:&amp;tbnh=133&amp;tbnw=115&amp;prev=/images?q=pseudomembranous+colitis&amp;hl=en&amp;safe=active&amp;gbv=2&amp;tbs=isch:1&amp;itbs=1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imgres?imgurl=http://www.pathconsultddx.com/images/S155986750670818X/gr1-sml.jpg&amp;imgrefurl=http://www.pathconsultddx.com/pathCon/diagnosis?pii=S1559-8675(06)70818-X&amp;usg=__GZcq-639gRMzzAbaXH4UHbL5mbA=&amp;h=351&amp;w=225&amp;sz=14&amp;hl=en&amp;start=9&amp;zoom=1&amp;tbnid=pKOwzT7m-DDTuM:&amp;tbnh=120&amp;tbnw=77&amp;prev=/images?q=pseudomembranous+colitis&amp;hl=en&amp;safe=active&amp;gbv=2&amp;tbs=isch:1&amp;itbs=1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Normal Flora Of The GIT And Introduction To Infectious Diarrhea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>
            <a:normAutofit/>
          </a:bodyPr>
          <a:lstStyle/>
          <a:p>
            <a:pPr marR="0" algn="ctr">
              <a:lnSpc>
                <a:spcPct val="80000"/>
              </a:lnSpc>
            </a:pPr>
            <a:r>
              <a:rPr lang="en-US" sz="2500" b="1" i="1" dirty="0" smtClean="0">
                <a:solidFill>
                  <a:schemeClr val="accent2">
                    <a:lumMod val="75000"/>
                  </a:schemeClr>
                </a:solidFill>
              </a:rPr>
              <a:t>Prof .Hanan Habib</a:t>
            </a:r>
          </a:p>
          <a:p>
            <a:pPr marR="0" algn="ctr">
              <a:lnSpc>
                <a:spcPct val="80000"/>
              </a:lnSpc>
            </a:pPr>
            <a:r>
              <a:rPr lang="en-US" sz="2500" b="1" dirty="0" smtClean="0">
                <a:solidFill>
                  <a:srgbClr val="7F7F7F"/>
                </a:solidFill>
              </a:rPr>
              <a:t>Department of Pathology, College of Medicine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2400"/>
            <a:ext cx="2095899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489075" y="2755900"/>
            <a:ext cx="6172200" cy="17256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/>
              <a:t>Acute Diarrheal Illnesses and Food Poisoning  </a:t>
            </a:r>
            <a:r>
              <a:rPr lang="en-US" sz="4000" dirty="0">
                <a:solidFill>
                  <a:schemeClr val="accent1"/>
                </a:solidFill>
              </a:rPr>
              <a:t/>
            </a:r>
            <a:br>
              <a:rPr lang="en-US" sz="4000" dirty="0">
                <a:solidFill>
                  <a:schemeClr val="accent1"/>
                </a:solidFill>
              </a:rPr>
            </a:br>
            <a:endParaRPr 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381000"/>
            <a:ext cx="7772400" cy="1752600"/>
          </a:xfrm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4600" dirty="0" smtClean="0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800" dirty="0" smtClean="0">
                <a:solidFill>
                  <a:srgbClr val="C00000"/>
                </a:solidFill>
                <a:effectLst/>
              </a:rPr>
              <a:t>Introduction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Acute diarrheal illness is one of the most common problems evaluated by clinicians. 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A major cause of morbidity and mortality world wide. 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Most of healthy people have mild illness but other might develop serious squeals so it is important to identify those individuals who require early treatment.</a:t>
            </a:r>
          </a:p>
          <a:p>
            <a:pPr marL="273050" indent="-273050"/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C00000"/>
                </a:solidFill>
                <a:effectLst/>
              </a:rPr>
              <a:t>Definition of Diarrhea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spcAft>
                <a:spcPct val="25000"/>
              </a:spcAft>
              <a:buFont typeface="Wingdings" pitchFamily="2" charset="2"/>
              <a:buChar char="q"/>
            </a:pPr>
            <a:r>
              <a:rPr lang="en-US" dirty="0" smtClean="0"/>
              <a:t>Stool weight in excess of 200 </a:t>
            </a:r>
            <a:r>
              <a:rPr lang="en-US" dirty="0" err="1" smtClean="0"/>
              <a:t>gm</a:t>
            </a:r>
            <a:r>
              <a:rPr lang="en-US" dirty="0" smtClean="0"/>
              <a:t>/day, or</a:t>
            </a:r>
            <a:endParaRPr lang="en-US" dirty="0" smtClean="0"/>
          </a:p>
          <a:p>
            <a:pPr marL="0" indent="0">
              <a:spcAft>
                <a:spcPct val="25000"/>
              </a:spcAft>
              <a:buNone/>
            </a:pPr>
            <a:r>
              <a:rPr lang="en-US" dirty="0" smtClean="0"/>
              <a:t>three </a:t>
            </a:r>
            <a:r>
              <a:rPr lang="en-US" dirty="0" smtClean="0"/>
              <a:t>or more loose or watery stools/day</a:t>
            </a:r>
          </a:p>
          <a:p>
            <a:pPr marL="273050" indent="-273050">
              <a:spcAft>
                <a:spcPct val="25000"/>
              </a:spcAft>
              <a:buFont typeface="Wingdings" pitchFamily="2" charset="2"/>
              <a:buChar char="q"/>
            </a:pPr>
            <a:r>
              <a:rPr lang="en-US" dirty="0" smtClean="0"/>
              <a:t>Alteration in normal bowel movement characterized by decreased consistency and increased frequency</a:t>
            </a:r>
          </a:p>
          <a:p>
            <a:pPr marL="273050" indent="-273050">
              <a:spcAft>
                <a:spcPct val="25000"/>
              </a:spcAft>
              <a:buFont typeface="Wingdings" pitchFamily="2" charset="2"/>
              <a:buChar char="q"/>
            </a:pPr>
            <a:r>
              <a:rPr lang="en-US" dirty="0" smtClean="0"/>
              <a:t>Less than 14 days in duration.</a:t>
            </a:r>
          </a:p>
          <a:p>
            <a:pPr marL="273050" indent="-273050"/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b="0" smtClean="0">
                <a:solidFill>
                  <a:srgbClr val="C00000"/>
                </a:solidFill>
                <a:effectLst/>
              </a:rPr>
              <a:t>Etiology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spcAft>
                <a:spcPct val="25000"/>
              </a:spcAft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</a:rPr>
              <a:t>Viral</a:t>
            </a:r>
            <a:r>
              <a:rPr lang="en-US" dirty="0" smtClean="0"/>
              <a:t>: 70-80% of infectious diarrhea in developed countries</a:t>
            </a:r>
          </a:p>
          <a:p>
            <a:pPr marL="273050" indent="-273050">
              <a:spcAft>
                <a:spcPct val="25000"/>
              </a:spcAft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</a:rPr>
              <a:t>Bacterial</a:t>
            </a:r>
            <a:r>
              <a:rPr lang="en-US" dirty="0" smtClean="0"/>
              <a:t>: 10-20% of infectious diarrhea but responsible for most cases of severe diarrhea</a:t>
            </a:r>
          </a:p>
          <a:p>
            <a:pPr marL="273050" indent="-273050">
              <a:spcAft>
                <a:spcPct val="25000"/>
              </a:spcAft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</a:rPr>
              <a:t>Protozoan</a:t>
            </a:r>
            <a:r>
              <a:rPr lang="en-US" dirty="0" smtClean="0"/>
              <a:t>: less than 10%.</a:t>
            </a:r>
          </a:p>
          <a:p>
            <a:pPr marL="273050" indent="-273050">
              <a:buFont typeface="Wingdings" pitchFamily="2" charset="2"/>
              <a:buChar char="q"/>
            </a:pP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b="0" smtClean="0">
                <a:solidFill>
                  <a:srgbClr val="C00000"/>
                </a:solidFill>
                <a:effectLst/>
              </a:rPr>
              <a:t>Epidemiology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q"/>
            </a:pPr>
            <a:r>
              <a:rPr lang="en-US" dirty="0" smtClean="0"/>
              <a:t>1.2 - 1.9 episodes per person annually in the general population</a:t>
            </a:r>
          </a:p>
          <a:p>
            <a:pPr marL="273050" indent="-273050"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q"/>
            </a:pPr>
            <a:r>
              <a:rPr lang="en-US" dirty="0" smtClean="0"/>
              <a:t>2.4 episodes per child &lt;3 years old annually</a:t>
            </a:r>
          </a:p>
          <a:p>
            <a:pPr marL="273050" indent="-273050"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q"/>
            </a:pPr>
            <a:r>
              <a:rPr lang="en-US" dirty="0" smtClean="0"/>
              <a:t>5 episodes per year for children &lt;3 years old and in daycare</a:t>
            </a:r>
          </a:p>
          <a:p>
            <a:pPr marL="273050" indent="-273050"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q"/>
            </a:pPr>
            <a:r>
              <a:rPr lang="en-US" dirty="0" smtClean="0"/>
              <a:t>Seasonal peak in the winter.</a:t>
            </a:r>
          </a:p>
          <a:p>
            <a:pPr marL="273050" indent="-273050">
              <a:buFont typeface="Wingdings" pitchFamily="2" charset="2"/>
              <a:buChar char="q"/>
            </a:pP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800" dirty="0" smtClean="0">
                <a:solidFill>
                  <a:srgbClr val="C00000"/>
                </a:solidFill>
                <a:effectLst/>
              </a:rPr>
              <a:t>Classifications</a:t>
            </a:r>
            <a:r>
              <a:rPr lang="en-US" sz="3800" b="0" dirty="0" smtClean="0">
                <a:solidFill>
                  <a:srgbClr val="C00000"/>
                </a:solidFill>
                <a:effectLst/>
              </a:rPr>
              <a:t/>
            </a:r>
            <a:br>
              <a:rPr lang="en-US" sz="3800" b="0" dirty="0" smtClean="0">
                <a:solidFill>
                  <a:srgbClr val="C00000"/>
                </a:solidFill>
                <a:effectLst/>
              </a:rPr>
            </a:br>
            <a:endParaRPr lang="en-US" sz="3800" b="0" dirty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</a:rPr>
              <a:t>Infectious Diarrhea: </a:t>
            </a:r>
            <a:r>
              <a:rPr lang="en-US" dirty="0" smtClean="0"/>
              <a:t>caused by Viral</a:t>
            </a:r>
            <a:r>
              <a:rPr lang="en-US" dirty="0" smtClean="0"/>
              <a:t>, Bacterial (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i="1" dirty="0" err="1" smtClean="0"/>
              <a:t>Campylobcator</a:t>
            </a:r>
            <a:r>
              <a:rPr lang="en-US" i="1" dirty="0" smtClean="0"/>
              <a:t>, </a:t>
            </a:r>
            <a:r>
              <a:rPr lang="en-US" i="1" dirty="0" err="1" smtClean="0"/>
              <a:t>Shigella</a:t>
            </a:r>
            <a:r>
              <a:rPr lang="en-US" i="1" dirty="0" smtClean="0"/>
              <a:t>, </a:t>
            </a:r>
            <a:r>
              <a:rPr lang="en-US" i="1" dirty="0" err="1" smtClean="0"/>
              <a:t>Salmnella</a:t>
            </a:r>
            <a:r>
              <a:rPr lang="en-US" i="1" dirty="0" smtClean="0"/>
              <a:t>,   </a:t>
            </a:r>
            <a:r>
              <a:rPr lang="en-GB" i="1" dirty="0" smtClean="0"/>
              <a:t>         </a:t>
            </a:r>
            <a:r>
              <a:rPr lang="en-US" i="1" dirty="0" err="1" smtClean="0"/>
              <a:t>Yersinea</a:t>
            </a:r>
            <a:r>
              <a:rPr lang="en-US" i="1" dirty="0" smtClean="0"/>
              <a:t>, Vibrio cholera &amp; </a:t>
            </a:r>
            <a:r>
              <a:rPr lang="en-US" i="1" dirty="0" err="1" smtClean="0"/>
              <a:t>E.coli</a:t>
            </a:r>
            <a:r>
              <a:rPr lang="en-US" i="1" dirty="0" smtClean="0"/>
              <a:t>).</a:t>
            </a:r>
            <a:endParaRPr lang="en-US" dirty="0" smtClean="0"/>
          </a:p>
          <a:p>
            <a:pPr marL="273050" indent="-2730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</a:rPr>
              <a:t>Food Poisoning</a:t>
            </a:r>
            <a:r>
              <a:rPr lang="en-US" dirty="0" smtClean="0"/>
              <a:t>: </a:t>
            </a:r>
            <a:r>
              <a:rPr lang="en-US" dirty="0" smtClean="0"/>
              <a:t>caused by </a:t>
            </a:r>
            <a:r>
              <a:rPr lang="en-US" i="1" dirty="0" smtClean="0"/>
              <a:t>Staphylococcus </a:t>
            </a:r>
            <a:r>
              <a:rPr lang="en-US" i="1" dirty="0" err="1" smtClean="0"/>
              <a:t>aureus</a:t>
            </a:r>
            <a:r>
              <a:rPr lang="en-US" i="1" dirty="0" smtClean="0"/>
              <a:t>, Clostridium </a:t>
            </a:r>
            <a:r>
              <a:rPr lang="en-US" i="1" dirty="0" err="1" smtClean="0"/>
              <a:t>perfringens</a:t>
            </a:r>
            <a:r>
              <a:rPr lang="en-US" i="1" dirty="0" smtClean="0"/>
              <a:t>, Bacillus </a:t>
            </a:r>
            <a:r>
              <a:rPr lang="en-US" dirty="0" smtClean="0"/>
              <a:t>spp</a:t>
            </a:r>
            <a:r>
              <a:rPr lang="en-US" i="1" dirty="0" smtClean="0"/>
              <a:t>.</a:t>
            </a:r>
            <a:endParaRPr lang="en-US" dirty="0" smtClean="0"/>
          </a:p>
          <a:p>
            <a:pPr marL="273050" indent="-2730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</a:rPr>
              <a:t>Traveler Diarrhea </a:t>
            </a:r>
            <a:r>
              <a:rPr lang="en-US" dirty="0" smtClean="0"/>
              <a:t>: </a:t>
            </a:r>
            <a:r>
              <a:rPr lang="en-US" dirty="0" smtClean="0"/>
              <a:t>caused by </a:t>
            </a:r>
            <a:r>
              <a:rPr lang="en-US" dirty="0" err="1" smtClean="0"/>
              <a:t>Enterotoxogenic</a:t>
            </a:r>
            <a:r>
              <a:rPr lang="en-US" dirty="0" smtClean="0"/>
              <a:t> </a:t>
            </a:r>
            <a:r>
              <a:rPr lang="en-US" i="1" dirty="0" err="1" smtClean="0"/>
              <a:t>E.coli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</a:rPr>
              <a:t>Antibiotic Associated Diarrhea</a:t>
            </a:r>
            <a:r>
              <a:rPr lang="en-US" dirty="0" smtClean="0"/>
              <a:t>: </a:t>
            </a:r>
            <a:r>
              <a:rPr lang="en-US" i="1" dirty="0" smtClean="0"/>
              <a:t>Clostridium </a:t>
            </a:r>
            <a:r>
              <a:rPr lang="en-US" i="1" dirty="0" err="1" smtClean="0"/>
              <a:t>difficile</a:t>
            </a:r>
            <a:r>
              <a:rPr lang="en-US" i="1" dirty="0" smtClean="0"/>
              <a:t>.</a:t>
            </a:r>
            <a:endParaRPr lang="en-US" dirty="0" smtClean="0"/>
          </a:p>
          <a:p>
            <a:pPr marL="273050" indent="-273050"/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800" dirty="0" smtClean="0">
                <a:solidFill>
                  <a:srgbClr val="C00000"/>
                </a:solidFill>
                <a:effectLst/>
              </a:rPr>
              <a:t>Risk Factors</a:t>
            </a:r>
            <a:r>
              <a:rPr lang="en-US" sz="3800" b="0" dirty="0" smtClean="0">
                <a:solidFill>
                  <a:srgbClr val="C00000"/>
                </a:solidFill>
                <a:effectLst/>
              </a:rPr>
              <a:t/>
            </a:r>
            <a:br>
              <a:rPr lang="en-US" sz="3800" b="0" dirty="0" smtClean="0">
                <a:solidFill>
                  <a:srgbClr val="C00000"/>
                </a:solidFill>
                <a:effectLst/>
              </a:rPr>
            </a:br>
            <a:endParaRPr lang="en-US" sz="3800" b="0" dirty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buFont typeface="Wingdings" pitchFamily="2" charset="2"/>
              <a:buChar char="q"/>
            </a:pPr>
            <a:r>
              <a:rPr lang="en-US" sz="2400" dirty="0" smtClean="0"/>
              <a:t>Food from restaurant 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400" dirty="0" smtClean="0"/>
              <a:t>Family member with gastrointestinal symptoms 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400" dirty="0" smtClean="0"/>
              <a:t>Recent travel to developing countries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400" dirty="0" smtClean="0"/>
              <a:t>Patient underlying illness and medication, low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stomach acidity,  cyst, spores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400" dirty="0" smtClean="0"/>
              <a:t>Abnormal peristalsis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400" dirty="0" smtClean="0"/>
              <a:t>Low Immunoglobulin </a:t>
            </a:r>
            <a:r>
              <a:rPr lang="en-US" sz="2400" dirty="0" smtClean="0"/>
              <a:t>A (IgA).</a:t>
            </a:r>
            <a:endParaRPr lang="en-US" sz="2400" dirty="0" smtClean="0"/>
          </a:p>
          <a:p>
            <a:pPr marL="273050" indent="-273050">
              <a:buFont typeface="Wingdings" pitchFamily="2" charset="2"/>
              <a:buChar char="q"/>
            </a:pPr>
            <a:r>
              <a:rPr lang="en-US" sz="2400" dirty="0" smtClean="0"/>
              <a:t>Antibiotics decrease the normal flora to less </a:t>
            </a:r>
            <a:r>
              <a:rPr lang="en-US" sz="2400" dirty="0" smtClean="0"/>
              <a:t>than10</a:t>
            </a:r>
            <a:r>
              <a:rPr lang="en-US" sz="2400" baseline="30000" dirty="0" smtClean="0"/>
              <a:t>12</a:t>
            </a:r>
            <a:endParaRPr lang="en-US" sz="2400" dirty="0" smtClean="0"/>
          </a:p>
          <a:p>
            <a:pPr marL="273050" indent="-273050">
              <a:buFont typeface="Wingdings" pitchFamily="2" charset="2"/>
              <a:buChar char="q"/>
            </a:pPr>
            <a:r>
              <a:rPr lang="en-US" sz="2400" dirty="0" smtClean="0"/>
              <a:t>Median infective dose </a:t>
            </a:r>
            <a:r>
              <a:rPr lang="en-US" sz="2400" b="1" dirty="0" smtClean="0">
                <a:solidFill>
                  <a:srgbClr val="C00000"/>
                </a:solidFill>
              </a:rPr>
              <a:t>(ID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50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dirty="0" smtClean="0"/>
              <a:t> </a:t>
            </a:r>
            <a:endParaRPr lang="en-US" sz="2400" dirty="0" smtClean="0"/>
          </a:p>
          <a:p>
            <a:pPr marL="273050" indent="-273050">
              <a:buFont typeface="Wingdings" pitchFamily="2" charset="2"/>
              <a:buChar char="q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800" dirty="0" smtClean="0">
                <a:effectLst/>
              </a:rPr>
              <a:t/>
            </a:r>
            <a:br>
              <a:rPr lang="en-US" sz="3800" dirty="0" smtClean="0">
                <a:effectLst/>
              </a:rPr>
            </a:br>
            <a:r>
              <a:rPr lang="en-US" sz="3800" dirty="0" smtClean="0">
                <a:solidFill>
                  <a:srgbClr val="C00000"/>
                </a:solidFill>
                <a:effectLst/>
              </a:rPr>
              <a:t>Clinical Presentation &amp; Pathogenic Mechanism I</a:t>
            </a:r>
          </a:p>
        </p:txBody>
      </p:sp>
      <p:sp>
        <p:nvSpPr>
          <p:cNvPr id="35843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buFont typeface="Wingdings 3" pitchFamily="18" charset="2"/>
              <a:buNone/>
            </a:pPr>
            <a:r>
              <a:rPr lang="en-US" b="1" dirty="0" smtClean="0">
                <a:solidFill>
                  <a:srgbClr val="C00000"/>
                </a:solidFill>
              </a:rPr>
              <a:t>Enterotoxin mediated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Lack of pus in the stool (no gut invasion)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Lack of fever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Rapid onset performed toxin&lt;12 hour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7030A0"/>
                </a:solidFill>
              </a:rPr>
              <a:t>Small intestine affected.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Vomiting non-bloody diarrhea, abdominal cramp.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i="1" dirty="0" err="1" smtClean="0">
                <a:solidFill>
                  <a:srgbClr val="0070C0"/>
                </a:solidFill>
              </a:rPr>
              <a:t>Vibreo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cholerae</a:t>
            </a:r>
            <a:r>
              <a:rPr lang="en-US" i="1" dirty="0" smtClean="0">
                <a:solidFill>
                  <a:srgbClr val="0070C0"/>
                </a:solidFill>
              </a:rPr>
              <a:t>, Staphylococcus </a:t>
            </a:r>
            <a:r>
              <a:rPr lang="en-US" i="1" dirty="0" err="1" smtClean="0">
                <a:solidFill>
                  <a:srgbClr val="0070C0"/>
                </a:solidFill>
              </a:rPr>
              <a:t>aureus</a:t>
            </a:r>
            <a:r>
              <a:rPr lang="en-US" i="1" dirty="0" smtClean="0">
                <a:solidFill>
                  <a:srgbClr val="0070C0"/>
                </a:solidFill>
              </a:rPr>
              <a:t>, Clostridium </a:t>
            </a:r>
            <a:r>
              <a:rPr lang="en-US" i="1" dirty="0" err="1" smtClean="0">
                <a:solidFill>
                  <a:srgbClr val="0070C0"/>
                </a:solidFill>
              </a:rPr>
              <a:t>perfringens</a:t>
            </a:r>
            <a:r>
              <a:rPr lang="en-US" i="1" dirty="0" smtClean="0">
                <a:solidFill>
                  <a:srgbClr val="0070C0"/>
                </a:solidFill>
              </a:rPr>
              <a:t> and Bacillus cereus 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Some viral </a:t>
            </a:r>
            <a:r>
              <a:rPr lang="en-US" dirty="0" smtClean="0"/>
              <a:t>and </a:t>
            </a:r>
            <a:r>
              <a:rPr lang="en-US" dirty="0" smtClean="0"/>
              <a:t>parasitic </a:t>
            </a:r>
            <a:r>
              <a:rPr lang="en-US" dirty="0" smtClean="0"/>
              <a:t>infections.</a:t>
            </a:r>
          </a:p>
          <a:p>
            <a:pPr marL="273050" indent="-27305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800" b="0" smtClean="0">
                <a:solidFill>
                  <a:srgbClr val="C00000"/>
                </a:solidFill>
                <a:effectLst/>
              </a:rPr>
              <a:t>Clinical Presentation and Pathogenic Mechanism II</a:t>
            </a:r>
            <a:endParaRPr lang="en-US" sz="3800" smtClean="0">
              <a:solidFill>
                <a:srgbClr val="C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1625" y="1371600"/>
            <a:ext cx="4038600" cy="4681538"/>
          </a:xfrm>
        </p:spPr>
        <p:txBody>
          <a:bodyPr>
            <a:normAutofit/>
          </a:bodyPr>
          <a:lstStyle/>
          <a:p>
            <a:pPr marL="273050" indent="-273050">
              <a:lnSpc>
                <a:spcPct val="90000"/>
              </a:lnSpc>
              <a:buFont typeface="Wingdings 3" pitchFamily="18" charset="2"/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Invasive</a:t>
            </a:r>
            <a:r>
              <a:rPr lang="en-US" sz="2500" dirty="0" smtClean="0"/>
              <a:t/>
            </a:r>
            <a:br>
              <a:rPr lang="en-US" sz="2500" dirty="0" smtClean="0"/>
            </a:br>
            <a:endParaRPr lang="en-US" sz="2500" dirty="0" smtClean="0"/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dirty="0" smtClean="0"/>
              <a:t>Pus and blood in the stool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dirty="0" smtClean="0"/>
              <a:t>Fever due to inflammation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i="1" dirty="0" err="1" smtClean="0">
                <a:solidFill>
                  <a:srgbClr val="7030A0"/>
                </a:solidFill>
              </a:rPr>
              <a:t>Shigella</a:t>
            </a:r>
            <a:r>
              <a:rPr lang="en-US" sz="2500" i="1" dirty="0" smtClean="0">
                <a:solidFill>
                  <a:srgbClr val="7030A0"/>
                </a:solidFill>
              </a:rPr>
              <a:t>, </a:t>
            </a:r>
            <a:r>
              <a:rPr lang="en-US" sz="2500" i="1" dirty="0" err="1" smtClean="0">
                <a:solidFill>
                  <a:srgbClr val="7030A0"/>
                </a:solidFill>
              </a:rPr>
              <a:t>Solmonella</a:t>
            </a:r>
            <a:r>
              <a:rPr lang="en-US" sz="2500" i="1" dirty="0" smtClean="0">
                <a:solidFill>
                  <a:srgbClr val="7030A0"/>
                </a:solidFill>
              </a:rPr>
              <a:t> </a:t>
            </a:r>
            <a:r>
              <a:rPr lang="en-US" sz="2500" dirty="0" smtClean="0">
                <a:solidFill>
                  <a:srgbClr val="7030A0"/>
                </a:solidFill>
              </a:rPr>
              <a:t>spp., </a:t>
            </a:r>
            <a:r>
              <a:rPr lang="en-US" sz="2500" i="1" dirty="0" smtClean="0">
                <a:solidFill>
                  <a:srgbClr val="7030A0"/>
                </a:solidFill>
              </a:rPr>
              <a:t>Campylobacter</a:t>
            </a:r>
            <a:r>
              <a:rPr lang="en-US" sz="2500" dirty="0" smtClean="0">
                <a:solidFill>
                  <a:srgbClr val="7030A0"/>
                </a:solidFill>
              </a:rPr>
              <a:t>, some </a:t>
            </a:r>
            <a:r>
              <a:rPr lang="en-US" sz="2500" i="1" dirty="0" err="1" smtClean="0">
                <a:solidFill>
                  <a:srgbClr val="7030A0"/>
                </a:solidFill>
              </a:rPr>
              <a:t>E.coli</a:t>
            </a:r>
            <a:r>
              <a:rPr lang="en-US" sz="2500" dirty="0" smtClean="0">
                <a:solidFill>
                  <a:srgbClr val="7030A0"/>
                </a:solidFill>
              </a:rPr>
              <a:t> and </a:t>
            </a:r>
            <a:r>
              <a:rPr lang="en-US" sz="2500" i="1" dirty="0" err="1" smtClean="0">
                <a:solidFill>
                  <a:srgbClr val="7030A0"/>
                </a:solidFill>
              </a:rPr>
              <a:t>Entameba</a:t>
            </a:r>
            <a:r>
              <a:rPr lang="en-US" sz="2500" i="1" dirty="0" smtClean="0">
                <a:solidFill>
                  <a:srgbClr val="7030A0"/>
                </a:solidFill>
              </a:rPr>
              <a:t> </a:t>
            </a:r>
            <a:r>
              <a:rPr lang="en-US" sz="2500" i="1" dirty="0" err="1" smtClean="0">
                <a:solidFill>
                  <a:srgbClr val="7030A0"/>
                </a:solidFill>
              </a:rPr>
              <a:t>histolytica</a:t>
            </a:r>
            <a:endParaRPr lang="en-US" sz="2500" i="1" dirty="0" smtClean="0">
              <a:solidFill>
                <a:srgbClr val="7030A0"/>
              </a:solidFill>
            </a:endParaRP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dirty="0" smtClean="0">
                <a:solidFill>
                  <a:srgbClr val="FF0000"/>
                </a:solidFill>
              </a:rPr>
              <a:t>Affect</a:t>
            </a:r>
            <a:r>
              <a:rPr lang="en-US" sz="2500" dirty="0" smtClean="0"/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colonic mucosa</a:t>
            </a:r>
            <a:endParaRPr lang="en-US" sz="25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800600" y="1371600"/>
            <a:ext cx="4038600" cy="4681538"/>
          </a:xfrm>
        </p:spPr>
        <p:txBody>
          <a:bodyPr>
            <a:normAutofit/>
          </a:bodyPr>
          <a:lstStyle/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dirty="0" smtClean="0"/>
              <a:t>Extension to lymph nodes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dirty="0" smtClean="0"/>
              <a:t>Incubation period 1-3 days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dirty="0" smtClean="0"/>
              <a:t>Dysentery syndrome- gross blood and mucous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dirty="0" smtClean="0"/>
              <a:t>EHEC bloody diarrhea 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i="1" dirty="0" err="1" smtClean="0"/>
              <a:t>Entameoba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histolytica</a:t>
            </a:r>
            <a:r>
              <a:rPr lang="en-US" sz="2500" dirty="0" smtClean="0"/>
              <a:t> 1-3 wk</a:t>
            </a:r>
          </a:p>
          <a:p>
            <a:pPr marL="273050" indent="-273050">
              <a:lnSpc>
                <a:spcPct val="90000"/>
              </a:lnSpc>
            </a:pPr>
            <a:endParaRPr lang="en-US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b="0" i="1" smtClean="0">
                <a:solidFill>
                  <a:srgbClr val="C00000"/>
                </a:solidFill>
                <a:effectLst/>
              </a:rPr>
              <a:t>Campylobacter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Gram </a:t>
            </a:r>
            <a:r>
              <a:rPr lang="en-US" dirty="0" smtClean="0"/>
              <a:t>negative curved ( spiral or s-shape ) bacilli 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world wide infection ,more common among children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Common species : </a:t>
            </a:r>
            <a:r>
              <a:rPr lang="en-US" b="1" i="1" dirty="0" err="1" smtClean="0"/>
              <a:t>C.jejuni</a:t>
            </a:r>
            <a:r>
              <a:rPr lang="en-US" i="1" dirty="0" smtClean="0"/>
              <a:t>, C. coli, C fetus</a:t>
            </a:r>
            <a:r>
              <a:rPr lang="en-US" dirty="0" smtClean="0"/>
              <a:t>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 </a:t>
            </a:r>
            <a:r>
              <a:rPr lang="en-US" b="1" dirty="0" smtClean="0"/>
              <a:t>Source</a:t>
            </a:r>
            <a:r>
              <a:rPr lang="en-US" dirty="0" smtClean="0"/>
              <a:t>: dog , cat, birds, poultry ,water, milk, meat, person to person transmission can occur.</a:t>
            </a:r>
          </a:p>
          <a:p>
            <a:pPr marL="273050" indent="-273050">
              <a:buFont typeface="Wingdings" pitchFamily="2" charset="2"/>
              <a:buChar char="q"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724400"/>
            <a:ext cx="4194412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7" indent="-514350">
              <a:buFont typeface="+mj-lt"/>
              <a:buAutoNum type="arabicPeriod"/>
            </a:pPr>
            <a:r>
              <a:rPr lang="en-US" dirty="0" smtClean="0"/>
              <a:t>Know the common normal flora of the GIT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 smtClean="0"/>
              <a:t>Understand the role of the GIT normal flora in diseases.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 smtClean="0"/>
              <a:t>Recognize various types of acute diarrheal illnesses .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 smtClean="0"/>
              <a:t>Describe the epidemiology &amp; host defenses in preventing GI infections.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 smtClean="0"/>
              <a:t>Explain the pathogenesis of </a:t>
            </a:r>
            <a:r>
              <a:rPr lang="en-US" i="1" dirty="0" err="1" smtClean="0"/>
              <a:t>E.coli</a:t>
            </a:r>
            <a:r>
              <a:rPr lang="en-US" i="1" dirty="0" smtClean="0"/>
              <a:t> ,</a:t>
            </a:r>
            <a:r>
              <a:rPr lang="en-US" dirty="0" smtClean="0"/>
              <a:t> </a:t>
            </a:r>
            <a:r>
              <a:rPr lang="en-US" i="1" dirty="0" smtClean="0"/>
              <a:t>Campylobacter</a:t>
            </a:r>
            <a:r>
              <a:rPr lang="en-US" dirty="0" smtClean="0"/>
              <a:t> and </a:t>
            </a:r>
            <a:r>
              <a:rPr lang="en-US" i="1" dirty="0" err="1" smtClean="0"/>
              <a:t>Yersinea</a:t>
            </a:r>
            <a:r>
              <a:rPr lang="en-US" i="1" dirty="0" smtClean="0"/>
              <a:t> </a:t>
            </a:r>
            <a:r>
              <a:rPr lang="en-US" dirty="0" smtClean="0"/>
              <a:t>and their management.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46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C00000"/>
                </a:solidFill>
                <a:effectLst/>
              </a:rPr>
              <a:t>Clinical presentation</a:t>
            </a:r>
            <a:endParaRPr lang="en-US" b="0" dirty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Incubation period: 2-6 days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Lower abdominal pain , watery or dysenteric diarrhea with pus and blood. fever in some patients . Nausea and vomiting are rare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Self limiting after 2-6 Day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Chronic carrier, outbreaks uncommon.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May lead to autoimmune disease like </a:t>
            </a:r>
            <a:r>
              <a:rPr lang="en-US" i="1" dirty="0" err="1" smtClean="0"/>
              <a:t>Guillain</a:t>
            </a:r>
            <a:r>
              <a:rPr lang="en-US" dirty="0" smtClean="0"/>
              <a:t>- </a:t>
            </a:r>
            <a:r>
              <a:rPr lang="en-US" i="1" dirty="0" smtClean="0"/>
              <a:t>Barrie’ </a:t>
            </a:r>
            <a:r>
              <a:rPr lang="en-US" dirty="0" smtClean="0"/>
              <a:t>syndrome and extra-intestinal infections </a:t>
            </a:r>
            <a:r>
              <a:rPr lang="en-US" dirty="0" err="1" smtClean="0"/>
              <a:t>eg</a:t>
            </a:r>
            <a:r>
              <a:rPr lang="en-US" dirty="0" smtClean="0"/>
              <a:t>. reactive arthritis ,bacteremia ,lung infection and others frequently preceded by </a:t>
            </a:r>
            <a:r>
              <a:rPr lang="en-US" i="1" dirty="0" err="1" smtClean="0"/>
              <a:t>C.jejuni</a:t>
            </a:r>
            <a:r>
              <a:rPr lang="en-US" dirty="0" smtClean="0"/>
              <a:t> infection. </a:t>
            </a:r>
          </a:p>
          <a:p>
            <a:pPr marL="273050" indent="-273050"/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800" dirty="0" smtClean="0">
                <a:solidFill>
                  <a:srgbClr val="C00000"/>
                </a:solidFill>
                <a:effectLst/>
              </a:rPr>
              <a:t>Laboratory diagnosis and treatment</a:t>
            </a:r>
            <a:br>
              <a:rPr lang="en-US" sz="3800" dirty="0" smtClean="0">
                <a:solidFill>
                  <a:srgbClr val="C00000"/>
                </a:solidFill>
                <a:effectLst/>
              </a:rPr>
            </a:br>
            <a:endParaRPr lang="en-US" sz="3800" dirty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>
            <a:normAutofit/>
          </a:bodyPr>
          <a:lstStyle/>
          <a:p>
            <a:pPr marL="273050" indent="-2730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D0D0D"/>
                </a:solidFill>
              </a:rPr>
              <a:t>Laboratory diagnosis</a:t>
            </a:r>
            <a:r>
              <a:rPr lang="en-US" dirty="0" smtClean="0">
                <a:solidFill>
                  <a:srgbClr val="92D050"/>
                </a:solidFill>
              </a:rPr>
              <a:t>:</a:t>
            </a:r>
          </a:p>
          <a:p>
            <a:pPr marL="547688" lvl="1" indent="-273050">
              <a:buFont typeface="Wingdings" pitchFamily="2" charset="2"/>
              <a:buChar char="q"/>
            </a:pPr>
            <a:r>
              <a:rPr lang="en-US" sz="2200" b="1" dirty="0" smtClean="0"/>
              <a:t>Use transport </a:t>
            </a:r>
            <a:r>
              <a:rPr lang="en-US" sz="2200" b="1" dirty="0" smtClean="0"/>
              <a:t>media </a:t>
            </a:r>
          </a:p>
          <a:p>
            <a:pPr marL="547688" lvl="1" indent="-273050">
              <a:buFont typeface="Wingdings" pitchFamily="2" charset="2"/>
              <a:buChar char="q"/>
            </a:pPr>
            <a:r>
              <a:rPr lang="en-US" sz="2200" b="1" dirty="0" smtClean="0"/>
              <a:t>Culture on </a:t>
            </a:r>
            <a:r>
              <a:rPr lang="en-US" sz="2200" b="1" dirty="0" smtClean="0">
                <a:solidFill>
                  <a:srgbClr val="C00000"/>
                </a:solidFill>
              </a:rPr>
              <a:t>CAMPY BAP</a:t>
            </a:r>
            <a:r>
              <a:rPr lang="en-US" sz="2200" b="1" dirty="0" smtClean="0"/>
              <a:t> media </a:t>
            </a:r>
            <a:r>
              <a:rPr lang="en-US" sz="2200" b="1" dirty="0" smtClean="0"/>
              <a:t>containing </a:t>
            </a:r>
            <a:r>
              <a:rPr lang="en-US" sz="2200" b="1" dirty="0" smtClean="0"/>
              <a:t>antibiotics.</a:t>
            </a:r>
          </a:p>
          <a:p>
            <a:pPr marL="547688" lvl="1" indent="-273050">
              <a:buFont typeface="Wingdings" pitchFamily="2" charset="2"/>
              <a:buChar char="q"/>
            </a:pPr>
            <a:r>
              <a:rPr lang="en-US" sz="2200" b="1" dirty="0" smtClean="0"/>
              <a:t>Incubate in </a:t>
            </a:r>
            <a:r>
              <a:rPr lang="en-US" sz="2200" b="1" dirty="0" err="1" smtClean="0"/>
              <a:t>microaerophilic</a:t>
            </a:r>
            <a:r>
              <a:rPr lang="en-US" sz="2200" b="1" dirty="0" smtClean="0"/>
              <a:t> atmosphere (5%O</a:t>
            </a:r>
            <a:r>
              <a:rPr lang="en-US" sz="2200" b="1" baseline="-25000" dirty="0" smtClean="0"/>
              <a:t>2</a:t>
            </a:r>
            <a:r>
              <a:rPr lang="en-US" sz="2200" b="1" dirty="0" smtClean="0"/>
              <a:t> 10%CO</a:t>
            </a:r>
            <a:r>
              <a:rPr lang="en-US" sz="2200" b="1" baseline="-25000" dirty="0" smtClean="0"/>
              <a:t>2</a:t>
            </a:r>
            <a:r>
              <a:rPr lang="en-US" sz="2200" b="1" dirty="0" smtClean="0"/>
              <a:t> 85%N ) at 42°C except </a:t>
            </a:r>
            <a:r>
              <a:rPr lang="en-US" sz="2200" b="1" i="1" dirty="0" err="1" smtClean="0"/>
              <a:t>C.fetus</a:t>
            </a:r>
            <a:r>
              <a:rPr lang="en-US" sz="2200" b="1" i="1" dirty="0" smtClean="0"/>
              <a:t> </a:t>
            </a:r>
            <a:r>
              <a:rPr lang="en-US" sz="2200" b="1" dirty="0" smtClean="0"/>
              <a:t>37°C</a:t>
            </a:r>
          </a:p>
          <a:p>
            <a:pPr marL="547688" lvl="1" indent="-273050">
              <a:buFont typeface="Wingdings" pitchFamily="2" charset="2"/>
              <a:buChar char="q"/>
            </a:pPr>
            <a:r>
              <a:rPr lang="en-US" sz="2200" b="1" dirty="0" smtClean="0"/>
              <a:t>Identification :Gram stain/culture biochemical/Serology.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b="1" dirty="0" smtClean="0"/>
              <a:t>Treatment:</a:t>
            </a:r>
          </a:p>
          <a:p>
            <a:pPr marL="547688" lvl="1" indent="-273050">
              <a:buFont typeface="Wingdings" pitchFamily="2" charset="2"/>
              <a:buChar char="q"/>
            </a:pPr>
            <a:r>
              <a:rPr lang="en-US" sz="2200" b="1" dirty="0" smtClean="0"/>
              <a:t>Only severe cases </a:t>
            </a:r>
          </a:p>
          <a:p>
            <a:pPr marL="547688" lvl="1" indent="-273050">
              <a:buFont typeface="Wingdings" pitchFamily="2" charset="2"/>
              <a:buChar char="q"/>
            </a:pPr>
            <a:r>
              <a:rPr lang="en-US" sz="2200" b="1" dirty="0" smtClean="0"/>
              <a:t>Erythromycin or Ciprofloxacin . </a:t>
            </a:r>
            <a:endParaRPr lang="en-US" sz="22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sz="4400" i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E.coli</a:t>
            </a:r>
            <a:r>
              <a:rPr lang="en-US" sz="4400" b="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About 10 -15% of strains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E. coli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associated with diarrhea. Other strains associated with extra-intestinal diseases(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septicaemia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meningitis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&amp; UTI).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/>
              <a:t>Based on virulence factors, clinical manifestation, epidemiology and different </a:t>
            </a:r>
            <a:r>
              <a:rPr lang="en-US" dirty="0" smtClean="0">
                <a:solidFill>
                  <a:srgbClr val="C00000"/>
                </a:solidFill>
              </a:rPr>
              <a:t>O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H</a:t>
            </a:r>
            <a:r>
              <a:rPr lang="en-US" dirty="0" smtClean="0"/>
              <a:t> serotype.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Types of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Diarrheagenic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E. coli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Enterotoxigenic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E. coli              (E T E C)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Enteropathogenic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E. coli           (E P E C) 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Enteroinvasive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E. coli                (E I E C) 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Enterohaemorrhagic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E. coli      (E H E C )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Enteroaggregative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E.coli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(EAEC)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</a:pPr>
            <a:endParaRPr lang="en-US" sz="2400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581400"/>
            <a:ext cx="2209800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800" dirty="0" smtClean="0">
                <a:solidFill>
                  <a:srgbClr val="C00000"/>
                </a:solidFill>
                <a:effectLst/>
              </a:rPr>
              <a:t>1. </a:t>
            </a:r>
            <a:r>
              <a:rPr lang="en-US" sz="3800" b="0" dirty="0" err="1" smtClean="0">
                <a:solidFill>
                  <a:srgbClr val="C00000"/>
                </a:solidFill>
                <a:effectLst/>
              </a:rPr>
              <a:t>Enterotoxigenic</a:t>
            </a:r>
            <a:r>
              <a:rPr lang="en-US" sz="3800" b="0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3800" b="0" i="1" dirty="0" err="1" smtClean="0">
                <a:solidFill>
                  <a:srgbClr val="C00000"/>
                </a:solidFill>
                <a:effectLst/>
              </a:rPr>
              <a:t>E.coli</a:t>
            </a:r>
            <a:r>
              <a:rPr lang="en-US" sz="3800" b="0" i="1" dirty="0" smtClean="0">
                <a:solidFill>
                  <a:srgbClr val="C00000"/>
                </a:solidFill>
                <a:effectLst/>
              </a:rPr>
              <a:t> (ETEC)</a:t>
            </a:r>
            <a:br>
              <a:rPr lang="en-US" sz="3800" b="0" i="1" dirty="0" smtClean="0">
                <a:solidFill>
                  <a:srgbClr val="C00000"/>
                </a:solidFill>
                <a:effectLst/>
              </a:rPr>
            </a:br>
            <a:endParaRPr lang="en-US" sz="3800" b="0" i="1" u="sng" dirty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>
            <a:normAutofit fontScale="92500" lnSpcReduction="10000"/>
          </a:bodyPr>
          <a:lstStyle/>
          <a:p>
            <a:pPr marL="273050" indent="-273050">
              <a:buFont typeface="Wingdings" pitchFamily="2" charset="2"/>
              <a:buChar char="q"/>
            </a:pPr>
            <a:r>
              <a:rPr lang="en-US" sz="2500" dirty="0" smtClean="0"/>
              <a:t>Major cause of </a:t>
            </a:r>
            <a:r>
              <a:rPr lang="en-US" sz="2500" dirty="0" smtClean="0">
                <a:solidFill>
                  <a:srgbClr val="C00000"/>
                </a:solidFill>
              </a:rPr>
              <a:t>Traveler's diarrhea </a:t>
            </a:r>
            <a:r>
              <a:rPr lang="en-US" sz="2500" dirty="0" smtClean="0"/>
              <a:t>in infant and adult in developing countries from contaminated food and water.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500" b="1" dirty="0" smtClean="0">
                <a:solidFill>
                  <a:srgbClr val="C00000"/>
                </a:solidFill>
              </a:rPr>
              <a:t>It has high infective dose 10</a:t>
            </a:r>
            <a:r>
              <a:rPr lang="en-US" sz="2500" b="1" baseline="30000" dirty="0" smtClean="0">
                <a:solidFill>
                  <a:srgbClr val="C00000"/>
                </a:solidFill>
              </a:rPr>
              <a:t>6</a:t>
            </a:r>
            <a:r>
              <a:rPr lang="en-US" sz="2500" b="1" dirty="0" smtClean="0">
                <a:solidFill>
                  <a:srgbClr val="C00000"/>
                </a:solidFill>
              </a:rPr>
              <a:t>-10</a:t>
            </a:r>
            <a:r>
              <a:rPr lang="en-US" sz="2500" b="1" baseline="30000" dirty="0" smtClean="0">
                <a:solidFill>
                  <a:srgbClr val="C00000"/>
                </a:solidFill>
              </a:rPr>
              <a:t>10</a:t>
            </a:r>
            <a:endParaRPr lang="en-US" sz="2500" b="1" dirty="0" smtClean="0">
              <a:solidFill>
                <a:srgbClr val="C00000"/>
              </a:solidFill>
            </a:endParaRPr>
          </a:p>
          <a:p>
            <a:pPr marL="273050" indent="-273050">
              <a:buFont typeface="Wingdings" pitchFamily="2" charset="2"/>
              <a:buChar char="q"/>
            </a:pPr>
            <a:r>
              <a:rPr lang="en-US" sz="2500" dirty="0" smtClean="0"/>
              <a:t>Has heat-labile toxin (</a:t>
            </a:r>
            <a:r>
              <a:rPr lang="en-US" sz="2500" dirty="0" smtClean="0">
                <a:solidFill>
                  <a:srgbClr val="C00000"/>
                </a:solidFill>
              </a:rPr>
              <a:t>LT</a:t>
            </a:r>
            <a:r>
              <a:rPr lang="en-US" sz="2500" dirty="0" smtClean="0"/>
              <a:t>) and heat-stable toxin (</a:t>
            </a:r>
            <a:r>
              <a:rPr lang="en-US" sz="2500" dirty="0" smtClean="0">
                <a:solidFill>
                  <a:srgbClr val="C00000"/>
                </a:solidFill>
              </a:rPr>
              <a:t>ST</a:t>
            </a:r>
            <a:r>
              <a:rPr lang="en-US" sz="2500" dirty="0" smtClean="0"/>
              <a:t>) each has two fragment (</a:t>
            </a:r>
            <a:r>
              <a:rPr lang="en-US" sz="2500" b="1" dirty="0" smtClean="0">
                <a:solidFill>
                  <a:srgbClr val="7030A0"/>
                </a:solidFill>
              </a:rPr>
              <a:t>A and B</a:t>
            </a:r>
            <a:r>
              <a:rPr lang="en-US" sz="2500" dirty="0" smtClean="0"/>
              <a:t>) . No invasion or inflammation.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500" dirty="0" smtClean="0">
                <a:solidFill>
                  <a:srgbClr val="C00000"/>
                </a:solidFill>
              </a:rPr>
              <a:t>LT</a:t>
            </a:r>
            <a:r>
              <a:rPr lang="en-US" sz="2500" dirty="0" smtClean="0"/>
              <a:t> leads to accumulation of CGMP, which lead to hyper-secretion of fluid with no cellular injury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500" dirty="0" smtClean="0"/>
              <a:t>Symptoms </a:t>
            </a:r>
            <a:r>
              <a:rPr lang="en-US" sz="2500" b="1" dirty="0" smtClean="0"/>
              <a:t>watery diarrhea</a:t>
            </a:r>
            <a:r>
              <a:rPr lang="en-US" sz="2500" dirty="0" smtClean="0"/>
              <a:t>, abdominal cramps and some time vomiting  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500" dirty="0" smtClean="0"/>
              <a:t>Self limiting .No routine diagnostic method required.</a:t>
            </a:r>
          </a:p>
          <a:p>
            <a:pPr marL="273050" indent="-273050">
              <a:buFont typeface="Wingdings" pitchFamily="2" charset="2"/>
              <a:buChar char="q"/>
            </a:pPr>
            <a:endParaRPr lang="en-US" sz="25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800" b="0" u="sng" dirty="0" smtClean="0">
                <a:solidFill>
                  <a:srgbClr val="C00000"/>
                </a:solidFill>
                <a:effectLst/>
              </a:rPr>
              <a:t>2. </a:t>
            </a:r>
            <a:r>
              <a:rPr lang="en-US" sz="3800" b="0" dirty="0" err="1" smtClean="0">
                <a:solidFill>
                  <a:srgbClr val="C00000"/>
                </a:solidFill>
                <a:effectLst/>
              </a:rPr>
              <a:t>Enteroinvasive</a:t>
            </a:r>
            <a:r>
              <a:rPr lang="en-US" sz="3800" b="0" i="1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3800" b="0" i="1" dirty="0" err="1" smtClean="0">
                <a:solidFill>
                  <a:srgbClr val="C00000"/>
                </a:solidFill>
                <a:effectLst/>
              </a:rPr>
              <a:t>E.coli</a:t>
            </a:r>
            <a:r>
              <a:rPr lang="en-US" sz="3800" b="0" i="1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3800" i="1" dirty="0" smtClean="0">
                <a:solidFill>
                  <a:srgbClr val="C00000"/>
                </a:solidFill>
                <a:effectLst/>
              </a:rPr>
              <a:t>( EIEC)</a:t>
            </a:r>
            <a:r>
              <a:rPr lang="en-US" sz="3800" dirty="0" smtClean="0">
                <a:effectLst/>
              </a:rPr>
              <a:t/>
            </a:r>
            <a:br>
              <a:rPr lang="en-US" sz="3800" dirty="0" smtClean="0">
                <a:effectLst/>
              </a:rPr>
            </a:br>
            <a:endParaRPr lang="en-US" sz="3800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>
            <a:normAutofit/>
          </a:bodyPr>
          <a:lstStyle/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Produce </a:t>
            </a:r>
            <a:r>
              <a:rPr lang="en-US" b="1" dirty="0" smtClean="0"/>
              <a:t>dysentery</a:t>
            </a:r>
            <a:r>
              <a:rPr lang="en-US" dirty="0" smtClean="0"/>
              <a:t> (Penetration, invasion and destruction).Common in children.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Similar to </a:t>
            </a:r>
            <a:r>
              <a:rPr lang="en-US" i="1" dirty="0" err="1" smtClean="0">
                <a:solidFill>
                  <a:srgbClr val="C00000"/>
                </a:solidFill>
              </a:rPr>
              <a:t>Shigella</a:t>
            </a:r>
            <a:r>
              <a:rPr lang="en-US" dirty="0" smtClean="0">
                <a:solidFill>
                  <a:srgbClr val="C00000"/>
                </a:solidFill>
              </a:rPr>
              <a:t> spp</a:t>
            </a:r>
            <a:r>
              <a:rPr lang="en-US" dirty="0" smtClean="0"/>
              <a:t>. (</a:t>
            </a:r>
            <a:r>
              <a:rPr lang="en-US" dirty="0" smtClean="0">
                <a:solidFill>
                  <a:srgbClr val="0070C0"/>
                </a:solidFill>
              </a:rPr>
              <a:t>non motile, LNF</a:t>
            </a:r>
            <a:r>
              <a:rPr lang="en-US" dirty="0" smtClean="0"/>
              <a:t>)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Transmission :Fecal oral route 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Fever, severe abdominal cramp, malaise and watery diarrhea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Infective dose 10</a:t>
            </a:r>
            <a:r>
              <a:rPr lang="en-US" baseline="30000" dirty="0" smtClean="0"/>
              <a:t>6</a:t>
            </a:r>
            <a:endParaRPr lang="en-US" dirty="0" smtClean="0"/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Diagnosis </a:t>
            </a:r>
            <a:r>
              <a:rPr lang="en-US" dirty="0" err="1" smtClean="0">
                <a:solidFill>
                  <a:srgbClr val="A96D2B"/>
                </a:solidFill>
              </a:rPr>
              <a:t>Sereny</a:t>
            </a:r>
            <a:r>
              <a:rPr lang="en-US" dirty="0" smtClean="0">
                <a:solidFill>
                  <a:srgbClr val="A96D2B"/>
                </a:solidFill>
              </a:rPr>
              <a:t> test </a:t>
            </a:r>
            <a:r>
              <a:rPr lang="en-US" dirty="0" smtClean="0"/>
              <a:t>and DNA probes.</a:t>
            </a:r>
          </a:p>
          <a:p>
            <a:pPr marL="273050" indent="-273050">
              <a:buFont typeface="Wingdings" pitchFamily="2" charset="2"/>
              <a:buChar char="q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181600"/>
            <a:ext cx="2209965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800" b="0" dirty="0" smtClean="0">
                <a:solidFill>
                  <a:srgbClr val="C00000"/>
                </a:solidFill>
                <a:effectLst/>
              </a:rPr>
              <a:t>3-Enteropathogenic </a:t>
            </a:r>
            <a:r>
              <a:rPr lang="en-US" sz="3800" b="0" i="1" dirty="0" err="1" smtClean="0">
                <a:solidFill>
                  <a:srgbClr val="C00000"/>
                </a:solidFill>
                <a:effectLst/>
              </a:rPr>
              <a:t>E.coli</a:t>
            </a:r>
            <a:r>
              <a:rPr lang="en-US" sz="3800" i="1" dirty="0" smtClean="0">
                <a:solidFill>
                  <a:srgbClr val="C00000"/>
                </a:solidFill>
                <a:effectLst/>
              </a:rPr>
              <a:t> ( EPEC)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 Cause infantile diarrhea ( bottle fed infants)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Disrupt microvilli and intestinal absorptive function.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 Outbreak in hospital nurseries and day care centers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 Low grade fever, malaise, vomiting and </a:t>
            </a:r>
            <a:r>
              <a:rPr lang="en-US" b="1" dirty="0" smtClean="0"/>
              <a:t>watery diarrhea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 mucous in stool but </a:t>
            </a:r>
            <a:r>
              <a:rPr lang="en-US" dirty="0" smtClean="0">
                <a:solidFill>
                  <a:srgbClr val="C00000"/>
                </a:solidFill>
              </a:rPr>
              <a:t>no blood</a:t>
            </a:r>
            <a:r>
              <a:rPr lang="en-US" dirty="0" smtClean="0"/>
              <a:t>.</a:t>
            </a:r>
          </a:p>
          <a:p>
            <a:pPr marL="273050" indent="-273050">
              <a:buFont typeface="Wingdings" pitchFamily="2" charset="2"/>
              <a:buChar char="q"/>
            </a:pPr>
            <a:endParaRPr lang="en-U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800" b="0" dirty="0" smtClean="0">
                <a:solidFill>
                  <a:srgbClr val="C00000"/>
                </a:solidFill>
                <a:effectLst/>
              </a:rPr>
              <a:t>4-Enterohemorrhagic </a:t>
            </a:r>
            <a:r>
              <a:rPr lang="en-US" sz="3800" b="0" i="1" dirty="0" err="1" smtClean="0">
                <a:solidFill>
                  <a:srgbClr val="C00000"/>
                </a:solidFill>
                <a:effectLst/>
              </a:rPr>
              <a:t>E.coli</a:t>
            </a:r>
            <a:r>
              <a:rPr lang="en-US" sz="3800" b="0" i="1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3800" i="1" dirty="0" smtClean="0">
                <a:solidFill>
                  <a:srgbClr val="C00000"/>
                </a:solidFill>
                <a:effectLst/>
              </a:rPr>
              <a:t>( EHEC)</a:t>
            </a:r>
            <a:br>
              <a:rPr lang="en-US" sz="3800" i="1" dirty="0" smtClean="0">
                <a:solidFill>
                  <a:srgbClr val="C00000"/>
                </a:solidFill>
                <a:effectLst/>
              </a:rPr>
            </a:br>
            <a:endParaRPr lang="en-US" sz="3800" i="1" dirty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>
            <a:normAutofit lnSpcReduction="10000"/>
          </a:bodyPr>
          <a:lstStyle/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300" b="1" dirty="0" smtClean="0">
                <a:solidFill>
                  <a:srgbClr val="C00000"/>
                </a:solidFill>
              </a:rPr>
              <a:t>0157:H7</a:t>
            </a:r>
            <a:r>
              <a:rPr lang="en-US" sz="2300" dirty="0" smtClean="0"/>
              <a:t> Hemorrhagic diarrhea, colitis and hemolytic uremic syndrome (</a:t>
            </a:r>
            <a:r>
              <a:rPr lang="en-US" sz="2300" b="1" dirty="0" smtClean="0">
                <a:solidFill>
                  <a:srgbClr val="C00000"/>
                </a:solidFill>
              </a:rPr>
              <a:t>HUS</a:t>
            </a:r>
            <a:r>
              <a:rPr lang="en-US" sz="2300" dirty="0" smtClean="0"/>
              <a:t>)=low Platelet count, hemolytic anemia and kidney failure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300" b="1" dirty="0" smtClean="0">
                <a:solidFill>
                  <a:srgbClr val="C00000"/>
                </a:solidFill>
              </a:rPr>
              <a:t>Bloody diarrhea</a:t>
            </a:r>
            <a:r>
              <a:rPr lang="en-US" sz="2300" dirty="0" smtClean="0"/>
              <a:t>, low grade fever and stool has no leucocytes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300" dirty="0" smtClean="0">
                <a:solidFill>
                  <a:srgbClr val="0070C0"/>
                </a:solidFill>
              </a:rPr>
              <a:t>Fatal disease in young and elderly persons in nursing homes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300" dirty="0" smtClean="0"/>
              <a:t>Undercooked hamburgers, unpasteurized dairy products, Apple cider, cookie dough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300" b="1" dirty="0" err="1" smtClean="0">
                <a:solidFill>
                  <a:srgbClr val="C00000"/>
                </a:solidFill>
              </a:rPr>
              <a:t>Cytotoxin</a:t>
            </a:r>
            <a:r>
              <a:rPr lang="en-US" sz="2300" b="1" dirty="0" smtClean="0">
                <a:solidFill>
                  <a:srgbClr val="C00000"/>
                </a:solidFill>
              </a:rPr>
              <a:t> =</a:t>
            </a:r>
            <a:r>
              <a:rPr lang="en-US" sz="2300" b="1" dirty="0" err="1" smtClean="0">
                <a:solidFill>
                  <a:srgbClr val="C00000"/>
                </a:solidFill>
              </a:rPr>
              <a:t>vertoxin</a:t>
            </a:r>
            <a:r>
              <a:rPr lang="en-US" sz="2300" b="1" dirty="0" smtClean="0">
                <a:solidFill>
                  <a:srgbClr val="C00000"/>
                </a:solidFill>
              </a:rPr>
              <a:t> І and </a:t>
            </a:r>
            <a:r>
              <a:rPr lang="en-US" sz="2300" b="1" dirty="0" err="1" smtClean="0">
                <a:solidFill>
                  <a:srgbClr val="C00000"/>
                </a:solidFill>
              </a:rPr>
              <a:t>vertoxin</a:t>
            </a:r>
            <a:r>
              <a:rPr lang="en-US" sz="2300" b="1" dirty="0" smtClean="0">
                <a:solidFill>
                  <a:srgbClr val="C00000"/>
                </a:solidFill>
              </a:rPr>
              <a:t> ІІ  Similar to Stx</a:t>
            </a:r>
            <a:r>
              <a:rPr lang="en-US" sz="2300" b="1" baseline="-25000" dirty="0" smtClean="0">
                <a:solidFill>
                  <a:srgbClr val="C00000"/>
                </a:solidFill>
              </a:rPr>
              <a:t>1</a:t>
            </a:r>
            <a:r>
              <a:rPr lang="en-US" sz="2300" b="1" dirty="0" smtClean="0">
                <a:solidFill>
                  <a:srgbClr val="C00000"/>
                </a:solidFill>
              </a:rPr>
              <a:t> (</a:t>
            </a:r>
            <a:r>
              <a:rPr lang="en-US" sz="2300" b="1" dirty="0" err="1" smtClean="0">
                <a:solidFill>
                  <a:srgbClr val="C00000"/>
                </a:solidFill>
              </a:rPr>
              <a:t>shiga</a:t>
            </a:r>
            <a:r>
              <a:rPr lang="en-US" sz="2300" b="1" dirty="0" smtClean="0">
                <a:solidFill>
                  <a:srgbClr val="C00000"/>
                </a:solidFill>
              </a:rPr>
              <a:t>-toxin I&amp;II)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300" i="1" dirty="0" err="1" smtClean="0"/>
              <a:t>E.coli</a:t>
            </a:r>
            <a:r>
              <a:rPr lang="en-US" sz="2300" dirty="0" smtClean="0"/>
              <a:t> other than 0157:H7 can cause HUS.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300" dirty="0" smtClean="0"/>
              <a:t>Diagnosis by culture on </a:t>
            </a:r>
            <a:r>
              <a:rPr lang="en-US" sz="1700" dirty="0" smtClean="0"/>
              <a:t>SMAC</a:t>
            </a:r>
            <a:r>
              <a:rPr lang="en-US" sz="1500" i="1" dirty="0" smtClean="0"/>
              <a:t>(sorbitol </a:t>
            </a:r>
            <a:r>
              <a:rPr lang="en-US" sz="1500" i="1" dirty="0" err="1" smtClean="0"/>
              <a:t>MacConkey</a:t>
            </a:r>
            <a:r>
              <a:rPr lang="en-US" sz="1500" i="1" dirty="0" smtClean="0"/>
              <a:t> agar </a:t>
            </a:r>
            <a:r>
              <a:rPr lang="en-US" sz="1500" i="1" dirty="0" err="1" smtClean="0"/>
              <a:t>cefixime</a:t>
            </a:r>
            <a:r>
              <a:rPr lang="en-US" sz="1500" dirty="0" smtClean="0"/>
              <a:t>)</a:t>
            </a:r>
            <a:r>
              <a:rPr lang="en-US" sz="2300" dirty="0" smtClean="0"/>
              <a:t>, </a:t>
            </a:r>
            <a:r>
              <a:rPr lang="en-US" sz="2300" dirty="0" err="1" smtClean="0"/>
              <a:t>Vertoxin</a:t>
            </a:r>
            <a:r>
              <a:rPr lang="en-US" sz="2300" dirty="0" smtClean="0"/>
              <a:t> detection by immunological test or PCR.</a:t>
            </a:r>
          </a:p>
          <a:p>
            <a:pPr marL="273050" indent="-273050">
              <a:lnSpc>
                <a:spcPct val="90000"/>
              </a:lnSpc>
            </a:pPr>
            <a:endParaRPr lang="en-US" sz="23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800" b="0" dirty="0" smtClean="0">
                <a:solidFill>
                  <a:srgbClr val="C00000"/>
                </a:solidFill>
                <a:effectLst/>
              </a:rPr>
              <a:t>5. </a:t>
            </a:r>
            <a:r>
              <a:rPr lang="en-US" sz="3800" b="0" dirty="0" err="1" smtClean="0">
                <a:solidFill>
                  <a:srgbClr val="C00000"/>
                </a:solidFill>
                <a:effectLst/>
              </a:rPr>
              <a:t>Enteroaggregative</a:t>
            </a:r>
            <a:r>
              <a:rPr lang="en-US" sz="3800" b="0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3800" b="0" i="1" dirty="0" err="1" smtClean="0">
                <a:solidFill>
                  <a:srgbClr val="C00000"/>
                </a:solidFill>
                <a:effectLst/>
              </a:rPr>
              <a:t>E.coli</a:t>
            </a:r>
            <a:r>
              <a:rPr lang="en-US" sz="3800" i="1" dirty="0" smtClean="0">
                <a:effectLst/>
              </a:rPr>
              <a:t> </a:t>
            </a:r>
            <a:r>
              <a:rPr lang="en-US" sz="3800" i="1" dirty="0" smtClean="0">
                <a:solidFill>
                  <a:srgbClr val="C00000"/>
                </a:solidFill>
                <a:effectLst/>
              </a:rPr>
              <a:t>( EAEC)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Pediatric diarrheal disease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Adhering to the surface of the intestinal mucosa. Produce aggregative stacked brick 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Produce </a:t>
            </a:r>
            <a:r>
              <a:rPr lang="en-US" b="1" dirty="0" err="1" smtClean="0"/>
              <a:t>mucoid</a:t>
            </a:r>
            <a:r>
              <a:rPr lang="en-US" b="1" dirty="0" smtClean="0"/>
              <a:t> ,watery diarrhea</a:t>
            </a:r>
            <a:r>
              <a:rPr lang="en-US" dirty="0" smtClean="0"/>
              <a:t>, vomiting, dehydration and abdominal pain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 may resolve after two weeks or more .</a:t>
            </a:r>
          </a:p>
          <a:p>
            <a:pPr marL="273050" indent="-273050"/>
            <a:endParaRPr lang="en-US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bms.ed.ac.uk/research/others/smaciver/Bacter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6629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i="1" dirty="0" smtClean="0">
                <a:solidFill>
                  <a:srgbClr val="C00000"/>
                </a:solidFill>
                <a:effectLst/>
              </a:rPr>
              <a:t>Yersinia </a:t>
            </a:r>
            <a:r>
              <a:rPr lang="en-US" i="1" dirty="0" err="1" smtClean="0">
                <a:solidFill>
                  <a:srgbClr val="C00000"/>
                </a:solidFill>
                <a:effectLst/>
              </a:rPr>
              <a:t>enterocolitica</a:t>
            </a:r>
            <a:endParaRPr lang="en-US" i="1" dirty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>
            <a:normAutofit/>
          </a:bodyPr>
          <a:lstStyle/>
          <a:p>
            <a:pPr marL="273050" indent="-27305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500" smtClean="0"/>
              <a:t>Mesenteric lymphadenitis in children and septicemia in immunocompromised hosts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500" smtClean="0"/>
              <a:t>Common in Europe, USA, Canada .Cat, dog, swine (chitterlings)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500" smtClean="0"/>
              <a:t>Survive cold temperatures and  associated  with transfusion of packed red blood cells.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500" b="1" smtClean="0">
                <a:solidFill>
                  <a:srgbClr val="C00000"/>
                </a:solidFill>
              </a:rPr>
              <a:t>Presented with enteritis, arthritis and erythema nodosum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500" smtClean="0"/>
              <a:t>Generalize infection in adult and children 1-5 yrs, usually mild  but in old children adult </a:t>
            </a:r>
            <a:r>
              <a:rPr lang="en-US" sz="2500" smtClean="0">
                <a:solidFill>
                  <a:srgbClr val="0070C0"/>
                </a:solidFill>
              </a:rPr>
              <a:t>mimic appendicitis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500" smtClean="0"/>
              <a:t>Growth at </a:t>
            </a:r>
            <a:r>
              <a:rPr lang="en-US" sz="2500" smtClean="0">
                <a:solidFill>
                  <a:srgbClr val="00B050"/>
                </a:solidFill>
              </a:rPr>
              <a:t>25°-30°C </a:t>
            </a:r>
            <a:r>
              <a:rPr lang="en-US" sz="2500" smtClean="0"/>
              <a:t>media Cefsulodin-Igrasan-Novobiocin</a:t>
            </a:r>
          </a:p>
          <a:p>
            <a:pPr marL="273050" indent="-273050">
              <a:lnSpc>
                <a:spcPct val="80000"/>
              </a:lnSpc>
            </a:pPr>
            <a:endParaRPr lang="en-US" sz="25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6.</a:t>
            </a:r>
            <a:r>
              <a:rPr lang="en-US" dirty="0" smtClean="0"/>
              <a:t>Discuss </a:t>
            </a:r>
            <a:r>
              <a:rPr lang="en-US" dirty="0"/>
              <a:t>microbiological methods used for </a:t>
            </a:r>
            <a:r>
              <a:rPr lang="en-US" dirty="0" smtClean="0"/>
              <a:t>the diagnosis of common </a:t>
            </a:r>
            <a:r>
              <a:rPr lang="en-US" dirty="0"/>
              <a:t>bacterial </a:t>
            </a:r>
            <a:r>
              <a:rPr lang="en-US" dirty="0" smtClean="0"/>
              <a:t>agents </a:t>
            </a:r>
            <a:r>
              <a:rPr lang="en-US" dirty="0"/>
              <a:t>causing diarrheal infection.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7.</a:t>
            </a:r>
            <a:r>
              <a:rPr lang="en-US" dirty="0" smtClean="0"/>
              <a:t>Describe </a:t>
            </a:r>
            <a:r>
              <a:rPr lang="en-US" dirty="0"/>
              <a:t>the pathogens, risk factors, clinical presentation and prevention of food poisoning ,travelers and antibiotics associated diarrhea.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127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6" descr="http://www.nature.com/nri/journal/v4/n12/images/nri1499-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75438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5400" b="0" i="1" smtClean="0">
                <a:solidFill>
                  <a:srgbClr val="C00000"/>
                </a:solidFill>
                <a:effectLst/>
              </a:rPr>
              <a:t>Clostridium difficile</a:t>
            </a:r>
            <a:r>
              <a:rPr lang="en-US" sz="3800" smtClean="0">
                <a:effectLst/>
              </a:rPr>
              <a:t/>
            </a:r>
            <a:br>
              <a:rPr lang="en-US" sz="3800" smtClean="0">
                <a:effectLst/>
              </a:rPr>
            </a:br>
            <a:endParaRPr lang="en-US" sz="380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</a:rPr>
              <a:t>Antibiotic associated diarrhea </a:t>
            </a:r>
            <a:r>
              <a:rPr lang="en-US" sz="1600" b="1" i="1" dirty="0" smtClean="0"/>
              <a:t>( ampicillin, </a:t>
            </a:r>
            <a:r>
              <a:rPr lang="en-US" sz="1600" b="1" i="1" dirty="0" err="1" smtClean="0"/>
              <a:t>cephalosporins</a:t>
            </a:r>
            <a:r>
              <a:rPr lang="en-US" sz="1600" b="1" i="1" dirty="0" smtClean="0"/>
              <a:t> &amp; clindamycin). </a:t>
            </a:r>
            <a:r>
              <a:rPr lang="en-US" sz="1600" b="1" dirty="0" smtClean="0"/>
              <a:t>Antibiotic use for the last 8 weeks ( community acquired) or hospital stay for at least 3 days ( hospital acquired).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dirty="0" smtClean="0"/>
              <a:t>Transmitted </a:t>
            </a:r>
            <a:r>
              <a:rPr lang="en-US" dirty="0" smtClean="0"/>
              <a:t>from person to person via fecal-oral route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Cultured from in animate hospital surfaces</a:t>
            </a:r>
            <a:r>
              <a:rPr lang="en-US" b="1" dirty="0" smtClean="0"/>
              <a:t>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dirty="0" smtClean="0"/>
              <a:t>Disruption of the endogenous bacterial flora of the colon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dirty="0" smtClean="0"/>
              <a:t> Produce </a:t>
            </a:r>
            <a:r>
              <a:rPr lang="en-US" b="1" dirty="0" smtClean="0">
                <a:solidFill>
                  <a:srgbClr val="C00000"/>
                </a:solidFill>
              </a:rPr>
              <a:t>toxin A ( </a:t>
            </a:r>
            <a:r>
              <a:rPr lang="en-US" b="1" dirty="0" err="1" smtClean="0">
                <a:solidFill>
                  <a:srgbClr val="C00000"/>
                </a:solidFill>
              </a:rPr>
              <a:t>enterotoxic</a:t>
            </a:r>
            <a:r>
              <a:rPr lang="en-US" b="1" dirty="0" smtClean="0">
                <a:solidFill>
                  <a:srgbClr val="C00000"/>
                </a:solidFill>
              </a:rPr>
              <a:t> &amp; cytotoxic  effects )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C00000"/>
                </a:solidFill>
              </a:rPr>
              <a:t>B ( cytotoxic ) </a:t>
            </a:r>
            <a:r>
              <a:rPr lang="en-US" dirty="0" smtClean="0"/>
              <a:t>that can bind to surface epithelial cell receptors leading to        inflammation mucosal injury and diarrhea.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cdiff-support.co.uk/images/cDiff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77089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i="1" dirty="0" err="1" smtClean="0">
                <a:solidFill>
                  <a:srgbClr val="C00000"/>
                </a:solidFill>
                <a:effectLst/>
              </a:rPr>
              <a:t>C.difficile</a:t>
            </a:r>
            <a:r>
              <a:rPr lang="en-US" i="1" dirty="0" smtClean="0">
                <a:solidFill>
                  <a:srgbClr val="C00000"/>
                </a:solidFill>
                <a:effectLst/>
              </a:rPr>
              <a:t> &amp; </a:t>
            </a:r>
            <a:r>
              <a:rPr lang="en-US" i="1" dirty="0" err="1" smtClean="0">
                <a:solidFill>
                  <a:srgbClr val="C00000"/>
                </a:solidFill>
                <a:effectLst/>
              </a:rPr>
              <a:t>pseudomembraneous</a:t>
            </a:r>
            <a:r>
              <a:rPr lang="en-US" i="1" dirty="0" smtClean="0">
                <a:solidFill>
                  <a:srgbClr val="C00000"/>
                </a:solidFill>
                <a:effectLst/>
              </a:rPr>
              <a:t> colitis</a:t>
            </a:r>
          </a:p>
        </p:txBody>
      </p:sp>
      <p:pic>
        <p:nvPicPr>
          <p:cNvPr id="58372" name="Picture 4" descr="http://t2.gstatic.com/images?q=tbn:SdD2_7XPEywYzM:http://upload.wikimedia.org/wikipedia/commons/0/0f/Clostridium_difficile_0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76400"/>
            <a:ext cx="2590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8" descr="http://t0.gstatic.com/images?q=tbn:pKOwzT7m-DDTuM:http://www.pathconsultddx.com/images/S155986750670818X/gr1-sm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4369398"/>
            <a:ext cx="3505200" cy="233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10" descr="http://t2.gstatic.com/images?q=tbn:CrQCk8qf1I0XNM:http://www.netterimages.com/images/vpv/000/000/013/13634-0550x0475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4363647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1752600"/>
            <a:ext cx="3429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b="0" i="1" smtClean="0">
                <a:solidFill>
                  <a:srgbClr val="C00000"/>
                </a:solidFill>
                <a:effectLst/>
              </a:rPr>
              <a:t>Clostridium difficile</a:t>
            </a:r>
            <a:endParaRPr lang="en-US" i="1" smtClean="0">
              <a:solidFill>
                <a:srgbClr val="C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>
            <a:normAutofit/>
          </a:bodyPr>
          <a:lstStyle/>
          <a:p>
            <a:pPr marL="273050" indent="-273050">
              <a:buFont typeface="Wingdings" pitchFamily="2" charset="2"/>
              <a:buChar char="q"/>
            </a:pPr>
            <a:r>
              <a:rPr lang="en-US" dirty="0" smtClean="0"/>
              <a:t>Patient presents with fever, leukocytosis, abdominal pain and diarrhea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C00000"/>
                </a:solidFill>
              </a:rPr>
              <a:t>Pseudomembrane</a:t>
            </a:r>
            <a:r>
              <a:rPr lang="en-US" b="1" dirty="0" smtClean="0">
                <a:solidFill>
                  <a:srgbClr val="C00000"/>
                </a:solidFill>
              </a:rPr>
              <a:t> can result (</a:t>
            </a:r>
            <a:r>
              <a:rPr lang="en-US" b="1" dirty="0" err="1" smtClean="0">
                <a:solidFill>
                  <a:srgbClr val="C00000"/>
                </a:solidFill>
              </a:rPr>
              <a:t>neutrophils</a:t>
            </a:r>
            <a:r>
              <a:rPr lang="en-US" b="1" dirty="0" smtClean="0">
                <a:solidFill>
                  <a:srgbClr val="C00000"/>
                </a:solidFill>
              </a:rPr>
              <a:t>, fibrin, and cellular debris in the colonic mucosa) and toxic </a:t>
            </a:r>
            <a:r>
              <a:rPr lang="en-US" b="1" dirty="0" err="1" smtClean="0">
                <a:solidFill>
                  <a:srgbClr val="C00000"/>
                </a:solidFill>
              </a:rPr>
              <a:t>megacolon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273050" indent="-273050">
              <a:buFont typeface="Wingdings" pitchFamily="2" charset="2"/>
              <a:buChar char="q"/>
            </a:pPr>
            <a:r>
              <a:rPr lang="en-US" b="1" dirty="0" smtClean="0"/>
              <a:t>Diagnosis:</a:t>
            </a:r>
            <a:r>
              <a:rPr lang="en-US" dirty="0" smtClean="0"/>
              <a:t> direct toxin detection from stool by enzyme immunoassay(</a:t>
            </a:r>
            <a:r>
              <a:rPr lang="en-US" dirty="0" smtClean="0">
                <a:solidFill>
                  <a:srgbClr val="0070C0"/>
                </a:solidFill>
              </a:rPr>
              <a:t>EIA)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695C54"/>
                </a:solidFill>
              </a:rPr>
              <a:t>Treatment Metronidazole ± oral </a:t>
            </a:r>
            <a:r>
              <a:rPr lang="en-US" b="1" dirty="0" err="1" smtClean="0">
                <a:solidFill>
                  <a:srgbClr val="695C54"/>
                </a:solidFill>
              </a:rPr>
              <a:t>Vancomycin</a:t>
            </a:r>
            <a:r>
              <a:rPr lang="en-US" b="1" dirty="0" smtClean="0">
                <a:solidFill>
                  <a:srgbClr val="695C54"/>
                </a:solidFill>
              </a:rPr>
              <a:t> and supportive treatment</a:t>
            </a:r>
          </a:p>
          <a:p>
            <a:pPr marL="273050" indent="-273050"/>
            <a:endParaRPr lang="en-US" dirty="0" smtClean="0"/>
          </a:p>
          <a:p>
            <a:pPr marL="273050" indent="-273050"/>
            <a:endParaRPr lang="en-US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71" name="Group 75"/>
          <p:cNvGraphicFramePr>
            <a:graphicFrameLocks noGrp="1"/>
          </p:cNvGraphicFramePr>
          <p:nvPr/>
        </p:nvGraphicFramePr>
        <p:xfrm>
          <a:off x="228600" y="304800"/>
          <a:ext cx="8610600" cy="7678421"/>
        </p:xfrm>
        <a:graphic>
          <a:graphicData uri="http://schemas.openxmlformats.org/drawingml/2006/table">
            <a:tbl>
              <a:tblPr/>
              <a:tblGrid>
                <a:gridCol w="1908175"/>
                <a:gridCol w="1676400"/>
                <a:gridCol w="1216025"/>
                <a:gridCol w="1981200"/>
                <a:gridCol w="1828800"/>
              </a:tblGrid>
              <a:tr h="60960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Selected Clinical and Epidemiologic Characteristics of Typical Illness Caused By Common Foodborne Pathogens*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Pathogen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Typical Incubation Period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Typical Clinical Presentation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Assorted Foods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Bacterial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Salmonella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species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Undercooked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eggs or poultry,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Campylobacter jejuni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2-5 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2-10 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Undercooked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poultry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unpasteurized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dairy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products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E. coli,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Enterotoxigenic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Many foods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Shigella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Produce, egg salad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Group 2"/>
          <p:cNvGraphicFramePr>
            <a:graphicFrameLocks noGrp="1"/>
          </p:cNvGraphicFramePr>
          <p:nvPr/>
        </p:nvGraphicFramePr>
        <p:xfrm>
          <a:off x="152400" y="228600"/>
          <a:ext cx="8915400" cy="6524626"/>
        </p:xfrm>
        <a:graphic>
          <a:graphicData uri="http://schemas.openxmlformats.org/drawingml/2006/table">
            <a:tbl>
              <a:tblPr/>
              <a:tblGrid>
                <a:gridCol w="1720850"/>
                <a:gridCol w="1798638"/>
                <a:gridCol w="1798637"/>
                <a:gridCol w="1797050"/>
                <a:gridCol w="1800225"/>
              </a:tblGrid>
              <a:tr h="1203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Listeria monocytogenes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2-6 weeks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Variable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8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Gastroenteritis, </a:t>
                      </a: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8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meningitis abortion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Deli meat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hotdogs, unpasteurized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dairy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products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Bacillus cereus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1-6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hour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&lt;24 hour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Vomiting, Gastroenteritis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Fried rice, meats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3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Clostridium botulinum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12-72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hour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Days-months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8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Blurred vision, paralysis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8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Home-canned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foods, fermented fish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Staphylococcus aureus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1-6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hour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 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Gastroenteritis, particularly nausea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Meats, potato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&amp; pork, unpasteurized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dairy products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Yersinia enterocolitica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 weeks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Gastroenteritis,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8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appendicitis-like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syndrome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Undercooked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pork,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unpasteurized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dairy products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Stool </a:t>
            </a:r>
            <a:r>
              <a:rPr lang="en-US" b="1" dirty="0" smtClean="0"/>
              <a:t>specimen</a:t>
            </a:r>
            <a:r>
              <a:rPr lang="en-US" dirty="0" smtClean="0"/>
              <a:t>:</a:t>
            </a:r>
            <a:endParaRPr lang="en-US" dirty="0" smtClean="0"/>
          </a:p>
          <a:p>
            <a:pPr marL="109537" indent="0">
              <a:buNone/>
            </a:pP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Microscopy:</a:t>
            </a:r>
            <a:r>
              <a:rPr lang="en-US" dirty="0" smtClean="0"/>
              <a:t> for the presence of polymorphs or blood </a:t>
            </a:r>
            <a:r>
              <a:rPr lang="en-US" b="1" u="sng" dirty="0" smtClean="0"/>
              <a:t>may help </a:t>
            </a:r>
            <a:r>
              <a:rPr lang="en-US" dirty="0" smtClean="0"/>
              <a:t>. </a:t>
            </a:r>
            <a:endParaRPr lang="en-US" dirty="0" smtClean="0"/>
          </a:p>
          <a:p>
            <a:pPr marL="109537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Culture</a:t>
            </a:r>
            <a:r>
              <a:rPr lang="en-US" dirty="0" smtClean="0"/>
              <a:t> </a:t>
            </a:r>
            <a:r>
              <a:rPr lang="en-US" dirty="0" smtClean="0"/>
              <a:t>:on selective media for </a:t>
            </a:r>
            <a:r>
              <a:rPr lang="en-US" i="1" dirty="0" smtClean="0"/>
              <a:t>Salmonella, </a:t>
            </a:r>
            <a:r>
              <a:rPr lang="en-US" i="1" dirty="0" err="1" smtClean="0"/>
              <a:t>Shigella</a:t>
            </a:r>
            <a:r>
              <a:rPr lang="en-US" i="1" dirty="0" smtClean="0"/>
              <a:t> &amp; Campylobacter</a:t>
            </a:r>
            <a:r>
              <a:rPr lang="en-US" dirty="0" smtClean="0"/>
              <a:t>. </a:t>
            </a:r>
            <a:endParaRPr lang="en-US" dirty="0" smtClean="0"/>
          </a:p>
          <a:p>
            <a:pPr marL="109537" indent="0">
              <a:buNone/>
            </a:pPr>
            <a:r>
              <a:rPr lang="en-US" dirty="0" smtClean="0"/>
              <a:t>Culture for </a:t>
            </a:r>
            <a:r>
              <a:rPr lang="en-US" i="1" dirty="0" err="1" smtClean="0"/>
              <a:t>Vibreo</a:t>
            </a:r>
            <a:r>
              <a:rPr lang="en-US" i="1" dirty="0" smtClean="0"/>
              <a:t> </a:t>
            </a:r>
            <a:r>
              <a:rPr lang="en-US" i="1" dirty="0" err="1" smtClean="0"/>
              <a:t>cholerae</a:t>
            </a:r>
            <a:r>
              <a:rPr lang="en-US" dirty="0" smtClean="0"/>
              <a:t>, </a:t>
            </a:r>
            <a:r>
              <a:rPr lang="en-US" i="1" dirty="0" smtClean="0"/>
              <a:t>EHEC</a:t>
            </a:r>
            <a:r>
              <a:rPr lang="en-US" dirty="0" smtClean="0"/>
              <a:t> or </a:t>
            </a:r>
            <a:r>
              <a:rPr lang="en-US" i="1" dirty="0" smtClean="0"/>
              <a:t>Yersinia</a:t>
            </a:r>
            <a:r>
              <a:rPr lang="en-US" dirty="0" smtClean="0"/>
              <a:t> if suspected.</a:t>
            </a:r>
          </a:p>
          <a:p>
            <a:pPr marL="109537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Toxin assay</a:t>
            </a:r>
            <a:r>
              <a:rPr lang="en-US" dirty="0" smtClean="0"/>
              <a:t>: </a:t>
            </a:r>
            <a:r>
              <a:rPr lang="en-US" dirty="0" smtClean="0"/>
              <a:t>if </a:t>
            </a:r>
            <a:r>
              <a:rPr lang="en-US" i="1" dirty="0" err="1" smtClean="0"/>
              <a:t>C.difficile</a:t>
            </a:r>
            <a:r>
              <a:rPr lang="en-US" i="1" dirty="0" smtClean="0"/>
              <a:t> </a:t>
            </a:r>
            <a:r>
              <a:rPr lang="en-US" dirty="0" smtClean="0"/>
              <a:t>toxins </a:t>
            </a:r>
            <a:r>
              <a:rPr lang="en-US" dirty="0" smtClean="0"/>
              <a:t>is </a:t>
            </a:r>
            <a:r>
              <a:rPr lang="en-US" dirty="0" smtClean="0"/>
              <a:t>suspected.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 diagnosis of diarrheal </a:t>
            </a:r>
            <a:r>
              <a:rPr lang="en-US" dirty="0" smtClean="0"/>
              <a:t>diseases due to </a:t>
            </a:r>
            <a:r>
              <a:rPr lang="en-US" smtClean="0"/>
              <a:t>bacterial causes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299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Normal flora are microorganisms that are frequently found in various body sites in normal, healthy individuals.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Constituents and number vary according to the age and physiologic status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solidFill>
                  <a:srgbClr val="0070C0"/>
                </a:solidFill>
              </a:rPr>
              <a:t>Able to colonize and multiply under the exiting condition of different body sites.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solidFill>
                  <a:srgbClr val="C00000"/>
                </a:solidFill>
              </a:rPr>
              <a:t>Inhibit competing intruders.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Have symbiotic relationship that benefit the host.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solidFill>
                  <a:srgbClr val="FF0000"/>
                </a:solidFill>
              </a:rPr>
              <a:t>Can cause disease in </a:t>
            </a:r>
            <a:r>
              <a:rPr lang="en-US" dirty="0" err="1" smtClean="0">
                <a:solidFill>
                  <a:srgbClr val="FF0000"/>
                </a:solidFill>
              </a:rPr>
              <a:t>immunocompromized</a:t>
            </a:r>
            <a:r>
              <a:rPr lang="en-US" dirty="0" smtClean="0">
                <a:solidFill>
                  <a:srgbClr val="FF0000"/>
                </a:solidFill>
              </a:rPr>
              <a:t> patients.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Introduction to Normal Flora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Oral cavity: </a:t>
            </a:r>
            <a:r>
              <a:rPr lang="en-US" dirty="0" smtClean="0"/>
              <a:t>contain high number of flora which vary from site to site of the mouth.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solidFill>
                  <a:schemeClr val="accent6"/>
                </a:solidFill>
              </a:rPr>
              <a:t>Saliva contain mixed flora :10</a:t>
            </a:r>
            <a:r>
              <a:rPr lang="en-US" sz="1200" dirty="0" smtClean="0">
                <a:solidFill>
                  <a:schemeClr val="accent6"/>
                </a:solidFill>
              </a:rPr>
              <a:t>8</a:t>
            </a:r>
            <a:r>
              <a:rPr lang="en-US" dirty="0" smtClean="0">
                <a:solidFill>
                  <a:schemeClr val="accent6"/>
                </a:solidFill>
              </a:rPr>
              <a:t> organism /ml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solidFill>
                  <a:srgbClr val="7030A0"/>
                </a:solidFill>
              </a:rPr>
              <a:t>Stomach</a:t>
            </a:r>
            <a:r>
              <a:rPr lang="en-US" dirty="0" smtClean="0">
                <a:solidFill>
                  <a:srgbClr val="7030A0"/>
                </a:solidFill>
              </a:rPr>
              <a:t> : empty stomach has no normal flora in health due to HCL and peptic enzymes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solidFill>
                  <a:srgbClr val="00B050"/>
                </a:solidFill>
              </a:rPr>
              <a:t>Small intestine </a:t>
            </a:r>
            <a:r>
              <a:rPr lang="en-US" dirty="0" smtClean="0">
                <a:solidFill>
                  <a:srgbClr val="00B050"/>
                </a:solidFill>
              </a:rPr>
              <a:t>: very scanty except near colon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Colon of adults</a:t>
            </a:r>
            <a:r>
              <a:rPr lang="en-US" dirty="0" smtClean="0">
                <a:solidFill>
                  <a:srgbClr val="C00000"/>
                </a:solidFill>
              </a:rPr>
              <a:t>:  10</a:t>
            </a:r>
            <a:r>
              <a:rPr lang="en-US" sz="2000" dirty="0" smtClean="0">
                <a:solidFill>
                  <a:srgbClr val="C00000"/>
                </a:solidFill>
              </a:rPr>
              <a:t>10</a:t>
            </a:r>
            <a:r>
              <a:rPr lang="en-US" dirty="0" smtClean="0">
                <a:solidFill>
                  <a:srgbClr val="C00000"/>
                </a:solidFill>
              </a:rPr>
              <a:t> org/</a:t>
            </a:r>
            <a:r>
              <a:rPr lang="en-US" dirty="0" err="1" smtClean="0">
                <a:solidFill>
                  <a:srgbClr val="C00000"/>
                </a:solidFill>
              </a:rPr>
              <a:t>gm</a:t>
            </a:r>
            <a:r>
              <a:rPr lang="en-US" dirty="0" smtClean="0">
                <a:solidFill>
                  <a:srgbClr val="C00000"/>
                </a:solidFill>
              </a:rPr>
              <a:t> stool, &gt;90% are  </a:t>
            </a:r>
            <a:r>
              <a:rPr lang="en-US" i="1" dirty="0" err="1" smtClean="0">
                <a:solidFill>
                  <a:srgbClr val="C00000"/>
                </a:solidFill>
              </a:rPr>
              <a:t>Bacteriodes</a:t>
            </a:r>
            <a:r>
              <a:rPr lang="en-US" dirty="0" smtClean="0">
                <a:solidFill>
                  <a:srgbClr val="C00000"/>
                </a:solidFill>
              </a:rPr>
              <a:t> ( anaerobic), 10% other bacteria.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Direct effect of diet composition.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Normal Flora of the GIT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/>
                </a:solidFill>
              </a:rPr>
              <a:t>Normal Flora of the GIT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/>
              <a:t>Normal flora ( low virulence)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/>
              <a:t>Potential pathogen (carrier)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1444625"/>
            <a:ext cx="4040188" cy="3941763"/>
          </a:xfrm>
        </p:spPr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Mouth</a:t>
            </a:r>
            <a:r>
              <a:rPr lang="en-US" dirty="0" smtClean="0"/>
              <a:t>: </a:t>
            </a:r>
            <a:r>
              <a:rPr lang="en-US" sz="1900" dirty="0" err="1" smtClean="0"/>
              <a:t>Viridans</a:t>
            </a:r>
            <a:r>
              <a:rPr lang="en-US" sz="1900" dirty="0" smtClean="0"/>
              <a:t> streptococci, </a:t>
            </a:r>
            <a:r>
              <a:rPr lang="en-US" sz="1900" i="1" dirty="0" err="1" smtClean="0"/>
              <a:t>Neisseria</a:t>
            </a:r>
            <a:r>
              <a:rPr lang="en-US" sz="1900" dirty="0" smtClean="0"/>
              <a:t> spp., </a:t>
            </a:r>
            <a:r>
              <a:rPr lang="en-US" sz="1900" i="1" dirty="0" err="1" smtClean="0"/>
              <a:t>Moraxella</a:t>
            </a:r>
            <a:r>
              <a:rPr lang="en-US" sz="1900" i="1" dirty="0" smtClean="0"/>
              <a:t>, </a:t>
            </a:r>
            <a:r>
              <a:rPr lang="en-US" sz="1900" i="1" dirty="0" err="1" smtClean="0"/>
              <a:t>Peptostreptococcus</a:t>
            </a:r>
            <a:r>
              <a:rPr lang="en-US" sz="1900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err="1" smtClean="0">
                <a:solidFill>
                  <a:srgbClr val="C00000"/>
                </a:solidFill>
              </a:rPr>
              <a:t>Nasopharynx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900" i="1" dirty="0" err="1" smtClean="0"/>
              <a:t>Niesseria</a:t>
            </a:r>
            <a:r>
              <a:rPr lang="en-US" sz="1900" i="1" dirty="0" smtClean="0"/>
              <a:t> </a:t>
            </a:r>
            <a:r>
              <a:rPr lang="en-US" sz="1900" dirty="0" smtClean="0"/>
              <a:t>spp., </a:t>
            </a:r>
            <a:r>
              <a:rPr lang="en-US" sz="1900" dirty="0" err="1" smtClean="0"/>
              <a:t>Viridans</a:t>
            </a:r>
            <a:r>
              <a:rPr lang="en-US" sz="1900" dirty="0" smtClean="0"/>
              <a:t> </a:t>
            </a:r>
            <a:r>
              <a:rPr lang="en-US" sz="1900" dirty="0" err="1" smtClean="0"/>
              <a:t>sterpt</a:t>
            </a:r>
            <a:r>
              <a:rPr lang="en-US" sz="1900" dirty="0" smtClean="0"/>
              <a:t>. </a:t>
            </a:r>
            <a:r>
              <a:rPr lang="en-US" sz="1900" i="1" dirty="0" err="1" smtClean="0"/>
              <a:t>Moraxella</a:t>
            </a:r>
            <a:r>
              <a:rPr lang="en-US" sz="1900" i="1" dirty="0" smtClean="0"/>
              <a:t>, </a:t>
            </a:r>
            <a:r>
              <a:rPr lang="en-US" sz="1900" i="1" dirty="0" err="1" smtClean="0"/>
              <a:t>Peptostreptococcus</a:t>
            </a:r>
            <a:r>
              <a:rPr lang="en-US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Stomach</a:t>
            </a:r>
            <a:r>
              <a:rPr lang="en-US" dirty="0" smtClean="0"/>
              <a:t> : </a:t>
            </a:r>
            <a:r>
              <a:rPr lang="en-US" sz="1900" dirty="0" smtClean="0"/>
              <a:t>streptococci, </a:t>
            </a:r>
            <a:r>
              <a:rPr lang="en-US" sz="1900" i="1" dirty="0" err="1" smtClean="0"/>
              <a:t>Peptosterptococcus</a:t>
            </a:r>
            <a:r>
              <a:rPr lang="en-US" sz="1900" dirty="0" smtClean="0"/>
              <a:t>, others from mouth.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Small intestine</a:t>
            </a:r>
            <a:r>
              <a:rPr lang="en-US" sz="2000" dirty="0" smtClean="0"/>
              <a:t>: </a:t>
            </a:r>
            <a:r>
              <a:rPr lang="en-US" sz="1900" dirty="0" smtClean="0"/>
              <a:t>scanty, variable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Colon of adults </a:t>
            </a:r>
            <a:r>
              <a:rPr lang="en-US" sz="2000" b="1" dirty="0" smtClean="0"/>
              <a:t>:</a:t>
            </a:r>
            <a:r>
              <a:rPr lang="en-US" sz="1900" i="1" dirty="0" err="1" smtClean="0"/>
              <a:t>Bacteriodes,Fusobacterium,Bifidobacteria,Lactobacillus</a:t>
            </a:r>
            <a:r>
              <a:rPr lang="en-US" sz="1900" i="1" dirty="0" smtClean="0"/>
              <a:t>, </a:t>
            </a:r>
            <a:r>
              <a:rPr lang="en-US" sz="1900" dirty="0" err="1" smtClean="0"/>
              <a:t>enterobacteria</a:t>
            </a:r>
            <a:r>
              <a:rPr lang="en-US" sz="1900" dirty="0" smtClean="0"/>
              <a:t>, </a:t>
            </a:r>
            <a:r>
              <a:rPr lang="en-US" sz="1900" i="1" dirty="0" smtClean="0"/>
              <a:t>Clostridium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Colon of Breastfeeding infants</a:t>
            </a:r>
            <a:r>
              <a:rPr lang="en-US" sz="2000" dirty="0" smtClean="0"/>
              <a:t>: </a:t>
            </a:r>
            <a:r>
              <a:rPr lang="en-US" sz="1900" i="1" dirty="0" err="1" smtClean="0"/>
              <a:t>Bifidobacterium</a:t>
            </a:r>
            <a:r>
              <a:rPr lang="en-US" sz="1900" i="1" dirty="0" smtClean="0"/>
              <a:t>, Lactobacillus</a:t>
            </a:r>
            <a:endParaRPr lang="en-US" sz="1900" i="1" dirty="0"/>
          </a:p>
        </p:txBody>
      </p:sp>
      <p:sp>
        <p:nvSpPr>
          <p:cNvPr id="16389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625"/>
            <a:ext cx="4041775" cy="3941763"/>
          </a:xfrm>
          <a:ln>
            <a:prstDash val="solid"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Mouth</a:t>
            </a:r>
            <a:r>
              <a:rPr lang="en-US" dirty="0" smtClean="0"/>
              <a:t>: </a:t>
            </a:r>
            <a:r>
              <a:rPr lang="en-US" sz="1600" i="1" dirty="0" smtClean="0"/>
              <a:t>Candida </a:t>
            </a:r>
            <a:r>
              <a:rPr lang="en-US" sz="1600" i="1" dirty="0" err="1" smtClean="0"/>
              <a:t>albicans</a:t>
            </a:r>
            <a:endParaRPr lang="en-US" sz="1600" i="1" dirty="0" smtClean="0"/>
          </a:p>
          <a:p>
            <a:pPr>
              <a:spcBef>
                <a:spcPct val="0"/>
              </a:spcBef>
            </a:pPr>
            <a:r>
              <a:rPr lang="en-US" sz="2000" b="1" dirty="0" err="1" smtClean="0">
                <a:solidFill>
                  <a:srgbClr val="C00000"/>
                </a:solidFill>
              </a:rPr>
              <a:t>Nasopharynx</a:t>
            </a:r>
            <a:r>
              <a:rPr lang="en-US" sz="2000" dirty="0" smtClean="0">
                <a:solidFill>
                  <a:srgbClr val="C00000"/>
                </a:solidFill>
              </a:rPr>
              <a:t>:</a:t>
            </a:r>
            <a:r>
              <a:rPr lang="en-US" dirty="0" smtClean="0"/>
              <a:t> </a:t>
            </a:r>
            <a:r>
              <a:rPr lang="en-US" sz="1600" i="1" dirty="0" err="1" smtClean="0"/>
              <a:t>S.pneumoniae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N.meningitidis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H.infuenzae,S.pyogenes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S.aureus</a:t>
            </a:r>
            <a:endParaRPr lang="en-US" sz="1600" i="1" dirty="0" smtClean="0"/>
          </a:p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Stomach</a:t>
            </a:r>
            <a:r>
              <a:rPr lang="en-US" sz="2000" dirty="0" smtClean="0"/>
              <a:t>: none</a:t>
            </a:r>
          </a:p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Small intestine </a:t>
            </a:r>
            <a:r>
              <a:rPr lang="en-US" sz="2000" dirty="0" smtClean="0"/>
              <a:t>: </a:t>
            </a:r>
            <a:r>
              <a:rPr lang="en-US" sz="1600" dirty="0" smtClean="0"/>
              <a:t>none</a:t>
            </a:r>
          </a:p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Colon of adults</a:t>
            </a:r>
            <a:r>
              <a:rPr lang="en-US" sz="2000" dirty="0" smtClean="0"/>
              <a:t>: </a:t>
            </a:r>
            <a:r>
              <a:rPr lang="en-US" sz="1600" i="1" dirty="0" err="1" smtClean="0"/>
              <a:t>B.fragilis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E.coli</a:t>
            </a:r>
            <a:r>
              <a:rPr lang="en-US" sz="1600" i="1" dirty="0" smtClean="0"/>
              <a:t>, Pseudomonas, Candida, Clostridium</a:t>
            </a:r>
          </a:p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Colon of Breast feeding infants</a:t>
            </a:r>
            <a:r>
              <a:rPr lang="en-US" sz="2000" dirty="0" smtClean="0"/>
              <a:t>: </a:t>
            </a:r>
            <a:r>
              <a:rPr lang="en-US" sz="1600" dirty="0" smtClean="0"/>
              <a:t>none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Many are opportunistic </a:t>
            </a:r>
            <a:r>
              <a:rPr lang="en-US" dirty="0" smtClean="0"/>
              <a:t>pathogens , 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smtClean="0"/>
              <a:t>perforation of the colon from ruptured diverticulum, feces  enters into peritoneal cavity and cause peritonitis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err="1" smtClean="0">
                <a:solidFill>
                  <a:srgbClr val="0070C0"/>
                </a:solidFill>
              </a:rPr>
              <a:t>Viridans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streptococci </a:t>
            </a:r>
            <a:r>
              <a:rPr lang="en-US" dirty="0" smtClean="0">
                <a:solidFill>
                  <a:srgbClr val="0070C0"/>
                </a:solidFill>
              </a:rPr>
              <a:t>of oral cavity enters the blood and colonize damaged heart valves</a:t>
            </a:r>
            <a:r>
              <a:rPr lang="en-US" dirty="0" smtClean="0"/>
              <a:t>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solidFill>
                  <a:srgbClr val="7030A0"/>
                </a:solidFill>
              </a:rPr>
              <a:t>Mouth flora play a role in dental caries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solidFill>
                  <a:srgbClr val="00B050"/>
                </a:solidFill>
              </a:rPr>
              <a:t>Compromised defense systems increase the opportunity for invasion.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solidFill>
                  <a:schemeClr val="accent6"/>
                </a:solidFill>
              </a:rPr>
              <a:t>Death after lethal dose of radiation due to massive invasion of normal flora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Role of GIT Normal Flora in Disease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 </a:t>
            </a:r>
            <a:r>
              <a:rPr lang="en-US" b="1" i="1" dirty="0" err="1">
                <a:solidFill>
                  <a:schemeClr val="accent6"/>
                </a:solidFill>
              </a:rPr>
              <a:t>E</a:t>
            </a:r>
            <a:r>
              <a:rPr lang="en-US" b="1" i="1" dirty="0" err="1" smtClean="0">
                <a:solidFill>
                  <a:schemeClr val="accent6"/>
                </a:solidFill>
              </a:rPr>
              <a:t>.coli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: the most common </a:t>
            </a:r>
            <a:r>
              <a:rPr lang="en-US" dirty="0" err="1" smtClean="0">
                <a:solidFill>
                  <a:schemeClr val="accent6"/>
                </a:solidFill>
              </a:rPr>
              <a:t>Enterobacteriacae</a:t>
            </a:r>
            <a:r>
              <a:rPr lang="en-US" dirty="0" smtClean="0">
                <a:solidFill>
                  <a:schemeClr val="accent6"/>
                </a:solidFill>
              </a:rPr>
              <a:t>; a facultative flora of colon followed by </a:t>
            </a:r>
            <a:r>
              <a:rPr lang="en-US" i="1" dirty="0" err="1" smtClean="0">
                <a:solidFill>
                  <a:schemeClr val="accent6"/>
                </a:solidFill>
              </a:rPr>
              <a:t>Klebsiella</a:t>
            </a:r>
            <a:r>
              <a:rPr lang="en-US" i="1" dirty="0" smtClean="0">
                <a:solidFill>
                  <a:schemeClr val="accent6"/>
                </a:solidFill>
              </a:rPr>
              <a:t>, Proteus </a:t>
            </a:r>
            <a:r>
              <a:rPr lang="en-US" dirty="0" smtClean="0">
                <a:solidFill>
                  <a:schemeClr val="accent6"/>
                </a:solidFill>
              </a:rPr>
              <a:t>and </a:t>
            </a:r>
            <a:r>
              <a:rPr lang="en-US" i="1" dirty="0" err="1" smtClean="0">
                <a:solidFill>
                  <a:schemeClr val="accent6"/>
                </a:solidFill>
              </a:rPr>
              <a:t>Enterobacter</a:t>
            </a:r>
            <a:r>
              <a:rPr lang="en-US" i="1" dirty="0" smtClean="0">
                <a:solidFill>
                  <a:schemeClr val="accent6"/>
                </a:solidFill>
              </a:rPr>
              <a:t>.</a:t>
            </a:r>
            <a:endParaRPr lang="en-US" i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solidFill>
                  <a:srgbClr val="C00000"/>
                </a:solidFill>
              </a:rPr>
              <a:t>Salmonella, </a:t>
            </a:r>
            <a:r>
              <a:rPr lang="en-US" i="1" dirty="0" err="1" smtClean="0">
                <a:solidFill>
                  <a:srgbClr val="C00000"/>
                </a:solidFill>
              </a:rPr>
              <a:t>Shigella</a:t>
            </a:r>
            <a:r>
              <a:rPr lang="en-US" dirty="0" smtClean="0">
                <a:solidFill>
                  <a:srgbClr val="C00000"/>
                </a:solidFill>
              </a:rPr>
              <a:t> and </a:t>
            </a:r>
            <a:r>
              <a:rPr lang="en-US" i="1" dirty="0" err="1" smtClean="0">
                <a:solidFill>
                  <a:srgbClr val="C00000"/>
                </a:solidFill>
              </a:rPr>
              <a:t>Yersinia</a:t>
            </a:r>
            <a:r>
              <a:rPr lang="en-US" dirty="0" smtClean="0">
                <a:solidFill>
                  <a:srgbClr val="C00000"/>
                </a:solidFill>
              </a:rPr>
              <a:t> are NOT normal flora of the intestinal tract.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solidFill>
                  <a:srgbClr val="7030A0"/>
                </a:solidFill>
              </a:rPr>
              <a:t>Some strains of </a:t>
            </a:r>
            <a:r>
              <a:rPr lang="en-US" i="1" dirty="0" err="1" smtClean="0">
                <a:solidFill>
                  <a:srgbClr val="7030A0"/>
                </a:solidFill>
              </a:rPr>
              <a:t>E.coli</a:t>
            </a:r>
            <a:r>
              <a:rPr lang="en-US" i="1" dirty="0" smtClean="0">
                <a:solidFill>
                  <a:srgbClr val="7030A0"/>
                </a:solidFill>
              </a:rPr>
              <a:t> ,Salmonella </a:t>
            </a:r>
            <a:r>
              <a:rPr lang="en-US" dirty="0" smtClean="0">
                <a:solidFill>
                  <a:srgbClr val="7030A0"/>
                </a:solidFill>
              </a:rPr>
              <a:t>,</a:t>
            </a:r>
            <a:r>
              <a:rPr lang="en-US" i="1" dirty="0" err="1" smtClean="0">
                <a:solidFill>
                  <a:srgbClr val="7030A0"/>
                </a:solidFill>
              </a:rPr>
              <a:t>Shigella</a:t>
            </a:r>
            <a:r>
              <a:rPr lang="en-US" dirty="0" smtClean="0">
                <a:solidFill>
                  <a:srgbClr val="7030A0"/>
                </a:solidFill>
              </a:rPr>
              <a:t> and </a:t>
            </a:r>
            <a:r>
              <a:rPr lang="en-US" i="1" dirty="0" err="1" smtClean="0">
                <a:solidFill>
                  <a:srgbClr val="7030A0"/>
                </a:solidFill>
              </a:rPr>
              <a:t>Yersinia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</a:rPr>
              <a:t>enterocolitica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are able to produce diseases in the intestinal tract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Role of Normal Flora in Diarrheal Diseases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Invasive and Cytotoxic strains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produce inflammatory diarrhea ( </a:t>
            </a:r>
            <a:r>
              <a:rPr lang="en-US" dirty="0" err="1" smtClean="0">
                <a:solidFill>
                  <a:schemeClr val="accent6"/>
                </a:solidFill>
              </a:rPr>
              <a:t>Dysentry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) with WBCs and /or blood in the stool.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Enterotoxin –producing strains </a:t>
            </a:r>
            <a:r>
              <a:rPr lang="en-US" dirty="0" smtClean="0"/>
              <a:t>cause watery diarrhea with loss of fluid.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Some produce </a:t>
            </a:r>
            <a:r>
              <a:rPr lang="en-US" b="1" dirty="0" smtClean="0">
                <a:solidFill>
                  <a:srgbClr val="C00000"/>
                </a:solidFill>
              </a:rPr>
              <a:t>systemic illness </a:t>
            </a:r>
            <a:r>
              <a:rPr lang="en-US" dirty="0" smtClean="0"/>
              <a:t>due to spread to multiple organs such as enteric ( typhoid) fever.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Intestinal Pathogens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539</TotalTime>
  <Words>1935</Words>
  <Application>Microsoft Office PowerPoint</Application>
  <PresentationFormat>On-screen Show (4:3)</PresentationFormat>
  <Paragraphs>250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Normal Flora Of The GIT And Introduction To Infectious Diarrhea</vt:lpstr>
      <vt:lpstr>Objectives </vt:lpstr>
      <vt:lpstr>Objectives </vt:lpstr>
      <vt:lpstr> Introduction to Normal Flora</vt:lpstr>
      <vt:lpstr>Normal Flora of the GIT</vt:lpstr>
      <vt:lpstr>Normal Flora of the GIT</vt:lpstr>
      <vt:lpstr>Role of GIT Normal Flora in Disease</vt:lpstr>
      <vt:lpstr>Role of Normal Flora in Diarrheal Diseases</vt:lpstr>
      <vt:lpstr>Intestinal Pathogens</vt:lpstr>
      <vt:lpstr>PowerPoint Presentation</vt:lpstr>
      <vt:lpstr>Introduction</vt:lpstr>
      <vt:lpstr>Definition of Diarrhea</vt:lpstr>
      <vt:lpstr>Etiology</vt:lpstr>
      <vt:lpstr>Epidemiology</vt:lpstr>
      <vt:lpstr>Classifications </vt:lpstr>
      <vt:lpstr>Risk Factors </vt:lpstr>
      <vt:lpstr> Clinical Presentation &amp; Pathogenic Mechanism I</vt:lpstr>
      <vt:lpstr>Clinical Presentation and Pathogenic Mechanism II</vt:lpstr>
      <vt:lpstr>Campylobacter</vt:lpstr>
      <vt:lpstr>Clinical presentation</vt:lpstr>
      <vt:lpstr>Laboratory diagnosis and treatment </vt:lpstr>
      <vt:lpstr>E.coli </vt:lpstr>
      <vt:lpstr>1. Enterotoxigenic E.coli (ETEC) </vt:lpstr>
      <vt:lpstr>2. Enteroinvasive E.coli ( EIEC) </vt:lpstr>
      <vt:lpstr>3-Enteropathogenic E.coli ( EPEC)</vt:lpstr>
      <vt:lpstr>4-Enterohemorrhagic E.coli ( EHEC) </vt:lpstr>
      <vt:lpstr>5. Enteroaggregative E.coli ( EAEC)</vt:lpstr>
      <vt:lpstr>PowerPoint Presentation</vt:lpstr>
      <vt:lpstr>Yersinia enterocolitica</vt:lpstr>
      <vt:lpstr>PowerPoint Presentation</vt:lpstr>
      <vt:lpstr>Clostridium difficile </vt:lpstr>
      <vt:lpstr>PowerPoint Presentation</vt:lpstr>
      <vt:lpstr>C.difficile &amp; pseudomembraneous colitis</vt:lpstr>
      <vt:lpstr>Clostridium difficile</vt:lpstr>
      <vt:lpstr>PowerPoint Presentation</vt:lpstr>
      <vt:lpstr>PowerPoint Presentation</vt:lpstr>
      <vt:lpstr>Lab diagnosis of diarrheal diseases due to bacterial causes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Normal flora of the GIT and introduction to infectious diarrhea</dc:title>
  <dc:creator>Dr.Hannan</dc:creator>
  <cp:lastModifiedBy>Hanan Al-Habib</cp:lastModifiedBy>
  <cp:revision>90</cp:revision>
  <dcterms:created xsi:type="dcterms:W3CDTF">2010-12-08T07:05:36Z</dcterms:created>
  <dcterms:modified xsi:type="dcterms:W3CDTF">2017-11-28T07:30:41Z</dcterms:modified>
</cp:coreProperties>
</file>