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	<Relationship Id="rId9" Type="http://schemas.openxmlformats.org/officeDocument/2006/relationships/slide" Target="slides/slide4.xml" />
	<Relationship Id="rId10" Type="http://schemas.openxmlformats.org/officeDocument/2006/relationships/slide" Target="slides/slide5.xml" />
	<Relationship Id="rId11" Type="http://schemas.openxmlformats.org/officeDocument/2006/relationships/slide" Target="slides/slide6.xml" />
	<Relationship Id="rId12" Type="http://schemas.openxmlformats.org/officeDocument/2006/relationships/slide" Target="slides/slide7.xml" />
	<Relationship Id="rId13" Type="http://schemas.openxmlformats.org/officeDocument/2006/relationships/slide" Target="slides/slide8.xml" />
	<Relationship Id="rId14" Type="http://schemas.openxmlformats.org/officeDocument/2006/relationships/slide" Target="slides/slide9.xml" />
	<Relationship Id="rId15" Type="http://schemas.openxmlformats.org/officeDocument/2006/relationships/slide" Target="slides/slide10.xml" />
	<Relationship Id="rId16" Type="http://schemas.openxmlformats.org/officeDocument/2006/relationships/slide" Target="slides/slide11.xml" />
	<Relationship Id="rId17" Type="http://schemas.openxmlformats.org/officeDocument/2006/relationships/slide" Target="slides/slide12.xml" />
	<Relationship Id="rId18" Type="http://schemas.openxmlformats.org/officeDocument/2006/relationships/slide" Target="slides/slide13.xml" />
	<Relationship Id="rId19" Type="http://schemas.openxmlformats.org/officeDocument/2006/relationships/slide" Target="slides/slide14.xml" />
	<Relationship Id="rId20" Type="http://schemas.openxmlformats.org/officeDocument/2006/relationships/slide" Target="slides/slide15.xml" />
	<Relationship Id="rId21" Type="http://schemas.openxmlformats.org/officeDocument/2006/relationships/slide" Target="slides/slide16.xml" />
	<Relationship Id="rId22" Type="http://schemas.openxmlformats.org/officeDocument/2006/relationships/slide" Target="slides/slide17.xml" />
	<Relationship Id="rId23" Type="http://schemas.openxmlformats.org/officeDocument/2006/relationships/slide" Target="slides/slide18.xml" />
	<Relationship Id="rId24" Type="http://schemas.openxmlformats.org/officeDocument/2006/relationships/slide" Target="slides/slide19.xml" />
	<Relationship Id="rId25" Type="http://schemas.openxmlformats.org/officeDocument/2006/relationships/slide" Target="slides/slide20.xml" />
	<Relationship Id="rId26" Type="http://schemas.openxmlformats.org/officeDocument/2006/relationships/slide" Target="slides/slide21.xml" />
	<Relationship Id="rId27" Type="http://schemas.openxmlformats.org/officeDocument/2006/relationships/slide" Target="slides/slide22.xml" />
	<Relationship Id="rId28" Type="http://schemas.openxmlformats.org/officeDocument/2006/relationships/slide" Target="slides/slide23.xml" />
	<Relationship Id="rId29" Type="http://schemas.openxmlformats.org/officeDocument/2006/relationships/slide" Target="slides/slide24.xml" />
	<Relationship Id="rId30" Type="http://schemas.openxmlformats.org/officeDocument/2006/relationships/slide" Target="slides/slide25.xml" />
	<Relationship Id="rId31" Type="http://schemas.openxmlformats.org/officeDocument/2006/relationships/slide" Target="slides/slide26.xml" />
	<Relationship Id="rId32" Type="http://schemas.openxmlformats.org/officeDocument/2006/relationships/slide" Target="slides/slide27.xml" />
	<Relationship Id="rId33" Type="http://schemas.openxmlformats.org/officeDocument/2006/relationships/slide" Target="slides/slide28.xml" />
	<Relationship Id="rId34" Type="http://schemas.openxmlformats.org/officeDocument/2006/relationships/slide" Target="slides/slide29.xml" />
	<Relationship Id="rId35" Type="http://schemas.openxmlformats.org/officeDocument/2006/relationships/slide" Target="slides/slide30.xml" />
	<Relationship Id="rId36" Type="http://schemas.openxmlformats.org/officeDocument/2006/relationships/slide" Target="slides/slide31.xml" />
	<Relationship Id="rId37" Type="http://schemas.openxmlformats.org/officeDocument/2006/relationships/slide" Target="slides/slide32.xml" />
	<Relationship Id="rId38" Type="http://schemas.openxmlformats.org/officeDocument/2006/relationships/slide" Target="slides/slide33.xml" />
	<Relationship Id="rId39" Type="http://schemas.openxmlformats.org/officeDocument/2006/relationships/slide" Target="slides/slide34.xml" />
	<Relationship Id="rId40" Type="http://schemas.openxmlformats.org/officeDocument/2006/relationships/slide" Target="slides/slide35.xml" />
	<Relationship Id="rId41" Type="http://schemas.openxmlformats.org/officeDocument/2006/relationships/slide" Target="slides/slide36.xml" />
	<Relationship Id="rId42" Type="http://schemas.openxmlformats.org/officeDocument/2006/relationships/slide" Target="slides/slide37.xml" />
	<Relationship Id="rId43" Type="http://schemas.openxmlformats.org/officeDocument/2006/relationships/slide" Target="slides/slide38.xml" />
	<Relationship Id="rId44" Type="http://schemas.openxmlformats.org/officeDocument/2006/relationships/slide" Target="slides/slide39.xml" />
	<Relationship Id="rId45" Type="http://schemas.openxmlformats.org/officeDocument/2006/relationships/slide" Target="slides/slide40.xml" />
	<Relationship Id="rId46" Type="http://schemas.openxmlformats.org/officeDocument/2006/relationships/slide" Target="slides/slide41.xml" />
	<Relationship Id="rId47" Type="http://schemas.openxmlformats.org/officeDocument/2006/relationships/slide" Target="slides/slide42.xml" />
	<Relationship Id="rId48" Type="http://schemas.openxmlformats.org/officeDocument/2006/relationships/slide" Target="slides/slide43.xml" />
	<Relationship Id="rId49" Type="http://schemas.openxmlformats.org/officeDocument/2006/relationships/slide" Target="slides/slide44.xml" />
	<Relationship Id="rId50" Type="http://schemas.openxmlformats.org/officeDocument/2006/relationships/slide" Target="slides/slide45.xml" />
	<Relationship Id="rId51" Type="http://schemas.openxmlformats.org/officeDocument/2006/relationships/slide" Target="slides/slide46.xml" />
	<Relationship Id="rId52" Type="http://schemas.openxmlformats.org/officeDocument/2006/relationships/slide" Target="slides/slide47.xml" />
	<Relationship Id="rId53" Type="http://schemas.openxmlformats.org/officeDocument/2006/relationships/slide" Target="slides/slide48.xml" />
	<Relationship Id="rId54" Type="http://schemas.openxmlformats.org/officeDocument/2006/relationships/slide" Target="slides/slide49.xml" />
	<Relationship Id="rId55" Type="http://schemas.openxmlformats.org/officeDocument/2006/relationships/slide" Target="slides/slide50.xml" />
	<Relationship Id="rId56" Type="http://schemas.openxmlformats.org/officeDocument/2006/relationships/slide" Target="slides/slide51.xml" />
	<Relationship Id="rId57" Type="http://schemas.openxmlformats.org/officeDocument/2006/relationships/slide" Target="slides/slide52.xml" />
	<Relationship Id="rId58" Type="http://schemas.openxmlformats.org/officeDocument/2006/relationships/slide" Target="slides/slide53.xml" />
	<Relationship Id="rId59" Type="http://schemas.openxmlformats.org/officeDocument/2006/relationships/slide" Target="slides/slide54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	<Relationship Id="rId3" Type="http://schemas.openxmlformats.org/officeDocument/2006/relationships/image" Target="../media/image2.jpeg" />
</Relationships>
</file>

<file path=ppt/slides/_rels/slide1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7.jpeg" />
	<Relationship Id="rId3" Type="http://schemas.openxmlformats.org/officeDocument/2006/relationships/image" Target="../media/image8.jpeg" />
</Relationships>
</file>

<file path=ppt/slides/_rels/slide1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9.jpeg" />
	<Relationship Id="rId3" Type="http://schemas.openxmlformats.org/officeDocument/2006/relationships/image" Target="../media/image10.jpeg" />
</Relationships>
</file>

<file path=ppt/slides/_rels/slide1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1.jpeg" />
</Relationships>
</file>

<file path=ppt/slides/_rels/slide1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2.jpeg" />
</Relationships>
</file>

<file path=ppt/slides/_rels/slide1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3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4.jpeg" />
	<Relationship Id="rId3" Type="http://schemas.openxmlformats.org/officeDocument/2006/relationships/image" Target="../media/image15.jpeg" />
</Relationships>
</file>

<file path=ppt/slides/_rels/slide2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6.jpeg" />
</Relationships>
</file>

<file path=ppt/slides/_rels/slide2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7.jpeg" />
</Relationships>
</file>

<file path=ppt/slides/_rels/slide2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8.jpeg" />
</Relationships>
</file>

<file path=ppt/slides/_rels/slide2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9.jpeg" />
	<Relationship Id="rId3" Type="http://schemas.openxmlformats.org/officeDocument/2006/relationships/image" Target="../media/image20.jpeg" />
	<Relationship Id="rId4" Type="http://schemas.openxmlformats.org/officeDocument/2006/relationships/image" Target="../media/image21.jpeg" />
</Relationships>
</file>

<file path=ppt/slides/_rels/slide2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2.jpeg" />
</Relationships>
</file>

<file path=ppt/slides/_rels/slide2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3.jpeg" />
</Relationships>
</file>

<file path=ppt/slides/_rels/slide2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4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.jpeg" />
</Relationships>
</file>

<file path=ppt/slides/_rels/slide3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5.jpeg" />
</Relationships>
</file>

<file path=ppt/slides/_rels/slide3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6.jpeg" />
</Relationships>
</file>

<file path=ppt/slides/_rels/slide3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3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3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3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3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3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3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3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.jpeg" />
</Relationships>
</file>

<file path=ppt/slides/_rels/slide4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4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4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4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4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4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4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4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7.jpeg" />
</Relationships>
</file>

<file path=ppt/slides/_rels/slide4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8.jpeg" />
	<Relationship Id="rId3" Type="http://schemas.openxmlformats.org/officeDocument/2006/relationships/image" Target="../media/image29.jpeg" />
</Relationships>
</file>

<file path=ppt/slides/_rels/slide4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0.jpeg" />
</Relationships>
</file>

<file path=ppt/slides/_rels/slide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.jpeg" />
</Relationships>
</file>

<file path=ppt/slides/_rels/slide5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1.jpeg" />
</Relationships>
</file>

<file path=ppt/slides/_rels/slide5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2.jpeg" />
</Relationships>
</file>

<file path=ppt/slides/_rels/slide5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3.jpeg" />
</Relationships>
</file>

<file path=ppt/slides/_rels/slide5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4.jpeg" />
</Relationships>
</file>

<file path=ppt/slides/_rels/slide5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.jpeg" />
</Relationships>
</file>

<file path=ppt/slides/_rels/slide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8963" y="63372"/>
            <a:ext cx="9026108" cy="6704932"/>
          </a:xfrm>
          <a:custGeom>
            <a:avLst/>
            <a:gdLst>
              <a:gd name="connsiteX0" fmla="*/ 6350 w 9026108"/>
              <a:gd name="connsiteY0" fmla="*/ 336296 h 6704932"/>
              <a:gd name="connsiteX1" fmla="*/ 336209 w 9026108"/>
              <a:gd name="connsiteY1" fmla="*/ 6350 h 6704932"/>
              <a:gd name="connsiteX2" fmla="*/ 8689812 w 9026108"/>
              <a:gd name="connsiteY2" fmla="*/ 6350 h 6704932"/>
              <a:gd name="connsiteX3" fmla="*/ 9019758 w 9026108"/>
              <a:gd name="connsiteY3" fmla="*/ 336296 h 6704932"/>
              <a:gd name="connsiteX4" fmla="*/ 9019758 w 9026108"/>
              <a:gd name="connsiteY4" fmla="*/ 6368720 h 6704932"/>
              <a:gd name="connsiteX5" fmla="*/ 8689812 w 9026108"/>
              <a:gd name="connsiteY5" fmla="*/ 6698582 h 6704932"/>
              <a:gd name="connsiteX6" fmla="*/ 336209 w 9026108"/>
              <a:gd name="connsiteY6" fmla="*/ 6698582 h 6704932"/>
              <a:gd name="connsiteX7" fmla="*/ 6350 w 9026108"/>
              <a:gd name="connsiteY7" fmla="*/ 6368720 h 6704932"/>
              <a:gd name="connsiteX8" fmla="*/ 6350 w 9026108"/>
              <a:gd name="connsiteY8" fmla="*/ 336296 h 67049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108" h="6704932">
                <a:moveTo>
                  <a:pt x="6350" y="336296"/>
                </a:moveTo>
                <a:cubicBezTo>
                  <a:pt x="6350" y="154051"/>
                  <a:pt x="154028" y="6350"/>
                  <a:pt x="336209" y="6350"/>
                </a:cubicBezTo>
                <a:lnTo>
                  <a:pt x="8689812" y="6350"/>
                </a:lnTo>
                <a:cubicBezTo>
                  <a:pt x="8872057" y="6350"/>
                  <a:pt x="9019758" y="154051"/>
                  <a:pt x="9019758" y="336296"/>
                </a:cubicBezTo>
                <a:lnTo>
                  <a:pt x="9019758" y="6368720"/>
                </a:lnTo>
                <a:cubicBezTo>
                  <a:pt x="9019758" y="6550901"/>
                  <a:pt x="8872057" y="6698582"/>
                  <a:pt x="8689812" y="6698582"/>
                </a:cubicBezTo>
                <a:lnTo>
                  <a:pt x="336209" y="6698582"/>
                </a:lnTo>
                <a:cubicBezTo>
                  <a:pt x="154028" y="6698582"/>
                  <a:pt x="6350" y="6550901"/>
                  <a:pt x="6350" y="6368720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2931" y="1449324"/>
            <a:ext cx="9021572" cy="1527302"/>
          </a:xfrm>
          <a:custGeom>
            <a:avLst/>
            <a:gdLst>
              <a:gd name="connsiteX0" fmla="*/ 0 w 9021572"/>
              <a:gd name="connsiteY0" fmla="*/ 1527302 h 1527302"/>
              <a:gd name="connsiteX1" fmla="*/ 9021572 w 9021572"/>
              <a:gd name="connsiteY1" fmla="*/ 1527302 h 1527302"/>
              <a:gd name="connsiteX2" fmla="*/ 9021572 w 9021572"/>
              <a:gd name="connsiteY2" fmla="*/ 0 h 1527302"/>
              <a:gd name="connsiteX3" fmla="*/ 0 w 9021572"/>
              <a:gd name="connsiteY3" fmla="*/ 0 h 1527302"/>
              <a:gd name="connsiteX4" fmla="*/ 0 w 9021572"/>
              <a:gd name="connsiteY4" fmla="*/ 1527302 h 15273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21572" h="1527302">
                <a:moveTo>
                  <a:pt x="0" y="1527302"/>
                </a:moveTo>
                <a:lnTo>
                  <a:pt x="9021572" y="1527302"/>
                </a:lnTo>
                <a:lnTo>
                  <a:pt x="9021572" y="0"/>
                </a:lnTo>
                <a:lnTo>
                  <a:pt x="0" y="0"/>
                </a:lnTo>
                <a:lnTo>
                  <a:pt x="0" y="1527302"/>
                </a:lnTo>
              </a:path>
            </a:pathLst>
          </a:custGeom>
          <a:solidFill>
            <a:srgbClr val="d3481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2931" y="1396688"/>
            <a:ext cx="9021572" cy="120580"/>
          </a:xfrm>
          <a:custGeom>
            <a:avLst/>
            <a:gdLst>
              <a:gd name="connsiteX0" fmla="*/ 0 w 9021572"/>
              <a:gd name="connsiteY0" fmla="*/ 120580 h 120580"/>
              <a:gd name="connsiteX1" fmla="*/ 9021572 w 9021572"/>
              <a:gd name="connsiteY1" fmla="*/ 120580 h 120580"/>
              <a:gd name="connsiteX2" fmla="*/ 9021572 w 9021572"/>
              <a:gd name="connsiteY2" fmla="*/ 0 h 120580"/>
              <a:gd name="connsiteX3" fmla="*/ 0 w 9021572"/>
              <a:gd name="connsiteY3" fmla="*/ 0 h 120580"/>
              <a:gd name="connsiteX4" fmla="*/ 0 w 9021572"/>
              <a:gd name="connsiteY4" fmla="*/ 120580 h 1205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21572" h="120580">
                <a:moveTo>
                  <a:pt x="0" y="120580"/>
                </a:moveTo>
                <a:lnTo>
                  <a:pt x="9021572" y="120580"/>
                </a:lnTo>
                <a:lnTo>
                  <a:pt x="9021572" y="0"/>
                </a:lnTo>
                <a:lnTo>
                  <a:pt x="0" y="0"/>
                </a:lnTo>
                <a:lnTo>
                  <a:pt x="0" y="120580"/>
                </a:lnTo>
              </a:path>
            </a:pathLst>
          </a:custGeom>
          <a:solidFill>
            <a:srgbClr val="e6b1a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2931" y="2976711"/>
            <a:ext cx="9021572" cy="110531"/>
          </a:xfrm>
          <a:custGeom>
            <a:avLst/>
            <a:gdLst>
              <a:gd name="connsiteX0" fmla="*/ 0 w 9021572"/>
              <a:gd name="connsiteY0" fmla="*/ 110531 h 110531"/>
              <a:gd name="connsiteX1" fmla="*/ 9021572 w 9021572"/>
              <a:gd name="connsiteY1" fmla="*/ 110531 h 110531"/>
              <a:gd name="connsiteX2" fmla="*/ 9021572 w 9021572"/>
              <a:gd name="connsiteY2" fmla="*/ 0 h 110531"/>
              <a:gd name="connsiteX3" fmla="*/ 0 w 9021572"/>
              <a:gd name="connsiteY3" fmla="*/ 0 h 110531"/>
              <a:gd name="connsiteX4" fmla="*/ 0 w 9021572"/>
              <a:gd name="connsiteY4" fmla="*/ 110531 h 1105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21572" h="110531">
                <a:moveTo>
                  <a:pt x="0" y="110531"/>
                </a:moveTo>
                <a:lnTo>
                  <a:pt x="9021572" y="110531"/>
                </a:lnTo>
                <a:lnTo>
                  <a:pt x="9021572" y="0"/>
                </a:lnTo>
                <a:lnTo>
                  <a:pt x="0" y="0"/>
                </a:lnTo>
                <a:lnTo>
                  <a:pt x="0" y="110531"/>
                </a:lnTo>
              </a:path>
            </a:pathLst>
          </a:custGeom>
          <a:solidFill>
            <a:srgbClr val="9184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" y="63500"/>
            <a:ext cx="9042400" cy="6705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911600" y="3263900"/>
            <a:ext cx="1155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604" dirty="0" smtClean="0">
                <a:solidFill>
                  <a:srgbClr val="696464"/>
                </a:solidFill>
                <a:latin typeface="Perpetua" pitchFamily="18" charset="0"/>
                <a:cs typeface="Perpetua" pitchFamily="18" charset="0"/>
              </a:rPr>
              <a:t>pathology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60700" y="1955800"/>
            <a:ext cx="30099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3996" dirty="0" smtClean="0">
                <a:solidFill>
                  <a:srgbClr val="ffffff"/>
                </a:solidFill>
                <a:latin typeface="Franklin Gothic Book" pitchFamily="18" charset="0"/>
                <a:cs typeface="Franklin Gothic Book" pitchFamily="18" charset="0"/>
              </a:rPr>
              <a:t>Liver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Franklin Gothic Book" pitchFamily="18" charset="0"/>
                <a:cs typeface="Franklin Gothic Book" pitchFamily="18" charset="0"/>
              </a:rPr>
              <a:t>Cirrhosis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79400"/>
            <a:ext cx="6489700" cy="1054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							</a:tabLst>
            </a:pP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Classifiation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of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cirrhosis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based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on</a:t>
            </a:r>
          </a:p>
          <a:p>
            <a:pPr>
              <a:lnSpc>
                <a:spcPts val="4300"/>
              </a:lnSpc>
              <a:tabLst>
							</a:tabLst>
            </a:pPr>
            <a:r>
              <a:rPr lang="en-US" altLang="zh-CN" sz="3600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causes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1625600"/>
            <a:ext cx="4241800" cy="341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Alcoholic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liver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disease</a:t>
            </a:r>
          </a:p>
          <a:p>
            <a:pPr>
              <a:lnSpc>
                <a:spcPts val="3900"/>
              </a:lnSpc>
              <a:tabLst>
							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Viral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hepatitis</a:t>
            </a:r>
          </a:p>
          <a:p>
            <a:pPr>
              <a:lnSpc>
                <a:spcPts val="3900"/>
              </a:lnSpc>
              <a:tabLst>
							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Biliary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diseases</a:t>
            </a:r>
          </a:p>
          <a:p>
            <a:pPr>
              <a:lnSpc>
                <a:spcPts val="3900"/>
              </a:lnSpc>
              <a:tabLst>
							</a:tabLst>
            </a:pPr>
            <a:r>
              <a:rPr lang="en-US" altLang="zh-CN" sz="2378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Primary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hemochromatosis</a:t>
            </a:r>
          </a:p>
          <a:p>
            <a:pPr>
              <a:lnSpc>
                <a:spcPts val="3900"/>
              </a:lnSpc>
              <a:tabLst>
							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Wilson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disease</a:t>
            </a:r>
          </a:p>
          <a:p>
            <a:pPr>
              <a:lnSpc>
                <a:spcPts val="4000"/>
              </a:lnSpc>
              <a:tabLst>
							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1-Antitrypsin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deficiency</a:t>
            </a:r>
          </a:p>
          <a:p>
            <a:pPr>
              <a:lnSpc>
                <a:spcPts val="3800"/>
              </a:lnSpc>
              <a:tabLst>
							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Cryptogenic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cirrhosis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905500" y="1625600"/>
            <a:ext cx="1689100" cy="341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5400" algn="l"/>
                <a:tab pos="38100" algn="l"/>
                <a:tab pos="50800" algn="l"/>
                <a:tab pos="63500" algn="l"/>
                <a:tab pos="101600" algn="l"/>
              </a:tabLst>
            </a:pP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60%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70%</a:t>
            </a:r>
          </a:p>
          <a:p>
            <a:pPr>
              <a:lnSpc>
                <a:spcPts val="3900"/>
              </a:lnSpc>
              <a:tabLst>
                <a:tab pos="25400" algn="l"/>
                <a:tab pos="38100" algn="l"/>
                <a:tab pos="50800" algn="l"/>
                <a:tab pos="63500" algn="l"/>
                <a:tab pos="101600" algn="l"/>
              </a:tabLst>
            </a:pPr>
            <a:r>
              <a:rPr lang="en-US" altLang="zh-CN" dirty="0" smtClean="0"/>
              <a:t>	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10%</a:t>
            </a:r>
          </a:p>
          <a:p>
            <a:pPr>
              <a:lnSpc>
                <a:spcPts val="3900"/>
              </a:lnSpc>
              <a:tabLst>
                <a:tab pos="25400" algn="l"/>
                <a:tab pos="38100" algn="l"/>
                <a:tab pos="50800" algn="l"/>
                <a:tab pos="63500" algn="l"/>
                <a:tab pos="101600" algn="l"/>
              </a:tabLst>
            </a:pPr>
            <a:r>
              <a:rPr lang="en-US" altLang="zh-CN" dirty="0" smtClean="0"/>
              <a:t>		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5%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10%</a:t>
            </a:r>
          </a:p>
          <a:p>
            <a:pPr>
              <a:lnSpc>
                <a:spcPts val="3900"/>
              </a:lnSpc>
              <a:tabLst>
                <a:tab pos="25400" algn="l"/>
                <a:tab pos="38100" algn="l"/>
                <a:tab pos="50800" algn="l"/>
                <a:tab pos="63500" algn="l"/>
                <a:tab pos="101600" algn="l"/>
              </a:tabLst>
            </a:pPr>
            <a:r>
              <a:rPr lang="en-US" altLang="zh-CN" dirty="0" smtClean="0"/>
              <a:t>				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5%</a:t>
            </a:r>
          </a:p>
          <a:p>
            <a:pPr>
              <a:lnSpc>
                <a:spcPts val="3900"/>
              </a:lnSpc>
              <a:tabLst>
                <a:tab pos="25400" algn="l"/>
                <a:tab pos="38100" algn="l"/>
                <a:tab pos="50800" algn="l"/>
                <a:tab pos="63500" algn="l"/>
                <a:tab pos="101600" algn="l"/>
              </a:tabLst>
            </a:pPr>
            <a:r>
              <a:rPr lang="en-US" altLang="zh-CN" dirty="0" smtClean="0"/>
              <a:t>					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Rare</a:t>
            </a:r>
          </a:p>
          <a:p>
            <a:pPr>
              <a:lnSpc>
                <a:spcPts val="4000"/>
              </a:lnSpc>
              <a:tabLst>
                <a:tab pos="25400" algn="l"/>
                <a:tab pos="38100" algn="l"/>
                <a:tab pos="50800" algn="l"/>
                <a:tab pos="63500" algn="l"/>
                <a:tab pos="101600" algn="l"/>
              </a:tabLst>
            </a:pPr>
            <a:r>
              <a:rPr lang="en-US" altLang="zh-CN" dirty="0" smtClean="0"/>
              <a:t>			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Rare</a:t>
            </a:r>
          </a:p>
          <a:p>
            <a:pPr>
              <a:lnSpc>
                <a:spcPts val="3800"/>
              </a:lnSpc>
              <a:tabLst>
                <a:tab pos="25400" algn="l"/>
                <a:tab pos="38100" algn="l"/>
                <a:tab pos="50800" algn="l"/>
                <a:tab pos="63500" algn="l"/>
                <a:tab pos="101600" algn="l"/>
              </a:tabLst>
            </a:pP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10%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15%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622300" y="25400"/>
            <a:ext cx="40767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3204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Classifiation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cirrhosis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23900" y="609600"/>
            <a:ext cx="45085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Other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infrequent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types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cirrhosis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1104900"/>
            <a:ext cx="7442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cirrhosis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developing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infants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children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41400" y="1485900"/>
            <a:ext cx="5054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with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galactosemia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tyrosinosis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1943100"/>
            <a:ext cx="3873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drug-induced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cirrhosis.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2438400"/>
            <a:ext cx="6921500" cy="1231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66700" algn="l"/>
              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Severe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fibrosis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occur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setting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</a:p>
          <a:p>
            <a:pPr>
              <a:lnSpc>
                <a:spcPts val="30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cardiac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disease;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called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"</a:t>
            </a:r>
            <a:r>
              <a:rPr lang="en-US" altLang="zh-CN" sz="2798" b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cardiac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cirrhosis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"</a:t>
            </a:r>
          </a:p>
          <a:p>
            <a:pPr>
              <a:lnSpc>
                <a:spcPts val="3600"/>
              </a:lnSpc>
              <a:tabLst>
                <a:tab pos="266700" algn="l"/>
              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some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cases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there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no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cause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these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are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41400" y="3632200"/>
            <a:ext cx="4902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referred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cryptogenic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cirrhosis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4584700"/>
            <a:ext cx="7391400" cy="1155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66700" algn="l"/>
              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Once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cirrhosis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established,</a:t>
            </a:r>
            <a:r>
              <a:rPr lang="en-US" altLang="zh-CN" sz="2796" b="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usually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impossible</a:t>
            </a:r>
          </a:p>
          <a:p>
            <a:pPr>
              <a:lnSpc>
                <a:spcPts val="30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6" b="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establish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etiologic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diagnosis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morphologic</a:t>
            </a:r>
          </a:p>
          <a:p>
            <a:pPr>
              <a:lnSpc>
                <a:spcPts val="30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8" b="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grounds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alone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03250" y="3346450"/>
            <a:ext cx="4584700" cy="1951735"/>
          </a:xfrm>
          <a:custGeom>
            <a:avLst/>
            <a:gdLst>
              <a:gd name="connsiteX0" fmla="*/ 6350 w 4584700"/>
              <a:gd name="connsiteY0" fmla="*/ 1945385 h 1951735"/>
              <a:gd name="connsiteX1" fmla="*/ 4578350 w 4584700"/>
              <a:gd name="connsiteY1" fmla="*/ 1945385 h 1951735"/>
              <a:gd name="connsiteX2" fmla="*/ 4578350 w 4584700"/>
              <a:gd name="connsiteY2" fmla="*/ 6350 h 1951735"/>
              <a:gd name="connsiteX3" fmla="*/ 6350 w 4584700"/>
              <a:gd name="connsiteY3" fmla="*/ 6350 h 1951735"/>
              <a:gd name="connsiteX4" fmla="*/ 6350 w 4584700"/>
              <a:gd name="connsiteY4" fmla="*/ 1945385 h 19517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584700" h="1951735">
                <a:moveTo>
                  <a:pt x="6350" y="1945385"/>
                </a:moveTo>
                <a:lnTo>
                  <a:pt x="4578350" y="1945385"/>
                </a:lnTo>
                <a:lnTo>
                  <a:pt x="4578350" y="6350"/>
                </a:lnTo>
                <a:lnTo>
                  <a:pt x="6350" y="6350"/>
                </a:lnTo>
                <a:lnTo>
                  <a:pt x="6350" y="194538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1e11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3302000"/>
            <a:ext cx="4800600" cy="2159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500" y="2959100"/>
            <a:ext cx="2819400" cy="3136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003300" y="584200"/>
            <a:ext cx="53594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3998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Pathogenesis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of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cirrhosis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1549400"/>
            <a:ext cx="70993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66700" algn="l"/>
              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pathogenetic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processes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cirrhosis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are</a:t>
            </a:r>
          </a:p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progressive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fibrosis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reorganization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</a:p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vascular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microarchitecture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liver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3454400"/>
            <a:ext cx="4318000" cy="149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normal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liver,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interstitial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collagens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(types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III)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are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concentrated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portal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tracts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around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central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veins.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type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IV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collagen(reticulin)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space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Disse.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57986" y="5117922"/>
            <a:ext cx="7099300" cy="1213027"/>
          </a:xfrm>
          <a:custGeom>
            <a:avLst/>
            <a:gdLst>
              <a:gd name="connsiteX0" fmla="*/ 6350 w 7099300"/>
              <a:gd name="connsiteY0" fmla="*/ 1206677 h 1213027"/>
              <a:gd name="connsiteX1" fmla="*/ 7092950 w 7099300"/>
              <a:gd name="connsiteY1" fmla="*/ 1206677 h 1213027"/>
              <a:gd name="connsiteX2" fmla="*/ 7092950 w 7099300"/>
              <a:gd name="connsiteY2" fmla="*/ 6350 h 1213027"/>
              <a:gd name="connsiteX3" fmla="*/ 6350 w 7099300"/>
              <a:gd name="connsiteY3" fmla="*/ 6350 h 1213027"/>
              <a:gd name="connsiteX4" fmla="*/ 6350 w 7099300"/>
              <a:gd name="connsiteY4" fmla="*/ 1206677 h 12130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099300" h="1213027">
                <a:moveTo>
                  <a:pt x="6350" y="1206677"/>
                </a:moveTo>
                <a:lnTo>
                  <a:pt x="7092950" y="1206677"/>
                </a:lnTo>
                <a:lnTo>
                  <a:pt x="7092950" y="6350"/>
                </a:lnTo>
                <a:lnTo>
                  <a:pt x="6350" y="6350"/>
                </a:lnTo>
                <a:lnTo>
                  <a:pt x="6350" y="120667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6a474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9700" y="2120900"/>
            <a:ext cx="3911600" cy="2921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100" y="5080000"/>
            <a:ext cx="7239000" cy="1397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22300" y="457200"/>
            <a:ext cx="6832600" cy="1968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266700" algn="l"/>
                <a:tab pos="381000" algn="l"/>
              </a:tabLst>
            </a:pPr>
            <a:r>
              <a:rPr lang="en-US" altLang="zh-CN" dirty="0" smtClean="0"/>
              <a:t>		</a:t>
            </a:r>
            <a:r>
              <a:rPr lang="en-US" altLang="zh-CN" sz="3998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Pathogenesis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of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cirrhosis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400"/>
              </a:lnSpc>
              <a:tabLst>
                <a:tab pos="266700" algn="l"/>
                <a:tab pos="381000" algn="l"/>
              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cirrhosis,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types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III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collagen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are</a:t>
            </a:r>
          </a:p>
          <a:p>
            <a:pPr>
              <a:lnSpc>
                <a:spcPts val="3300"/>
              </a:lnSpc>
              <a:tabLst>
                <a:tab pos="266700" algn="l"/>
                <a:tab pos="381000" algn="l"/>
              </a:tabLst>
            </a:pPr>
            <a:r>
              <a:rPr lang="en-US" altLang="zh-CN" dirty="0" smtClean="0"/>
              <a:t>	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deposited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lobule,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creating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delicate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or</a:t>
            </a:r>
          </a:p>
          <a:p>
            <a:pPr>
              <a:lnSpc>
                <a:spcPts val="3300"/>
              </a:lnSpc>
              <a:tabLst>
                <a:tab pos="266700" algn="l"/>
                <a:tab pos="381000" algn="l"/>
              </a:tabLst>
            </a:pPr>
            <a:r>
              <a:rPr lang="en-US" altLang="zh-CN" dirty="0" smtClean="0"/>
              <a:t>	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broad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septal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tracts.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50900" y="5207000"/>
            <a:ext cx="6337300" cy="1079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There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loss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fenestrations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sinusoidal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endothelial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cells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(capillarization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sinusoids,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that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sinusoidal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space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comes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resemble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capillary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rather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than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channel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for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exchange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solutes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between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hepatocytes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plasma)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5100" y="3340100"/>
            <a:ext cx="5867400" cy="2628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003300" y="266700"/>
            <a:ext cx="48260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							</a:tabLst>
            </a:pPr>
            <a:r>
              <a:rPr lang="en-US" altLang="zh-CN" sz="3600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Pathogenesis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of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cirrhosis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774700"/>
            <a:ext cx="8051800" cy="1066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                <a:tab pos="266700" algn="l"/>
              </a:tabLst>
            </a:pPr>
            <a:r>
              <a:rPr lang="en-US" altLang="zh-CN" sz="2040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major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source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excess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collagen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cirrhosis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</a:p>
          <a:p>
            <a:pPr>
              <a:lnSpc>
                <a:spcPts val="2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perisinusoidal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stellate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cells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(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Ito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cells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),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which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lie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space</a:t>
            </a:r>
          </a:p>
          <a:p>
            <a:pPr>
              <a:lnSpc>
                <a:spcPts val="2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Disse.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930400"/>
            <a:ext cx="7404100" cy="698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                <a:tab pos="266700" algn="l"/>
              </a:tabLst>
            </a:pPr>
            <a:r>
              <a:rPr lang="en-US" altLang="zh-CN" sz="2040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Although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cells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normally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function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vitamin</a:t>
            </a:r>
            <a:r>
              <a:rPr lang="en-US" altLang="zh-CN" sz="2400" b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fat-</a:t>
            </a:r>
          </a:p>
          <a:p>
            <a:pPr>
              <a:lnSpc>
                <a:spcPts val="2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storing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cells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during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development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cirrhosis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12800" y="2654300"/>
            <a:ext cx="79375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become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activated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transform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myofibroblast-like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cells.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181600" y="761987"/>
            <a:ext cx="2304795" cy="369328"/>
          </a:xfrm>
          <a:custGeom>
            <a:avLst/>
            <a:gdLst>
              <a:gd name="connsiteX0" fmla="*/ 0 w 2304795"/>
              <a:gd name="connsiteY0" fmla="*/ 369328 h 369328"/>
              <a:gd name="connsiteX1" fmla="*/ 2304795 w 2304795"/>
              <a:gd name="connsiteY1" fmla="*/ 369328 h 369328"/>
              <a:gd name="connsiteX2" fmla="*/ 2304795 w 2304795"/>
              <a:gd name="connsiteY2" fmla="*/ 0 h 369328"/>
              <a:gd name="connsiteX3" fmla="*/ 0 w 2304795"/>
              <a:gd name="connsiteY3" fmla="*/ 0 h 369328"/>
              <a:gd name="connsiteX4" fmla="*/ 0 w 2304795"/>
              <a:gd name="connsiteY4" fmla="*/ 369328 h 3693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04795" h="369328">
                <a:moveTo>
                  <a:pt x="0" y="369328"/>
                </a:moveTo>
                <a:lnTo>
                  <a:pt x="2304795" y="369328"/>
                </a:lnTo>
                <a:lnTo>
                  <a:pt x="2304795" y="0"/>
                </a:lnTo>
                <a:lnTo>
                  <a:pt x="0" y="0"/>
                </a:lnTo>
                <a:lnTo>
                  <a:pt x="0" y="369328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175250" y="755637"/>
            <a:ext cx="2317495" cy="382028"/>
          </a:xfrm>
          <a:custGeom>
            <a:avLst/>
            <a:gdLst>
              <a:gd name="connsiteX0" fmla="*/ 6350 w 2317495"/>
              <a:gd name="connsiteY0" fmla="*/ 375678 h 382028"/>
              <a:gd name="connsiteX1" fmla="*/ 2311145 w 2317495"/>
              <a:gd name="connsiteY1" fmla="*/ 375678 h 382028"/>
              <a:gd name="connsiteX2" fmla="*/ 2311145 w 2317495"/>
              <a:gd name="connsiteY2" fmla="*/ 6350 h 382028"/>
              <a:gd name="connsiteX3" fmla="*/ 6350 w 2317495"/>
              <a:gd name="connsiteY3" fmla="*/ 6350 h 382028"/>
              <a:gd name="connsiteX4" fmla="*/ 6350 w 2317495"/>
              <a:gd name="connsiteY4" fmla="*/ 375678 h 3820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17495" h="382028">
                <a:moveTo>
                  <a:pt x="6350" y="375678"/>
                </a:moveTo>
                <a:lnTo>
                  <a:pt x="2311145" y="375678"/>
                </a:lnTo>
                <a:lnTo>
                  <a:pt x="2311145" y="6350"/>
                </a:lnTo>
                <a:lnTo>
                  <a:pt x="6350" y="6350"/>
                </a:lnTo>
                <a:lnTo>
                  <a:pt x="6350" y="37567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b2d1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1130300"/>
            <a:ext cx="8140700" cy="4368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270500" y="825500"/>
            <a:ext cx="2095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Ito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cells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produce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collagen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762000"/>
            <a:ext cx="53594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Pathogenesis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of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cirrhosis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1511300"/>
            <a:ext cx="5283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Collagen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synthesis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stimulated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by: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019300"/>
            <a:ext cx="6883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376" b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1)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Chronic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inflammation,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with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production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11300" y="2451100"/>
            <a:ext cx="3683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inflammatory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cytokines.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946400"/>
            <a:ext cx="7505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378" b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2)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Cytokine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production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by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activated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endogenous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11300" y="3378200"/>
            <a:ext cx="5511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cells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(Kupffer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cells,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endothelial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cells,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11300" y="3797300"/>
            <a:ext cx="6438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hepatocytes,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bile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duct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epithelial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cells).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4318000"/>
            <a:ext cx="7518400" cy="901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378" b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3)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Disruption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normal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extracellular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matrix.</a:t>
            </a:r>
          </a:p>
          <a:p>
            <a:pPr>
              <a:lnSpc>
                <a:spcPts val="3900"/>
              </a:lnSpc>
              <a:tabLst>
							</a:tabLst>
            </a:pPr>
            <a:r>
              <a:rPr lang="en-US" altLang="zh-CN" sz="2376" b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4)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Direct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stimulation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stellate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cells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toxins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1625600"/>
            <a:ext cx="1397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040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70000" y="1447800"/>
            <a:ext cx="6248400" cy="1054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3998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cirrhotic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patient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may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develop</a:t>
            </a:r>
          </a:p>
          <a:p>
            <a:pPr>
              <a:lnSpc>
                <a:spcPts val="3800"/>
              </a:lnSpc>
              <a:tabLst>
                <a:tab pos="76200" algn="l"/>
              </a:tabLst>
            </a:pPr>
            <a:r>
              <a:rPr lang="en-US" altLang="zh-CN" sz="39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jaundice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even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hepatic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failure’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762000"/>
            <a:ext cx="35433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Clinical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Features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1562100"/>
            <a:ext cx="1524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208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46200" y="1511300"/>
            <a:ext cx="6769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All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forms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cirrhosis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clinically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silent.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082800"/>
            <a:ext cx="7289800" cy="2171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66700" algn="l"/>
              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When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symptomatic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lead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nonspecific</a:t>
            </a:r>
          </a:p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clinical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manifestations: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anorexia,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weight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loss,</a:t>
            </a:r>
          </a:p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weakness,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osteoporosis,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and,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advanced</a:t>
            </a:r>
          </a:p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disease,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frank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debilitation.</a:t>
            </a:r>
          </a:p>
          <a:p>
            <a:pPr>
              <a:lnSpc>
                <a:spcPts val="3900"/>
              </a:lnSpc>
              <a:tabLst>
                <a:tab pos="266700" algn="l"/>
              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Incipient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overt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hepatic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failure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develop.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28600" y="457187"/>
            <a:ext cx="3275076" cy="369328"/>
          </a:xfrm>
          <a:custGeom>
            <a:avLst/>
            <a:gdLst>
              <a:gd name="connsiteX0" fmla="*/ 0 w 3275076"/>
              <a:gd name="connsiteY0" fmla="*/ 369328 h 369328"/>
              <a:gd name="connsiteX1" fmla="*/ 3275076 w 3275076"/>
              <a:gd name="connsiteY1" fmla="*/ 369328 h 369328"/>
              <a:gd name="connsiteX2" fmla="*/ 3275076 w 3275076"/>
              <a:gd name="connsiteY2" fmla="*/ 0 h 369328"/>
              <a:gd name="connsiteX3" fmla="*/ 0 w 3275076"/>
              <a:gd name="connsiteY3" fmla="*/ 0 h 369328"/>
              <a:gd name="connsiteX4" fmla="*/ 0 w 3275076"/>
              <a:gd name="connsiteY4" fmla="*/ 369328 h 3693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275076" h="369328">
                <a:moveTo>
                  <a:pt x="0" y="369328"/>
                </a:moveTo>
                <a:lnTo>
                  <a:pt x="3275076" y="369328"/>
                </a:lnTo>
                <a:lnTo>
                  <a:pt x="3275076" y="0"/>
                </a:lnTo>
                <a:lnTo>
                  <a:pt x="0" y="0"/>
                </a:lnTo>
                <a:lnTo>
                  <a:pt x="0" y="369328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09550" y="438137"/>
            <a:ext cx="3313176" cy="407428"/>
          </a:xfrm>
          <a:custGeom>
            <a:avLst/>
            <a:gdLst>
              <a:gd name="connsiteX0" fmla="*/ 19050 w 3313176"/>
              <a:gd name="connsiteY0" fmla="*/ 388378 h 407428"/>
              <a:gd name="connsiteX1" fmla="*/ 3294126 w 3313176"/>
              <a:gd name="connsiteY1" fmla="*/ 388378 h 407428"/>
              <a:gd name="connsiteX2" fmla="*/ 3294126 w 3313176"/>
              <a:gd name="connsiteY2" fmla="*/ 19050 h 407428"/>
              <a:gd name="connsiteX3" fmla="*/ 19050 w 3313176"/>
              <a:gd name="connsiteY3" fmla="*/ 19050 h 407428"/>
              <a:gd name="connsiteX4" fmla="*/ 19050 w 3313176"/>
              <a:gd name="connsiteY4" fmla="*/ 388378 h 4074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313176" h="407428">
                <a:moveTo>
                  <a:pt x="19050" y="388378"/>
                </a:moveTo>
                <a:lnTo>
                  <a:pt x="3294126" y="388378"/>
                </a:lnTo>
                <a:lnTo>
                  <a:pt x="3294126" y="19050"/>
                </a:lnTo>
                <a:lnTo>
                  <a:pt x="19050" y="19050"/>
                </a:lnTo>
                <a:lnTo>
                  <a:pt x="19050" y="388378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39700"/>
            <a:ext cx="7607300" cy="6565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070100" y="2349500"/>
            <a:ext cx="698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Jaundice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17500" y="520700"/>
            <a:ext cx="29591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1802" dirty="0" smtClean="0">
                <a:solidFill>
                  <a:srgbClr val="ffffff"/>
                </a:solidFill>
                <a:latin typeface="Perpetua" pitchFamily="18" charset="0"/>
                <a:cs typeface="Perpetua" pitchFamily="18" charset="0"/>
              </a:rPr>
              <a:t>Clinical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ffffff"/>
                </a:solidFill>
                <a:latin typeface="Perpetua" pitchFamily="18" charset="0"/>
                <a:cs typeface="Perpetua" pitchFamily="18" charset="0"/>
              </a:rPr>
              <a:t>Features</a:t>
            </a:r>
            <a:r>
              <a:rPr lang="en-US" altLang="zh-CN" sz="1802" dirty="0" smtClean="0">
                <a:solidFill>
                  <a:srgbClr val="ffffff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2" dirty="0" smtClean="0">
                <a:solidFill>
                  <a:srgbClr val="ffffff"/>
                </a:solidFill>
                <a:latin typeface="Perpetua" pitchFamily="18" charset="0"/>
                <a:cs typeface="Perpetua" pitchFamily="18" charset="0"/>
              </a:rPr>
              <a:t>Liver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ffffff"/>
                </a:solidFill>
                <a:latin typeface="Perpetua" pitchFamily="18" charset="0"/>
                <a:cs typeface="Perpetua" pitchFamily="18" charset="0"/>
              </a:rPr>
              <a:t>Cirrhiosis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152400"/>
            <a:ext cx="32512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>
							</a:tabLst>
            </a:pPr>
            <a:r>
              <a:rPr lang="en-US" altLang="zh-CN" sz="440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Liver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cirrhosis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812800"/>
            <a:ext cx="20955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							</a:tabLst>
            </a:pPr>
            <a:r>
              <a:rPr lang="en-US" altLang="zh-CN" sz="3600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Objectives: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60500" y="1587500"/>
            <a:ext cx="23241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208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Define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Cirrhosis.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60500" y="2057400"/>
            <a:ext cx="41275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208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Recognize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types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cirrhosis.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60500" y="2540000"/>
            <a:ext cx="68072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208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Recognize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causes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pathogenetic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mechanisms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727200" y="2933700"/>
            <a:ext cx="23495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leading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cirrhosis.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60500" y="3403600"/>
            <a:ext cx="65151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208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Describe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pathological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findings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cirrhotic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livers.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762000"/>
            <a:ext cx="35433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Clinical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Features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71600" y="1524000"/>
            <a:ext cx="62738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6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ultimate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mechanism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most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612900" y="2070100"/>
            <a:ext cx="35052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6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cirrhotic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deaths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692400"/>
            <a:ext cx="52070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060" b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(1)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progressive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liver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failure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3327400"/>
            <a:ext cx="67818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060" b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(2)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complication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related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portal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612900" y="3873500"/>
            <a:ext cx="25781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6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hypertension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4495800"/>
            <a:ext cx="73025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060" b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(3)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development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hepatocellular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612900" y="5041900"/>
            <a:ext cx="20320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6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carcinoma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69581" y="2351151"/>
            <a:ext cx="3823462" cy="2268346"/>
          </a:xfrm>
          <a:custGeom>
            <a:avLst/>
            <a:gdLst>
              <a:gd name="connsiteX0" fmla="*/ 6350 w 3823462"/>
              <a:gd name="connsiteY0" fmla="*/ 2261996 h 2268346"/>
              <a:gd name="connsiteX1" fmla="*/ 3817112 w 3823462"/>
              <a:gd name="connsiteY1" fmla="*/ 2261996 h 2268346"/>
              <a:gd name="connsiteX2" fmla="*/ 3817112 w 3823462"/>
              <a:gd name="connsiteY2" fmla="*/ 6350 h 2268346"/>
              <a:gd name="connsiteX3" fmla="*/ 6350 w 3823462"/>
              <a:gd name="connsiteY3" fmla="*/ 6350 h 2268346"/>
              <a:gd name="connsiteX4" fmla="*/ 6350 w 3823462"/>
              <a:gd name="connsiteY4" fmla="*/ 2261996 h 22683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3462" h="2268346">
                <a:moveTo>
                  <a:pt x="6350" y="2261996"/>
                </a:moveTo>
                <a:lnTo>
                  <a:pt x="3817112" y="2261996"/>
                </a:lnTo>
                <a:lnTo>
                  <a:pt x="3817112" y="6350"/>
                </a:lnTo>
                <a:lnTo>
                  <a:pt x="6350" y="6350"/>
                </a:lnTo>
                <a:lnTo>
                  <a:pt x="6350" y="22619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600" y="2349500"/>
            <a:ext cx="3835400" cy="22733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2700" y="2349500"/>
            <a:ext cx="3441700" cy="2273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003300" y="787400"/>
            <a:ext cx="3213100" cy="140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3998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Gross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Features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2402" dirty="0" smtClean="0">
                <a:solidFill>
                  <a:srgbClr val="d34817"/>
                </a:solidFill>
                <a:latin typeface="Franklin Gothic Book" pitchFamily="18" charset="0"/>
                <a:cs typeface="Franklin Gothic Book" pitchFamily="18" charset="0"/>
              </a:rPr>
              <a:t>Macronodular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d34817"/>
                </a:solidFill>
                <a:latin typeface="Franklin Gothic Book" pitchFamily="18" charset="0"/>
                <a:cs typeface="Franklin Gothic Book" pitchFamily="18" charset="0"/>
              </a:rPr>
              <a:t>cirrhosis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041900" y="1816100"/>
            <a:ext cx="28575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2" dirty="0" smtClean="0">
                <a:solidFill>
                  <a:srgbClr val="d34817"/>
                </a:solidFill>
                <a:latin typeface="Franklin Gothic Book" pitchFamily="18" charset="0"/>
                <a:cs typeface="Franklin Gothic Book" pitchFamily="18" charset="0"/>
              </a:rPr>
              <a:t>Micronodular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d34817"/>
                </a:solidFill>
                <a:latin typeface="Franklin Gothic Book" pitchFamily="18" charset="0"/>
                <a:cs typeface="Franklin Gothic Book" pitchFamily="18" charset="0"/>
              </a:rPr>
              <a:t>cirrhosis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2300" y="2578100"/>
            <a:ext cx="5664200" cy="3733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003300" y="508000"/>
            <a:ext cx="33401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3998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Gross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Features: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27100" y="1282700"/>
            <a:ext cx="6146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nodules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seen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here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are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larger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than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93800" y="1727200"/>
            <a:ext cx="5486400" cy="82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mm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and,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hence,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this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example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"macronodular"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cirrhosis.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0300" y="1930400"/>
            <a:ext cx="7035800" cy="4635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003300" y="190500"/>
            <a:ext cx="7391400" cy="171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							</a:tabLst>
            </a:pPr>
            <a:r>
              <a:rPr lang="en-US" altLang="zh-CN" sz="27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Micronodular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cirrhosis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: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regenerative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nodules</a:t>
            </a:r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2798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are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quite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small,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averaging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less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than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3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mm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in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size.</a:t>
            </a:r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27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most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common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cause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for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this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chronic</a:t>
            </a:r>
          </a:p>
          <a:p>
            <a:pPr>
              <a:lnSpc>
                <a:spcPts val="3700"/>
              </a:lnSpc>
              <a:tabLst>
							</a:tabLst>
            </a:pPr>
            <a:r>
              <a:rPr lang="en-US" altLang="zh-CN" sz="27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alcoholism.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97100"/>
            <a:ext cx="9144000" cy="4660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003300" y="457200"/>
            <a:ext cx="7480300" cy="97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							</a:tabLst>
            </a:pPr>
            <a:r>
              <a:rPr lang="en-US" altLang="zh-CN" sz="2198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Regenerative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nodules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of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hepatocytes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are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surrounded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by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fibrous</a:t>
            </a:r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21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connective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tissue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that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bridges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between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portal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tracts.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Within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this</a:t>
            </a:r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21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collagenous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tissue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are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scattered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lymphocytes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as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well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as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1574800"/>
            <a:ext cx="29972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1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proliferation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of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bile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ducts</a:t>
            </a:r>
            <a:r>
              <a:rPr lang="en-US" altLang="zh-CN" sz="24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8963" y="63372"/>
            <a:ext cx="9026108" cy="6704932"/>
          </a:xfrm>
          <a:custGeom>
            <a:avLst/>
            <a:gdLst>
              <a:gd name="connsiteX0" fmla="*/ 6350 w 9026108"/>
              <a:gd name="connsiteY0" fmla="*/ 336296 h 6704932"/>
              <a:gd name="connsiteX1" fmla="*/ 336209 w 9026108"/>
              <a:gd name="connsiteY1" fmla="*/ 6350 h 6704932"/>
              <a:gd name="connsiteX2" fmla="*/ 8689812 w 9026108"/>
              <a:gd name="connsiteY2" fmla="*/ 6350 h 6704932"/>
              <a:gd name="connsiteX3" fmla="*/ 9019758 w 9026108"/>
              <a:gd name="connsiteY3" fmla="*/ 336296 h 6704932"/>
              <a:gd name="connsiteX4" fmla="*/ 9019758 w 9026108"/>
              <a:gd name="connsiteY4" fmla="*/ 6368720 h 6704932"/>
              <a:gd name="connsiteX5" fmla="*/ 8689812 w 9026108"/>
              <a:gd name="connsiteY5" fmla="*/ 6698582 h 6704932"/>
              <a:gd name="connsiteX6" fmla="*/ 336209 w 9026108"/>
              <a:gd name="connsiteY6" fmla="*/ 6698582 h 6704932"/>
              <a:gd name="connsiteX7" fmla="*/ 6350 w 9026108"/>
              <a:gd name="connsiteY7" fmla="*/ 6368720 h 6704932"/>
              <a:gd name="connsiteX8" fmla="*/ 6350 w 9026108"/>
              <a:gd name="connsiteY8" fmla="*/ 336296 h 67049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108" h="6704932">
                <a:moveTo>
                  <a:pt x="6350" y="336296"/>
                </a:moveTo>
                <a:cubicBezTo>
                  <a:pt x="6350" y="154051"/>
                  <a:pt x="154028" y="6350"/>
                  <a:pt x="336209" y="6350"/>
                </a:cubicBezTo>
                <a:lnTo>
                  <a:pt x="8689812" y="6350"/>
                </a:lnTo>
                <a:cubicBezTo>
                  <a:pt x="8872057" y="6350"/>
                  <a:pt x="9019758" y="154051"/>
                  <a:pt x="9019758" y="336296"/>
                </a:cubicBezTo>
                <a:lnTo>
                  <a:pt x="9019758" y="6368720"/>
                </a:lnTo>
                <a:cubicBezTo>
                  <a:pt x="9019758" y="6550901"/>
                  <a:pt x="8872057" y="6698582"/>
                  <a:pt x="8689812" y="6698582"/>
                </a:cubicBezTo>
                <a:lnTo>
                  <a:pt x="336209" y="6698582"/>
                </a:lnTo>
                <a:cubicBezTo>
                  <a:pt x="154028" y="6698582"/>
                  <a:pt x="6350" y="6550901"/>
                  <a:pt x="6350" y="6368720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2931" y="1449324"/>
            <a:ext cx="9021572" cy="1527302"/>
          </a:xfrm>
          <a:custGeom>
            <a:avLst/>
            <a:gdLst>
              <a:gd name="connsiteX0" fmla="*/ 0 w 9021572"/>
              <a:gd name="connsiteY0" fmla="*/ 1527302 h 1527302"/>
              <a:gd name="connsiteX1" fmla="*/ 9021572 w 9021572"/>
              <a:gd name="connsiteY1" fmla="*/ 1527302 h 1527302"/>
              <a:gd name="connsiteX2" fmla="*/ 9021572 w 9021572"/>
              <a:gd name="connsiteY2" fmla="*/ 0 h 1527302"/>
              <a:gd name="connsiteX3" fmla="*/ 0 w 9021572"/>
              <a:gd name="connsiteY3" fmla="*/ 0 h 1527302"/>
              <a:gd name="connsiteX4" fmla="*/ 0 w 9021572"/>
              <a:gd name="connsiteY4" fmla="*/ 1527302 h 15273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21572" h="1527302">
                <a:moveTo>
                  <a:pt x="0" y="1527302"/>
                </a:moveTo>
                <a:lnTo>
                  <a:pt x="9021572" y="1527302"/>
                </a:lnTo>
                <a:lnTo>
                  <a:pt x="9021572" y="0"/>
                </a:lnTo>
                <a:lnTo>
                  <a:pt x="0" y="0"/>
                </a:lnTo>
                <a:lnTo>
                  <a:pt x="0" y="1527302"/>
                </a:lnTo>
              </a:path>
            </a:pathLst>
          </a:custGeom>
          <a:solidFill>
            <a:srgbClr val="d3481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2931" y="1396688"/>
            <a:ext cx="9021572" cy="120580"/>
          </a:xfrm>
          <a:custGeom>
            <a:avLst/>
            <a:gdLst>
              <a:gd name="connsiteX0" fmla="*/ 0 w 9021572"/>
              <a:gd name="connsiteY0" fmla="*/ 120580 h 120580"/>
              <a:gd name="connsiteX1" fmla="*/ 9021572 w 9021572"/>
              <a:gd name="connsiteY1" fmla="*/ 120580 h 120580"/>
              <a:gd name="connsiteX2" fmla="*/ 9021572 w 9021572"/>
              <a:gd name="connsiteY2" fmla="*/ 0 h 120580"/>
              <a:gd name="connsiteX3" fmla="*/ 0 w 9021572"/>
              <a:gd name="connsiteY3" fmla="*/ 0 h 120580"/>
              <a:gd name="connsiteX4" fmla="*/ 0 w 9021572"/>
              <a:gd name="connsiteY4" fmla="*/ 120580 h 1205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21572" h="120580">
                <a:moveTo>
                  <a:pt x="0" y="120580"/>
                </a:moveTo>
                <a:lnTo>
                  <a:pt x="9021572" y="120580"/>
                </a:lnTo>
                <a:lnTo>
                  <a:pt x="9021572" y="0"/>
                </a:lnTo>
                <a:lnTo>
                  <a:pt x="0" y="0"/>
                </a:lnTo>
                <a:lnTo>
                  <a:pt x="0" y="120580"/>
                </a:lnTo>
              </a:path>
            </a:pathLst>
          </a:custGeom>
          <a:solidFill>
            <a:srgbClr val="e6b1a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2931" y="2976711"/>
            <a:ext cx="9021572" cy="110531"/>
          </a:xfrm>
          <a:custGeom>
            <a:avLst/>
            <a:gdLst>
              <a:gd name="connsiteX0" fmla="*/ 0 w 9021572"/>
              <a:gd name="connsiteY0" fmla="*/ 110531 h 110531"/>
              <a:gd name="connsiteX1" fmla="*/ 9021572 w 9021572"/>
              <a:gd name="connsiteY1" fmla="*/ 110531 h 110531"/>
              <a:gd name="connsiteX2" fmla="*/ 9021572 w 9021572"/>
              <a:gd name="connsiteY2" fmla="*/ 0 h 110531"/>
              <a:gd name="connsiteX3" fmla="*/ 0 w 9021572"/>
              <a:gd name="connsiteY3" fmla="*/ 0 h 110531"/>
              <a:gd name="connsiteX4" fmla="*/ 0 w 9021572"/>
              <a:gd name="connsiteY4" fmla="*/ 110531 h 1105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21572" h="110531">
                <a:moveTo>
                  <a:pt x="0" y="110531"/>
                </a:moveTo>
                <a:lnTo>
                  <a:pt x="9021572" y="110531"/>
                </a:lnTo>
                <a:lnTo>
                  <a:pt x="9021572" y="0"/>
                </a:lnTo>
                <a:lnTo>
                  <a:pt x="0" y="0"/>
                </a:lnTo>
                <a:lnTo>
                  <a:pt x="0" y="110531"/>
                </a:lnTo>
              </a:path>
            </a:pathLst>
          </a:custGeom>
          <a:solidFill>
            <a:srgbClr val="9184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48200" y="4110317"/>
            <a:ext cx="3733800" cy="923328"/>
          </a:xfrm>
          <a:custGeom>
            <a:avLst/>
            <a:gdLst>
              <a:gd name="connsiteX0" fmla="*/ 0 w 3733800"/>
              <a:gd name="connsiteY0" fmla="*/ 923328 h 923328"/>
              <a:gd name="connsiteX1" fmla="*/ 3733800 w 3733800"/>
              <a:gd name="connsiteY1" fmla="*/ 923328 h 923328"/>
              <a:gd name="connsiteX2" fmla="*/ 3733800 w 3733800"/>
              <a:gd name="connsiteY2" fmla="*/ 0 h 923328"/>
              <a:gd name="connsiteX3" fmla="*/ 0 w 3733800"/>
              <a:gd name="connsiteY3" fmla="*/ 0 h 923328"/>
              <a:gd name="connsiteX4" fmla="*/ 0 w 3733800"/>
              <a:gd name="connsiteY4" fmla="*/ 923328 h 9233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733800" h="923328">
                <a:moveTo>
                  <a:pt x="0" y="923328"/>
                </a:moveTo>
                <a:lnTo>
                  <a:pt x="3733800" y="923328"/>
                </a:lnTo>
                <a:lnTo>
                  <a:pt x="3733800" y="0"/>
                </a:lnTo>
                <a:lnTo>
                  <a:pt x="0" y="0"/>
                </a:lnTo>
                <a:lnTo>
                  <a:pt x="0" y="923328"/>
                </a:lnTo>
              </a:path>
            </a:pathLst>
          </a:custGeom>
          <a:solidFill>
            <a:srgbClr val="d3481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29150" y="4091267"/>
            <a:ext cx="3771900" cy="961428"/>
          </a:xfrm>
          <a:custGeom>
            <a:avLst/>
            <a:gdLst>
              <a:gd name="connsiteX0" fmla="*/ 19050 w 3771900"/>
              <a:gd name="connsiteY0" fmla="*/ 942378 h 961428"/>
              <a:gd name="connsiteX1" fmla="*/ 3752850 w 3771900"/>
              <a:gd name="connsiteY1" fmla="*/ 942378 h 961428"/>
              <a:gd name="connsiteX2" fmla="*/ 3752850 w 3771900"/>
              <a:gd name="connsiteY2" fmla="*/ 19050 h 961428"/>
              <a:gd name="connsiteX3" fmla="*/ 19050 w 3771900"/>
              <a:gd name="connsiteY3" fmla="*/ 19050 h 961428"/>
              <a:gd name="connsiteX4" fmla="*/ 19050 w 3771900"/>
              <a:gd name="connsiteY4" fmla="*/ 942378 h 9614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771900" h="961428">
                <a:moveTo>
                  <a:pt x="19050" y="942378"/>
                </a:moveTo>
                <a:lnTo>
                  <a:pt x="3752850" y="942378"/>
                </a:lnTo>
                <a:lnTo>
                  <a:pt x="3752850" y="19050"/>
                </a:lnTo>
                <a:lnTo>
                  <a:pt x="19050" y="19050"/>
                </a:lnTo>
                <a:lnTo>
                  <a:pt x="19050" y="942378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6600" y="4064000"/>
            <a:ext cx="3911600" cy="11303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00" y="63500"/>
            <a:ext cx="9042400" cy="6705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384300" y="4279900"/>
            <a:ext cx="3136900" cy="1308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606" b="1" dirty="0" smtClean="0">
                <a:solidFill>
                  <a:srgbClr val="696464"/>
                </a:solidFill>
                <a:latin typeface="Perpetua" pitchFamily="18" charset="0"/>
                <a:cs typeface="Perpetua" pitchFamily="18" charset="0"/>
              </a:rPr>
              <a:t>Autoimmune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b="1" dirty="0" smtClean="0">
                <a:solidFill>
                  <a:srgbClr val="696464"/>
                </a:solidFill>
                <a:latin typeface="Perpetua" pitchFamily="18" charset="0"/>
                <a:cs typeface="Perpetua" pitchFamily="18" charset="0"/>
              </a:rPr>
              <a:t>hepatitis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400"/>
              </a:lnSpc>
              <a:tabLst>
							</a:tabLst>
            </a:pPr>
            <a:r>
              <a:rPr lang="en-US" altLang="zh-CN" sz="2604" b="1" dirty="0" smtClean="0">
                <a:solidFill>
                  <a:srgbClr val="696464"/>
                </a:solidFill>
                <a:latin typeface="Perpetua" pitchFamily="18" charset="0"/>
                <a:cs typeface="Perpetua" pitchFamily="18" charset="0"/>
              </a:rPr>
              <a:t>Alcoholic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696464"/>
                </a:solidFill>
                <a:latin typeface="Perpetua" pitchFamily="18" charset="0"/>
                <a:cs typeface="Perpetua" pitchFamily="18" charset="0"/>
              </a:rPr>
              <a:t>liver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696464"/>
                </a:solidFill>
                <a:latin typeface="Perpetua" pitchFamily="18" charset="0"/>
                <a:cs typeface="Perpetua" pitchFamily="18" charset="0"/>
              </a:rPr>
              <a:t>disease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84300" y="1993900"/>
            <a:ext cx="5842000" cy="171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546100" algn="l"/>
              </a:tabLst>
            </a:pPr>
            <a:r>
              <a:rPr lang="en-US" altLang="zh-CN" dirty="0" smtClean="0"/>
              <a:t>	</a:t>
            </a:r>
            <a:r>
              <a:rPr lang="en-US" altLang="zh-CN" sz="3996" dirty="0" smtClean="0">
                <a:solidFill>
                  <a:srgbClr val="ffffff"/>
                </a:solidFill>
                <a:latin typeface="Franklin Gothic Book" pitchFamily="18" charset="0"/>
                <a:cs typeface="Franklin Gothic Book" pitchFamily="18" charset="0"/>
              </a:rPr>
              <a:t>Caused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Franklin Gothic Book" pitchFamily="18" charset="0"/>
                <a:cs typeface="Franklin Gothic Book" pitchFamily="18" charset="0"/>
              </a:rPr>
              <a:t>of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Franklin Gothic Book" pitchFamily="18" charset="0"/>
                <a:cs typeface="Franklin Gothic Book" pitchFamily="18" charset="0"/>
              </a:rPr>
              <a:t>liver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Franklin Gothic Book" pitchFamily="18" charset="0"/>
                <a:cs typeface="Franklin Gothic Book" pitchFamily="18" charset="0"/>
              </a:rPr>
              <a:t>cirrrhosis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546100" algn="l"/>
              </a:tabLst>
            </a:pPr>
            <a:r>
              <a:rPr lang="en-US" altLang="zh-CN" sz="2796" b="1" dirty="0" smtClean="0">
                <a:solidFill>
                  <a:srgbClr val="696464"/>
                </a:solidFill>
                <a:latin typeface="Perpetua" pitchFamily="18" charset="0"/>
                <a:cs typeface="Perpetua" pitchFamily="18" charset="0"/>
              </a:rPr>
              <a:t>Chronic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96464"/>
                </a:solidFill>
                <a:latin typeface="Perpetua" pitchFamily="18" charset="0"/>
                <a:cs typeface="Perpetua" pitchFamily="18" charset="0"/>
              </a:rPr>
              <a:t>Hepatitis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96464"/>
                </a:solidFill>
                <a:latin typeface="Perpetua" pitchFamily="18" charset="0"/>
                <a:cs typeface="Perpetua" pitchFamily="18" charset="0"/>
              </a:rPr>
              <a:t>(hepatitis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96464"/>
                </a:solidFill>
                <a:latin typeface="Perpetua" pitchFamily="18" charset="0"/>
                <a:cs typeface="Perpetua" pitchFamily="18" charset="0"/>
              </a:rPr>
              <a:t>B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96464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96464"/>
                </a:solidFill>
                <a:latin typeface="Perpetua" pitchFamily="18" charset="0"/>
                <a:cs typeface="Perpetua" pitchFamily="18" charset="0"/>
              </a:rPr>
              <a:t>C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96464"/>
                </a:solidFill>
                <a:latin typeface="Perpetua" pitchFamily="18" charset="0"/>
                <a:cs typeface="Perpetua" pitchFamily="18" charset="0"/>
              </a:rPr>
              <a:t>virus</a:t>
            </a:r>
            <a:r>
              <a:rPr lang="en-US" altLang="zh-CN" sz="2796" i="1" dirty="0" smtClean="0">
                <a:solidFill>
                  <a:srgbClr val="696464"/>
                </a:solidFill>
                <a:latin typeface="Perpetua" pitchFamily="18" charset="0"/>
                <a:cs typeface="Perpetua" pitchFamily="18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737100" y="4191000"/>
            <a:ext cx="3073400" cy="800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1800" b="1" dirty="0" smtClean="0">
                <a:solidFill>
                  <a:srgbClr val="ffffff"/>
                </a:solidFill>
                <a:latin typeface="Perpetua" pitchFamily="18" charset="0"/>
                <a:cs typeface="Perpetua" pitchFamily="18" charset="0"/>
              </a:rPr>
              <a:t>(secondary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Perpetua" pitchFamily="18" charset="0"/>
                <a:cs typeface="Perpetua" pitchFamily="18" charset="0"/>
              </a:rPr>
              <a:t>biliary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Perpetua" pitchFamily="18" charset="0"/>
                <a:cs typeface="Perpetua" pitchFamily="18" charset="0"/>
              </a:rPr>
              <a:t>cirrhosis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b="1" dirty="0" smtClean="0">
                <a:solidFill>
                  <a:srgbClr val="ffffff"/>
                </a:solidFill>
                <a:latin typeface="Perpetua" pitchFamily="18" charset="0"/>
                <a:cs typeface="Perpetua" pitchFamily="18" charset="0"/>
              </a:rPr>
              <a:t>primary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Perpetua" pitchFamily="18" charset="0"/>
                <a:cs typeface="Perpetua" pitchFamily="18" charset="0"/>
              </a:rPr>
              <a:t>biliary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Perpetua" pitchFamily="18" charset="0"/>
                <a:cs typeface="Perpetua" pitchFamily="18" charset="0"/>
              </a:rPr>
              <a:t>cirrhosis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b="1" dirty="0" smtClean="0">
                <a:solidFill>
                  <a:srgbClr val="ffffff"/>
                </a:solidFill>
                <a:latin typeface="Perpetua" pitchFamily="18" charset="0"/>
                <a:cs typeface="Perpetua" pitchFamily="18" charset="0"/>
              </a:rPr>
              <a:t>primary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Perpetua" pitchFamily="18" charset="0"/>
                <a:cs typeface="Perpetua" pitchFamily="18" charset="0"/>
              </a:rPr>
              <a:t>sclerosing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Perpetua" pitchFamily="18" charset="0"/>
                <a:cs typeface="Perpetua" pitchFamily="18" charset="0"/>
              </a:rPr>
              <a:t>cholangitis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Perpetua" pitchFamily="18" charset="0"/>
                <a:cs typeface="Perpetua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927100" y="330200"/>
            <a:ext cx="64389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3998" i="1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Chronic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i="1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Hepatitis: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i="1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morphology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1079500"/>
            <a:ext cx="59690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Some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changes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shared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acute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hepatitis.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1473200"/>
            <a:ext cx="7150100" cy="1231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Hepatocyte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injury,</a:t>
            </a:r>
            <a:r>
              <a:rPr lang="en-US" altLang="zh-CN" sz="2796" b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necrosis,</a:t>
            </a:r>
            <a:r>
              <a:rPr lang="en-US" altLang="zh-CN" sz="2796" b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regeneration</a:t>
            </a:r>
          </a:p>
          <a:p>
            <a:pPr>
              <a:lnSpc>
                <a:spcPts val="3200"/>
              </a:lnSpc>
              <a:tabLst>
							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Sinusoidal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cell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reactive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changes</a:t>
            </a:r>
          </a:p>
          <a:p>
            <a:pPr>
              <a:lnSpc>
                <a:spcPts val="3200"/>
              </a:lnSpc>
              <a:tabLst>
							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Portal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tract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Inflammation: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41400" y="2692400"/>
            <a:ext cx="36957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-Confined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portal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tracts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41400" y="3086100"/>
            <a:ext cx="6870700" cy="1003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-Spillover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into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adjacent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parenchyma,</a:t>
            </a:r>
            <a:r>
              <a:rPr lang="en-US" altLang="zh-CN" sz="24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with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necrosis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hepatocytes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("interface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hepatitis")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or</a:t>
            </a:r>
          </a:p>
          <a:p>
            <a:pPr>
              <a:lnSpc>
                <a:spcPts val="2900"/>
              </a:lnSpc>
              <a:tabLst>
							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-Bridging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inflammation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necrosis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4089400"/>
            <a:ext cx="1536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Fibrosis: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41400" y="4521200"/>
            <a:ext cx="69088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-continued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loss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hepatocytes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results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fibrous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septa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formation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which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ultimately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leads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cirrhosis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5194300"/>
            <a:ext cx="7315200" cy="711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040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HBV: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"ground-glass"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hepatocytes,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"sanded"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nuclei</a:t>
            </a:r>
          </a:p>
          <a:p>
            <a:pPr>
              <a:lnSpc>
                <a:spcPts val="2900"/>
              </a:lnSpc>
              <a:tabLst>
							</a:tabLst>
            </a:pPr>
            <a:r>
              <a:rPr lang="en-US" altLang="zh-CN" sz="2042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HCV:</a:t>
            </a:r>
            <a:r>
              <a:rPr lang="en-US" altLang="zh-CN" sz="24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bile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duct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damage,</a:t>
            </a:r>
            <a:r>
              <a:rPr lang="en-US" altLang="zh-CN" sz="24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lymphoid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aggregate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formation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5905500"/>
            <a:ext cx="4305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Cirrhosis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:The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end-stage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outcome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579624" y="81470"/>
            <a:ext cx="5737225" cy="6635242"/>
          </a:xfrm>
          <a:custGeom>
            <a:avLst/>
            <a:gdLst>
              <a:gd name="connsiteX0" fmla="*/ 6350 w 5737225"/>
              <a:gd name="connsiteY0" fmla="*/ 6628892 h 6635242"/>
              <a:gd name="connsiteX1" fmla="*/ 5730875 w 5737225"/>
              <a:gd name="connsiteY1" fmla="*/ 6628892 h 6635242"/>
              <a:gd name="connsiteX2" fmla="*/ 5730875 w 5737225"/>
              <a:gd name="connsiteY2" fmla="*/ 6350 h 6635242"/>
              <a:gd name="connsiteX3" fmla="*/ 6350 w 5737225"/>
              <a:gd name="connsiteY3" fmla="*/ 6350 h 6635242"/>
              <a:gd name="connsiteX4" fmla="*/ 6350 w 5737225"/>
              <a:gd name="connsiteY4" fmla="*/ 6628892 h 66352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737225" h="6635242">
                <a:moveTo>
                  <a:pt x="6350" y="6628892"/>
                </a:moveTo>
                <a:lnTo>
                  <a:pt x="5730875" y="6628892"/>
                </a:lnTo>
                <a:lnTo>
                  <a:pt x="5730875" y="6350"/>
                </a:lnTo>
                <a:lnTo>
                  <a:pt x="6350" y="6350"/>
                </a:lnTo>
                <a:lnTo>
                  <a:pt x="6350" y="662889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-6350" y="527024"/>
            <a:ext cx="3212719" cy="474370"/>
          </a:xfrm>
          <a:custGeom>
            <a:avLst/>
            <a:gdLst>
              <a:gd name="connsiteX0" fmla="*/ 6350 w 3212719"/>
              <a:gd name="connsiteY0" fmla="*/ 468020 h 474370"/>
              <a:gd name="connsiteX1" fmla="*/ 3206369 w 3212719"/>
              <a:gd name="connsiteY1" fmla="*/ 468020 h 474370"/>
              <a:gd name="connsiteX2" fmla="*/ 3206369 w 3212719"/>
              <a:gd name="connsiteY2" fmla="*/ 6350 h 474370"/>
              <a:gd name="connsiteX3" fmla="*/ 6350 w 3212719"/>
              <a:gd name="connsiteY3" fmla="*/ 6350 h 474370"/>
              <a:gd name="connsiteX4" fmla="*/ 6350 w 3212719"/>
              <a:gd name="connsiteY4" fmla="*/ 468020 h 4743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212719" h="474370">
                <a:moveTo>
                  <a:pt x="6350" y="468020"/>
                </a:moveTo>
                <a:lnTo>
                  <a:pt x="3206369" y="468020"/>
                </a:lnTo>
                <a:lnTo>
                  <a:pt x="3206369" y="6350"/>
                </a:lnTo>
                <a:lnTo>
                  <a:pt x="6350" y="6350"/>
                </a:lnTo>
                <a:lnTo>
                  <a:pt x="6350" y="46802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736768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7747000" cy="6642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88900" y="596900"/>
            <a:ext cx="29845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2" i="1" dirty="0" smtClean="0">
                <a:solidFill>
                  <a:srgbClr val="ffffff"/>
                </a:solidFill>
                <a:latin typeface="Perpetua" pitchFamily="18" charset="0"/>
                <a:cs typeface="Perpetua" pitchFamily="18" charset="0"/>
              </a:rPr>
              <a:t>Chronic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i="1" dirty="0" smtClean="0">
                <a:solidFill>
                  <a:srgbClr val="ffffff"/>
                </a:solidFill>
                <a:latin typeface="Perpetua" pitchFamily="18" charset="0"/>
                <a:cs typeface="Perpetua" pitchFamily="18" charset="0"/>
              </a:rPr>
              <a:t>Hepatitis,</a:t>
            </a:r>
            <a:r>
              <a:rPr lang="en-US" altLang="zh-CN" sz="2402" i="1" dirty="0" smtClean="0">
                <a:solidFill>
                  <a:srgbClr val="ffffff"/>
                </a:solidFill>
                <a:latin typeface="Perpetua" pitchFamily="18" charset="0"/>
                <a:cs typeface="Perpetua" pitchFamily="18" charset="0"/>
              </a:rPr>
              <a:t>morphology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8200" y="977900"/>
            <a:ext cx="4927600" cy="490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406400"/>
            <a:ext cx="8763000" cy="6045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469900" y="4330700"/>
            <a:ext cx="13081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Spillover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into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9900" y="4622800"/>
            <a:ext cx="2120900" cy="800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adjacent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parenchyma,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with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necrosis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hepatocytes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9900" y="5422900"/>
            <a:ext cx="20193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18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"interface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hepatitis"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19100" y="3231769"/>
            <a:ext cx="4495800" cy="3435731"/>
          </a:xfrm>
          <a:custGeom>
            <a:avLst/>
            <a:gdLst>
              <a:gd name="connsiteX0" fmla="*/ 19050 w 4495800"/>
              <a:gd name="connsiteY0" fmla="*/ 3416681 h 3435731"/>
              <a:gd name="connsiteX1" fmla="*/ 4476750 w 4495800"/>
              <a:gd name="connsiteY1" fmla="*/ 3416681 h 3435731"/>
              <a:gd name="connsiteX2" fmla="*/ 4476750 w 4495800"/>
              <a:gd name="connsiteY2" fmla="*/ 19050 h 3435731"/>
              <a:gd name="connsiteX3" fmla="*/ 19050 w 4495800"/>
              <a:gd name="connsiteY3" fmla="*/ 19050 h 3435731"/>
              <a:gd name="connsiteX4" fmla="*/ 19050 w 4495800"/>
              <a:gd name="connsiteY4" fmla="*/ 3416681 h 34357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495800" h="3435731">
                <a:moveTo>
                  <a:pt x="19050" y="3416681"/>
                </a:moveTo>
                <a:lnTo>
                  <a:pt x="4476750" y="3416681"/>
                </a:lnTo>
                <a:lnTo>
                  <a:pt x="4476750" y="19050"/>
                </a:lnTo>
                <a:lnTo>
                  <a:pt x="19050" y="19050"/>
                </a:lnTo>
                <a:lnTo>
                  <a:pt x="19050" y="3416681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104892" y="3233674"/>
            <a:ext cx="3543808" cy="3433826"/>
          </a:xfrm>
          <a:custGeom>
            <a:avLst/>
            <a:gdLst>
              <a:gd name="connsiteX0" fmla="*/ 19050 w 3543808"/>
              <a:gd name="connsiteY0" fmla="*/ 3414776 h 3433826"/>
              <a:gd name="connsiteX1" fmla="*/ 3524758 w 3543808"/>
              <a:gd name="connsiteY1" fmla="*/ 3414776 h 3433826"/>
              <a:gd name="connsiteX2" fmla="*/ 3524758 w 3543808"/>
              <a:gd name="connsiteY2" fmla="*/ 19050 h 3433826"/>
              <a:gd name="connsiteX3" fmla="*/ 19050 w 3543808"/>
              <a:gd name="connsiteY3" fmla="*/ 19050 h 3433826"/>
              <a:gd name="connsiteX4" fmla="*/ 19050 w 3543808"/>
              <a:gd name="connsiteY4" fmla="*/ 3414776 h 34338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43808" h="3433826">
                <a:moveTo>
                  <a:pt x="19050" y="3414776"/>
                </a:moveTo>
                <a:lnTo>
                  <a:pt x="3524758" y="3414776"/>
                </a:lnTo>
                <a:lnTo>
                  <a:pt x="3524758" y="19050"/>
                </a:lnTo>
                <a:lnTo>
                  <a:pt x="19050" y="19050"/>
                </a:lnTo>
                <a:lnTo>
                  <a:pt x="19050" y="3414776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3500"/>
            <a:ext cx="8356600" cy="6692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04800" y="2921000"/>
            <a:ext cx="24638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weighs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1400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1600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 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22287" y="827087"/>
            <a:ext cx="8136128" cy="5280025"/>
          </a:xfrm>
          <a:custGeom>
            <a:avLst/>
            <a:gdLst>
              <a:gd name="connsiteX0" fmla="*/ 6350 w 8136128"/>
              <a:gd name="connsiteY0" fmla="*/ 5273675 h 5280025"/>
              <a:gd name="connsiteX1" fmla="*/ 8129778 w 8136128"/>
              <a:gd name="connsiteY1" fmla="*/ 5273675 h 5280025"/>
              <a:gd name="connsiteX2" fmla="*/ 8129778 w 8136128"/>
              <a:gd name="connsiteY2" fmla="*/ 6350 h 5280025"/>
              <a:gd name="connsiteX3" fmla="*/ 6350 w 8136128"/>
              <a:gd name="connsiteY3" fmla="*/ 6350 h 5280025"/>
              <a:gd name="connsiteX4" fmla="*/ 6350 w 8136128"/>
              <a:gd name="connsiteY4" fmla="*/ 5273675 h 52800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136128" h="5280025">
                <a:moveTo>
                  <a:pt x="6350" y="5273675"/>
                </a:moveTo>
                <a:lnTo>
                  <a:pt x="8129778" y="5273675"/>
                </a:lnTo>
                <a:lnTo>
                  <a:pt x="8129778" y="6350"/>
                </a:lnTo>
                <a:lnTo>
                  <a:pt x="6350" y="6350"/>
                </a:lnTo>
                <a:lnTo>
                  <a:pt x="6350" y="527367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700" y="825500"/>
            <a:ext cx="8140700" cy="5283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832100" y="215900"/>
            <a:ext cx="4000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Chronic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hepatitis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,</a:t>
            </a:r>
            <a:r>
              <a:rPr lang="en-US" altLang="zh-CN" sz="2796" b="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morphology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44700"/>
            <a:ext cx="9144000" cy="4673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93700" y="190500"/>
            <a:ext cx="8267700" cy="185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                <a:tab pos="1270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Viral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hepatitis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which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at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high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stage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with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extensive</a:t>
            </a:r>
          </a:p>
          <a:p>
            <a:pPr>
              <a:lnSpc>
                <a:spcPts val="3600"/>
              </a:lnSpc>
              <a:tabLst>
                <a:tab pos="127000" algn="l"/>
              </a:tabLst>
            </a:pPr>
            <a:r>
              <a:rPr lang="en-US" altLang="zh-CN" sz="2798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fibrosis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and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progression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to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macronodular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cirrhosis,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as</a:t>
            </a:r>
          </a:p>
          <a:p>
            <a:pPr>
              <a:lnSpc>
                <a:spcPts val="3300"/>
              </a:lnSpc>
              <a:tabLst>
                <a:tab pos="127000" algn="l"/>
              </a:tabLst>
            </a:pPr>
            <a:r>
              <a:rPr lang="en-US" altLang="zh-CN" sz="27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evidenced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by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large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regenerative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nodule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at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the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127000" algn="l"/>
              </a:tabLst>
            </a:pPr>
            <a:r>
              <a:rPr lang="en-US" altLang="zh-CN" sz="27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center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right.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381000"/>
            <a:ext cx="42164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							</a:tabLst>
            </a:pP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Autoimmune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hepatitis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1130300"/>
            <a:ext cx="7200900" cy="1155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66700" algn="l"/>
              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chronic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hepatitis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with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histologic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features</a:t>
            </a:r>
          </a:p>
          <a:p>
            <a:pPr>
              <a:lnSpc>
                <a:spcPts val="30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like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that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chronic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viral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hepatitis.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disease</a:t>
            </a:r>
          </a:p>
          <a:p>
            <a:pPr>
              <a:lnSpc>
                <a:spcPts val="30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run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indolent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severe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course.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2336800"/>
            <a:ext cx="4940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Features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include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following: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92200" y="2768600"/>
            <a:ext cx="65151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040" dirty="0" smtClean="0">
                <a:solidFill>
                  <a:srgbClr val="9b2d1f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Female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predominance,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particularly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young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20800" y="3098800"/>
            <a:ext cx="31750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perimenopausal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women.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92200" y="3479800"/>
            <a:ext cx="51562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040" dirty="0" smtClean="0">
                <a:solidFill>
                  <a:srgbClr val="9b2d1f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absence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viral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serologic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markers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92200" y="3848100"/>
            <a:ext cx="69850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2040" dirty="0" smtClean="0">
                <a:solidFill>
                  <a:srgbClr val="9b2d1f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Elevated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serum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IgG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-globulin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levels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(&gt;1.5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times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20800" y="4191000"/>
            <a:ext cx="10414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normal)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92200" y="4584700"/>
            <a:ext cx="6870700" cy="990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                <a:tab pos="228600" algn="l"/>
              </a:tabLst>
            </a:pPr>
            <a:r>
              <a:rPr lang="en-US" altLang="zh-CN" sz="2040" dirty="0" smtClean="0">
                <a:solidFill>
                  <a:srgbClr val="9b2d1f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High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serum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titers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autoantibodies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80%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cases,</a:t>
            </a:r>
          </a:p>
          <a:p>
            <a:pPr>
              <a:lnSpc>
                <a:spcPts val="2500"/>
              </a:lnSpc>
              <a:tabLst>
                <a:tab pos="2286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including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antinuclear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(ANA),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antismooth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muscle</a:t>
            </a:r>
          </a:p>
          <a:p>
            <a:pPr>
              <a:lnSpc>
                <a:spcPts val="2500"/>
              </a:lnSpc>
              <a:tabLst>
                <a:tab pos="2286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(SMA),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anti-mitochondrial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antibodies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762000"/>
            <a:ext cx="46863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Autoimmune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hepatitis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1752600"/>
            <a:ext cx="7378700" cy="1079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66700" algn="l"/>
              </a:tabLst>
            </a:pPr>
            <a:r>
              <a:rPr lang="en-US" altLang="zh-CN" sz="2378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untreated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severe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disease,</a:t>
            </a:r>
            <a:r>
              <a:rPr lang="en-US" altLang="zh-CN" sz="2798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many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40%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patients</a:t>
            </a:r>
          </a:p>
          <a:p>
            <a:pPr>
              <a:lnSpc>
                <a:spcPts val="26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within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6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months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diagnosis,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cirrhosis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develops</a:t>
            </a:r>
          </a:p>
          <a:p>
            <a:pPr>
              <a:lnSpc>
                <a:spcPts val="26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least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40%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survivors.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819400"/>
            <a:ext cx="7505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Treatment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include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immunosuppressive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therapy,</a:t>
            </a:r>
            <a:r>
              <a:rPr lang="en-US" altLang="zh-CN" sz="2798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liver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70000" y="3162300"/>
            <a:ext cx="2006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transplantation.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3594100"/>
            <a:ext cx="6261100" cy="736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66700" algn="l"/>
              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Associated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with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other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autoimmune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diseases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eg.</a:t>
            </a:r>
          </a:p>
          <a:p>
            <a:pPr>
              <a:lnSpc>
                <a:spcPts val="26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Rheumatoid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arthritis,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Sjogren’s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syndrome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etc.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762000"/>
            <a:ext cx="70231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Intrahepatic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Biliary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Tract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Disease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31900" y="1524000"/>
            <a:ext cx="72517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							</a:tabLst>
            </a:pPr>
            <a:r>
              <a:rPr lang="en-US" altLang="zh-CN" sz="320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Three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disorders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intrahepatic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bile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ducts: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108200"/>
            <a:ext cx="4927600" cy="1016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2724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Secondary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biliary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cirrhosis</a:t>
            </a:r>
          </a:p>
          <a:p>
            <a:pPr>
              <a:lnSpc>
                <a:spcPts val="4400"/>
              </a:lnSpc>
              <a:tabLst>
							</a:tabLst>
            </a:pPr>
            <a:r>
              <a:rPr lang="en-US" altLang="zh-CN" sz="2724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Primary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biliary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cirrhosis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3213100"/>
            <a:ext cx="55118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2724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Primary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sclerosing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cholangitis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927100" y="254000"/>
            <a:ext cx="56007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3998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Secondary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biliary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cirrhosis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22300" y="901700"/>
            <a:ext cx="7835900" cy="1333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                <a:tab pos="266700" algn="l"/>
              </a:tabLst>
            </a:pPr>
            <a:r>
              <a:rPr lang="en-US" altLang="zh-CN" sz="2724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Prolonged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obstruction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extrahepatic</a:t>
            </a:r>
          </a:p>
          <a:p>
            <a:pPr>
              <a:lnSpc>
                <a:spcPts val="34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biliary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tree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results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profound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alteration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</a:p>
          <a:p>
            <a:pPr>
              <a:lnSpc>
                <a:spcPts val="34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20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liver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itself.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22300" y="2260600"/>
            <a:ext cx="74930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2724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most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common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cause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obstruction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0" y="2705100"/>
            <a:ext cx="60579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							</a:tabLst>
            </a:pPr>
            <a:r>
              <a:rPr lang="en-US" altLang="zh-CN" sz="320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adults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extrahepatic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cholelithiasis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0" y="3187700"/>
            <a:ext cx="7645400" cy="176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(gallstones),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followed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malignancies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</a:p>
          <a:p>
            <a:pPr>
              <a:lnSpc>
                <a:spcPts val="3400"/>
              </a:lnSpc>
              <a:tabLst>
							</a:tabLst>
            </a:pP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biliary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tree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head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pancreas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</a:p>
          <a:p>
            <a:pPr>
              <a:lnSpc>
                <a:spcPts val="3400"/>
              </a:lnSpc>
              <a:tabLst>
							</a:tabLst>
            </a:pPr>
            <a:r>
              <a:rPr lang="en-US" altLang="zh-CN" sz="320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strictures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resulting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from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previous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surgical</a:t>
            </a:r>
          </a:p>
          <a:p>
            <a:pPr>
              <a:lnSpc>
                <a:spcPts val="3400"/>
              </a:lnSpc>
              <a:tabLst>
							</a:tabLst>
            </a:pP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procedures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22300" y="5003800"/>
            <a:ext cx="7658100" cy="1333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                <a:tab pos="266700" algn="l"/>
              </a:tabLst>
            </a:pPr>
            <a:r>
              <a:rPr lang="en-US" altLang="zh-CN" sz="2724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Obstructive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conditions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children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include</a:t>
            </a:r>
          </a:p>
          <a:p>
            <a:pPr>
              <a:lnSpc>
                <a:spcPts val="34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20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biliary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atresia,</a:t>
            </a:r>
            <a:r>
              <a:rPr lang="en-US" altLang="zh-CN" sz="320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cystic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fibrosis,</a:t>
            </a:r>
            <a:r>
              <a:rPr lang="en-US" altLang="zh-CN" sz="320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choledochal</a:t>
            </a:r>
          </a:p>
          <a:p>
            <a:pPr>
              <a:lnSpc>
                <a:spcPts val="34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2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cysts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(a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cystic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anomaly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extrahepatic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biliary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tree)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812800"/>
            <a:ext cx="75184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							</a:tabLst>
            </a:pPr>
            <a:r>
              <a:rPr lang="en-US" altLang="zh-CN" sz="3600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Secondary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biliary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cirrhosis: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morphology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1498600"/>
            <a:ext cx="7785100" cy="187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sz="2544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Secondary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inflammation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resulting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from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biliary</a:t>
            </a:r>
          </a:p>
          <a:p>
            <a:pPr>
              <a:lnSpc>
                <a:spcPts val="2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obstruction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initiates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periportal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fibrosis,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which</a:t>
            </a:r>
          </a:p>
          <a:p>
            <a:pPr>
              <a:lnSpc>
                <a:spcPts val="2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eventually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leads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hepatic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scarring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</a:p>
          <a:p>
            <a:pPr>
              <a:lnSpc>
                <a:spcPts val="2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nodule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formation,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generating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secondary</a:t>
            </a:r>
          </a:p>
          <a:p>
            <a:pPr>
              <a:lnSpc>
                <a:spcPts val="2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0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biliary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cirrhosis.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3352800"/>
            <a:ext cx="75946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544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Subtotal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obstruction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may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promote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secondary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41400" y="3721100"/>
            <a:ext cx="58801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bacterial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infection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biliary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tree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41400" y="4127500"/>
            <a:ext cx="7150100" cy="152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0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(</a:t>
            </a:r>
            <a:r>
              <a:rPr lang="en-US" altLang="zh-CN" sz="3002" b="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ascending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cholangitis</a:t>
            </a:r>
            <a:r>
              <a:rPr lang="en-US" altLang="zh-CN" sz="30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),</a:t>
            </a:r>
            <a:r>
              <a:rPr lang="en-US" altLang="zh-CN" sz="30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which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aggravates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inflammatory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injury.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Enteric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organisms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such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coliforms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enterococci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are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common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30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cause.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表格 4"/>
          <p:cNvGraphicFramePr>
            <a:graphicFrameLocks noGrp="1"/>
          </p:cNvGraphicFramePr>
          <p:nvPr/>
        </p:nvGraphicFramePr>
        <p:xfrm>
          <a:off x="838200" y="1447800"/>
          <a:ext cx="7620000" cy="4953000"/>
        </p:xfrm>
        <a:graphic>
          <a:graphicData uri="http://schemas.openxmlformats.org/drawingml/2006/table">
            <a:tbl>
              <a:tblPr/>
              <a:tblGrid>
                <a:gridCol w="2869692"/>
                <a:gridCol w="4750308"/>
              </a:tblGrid>
              <a:tr h="1231265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Etiology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mpd="sng">
                      <a:solidFill>
                        <a:srgbClr val="d8e8f6"/>
                      </a:solidFill>
                      <a:prstDash val="solid"/>
                    </a:lnL>
                    <a:lnR w="1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mpd="sng">
                      <a:solidFill>
                        <a:srgbClr val="d8e8f6"/>
                      </a:solidFill>
                      <a:prstDash val="solid"/>
                    </a:lnT>
                    <a:lnB w="1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Extrahepatic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bile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duct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obstruction: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biliary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1802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atresia,</a:t>
                      </a:r>
                      <a:r>
                        <a:rPr lang="en-US" altLang="zh-CN" sz="1802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gallstones,</a:t>
                      </a:r>
                      <a:r>
                        <a:rPr lang="en-US" altLang="zh-CN" sz="1802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stricture,</a:t>
                      </a:r>
                      <a:r>
                        <a:rPr lang="en-US" altLang="zh-CN" sz="1802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carcinoma</a:t>
                      </a:r>
                      <a:r>
                        <a:rPr lang="en-US" altLang="zh-CN" sz="1802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endParaRPr lang="zh-CN" altLang="en-US" sz="1802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pancreatic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head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mpd="sng">
                      <a:solidFill>
                        <a:srgbClr val="d8e8f6"/>
                      </a:solidFill>
                      <a:prstDash val="solid"/>
                    </a:lnR>
                    <a:lnT w="1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31392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Sex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predilection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Symptoms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signs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None.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Pruritus,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jaundice,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malaise,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dark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urine,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light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1802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stools,</a:t>
                      </a:r>
                      <a:r>
                        <a:rPr lang="en-US" altLang="zh-CN" sz="1802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hepatosplenomegaly</a:t>
                      </a:r>
                      <a:endParaRPr lang="zh-CN" altLang="en-US" sz="1802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907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Laboratory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findings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Conjugated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hyperbilirubinemia,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increased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serum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alkaline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phosphatase,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bile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acids,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cholesterol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31265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Important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pathologic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findings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before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cirrhosis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develops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mpd="sng">
                      <a:solidFill>
                        <a:srgbClr val="d8e8f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Prominent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bile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stasis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bile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ducts,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bile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ductular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proliferation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with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surrounding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neutrophils,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portal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tract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edema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 rot="0">
            <a:off x="1003300" y="558800"/>
            <a:ext cx="56007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3998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Secondary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biliary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cirrhosis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762000"/>
            <a:ext cx="49784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Primary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biliary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cirrhosis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1574800"/>
            <a:ext cx="7340600" cy="209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66700" algn="l"/>
              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Primary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biliary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cirrhosis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chronic,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progressive,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</a:p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often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fatal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cholestatic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liver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disease,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characterized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</a:p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destruction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intrahepatic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bile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ducts,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portal</a:t>
            </a:r>
          </a:p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8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inflammation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scarring,</a:t>
            </a:r>
            <a:r>
              <a:rPr lang="en-US" altLang="zh-CN" sz="2798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eventual</a:t>
            </a:r>
          </a:p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development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cirrhosis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liver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failure.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3759200"/>
            <a:ext cx="70231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66700" algn="l"/>
              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primary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feature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disease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nonsuppurative,</a:t>
            </a:r>
          </a:p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inflammatory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destruction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medium-sized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intrahepatic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bile</a:t>
            </a:r>
          </a:p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ducts.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5080000"/>
            <a:ext cx="5537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Cirrhosis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develops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only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after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many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years.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762000"/>
            <a:ext cx="49784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Primary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biliary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cirrhosis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1511300"/>
            <a:ext cx="27940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208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middle-aged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women,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1981200"/>
            <a:ext cx="42672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208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female:male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predominance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(6:1).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463800"/>
            <a:ext cx="73533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208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Pathogenesis: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autoimmune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etiology,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90%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patients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have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70000" y="2857500"/>
            <a:ext cx="52070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circulating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"antimitochrondrial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antibodies."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139700"/>
            <a:ext cx="8712200" cy="650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762000"/>
            <a:ext cx="49784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Primary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biliary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cirrhosis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1485900"/>
            <a:ext cx="20066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Clinical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features: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1930400"/>
            <a:ext cx="6248400" cy="723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                <a:tab pos="266700" algn="l"/>
              </a:tabLst>
            </a:pPr>
            <a:r>
              <a:rPr lang="en-US" altLang="zh-CN" sz="2208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pruritus,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jaundice,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hepatomegaly.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Xanthomas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</a:p>
          <a:p>
            <a:pPr>
              <a:lnSpc>
                <a:spcPts val="2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xanthelasmas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arise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owing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cholesterol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retention.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705100"/>
            <a:ext cx="73660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208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Over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period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time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patients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develop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portal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hypertension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70000" y="3060700"/>
            <a:ext cx="33020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hepatic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encephalopathy.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3492500"/>
            <a:ext cx="70612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208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Serum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alkaline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phosphatase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cholesterol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are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elevated;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70000" y="3848100"/>
            <a:ext cx="49276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hyperbilirubinemia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late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development.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4279900"/>
            <a:ext cx="65024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210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90%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patients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have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circulating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"antimitochrondrial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70000" y="4648200"/>
            <a:ext cx="14224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antibodies."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850900" y="635000"/>
            <a:ext cx="49784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Primary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biliary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cirrhosis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1333500"/>
            <a:ext cx="18669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604" b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Morphology: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1790700"/>
            <a:ext cx="74930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sz="254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During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precirrhotic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stage,</a:t>
            </a:r>
            <a:r>
              <a:rPr lang="en-US" altLang="zh-CN" sz="30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portal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tracts</a:t>
            </a:r>
          </a:p>
          <a:p>
            <a:pPr>
              <a:lnSpc>
                <a:spcPts val="32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bile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ducts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are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infiltrated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by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lymphocytes</a:t>
            </a:r>
          </a:p>
          <a:p>
            <a:pPr>
              <a:lnSpc>
                <a:spcPts val="32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may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exhibit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noncaseating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41400" y="3009900"/>
            <a:ext cx="6794500" cy="83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0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granulomatous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inflammation.</a:t>
            </a:r>
            <a:r>
              <a:rPr lang="en-US" altLang="zh-CN" sz="30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There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bile</a:t>
            </a:r>
          </a:p>
          <a:p>
            <a:pPr>
              <a:lnSpc>
                <a:spcPts val="3200"/>
              </a:lnSpc>
              <a:tabLst>
							</a:tabLst>
            </a:pP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duct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destruction.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3898900"/>
            <a:ext cx="54356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2544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With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time,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there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bile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ductular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4343400"/>
            <a:ext cx="7493000" cy="1320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proliferation,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inflammation,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necrosis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</a:p>
          <a:p>
            <a:pPr>
              <a:lnSpc>
                <a:spcPts val="32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adjacent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periportal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hepatic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parenchyma.</a:t>
            </a:r>
          </a:p>
          <a:p>
            <a:pPr>
              <a:lnSpc>
                <a:spcPts val="3800"/>
              </a:lnSpc>
              <a:tabLst>
                <a:tab pos="266700" algn="l"/>
              </a:tabLst>
            </a:pPr>
            <a:r>
              <a:rPr lang="en-US" altLang="zh-CN" sz="2544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Over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years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decades,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relentless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portal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tract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41400" y="5638800"/>
            <a:ext cx="5994400" cy="83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scarring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bridging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fibrosis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lead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</a:p>
          <a:p>
            <a:pPr>
              <a:lnSpc>
                <a:spcPts val="3200"/>
              </a:lnSpc>
              <a:tabLst>
							</a:tabLst>
            </a:pP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cirrhosis.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762000"/>
            <a:ext cx="49784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Primary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biliary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cirrhosis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1524000"/>
            <a:ext cx="6388100" cy="82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66700" algn="l"/>
              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most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cases,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end-stage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picture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</a:p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indistinguishable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from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secondary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biliary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70000" y="2387600"/>
            <a:ext cx="6807200" cy="82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cirrhosis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cirrhosis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that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follows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chronic</a:t>
            </a:r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hepatitis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from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other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causes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表格 4"/>
          <p:cNvGraphicFramePr>
            <a:graphicFrameLocks noGrp="1"/>
          </p:cNvGraphicFramePr>
          <p:nvPr/>
        </p:nvGraphicFramePr>
        <p:xfrm>
          <a:off x="914400" y="1447800"/>
          <a:ext cx="7772400" cy="4525962"/>
        </p:xfrm>
        <a:graphic>
          <a:graphicData uri="http://schemas.openxmlformats.org/drawingml/2006/table">
            <a:tbl>
              <a:tblPr/>
              <a:tblGrid>
                <a:gridCol w="3698875"/>
                <a:gridCol w="208280"/>
                <a:gridCol w="4022725"/>
              </a:tblGrid>
              <a:tr h="1133475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Etiology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mpd="sng">
                      <a:solidFill>
                        <a:srgbClr val="d8e8f6"/>
                      </a:solidFill>
                      <a:prstDash val="solid"/>
                    </a:lnL>
                    <a:lnR w="1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mpd="sng">
                      <a:solidFill>
                        <a:srgbClr val="d8e8f6"/>
                      </a:solidFill>
                      <a:prstDash val="solid"/>
                    </a:lnT>
                    <a:lnB w="1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Possibly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autoimmune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mpd="sng">
                      <a:solidFill>
                        <a:srgbClr val="d8e8f6"/>
                      </a:solidFill>
                      <a:prstDash val="solid"/>
                    </a:lnR>
                    <a:lnT w="1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Sex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predilection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Symptoms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signs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2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Female</a:t>
                      </a:r>
                      <a:r>
                        <a:rPr lang="en-US" altLang="zh-CN" sz="1802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</a:t>
                      </a:r>
                      <a:r>
                        <a:rPr lang="en-US" altLang="zh-CN" sz="1802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male:</a:t>
                      </a:r>
                      <a:r>
                        <a:rPr lang="en-US" altLang="zh-CN" sz="1802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6:1</a:t>
                      </a:r>
                      <a:r>
                        <a:rPr lang="en-US" altLang="zh-CN" sz="1802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Same</a:t>
                      </a:r>
                      <a:r>
                        <a:rPr lang="en-US" altLang="zh-CN" sz="1802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</a:t>
                      </a:r>
                      <a:endParaRPr lang="zh-CN" altLang="en-US" sz="1802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secondary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biliary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cirrhosis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2080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Laboratory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findings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Same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secondary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biliary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cirrhosis,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plus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elevated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serum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autoantibodies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(especially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antimitochondrial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antibody-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AMA)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9212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Important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pathologic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findings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before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cirrhosis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develops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mpd="sng">
                      <a:solidFill>
                        <a:srgbClr val="d8e8f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Dense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lymphocytic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infiltrate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portal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tracts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with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granulomatous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destruction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bile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ducts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d8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 rot="0">
            <a:off x="1003300" y="762000"/>
            <a:ext cx="49784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Primary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biliary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cirrhosis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800100"/>
            <a:ext cx="7467600" cy="177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266700" algn="l"/>
              </a:tabLst>
            </a:pP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Primary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sclerosing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cholangitis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266700" algn="l"/>
              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Primary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sclerosing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cholangitis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characterized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inflammation</a:t>
            </a:r>
          </a:p>
          <a:p>
            <a:pPr>
              <a:lnSpc>
                <a:spcPts val="26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obliterative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fibrosis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intrahepatic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extrahepatic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bile</a:t>
            </a:r>
          </a:p>
          <a:p>
            <a:pPr>
              <a:lnSpc>
                <a:spcPts val="26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ducts,</a:t>
            </a:r>
            <a:r>
              <a:rPr lang="en-US" altLang="zh-CN" sz="279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with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dilation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preserved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segments.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679700"/>
            <a:ext cx="165100" cy="293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							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							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</a:p>
          <a:p>
            <a:pPr>
              <a:lnSpc>
                <a:spcPts val="3200"/>
              </a:lnSpc>
              <a:tabLst>
							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70000" y="2641600"/>
            <a:ext cx="6972300" cy="300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Characteristic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"beading"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barium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column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2798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radiographs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intrahepatic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extrahepatic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biliary</a:t>
            </a:r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tree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attributable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irregular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strictures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dilations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affected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bile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ducts.</a:t>
            </a:r>
          </a:p>
          <a:p>
            <a:pPr>
              <a:lnSpc>
                <a:spcPts val="3200"/>
              </a:lnSpc>
              <a:tabLst>
							</a:tabLst>
            </a:pPr>
            <a:r>
              <a:rPr lang="en-US" altLang="zh-CN" sz="279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commonly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seen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association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with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inflammatory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bowel</a:t>
            </a:r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2796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disease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,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particularly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chronic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ulcerative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colitis</a:t>
            </a:r>
          </a:p>
          <a:p>
            <a:pPr>
              <a:lnSpc>
                <a:spcPts val="3200"/>
              </a:lnSpc>
              <a:tabLst>
							</a:tabLst>
            </a:pP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Males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predominate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2:1</a:t>
            </a:r>
          </a:p>
          <a:p>
            <a:pPr>
              <a:lnSpc>
                <a:spcPts val="3200"/>
              </a:lnSpc>
              <a:tabLst>
							</a:tabLst>
            </a:pP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Pathogenesis: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unknown.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990600"/>
            <a:ext cx="7137400" cy="209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                <a:tab pos="266700" algn="l"/>
              </a:tabLst>
            </a:pPr>
            <a:r>
              <a:rPr lang="en-US" altLang="zh-CN" sz="27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Primary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sclerosing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cholangitis: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Morphology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400"/>
              </a:lnSpc>
              <a:tabLst>
                <a:tab pos="266700" algn="l"/>
              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Primary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sclerosing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cholangitis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fibrosing</a:t>
            </a:r>
          </a:p>
          <a:p>
            <a:pPr>
              <a:lnSpc>
                <a:spcPts val="30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cholangitis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bile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ducts,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with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lymphocytic</a:t>
            </a:r>
          </a:p>
          <a:p>
            <a:pPr>
              <a:lnSpc>
                <a:spcPts val="30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infiltrate,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progressive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atrophy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bile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duct</a:t>
            </a:r>
          </a:p>
          <a:p>
            <a:pPr>
              <a:lnSpc>
                <a:spcPts val="30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epithelium,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obliteration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lumen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3098800"/>
            <a:ext cx="7404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378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concentric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periductal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fibrosis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around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affected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ducts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70000" y="3479800"/>
            <a:ext cx="5384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("onion-skin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fibrosis")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followed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their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70000" y="3873500"/>
            <a:ext cx="6845300" cy="77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disappearance,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leaving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behind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solid,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cordlike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fibrous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2798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scar.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4711700"/>
            <a:ext cx="7061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disease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progresses,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liver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becomes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cirrhotic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70000" y="5105400"/>
            <a:ext cx="6223000" cy="77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like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that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seen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with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primary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secondary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biliary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2798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cirrhosis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81000" y="1143000"/>
            <a:ext cx="4038600" cy="1297685"/>
          </a:xfrm>
          <a:custGeom>
            <a:avLst/>
            <a:gdLst>
              <a:gd name="connsiteX0" fmla="*/ 0 w 4038600"/>
              <a:gd name="connsiteY0" fmla="*/ 1297685 h 1297685"/>
              <a:gd name="connsiteX1" fmla="*/ 4038600 w 4038600"/>
              <a:gd name="connsiteY1" fmla="*/ 1297685 h 1297685"/>
              <a:gd name="connsiteX2" fmla="*/ 4038600 w 4038600"/>
              <a:gd name="connsiteY2" fmla="*/ 0 h 1297685"/>
              <a:gd name="connsiteX3" fmla="*/ 0 w 4038600"/>
              <a:gd name="connsiteY3" fmla="*/ 0 h 1297685"/>
              <a:gd name="connsiteX4" fmla="*/ 0 w 4038600"/>
              <a:gd name="connsiteY4" fmla="*/ 1297685 h 12976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038600" h="1297685">
                <a:moveTo>
                  <a:pt x="0" y="1297685"/>
                </a:moveTo>
                <a:lnTo>
                  <a:pt x="4038600" y="1297685"/>
                </a:lnTo>
                <a:lnTo>
                  <a:pt x="4038600" y="0"/>
                </a:lnTo>
                <a:lnTo>
                  <a:pt x="0" y="0"/>
                </a:lnTo>
                <a:lnTo>
                  <a:pt x="0" y="129768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81000" y="2440648"/>
            <a:ext cx="4038600" cy="861479"/>
          </a:xfrm>
          <a:custGeom>
            <a:avLst/>
            <a:gdLst>
              <a:gd name="connsiteX0" fmla="*/ 0 w 4038600"/>
              <a:gd name="connsiteY0" fmla="*/ 861479 h 861479"/>
              <a:gd name="connsiteX1" fmla="*/ 4038600 w 4038600"/>
              <a:gd name="connsiteY1" fmla="*/ 861479 h 861479"/>
              <a:gd name="connsiteX2" fmla="*/ 4038600 w 4038600"/>
              <a:gd name="connsiteY2" fmla="*/ 0 h 861479"/>
              <a:gd name="connsiteX3" fmla="*/ 0 w 4038600"/>
              <a:gd name="connsiteY3" fmla="*/ 0 h 861479"/>
              <a:gd name="connsiteX4" fmla="*/ 0 w 4038600"/>
              <a:gd name="connsiteY4" fmla="*/ 861479 h 8614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038600" h="861479">
                <a:moveTo>
                  <a:pt x="0" y="861479"/>
                </a:moveTo>
                <a:lnTo>
                  <a:pt x="4038600" y="861479"/>
                </a:lnTo>
                <a:lnTo>
                  <a:pt x="4038600" y="0"/>
                </a:lnTo>
                <a:lnTo>
                  <a:pt x="0" y="0"/>
                </a:lnTo>
                <a:lnTo>
                  <a:pt x="0" y="86147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81000" y="3302127"/>
            <a:ext cx="4038600" cy="1512189"/>
          </a:xfrm>
          <a:custGeom>
            <a:avLst/>
            <a:gdLst>
              <a:gd name="connsiteX0" fmla="*/ 0 w 4038600"/>
              <a:gd name="connsiteY0" fmla="*/ 1512188 h 1512189"/>
              <a:gd name="connsiteX1" fmla="*/ 4038600 w 4038600"/>
              <a:gd name="connsiteY1" fmla="*/ 1512188 h 1512189"/>
              <a:gd name="connsiteX2" fmla="*/ 4038600 w 4038600"/>
              <a:gd name="connsiteY2" fmla="*/ 0 h 1512189"/>
              <a:gd name="connsiteX3" fmla="*/ 0 w 4038600"/>
              <a:gd name="connsiteY3" fmla="*/ 0 h 1512189"/>
              <a:gd name="connsiteX4" fmla="*/ 0 w 4038600"/>
              <a:gd name="connsiteY4" fmla="*/ 1512188 h 15121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038600" h="1512189">
                <a:moveTo>
                  <a:pt x="0" y="1512188"/>
                </a:moveTo>
                <a:lnTo>
                  <a:pt x="4038600" y="1512188"/>
                </a:lnTo>
                <a:lnTo>
                  <a:pt x="4038600" y="0"/>
                </a:lnTo>
                <a:lnTo>
                  <a:pt x="0" y="0"/>
                </a:lnTo>
                <a:lnTo>
                  <a:pt x="0" y="1512188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81000" y="4814316"/>
            <a:ext cx="4038600" cy="1510284"/>
          </a:xfrm>
          <a:custGeom>
            <a:avLst/>
            <a:gdLst>
              <a:gd name="connsiteX0" fmla="*/ 0 w 4038600"/>
              <a:gd name="connsiteY0" fmla="*/ 1510284 h 1510284"/>
              <a:gd name="connsiteX1" fmla="*/ 4038600 w 4038600"/>
              <a:gd name="connsiteY1" fmla="*/ 1510284 h 1510284"/>
              <a:gd name="connsiteX2" fmla="*/ 4038600 w 4038600"/>
              <a:gd name="connsiteY2" fmla="*/ 0 h 1510284"/>
              <a:gd name="connsiteX3" fmla="*/ 0 w 4038600"/>
              <a:gd name="connsiteY3" fmla="*/ 0 h 1510284"/>
              <a:gd name="connsiteX4" fmla="*/ 0 w 4038600"/>
              <a:gd name="connsiteY4" fmla="*/ 1510284 h 15102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038600" h="1510284">
                <a:moveTo>
                  <a:pt x="0" y="1510284"/>
                </a:moveTo>
                <a:lnTo>
                  <a:pt x="4038600" y="1510284"/>
                </a:lnTo>
                <a:lnTo>
                  <a:pt x="4038600" y="0"/>
                </a:lnTo>
                <a:lnTo>
                  <a:pt x="0" y="0"/>
                </a:lnTo>
                <a:lnTo>
                  <a:pt x="0" y="151028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74650" y="2434336"/>
            <a:ext cx="4051300" cy="14478"/>
          </a:xfrm>
          <a:custGeom>
            <a:avLst/>
            <a:gdLst>
              <a:gd name="connsiteX0" fmla="*/ 6350 w 4051300"/>
              <a:gd name="connsiteY0" fmla="*/ 6350 h 14478"/>
              <a:gd name="connsiteX1" fmla="*/ 4044950 w 4051300"/>
              <a:gd name="connsiteY1" fmla="*/ 6350 h 144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051300" h="14478">
                <a:moveTo>
                  <a:pt x="6350" y="6350"/>
                </a:moveTo>
                <a:lnTo>
                  <a:pt x="4044950" y="6350"/>
                </a:lnTo>
              </a:path>
            </a:pathLst>
          </a:custGeom>
          <a:ln w="12700">
            <a:solidFill>
              <a:srgbClr val="d8e8f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74650" y="3295777"/>
            <a:ext cx="4051300" cy="14478"/>
          </a:xfrm>
          <a:custGeom>
            <a:avLst/>
            <a:gdLst>
              <a:gd name="connsiteX0" fmla="*/ 6350 w 4051300"/>
              <a:gd name="connsiteY0" fmla="*/ 6350 h 14478"/>
              <a:gd name="connsiteX1" fmla="*/ 4044950 w 4051300"/>
              <a:gd name="connsiteY1" fmla="*/ 6350 h 144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051300" h="14478">
                <a:moveTo>
                  <a:pt x="6350" y="6350"/>
                </a:moveTo>
                <a:lnTo>
                  <a:pt x="4044950" y="6350"/>
                </a:lnTo>
              </a:path>
            </a:pathLst>
          </a:custGeom>
          <a:ln w="12700">
            <a:solidFill>
              <a:srgbClr val="d8e8f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74650" y="4807966"/>
            <a:ext cx="4051300" cy="14478"/>
          </a:xfrm>
          <a:custGeom>
            <a:avLst/>
            <a:gdLst>
              <a:gd name="connsiteX0" fmla="*/ 6350 w 4051300"/>
              <a:gd name="connsiteY0" fmla="*/ 6350 h 14478"/>
              <a:gd name="connsiteX1" fmla="*/ 4044950 w 4051300"/>
              <a:gd name="connsiteY1" fmla="*/ 6350 h 144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051300" h="14478">
                <a:moveTo>
                  <a:pt x="6350" y="6350"/>
                </a:moveTo>
                <a:lnTo>
                  <a:pt x="4044950" y="6350"/>
                </a:lnTo>
              </a:path>
            </a:pathLst>
          </a:custGeom>
          <a:ln w="12700">
            <a:solidFill>
              <a:srgbClr val="d8e8f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74650" y="1136650"/>
            <a:ext cx="14478" cy="5194300"/>
          </a:xfrm>
          <a:custGeom>
            <a:avLst/>
            <a:gdLst>
              <a:gd name="connsiteX0" fmla="*/ 6350 w 14478"/>
              <a:gd name="connsiteY0" fmla="*/ 6350 h 5194300"/>
              <a:gd name="connsiteX1" fmla="*/ 6350 w 14478"/>
              <a:gd name="connsiteY1" fmla="*/ 5187950 h 5194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478" h="5194300">
                <a:moveTo>
                  <a:pt x="6350" y="6350"/>
                </a:moveTo>
                <a:lnTo>
                  <a:pt x="6350" y="5187950"/>
                </a:lnTo>
              </a:path>
            </a:pathLst>
          </a:custGeom>
          <a:ln w="12700">
            <a:solidFill>
              <a:srgbClr val="d8e8f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413250" y="1136650"/>
            <a:ext cx="14478" cy="5194300"/>
          </a:xfrm>
          <a:custGeom>
            <a:avLst/>
            <a:gdLst>
              <a:gd name="connsiteX0" fmla="*/ 6350 w 14478"/>
              <a:gd name="connsiteY0" fmla="*/ 6350 h 5194300"/>
              <a:gd name="connsiteX1" fmla="*/ 6350 w 14478"/>
              <a:gd name="connsiteY1" fmla="*/ 5187950 h 5194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478" h="5194300">
                <a:moveTo>
                  <a:pt x="6350" y="6350"/>
                </a:moveTo>
                <a:lnTo>
                  <a:pt x="6350" y="5187950"/>
                </a:lnTo>
              </a:path>
            </a:pathLst>
          </a:custGeom>
          <a:ln w="12700">
            <a:solidFill>
              <a:srgbClr val="d8e8f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74650" y="1136650"/>
            <a:ext cx="4051300" cy="14478"/>
          </a:xfrm>
          <a:custGeom>
            <a:avLst/>
            <a:gdLst>
              <a:gd name="connsiteX0" fmla="*/ 6350 w 4051300"/>
              <a:gd name="connsiteY0" fmla="*/ 6350 h 14478"/>
              <a:gd name="connsiteX1" fmla="*/ 4044950 w 4051300"/>
              <a:gd name="connsiteY1" fmla="*/ 6350 h 144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051300" h="14478">
                <a:moveTo>
                  <a:pt x="6350" y="6350"/>
                </a:moveTo>
                <a:lnTo>
                  <a:pt x="4044950" y="6350"/>
                </a:lnTo>
              </a:path>
            </a:pathLst>
          </a:custGeom>
          <a:ln w="12700">
            <a:solidFill>
              <a:srgbClr val="d8e8f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74650" y="6318250"/>
            <a:ext cx="4051300" cy="14478"/>
          </a:xfrm>
          <a:custGeom>
            <a:avLst/>
            <a:gdLst>
              <a:gd name="connsiteX0" fmla="*/ 6350 w 4051300"/>
              <a:gd name="connsiteY0" fmla="*/ 6350 h 14478"/>
              <a:gd name="connsiteX1" fmla="*/ 4044950 w 4051300"/>
              <a:gd name="connsiteY1" fmla="*/ 6350 h 144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051300" h="14478">
                <a:moveTo>
                  <a:pt x="6350" y="6350"/>
                </a:moveTo>
                <a:lnTo>
                  <a:pt x="4044950" y="6350"/>
                </a:lnTo>
              </a:path>
            </a:pathLst>
          </a:custGeom>
          <a:ln w="12700">
            <a:solidFill>
              <a:srgbClr val="d8e8f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48200" y="1066812"/>
            <a:ext cx="3962400" cy="1234427"/>
          </a:xfrm>
          <a:custGeom>
            <a:avLst/>
            <a:gdLst>
              <a:gd name="connsiteX0" fmla="*/ 0 w 3962400"/>
              <a:gd name="connsiteY0" fmla="*/ 1234427 h 1234427"/>
              <a:gd name="connsiteX1" fmla="*/ 3962400 w 3962400"/>
              <a:gd name="connsiteY1" fmla="*/ 1234427 h 1234427"/>
              <a:gd name="connsiteX2" fmla="*/ 3962400 w 3962400"/>
              <a:gd name="connsiteY2" fmla="*/ 0 h 1234427"/>
              <a:gd name="connsiteX3" fmla="*/ 0 w 3962400"/>
              <a:gd name="connsiteY3" fmla="*/ 0 h 1234427"/>
              <a:gd name="connsiteX4" fmla="*/ 0 w 3962400"/>
              <a:gd name="connsiteY4" fmla="*/ 1234427 h 12344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962400" h="1234427">
                <a:moveTo>
                  <a:pt x="0" y="1234427"/>
                </a:moveTo>
                <a:lnTo>
                  <a:pt x="3962400" y="1234427"/>
                </a:lnTo>
                <a:lnTo>
                  <a:pt x="3962400" y="0"/>
                </a:lnTo>
                <a:lnTo>
                  <a:pt x="0" y="0"/>
                </a:lnTo>
                <a:lnTo>
                  <a:pt x="0" y="1234427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48200" y="2301214"/>
            <a:ext cx="3962400" cy="995832"/>
          </a:xfrm>
          <a:custGeom>
            <a:avLst/>
            <a:gdLst>
              <a:gd name="connsiteX0" fmla="*/ 0 w 3962400"/>
              <a:gd name="connsiteY0" fmla="*/ 995832 h 995832"/>
              <a:gd name="connsiteX1" fmla="*/ 3962400 w 3962400"/>
              <a:gd name="connsiteY1" fmla="*/ 995832 h 995832"/>
              <a:gd name="connsiteX2" fmla="*/ 3962400 w 3962400"/>
              <a:gd name="connsiteY2" fmla="*/ 0 h 995832"/>
              <a:gd name="connsiteX3" fmla="*/ 0 w 3962400"/>
              <a:gd name="connsiteY3" fmla="*/ 0 h 995832"/>
              <a:gd name="connsiteX4" fmla="*/ 0 w 3962400"/>
              <a:gd name="connsiteY4" fmla="*/ 995832 h 9958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962400" h="995832">
                <a:moveTo>
                  <a:pt x="0" y="995832"/>
                </a:moveTo>
                <a:lnTo>
                  <a:pt x="3962400" y="995832"/>
                </a:lnTo>
                <a:lnTo>
                  <a:pt x="3962400" y="0"/>
                </a:lnTo>
                <a:lnTo>
                  <a:pt x="0" y="0"/>
                </a:lnTo>
                <a:lnTo>
                  <a:pt x="0" y="99583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48200" y="3297046"/>
            <a:ext cx="3962400" cy="1438402"/>
          </a:xfrm>
          <a:custGeom>
            <a:avLst/>
            <a:gdLst>
              <a:gd name="connsiteX0" fmla="*/ 0 w 3962400"/>
              <a:gd name="connsiteY0" fmla="*/ 1438402 h 1438402"/>
              <a:gd name="connsiteX1" fmla="*/ 3962400 w 3962400"/>
              <a:gd name="connsiteY1" fmla="*/ 1438402 h 1438402"/>
              <a:gd name="connsiteX2" fmla="*/ 3962400 w 3962400"/>
              <a:gd name="connsiteY2" fmla="*/ 0 h 1438402"/>
              <a:gd name="connsiteX3" fmla="*/ 0 w 3962400"/>
              <a:gd name="connsiteY3" fmla="*/ 0 h 1438402"/>
              <a:gd name="connsiteX4" fmla="*/ 0 w 3962400"/>
              <a:gd name="connsiteY4" fmla="*/ 1438402 h 14384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962400" h="1438402">
                <a:moveTo>
                  <a:pt x="0" y="1438402"/>
                </a:moveTo>
                <a:lnTo>
                  <a:pt x="3962400" y="1438402"/>
                </a:lnTo>
                <a:lnTo>
                  <a:pt x="3962400" y="0"/>
                </a:lnTo>
                <a:lnTo>
                  <a:pt x="0" y="0"/>
                </a:lnTo>
                <a:lnTo>
                  <a:pt x="0" y="143840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48200" y="4735449"/>
            <a:ext cx="3962400" cy="1436751"/>
          </a:xfrm>
          <a:custGeom>
            <a:avLst/>
            <a:gdLst>
              <a:gd name="connsiteX0" fmla="*/ 0 w 3962400"/>
              <a:gd name="connsiteY0" fmla="*/ 1436751 h 1436751"/>
              <a:gd name="connsiteX1" fmla="*/ 3962400 w 3962400"/>
              <a:gd name="connsiteY1" fmla="*/ 1436751 h 1436751"/>
              <a:gd name="connsiteX2" fmla="*/ 3962400 w 3962400"/>
              <a:gd name="connsiteY2" fmla="*/ 0 h 1436751"/>
              <a:gd name="connsiteX3" fmla="*/ 0 w 3962400"/>
              <a:gd name="connsiteY3" fmla="*/ 0 h 1436751"/>
              <a:gd name="connsiteX4" fmla="*/ 0 w 3962400"/>
              <a:gd name="connsiteY4" fmla="*/ 1436751 h 14367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962400" h="1436751">
                <a:moveTo>
                  <a:pt x="0" y="1436751"/>
                </a:moveTo>
                <a:lnTo>
                  <a:pt x="3962400" y="1436751"/>
                </a:lnTo>
                <a:lnTo>
                  <a:pt x="3962400" y="0"/>
                </a:lnTo>
                <a:lnTo>
                  <a:pt x="0" y="0"/>
                </a:lnTo>
                <a:lnTo>
                  <a:pt x="0" y="1436751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41850" y="2294890"/>
            <a:ext cx="3975100" cy="14478"/>
          </a:xfrm>
          <a:custGeom>
            <a:avLst/>
            <a:gdLst>
              <a:gd name="connsiteX0" fmla="*/ 6350 w 3975100"/>
              <a:gd name="connsiteY0" fmla="*/ 6350 h 14478"/>
              <a:gd name="connsiteX1" fmla="*/ 3968750 w 3975100"/>
              <a:gd name="connsiteY1" fmla="*/ 6350 h 144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975100" h="14478">
                <a:moveTo>
                  <a:pt x="6350" y="6350"/>
                </a:moveTo>
                <a:lnTo>
                  <a:pt x="3968750" y="6350"/>
                </a:lnTo>
              </a:path>
            </a:pathLst>
          </a:custGeom>
          <a:ln w="12700">
            <a:solidFill>
              <a:srgbClr val="d8e8f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41850" y="3290696"/>
            <a:ext cx="3975100" cy="14478"/>
          </a:xfrm>
          <a:custGeom>
            <a:avLst/>
            <a:gdLst>
              <a:gd name="connsiteX0" fmla="*/ 6350 w 3975100"/>
              <a:gd name="connsiteY0" fmla="*/ 6350 h 14478"/>
              <a:gd name="connsiteX1" fmla="*/ 3968750 w 3975100"/>
              <a:gd name="connsiteY1" fmla="*/ 6350 h 144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975100" h="14478">
                <a:moveTo>
                  <a:pt x="6350" y="6350"/>
                </a:moveTo>
                <a:lnTo>
                  <a:pt x="3968750" y="6350"/>
                </a:lnTo>
              </a:path>
            </a:pathLst>
          </a:custGeom>
          <a:ln w="12700">
            <a:solidFill>
              <a:srgbClr val="d8e8f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41850" y="4729099"/>
            <a:ext cx="3975100" cy="14478"/>
          </a:xfrm>
          <a:custGeom>
            <a:avLst/>
            <a:gdLst>
              <a:gd name="connsiteX0" fmla="*/ 6350 w 3975100"/>
              <a:gd name="connsiteY0" fmla="*/ 6350 h 14478"/>
              <a:gd name="connsiteX1" fmla="*/ 3968750 w 3975100"/>
              <a:gd name="connsiteY1" fmla="*/ 6350 h 144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975100" h="14478">
                <a:moveTo>
                  <a:pt x="6350" y="6350"/>
                </a:moveTo>
                <a:lnTo>
                  <a:pt x="3968750" y="6350"/>
                </a:lnTo>
              </a:path>
            </a:pathLst>
          </a:custGeom>
          <a:ln w="12700">
            <a:solidFill>
              <a:srgbClr val="d8e8f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41850" y="1060450"/>
            <a:ext cx="14478" cy="5118100"/>
          </a:xfrm>
          <a:custGeom>
            <a:avLst/>
            <a:gdLst>
              <a:gd name="connsiteX0" fmla="*/ 6350 w 14478"/>
              <a:gd name="connsiteY0" fmla="*/ 6350 h 5118100"/>
              <a:gd name="connsiteX1" fmla="*/ 6350 w 14478"/>
              <a:gd name="connsiteY1" fmla="*/ 5111750 h 511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478" h="5118100">
                <a:moveTo>
                  <a:pt x="6350" y="6350"/>
                </a:moveTo>
                <a:lnTo>
                  <a:pt x="6350" y="5111750"/>
                </a:lnTo>
              </a:path>
            </a:pathLst>
          </a:custGeom>
          <a:ln w="12700">
            <a:solidFill>
              <a:srgbClr val="d8e8f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604250" y="1060450"/>
            <a:ext cx="14478" cy="5118100"/>
          </a:xfrm>
          <a:custGeom>
            <a:avLst/>
            <a:gdLst>
              <a:gd name="connsiteX0" fmla="*/ 6350 w 14478"/>
              <a:gd name="connsiteY0" fmla="*/ 6350 h 5118100"/>
              <a:gd name="connsiteX1" fmla="*/ 6350 w 14478"/>
              <a:gd name="connsiteY1" fmla="*/ 5111750 h 511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478" h="5118100">
                <a:moveTo>
                  <a:pt x="6350" y="6350"/>
                </a:moveTo>
                <a:lnTo>
                  <a:pt x="6350" y="5111750"/>
                </a:lnTo>
              </a:path>
            </a:pathLst>
          </a:custGeom>
          <a:ln w="12700">
            <a:solidFill>
              <a:srgbClr val="d8e8f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41850" y="1060450"/>
            <a:ext cx="3975100" cy="14478"/>
          </a:xfrm>
          <a:custGeom>
            <a:avLst/>
            <a:gdLst>
              <a:gd name="connsiteX0" fmla="*/ 6350 w 3975100"/>
              <a:gd name="connsiteY0" fmla="*/ 6350 h 14478"/>
              <a:gd name="connsiteX1" fmla="*/ 3968750 w 3975100"/>
              <a:gd name="connsiteY1" fmla="*/ 6350 h 144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975100" h="14478">
                <a:moveTo>
                  <a:pt x="6350" y="6350"/>
                </a:moveTo>
                <a:lnTo>
                  <a:pt x="3968750" y="6350"/>
                </a:lnTo>
              </a:path>
            </a:pathLst>
          </a:custGeom>
          <a:ln w="12700">
            <a:solidFill>
              <a:srgbClr val="d8e8f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41850" y="6165850"/>
            <a:ext cx="3975100" cy="14478"/>
          </a:xfrm>
          <a:custGeom>
            <a:avLst/>
            <a:gdLst>
              <a:gd name="connsiteX0" fmla="*/ 6350 w 3975100"/>
              <a:gd name="connsiteY0" fmla="*/ 6350 h 14478"/>
              <a:gd name="connsiteX1" fmla="*/ 3968750 w 3975100"/>
              <a:gd name="connsiteY1" fmla="*/ 6350 h 144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975100" h="14478">
                <a:moveTo>
                  <a:pt x="6350" y="6350"/>
                </a:moveTo>
                <a:lnTo>
                  <a:pt x="3968750" y="6350"/>
                </a:lnTo>
              </a:path>
            </a:pathLst>
          </a:custGeom>
          <a:ln w="12700">
            <a:solidFill>
              <a:srgbClr val="d8e8f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304800"/>
            <a:ext cx="57150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							</a:tabLst>
            </a:pP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Primary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sclerosing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cholangitis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57200" y="1384300"/>
            <a:ext cx="3797300" cy="415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Etiology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							</a:tabLst>
            </a:pPr>
            <a:r>
              <a:rPr lang="en-US" altLang="zh-CN" sz="1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Sex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predilection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Symptoms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signs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Laboratory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findings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Important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pathologic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findings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before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cirrhosis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develops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724400" y="1320800"/>
            <a:ext cx="3670300" cy="441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Unknown,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possibly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autoimmune;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50-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70%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associated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inflammatory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bowel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disease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Female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male: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1:2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Same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secondary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biliary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cirrhosis;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insidious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onset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Same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secondary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biliary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cirrhosis,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elevated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serum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IgM,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hypergammaglobulinemia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Periductal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portal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tract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fibrosis,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segmental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stenosis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extrahepatic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intrahepatic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bile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ducts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124200" y="5029200"/>
            <a:ext cx="3159887" cy="646328"/>
          </a:xfrm>
          <a:custGeom>
            <a:avLst/>
            <a:gdLst>
              <a:gd name="connsiteX0" fmla="*/ 0 w 3159887"/>
              <a:gd name="connsiteY0" fmla="*/ 646328 h 646328"/>
              <a:gd name="connsiteX1" fmla="*/ 3159887 w 3159887"/>
              <a:gd name="connsiteY1" fmla="*/ 646328 h 646328"/>
              <a:gd name="connsiteX2" fmla="*/ 3159887 w 3159887"/>
              <a:gd name="connsiteY2" fmla="*/ 0 h 646328"/>
              <a:gd name="connsiteX3" fmla="*/ 0 w 3159887"/>
              <a:gd name="connsiteY3" fmla="*/ 0 h 646328"/>
              <a:gd name="connsiteX4" fmla="*/ 0 w 3159887"/>
              <a:gd name="connsiteY4" fmla="*/ 646328 h 6463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159887" h="646328">
                <a:moveTo>
                  <a:pt x="0" y="646328"/>
                </a:moveTo>
                <a:lnTo>
                  <a:pt x="3159887" y="646328"/>
                </a:lnTo>
                <a:lnTo>
                  <a:pt x="3159887" y="0"/>
                </a:lnTo>
                <a:lnTo>
                  <a:pt x="0" y="0"/>
                </a:lnTo>
                <a:lnTo>
                  <a:pt x="0" y="646328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117850" y="5022850"/>
            <a:ext cx="3172587" cy="659028"/>
          </a:xfrm>
          <a:custGeom>
            <a:avLst/>
            <a:gdLst>
              <a:gd name="connsiteX0" fmla="*/ 6350 w 3172587"/>
              <a:gd name="connsiteY0" fmla="*/ 652678 h 659028"/>
              <a:gd name="connsiteX1" fmla="*/ 3166237 w 3172587"/>
              <a:gd name="connsiteY1" fmla="*/ 652678 h 659028"/>
              <a:gd name="connsiteX2" fmla="*/ 3166237 w 3172587"/>
              <a:gd name="connsiteY2" fmla="*/ 6350 h 659028"/>
              <a:gd name="connsiteX3" fmla="*/ 6350 w 3172587"/>
              <a:gd name="connsiteY3" fmla="*/ 6350 h 659028"/>
              <a:gd name="connsiteX4" fmla="*/ 6350 w 3172587"/>
              <a:gd name="connsiteY4" fmla="*/ 652678 h 6590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172587" h="659028">
                <a:moveTo>
                  <a:pt x="6350" y="652678"/>
                </a:moveTo>
                <a:lnTo>
                  <a:pt x="3166237" y="652678"/>
                </a:lnTo>
                <a:lnTo>
                  <a:pt x="3166237" y="6350"/>
                </a:lnTo>
                <a:lnTo>
                  <a:pt x="6350" y="6350"/>
                </a:lnTo>
                <a:lnTo>
                  <a:pt x="6350" y="65267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2300" y="1828800"/>
            <a:ext cx="5956300" cy="3898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003300" y="762000"/>
            <a:ext cx="63500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Primary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sclerosing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cholangitis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213100" y="5143500"/>
            <a:ext cx="29337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6604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Periductal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portal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tract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fibrosis</a:t>
            </a:r>
          </a:p>
          <a:p>
            <a:pPr>
              <a:lnSpc>
                <a:spcPts val="2100"/>
              </a:lnSpc>
              <a:tabLst>
                <a:tab pos="660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(onion-skin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fibrosis)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8963" y="63372"/>
            <a:ext cx="9026108" cy="6704932"/>
          </a:xfrm>
          <a:custGeom>
            <a:avLst/>
            <a:gdLst>
              <a:gd name="connsiteX0" fmla="*/ 6350 w 9026108"/>
              <a:gd name="connsiteY0" fmla="*/ 336296 h 6704932"/>
              <a:gd name="connsiteX1" fmla="*/ 336209 w 9026108"/>
              <a:gd name="connsiteY1" fmla="*/ 6350 h 6704932"/>
              <a:gd name="connsiteX2" fmla="*/ 8689812 w 9026108"/>
              <a:gd name="connsiteY2" fmla="*/ 6350 h 6704932"/>
              <a:gd name="connsiteX3" fmla="*/ 9019758 w 9026108"/>
              <a:gd name="connsiteY3" fmla="*/ 336296 h 6704932"/>
              <a:gd name="connsiteX4" fmla="*/ 9019758 w 9026108"/>
              <a:gd name="connsiteY4" fmla="*/ 6368720 h 6704932"/>
              <a:gd name="connsiteX5" fmla="*/ 8689812 w 9026108"/>
              <a:gd name="connsiteY5" fmla="*/ 6698582 h 6704932"/>
              <a:gd name="connsiteX6" fmla="*/ 336209 w 9026108"/>
              <a:gd name="connsiteY6" fmla="*/ 6698582 h 6704932"/>
              <a:gd name="connsiteX7" fmla="*/ 6350 w 9026108"/>
              <a:gd name="connsiteY7" fmla="*/ 6368720 h 6704932"/>
              <a:gd name="connsiteX8" fmla="*/ 6350 w 9026108"/>
              <a:gd name="connsiteY8" fmla="*/ 336296 h 67049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108" h="6704932">
                <a:moveTo>
                  <a:pt x="6350" y="336296"/>
                </a:moveTo>
                <a:cubicBezTo>
                  <a:pt x="6350" y="154051"/>
                  <a:pt x="154028" y="6350"/>
                  <a:pt x="336209" y="6350"/>
                </a:cubicBezTo>
                <a:lnTo>
                  <a:pt x="8689812" y="6350"/>
                </a:lnTo>
                <a:cubicBezTo>
                  <a:pt x="8872057" y="6350"/>
                  <a:pt x="9019758" y="154051"/>
                  <a:pt x="9019758" y="336296"/>
                </a:cubicBezTo>
                <a:lnTo>
                  <a:pt x="9019758" y="6368720"/>
                </a:lnTo>
                <a:cubicBezTo>
                  <a:pt x="9019758" y="6550901"/>
                  <a:pt x="8872057" y="6698582"/>
                  <a:pt x="8689812" y="6698582"/>
                </a:cubicBezTo>
                <a:lnTo>
                  <a:pt x="336209" y="6698582"/>
                </a:lnTo>
                <a:cubicBezTo>
                  <a:pt x="154028" y="6698582"/>
                  <a:pt x="6350" y="6550901"/>
                  <a:pt x="6350" y="6368720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2931" y="1449324"/>
            <a:ext cx="9021572" cy="1527302"/>
          </a:xfrm>
          <a:custGeom>
            <a:avLst/>
            <a:gdLst>
              <a:gd name="connsiteX0" fmla="*/ 0 w 9021572"/>
              <a:gd name="connsiteY0" fmla="*/ 1527302 h 1527302"/>
              <a:gd name="connsiteX1" fmla="*/ 9021572 w 9021572"/>
              <a:gd name="connsiteY1" fmla="*/ 1527302 h 1527302"/>
              <a:gd name="connsiteX2" fmla="*/ 9021572 w 9021572"/>
              <a:gd name="connsiteY2" fmla="*/ 0 h 1527302"/>
              <a:gd name="connsiteX3" fmla="*/ 0 w 9021572"/>
              <a:gd name="connsiteY3" fmla="*/ 0 h 1527302"/>
              <a:gd name="connsiteX4" fmla="*/ 0 w 9021572"/>
              <a:gd name="connsiteY4" fmla="*/ 1527302 h 15273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21572" h="1527302">
                <a:moveTo>
                  <a:pt x="0" y="1527302"/>
                </a:moveTo>
                <a:lnTo>
                  <a:pt x="9021572" y="1527302"/>
                </a:lnTo>
                <a:lnTo>
                  <a:pt x="9021572" y="0"/>
                </a:lnTo>
                <a:lnTo>
                  <a:pt x="0" y="0"/>
                </a:lnTo>
                <a:lnTo>
                  <a:pt x="0" y="1527302"/>
                </a:lnTo>
              </a:path>
            </a:pathLst>
          </a:custGeom>
          <a:solidFill>
            <a:srgbClr val="d3481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2931" y="1396688"/>
            <a:ext cx="9021572" cy="120580"/>
          </a:xfrm>
          <a:custGeom>
            <a:avLst/>
            <a:gdLst>
              <a:gd name="connsiteX0" fmla="*/ 0 w 9021572"/>
              <a:gd name="connsiteY0" fmla="*/ 120580 h 120580"/>
              <a:gd name="connsiteX1" fmla="*/ 9021572 w 9021572"/>
              <a:gd name="connsiteY1" fmla="*/ 120580 h 120580"/>
              <a:gd name="connsiteX2" fmla="*/ 9021572 w 9021572"/>
              <a:gd name="connsiteY2" fmla="*/ 0 h 120580"/>
              <a:gd name="connsiteX3" fmla="*/ 0 w 9021572"/>
              <a:gd name="connsiteY3" fmla="*/ 0 h 120580"/>
              <a:gd name="connsiteX4" fmla="*/ 0 w 9021572"/>
              <a:gd name="connsiteY4" fmla="*/ 120580 h 1205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21572" h="120580">
                <a:moveTo>
                  <a:pt x="0" y="120580"/>
                </a:moveTo>
                <a:lnTo>
                  <a:pt x="9021572" y="120580"/>
                </a:lnTo>
                <a:lnTo>
                  <a:pt x="9021572" y="0"/>
                </a:lnTo>
                <a:lnTo>
                  <a:pt x="0" y="0"/>
                </a:lnTo>
                <a:lnTo>
                  <a:pt x="0" y="120580"/>
                </a:lnTo>
              </a:path>
            </a:pathLst>
          </a:custGeom>
          <a:solidFill>
            <a:srgbClr val="e6b1a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2931" y="2976711"/>
            <a:ext cx="9021572" cy="110531"/>
          </a:xfrm>
          <a:custGeom>
            <a:avLst/>
            <a:gdLst>
              <a:gd name="connsiteX0" fmla="*/ 0 w 9021572"/>
              <a:gd name="connsiteY0" fmla="*/ 110531 h 110531"/>
              <a:gd name="connsiteX1" fmla="*/ 9021572 w 9021572"/>
              <a:gd name="connsiteY1" fmla="*/ 110531 h 110531"/>
              <a:gd name="connsiteX2" fmla="*/ 9021572 w 9021572"/>
              <a:gd name="connsiteY2" fmla="*/ 0 h 110531"/>
              <a:gd name="connsiteX3" fmla="*/ 0 w 9021572"/>
              <a:gd name="connsiteY3" fmla="*/ 0 h 110531"/>
              <a:gd name="connsiteX4" fmla="*/ 0 w 9021572"/>
              <a:gd name="connsiteY4" fmla="*/ 110531 h 1105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21572" h="110531">
                <a:moveTo>
                  <a:pt x="0" y="110531"/>
                </a:moveTo>
                <a:lnTo>
                  <a:pt x="9021572" y="110531"/>
                </a:lnTo>
                <a:lnTo>
                  <a:pt x="9021572" y="0"/>
                </a:lnTo>
                <a:lnTo>
                  <a:pt x="0" y="0"/>
                </a:lnTo>
                <a:lnTo>
                  <a:pt x="0" y="110531"/>
                </a:lnTo>
              </a:path>
            </a:pathLst>
          </a:custGeom>
          <a:solidFill>
            <a:srgbClr val="91848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" y="63500"/>
            <a:ext cx="9042400" cy="6705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794000" y="3632200"/>
            <a:ext cx="368300" cy="64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040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1.</a:t>
            </a:r>
          </a:p>
          <a:p>
            <a:pPr>
              <a:lnSpc>
                <a:spcPts val="29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2.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378200" y="3594100"/>
            <a:ext cx="2806700" cy="698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                <a:tab pos="1143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696464"/>
                </a:solidFill>
                <a:latin typeface="Perpetua" pitchFamily="18" charset="0"/>
                <a:cs typeface="Perpetua" pitchFamily="18" charset="0"/>
              </a:rPr>
              <a:t>Steatosis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96464"/>
                </a:solidFill>
                <a:latin typeface="Perpetua" pitchFamily="18" charset="0"/>
                <a:cs typeface="Perpetua" pitchFamily="18" charset="0"/>
              </a:rPr>
              <a:t>(fatty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96464"/>
                </a:solidFill>
                <a:latin typeface="Perpetua" pitchFamily="18" charset="0"/>
                <a:cs typeface="Perpetua" pitchFamily="18" charset="0"/>
              </a:rPr>
              <a:t>change)</a:t>
            </a:r>
          </a:p>
          <a:p>
            <a:pPr>
              <a:lnSpc>
                <a:spcPts val="2900"/>
              </a:lnSpc>
              <a:tabLst>
                <a:tab pos="114300" algn="l"/>
              </a:tabLst>
            </a:pPr>
            <a:r>
              <a:rPr lang="en-US" altLang="zh-CN" sz="2400" dirty="0" smtClean="0">
                <a:solidFill>
                  <a:srgbClr val="696464"/>
                </a:solidFill>
                <a:latin typeface="Perpetua" pitchFamily="18" charset="0"/>
                <a:cs typeface="Perpetua" pitchFamily="18" charset="0"/>
              </a:rPr>
              <a:t>Hepatitis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96464"/>
                </a:solidFill>
                <a:latin typeface="Perpetua" pitchFamily="18" charset="0"/>
                <a:cs typeface="Perpetua" pitchFamily="18" charset="0"/>
              </a:rPr>
              <a:t>(steatohepatitis)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810000" y="4356100"/>
            <a:ext cx="1905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42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3.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318000" y="4318000"/>
            <a:ext cx="8382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2" dirty="0" smtClean="0">
                <a:solidFill>
                  <a:srgbClr val="696464"/>
                </a:solidFill>
                <a:latin typeface="Perpetua" pitchFamily="18" charset="0"/>
                <a:cs typeface="Perpetua" pitchFamily="18" charset="0"/>
              </a:rPr>
              <a:t>Fibrosis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222500" y="1993900"/>
            <a:ext cx="4686300" cy="160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1435100" algn="l"/>
              </a:tabLst>
            </a:pPr>
            <a:r>
              <a:rPr lang="en-US" altLang="zh-CN" sz="3996" dirty="0" smtClean="0">
                <a:solidFill>
                  <a:srgbClr val="ffffff"/>
                </a:solidFill>
                <a:latin typeface="Franklin Gothic Book" pitchFamily="18" charset="0"/>
                <a:cs typeface="Franklin Gothic Book" pitchFamily="18" charset="0"/>
              </a:rPr>
              <a:t>Alcoholic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Franklin Gothic Book" pitchFamily="18" charset="0"/>
                <a:cs typeface="Franklin Gothic Book" pitchFamily="18" charset="0"/>
              </a:rPr>
              <a:t>liver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ffffff"/>
                </a:solidFill>
                <a:latin typeface="Franklin Gothic Book" pitchFamily="18" charset="0"/>
                <a:cs typeface="Franklin Gothic Book" pitchFamily="18" charset="0"/>
              </a:rPr>
              <a:t>disease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14351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696464"/>
                </a:solidFill>
                <a:latin typeface="Perpetua" pitchFamily="18" charset="0"/>
                <a:cs typeface="Perpetua" pitchFamily="18" charset="0"/>
              </a:rPr>
              <a:t>Three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96464"/>
                </a:solidFill>
                <a:latin typeface="Perpetua" pitchFamily="18" charset="0"/>
                <a:cs typeface="Perpetua" pitchFamily="18" charset="0"/>
              </a:rPr>
              <a:t>features: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1206500"/>
            <a:ext cx="8712200" cy="5511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003300" y="635000"/>
            <a:ext cx="46863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Alcoholic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liver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disease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2100"/>
            <a:ext cx="89916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1587500"/>
            <a:ext cx="8928100" cy="4749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003300" y="762000"/>
            <a:ext cx="46863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Alcoholic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liver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disease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371600" y="5334000"/>
            <a:ext cx="2531491" cy="369328"/>
          </a:xfrm>
          <a:custGeom>
            <a:avLst/>
            <a:gdLst>
              <a:gd name="connsiteX0" fmla="*/ 0 w 2531491"/>
              <a:gd name="connsiteY0" fmla="*/ 369328 h 369328"/>
              <a:gd name="connsiteX1" fmla="*/ 2531490 w 2531491"/>
              <a:gd name="connsiteY1" fmla="*/ 369328 h 369328"/>
              <a:gd name="connsiteX2" fmla="*/ 2531490 w 2531491"/>
              <a:gd name="connsiteY2" fmla="*/ 0 h 369328"/>
              <a:gd name="connsiteX3" fmla="*/ 0 w 2531491"/>
              <a:gd name="connsiteY3" fmla="*/ 0 h 369328"/>
              <a:gd name="connsiteX4" fmla="*/ 0 w 2531491"/>
              <a:gd name="connsiteY4" fmla="*/ 369328 h 3693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531491" h="369328">
                <a:moveTo>
                  <a:pt x="0" y="369328"/>
                </a:moveTo>
                <a:lnTo>
                  <a:pt x="2531490" y="369328"/>
                </a:lnTo>
                <a:lnTo>
                  <a:pt x="2531490" y="0"/>
                </a:lnTo>
                <a:lnTo>
                  <a:pt x="0" y="0"/>
                </a:lnTo>
                <a:lnTo>
                  <a:pt x="0" y="369328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365250" y="5327650"/>
            <a:ext cx="2544191" cy="382028"/>
          </a:xfrm>
          <a:custGeom>
            <a:avLst/>
            <a:gdLst>
              <a:gd name="connsiteX0" fmla="*/ 6350 w 2544191"/>
              <a:gd name="connsiteY0" fmla="*/ 375678 h 382028"/>
              <a:gd name="connsiteX1" fmla="*/ 2537840 w 2544191"/>
              <a:gd name="connsiteY1" fmla="*/ 375678 h 382028"/>
              <a:gd name="connsiteX2" fmla="*/ 2537840 w 2544191"/>
              <a:gd name="connsiteY2" fmla="*/ 6350 h 382028"/>
              <a:gd name="connsiteX3" fmla="*/ 6350 w 2544191"/>
              <a:gd name="connsiteY3" fmla="*/ 6350 h 382028"/>
              <a:gd name="connsiteX4" fmla="*/ 6350 w 2544191"/>
              <a:gd name="connsiteY4" fmla="*/ 375678 h 3820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544191" h="382028">
                <a:moveTo>
                  <a:pt x="6350" y="375678"/>
                </a:moveTo>
                <a:lnTo>
                  <a:pt x="2537840" y="375678"/>
                </a:lnTo>
                <a:lnTo>
                  <a:pt x="2537840" y="6350"/>
                </a:lnTo>
                <a:lnTo>
                  <a:pt x="6350" y="6350"/>
                </a:lnTo>
                <a:lnTo>
                  <a:pt x="6350" y="37567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d3481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038600" y="1676387"/>
            <a:ext cx="2441702" cy="369328"/>
          </a:xfrm>
          <a:custGeom>
            <a:avLst/>
            <a:gdLst>
              <a:gd name="connsiteX0" fmla="*/ 0 w 2441702"/>
              <a:gd name="connsiteY0" fmla="*/ 369328 h 369328"/>
              <a:gd name="connsiteX1" fmla="*/ 2441702 w 2441702"/>
              <a:gd name="connsiteY1" fmla="*/ 369328 h 369328"/>
              <a:gd name="connsiteX2" fmla="*/ 2441702 w 2441702"/>
              <a:gd name="connsiteY2" fmla="*/ 0 h 369328"/>
              <a:gd name="connsiteX3" fmla="*/ 0 w 2441702"/>
              <a:gd name="connsiteY3" fmla="*/ 0 h 369328"/>
              <a:gd name="connsiteX4" fmla="*/ 0 w 2441702"/>
              <a:gd name="connsiteY4" fmla="*/ 369328 h 3693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41702" h="369328">
                <a:moveTo>
                  <a:pt x="0" y="369328"/>
                </a:moveTo>
                <a:lnTo>
                  <a:pt x="2441702" y="369328"/>
                </a:lnTo>
                <a:lnTo>
                  <a:pt x="2441702" y="0"/>
                </a:lnTo>
                <a:lnTo>
                  <a:pt x="0" y="0"/>
                </a:lnTo>
                <a:lnTo>
                  <a:pt x="0" y="369328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032250" y="1670037"/>
            <a:ext cx="2454402" cy="382028"/>
          </a:xfrm>
          <a:custGeom>
            <a:avLst/>
            <a:gdLst>
              <a:gd name="connsiteX0" fmla="*/ 6350 w 2454402"/>
              <a:gd name="connsiteY0" fmla="*/ 375678 h 382028"/>
              <a:gd name="connsiteX1" fmla="*/ 2448052 w 2454402"/>
              <a:gd name="connsiteY1" fmla="*/ 375678 h 382028"/>
              <a:gd name="connsiteX2" fmla="*/ 2448052 w 2454402"/>
              <a:gd name="connsiteY2" fmla="*/ 6350 h 382028"/>
              <a:gd name="connsiteX3" fmla="*/ 6350 w 2454402"/>
              <a:gd name="connsiteY3" fmla="*/ 6350 h 382028"/>
              <a:gd name="connsiteX4" fmla="*/ 6350 w 2454402"/>
              <a:gd name="connsiteY4" fmla="*/ 375678 h 3820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54402" h="382028">
                <a:moveTo>
                  <a:pt x="6350" y="375678"/>
                </a:moveTo>
                <a:lnTo>
                  <a:pt x="2448052" y="375678"/>
                </a:lnTo>
                <a:lnTo>
                  <a:pt x="2448052" y="6350"/>
                </a:lnTo>
                <a:lnTo>
                  <a:pt x="6350" y="6350"/>
                </a:lnTo>
                <a:lnTo>
                  <a:pt x="6350" y="37567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80302" y="2743187"/>
            <a:ext cx="2659761" cy="369328"/>
          </a:xfrm>
          <a:custGeom>
            <a:avLst/>
            <a:gdLst>
              <a:gd name="connsiteX0" fmla="*/ 0 w 2659761"/>
              <a:gd name="connsiteY0" fmla="*/ 369328 h 369328"/>
              <a:gd name="connsiteX1" fmla="*/ 2659761 w 2659761"/>
              <a:gd name="connsiteY1" fmla="*/ 369328 h 369328"/>
              <a:gd name="connsiteX2" fmla="*/ 2659761 w 2659761"/>
              <a:gd name="connsiteY2" fmla="*/ 0 h 369328"/>
              <a:gd name="connsiteX3" fmla="*/ 0 w 2659761"/>
              <a:gd name="connsiteY3" fmla="*/ 0 h 369328"/>
              <a:gd name="connsiteX4" fmla="*/ 0 w 2659761"/>
              <a:gd name="connsiteY4" fmla="*/ 369328 h 3693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59761" h="369328">
                <a:moveTo>
                  <a:pt x="0" y="369328"/>
                </a:moveTo>
                <a:lnTo>
                  <a:pt x="2659761" y="369328"/>
                </a:lnTo>
                <a:lnTo>
                  <a:pt x="2659761" y="0"/>
                </a:lnTo>
                <a:lnTo>
                  <a:pt x="0" y="0"/>
                </a:lnTo>
                <a:lnTo>
                  <a:pt x="0" y="369328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73952" y="2736837"/>
            <a:ext cx="2672461" cy="382028"/>
          </a:xfrm>
          <a:custGeom>
            <a:avLst/>
            <a:gdLst>
              <a:gd name="connsiteX0" fmla="*/ 6350 w 2672461"/>
              <a:gd name="connsiteY0" fmla="*/ 375678 h 382028"/>
              <a:gd name="connsiteX1" fmla="*/ 2666111 w 2672461"/>
              <a:gd name="connsiteY1" fmla="*/ 375678 h 382028"/>
              <a:gd name="connsiteX2" fmla="*/ 2666111 w 2672461"/>
              <a:gd name="connsiteY2" fmla="*/ 6350 h 382028"/>
              <a:gd name="connsiteX3" fmla="*/ 6350 w 2672461"/>
              <a:gd name="connsiteY3" fmla="*/ 6350 h 382028"/>
              <a:gd name="connsiteX4" fmla="*/ 6350 w 2672461"/>
              <a:gd name="connsiteY4" fmla="*/ 375678 h 3820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72461" h="382028">
                <a:moveTo>
                  <a:pt x="6350" y="375678"/>
                </a:moveTo>
                <a:lnTo>
                  <a:pt x="2666111" y="375678"/>
                </a:lnTo>
                <a:lnTo>
                  <a:pt x="2666111" y="6350"/>
                </a:lnTo>
                <a:lnTo>
                  <a:pt x="6350" y="6350"/>
                </a:lnTo>
                <a:lnTo>
                  <a:pt x="6350" y="37567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a28e6a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1422400"/>
            <a:ext cx="9004300" cy="4902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460500" y="5422900"/>
            <a:ext cx="23241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b="1" dirty="0" smtClean="0">
                <a:solidFill>
                  <a:srgbClr val="35493b"/>
                </a:solidFill>
                <a:latin typeface="Times New Roman" pitchFamily="18" charset="0"/>
                <a:cs typeface="Times New Roman" pitchFamily="18" charset="0"/>
              </a:rPr>
              <a:t>Neutrophil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35493b"/>
                </a:solidFill>
                <a:latin typeface="Times New Roman" pitchFamily="18" charset="0"/>
                <a:cs typeface="Times New Roman" pitchFamily="18" charset="0"/>
              </a:rPr>
              <a:t>infiltration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774700"/>
            <a:ext cx="5359400" cy="1219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3124200" algn="l"/>
              </a:tabLst>
            </a:pP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Alcoholic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liver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disease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3124200" algn="l"/>
              </a:tabLst>
            </a:pPr>
            <a:r>
              <a:rPr lang="en-US" altLang="zh-CN" dirty="0" smtClean="0"/>
              <a:t>	</a:t>
            </a:r>
            <a:r>
              <a:rPr lang="en-US" altLang="zh-CN" sz="1802" b="1" dirty="0" smtClean="0">
                <a:solidFill>
                  <a:srgbClr val="35493b"/>
                </a:solidFill>
                <a:latin typeface="Times New Roman" pitchFamily="18" charset="0"/>
                <a:cs typeface="Times New Roman" pitchFamily="18" charset="0"/>
              </a:rPr>
              <a:t>Mallory-Denk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35493b"/>
                </a:solidFill>
                <a:latin typeface="Times New Roman" pitchFamily="18" charset="0"/>
                <a:cs typeface="Times New Roman" pitchFamily="18" charset="0"/>
              </a:rPr>
              <a:t>bodies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565900" y="2832100"/>
            <a:ext cx="24511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b="1" dirty="0" smtClean="0">
                <a:solidFill>
                  <a:srgbClr val="35493b"/>
                </a:solidFill>
                <a:latin typeface="Times New Roman" pitchFamily="18" charset="0"/>
                <a:cs typeface="Times New Roman" pitchFamily="18" charset="0"/>
              </a:rPr>
              <a:t>Hepatocyte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35493b"/>
                </a:solidFill>
                <a:latin typeface="Times New Roman" pitchFamily="18" charset="0"/>
                <a:cs typeface="Times New Roman" pitchFamily="18" charset="0"/>
              </a:rPr>
              <a:t>ballooning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676400" y="5181587"/>
            <a:ext cx="2441702" cy="369328"/>
          </a:xfrm>
          <a:custGeom>
            <a:avLst/>
            <a:gdLst>
              <a:gd name="connsiteX0" fmla="*/ 0 w 2441702"/>
              <a:gd name="connsiteY0" fmla="*/ 369328 h 369328"/>
              <a:gd name="connsiteX1" fmla="*/ 2441702 w 2441702"/>
              <a:gd name="connsiteY1" fmla="*/ 369328 h 369328"/>
              <a:gd name="connsiteX2" fmla="*/ 2441702 w 2441702"/>
              <a:gd name="connsiteY2" fmla="*/ 0 h 369328"/>
              <a:gd name="connsiteX3" fmla="*/ 0 w 2441702"/>
              <a:gd name="connsiteY3" fmla="*/ 0 h 369328"/>
              <a:gd name="connsiteX4" fmla="*/ 0 w 2441702"/>
              <a:gd name="connsiteY4" fmla="*/ 369328 h 3693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41702" h="369328">
                <a:moveTo>
                  <a:pt x="0" y="369328"/>
                </a:moveTo>
                <a:lnTo>
                  <a:pt x="2441702" y="369328"/>
                </a:lnTo>
                <a:lnTo>
                  <a:pt x="2441702" y="0"/>
                </a:lnTo>
                <a:lnTo>
                  <a:pt x="0" y="0"/>
                </a:lnTo>
                <a:lnTo>
                  <a:pt x="0" y="369328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670050" y="5175237"/>
            <a:ext cx="2454402" cy="382028"/>
          </a:xfrm>
          <a:custGeom>
            <a:avLst/>
            <a:gdLst>
              <a:gd name="connsiteX0" fmla="*/ 6350 w 2454402"/>
              <a:gd name="connsiteY0" fmla="*/ 375678 h 382028"/>
              <a:gd name="connsiteX1" fmla="*/ 2448052 w 2454402"/>
              <a:gd name="connsiteY1" fmla="*/ 375678 h 382028"/>
              <a:gd name="connsiteX2" fmla="*/ 2448052 w 2454402"/>
              <a:gd name="connsiteY2" fmla="*/ 6350 h 382028"/>
              <a:gd name="connsiteX3" fmla="*/ 6350 w 2454402"/>
              <a:gd name="connsiteY3" fmla="*/ 6350 h 382028"/>
              <a:gd name="connsiteX4" fmla="*/ 6350 w 2454402"/>
              <a:gd name="connsiteY4" fmla="*/ 375678 h 3820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54402" h="382028">
                <a:moveTo>
                  <a:pt x="6350" y="375678"/>
                </a:moveTo>
                <a:lnTo>
                  <a:pt x="2448052" y="375678"/>
                </a:lnTo>
                <a:lnTo>
                  <a:pt x="2448052" y="6350"/>
                </a:lnTo>
                <a:lnTo>
                  <a:pt x="6350" y="6350"/>
                </a:lnTo>
                <a:lnTo>
                  <a:pt x="6350" y="37567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b2d1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700" y="1892300"/>
            <a:ext cx="7188200" cy="4521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003300" y="762000"/>
            <a:ext cx="46863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Alcoholic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liver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disease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765300" y="5270500"/>
            <a:ext cx="22352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b="1" dirty="0" smtClean="0">
                <a:solidFill>
                  <a:srgbClr val="35493b"/>
                </a:solidFill>
                <a:latin typeface="Times New Roman" pitchFamily="18" charset="0"/>
                <a:cs typeface="Times New Roman" pitchFamily="18" charset="0"/>
              </a:rPr>
              <a:t>Mallory-Denk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35493b"/>
                </a:solidFill>
                <a:latin typeface="Times New Roman" pitchFamily="18" charset="0"/>
                <a:cs typeface="Times New Roman" pitchFamily="18" charset="0"/>
              </a:rPr>
              <a:t>bodies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38200" y="6019800"/>
            <a:ext cx="6241288" cy="369328"/>
          </a:xfrm>
          <a:custGeom>
            <a:avLst/>
            <a:gdLst>
              <a:gd name="connsiteX0" fmla="*/ 0 w 6241288"/>
              <a:gd name="connsiteY0" fmla="*/ 369328 h 369328"/>
              <a:gd name="connsiteX1" fmla="*/ 6241288 w 6241288"/>
              <a:gd name="connsiteY1" fmla="*/ 369328 h 369328"/>
              <a:gd name="connsiteX2" fmla="*/ 6241288 w 6241288"/>
              <a:gd name="connsiteY2" fmla="*/ 0 h 369328"/>
              <a:gd name="connsiteX3" fmla="*/ 0 w 6241288"/>
              <a:gd name="connsiteY3" fmla="*/ 0 h 369328"/>
              <a:gd name="connsiteX4" fmla="*/ 0 w 6241288"/>
              <a:gd name="connsiteY4" fmla="*/ 369328 h 3693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241288" h="369328">
                <a:moveTo>
                  <a:pt x="0" y="369328"/>
                </a:moveTo>
                <a:lnTo>
                  <a:pt x="6241288" y="369328"/>
                </a:lnTo>
                <a:lnTo>
                  <a:pt x="6241288" y="0"/>
                </a:lnTo>
                <a:lnTo>
                  <a:pt x="0" y="0"/>
                </a:lnTo>
                <a:lnTo>
                  <a:pt x="0" y="369328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31850" y="6013450"/>
            <a:ext cx="6253988" cy="382028"/>
          </a:xfrm>
          <a:custGeom>
            <a:avLst/>
            <a:gdLst>
              <a:gd name="connsiteX0" fmla="*/ 6350 w 6253988"/>
              <a:gd name="connsiteY0" fmla="*/ 375678 h 382028"/>
              <a:gd name="connsiteX1" fmla="*/ 6247638 w 6253988"/>
              <a:gd name="connsiteY1" fmla="*/ 375678 h 382028"/>
              <a:gd name="connsiteX2" fmla="*/ 6247638 w 6253988"/>
              <a:gd name="connsiteY2" fmla="*/ 6350 h 382028"/>
              <a:gd name="connsiteX3" fmla="*/ 6350 w 6253988"/>
              <a:gd name="connsiteY3" fmla="*/ 6350 h 382028"/>
              <a:gd name="connsiteX4" fmla="*/ 6350 w 6253988"/>
              <a:gd name="connsiteY4" fmla="*/ 375678 h 3820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253988" h="382028">
                <a:moveTo>
                  <a:pt x="6350" y="375678"/>
                </a:moveTo>
                <a:lnTo>
                  <a:pt x="6247638" y="375678"/>
                </a:lnTo>
                <a:lnTo>
                  <a:pt x="6247638" y="6350"/>
                </a:lnTo>
                <a:lnTo>
                  <a:pt x="6350" y="6350"/>
                </a:lnTo>
                <a:lnTo>
                  <a:pt x="6350" y="37567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18485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300" y="1358900"/>
            <a:ext cx="8636000" cy="5435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679700" y="241300"/>
            <a:ext cx="4216400" cy="1054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1270000" algn="l"/>
              </a:tabLst>
            </a:pPr>
            <a:r>
              <a:rPr lang="en-US" altLang="zh-CN" sz="3600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Alcoholic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liver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disease</a:t>
            </a:r>
          </a:p>
          <a:p>
            <a:pPr>
              <a:lnSpc>
                <a:spcPts val="4300"/>
              </a:lnSpc>
              <a:tabLst>
                <a:tab pos="1270000" algn="l"/>
              </a:tabLst>
            </a:pPr>
            <a:r>
              <a:rPr lang="en-US" altLang="zh-CN" dirty="0" smtClean="0"/>
              <a:t>	</a:t>
            </a:r>
            <a:r>
              <a:rPr lang="en-US" altLang="zh-CN" sz="3600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Cirrhosis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27100" y="6083300"/>
            <a:ext cx="58547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diffuse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nodules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varying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sizes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entrapped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blue-staining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fibrous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tissue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762000"/>
            <a:ext cx="46863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Alcoholic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liver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disease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1524000"/>
            <a:ext cx="3111500" cy="83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208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causes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death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are:</a:t>
            </a:r>
          </a:p>
          <a:p>
            <a:pPr>
              <a:lnSpc>
                <a:spcPts val="3700"/>
              </a:lnSpc>
              <a:tabLst>
							</a:tabLst>
            </a:pPr>
            <a:r>
              <a:rPr lang="en-US" altLang="zh-CN" sz="2208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Hepatic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failure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463800"/>
            <a:ext cx="4584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208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Massive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gastrointestinal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hemorrhage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933700"/>
            <a:ext cx="68834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210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Intercurrent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infection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(to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which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affected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individuals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are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70000" y="3327400"/>
            <a:ext cx="15113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predisposed)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3797300"/>
            <a:ext cx="29845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208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Hepatorenal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syndrome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4267200"/>
            <a:ext cx="55372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							</a:tabLst>
            </a:pPr>
            <a:r>
              <a:rPr lang="en-US" altLang="zh-CN" sz="2210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Hepatocellular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carcinoma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(3%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–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6%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cases)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850900"/>
            <a:ext cx="7518400" cy="322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266700" algn="l"/>
                <a:tab pos="317500" algn="l"/>
              </a:tabLst>
            </a:pP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Cirrhosis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266700" algn="l"/>
                <a:tab pos="317500" algn="l"/>
              </a:tabLst>
            </a:pPr>
            <a:r>
              <a:rPr lang="en-US" altLang="zh-CN" sz="2040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Cirrhosis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refers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diffuse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transformation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liver</a:t>
            </a:r>
          </a:p>
          <a:p>
            <a:pPr>
              <a:lnSpc>
                <a:spcPts val="2500"/>
              </a:lnSpc>
              <a:tabLst>
                <a:tab pos="266700" algn="l"/>
                <a:tab pos="3175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regenerative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parenchymal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nodules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surrounded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by</a:t>
            </a:r>
          </a:p>
          <a:p>
            <a:pPr>
              <a:lnSpc>
                <a:spcPts val="2500"/>
              </a:lnSpc>
              <a:tabLst>
                <a:tab pos="266700" algn="l"/>
                <a:tab pos="3175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fibrous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bands</a:t>
            </a:r>
          </a:p>
          <a:p>
            <a:pPr>
              <a:lnSpc>
                <a:spcPts val="3100"/>
              </a:lnSpc>
              <a:tabLst>
                <a:tab pos="266700" algn="l"/>
                <a:tab pos="317500" algn="l"/>
              </a:tabLst>
            </a:pPr>
            <a:r>
              <a:rPr lang="en-US" altLang="zh-CN" sz="2040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among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top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10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causes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death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Western</a:t>
            </a:r>
          </a:p>
          <a:p>
            <a:pPr>
              <a:lnSpc>
                <a:spcPts val="2500"/>
              </a:lnSpc>
              <a:tabLst>
                <a:tab pos="266700" algn="l"/>
                <a:tab pos="317500" algn="l"/>
              </a:tabLst>
            </a:pPr>
            <a:r>
              <a:rPr lang="en-US" altLang="zh-CN" dirty="0" smtClean="0"/>
              <a:t>	</a:t>
            </a:r>
            <a:r>
              <a:rPr lang="en-US" altLang="zh-CN" sz="24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world.</a:t>
            </a:r>
          </a:p>
          <a:p>
            <a:pPr>
              <a:lnSpc>
                <a:spcPts val="3100"/>
              </a:lnSpc>
              <a:tabLst>
                <a:tab pos="266700" algn="l"/>
                <a:tab pos="317500" algn="l"/>
              </a:tabLst>
            </a:pPr>
            <a:r>
              <a:rPr lang="en-US" altLang="zh-CN" sz="2040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end-stage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chronic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liver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disease</a:t>
            </a:r>
          </a:p>
          <a:p>
            <a:pPr>
              <a:lnSpc>
                <a:spcPts val="2700"/>
              </a:lnSpc>
              <a:tabLst>
                <a:tab pos="266700" algn="l"/>
                <a:tab pos="317500" algn="l"/>
              </a:tabLst>
            </a:pPr>
            <a:r>
              <a:rPr lang="en-US" altLang="zh-CN" dirty="0" smtClean="0"/>
              <a:t>		</a:t>
            </a:r>
            <a:r>
              <a:rPr lang="en-US" altLang="zh-CN" sz="1871" dirty="0" smtClean="0">
                <a:solidFill>
                  <a:srgbClr val="9b2d1f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chief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worldwide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causes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are: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600200" y="4051300"/>
            <a:ext cx="2032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1704" b="1" dirty="0" smtClean="0">
                <a:solidFill>
                  <a:srgbClr val="e6b1ab"/>
                </a:solidFill>
                <a:latin typeface="Perpetua" pitchFamily="18" charset="0"/>
                <a:cs typeface="Perpetua" pitchFamily="18" charset="0"/>
              </a:rPr>
              <a:t>I.</a:t>
            </a:r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1704" b="1" dirty="0" smtClean="0">
                <a:solidFill>
                  <a:srgbClr val="e6b1ab"/>
                </a:solidFill>
                <a:latin typeface="Perpetua" pitchFamily="18" charset="0"/>
                <a:cs typeface="Perpetua" pitchFamily="18" charset="0"/>
              </a:rPr>
              <a:t>II.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171700" y="4025900"/>
            <a:ext cx="14859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alcohol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abuse</a:t>
            </a:r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viral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hepatitis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70000" y="4686300"/>
            <a:ext cx="25908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1704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Other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causes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include: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600200" y="5054600"/>
            <a:ext cx="1524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1704" b="1" dirty="0" smtClean="0">
                <a:solidFill>
                  <a:srgbClr val="e6b1ab"/>
                </a:solidFill>
                <a:latin typeface="Perpetua" pitchFamily="18" charset="0"/>
                <a:cs typeface="Perpetua" pitchFamily="18" charset="0"/>
              </a:rPr>
              <a:t>1.</a:t>
            </a:r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1704" b="1" dirty="0" smtClean="0">
                <a:solidFill>
                  <a:srgbClr val="e6b1ab"/>
                </a:solidFill>
                <a:latin typeface="Perpetua" pitchFamily="18" charset="0"/>
                <a:cs typeface="Perpetua" pitchFamily="18" charset="0"/>
              </a:rPr>
              <a:t>2.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108200" y="5029200"/>
            <a:ext cx="15240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biliary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disease</a:t>
            </a:r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iron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overload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762000"/>
            <a:ext cx="18669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Cirrhosis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1536700"/>
            <a:ext cx="7200900" cy="952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203200" algn="l"/>
              </a:tabLst>
            </a:pPr>
            <a:r>
              <a:rPr lang="en-US" altLang="zh-CN" dirty="0" smtClean="0"/>
              <a:t>	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Cirrhosis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defined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by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three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characteristics</a:t>
            </a:r>
          </a:p>
          <a:p>
            <a:pPr>
              <a:lnSpc>
                <a:spcPts val="4200"/>
              </a:lnSpc>
              <a:tabLst>
                <a:tab pos="203200" algn="l"/>
              </a:tabLst>
            </a:pPr>
            <a:r>
              <a:rPr lang="en-US" altLang="zh-CN" sz="3000" b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1</a:t>
            </a:r>
            <a:r>
              <a:rPr lang="en-US" altLang="zh-CN" sz="3000" b="1" i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)Fibrosis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form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delicate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bands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70000" y="2514600"/>
            <a:ext cx="28702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broad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scars/septa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3111500"/>
            <a:ext cx="7543800" cy="2324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sz="3002" b="1" i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2)Nodules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containing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regenerating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hepatocytes</a:t>
            </a:r>
          </a:p>
          <a:p>
            <a:pPr>
              <a:lnSpc>
                <a:spcPts val="35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encircled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by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fibrosis,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with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diameters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varying</a:t>
            </a:r>
          </a:p>
          <a:p>
            <a:pPr>
              <a:lnSpc>
                <a:spcPts val="36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from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very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small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(&lt;3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mm,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micronodules)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</a:p>
          <a:p>
            <a:pPr>
              <a:lnSpc>
                <a:spcPts val="36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large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(several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centimeters,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macronodules)</a:t>
            </a:r>
          </a:p>
          <a:p>
            <a:pPr>
              <a:lnSpc>
                <a:spcPts val="4200"/>
              </a:lnSpc>
              <a:tabLst>
                <a:tab pos="266700" algn="l"/>
              </a:tabLst>
            </a:pPr>
            <a:r>
              <a:rPr lang="en-US" altLang="zh-CN" sz="3000" b="1" i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3)Disruption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i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i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i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architecture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i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i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i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entire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i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liver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4700" y="3187700"/>
            <a:ext cx="4762500" cy="3594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003300" y="406400"/>
            <a:ext cx="43561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3998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Features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of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cirrhosis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143000"/>
            <a:ext cx="7874000" cy="1320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                <a:tab pos="266700" algn="l"/>
              </a:tabLst>
            </a:pPr>
            <a:r>
              <a:rPr lang="en-US" altLang="zh-CN" sz="2040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i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Vascular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architecture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reorganized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parenchymal</a:t>
            </a:r>
          </a:p>
          <a:p>
            <a:pPr>
              <a:lnSpc>
                <a:spcPts val="25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damage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scarring,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formation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abnormal</a:t>
            </a:r>
          </a:p>
          <a:p>
            <a:pPr>
              <a:lnSpc>
                <a:spcPts val="25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4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interconnections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between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vascular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inflow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and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hepatic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vein</a:t>
            </a:r>
          </a:p>
          <a:p>
            <a:pPr>
              <a:lnSpc>
                <a:spcPts val="25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outflow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channels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2501900"/>
            <a:ext cx="7912100" cy="66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                <a:tab pos="266700" algn="l"/>
              </a:tabLst>
            </a:pPr>
            <a:r>
              <a:rPr lang="en-US" altLang="zh-CN" sz="2040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i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Fibrosis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key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feature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progressive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damage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d34817"/>
                </a:solidFill>
                <a:latin typeface="Perpetua" pitchFamily="18" charset="0"/>
                <a:cs typeface="Perpetua" pitchFamily="18" charset="0"/>
              </a:rPr>
              <a:t>liver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.</a:t>
            </a:r>
          </a:p>
          <a:p>
            <a:pPr>
              <a:lnSpc>
                <a:spcPts val="25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4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Once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cirrhosis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has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developed,</a:t>
            </a:r>
            <a:r>
              <a:rPr lang="en-US" altLang="zh-CN" sz="24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reversal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thought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rare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008" y="69723"/>
            <a:ext cx="9013317" cy="6693439"/>
          </a:xfrm>
          <a:custGeom>
            <a:avLst/>
            <a:gdLst>
              <a:gd name="connsiteX0" fmla="*/ 0 w 9013317"/>
              <a:gd name="connsiteY0" fmla="*/ 329946 h 6693439"/>
              <a:gd name="connsiteX1" fmla="*/ 329920 w 9013317"/>
              <a:gd name="connsiteY1" fmla="*/ 0 h 6693439"/>
              <a:gd name="connsiteX2" fmla="*/ 8683499 w 9013317"/>
              <a:gd name="connsiteY2" fmla="*/ 0 h 6693439"/>
              <a:gd name="connsiteX3" fmla="*/ 9013317 w 9013317"/>
              <a:gd name="connsiteY3" fmla="*/ 329946 h 6693439"/>
              <a:gd name="connsiteX4" fmla="*/ 9013317 w 9013317"/>
              <a:gd name="connsiteY4" fmla="*/ 6363525 h 6693439"/>
              <a:gd name="connsiteX5" fmla="*/ 8683499 w 9013317"/>
              <a:gd name="connsiteY5" fmla="*/ 6693439 h 6693439"/>
              <a:gd name="connsiteX6" fmla="*/ 329920 w 9013317"/>
              <a:gd name="connsiteY6" fmla="*/ 6693439 h 6693439"/>
              <a:gd name="connsiteX7" fmla="*/ 0 w 9013317"/>
              <a:gd name="connsiteY7" fmla="*/ 6363525 h 6693439"/>
              <a:gd name="connsiteX8" fmla="*/ 0 w 9013317"/>
              <a:gd name="connsiteY8" fmla="*/ 329946 h 6693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13317" h="6693439">
                <a:moveTo>
                  <a:pt x="0" y="329946"/>
                </a:moveTo>
                <a:cubicBezTo>
                  <a:pt x="0" y="147701"/>
                  <a:pt x="147713" y="0"/>
                  <a:pt x="329920" y="0"/>
                </a:cubicBezTo>
                <a:lnTo>
                  <a:pt x="8683499" y="0"/>
                </a:lnTo>
                <a:cubicBezTo>
                  <a:pt x="8865616" y="0"/>
                  <a:pt x="9013317" y="147701"/>
                  <a:pt x="9013317" y="329946"/>
                </a:cubicBezTo>
                <a:lnTo>
                  <a:pt x="9013317" y="6363525"/>
                </a:lnTo>
                <a:cubicBezTo>
                  <a:pt x="9013317" y="6545732"/>
                  <a:pt x="8865616" y="6693439"/>
                  <a:pt x="8683499" y="6693439"/>
                </a:cubicBezTo>
                <a:lnTo>
                  <a:pt x="329920" y="6693439"/>
                </a:lnTo>
                <a:cubicBezTo>
                  <a:pt x="147713" y="6693439"/>
                  <a:pt x="0" y="6545732"/>
                  <a:pt x="0" y="6363525"/>
                </a:cubicBezTo>
                <a:lnTo>
                  <a:pt x="0" y="3299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658" y="63372"/>
            <a:ext cx="9026017" cy="6706139"/>
          </a:xfrm>
          <a:custGeom>
            <a:avLst/>
            <a:gdLst>
              <a:gd name="connsiteX0" fmla="*/ 6350 w 9026017"/>
              <a:gd name="connsiteY0" fmla="*/ 336296 h 6706139"/>
              <a:gd name="connsiteX1" fmla="*/ 336270 w 9026017"/>
              <a:gd name="connsiteY1" fmla="*/ 6350 h 6706139"/>
              <a:gd name="connsiteX2" fmla="*/ 8689849 w 9026017"/>
              <a:gd name="connsiteY2" fmla="*/ 6350 h 6706139"/>
              <a:gd name="connsiteX3" fmla="*/ 9019667 w 9026017"/>
              <a:gd name="connsiteY3" fmla="*/ 336296 h 6706139"/>
              <a:gd name="connsiteX4" fmla="*/ 9019667 w 9026017"/>
              <a:gd name="connsiteY4" fmla="*/ 6369875 h 6706139"/>
              <a:gd name="connsiteX5" fmla="*/ 8689849 w 9026017"/>
              <a:gd name="connsiteY5" fmla="*/ 6699789 h 6706139"/>
              <a:gd name="connsiteX6" fmla="*/ 336270 w 9026017"/>
              <a:gd name="connsiteY6" fmla="*/ 6699789 h 6706139"/>
              <a:gd name="connsiteX7" fmla="*/ 6350 w 9026017"/>
              <a:gd name="connsiteY7" fmla="*/ 6369875 h 6706139"/>
              <a:gd name="connsiteX8" fmla="*/ 6350 w 9026017"/>
              <a:gd name="connsiteY8" fmla="*/ 336296 h 6706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026017" h="6706139">
                <a:moveTo>
                  <a:pt x="6350" y="336296"/>
                </a:moveTo>
                <a:cubicBezTo>
                  <a:pt x="6350" y="154051"/>
                  <a:pt x="154063" y="6350"/>
                  <a:pt x="336270" y="6350"/>
                </a:cubicBezTo>
                <a:lnTo>
                  <a:pt x="8689849" y="6350"/>
                </a:lnTo>
                <a:cubicBezTo>
                  <a:pt x="8871966" y="6350"/>
                  <a:pt x="9019667" y="154051"/>
                  <a:pt x="9019667" y="336296"/>
                </a:cubicBezTo>
                <a:lnTo>
                  <a:pt x="9019667" y="6369875"/>
                </a:lnTo>
                <a:cubicBezTo>
                  <a:pt x="9019667" y="6552082"/>
                  <a:pt x="8871966" y="6699789"/>
                  <a:pt x="8689849" y="6699789"/>
                </a:cubicBezTo>
                <a:lnTo>
                  <a:pt x="336270" y="6699789"/>
                </a:lnTo>
                <a:cubicBezTo>
                  <a:pt x="154063" y="6699789"/>
                  <a:pt x="6350" y="6552082"/>
                  <a:pt x="6350" y="6369875"/>
                </a:cubicBezTo>
                <a:lnTo>
                  <a:pt x="6350" y="33629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762000"/>
            <a:ext cx="50927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Classifiation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of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696464"/>
                </a:solidFill>
                <a:latin typeface="Franklin Gothic Book" pitchFamily="18" charset="0"/>
                <a:cs typeface="Franklin Gothic Book" pitchFamily="18" charset="0"/>
              </a:rPr>
              <a:t>cirrhosis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1993900"/>
            <a:ext cx="6908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classification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based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underlying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70000" y="2413000"/>
            <a:ext cx="1295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etiology.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959100"/>
            <a:ext cx="7556500" cy="167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66700" algn="l"/>
              </a:tabLst>
            </a:pPr>
            <a:r>
              <a:rPr lang="en-US" altLang="zh-CN" sz="2376" dirty="0" smtClean="0">
                <a:solidFill>
                  <a:srgbClr val="d34817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Many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forms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of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cirrhosis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(particularly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alcoholic</a:t>
            </a:r>
          </a:p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cirrhosis)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are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initially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micronodular,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but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there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is</a:t>
            </a:r>
          </a:p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tendency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for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nodules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increase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in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size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with</a:t>
            </a:r>
          </a:p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8" b="1" dirty="0" smtClean="0">
                <a:solidFill>
                  <a:srgbClr val="000000"/>
                </a:solidFill>
                <a:latin typeface="Perpetua" pitchFamily="18" charset="0"/>
                <a:cs typeface="Perpetua" pitchFamily="18" charset="0"/>
              </a:rPr>
              <a:t>time.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