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	<Relationship Id="rId12" Type="http://schemas.openxmlformats.org/officeDocument/2006/relationships/slide" Target="slides/slide7.xml" />
	<Relationship Id="rId13" Type="http://schemas.openxmlformats.org/officeDocument/2006/relationships/slide" Target="slides/slide8.xml" />
	<Relationship Id="rId14" Type="http://schemas.openxmlformats.org/officeDocument/2006/relationships/slide" Target="slides/slide9.xml" />
	<Relationship Id="rId15" Type="http://schemas.openxmlformats.org/officeDocument/2006/relationships/slide" Target="slides/slide10.xml" />
	<Relationship Id="rId16" Type="http://schemas.openxmlformats.org/officeDocument/2006/relationships/slide" Target="slides/slide11.xml" />
	<Relationship Id="rId17" Type="http://schemas.openxmlformats.org/officeDocument/2006/relationships/slide" Target="slides/slide12.xml" />
	<Relationship Id="rId18" Type="http://schemas.openxmlformats.org/officeDocument/2006/relationships/slide" Target="slides/slide13.xml" />
	<Relationship Id="rId19" Type="http://schemas.openxmlformats.org/officeDocument/2006/relationships/slide" Target="slides/slide14.xml" />
	<Relationship Id="rId20" Type="http://schemas.openxmlformats.org/officeDocument/2006/relationships/slide" Target="slides/slide15.xml" />
	<Relationship Id="rId21" Type="http://schemas.openxmlformats.org/officeDocument/2006/relationships/slide" Target="slides/slide16.xml" />
	<Relationship Id="rId22" Type="http://schemas.openxmlformats.org/officeDocument/2006/relationships/slide" Target="slides/slide17.xml" />
	<Relationship Id="rId23" Type="http://schemas.openxmlformats.org/officeDocument/2006/relationships/slide" Target="slides/slide18.xml" />
	<Relationship Id="rId24" Type="http://schemas.openxmlformats.org/officeDocument/2006/relationships/slide" Target="slides/slide19.xml" />
	<Relationship Id="rId25" Type="http://schemas.openxmlformats.org/officeDocument/2006/relationships/slide" Target="slides/slide20.xml" />
	<Relationship Id="rId26" Type="http://schemas.openxmlformats.org/officeDocument/2006/relationships/slide" Target="slides/slide21.xml" />
	<Relationship Id="rId27" Type="http://schemas.openxmlformats.org/officeDocument/2006/relationships/slide" Target="slides/slide22.xml" />
	<Relationship Id="rId28" Type="http://schemas.openxmlformats.org/officeDocument/2006/relationships/slide" Target="slides/slide23.xml" />
	<Relationship Id="rId29" Type="http://schemas.openxmlformats.org/officeDocument/2006/relationships/slide" Target="slides/slide24.xml" />
	<Relationship Id="rId30" Type="http://schemas.openxmlformats.org/officeDocument/2006/relationships/slide" Target="slides/slide25.xml" />
	<Relationship Id="rId31" Type="http://schemas.openxmlformats.org/officeDocument/2006/relationships/slide" Target="slides/slide26.xml" />
	<Relationship Id="rId32" Type="http://schemas.openxmlformats.org/officeDocument/2006/relationships/slide" Target="slides/slide27.xml" />
	<Relationship Id="rId33" Type="http://schemas.openxmlformats.org/officeDocument/2006/relationships/slide" Target="slides/slide28.xml" />
	<Relationship Id="rId34" Type="http://schemas.openxmlformats.org/officeDocument/2006/relationships/slide" Target="slides/slide29.xml" />
	<Relationship Id="rId35" Type="http://schemas.openxmlformats.org/officeDocument/2006/relationships/slide" Target="slides/slide30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</Relationships>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	<Relationship Id="rId3" Type="http://schemas.openxmlformats.org/officeDocument/2006/relationships/image" Target="../media/image9.jpeg" />
</Relationships>
</file>

<file path=ppt/slides/_rels/slide1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0.jpeg" />
	<Relationship Id="rId3" Type="http://schemas.openxmlformats.org/officeDocument/2006/relationships/image" Target="../media/image11.jpeg" />
</Relationships>
</file>

<file path=ppt/slides/_rels/slide1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2.jpeg" />
</Relationships>
</file>

<file path=ppt/slides/_rels/slide2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3.jpeg" />
	<Relationship Id="rId3" Type="http://schemas.openxmlformats.org/officeDocument/2006/relationships/image" Target="../media/image14.jpeg" />
	<Relationship Id="rId4" Type="http://schemas.openxmlformats.org/officeDocument/2006/relationships/image" Target="../media/image15.jpeg" />
</Relationships>
</file>

<file path=ppt/slides/_rels/slide2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6.jpeg" />
	<Relationship Id="rId3" Type="http://schemas.openxmlformats.org/officeDocument/2006/relationships/image" Target="../media/image17.jpeg" />
</Relationships>
</file>

<file path=ppt/slides/_rels/slide2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8.jpeg" />
	<Relationship Id="rId3" Type="http://schemas.openxmlformats.org/officeDocument/2006/relationships/image" Target="../media/image19.jpeg" />
</Relationships>
</file>

<file path=ppt/slides/_rels/slide2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0.jpeg" />
	<Relationship Id="rId3" Type="http://schemas.openxmlformats.org/officeDocument/2006/relationships/image" Target="../media/image21.jpeg" />
</Relationships>
</file>

<file path=ppt/slides/_rels/slide2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.jpeg" />
</Relationships>
</file>

<file path=ppt/slides/_rels/slide3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2.jpeg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.jpeg" />
	<Relationship Id="rId3" Type="http://schemas.openxmlformats.org/officeDocument/2006/relationships/image" Target="../media/image5.jpeg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	<Relationship Id="rId3" Type="http://schemas.openxmlformats.org/officeDocument/2006/relationships/image" Target="../media/image7.jpeg" 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8963" y="63372"/>
            <a:ext cx="9026108" cy="6704932"/>
          </a:xfrm>
          <a:custGeom>
            <a:avLst/>
            <a:gdLst>
              <a:gd name="connsiteX0" fmla="*/ 6350 w 9026108"/>
              <a:gd name="connsiteY0" fmla="*/ 336296 h 6704932"/>
              <a:gd name="connsiteX1" fmla="*/ 336209 w 9026108"/>
              <a:gd name="connsiteY1" fmla="*/ 6350 h 6704932"/>
              <a:gd name="connsiteX2" fmla="*/ 8689812 w 9026108"/>
              <a:gd name="connsiteY2" fmla="*/ 6350 h 6704932"/>
              <a:gd name="connsiteX3" fmla="*/ 9019758 w 9026108"/>
              <a:gd name="connsiteY3" fmla="*/ 336296 h 6704932"/>
              <a:gd name="connsiteX4" fmla="*/ 9019758 w 9026108"/>
              <a:gd name="connsiteY4" fmla="*/ 6368720 h 6704932"/>
              <a:gd name="connsiteX5" fmla="*/ 8689812 w 9026108"/>
              <a:gd name="connsiteY5" fmla="*/ 6698582 h 6704932"/>
              <a:gd name="connsiteX6" fmla="*/ 336209 w 9026108"/>
              <a:gd name="connsiteY6" fmla="*/ 6698582 h 6704932"/>
              <a:gd name="connsiteX7" fmla="*/ 6350 w 9026108"/>
              <a:gd name="connsiteY7" fmla="*/ 6368720 h 6704932"/>
              <a:gd name="connsiteX8" fmla="*/ 6350 w 9026108"/>
              <a:gd name="connsiteY8" fmla="*/ 336296 h 67049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108" h="6704932">
                <a:moveTo>
                  <a:pt x="6350" y="336296"/>
                </a:moveTo>
                <a:cubicBezTo>
                  <a:pt x="6350" y="154051"/>
                  <a:pt x="154028" y="6350"/>
                  <a:pt x="336209" y="6350"/>
                </a:cubicBezTo>
                <a:lnTo>
                  <a:pt x="8689812" y="6350"/>
                </a:lnTo>
                <a:cubicBezTo>
                  <a:pt x="8872057" y="6350"/>
                  <a:pt x="9019758" y="154051"/>
                  <a:pt x="9019758" y="336296"/>
                </a:cubicBezTo>
                <a:lnTo>
                  <a:pt x="9019758" y="6368720"/>
                </a:lnTo>
                <a:cubicBezTo>
                  <a:pt x="9019758" y="6550901"/>
                  <a:pt x="8872057" y="6698582"/>
                  <a:pt x="8689812" y="6698582"/>
                </a:cubicBezTo>
                <a:lnTo>
                  <a:pt x="336209" y="6698582"/>
                </a:lnTo>
                <a:cubicBezTo>
                  <a:pt x="154028" y="6698582"/>
                  <a:pt x="6350" y="6550901"/>
                  <a:pt x="6350" y="6368720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931" y="1449324"/>
            <a:ext cx="9021572" cy="1527302"/>
          </a:xfrm>
          <a:custGeom>
            <a:avLst/>
            <a:gdLst>
              <a:gd name="connsiteX0" fmla="*/ 0 w 9021572"/>
              <a:gd name="connsiteY0" fmla="*/ 1527302 h 1527302"/>
              <a:gd name="connsiteX1" fmla="*/ 9021572 w 9021572"/>
              <a:gd name="connsiteY1" fmla="*/ 1527302 h 1527302"/>
              <a:gd name="connsiteX2" fmla="*/ 9021572 w 9021572"/>
              <a:gd name="connsiteY2" fmla="*/ 0 h 1527302"/>
              <a:gd name="connsiteX3" fmla="*/ 0 w 9021572"/>
              <a:gd name="connsiteY3" fmla="*/ 0 h 1527302"/>
              <a:gd name="connsiteX4" fmla="*/ 0 w 9021572"/>
              <a:gd name="connsiteY4" fmla="*/ 1527302 h 15273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21572" h="1527302">
                <a:moveTo>
                  <a:pt x="0" y="1527302"/>
                </a:moveTo>
                <a:lnTo>
                  <a:pt x="9021572" y="1527302"/>
                </a:lnTo>
                <a:lnTo>
                  <a:pt x="9021572" y="0"/>
                </a:lnTo>
                <a:lnTo>
                  <a:pt x="0" y="0"/>
                </a:lnTo>
                <a:lnTo>
                  <a:pt x="0" y="1527302"/>
                </a:lnTo>
              </a:path>
            </a:pathLst>
          </a:custGeom>
          <a:solidFill>
            <a:srgbClr val="d3481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931" y="1396688"/>
            <a:ext cx="9021572" cy="120580"/>
          </a:xfrm>
          <a:custGeom>
            <a:avLst/>
            <a:gdLst>
              <a:gd name="connsiteX0" fmla="*/ 0 w 9021572"/>
              <a:gd name="connsiteY0" fmla="*/ 120580 h 120580"/>
              <a:gd name="connsiteX1" fmla="*/ 9021572 w 9021572"/>
              <a:gd name="connsiteY1" fmla="*/ 120580 h 120580"/>
              <a:gd name="connsiteX2" fmla="*/ 9021572 w 9021572"/>
              <a:gd name="connsiteY2" fmla="*/ 0 h 120580"/>
              <a:gd name="connsiteX3" fmla="*/ 0 w 9021572"/>
              <a:gd name="connsiteY3" fmla="*/ 0 h 120580"/>
              <a:gd name="connsiteX4" fmla="*/ 0 w 9021572"/>
              <a:gd name="connsiteY4" fmla="*/ 120580 h 1205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21572" h="120580">
                <a:moveTo>
                  <a:pt x="0" y="120580"/>
                </a:moveTo>
                <a:lnTo>
                  <a:pt x="9021572" y="120580"/>
                </a:lnTo>
                <a:lnTo>
                  <a:pt x="9021572" y="0"/>
                </a:lnTo>
                <a:lnTo>
                  <a:pt x="0" y="0"/>
                </a:lnTo>
                <a:lnTo>
                  <a:pt x="0" y="120580"/>
                </a:lnTo>
              </a:path>
            </a:pathLst>
          </a:custGeom>
          <a:solidFill>
            <a:srgbClr val="e6b1a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931" y="2976711"/>
            <a:ext cx="9021572" cy="110531"/>
          </a:xfrm>
          <a:custGeom>
            <a:avLst/>
            <a:gdLst>
              <a:gd name="connsiteX0" fmla="*/ 0 w 9021572"/>
              <a:gd name="connsiteY0" fmla="*/ 110531 h 110531"/>
              <a:gd name="connsiteX1" fmla="*/ 9021572 w 9021572"/>
              <a:gd name="connsiteY1" fmla="*/ 110531 h 110531"/>
              <a:gd name="connsiteX2" fmla="*/ 9021572 w 9021572"/>
              <a:gd name="connsiteY2" fmla="*/ 0 h 110531"/>
              <a:gd name="connsiteX3" fmla="*/ 0 w 9021572"/>
              <a:gd name="connsiteY3" fmla="*/ 0 h 110531"/>
              <a:gd name="connsiteX4" fmla="*/ 0 w 9021572"/>
              <a:gd name="connsiteY4" fmla="*/ 110531 h 1105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21572" h="110531">
                <a:moveTo>
                  <a:pt x="0" y="110531"/>
                </a:moveTo>
                <a:lnTo>
                  <a:pt x="9021572" y="110531"/>
                </a:lnTo>
                <a:lnTo>
                  <a:pt x="9021572" y="0"/>
                </a:lnTo>
                <a:lnTo>
                  <a:pt x="0" y="0"/>
                </a:lnTo>
                <a:lnTo>
                  <a:pt x="0" y="110531"/>
                </a:lnTo>
              </a:path>
            </a:pathLst>
          </a:custGeom>
          <a:solidFill>
            <a:srgbClr val="9184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" y="63500"/>
            <a:ext cx="9042400" cy="6705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308100" y="1955800"/>
            <a:ext cx="65024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6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Complications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liver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79400"/>
            <a:ext cx="5867400" cy="105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Complications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liver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  <a:p>
            <a:pPr>
              <a:lnSpc>
                <a:spcPts val="4300"/>
              </a:lnSpc>
              <a:tabLst>
							</a:tabLst>
            </a:pPr>
            <a:r>
              <a:rPr lang="en-US" altLang="zh-CN" sz="3600" dirty="0" smtClean="0">
                <a:solidFill>
                  <a:srgbClr val="d34817"/>
                </a:solidFill>
                <a:latin typeface="Franklin Gothic Book" pitchFamily="18" charset="0"/>
                <a:cs typeface="Franklin Gothic Book" pitchFamily="18" charset="0"/>
              </a:rPr>
              <a:t>ESOPHAGEAL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d34817"/>
                </a:solidFill>
                <a:latin typeface="Franklin Gothic Book" pitchFamily="18" charset="0"/>
                <a:cs typeface="Franklin Gothic Book" pitchFamily="18" charset="0"/>
              </a:rPr>
              <a:t>VARICES: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511300"/>
            <a:ext cx="1790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Pathogenesis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019300"/>
            <a:ext cx="7226300" cy="1155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                <a:tab pos="266700" algn="l"/>
              </a:tabLst>
            </a:pPr>
            <a:r>
              <a:rPr lang="en-US" altLang="zh-CN" sz="2208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Portal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hypertension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results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development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</a:p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collateral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channels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sites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where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portal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</a:p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6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caval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systems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communicate.</a:t>
            </a:r>
            <a:r>
              <a:rPr lang="en-US" altLang="zh-CN" sz="26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Although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these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3213100"/>
            <a:ext cx="7048500" cy="154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collateral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veins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allow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some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drainage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occur,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they</a:t>
            </a:r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lead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development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congested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subepithelial</a:t>
            </a:r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submucosal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venous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plexus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within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distal</a:t>
            </a:r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esophagus.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(</a:t>
            </a:r>
            <a:r>
              <a:rPr lang="en-US" altLang="zh-CN" sz="2604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varices):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90%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cirrhotic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patients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4838700"/>
            <a:ext cx="4965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208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Alcohol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-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Hepatic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schistosomiasis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79400"/>
            <a:ext cx="5867400" cy="105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Complications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liver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  <a:p>
            <a:pPr>
              <a:lnSpc>
                <a:spcPts val="4300"/>
              </a:lnSpc>
              <a:tabLst>
							</a:tabLst>
            </a:pPr>
            <a:r>
              <a:rPr lang="en-US" altLang="zh-CN" sz="3600" dirty="0" smtClean="0">
                <a:solidFill>
                  <a:srgbClr val="d34817"/>
                </a:solidFill>
                <a:latin typeface="Franklin Gothic Book" pitchFamily="18" charset="0"/>
                <a:cs typeface="Franklin Gothic Book" pitchFamily="18" charset="0"/>
              </a:rPr>
              <a:t>ESOPHAGEAL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d34817"/>
                </a:solidFill>
                <a:latin typeface="Franklin Gothic Book" pitchFamily="18" charset="0"/>
                <a:cs typeface="Franklin Gothic Book" pitchFamily="18" charset="0"/>
              </a:rPr>
              <a:t>VARICES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485900"/>
            <a:ext cx="17145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Morphology: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892300"/>
            <a:ext cx="74295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04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Varices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detected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venogram: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tortuous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dilated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veins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lying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324100"/>
            <a:ext cx="7493000" cy="3454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primarily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submucosa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distal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esophagus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</a:p>
          <a:p>
            <a:pPr>
              <a:lnSpc>
                <a:spcPts val="25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proximal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stomach.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Venous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channels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directly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beneath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</a:p>
          <a:p>
            <a:pPr>
              <a:lnSpc>
                <a:spcPts val="25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esophageal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epithelium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also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become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massively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dilated.</a:t>
            </a:r>
          </a:p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sz="204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Varices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not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grossly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obvious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surgical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postmortem</a:t>
            </a:r>
          </a:p>
          <a:p>
            <a:pPr>
              <a:lnSpc>
                <a:spcPts val="25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specimens,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because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collapse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absence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blood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flow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.</a:t>
            </a:r>
          </a:p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sz="204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Variceal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rupture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results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hemorrhage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lumen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or</a:t>
            </a:r>
          </a:p>
          <a:p>
            <a:pPr>
              <a:lnSpc>
                <a:spcPts val="25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esophageal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wall,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which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overlying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mucosa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appears</a:t>
            </a:r>
          </a:p>
          <a:p>
            <a:pPr>
              <a:lnSpc>
                <a:spcPts val="25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ulcerated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necrotic.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rupture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occurred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past,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venous</a:t>
            </a:r>
          </a:p>
          <a:p>
            <a:pPr>
              <a:lnSpc>
                <a:spcPts val="25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thrombosis,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inflammation,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evidence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prior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therapy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also</a:t>
            </a:r>
          </a:p>
          <a:p>
            <a:pPr>
              <a:lnSpc>
                <a:spcPts val="25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present.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393700"/>
            <a:ext cx="7366000" cy="430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266700" algn="l"/>
              </a:tabLst>
            </a:pP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Complications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liver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  <a:p>
            <a:pPr>
              <a:lnSpc>
                <a:spcPts val="4300"/>
              </a:lnSpc>
              <a:tabLst>
                <a:tab pos="266700" algn="l"/>
              </a:tabLst>
            </a:pPr>
            <a:r>
              <a:rPr lang="en-US" altLang="zh-CN" sz="3600" dirty="0" smtClean="0">
                <a:solidFill>
                  <a:srgbClr val="d34817"/>
                </a:solidFill>
                <a:latin typeface="Franklin Gothic Book" pitchFamily="18" charset="0"/>
                <a:cs typeface="Franklin Gothic Book" pitchFamily="18" charset="0"/>
              </a:rPr>
              <a:t>ESOPHAGEAL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d34817"/>
                </a:solidFill>
                <a:latin typeface="Franklin Gothic Book" pitchFamily="18" charset="0"/>
                <a:cs typeface="Franklin Gothic Book" pitchFamily="18" charset="0"/>
              </a:rPr>
              <a:t>VARICES: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400"/>
              </a:lnSpc>
              <a:tabLst>
                <a:tab pos="266700" algn="l"/>
              </a:tabLst>
            </a:pP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Clinical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features:</a:t>
            </a:r>
          </a:p>
          <a:p>
            <a:pPr>
              <a:lnSpc>
                <a:spcPts val="3700"/>
              </a:lnSpc>
              <a:tabLst>
                <a:tab pos="266700" algn="l"/>
              </a:tabLst>
            </a:pPr>
            <a:r>
              <a:rPr lang="en-US" altLang="zh-CN" sz="2208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Asymptomatic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rupture-</a:t>
            </a:r>
            <a:r>
              <a:rPr lang="en-US" altLang="zh-CN" sz="2604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massive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hematemesis.</a:t>
            </a:r>
          </a:p>
          <a:p>
            <a:pPr>
              <a:lnSpc>
                <a:spcPts val="3600"/>
              </a:lnSpc>
              <a:tabLst>
                <a:tab pos="266700" algn="l"/>
              </a:tabLst>
            </a:pPr>
            <a:r>
              <a:rPr lang="en-US" altLang="zh-CN" sz="2208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Inflammatory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erosion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thinned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overlying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mucosa</a:t>
            </a:r>
          </a:p>
          <a:p>
            <a:pPr>
              <a:lnSpc>
                <a:spcPts val="3700"/>
              </a:lnSpc>
              <a:tabLst>
                <a:tab pos="266700" algn="l"/>
              </a:tabLst>
            </a:pPr>
            <a:r>
              <a:rPr lang="en-US" altLang="zh-CN" sz="221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Increased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tension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progressively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dilated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veins</a:t>
            </a:r>
          </a:p>
          <a:p>
            <a:pPr>
              <a:lnSpc>
                <a:spcPts val="3700"/>
              </a:lnSpc>
              <a:tabLst>
                <a:tab pos="266700" algn="l"/>
              </a:tabLst>
            </a:pPr>
            <a:r>
              <a:rPr lang="en-US" altLang="zh-CN" sz="2208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Increased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vascular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hydrostatic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pressure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associated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</a:t>
            </a:r>
          </a:p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vomiting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likely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contribute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medical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emergency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that</a:t>
            </a:r>
          </a:p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treated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by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any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several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methods: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20800" y="4711700"/>
            <a:ext cx="190500" cy="1117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40" dirty="0" smtClean="0">
                <a:solidFill>
                  <a:srgbClr val="9b2d1f"/>
                </a:solidFill>
                <a:latin typeface="Perpetua" pitchFamily="18" charset="0"/>
                <a:cs typeface="Perpetua" pitchFamily="18" charset="0"/>
              </a:rPr>
              <a:t>1.</a:t>
            </a:r>
          </a:p>
          <a:p>
            <a:pPr>
              <a:lnSpc>
                <a:spcPts val="3200"/>
              </a:lnSpc>
              <a:tabLst>
							</a:tabLst>
            </a:pPr>
            <a:r>
              <a:rPr lang="en-US" altLang="zh-CN" sz="2040" dirty="0" smtClean="0">
                <a:solidFill>
                  <a:srgbClr val="9b2d1f"/>
                </a:solidFill>
                <a:latin typeface="Perpetua" pitchFamily="18" charset="0"/>
                <a:cs typeface="Perpetua" pitchFamily="18" charset="0"/>
              </a:rPr>
              <a:t>2.</a:t>
            </a:r>
          </a:p>
          <a:p>
            <a:pPr>
              <a:lnSpc>
                <a:spcPts val="3200"/>
              </a:lnSpc>
              <a:tabLst>
							</a:tabLst>
            </a:pPr>
            <a:r>
              <a:rPr lang="en-US" altLang="zh-CN" sz="2042" dirty="0" smtClean="0">
                <a:solidFill>
                  <a:srgbClr val="9b2d1f"/>
                </a:solidFill>
                <a:latin typeface="Perpetua" pitchFamily="18" charset="0"/>
                <a:cs typeface="Perpetua" pitchFamily="18" charset="0"/>
              </a:rPr>
              <a:t>3.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778000" y="4673600"/>
            <a:ext cx="3543300" cy="116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Sclerotherapy</a:t>
            </a:r>
          </a:p>
          <a:p>
            <a:pPr>
              <a:lnSpc>
                <a:spcPts val="32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Endoscopic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balloon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tamponade</a:t>
            </a:r>
          </a:p>
          <a:p>
            <a:pPr>
              <a:lnSpc>
                <a:spcPts val="3200"/>
              </a:lnSpc>
              <a:tabLst>
							</a:tabLst>
            </a:pPr>
            <a:r>
              <a:rPr lang="en-US" altLang="zh-CN" sz="2402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Endoscopic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rubber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band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ligation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79400"/>
            <a:ext cx="5867400" cy="105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Complications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liver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  <a:p>
            <a:pPr>
              <a:lnSpc>
                <a:spcPts val="4300"/>
              </a:lnSpc>
              <a:tabLst>
							</a:tabLst>
            </a:pPr>
            <a:r>
              <a:rPr lang="en-US" altLang="zh-CN" sz="3600" dirty="0" smtClean="0">
                <a:solidFill>
                  <a:srgbClr val="d34817"/>
                </a:solidFill>
                <a:latin typeface="Franklin Gothic Book" pitchFamily="18" charset="0"/>
                <a:cs typeface="Franklin Gothic Book" pitchFamily="18" charset="0"/>
              </a:rPr>
              <a:t>ESOPHAGEAL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d34817"/>
                </a:solidFill>
                <a:latin typeface="Franklin Gothic Book" pitchFamily="18" charset="0"/>
                <a:cs typeface="Franklin Gothic Book" pitchFamily="18" charset="0"/>
              </a:rPr>
              <a:t>VARICES: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562100"/>
            <a:ext cx="7543800" cy="162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                <a:tab pos="266700" algn="l"/>
              </a:tabLst>
            </a:pPr>
            <a:r>
              <a:rPr lang="en-US" altLang="zh-CN" sz="2208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Half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patients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from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first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bleeding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episode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either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</a:p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direct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consequence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hemorrhage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following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hepatic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coma</a:t>
            </a:r>
          </a:p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triggered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hypovolemic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shock.</a:t>
            </a:r>
          </a:p>
          <a:p>
            <a:pPr>
              <a:lnSpc>
                <a:spcPts val="3700"/>
              </a:lnSpc>
              <a:tabLst>
                <a:tab pos="266700" algn="l"/>
              </a:tabLst>
            </a:pPr>
            <a:r>
              <a:rPr lang="en-US" altLang="zh-CN" sz="2208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Additional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50%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within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1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year.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3251200"/>
            <a:ext cx="54356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208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Each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episode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has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similar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rate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mortality.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3721100"/>
            <a:ext cx="65151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208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Over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half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deaths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among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individuals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advanced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4114800"/>
            <a:ext cx="44831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cirrhosis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result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from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variceal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rupture.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6629400"/>
            <a:ext cx="9144000" cy="215900"/>
          </a:xfrm>
          <a:custGeom>
            <a:avLst/>
            <a:gdLst>
              <a:gd name="connsiteX0" fmla="*/ 0 w 9144000"/>
              <a:gd name="connsiteY0" fmla="*/ 0 h 215900"/>
              <a:gd name="connsiteX1" fmla="*/ 9144000 w 9144000"/>
              <a:gd name="connsiteY1" fmla="*/ 0 h 215900"/>
              <a:gd name="connsiteX2" fmla="*/ 9144000 w 9144000"/>
              <a:gd name="connsiteY2" fmla="*/ 215900 h 215900"/>
              <a:gd name="connsiteX3" fmla="*/ 0 w 9144000"/>
              <a:gd name="connsiteY3" fmla="*/ 215900 h 215900"/>
              <a:gd name="connsiteX4" fmla="*/ 0 w 9144000"/>
              <a:gd name="connsiteY4" fmla="*/ 0 h 215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15900">
                <a:moveTo>
                  <a:pt x="0" y="0"/>
                </a:moveTo>
                <a:lnTo>
                  <a:pt x="9144000" y="0"/>
                </a:lnTo>
                <a:lnTo>
                  <a:pt x="9144000" y="215900"/>
                </a:lnTo>
                <a:lnTo>
                  <a:pt x="0" y="215900"/>
                </a:lnTo>
                <a:lnTo>
                  <a:pt x="0" y="0"/>
                </a:lnTo>
              </a:path>
            </a:pathLst>
          </a:custGeom>
          <a:solidFill>
            <a:srgbClr val="d3481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70250" y="-6362"/>
            <a:ext cx="2529205" cy="382028"/>
          </a:xfrm>
          <a:custGeom>
            <a:avLst/>
            <a:gdLst>
              <a:gd name="connsiteX0" fmla="*/ 6350 w 2529205"/>
              <a:gd name="connsiteY0" fmla="*/ 375678 h 382028"/>
              <a:gd name="connsiteX1" fmla="*/ 2522855 w 2529205"/>
              <a:gd name="connsiteY1" fmla="*/ 375678 h 382028"/>
              <a:gd name="connsiteX2" fmla="*/ 2522855 w 2529205"/>
              <a:gd name="connsiteY2" fmla="*/ 6350 h 382028"/>
              <a:gd name="connsiteX3" fmla="*/ 6350 w 2529205"/>
              <a:gd name="connsiteY3" fmla="*/ 6350 h 382028"/>
              <a:gd name="connsiteX4" fmla="*/ 6350 w 2529205"/>
              <a:gd name="connsiteY4" fmla="*/ 375678 h 382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29205" h="382028">
                <a:moveTo>
                  <a:pt x="6350" y="375678"/>
                </a:moveTo>
                <a:lnTo>
                  <a:pt x="2522855" y="375678"/>
                </a:lnTo>
                <a:lnTo>
                  <a:pt x="2522855" y="6350"/>
                </a:lnTo>
                <a:lnTo>
                  <a:pt x="6350" y="6350"/>
                </a:lnTo>
                <a:lnTo>
                  <a:pt x="6350" y="3756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3715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0" y="0"/>
            <a:ext cx="2743200" cy="533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03300" y="762000"/>
            <a:ext cx="65024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Complications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liver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65500" y="63500"/>
            <a:ext cx="22987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1800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ESOPHAGEAL</a:t>
            </a:r>
            <a:r>
              <a:rPr lang="en-US" altLang="zh-CN" sz="1800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VARICES: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762000"/>
            <a:ext cx="65024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Complications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liver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524000"/>
            <a:ext cx="73533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							</a:tabLst>
            </a:pPr>
            <a:r>
              <a:rPr lang="en-US" altLang="zh-CN" sz="2724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Splenomegaly:</a:t>
            </a:r>
            <a:r>
              <a:rPr lang="en-US" altLang="zh-CN" sz="32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Long-standing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congestion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2006600"/>
            <a:ext cx="61087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cause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congestive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splenomegaly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2565400"/>
            <a:ext cx="7061200" cy="233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50800" algn="l"/>
                <a:tab pos="279400" algn="l"/>
              </a:tabLst>
            </a:pP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(spleen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weight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reach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up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1000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gm)</a:t>
            </a:r>
          </a:p>
          <a:p>
            <a:pPr>
              <a:lnSpc>
                <a:spcPts val="4000"/>
              </a:lnSpc>
              <a:tabLst>
                <a:tab pos="50800" algn="l"/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2546" dirty="0" smtClean="0">
                <a:solidFill>
                  <a:srgbClr val="9b2d1f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0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massive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splenomegaly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may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induce</a:t>
            </a:r>
          </a:p>
          <a:p>
            <a:pPr>
              <a:lnSpc>
                <a:spcPts val="3500"/>
              </a:lnSpc>
              <a:tabLst>
                <a:tab pos="50800" algn="l"/>
                <a:tab pos="279400" algn="l"/>
              </a:tabLst>
            </a:pPr>
            <a:r>
              <a:rPr lang="en-US" altLang="zh-CN" dirty="0" smtClean="0"/>
              <a:t>		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hematologic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abnormalities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attributable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</a:p>
          <a:p>
            <a:pPr>
              <a:lnSpc>
                <a:spcPts val="3600"/>
              </a:lnSpc>
              <a:tabLst>
                <a:tab pos="50800" algn="l"/>
                <a:tab pos="279400" algn="l"/>
              </a:tabLst>
            </a:pPr>
            <a:r>
              <a:rPr lang="en-US" altLang="zh-CN" dirty="0" smtClean="0"/>
              <a:t>		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hypersplenism,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such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thrombocytopenia</a:t>
            </a:r>
          </a:p>
          <a:p>
            <a:pPr>
              <a:lnSpc>
                <a:spcPts val="3600"/>
              </a:lnSpc>
              <a:tabLst>
                <a:tab pos="50800" algn="l"/>
                <a:tab pos="279400" algn="l"/>
              </a:tabLst>
            </a:pPr>
            <a:r>
              <a:rPr lang="en-US" altLang="zh-CN" dirty="0" smtClean="0"/>
              <a:t>		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or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pancytopenia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762000"/>
            <a:ext cx="65024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Complications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liver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524000"/>
            <a:ext cx="71755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							</a:tabLst>
            </a:pPr>
            <a:r>
              <a:rPr lang="en-US" altLang="zh-CN" sz="2724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Ascites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accumulation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excess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fluid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2006600"/>
            <a:ext cx="41021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204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peritoneal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cavity: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85%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565400"/>
            <a:ext cx="64643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2724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Serous: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less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than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3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gm/dL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protein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762000"/>
            <a:ext cx="65024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Complications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liver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524000"/>
            <a:ext cx="60198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							</a:tabLst>
            </a:pPr>
            <a:r>
              <a:rPr lang="en-US" altLang="zh-CN" sz="2724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Spontaneous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bacterial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peritonitis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8963" y="63372"/>
            <a:ext cx="9026108" cy="6704932"/>
          </a:xfrm>
          <a:custGeom>
            <a:avLst/>
            <a:gdLst>
              <a:gd name="connsiteX0" fmla="*/ 6350 w 9026108"/>
              <a:gd name="connsiteY0" fmla="*/ 336296 h 6704932"/>
              <a:gd name="connsiteX1" fmla="*/ 336209 w 9026108"/>
              <a:gd name="connsiteY1" fmla="*/ 6350 h 6704932"/>
              <a:gd name="connsiteX2" fmla="*/ 8689812 w 9026108"/>
              <a:gd name="connsiteY2" fmla="*/ 6350 h 6704932"/>
              <a:gd name="connsiteX3" fmla="*/ 9019758 w 9026108"/>
              <a:gd name="connsiteY3" fmla="*/ 336296 h 6704932"/>
              <a:gd name="connsiteX4" fmla="*/ 9019758 w 9026108"/>
              <a:gd name="connsiteY4" fmla="*/ 6368720 h 6704932"/>
              <a:gd name="connsiteX5" fmla="*/ 8689812 w 9026108"/>
              <a:gd name="connsiteY5" fmla="*/ 6698582 h 6704932"/>
              <a:gd name="connsiteX6" fmla="*/ 336209 w 9026108"/>
              <a:gd name="connsiteY6" fmla="*/ 6698582 h 6704932"/>
              <a:gd name="connsiteX7" fmla="*/ 6350 w 9026108"/>
              <a:gd name="connsiteY7" fmla="*/ 6368720 h 6704932"/>
              <a:gd name="connsiteX8" fmla="*/ 6350 w 9026108"/>
              <a:gd name="connsiteY8" fmla="*/ 336296 h 67049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108" h="6704932">
                <a:moveTo>
                  <a:pt x="6350" y="336296"/>
                </a:moveTo>
                <a:cubicBezTo>
                  <a:pt x="6350" y="154051"/>
                  <a:pt x="154028" y="6350"/>
                  <a:pt x="336209" y="6350"/>
                </a:cubicBezTo>
                <a:lnTo>
                  <a:pt x="8689812" y="6350"/>
                </a:lnTo>
                <a:cubicBezTo>
                  <a:pt x="8872057" y="6350"/>
                  <a:pt x="9019758" y="154051"/>
                  <a:pt x="9019758" y="336296"/>
                </a:cubicBezTo>
                <a:lnTo>
                  <a:pt x="9019758" y="6368720"/>
                </a:lnTo>
                <a:cubicBezTo>
                  <a:pt x="9019758" y="6550901"/>
                  <a:pt x="8872057" y="6698582"/>
                  <a:pt x="8689812" y="6698582"/>
                </a:cubicBezTo>
                <a:lnTo>
                  <a:pt x="336209" y="6698582"/>
                </a:lnTo>
                <a:cubicBezTo>
                  <a:pt x="154028" y="6698582"/>
                  <a:pt x="6350" y="6550901"/>
                  <a:pt x="6350" y="6368720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931" y="1449324"/>
            <a:ext cx="9021572" cy="1527302"/>
          </a:xfrm>
          <a:custGeom>
            <a:avLst/>
            <a:gdLst>
              <a:gd name="connsiteX0" fmla="*/ 0 w 9021572"/>
              <a:gd name="connsiteY0" fmla="*/ 1527302 h 1527302"/>
              <a:gd name="connsiteX1" fmla="*/ 9021572 w 9021572"/>
              <a:gd name="connsiteY1" fmla="*/ 1527302 h 1527302"/>
              <a:gd name="connsiteX2" fmla="*/ 9021572 w 9021572"/>
              <a:gd name="connsiteY2" fmla="*/ 0 h 1527302"/>
              <a:gd name="connsiteX3" fmla="*/ 0 w 9021572"/>
              <a:gd name="connsiteY3" fmla="*/ 0 h 1527302"/>
              <a:gd name="connsiteX4" fmla="*/ 0 w 9021572"/>
              <a:gd name="connsiteY4" fmla="*/ 1527302 h 15273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21572" h="1527302">
                <a:moveTo>
                  <a:pt x="0" y="1527302"/>
                </a:moveTo>
                <a:lnTo>
                  <a:pt x="9021572" y="1527302"/>
                </a:lnTo>
                <a:lnTo>
                  <a:pt x="9021572" y="0"/>
                </a:lnTo>
                <a:lnTo>
                  <a:pt x="0" y="0"/>
                </a:lnTo>
                <a:lnTo>
                  <a:pt x="0" y="1527302"/>
                </a:lnTo>
              </a:path>
            </a:pathLst>
          </a:custGeom>
          <a:solidFill>
            <a:srgbClr val="d3481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931" y="1396688"/>
            <a:ext cx="9021572" cy="120580"/>
          </a:xfrm>
          <a:custGeom>
            <a:avLst/>
            <a:gdLst>
              <a:gd name="connsiteX0" fmla="*/ 0 w 9021572"/>
              <a:gd name="connsiteY0" fmla="*/ 120580 h 120580"/>
              <a:gd name="connsiteX1" fmla="*/ 9021572 w 9021572"/>
              <a:gd name="connsiteY1" fmla="*/ 120580 h 120580"/>
              <a:gd name="connsiteX2" fmla="*/ 9021572 w 9021572"/>
              <a:gd name="connsiteY2" fmla="*/ 0 h 120580"/>
              <a:gd name="connsiteX3" fmla="*/ 0 w 9021572"/>
              <a:gd name="connsiteY3" fmla="*/ 0 h 120580"/>
              <a:gd name="connsiteX4" fmla="*/ 0 w 9021572"/>
              <a:gd name="connsiteY4" fmla="*/ 120580 h 1205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21572" h="120580">
                <a:moveTo>
                  <a:pt x="0" y="120580"/>
                </a:moveTo>
                <a:lnTo>
                  <a:pt x="9021572" y="120580"/>
                </a:lnTo>
                <a:lnTo>
                  <a:pt x="9021572" y="0"/>
                </a:lnTo>
                <a:lnTo>
                  <a:pt x="0" y="0"/>
                </a:lnTo>
                <a:lnTo>
                  <a:pt x="0" y="120580"/>
                </a:lnTo>
              </a:path>
            </a:pathLst>
          </a:custGeom>
          <a:solidFill>
            <a:srgbClr val="e6b1a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931" y="2976711"/>
            <a:ext cx="9021572" cy="110531"/>
          </a:xfrm>
          <a:custGeom>
            <a:avLst/>
            <a:gdLst>
              <a:gd name="connsiteX0" fmla="*/ 0 w 9021572"/>
              <a:gd name="connsiteY0" fmla="*/ 110531 h 110531"/>
              <a:gd name="connsiteX1" fmla="*/ 9021572 w 9021572"/>
              <a:gd name="connsiteY1" fmla="*/ 110531 h 110531"/>
              <a:gd name="connsiteX2" fmla="*/ 9021572 w 9021572"/>
              <a:gd name="connsiteY2" fmla="*/ 0 h 110531"/>
              <a:gd name="connsiteX3" fmla="*/ 0 w 9021572"/>
              <a:gd name="connsiteY3" fmla="*/ 0 h 110531"/>
              <a:gd name="connsiteX4" fmla="*/ 0 w 9021572"/>
              <a:gd name="connsiteY4" fmla="*/ 110531 h 1105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21572" h="110531">
                <a:moveTo>
                  <a:pt x="0" y="110531"/>
                </a:moveTo>
                <a:lnTo>
                  <a:pt x="9021572" y="110531"/>
                </a:lnTo>
                <a:lnTo>
                  <a:pt x="9021572" y="0"/>
                </a:lnTo>
                <a:lnTo>
                  <a:pt x="0" y="0"/>
                </a:lnTo>
                <a:lnTo>
                  <a:pt x="0" y="110531"/>
                </a:lnTo>
              </a:path>
            </a:pathLst>
          </a:custGeom>
          <a:solidFill>
            <a:srgbClr val="9184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" y="63500"/>
            <a:ext cx="9042400" cy="6705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308100" y="1676400"/>
            <a:ext cx="6502400" cy="116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139700" algn="l"/>
              </a:tabLst>
            </a:pPr>
            <a:r>
              <a:rPr lang="en-US" altLang="zh-CN" sz="3996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Complications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liver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  <a:p>
            <a:pPr>
              <a:lnSpc>
                <a:spcPts val="4800"/>
              </a:lnSpc>
              <a:tabLst>
                <a:tab pos="139700" algn="l"/>
              </a:tabLst>
            </a:pPr>
            <a:r>
              <a:rPr lang="en-US" altLang="zh-CN" dirty="0" smtClean="0"/>
              <a:t>	</a:t>
            </a:r>
            <a:r>
              <a:rPr lang="en-US" altLang="zh-CN" sz="3996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JAUNDICE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AND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CHOLESTASIS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79400"/>
            <a:ext cx="5867400" cy="105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Complications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liver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  <a:p>
            <a:pPr>
              <a:lnSpc>
                <a:spcPts val="4300"/>
              </a:lnSpc>
              <a:tabLst>
							</a:tabLst>
            </a:pPr>
            <a:r>
              <a:rPr lang="en-US" altLang="zh-CN" sz="3600" dirty="0" smtClean="0">
                <a:solidFill>
                  <a:srgbClr val="d34817"/>
                </a:solidFill>
                <a:latin typeface="Franklin Gothic Book" pitchFamily="18" charset="0"/>
                <a:cs typeface="Franklin Gothic Book" pitchFamily="18" charset="0"/>
              </a:rPr>
              <a:t>JAUNDICE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d34817"/>
                </a:solidFill>
                <a:latin typeface="Franklin Gothic Book" pitchFamily="18" charset="0"/>
                <a:cs typeface="Franklin Gothic Book" pitchFamily="18" charset="0"/>
              </a:rPr>
              <a:t>AND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d34817"/>
                </a:solidFill>
                <a:latin typeface="Franklin Gothic Book" pitchFamily="18" charset="0"/>
                <a:cs typeface="Franklin Gothic Book" pitchFamily="18" charset="0"/>
              </a:rPr>
              <a:t>CHOLESTASIS: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549400"/>
            <a:ext cx="62738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Jaundice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icterus: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yellowish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greenish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pigmentation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skin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sclera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eyes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respectively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due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high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bilirubin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870200"/>
            <a:ext cx="7340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Cholestasis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,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characterized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by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systemic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retention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3314700"/>
            <a:ext cx="63627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not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only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bilirubin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but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also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other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solutes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eliminated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bile.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762000"/>
            <a:ext cx="65024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Complications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liver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562100"/>
            <a:ext cx="7467600" cy="182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Recognize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major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complications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cirrhosis</a:t>
            </a:r>
          </a:p>
          <a:p>
            <a:pPr>
              <a:lnSpc>
                <a:spcPts val="3900"/>
              </a:lnSpc>
              <a:tabLst>
                <a:tab pos="266700" algn="l"/>
              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Understand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pathogenetic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mechanisms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underlying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occurrence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complications</a:t>
            </a:r>
          </a:p>
          <a:p>
            <a:pPr>
              <a:lnSpc>
                <a:spcPts val="3900"/>
              </a:lnSpc>
              <a:tabLst>
                <a:tab pos="266700" algn="l"/>
              </a:tabLst>
            </a:pPr>
            <a:r>
              <a:rPr lang="en-US" altLang="zh-CN" sz="2378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Recognize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clinical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features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inherent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3378200"/>
            <a:ext cx="4787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above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mentioned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complications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3873500"/>
            <a:ext cx="6413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Describe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pathological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findings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4305300"/>
            <a:ext cx="3530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different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complications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8300" y="139700"/>
            <a:ext cx="4445000" cy="6591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03300" y="1511300"/>
            <a:ext cx="27686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208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Bilirubin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metabolism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79500" y="1981200"/>
            <a:ext cx="18415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elimination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212850" y="2051062"/>
            <a:ext cx="6870700" cy="720585"/>
          </a:xfrm>
          <a:custGeom>
            <a:avLst/>
            <a:gdLst>
              <a:gd name="connsiteX0" fmla="*/ 6350 w 6870700"/>
              <a:gd name="connsiteY0" fmla="*/ 714235 h 720585"/>
              <a:gd name="connsiteX1" fmla="*/ 6864350 w 6870700"/>
              <a:gd name="connsiteY1" fmla="*/ 714235 h 720585"/>
              <a:gd name="connsiteX2" fmla="*/ 6864350 w 6870700"/>
              <a:gd name="connsiteY2" fmla="*/ 6350 h 720585"/>
              <a:gd name="connsiteX3" fmla="*/ 6350 w 6870700"/>
              <a:gd name="connsiteY3" fmla="*/ 6350 h 720585"/>
              <a:gd name="connsiteX4" fmla="*/ 6350 w 6870700"/>
              <a:gd name="connsiteY4" fmla="*/ 714235 h 7205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70700" h="720585">
                <a:moveTo>
                  <a:pt x="6350" y="714235"/>
                </a:moveTo>
                <a:lnTo>
                  <a:pt x="6864350" y="714235"/>
                </a:lnTo>
                <a:lnTo>
                  <a:pt x="6864350" y="6350"/>
                </a:lnTo>
                <a:lnTo>
                  <a:pt x="6350" y="6350"/>
                </a:lnTo>
                <a:lnTo>
                  <a:pt x="6350" y="71423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3715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136650" y="3413721"/>
            <a:ext cx="7023100" cy="936028"/>
          </a:xfrm>
          <a:custGeom>
            <a:avLst/>
            <a:gdLst>
              <a:gd name="connsiteX0" fmla="*/ 6350 w 7023100"/>
              <a:gd name="connsiteY0" fmla="*/ 929678 h 936028"/>
              <a:gd name="connsiteX1" fmla="*/ 7016750 w 7023100"/>
              <a:gd name="connsiteY1" fmla="*/ 929678 h 936028"/>
              <a:gd name="connsiteX2" fmla="*/ 7016750 w 7023100"/>
              <a:gd name="connsiteY2" fmla="*/ 6350 h 936028"/>
              <a:gd name="connsiteX3" fmla="*/ 6350 w 7023100"/>
              <a:gd name="connsiteY3" fmla="*/ 6350 h 936028"/>
              <a:gd name="connsiteX4" fmla="*/ 6350 w 7023100"/>
              <a:gd name="connsiteY4" fmla="*/ 929678 h 936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023100" h="936028">
                <a:moveTo>
                  <a:pt x="6350" y="929678"/>
                </a:moveTo>
                <a:lnTo>
                  <a:pt x="7016750" y="929678"/>
                </a:lnTo>
                <a:lnTo>
                  <a:pt x="7016750" y="6350"/>
                </a:lnTo>
                <a:lnTo>
                  <a:pt x="6350" y="6350"/>
                </a:lnTo>
                <a:lnTo>
                  <a:pt x="6350" y="9296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3715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289050" y="5022875"/>
            <a:ext cx="6946900" cy="1643888"/>
          </a:xfrm>
          <a:custGeom>
            <a:avLst/>
            <a:gdLst>
              <a:gd name="connsiteX0" fmla="*/ 6350 w 6946900"/>
              <a:gd name="connsiteY0" fmla="*/ 1637538 h 1643888"/>
              <a:gd name="connsiteX1" fmla="*/ 6940550 w 6946900"/>
              <a:gd name="connsiteY1" fmla="*/ 1637538 h 1643888"/>
              <a:gd name="connsiteX2" fmla="*/ 6940550 w 6946900"/>
              <a:gd name="connsiteY2" fmla="*/ 6350 h 1643888"/>
              <a:gd name="connsiteX3" fmla="*/ 6350 w 6946900"/>
              <a:gd name="connsiteY3" fmla="*/ 6350 h 1643888"/>
              <a:gd name="connsiteX4" fmla="*/ 6350 w 6946900"/>
              <a:gd name="connsiteY4" fmla="*/ 1637538 h 16438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946900" h="1643888">
                <a:moveTo>
                  <a:pt x="6350" y="1637538"/>
                </a:moveTo>
                <a:lnTo>
                  <a:pt x="6940550" y="1637538"/>
                </a:lnTo>
                <a:lnTo>
                  <a:pt x="6940550" y="6350"/>
                </a:lnTo>
                <a:lnTo>
                  <a:pt x="6350" y="6350"/>
                </a:lnTo>
                <a:lnTo>
                  <a:pt x="6350" y="163753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3715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2006600"/>
            <a:ext cx="7023100" cy="939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1400" y="3365500"/>
            <a:ext cx="7162800" cy="11303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1100" y="4978400"/>
            <a:ext cx="7175500" cy="1854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03300" y="279400"/>
            <a:ext cx="5867400" cy="105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Complications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liver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  <a:p>
            <a:pPr>
              <a:lnSpc>
                <a:spcPts val="4300"/>
              </a:lnSpc>
              <a:tabLst>
							</a:tabLst>
            </a:pPr>
            <a:r>
              <a:rPr lang="en-US" altLang="zh-CN" sz="3600" dirty="0" smtClean="0">
                <a:solidFill>
                  <a:srgbClr val="c00000"/>
                </a:solidFill>
                <a:latin typeface="Franklin Gothic Book" pitchFamily="18" charset="0"/>
                <a:cs typeface="Franklin Gothic Book" pitchFamily="18" charset="0"/>
              </a:rPr>
              <a:t>Cause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c00000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c00000"/>
                </a:solidFill>
                <a:latin typeface="Franklin Gothic Book" pitchFamily="18" charset="0"/>
                <a:cs typeface="Franklin Gothic Book" pitchFamily="18" charset="0"/>
              </a:rPr>
              <a:t>Jaundice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60400" y="1435100"/>
            <a:ext cx="7848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376" b="1" dirty="0" smtClean="0">
                <a:solidFill>
                  <a:srgbClr val="9b2d1f"/>
                </a:solidFill>
                <a:latin typeface="Perpetua" pitchFamily="18" charset="0"/>
                <a:cs typeface="Perpetua" pitchFamily="18" charset="0"/>
              </a:rPr>
              <a:t>1.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796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Prehepatic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causes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jaundice</a:t>
            </a:r>
            <a:r>
              <a:rPr lang="en-US" altLang="zh-CN" sz="2400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: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Bilirubin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overproduction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60400" y="2959100"/>
            <a:ext cx="3886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378" b="1" dirty="0" smtClean="0">
                <a:solidFill>
                  <a:srgbClr val="9b2d1f"/>
                </a:solidFill>
                <a:latin typeface="Perpetua" pitchFamily="18" charset="0"/>
                <a:cs typeface="Perpetua" pitchFamily="18" charset="0"/>
              </a:rPr>
              <a:t>2.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798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Intrahepatic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disorders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60400" y="4483100"/>
            <a:ext cx="7366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376" b="1" dirty="0" smtClean="0">
                <a:solidFill>
                  <a:srgbClr val="9b2d1f"/>
                </a:solidFill>
                <a:latin typeface="Perpetua" pitchFamily="18" charset="0"/>
                <a:cs typeface="Perpetua" pitchFamily="18" charset="0"/>
              </a:rPr>
              <a:t>3.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796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Posthepatic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disorders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(Obstruction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flow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bile)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08100" y="2133600"/>
            <a:ext cx="6515100" cy="58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due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hemolysis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hematoma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resorption,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lead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elevated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unconjugated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(indirect)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bilirubin.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31900" y="3492500"/>
            <a:ext cx="6248400" cy="800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lead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unconjugated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conjugated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hyperbilirubinemia.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conjugated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(direct)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bilirubin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often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elevated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alcohol,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infectious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hepatitis,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drug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reactions,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autoimmune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disorders.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84300" y="5130800"/>
            <a:ext cx="6705600" cy="149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also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cause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conjugated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hyperbilirubinemia.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Gallstone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formation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most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common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posthepatic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process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that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causes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jaundice;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however,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differential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diagnosis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also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includes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serious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conditions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such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biliary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tract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infection,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pancreatitis,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malignancies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8963" y="63372"/>
            <a:ext cx="9026108" cy="6704932"/>
          </a:xfrm>
          <a:custGeom>
            <a:avLst/>
            <a:gdLst>
              <a:gd name="connsiteX0" fmla="*/ 6350 w 9026108"/>
              <a:gd name="connsiteY0" fmla="*/ 336296 h 6704932"/>
              <a:gd name="connsiteX1" fmla="*/ 336209 w 9026108"/>
              <a:gd name="connsiteY1" fmla="*/ 6350 h 6704932"/>
              <a:gd name="connsiteX2" fmla="*/ 8689812 w 9026108"/>
              <a:gd name="connsiteY2" fmla="*/ 6350 h 6704932"/>
              <a:gd name="connsiteX3" fmla="*/ 9019758 w 9026108"/>
              <a:gd name="connsiteY3" fmla="*/ 336296 h 6704932"/>
              <a:gd name="connsiteX4" fmla="*/ 9019758 w 9026108"/>
              <a:gd name="connsiteY4" fmla="*/ 6368720 h 6704932"/>
              <a:gd name="connsiteX5" fmla="*/ 8689812 w 9026108"/>
              <a:gd name="connsiteY5" fmla="*/ 6698582 h 6704932"/>
              <a:gd name="connsiteX6" fmla="*/ 336209 w 9026108"/>
              <a:gd name="connsiteY6" fmla="*/ 6698582 h 6704932"/>
              <a:gd name="connsiteX7" fmla="*/ 6350 w 9026108"/>
              <a:gd name="connsiteY7" fmla="*/ 6368720 h 6704932"/>
              <a:gd name="connsiteX8" fmla="*/ 6350 w 9026108"/>
              <a:gd name="connsiteY8" fmla="*/ 336296 h 67049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108" h="6704932">
                <a:moveTo>
                  <a:pt x="6350" y="336296"/>
                </a:moveTo>
                <a:cubicBezTo>
                  <a:pt x="6350" y="154051"/>
                  <a:pt x="154028" y="6350"/>
                  <a:pt x="336209" y="6350"/>
                </a:cubicBezTo>
                <a:lnTo>
                  <a:pt x="8689812" y="6350"/>
                </a:lnTo>
                <a:cubicBezTo>
                  <a:pt x="8872057" y="6350"/>
                  <a:pt x="9019758" y="154051"/>
                  <a:pt x="9019758" y="336296"/>
                </a:cubicBezTo>
                <a:lnTo>
                  <a:pt x="9019758" y="6368720"/>
                </a:lnTo>
                <a:cubicBezTo>
                  <a:pt x="9019758" y="6550901"/>
                  <a:pt x="8872057" y="6698582"/>
                  <a:pt x="8689812" y="6698582"/>
                </a:cubicBezTo>
                <a:lnTo>
                  <a:pt x="336209" y="6698582"/>
                </a:lnTo>
                <a:cubicBezTo>
                  <a:pt x="154028" y="6698582"/>
                  <a:pt x="6350" y="6550901"/>
                  <a:pt x="6350" y="6368720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931" y="1449324"/>
            <a:ext cx="9021572" cy="1527302"/>
          </a:xfrm>
          <a:custGeom>
            <a:avLst/>
            <a:gdLst>
              <a:gd name="connsiteX0" fmla="*/ 0 w 9021572"/>
              <a:gd name="connsiteY0" fmla="*/ 1527302 h 1527302"/>
              <a:gd name="connsiteX1" fmla="*/ 9021572 w 9021572"/>
              <a:gd name="connsiteY1" fmla="*/ 1527302 h 1527302"/>
              <a:gd name="connsiteX2" fmla="*/ 9021572 w 9021572"/>
              <a:gd name="connsiteY2" fmla="*/ 0 h 1527302"/>
              <a:gd name="connsiteX3" fmla="*/ 0 w 9021572"/>
              <a:gd name="connsiteY3" fmla="*/ 0 h 1527302"/>
              <a:gd name="connsiteX4" fmla="*/ 0 w 9021572"/>
              <a:gd name="connsiteY4" fmla="*/ 1527302 h 15273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21572" h="1527302">
                <a:moveTo>
                  <a:pt x="0" y="1527302"/>
                </a:moveTo>
                <a:lnTo>
                  <a:pt x="9021572" y="1527302"/>
                </a:lnTo>
                <a:lnTo>
                  <a:pt x="9021572" y="0"/>
                </a:lnTo>
                <a:lnTo>
                  <a:pt x="0" y="0"/>
                </a:lnTo>
                <a:lnTo>
                  <a:pt x="0" y="1527302"/>
                </a:lnTo>
              </a:path>
            </a:pathLst>
          </a:custGeom>
          <a:solidFill>
            <a:srgbClr val="d3481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931" y="1396688"/>
            <a:ext cx="9021572" cy="120580"/>
          </a:xfrm>
          <a:custGeom>
            <a:avLst/>
            <a:gdLst>
              <a:gd name="connsiteX0" fmla="*/ 0 w 9021572"/>
              <a:gd name="connsiteY0" fmla="*/ 120580 h 120580"/>
              <a:gd name="connsiteX1" fmla="*/ 9021572 w 9021572"/>
              <a:gd name="connsiteY1" fmla="*/ 120580 h 120580"/>
              <a:gd name="connsiteX2" fmla="*/ 9021572 w 9021572"/>
              <a:gd name="connsiteY2" fmla="*/ 0 h 120580"/>
              <a:gd name="connsiteX3" fmla="*/ 0 w 9021572"/>
              <a:gd name="connsiteY3" fmla="*/ 0 h 120580"/>
              <a:gd name="connsiteX4" fmla="*/ 0 w 9021572"/>
              <a:gd name="connsiteY4" fmla="*/ 120580 h 1205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21572" h="120580">
                <a:moveTo>
                  <a:pt x="0" y="120580"/>
                </a:moveTo>
                <a:lnTo>
                  <a:pt x="9021572" y="120580"/>
                </a:lnTo>
                <a:lnTo>
                  <a:pt x="9021572" y="0"/>
                </a:lnTo>
                <a:lnTo>
                  <a:pt x="0" y="0"/>
                </a:lnTo>
                <a:lnTo>
                  <a:pt x="0" y="120580"/>
                </a:lnTo>
              </a:path>
            </a:pathLst>
          </a:custGeom>
          <a:solidFill>
            <a:srgbClr val="e6b1a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931" y="2976711"/>
            <a:ext cx="9021572" cy="110531"/>
          </a:xfrm>
          <a:custGeom>
            <a:avLst/>
            <a:gdLst>
              <a:gd name="connsiteX0" fmla="*/ 0 w 9021572"/>
              <a:gd name="connsiteY0" fmla="*/ 110531 h 110531"/>
              <a:gd name="connsiteX1" fmla="*/ 9021572 w 9021572"/>
              <a:gd name="connsiteY1" fmla="*/ 110531 h 110531"/>
              <a:gd name="connsiteX2" fmla="*/ 9021572 w 9021572"/>
              <a:gd name="connsiteY2" fmla="*/ 0 h 110531"/>
              <a:gd name="connsiteX3" fmla="*/ 0 w 9021572"/>
              <a:gd name="connsiteY3" fmla="*/ 0 h 110531"/>
              <a:gd name="connsiteX4" fmla="*/ 0 w 9021572"/>
              <a:gd name="connsiteY4" fmla="*/ 110531 h 1105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21572" h="110531">
                <a:moveTo>
                  <a:pt x="0" y="110531"/>
                </a:moveTo>
                <a:lnTo>
                  <a:pt x="9021572" y="110531"/>
                </a:lnTo>
                <a:lnTo>
                  <a:pt x="9021572" y="0"/>
                </a:lnTo>
                <a:lnTo>
                  <a:pt x="0" y="0"/>
                </a:lnTo>
                <a:lnTo>
                  <a:pt x="0" y="110531"/>
                </a:lnTo>
              </a:path>
            </a:pathLst>
          </a:custGeom>
          <a:solidFill>
            <a:srgbClr val="9184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" y="63500"/>
            <a:ext cx="9042400" cy="6705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625600" y="1701800"/>
            <a:ext cx="58674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600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Complications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liver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251200" y="2260600"/>
            <a:ext cx="26289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600" i="1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Coagulopathy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762000"/>
            <a:ext cx="29083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6" i="1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Coagulopathy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511300"/>
            <a:ext cx="75692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208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liver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source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number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coagulation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factors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that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1917700"/>
            <a:ext cx="68199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decline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face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liver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failure,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leading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easy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bruising</a:t>
            </a:r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bleeding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8963" y="63372"/>
            <a:ext cx="9026108" cy="6704932"/>
          </a:xfrm>
          <a:custGeom>
            <a:avLst/>
            <a:gdLst>
              <a:gd name="connsiteX0" fmla="*/ 6350 w 9026108"/>
              <a:gd name="connsiteY0" fmla="*/ 336296 h 6704932"/>
              <a:gd name="connsiteX1" fmla="*/ 336209 w 9026108"/>
              <a:gd name="connsiteY1" fmla="*/ 6350 h 6704932"/>
              <a:gd name="connsiteX2" fmla="*/ 8689812 w 9026108"/>
              <a:gd name="connsiteY2" fmla="*/ 6350 h 6704932"/>
              <a:gd name="connsiteX3" fmla="*/ 9019758 w 9026108"/>
              <a:gd name="connsiteY3" fmla="*/ 336296 h 6704932"/>
              <a:gd name="connsiteX4" fmla="*/ 9019758 w 9026108"/>
              <a:gd name="connsiteY4" fmla="*/ 6368720 h 6704932"/>
              <a:gd name="connsiteX5" fmla="*/ 8689812 w 9026108"/>
              <a:gd name="connsiteY5" fmla="*/ 6698582 h 6704932"/>
              <a:gd name="connsiteX6" fmla="*/ 336209 w 9026108"/>
              <a:gd name="connsiteY6" fmla="*/ 6698582 h 6704932"/>
              <a:gd name="connsiteX7" fmla="*/ 6350 w 9026108"/>
              <a:gd name="connsiteY7" fmla="*/ 6368720 h 6704932"/>
              <a:gd name="connsiteX8" fmla="*/ 6350 w 9026108"/>
              <a:gd name="connsiteY8" fmla="*/ 336296 h 67049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108" h="6704932">
                <a:moveTo>
                  <a:pt x="6350" y="336296"/>
                </a:moveTo>
                <a:cubicBezTo>
                  <a:pt x="6350" y="154051"/>
                  <a:pt x="154028" y="6350"/>
                  <a:pt x="336209" y="6350"/>
                </a:cubicBezTo>
                <a:lnTo>
                  <a:pt x="8689812" y="6350"/>
                </a:lnTo>
                <a:cubicBezTo>
                  <a:pt x="8872057" y="6350"/>
                  <a:pt x="9019758" y="154051"/>
                  <a:pt x="9019758" y="336296"/>
                </a:cubicBezTo>
                <a:lnTo>
                  <a:pt x="9019758" y="6368720"/>
                </a:lnTo>
                <a:cubicBezTo>
                  <a:pt x="9019758" y="6550901"/>
                  <a:pt x="8872057" y="6698582"/>
                  <a:pt x="8689812" y="6698582"/>
                </a:cubicBezTo>
                <a:lnTo>
                  <a:pt x="336209" y="6698582"/>
                </a:lnTo>
                <a:cubicBezTo>
                  <a:pt x="154028" y="6698582"/>
                  <a:pt x="6350" y="6550901"/>
                  <a:pt x="6350" y="6368720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931" y="1449324"/>
            <a:ext cx="9021572" cy="1527302"/>
          </a:xfrm>
          <a:custGeom>
            <a:avLst/>
            <a:gdLst>
              <a:gd name="connsiteX0" fmla="*/ 0 w 9021572"/>
              <a:gd name="connsiteY0" fmla="*/ 1527302 h 1527302"/>
              <a:gd name="connsiteX1" fmla="*/ 9021572 w 9021572"/>
              <a:gd name="connsiteY1" fmla="*/ 1527302 h 1527302"/>
              <a:gd name="connsiteX2" fmla="*/ 9021572 w 9021572"/>
              <a:gd name="connsiteY2" fmla="*/ 0 h 1527302"/>
              <a:gd name="connsiteX3" fmla="*/ 0 w 9021572"/>
              <a:gd name="connsiteY3" fmla="*/ 0 h 1527302"/>
              <a:gd name="connsiteX4" fmla="*/ 0 w 9021572"/>
              <a:gd name="connsiteY4" fmla="*/ 1527302 h 15273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21572" h="1527302">
                <a:moveTo>
                  <a:pt x="0" y="1527302"/>
                </a:moveTo>
                <a:lnTo>
                  <a:pt x="9021572" y="1527302"/>
                </a:lnTo>
                <a:lnTo>
                  <a:pt x="9021572" y="0"/>
                </a:lnTo>
                <a:lnTo>
                  <a:pt x="0" y="0"/>
                </a:lnTo>
                <a:lnTo>
                  <a:pt x="0" y="1527302"/>
                </a:lnTo>
              </a:path>
            </a:pathLst>
          </a:custGeom>
          <a:solidFill>
            <a:srgbClr val="d3481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931" y="1396688"/>
            <a:ext cx="9021572" cy="120580"/>
          </a:xfrm>
          <a:custGeom>
            <a:avLst/>
            <a:gdLst>
              <a:gd name="connsiteX0" fmla="*/ 0 w 9021572"/>
              <a:gd name="connsiteY0" fmla="*/ 120580 h 120580"/>
              <a:gd name="connsiteX1" fmla="*/ 9021572 w 9021572"/>
              <a:gd name="connsiteY1" fmla="*/ 120580 h 120580"/>
              <a:gd name="connsiteX2" fmla="*/ 9021572 w 9021572"/>
              <a:gd name="connsiteY2" fmla="*/ 0 h 120580"/>
              <a:gd name="connsiteX3" fmla="*/ 0 w 9021572"/>
              <a:gd name="connsiteY3" fmla="*/ 0 h 120580"/>
              <a:gd name="connsiteX4" fmla="*/ 0 w 9021572"/>
              <a:gd name="connsiteY4" fmla="*/ 120580 h 1205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21572" h="120580">
                <a:moveTo>
                  <a:pt x="0" y="120580"/>
                </a:moveTo>
                <a:lnTo>
                  <a:pt x="9021572" y="120580"/>
                </a:lnTo>
                <a:lnTo>
                  <a:pt x="9021572" y="0"/>
                </a:lnTo>
                <a:lnTo>
                  <a:pt x="0" y="0"/>
                </a:lnTo>
                <a:lnTo>
                  <a:pt x="0" y="120580"/>
                </a:lnTo>
              </a:path>
            </a:pathLst>
          </a:custGeom>
          <a:solidFill>
            <a:srgbClr val="e6b1a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931" y="2976711"/>
            <a:ext cx="9021572" cy="110531"/>
          </a:xfrm>
          <a:custGeom>
            <a:avLst/>
            <a:gdLst>
              <a:gd name="connsiteX0" fmla="*/ 0 w 9021572"/>
              <a:gd name="connsiteY0" fmla="*/ 110531 h 110531"/>
              <a:gd name="connsiteX1" fmla="*/ 9021572 w 9021572"/>
              <a:gd name="connsiteY1" fmla="*/ 110531 h 110531"/>
              <a:gd name="connsiteX2" fmla="*/ 9021572 w 9021572"/>
              <a:gd name="connsiteY2" fmla="*/ 0 h 110531"/>
              <a:gd name="connsiteX3" fmla="*/ 0 w 9021572"/>
              <a:gd name="connsiteY3" fmla="*/ 0 h 110531"/>
              <a:gd name="connsiteX4" fmla="*/ 0 w 9021572"/>
              <a:gd name="connsiteY4" fmla="*/ 110531 h 1105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21572" h="110531">
                <a:moveTo>
                  <a:pt x="0" y="110531"/>
                </a:moveTo>
                <a:lnTo>
                  <a:pt x="9021572" y="110531"/>
                </a:lnTo>
                <a:lnTo>
                  <a:pt x="9021572" y="0"/>
                </a:lnTo>
                <a:lnTo>
                  <a:pt x="0" y="0"/>
                </a:lnTo>
                <a:lnTo>
                  <a:pt x="0" y="110531"/>
                </a:lnTo>
              </a:path>
            </a:pathLst>
          </a:custGeom>
          <a:solidFill>
            <a:srgbClr val="9184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" y="63500"/>
            <a:ext cx="9042400" cy="6705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625600" y="1701800"/>
            <a:ext cx="58674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600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Complications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liver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35200" y="2260600"/>
            <a:ext cx="46482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600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Hepatic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encephalopathy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79400"/>
            <a:ext cx="5867400" cy="105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Complications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liver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  <a:p>
            <a:pPr>
              <a:lnSpc>
                <a:spcPts val="4300"/>
              </a:lnSpc>
              <a:tabLst>
							</a:tabLst>
            </a:pPr>
            <a:r>
              <a:rPr lang="en-US" altLang="zh-CN" sz="3600" dirty="0" smtClean="0">
                <a:solidFill>
                  <a:srgbClr val="d34817"/>
                </a:solidFill>
                <a:latin typeface="Franklin Gothic Book" pitchFamily="18" charset="0"/>
                <a:cs typeface="Franklin Gothic Book" pitchFamily="18" charset="0"/>
              </a:rPr>
              <a:t>Hepatic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d34817"/>
                </a:solidFill>
                <a:latin typeface="Franklin Gothic Book" pitchFamily="18" charset="0"/>
                <a:cs typeface="Franklin Gothic Book" pitchFamily="18" charset="0"/>
              </a:rPr>
              <a:t>encephalopathy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536700"/>
            <a:ext cx="7302500" cy="1155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                <a:tab pos="266700" algn="l"/>
              </a:tabLst>
            </a:pPr>
            <a:r>
              <a:rPr lang="en-US" altLang="zh-CN" sz="2208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spectrum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disturbances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consciousness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ranging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from</a:t>
            </a:r>
          </a:p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subtle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behavioral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abnormalities,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confusion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stupor,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</a:p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coma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death.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781300"/>
            <a:ext cx="58928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208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develop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over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days,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weeks,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few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months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3251200"/>
            <a:ext cx="69342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208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Due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elevated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ammonia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blood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central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3644900"/>
            <a:ext cx="39624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nervous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system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brain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edema.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8963" y="63372"/>
            <a:ext cx="9026108" cy="6704932"/>
          </a:xfrm>
          <a:custGeom>
            <a:avLst/>
            <a:gdLst>
              <a:gd name="connsiteX0" fmla="*/ 6350 w 9026108"/>
              <a:gd name="connsiteY0" fmla="*/ 336296 h 6704932"/>
              <a:gd name="connsiteX1" fmla="*/ 336209 w 9026108"/>
              <a:gd name="connsiteY1" fmla="*/ 6350 h 6704932"/>
              <a:gd name="connsiteX2" fmla="*/ 8689812 w 9026108"/>
              <a:gd name="connsiteY2" fmla="*/ 6350 h 6704932"/>
              <a:gd name="connsiteX3" fmla="*/ 9019758 w 9026108"/>
              <a:gd name="connsiteY3" fmla="*/ 336296 h 6704932"/>
              <a:gd name="connsiteX4" fmla="*/ 9019758 w 9026108"/>
              <a:gd name="connsiteY4" fmla="*/ 6368720 h 6704932"/>
              <a:gd name="connsiteX5" fmla="*/ 8689812 w 9026108"/>
              <a:gd name="connsiteY5" fmla="*/ 6698582 h 6704932"/>
              <a:gd name="connsiteX6" fmla="*/ 336209 w 9026108"/>
              <a:gd name="connsiteY6" fmla="*/ 6698582 h 6704932"/>
              <a:gd name="connsiteX7" fmla="*/ 6350 w 9026108"/>
              <a:gd name="connsiteY7" fmla="*/ 6368720 h 6704932"/>
              <a:gd name="connsiteX8" fmla="*/ 6350 w 9026108"/>
              <a:gd name="connsiteY8" fmla="*/ 336296 h 67049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108" h="6704932">
                <a:moveTo>
                  <a:pt x="6350" y="336296"/>
                </a:moveTo>
                <a:cubicBezTo>
                  <a:pt x="6350" y="154051"/>
                  <a:pt x="154028" y="6350"/>
                  <a:pt x="336209" y="6350"/>
                </a:cubicBezTo>
                <a:lnTo>
                  <a:pt x="8689812" y="6350"/>
                </a:lnTo>
                <a:cubicBezTo>
                  <a:pt x="8872057" y="6350"/>
                  <a:pt x="9019758" y="154051"/>
                  <a:pt x="9019758" y="336296"/>
                </a:cubicBezTo>
                <a:lnTo>
                  <a:pt x="9019758" y="6368720"/>
                </a:lnTo>
                <a:cubicBezTo>
                  <a:pt x="9019758" y="6550901"/>
                  <a:pt x="8872057" y="6698582"/>
                  <a:pt x="8689812" y="6698582"/>
                </a:cubicBezTo>
                <a:lnTo>
                  <a:pt x="336209" y="6698582"/>
                </a:lnTo>
                <a:cubicBezTo>
                  <a:pt x="154028" y="6698582"/>
                  <a:pt x="6350" y="6550901"/>
                  <a:pt x="6350" y="6368720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931" y="1449324"/>
            <a:ext cx="9021572" cy="1527302"/>
          </a:xfrm>
          <a:custGeom>
            <a:avLst/>
            <a:gdLst>
              <a:gd name="connsiteX0" fmla="*/ 0 w 9021572"/>
              <a:gd name="connsiteY0" fmla="*/ 1527302 h 1527302"/>
              <a:gd name="connsiteX1" fmla="*/ 9021572 w 9021572"/>
              <a:gd name="connsiteY1" fmla="*/ 1527302 h 1527302"/>
              <a:gd name="connsiteX2" fmla="*/ 9021572 w 9021572"/>
              <a:gd name="connsiteY2" fmla="*/ 0 h 1527302"/>
              <a:gd name="connsiteX3" fmla="*/ 0 w 9021572"/>
              <a:gd name="connsiteY3" fmla="*/ 0 h 1527302"/>
              <a:gd name="connsiteX4" fmla="*/ 0 w 9021572"/>
              <a:gd name="connsiteY4" fmla="*/ 1527302 h 15273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21572" h="1527302">
                <a:moveTo>
                  <a:pt x="0" y="1527302"/>
                </a:moveTo>
                <a:lnTo>
                  <a:pt x="9021572" y="1527302"/>
                </a:lnTo>
                <a:lnTo>
                  <a:pt x="9021572" y="0"/>
                </a:lnTo>
                <a:lnTo>
                  <a:pt x="0" y="0"/>
                </a:lnTo>
                <a:lnTo>
                  <a:pt x="0" y="1527302"/>
                </a:lnTo>
              </a:path>
            </a:pathLst>
          </a:custGeom>
          <a:solidFill>
            <a:srgbClr val="d3481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931" y="1396688"/>
            <a:ext cx="9021572" cy="120580"/>
          </a:xfrm>
          <a:custGeom>
            <a:avLst/>
            <a:gdLst>
              <a:gd name="connsiteX0" fmla="*/ 0 w 9021572"/>
              <a:gd name="connsiteY0" fmla="*/ 120580 h 120580"/>
              <a:gd name="connsiteX1" fmla="*/ 9021572 w 9021572"/>
              <a:gd name="connsiteY1" fmla="*/ 120580 h 120580"/>
              <a:gd name="connsiteX2" fmla="*/ 9021572 w 9021572"/>
              <a:gd name="connsiteY2" fmla="*/ 0 h 120580"/>
              <a:gd name="connsiteX3" fmla="*/ 0 w 9021572"/>
              <a:gd name="connsiteY3" fmla="*/ 0 h 120580"/>
              <a:gd name="connsiteX4" fmla="*/ 0 w 9021572"/>
              <a:gd name="connsiteY4" fmla="*/ 120580 h 1205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21572" h="120580">
                <a:moveTo>
                  <a:pt x="0" y="120580"/>
                </a:moveTo>
                <a:lnTo>
                  <a:pt x="9021572" y="120580"/>
                </a:lnTo>
                <a:lnTo>
                  <a:pt x="9021572" y="0"/>
                </a:lnTo>
                <a:lnTo>
                  <a:pt x="0" y="0"/>
                </a:lnTo>
                <a:lnTo>
                  <a:pt x="0" y="120580"/>
                </a:lnTo>
              </a:path>
            </a:pathLst>
          </a:custGeom>
          <a:solidFill>
            <a:srgbClr val="e6b1a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931" y="2976711"/>
            <a:ext cx="9021572" cy="110531"/>
          </a:xfrm>
          <a:custGeom>
            <a:avLst/>
            <a:gdLst>
              <a:gd name="connsiteX0" fmla="*/ 0 w 9021572"/>
              <a:gd name="connsiteY0" fmla="*/ 110531 h 110531"/>
              <a:gd name="connsiteX1" fmla="*/ 9021572 w 9021572"/>
              <a:gd name="connsiteY1" fmla="*/ 110531 h 110531"/>
              <a:gd name="connsiteX2" fmla="*/ 9021572 w 9021572"/>
              <a:gd name="connsiteY2" fmla="*/ 0 h 110531"/>
              <a:gd name="connsiteX3" fmla="*/ 0 w 9021572"/>
              <a:gd name="connsiteY3" fmla="*/ 0 h 110531"/>
              <a:gd name="connsiteX4" fmla="*/ 0 w 9021572"/>
              <a:gd name="connsiteY4" fmla="*/ 110531 h 1105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21572" h="110531">
                <a:moveTo>
                  <a:pt x="0" y="110531"/>
                </a:moveTo>
                <a:lnTo>
                  <a:pt x="9021572" y="110531"/>
                </a:lnTo>
                <a:lnTo>
                  <a:pt x="9021572" y="0"/>
                </a:lnTo>
                <a:lnTo>
                  <a:pt x="0" y="0"/>
                </a:lnTo>
                <a:lnTo>
                  <a:pt x="0" y="110531"/>
                </a:lnTo>
              </a:path>
            </a:pathLst>
          </a:custGeom>
          <a:solidFill>
            <a:srgbClr val="9184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" y="63500"/>
            <a:ext cx="9042400" cy="6705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308100" y="1651000"/>
            <a:ext cx="65024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6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Complications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liver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044700" y="2260600"/>
            <a:ext cx="50292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6" i="1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Hepatorenal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i="1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syndrome</a:t>
            </a:r>
            <a:r>
              <a:rPr lang="en-US" altLang="zh-CN" sz="3996" i="1" dirty="0" smtClean="0">
                <a:solidFill>
                  <a:srgbClr val="d34817"/>
                </a:solidFill>
                <a:latin typeface="Franklin Gothic Book" pitchFamily="18" charset="0"/>
                <a:cs typeface="Franklin Gothic Book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79400"/>
            <a:ext cx="5867400" cy="105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Complications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liver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  <a:p>
            <a:pPr>
              <a:lnSpc>
                <a:spcPts val="4300"/>
              </a:lnSpc>
              <a:tabLst>
							</a:tabLst>
            </a:pPr>
            <a:r>
              <a:rPr lang="en-US" altLang="zh-CN" sz="3600" i="1" dirty="0" smtClean="0">
                <a:solidFill>
                  <a:srgbClr val="d34817"/>
                </a:solidFill>
                <a:latin typeface="Franklin Gothic Book" pitchFamily="18" charset="0"/>
                <a:cs typeface="Franklin Gothic Book" pitchFamily="18" charset="0"/>
              </a:rPr>
              <a:t>Hepatorenal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d34817"/>
                </a:solidFill>
                <a:latin typeface="Franklin Gothic Book" pitchFamily="18" charset="0"/>
                <a:cs typeface="Franklin Gothic Book" pitchFamily="18" charset="0"/>
              </a:rPr>
              <a:t>syndrome: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511300"/>
            <a:ext cx="7289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ppearance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renal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failure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individuals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1968500"/>
            <a:ext cx="70104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severe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chronic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liver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disease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---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no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intrinsic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morphologic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functional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causes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renal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failure.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3797300"/>
            <a:ext cx="7366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incidence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syndrome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about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8%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per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4241800"/>
            <a:ext cx="6578600" cy="82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year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among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patients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who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have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cirrhosis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ascites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66700"/>
            <a:ext cx="58674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Complications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liver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17600" y="812800"/>
            <a:ext cx="45212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600" i="1" dirty="0" smtClean="0">
                <a:solidFill>
                  <a:srgbClr val="d34817"/>
                </a:solidFill>
                <a:latin typeface="Franklin Gothic Book" pitchFamily="18" charset="0"/>
                <a:cs typeface="Franklin Gothic Book" pitchFamily="18" charset="0"/>
              </a:rPr>
              <a:t>Hepatorenal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d34817"/>
                </a:solidFill>
                <a:latin typeface="Franklin Gothic Book" pitchFamily="18" charset="0"/>
                <a:cs typeface="Franklin Gothic Book" pitchFamily="18" charset="0"/>
              </a:rPr>
              <a:t>syndrome: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511300"/>
            <a:ext cx="6629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Decreased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renal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perfusion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pressure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due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1943100"/>
            <a:ext cx="3200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systemic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vasodilation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476500"/>
            <a:ext cx="68580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Activation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renal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sympathetic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nervous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system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vasoconstriction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afferent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renal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arterioles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3797300"/>
            <a:ext cx="6045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Increased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synthesis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renal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vasoactive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4229100"/>
            <a:ext cx="7035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mediators,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that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decrease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glomerular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filtration.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762000"/>
            <a:ext cx="65024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Complications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liver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511300"/>
            <a:ext cx="4254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Hepatocellular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Carcinoma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254000"/>
            <a:ext cx="4216400" cy="6565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69900" y="419100"/>
            <a:ext cx="4584700" cy="542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533400" algn="l"/>
                <a:tab pos="647700" algn="l"/>
              </a:tabLst>
            </a:pPr>
            <a:r>
              <a:rPr lang="en-US" altLang="zh-CN" dirty="0" smtClean="0"/>
              <a:t>	</a:t>
            </a:r>
            <a:r>
              <a:rPr lang="en-US" altLang="zh-CN" sz="3600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Complications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</a:p>
          <a:p>
            <a:pPr>
              <a:lnSpc>
                <a:spcPts val="4300"/>
              </a:lnSpc>
              <a:tabLst>
                <a:tab pos="533400" algn="l"/>
                <a:tab pos="647700" algn="l"/>
              </a:tabLst>
            </a:pPr>
            <a:r>
              <a:rPr lang="en-US" altLang="zh-CN" dirty="0" smtClean="0"/>
              <a:t>		</a:t>
            </a:r>
            <a:r>
              <a:rPr lang="en-US" altLang="zh-CN" sz="3600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liver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  <a:p>
            <a:pPr>
              <a:lnSpc>
                <a:spcPts val="3100"/>
              </a:lnSpc>
              <a:tabLst>
                <a:tab pos="533400" algn="l"/>
                <a:tab pos="647700" algn="l"/>
              </a:tabLst>
            </a:pPr>
            <a:r>
              <a:rPr lang="en-US" altLang="zh-CN" sz="204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Portal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hypertension</a:t>
            </a:r>
          </a:p>
          <a:p>
            <a:pPr>
              <a:lnSpc>
                <a:spcPts val="3400"/>
              </a:lnSpc>
              <a:tabLst>
                <a:tab pos="533400" algn="l"/>
                <a:tab pos="647700" algn="l"/>
              </a:tabLst>
            </a:pPr>
            <a:r>
              <a:rPr lang="en-US" altLang="zh-CN" sz="2042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Variceal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bleeding</a:t>
            </a:r>
          </a:p>
          <a:p>
            <a:pPr>
              <a:lnSpc>
                <a:spcPts val="3400"/>
              </a:lnSpc>
              <a:tabLst>
                <a:tab pos="533400" algn="l"/>
                <a:tab pos="647700" algn="l"/>
              </a:tabLst>
            </a:pPr>
            <a:r>
              <a:rPr lang="en-US" altLang="zh-CN" sz="204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Splenomegaly</a:t>
            </a:r>
          </a:p>
          <a:p>
            <a:pPr>
              <a:lnSpc>
                <a:spcPts val="3400"/>
              </a:lnSpc>
              <a:tabLst>
                <a:tab pos="533400" algn="l"/>
                <a:tab pos="647700" algn="l"/>
              </a:tabLst>
            </a:pPr>
            <a:r>
              <a:rPr lang="en-US" altLang="zh-CN" sz="204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Ascites</a:t>
            </a:r>
          </a:p>
          <a:p>
            <a:pPr>
              <a:lnSpc>
                <a:spcPts val="3400"/>
              </a:lnSpc>
              <a:tabLst>
                <a:tab pos="533400" algn="l"/>
                <a:tab pos="647700" algn="l"/>
              </a:tabLst>
            </a:pPr>
            <a:r>
              <a:rPr lang="en-US" altLang="zh-CN" sz="2042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Spontaneous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bacterial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peritonitis</a:t>
            </a:r>
          </a:p>
          <a:p>
            <a:pPr>
              <a:lnSpc>
                <a:spcPts val="3400"/>
              </a:lnSpc>
              <a:tabLst>
                <a:tab pos="533400" algn="l"/>
                <a:tab pos="647700" algn="l"/>
              </a:tabLst>
            </a:pPr>
            <a:r>
              <a:rPr lang="en-US" altLang="zh-CN" sz="204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Jaundice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cholestasis</a:t>
            </a:r>
          </a:p>
          <a:p>
            <a:pPr>
              <a:lnSpc>
                <a:spcPts val="3400"/>
              </a:lnSpc>
              <a:tabLst>
                <a:tab pos="533400" algn="l"/>
                <a:tab pos="647700" algn="l"/>
              </a:tabLst>
            </a:pPr>
            <a:r>
              <a:rPr lang="en-US" altLang="zh-CN" sz="204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Coagulopathy</a:t>
            </a:r>
          </a:p>
          <a:p>
            <a:pPr>
              <a:lnSpc>
                <a:spcPts val="3400"/>
              </a:lnSpc>
              <a:tabLst>
                <a:tab pos="533400" algn="l"/>
                <a:tab pos="647700" algn="l"/>
              </a:tabLst>
            </a:pPr>
            <a:r>
              <a:rPr lang="en-US" altLang="zh-CN" sz="204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Hepatic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encephalopathy</a:t>
            </a:r>
          </a:p>
          <a:p>
            <a:pPr>
              <a:lnSpc>
                <a:spcPts val="3400"/>
              </a:lnSpc>
              <a:tabLst>
                <a:tab pos="533400" algn="l"/>
                <a:tab pos="647700" algn="l"/>
              </a:tabLst>
            </a:pPr>
            <a:r>
              <a:rPr lang="en-US" altLang="zh-CN" sz="204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Hepatorenal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syndrome</a:t>
            </a:r>
          </a:p>
          <a:p>
            <a:pPr>
              <a:lnSpc>
                <a:spcPts val="3400"/>
              </a:lnSpc>
              <a:tabLst>
                <a:tab pos="533400" algn="l"/>
                <a:tab pos="647700" algn="l"/>
              </a:tabLst>
            </a:pPr>
            <a:r>
              <a:rPr lang="en-US" altLang="zh-CN" sz="204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Hepatocellular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carcinoma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" y="76200"/>
            <a:ext cx="381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1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4900" y="977900"/>
            <a:ext cx="4622800" cy="5740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03300" y="482600"/>
            <a:ext cx="65024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Complications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liver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511300"/>
            <a:ext cx="16129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208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Conclusion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8963" y="63372"/>
            <a:ext cx="9026108" cy="6704932"/>
          </a:xfrm>
          <a:custGeom>
            <a:avLst/>
            <a:gdLst>
              <a:gd name="connsiteX0" fmla="*/ 6350 w 9026108"/>
              <a:gd name="connsiteY0" fmla="*/ 336296 h 6704932"/>
              <a:gd name="connsiteX1" fmla="*/ 336209 w 9026108"/>
              <a:gd name="connsiteY1" fmla="*/ 6350 h 6704932"/>
              <a:gd name="connsiteX2" fmla="*/ 8689812 w 9026108"/>
              <a:gd name="connsiteY2" fmla="*/ 6350 h 6704932"/>
              <a:gd name="connsiteX3" fmla="*/ 9019758 w 9026108"/>
              <a:gd name="connsiteY3" fmla="*/ 336296 h 6704932"/>
              <a:gd name="connsiteX4" fmla="*/ 9019758 w 9026108"/>
              <a:gd name="connsiteY4" fmla="*/ 6368720 h 6704932"/>
              <a:gd name="connsiteX5" fmla="*/ 8689812 w 9026108"/>
              <a:gd name="connsiteY5" fmla="*/ 6698582 h 6704932"/>
              <a:gd name="connsiteX6" fmla="*/ 336209 w 9026108"/>
              <a:gd name="connsiteY6" fmla="*/ 6698582 h 6704932"/>
              <a:gd name="connsiteX7" fmla="*/ 6350 w 9026108"/>
              <a:gd name="connsiteY7" fmla="*/ 6368720 h 6704932"/>
              <a:gd name="connsiteX8" fmla="*/ 6350 w 9026108"/>
              <a:gd name="connsiteY8" fmla="*/ 336296 h 67049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108" h="6704932">
                <a:moveTo>
                  <a:pt x="6350" y="336296"/>
                </a:moveTo>
                <a:cubicBezTo>
                  <a:pt x="6350" y="154051"/>
                  <a:pt x="154028" y="6350"/>
                  <a:pt x="336209" y="6350"/>
                </a:cubicBezTo>
                <a:lnTo>
                  <a:pt x="8689812" y="6350"/>
                </a:lnTo>
                <a:cubicBezTo>
                  <a:pt x="8872057" y="6350"/>
                  <a:pt x="9019758" y="154051"/>
                  <a:pt x="9019758" y="336296"/>
                </a:cubicBezTo>
                <a:lnTo>
                  <a:pt x="9019758" y="6368720"/>
                </a:lnTo>
                <a:cubicBezTo>
                  <a:pt x="9019758" y="6550901"/>
                  <a:pt x="8872057" y="6698582"/>
                  <a:pt x="8689812" y="6698582"/>
                </a:cubicBezTo>
                <a:lnTo>
                  <a:pt x="336209" y="6698582"/>
                </a:lnTo>
                <a:cubicBezTo>
                  <a:pt x="154028" y="6698582"/>
                  <a:pt x="6350" y="6550901"/>
                  <a:pt x="6350" y="6368720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931" y="1449324"/>
            <a:ext cx="9021572" cy="1527302"/>
          </a:xfrm>
          <a:custGeom>
            <a:avLst/>
            <a:gdLst>
              <a:gd name="connsiteX0" fmla="*/ 0 w 9021572"/>
              <a:gd name="connsiteY0" fmla="*/ 1527302 h 1527302"/>
              <a:gd name="connsiteX1" fmla="*/ 9021572 w 9021572"/>
              <a:gd name="connsiteY1" fmla="*/ 1527302 h 1527302"/>
              <a:gd name="connsiteX2" fmla="*/ 9021572 w 9021572"/>
              <a:gd name="connsiteY2" fmla="*/ 0 h 1527302"/>
              <a:gd name="connsiteX3" fmla="*/ 0 w 9021572"/>
              <a:gd name="connsiteY3" fmla="*/ 0 h 1527302"/>
              <a:gd name="connsiteX4" fmla="*/ 0 w 9021572"/>
              <a:gd name="connsiteY4" fmla="*/ 1527302 h 15273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21572" h="1527302">
                <a:moveTo>
                  <a:pt x="0" y="1527302"/>
                </a:moveTo>
                <a:lnTo>
                  <a:pt x="9021572" y="1527302"/>
                </a:lnTo>
                <a:lnTo>
                  <a:pt x="9021572" y="0"/>
                </a:lnTo>
                <a:lnTo>
                  <a:pt x="0" y="0"/>
                </a:lnTo>
                <a:lnTo>
                  <a:pt x="0" y="1527302"/>
                </a:lnTo>
              </a:path>
            </a:pathLst>
          </a:custGeom>
          <a:solidFill>
            <a:srgbClr val="d3481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931" y="1396688"/>
            <a:ext cx="9021572" cy="120580"/>
          </a:xfrm>
          <a:custGeom>
            <a:avLst/>
            <a:gdLst>
              <a:gd name="connsiteX0" fmla="*/ 0 w 9021572"/>
              <a:gd name="connsiteY0" fmla="*/ 120580 h 120580"/>
              <a:gd name="connsiteX1" fmla="*/ 9021572 w 9021572"/>
              <a:gd name="connsiteY1" fmla="*/ 120580 h 120580"/>
              <a:gd name="connsiteX2" fmla="*/ 9021572 w 9021572"/>
              <a:gd name="connsiteY2" fmla="*/ 0 h 120580"/>
              <a:gd name="connsiteX3" fmla="*/ 0 w 9021572"/>
              <a:gd name="connsiteY3" fmla="*/ 0 h 120580"/>
              <a:gd name="connsiteX4" fmla="*/ 0 w 9021572"/>
              <a:gd name="connsiteY4" fmla="*/ 120580 h 1205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21572" h="120580">
                <a:moveTo>
                  <a:pt x="0" y="120580"/>
                </a:moveTo>
                <a:lnTo>
                  <a:pt x="9021572" y="120580"/>
                </a:lnTo>
                <a:lnTo>
                  <a:pt x="9021572" y="0"/>
                </a:lnTo>
                <a:lnTo>
                  <a:pt x="0" y="0"/>
                </a:lnTo>
                <a:lnTo>
                  <a:pt x="0" y="120580"/>
                </a:lnTo>
              </a:path>
            </a:pathLst>
          </a:custGeom>
          <a:solidFill>
            <a:srgbClr val="e6b1a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931" y="2976711"/>
            <a:ext cx="9021572" cy="110531"/>
          </a:xfrm>
          <a:custGeom>
            <a:avLst/>
            <a:gdLst>
              <a:gd name="connsiteX0" fmla="*/ 0 w 9021572"/>
              <a:gd name="connsiteY0" fmla="*/ 110531 h 110531"/>
              <a:gd name="connsiteX1" fmla="*/ 9021572 w 9021572"/>
              <a:gd name="connsiteY1" fmla="*/ 110531 h 110531"/>
              <a:gd name="connsiteX2" fmla="*/ 9021572 w 9021572"/>
              <a:gd name="connsiteY2" fmla="*/ 0 h 110531"/>
              <a:gd name="connsiteX3" fmla="*/ 0 w 9021572"/>
              <a:gd name="connsiteY3" fmla="*/ 0 h 110531"/>
              <a:gd name="connsiteX4" fmla="*/ 0 w 9021572"/>
              <a:gd name="connsiteY4" fmla="*/ 110531 h 1105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21572" h="110531">
                <a:moveTo>
                  <a:pt x="0" y="110531"/>
                </a:moveTo>
                <a:lnTo>
                  <a:pt x="9021572" y="110531"/>
                </a:lnTo>
                <a:lnTo>
                  <a:pt x="9021572" y="0"/>
                </a:lnTo>
                <a:lnTo>
                  <a:pt x="0" y="0"/>
                </a:lnTo>
                <a:lnTo>
                  <a:pt x="0" y="110531"/>
                </a:lnTo>
              </a:path>
            </a:pathLst>
          </a:custGeom>
          <a:solidFill>
            <a:srgbClr val="9184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" y="63500"/>
            <a:ext cx="9042400" cy="6705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308100" y="1651000"/>
            <a:ext cx="65024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6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Complications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liver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854200" y="2260600"/>
            <a:ext cx="54102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6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PORTAL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HYPERTENSION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79400"/>
            <a:ext cx="5867400" cy="105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Complications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liver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  <a:p>
            <a:pPr>
              <a:lnSpc>
                <a:spcPts val="4300"/>
              </a:lnSpc>
              <a:tabLst>
							</a:tabLst>
            </a:pPr>
            <a:r>
              <a:rPr lang="en-US" altLang="zh-CN" sz="3600" dirty="0" smtClean="0">
                <a:solidFill>
                  <a:srgbClr val="d34817"/>
                </a:solidFill>
                <a:latin typeface="Franklin Gothic Book" pitchFamily="18" charset="0"/>
                <a:cs typeface="Franklin Gothic Book" pitchFamily="18" charset="0"/>
              </a:rPr>
              <a:t>PORTAL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d34817"/>
                </a:solidFill>
                <a:latin typeface="Franklin Gothic Book" pitchFamily="18" charset="0"/>
                <a:cs typeface="Franklin Gothic Book" pitchFamily="18" charset="0"/>
              </a:rPr>
              <a:t>HYPERTENSION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d34817"/>
                </a:solidFill>
                <a:latin typeface="Franklin Gothic Book" pitchFamily="18" charset="0"/>
                <a:cs typeface="Franklin Gothic Book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511300"/>
            <a:ext cx="3949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Resistance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blood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flow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92200" y="2019300"/>
            <a:ext cx="64897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204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prehepatic,</a:t>
            </a:r>
            <a:r>
              <a:rPr lang="en-US" altLang="zh-CN" sz="3204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intrahepatic,</a:t>
            </a:r>
            <a:r>
              <a:rPr lang="en-US" altLang="zh-CN" sz="3204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posthepatic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3149600"/>
            <a:ext cx="73025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							</a:tabLst>
            </a:pPr>
            <a:r>
              <a:rPr lang="en-US" altLang="zh-CN" sz="272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dominant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intrahepatic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cause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3657600"/>
            <a:ext cx="6184900" cy="93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(This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accounting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most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cases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32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portal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hypertension)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4711700"/>
            <a:ext cx="7378700" cy="93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266700" algn="l"/>
              </a:tabLst>
            </a:pPr>
            <a:r>
              <a:rPr lang="en-US" altLang="zh-CN" sz="2724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Portosystemic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shunts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develop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when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blood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flow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reversed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from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portal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systemic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circulation.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8963" y="63372"/>
            <a:ext cx="9026108" cy="6704932"/>
          </a:xfrm>
          <a:custGeom>
            <a:avLst/>
            <a:gdLst>
              <a:gd name="connsiteX0" fmla="*/ 6350 w 9026108"/>
              <a:gd name="connsiteY0" fmla="*/ 336296 h 6704932"/>
              <a:gd name="connsiteX1" fmla="*/ 336209 w 9026108"/>
              <a:gd name="connsiteY1" fmla="*/ 6350 h 6704932"/>
              <a:gd name="connsiteX2" fmla="*/ 8689812 w 9026108"/>
              <a:gd name="connsiteY2" fmla="*/ 6350 h 6704932"/>
              <a:gd name="connsiteX3" fmla="*/ 9019758 w 9026108"/>
              <a:gd name="connsiteY3" fmla="*/ 336296 h 6704932"/>
              <a:gd name="connsiteX4" fmla="*/ 9019758 w 9026108"/>
              <a:gd name="connsiteY4" fmla="*/ 6368720 h 6704932"/>
              <a:gd name="connsiteX5" fmla="*/ 8689812 w 9026108"/>
              <a:gd name="connsiteY5" fmla="*/ 6698582 h 6704932"/>
              <a:gd name="connsiteX6" fmla="*/ 336209 w 9026108"/>
              <a:gd name="connsiteY6" fmla="*/ 6698582 h 6704932"/>
              <a:gd name="connsiteX7" fmla="*/ 6350 w 9026108"/>
              <a:gd name="connsiteY7" fmla="*/ 6368720 h 6704932"/>
              <a:gd name="connsiteX8" fmla="*/ 6350 w 9026108"/>
              <a:gd name="connsiteY8" fmla="*/ 336296 h 67049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108" h="6704932">
                <a:moveTo>
                  <a:pt x="6350" y="336296"/>
                </a:moveTo>
                <a:cubicBezTo>
                  <a:pt x="6350" y="154051"/>
                  <a:pt x="154028" y="6350"/>
                  <a:pt x="336209" y="6350"/>
                </a:cubicBezTo>
                <a:lnTo>
                  <a:pt x="8689812" y="6350"/>
                </a:lnTo>
                <a:cubicBezTo>
                  <a:pt x="8872057" y="6350"/>
                  <a:pt x="9019758" y="154051"/>
                  <a:pt x="9019758" y="336296"/>
                </a:cubicBezTo>
                <a:lnTo>
                  <a:pt x="9019758" y="6368720"/>
                </a:lnTo>
                <a:cubicBezTo>
                  <a:pt x="9019758" y="6550901"/>
                  <a:pt x="8872057" y="6698582"/>
                  <a:pt x="8689812" y="6698582"/>
                </a:cubicBezTo>
                <a:lnTo>
                  <a:pt x="336209" y="6698582"/>
                </a:lnTo>
                <a:cubicBezTo>
                  <a:pt x="154028" y="6698582"/>
                  <a:pt x="6350" y="6550901"/>
                  <a:pt x="6350" y="6368720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931" y="1449324"/>
            <a:ext cx="9021572" cy="1527302"/>
          </a:xfrm>
          <a:custGeom>
            <a:avLst/>
            <a:gdLst>
              <a:gd name="connsiteX0" fmla="*/ 0 w 9021572"/>
              <a:gd name="connsiteY0" fmla="*/ 1527302 h 1527302"/>
              <a:gd name="connsiteX1" fmla="*/ 9021572 w 9021572"/>
              <a:gd name="connsiteY1" fmla="*/ 1527302 h 1527302"/>
              <a:gd name="connsiteX2" fmla="*/ 9021572 w 9021572"/>
              <a:gd name="connsiteY2" fmla="*/ 0 h 1527302"/>
              <a:gd name="connsiteX3" fmla="*/ 0 w 9021572"/>
              <a:gd name="connsiteY3" fmla="*/ 0 h 1527302"/>
              <a:gd name="connsiteX4" fmla="*/ 0 w 9021572"/>
              <a:gd name="connsiteY4" fmla="*/ 1527302 h 15273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21572" h="1527302">
                <a:moveTo>
                  <a:pt x="0" y="1527302"/>
                </a:moveTo>
                <a:lnTo>
                  <a:pt x="9021572" y="1527302"/>
                </a:lnTo>
                <a:lnTo>
                  <a:pt x="9021572" y="0"/>
                </a:lnTo>
                <a:lnTo>
                  <a:pt x="0" y="0"/>
                </a:lnTo>
                <a:lnTo>
                  <a:pt x="0" y="1527302"/>
                </a:lnTo>
              </a:path>
            </a:pathLst>
          </a:custGeom>
          <a:solidFill>
            <a:srgbClr val="d3481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931" y="1396688"/>
            <a:ext cx="9021572" cy="120580"/>
          </a:xfrm>
          <a:custGeom>
            <a:avLst/>
            <a:gdLst>
              <a:gd name="connsiteX0" fmla="*/ 0 w 9021572"/>
              <a:gd name="connsiteY0" fmla="*/ 120580 h 120580"/>
              <a:gd name="connsiteX1" fmla="*/ 9021572 w 9021572"/>
              <a:gd name="connsiteY1" fmla="*/ 120580 h 120580"/>
              <a:gd name="connsiteX2" fmla="*/ 9021572 w 9021572"/>
              <a:gd name="connsiteY2" fmla="*/ 0 h 120580"/>
              <a:gd name="connsiteX3" fmla="*/ 0 w 9021572"/>
              <a:gd name="connsiteY3" fmla="*/ 0 h 120580"/>
              <a:gd name="connsiteX4" fmla="*/ 0 w 9021572"/>
              <a:gd name="connsiteY4" fmla="*/ 120580 h 1205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21572" h="120580">
                <a:moveTo>
                  <a:pt x="0" y="120580"/>
                </a:moveTo>
                <a:lnTo>
                  <a:pt x="9021572" y="120580"/>
                </a:lnTo>
                <a:lnTo>
                  <a:pt x="9021572" y="0"/>
                </a:lnTo>
                <a:lnTo>
                  <a:pt x="0" y="0"/>
                </a:lnTo>
                <a:lnTo>
                  <a:pt x="0" y="120580"/>
                </a:lnTo>
              </a:path>
            </a:pathLst>
          </a:custGeom>
          <a:solidFill>
            <a:srgbClr val="e6b1a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931" y="2976711"/>
            <a:ext cx="9021572" cy="110531"/>
          </a:xfrm>
          <a:custGeom>
            <a:avLst/>
            <a:gdLst>
              <a:gd name="connsiteX0" fmla="*/ 0 w 9021572"/>
              <a:gd name="connsiteY0" fmla="*/ 110531 h 110531"/>
              <a:gd name="connsiteX1" fmla="*/ 9021572 w 9021572"/>
              <a:gd name="connsiteY1" fmla="*/ 110531 h 110531"/>
              <a:gd name="connsiteX2" fmla="*/ 9021572 w 9021572"/>
              <a:gd name="connsiteY2" fmla="*/ 0 h 110531"/>
              <a:gd name="connsiteX3" fmla="*/ 0 w 9021572"/>
              <a:gd name="connsiteY3" fmla="*/ 0 h 110531"/>
              <a:gd name="connsiteX4" fmla="*/ 0 w 9021572"/>
              <a:gd name="connsiteY4" fmla="*/ 110531 h 1105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21572" h="110531">
                <a:moveTo>
                  <a:pt x="0" y="110531"/>
                </a:moveTo>
                <a:lnTo>
                  <a:pt x="9021572" y="110531"/>
                </a:lnTo>
                <a:lnTo>
                  <a:pt x="9021572" y="0"/>
                </a:lnTo>
                <a:lnTo>
                  <a:pt x="0" y="0"/>
                </a:lnTo>
                <a:lnTo>
                  <a:pt x="0" y="110531"/>
                </a:lnTo>
              </a:path>
            </a:pathLst>
          </a:custGeom>
          <a:solidFill>
            <a:srgbClr val="9184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" y="63500"/>
            <a:ext cx="9042400" cy="6705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308100" y="1651000"/>
            <a:ext cx="65024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6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Complications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liver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46300" y="2260600"/>
            <a:ext cx="48387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6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ESOPHAGEAL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VARICES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79400"/>
            <a:ext cx="5867400" cy="105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Complications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liver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  <a:p>
            <a:pPr>
              <a:lnSpc>
                <a:spcPts val="4300"/>
              </a:lnSpc>
              <a:tabLst>
							</a:tabLst>
            </a:pPr>
            <a:r>
              <a:rPr lang="en-US" altLang="zh-CN" sz="3600" dirty="0" smtClean="0">
                <a:solidFill>
                  <a:srgbClr val="d34817"/>
                </a:solidFill>
                <a:latin typeface="Franklin Gothic Book" pitchFamily="18" charset="0"/>
                <a:cs typeface="Franklin Gothic Book" pitchFamily="18" charset="0"/>
              </a:rPr>
              <a:t>ESOPHAGEAL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d34817"/>
                </a:solidFill>
                <a:latin typeface="Franklin Gothic Book" pitchFamily="18" charset="0"/>
                <a:cs typeface="Franklin Gothic Book" pitchFamily="18" charset="0"/>
              </a:rPr>
              <a:t>VARICES: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20800" y="1562100"/>
            <a:ext cx="7073900" cy="167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28600" algn="l"/>
              </a:tabLst>
            </a:pPr>
            <a:r>
              <a:rPr lang="en-US" altLang="zh-CN" sz="2376" dirty="0" smtClean="0">
                <a:solidFill>
                  <a:srgbClr val="9b2d1f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Instead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returning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directly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heart,</a:t>
            </a:r>
          </a:p>
          <a:p>
            <a:pPr>
              <a:lnSpc>
                <a:spcPts val="3300"/>
              </a:lnSpc>
              <a:tabLst>
                <a:tab pos="228600" algn="l"/>
              </a:tabLst>
            </a:pPr>
            <a:r>
              <a:rPr lang="en-US" altLang="zh-CN" dirty="0" smtClean="0"/>
              <a:t>	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venous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blood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from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GI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tract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delivered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</a:p>
          <a:p>
            <a:pPr>
              <a:lnSpc>
                <a:spcPts val="3300"/>
              </a:lnSpc>
              <a:tabLst>
                <a:tab pos="228600" algn="l"/>
              </a:tabLst>
            </a:pPr>
            <a:r>
              <a:rPr lang="en-US" altLang="zh-CN" dirty="0" smtClean="0"/>
              <a:t>	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liver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via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portal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vein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before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reaching</a:t>
            </a:r>
          </a:p>
          <a:p>
            <a:pPr>
              <a:lnSpc>
                <a:spcPts val="3300"/>
              </a:lnSpc>
              <a:tabLst>
                <a:tab pos="228600" algn="l"/>
              </a:tabLst>
            </a:pPr>
            <a:r>
              <a:rPr lang="en-US" altLang="zh-CN" dirty="0" smtClean="0"/>
              <a:t>	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inferior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vena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cava.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20800" y="3263900"/>
            <a:ext cx="68580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040" dirty="0" smtClean="0">
                <a:solidFill>
                  <a:srgbClr val="9b2d1f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circulatory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pattern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responsible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first-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49400" y="3632200"/>
            <a:ext cx="59182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pass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effect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which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drugs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other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materials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49400" y="4013200"/>
            <a:ext cx="6654800" cy="69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absorbed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intestines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processed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liver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before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entering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systemic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circulation..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79400"/>
            <a:ext cx="5867400" cy="105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Complications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liver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  <a:p>
            <a:pPr>
              <a:lnSpc>
                <a:spcPts val="4300"/>
              </a:lnSpc>
              <a:tabLst>
							</a:tabLst>
            </a:pPr>
            <a:r>
              <a:rPr lang="en-US" altLang="zh-CN" sz="3600" dirty="0" smtClean="0">
                <a:solidFill>
                  <a:srgbClr val="d34817"/>
                </a:solidFill>
                <a:latin typeface="Franklin Gothic Book" pitchFamily="18" charset="0"/>
                <a:cs typeface="Franklin Gothic Book" pitchFamily="18" charset="0"/>
              </a:rPr>
              <a:t>ESOPHAGEAL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d34817"/>
                </a:solidFill>
                <a:latin typeface="Franklin Gothic Book" pitchFamily="18" charset="0"/>
                <a:cs typeface="Franklin Gothic Book" pitchFamily="18" charset="0"/>
              </a:rPr>
              <a:t>VARICES: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562100"/>
            <a:ext cx="7264400" cy="167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Diseases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that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impede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flow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cause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portal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hypertension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lead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development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esophageal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varices,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important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cause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esophageal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bleeding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0737" y="1295463"/>
            <a:ext cx="7966710" cy="376237"/>
          </a:xfrm>
          <a:custGeom>
            <a:avLst/>
            <a:gdLst>
              <a:gd name="connsiteX0" fmla="*/ 0 w 7966710"/>
              <a:gd name="connsiteY0" fmla="*/ 376237 h 376237"/>
              <a:gd name="connsiteX1" fmla="*/ 7966710 w 7966710"/>
              <a:gd name="connsiteY1" fmla="*/ 376237 h 376237"/>
              <a:gd name="connsiteX2" fmla="*/ 7966710 w 7966710"/>
              <a:gd name="connsiteY2" fmla="*/ 0 h 376237"/>
              <a:gd name="connsiteX3" fmla="*/ 0 w 7966710"/>
              <a:gd name="connsiteY3" fmla="*/ 0 h 376237"/>
              <a:gd name="connsiteX4" fmla="*/ 0 w 7966710"/>
              <a:gd name="connsiteY4" fmla="*/ 376237 h 3762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66710" h="376237">
                <a:moveTo>
                  <a:pt x="0" y="376237"/>
                </a:moveTo>
                <a:lnTo>
                  <a:pt x="7966710" y="376237"/>
                </a:lnTo>
                <a:lnTo>
                  <a:pt x="7966710" y="0"/>
                </a:lnTo>
                <a:lnTo>
                  <a:pt x="0" y="0"/>
                </a:lnTo>
                <a:lnTo>
                  <a:pt x="0" y="37623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0737" y="1671701"/>
            <a:ext cx="7966710" cy="609600"/>
          </a:xfrm>
          <a:custGeom>
            <a:avLst/>
            <a:gdLst>
              <a:gd name="connsiteX0" fmla="*/ 0 w 7966710"/>
              <a:gd name="connsiteY0" fmla="*/ 609600 h 609600"/>
              <a:gd name="connsiteX1" fmla="*/ 7966710 w 7966710"/>
              <a:gd name="connsiteY1" fmla="*/ 609600 h 609600"/>
              <a:gd name="connsiteX2" fmla="*/ 7966710 w 7966710"/>
              <a:gd name="connsiteY2" fmla="*/ 0 h 609600"/>
              <a:gd name="connsiteX3" fmla="*/ 0 w 7966710"/>
              <a:gd name="connsiteY3" fmla="*/ 0 h 609600"/>
              <a:gd name="connsiteX4" fmla="*/ 0 w 7966710"/>
              <a:gd name="connsiteY4" fmla="*/ 609600 h 609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66710" h="609600">
                <a:moveTo>
                  <a:pt x="0" y="609600"/>
                </a:moveTo>
                <a:lnTo>
                  <a:pt x="7966710" y="609600"/>
                </a:lnTo>
                <a:lnTo>
                  <a:pt x="7966710" y="0"/>
                </a:lnTo>
                <a:lnTo>
                  <a:pt x="0" y="0"/>
                </a:lnTo>
                <a:lnTo>
                  <a:pt x="0" y="609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165096" y="2987548"/>
            <a:ext cx="1323848" cy="1476501"/>
          </a:xfrm>
          <a:custGeom>
            <a:avLst/>
            <a:gdLst>
              <a:gd name="connsiteX0" fmla="*/ 0 w 1323848"/>
              <a:gd name="connsiteY0" fmla="*/ 1077722 h 1476501"/>
              <a:gd name="connsiteX1" fmla="*/ 107442 w 1323848"/>
              <a:gd name="connsiteY1" fmla="*/ 1169669 h 1476501"/>
              <a:gd name="connsiteX2" fmla="*/ 1109091 w 1323848"/>
              <a:gd name="connsiteY2" fmla="*/ 0 h 1476501"/>
              <a:gd name="connsiteX3" fmla="*/ 1323848 w 1323848"/>
              <a:gd name="connsiteY3" fmla="*/ 183895 h 1476501"/>
              <a:gd name="connsiteX4" fmla="*/ 322199 w 1323848"/>
              <a:gd name="connsiteY4" fmla="*/ 1353692 h 1476501"/>
              <a:gd name="connsiteX5" fmla="*/ 429514 w 1323848"/>
              <a:gd name="connsiteY5" fmla="*/ 1445641 h 1476501"/>
              <a:gd name="connsiteX6" fmla="*/ 30861 w 1323848"/>
              <a:gd name="connsiteY6" fmla="*/ 1476501 h 1476501"/>
              <a:gd name="connsiteX7" fmla="*/ 0 w 1323848"/>
              <a:gd name="connsiteY7" fmla="*/ 1077722 h 14765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323848" h="1476501">
                <a:moveTo>
                  <a:pt x="0" y="1077722"/>
                </a:moveTo>
                <a:lnTo>
                  <a:pt x="107442" y="1169669"/>
                </a:lnTo>
                <a:lnTo>
                  <a:pt x="1109091" y="0"/>
                </a:lnTo>
                <a:lnTo>
                  <a:pt x="1323848" y="183895"/>
                </a:lnTo>
                <a:lnTo>
                  <a:pt x="322199" y="1353692"/>
                </a:lnTo>
                <a:lnTo>
                  <a:pt x="429514" y="1445641"/>
                </a:lnTo>
                <a:lnTo>
                  <a:pt x="30861" y="1476501"/>
                </a:lnTo>
                <a:lnTo>
                  <a:pt x="0" y="1077722"/>
                </a:lnTo>
              </a:path>
            </a:pathLst>
          </a:custGeom>
          <a:solidFill>
            <a:srgbClr val="d3481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158746" y="2981198"/>
            <a:ext cx="1336548" cy="1489201"/>
          </a:xfrm>
          <a:custGeom>
            <a:avLst/>
            <a:gdLst>
              <a:gd name="connsiteX0" fmla="*/ 6350 w 1336548"/>
              <a:gd name="connsiteY0" fmla="*/ 1084072 h 1489201"/>
              <a:gd name="connsiteX1" fmla="*/ 113792 w 1336548"/>
              <a:gd name="connsiteY1" fmla="*/ 1176019 h 1489201"/>
              <a:gd name="connsiteX2" fmla="*/ 1115441 w 1336548"/>
              <a:gd name="connsiteY2" fmla="*/ 6350 h 1489201"/>
              <a:gd name="connsiteX3" fmla="*/ 1330198 w 1336548"/>
              <a:gd name="connsiteY3" fmla="*/ 190245 h 1489201"/>
              <a:gd name="connsiteX4" fmla="*/ 328549 w 1336548"/>
              <a:gd name="connsiteY4" fmla="*/ 1360042 h 1489201"/>
              <a:gd name="connsiteX5" fmla="*/ 435864 w 1336548"/>
              <a:gd name="connsiteY5" fmla="*/ 1451991 h 1489201"/>
              <a:gd name="connsiteX6" fmla="*/ 37211 w 1336548"/>
              <a:gd name="connsiteY6" fmla="*/ 1482851 h 1489201"/>
              <a:gd name="connsiteX7" fmla="*/ 6350 w 1336548"/>
              <a:gd name="connsiteY7" fmla="*/ 1084072 h 14892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336548" h="1489201">
                <a:moveTo>
                  <a:pt x="6350" y="1084072"/>
                </a:moveTo>
                <a:lnTo>
                  <a:pt x="113792" y="1176019"/>
                </a:lnTo>
                <a:lnTo>
                  <a:pt x="1115441" y="6350"/>
                </a:lnTo>
                <a:lnTo>
                  <a:pt x="1330198" y="190245"/>
                </a:lnTo>
                <a:lnTo>
                  <a:pt x="328549" y="1360042"/>
                </a:lnTo>
                <a:lnTo>
                  <a:pt x="435864" y="1451991"/>
                </a:lnTo>
                <a:lnTo>
                  <a:pt x="37211" y="1482851"/>
                </a:lnTo>
                <a:lnTo>
                  <a:pt x="6350" y="108407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b320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50967" y="2938526"/>
            <a:ext cx="1216279" cy="1586991"/>
          </a:xfrm>
          <a:custGeom>
            <a:avLst/>
            <a:gdLst>
              <a:gd name="connsiteX0" fmla="*/ 748665 w 1216279"/>
              <a:gd name="connsiteY0" fmla="*/ 1512062 h 1586991"/>
              <a:gd name="connsiteX1" fmla="*/ 865504 w 1216279"/>
              <a:gd name="connsiteY1" fmla="*/ 1432559 h 1586991"/>
              <a:gd name="connsiteX2" fmla="*/ 0 w 1216279"/>
              <a:gd name="connsiteY2" fmla="*/ 158876 h 1586991"/>
              <a:gd name="connsiteX3" fmla="*/ 233807 w 1216279"/>
              <a:gd name="connsiteY3" fmla="*/ 0 h 1586991"/>
              <a:gd name="connsiteX4" fmla="*/ 1099439 w 1216279"/>
              <a:gd name="connsiteY4" fmla="*/ 1273683 h 1586991"/>
              <a:gd name="connsiteX5" fmla="*/ 1216278 w 1216279"/>
              <a:gd name="connsiteY5" fmla="*/ 1194181 h 1586991"/>
              <a:gd name="connsiteX6" fmla="*/ 1141349 w 1216279"/>
              <a:gd name="connsiteY6" fmla="*/ 1586991 h 1586991"/>
              <a:gd name="connsiteX7" fmla="*/ 748665 w 1216279"/>
              <a:gd name="connsiteY7" fmla="*/ 1512062 h 15869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216279" h="1586991">
                <a:moveTo>
                  <a:pt x="748665" y="1512062"/>
                </a:moveTo>
                <a:lnTo>
                  <a:pt x="865504" y="1432559"/>
                </a:lnTo>
                <a:lnTo>
                  <a:pt x="0" y="158876"/>
                </a:lnTo>
                <a:lnTo>
                  <a:pt x="233807" y="0"/>
                </a:lnTo>
                <a:lnTo>
                  <a:pt x="1099439" y="1273683"/>
                </a:lnTo>
                <a:lnTo>
                  <a:pt x="1216278" y="1194181"/>
                </a:lnTo>
                <a:lnTo>
                  <a:pt x="1141349" y="1586991"/>
                </a:lnTo>
                <a:lnTo>
                  <a:pt x="748665" y="1512062"/>
                </a:lnTo>
              </a:path>
            </a:pathLst>
          </a:custGeom>
          <a:solidFill>
            <a:srgbClr val="d3481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44617" y="2932176"/>
            <a:ext cx="1228979" cy="1599691"/>
          </a:xfrm>
          <a:custGeom>
            <a:avLst/>
            <a:gdLst>
              <a:gd name="connsiteX0" fmla="*/ 755015 w 1228979"/>
              <a:gd name="connsiteY0" fmla="*/ 1518412 h 1599691"/>
              <a:gd name="connsiteX1" fmla="*/ 871854 w 1228979"/>
              <a:gd name="connsiteY1" fmla="*/ 1438909 h 1599691"/>
              <a:gd name="connsiteX2" fmla="*/ 6350 w 1228979"/>
              <a:gd name="connsiteY2" fmla="*/ 165226 h 1599691"/>
              <a:gd name="connsiteX3" fmla="*/ 240157 w 1228979"/>
              <a:gd name="connsiteY3" fmla="*/ 6350 h 1599691"/>
              <a:gd name="connsiteX4" fmla="*/ 1105789 w 1228979"/>
              <a:gd name="connsiteY4" fmla="*/ 1280033 h 1599691"/>
              <a:gd name="connsiteX5" fmla="*/ 1222628 w 1228979"/>
              <a:gd name="connsiteY5" fmla="*/ 1200531 h 1599691"/>
              <a:gd name="connsiteX6" fmla="*/ 1147699 w 1228979"/>
              <a:gd name="connsiteY6" fmla="*/ 1593341 h 1599691"/>
              <a:gd name="connsiteX7" fmla="*/ 755015 w 1228979"/>
              <a:gd name="connsiteY7" fmla="*/ 1518412 h 15996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228979" h="1599691">
                <a:moveTo>
                  <a:pt x="755015" y="1518412"/>
                </a:moveTo>
                <a:lnTo>
                  <a:pt x="871854" y="1438909"/>
                </a:lnTo>
                <a:lnTo>
                  <a:pt x="6350" y="165226"/>
                </a:lnTo>
                <a:lnTo>
                  <a:pt x="240157" y="6350"/>
                </a:lnTo>
                <a:lnTo>
                  <a:pt x="1105789" y="1280033"/>
                </a:lnTo>
                <a:lnTo>
                  <a:pt x="1222628" y="1200531"/>
                </a:lnTo>
                <a:lnTo>
                  <a:pt x="1147699" y="1593341"/>
                </a:lnTo>
                <a:lnTo>
                  <a:pt x="755015" y="15184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b320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038600" y="3124200"/>
            <a:ext cx="565531" cy="1822704"/>
          </a:xfrm>
          <a:custGeom>
            <a:avLst/>
            <a:gdLst>
              <a:gd name="connsiteX0" fmla="*/ 0 w 565531"/>
              <a:gd name="connsiteY0" fmla="*/ 1540002 h 1822704"/>
              <a:gd name="connsiteX1" fmla="*/ 141351 w 565531"/>
              <a:gd name="connsiteY1" fmla="*/ 1540002 h 1822704"/>
              <a:gd name="connsiteX2" fmla="*/ 141351 w 565531"/>
              <a:gd name="connsiteY2" fmla="*/ 0 h 1822704"/>
              <a:gd name="connsiteX3" fmla="*/ 424179 w 565531"/>
              <a:gd name="connsiteY3" fmla="*/ 0 h 1822704"/>
              <a:gd name="connsiteX4" fmla="*/ 424179 w 565531"/>
              <a:gd name="connsiteY4" fmla="*/ 1540002 h 1822704"/>
              <a:gd name="connsiteX5" fmla="*/ 565531 w 565531"/>
              <a:gd name="connsiteY5" fmla="*/ 1540002 h 1822704"/>
              <a:gd name="connsiteX6" fmla="*/ 282702 w 565531"/>
              <a:gd name="connsiteY6" fmla="*/ 1822703 h 1822704"/>
              <a:gd name="connsiteX7" fmla="*/ 0 w 565531"/>
              <a:gd name="connsiteY7" fmla="*/ 1540002 h 18227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65531" h="1822704">
                <a:moveTo>
                  <a:pt x="0" y="1540002"/>
                </a:moveTo>
                <a:lnTo>
                  <a:pt x="141351" y="1540002"/>
                </a:lnTo>
                <a:lnTo>
                  <a:pt x="141351" y="0"/>
                </a:lnTo>
                <a:lnTo>
                  <a:pt x="424179" y="0"/>
                </a:lnTo>
                <a:lnTo>
                  <a:pt x="424179" y="1540002"/>
                </a:lnTo>
                <a:lnTo>
                  <a:pt x="565531" y="1540002"/>
                </a:lnTo>
                <a:lnTo>
                  <a:pt x="282702" y="1822703"/>
                </a:lnTo>
                <a:lnTo>
                  <a:pt x="0" y="1540002"/>
                </a:lnTo>
              </a:path>
            </a:pathLst>
          </a:custGeom>
          <a:solidFill>
            <a:srgbClr val="d3481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032250" y="3117850"/>
            <a:ext cx="578231" cy="1835404"/>
          </a:xfrm>
          <a:custGeom>
            <a:avLst/>
            <a:gdLst>
              <a:gd name="connsiteX0" fmla="*/ 6350 w 578231"/>
              <a:gd name="connsiteY0" fmla="*/ 1546352 h 1835404"/>
              <a:gd name="connsiteX1" fmla="*/ 147701 w 578231"/>
              <a:gd name="connsiteY1" fmla="*/ 1546352 h 1835404"/>
              <a:gd name="connsiteX2" fmla="*/ 147701 w 578231"/>
              <a:gd name="connsiteY2" fmla="*/ 6350 h 1835404"/>
              <a:gd name="connsiteX3" fmla="*/ 430529 w 578231"/>
              <a:gd name="connsiteY3" fmla="*/ 6350 h 1835404"/>
              <a:gd name="connsiteX4" fmla="*/ 430529 w 578231"/>
              <a:gd name="connsiteY4" fmla="*/ 1546352 h 1835404"/>
              <a:gd name="connsiteX5" fmla="*/ 571881 w 578231"/>
              <a:gd name="connsiteY5" fmla="*/ 1546352 h 1835404"/>
              <a:gd name="connsiteX6" fmla="*/ 289052 w 578231"/>
              <a:gd name="connsiteY6" fmla="*/ 1829053 h 1835404"/>
              <a:gd name="connsiteX7" fmla="*/ 6350 w 578231"/>
              <a:gd name="connsiteY7" fmla="*/ 1546352 h 18354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78231" h="1835404">
                <a:moveTo>
                  <a:pt x="6350" y="1546352"/>
                </a:moveTo>
                <a:lnTo>
                  <a:pt x="147701" y="1546352"/>
                </a:lnTo>
                <a:lnTo>
                  <a:pt x="147701" y="6350"/>
                </a:lnTo>
                <a:lnTo>
                  <a:pt x="430529" y="6350"/>
                </a:lnTo>
                <a:lnTo>
                  <a:pt x="430529" y="1546352"/>
                </a:lnTo>
                <a:lnTo>
                  <a:pt x="571881" y="1546352"/>
                </a:lnTo>
                <a:lnTo>
                  <a:pt x="289052" y="1829053"/>
                </a:lnTo>
                <a:lnTo>
                  <a:pt x="6350" y="154635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b320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14400" y="1447800"/>
            <a:ext cx="7966710" cy="213360"/>
          </a:xfrm>
          <a:custGeom>
            <a:avLst/>
            <a:gdLst>
              <a:gd name="connsiteX0" fmla="*/ 0 w 7966710"/>
              <a:gd name="connsiteY0" fmla="*/ 213360 h 213360"/>
              <a:gd name="connsiteX1" fmla="*/ 7966710 w 7966710"/>
              <a:gd name="connsiteY1" fmla="*/ 213360 h 213360"/>
              <a:gd name="connsiteX2" fmla="*/ 7966710 w 7966710"/>
              <a:gd name="connsiteY2" fmla="*/ 0 h 213360"/>
              <a:gd name="connsiteX3" fmla="*/ 0 w 7966710"/>
              <a:gd name="connsiteY3" fmla="*/ 0 h 213360"/>
              <a:gd name="connsiteX4" fmla="*/ 0 w 7966710"/>
              <a:gd name="connsiteY4" fmla="*/ 213360 h 213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66710" h="213360">
                <a:moveTo>
                  <a:pt x="0" y="213360"/>
                </a:moveTo>
                <a:lnTo>
                  <a:pt x="7966710" y="213360"/>
                </a:lnTo>
                <a:lnTo>
                  <a:pt x="7966710" y="0"/>
                </a:lnTo>
                <a:lnTo>
                  <a:pt x="0" y="0"/>
                </a:lnTo>
                <a:lnTo>
                  <a:pt x="0" y="21336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14400" y="1661160"/>
            <a:ext cx="7966710" cy="1524000"/>
          </a:xfrm>
          <a:custGeom>
            <a:avLst/>
            <a:gdLst>
              <a:gd name="connsiteX0" fmla="*/ 0 w 7966710"/>
              <a:gd name="connsiteY0" fmla="*/ 1524000 h 1524000"/>
              <a:gd name="connsiteX1" fmla="*/ 7966710 w 7966710"/>
              <a:gd name="connsiteY1" fmla="*/ 1524000 h 1524000"/>
              <a:gd name="connsiteX2" fmla="*/ 7966710 w 7966710"/>
              <a:gd name="connsiteY2" fmla="*/ 0 h 1524000"/>
              <a:gd name="connsiteX3" fmla="*/ 0 w 7966710"/>
              <a:gd name="connsiteY3" fmla="*/ 0 h 1524000"/>
              <a:gd name="connsiteX4" fmla="*/ 0 w 7966710"/>
              <a:gd name="connsiteY4" fmla="*/ 1524000 h 1524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66710" h="1524000">
                <a:moveTo>
                  <a:pt x="0" y="1524000"/>
                </a:moveTo>
                <a:lnTo>
                  <a:pt x="7966710" y="1524000"/>
                </a:lnTo>
                <a:lnTo>
                  <a:pt x="7966710" y="0"/>
                </a:lnTo>
                <a:lnTo>
                  <a:pt x="0" y="0"/>
                </a:lnTo>
                <a:lnTo>
                  <a:pt x="0" y="1524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886200" y="1951354"/>
            <a:ext cx="565531" cy="639445"/>
          </a:xfrm>
          <a:custGeom>
            <a:avLst/>
            <a:gdLst>
              <a:gd name="connsiteX0" fmla="*/ 0 w 565531"/>
              <a:gd name="connsiteY0" fmla="*/ 356743 h 639445"/>
              <a:gd name="connsiteX1" fmla="*/ 141351 w 565531"/>
              <a:gd name="connsiteY1" fmla="*/ 356743 h 639445"/>
              <a:gd name="connsiteX2" fmla="*/ 141351 w 565531"/>
              <a:gd name="connsiteY2" fmla="*/ 0 h 639445"/>
              <a:gd name="connsiteX3" fmla="*/ 424179 w 565531"/>
              <a:gd name="connsiteY3" fmla="*/ 0 h 639445"/>
              <a:gd name="connsiteX4" fmla="*/ 424179 w 565531"/>
              <a:gd name="connsiteY4" fmla="*/ 356743 h 639445"/>
              <a:gd name="connsiteX5" fmla="*/ 565531 w 565531"/>
              <a:gd name="connsiteY5" fmla="*/ 356743 h 639445"/>
              <a:gd name="connsiteX6" fmla="*/ 282702 w 565531"/>
              <a:gd name="connsiteY6" fmla="*/ 639445 h 639445"/>
              <a:gd name="connsiteX7" fmla="*/ 0 w 565531"/>
              <a:gd name="connsiteY7" fmla="*/ 356743 h 6394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65531" h="639445">
                <a:moveTo>
                  <a:pt x="0" y="356743"/>
                </a:moveTo>
                <a:lnTo>
                  <a:pt x="141351" y="356743"/>
                </a:lnTo>
                <a:lnTo>
                  <a:pt x="141351" y="0"/>
                </a:lnTo>
                <a:lnTo>
                  <a:pt x="424179" y="0"/>
                </a:lnTo>
                <a:lnTo>
                  <a:pt x="424179" y="356743"/>
                </a:lnTo>
                <a:lnTo>
                  <a:pt x="565531" y="356743"/>
                </a:lnTo>
                <a:lnTo>
                  <a:pt x="282702" y="639445"/>
                </a:lnTo>
                <a:lnTo>
                  <a:pt x="0" y="356743"/>
                </a:lnTo>
              </a:path>
            </a:pathLst>
          </a:custGeom>
          <a:solidFill>
            <a:srgbClr val="d3481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879850" y="1945004"/>
            <a:ext cx="578231" cy="652145"/>
          </a:xfrm>
          <a:custGeom>
            <a:avLst/>
            <a:gdLst>
              <a:gd name="connsiteX0" fmla="*/ 6350 w 578231"/>
              <a:gd name="connsiteY0" fmla="*/ 363093 h 652145"/>
              <a:gd name="connsiteX1" fmla="*/ 147701 w 578231"/>
              <a:gd name="connsiteY1" fmla="*/ 363093 h 652145"/>
              <a:gd name="connsiteX2" fmla="*/ 147701 w 578231"/>
              <a:gd name="connsiteY2" fmla="*/ 6350 h 652145"/>
              <a:gd name="connsiteX3" fmla="*/ 430529 w 578231"/>
              <a:gd name="connsiteY3" fmla="*/ 6350 h 652145"/>
              <a:gd name="connsiteX4" fmla="*/ 430529 w 578231"/>
              <a:gd name="connsiteY4" fmla="*/ 363093 h 652145"/>
              <a:gd name="connsiteX5" fmla="*/ 571881 w 578231"/>
              <a:gd name="connsiteY5" fmla="*/ 363093 h 652145"/>
              <a:gd name="connsiteX6" fmla="*/ 289052 w 578231"/>
              <a:gd name="connsiteY6" fmla="*/ 645795 h 652145"/>
              <a:gd name="connsiteX7" fmla="*/ 6350 w 578231"/>
              <a:gd name="connsiteY7" fmla="*/ 363093 h 6521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78231" h="652145">
                <a:moveTo>
                  <a:pt x="6350" y="363093"/>
                </a:moveTo>
                <a:lnTo>
                  <a:pt x="147701" y="363093"/>
                </a:lnTo>
                <a:lnTo>
                  <a:pt x="147701" y="6350"/>
                </a:lnTo>
                <a:lnTo>
                  <a:pt x="430529" y="6350"/>
                </a:lnTo>
                <a:lnTo>
                  <a:pt x="430529" y="363093"/>
                </a:lnTo>
                <a:lnTo>
                  <a:pt x="571881" y="363093"/>
                </a:lnTo>
                <a:lnTo>
                  <a:pt x="289052" y="645795"/>
                </a:lnTo>
                <a:lnTo>
                  <a:pt x="6350" y="36309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b320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3644900" y="1676400"/>
            <a:ext cx="5461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Portal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5100" y="4635500"/>
            <a:ext cx="19558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Rectum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(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hemorrhoids)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812800"/>
            <a:ext cx="6502400" cy="212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2311400" algn="l"/>
                <a:tab pos="2362200" algn="l"/>
                <a:tab pos="2578100" algn="l"/>
              </a:tabLst>
            </a:pP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Complications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liver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                <a:tab pos="2311400" algn="l"/>
                <a:tab pos="2362200" algn="l"/>
                <a:tab pos="2578100" algn="l"/>
              </a:tabLst>
            </a:pPr>
            <a:r>
              <a:rPr lang="en-US" altLang="zh-CN" dirty="0" smtClean="0"/>
              <a:t>	</a:t>
            </a:r>
            <a:r>
              <a:rPr lang="en-US" altLang="zh-CN" sz="20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Portal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hypertention</a:t>
            </a:r>
          </a:p>
          <a:p>
            <a:pPr>
              <a:lnSpc>
                <a:spcPts val="2400"/>
              </a:lnSpc>
              <a:tabLst>
                <a:tab pos="2311400" algn="l"/>
                <a:tab pos="2362200" algn="l"/>
                <a:tab pos="2578100" algn="l"/>
              </a:tabLst>
            </a:pPr>
            <a:r>
              <a:rPr lang="en-US" altLang="zh-CN" dirty="0" smtClean="0"/>
              <a:t>			</a:t>
            </a:r>
            <a:r>
              <a:rPr lang="en-US" altLang="zh-CN" sz="20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Portosystemic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Shunt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311400" algn="l"/>
                <a:tab pos="2362200" algn="l"/>
                <a:tab pos="25781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Portosystemic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Shunt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22500" y="4635500"/>
            <a:ext cx="6464300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30480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Abdominal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wall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collaterals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(caput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medusae)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30480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Cardioesophageal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junction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(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esophagogastric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varices)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