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86" r:id="rId3"/>
    <p:sldId id="287" r:id="rId4"/>
    <p:sldId id="284" r:id="rId5"/>
    <p:sldId id="291" r:id="rId6"/>
    <p:sldId id="290" r:id="rId7"/>
    <p:sldId id="258" r:id="rId8"/>
    <p:sldId id="259" r:id="rId9"/>
    <p:sldId id="261" r:id="rId10"/>
    <p:sldId id="262" r:id="rId11"/>
    <p:sldId id="263" r:id="rId12"/>
    <p:sldId id="264" r:id="rId13"/>
    <p:sldId id="265" r:id="rId14"/>
    <p:sldId id="266" r:id="rId15"/>
    <p:sldId id="267" r:id="rId16"/>
    <p:sldId id="288" r:id="rId17"/>
    <p:sldId id="268" r:id="rId18"/>
    <p:sldId id="269" r:id="rId19"/>
    <p:sldId id="270" r:id="rId20"/>
    <p:sldId id="271" r:id="rId21"/>
    <p:sldId id="272" r:id="rId22"/>
    <p:sldId id="273" r:id="rId23"/>
    <p:sldId id="274" r:id="rId24"/>
    <p:sldId id="275" r:id="rId25"/>
    <p:sldId id="289" r:id="rId26"/>
    <p:sldId id="276" r:id="rId27"/>
    <p:sldId id="277" r:id="rId28"/>
    <p:sldId id="278" r:id="rId29"/>
    <p:sldId id="280" r:id="rId30"/>
    <p:sldId id="279" r:id="rId31"/>
    <p:sldId id="292"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2" autoAdjust="0"/>
  </p:normalViewPr>
  <p:slideViewPr>
    <p:cSldViewPr>
      <p:cViewPr varScale="1">
        <p:scale>
          <a:sx n="74" d="100"/>
          <a:sy n="74" d="100"/>
        </p:scale>
        <p:origin x="21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7F817-97CC-4E5B-B690-0E485A14EBA4}" type="datetimeFigureOut">
              <a:rPr lang="en-US" smtClean="0"/>
              <a:pPr/>
              <a:t>12/20/2017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93AB0-39EC-4103-B93B-03F1F08CD6B7}" type="slidenum">
              <a:rPr lang="en-US" smtClean="0"/>
              <a:pPr/>
              <a:t>‹#›</a:t>
            </a:fld>
            <a:endParaRPr lang="en-US"/>
          </a:p>
        </p:txBody>
      </p:sp>
    </p:spTree>
    <p:extLst>
      <p:ext uri="{BB962C8B-B14F-4D97-AF65-F5344CB8AC3E}">
        <p14:creationId xmlns:p14="http://schemas.microsoft.com/office/powerpoint/2010/main" val="3346511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7"/>
          <p:cNvSpPr>
            <a:spLocks noGrp="1" noChangeArrowheads="1"/>
          </p:cNvSpPr>
          <p:nvPr>
            <p:ph type="sldNum" sz="quarter" idx="5"/>
          </p:nvPr>
        </p:nvSpPr>
        <p:spPr>
          <a:noFill/>
        </p:spPr>
        <p:txBody>
          <a:bodyPr/>
          <a:lstStyle/>
          <a:p>
            <a:fld id="{01930D0B-2CDA-4E19-B306-0AA8242A1DFF}" type="slidenum">
              <a:rPr lang="en-GB" smtClean="0">
                <a:cs typeface="Arial" charset="0"/>
              </a:rPr>
              <a:pPr/>
              <a:t>12</a:t>
            </a:fld>
            <a:endParaRPr lang="en-GB" smtClean="0">
              <a:cs typeface="Arial" charset="0"/>
            </a:endParaRPr>
          </a:p>
        </p:txBody>
      </p:sp>
      <p:sp>
        <p:nvSpPr>
          <p:cNvPr id="429059" name="Rectangle 2"/>
          <p:cNvSpPr>
            <a:spLocks noGrp="1" noRot="1" noChangeAspect="1" noChangeArrowheads="1" noTextEdit="1"/>
          </p:cNvSpPr>
          <p:nvPr>
            <p:ph type="sldImg"/>
          </p:nvPr>
        </p:nvSpPr>
        <p:spPr>
          <a:ln>
            <a:noFill/>
          </a:ln>
        </p:spPr>
      </p:sp>
      <p:sp>
        <p:nvSpPr>
          <p:cNvPr id="429060"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82001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7"/>
          <p:cNvSpPr>
            <a:spLocks noGrp="1" noChangeArrowheads="1"/>
          </p:cNvSpPr>
          <p:nvPr>
            <p:ph type="sldNum" sz="quarter" idx="5"/>
          </p:nvPr>
        </p:nvSpPr>
        <p:spPr>
          <a:noFill/>
        </p:spPr>
        <p:txBody>
          <a:bodyPr/>
          <a:lstStyle/>
          <a:p>
            <a:fld id="{9F658DC8-53F4-4F1F-90E8-E394251B59F8}" type="slidenum">
              <a:rPr lang="en-GB" smtClean="0">
                <a:cs typeface="Arial" charset="0"/>
              </a:rPr>
              <a:pPr/>
              <a:t>13</a:t>
            </a:fld>
            <a:endParaRPr lang="en-GB" smtClean="0">
              <a:cs typeface="Arial" charset="0"/>
            </a:endParaRPr>
          </a:p>
        </p:txBody>
      </p:sp>
      <p:sp>
        <p:nvSpPr>
          <p:cNvPr id="430083" name="Rectangle 2"/>
          <p:cNvSpPr>
            <a:spLocks noGrp="1" noRot="1" noChangeAspect="1" noChangeArrowheads="1" noTextEdit="1"/>
          </p:cNvSpPr>
          <p:nvPr>
            <p:ph type="sldImg"/>
          </p:nvPr>
        </p:nvSpPr>
        <p:spPr>
          <a:ln>
            <a:noFill/>
          </a:ln>
        </p:spPr>
      </p:sp>
      <p:sp>
        <p:nvSpPr>
          <p:cNvPr id="430084"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401209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a:spLocks noGrp="1" noChangeArrowheads="1"/>
          </p:cNvSpPr>
          <p:nvPr>
            <p:ph type="sldNum" sz="quarter" idx="5"/>
          </p:nvPr>
        </p:nvSpPr>
        <p:spPr>
          <a:noFill/>
        </p:spPr>
        <p:txBody>
          <a:bodyPr/>
          <a:lstStyle/>
          <a:p>
            <a:fld id="{0893114E-F4DC-40FE-8CCF-C6950B691331}" type="slidenum">
              <a:rPr lang="en-GB" smtClean="0">
                <a:cs typeface="Arial" charset="0"/>
              </a:rPr>
              <a:pPr/>
              <a:t>22</a:t>
            </a:fld>
            <a:endParaRPr lang="en-GB" smtClean="0">
              <a:cs typeface="Arial" charset="0"/>
            </a:endParaRPr>
          </a:p>
        </p:txBody>
      </p:sp>
      <p:sp>
        <p:nvSpPr>
          <p:cNvPr id="431107" name="Rectangle 2"/>
          <p:cNvSpPr>
            <a:spLocks noGrp="1" noRot="1" noChangeAspect="1" noChangeArrowheads="1" noTextEdit="1"/>
          </p:cNvSpPr>
          <p:nvPr>
            <p:ph type="sldImg"/>
          </p:nvPr>
        </p:nvSpPr>
        <p:spPr>
          <a:ln>
            <a:noFill/>
          </a:ln>
        </p:spPr>
      </p:sp>
      <p:sp>
        <p:nvSpPr>
          <p:cNvPr id="431108"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204765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7"/>
          <p:cNvSpPr>
            <a:spLocks noGrp="1" noChangeArrowheads="1"/>
          </p:cNvSpPr>
          <p:nvPr>
            <p:ph type="sldNum" sz="quarter" idx="5"/>
          </p:nvPr>
        </p:nvSpPr>
        <p:spPr>
          <a:noFill/>
        </p:spPr>
        <p:txBody>
          <a:bodyPr/>
          <a:lstStyle/>
          <a:p>
            <a:fld id="{36B6322D-74E7-4BE5-9EA1-5D40D24E1E52}" type="slidenum">
              <a:rPr lang="en-GB" smtClean="0">
                <a:cs typeface="Arial" charset="0"/>
              </a:rPr>
              <a:pPr/>
              <a:t>29</a:t>
            </a:fld>
            <a:endParaRPr lang="en-GB" smtClean="0">
              <a:cs typeface="Arial" charset="0"/>
            </a:endParaRPr>
          </a:p>
        </p:txBody>
      </p:sp>
      <p:sp>
        <p:nvSpPr>
          <p:cNvPr id="432131" name="Rectangle 2"/>
          <p:cNvSpPr>
            <a:spLocks noGrp="1" noRot="1" noChangeAspect="1" noChangeArrowheads="1" noTextEdit="1"/>
          </p:cNvSpPr>
          <p:nvPr>
            <p:ph type="sldImg"/>
          </p:nvPr>
        </p:nvSpPr>
        <p:spPr>
          <a:ln>
            <a:noFill/>
          </a:ln>
        </p:spPr>
      </p:sp>
      <p:sp>
        <p:nvSpPr>
          <p:cNvPr id="432132" name="Rectangle 3"/>
          <p:cNvSpPr>
            <a:spLocks noGrp="1" noChangeArrowheads="1"/>
          </p:cNvSpPr>
          <p:nvPr>
            <p:ph type="body" idx="1"/>
          </p:nvPr>
        </p:nvSpPr>
        <p:spPr>
          <a:xfrm>
            <a:off x="914400" y="4343400"/>
            <a:ext cx="5029200" cy="4114800"/>
          </a:xfrm>
          <a:noFill/>
          <a:ln/>
        </p:spPr>
        <p:txBody>
          <a:bodyPr/>
          <a:lstStyle/>
          <a:p>
            <a:pPr eaLnBrk="1" hangingPunct="1"/>
            <a:endParaRPr lang="en-GB" smtClean="0"/>
          </a:p>
        </p:txBody>
      </p:sp>
    </p:spTree>
    <p:extLst>
      <p:ext uri="{BB962C8B-B14F-4D97-AF65-F5344CB8AC3E}">
        <p14:creationId xmlns:p14="http://schemas.microsoft.com/office/powerpoint/2010/main" val="128650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8098931-355C-4835-9BDD-414B837BBA1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098931-355C-4835-9BDD-414B837BBA1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098931-355C-4835-9BDD-414B837BBA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098931-355C-4835-9BDD-414B837BBA1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BA6ACFD-0836-423D-A771-9D5CDB85C070}" type="datetimeFigureOut">
              <a:rPr lang="en-US" smtClean="0"/>
              <a:pPr/>
              <a:t>12/20/2017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8098931-355C-4835-9BDD-414B837BBA1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BA6ACFD-0836-423D-A771-9D5CDB85C070}" type="datetimeFigureOut">
              <a:rPr lang="en-US" smtClean="0"/>
              <a:pPr/>
              <a:t>12/20/2017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098931-355C-4835-9BDD-414B837BB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a:xfrm>
            <a:off x="685800" y="1143001"/>
            <a:ext cx="7772400" cy="2457450"/>
          </a:xfrm>
        </p:spPr>
        <p:txBody>
          <a:bodyPr>
            <a:normAutofit/>
          </a:bodyPr>
          <a:lstStyle/>
          <a:p>
            <a:r>
              <a:rPr lang="en-US" sz="3600" b="1" dirty="0"/>
              <a:t>PATHOLOGY  AND PATHOGENESIS OF </a:t>
            </a:r>
            <a:r>
              <a:rPr lang="en-US" sz="3600" b="1" dirty="0" smtClean="0"/>
              <a:t>CHOLECYSTITIS</a:t>
            </a: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a:xfrm>
            <a:off x="457200" y="304800"/>
            <a:ext cx="7772400" cy="1143000"/>
          </a:xfrm>
        </p:spPr>
        <p:txBody>
          <a:bodyPr/>
          <a:lstStyle/>
          <a:p>
            <a:pPr eaLnBrk="1" hangingPunct="1">
              <a:defRPr/>
            </a:pPr>
            <a:r>
              <a:rPr lang="en-GB" b="0" dirty="0" smtClean="0"/>
              <a:t>Morphology</a:t>
            </a:r>
          </a:p>
        </p:txBody>
      </p:sp>
      <p:sp>
        <p:nvSpPr>
          <p:cNvPr id="152579" name="Rectangle 3"/>
          <p:cNvSpPr>
            <a:spLocks noGrp="1" noChangeArrowheads="1"/>
          </p:cNvSpPr>
          <p:nvPr>
            <p:ph sz="quarter" idx="1"/>
          </p:nvPr>
        </p:nvSpPr>
        <p:spPr>
          <a:xfrm>
            <a:off x="685800" y="1600200"/>
            <a:ext cx="7772400" cy="4572000"/>
          </a:xfrm>
        </p:spPr>
        <p:txBody>
          <a:bodyPr/>
          <a:lstStyle/>
          <a:p>
            <a:pPr eaLnBrk="1" hangingPunct="1">
              <a:lnSpc>
                <a:spcPct val="80000"/>
              </a:lnSpc>
              <a:defRPr/>
            </a:pPr>
            <a:r>
              <a:rPr lang="en-GB" sz="2800" b="1" dirty="0" smtClean="0"/>
              <a:t>Cholesterol stones</a:t>
            </a:r>
            <a:r>
              <a:rPr lang="en-GB" sz="2800" dirty="0" smtClean="0"/>
              <a:t> arise exclusively in the gallbladder and are composed of cholesterol ranging from 100% pure (which is rare) down to around 50%. </a:t>
            </a:r>
          </a:p>
          <a:p>
            <a:pPr eaLnBrk="1" hangingPunct="1">
              <a:lnSpc>
                <a:spcPct val="80000"/>
              </a:lnSpc>
              <a:defRPr/>
            </a:pPr>
            <a:r>
              <a:rPr lang="en-GB" sz="2800" dirty="0" smtClean="0"/>
              <a:t>pale yellow, round to ovoid to faceted, and have a finely granular, hard external surface.</a:t>
            </a:r>
          </a:p>
          <a:p>
            <a:pPr eaLnBrk="1" hangingPunct="1">
              <a:lnSpc>
                <a:spcPct val="80000"/>
              </a:lnSpc>
              <a:defRPr/>
            </a:pPr>
            <a:r>
              <a:rPr lang="en-GB" sz="2800" b="1" dirty="0" smtClean="0"/>
              <a:t>Stones composed largely of cholesterol are radiolucent; only 10% to 20% of cholesterol stones are radio-opaque.</a:t>
            </a:r>
          </a:p>
          <a:p>
            <a:pPr eaLnBrk="1" hangingPunct="1">
              <a:lnSpc>
                <a:spcPct val="80000"/>
              </a:lnSpc>
              <a:defRPr/>
            </a:pPr>
            <a:endParaRPr lang="en-GB"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rrowheads="1"/>
          </p:cNvSpPr>
          <p:nvPr>
            <p:ph type="title"/>
          </p:nvPr>
        </p:nvSpPr>
        <p:spPr/>
        <p:txBody>
          <a:bodyPr/>
          <a:lstStyle/>
          <a:p>
            <a:pPr eaLnBrk="1" hangingPunct="1">
              <a:defRPr/>
            </a:pPr>
            <a:r>
              <a:rPr lang="en-GB" b="0" smtClean="0"/>
              <a:t>Morphology</a:t>
            </a:r>
          </a:p>
        </p:txBody>
      </p:sp>
      <p:sp>
        <p:nvSpPr>
          <p:cNvPr id="409603" name="Rectangle 3"/>
          <p:cNvSpPr>
            <a:spLocks noGrp="1" noChangeArrowheads="1"/>
          </p:cNvSpPr>
          <p:nvPr>
            <p:ph sz="quarter" idx="1"/>
          </p:nvPr>
        </p:nvSpPr>
        <p:spPr/>
        <p:txBody>
          <a:bodyPr>
            <a:normAutofit/>
          </a:bodyPr>
          <a:lstStyle/>
          <a:p>
            <a:pPr eaLnBrk="1" hangingPunct="1">
              <a:lnSpc>
                <a:spcPct val="80000"/>
              </a:lnSpc>
              <a:defRPr/>
            </a:pPr>
            <a:r>
              <a:rPr lang="en-GB" sz="2800" b="1" dirty="0" smtClean="0"/>
              <a:t>Pigment gallstones</a:t>
            </a:r>
            <a:r>
              <a:rPr lang="en-GB" sz="2800" dirty="0" smtClean="0"/>
              <a:t> are black and brown.  </a:t>
            </a:r>
          </a:p>
          <a:p>
            <a:pPr eaLnBrk="1" hangingPunct="1">
              <a:lnSpc>
                <a:spcPct val="80000"/>
              </a:lnSpc>
              <a:defRPr/>
            </a:pPr>
            <a:r>
              <a:rPr lang="en-GB" sz="2800" dirty="0" smtClean="0"/>
              <a:t>"Black" pigment stones are found in sterile gallbladder. </a:t>
            </a:r>
          </a:p>
          <a:p>
            <a:pPr eaLnBrk="1" hangingPunct="1">
              <a:lnSpc>
                <a:spcPct val="80000"/>
              </a:lnSpc>
              <a:defRPr/>
            </a:pPr>
            <a:r>
              <a:rPr lang="en-GB" sz="2800" dirty="0" smtClean="0"/>
              <a:t>"Brown" pigment stones are found in infected intrahepatic or </a:t>
            </a:r>
            <a:r>
              <a:rPr lang="en-GB" sz="2800" dirty="0" err="1" smtClean="0"/>
              <a:t>extrahepatic</a:t>
            </a:r>
            <a:r>
              <a:rPr lang="en-GB" sz="2800" dirty="0" smtClean="0"/>
              <a:t> bile ducts. </a:t>
            </a:r>
          </a:p>
          <a:p>
            <a:pPr eaLnBrk="1" hangingPunct="1">
              <a:lnSpc>
                <a:spcPct val="80000"/>
              </a:lnSpc>
              <a:defRPr/>
            </a:pPr>
            <a:r>
              <a:rPr lang="en-GB" sz="2800" dirty="0" smtClean="0"/>
              <a:t>Both are soft and usually multiple. </a:t>
            </a:r>
          </a:p>
          <a:p>
            <a:pPr eaLnBrk="1" hangingPunct="1">
              <a:lnSpc>
                <a:spcPct val="80000"/>
              </a:lnSpc>
              <a:defRPr/>
            </a:pPr>
            <a:r>
              <a:rPr lang="en-GB" sz="2800" dirty="0" smtClean="0"/>
              <a:t>Brown stone are greasy. </a:t>
            </a:r>
          </a:p>
          <a:p>
            <a:pPr eaLnBrk="1" hangingPunct="1">
              <a:lnSpc>
                <a:spcPct val="80000"/>
              </a:lnSpc>
              <a:defRPr/>
            </a:pPr>
            <a:r>
              <a:rPr lang="en-GB" sz="2800" dirty="0" smtClean="0"/>
              <a:t>Because of calcium carbonates and phosphates, </a:t>
            </a:r>
            <a:r>
              <a:rPr lang="en-GB" sz="2800" b="1" dirty="0" smtClean="0"/>
              <a:t>approximately 50% to 75% of black stones are radio-opaque.</a:t>
            </a:r>
            <a:r>
              <a:rPr lang="en-GB"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descr="S01871-018-f050"/>
          <p:cNvPicPr>
            <a:picLocks noChangeAspect="1" noChangeArrowheads="1"/>
          </p:cNvPicPr>
          <p:nvPr/>
        </p:nvPicPr>
        <p:blipFill rotWithShape="1">
          <a:blip r:embed="rId3"/>
          <a:srcRect b="6796"/>
          <a:stretch/>
        </p:blipFill>
        <p:spPr bwMode="auto">
          <a:xfrm>
            <a:off x="389506" y="695324"/>
            <a:ext cx="8261342" cy="5324475"/>
          </a:xfrm>
          <a:prstGeom prst="rect">
            <a:avLst/>
          </a:prstGeom>
          <a:noFill/>
          <a:ln w="9525">
            <a:solidFill>
              <a:schemeClr val="tx1"/>
            </a:solidFill>
            <a:miter lim="800000"/>
            <a:headEnd/>
            <a:tailEnd/>
          </a:ln>
        </p:spPr>
      </p:pic>
      <p:sp>
        <p:nvSpPr>
          <p:cNvPr id="172035"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058" name="Picture 2" descr="S01871-018-f051"/>
          <p:cNvPicPr>
            <a:picLocks noChangeAspect="1" noChangeArrowheads="1"/>
          </p:cNvPicPr>
          <p:nvPr/>
        </p:nvPicPr>
        <p:blipFill rotWithShape="1">
          <a:blip r:embed="rId3"/>
          <a:srcRect b="6492"/>
          <a:stretch/>
        </p:blipFill>
        <p:spPr bwMode="auto">
          <a:xfrm>
            <a:off x="990600" y="685799"/>
            <a:ext cx="7315200" cy="5410201"/>
          </a:xfrm>
          <a:prstGeom prst="rect">
            <a:avLst/>
          </a:prstGeom>
          <a:noFill/>
          <a:ln w="9525">
            <a:solidFill>
              <a:schemeClr val="tx1"/>
            </a:solidFill>
            <a:miter lim="800000"/>
            <a:headEnd/>
            <a:tailEnd/>
          </a:ln>
        </p:spPr>
      </p:pic>
      <p:sp>
        <p:nvSpPr>
          <p:cNvPr id="173059"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a:xfrm>
            <a:off x="685800" y="304800"/>
            <a:ext cx="7772400" cy="1143000"/>
          </a:xfrm>
        </p:spPr>
        <p:txBody>
          <a:bodyPr/>
          <a:lstStyle/>
          <a:p>
            <a:pPr eaLnBrk="1" hangingPunct="1">
              <a:defRPr/>
            </a:pPr>
            <a:r>
              <a:rPr lang="en-GB" b="0" dirty="0" err="1" smtClean="0"/>
              <a:t>Cholesterolosis</a:t>
            </a:r>
            <a:endParaRPr lang="en-GB" b="0" dirty="0" smtClean="0"/>
          </a:p>
        </p:txBody>
      </p:sp>
      <p:sp>
        <p:nvSpPr>
          <p:cNvPr id="153603" name="Rectangle 3"/>
          <p:cNvSpPr>
            <a:spLocks noGrp="1" noChangeArrowheads="1"/>
          </p:cNvSpPr>
          <p:nvPr>
            <p:ph sz="quarter" idx="1"/>
          </p:nvPr>
        </p:nvSpPr>
        <p:spPr/>
        <p:txBody>
          <a:bodyPr/>
          <a:lstStyle/>
          <a:p>
            <a:pPr eaLnBrk="1" hangingPunct="1">
              <a:defRPr/>
            </a:pPr>
            <a:r>
              <a:rPr lang="en-GB" dirty="0" smtClean="0"/>
              <a:t>An incidental finding, is </a:t>
            </a:r>
            <a:r>
              <a:rPr lang="en-GB" b="1" dirty="0" err="1" smtClean="0"/>
              <a:t>cholesterolosis</a:t>
            </a:r>
            <a:r>
              <a:rPr lang="en-GB" dirty="0" smtClean="0"/>
              <a:t>. Cholesterol </a:t>
            </a:r>
            <a:r>
              <a:rPr lang="en-GB" dirty="0" err="1" smtClean="0"/>
              <a:t>hypersecretion</a:t>
            </a:r>
            <a:r>
              <a:rPr lang="en-GB" dirty="0" smtClean="0"/>
              <a:t> by the liver promotes excessive accumulation of cholesterol esters within the lamina </a:t>
            </a:r>
            <a:r>
              <a:rPr lang="en-GB" dirty="0" err="1" smtClean="0"/>
              <a:t>propria</a:t>
            </a:r>
            <a:r>
              <a:rPr lang="en-GB" dirty="0" smtClean="0"/>
              <a:t> of the gallbladder. The mucosal surface is studded with minute yellow flecks, producing the "strawberry gallbladder”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a:xfrm>
            <a:off x="899375" y="152400"/>
            <a:ext cx="7772400" cy="1066800"/>
          </a:xfrm>
        </p:spPr>
        <p:txBody>
          <a:bodyPr/>
          <a:lstStyle/>
          <a:p>
            <a:pPr>
              <a:defRPr/>
            </a:pPr>
            <a:r>
              <a:rPr lang="en-GB" b="0" dirty="0" smtClean="0"/>
              <a:t>Clinical </a:t>
            </a:r>
            <a:r>
              <a:rPr lang="en-GB" b="0" dirty="0" smtClean="0"/>
              <a:t>Features </a:t>
            </a:r>
            <a:r>
              <a:rPr lang="en-GB" dirty="0"/>
              <a:t>of </a:t>
            </a:r>
            <a:r>
              <a:rPr lang="en-GB" dirty="0" smtClean="0"/>
              <a:t>Gallstones </a:t>
            </a:r>
            <a:endParaRPr lang="en-GB" b="0" dirty="0" smtClean="0"/>
          </a:p>
        </p:txBody>
      </p:sp>
      <p:sp>
        <p:nvSpPr>
          <p:cNvPr id="154627" name="Rectangle 3"/>
          <p:cNvSpPr>
            <a:spLocks noGrp="1" noChangeArrowheads="1"/>
          </p:cNvSpPr>
          <p:nvPr>
            <p:ph sz="quarter" idx="1"/>
          </p:nvPr>
        </p:nvSpPr>
        <p:spPr>
          <a:xfrm>
            <a:off x="762000" y="1219200"/>
            <a:ext cx="7772400" cy="5029200"/>
          </a:xfrm>
        </p:spPr>
        <p:txBody>
          <a:bodyPr>
            <a:normAutofit lnSpcReduction="10000"/>
          </a:bodyPr>
          <a:lstStyle/>
          <a:p>
            <a:pPr eaLnBrk="1" hangingPunct="1">
              <a:lnSpc>
                <a:spcPct val="80000"/>
              </a:lnSpc>
              <a:defRPr/>
            </a:pPr>
            <a:r>
              <a:rPr lang="en-GB" sz="2400" dirty="0" smtClean="0"/>
              <a:t>70% to 80% of patients remain asymptomatic </a:t>
            </a:r>
            <a:endParaRPr lang="en-GB" sz="2400" dirty="0" smtClean="0"/>
          </a:p>
          <a:p>
            <a:pPr eaLnBrk="1" hangingPunct="1">
              <a:lnSpc>
                <a:spcPct val="80000"/>
              </a:lnSpc>
              <a:defRPr/>
            </a:pPr>
            <a:r>
              <a:rPr lang="en-GB" sz="2400" dirty="0" smtClean="0"/>
              <a:t>Symptoms</a:t>
            </a:r>
            <a:r>
              <a:rPr lang="en-GB" sz="2400" dirty="0" smtClean="0"/>
              <a:t>: </a:t>
            </a:r>
            <a:endParaRPr lang="en-GB" sz="2400" dirty="0" smtClean="0"/>
          </a:p>
          <a:p>
            <a:pPr lvl="1">
              <a:lnSpc>
                <a:spcPct val="80000"/>
              </a:lnSpc>
              <a:defRPr/>
            </a:pPr>
            <a:r>
              <a:rPr lang="en-GB" sz="2200" dirty="0" smtClean="0"/>
              <a:t>spasmodic </a:t>
            </a:r>
            <a:r>
              <a:rPr lang="en-GB" sz="2200" dirty="0" smtClean="0"/>
              <a:t>or "colicky" right upper quadrant pain, which tends to be </a:t>
            </a:r>
            <a:r>
              <a:rPr lang="en-GB" sz="2200" dirty="0" smtClean="0"/>
              <a:t>excruciating. </a:t>
            </a:r>
            <a:r>
              <a:rPr lang="en-GB" sz="2200" dirty="0" smtClean="0"/>
              <a:t>It is usually due to obstruction of bile ducts by passing stones.</a:t>
            </a:r>
          </a:p>
          <a:p>
            <a:pPr eaLnBrk="1" hangingPunct="1">
              <a:lnSpc>
                <a:spcPct val="80000"/>
              </a:lnSpc>
              <a:defRPr/>
            </a:pPr>
            <a:r>
              <a:rPr lang="en-GB" sz="2400" dirty="0" smtClean="0"/>
              <a:t>Complications:</a:t>
            </a:r>
          </a:p>
          <a:p>
            <a:pPr lvl="1">
              <a:lnSpc>
                <a:spcPct val="80000"/>
              </a:lnSpc>
              <a:defRPr/>
            </a:pPr>
            <a:r>
              <a:rPr lang="en-GB" sz="2200" dirty="0" smtClean="0"/>
              <a:t> </a:t>
            </a:r>
            <a:r>
              <a:rPr lang="en-GB" sz="2200" dirty="0" smtClean="0"/>
              <a:t>include empyema, perforation, fistulae, inflammation of the biliary tree (cholangitis), </a:t>
            </a:r>
            <a:r>
              <a:rPr lang="en-GB" sz="2200" dirty="0" smtClean="0"/>
              <a:t>pancreatitis, </a:t>
            </a:r>
            <a:r>
              <a:rPr lang="en-GB" sz="2200" dirty="0" smtClean="0"/>
              <a:t>obstructive cholestasis and </a:t>
            </a:r>
            <a:r>
              <a:rPr lang="en-US" sz="2000" dirty="0"/>
              <a:t>gallbladder carcinoma </a:t>
            </a:r>
            <a:endParaRPr lang="en-GB" sz="2200" dirty="0" smtClean="0"/>
          </a:p>
          <a:p>
            <a:pPr lvl="1">
              <a:lnSpc>
                <a:spcPct val="80000"/>
              </a:lnSpc>
              <a:defRPr/>
            </a:pPr>
            <a:r>
              <a:rPr lang="en-GB" sz="2200" dirty="0" smtClean="0"/>
              <a:t>Obstructive cholestasis</a:t>
            </a:r>
          </a:p>
          <a:p>
            <a:pPr lvl="2">
              <a:lnSpc>
                <a:spcPct val="80000"/>
              </a:lnSpc>
              <a:defRPr/>
            </a:pPr>
            <a:r>
              <a:rPr lang="en-GB" dirty="0"/>
              <a:t>The larger the calculi, the less likely they are to enter the cystic or common ducts to produce obstruction; it is the very small stones, or "gravel," that are the more dangerous.</a:t>
            </a:r>
          </a:p>
          <a:p>
            <a:pPr lvl="2">
              <a:lnSpc>
                <a:spcPct val="80000"/>
              </a:lnSpc>
              <a:defRPr/>
            </a:pPr>
            <a:r>
              <a:rPr lang="en-GB" dirty="0"/>
              <a:t>Occasionally, a large stone may erode directly into an adjacent loop of small bowel, generating intestinal obstruction ("gallstone ileus"). </a:t>
            </a:r>
            <a:endParaRPr lang="en-GB" sz="2200" dirty="0" smtClean="0"/>
          </a:p>
          <a:p>
            <a:pPr lvl="1">
              <a:lnSpc>
                <a:spcPct val="80000"/>
              </a:lnSpc>
              <a:defRPr/>
            </a:pPr>
            <a:r>
              <a:rPr lang="en-US" sz="2000" dirty="0" smtClean="0"/>
              <a:t>Gallbladder carcinoma:</a:t>
            </a:r>
          </a:p>
          <a:p>
            <a:pPr lvl="2">
              <a:lnSpc>
                <a:spcPct val="80000"/>
              </a:lnSpc>
              <a:defRPr/>
            </a:pPr>
            <a:r>
              <a:rPr lang="en-US" dirty="0"/>
              <a:t>The </a:t>
            </a:r>
            <a:r>
              <a:rPr lang="en-US" dirty="0"/>
              <a:t>most important risk factor associated with gallbladder carcinoma is gallstones (</a:t>
            </a:r>
            <a:r>
              <a:rPr lang="en-US" dirty="0" err="1"/>
              <a:t>cholelithiasis</a:t>
            </a:r>
            <a:r>
              <a:rPr lang="en-US" dirty="0"/>
              <a:t>), which are present in 95% of cases</a:t>
            </a:r>
            <a:r>
              <a:rPr lang="en-GB"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CHOLECYSTITIS</a:t>
            </a:r>
            <a:endParaRPr lang="ar-SA" dirty="0"/>
          </a:p>
        </p:txBody>
      </p:sp>
    </p:spTree>
    <p:extLst>
      <p:ext uri="{BB962C8B-B14F-4D97-AF65-F5344CB8AC3E}">
        <p14:creationId xmlns:p14="http://schemas.microsoft.com/office/powerpoint/2010/main" val="333069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n-GB" b="0" i="1" dirty="0" smtClean="0"/>
              <a:t>CHOLECYSTITIS</a:t>
            </a:r>
          </a:p>
        </p:txBody>
      </p:sp>
      <p:sp>
        <p:nvSpPr>
          <p:cNvPr id="155651" name="Rectangle 3"/>
          <p:cNvSpPr>
            <a:spLocks noGrp="1" noChangeArrowheads="1"/>
          </p:cNvSpPr>
          <p:nvPr>
            <p:ph sz="quarter" idx="1"/>
          </p:nvPr>
        </p:nvSpPr>
        <p:spPr/>
        <p:txBody>
          <a:bodyPr/>
          <a:lstStyle/>
          <a:p>
            <a:pPr eaLnBrk="1" hangingPunct="1">
              <a:defRPr/>
            </a:pPr>
            <a:r>
              <a:rPr lang="en-GB" smtClean="0"/>
              <a:t>Inflammation of the gallbladder may be acute, chronic, or acute superimposed on chronic. It almost always occurs in association with gallstones.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p:txBody>
          <a:bodyPr/>
          <a:lstStyle/>
          <a:p>
            <a:pPr eaLnBrk="1" hangingPunct="1">
              <a:defRPr/>
            </a:pPr>
            <a:r>
              <a:rPr lang="en-GB" i="1" smtClean="0"/>
              <a:t>Acute Cholecystitis</a:t>
            </a:r>
            <a:endParaRPr lang="en-US" i="1" smtClean="0"/>
          </a:p>
        </p:txBody>
      </p:sp>
      <p:sp>
        <p:nvSpPr>
          <p:cNvPr id="443395" name="Rectangle 3"/>
          <p:cNvSpPr>
            <a:spLocks noGrp="1" noChangeArrowheads="1"/>
          </p:cNvSpPr>
          <p:nvPr>
            <p:ph sz="quarter" idx="1"/>
          </p:nvPr>
        </p:nvSpPr>
        <p:spPr/>
        <p:txBody>
          <a:bodyPr>
            <a:normAutofit fontScale="92500" lnSpcReduction="10000"/>
          </a:bodyPr>
          <a:lstStyle/>
          <a:p>
            <a:pPr eaLnBrk="1" hangingPunct="1">
              <a:lnSpc>
                <a:spcPct val="90000"/>
              </a:lnSpc>
              <a:defRPr/>
            </a:pPr>
            <a:r>
              <a:rPr lang="en-GB" sz="2400" i="1" dirty="0" smtClean="0"/>
              <a:t>Acute calculous </a:t>
            </a:r>
            <a:r>
              <a:rPr lang="en-GB" sz="2400" i="1" dirty="0" err="1" smtClean="0"/>
              <a:t>cholecystitis</a:t>
            </a:r>
            <a:r>
              <a:rPr lang="en-GB" sz="2400" i="1" dirty="0" smtClean="0"/>
              <a:t> is an acute inflammation of the gallbladder, precipitated 90% of the time by obstruction of the neck or cystic duct.</a:t>
            </a:r>
            <a:r>
              <a:rPr lang="en-GB" sz="2400" dirty="0" smtClean="0"/>
              <a:t> </a:t>
            </a:r>
          </a:p>
          <a:p>
            <a:pPr eaLnBrk="1" hangingPunct="1">
              <a:lnSpc>
                <a:spcPct val="90000"/>
              </a:lnSpc>
              <a:buFont typeface="Wingdings" pitchFamily="2" charset="2"/>
              <a:buNone/>
              <a:defRPr/>
            </a:pPr>
            <a:r>
              <a:rPr lang="en-GB" sz="2400" dirty="0" smtClean="0"/>
              <a:t>     It is the primary complication of gallstones and the most common reason for emergency cholecystectomy. </a:t>
            </a:r>
          </a:p>
          <a:p>
            <a:pPr eaLnBrk="1" hangingPunct="1">
              <a:lnSpc>
                <a:spcPct val="90000"/>
              </a:lnSpc>
              <a:defRPr/>
            </a:pPr>
            <a:r>
              <a:rPr lang="en-GB" sz="2400" dirty="0" smtClean="0"/>
              <a:t>Acute </a:t>
            </a:r>
            <a:r>
              <a:rPr lang="en-GB" sz="2400" dirty="0" err="1" smtClean="0"/>
              <a:t>acalculous</a:t>
            </a:r>
            <a:r>
              <a:rPr lang="en-GB" sz="2400" dirty="0" smtClean="0"/>
              <a:t> </a:t>
            </a:r>
            <a:r>
              <a:rPr lang="en-GB" sz="2400" dirty="0" err="1" smtClean="0"/>
              <a:t>cholecystitis</a:t>
            </a:r>
            <a:r>
              <a:rPr lang="en-GB" sz="2400" dirty="0" smtClean="0"/>
              <a:t> occurs in the absence of gallstones, generally in severely ill patient. </a:t>
            </a:r>
            <a:endParaRPr lang="en-GB" sz="2400" dirty="0" smtClean="0"/>
          </a:p>
          <a:p>
            <a:pPr eaLnBrk="1" hangingPunct="1">
              <a:lnSpc>
                <a:spcPct val="90000"/>
              </a:lnSpc>
              <a:defRPr/>
            </a:pPr>
            <a:r>
              <a:rPr lang="en-GB" sz="2400" dirty="0" smtClean="0"/>
              <a:t>Most </a:t>
            </a:r>
            <a:r>
              <a:rPr lang="en-GB" sz="2400" dirty="0" smtClean="0"/>
              <a:t>cases of occur in the following circumstances: </a:t>
            </a:r>
            <a:endParaRPr lang="en-GB" sz="2400" dirty="0" smtClean="0"/>
          </a:p>
          <a:p>
            <a:pPr marL="320040" lvl="1" indent="0">
              <a:lnSpc>
                <a:spcPct val="90000"/>
              </a:lnSpc>
              <a:buNone/>
              <a:defRPr/>
            </a:pPr>
            <a:r>
              <a:rPr lang="en-GB" sz="2200" dirty="0" smtClean="0"/>
              <a:t>(</a:t>
            </a:r>
            <a:r>
              <a:rPr lang="en-GB" sz="2200" dirty="0" smtClean="0"/>
              <a:t>1) the postoperative state after major, </a:t>
            </a:r>
            <a:r>
              <a:rPr lang="en-GB" sz="2200" dirty="0" err="1" smtClean="0"/>
              <a:t>nonbiliary</a:t>
            </a:r>
            <a:r>
              <a:rPr lang="en-GB" sz="2200" dirty="0" smtClean="0"/>
              <a:t> </a:t>
            </a:r>
            <a:r>
              <a:rPr lang="en-GB" sz="2200" dirty="0" smtClean="0"/>
              <a:t>surgery</a:t>
            </a:r>
          </a:p>
          <a:p>
            <a:pPr marL="320040" lvl="1" indent="0">
              <a:lnSpc>
                <a:spcPct val="90000"/>
              </a:lnSpc>
              <a:buNone/>
              <a:defRPr/>
            </a:pPr>
            <a:r>
              <a:rPr lang="en-GB" sz="2200" dirty="0" smtClean="0"/>
              <a:t>(</a:t>
            </a:r>
            <a:r>
              <a:rPr lang="en-GB" sz="2200" dirty="0" smtClean="0"/>
              <a:t>2) severe trauma (motor vehicle accidents, war injuries</a:t>
            </a:r>
            <a:r>
              <a:rPr lang="en-GB" sz="2200" dirty="0" smtClean="0"/>
              <a:t>)</a:t>
            </a:r>
          </a:p>
          <a:p>
            <a:pPr marL="320040" lvl="1" indent="0">
              <a:lnSpc>
                <a:spcPct val="90000"/>
              </a:lnSpc>
              <a:buNone/>
              <a:defRPr/>
            </a:pPr>
            <a:r>
              <a:rPr lang="en-GB" sz="2200" dirty="0" smtClean="0"/>
              <a:t>(</a:t>
            </a:r>
            <a:r>
              <a:rPr lang="en-GB" sz="2200" dirty="0" smtClean="0"/>
              <a:t>3) severe </a:t>
            </a:r>
            <a:r>
              <a:rPr lang="en-GB" sz="2200" dirty="0" smtClean="0"/>
              <a:t>burns</a:t>
            </a:r>
          </a:p>
          <a:p>
            <a:pPr marL="320040" lvl="1" indent="0">
              <a:lnSpc>
                <a:spcPct val="90000"/>
              </a:lnSpc>
              <a:buNone/>
              <a:defRPr/>
            </a:pPr>
            <a:r>
              <a:rPr lang="en-GB" sz="2200" dirty="0" smtClean="0"/>
              <a:t>(</a:t>
            </a:r>
            <a:r>
              <a:rPr lang="en-GB" sz="2200" dirty="0" smtClean="0"/>
              <a:t>4) multisystem organ </a:t>
            </a:r>
            <a:r>
              <a:rPr lang="en-GB" sz="2200" dirty="0" smtClean="0"/>
              <a:t>failure</a:t>
            </a:r>
            <a:endParaRPr lang="en-GB" sz="2200" dirty="0"/>
          </a:p>
          <a:p>
            <a:pPr marL="320040" lvl="1" indent="0">
              <a:lnSpc>
                <a:spcPct val="90000"/>
              </a:lnSpc>
              <a:buNone/>
              <a:defRPr/>
            </a:pPr>
            <a:r>
              <a:rPr lang="en-GB" sz="2200" dirty="0" smtClean="0"/>
              <a:t>(5</a:t>
            </a:r>
            <a:r>
              <a:rPr lang="en-GB" sz="2200" dirty="0" smtClean="0"/>
              <a:t>) </a:t>
            </a:r>
            <a:r>
              <a:rPr lang="en-GB" sz="2200" dirty="0" smtClean="0"/>
              <a:t>sepsis</a:t>
            </a:r>
            <a:endParaRPr lang="en-GB" sz="2200" dirty="0"/>
          </a:p>
          <a:p>
            <a:pPr marL="320040" lvl="1" indent="0">
              <a:lnSpc>
                <a:spcPct val="90000"/>
              </a:lnSpc>
              <a:buNone/>
              <a:defRPr/>
            </a:pPr>
            <a:r>
              <a:rPr lang="en-GB" sz="2200" dirty="0" smtClean="0"/>
              <a:t>(6</a:t>
            </a:r>
            <a:r>
              <a:rPr lang="en-GB" sz="2200" dirty="0" smtClean="0"/>
              <a:t>) prolonged intravenous </a:t>
            </a:r>
            <a:r>
              <a:rPr lang="en-GB" sz="2200" dirty="0" err="1" smtClean="0"/>
              <a:t>hyperalimentation</a:t>
            </a:r>
            <a:endParaRPr lang="en-GB" sz="2200" dirty="0"/>
          </a:p>
          <a:p>
            <a:pPr marL="320040" lvl="1" indent="0">
              <a:lnSpc>
                <a:spcPct val="90000"/>
              </a:lnSpc>
              <a:buNone/>
              <a:defRPr/>
            </a:pPr>
            <a:r>
              <a:rPr lang="en-GB" sz="2200" dirty="0" smtClean="0"/>
              <a:t>(</a:t>
            </a:r>
            <a:r>
              <a:rPr lang="en-GB" sz="2200" dirty="0" smtClean="0"/>
              <a:t>7) the postpartum state. </a:t>
            </a:r>
            <a:endParaRPr lang="en-US" sz="2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Pathogenesis</a:t>
            </a:r>
            <a:r>
              <a:rPr lang="en-GB" sz="4000" b="0" dirty="0" smtClean="0"/>
              <a:t>.</a:t>
            </a:r>
            <a:r>
              <a:rPr lang="en-GB" sz="4000" dirty="0" smtClean="0"/>
              <a:t> </a:t>
            </a:r>
            <a:endParaRPr lang="en-US" sz="4000" dirty="0" smtClean="0"/>
          </a:p>
        </p:txBody>
      </p:sp>
      <p:sp>
        <p:nvSpPr>
          <p:cNvPr id="444419" name="Rectangle 3"/>
          <p:cNvSpPr>
            <a:spLocks noGrp="1" noChangeArrowheads="1"/>
          </p:cNvSpPr>
          <p:nvPr>
            <p:ph sz="quarter" idx="1"/>
          </p:nvPr>
        </p:nvSpPr>
        <p:spPr/>
        <p:txBody>
          <a:bodyPr/>
          <a:lstStyle/>
          <a:p>
            <a:pPr eaLnBrk="1" hangingPunct="1">
              <a:defRPr/>
            </a:pPr>
            <a:r>
              <a:rPr lang="en-GB" smtClean="0"/>
              <a:t>Acute calculous cholecystitis results from chemical irritation and inflammation of the obstructed gallbladder. </a:t>
            </a:r>
            <a:r>
              <a:rPr lang="en-GB" i="1" smtClean="0"/>
              <a:t>These events occur in the absence of bacterial infection</a:t>
            </a:r>
            <a:r>
              <a:rPr lang="en-GB" smtClean="0"/>
              <a:t>; only later in the course may bacterial contamination develop.</a:t>
            </a:r>
          </a:p>
          <a:p>
            <a:pPr eaLnBrk="1" hangingPunct="1">
              <a:defRPr/>
            </a:pPr>
            <a:endParaRPr lang="en-US" smtClean="0"/>
          </a:p>
          <a:p>
            <a:pPr eaLnBrk="1" hangingPunct="1">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Pathology and </a:t>
            </a:r>
            <a:r>
              <a:rPr lang="en-US" dirty="0" err="1" smtClean="0"/>
              <a:t>pathogegenesis</a:t>
            </a:r>
            <a:r>
              <a:rPr lang="en-US" dirty="0" smtClean="0"/>
              <a:t> of </a:t>
            </a:r>
            <a:r>
              <a:rPr lang="en-US" dirty="0" err="1" smtClean="0"/>
              <a:t>cholecystitis</a:t>
            </a:r>
            <a:endParaRPr lang="en-US" dirty="0"/>
          </a:p>
        </p:txBody>
      </p:sp>
      <p:sp>
        <p:nvSpPr>
          <p:cNvPr id="3" name="Content Placeholder 2"/>
          <p:cNvSpPr>
            <a:spLocks noGrp="1"/>
          </p:cNvSpPr>
          <p:nvPr>
            <p:ph sz="quarter" idx="1"/>
          </p:nvPr>
        </p:nvSpPr>
        <p:spPr/>
        <p:txBody>
          <a:bodyPr/>
          <a:lstStyle/>
          <a:p>
            <a:pPr marL="0" lvl="0" indent="0">
              <a:buNone/>
            </a:pPr>
            <a:r>
              <a:rPr lang="en-US" dirty="0" smtClean="0"/>
              <a:t>Objectives:</a:t>
            </a:r>
          </a:p>
          <a:p>
            <a:pPr lvl="0"/>
            <a:r>
              <a:rPr lang="en-US" dirty="0" smtClean="0"/>
              <a:t>Recognize </a:t>
            </a:r>
            <a:r>
              <a:rPr lang="en-US" dirty="0" smtClean="0"/>
              <a:t>the predisposing factors of </a:t>
            </a:r>
            <a:r>
              <a:rPr lang="en-US" dirty="0" smtClean="0"/>
              <a:t>gall stones and </a:t>
            </a:r>
            <a:r>
              <a:rPr lang="en-US" dirty="0" err="1" smtClean="0"/>
              <a:t>cholecystitis</a:t>
            </a:r>
            <a:r>
              <a:rPr lang="en-US" dirty="0" smtClean="0"/>
              <a:t>.</a:t>
            </a:r>
          </a:p>
          <a:p>
            <a:pPr lvl="0"/>
            <a:r>
              <a:rPr lang="en-US" dirty="0" smtClean="0"/>
              <a:t>Describe the different types of </a:t>
            </a:r>
            <a:r>
              <a:rPr lang="en-US" dirty="0" err="1" smtClean="0"/>
              <a:t>cholecystitis</a:t>
            </a:r>
            <a:r>
              <a:rPr lang="en-US" dirty="0" smtClean="0"/>
              <a:t>.</a:t>
            </a:r>
          </a:p>
          <a:p>
            <a:r>
              <a:rPr lang="en-US" dirty="0" smtClean="0"/>
              <a:t>Understand the pathogenesis of acute and chronic </a:t>
            </a:r>
            <a:r>
              <a:rPr lang="en-US" dirty="0" err="1" smtClean="0"/>
              <a:t>cholecystitis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endParaRPr lang="en-GB" b="0" dirty="0" smtClean="0"/>
          </a:p>
        </p:txBody>
      </p:sp>
      <p:sp>
        <p:nvSpPr>
          <p:cNvPr id="157699" name="Rectangle 3"/>
          <p:cNvSpPr>
            <a:spLocks noGrp="1" noChangeArrowheads="1"/>
          </p:cNvSpPr>
          <p:nvPr>
            <p:ph sz="quarter" idx="1"/>
          </p:nvPr>
        </p:nvSpPr>
        <p:spPr/>
        <p:txBody>
          <a:bodyPr>
            <a:normAutofit/>
          </a:bodyPr>
          <a:lstStyle/>
          <a:p>
            <a:pPr eaLnBrk="1" hangingPunct="1">
              <a:lnSpc>
                <a:spcPct val="80000"/>
              </a:lnSpc>
              <a:defRPr/>
            </a:pPr>
            <a:r>
              <a:rPr lang="en-GB" smtClean="0"/>
              <a:t>In </a:t>
            </a:r>
            <a:r>
              <a:rPr lang="en-GB" b="1" smtClean="0"/>
              <a:t>acute cholecystitis</a:t>
            </a:r>
            <a:r>
              <a:rPr lang="en-GB" smtClean="0"/>
              <a:t>, the gallbladder is usually enlarged and tense, and  bright red to green-black . The serosal covering is frequently layered by fibrin and, in severe cases, by  exudate. </a:t>
            </a:r>
          </a:p>
          <a:p>
            <a:pPr eaLnBrk="1" hangingPunct="1">
              <a:lnSpc>
                <a:spcPct val="80000"/>
              </a:lnSpc>
              <a:defRPr/>
            </a:pPr>
            <a:r>
              <a:rPr lang="en-GB" smtClean="0"/>
              <a:t>There are no morphologic differences between acute acalculous and calculous cholecystitis, except for the absence of macroscopic stones in the former. In the latter instance, an obstructing stone is usually present in the neck of the gallbladder or the cystic duct.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p:txBody>
          <a:bodyPr>
            <a:normAutofit fontScale="90000"/>
          </a:bodyPr>
          <a:lstStyle/>
          <a:p>
            <a:pPr eaLnBrk="1" hangingPunct="1">
              <a:defRPr/>
            </a:pPr>
            <a:r>
              <a:rPr lang="en-GB" i="1" dirty="0" smtClean="0"/>
              <a:t>Acute </a:t>
            </a:r>
            <a:r>
              <a:rPr lang="en-GB" i="1" dirty="0" err="1" smtClean="0"/>
              <a:t>Cholecystitis</a:t>
            </a:r>
            <a:r>
              <a:rPr lang="en-GB" b="0" dirty="0" smtClean="0"/>
              <a:t>:</a:t>
            </a:r>
            <a:br>
              <a:rPr lang="en-GB" b="0" dirty="0" smtClean="0"/>
            </a:br>
            <a:r>
              <a:rPr lang="en-GB" b="0" dirty="0" smtClean="0"/>
              <a:t>Morphology</a:t>
            </a:r>
            <a:endParaRPr lang="en-US" b="0" dirty="0" smtClean="0"/>
          </a:p>
        </p:txBody>
      </p:sp>
      <p:sp>
        <p:nvSpPr>
          <p:cNvPr id="445443" name="Rectangle 3"/>
          <p:cNvSpPr>
            <a:spLocks noGrp="1" noChangeArrowheads="1"/>
          </p:cNvSpPr>
          <p:nvPr>
            <p:ph sz="quarter" idx="1"/>
          </p:nvPr>
        </p:nvSpPr>
        <p:spPr/>
        <p:txBody>
          <a:bodyPr/>
          <a:lstStyle/>
          <a:p>
            <a:pPr eaLnBrk="1" hangingPunct="1">
              <a:lnSpc>
                <a:spcPct val="90000"/>
              </a:lnSpc>
              <a:defRPr/>
            </a:pPr>
            <a:r>
              <a:rPr lang="en-GB" sz="2800" smtClean="0"/>
              <a:t>The gallbladder lumen is filled with a cloudy or turbid bile that may contain fibrin and frank pus, as well as hemorrhage. When the contained exudate is virtually pure pus, the condition is referred to as </a:t>
            </a:r>
            <a:r>
              <a:rPr lang="en-GB" sz="2800" b="1" smtClean="0"/>
              <a:t>empyema of the gallbladder</a:t>
            </a:r>
            <a:r>
              <a:rPr lang="en-GB" sz="2800" smtClean="0"/>
              <a:t>. </a:t>
            </a:r>
          </a:p>
          <a:p>
            <a:pPr eaLnBrk="1" hangingPunct="1">
              <a:lnSpc>
                <a:spcPct val="90000"/>
              </a:lnSpc>
              <a:defRPr/>
            </a:pPr>
            <a:r>
              <a:rPr lang="en-GB" sz="2800" smtClean="0"/>
              <a:t>In mild cases, the gallbladder wall is thickened, edematous, and hyperemic.</a:t>
            </a:r>
          </a:p>
          <a:p>
            <a:pPr eaLnBrk="1" hangingPunct="1">
              <a:lnSpc>
                <a:spcPct val="90000"/>
              </a:lnSpc>
              <a:defRPr/>
            </a:pPr>
            <a:r>
              <a:rPr lang="en-GB" sz="2800" smtClean="0"/>
              <a:t>In more severe cases, it is transformed into a green-black necrotic organ, termed </a:t>
            </a:r>
            <a:r>
              <a:rPr lang="en-GB" sz="2800" b="1" smtClean="0"/>
              <a:t>gangrenous cholecystitis</a:t>
            </a:r>
            <a:r>
              <a:rPr lang="en-GB" sz="2800" smtClean="0"/>
              <a:t>, with small-to-large perforations. </a:t>
            </a:r>
            <a:endParaRPr lang="en-US"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descr="S01871-018-f052"/>
          <p:cNvPicPr>
            <a:picLocks noChangeAspect="1" noChangeArrowheads="1"/>
          </p:cNvPicPr>
          <p:nvPr/>
        </p:nvPicPr>
        <p:blipFill rotWithShape="1">
          <a:blip r:embed="rId3"/>
          <a:srcRect b="7742"/>
          <a:stretch/>
        </p:blipFill>
        <p:spPr bwMode="auto">
          <a:xfrm>
            <a:off x="596163" y="579091"/>
            <a:ext cx="7990502" cy="4526309"/>
          </a:xfrm>
          <a:prstGeom prst="rect">
            <a:avLst/>
          </a:prstGeom>
          <a:noFill/>
          <a:ln w="9525">
            <a:solidFill>
              <a:schemeClr val="tx1"/>
            </a:solidFill>
            <a:miter lim="800000"/>
            <a:headEnd/>
            <a:tailEnd/>
          </a:ln>
        </p:spPr>
      </p:pic>
      <p:sp>
        <p:nvSpPr>
          <p:cNvPr id="181251" name="Text Box 3"/>
          <p:cNvSpPr txBox="1">
            <a:spLocks noChangeArrowheads="1"/>
          </p:cNvSpPr>
          <p:nvPr/>
        </p:nvSpPr>
        <p:spPr bwMode="auto">
          <a:xfrm>
            <a:off x="611188" y="5876925"/>
            <a:ext cx="7848600" cy="215900"/>
          </a:xfrm>
          <a:prstGeom prst="rect">
            <a:avLst/>
          </a:prstGeom>
          <a:solidFill>
            <a:schemeClr val="bg1">
              <a:alpha val="38039"/>
            </a:schemeClr>
          </a:solidFill>
          <a:ln w="12700">
            <a:noFill/>
            <a:miter lim="800000"/>
            <a:headEnd/>
            <a:tailEnd/>
          </a:ln>
        </p:spPr>
        <p:txBody>
          <a:bodyPr anchor="ctr">
            <a:spAutoFit/>
          </a:bodyPr>
          <a:lstStyle/>
          <a:p>
            <a:pPr algn="ctr"/>
            <a:endParaRPr lang="en-GB" sz="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a:t>
            </a:r>
            <a:br>
              <a:rPr lang="en-GB" sz="4000" b="0" dirty="0" smtClean="0"/>
            </a:br>
            <a:r>
              <a:rPr lang="en-GB" sz="4000" b="0" dirty="0" smtClean="0"/>
              <a:t>Clinical </a:t>
            </a:r>
            <a:r>
              <a:rPr lang="en-GB" sz="4000" b="0" dirty="0" smtClean="0"/>
              <a:t>Features</a:t>
            </a:r>
          </a:p>
        </p:txBody>
      </p:sp>
      <p:sp>
        <p:nvSpPr>
          <p:cNvPr id="158723" name="Rectangle 3"/>
          <p:cNvSpPr>
            <a:spLocks noGrp="1" noChangeArrowheads="1"/>
          </p:cNvSpPr>
          <p:nvPr>
            <p:ph sz="quarter" idx="1"/>
          </p:nvPr>
        </p:nvSpPr>
        <p:spPr/>
        <p:txBody>
          <a:bodyPr/>
          <a:lstStyle/>
          <a:p>
            <a:pPr eaLnBrk="1" hangingPunct="1">
              <a:defRPr/>
            </a:pPr>
            <a:r>
              <a:rPr lang="en-GB" sz="2800" smtClean="0"/>
              <a:t>Progressive right upper quadrant or epigastric pain, frequently associated with mild fever, anorexia, tachycardia, sweating, and nausea and vomiting. The upper abdomen is tender. Most patients are free of jaundice</a:t>
            </a:r>
          </a:p>
          <a:p>
            <a:pPr eaLnBrk="1" hangingPunct="1">
              <a:defRPr/>
            </a:pPr>
            <a:r>
              <a:rPr lang="en-GB" sz="2800" smtClean="0"/>
              <a:t> </a:t>
            </a:r>
            <a:r>
              <a:rPr lang="en-GB" sz="2800" i="1" smtClean="0"/>
              <a:t>Acute calculous cholecystitis may appear with remarkable suddenness and constitute an acute surgical emergency or may present with mild symptoms that resolve without medical intervention.</a:t>
            </a:r>
            <a:r>
              <a:rPr lang="en-GB" sz="280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p:cNvSpPr>
            <a:spLocks noGrp="1" noRot="1" noChangeArrowheads="1"/>
          </p:cNvSpPr>
          <p:nvPr>
            <p:ph type="title"/>
          </p:nvPr>
        </p:nvSpPr>
        <p:spPr/>
        <p:txBody>
          <a:bodyPr>
            <a:normAutofit fontScale="90000"/>
          </a:bodyPr>
          <a:lstStyle/>
          <a:p>
            <a:pPr eaLnBrk="1" hangingPunct="1">
              <a:defRPr/>
            </a:pPr>
            <a:r>
              <a:rPr lang="en-GB" sz="4000" i="1" dirty="0" smtClean="0"/>
              <a:t>Acute </a:t>
            </a:r>
            <a:r>
              <a:rPr lang="en-GB" sz="4000" i="1" dirty="0" err="1" smtClean="0"/>
              <a:t>Cholecystitis</a:t>
            </a:r>
            <a:r>
              <a:rPr lang="en-GB" sz="4000" b="0" dirty="0" smtClean="0"/>
              <a:t>: Clinical </a:t>
            </a:r>
            <a:r>
              <a:rPr lang="en-GB" sz="4000" b="0" dirty="0" smtClean="0"/>
              <a:t>Features</a:t>
            </a:r>
          </a:p>
        </p:txBody>
      </p:sp>
      <p:sp>
        <p:nvSpPr>
          <p:cNvPr id="446467" name="Rectangle 3"/>
          <p:cNvSpPr>
            <a:spLocks noGrp="1" noChangeArrowheads="1"/>
          </p:cNvSpPr>
          <p:nvPr>
            <p:ph sz="quarter" idx="1"/>
          </p:nvPr>
        </p:nvSpPr>
        <p:spPr/>
        <p:txBody>
          <a:bodyPr/>
          <a:lstStyle/>
          <a:p>
            <a:pPr eaLnBrk="1" hangingPunct="1">
              <a:lnSpc>
                <a:spcPct val="80000"/>
              </a:lnSpc>
              <a:defRPr/>
            </a:pPr>
            <a:r>
              <a:rPr lang="en-GB" sz="2800" smtClean="0"/>
              <a:t>Clinical symptoms of acute acalculous cholecystitis tend to be more insidious, since symptoms are obscured by the underlying conditions precipitating the attacks. A higher proportion of patients have no symptoms referable to the gallbladder. The incidence of gangrene and perforation is much higher than in calculous cholecystitis. </a:t>
            </a: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Chronic </a:t>
            </a:r>
            <a:r>
              <a:rPr lang="en-GB" dirty="0" err="1"/>
              <a:t>cholecystitis</a:t>
            </a:r>
            <a:endParaRPr lang="ar-SA" dirty="0"/>
          </a:p>
        </p:txBody>
      </p:sp>
    </p:spTree>
    <p:extLst>
      <p:ext uri="{BB962C8B-B14F-4D97-AF65-F5344CB8AC3E}">
        <p14:creationId xmlns:p14="http://schemas.microsoft.com/office/powerpoint/2010/main" val="1773421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Rot="1" noChangeArrowheads="1"/>
          </p:cNvSpPr>
          <p:nvPr>
            <p:ph type="title"/>
          </p:nvPr>
        </p:nvSpPr>
        <p:spPr/>
        <p:txBody>
          <a:bodyPr/>
          <a:lstStyle/>
          <a:p>
            <a:pPr eaLnBrk="1" hangingPunct="1">
              <a:defRPr/>
            </a:pPr>
            <a:r>
              <a:rPr lang="en-GB" dirty="0" smtClean="0"/>
              <a:t>Chronic </a:t>
            </a:r>
            <a:r>
              <a:rPr lang="en-GB" dirty="0" err="1" smtClean="0"/>
              <a:t>cholecystitis</a:t>
            </a:r>
            <a:endParaRPr lang="en-GB" dirty="0" smtClean="0"/>
          </a:p>
        </p:txBody>
      </p:sp>
      <p:sp>
        <p:nvSpPr>
          <p:cNvPr id="159747" name="Rectangle 3"/>
          <p:cNvSpPr>
            <a:spLocks noGrp="1" noChangeArrowheads="1"/>
          </p:cNvSpPr>
          <p:nvPr>
            <p:ph sz="quarter" idx="1"/>
          </p:nvPr>
        </p:nvSpPr>
        <p:spPr/>
        <p:txBody>
          <a:bodyPr/>
          <a:lstStyle/>
          <a:p>
            <a:pPr eaLnBrk="1" hangingPunct="1">
              <a:lnSpc>
                <a:spcPct val="80000"/>
              </a:lnSpc>
              <a:defRPr/>
            </a:pPr>
            <a:r>
              <a:rPr lang="en-GB" sz="2800" smtClean="0"/>
              <a:t>Chronic cholecystitis may be a sequel to repeated bouts of mild to severe acute cholecystitis, but in many instances, it develops in the apparent absence of antecedent attacks. </a:t>
            </a:r>
          </a:p>
          <a:p>
            <a:pPr eaLnBrk="1" hangingPunct="1">
              <a:lnSpc>
                <a:spcPct val="80000"/>
              </a:lnSpc>
              <a:defRPr/>
            </a:pPr>
            <a:r>
              <a:rPr lang="en-GB" sz="2800" smtClean="0"/>
              <a:t>It is associated with cholelithiasis in over 90% of cases.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Rot="1" noChangeArrowheads="1"/>
          </p:cNvSpPr>
          <p:nvPr>
            <p:ph type="title"/>
          </p:nvPr>
        </p:nvSpPr>
        <p:spPr/>
        <p:txBody>
          <a:bodyPr/>
          <a:lstStyle/>
          <a:p>
            <a:pPr eaLnBrk="1" hangingPunct="1">
              <a:defRPr/>
            </a:pPr>
            <a:r>
              <a:rPr lang="en-GB" smtClean="0"/>
              <a:t>Chronic cholecystitis</a:t>
            </a:r>
          </a:p>
        </p:txBody>
      </p:sp>
      <p:sp>
        <p:nvSpPr>
          <p:cNvPr id="643075" name="Rectangle 3"/>
          <p:cNvSpPr>
            <a:spLocks noGrp="1" noChangeArrowheads="1"/>
          </p:cNvSpPr>
          <p:nvPr>
            <p:ph sz="quarter" idx="1"/>
          </p:nvPr>
        </p:nvSpPr>
        <p:spPr/>
        <p:txBody>
          <a:bodyPr/>
          <a:lstStyle/>
          <a:p>
            <a:pPr eaLnBrk="1" hangingPunct="1">
              <a:defRPr/>
            </a:pPr>
            <a:r>
              <a:rPr lang="en-GB" sz="3300" smtClean="0"/>
              <a:t>The symptoms of calculous chronic cholecystitis are similar to those of the acute form and range from biliary colic to indolent right upper quadrant pain and epigastric distress. </a:t>
            </a:r>
          </a:p>
          <a:p>
            <a:pPr eaLnBrk="1" hangingPunct="1">
              <a:defRPr/>
            </a:pPr>
            <a:r>
              <a:rPr lang="en-GB" sz="3300" smtClean="0"/>
              <a:t>Patients often have intolerance to fatty food, belching and postprandial epigastric distress, sometimes include nausea and vomiting. </a:t>
            </a:r>
          </a:p>
          <a:p>
            <a:pPr eaLnBrk="1" hangingPunct="1">
              <a:defRPr/>
            </a:pPr>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Rot="1" noChangeArrowheads="1"/>
          </p:cNvSpPr>
          <p:nvPr>
            <p:ph type="title"/>
          </p:nvPr>
        </p:nvSpPr>
        <p:spPr/>
        <p:txBody>
          <a:bodyPr/>
          <a:lstStyle/>
          <a:p>
            <a:pPr eaLnBrk="1" hangingPunct="1">
              <a:defRPr/>
            </a:pPr>
            <a:r>
              <a:rPr lang="en-GB" b="0" dirty="0" smtClean="0"/>
              <a:t>Morphology: Gross</a:t>
            </a:r>
            <a:endParaRPr lang="en-GB" b="0" dirty="0" smtClean="0"/>
          </a:p>
        </p:txBody>
      </p:sp>
      <p:sp>
        <p:nvSpPr>
          <p:cNvPr id="160771" name="Rectangle 3"/>
          <p:cNvSpPr>
            <a:spLocks noGrp="1" noChangeArrowheads="1"/>
          </p:cNvSpPr>
          <p:nvPr>
            <p:ph sz="quarter" idx="1"/>
          </p:nvPr>
        </p:nvSpPr>
        <p:spPr/>
        <p:txBody>
          <a:bodyPr/>
          <a:lstStyle/>
          <a:p>
            <a:pPr eaLnBrk="1" hangingPunct="1">
              <a:defRPr/>
            </a:pPr>
            <a:r>
              <a:rPr lang="en-GB" smtClean="0"/>
              <a:t>The morphologic changes in chronic cholecystitis are extremely variable and sometimes minimal. Gall bladder may be contracted (fibrosis), normal in size or enlarged (from obstruction). The wall is variably thickened. Stones are frequent.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8418" name="Picture 2" descr="S01871-018-f053"/>
          <p:cNvPicPr>
            <a:picLocks noChangeAspect="1" noChangeArrowheads="1"/>
          </p:cNvPicPr>
          <p:nvPr/>
        </p:nvPicPr>
        <p:blipFill rotWithShape="1">
          <a:blip r:embed="rId3"/>
          <a:srcRect b="8152"/>
          <a:stretch/>
        </p:blipFill>
        <p:spPr bwMode="auto">
          <a:xfrm>
            <a:off x="990600" y="990600"/>
            <a:ext cx="7779658" cy="51054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ar-SA" dirty="0"/>
          </a:p>
        </p:txBody>
      </p:sp>
      <p:sp>
        <p:nvSpPr>
          <p:cNvPr id="4" name="Title 3"/>
          <p:cNvSpPr>
            <a:spLocks noGrp="1"/>
          </p:cNvSpPr>
          <p:nvPr>
            <p:ph type="ctrTitle"/>
          </p:nvPr>
        </p:nvSpPr>
        <p:spPr/>
        <p:txBody>
          <a:bodyPr/>
          <a:lstStyle/>
          <a:p>
            <a:r>
              <a:rPr lang="en-GB" dirty="0"/>
              <a:t>Disorders of the Gallbladder </a:t>
            </a:r>
            <a:r>
              <a:rPr lang="en-GB" i="1" dirty="0"/>
              <a:t>CHOLELITHIASIS (GALLSTONES)</a:t>
            </a:r>
            <a:r>
              <a:rPr lang="en-GB" dirty="0"/>
              <a:t> </a:t>
            </a:r>
            <a:endParaRPr lang="ar-SA" dirty="0"/>
          </a:p>
        </p:txBody>
      </p:sp>
    </p:spTree>
    <p:extLst>
      <p:ext uri="{BB962C8B-B14F-4D97-AF65-F5344CB8AC3E}">
        <p14:creationId xmlns:p14="http://schemas.microsoft.com/office/powerpoint/2010/main" val="3037742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a:defRPr/>
            </a:pPr>
            <a:r>
              <a:rPr lang="en-GB" b="0" dirty="0" smtClean="0"/>
              <a:t>Morphology: </a:t>
            </a:r>
            <a:r>
              <a:rPr lang="en-GB" dirty="0"/>
              <a:t>H</a:t>
            </a:r>
            <a:r>
              <a:rPr lang="en-GB" dirty="0" smtClean="0"/>
              <a:t>istology</a:t>
            </a:r>
            <a:endParaRPr lang="en-GB" b="0" dirty="0" smtClean="0"/>
          </a:p>
        </p:txBody>
      </p:sp>
      <p:sp>
        <p:nvSpPr>
          <p:cNvPr id="161795" name="Rectangle 3"/>
          <p:cNvSpPr>
            <a:spLocks noGrp="1" noChangeArrowheads="1"/>
          </p:cNvSpPr>
          <p:nvPr>
            <p:ph sz="quarter" idx="1"/>
          </p:nvPr>
        </p:nvSpPr>
        <p:spPr/>
        <p:txBody>
          <a:bodyPr/>
          <a:lstStyle/>
          <a:p>
            <a:pPr eaLnBrk="1" hangingPunct="1">
              <a:lnSpc>
                <a:spcPct val="90000"/>
              </a:lnSpc>
              <a:defRPr/>
            </a:pPr>
            <a:r>
              <a:rPr lang="en-GB" sz="2400" dirty="0" smtClean="0"/>
              <a:t>The </a:t>
            </a:r>
            <a:r>
              <a:rPr lang="en-GB" sz="2400" dirty="0" smtClean="0"/>
              <a:t>degree of inflammation is variable.  </a:t>
            </a:r>
            <a:r>
              <a:rPr lang="en-GB" sz="2400" dirty="0" err="1" smtClean="0"/>
              <a:t>Outpouchings</a:t>
            </a:r>
            <a:r>
              <a:rPr lang="en-GB" sz="2400" dirty="0" smtClean="0"/>
              <a:t> of the mucosal epithelium through the wall (</a:t>
            </a:r>
            <a:r>
              <a:rPr lang="en-GB" sz="2400" b="1" dirty="0" err="1" smtClean="0"/>
              <a:t>Rokitansky-Aschoff</a:t>
            </a:r>
            <a:r>
              <a:rPr lang="en-GB" sz="2400" b="1" dirty="0" smtClean="0"/>
              <a:t> sinuses</a:t>
            </a:r>
            <a:r>
              <a:rPr lang="en-GB" sz="2400" dirty="0" smtClean="0"/>
              <a:t>) may be quite prominent. </a:t>
            </a:r>
          </a:p>
          <a:p>
            <a:pPr eaLnBrk="1" hangingPunct="1">
              <a:lnSpc>
                <a:spcPct val="90000"/>
              </a:lnSpc>
              <a:defRPr/>
            </a:pPr>
            <a:r>
              <a:rPr lang="en-GB" sz="2400" b="1" dirty="0"/>
              <a:t>E</a:t>
            </a:r>
            <a:r>
              <a:rPr lang="en-GB" sz="2400" b="1" dirty="0" smtClean="0"/>
              <a:t>xtensive </a:t>
            </a:r>
            <a:r>
              <a:rPr lang="en-GB" sz="2400" b="1" dirty="0" smtClean="0"/>
              <a:t>dystrophic </a:t>
            </a:r>
            <a:r>
              <a:rPr lang="en-GB" sz="2400" b="1" dirty="0" smtClean="0"/>
              <a:t>calcification </a:t>
            </a:r>
            <a:r>
              <a:rPr lang="en-GB" sz="2400" dirty="0" smtClean="0"/>
              <a:t>within </a:t>
            </a:r>
            <a:r>
              <a:rPr lang="en-GB" sz="2400" dirty="0" smtClean="0"/>
              <a:t>the gallbladder wall may yield a </a:t>
            </a:r>
            <a:r>
              <a:rPr lang="en-GB" sz="2400" b="1" dirty="0" smtClean="0"/>
              <a:t>porcelain gallbladder</a:t>
            </a:r>
            <a:r>
              <a:rPr lang="en-GB" sz="2400" dirty="0" smtClean="0"/>
              <a:t>, occur </a:t>
            </a:r>
            <a:r>
              <a:rPr lang="en-GB" sz="2400" dirty="0" err="1" smtClean="0"/>
              <a:t>rarly</a:t>
            </a:r>
            <a:r>
              <a:rPr lang="en-GB" sz="2400" dirty="0" smtClean="0"/>
              <a:t>, </a:t>
            </a:r>
            <a:r>
              <a:rPr lang="en-GB" sz="2400" dirty="0" smtClean="0"/>
              <a:t>notable for a markedly increased incidence of associated cancer. </a:t>
            </a:r>
          </a:p>
          <a:p>
            <a:pPr eaLnBrk="1" hangingPunct="1">
              <a:lnSpc>
                <a:spcPct val="90000"/>
              </a:lnSpc>
              <a:defRPr/>
            </a:pPr>
            <a:r>
              <a:rPr lang="en-GB" sz="2400" b="1" dirty="0" err="1" smtClean="0"/>
              <a:t>Xanthogranulomatous</a:t>
            </a:r>
            <a:r>
              <a:rPr lang="en-GB" sz="2400" b="1" dirty="0" smtClean="0"/>
              <a:t> </a:t>
            </a:r>
            <a:r>
              <a:rPr lang="en-GB" sz="2400" b="1" dirty="0" err="1" smtClean="0"/>
              <a:t>cholecystitis</a:t>
            </a:r>
            <a:r>
              <a:rPr lang="en-GB" sz="2400" dirty="0" smtClean="0"/>
              <a:t> is also a rare condition in which the gallbladder is shrunken, nodular, </a:t>
            </a:r>
            <a:r>
              <a:rPr lang="en-GB" sz="2400" dirty="0" err="1" smtClean="0"/>
              <a:t>fibrosed</a:t>
            </a:r>
            <a:r>
              <a:rPr lang="en-GB" sz="2400" dirty="0" smtClean="0"/>
              <a:t> and chronically inflamed with abundant lipid filled macrophages. </a:t>
            </a:r>
          </a:p>
          <a:p>
            <a:pPr>
              <a:lnSpc>
                <a:spcPct val="90000"/>
              </a:lnSpc>
              <a:defRPr/>
            </a:pPr>
            <a:r>
              <a:rPr lang="en-GB" sz="2400" b="1" dirty="0" err="1" smtClean="0"/>
              <a:t>Hydrops</a:t>
            </a:r>
            <a:r>
              <a:rPr lang="en-GB" sz="2400" b="1" dirty="0" smtClean="0"/>
              <a:t> </a:t>
            </a:r>
            <a:r>
              <a:rPr lang="en-GB" sz="2400" b="1" dirty="0"/>
              <a:t>of the gallbladder </a:t>
            </a:r>
            <a:r>
              <a:rPr lang="en-GB" sz="2400" dirty="0" smtClean="0"/>
              <a:t>an </a:t>
            </a:r>
            <a:r>
              <a:rPr lang="en-GB" sz="2400" dirty="0" smtClean="0"/>
              <a:t>atrophic, chronically obstructed gallbladder may contain only clear </a:t>
            </a:r>
            <a:r>
              <a:rPr lang="en-GB" sz="2400" dirty="0" smtClean="0"/>
              <a:t>secretions</a:t>
            </a:r>
            <a:endParaRPr lang="en-GB"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Rokitansky-Aschoff sinus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7046948"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551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Rot="1" noChangeArrowheads="1"/>
          </p:cNvSpPr>
          <p:nvPr>
            <p:ph type="title"/>
          </p:nvPr>
        </p:nvSpPr>
        <p:spPr/>
        <p:txBody>
          <a:bodyPr/>
          <a:lstStyle/>
          <a:p>
            <a:pPr eaLnBrk="1" hangingPunct="1">
              <a:defRPr/>
            </a:pPr>
            <a:r>
              <a:rPr lang="en-GB" sz="3200" dirty="0" smtClean="0"/>
              <a:t>Complications: </a:t>
            </a:r>
            <a:r>
              <a:rPr lang="en-GB" sz="3200" dirty="0" smtClean="0"/>
              <a:t>Acute </a:t>
            </a:r>
            <a:r>
              <a:rPr lang="en-GB" sz="3200" dirty="0" smtClean="0"/>
              <a:t>and chronic </a:t>
            </a:r>
            <a:r>
              <a:rPr lang="en-GB" sz="3200" dirty="0" err="1" smtClean="0"/>
              <a:t>cholecystitis</a:t>
            </a:r>
            <a:endParaRPr lang="en-GB" sz="3200" dirty="0" smtClean="0"/>
          </a:p>
        </p:txBody>
      </p:sp>
      <p:sp>
        <p:nvSpPr>
          <p:cNvPr id="578563" name="Rectangle 3"/>
          <p:cNvSpPr>
            <a:spLocks noGrp="1" noChangeArrowheads="1"/>
          </p:cNvSpPr>
          <p:nvPr>
            <p:ph sz="quarter" idx="1"/>
          </p:nvPr>
        </p:nvSpPr>
        <p:spPr/>
        <p:txBody>
          <a:bodyPr/>
          <a:lstStyle/>
          <a:p>
            <a:pPr eaLnBrk="1" hangingPunct="1">
              <a:defRPr/>
            </a:pPr>
            <a:r>
              <a:rPr lang="en-GB" sz="2800" dirty="0" smtClean="0"/>
              <a:t>Bacterial superinfection with cholangitis or sepsis </a:t>
            </a:r>
          </a:p>
          <a:p>
            <a:pPr eaLnBrk="1" hangingPunct="1">
              <a:defRPr/>
            </a:pPr>
            <a:r>
              <a:rPr lang="en-GB" sz="2800" dirty="0" smtClean="0"/>
              <a:t>GB perforation &amp; local abscess formation </a:t>
            </a:r>
          </a:p>
          <a:p>
            <a:pPr eaLnBrk="1" hangingPunct="1">
              <a:defRPr/>
            </a:pPr>
            <a:r>
              <a:rPr lang="en-GB" sz="2800" dirty="0" smtClean="0"/>
              <a:t>GB rupture with diffuse peritonitis </a:t>
            </a:r>
          </a:p>
          <a:p>
            <a:pPr eaLnBrk="1" hangingPunct="1">
              <a:defRPr/>
            </a:pPr>
            <a:r>
              <a:rPr lang="en-GB" sz="2800" dirty="0" smtClean="0"/>
              <a:t>Biliary enteric (</a:t>
            </a:r>
            <a:r>
              <a:rPr lang="en-GB" sz="2800" dirty="0" err="1" smtClean="0"/>
              <a:t>cholecystenteric</a:t>
            </a:r>
            <a:r>
              <a:rPr lang="en-GB" sz="2800" dirty="0" smtClean="0"/>
              <a:t>) fistula with drainage of bile into adjacent organs, and potentially gallstone-induced intestinal obstruction (ileus) </a:t>
            </a:r>
          </a:p>
          <a:p>
            <a:pPr eaLnBrk="1" hangingPunct="1">
              <a:defRPr/>
            </a:pPr>
            <a:r>
              <a:rPr lang="en-GB" sz="2800" dirty="0" smtClean="0"/>
              <a:t>Aggravation of pre-existing medical illness, with cardiac, pulmonary, renal, or liver decompensation </a:t>
            </a:r>
          </a:p>
          <a:p>
            <a:pPr eaLnBrk="1" hangingPunct="1">
              <a:defRPr/>
            </a:pPr>
            <a:endParaRPr lang="en-GB"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normAutofit fontScale="90000"/>
          </a:bodyPr>
          <a:lstStyle/>
          <a:p>
            <a:pPr eaLnBrk="1" hangingPunct="1">
              <a:defRPr/>
            </a:pPr>
            <a:r>
              <a:rPr lang="en-GB" sz="4000" b="0" dirty="0" smtClean="0"/>
              <a:t>Disorders of the Gallbladder </a:t>
            </a:r>
            <a:r>
              <a:rPr lang="en-GB" sz="4000" b="0" i="1" dirty="0" smtClean="0"/>
              <a:t>CHOLELITHIASIS (GALLSTONES)</a:t>
            </a:r>
            <a:r>
              <a:rPr lang="en-GB" sz="4000" dirty="0" smtClean="0"/>
              <a:t> </a:t>
            </a:r>
          </a:p>
        </p:txBody>
      </p:sp>
      <p:sp>
        <p:nvSpPr>
          <p:cNvPr id="145411"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defRPr/>
            </a:pPr>
            <a:endParaRPr lang="en-GB" dirty="0" smtClean="0"/>
          </a:p>
          <a:p>
            <a:pPr eaLnBrk="1" hangingPunct="1">
              <a:lnSpc>
                <a:spcPct val="90000"/>
              </a:lnSpc>
              <a:defRPr/>
            </a:pPr>
            <a:r>
              <a:rPr lang="en-GB" dirty="0" smtClean="0"/>
              <a:t>Majority of gallstones (&gt;80%) are "silent," and most individuals remain free of biliary pain or stone complications for decades. </a:t>
            </a:r>
          </a:p>
          <a:p>
            <a:pPr eaLnBrk="1" hangingPunct="1">
              <a:lnSpc>
                <a:spcPct val="90000"/>
              </a:lnSpc>
              <a:defRPr/>
            </a:pPr>
            <a:r>
              <a:rPr lang="en-GB" dirty="0" smtClean="0"/>
              <a:t>There are two main types of </a:t>
            </a:r>
            <a:r>
              <a:rPr lang="en-GB" dirty="0" smtClean="0"/>
              <a:t>gallstones:</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Cholesterol </a:t>
            </a:r>
            <a:r>
              <a:rPr lang="en-US" b="1" i="1" dirty="0" smtClean="0">
                <a:effectLst>
                  <a:outerShdw blurRad="38100" dist="38100" dir="2700000" algn="tl" rotWithShape="0">
                    <a:srgbClr val="C0C0C0"/>
                  </a:outerShdw>
                </a:effectLst>
              </a:rPr>
              <a:t>Stones</a:t>
            </a:r>
            <a:r>
              <a:rPr lang="en-US" dirty="0" smtClean="0"/>
              <a:t>: </a:t>
            </a:r>
          </a:p>
          <a:p>
            <a:pPr lvl="2">
              <a:lnSpc>
                <a:spcPct val="90000"/>
              </a:lnSpc>
              <a:buFont typeface="Wingdings" panose="05000000000000000000" pitchFamily="2" charset="2"/>
              <a:buChar char="§"/>
              <a:defRPr/>
            </a:pPr>
            <a:r>
              <a:rPr lang="en-GB" sz="2400" dirty="0" smtClean="0"/>
              <a:t>a</a:t>
            </a:r>
            <a:r>
              <a:rPr lang="en-GB" sz="2400" dirty="0" smtClean="0"/>
              <a:t>bout </a:t>
            </a:r>
            <a:r>
              <a:rPr lang="en-GB" sz="2400" dirty="0" smtClean="0"/>
              <a:t>80% are cholesterol </a:t>
            </a:r>
            <a:r>
              <a:rPr lang="en-GB" sz="2400" dirty="0" smtClean="0"/>
              <a:t>stones</a:t>
            </a:r>
          </a:p>
          <a:p>
            <a:pPr lvl="2">
              <a:lnSpc>
                <a:spcPct val="90000"/>
              </a:lnSpc>
              <a:buFont typeface="Wingdings" panose="05000000000000000000" pitchFamily="2" charset="2"/>
              <a:buChar char="§"/>
              <a:defRPr/>
            </a:pPr>
            <a:r>
              <a:rPr lang="en-GB" sz="2400" dirty="0" smtClean="0"/>
              <a:t>containing </a:t>
            </a:r>
            <a:r>
              <a:rPr lang="en-GB" sz="2400" dirty="0" smtClean="0"/>
              <a:t>more than 50% of crystalline cholesterol </a:t>
            </a:r>
            <a:r>
              <a:rPr lang="en-GB" sz="2400" dirty="0" smtClean="0"/>
              <a:t>monohydrate </a:t>
            </a:r>
          </a:p>
          <a:p>
            <a:pPr marL="777240" lvl="1" indent="-457200">
              <a:lnSpc>
                <a:spcPct val="90000"/>
              </a:lnSpc>
              <a:buFont typeface="+mj-lt"/>
              <a:buAutoNum type="arabicPeriod"/>
              <a:defRPr/>
            </a:pPr>
            <a:r>
              <a:rPr lang="en-US" b="1" i="1" dirty="0">
                <a:effectLst>
                  <a:outerShdw blurRad="38100" dist="38100" dir="2700000" algn="tl" rotWithShape="0">
                    <a:srgbClr val="C0C0C0"/>
                  </a:outerShdw>
                </a:effectLst>
              </a:rPr>
              <a:t>Pigment </a:t>
            </a:r>
            <a:r>
              <a:rPr lang="en-US" b="1" i="1" dirty="0" smtClean="0">
                <a:effectLst>
                  <a:outerShdw blurRad="38100" dist="38100" dir="2700000" algn="tl" rotWithShape="0">
                    <a:srgbClr val="C0C0C0"/>
                  </a:outerShdw>
                </a:effectLst>
              </a:rPr>
              <a:t>Stones</a:t>
            </a:r>
            <a:endParaRPr lang="en-US" dirty="0" smtClean="0"/>
          </a:p>
          <a:p>
            <a:pPr lvl="2">
              <a:lnSpc>
                <a:spcPct val="90000"/>
              </a:lnSpc>
              <a:buFont typeface="Arial" panose="020B0604020202020204" pitchFamily="34" charset="0"/>
              <a:buChar char="•"/>
              <a:defRPr/>
            </a:pPr>
            <a:r>
              <a:rPr lang="en-GB" sz="2400" i="1" dirty="0" smtClean="0"/>
              <a:t>composed </a:t>
            </a:r>
            <a:r>
              <a:rPr lang="en-GB" sz="2400" i="1" dirty="0" smtClean="0"/>
              <a:t>predominantly of bilirubin calcium </a:t>
            </a:r>
            <a:r>
              <a:rPr lang="en-GB" sz="2400" i="1" dirty="0" smtClean="0"/>
              <a:t>salts</a:t>
            </a:r>
            <a:endParaRPr lang="en-GB" sz="2400"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39762"/>
          </a:xfrm>
        </p:spPr>
        <p:txBody>
          <a:bodyPr/>
          <a:lstStyle/>
          <a:p>
            <a:r>
              <a:rPr lang="en-US" sz="2900" dirty="0">
                <a:solidFill>
                  <a:srgbClr val="696464"/>
                </a:solidFill>
              </a:rPr>
              <a:t>Prevalence and Risk Factors of gallstones</a:t>
            </a:r>
            <a:endParaRPr lang="ar-SA" dirty="0"/>
          </a:p>
        </p:txBody>
      </p:sp>
      <p:sp>
        <p:nvSpPr>
          <p:cNvPr id="3" name="Content Placeholder 2"/>
          <p:cNvSpPr>
            <a:spLocks noGrp="1"/>
          </p:cNvSpPr>
          <p:nvPr>
            <p:ph sz="quarter" idx="1"/>
          </p:nvPr>
        </p:nvSpPr>
        <p:spPr>
          <a:xfrm>
            <a:off x="609600" y="762000"/>
            <a:ext cx="7772400" cy="6096000"/>
          </a:xfrm>
        </p:spPr>
        <p:txBody>
          <a:bodyPr>
            <a:normAutofit fontScale="85000" lnSpcReduction="10000"/>
          </a:bodyPr>
          <a:lstStyle/>
          <a:p>
            <a:pPr fontAlgn="base"/>
            <a:r>
              <a:rPr lang="en-US" sz="2900" b="1" i="1" dirty="0"/>
              <a:t>Age and </a:t>
            </a:r>
            <a:r>
              <a:rPr lang="en-US" sz="2900" b="1" i="1" dirty="0" smtClean="0"/>
              <a:t>gender:</a:t>
            </a:r>
            <a:r>
              <a:rPr lang="en-US" sz="2900" b="1" dirty="0"/>
              <a:t> </a:t>
            </a:r>
            <a:endParaRPr lang="en-US" sz="2900" b="1" dirty="0" smtClean="0"/>
          </a:p>
          <a:p>
            <a:pPr lvl="1" fontAlgn="base"/>
            <a:r>
              <a:rPr lang="en-US" dirty="0" smtClean="0"/>
              <a:t>The </a:t>
            </a:r>
            <a:r>
              <a:rPr lang="en-US" dirty="0"/>
              <a:t>prevalence of gallstones increases throughout life. </a:t>
            </a:r>
            <a:endParaRPr lang="en-US" dirty="0" smtClean="0"/>
          </a:p>
          <a:p>
            <a:pPr lvl="1" fontAlgn="base"/>
            <a:r>
              <a:rPr lang="en-US" dirty="0" smtClean="0"/>
              <a:t>The </a:t>
            </a:r>
            <a:r>
              <a:rPr lang="en-US" dirty="0"/>
              <a:t>prevalence in women of all ages is about twice as high as in men</a:t>
            </a:r>
            <a:r>
              <a:rPr lang="en-US" dirty="0" smtClean="0"/>
              <a:t>.</a:t>
            </a:r>
            <a:endParaRPr lang="en-US" b="1" dirty="0"/>
          </a:p>
          <a:p>
            <a:pPr fontAlgn="base"/>
            <a:r>
              <a:rPr lang="en-US" b="1" i="1" dirty="0"/>
              <a:t>Ethnic and </a:t>
            </a:r>
            <a:r>
              <a:rPr lang="en-US" b="1" i="1" dirty="0" smtClean="0"/>
              <a:t>geographic:</a:t>
            </a:r>
          </a:p>
          <a:p>
            <a:pPr lvl="1" fontAlgn="base"/>
            <a:r>
              <a:rPr lang="en-US" dirty="0"/>
              <a:t> Cholesterol gallstone prevalence approaches 50% to 75% in certain Native American populations (Pima, Hopi, and Navajo), </a:t>
            </a:r>
            <a:r>
              <a:rPr lang="en-US" dirty="0" smtClean="0"/>
              <a:t>seems </a:t>
            </a:r>
            <a:r>
              <a:rPr lang="en-US" dirty="0"/>
              <a:t>to be related to biliary cholesterol </a:t>
            </a:r>
            <a:r>
              <a:rPr lang="en-US" dirty="0" err="1"/>
              <a:t>hypersecretion</a:t>
            </a:r>
            <a:r>
              <a:rPr lang="en-US" dirty="0" smtClean="0"/>
              <a:t>.</a:t>
            </a:r>
            <a:endParaRPr lang="en-US" b="1" dirty="0"/>
          </a:p>
          <a:p>
            <a:pPr fontAlgn="base"/>
            <a:r>
              <a:rPr lang="en-US" b="1" i="1" dirty="0"/>
              <a:t>Heredity:</a:t>
            </a:r>
            <a:r>
              <a:rPr lang="en-US" b="1" i="1" dirty="0"/>
              <a:t> </a:t>
            </a:r>
            <a:endParaRPr lang="en-US" b="1" i="1" dirty="0"/>
          </a:p>
          <a:p>
            <a:pPr lvl="1" fontAlgn="base"/>
            <a:r>
              <a:rPr lang="en-US" dirty="0" smtClean="0"/>
              <a:t>A </a:t>
            </a:r>
            <a:r>
              <a:rPr lang="en-US" dirty="0"/>
              <a:t>positive family history imparts increased </a:t>
            </a:r>
            <a:r>
              <a:rPr lang="en-US" dirty="0" smtClean="0"/>
              <a:t>risk,  </a:t>
            </a:r>
            <a:r>
              <a:rPr lang="en-US" dirty="0"/>
              <a:t>associated with impaired bile salt synthesis and secretion</a:t>
            </a:r>
            <a:r>
              <a:rPr lang="en-US" dirty="0" smtClean="0"/>
              <a:t>.</a:t>
            </a:r>
            <a:endParaRPr lang="en-US" b="1" dirty="0"/>
          </a:p>
          <a:p>
            <a:pPr fontAlgn="base"/>
            <a:r>
              <a:rPr lang="en-US" b="1" i="1" dirty="0" smtClean="0"/>
              <a:t>Environment</a:t>
            </a:r>
            <a:r>
              <a:rPr lang="en-US" b="1" i="1" dirty="0"/>
              <a:t>:</a:t>
            </a:r>
            <a:endParaRPr lang="en-US" dirty="0" smtClean="0"/>
          </a:p>
          <a:p>
            <a:pPr lvl="1" fontAlgn="base"/>
            <a:r>
              <a:rPr lang="en-US" dirty="0" smtClean="0"/>
              <a:t>Estrogens </a:t>
            </a:r>
            <a:r>
              <a:rPr lang="en-US" dirty="0"/>
              <a:t>increase hepatic cholesterol uptake and synthesis, leading to excess biliary secretion of cholesterol. </a:t>
            </a:r>
            <a:r>
              <a:rPr lang="en-US" dirty="0" smtClean="0"/>
              <a:t>(oral </a:t>
            </a:r>
            <a:r>
              <a:rPr lang="en-US" dirty="0"/>
              <a:t>contraceptive use and with </a:t>
            </a:r>
            <a:r>
              <a:rPr lang="en-US" dirty="0" smtClean="0"/>
              <a:t>pregnancy). </a:t>
            </a:r>
          </a:p>
          <a:p>
            <a:pPr lvl="1" fontAlgn="base"/>
            <a:r>
              <a:rPr lang="en-US" dirty="0" smtClean="0"/>
              <a:t>Obesity</a:t>
            </a:r>
            <a:r>
              <a:rPr lang="en-US" dirty="0"/>
              <a:t>, rapid weight loss, and treatment with the </a:t>
            </a:r>
            <a:r>
              <a:rPr lang="en-US" dirty="0" err="1"/>
              <a:t>hypocholesterolemic</a:t>
            </a:r>
            <a:r>
              <a:rPr lang="en-US" dirty="0"/>
              <a:t> agent </a:t>
            </a:r>
            <a:r>
              <a:rPr lang="en-US" dirty="0" smtClean="0"/>
              <a:t>are </a:t>
            </a:r>
            <a:r>
              <a:rPr lang="en-US" dirty="0"/>
              <a:t>strongly associated with increased </a:t>
            </a:r>
            <a:r>
              <a:rPr lang="en-US" dirty="0" smtClean="0"/>
              <a:t>biliary cholesterol secretion</a:t>
            </a:r>
            <a:endParaRPr lang="en-US" b="1" dirty="0" smtClean="0"/>
          </a:p>
          <a:p>
            <a:pPr fontAlgn="base"/>
            <a:r>
              <a:rPr lang="en-US" b="1" i="1" dirty="0" smtClean="0"/>
              <a:t>Acquired disorders</a:t>
            </a:r>
            <a:r>
              <a:rPr lang="en-US" i="1" dirty="0" smtClean="0"/>
              <a:t>:</a:t>
            </a:r>
          </a:p>
          <a:p>
            <a:pPr lvl="1" fontAlgn="base"/>
            <a:r>
              <a:rPr lang="en-US" dirty="0" smtClean="0"/>
              <a:t> Any condition in which gallbladder motility is reduced predisposes to gallstones, such as pregnancy, rapid weight loss, and spinal cord injury. </a:t>
            </a:r>
            <a:endParaRPr lang="ar-SA" dirty="0"/>
          </a:p>
        </p:txBody>
      </p:sp>
    </p:spTree>
    <p:extLst>
      <p:ext uri="{BB962C8B-B14F-4D97-AF65-F5344CB8AC3E}">
        <p14:creationId xmlns:p14="http://schemas.microsoft.com/office/powerpoint/2010/main" val="49133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022350"/>
          </a:xfrm>
        </p:spPr>
        <p:txBody>
          <a:bodyPr>
            <a:normAutofit fontScale="90000"/>
          </a:bodyPr>
          <a:lstStyle/>
          <a:p>
            <a:r>
              <a:rPr lang="en-US" sz="3200" dirty="0"/>
              <a:t>Prevalence and Risk Factors of gallstones </a:t>
            </a:r>
            <a:r>
              <a:rPr lang="en-US" sz="3200" dirty="0" smtClean="0"/>
              <a:t/>
            </a:r>
            <a:br>
              <a:rPr lang="en-US" sz="3200" dirty="0" smtClean="0"/>
            </a:br>
            <a:endParaRPr lang="ar-SA" sz="3200" dirty="0"/>
          </a:p>
        </p:txBody>
      </p:sp>
      <p:sp>
        <p:nvSpPr>
          <p:cNvPr id="3" name="Text Placeholder 2"/>
          <p:cNvSpPr>
            <a:spLocks noGrp="1"/>
          </p:cNvSpPr>
          <p:nvPr>
            <p:ph type="body" idx="1"/>
          </p:nvPr>
        </p:nvSpPr>
        <p:spPr>
          <a:xfrm>
            <a:off x="1447800" y="887301"/>
            <a:ext cx="2438400" cy="361950"/>
          </a:xfrm>
        </p:spPr>
        <p:txBody>
          <a:bodyPr/>
          <a:lstStyle/>
          <a:p>
            <a:pPr marL="0" lvl="1" indent="0">
              <a:spcBef>
                <a:spcPts val="580"/>
              </a:spcBef>
              <a:buClr>
                <a:schemeClr val="accent1"/>
              </a:buClr>
            </a:pPr>
            <a:r>
              <a:rPr lang="en-US" sz="2400" i="1" dirty="0">
                <a:solidFill>
                  <a:schemeClr val="accent1"/>
                </a:solidFill>
                <a:effectLst>
                  <a:outerShdw blurRad="38100" dist="38100" dir="2700000" algn="tl" rotWithShape="0">
                    <a:srgbClr val="C0C0C0"/>
                  </a:outerShdw>
                </a:effectLst>
              </a:rPr>
              <a:t>Cholesterol </a:t>
            </a:r>
            <a:r>
              <a:rPr lang="en-US" sz="2400" i="1" dirty="0" smtClean="0">
                <a:solidFill>
                  <a:schemeClr val="accent1"/>
                </a:solidFill>
                <a:effectLst>
                  <a:outerShdw blurRad="38100" dist="38100" dir="2700000" algn="tl" rotWithShape="0">
                    <a:srgbClr val="C0C0C0"/>
                  </a:outerShdw>
                </a:effectLst>
              </a:rPr>
              <a:t>Stones</a:t>
            </a:r>
            <a:r>
              <a:rPr lang="en-US" sz="2400" dirty="0" smtClean="0">
                <a:solidFill>
                  <a:schemeClr val="accent1"/>
                </a:solidFill>
              </a:rPr>
              <a:t> </a:t>
            </a:r>
            <a:endParaRPr lang="en-US" sz="2400" dirty="0">
              <a:solidFill>
                <a:schemeClr val="accent1"/>
              </a:solidFill>
            </a:endParaRPr>
          </a:p>
        </p:txBody>
      </p:sp>
      <p:sp>
        <p:nvSpPr>
          <p:cNvPr id="4" name="Content Placeholder 3"/>
          <p:cNvSpPr>
            <a:spLocks noGrp="1"/>
          </p:cNvSpPr>
          <p:nvPr>
            <p:ph sz="half" idx="2"/>
          </p:nvPr>
        </p:nvSpPr>
        <p:spPr>
          <a:xfrm>
            <a:off x="480812" y="1249251"/>
            <a:ext cx="4023574" cy="5257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 </a:t>
            </a:r>
            <a:r>
              <a:rPr lang="en-US" sz="2200" dirty="0">
                <a:effectLst>
                  <a:outerShdw blurRad="38100" dist="38100" dir="2700000" algn="tl" rotWithShape="0">
                    <a:srgbClr val="C0C0C0"/>
                  </a:outerShdw>
                </a:effectLst>
              </a:rPr>
              <a:t>Northern Europe, North and South America, Native Americans, Mexican Americans</a:t>
            </a:r>
            <a:endParaRPr lang="ar-SA" sz="2200" dirty="0"/>
          </a:p>
          <a:p>
            <a:pPr fontAlgn="base"/>
            <a:r>
              <a:rPr lang="en-GB" dirty="0"/>
              <a:t>Advancing age</a:t>
            </a:r>
          </a:p>
          <a:p>
            <a:pPr fontAlgn="base"/>
            <a:r>
              <a:rPr lang="en-GB" dirty="0"/>
              <a:t>Female sex </a:t>
            </a:r>
            <a:r>
              <a:rPr lang="en-GB" dirty="0" smtClean="0"/>
              <a:t>hormones:</a:t>
            </a:r>
            <a:endParaRPr lang="en-GB" dirty="0"/>
          </a:p>
          <a:p>
            <a:pPr lvl="1" fontAlgn="base"/>
            <a:r>
              <a:rPr lang="en-GB" dirty="0"/>
              <a:t>Female gender</a:t>
            </a:r>
          </a:p>
          <a:p>
            <a:pPr lvl="1" fontAlgn="base"/>
            <a:r>
              <a:rPr lang="en-GB" dirty="0"/>
              <a:t>Oral contraceptives</a:t>
            </a:r>
          </a:p>
          <a:p>
            <a:pPr lvl="1" fontAlgn="base"/>
            <a:r>
              <a:rPr lang="en-GB" dirty="0"/>
              <a:t>Pregnancy</a:t>
            </a:r>
          </a:p>
          <a:p>
            <a:pPr fontAlgn="base"/>
            <a:r>
              <a:rPr lang="en-GB" dirty="0"/>
              <a:t>Obesity and insulin resistance</a:t>
            </a:r>
          </a:p>
          <a:p>
            <a:pPr fontAlgn="base"/>
            <a:r>
              <a:rPr lang="en-GB" dirty="0"/>
              <a:t>Rapid weight reduction</a:t>
            </a:r>
          </a:p>
          <a:p>
            <a:pPr fontAlgn="base"/>
            <a:r>
              <a:rPr lang="en-GB" dirty="0"/>
              <a:t>Gallbladder stasis</a:t>
            </a:r>
          </a:p>
          <a:p>
            <a:pPr fontAlgn="base"/>
            <a:r>
              <a:rPr lang="en-GB" dirty="0"/>
              <a:t>Inborn disorders of bile acid metabolism</a:t>
            </a:r>
          </a:p>
          <a:p>
            <a:pPr fontAlgn="base"/>
            <a:r>
              <a:rPr lang="en-GB" dirty="0" err="1"/>
              <a:t>Dyslipidemia</a:t>
            </a:r>
            <a:r>
              <a:rPr lang="en-GB" dirty="0"/>
              <a:t> syndromes</a:t>
            </a:r>
          </a:p>
        </p:txBody>
      </p:sp>
      <p:sp>
        <p:nvSpPr>
          <p:cNvPr id="5" name="Text Placeholder 4"/>
          <p:cNvSpPr>
            <a:spLocks noGrp="1"/>
          </p:cNvSpPr>
          <p:nvPr>
            <p:ph type="body" sz="half" idx="3"/>
          </p:nvPr>
        </p:nvSpPr>
        <p:spPr>
          <a:xfrm>
            <a:off x="4983051" y="958403"/>
            <a:ext cx="3322749" cy="336997"/>
          </a:xfrm>
        </p:spPr>
        <p:txBody>
          <a:bodyPr/>
          <a:lstStyle/>
          <a:p>
            <a:pPr marL="0" lvl="1" indent="0" algn="ctr">
              <a:spcBef>
                <a:spcPts val="580"/>
              </a:spcBef>
              <a:buClr>
                <a:schemeClr val="accent1"/>
              </a:buClr>
            </a:pPr>
            <a:r>
              <a:rPr lang="en-US" sz="2400" i="1" dirty="0">
                <a:solidFill>
                  <a:schemeClr val="accent1"/>
                </a:solidFill>
                <a:effectLst>
                  <a:outerShdw blurRad="38100" dist="38100" dir="2700000" algn="tl" rotWithShape="0">
                    <a:srgbClr val="C0C0C0"/>
                  </a:outerShdw>
                </a:effectLst>
              </a:rPr>
              <a:t>Pigment </a:t>
            </a:r>
            <a:r>
              <a:rPr lang="en-US" sz="2400" i="1" dirty="0" smtClean="0">
                <a:solidFill>
                  <a:schemeClr val="accent1"/>
                </a:solidFill>
                <a:effectLst>
                  <a:outerShdw blurRad="38100" dist="38100" dir="2700000" algn="tl" rotWithShape="0">
                    <a:srgbClr val="C0C0C0"/>
                  </a:outerShdw>
                </a:effectLst>
              </a:rPr>
              <a:t>Stones</a:t>
            </a:r>
            <a:endParaRPr lang="en-US" sz="2400" dirty="0">
              <a:solidFill>
                <a:schemeClr val="accent1"/>
              </a:solidFill>
            </a:endParaRPr>
          </a:p>
        </p:txBody>
      </p:sp>
      <p:sp>
        <p:nvSpPr>
          <p:cNvPr id="6" name="Content Placeholder 5"/>
          <p:cNvSpPr>
            <a:spLocks noGrp="1"/>
          </p:cNvSpPr>
          <p:nvPr>
            <p:ph sz="half" idx="4"/>
          </p:nvPr>
        </p:nvSpPr>
        <p:spPr>
          <a:xfrm>
            <a:off x="4724400" y="1447800"/>
            <a:ext cx="4114800" cy="41910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fontAlgn="base"/>
            <a:r>
              <a:rPr lang="en-US" dirty="0">
                <a:effectLst>
                  <a:outerShdw blurRad="38100" dist="38100" dir="2700000" algn="tl" rotWithShape="0">
                    <a:srgbClr val="C0C0C0"/>
                  </a:outerShdw>
                </a:effectLst>
              </a:rPr>
              <a:t>Demography:</a:t>
            </a:r>
            <a:r>
              <a:rPr lang="en-US" sz="2200" dirty="0">
                <a:effectLst>
                  <a:outerShdw blurRad="38100" dist="38100" dir="2700000" algn="tl" rotWithShape="0">
                    <a:srgbClr val="C0C0C0"/>
                  </a:outerShdw>
                </a:effectLst>
              </a:rPr>
              <a:t> </a:t>
            </a:r>
            <a:r>
              <a:rPr lang="en-US" sz="2200" dirty="0" smtClean="0">
                <a:effectLst>
                  <a:outerShdw blurRad="38100" dist="38100" dir="2700000" algn="tl" rotWithShape="0">
                    <a:srgbClr val="C0C0C0"/>
                  </a:outerShdw>
                </a:effectLst>
              </a:rPr>
              <a:t>Asian more than Western, rural more than urban</a:t>
            </a:r>
          </a:p>
          <a:p>
            <a:pPr fontAlgn="base"/>
            <a:r>
              <a:rPr lang="en-GB" dirty="0">
                <a:effectLst>
                  <a:outerShdw blurRad="38100" dist="38100" dir="2700000" algn="tl" rotWithShape="0">
                    <a:srgbClr val="C0C0C0"/>
                  </a:outerShdw>
                </a:effectLst>
              </a:rPr>
              <a:t>Chronic </a:t>
            </a:r>
            <a:r>
              <a:rPr lang="en-GB" dirty="0" err="1">
                <a:effectLst>
                  <a:outerShdw blurRad="38100" dist="38100" dir="2700000" algn="tl" rotWithShape="0">
                    <a:srgbClr val="C0C0C0"/>
                  </a:outerShdw>
                </a:effectLst>
              </a:rPr>
              <a:t>hemolysis</a:t>
            </a:r>
            <a:r>
              <a:rPr lang="en-GB" dirty="0">
                <a:effectLst>
                  <a:outerShdw blurRad="38100" dist="38100" dir="2700000" algn="tl" rotWithShape="0">
                    <a:srgbClr val="C0C0C0"/>
                  </a:outerShdw>
                </a:effectLst>
              </a:rPr>
              <a:t> (e.g., sickle cell </a:t>
            </a:r>
            <a:r>
              <a:rPr lang="en-GB" dirty="0" err="1">
                <a:effectLst>
                  <a:outerShdw blurRad="38100" dist="38100" dir="2700000" algn="tl" rotWithShape="0">
                    <a:srgbClr val="C0C0C0"/>
                  </a:outerShdw>
                </a:effectLst>
              </a:rPr>
              <a:t>anemia</a:t>
            </a:r>
            <a:r>
              <a:rPr lang="en-GB" dirty="0">
                <a:effectLst>
                  <a:outerShdw blurRad="38100" dist="38100" dir="2700000" algn="tl" rotWithShape="0">
                    <a:srgbClr val="C0C0C0"/>
                  </a:outerShdw>
                </a:effectLst>
              </a:rPr>
              <a:t>, hereditary spherocytosis</a:t>
            </a:r>
            <a:r>
              <a:rPr lang="en-GB" dirty="0">
                <a:effectLst>
                  <a:outerShdw blurRad="38100" dist="38100" dir="2700000" algn="tl" rotWithShape="0">
                    <a:srgbClr val="C0C0C0"/>
                  </a:outerShdw>
                </a:effectLst>
              </a:rPr>
              <a:t>)</a:t>
            </a:r>
          </a:p>
          <a:p>
            <a:pPr fontAlgn="base"/>
            <a:r>
              <a:rPr lang="en-US" dirty="0" smtClean="0">
                <a:effectLst>
                  <a:outerShdw blurRad="38100" dist="38100" dir="2700000" algn="tl" rotWithShape="0">
                    <a:srgbClr val="C0C0C0"/>
                  </a:outerShdw>
                </a:effectLst>
              </a:rPr>
              <a:t>Biliary </a:t>
            </a:r>
            <a:r>
              <a:rPr lang="en-US" dirty="0">
                <a:effectLst>
                  <a:outerShdw blurRad="38100" dist="38100" dir="2700000" algn="tl" rotWithShape="0">
                    <a:srgbClr val="C0C0C0"/>
                  </a:outerShdw>
                </a:effectLst>
              </a:rPr>
              <a:t>infection</a:t>
            </a:r>
            <a:endParaRPr lang="ar-SA" dirty="0">
              <a:effectLst>
                <a:outerShdw blurRad="38100" dist="38100" dir="2700000" algn="tl" rotWithShape="0">
                  <a:srgbClr val="C0C0C0"/>
                </a:outerShdw>
              </a:effectLst>
            </a:endParaRPr>
          </a:p>
          <a:p>
            <a:pPr fontAlgn="base"/>
            <a:r>
              <a:rPr lang="en-US" dirty="0">
                <a:effectLst>
                  <a:outerShdw blurRad="38100" dist="38100" dir="2700000" algn="tl" rotWithShape="0">
                    <a:srgbClr val="C0C0C0"/>
                  </a:outerShdw>
                </a:effectLst>
              </a:rPr>
              <a:t>Gastrointestinal disorders: ileal disease (e.g., Crohn disease), ileal resection or bypass, cystic fibrosis with pancreatic insufficiency</a:t>
            </a:r>
            <a:endParaRPr lang="ar-SA" dirty="0"/>
          </a:p>
          <a:p>
            <a:endParaRPr lang="ar-SA" dirty="0"/>
          </a:p>
        </p:txBody>
      </p:sp>
    </p:spTree>
    <p:extLst>
      <p:ext uri="{BB962C8B-B14F-4D97-AF65-F5344CB8AC3E}">
        <p14:creationId xmlns:p14="http://schemas.microsoft.com/office/powerpoint/2010/main" val="361132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rrowheads="1"/>
          </p:cNvSpPr>
          <p:nvPr>
            <p:ph type="title"/>
          </p:nvPr>
        </p:nvSpPr>
        <p:spPr>
          <a:xfrm>
            <a:off x="685800" y="304800"/>
            <a:ext cx="7772400" cy="1143000"/>
          </a:xfrm>
        </p:spPr>
        <p:txBody>
          <a:bodyPr/>
          <a:lstStyle/>
          <a:p>
            <a:pPr eaLnBrk="1" hangingPunct="1">
              <a:defRPr/>
            </a:pPr>
            <a:r>
              <a:rPr lang="en-GB" b="0" dirty="0" smtClean="0"/>
              <a:t>Pathogenesis of Cholesterol Stones</a:t>
            </a:r>
            <a:endParaRPr lang="en-US" b="0" dirty="0" smtClean="0"/>
          </a:p>
        </p:txBody>
      </p:sp>
      <p:sp>
        <p:nvSpPr>
          <p:cNvPr id="408579" name="Rectangle 3"/>
          <p:cNvSpPr>
            <a:spLocks noGrp="1" noChangeArrowheads="1"/>
          </p:cNvSpPr>
          <p:nvPr>
            <p:ph sz="quarter" idx="1"/>
          </p:nvPr>
        </p:nvSpPr>
        <p:spPr/>
        <p:txBody>
          <a:bodyPr/>
          <a:lstStyle/>
          <a:p>
            <a:pPr eaLnBrk="1" hangingPunct="1">
              <a:defRPr/>
            </a:pPr>
            <a:r>
              <a:rPr lang="en-GB" sz="2800" dirty="0" smtClean="0"/>
              <a:t>Cholesterol is rendered soluble in bile by aggregation with water-soluble bile salts and water-insoluble </a:t>
            </a:r>
            <a:r>
              <a:rPr lang="en-GB" sz="2800" dirty="0" err="1" smtClean="0"/>
              <a:t>lecithins</a:t>
            </a:r>
            <a:r>
              <a:rPr lang="en-GB" sz="2800" dirty="0" smtClean="0"/>
              <a:t>, both of which act as detergents. </a:t>
            </a:r>
          </a:p>
          <a:p>
            <a:pPr eaLnBrk="1" hangingPunct="1">
              <a:defRPr/>
            </a:pPr>
            <a:r>
              <a:rPr lang="en-GB" sz="2800" i="1" dirty="0" smtClean="0"/>
              <a:t>When cholesterol concentrations exceed the solubilizing capacity of bile (</a:t>
            </a:r>
            <a:r>
              <a:rPr lang="en-GB" sz="2800" i="1" dirty="0" err="1" smtClean="0"/>
              <a:t>supersaturation</a:t>
            </a:r>
            <a:r>
              <a:rPr lang="en-GB" sz="2800" i="1" dirty="0" smtClean="0"/>
              <a:t>), cholesterol can no longer remain dispersed and nucleates into solid cholesterol monohydrate crystals.</a:t>
            </a:r>
            <a:r>
              <a:rPr lang="en-GB" sz="2800" dirty="0" smtClean="0"/>
              <a:t> </a:t>
            </a:r>
          </a:p>
          <a:p>
            <a:pPr eaLnBrk="1" hangingPunct="1">
              <a:defRPr/>
            </a:pPr>
            <a:r>
              <a:rPr lang="en-GB" sz="2800" i="1" dirty="0" smtClean="0"/>
              <a:t>Cholesterol gallstone formation involves </a:t>
            </a:r>
            <a:r>
              <a:rPr lang="en-GB" sz="2800" i="1" dirty="0" smtClean="0"/>
              <a:t>three </a:t>
            </a:r>
            <a:r>
              <a:rPr lang="en-GB" sz="2800" i="1" dirty="0" smtClean="0"/>
              <a:t>simultaneous defects</a:t>
            </a:r>
            <a:r>
              <a:rPr lang="en-GB" sz="2800" dirty="0" smtClean="0"/>
              <a:t>: </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rrowheads="1"/>
          </p:cNvSpPr>
          <p:nvPr>
            <p:ph type="title"/>
          </p:nvPr>
        </p:nvSpPr>
        <p:spPr/>
        <p:txBody>
          <a:bodyPr/>
          <a:lstStyle/>
          <a:p>
            <a:pPr eaLnBrk="1" hangingPunct="1">
              <a:defRPr/>
            </a:pPr>
            <a:r>
              <a:rPr lang="en-GB" b="0" smtClean="0"/>
              <a:t>Pathogenesis of Cholesterol Stones</a:t>
            </a:r>
            <a:endParaRPr lang="en-US" b="0" smtClean="0"/>
          </a:p>
        </p:txBody>
      </p:sp>
      <p:sp>
        <p:nvSpPr>
          <p:cNvPr id="407555" name="Rectangle 3"/>
          <p:cNvSpPr>
            <a:spLocks noGrp="1" noChangeArrowheads="1"/>
          </p:cNvSpPr>
          <p:nvPr>
            <p:ph sz="quarter" idx="1"/>
          </p:nvPr>
        </p:nvSpPr>
        <p:spPr/>
        <p:txBody>
          <a:bodyPr/>
          <a:lstStyle/>
          <a:p>
            <a:pPr marL="609600" indent="-609600" eaLnBrk="1" hangingPunct="1">
              <a:buFont typeface="Wingdings" pitchFamily="2" charset="2"/>
              <a:buAutoNum type="arabicParenR"/>
              <a:defRPr/>
            </a:pPr>
            <a:r>
              <a:rPr lang="en-GB" b="1" i="1" dirty="0" err="1" smtClean="0"/>
              <a:t>Supersaturation</a:t>
            </a:r>
            <a:r>
              <a:rPr lang="en-GB" b="1" i="1" dirty="0" smtClean="0"/>
              <a:t> of bile with </a:t>
            </a:r>
            <a:r>
              <a:rPr lang="en-GB" b="1" i="1" dirty="0" smtClean="0"/>
              <a:t>cholesterol: </a:t>
            </a:r>
            <a:r>
              <a:rPr lang="en-GB" i="1" dirty="0" smtClean="0"/>
              <a:t>the </a:t>
            </a:r>
            <a:r>
              <a:rPr lang="en-GB" i="1" dirty="0" smtClean="0"/>
              <a:t>result of hepatocellular </a:t>
            </a:r>
            <a:r>
              <a:rPr lang="en-GB" i="1" dirty="0" err="1" smtClean="0"/>
              <a:t>hypersecretion</a:t>
            </a:r>
            <a:r>
              <a:rPr lang="en-GB" i="1" dirty="0" smtClean="0"/>
              <a:t> of cholesterol.</a:t>
            </a:r>
            <a:r>
              <a:rPr lang="en-GB" dirty="0" smtClean="0"/>
              <a:t> </a:t>
            </a:r>
          </a:p>
          <a:p>
            <a:pPr marL="609600" indent="-609600" eaLnBrk="1" hangingPunct="1">
              <a:buFont typeface="Wingdings" pitchFamily="2" charset="2"/>
              <a:buAutoNum type="arabicParenR"/>
              <a:defRPr/>
            </a:pPr>
            <a:r>
              <a:rPr lang="en-GB" b="1" i="1" dirty="0" smtClean="0"/>
              <a:t>Gallbladder </a:t>
            </a:r>
            <a:r>
              <a:rPr lang="en-GB" b="1" i="1" dirty="0" err="1" smtClean="0"/>
              <a:t>hypomotility</a:t>
            </a:r>
            <a:r>
              <a:rPr lang="en-GB" i="1" dirty="0" smtClean="0"/>
              <a:t>.</a:t>
            </a:r>
            <a:r>
              <a:rPr lang="en-GB" dirty="0" smtClean="0"/>
              <a:t> </a:t>
            </a:r>
            <a:r>
              <a:rPr lang="en-GB" dirty="0" smtClean="0"/>
              <a:t>It promotes nucleation typically </a:t>
            </a:r>
            <a:r>
              <a:rPr lang="en-GB" dirty="0" smtClean="0"/>
              <a:t>around </a:t>
            </a:r>
            <a:r>
              <a:rPr lang="en-GB" dirty="0" smtClean="0"/>
              <a:t>a calcium salt crystal </a:t>
            </a:r>
            <a:r>
              <a:rPr lang="en-GB" dirty="0" err="1" smtClean="0"/>
              <a:t>nidus</a:t>
            </a:r>
            <a:r>
              <a:rPr lang="en-GB" dirty="0" smtClean="0"/>
              <a:t>. </a:t>
            </a:r>
          </a:p>
          <a:p>
            <a:pPr marL="609600" indent="-609600">
              <a:buFont typeface="Wingdings" pitchFamily="2" charset="2"/>
              <a:buAutoNum type="arabicParenR"/>
              <a:defRPr/>
            </a:pPr>
            <a:r>
              <a:rPr lang="en-US" b="1" i="1" dirty="0"/>
              <a:t>Mucus </a:t>
            </a:r>
            <a:r>
              <a:rPr lang="en-US" b="1" i="1" dirty="0" err="1"/>
              <a:t>hypersecretion</a:t>
            </a:r>
            <a:r>
              <a:rPr lang="en-US" b="1" i="1" dirty="0"/>
              <a:t> in the </a:t>
            </a:r>
            <a:r>
              <a:rPr lang="en-US" b="1" i="1" dirty="0" smtClean="0"/>
              <a:t>gallbladder: </a:t>
            </a:r>
            <a:r>
              <a:rPr lang="en-US" dirty="0"/>
              <a:t>This </a:t>
            </a:r>
            <a:r>
              <a:rPr lang="en-US" dirty="0"/>
              <a:t>traps the crystals, permitting their aggregation into stones.  </a:t>
            </a:r>
          </a:p>
          <a:p>
            <a:pPr marL="609600" indent="-609600">
              <a:buFont typeface="Wingdings" pitchFamily="2" charset="2"/>
              <a:buAutoNum type="arabicParenR"/>
              <a:defRPr/>
            </a:pPr>
            <a:endParaRPr lang="en-US" dirty="0"/>
          </a:p>
          <a:p>
            <a:pPr marL="609600" indent="-609600" eaLnBrk="1" hangingPunct="1">
              <a:buFont typeface="Wingdings" pitchFamily="2" charset="2"/>
              <a:buAutoNum type="arabicParenR"/>
              <a:defRPr/>
            </a:pPr>
            <a:endParaRPr lang="en-GB" dirty="0" smtClean="0"/>
          </a:p>
          <a:p>
            <a:pPr marL="609600" indent="-609600" eaLnBrk="1" hangingPunct="1">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rrowheads="1"/>
          </p:cNvSpPr>
          <p:nvPr>
            <p:ph type="title"/>
          </p:nvPr>
        </p:nvSpPr>
        <p:spPr/>
        <p:txBody>
          <a:bodyPr/>
          <a:lstStyle/>
          <a:p>
            <a:pPr eaLnBrk="1" hangingPunct="1">
              <a:defRPr/>
            </a:pPr>
            <a:r>
              <a:rPr lang="en-GB" b="0" smtClean="0"/>
              <a:t>Pathogenesis of Pigment Stones</a:t>
            </a:r>
          </a:p>
        </p:txBody>
      </p:sp>
      <p:sp>
        <p:nvSpPr>
          <p:cNvPr id="151555" name="Rectangle 3"/>
          <p:cNvSpPr>
            <a:spLocks noGrp="1" noChangeArrowheads="1"/>
          </p:cNvSpPr>
          <p:nvPr>
            <p:ph sz="quarter" idx="1"/>
          </p:nvPr>
        </p:nvSpPr>
        <p:spPr/>
        <p:txBody>
          <a:bodyPr/>
          <a:lstStyle/>
          <a:p>
            <a:pPr eaLnBrk="1" hangingPunct="1">
              <a:lnSpc>
                <a:spcPct val="90000"/>
              </a:lnSpc>
              <a:defRPr/>
            </a:pPr>
            <a:r>
              <a:rPr lang="en-GB" sz="2800" smtClean="0"/>
              <a:t>Pathogenesis of pigment stones is based on the presence in the biliary tract of unconjugated bilirubin (which is poorly soluble in water) and precipitation of calcium bilirubin salts. </a:t>
            </a:r>
          </a:p>
          <a:p>
            <a:pPr eaLnBrk="1" hangingPunct="1">
              <a:lnSpc>
                <a:spcPct val="90000"/>
              </a:lnSpc>
              <a:defRPr/>
            </a:pPr>
            <a:r>
              <a:rPr lang="en-GB" sz="2800" smtClean="0"/>
              <a:t>Thus, infection of the biliary tract, as with </a:t>
            </a:r>
            <a:r>
              <a:rPr lang="en-GB" sz="2800" i="1" smtClean="0"/>
              <a:t>Escherichia coli</a:t>
            </a:r>
            <a:r>
              <a:rPr lang="en-GB" sz="2800" smtClean="0"/>
              <a:t> or </a:t>
            </a:r>
            <a:r>
              <a:rPr lang="en-GB" sz="2800" i="1" smtClean="0"/>
              <a:t>Ascaris lumbricoides</a:t>
            </a:r>
            <a:r>
              <a:rPr lang="en-GB" sz="2800" smtClean="0"/>
              <a:t> or by the liver fluke </a:t>
            </a:r>
            <a:r>
              <a:rPr lang="en-GB" sz="2800" i="1" smtClean="0"/>
              <a:t>Opisthorchis sinensis</a:t>
            </a:r>
            <a:r>
              <a:rPr lang="en-GB" sz="2800" smtClean="0"/>
              <a:t>, increases the likelihood of pigment stone formation. </a:t>
            </a:r>
          </a:p>
          <a:p>
            <a:pPr eaLnBrk="1" hangingPunct="1">
              <a:lnSpc>
                <a:spcPct val="90000"/>
              </a:lnSpc>
              <a:defRPr/>
            </a:pPr>
            <a:r>
              <a:rPr lang="en-GB" sz="2800" smtClean="0"/>
              <a:t>Chronic hemolytic conditions also promote formation of unconjugated bilirubin in the biliary tree.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263</TotalTime>
  <Words>1518</Words>
  <Application>Microsoft Office PowerPoint</Application>
  <PresentationFormat>On-screen Show (4:3)</PresentationFormat>
  <Paragraphs>137</Paragraphs>
  <Slides>32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Franklin Gothic Book</vt:lpstr>
      <vt:lpstr>Perpetua</vt:lpstr>
      <vt:lpstr>Tahoma</vt:lpstr>
      <vt:lpstr>Times New Roman</vt:lpstr>
      <vt:lpstr>Wingdings</vt:lpstr>
      <vt:lpstr>Wingdings 2</vt:lpstr>
      <vt:lpstr>Equity</vt:lpstr>
      <vt:lpstr>PATHOLOGY  AND PATHOGENESIS OF CHOLECYSTITIS </vt:lpstr>
      <vt:lpstr>Pathology and pathogegenesis of cholecystitis</vt:lpstr>
      <vt:lpstr>Disorders of the Gallbladder CHOLELITHIASIS (GALLSTONES) </vt:lpstr>
      <vt:lpstr>Disorders of the Gallbladder CHOLELITHIASIS (GALLSTONES) </vt:lpstr>
      <vt:lpstr>Prevalence and Risk Factors of gallstones</vt:lpstr>
      <vt:lpstr>Prevalence and Risk Factors of gallstones  </vt:lpstr>
      <vt:lpstr>Pathogenesis of Cholesterol Stones</vt:lpstr>
      <vt:lpstr>Pathogenesis of Cholesterol Stones</vt:lpstr>
      <vt:lpstr>Pathogenesis of Pigment Stones</vt:lpstr>
      <vt:lpstr>Morphology</vt:lpstr>
      <vt:lpstr>Morphology</vt:lpstr>
      <vt:lpstr>PowerPoint Presentation</vt:lpstr>
      <vt:lpstr>PowerPoint Presentation</vt:lpstr>
      <vt:lpstr>Cholesterolosis</vt:lpstr>
      <vt:lpstr>Clinical Features of Gallstones </vt:lpstr>
      <vt:lpstr>CHOLECYSTITIS</vt:lpstr>
      <vt:lpstr>CHOLECYSTITIS</vt:lpstr>
      <vt:lpstr>Acute Cholecystitis</vt:lpstr>
      <vt:lpstr>Acute Cholecystitis: Pathogenesis. </vt:lpstr>
      <vt:lpstr>Acute Cholecystitis: Morphology</vt:lpstr>
      <vt:lpstr>Acute Cholecystitis: Morphology</vt:lpstr>
      <vt:lpstr>PowerPoint Presentation</vt:lpstr>
      <vt:lpstr>Acute Cholecystitis: Clinical Features</vt:lpstr>
      <vt:lpstr>Acute Cholecystitis: Clinical Features</vt:lpstr>
      <vt:lpstr>Chronic cholecystitis</vt:lpstr>
      <vt:lpstr>Chronic cholecystitis</vt:lpstr>
      <vt:lpstr>Chronic cholecystitis</vt:lpstr>
      <vt:lpstr>Morphology: Gross</vt:lpstr>
      <vt:lpstr>PowerPoint Presentation</vt:lpstr>
      <vt:lpstr>Morphology: Histology</vt:lpstr>
      <vt:lpstr>PowerPoint Presentation</vt:lpstr>
      <vt:lpstr>Complications: Acute and chronic cholecystitis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PATHOLOGY  AND PATHOGENESIS OF CHOLECYSTITIS</dc:title>
  <dc:creator>Dr.Hala</dc:creator>
  <cp:lastModifiedBy>Maha Mohammead Arfah</cp:lastModifiedBy>
  <cp:revision>20</cp:revision>
  <dcterms:created xsi:type="dcterms:W3CDTF">2010-10-31T12:33:56Z</dcterms:created>
  <dcterms:modified xsi:type="dcterms:W3CDTF">2017-12-20T11:36:14Z</dcterms:modified>
</cp:coreProperties>
</file>