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87"/>
  </p:notesMasterIdLst>
  <p:sldIdLst>
    <p:sldId id="256" r:id="rId2"/>
    <p:sldId id="391" r:id="rId3"/>
    <p:sldId id="618" r:id="rId4"/>
    <p:sldId id="263" r:id="rId5"/>
    <p:sldId id="532" r:id="rId6"/>
    <p:sldId id="305" r:id="rId7"/>
    <p:sldId id="502" r:id="rId8"/>
    <p:sldId id="396" r:id="rId9"/>
    <p:sldId id="531" r:id="rId10"/>
    <p:sldId id="533" r:id="rId11"/>
    <p:sldId id="662" r:id="rId12"/>
    <p:sldId id="663" r:id="rId13"/>
    <p:sldId id="664" r:id="rId14"/>
    <p:sldId id="665" r:id="rId15"/>
    <p:sldId id="666" r:id="rId16"/>
    <p:sldId id="667" r:id="rId17"/>
    <p:sldId id="668" r:id="rId18"/>
    <p:sldId id="669" r:id="rId19"/>
    <p:sldId id="670" r:id="rId20"/>
    <p:sldId id="613" r:id="rId21"/>
    <p:sldId id="617" r:id="rId22"/>
    <p:sldId id="614" r:id="rId23"/>
    <p:sldId id="628" r:id="rId24"/>
    <p:sldId id="615" r:id="rId25"/>
    <p:sldId id="616" r:id="rId26"/>
    <p:sldId id="626" r:id="rId27"/>
    <p:sldId id="625" r:id="rId28"/>
    <p:sldId id="606" r:id="rId29"/>
    <p:sldId id="608" r:id="rId30"/>
    <p:sldId id="629" r:id="rId31"/>
    <p:sldId id="611" r:id="rId32"/>
    <p:sldId id="610" r:id="rId33"/>
    <p:sldId id="612" r:id="rId34"/>
    <p:sldId id="656" r:id="rId35"/>
    <p:sldId id="657" r:id="rId36"/>
    <p:sldId id="658" r:id="rId37"/>
    <p:sldId id="659" r:id="rId38"/>
    <p:sldId id="660" r:id="rId39"/>
    <p:sldId id="661" r:id="rId40"/>
    <p:sldId id="415" r:id="rId41"/>
    <p:sldId id="418" r:id="rId42"/>
    <p:sldId id="630" r:id="rId43"/>
    <p:sldId id="421" r:id="rId44"/>
    <p:sldId id="424" r:id="rId45"/>
    <p:sldId id="631" r:id="rId46"/>
    <p:sldId id="417" r:id="rId47"/>
    <p:sldId id="419" r:id="rId48"/>
    <p:sldId id="420" r:id="rId49"/>
    <p:sldId id="632" r:id="rId50"/>
    <p:sldId id="470" r:id="rId51"/>
    <p:sldId id="430" r:id="rId52"/>
    <p:sldId id="429" r:id="rId53"/>
    <p:sldId id="427" r:id="rId54"/>
    <p:sldId id="472" r:id="rId55"/>
    <p:sldId id="634" r:id="rId56"/>
    <p:sldId id="635" r:id="rId57"/>
    <p:sldId id="473" r:id="rId58"/>
    <p:sldId id="479" r:id="rId59"/>
    <p:sldId id="528" r:id="rId60"/>
    <p:sldId id="432" r:id="rId61"/>
    <p:sldId id="637" r:id="rId62"/>
    <p:sldId id="636" r:id="rId63"/>
    <p:sldId id="641" r:id="rId64"/>
    <p:sldId id="642" r:id="rId65"/>
    <p:sldId id="643" r:id="rId66"/>
    <p:sldId id="644" r:id="rId67"/>
    <p:sldId id="483" r:id="rId68"/>
    <p:sldId id="517" r:id="rId69"/>
    <p:sldId id="638" r:id="rId70"/>
    <p:sldId id="519" r:id="rId71"/>
    <p:sldId id="520" r:id="rId72"/>
    <p:sldId id="640" r:id="rId73"/>
    <p:sldId id="522" r:id="rId74"/>
    <p:sldId id="645" r:id="rId75"/>
    <p:sldId id="456" r:id="rId76"/>
    <p:sldId id="530" r:id="rId77"/>
    <p:sldId id="651" r:id="rId78"/>
    <p:sldId id="652" r:id="rId79"/>
    <p:sldId id="484" r:id="rId80"/>
    <p:sldId id="495" r:id="rId81"/>
    <p:sldId id="654" r:id="rId82"/>
    <p:sldId id="653" r:id="rId83"/>
    <p:sldId id="497" r:id="rId84"/>
    <p:sldId id="504" r:id="rId85"/>
    <p:sldId id="655" r:id="rId8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1010C6"/>
    <a:srgbClr val="660066"/>
    <a:srgbClr val="006600"/>
    <a:srgbClr val="0B0B8F"/>
    <a:srgbClr val="FF33CC"/>
    <a:srgbClr val="669900"/>
    <a:srgbClr val="FF99FF"/>
    <a:srgbClr val="00FFFF"/>
    <a:srgbClr val="D6D1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9" autoAdjust="0"/>
    <p:restoredTop sz="91825" autoAdjust="0"/>
  </p:normalViewPr>
  <p:slideViewPr>
    <p:cSldViewPr>
      <p:cViewPr varScale="1">
        <p:scale>
          <a:sx n="58" d="100"/>
          <a:sy n="58" d="100"/>
        </p:scale>
        <p:origin x="66" y="29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73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16B225-E22B-4AF6-9FA0-D3552B48732A}" type="datetimeFigureOut">
              <a:rPr lang="en-US" smtClean="0"/>
              <a:pPr/>
              <a:t>12/18/2017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C29E3C-A7A0-4781-9108-4A44678AF1E5}" type="slidenum">
              <a:rPr lang="en-US" smtClean="0"/>
              <a:pPr/>
              <a:t>‹#›</a:t>
            </a:fld>
            <a:endParaRPr lang="en-US"/>
          </a:p>
        </p:txBody>
      </p:sp>
    </p:spTree>
    <p:extLst>
      <p:ext uri="{BB962C8B-B14F-4D97-AF65-F5344CB8AC3E}">
        <p14:creationId xmlns:p14="http://schemas.microsoft.com/office/powerpoint/2010/main" val="602093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5</a:t>
            </a:fld>
            <a:endParaRPr lang="en-US"/>
          </a:p>
        </p:txBody>
      </p:sp>
    </p:spTree>
    <p:extLst>
      <p:ext uri="{BB962C8B-B14F-4D97-AF65-F5344CB8AC3E}">
        <p14:creationId xmlns:p14="http://schemas.microsoft.com/office/powerpoint/2010/main" val="3901527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p:spPr>
        <p:txBody>
          <a:bodyPr/>
          <a:lstStyle/>
          <a:p>
            <a:endParaRPr lang="en-US" dirty="0" smtClean="0"/>
          </a:p>
        </p:txBody>
      </p:sp>
      <p:sp>
        <p:nvSpPr>
          <p:cNvPr id="358404" name="Slide Number Placeholder 3"/>
          <p:cNvSpPr>
            <a:spLocks noGrp="1"/>
          </p:cNvSpPr>
          <p:nvPr>
            <p:ph type="sldNum" sz="quarter"/>
          </p:nvPr>
        </p:nvSpPr>
        <p:spPr>
          <a:noFill/>
        </p:spPr>
        <p:txBody>
          <a:bodyPr/>
          <a:lstStyle/>
          <a:p>
            <a:fld id="{A732ADFE-4E98-41CD-A819-BF208450C779}" type="slidenum">
              <a:rPr lang="en-GB" smtClean="0"/>
              <a:pPr/>
              <a:t>26</a:t>
            </a:fld>
            <a:endParaRPr lang="en-GB" smtClean="0"/>
          </a:p>
        </p:txBody>
      </p:sp>
    </p:spTree>
    <p:extLst>
      <p:ext uri="{BB962C8B-B14F-4D97-AF65-F5344CB8AC3E}">
        <p14:creationId xmlns:p14="http://schemas.microsoft.com/office/powerpoint/2010/main" val="4130571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p:spPr>
        <p:txBody>
          <a:bodyPr/>
          <a:lstStyle/>
          <a:p>
            <a:endParaRPr lang="en-US" dirty="0" smtClean="0"/>
          </a:p>
        </p:txBody>
      </p:sp>
      <p:sp>
        <p:nvSpPr>
          <p:cNvPr id="357380" name="Slide Number Placeholder 3"/>
          <p:cNvSpPr>
            <a:spLocks noGrp="1"/>
          </p:cNvSpPr>
          <p:nvPr>
            <p:ph type="sldNum" sz="quarter"/>
          </p:nvPr>
        </p:nvSpPr>
        <p:spPr>
          <a:noFill/>
        </p:spPr>
        <p:txBody>
          <a:bodyPr/>
          <a:lstStyle/>
          <a:p>
            <a:fld id="{752F5D8B-3DDA-4013-8759-A3A306C7381D}" type="slidenum">
              <a:rPr lang="en-GB" smtClean="0"/>
              <a:pPr/>
              <a:t>27</a:t>
            </a:fld>
            <a:endParaRPr lang="en-GB" smtClean="0"/>
          </a:p>
        </p:txBody>
      </p:sp>
    </p:spTree>
    <p:extLst>
      <p:ext uri="{BB962C8B-B14F-4D97-AF65-F5344CB8AC3E}">
        <p14:creationId xmlns:p14="http://schemas.microsoft.com/office/powerpoint/2010/main" val="884734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7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FAA94C1-7284-47BC-B816-C2A0DCF2AD94}" type="slidenum">
              <a:rPr lang="en-US"/>
              <a:pPr fontAlgn="base">
                <a:spcBef>
                  <a:spcPct val="0"/>
                </a:spcBef>
                <a:spcAft>
                  <a:spcPct val="0"/>
                </a:spcAft>
              </a:pPr>
              <a:t>37</a:t>
            </a:fld>
            <a:endParaRPr lang="en-US"/>
          </a:p>
        </p:txBody>
      </p:sp>
    </p:spTree>
    <p:extLst>
      <p:ext uri="{BB962C8B-B14F-4D97-AF65-F5344CB8AC3E}">
        <p14:creationId xmlns:p14="http://schemas.microsoft.com/office/powerpoint/2010/main" val="3427661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AA099A34-F349-4647-B627-D4D3D32D3BC2}" type="slidenum">
              <a:rPr lang="en-US" smtClean="0"/>
              <a:pPr/>
              <a:t>43</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994815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F1E1EC3B-A0D5-4171-82E9-CBEFE7CDD17D}" type="slidenum">
              <a:rPr lang="en-US" smtClean="0"/>
              <a:pPr/>
              <a:t>44</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r>
              <a:rPr lang="en-US" dirty="0" smtClean="0"/>
              <a:t>.</a:t>
            </a:r>
          </a:p>
        </p:txBody>
      </p:sp>
    </p:spTree>
    <p:extLst>
      <p:ext uri="{BB962C8B-B14F-4D97-AF65-F5344CB8AC3E}">
        <p14:creationId xmlns:p14="http://schemas.microsoft.com/office/powerpoint/2010/main" val="898142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79F5DC9C-EB6F-4800-B5F6-E463C3CF2F40}" type="slidenum">
              <a:rPr lang="en-US" smtClean="0"/>
              <a:pPr/>
              <a:t>49</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665379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6FC5AF2D-77BB-4B1F-87D4-FC758E31D119}" type="slidenum">
              <a:rPr lang="en-US" smtClean="0"/>
              <a:pPr/>
              <a:t>50</a:t>
            </a:fld>
            <a:endParaRPr lang="en-US"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r>
              <a:rPr lang="en-US" smtClean="0"/>
              <a:t>“swollen” liver?</a:t>
            </a:r>
          </a:p>
        </p:txBody>
      </p:sp>
    </p:spTree>
    <p:extLst>
      <p:ext uri="{BB962C8B-B14F-4D97-AF65-F5344CB8AC3E}">
        <p14:creationId xmlns:p14="http://schemas.microsoft.com/office/powerpoint/2010/main" val="2714456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7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A75B49-5816-4CE0-8B37-6B2C4F9D0E54}" type="slidenum">
              <a:rPr lang="en-US"/>
              <a:pPr fontAlgn="base">
                <a:spcBef>
                  <a:spcPct val="0"/>
                </a:spcBef>
                <a:spcAft>
                  <a:spcPct val="0"/>
                </a:spcAft>
              </a:pPr>
              <a:t>51</a:t>
            </a:fld>
            <a:endParaRPr lang="en-US"/>
          </a:p>
        </p:txBody>
      </p:sp>
    </p:spTree>
    <p:extLst>
      <p:ext uri="{BB962C8B-B14F-4D97-AF65-F5344CB8AC3E}">
        <p14:creationId xmlns:p14="http://schemas.microsoft.com/office/powerpoint/2010/main" val="880744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p:spPr>
      </p:sp>
      <p:sp>
        <p:nvSpPr>
          <p:cNvPr id="1464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6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74FBE08-785E-410D-9ABB-493A65FACE7E}" type="slidenum">
              <a:rPr lang="en-US"/>
              <a:pPr fontAlgn="base">
                <a:spcBef>
                  <a:spcPct val="0"/>
                </a:spcBef>
                <a:spcAft>
                  <a:spcPct val="0"/>
                </a:spcAft>
              </a:pPr>
              <a:t>52</a:t>
            </a:fld>
            <a:endParaRPr lang="en-US"/>
          </a:p>
        </p:txBody>
      </p:sp>
    </p:spTree>
    <p:extLst>
      <p:ext uri="{BB962C8B-B14F-4D97-AF65-F5344CB8AC3E}">
        <p14:creationId xmlns:p14="http://schemas.microsoft.com/office/powerpoint/2010/main" val="17879561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9A4DB82E-D9EB-4478-9D81-2AC452FF4498}" type="slidenum">
              <a:rPr lang="en-US" smtClean="0"/>
              <a:pPr/>
              <a:t>53</a:t>
            </a:fld>
            <a:endParaRPr lang="en-U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549927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Slide Image Placeholder 1"/>
          <p:cNvSpPr>
            <a:spLocks noGrp="1" noRot="1" noChangeAspect="1" noTextEdit="1"/>
          </p:cNvSpPr>
          <p:nvPr>
            <p:ph type="sldImg"/>
          </p:nvPr>
        </p:nvSpPr>
        <p:spPr bwMode="auto">
          <a:noFill/>
          <a:ln>
            <a:solidFill>
              <a:srgbClr val="000000"/>
            </a:solidFill>
            <a:miter lim="800000"/>
            <a:headEnd/>
            <a:tailEnd/>
          </a:ln>
        </p:spPr>
      </p:sp>
      <p:sp>
        <p:nvSpPr>
          <p:cNvPr id="487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874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FC6F80-B797-46E7-A431-AB8F4E137D32}" type="slidenum">
              <a:rPr lang="en-US" smtClean="0"/>
              <a:pPr fontAlgn="base">
                <a:spcBef>
                  <a:spcPct val="0"/>
                </a:spcBef>
                <a:spcAft>
                  <a:spcPct val="0"/>
                </a:spcAft>
                <a:defRPr/>
              </a:pPr>
              <a:t>6</a:t>
            </a:fld>
            <a:endParaRPr lang="en-US" smtClean="0"/>
          </a:p>
        </p:txBody>
      </p:sp>
    </p:spTree>
    <p:extLst>
      <p:ext uri="{BB962C8B-B14F-4D97-AF65-F5344CB8AC3E}">
        <p14:creationId xmlns:p14="http://schemas.microsoft.com/office/powerpoint/2010/main" val="3372166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57</a:t>
            </a:fld>
            <a:endParaRPr lang="en-US"/>
          </a:p>
        </p:txBody>
      </p:sp>
    </p:spTree>
    <p:extLst>
      <p:ext uri="{BB962C8B-B14F-4D97-AF65-F5344CB8AC3E}">
        <p14:creationId xmlns:p14="http://schemas.microsoft.com/office/powerpoint/2010/main" val="107971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35869B91-24A8-4A3E-8DA9-050111573C25}" type="slidenum">
              <a:rPr lang="en-US" smtClean="0"/>
              <a:pPr/>
              <a:t>58</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760438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800" kern="1200" dirty="0" smtClean="0">
                <a:solidFill>
                  <a:schemeClr val="tx1"/>
                </a:solidFill>
                <a:latin typeface="+mn-lt"/>
                <a:ea typeface="+mn-ea"/>
                <a:cs typeface="+mn-cs"/>
              </a:rPr>
              <a:t/>
            </a:r>
            <a:br>
              <a:rPr lang="en-US" sz="800" kern="1200" dirty="0" smtClean="0">
                <a:solidFill>
                  <a:schemeClr val="tx1"/>
                </a:solidFill>
                <a:latin typeface="+mn-lt"/>
                <a:ea typeface="+mn-ea"/>
                <a:cs typeface="+mn-cs"/>
              </a:rPr>
            </a:br>
            <a:endParaRPr lang="en-US" sz="800"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59</a:t>
            </a:fld>
            <a:endParaRPr lang="en-US"/>
          </a:p>
        </p:txBody>
      </p:sp>
    </p:spTree>
    <p:extLst>
      <p:ext uri="{BB962C8B-B14F-4D97-AF65-F5344CB8AC3E}">
        <p14:creationId xmlns:p14="http://schemas.microsoft.com/office/powerpoint/2010/main" val="20950911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9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485A41F-32E4-42B8-8A0C-D93C2F556A93}" type="slidenum">
              <a:rPr lang="en-US"/>
              <a:pPr fontAlgn="base">
                <a:spcBef>
                  <a:spcPct val="0"/>
                </a:spcBef>
                <a:spcAft>
                  <a:spcPct val="0"/>
                </a:spcAft>
              </a:pPr>
              <a:t>60</a:t>
            </a:fld>
            <a:endParaRPr lang="en-US"/>
          </a:p>
        </p:txBody>
      </p:sp>
    </p:spTree>
    <p:extLst>
      <p:ext uri="{BB962C8B-B14F-4D97-AF65-F5344CB8AC3E}">
        <p14:creationId xmlns:p14="http://schemas.microsoft.com/office/powerpoint/2010/main" val="4960829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70</a:t>
            </a:fld>
            <a:endParaRPr lang="en-US"/>
          </a:p>
        </p:txBody>
      </p:sp>
    </p:spTree>
    <p:extLst>
      <p:ext uri="{BB962C8B-B14F-4D97-AF65-F5344CB8AC3E}">
        <p14:creationId xmlns:p14="http://schemas.microsoft.com/office/powerpoint/2010/main" val="11693713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71</a:t>
            </a:fld>
            <a:endParaRPr lang="en-US"/>
          </a:p>
        </p:txBody>
      </p:sp>
    </p:spTree>
    <p:extLst>
      <p:ext uri="{BB962C8B-B14F-4D97-AF65-F5344CB8AC3E}">
        <p14:creationId xmlns:p14="http://schemas.microsoft.com/office/powerpoint/2010/main" val="3216908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73</a:t>
            </a:fld>
            <a:endParaRPr lang="en-US"/>
          </a:p>
        </p:txBody>
      </p:sp>
    </p:spTree>
    <p:extLst>
      <p:ext uri="{BB962C8B-B14F-4D97-AF65-F5344CB8AC3E}">
        <p14:creationId xmlns:p14="http://schemas.microsoft.com/office/powerpoint/2010/main" val="32499680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Slide Image Placeholder 1"/>
          <p:cNvSpPr>
            <a:spLocks noGrp="1" noRot="1" noChangeAspect="1" noTextEdit="1"/>
          </p:cNvSpPr>
          <p:nvPr>
            <p:ph type="sldImg"/>
          </p:nvPr>
        </p:nvSpPr>
        <p:spPr bwMode="auto">
          <a:noFill/>
          <a:ln>
            <a:solidFill>
              <a:srgbClr val="000000"/>
            </a:solidFill>
            <a:miter lim="800000"/>
            <a:headEnd/>
            <a:tailEnd/>
          </a:ln>
        </p:spPr>
      </p:sp>
      <p:sp>
        <p:nvSpPr>
          <p:cNvPr id="5263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263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976061-DF1A-4E30-ADB5-15DEEF0D70F2}" type="slidenum">
              <a:rPr lang="en-US" smtClean="0"/>
              <a:pPr fontAlgn="base">
                <a:spcBef>
                  <a:spcPct val="0"/>
                </a:spcBef>
                <a:spcAft>
                  <a:spcPct val="0"/>
                </a:spcAft>
                <a:defRPr/>
              </a:pPr>
              <a:t>75</a:t>
            </a:fld>
            <a:endParaRPr lang="en-US" smtClean="0"/>
          </a:p>
        </p:txBody>
      </p:sp>
    </p:spTree>
    <p:extLst>
      <p:ext uri="{BB962C8B-B14F-4D97-AF65-F5344CB8AC3E}">
        <p14:creationId xmlns:p14="http://schemas.microsoft.com/office/powerpoint/2010/main" val="35401554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800" kern="1200" dirty="0" smtClean="0">
                <a:solidFill>
                  <a:schemeClr val="tx1"/>
                </a:solidFill>
                <a:latin typeface="+mn-lt"/>
                <a:ea typeface="+mn-ea"/>
                <a:cs typeface="+mn-cs"/>
              </a:rPr>
              <a:t/>
            </a:r>
            <a:br>
              <a:rPr lang="en-US" sz="800" kern="1200" dirty="0" smtClean="0">
                <a:solidFill>
                  <a:schemeClr val="tx1"/>
                </a:solidFill>
                <a:latin typeface="+mn-lt"/>
                <a:ea typeface="+mn-ea"/>
                <a:cs typeface="+mn-cs"/>
              </a:rPr>
            </a:br>
            <a:endParaRPr lang="en-US" sz="800"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76</a:t>
            </a:fld>
            <a:endParaRPr lang="en-US"/>
          </a:p>
        </p:txBody>
      </p:sp>
    </p:spTree>
    <p:extLst>
      <p:ext uri="{BB962C8B-B14F-4D97-AF65-F5344CB8AC3E}">
        <p14:creationId xmlns:p14="http://schemas.microsoft.com/office/powerpoint/2010/main" val="40562456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B0BA4DF5-6326-4FDA-86C7-1262CBE42615}" type="slidenum">
              <a:rPr lang="en-US" smtClean="0"/>
              <a:pPr/>
              <a:t>83</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699751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9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218D320-F9FB-4A7C-8050-A884ECE144EF}" type="slidenum">
              <a:rPr lang="en-US"/>
              <a:pPr fontAlgn="base">
                <a:spcBef>
                  <a:spcPct val="0"/>
                </a:spcBef>
                <a:spcAft>
                  <a:spcPct val="0"/>
                </a:spcAft>
              </a:pPr>
              <a:t>8</a:t>
            </a:fld>
            <a:endParaRPr lang="en-US"/>
          </a:p>
        </p:txBody>
      </p:sp>
    </p:spTree>
    <p:extLst>
      <p:ext uri="{BB962C8B-B14F-4D97-AF65-F5344CB8AC3E}">
        <p14:creationId xmlns:p14="http://schemas.microsoft.com/office/powerpoint/2010/main" val="1275512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Th</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12</a:t>
            </a:fld>
            <a:endParaRPr lang="en-US"/>
          </a:p>
        </p:txBody>
      </p:sp>
    </p:spTree>
    <p:extLst>
      <p:ext uri="{BB962C8B-B14F-4D97-AF65-F5344CB8AC3E}">
        <p14:creationId xmlns:p14="http://schemas.microsoft.com/office/powerpoint/2010/main" val="2347572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Slide Image Placeholder 1"/>
          <p:cNvSpPr>
            <a:spLocks noGrp="1" noRot="1" noChangeAspect="1" noTextEdit="1"/>
          </p:cNvSpPr>
          <p:nvPr>
            <p:ph type="sldImg"/>
          </p:nvPr>
        </p:nvSpPr>
        <p:spPr bwMode="auto">
          <a:noFill/>
          <a:ln>
            <a:solidFill>
              <a:srgbClr val="000000"/>
            </a:solidFill>
            <a:miter lim="800000"/>
            <a:headEnd/>
            <a:tailEnd/>
          </a:ln>
        </p:spPr>
      </p:sp>
      <p:sp>
        <p:nvSpPr>
          <p:cNvPr id="4966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966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5F14DD4-F646-4F28-B7DF-22861FF1D4D6}" type="slidenum">
              <a:rPr lang="en-US" smtClean="0"/>
              <a:pPr fontAlgn="base">
                <a:spcBef>
                  <a:spcPct val="0"/>
                </a:spcBef>
                <a:spcAft>
                  <a:spcPct val="0"/>
                </a:spcAft>
                <a:defRPr/>
              </a:pPr>
              <a:t>14</a:t>
            </a:fld>
            <a:endParaRPr lang="en-US" smtClean="0"/>
          </a:p>
        </p:txBody>
      </p:sp>
    </p:spTree>
    <p:extLst>
      <p:ext uri="{BB962C8B-B14F-4D97-AF65-F5344CB8AC3E}">
        <p14:creationId xmlns:p14="http://schemas.microsoft.com/office/powerpoint/2010/main" val="2219802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1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9205D49-467D-41A1-B8FB-6284CAEF362F}" type="slidenum">
              <a:rPr lang="en-US"/>
              <a:pPr fontAlgn="base">
                <a:spcBef>
                  <a:spcPct val="0"/>
                </a:spcBef>
                <a:spcAft>
                  <a:spcPct val="0"/>
                </a:spcAft>
              </a:pPr>
              <a:t>16</a:t>
            </a:fld>
            <a:endParaRPr lang="en-US"/>
          </a:p>
        </p:txBody>
      </p:sp>
    </p:spTree>
    <p:extLst>
      <p:ext uri="{BB962C8B-B14F-4D97-AF65-F5344CB8AC3E}">
        <p14:creationId xmlns:p14="http://schemas.microsoft.com/office/powerpoint/2010/main" val="3287613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18</a:t>
            </a:fld>
            <a:endParaRPr lang="en-US"/>
          </a:p>
        </p:txBody>
      </p:sp>
    </p:spTree>
    <p:extLst>
      <p:ext uri="{BB962C8B-B14F-4D97-AF65-F5344CB8AC3E}">
        <p14:creationId xmlns:p14="http://schemas.microsoft.com/office/powerpoint/2010/main" val="1297070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2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6FEAB6-B081-4056-8630-12B3B2DDEB9B}" type="slidenum">
              <a:rPr lang="en-US"/>
              <a:pPr fontAlgn="base">
                <a:spcBef>
                  <a:spcPct val="0"/>
                </a:spcBef>
                <a:spcAft>
                  <a:spcPct val="0"/>
                </a:spcAft>
              </a:pPr>
              <a:t>19</a:t>
            </a:fld>
            <a:endParaRPr lang="en-US"/>
          </a:p>
        </p:txBody>
      </p:sp>
    </p:spTree>
    <p:extLst>
      <p:ext uri="{BB962C8B-B14F-4D97-AF65-F5344CB8AC3E}">
        <p14:creationId xmlns:p14="http://schemas.microsoft.com/office/powerpoint/2010/main" val="1039828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Slide Image Placeholder 1"/>
          <p:cNvSpPr>
            <a:spLocks noGrp="1" noRot="1" noChangeAspect="1" noTextEdit="1"/>
          </p:cNvSpPr>
          <p:nvPr>
            <p:ph type="sldImg"/>
          </p:nvPr>
        </p:nvSpPr>
        <p:spPr bwMode="auto">
          <a:noFill/>
          <a:ln>
            <a:solidFill>
              <a:srgbClr val="000000"/>
            </a:solidFill>
            <a:miter lim="800000"/>
            <a:headEnd/>
            <a:tailEnd/>
          </a:ln>
        </p:spPr>
      </p:sp>
      <p:sp>
        <p:nvSpPr>
          <p:cNvPr id="5058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5058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67F84CC-2D60-4EEC-A4C6-9237E41E0F87}" type="slidenum">
              <a:rPr lang="en-US" smtClean="0"/>
              <a:pPr fontAlgn="base">
                <a:spcBef>
                  <a:spcPct val="0"/>
                </a:spcBef>
                <a:spcAft>
                  <a:spcPct val="0"/>
                </a:spcAft>
                <a:defRPr/>
              </a:pPr>
              <a:t>23</a:t>
            </a:fld>
            <a:endParaRPr lang="en-US" smtClean="0"/>
          </a:p>
        </p:txBody>
      </p:sp>
    </p:spTree>
    <p:extLst>
      <p:ext uri="{BB962C8B-B14F-4D97-AF65-F5344CB8AC3E}">
        <p14:creationId xmlns:p14="http://schemas.microsoft.com/office/powerpoint/2010/main" val="284727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AE131A16-B614-45A7-B5A5-D789006B2C58}" type="datetimeFigureOut">
              <a:rPr lang="en-US" smtClean="0"/>
              <a:pPr/>
              <a:t>12/18/2017</a:t>
            </a:fld>
            <a:endParaRPr lang="en-US"/>
          </a:p>
        </p:txBody>
      </p:sp>
      <p:sp>
        <p:nvSpPr>
          <p:cNvPr id="5" name="Footer Placeholder 4"/>
          <p:cNvSpPr>
            <a:spLocks noGrp="1"/>
          </p:cNvSpPr>
          <p:nvPr>
            <p:ph type="ftr" sz="quarter" idx="11"/>
          </p:nvPr>
        </p:nvSpPr>
        <p:spPr>
          <a:xfrm>
            <a:off x="3623733" y="6117336"/>
            <a:ext cx="3609438" cy="365125"/>
          </a:xfrm>
        </p:spPr>
        <p:txBody>
          <a:bodyPr/>
          <a:lstStyle/>
          <a:p>
            <a:endParaRPr lang="en-US"/>
          </a:p>
        </p:txBody>
      </p:sp>
      <p:sp>
        <p:nvSpPr>
          <p:cNvPr id="6" name="Slide Number Placeholder 5"/>
          <p:cNvSpPr>
            <a:spLocks noGrp="1"/>
          </p:cNvSpPr>
          <p:nvPr>
            <p:ph type="sldNum" sz="quarter" idx="12"/>
          </p:nvPr>
        </p:nvSpPr>
        <p:spPr>
          <a:xfrm>
            <a:off x="8275320" y="6117336"/>
            <a:ext cx="411480" cy="365125"/>
          </a:xfrm>
        </p:spPr>
        <p:txBody>
          <a:bodyPr/>
          <a:lstStyle/>
          <a:p>
            <a:fld id="{1AEBD49D-256D-49CD-932D-340D3D5ECF92}" type="slidenum">
              <a:rPr lang="en-US" smtClean="0"/>
              <a:pPr/>
              <a:t>‹#›</a:t>
            </a:fld>
            <a:endParaRPr lang="en-US"/>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Tree>
    <p:extLst>
      <p:ext uri="{BB962C8B-B14F-4D97-AF65-F5344CB8AC3E}">
        <p14:creationId xmlns:p14="http://schemas.microsoft.com/office/powerpoint/2010/main" val="3584503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131A16-B614-45A7-B5A5-D789006B2C58}" type="datetimeFigureOut">
              <a:rPr lang="en-US" smtClean="0"/>
              <a:pPr/>
              <a:t>12/18/2017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1796967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pPr/>
              <a:t>12/18/2017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1060601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pPr/>
              <a:t>12/18/2017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766570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pPr/>
              <a:t>12/18/2017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1260629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pPr/>
              <a:t>12/18/2017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1821639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pPr/>
              <a:t>12/18/2017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3159821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131A16-B614-45A7-B5A5-D789006B2C58}" type="datetimeFigureOut">
              <a:rPr lang="en-US" smtClean="0"/>
              <a:pPr/>
              <a:t>12/18/2017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3711411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131A16-B614-45A7-B5A5-D789006B2C58}" type="datetimeFigureOut">
              <a:rPr lang="en-US" smtClean="0"/>
              <a:pPr/>
              <a:t>12/18/2017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3916559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467600" cy="838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81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828800"/>
            <a:ext cx="381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400800"/>
            <a:ext cx="1905000" cy="457200"/>
          </a:xfrm>
        </p:spPr>
        <p:txBody>
          <a:bodyPr/>
          <a:lstStyle>
            <a:lvl1pPr>
              <a:defRPr/>
            </a:lvl1pPr>
          </a:lstStyle>
          <a:p>
            <a:fld id="{AE131A16-B614-45A7-B5A5-D789006B2C58}" type="datetimeFigureOut">
              <a:rPr lang="en-US" smtClean="0"/>
              <a:pPr/>
              <a:t>12/18/2017</a:t>
            </a:fld>
            <a:endParaRPr lang="en-US"/>
          </a:p>
        </p:txBody>
      </p:sp>
      <p:sp>
        <p:nvSpPr>
          <p:cNvPr id="6" name="Footer Placeholder 5"/>
          <p:cNvSpPr>
            <a:spLocks noGrp="1"/>
          </p:cNvSpPr>
          <p:nvPr>
            <p:ph type="ftr" sz="quarter" idx="11"/>
          </p:nvPr>
        </p:nvSpPr>
        <p:spPr>
          <a:xfrm>
            <a:off x="3124200" y="64008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400800"/>
            <a:ext cx="1905000" cy="457200"/>
          </a:xfrm>
        </p:spPr>
        <p:txBody>
          <a:bodyPr/>
          <a:lstStyle>
            <a:lvl1pPr>
              <a:defRPr/>
            </a:lvl1pPr>
          </a:lstStyle>
          <a:p>
            <a:fld id="{1AEBD49D-256D-49CD-932D-340D3D5ECF92}" type="slidenum">
              <a:rPr lang="en-US" smtClean="0"/>
              <a:pPr/>
              <a:t>‹#›</a:t>
            </a:fld>
            <a:endParaRPr lang="en-US"/>
          </a:p>
        </p:txBody>
      </p:sp>
    </p:spTree>
    <p:extLst>
      <p:ext uri="{BB962C8B-B14F-4D97-AF65-F5344CB8AC3E}">
        <p14:creationId xmlns:p14="http://schemas.microsoft.com/office/powerpoint/2010/main" val="2869806926"/>
      </p:ext>
    </p:extLst>
  </p:cSld>
  <p:clrMapOvr>
    <a:masterClrMapping/>
  </p:clrMapOvr>
  <p:transition spd="med">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4676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828800"/>
            <a:ext cx="38100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52900"/>
            <a:ext cx="38100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828800"/>
            <a:ext cx="381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400800"/>
            <a:ext cx="1905000" cy="457200"/>
          </a:xfrm>
        </p:spPr>
        <p:txBody>
          <a:bodyPr/>
          <a:lstStyle>
            <a:lvl1pPr>
              <a:defRPr/>
            </a:lvl1pPr>
          </a:lstStyle>
          <a:p>
            <a:fld id="{AE131A16-B614-45A7-B5A5-D789006B2C58}" type="datetimeFigureOut">
              <a:rPr lang="en-US" smtClean="0"/>
              <a:pPr/>
              <a:t>12/18/2017</a:t>
            </a:fld>
            <a:endParaRPr lang="en-US"/>
          </a:p>
        </p:txBody>
      </p:sp>
      <p:sp>
        <p:nvSpPr>
          <p:cNvPr id="7" name="Footer Placeholder 6"/>
          <p:cNvSpPr>
            <a:spLocks noGrp="1"/>
          </p:cNvSpPr>
          <p:nvPr>
            <p:ph type="ftr" sz="quarter" idx="11"/>
          </p:nvPr>
        </p:nvSpPr>
        <p:spPr>
          <a:xfrm>
            <a:off x="3124200" y="64008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400800"/>
            <a:ext cx="1905000" cy="457200"/>
          </a:xfrm>
        </p:spPr>
        <p:txBody>
          <a:bodyPr/>
          <a:lstStyle>
            <a:lvl1pPr>
              <a:defRPr/>
            </a:lvl1pPr>
          </a:lstStyle>
          <a:p>
            <a:fld id="{1AEBD49D-256D-49CD-932D-340D3D5ECF92}" type="slidenum">
              <a:rPr lang="en-US" smtClean="0"/>
              <a:pPr/>
              <a:t>‹#›</a:t>
            </a:fld>
            <a:endParaRPr lang="en-US"/>
          </a:p>
        </p:txBody>
      </p:sp>
    </p:spTree>
    <p:extLst>
      <p:ext uri="{BB962C8B-B14F-4D97-AF65-F5344CB8AC3E}">
        <p14:creationId xmlns:p14="http://schemas.microsoft.com/office/powerpoint/2010/main" val="2192182754"/>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AE131A16-B614-45A7-B5A5-D789006B2C58}" type="datetimeFigureOut">
              <a:rPr lang="en-US" smtClean="0"/>
              <a:pPr/>
              <a:t>12/18/2017</a:t>
            </a:fld>
            <a:endParaRPr lang="en-US"/>
          </a:p>
        </p:txBody>
      </p:sp>
      <p:sp>
        <p:nvSpPr>
          <p:cNvPr id="5" name="Footer Placeholder 4"/>
          <p:cNvSpPr>
            <a:spLocks noGrp="1"/>
          </p:cNvSpPr>
          <p:nvPr>
            <p:ph type="ftr" sz="quarter" idx="11"/>
          </p:nvPr>
        </p:nvSpPr>
        <p:spPr>
          <a:xfrm>
            <a:off x="1972647" y="6108173"/>
            <a:ext cx="5314517" cy="365125"/>
          </a:xfrm>
        </p:spPr>
        <p:txBody>
          <a:bodyPr/>
          <a:lstStyle/>
          <a:p>
            <a:endParaRPr lang="en-US"/>
          </a:p>
        </p:txBody>
      </p:sp>
      <p:sp>
        <p:nvSpPr>
          <p:cNvPr id="6" name="Slide Number Placeholder 5"/>
          <p:cNvSpPr>
            <a:spLocks noGrp="1"/>
          </p:cNvSpPr>
          <p:nvPr>
            <p:ph type="sldNum" sz="quarter" idx="12"/>
          </p:nvPr>
        </p:nvSpPr>
        <p:spPr>
          <a:xfrm>
            <a:off x="8258967" y="6108173"/>
            <a:ext cx="427833" cy="365125"/>
          </a:xfrm>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2405958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pPr/>
              <a:t>12/18/2017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273317" y="6116070"/>
            <a:ext cx="413483" cy="365125"/>
          </a:xfrm>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3508968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E131A16-B614-45A7-B5A5-D789006B2C58}" type="datetimeFigureOut">
              <a:rPr lang="en-US" smtClean="0"/>
              <a:pPr/>
              <a:t>12/18/2017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1750153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E131A16-B614-45A7-B5A5-D789006B2C58}" type="datetimeFigureOut">
              <a:rPr lang="en-US" smtClean="0"/>
              <a:pPr/>
              <a:t>12/18/2017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2982942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E131A16-B614-45A7-B5A5-D789006B2C58}" type="datetimeFigureOut">
              <a:rPr lang="en-US" smtClean="0"/>
              <a:pPr/>
              <a:t>12/18/2017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741958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131A16-B614-45A7-B5A5-D789006B2C58}" type="datetimeFigureOut">
              <a:rPr lang="en-US" smtClean="0"/>
              <a:pPr/>
              <a:t>12/18/2017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2413166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131A16-B614-45A7-B5A5-D789006B2C58}" type="datetimeFigureOut">
              <a:rPr lang="en-US" smtClean="0"/>
              <a:pPr/>
              <a:t>12/18/2017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4016990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131A16-B614-45A7-B5A5-D789006B2C58}" type="datetimeFigureOut">
              <a:rPr lang="en-US" smtClean="0"/>
              <a:pPr/>
              <a:t>12/18/2017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2400624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E131A16-B614-45A7-B5A5-D789006B2C58}" type="datetimeFigureOut">
              <a:rPr lang="en-US" smtClean="0"/>
              <a:pPr/>
              <a:t>12/18/2017</a:t>
            </a:fld>
            <a:endParaRPr lang="en-US"/>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AEBD49D-256D-49CD-932D-340D3D5ECF92}" type="slidenum">
              <a:rPr lang="en-US" smtClean="0"/>
              <a:pPr/>
              <a:t>‹#›</a:t>
            </a:fld>
            <a:endParaRPr lang="en-US"/>
          </a:p>
        </p:txBody>
      </p:sp>
    </p:spTree>
    <p:extLst>
      <p:ext uri="{BB962C8B-B14F-4D97-AF65-F5344CB8AC3E}">
        <p14:creationId xmlns:p14="http://schemas.microsoft.com/office/powerpoint/2010/main" val="14185222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http://www.med.und.nodak.edu/depts/path/powerpoint/blk5/NP1_files/slide0031_image029.wmz" TargetMode="External"/><Relationship Id="rId2" Type="http://schemas.openxmlformats.org/officeDocument/2006/relationships/image" Target="../media/image18.w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www.google.com.sa/imgres?imgurl&amp;imgrefurl=http://www.surgicalnotes.co.uk/node/339&amp;h=0&amp;w=0&amp;sz=1&amp;tbnid=FE8qyPifB_bA7M&amp;tbnh=226&amp;tbnw=223&amp;zoom=1&amp;docid=JcB-lEMKD18WAM&amp;hl=en&amp;ei=l01PUu2oLtH30gX-_oDYCQ&amp;ved=0CAIQsCU" TargetMode="Externa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hyperlink" Target="//upload.wikimedia.org/wikipedia/commons/9/90/Gallbladder_cholesterolosis_micro.jpg"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7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upload.wikimedia.org/wikipedia/commons/0/01/Crohn's_disease_-_colon_-_high_mag.jpg"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6400" y="1142984"/>
            <a:ext cx="6553200" cy="3186122"/>
          </a:xfrm>
        </p:spPr>
        <p:txBody>
          <a:bodyPr>
            <a:noAutofit/>
          </a:bodyPr>
          <a:lstStyle/>
          <a:p>
            <a:pPr algn="ctr"/>
            <a:r>
              <a:rPr lang="en-US" sz="7200" b="1" i="1" dirty="0" smtClean="0">
                <a:solidFill>
                  <a:srgbClr val="002060"/>
                </a:solidFill>
                <a:effectLst>
                  <a:outerShdw blurRad="38100" dist="38100" dir="2700000" algn="tl">
                    <a:srgbClr val="000000">
                      <a:alpha val="43137"/>
                    </a:srgbClr>
                  </a:outerShdw>
                </a:effectLst>
              </a:rPr>
              <a:t>GIT</a:t>
            </a:r>
            <a:r>
              <a:rPr lang="en-US" sz="6600" b="1" i="1" dirty="0" smtClean="0">
                <a:solidFill>
                  <a:srgbClr val="002060"/>
                </a:solidFill>
                <a:effectLst>
                  <a:outerShdw blurRad="38100" dist="38100" dir="2700000" algn="tl">
                    <a:srgbClr val="000000">
                      <a:alpha val="43137"/>
                    </a:srgbClr>
                  </a:outerShdw>
                </a:effectLst>
              </a:rPr>
              <a:t> BLOCK</a:t>
            </a:r>
            <a:r>
              <a:rPr lang="en-US" sz="4000" i="1" dirty="0" smtClean="0">
                <a:solidFill>
                  <a:schemeClr val="accent2">
                    <a:lumMod val="60000"/>
                    <a:lumOff val="40000"/>
                  </a:schemeClr>
                </a:solidFill>
              </a:rPr>
              <a:t/>
            </a:r>
            <a:br>
              <a:rPr lang="en-US" sz="4000" i="1" dirty="0" smtClean="0">
                <a:solidFill>
                  <a:schemeClr val="accent2">
                    <a:lumMod val="60000"/>
                    <a:lumOff val="40000"/>
                  </a:schemeClr>
                </a:solidFill>
              </a:rPr>
            </a:br>
            <a:r>
              <a:rPr lang="en-US" sz="4000" i="1" dirty="0" smtClean="0">
                <a:solidFill>
                  <a:schemeClr val="accent2">
                    <a:lumMod val="60000"/>
                    <a:lumOff val="40000"/>
                  </a:schemeClr>
                </a:solidFill>
              </a:rPr>
              <a:t/>
            </a:r>
            <a:br>
              <a:rPr lang="en-US" sz="4000" i="1" dirty="0" smtClean="0">
                <a:solidFill>
                  <a:schemeClr val="accent2">
                    <a:lumMod val="60000"/>
                    <a:lumOff val="40000"/>
                  </a:schemeClr>
                </a:solidFill>
              </a:rPr>
            </a:br>
            <a:r>
              <a:rPr lang="en-US" sz="4000" b="1" i="1" dirty="0" smtClean="0">
                <a:solidFill>
                  <a:schemeClr val="accent2">
                    <a:lumMod val="60000"/>
                    <a:lumOff val="40000"/>
                  </a:schemeClr>
                </a:solidFill>
                <a:effectLst>
                  <a:outerShdw blurRad="38100" dist="38100" dir="2700000" algn="tl">
                    <a:srgbClr val="000000">
                      <a:alpha val="43137"/>
                    </a:srgbClr>
                  </a:outerShdw>
                </a:effectLst>
              </a:rPr>
              <a:t> </a:t>
            </a:r>
            <a:r>
              <a:rPr lang="en-US" sz="4000" b="1" i="1" dirty="0" smtClean="0">
                <a:solidFill>
                  <a:schemeClr val="tx1">
                    <a:lumMod val="95000"/>
                  </a:schemeClr>
                </a:solidFill>
                <a:effectLst>
                  <a:outerShdw blurRad="38100" dist="38100" dir="2700000" algn="tl">
                    <a:srgbClr val="000000">
                      <a:alpha val="43137"/>
                    </a:srgbClr>
                  </a:outerShdw>
                </a:effectLst>
              </a:rPr>
              <a:t>PATHOLOGY  PRACTICAL</a:t>
            </a:r>
            <a:endParaRPr lang="en-US" b="1" i="1" dirty="0">
              <a:solidFill>
                <a:schemeClr val="tx1">
                  <a:lumMod val="95000"/>
                </a:schemeClr>
              </a:solidFill>
              <a:effectLst>
                <a:outerShdw blurRad="38100" dist="38100" dir="2700000" algn="tl">
                  <a:srgbClr val="000000">
                    <a:alpha val="43137"/>
                  </a:srgbClr>
                </a:outerShdw>
              </a:effectLst>
            </a:endParaRPr>
          </a:p>
        </p:txBody>
      </p:sp>
      <p:sp>
        <p:nvSpPr>
          <p:cNvPr id="8" name="TextBox 7"/>
          <p:cNvSpPr txBox="1"/>
          <p:nvPr/>
        </p:nvSpPr>
        <p:spPr>
          <a:xfrm>
            <a:off x="3563888" y="5954940"/>
            <a:ext cx="1693902"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1010C6"/>
                </a:solidFill>
              </a:rPr>
              <a:t>Prepared by:</a:t>
            </a:r>
            <a:endParaRPr lang="en-US" dirty="0">
              <a:solidFill>
                <a:srgbClr val="1010C6"/>
              </a:solidFill>
            </a:endParaRPr>
          </a:p>
        </p:txBody>
      </p:sp>
      <p:sp>
        <p:nvSpPr>
          <p:cNvPr id="9" name="TextBox 8"/>
          <p:cNvSpPr txBox="1"/>
          <p:nvPr/>
        </p:nvSpPr>
        <p:spPr>
          <a:xfrm>
            <a:off x="5164088" y="5714672"/>
            <a:ext cx="1872208"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050" b="1" i="1" dirty="0" smtClean="0">
                <a:solidFill>
                  <a:srgbClr val="1010C6"/>
                </a:solidFill>
              </a:rPr>
              <a:t>Prof.  Ammar Al Rikabi</a:t>
            </a:r>
          </a:p>
          <a:p>
            <a:pPr marL="171450" indent="-171450">
              <a:buFont typeface="Arial" panose="020B0604020202020204" pitchFamily="34" charset="0"/>
              <a:buChar char="•"/>
            </a:pPr>
            <a:r>
              <a:rPr lang="en-US" sz="1050" b="1" i="1" dirty="0" smtClean="0">
                <a:solidFill>
                  <a:srgbClr val="1010C6"/>
                </a:solidFill>
              </a:rPr>
              <a:t>Dr. Sayed Al Esawy</a:t>
            </a:r>
          </a:p>
          <a:p>
            <a:pPr marL="171450" indent="-171450">
              <a:buFont typeface="Arial" panose="020B0604020202020204" pitchFamily="34" charset="0"/>
              <a:buChar char="•"/>
            </a:pPr>
            <a:r>
              <a:rPr lang="en-US" sz="1050" b="1" i="1" dirty="0" smtClean="0">
                <a:solidFill>
                  <a:srgbClr val="1010C6"/>
                </a:solidFill>
              </a:rPr>
              <a:t>Dr. Marie Mukhashin</a:t>
            </a:r>
          </a:p>
          <a:p>
            <a:pPr marL="171450" indent="-171450">
              <a:buFont typeface="Arial" panose="020B0604020202020204" pitchFamily="34" charset="0"/>
              <a:buChar char="•"/>
            </a:pPr>
            <a:r>
              <a:rPr lang="en-US" sz="1050" b="1" i="1" dirty="0" smtClean="0">
                <a:solidFill>
                  <a:srgbClr val="1010C6"/>
                </a:solidFill>
              </a:rPr>
              <a:t>Dr. Shaesta Zaidi</a:t>
            </a:r>
          </a:p>
        </p:txBody>
      </p:sp>
      <p:sp>
        <p:nvSpPr>
          <p:cNvPr id="10" name="Rectangle 9"/>
          <p:cNvSpPr/>
          <p:nvPr/>
        </p:nvSpPr>
        <p:spPr>
          <a:xfrm>
            <a:off x="5076056" y="6551766"/>
            <a:ext cx="3888432" cy="27699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i="1" dirty="0">
                <a:solidFill>
                  <a:srgbClr val="1010C6"/>
                </a:solidFill>
              </a:rPr>
              <a:t>Head of Pathology Department: Dr. Abdulmalik Al Sheikh</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6434" name="Picture 2" descr="http://library.med.utah.edu/WebPath/jpeg4/GI062.jpg"/>
          <p:cNvPicPr>
            <a:picLocks noChangeAspect="1" noChangeArrowheads="1"/>
          </p:cNvPicPr>
          <p:nvPr/>
        </p:nvPicPr>
        <p:blipFill>
          <a:blip r:embed="rId2" cstate="print"/>
          <a:srcRect/>
          <a:stretch>
            <a:fillRect/>
          </a:stretch>
        </p:blipFill>
        <p:spPr bwMode="auto">
          <a:xfrm>
            <a:off x="1115617" y="917486"/>
            <a:ext cx="6729812" cy="4213461"/>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1187624" y="5336048"/>
            <a:ext cx="6480720" cy="1323439"/>
          </a:xfrm>
          <a:prstGeom prst="rect">
            <a:avLst/>
          </a:prstGeom>
        </p:spPr>
        <p:txBody>
          <a:bodyPr wrap="square">
            <a:spAutoFit/>
          </a:bodyPr>
          <a:lstStyle/>
          <a:p>
            <a:pPr algn="ctr"/>
            <a:r>
              <a:rPr lang="en-US" sz="2000" b="1" i="1" dirty="0" smtClean="0"/>
              <a:t>At high magnification the granulomatous nature of the inflammation of Crohn's disease is demonstrated here with epithelioid cells, giant cells, and many lymphocytes. Special stains for organisms are negative.</a:t>
            </a:r>
            <a:endParaRPr lang="en-US" sz="2000" b="1" i="1" dirty="0"/>
          </a:p>
        </p:txBody>
      </p:sp>
      <p:sp>
        <p:nvSpPr>
          <p:cNvPr id="5" name="Rounded Rectangle 4"/>
          <p:cNvSpPr/>
          <p:nvPr/>
        </p:nvSpPr>
        <p:spPr>
          <a:xfrm>
            <a:off x="2195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Crohn’s Disease- HPF</a:t>
            </a:r>
            <a:endParaRPr lang="en-US" sz="2800" b="1" i="1" dirty="0">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2895600"/>
            <a:ext cx="6172200" cy="1096888"/>
          </a:xfrm>
        </p:spPr>
        <p:txBody>
          <a:bodyPr>
            <a:normAutofit/>
          </a:bodyPr>
          <a:lstStyle/>
          <a:p>
            <a:pPr algn="ctr"/>
            <a:r>
              <a:rPr lang="en-US" b="1" i="1" dirty="0" smtClean="0">
                <a:solidFill>
                  <a:schemeClr val="bg2">
                    <a:lumMod val="25000"/>
                  </a:schemeClr>
                </a:solidFill>
                <a:effectLst>
                  <a:outerShdw blurRad="38100" dist="38100" dir="2700000" algn="tl">
                    <a:srgbClr val="000000">
                      <a:alpha val="43137"/>
                    </a:srgbClr>
                  </a:outerShdw>
                </a:effectLst>
              </a:rPr>
              <a:t> Ulcerative colitis</a:t>
            </a:r>
            <a:endParaRPr lang="en-US" b="1" i="1" dirty="0">
              <a:solidFill>
                <a:schemeClr val="bg2">
                  <a:lumMod val="25000"/>
                </a:schemeClr>
              </a:solidFill>
              <a:effectLst>
                <a:outerShdw blurRad="38100" dist="38100" dir="2700000" algn="tl">
                  <a:srgbClr val="000000">
                    <a:alpha val="43137"/>
                  </a:srgbClr>
                </a:outerShdw>
              </a:effectLst>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37807938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87624" y="5541039"/>
            <a:ext cx="6696744" cy="1323439"/>
          </a:xfrm>
          <a:prstGeom prst="rect">
            <a:avLst/>
          </a:prstGeom>
        </p:spPr>
        <p:txBody>
          <a:bodyPr wrap="square">
            <a:spAutoFit/>
          </a:bodyPr>
          <a:lstStyle/>
          <a:p>
            <a:pPr algn="ctr"/>
            <a:r>
              <a:rPr lang="en-US" sz="2000" b="1" i="1" dirty="0" smtClean="0"/>
              <a:t>The most intense inflammation begins at the sigmoid colon (Right) and extends upward and around to the ascending colon. At the lower left is the ileocecal valve with a portion of terminal ileum that is not involved. </a:t>
            </a:r>
            <a:endParaRPr lang="en-US" sz="2000" b="1" i="1" dirty="0"/>
          </a:p>
        </p:txBody>
      </p:sp>
      <p:pic>
        <p:nvPicPr>
          <p:cNvPr id="141314" name="Picture 2" descr="http://library.med.utah.edu/WebPath/jpeg4/GI071.jpg"/>
          <p:cNvPicPr>
            <a:picLocks noChangeAspect="1" noChangeArrowheads="1"/>
          </p:cNvPicPr>
          <p:nvPr/>
        </p:nvPicPr>
        <p:blipFill>
          <a:blip r:embed="rId3" cstate="print"/>
          <a:srcRect/>
          <a:stretch>
            <a:fillRect/>
          </a:stretch>
        </p:blipFill>
        <p:spPr bwMode="auto">
          <a:xfrm>
            <a:off x="1691680" y="836713"/>
            <a:ext cx="5832648" cy="4680520"/>
          </a:xfrm>
          <a:prstGeom prst="rect">
            <a:avLst/>
          </a:prstGeom>
          <a:noFill/>
        </p:spPr>
      </p:pic>
      <p:sp>
        <p:nvSpPr>
          <p:cNvPr id="5" name="Rounded Rectangle 4"/>
          <p:cNvSpPr/>
          <p:nvPr/>
        </p:nvSpPr>
        <p:spPr>
          <a:xfrm>
            <a:off x="1619672" y="188640"/>
            <a:ext cx="5904656"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Chronic Ulcerative Colitis - Gross</a:t>
            </a:r>
            <a:endParaRPr lang="en-US" sz="28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16689232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0" name="Picture 2" descr="http://library.med.utah.edu/WebPath/jpeg4/GI070.jpg"/>
          <p:cNvPicPr>
            <a:picLocks noChangeAspect="1" noChangeArrowheads="1"/>
          </p:cNvPicPr>
          <p:nvPr/>
        </p:nvPicPr>
        <p:blipFill>
          <a:blip r:embed="rId2" cstate="print"/>
          <a:srcRect/>
          <a:stretch>
            <a:fillRect/>
          </a:stretch>
        </p:blipFill>
        <p:spPr bwMode="auto">
          <a:xfrm>
            <a:off x="1403648" y="1052736"/>
            <a:ext cx="6192688" cy="4176464"/>
          </a:xfrm>
          <a:prstGeom prst="rect">
            <a:avLst/>
          </a:prstGeom>
          <a:noFill/>
        </p:spPr>
      </p:pic>
      <p:sp>
        <p:nvSpPr>
          <p:cNvPr id="3" name="Rectangle 2"/>
          <p:cNvSpPr/>
          <p:nvPr/>
        </p:nvSpPr>
        <p:spPr>
          <a:xfrm>
            <a:off x="1331640" y="5373216"/>
            <a:ext cx="6336704" cy="1015663"/>
          </a:xfrm>
          <a:prstGeom prst="rect">
            <a:avLst/>
          </a:prstGeom>
        </p:spPr>
        <p:txBody>
          <a:bodyPr wrap="square">
            <a:spAutoFit/>
          </a:bodyPr>
          <a:lstStyle/>
          <a:p>
            <a:pPr algn="ctr"/>
            <a:r>
              <a:rPr lang="en-US" sz="2000" b="1" i="1" dirty="0" smtClean="0"/>
              <a:t>Pseudopolyps</a:t>
            </a:r>
            <a:r>
              <a:rPr lang="en-US" sz="2000" dirty="0" smtClean="0"/>
              <a:t> </a:t>
            </a:r>
            <a:r>
              <a:rPr lang="en-US" sz="2000" b="1" i="1" dirty="0" smtClean="0"/>
              <a:t>are seen here in a case of severe ulcerative colitis. The remaining mucosa has been ulcerated away and is hyperemic.</a:t>
            </a:r>
            <a:endParaRPr lang="en-US" sz="2000" b="1" i="1" dirty="0"/>
          </a:p>
        </p:txBody>
      </p:sp>
      <p:sp>
        <p:nvSpPr>
          <p:cNvPr id="4" name="Rounded Rectangle 3"/>
          <p:cNvSpPr/>
          <p:nvPr/>
        </p:nvSpPr>
        <p:spPr>
          <a:xfrm>
            <a:off x="2195736" y="260648"/>
            <a:ext cx="439248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Pseudopolyps</a:t>
            </a:r>
            <a:r>
              <a:rPr lang="en-US" sz="2800" dirty="0" smtClean="0"/>
              <a:t> </a:t>
            </a:r>
            <a:r>
              <a:rPr lang="en-US" sz="2800" b="1" i="1" dirty="0" smtClean="0"/>
              <a:t>- Gross</a:t>
            </a:r>
            <a:endParaRPr lang="en-US" sz="2800" b="1" i="1" dirty="0"/>
          </a:p>
        </p:txBody>
      </p:sp>
      <p:sp>
        <p:nvSpPr>
          <p:cNvPr id="5" name="TextBox 4"/>
          <p:cNvSpPr txBox="1"/>
          <p:nvPr/>
        </p:nvSpPr>
        <p:spPr>
          <a:xfrm>
            <a:off x="0" y="6627192"/>
            <a:ext cx="14478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73412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1"/>
          <p:cNvPicPr>
            <a:picLocks noChangeAspect="1"/>
          </p:cNvPicPr>
          <p:nvPr/>
        </p:nvPicPr>
        <p:blipFill>
          <a:blip r:embed="rId3" cstate="print"/>
          <a:srcRect/>
          <a:stretch>
            <a:fillRect/>
          </a:stretch>
        </p:blipFill>
        <p:spPr bwMode="auto">
          <a:xfrm rot="5400000">
            <a:off x="2339752" y="-171400"/>
            <a:ext cx="4320480" cy="6624737"/>
          </a:xfrm>
          <a:prstGeom prst="rect">
            <a:avLst/>
          </a:prstGeom>
          <a:noFill/>
          <a:ln w="9525">
            <a:noFill/>
            <a:miter lim="800000"/>
            <a:headEnd/>
            <a:tailEnd/>
          </a:ln>
        </p:spPr>
      </p:pic>
      <p:sp>
        <p:nvSpPr>
          <p:cNvPr id="3" name="Rectangle 2"/>
          <p:cNvSpPr/>
          <p:nvPr/>
        </p:nvSpPr>
        <p:spPr>
          <a:xfrm>
            <a:off x="1259632" y="5457998"/>
            <a:ext cx="6264696" cy="1015663"/>
          </a:xfrm>
          <a:prstGeom prst="rect">
            <a:avLst/>
          </a:prstGeom>
        </p:spPr>
        <p:txBody>
          <a:bodyPr wrap="square">
            <a:spAutoFit/>
          </a:bodyPr>
          <a:lstStyle/>
          <a:p>
            <a:pPr algn="ctr">
              <a:spcBef>
                <a:spcPct val="0"/>
              </a:spcBef>
            </a:pPr>
            <a:r>
              <a:rPr lang="en-US" sz="2000" b="1" i="1" dirty="0" smtClean="0"/>
              <a:t>The picture shows pseudo polyps formation . </a:t>
            </a:r>
          </a:p>
          <a:p>
            <a:pPr algn="ctr">
              <a:spcBef>
                <a:spcPct val="0"/>
              </a:spcBef>
            </a:pPr>
            <a:r>
              <a:rPr lang="en-US" sz="2000" b="1" i="1" dirty="0" smtClean="0"/>
              <a:t>Toxic mega colon, glandular dysplasia and adenocarcinoma are the main complications .</a:t>
            </a:r>
          </a:p>
        </p:txBody>
      </p:sp>
      <p:sp>
        <p:nvSpPr>
          <p:cNvPr id="4" name="Rounded Rectangle 3"/>
          <p:cNvSpPr/>
          <p:nvPr/>
        </p:nvSpPr>
        <p:spPr>
          <a:xfrm>
            <a:off x="2195736" y="260648"/>
            <a:ext cx="439248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Pseudopolyps</a:t>
            </a:r>
            <a:r>
              <a:rPr lang="en-US" sz="2800" dirty="0" smtClean="0"/>
              <a:t> </a:t>
            </a:r>
            <a:r>
              <a:rPr lang="en-US" sz="2800" b="1" i="1" dirty="0" smtClean="0"/>
              <a:t>- Gross</a:t>
            </a:r>
            <a:endParaRPr lang="en-US" sz="2800" b="1" i="1" dirty="0"/>
          </a:p>
        </p:txBody>
      </p:sp>
      <p:sp>
        <p:nvSpPr>
          <p:cNvPr id="5" name="TextBox 4"/>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37054408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4" name="Picture 2" descr="http://library.med.utah.edu/WebPath/jpeg4/GI073.jpg"/>
          <p:cNvPicPr>
            <a:picLocks noChangeAspect="1" noChangeArrowheads="1"/>
          </p:cNvPicPr>
          <p:nvPr/>
        </p:nvPicPr>
        <p:blipFill>
          <a:blip r:embed="rId2" cstate="print"/>
          <a:srcRect/>
          <a:stretch>
            <a:fillRect/>
          </a:stretch>
        </p:blipFill>
        <p:spPr bwMode="auto">
          <a:xfrm>
            <a:off x="1222861" y="1124744"/>
            <a:ext cx="6445483" cy="4176464"/>
          </a:xfrm>
          <a:prstGeom prst="rect">
            <a:avLst/>
          </a:prstGeom>
          <a:noFill/>
          <a:ln>
            <a:solidFill>
              <a:schemeClr val="tx1"/>
            </a:solidFill>
          </a:ln>
        </p:spPr>
      </p:pic>
      <p:sp>
        <p:nvSpPr>
          <p:cNvPr id="4" name="Rectangle 3"/>
          <p:cNvSpPr/>
          <p:nvPr/>
        </p:nvSpPr>
        <p:spPr>
          <a:xfrm>
            <a:off x="1259632" y="5397023"/>
            <a:ext cx="6408712" cy="1015663"/>
          </a:xfrm>
          <a:prstGeom prst="rect">
            <a:avLst/>
          </a:prstGeom>
        </p:spPr>
        <p:txBody>
          <a:bodyPr wrap="square">
            <a:spAutoFit/>
          </a:bodyPr>
          <a:lstStyle/>
          <a:p>
            <a:pPr algn="ctr"/>
            <a:r>
              <a:rPr lang="en-US" sz="2000" b="1" i="1" dirty="0" smtClean="0"/>
              <a:t>Microscopically, the inflammation of ulcerative colitis is confined primarily to the mucosa. Here, the mucosa is eroded by an ulcer that undermines surrounding mucosa.</a:t>
            </a:r>
            <a:endParaRPr lang="en-US" sz="2000" b="1" i="1" dirty="0"/>
          </a:p>
        </p:txBody>
      </p:sp>
      <p:sp>
        <p:nvSpPr>
          <p:cNvPr id="5" name="Rounded Rectangle 4"/>
          <p:cNvSpPr/>
          <p:nvPr/>
        </p:nvSpPr>
        <p:spPr>
          <a:xfrm>
            <a:off x="1547664" y="332656"/>
            <a:ext cx="583264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Chronic Ulcerative Colitis - LPF</a:t>
            </a:r>
            <a:endParaRPr lang="en-US" sz="2800" b="1" i="1" dirty="0"/>
          </a:p>
        </p:txBody>
      </p:sp>
      <p:sp>
        <p:nvSpPr>
          <p:cNvPr id="6" name="TextBox 5"/>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135132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http://library.med.utah.edu/WebPath/jpeg4/GI184.jpg"/>
          <p:cNvPicPr>
            <a:picLocks noChangeAspect="1" noChangeArrowheads="1"/>
          </p:cNvPicPr>
          <p:nvPr/>
        </p:nvPicPr>
        <p:blipFill>
          <a:blip r:embed="rId3" cstate="print"/>
          <a:srcRect/>
          <a:stretch>
            <a:fillRect/>
          </a:stretch>
        </p:blipFill>
        <p:spPr bwMode="auto">
          <a:xfrm>
            <a:off x="1043608" y="836712"/>
            <a:ext cx="6768752" cy="4289901"/>
          </a:xfrm>
          <a:prstGeom prst="rect">
            <a:avLst/>
          </a:prstGeom>
          <a:noFill/>
          <a:ln>
            <a:solidFill>
              <a:schemeClr val="tx1"/>
            </a:solidFill>
          </a:ln>
        </p:spPr>
      </p:pic>
      <p:sp>
        <p:nvSpPr>
          <p:cNvPr id="6" name="Rectangle 5"/>
          <p:cNvSpPr/>
          <p:nvPr/>
        </p:nvSpPr>
        <p:spPr>
          <a:xfrm>
            <a:off x="755576" y="5192032"/>
            <a:ext cx="7344816" cy="1631216"/>
          </a:xfrm>
          <a:prstGeom prst="rect">
            <a:avLst/>
          </a:prstGeom>
        </p:spPr>
        <p:txBody>
          <a:bodyPr wrap="square">
            <a:spAutoFit/>
          </a:bodyPr>
          <a:lstStyle/>
          <a:p>
            <a:pPr algn="ctr"/>
            <a:r>
              <a:rPr lang="en-US" sz="2000" b="1" i="1" dirty="0" smtClean="0"/>
              <a:t>The colonic mucosa of active ulcerative colitis shows "crypt abscesses" in which a neutrophilic exudate is found in glandular lumens. The submucosa shows intense inflammation. The glands demonstrate loss of goblet cells and hyperchromatic nuclei with inflammatory atypia.</a:t>
            </a:r>
            <a:endParaRPr lang="en-US" sz="2000" b="1" i="1" dirty="0"/>
          </a:p>
        </p:txBody>
      </p:sp>
      <p:sp>
        <p:nvSpPr>
          <p:cNvPr id="7" name="Rounded Rectangle 6"/>
          <p:cNvSpPr/>
          <p:nvPr/>
        </p:nvSpPr>
        <p:spPr>
          <a:xfrm>
            <a:off x="914400" y="188640"/>
            <a:ext cx="7162800"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Ulcerative Colitis with Crypt Abscesses - MPF</a:t>
            </a:r>
            <a:endParaRPr lang="en-US" sz="2800" b="1" i="1" dirty="0"/>
          </a:p>
        </p:txBody>
      </p:sp>
      <p:sp>
        <p:nvSpPr>
          <p:cNvPr id="5" name="TextBox 4"/>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321068739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47664" y="332656"/>
            <a:ext cx="583264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Chronic Ulcerative Colitis - HPF</a:t>
            </a:r>
            <a:endParaRPr lang="en-US" sz="2800" b="1" i="1" dirty="0"/>
          </a:p>
        </p:txBody>
      </p:sp>
      <p:pic>
        <p:nvPicPr>
          <p:cNvPr id="331778" name="Picture 2" descr="http://library.med.utah.edu/WebPath/jpeg4/GI074.jpg"/>
          <p:cNvPicPr>
            <a:picLocks noChangeAspect="1" noChangeArrowheads="1"/>
          </p:cNvPicPr>
          <p:nvPr/>
        </p:nvPicPr>
        <p:blipFill>
          <a:blip r:embed="rId2" cstate="print"/>
          <a:srcRect/>
          <a:stretch>
            <a:fillRect/>
          </a:stretch>
        </p:blipFill>
        <p:spPr bwMode="auto">
          <a:xfrm>
            <a:off x="1259632" y="980728"/>
            <a:ext cx="6600800" cy="4176464"/>
          </a:xfrm>
          <a:prstGeom prst="rect">
            <a:avLst/>
          </a:prstGeom>
          <a:noFill/>
          <a:ln>
            <a:solidFill>
              <a:schemeClr val="tx1"/>
            </a:solidFill>
          </a:ln>
        </p:spPr>
      </p:pic>
      <p:sp>
        <p:nvSpPr>
          <p:cNvPr id="4" name="Rectangle 3"/>
          <p:cNvSpPr/>
          <p:nvPr/>
        </p:nvSpPr>
        <p:spPr>
          <a:xfrm>
            <a:off x="1187624" y="5229200"/>
            <a:ext cx="6768752" cy="1323439"/>
          </a:xfrm>
          <a:prstGeom prst="rect">
            <a:avLst/>
          </a:prstGeom>
        </p:spPr>
        <p:txBody>
          <a:bodyPr wrap="square">
            <a:spAutoFit/>
          </a:bodyPr>
          <a:lstStyle/>
          <a:p>
            <a:pPr algn="ctr"/>
            <a:r>
              <a:rPr lang="en-US" sz="2000" b="1" i="1" dirty="0" smtClean="0"/>
              <a:t>At higher magnification, the intense inflammation of the mucosa is seen. The colonic mucosal epithelium demonstrates loss of goblet cells. An exudate is present over the surface. Both acute and chronic inflammatory cells are present</a:t>
            </a:r>
            <a:endParaRPr lang="en-US" sz="20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2333077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http://library.med.utah.edu/WebPath/jpeg4/GI183.jpg"/>
          <p:cNvPicPr>
            <a:picLocks noChangeAspect="1" noChangeArrowheads="1"/>
          </p:cNvPicPr>
          <p:nvPr/>
        </p:nvPicPr>
        <p:blipFill>
          <a:blip r:embed="rId3" cstate="print"/>
          <a:srcRect/>
          <a:stretch>
            <a:fillRect/>
          </a:stretch>
        </p:blipFill>
        <p:spPr bwMode="auto">
          <a:xfrm>
            <a:off x="1043608" y="836712"/>
            <a:ext cx="6840760" cy="4520927"/>
          </a:xfrm>
          <a:prstGeom prst="rect">
            <a:avLst/>
          </a:prstGeom>
          <a:noFill/>
        </p:spPr>
      </p:pic>
      <p:sp>
        <p:nvSpPr>
          <p:cNvPr id="5" name="Rounded Rectangle 4"/>
          <p:cNvSpPr/>
          <p:nvPr/>
        </p:nvSpPr>
        <p:spPr>
          <a:xfrm>
            <a:off x="971600" y="188640"/>
            <a:ext cx="691276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Ulcerative Colitis with Crypt Abscesses - HPF</a:t>
            </a:r>
            <a:endParaRPr lang="en-US" sz="2800" b="1" i="1" dirty="0"/>
          </a:p>
        </p:txBody>
      </p:sp>
      <p:sp>
        <p:nvSpPr>
          <p:cNvPr id="6" name="Rectangle 5"/>
          <p:cNvSpPr/>
          <p:nvPr/>
        </p:nvSpPr>
        <p:spPr>
          <a:xfrm>
            <a:off x="971600" y="5445224"/>
            <a:ext cx="7181800" cy="1015663"/>
          </a:xfrm>
          <a:prstGeom prst="rect">
            <a:avLst/>
          </a:prstGeom>
        </p:spPr>
        <p:txBody>
          <a:bodyPr wrap="square">
            <a:spAutoFit/>
          </a:bodyPr>
          <a:lstStyle/>
          <a:p>
            <a:pPr algn="ctr"/>
            <a:r>
              <a:rPr lang="en-US" sz="2000" b="1" i="1" dirty="0" smtClean="0"/>
              <a:t>Crypt abscesses are a histologic finding more typical with ulcerative colitis. Unfortunately, not all cases of inflammatory bowel disease can be classified completely in all patients</a:t>
            </a:r>
            <a:endParaRPr lang="en-US" sz="2000" b="1" i="1" dirty="0"/>
          </a:p>
        </p:txBody>
      </p:sp>
      <p:cxnSp>
        <p:nvCxnSpPr>
          <p:cNvPr id="8" name="Straight Arrow Connector 7"/>
          <p:cNvCxnSpPr/>
          <p:nvPr/>
        </p:nvCxnSpPr>
        <p:spPr>
          <a:xfrm flipH="1">
            <a:off x="4067944" y="2060848"/>
            <a:ext cx="288032" cy="1368152"/>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355976" y="2060848"/>
            <a:ext cx="720080" cy="79208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355976" y="1700808"/>
            <a:ext cx="1368152" cy="36004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2" name="TextBox 11"/>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222141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http://library.med.utah.edu/WebPath/jpeg4/GI077.jpg"/>
          <p:cNvPicPr>
            <a:picLocks noChangeAspect="1" noChangeArrowheads="1"/>
          </p:cNvPicPr>
          <p:nvPr/>
        </p:nvPicPr>
        <p:blipFill>
          <a:blip r:embed="rId3" cstate="print"/>
          <a:srcRect/>
          <a:stretch>
            <a:fillRect/>
          </a:stretch>
        </p:blipFill>
        <p:spPr bwMode="auto">
          <a:xfrm>
            <a:off x="1043608" y="908720"/>
            <a:ext cx="6912768" cy="4304904"/>
          </a:xfrm>
          <a:prstGeom prst="rect">
            <a:avLst/>
          </a:prstGeom>
          <a:noFill/>
          <a:ln>
            <a:solidFill>
              <a:schemeClr val="tx1"/>
            </a:solidFill>
          </a:ln>
        </p:spPr>
      </p:pic>
      <p:sp>
        <p:nvSpPr>
          <p:cNvPr id="7" name="Rectangle 6"/>
          <p:cNvSpPr/>
          <p:nvPr/>
        </p:nvSpPr>
        <p:spPr>
          <a:xfrm>
            <a:off x="990600" y="5229200"/>
            <a:ext cx="7010400" cy="1323439"/>
          </a:xfrm>
          <a:prstGeom prst="rect">
            <a:avLst/>
          </a:prstGeom>
        </p:spPr>
        <p:txBody>
          <a:bodyPr wrap="square">
            <a:spAutoFit/>
          </a:bodyPr>
          <a:lstStyle/>
          <a:p>
            <a:pPr algn="ctr"/>
            <a:r>
              <a:rPr lang="en-US" sz="2000" b="1" i="1" dirty="0" smtClean="0"/>
              <a:t>Over time, there is a risk for adenocarcinoma with ulcerative colitis. Here, more normal glands are seen at the left, but the glands at the right demonstrate dysplasia, the first indication that there is a move towards neoplasia.</a:t>
            </a:r>
            <a:endParaRPr lang="en-US" sz="2000" b="1" i="1" dirty="0"/>
          </a:p>
        </p:txBody>
      </p:sp>
      <p:sp>
        <p:nvSpPr>
          <p:cNvPr id="8" name="Rounded Rectangle 7"/>
          <p:cNvSpPr/>
          <p:nvPr/>
        </p:nvSpPr>
        <p:spPr>
          <a:xfrm>
            <a:off x="838200" y="188640"/>
            <a:ext cx="7391400"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Chronic Ulcerative Colitis with Dysplasia- MPF</a:t>
            </a:r>
            <a:endParaRPr lang="en-US" sz="28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274089504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
        <p:nvSpPr>
          <p:cNvPr id="7" name="Rectangle 6"/>
          <p:cNvSpPr/>
          <p:nvPr/>
        </p:nvSpPr>
        <p:spPr>
          <a:xfrm>
            <a:off x="1905000" y="2667000"/>
            <a:ext cx="6427038" cy="2150978"/>
          </a:xfrm>
          <a:prstGeom prst="rect">
            <a:avLst/>
          </a:prstGeom>
          <a:noFill/>
        </p:spPr>
        <p:txBody>
          <a:bodyPr wrap="square" lIns="91440" tIns="45720" rIns="91440" bIns="45720">
            <a:spAutoFit/>
          </a:bodyPr>
          <a:lstStyle/>
          <a:p>
            <a:pPr algn="ctr"/>
            <a:r>
              <a:rPr lang="en-US" sz="6600" b="1" i="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bg2">
                    <a:lumMod val="25000"/>
                  </a:schemeClr>
                </a:solidFill>
                <a:effectLst>
                  <a:outerShdw blurRad="41275" dist="12700" dir="12000000" algn="tl" rotWithShape="0">
                    <a:srgbClr val="000000">
                      <a:alpha val="40000"/>
                    </a:srgbClr>
                  </a:outerShdw>
                </a:effectLst>
              </a:rPr>
              <a:t>LARGE INTESTINE</a:t>
            </a:r>
            <a:endParaRPr lang="en-US" sz="66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bg2">
                  <a:lumMod val="25000"/>
                </a:schemeClr>
              </a:solidFill>
              <a:effectLst>
                <a:outerShdw blurRad="41275" dist="12700" dir="120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209800" y="2743200"/>
            <a:ext cx="6172200" cy="1528936"/>
          </a:xfrm>
        </p:spPr>
        <p:txBody>
          <a:bodyPr>
            <a:normAutofit fontScale="90000"/>
          </a:bodyPr>
          <a:lstStyle/>
          <a:p>
            <a:pPr algn="ctr"/>
            <a:r>
              <a:rPr lang="en-US" b="1" i="1" dirty="0" smtClean="0">
                <a:solidFill>
                  <a:srgbClr val="0B0B8F"/>
                </a:solidFill>
                <a:effectLst>
                  <a:outerShdw blurRad="38100" dist="38100" dir="2700000" algn="tl">
                    <a:srgbClr val="000000">
                      <a:alpha val="43137"/>
                    </a:srgbClr>
                  </a:outerShdw>
                </a:effectLst>
              </a:rPr>
              <a:t>Adenomatous polyps of rectum / colon</a:t>
            </a:r>
            <a:endParaRPr lang="en-US" b="1" i="1" dirty="0">
              <a:solidFill>
                <a:srgbClr val="0B0B8F"/>
              </a:solidFill>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5634" name="Picture 2" descr="http://library.med.utah.edu/WebPath/jpeg4/GI114.jpg"/>
          <p:cNvPicPr>
            <a:picLocks noChangeAspect="1" noChangeArrowheads="1"/>
          </p:cNvPicPr>
          <p:nvPr/>
        </p:nvPicPr>
        <p:blipFill>
          <a:blip r:embed="rId2" cstate="print"/>
          <a:srcRect/>
          <a:stretch>
            <a:fillRect/>
          </a:stretch>
        </p:blipFill>
        <p:spPr bwMode="auto">
          <a:xfrm>
            <a:off x="1403648" y="908720"/>
            <a:ext cx="6192688" cy="4149602"/>
          </a:xfrm>
          <a:prstGeom prst="rect">
            <a:avLst/>
          </a:prstGeom>
          <a:noFill/>
        </p:spPr>
      </p:pic>
      <p:sp>
        <p:nvSpPr>
          <p:cNvPr id="5" name="Rectangle 4"/>
          <p:cNvSpPr/>
          <p:nvPr/>
        </p:nvSpPr>
        <p:spPr>
          <a:xfrm>
            <a:off x="1115616" y="5120024"/>
            <a:ext cx="6696744" cy="1323439"/>
          </a:xfrm>
          <a:prstGeom prst="rect">
            <a:avLst/>
          </a:prstGeom>
        </p:spPr>
        <p:txBody>
          <a:bodyPr wrap="square">
            <a:spAutoFit/>
          </a:bodyPr>
          <a:lstStyle/>
          <a:p>
            <a:pPr algn="ctr"/>
            <a:r>
              <a:rPr lang="en-US" sz="2000" b="1" i="1" dirty="0" smtClean="0"/>
              <a:t>Multiple adenomatous polyps (tubulovillous adenomas) of the cecum are seen here in a case of familial adenomatous polyposis, a genetic syndrome in which an abnormal genetic mutation leads to development of multiple neoplasms in the colon</a:t>
            </a:r>
            <a:endParaRPr lang="en-US" sz="2000" b="1" i="1" dirty="0"/>
          </a:p>
        </p:txBody>
      </p:sp>
      <p:sp>
        <p:nvSpPr>
          <p:cNvPr id="6" name="Rounded Rectangle 5"/>
          <p:cNvSpPr/>
          <p:nvPr/>
        </p:nvSpPr>
        <p:spPr>
          <a:xfrm>
            <a:off x="1403648" y="260648"/>
            <a:ext cx="6192688"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Adenomatous polyp of the colon - Gross</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descr="http://www.med.und.nodak.edu/depts/path/powerpoint/blk5/NP1_files/slide0031_image029.wmz"/>
          <p:cNvPicPr>
            <a:picLocks noChangeArrowheads="1"/>
          </p:cNvPicPr>
          <p:nvPr/>
        </p:nvPicPr>
        <p:blipFill>
          <a:blip r:embed="rId2" r:link="rId3" cstate="print">
            <a:lum bright="6000"/>
          </a:blip>
          <a:srcRect b="23607"/>
          <a:stretch>
            <a:fillRect/>
          </a:stretch>
        </p:blipFill>
        <p:spPr bwMode="auto">
          <a:xfrm>
            <a:off x="1187624" y="980728"/>
            <a:ext cx="6480720" cy="4176464"/>
          </a:xfrm>
          <a:prstGeom prst="rect">
            <a:avLst/>
          </a:prstGeom>
          <a:noFill/>
          <a:ln w="28575">
            <a:solidFill>
              <a:schemeClr val="tx1"/>
            </a:solidFill>
            <a:miter lim="800000"/>
            <a:headEnd/>
            <a:tailEnd/>
          </a:ln>
        </p:spPr>
      </p:pic>
      <p:sp>
        <p:nvSpPr>
          <p:cNvPr id="6" name="Rounded Rectangle 5"/>
          <p:cNvSpPr/>
          <p:nvPr/>
        </p:nvSpPr>
        <p:spPr>
          <a:xfrm>
            <a:off x="1187624" y="260648"/>
            <a:ext cx="6480720"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Adenomatous polyp of the colon - Gross</a:t>
            </a:r>
            <a:endParaRPr lang="en-US" sz="2800" b="1" i="1" dirty="0">
              <a:effectLst>
                <a:outerShdw blurRad="38100" dist="38100" dir="2700000" algn="tl">
                  <a:srgbClr val="000000">
                    <a:alpha val="43137"/>
                  </a:srgbClr>
                </a:outerShdw>
              </a:effectLst>
            </a:endParaRPr>
          </a:p>
        </p:txBody>
      </p:sp>
      <p:sp>
        <p:nvSpPr>
          <p:cNvPr id="7" name="Rectangle 6"/>
          <p:cNvSpPr/>
          <p:nvPr/>
        </p:nvSpPr>
        <p:spPr>
          <a:xfrm>
            <a:off x="539552" y="5229200"/>
            <a:ext cx="7776864" cy="1323439"/>
          </a:xfrm>
          <a:prstGeom prst="rect">
            <a:avLst/>
          </a:prstGeom>
        </p:spPr>
        <p:txBody>
          <a:bodyPr wrap="square">
            <a:spAutoFit/>
          </a:bodyPr>
          <a:lstStyle/>
          <a:p>
            <a:pPr algn="ctr"/>
            <a:r>
              <a:rPr lang="en-US" sz="2000" b="1" i="1" dirty="0" smtClean="0"/>
              <a:t>This adenomatous polyp has a hemorrhagic surface (which is why they may first be detected with stool occult blood screening) and a long narrow stalk. The size of this polyp--above 2 cm--makes the possibility of malignancy more likely, but this polyp proved to be benign</a:t>
            </a:r>
            <a:endParaRPr lang="en-US" sz="2000" b="1" i="1" dirty="0"/>
          </a:p>
        </p:txBody>
      </p:sp>
      <p:sp>
        <p:nvSpPr>
          <p:cNvPr id="9" name="TextBox 8"/>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0" name="TextBox 9"/>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0706" name="Picture 1"/>
          <p:cNvPicPr>
            <a:picLocks noChangeAspect="1"/>
          </p:cNvPicPr>
          <p:nvPr/>
        </p:nvPicPr>
        <p:blipFill>
          <a:blip r:embed="rId3" cstate="print"/>
          <a:srcRect/>
          <a:stretch>
            <a:fillRect/>
          </a:stretch>
        </p:blipFill>
        <p:spPr bwMode="auto">
          <a:xfrm rot="5400000">
            <a:off x="2397200" y="-228849"/>
            <a:ext cx="4176464" cy="6739633"/>
          </a:xfrm>
          <a:prstGeom prst="rect">
            <a:avLst/>
          </a:prstGeom>
          <a:noFill/>
          <a:ln w="9525">
            <a:noFill/>
            <a:miter lim="800000"/>
            <a:headEnd/>
            <a:tailEnd/>
          </a:ln>
        </p:spPr>
      </p:pic>
      <p:sp>
        <p:nvSpPr>
          <p:cNvPr id="3" name="Rectangle 2"/>
          <p:cNvSpPr/>
          <p:nvPr/>
        </p:nvSpPr>
        <p:spPr>
          <a:xfrm>
            <a:off x="1043608" y="5373216"/>
            <a:ext cx="6948264" cy="1015663"/>
          </a:xfrm>
          <a:prstGeom prst="rect">
            <a:avLst/>
          </a:prstGeom>
        </p:spPr>
        <p:txBody>
          <a:bodyPr wrap="square">
            <a:spAutoFit/>
          </a:bodyPr>
          <a:lstStyle/>
          <a:p>
            <a:pPr algn="ctr">
              <a:spcBef>
                <a:spcPct val="0"/>
              </a:spcBef>
            </a:pPr>
            <a:r>
              <a:rPr lang="en-US" sz="2000" b="1" i="1" dirty="0" smtClean="0"/>
              <a:t>It is caused by mutations of the adenomatous polyposis coli , or APC gene . The major complication is development of  adenocarcinoma of the colon.</a:t>
            </a:r>
          </a:p>
        </p:txBody>
      </p:sp>
      <p:sp>
        <p:nvSpPr>
          <p:cNvPr id="4" name="Rounded Rectangle 3"/>
          <p:cNvSpPr/>
          <p:nvPr/>
        </p:nvSpPr>
        <p:spPr>
          <a:xfrm>
            <a:off x="1187624" y="260648"/>
            <a:ext cx="6480720" cy="59658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Familial polyposis of the colon - Gross</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4" descr="polyp"/>
          <p:cNvSpPr>
            <a:spLocks noGrp="1" noChangeAspect="1" noChangeArrowheads="1"/>
          </p:cNvSpPr>
          <p:nvPr isPhoto="1"/>
        </p:nvSpPr>
        <p:spPr bwMode="auto">
          <a:xfrm>
            <a:off x="395536" y="908720"/>
            <a:ext cx="3960440" cy="4392488"/>
          </a:xfrm>
          <a:prstGeom prst="rect">
            <a:avLst/>
          </a:prstGeom>
          <a:blipFill dpi="0" rotWithShape="1">
            <a:blip r:embed="rId2" cstate="print"/>
            <a:srcRect/>
            <a:stretch>
              <a:fillRect b="-25856"/>
            </a:stretch>
          </a:blipFill>
          <a:ln w="28575">
            <a:solidFill>
              <a:schemeClr val="tx1"/>
            </a:solidFill>
            <a:miter lim="800000"/>
            <a:headEnd/>
            <a:tailEnd/>
          </a:ln>
          <a:effectLst/>
        </p:spPr>
        <p:txBody>
          <a:bodyPr/>
          <a:lstStyle/>
          <a:p>
            <a:endParaRPr lang="en-US"/>
          </a:p>
        </p:txBody>
      </p:sp>
      <p:pic>
        <p:nvPicPr>
          <p:cNvPr id="74754" name="Picture 2" descr="http://library.med.utah.edu/WebPath/jpeg4/GI115.jpg"/>
          <p:cNvPicPr>
            <a:picLocks noChangeAspect="1" noChangeArrowheads="1"/>
          </p:cNvPicPr>
          <p:nvPr/>
        </p:nvPicPr>
        <p:blipFill>
          <a:blip r:embed="rId3" cstate="print"/>
          <a:srcRect/>
          <a:stretch>
            <a:fillRect/>
          </a:stretch>
        </p:blipFill>
        <p:spPr bwMode="auto">
          <a:xfrm>
            <a:off x="4572000" y="908720"/>
            <a:ext cx="4032448" cy="4392489"/>
          </a:xfrm>
          <a:prstGeom prst="rect">
            <a:avLst/>
          </a:prstGeom>
          <a:noFill/>
          <a:ln w="28575">
            <a:solidFill>
              <a:schemeClr val="tx1"/>
            </a:solidFill>
          </a:ln>
        </p:spPr>
      </p:pic>
      <p:sp>
        <p:nvSpPr>
          <p:cNvPr id="5" name="Rectangle 4"/>
          <p:cNvSpPr/>
          <p:nvPr/>
        </p:nvSpPr>
        <p:spPr>
          <a:xfrm>
            <a:off x="0" y="5380672"/>
            <a:ext cx="8280920" cy="1323439"/>
          </a:xfrm>
          <a:prstGeom prst="rect">
            <a:avLst/>
          </a:prstGeom>
        </p:spPr>
        <p:txBody>
          <a:bodyPr wrap="square">
            <a:spAutoFit/>
          </a:bodyPr>
          <a:lstStyle/>
          <a:p>
            <a:pPr algn="ctr"/>
            <a:r>
              <a:rPr lang="en-US" sz="2000" b="1" i="1" dirty="0" smtClean="0"/>
              <a:t>This small adenomatous polyp (tubular adenoma) on a small stalk is seen microscopically to have more crowded, disorganized glands than the normal underlying colonic mucosa. Goblet cells are less numerous and the cells lining the glands of the polyp have hyperchromatic nuclei</a:t>
            </a:r>
            <a:endParaRPr lang="en-US" sz="2000" b="1" i="1" dirty="0"/>
          </a:p>
        </p:txBody>
      </p:sp>
      <p:sp>
        <p:nvSpPr>
          <p:cNvPr id="6" name="Rounded Rectangle 5"/>
          <p:cNvSpPr/>
          <p:nvPr/>
        </p:nvSpPr>
        <p:spPr>
          <a:xfrm>
            <a:off x="1187624" y="214290"/>
            <a:ext cx="6480720" cy="55041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Adenomatous polyp of the colon - LPF</a:t>
            </a:r>
            <a:endParaRPr lang="en-US" sz="2800" b="1" i="1" dirty="0">
              <a:effectLst>
                <a:outerShdw blurRad="38100" dist="38100" dir="2700000" algn="tl">
                  <a:srgbClr val="000000">
                    <a:alpha val="43137"/>
                  </a:srgbClr>
                </a:outerShdw>
              </a:effectLst>
            </a:endParaRPr>
          </a:p>
        </p:txBody>
      </p:sp>
      <p:sp>
        <p:nvSpPr>
          <p:cNvPr id="9" name="TextBox 8"/>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0" name="TextBox 9"/>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47138" name="Picture 2" descr="http://library.med.utah.edu/WebPath/jpeg4/GI068.jpg"/>
          <p:cNvPicPr>
            <a:picLocks noChangeAspect="1" noChangeArrowheads="1"/>
          </p:cNvPicPr>
          <p:nvPr/>
        </p:nvPicPr>
        <p:blipFill>
          <a:blip r:embed="rId2" cstate="print"/>
          <a:srcRect/>
          <a:stretch>
            <a:fillRect/>
          </a:stretch>
        </p:blipFill>
        <p:spPr bwMode="auto">
          <a:xfrm>
            <a:off x="683568" y="980728"/>
            <a:ext cx="7632848" cy="4464496"/>
          </a:xfrm>
          <a:prstGeom prst="rect">
            <a:avLst/>
          </a:prstGeom>
          <a:noFill/>
          <a:ln w="28575">
            <a:solidFill>
              <a:schemeClr val="tx1"/>
            </a:solidFill>
          </a:ln>
        </p:spPr>
      </p:pic>
      <p:sp>
        <p:nvSpPr>
          <p:cNvPr id="3" name="Rectangle 2"/>
          <p:cNvSpPr/>
          <p:nvPr/>
        </p:nvSpPr>
        <p:spPr>
          <a:xfrm>
            <a:off x="467544" y="5445224"/>
            <a:ext cx="7848872" cy="1323439"/>
          </a:xfrm>
          <a:prstGeom prst="rect">
            <a:avLst/>
          </a:prstGeom>
        </p:spPr>
        <p:txBody>
          <a:bodyPr wrap="square">
            <a:spAutoFit/>
          </a:bodyPr>
          <a:lstStyle/>
          <a:p>
            <a:pPr algn="ctr"/>
            <a:r>
              <a:rPr lang="en-US" sz="2000" b="1" i="1" dirty="0" smtClean="0"/>
              <a:t>A microscopic comparison of normal colonic mucosa on the left and that of an adenomatous polyp (tubular adenoma) on the right is seen here. The neoplastic glands are more irregular with darker (hyperchromatic) and more crowded nuclei</a:t>
            </a:r>
            <a:endParaRPr lang="en-US" sz="2000" b="1" i="1" dirty="0"/>
          </a:p>
        </p:txBody>
      </p:sp>
      <p:sp>
        <p:nvSpPr>
          <p:cNvPr id="4" name="Rounded Rectangle 3"/>
          <p:cNvSpPr/>
          <p:nvPr/>
        </p:nvSpPr>
        <p:spPr>
          <a:xfrm>
            <a:off x="683568" y="188640"/>
            <a:ext cx="7632848"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vs Adenomatous polyp of the colon - MPF </a:t>
            </a:r>
            <a:endParaRPr lang="en-US" sz="2800" b="1" i="1" dirty="0">
              <a:effectLst>
                <a:outerShdw blurRad="38100" dist="38100" dir="2700000" algn="tl">
                  <a:srgbClr val="000000">
                    <a:alpha val="43137"/>
                  </a:srgbClr>
                </a:outerShdw>
              </a:effectLst>
            </a:endParaRPr>
          </a:p>
        </p:txBody>
      </p:sp>
      <p:cxnSp>
        <p:nvCxnSpPr>
          <p:cNvPr id="6" name="Straight Connector 5"/>
          <p:cNvCxnSpPr>
            <a:stCxn id="347138" idx="0"/>
          </p:cNvCxnSpPr>
          <p:nvPr/>
        </p:nvCxnSpPr>
        <p:spPr>
          <a:xfrm>
            <a:off x="4499992" y="980728"/>
            <a:ext cx="72008" cy="44644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763688" y="692696"/>
            <a:ext cx="0" cy="2160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796136" y="692696"/>
            <a:ext cx="0" cy="2160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1" name="TextBox 10"/>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4867" name="Picture 2"/>
          <p:cNvPicPr>
            <a:picLocks noGrp="1" noChangeAspect="1" noChangeArrowheads="1"/>
          </p:cNvPicPr>
          <p:nvPr>
            <p:ph idx="1"/>
          </p:nvPr>
        </p:nvPicPr>
        <p:blipFill>
          <a:blip r:embed="rId3" cstate="print"/>
          <a:srcRect/>
          <a:stretch>
            <a:fillRect/>
          </a:stretch>
        </p:blipFill>
        <p:spPr>
          <a:xfrm>
            <a:off x="1115616" y="1124744"/>
            <a:ext cx="6624736" cy="4392488"/>
          </a:xfrm>
          <a:noFill/>
          <a:ln>
            <a:solidFill>
              <a:schemeClr val="tx1"/>
            </a:solidFill>
          </a:ln>
        </p:spPr>
      </p:pic>
      <p:sp>
        <p:nvSpPr>
          <p:cNvPr id="5" name="Rounded Rectangle 4"/>
          <p:cNvSpPr/>
          <p:nvPr/>
        </p:nvSpPr>
        <p:spPr>
          <a:xfrm>
            <a:off x="1403648" y="404664"/>
            <a:ext cx="6120680"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Adenomatous Polyp  (Villous) - MPF</a:t>
            </a:r>
            <a:endParaRPr lang="en-US" sz="2800" b="1" i="1" dirty="0"/>
          </a:p>
        </p:txBody>
      </p:sp>
      <p:sp>
        <p:nvSpPr>
          <p:cNvPr id="6" name="Rectangle 5"/>
          <p:cNvSpPr/>
          <p:nvPr/>
        </p:nvSpPr>
        <p:spPr>
          <a:xfrm>
            <a:off x="1187624" y="5517232"/>
            <a:ext cx="6480720" cy="1015663"/>
          </a:xfrm>
          <a:prstGeom prst="rect">
            <a:avLst/>
          </a:prstGeom>
        </p:spPr>
        <p:txBody>
          <a:bodyPr wrap="square">
            <a:spAutoFit/>
          </a:bodyPr>
          <a:lstStyle/>
          <a:p>
            <a:pPr algn="ctr"/>
            <a:r>
              <a:rPr lang="en-US" sz="2000" b="1" i="1" dirty="0" smtClean="0"/>
              <a:t>Villous adenomas behave more aggressively than tubular adenomas. They have a HIGHER rate of developing into frank adenocarcinomas than the “tubular” patterns.</a:t>
            </a:r>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3843" name="Picture 2"/>
          <p:cNvPicPr>
            <a:picLocks noGrp="1" noChangeAspect="1" noChangeArrowheads="1"/>
          </p:cNvPicPr>
          <p:nvPr>
            <p:ph idx="1"/>
          </p:nvPr>
        </p:nvPicPr>
        <p:blipFill>
          <a:blip r:embed="rId3" cstate="print"/>
          <a:srcRect/>
          <a:stretch>
            <a:fillRect/>
          </a:stretch>
        </p:blipFill>
        <p:spPr>
          <a:xfrm>
            <a:off x="1043608" y="1196752"/>
            <a:ext cx="6840760" cy="4392488"/>
          </a:xfrm>
          <a:noFill/>
          <a:ln>
            <a:solidFill>
              <a:schemeClr val="tx1"/>
            </a:solidFill>
          </a:ln>
        </p:spPr>
      </p:pic>
      <p:sp>
        <p:nvSpPr>
          <p:cNvPr id="4" name="Rectangle 3"/>
          <p:cNvSpPr/>
          <p:nvPr/>
        </p:nvSpPr>
        <p:spPr>
          <a:xfrm>
            <a:off x="539552" y="5805264"/>
            <a:ext cx="7560840" cy="707886"/>
          </a:xfrm>
          <a:prstGeom prst="rect">
            <a:avLst/>
          </a:prstGeom>
        </p:spPr>
        <p:txBody>
          <a:bodyPr wrap="square">
            <a:spAutoFit/>
          </a:bodyPr>
          <a:lstStyle/>
          <a:p>
            <a:pPr algn="ctr"/>
            <a:r>
              <a:rPr lang="en-US" sz="2000" b="1" i="1" dirty="0" smtClean="0"/>
              <a:t>TUBULAR adenoma with crowded dysplastic glands and chronic inflammation.</a:t>
            </a:r>
          </a:p>
        </p:txBody>
      </p:sp>
      <p:sp>
        <p:nvSpPr>
          <p:cNvPr id="6" name="Rounded Rectangle 5"/>
          <p:cNvSpPr/>
          <p:nvPr/>
        </p:nvSpPr>
        <p:spPr>
          <a:xfrm>
            <a:off x="1331640" y="404664"/>
            <a:ext cx="6120680"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Adenomatous Polyp  (Tubular) - MPF</a:t>
            </a:r>
            <a:endParaRPr lang="en-US" sz="2800" b="1" i="1" dirty="0"/>
          </a:p>
        </p:txBody>
      </p:sp>
      <p:sp>
        <p:nvSpPr>
          <p:cNvPr id="5" name="TextBox 4"/>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62010" y="2708920"/>
            <a:ext cx="7500990" cy="1894362"/>
          </a:xfrm>
        </p:spPr>
        <p:txBody>
          <a:bodyPr>
            <a:noAutofit/>
          </a:bodyPr>
          <a:lstStyle/>
          <a:p>
            <a:pPr algn="ctr"/>
            <a:r>
              <a:rPr lang="en-US" sz="5400" b="1" i="1" dirty="0" smtClean="0">
                <a:solidFill>
                  <a:srgbClr val="660066"/>
                </a:solidFill>
                <a:effectLst>
                  <a:outerShdw blurRad="38100" dist="38100" dir="2700000" algn="tl">
                    <a:srgbClr val="000000">
                      <a:alpha val="43137"/>
                    </a:srgbClr>
                  </a:outerShdw>
                </a:effectLst>
              </a:rPr>
              <a:t>Adenocarcinoma of the large intestine</a:t>
            </a:r>
            <a:endParaRPr lang="en-US" sz="5400" b="1" i="1" dirty="0">
              <a:solidFill>
                <a:srgbClr val="660066"/>
              </a:solidFill>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79512" y="5301208"/>
            <a:ext cx="8208912" cy="1015663"/>
          </a:xfrm>
          <a:prstGeom prst="rect">
            <a:avLst/>
          </a:prstGeom>
        </p:spPr>
        <p:txBody>
          <a:bodyPr wrap="square">
            <a:spAutoFit/>
          </a:bodyPr>
          <a:lstStyle/>
          <a:p>
            <a:pPr algn="ctr"/>
            <a:r>
              <a:rPr lang="en-US" sz="2000" b="1" i="1" dirty="0" smtClean="0"/>
              <a:t>This is an adenocarcinoma arising in a villous adenoma. The surface of the neoplasm is polypoid and reddish pink. Hemorrhage from the surface of the tumor creates a guaiac positive stool. This neoplasm was located in the sigmoid colon</a:t>
            </a:r>
            <a:endParaRPr lang="en-US" sz="2000" b="1" i="1" dirty="0"/>
          </a:p>
        </p:txBody>
      </p:sp>
      <p:pic>
        <p:nvPicPr>
          <p:cNvPr id="15362" name="Picture 2" descr="http://library.med.utah.edu/WebPath/jpeg4/GI112.jpg"/>
          <p:cNvPicPr>
            <a:picLocks noChangeAspect="1" noChangeArrowheads="1"/>
          </p:cNvPicPr>
          <p:nvPr/>
        </p:nvPicPr>
        <p:blipFill>
          <a:blip r:embed="rId2" cstate="print"/>
          <a:srcRect/>
          <a:stretch>
            <a:fillRect/>
          </a:stretch>
        </p:blipFill>
        <p:spPr bwMode="auto">
          <a:xfrm>
            <a:off x="827584" y="836713"/>
            <a:ext cx="7344816" cy="4464496"/>
          </a:xfrm>
          <a:prstGeom prst="rect">
            <a:avLst/>
          </a:prstGeom>
          <a:noFill/>
          <a:ln w="28575">
            <a:solidFill>
              <a:schemeClr val="tx1"/>
            </a:solidFill>
          </a:ln>
        </p:spPr>
      </p:pic>
      <p:sp>
        <p:nvSpPr>
          <p:cNvPr id="5" name="Rounded Rectangle 4"/>
          <p:cNvSpPr/>
          <p:nvPr/>
        </p:nvSpPr>
        <p:spPr>
          <a:xfrm>
            <a:off x="1403648" y="188640"/>
            <a:ext cx="6120680"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Adenocarcinoma of the Colon - Gross</a:t>
            </a:r>
            <a:endParaRPr lang="en-US" sz="2800" b="1" i="1" dirty="0"/>
          </a:p>
        </p:txBody>
      </p: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6658" name="Picture 2" descr="http://library.med.utah.edu/WebPath/jpeg4/GI208.jpg"/>
          <p:cNvPicPr>
            <a:picLocks noChangeAspect="1" noChangeArrowheads="1"/>
          </p:cNvPicPr>
          <p:nvPr/>
        </p:nvPicPr>
        <p:blipFill>
          <a:blip r:embed="rId2" cstate="print"/>
          <a:srcRect/>
          <a:stretch>
            <a:fillRect/>
          </a:stretch>
        </p:blipFill>
        <p:spPr bwMode="auto">
          <a:xfrm>
            <a:off x="1403648" y="992963"/>
            <a:ext cx="6264696" cy="4126744"/>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Rounded Rectangle 4"/>
          <p:cNvSpPr/>
          <p:nvPr/>
        </p:nvSpPr>
        <p:spPr>
          <a:xfrm>
            <a:off x="1428728" y="260648"/>
            <a:ext cx="621510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mucosa of large intestine</a:t>
            </a:r>
            <a:endParaRPr lang="en-US" sz="2800" b="1" i="1" dirty="0">
              <a:effectLst>
                <a:outerShdw blurRad="38100" dist="38100" dir="2700000" algn="tl">
                  <a:srgbClr val="000000">
                    <a:alpha val="43137"/>
                  </a:srgbClr>
                </a:outerShdw>
              </a:effectLst>
            </a:endParaRPr>
          </a:p>
        </p:txBody>
      </p:sp>
      <p:sp>
        <p:nvSpPr>
          <p:cNvPr id="6" name="Rectangle 5"/>
          <p:cNvSpPr/>
          <p:nvPr/>
        </p:nvSpPr>
        <p:spPr>
          <a:xfrm>
            <a:off x="1331640" y="5325015"/>
            <a:ext cx="6480720" cy="1323439"/>
          </a:xfrm>
          <a:prstGeom prst="rect">
            <a:avLst/>
          </a:prstGeom>
        </p:spPr>
        <p:txBody>
          <a:bodyPr wrap="square">
            <a:spAutoFit/>
          </a:bodyPr>
          <a:lstStyle/>
          <a:p>
            <a:pPr algn="ctr"/>
            <a:r>
              <a:rPr lang="en-US" sz="2000" b="1" i="1" dirty="0" smtClean="0"/>
              <a:t>This is normal colonic mucosa. Note the crypts that are lined by numerous goblet cells. In the submucosa is a lymphoid nodule. The gut-associated lymphoid tissue as a unit represents the largest lymphoid organ of the body</a:t>
            </a:r>
            <a:endParaRPr lang="en-US" sz="2000" b="1" i="1" dirty="0"/>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971600" y="980728"/>
            <a:ext cx="7056784" cy="4896544"/>
          </a:xfrm>
          <a:prstGeom prst="rect">
            <a:avLst/>
          </a:prstGeom>
          <a:noFill/>
          <a:ln w="9525">
            <a:solidFill>
              <a:schemeClr val="tx1"/>
            </a:solidFill>
            <a:miter lim="800000"/>
            <a:headEnd/>
            <a:tailEnd/>
          </a:ln>
        </p:spPr>
      </p:pic>
      <p:sp>
        <p:nvSpPr>
          <p:cNvPr id="3" name="Rectangle 2"/>
          <p:cNvSpPr/>
          <p:nvPr/>
        </p:nvSpPr>
        <p:spPr>
          <a:xfrm>
            <a:off x="1187624" y="5949280"/>
            <a:ext cx="6696744" cy="707886"/>
          </a:xfrm>
          <a:prstGeom prst="rect">
            <a:avLst/>
          </a:prstGeom>
        </p:spPr>
        <p:txBody>
          <a:bodyPr wrap="square">
            <a:spAutoFit/>
          </a:bodyPr>
          <a:lstStyle/>
          <a:p>
            <a:pPr marL="531813" indent="-531813" algn="ctr" fontAlgn="auto">
              <a:spcBef>
                <a:spcPts val="0"/>
              </a:spcBef>
              <a:spcAft>
                <a:spcPts val="0"/>
              </a:spcAft>
              <a:defRPr/>
            </a:pPr>
            <a:r>
              <a:rPr lang="en-US" sz="2000" b="1" i="1" dirty="0" smtClean="0"/>
              <a:t>Tumour consists of crowded irregular malignant acini separated by thin fibrovascular stroma.</a:t>
            </a:r>
            <a:endParaRPr lang="en-US" sz="2000" b="1" i="1" dirty="0"/>
          </a:p>
        </p:txBody>
      </p:sp>
      <p:sp>
        <p:nvSpPr>
          <p:cNvPr id="4" name="Rounded Rectangle 3"/>
          <p:cNvSpPr/>
          <p:nvPr/>
        </p:nvSpPr>
        <p:spPr>
          <a:xfrm>
            <a:off x="1331640" y="260648"/>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Adenocarcinoma of the Colon - LPF</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899592" y="764704"/>
            <a:ext cx="7056784" cy="4896543"/>
          </a:xfrm>
          <a:prstGeom prst="rect">
            <a:avLst/>
          </a:prstGeom>
          <a:noFill/>
          <a:ln w="28575">
            <a:solidFill>
              <a:schemeClr val="tx1"/>
            </a:solidFill>
            <a:miter lim="800000"/>
            <a:headEnd/>
            <a:tailEnd/>
          </a:ln>
        </p:spPr>
      </p:pic>
      <p:sp>
        <p:nvSpPr>
          <p:cNvPr id="3" name="Rectangle 2"/>
          <p:cNvSpPr/>
          <p:nvPr/>
        </p:nvSpPr>
        <p:spPr>
          <a:xfrm>
            <a:off x="467544" y="5733256"/>
            <a:ext cx="7848872" cy="707886"/>
          </a:xfrm>
          <a:prstGeom prst="rect">
            <a:avLst/>
          </a:prstGeom>
        </p:spPr>
        <p:txBody>
          <a:bodyPr wrap="square">
            <a:spAutoFit/>
          </a:bodyPr>
          <a:lstStyle/>
          <a:p>
            <a:pPr marL="531813" indent="-531813" algn="ctr" fontAlgn="auto">
              <a:spcBef>
                <a:spcPts val="0"/>
              </a:spcBef>
              <a:spcAft>
                <a:spcPts val="0"/>
              </a:spcAft>
              <a:defRPr/>
            </a:pPr>
            <a:r>
              <a:rPr lang="en-US" sz="2000" b="1" i="1" dirty="0" smtClean="0"/>
              <a:t>The acini are lined by one or several layers of neoplastic cells with papillary projection showing pleomorphism, hyperchromatism and few mitoses.</a:t>
            </a:r>
            <a:endParaRPr lang="en-US" sz="2000" b="1" i="1" dirty="0"/>
          </a:p>
        </p:txBody>
      </p:sp>
      <p:sp>
        <p:nvSpPr>
          <p:cNvPr id="4" name="Rounded Rectangle 3"/>
          <p:cNvSpPr/>
          <p:nvPr/>
        </p:nvSpPr>
        <p:spPr>
          <a:xfrm>
            <a:off x="1331640" y="116632"/>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Adenocarcinoma of the Colon - LPF</a:t>
            </a:r>
            <a:endParaRPr lang="en-US" sz="2800" b="1" i="1" dirty="0"/>
          </a:p>
        </p:txBody>
      </p:sp>
      <p:sp>
        <p:nvSpPr>
          <p:cNvPr id="8" name="TextBox 7"/>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314" name="Picture 2" descr="http://library.med.utah.edu/WebPath/jpeg4/GI120.jpg"/>
          <p:cNvPicPr>
            <a:picLocks noChangeAspect="1" noChangeArrowheads="1"/>
          </p:cNvPicPr>
          <p:nvPr/>
        </p:nvPicPr>
        <p:blipFill>
          <a:blip r:embed="rId2" cstate="print"/>
          <a:srcRect/>
          <a:stretch>
            <a:fillRect/>
          </a:stretch>
        </p:blipFill>
        <p:spPr bwMode="auto">
          <a:xfrm>
            <a:off x="971600" y="836712"/>
            <a:ext cx="7128792" cy="4896544"/>
          </a:xfrm>
          <a:prstGeom prst="rect">
            <a:avLst/>
          </a:prstGeom>
          <a:noFill/>
          <a:ln w="28575">
            <a:solidFill>
              <a:schemeClr val="tx1"/>
            </a:solidFill>
          </a:ln>
        </p:spPr>
      </p:pic>
      <p:sp>
        <p:nvSpPr>
          <p:cNvPr id="4" name="Rectangle 3"/>
          <p:cNvSpPr/>
          <p:nvPr/>
        </p:nvSpPr>
        <p:spPr>
          <a:xfrm>
            <a:off x="827584" y="5805264"/>
            <a:ext cx="7344816" cy="707886"/>
          </a:xfrm>
          <a:prstGeom prst="rect">
            <a:avLst/>
          </a:prstGeom>
        </p:spPr>
        <p:txBody>
          <a:bodyPr wrap="square">
            <a:spAutoFit/>
          </a:bodyPr>
          <a:lstStyle/>
          <a:p>
            <a:pPr algn="ctr"/>
            <a:r>
              <a:rPr lang="en-US" sz="2000" b="1" i="1" dirty="0" smtClean="0"/>
              <a:t>Here is an adenocarcinoma in which the glands are much larger and filled with necrotic debris.</a:t>
            </a:r>
            <a:endParaRPr lang="en-US" sz="2000" b="1" i="1" dirty="0"/>
          </a:p>
        </p:txBody>
      </p:sp>
      <p:sp>
        <p:nvSpPr>
          <p:cNvPr id="5" name="Rounded Rectangle 4"/>
          <p:cNvSpPr/>
          <p:nvPr/>
        </p:nvSpPr>
        <p:spPr>
          <a:xfrm>
            <a:off x="1331640" y="188640"/>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Adenocarcinoma of the Colon - MPF</a:t>
            </a:r>
            <a:endParaRPr lang="en-US" sz="2800" b="1" i="1" dirty="0"/>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0514" name="Picture 2" descr="http://library.med.utah.edu/WebPath/jpeg4/GI118.jpg"/>
          <p:cNvPicPr>
            <a:picLocks noChangeAspect="1" noChangeArrowheads="1"/>
          </p:cNvPicPr>
          <p:nvPr/>
        </p:nvPicPr>
        <p:blipFill>
          <a:blip r:embed="rId2" cstate="print"/>
          <a:srcRect/>
          <a:stretch>
            <a:fillRect/>
          </a:stretch>
        </p:blipFill>
        <p:spPr bwMode="auto">
          <a:xfrm>
            <a:off x="971600" y="882718"/>
            <a:ext cx="7056784" cy="4634514"/>
          </a:xfrm>
          <a:prstGeom prst="rect">
            <a:avLst/>
          </a:prstGeom>
          <a:noFill/>
          <a:ln w="28575">
            <a:solidFill>
              <a:schemeClr val="tx1"/>
            </a:solidFill>
          </a:ln>
        </p:spPr>
      </p:pic>
      <p:sp>
        <p:nvSpPr>
          <p:cNvPr id="3" name="Rectangle 2"/>
          <p:cNvSpPr/>
          <p:nvPr/>
        </p:nvSpPr>
        <p:spPr>
          <a:xfrm>
            <a:off x="611560" y="5589240"/>
            <a:ext cx="7632848" cy="1015663"/>
          </a:xfrm>
          <a:prstGeom prst="rect">
            <a:avLst/>
          </a:prstGeom>
        </p:spPr>
        <p:txBody>
          <a:bodyPr wrap="square">
            <a:spAutoFit/>
          </a:bodyPr>
          <a:lstStyle/>
          <a:p>
            <a:pPr algn="ctr"/>
            <a:r>
              <a:rPr lang="en-US" sz="2000" b="1" i="1" dirty="0" smtClean="0"/>
              <a:t>At high magnification, the neoplastic glands of adenocarcinoma have crowded nuclei with hyperchromatism and pleomorphism. No normal goblet cells are seen</a:t>
            </a:r>
            <a:endParaRPr lang="en-US" sz="2000" b="1" i="1" dirty="0"/>
          </a:p>
        </p:txBody>
      </p:sp>
      <p:sp>
        <p:nvSpPr>
          <p:cNvPr id="4" name="Rounded Rectangle 3"/>
          <p:cNvSpPr/>
          <p:nvPr/>
        </p:nvSpPr>
        <p:spPr>
          <a:xfrm>
            <a:off x="1331640" y="188640"/>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Adenocarcinoma of the Colon - HPF</a:t>
            </a:r>
            <a:endParaRPr lang="en-US" sz="2800" b="1" i="1" dirty="0"/>
          </a:p>
        </p:txBody>
      </p:sp>
      <p:sp>
        <p:nvSpPr>
          <p:cNvPr id="8" name="TextBox 7"/>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0166" y="2714620"/>
            <a:ext cx="6390456" cy="1600944"/>
          </a:xfrm>
        </p:spPr>
        <p:txBody>
          <a:bodyPr>
            <a:noAutofit/>
          </a:bodyPr>
          <a:lstStyle/>
          <a:p>
            <a:pPr algn="ctr"/>
            <a:r>
              <a:rPr lang="en-US" sz="4800" b="1" i="1" dirty="0" smtClean="0">
                <a:solidFill>
                  <a:srgbClr val="0B0B8F"/>
                </a:solidFill>
                <a:effectLst>
                  <a:outerShdw blurRad="38100" dist="38100" dir="2700000" algn="tl">
                    <a:srgbClr val="000000">
                      <a:alpha val="43137"/>
                    </a:srgbClr>
                  </a:outerShdw>
                </a:effectLst>
                <a:latin typeface="Aharoni" pitchFamily="2" charset="-79"/>
                <a:cs typeface="Aharoni" pitchFamily="2" charset="-79"/>
              </a:rPr>
              <a:t>Carcinoid tumor</a:t>
            </a:r>
            <a:br>
              <a:rPr lang="en-US" sz="4800" b="1" i="1" dirty="0" smtClean="0">
                <a:solidFill>
                  <a:srgbClr val="0B0B8F"/>
                </a:solidFill>
                <a:effectLst>
                  <a:outerShdw blurRad="38100" dist="38100" dir="2700000" algn="tl">
                    <a:srgbClr val="000000">
                      <a:alpha val="43137"/>
                    </a:srgbClr>
                  </a:outerShdw>
                </a:effectLst>
                <a:latin typeface="Aharoni" pitchFamily="2" charset="-79"/>
                <a:cs typeface="Aharoni" pitchFamily="2" charset="-79"/>
              </a:rPr>
            </a:br>
            <a:r>
              <a:rPr lang="en-US" sz="4800" b="1" i="1" dirty="0" smtClean="0">
                <a:solidFill>
                  <a:srgbClr val="0B0B8F"/>
                </a:solidFill>
                <a:effectLst>
                  <a:outerShdw blurRad="38100" dist="38100" dir="2700000" algn="tl">
                    <a:srgbClr val="000000">
                      <a:alpha val="43137"/>
                    </a:srgbClr>
                  </a:outerShdw>
                </a:effectLst>
                <a:latin typeface="Aharoni" pitchFamily="2" charset="-79"/>
                <a:cs typeface="Aharoni" pitchFamily="2" charset="-79"/>
              </a:rPr>
              <a:t>of Small Intestine</a:t>
            </a:r>
            <a:endParaRPr lang="en-US" sz="4800" b="1" i="1" dirty="0">
              <a:solidFill>
                <a:srgbClr val="0B0B8F"/>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29067593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2" name="Picture 2" descr="http://library.med.utah.edu/WebPath/jpeg4/GI167.jpg"/>
          <p:cNvPicPr>
            <a:picLocks noChangeAspect="1" noChangeArrowheads="1"/>
          </p:cNvPicPr>
          <p:nvPr/>
        </p:nvPicPr>
        <p:blipFill>
          <a:blip r:embed="rId2" cstate="print"/>
          <a:srcRect/>
          <a:stretch>
            <a:fillRect/>
          </a:stretch>
        </p:blipFill>
        <p:spPr bwMode="auto">
          <a:xfrm>
            <a:off x="1259633" y="836711"/>
            <a:ext cx="6279526" cy="383633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Rectangle 4"/>
          <p:cNvSpPr/>
          <p:nvPr/>
        </p:nvSpPr>
        <p:spPr>
          <a:xfrm>
            <a:off x="755576" y="4854059"/>
            <a:ext cx="7416824" cy="1631216"/>
          </a:xfrm>
          <a:prstGeom prst="rect">
            <a:avLst/>
          </a:prstGeom>
        </p:spPr>
        <p:txBody>
          <a:bodyPr wrap="square">
            <a:spAutoFit/>
          </a:bodyPr>
          <a:lstStyle/>
          <a:p>
            <a:pPr algn="ctr"/>
            <a:r>
              <a:rPr lang="en-US" sz="2000" b="1" i="1" dirty="0" smtClean="0"/>
              <a:t>Neoplasms of the small intestine are uncommon. Benign tumors can include leiomyomas, fibromas, neurofibromas, and lipomas. Seen here at the ileocecal valve is another tumor that has a faint yellowish color. This is a carcinoid tumor. Most benign tumors are incidental submucosal lesions, though rarely they can be large enough to obstruct the lumen.</a:t>
            </a:r>
            <a:endParaRPr lang="en-US" sz="2000" b="1" i="1" dirty="0"/>
          </a:p>
        </p:txBody>
      </p:sp>
      <p:sp>
        <p:nvSpPr>
          <p:cNvPr id="7" name="Rounded Rectangle 6"/>
          <p:cNvSpPr/>
          <p:nvPr/>
        </p:nvSpPr>
        <p:spPr>
          <a:xfrm>
            <a:off x="1259633" y="188640"/>
            <a:ext cx="627952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Carcinoid tumor of small intestine - Gross</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2519024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descr="http://library.med.utah.edu/WebPath/jpeg4/GI038.jpg"/>
          <p:cNvPicPr>
            <a:picLocks noChangeAspect="1" noChangeArrowheads="1"/>
          </p:cNvPicPr>
          <p:nvPr/>
        </p:nvPicPr>
        <p:blipFill>
          <a:blip r:embed="rId2" cstate="print"/>
          <a:srcRect/>
          <a:stretch>
            <a:fillRect/>
          </a:stretch>
        </p:blipFill>
        <p:spPr bwMode="auto">
          <a:xfrm rot="16200000">
            <a:off x="2242964" y="969504"/>
            <a:ext cx="4802088" cy="4536504"/>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Rectangle 4"/>
          <p:cNvSpPr/>
          <p:nvPr/>
        </p:nvSpPr>
        <p:spPr>
          <a:xfrm>
            <a:off x="1431008" y="5743463"/>
            <a:ext cx="6480720" cy="1107996"/>
          </a:xfrm>
          <a:prstGeom prst="rect">
            <a:avLst/>
          </a:prstGeom>
        </p:spPr>
        <p:txBody>
          <a:bodyPr wrap="square">
            <a:spAutoFit/>
          </a:bodyPr>
          <a:lstStyle/>
          <a:p>
            <a:pPr algn="ctr"/>
            <a:endParaRPr lang="en-US" sz="500" b="1" i="1" dirty="0" smtClean="0"/>
          </a:p>
          <a:p>
            <a:pPr algn="ctr"/>
            <a:r>
              <a:rPr lang="en-US" sz="2000" b="1" i="1" dirty="0" smtClean="0"/>
              <a:t>The carcinoid tumor is seen here to be a discreet, though not encapsulated, mass of multiple nests of small blue cells in the submucosa.</a:t>
            </a:r>
            <a:endParaRPr lang="en-US" sz="2000" b="1" i="1" dirty="0"/>
          </a:p>
        </p:txBody>
      </p:sp>
      <p:sp>
        <p:nvSpPr>
          <p:cNvPr id="7" name="Rounded Rectangle 6"/>
          <p:cNvSpPr/>
          <p:nvPr/>
        </p:nvSpPr>
        <p:spPr>
          <a:xfrm>
            <a:off x="1619672" y="188640"/>
            <a:ext cx="593201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Carcinoid tumor of small intestine - LPF</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7279365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noChangeArrowheads="1"/>
          </p:cNvPicPr>
          <p:nvPr/>
        </p:nvPicPr>
        <p:blipFill>
          <a:blip r:embed="rId3" cstate="print">
            <a:lum bright="20000"/>
          </a:blip>
          <a:srcRect/>
          <a:stretch>
            <a:fillRect/>
          </a:stretch>
        </p:blipFill>
        <p:spPr bwMode="auto">
          <a:xfrm>
            <a:off x="1115616" y="908720"/>
            <a:ext cx="6732240" cy="4248472"/>
          </a:xfrm>
          <a:prstGeom prst="rect">
            <a:avLst/>
          </a:prstGeom>
          <a:ln w="38100" cap="sq">
            <a:solidFill>
              <a:srgbClr val="5F3B27"/>
            </a:solid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1043608" y="5373216"/>
            <a:ext cx="6696744" cy="1015663"/>
          </a:xfrm>
          <a:prstGeom prst="rect">
            <a:avLst/>
          </a:prstGeom>
        </p:spPr>
        <p:txBody>
          <a:bodyPr wrap="square">
            <a:spAutoFit/>
          </a:bodyPr>
          <a:lstStyle/>
          <a:p>
            <a:pPr marL="533400" indent="-533400" algn="ctr"/>
            <a:r>
              <a:rPr lang="en-US" sz="2000" b="1" i="1" dirty="0" smtClean="0"/>
              <a:t>Tumour consists of alveolar groups and clumps of small uniform polygonal cells having centrally placed round nuclei and abundant granular cytoplasm.</a:t>
            </a:r>
            <a:endParaRPr lang="en-US" sz="2000" b="1" i="1" dirty="0"/>
          </a:p>
        </p:txBody>
      </p:sp>
      <p:sp>
        <p:nvSpPr>
          <p:cNvPr id="6" name="Rounded Rectangle 5"/>
          <p:cNvSpPr/>
          <p:nvPr/>
        </p:nvSpPr>
        <p:spPr>
          <a:xfrm>
            <a:off x="1187624" y="188640"/>
            <a:ext cx="676875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Carcinoid tumor of small intestine - MPF</a:t>
            </a:r>
            <a:endParaRPr lang="en-US" sz="24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1044890487"/>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0" name="Picture 2" descr="http://library.med.utah.edu/WebPath/jpeg4/GI134.jpg"/>
          <p:cNvPicPr>
            <a:picLocks noChangeAspect="1" noChangeArrowheads="1"/>
          </p:cNvPicPr>
          <p:nvPr/>
        </p:nvPicPr>
        <p:blipFill>
          <a:blip r:embed="rId2" cstate="print"/>
          <a:srcRect/>
          <a:stretch>
            <a:fillRect/>
          </a:stretch>
        </p:blipFill>
        <p:spPr bwMode="auto">
          <a:xfrm>
            <a:off x="1259632" y="836712"/>
            <a:ext cx="6552728" cy="3888432"/>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857224" y="4941056"/>
            <a:ext cx="7215238" cy="1631216"/>
          </a:xfrm>
          <a:prstGeom prst="rect">
            <a:avLst/>
          </a:prstGeom>
        </p:spPr>
        <p:txBody>
          <a:bodyPr wrap="square">
            <a:spAutoFit/>
          </a:bodyPr>
          <a:lstStyle/>
          <a:p>
            <a:pPr algn="ctr"/>
            <a:r>
              <a:rPr lang="en-US" sz="2000" b="1" i="1" dirty="0" smtClean="0"/>
              <a:t>At high magnification, the nests of carcinoid tumor have a typical endocrine appearance with small round cells having small round nuclei and pink to pale blue cytoplasm. Rarely, a malignant carcinoid tumor can occur as a large bulky mass. Metastatic carcinoid to the liver can rarely result in the carcinoid syndrome.</a:t>
            </a:r>
            <a:endParaRPr lang="en-US" sz="2000" b="1" i="1" dirty="0"/>
          </a:p>
        </p:txBody>
      </p:sp>
      <p:sp>
        <p:nvSpPr>
          <p:cNvPr id="5" name="Rounded Rectangle 4"/>
          <p:cNvSpPr/>
          <p:nvPr/>
        </p:nvSpPr>
        <p:spPr>
          <a:xfrm>
            <a:off x="1187624" y="188640"/>
            <a:ext cx="676875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Carcinoid tumor of small intestine - HPF</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16984380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91680" y="908720"/>
            <a:ext cx="5760640" cy="4451912"/>
          </a:xfrm>
          <a:prstGeom prst="rect">
            <a:avLst/>
          </a:prstGeom>
          <a:ln>
            <a:solidFill>
              <a:schemeClr val="accent1"/>
            </a:solidFill>
          </a:ln>
        </p:spPr>
      </p:pic>
      <p:sp>
        <p:nvSpPr>
          <p:cNvPr id="5" name="Rounded Rectangle 4"/>
          <p:cNvSpPr/>
          <p:nvPr/>
        </p:nvSpPr>
        <p:spPr>
          <a:xfrm>
            <a:off x="1187624" y="188640"/>
            <a:ext cx="676875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Carcinoid tumor of small intestine – IHC stain   </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
        <p:nvSpPr>
          <p:cNvPr id="4" name="TextBox 3"/>
          <p:cNvSpPr txBox="1"/>
          <p:nvPr/>
        </p:nvSpPr>
        <p:spPr>
          <a:xfrm>
            <a:off x="1142976" y="5445224"/>
            <a:ext cx="6885408" cy="923330"/>
          </a:xfrm>
          <a:prstGeom prst="rect">
            <a:avLst/>
          </a:prstGeom>
          <a:noFill/>
        </p:spPr>
        <p:txBody>
          <a:bodyPr wrap="square" rtlCol="0">
            <a:spAutoFit/>
          </a:bodyPr>
          <a:lstStyle/>
          <a:p>
            <a:pPr algn="ctr"/>
            <a:r>
              <a:rPr lang="en-US" b="1" i="1" dirty="0" smtClean="0"/>
              <a:t>Carcinoid tumor showing strong positive staining with the synaptophysin immunohistochemical stain (IHC stain). This finding confirms the neuroendocrine nature of this neoplasm.</a:t>
            </a:r>
            <a:endParaRPr lang="en-US" b="1" i="1" dirty="0"/>
          </a:p>
        </p:txBody>
      </p:sp>
    </p:spTree>
    <p:extLst>
      <p:ext uri="{BB962C8B-B14F-4D97-AF65-F5344CB8AC3E}">
        <p14:creationId xmlns:p14="http://schemas.microsoft.com/office/powerpoint/2010/main" val="3429440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3048000"/>
            <a:ext cx="6172200" cy="1024880"/>
          </a:xfrm>
        </p:spPr>
        <p:txBody>
          <a:bodyPr>
            <a:normAutofit/>
          </a:bodyPr>
          <a:lstStyle/>
          <a:p>
            <a:pPr algn="ctr"/>
            <a:r>
              <a:rPr lang="en-US" sz="5400" b="1" i="1" dirty="0" smtClean="0">
                <a:solidFill>
                  <a:srgbClr val="0B0B8F"/>
                </a:solidFill>
                <a:effectLst>
                  <a:outerShdw blurRad="38100" dist="38100" dir="2700000" algn="tl">
                    <a:srgbClr val="000000">
                      <a:alpha val="43137"/>
                    </a:srgbClr>
                  </a:outerShdw>
                </a:effectLst>
                <a:latin typeface="Aharoni" pitchFamily="2" charset="-79"/>
                <a:cs typeface="Aharoni" pitchFamily="2" charset="-79"/>
              </a:rPr>
              <a:t> Crohn’s disease</a:t>
            </a:r>
            <a:endParaRPr lang="en-US" sz="5400" b="1" i="1" dirty="0">
              <a:solidFill>
                <a:srgbClr val="0B0B8F"/>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3352800"/>
            <a:ext cx="6534472" cy="1219200"/>
          </a:xfrm>
        </p:spPr>
        <p:txBody>
          <a:bodyPr>
            <a:noAutofit/>
          </a:bodyPr>
          <a:lstStyle/>
          <a:p>
            <a:pPr algn="ctr"/>
            <a:r>
              <a:rPr lang="en-US" sz="5400" b="1" i="1" dirty="0" smtClean="0">
                <a:solidFill>
                  <a:schemeClr val="bg2">
                    <a:lumMod val="25000"/>
                  </a:schemeClr>
                </a:solidFill>
                <a:effectLst>
                  <a:outerShdw blurRad="38100" dist="38100" dir="2700000" algn="tl">
                    <a:srgbClr val="000000">
                      <a:alpha val="43137"/>
                    </a:srgbClr>
                  </a:outerShdw>
                </a:effectLst>
              </a:rPr>
              <a:t>Hepatobiliary system</a:t>
            </a:r>
            <a:endParaRPr lang="en-US" sz="5400" b="1" i="1" dirty="0">
              <a:solidFill>
                <a:schemeClr val="bg2">
                  <a:lumMod val="25000"/>
                </a:schemeClr>
              </a:solidFill>
              <a:effectLst>
                <a:outerShdw blurRad="38100" dist="38100" dir="2700000" algn="tl">
                  <a:srgbClr val="000000">
                    <a:alpha val="43137"/>
                  </a:srgbClr>
                </a:outerShdw>
              </a:effectLst>
            </a:endParaRPr>
          </a:p>
        </p:txBody>
      </p:sp>
      <p:pic>
        <p:nvPicPr>
          <p:cNvPr id="108548" name="Picture 4" descr="https://encrypted-tbn0.gstatic.com/images?q=tbn:ANd9GcR-5L-2rw0Lcsl37mxvI4MJRpLT5Ly0C8fTtlUd3hhgJKYbMcHqrSNcYokI">
            <a:hlinkClick r:id="rId2"/>
          </p:cNvPr>
          <p:cNvPicPr>
            <a:picLocks noChangeAspect="1" noChangeArrowheads="1"/>
          </p:cNvPicPr>
          <p:nvPr/>
        </p:nvPicPr>
        <p:blipFill>
          <a:blip r:embed="rId3" cstate="print"/>
          <a:srcRect/>
          <a:stretch>
            <a:fillRect/>
          </a:stretch>
        </p:blipFill>
        <p:spPr bwMode="auto">
          <a:xfrm>
            <a:off x="2906688" y="217436"/>
            <a:ext cx="3240360" cy="3283952"/>
          </a:xfrm>
          <a:prstGeom prst="rect">
            <a:avLst/>
          </a:prstGeom>
          <a:noFill/>
        </p:spPr>
      </p:pic>
      <p:sp>
        <p:nvSpPr>
          <p:cNvPr id="4" name="TextBox 3"/>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71800" y="4419600"/>
            <a:ext cx="6172200" cy="1614264"/>
          </a:xfrm>
        </p:spPr>
        <p:txBody>
          <a:bodyPr>
            <a:normAutofit fontScale="90000"/>
          </a:bodyPr>
          <a:lstStyle/>
          <a:p>
            <a:pPr algn="ctr"/>
            <a:r>
              <a:rPr lang="en-US" b="1" i="1" dirty="0" smtClean="0">
                <a:solidFill>
                  <a:srgbClr val="669900"/>
                </a:solidFill>
                <a:effectLst>
                  <a:outerShdw blurRad="38100" dist="38100" dir="2700000" algn="tl">
                    <a:srgbClr val="000000">
                      <a:alpha val="43137"/>
                    </a:srgbClr>
                  </a:outerShdw>
                </a:effectLst>
              </a:rPr>
              <a:t>Normal anatomy and histology</a:t>
            </a:r>
            <a:endParaRPr lang="en-US" b="1" i="1" dirty="0">
              <a:solidFill>
                <a:srgbClr val="669900"/>
              </a:solidFill>
              <a:effectLst>
                <a:outerShdw blurRad="38100" dist="38100" dir="2700000" algn="tl">
                  <a:srgbClr val="000000">
                    <a:alpha val="43137"/>
                  </a:srgbClr>
                </a:outerShdw>
              </a:effectLst>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33828" name="Picture 4" descr="http://library.med.utah.edu/WebPath/jpeg4/LIVER002.jpg"/>
          <p:cNvPicPr>
            <a:picLocks noChangeAspect="1" noChangeArrowheads="1"/>
          </p:cNvPicPr>
          <p:nvPr/>
        </p:nvPicPr>
        <p:blipFill>
          <a:blip r:embed="rId2" cstate="print"/>
          <a:srcRect/>
          <a:stretch>
            <a:fillRect/>
          </a:stretch>
        </p:blipFill>
        <p:spPr bwMode="auto">
          <a:xfrm>
            <a:off x="107504" y="1484784"/>
            <a:ext cx="4464496" cy="3312368"/>
          </a:xfrm>
          <a:prstGeom prst="rect">
            <a:avLst/>
          </a:prstGeom>
          <a:noFill/>
        </p:spPr>
      </p:pic>
      <p:sp>
        <p:nvSpPr>
          <p:cNvPr id="6" name="Rectangle 5"/>
          <p:cNvSpPr/>
          <p:nvPr/>
        </p:nvSpPr>
        <p:spPr>
          <a:xfrm>
            <a:off x="179512" y="4869160"/>
            <a:ext cx="4104456" cy="1477328"/>
          </a:xfrm>
          <a:prstGeom prst="rect">
            <a:avLst/>
          </a:prstGeom>
        </p:spPr>
        <p:txBody>
          <a:bodyPr wrap="square">
            <a:spAutoFit/>
          </a:bodyPr>
          <a:lstStyle/>
          <a:p>
            <a:pPr algn="ctr"/>
            <a:r>
              <a:rPr lang="en-US" b="1" i="1" dirty="0" smtClean="0"/>
              <a:t>This is the external surface of a normal liver. The color is brown and the surface is smooth. A normal liver is about 1200 to 1600 grams.</a:t>
            </a:r>
            <a:endParaRPr lang="en-US" b="1" i="1" dirty="0"/>
          </a:p>
        </p:txBody>
      </p:sp>
      <p:sp>
        <p:nvSpPr>
          <p:cNvPr id="7" name="Rounded Rectangle 6"/>
          <p:cNvSpPr/>
          <p:nvPr/>
        </p:nvSpPr>
        <p:spPr>
          <a:xfrm>
            <a:off x="755576" y="332656"/>
            <a:ext cx="7416824" cy="504056"/>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Liver anatomy  - Gross &amp; Cut surface</a:t>
            </a:r>
            <a:endParaRPr lang="en-US" sz="2800" b="1" i="1" dirty="0">
              <a:effectLst>
                <a:outerShdw blurRad="38100" dist="38100" dir="2700000" algn="tl">
                  <a:srgbClr val="000000">
                    <a:alpha val="43137"/>
                  </a:srgbClr>
                </a:outerShdw>
              </a:effectLst>
            </a:endParaRPr>
          </a:p>
        </p:txBody>
      </p:sp>
      <p:pic>
        <p:nvPicPr>
          <p:cNvPr id="333830" name="Picture 6" descr="http://library.med.utah.edu/WebPath/jpeg4/LIVER083.jpg"/>
          <p:cNvPicPr>
            <a:picLocks noChangeAspect="1" noChangeArrowheads="1"/>
          </p:cNvPicPr>
          <p:nvPr/>
        </p:nvPicPr>
        <p:blipFill>
          <a:blip r:embed="rId3" cstate="print"/>
          <a:srcRect/>
          <a:stretch>
            <a:fillRect/>
          </a:stretch>
        </p:blipFill>
        <p:spPr bwMode="auto">
          <a:xfrm>
            <a:off x="4644008" y="1484784"/>
            <a:ext cx="4080520" cy="3296791"/>
          </a:xfrm>
          <a:prstGeom prst="rect">
            <a:avLst/>
          </a:prstGeom>
          <a:noFill/>
        </p:spPr>
      </p:pic>
      <p:sp>
        <p:nvSpPr>
          <p:cNvPr id="9" name="TextBox 8"/>
          <p:cNvSpPr txBox="1"/>
          <p:nvPr/>
        </p:nvSpPr>
        <p:spPr>
          <a:xfrm>
            <a:off x="1115616" y="980728"/>
            <a:ext cx="2448272" cy="400110"/>
          </a:xfrm>
          <a:prstGeom prst="rect">
            <a:avLst/>
          </a:prstGeom>
          <a:noFill/>
        </p:spPr>
        <p:txBody>
          <a:bodyPr wrap="square" rtlCol="0">
            <a:spAutoFit/>
          </a:bodyPr>
          <a:lstStyle/>
          <a:p>
            <a:pPr algn="ctr"/>
            <a:r>
              <a:rPr lang="en-US" sz="2000" b="1" i="1" dirty="0" smtClean="0"/>
              <a:t>External surface</a:t>
            </a:r>
            <a:endParaRPr lang="en-US" sz="2000" b="1" i="1" dirty="0"/>
          </a:p>
        </p:txBody>
      </p:sp>
      <p:sp>
        <p:nvSpPr>
          <p:cNvPr id="10" name="TextBox 9"/>
          <p:cNvSpPr txBox="1"/>
          <p:nvPr/>
        </p:nvSpPr>
        <p:spPr>
          <a:xfrm>
            <a:off x="5508104" y="980728"/>
            <a:ext cx="2448272" cy="400110"/>
          </a:xfrm>
          <a:prstGeom prst="rect">
            <a:avLst/>
          </a:prstGeom>
          <a:noFill/>
        </p:spPr>
        <p:txBody>
          <a:bodyPr wrap="square" rtlCol="0">
            <a:spAutoFit/>
          </a:bodyPr>
          <a:lstStyle/>
          <a:p>
            <a:pPr algn="ctr"/>
            <a:r>
              <a:rPr lang="en-US" sz="2000" b="1" i="1" dirty="0" smtClean="0"/>
              <a:t>Cut surface</a:t>
            </a:r>
            <a:endParaRPr lang="en-US" sz="2000" b="1" i="1" dirty="0"/>
          </a:p>
        </p:txBody>
      </p:sp>
      <p:sp>
        <p:nvSpPr>
          <p:cNvPr id="11" name="Rectangle 10"/>
          <p:cNvSpPr/>
          <p:nvPr/>
        </p:nvSpPr>
        <p:spPr>
          <a:xfrm>
            <a:off x="4499992" y="4915034"/>
            <a:ext cx="4415408" cy="1477328"/>
          </a:xfrm>
          <a:prstGeom prst="rect">
            <a:avLst/>
          </a:prstGeom>
        </p:spPr>
        <p:txBody>
          <a:bodyPr wrap="square">
            <a:spAutoFit/>
          </a:bodyPr>
          <a:lstStyle/>
          <a:p>
            <a:pPr algn="ctr"/>
            <a:r>
              <a:rPr lang="en-US" b="1" i="1" dirty="0" smtClean="0"/>
              <a:t>Near the hilum, note the portal vein, which branches at center left, with accompanying hepatic artery and bile ducts. </a:t>
            </a:r>
          </a:p>
          <a:p>
            <a:pPr algn="ctr"/>
            <a:r>
              <a:rPr lang="en-US" b="1" i="1" dirty="0" smtClean="0"/>
              <a:t>At the lower right is a branch</a:t>
            </a:r>
          </a:p>
          <a:p>
            <a:pPr algn="ctr"/>
            <a:r>
              <a:rPr lang="en-US" b="1" i="1" dirty="0" smtClean="0"/>
              <a:t> of hepatic vein</a:t>
            </a:r>
            <a:endParaRPr lang="en-US" b="1" i="1" dirty="0"/>
          </a:p>
        </p:txBody>
      </p:sp>
      <p:sp>
        <p:nvSpPr>
          <p:cNvPr id="12" name="TextBox 11"/>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3" name="TextBox 12"/>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8" name="Picture 4" descr="liver6"/>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218" name="Picture 4" descr="Liver2"/>
          <p:cNvPicPr>
            <a:picLocks noChangeAspect="1" noChangeArrowheads="1"/>
          </p:cNvPicPr>
          <p:nvPr/>
        </p:nvPicPr>
        <p:blipFill>
          <a:blip r:embed="rId3" cstate="print"/>
          <a:srcRect/>
          <a:stretch>
            <a:fillRect/>
          </a:stretch>
        </p:blipFill>
        <p:spPr bwMode="auto">
          <a:xfrm>
            <a:off x="827584" y="908719"/>
            <a:ext cx="7200800" cy="5040561"/>
          </a:xfrm>
          <a:prstGeom prst="rect">
            <a:avLst/>
          </a:prstGeom>
          <a:noFill/>
          <a:ln w="9525">
            <a:solidFill>
              <a:schemeClr val="tx1"/>
            </a:solidFill>
            <a:miter lim="800000"/>
            <a:headEnd/>
            <a:tailEnd/>
          </a:ln>
        </p:spPr>
      </p:pic>
      <p:sp>
        <p:nvSpPr>
          <p:cNvPr id="5" name="Rectangle 4"/>
          <p:cNvSpPr/>
          <p:nvPr/>
        </p:nvSpPr>
        <p:spPr>
          <a:xfrm>
            <a:off x="899592" y="5949280"/>
            <a:ext cx="7056784" cy="646331"/>
          </a:xfrm>
          <a:prstGeom prst="rect">
            <a:avLst/>
          </a:prstGeom>
        </p:spPr>
        <p:txBody>
          <a:bodyPr wrap="square">
            <a:spAutoFit/>
          </a:bodyPr>
          <a:lstStyle/>
          <a:p>
            <a:pPr algn="ctr"/>
            <a:r>
              <a:rPr lang="en-US" b="1" i="1" dirty="0" smtClean="0"/>
              <a:t>The classical view of liver tissue from a liver biopsy, H&amp;E stained</a:t>
            </a:r>
            <a:endParaRPr lang="en-US" b="1" i="1" dirty="0"/>
          </a:p>
        </p:txBody>
      </p:sp>
      <p:sp>
        <p:nvSpPr>
          <p:cNvPr id="6" name="Rounded Rectangle 5"/>
          <p:cNvSpPr/>
          <p:nvPr/>
        </p:nvSpPr>
        <p:spPr>
          <a:xfrm>
            <a:off x="1691680" y="260648"/>
            <a:ext cx="5544616" cy="504056"/>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Liver Histology - Gross</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42018" name="Picture 2" descr="http://library.med.utah.edu/WebPath/jpeg4/LIVER003.jpg"/>
          <p:cNvPicPr>
            <a:picLocks noChangeAspect="1" noChangeArrowheads="1"/>
          </p:cNvPicPr>
          <p:nvPr/>
        </p:nvPicPr>
        <p:blipFill>
          <a:blip r:embed="rId2" cstate="print"/>
          <a:srcRect/>
          <a:stretch>
            <a:fillRect/>
          </a:stretch>
        </p:blipFill>
        <p:spPr bwMode="auto">
          <a:xfrm>
            <a:off x="1043608" y="908720"/>
            <a:ext cx="6984776" cy="4501070"/>
          </a:xfrm>
          <a:prstGeom prst="rect">
            <a:avLst/>
          </a:prstGeom>
          <a:noFill/>
        </p:spPr>
      </p:pic>
      <p:sp>
        <p:nvSpPr>
          <p:cNvPr id="3" name="Rectangle 2"/>
          <p:cNvSpPr/>
          <p:nvPr/>
        </p:nvSpPr>
        <p:spPr>
          <a:xfrm>
            <a:off x="1066800" y="5445224"/>
            <a:ext cx="7041976" cy="1200329"/>
          </a:xfrm>
          <a:prstGeom prst="rect">
            <a:avLst/>
          </a:prstGeom>
        </p:spPr>
        <p:txBody>
          <a:bodyPr wrap="square">
            <a:spAutoFit/>
          </a:bodyPr>
          <a:lstStyle/>
          <a:p>
            <a:pPr algn="ctr"/>
            <a:r>
              <a:rPr lang="en-US" b="1" i="1" dirty="0" smtClean="0"/>
              <a:t>Liver is divided histologically into lobules. The center of the lobule is the central vein. At the periphery of the lobule are portal triads. Functionally, the liver can be divided into three zones, based upon oxygen supply.</a:t>
            </a:r>
            <a:endParaRPr lang="en-US" b="1" i="1" dirty="0"/>
          </a:p>
        </p:txBody>
      </p:sp>
      <p:sp>
        <p:nvSpPr>
          <p:cNvPr id="4" name="Rounded Rectangle 3"/>
          <p:cNvSpPr/>
          <p:nvPr/>
        </p:nvSpPr>
        <p:spPr>
          <a:xfrm>
            <a:off x="1691680" y="260648"/>
            <a:ext cx="5544616" cy="504056"/>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Liver Histology</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4478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171" name="Picture 3" descr="unlabeled gallbladder and extrahepatic bile ducts"/>
          <p:cNvPicPr>
            <a:picLocks noChangeArrowheads="1"/>
          </p:cNvPicPr>
          <p:nvPr/>
        </p:nvPicPr>
        <p:blipFill>
          <a:blip r:embed="rId2" cstate="print"/>
          <a:srcRect/>
          <a:stretch>
            <a:fillRect/>
          </a:stretch>
        </p:blipFill>
        <p:spPr bwMode="auto">
          <a:xfrm>
            <a:off x="285720" y="428604"/>
            <a:ext cx="4000497" cy="3427413"/>
          </a:xfrm>
          <a:prstGeom prst="rect">
            <a:avLst/>
          </a:prstGeom>
          <a:noFill/>
        </p:spPr>
      </p:pic>
      <p:pic>
        <p:nvPicPr>
          <p:cNvPr id="7172" name="Picture 4" descr="gallbladder and extrahepatic bile ducts - sectioned"/>
          <p:cNvPicPr>
            <a:picLocks noChangeArrowheads="1"/>
          </p:cNvPicPr>
          <p:nvPr/>
        </p:nvPicPr>
        <p:blipFill>
          <a:blip r:embed="rId3" cstate="print"/>
          <a:srcRect/>
          <a:stretch>
            <a:fillRect/>
          </a:stretch>
        </p:blipFill>
        <p:spPr bwMode="auto">
          <a:xfrm>
            <a:off x="4500562" y="357166"/>
            <a:ext cx="3929058" cy="3286148"/>
          </a:xfrm>
          <a:prstGeom prst="rect">
            <a:avLst/>
          </a:prstGeom>
          <a:noFill/>
        </p:spPr>
      </p:pic>
      <p:sp>
        <p:nvSpPr>
          <p:cNvPr id="7173" name="Text Box 5"/>
          <p:cNvSpPr txBox="1">
            <a:spLocks noChangeArrowheads="1"/>
          </p:cNvSpPr>
          <p:nvPr/>
        </p:nvSpPr>
        <p:spPr bwMode="auto">
          <a:xfrm>
            <a:off x="3659187" y="0"/>
            <a:ext cx="5484813" cy="4648200"/>
          </a:xfrm>
          <a:prstGeom prst="rect">
            <a:avLst/>
          </a:prstGeom>
          <a:noFill/>
          <a:ln w="9525">
            <a:noFill/>
            <a:miter lim="800000"/>
            <a:headEnd/>
            <a:tailEnd/>
          </a:ln>
          <a:effectLst/>
        </p:spPr>
        <p:txBody>
          <a:bodyPr/>
          <a:lstStyle/>
          <a:p>
            <a:pPr>
              <a:spcBef>
                <a:spcPct val="50000"/>
              </a:spcBef>
              <a:buFontTx/>
              <a:buChar char="-"/>
            </a:pPr>
            <a:endParaRPr lang="en-US" sz="1400" dirty="0"/>
          </a:p>
        </p:txBody>
      </p:sp>
      <p:pic>
        <p:nvPicPr>
          <p:cNvPr id="7174" name="Picture 6" descr="gall bladder  H&amp;E"/>
          <p:cNvPicPr>
            <a:picLocks noChangeArrowheads="1"/>
          </p:cNvPicPr>
          <p:nvPr/>
        </p:nvPicPr>
        <p:blipFill>
          <a:blip r:embed="rId4" cstate="print"/>
          <a:srcRect/>
          <a:stretch>
            <a:fillRect/>
          </a:stretch>
        </p:blipFill>
        <p:spPr bwMode="auto">
          <a:xfrm>
            <a:off x="539552" y="4077072"/>
            <a:ext cx="3613163" cy="2285992"/>
          </a:xfrm>
          <a:prstGeom prst="rect">
            <a:avLst/>
          </a:prstGeom>
          <a:noFill/>
        </p:spPr>
      </p:pic>
      <p:pic>
        <p:nvPicPr>
          <p:cNvPr id="7175" name="Picture 7" descr="L2019"/>
          <p:cNvPicPr>
            <a:picLocks noChangeArrowheads="1"/>
          </p:cNvPicPr>
          <p:nvPr/>
        </p:nvPicPr>
        <p:blipFill>
          <a:blip r:embed="rId5" cstate="print"/>
          <a:srcRect/>
          <a:stretch>
            <a:fillRect/>
          </a:stretch>
        </p:blipFill>
        <p:spPr bwMode="auto">
          <a:xfrm>
            <a:off x="5004048" y="4214818"/>
            <a:ext cx="3238258" cy="2166510"/>
          </a:xfrm>
          <a:prstGeom prst="rect">
            <a:avLst/>
          </a:prstGeom>
          <a:noFill/>
        </p:spPr>
      </p:pic>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79912" y="4509120"/>
            <a:ext cx="4968552" cy="1224136"/>
          </a:xfrm>
        </p:spPr>
        <p:txBody>
          <a:bodyPr>
            <a:noAutofit/>
          </a:bodyPr>
          <a:lstStyle/>
          <a:p>
            <a:pPr algn="ctr"/>
            <a:r>
              <a:rPr lang="en-US" sz="4400" b="1" i="1" dirty="0" smtClean="0">
                <a:solidFill>
                  <a:srgbClr val="669900"/>
                </a:solidFill>
                <a:effectLst>
                  <a:outerShdw blurRad="38100" dist="38100" dir="2700000" algn="tl">
                    <a:srgbClr val="000000">
                      <a:alpha val="43137"/>
                    </a:srgbClr>
                  </a:outerShdw>
                </a:effectLst>
              </a:rPr>
              <a:t>Gross and histopathology</a:t>
            </a:r>
            <a:endParaRPr lang="en-US" sz="4400" b="1" i="1" dirty="0">
              <a:solidFill>
                <a:srgbClr val="669900"/>
              </a:solidFill>
              <a:effectLst>
                <a:outerShdw blurRad="38100" dist="38100" dir="2700000" algn="tl">
                  <a:srgbClr val="000000">
                    <a:alpha val="43137"/>
                  </a:srgbClr>
                </a:outerShdw>
              </a:effectLst>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2590800"/>
            <a:ext cx="7152456" cy="1723256"/>
          </a:xfrm>
        </p:spPr>
        <p:txBody>
          <a:bodyPr>
            <a:noAutofit/>
          </a:bodyPr>
          <a:lstStyle/>
          <a:p>
            <a:pPr algn="ctr"/>
            <a:r>
              <a:rPr lang="en-US" sz="4800" b="1" i="1" dirty="0" smtClean="0">
                <a:solidFill>
                  <a:srgbClr val="660066"/>
                </a:solidFill>
                <a:effectLst>
                  <a:outerShdw blurRad="38100" dist="38100" dir="2700000" algn="tl">
                    <a:srgbClr val="000000">
                      <a:alpha val="43137"/>
                    </a:srgbClr>
                  </a:outerShdw>
                </a:effectLst>
              </a:rPr>
              <a:t>Chronic VIRAL hepatitis </a:t>
            </a:r>
            <a:br>
              <a:rPr lang="en-US" sz="4800" b="1" i="1" dirty="0" smtClean="0">
                <a:solidFill>
                  <a:srgbClr val="660066"/>
                </a:solidFill>
                <a:effectLst>
                  <a:outerShdw blurRad="38100" dist="38100" dir="2700000" algn="tl">
                    <a:srgbClr val="000000">
                      <a:alpha val="43137"/>
                    </a:srgbClr>
                  </a:outerShdw>
                </a:effectLst>
              </a:rPr>
            </a:br>
            <a:r>
              <a:rPr lang="en-US" sz="4800" b="1" i="1" dirty="0" smtClean="0">
                <a:solidFill>
                  <a:srgbClr val="660066"/>
                </a:solidFill>
                <a:effectLst>
                  <a:outerShdw blurRad="38100" dist="38100" dir="2700000" algn="tl">
                    <a:srgbClr val="000000">
                      <a:alpha val="43137"/>
                    </a:srgbClr>
                  </a:outerShdw>
                </a:effectLst>
              </a:rPr>
              <a:t>(HBV &amp; HCV)</a:t>
            </a:r>
            <a:endParaRPr lang="en-US" sz="4800" b="1" i="1" dirty="0">
              <a:solidFill>
                <a:srgbClr val="660066"/>
              </a:solidFill>
              <a:effectLst>
                <a:outerShdw blurRad="38100" dist="38100" dir="2700000" algn="tl">
                  <a:srgbClr val="000000">
                    <a:alpha val="43137"/>
                  </a:srgbClr>
                </a:outerShdw>
              </a:effectLst>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79512" y="4535249"/>
            <a:ext cx="4248472" cy="2062103"/>
          </a:xfrm>
          <a:prstGeom prst="rect">
            <a:avLst/>
          </a:prstGeom>
        </p:spPr>
        <p:txBody>
          <a:bodyPr wrap="square">
            <a:spAutoFit/>
          </a:bodyPr>
          <a:lstStyle/>
          <a:p>
            <a:pPr algn="ctr"/>
            <a:r>
              <a:rPr lang="en-US" sz="1600" b="1" i="1" dirty="0" smtClean="0"/>
              <a:t> </a:t>
            </a:r>
            <a:r>
              <a:rPr lang="en-US" sz="1600" b="1" i="1" dirty="0" smtClean="0">
                <a:solidFill>
                  <a:srgbClr val="FF0000"/>
                </a:solidFill>
              </a:rPr>
              <a:t>Normal Liver</a:t>
            </a:r>
            <a:r>
              <a:rPr lang="en-US" sz="1600" b="1" i="1" dirty="0" smtClean="0"/>
              <a:t>: has a brown color. Near the hilum here, note the portal vein carrying blood to the liver, which branches at center left, with accompanying hepatic artery and bile ducts. At the lower right is a branch of hepatic vein draining blood from the liver to the inferior vena cava.</a:t>
            </a:r>
            <a:endParaRPr lang="en-US" sz="1600" b="1" i="1" dirty="0"/>
          </a:p>
        </p:txBody>
      </p:sp>
      <p:sp>
        <p:nvSpPr>
          <p:cNvPr id="7" name="Rectangle 6"/>
          <p:cNvSpPr/>
          <p:nvPr/>
        </p:nvSpPr>
        <p:spPr>
          <a:xfrm>
            <a:off x="4572000" y="4643446"/>
            <a:ext cx="4214810" cy="1354217"/>
          </a:xfrm>
          <a:prstGeom prst="rect">
            <a:avLst/>
          </a:prstGeom>
        </p:spPr>
        <p:txBody>
          <a:bodyPr wrap="square">
            <a:spAutoFit/>
          </a:bodyPr>
          <a:lstStyle/>
          <a:p>
            <a:pPr algn="ctr"/>
            <a:r>
              <a:rPr lang="en-US" sz="1600" b="1" i="1" dirty="0" smtClean="0">
                <a:solidFill>
                  <a:srgbClr val="FF0000"/>
                </a:solidFill>
              </a:rPr>
              <a:t>Chronic Hepatitis</a:t>
            </a:r>
            <a:r>
              <a:rPr lang="en-US" sz="1600" b="1" i="1" dirty="0" smtClean="0"/>
              <a:t>: The necrosis and lobular collapse is seen here as areas of hemorrhage and irregular furrows and granularity on the </a:t>
            </a:r>
          </a:p>
          <a:p>
            <a:pPr algn="ctr"/>
            <a:r>
              <a:rPr lang="en-US" sz="1600" b="1" i="1" dirty="0" smtClean="0"/>
              <a:t>cut surface of the liver.</a:t>
            </a:r>
            <a:endParaRPr lang="en-US" sz="1600" b="1" i="1" dirty="0"/>
          </a:p>
        </p:txBody>
      </p:sp>
      <p:sp>
        <p:nvSpPr>
          <p:cNvPr id="9" name="Rounded Rectangle 8"/>
          <p:cNvSpPr/>
          <p:nvPr/>
        </p:nvSpPr>
        <p:spPr>
          <a:xfrm>
            <a:off x="928662" y="285728"/>
            <a:ext cx="7215238" cy="57150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Cut Section of Normal Liver &amp; Ch. Hepatitis</a:t>
            </a:r>
            <a:endParaRPr lang="en-US" sz="2800" b="1" i="1" dirty="0">
              <a:effectLst>
                <a:outerShdw blurRad="38100" dist="38100" dir="2700000" algn="tl">
                  <a:srgbClr val="000000">
                    <a:alpha val="43137"/>
                  </a:srgbClr>
                </a:outerShdw>
              </a:effectLst>
            </a:endParaRPr>
          </a:p>
        </p:txBody>
      </p:sp>
      <p:pic>
        <p:nvPicPr>
          <p:cNvPr id="11" name="Picture 4"/>
          <p:cNvPicPr>
            <a:picLocks noChangeAspect="1" noChangeArrowheads="1"/>
          </p:cNvPicPr>
          <p:nvPr/>
        </p:nvPicPr>
        <p:blipFill>
          <a:blip r:embed="rId3" cstate="print"/>
          <a:srcRect/>
          <a:stretch>
            <a:fillRect/>
          </a:stretch>
        </p:blipFill>
        <p:spPr bwMode="auto">
          <a:xfrm>
            <a:off x="4499991" y="1196752"/>
            <a:ext cx="4128459" cy="3240360"/>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0354" name="Picture 2" descr="http://library.med.utah.edu/WebPath/jpeg4/LIVER083.jpg"/>
          <p:cNvPicPr>
            <a:picLocks noChangeAspect="1" noChangeArrowheads="1"/>
          </p:cNvPicPr>
          <p:nvPr/>
        </p:nvPicPr>
        <p:blipFill>
          <a:blip r:embed="rId4" cstate="print"/>
          <a:srcRect/>
          <a:stretch>
            <a:fillRect/>
          </a:stretch>
        </p:blipFill>
        <p:spPr bwMode="auto">
          <a:xfrm>
            <a:off x="179512" y="1196753"/>
            <a:ext cx="4176464" cy="3240360"/>
          </a:xfrm>
          <a:prstGeom prst="rect">
            <a:avLst/>
          </a:prstGeom>
          <a:noFill/>
        </p:spPr>
      </p:pic>
      <p:sp>
        <p:nvSpPr>
          <p:cNvPr id="13" name="TextBox 12"/>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4" name="TextBox 13"/>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74434" name="Picture 2" descr="http://www.pathology.washington.edu/about/education/gallery/jpgs575/spa/img0023.jpg"/>
          <p:cNvPicPr>
            <a:picLocks noChangeAspect="1" noChangeArrowheads="1"/>
          </p:cNvPicPr>
          <p:nvPr/>
        </p:nvPicPr>
        <p:blipFill>
          <a:blip r:embed="rId3" cstate="print"/>
          <a:srcRect/>
          <a:stretch>
            <a:fillRect/>
          </a:stretch>
        </p:blipFill>
        <p:spPr bwMode="auto">
          <a:xfrm>
            <a:off x="1259632" y="836712"/>
            <a:ext cx="6552728" cy="458063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1115616" y="5517232"/>
            <a:ext cx="6408712" cy="1015663"/>
          </a:xfrm>
          <a:prstGeom prst="rect">
            <a:avLst/>
          </a:prstGeom>
        </p:spPr>
        <p:txBody>
          <a:bodyPr wrap="square">
            <a:spAutoFit/>
          </a:bodyPr>
          <a:lstStyle/>
          <a:p>
            <a:pPr algn="ctr"/>
            <a:r>
              <a:rPr lang="en-US" sz="2000" b="1" i="1" dirty="0" smtClean="0"/>
              <a:t>Here the inflammation has produced large, irregularly shaped to rake-like ulcers that are separated from each other by mucosa that appears close to normal. </a:t>
            </a:r>
            <a:endParaRPr lang="en-US" sz="2000" b="1" i="1" dirty="0"/>
          </a:p>
        </p:txBody>
      </p:sp>
      <p:sp>
        <p:nvSpPr>
          <p:cNvPr id="4" name="Rounded Rectangle 3"/>
          <p:cNvSpPr/>
          <p:nvPr/>
        </p:nvSpPr>
        <p:spPr>
          <a:xfrm>
            <a:off x="2195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Crohn’s Disease- Gross</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107504" y="5013176"/>
            <a:ext cx="8280920" cy="1477328"/>
          </a:xfrm>
          <a:prstGeom prst="rect">
            <a:avLst/>
          </a:prstGeom>
        </p:spPr>
        <p:txBody>
          <a:bodyPr wrap="square">
            <a:spAutoFit/>
          </a:bodyPr>
          <a:lstStyle/>
          <a:p>
            <a:pPr algn="ctr"/>
            <a:r>
              <a:rPr lang="en-US" b="1" i="1" dirty="0" smtClean="0"/>
              <a:t>Viral hepatitis leads to liver cell destruction. A mononuclear inflammatory cell infiltrate extends from portal areas and disrupts the limiting plate of hepatocytes which are undergoing necrosis, the so-called "piecemeal" necrosis of chronic active hepatitis. In this case, the hepatitis B surface antigen (HBsAg) and hepatitis B core antibody (HBcAb) were positive.</a:t>
            </a:r>
            <a:endParaRPr lang="en-US" b="1" i="1" dirty="0"/>
          </a:p>
        </p:txBody>
      </p:sp>
      <p:pic>
        <p:nvPicPr>
          <p:cNvPr id="98306" name="Picture 2" descr="http://library.med.utah.edu/WebPath/jpeg4/LIVER038.jpg"/>
          <p:cNvPicPr>
            <a:picLocks noChangeAspect="1" noChangeArrowheads="1"/>
          </p:cNvPicPr>
          <p:nvPr/>
        </p:nvPicPr>
        <p:blipFill>
          <a:blip r:embed="rId3" cstate="print"/>
          <a:srcRect/>
          <a:stretch>
            <a:fillRect/>
          </a:stretch>
        </p:blipFill>
        <p:spPr bwMode="auto">
          <a:xfrm>
            <a:off x="899592" y="980728"/>
            <a:ext cx="7200800" cy="4016871"/>
          </a:xfrm>
          <a:prstGeom prst="rect">
            <a:avLst/>
          </a:prstGeom>
          <a:noFill/>
          <a:ln>
            <a:solidFill>
              <a:schemeClr val="accent1"/>
            </a:solidFill>
          </a:ln>
        </p:spPr>
      </p:pic>
      <p:sp>
        <p:nvSpPr>
          <p:cNvPr id="5" name="Rounded Rectangle 4"/>
          <p:cNvSpPr/>
          <p:nvPr/>
        </p:nvSpPr>
        <p:spPr>
          <a:xfrm>
            <a:off x="899592" y="260648"/>
            <a:ext cx="7344816"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Chronic Viral Hepatitis B – Microscopic view</a:t>
            </a:r>
            <a:endParaRPr lang="en-US" sz="2800" b="1" i="1" dirty="0">
              <a:effectLst>
                <a:outerShdw blurRad="38100" dist="38100" dir="2700000" algn="tl">
                  <a:srgbClr val="000000">
                    <a:alpha val="43137"/>
                  </a:srgbClr>
                </a:outerShdw>
              </a:effectLst>
            </a:endParaRPr>
          </a:p>
        </p:txBody>
      </p:sp>
      <p:sp>
        <p:nvSpPr>
          <p:cNvPr id="6" name="TextBox 5"/>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2227" name="TextBox 2"/>
          <p:cNvSpPr txBox="1">
            <a:spLocks noChangeArrowheads="1"/>
          </p:cNvSpPr>
          <p:nvPr/>
        </p:nvSpPr>
        <p:spPr bwMode="auto">
          <a:xfrm>
            <a:off x="533400" y="5351383"/>
            <a:ext cx="8001000" cy="1354217"/>
          </a:xfrm>
          <a:prstGeom prst="rect">
            <a:avLst/>
          </a:prstGeom>
          <a:noFill/>
          <a:ln w="9525">
            <a:noFill/>
            <a:miter lim="800000"/>
            <a:headEnd/>
            <a:tailEnd/>
          </a:ln>
        </p:spPr>
        <p:txBody>
          <a:bodyPr wrap="square">
            <a:spAutoFit/>
          </a:bodyPr>
          <a:lstStyle/>
          <a:p>
            <a:pPr marL="91440" indent="-533400" algn="ctr"/>
            <a:r>
              <a:rPr lang="en-US" b="1" i="1" dirty="0"/>
              <a:t>Moderate chronic inflammatory cells infiltration consisting of lymphocytes and histiocytes in both portal tracts and liver parenchyma. Piecemeal necrosis, hepatocytes swelling and “spotty” hepatocytes necrosis are also noticed. </a:t>
            </a:r>
            <a:endParaRPr lang="en-US" b="1" i="1" dirty="0" smtClean="0"/>
          </a:p>
          <a:p>
            <a:pPr marL="91440" indent="-533400" algn="ctr"/>
            <a:r>
              <a:rPr lang="en-US" b="1" i="1" dirty="0" smtClean="0"/>
              <a:t>No </a:t>
            </a:r>
            <a:r>
              <a:rPr lang="en-US" b="1" i="1" dirty="0"/>
              <a:t>evidence </a:t>
            </a:r>
            <a:r>
              <a:rPr lang="en-US" b="1" i="1" dirty="0" smtClean="0"/>
              <a:t>of cirrhosis </a:t>
            </a:r>
            <a:r>
              <a:rPr lang="en-US" b="1" i="1" dirty="0"/>
              <a:t>or malignancy </a:t>
            </a:r>
            <a:r>
              <a:rPr lang="en-US" b="1" i="1" dirty="0" smtClean="0"/>
              <a:t>noted</a:t>
            </a:r>
            <a:r>
              <a:rPr lang="en-US" sz="2800" dirty="0" smtClean="0">
                <a:latin typeface="Franklin Gothic Demi" pitchFamily="34" charset="0"/>
              </a:rPr>
              <a:t> </a:t>
            </a:r>
            <a:endParaRPr lang="en-US" sz="2800" dirty="0">
              <a:latin typeface="Franklin Gothic Demi" pitchFamily="34" charset="0"/>
            </a:endParaRPr>
          </a:p>
        </p:txBody>
      </p:sp>
      <p:pic>
        <p:nvPicPr>
          <p:cNvPr id="5" name="Picture 6"/>
          <p:cNvPicPr>
            <a:picLocks noChangeAspect="1" noChangeArrowheads="1"/>
          </p:cNvPicPr>
          <p:nvPr/>
        </p:nvPicPr>
        <p:blipFill>
          <a:blip r:embed="rId3" cstate="print">
            <a:lum bright="20000" contrast="20000"/>
          </a:blip>
          <a:srcRect/>
          <a:stretch>
            <a:fillRect/>
          </a:stretch>
        </p:blipFill>
        <p:spPr bwMode="auto">
          <a:xfrm>
            <a:off x="1259632" y="980729"/>
            <a:ext cx="6552728" cy="41764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ounded Rectangle 5"/>
          <p:cNvSpPr/>
          <p:nvPr/>
        </p:nvSpPr>
        <p:spPr>
          <a:xfrm>
            <a:off x="1475656" y="260648"/>
            <a:ext cx="6192688"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Chronic Viral Hepatitis B – HPF</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467544" y="5192032"/>
            <a:ext cx="7776864" cy="1477328"/>
          </a:xfrm>
          <a:prstGeom prst="rect">
            <a:avLst/>
          </a:prstGeom>
        </p:spPr>
        <p:txBody>
          <a:bodyPr wrap="square">
            <a:spAutoFit/>
          </a:bodyPr>
          <a:lstStyle/>
          <a:p>
            <a:pPr algn="ctr"/>
            <a:r>
              <a:rPr lang="en-US" b="1" i="1" dirty="0" smtClean="0"/>
              <a:t>This is a case of viral hepatitis C, which in half of cases leads to chronic liver disease. The extent of chronic hepatitis can be graded by the degree of activity (necrosis and inflammation) and staged by the degree of fibrosis. In this case, necrosis and inflammation are prominent, and there is some steatosis as well.</a:t>
            </a:r>
            <a:endParaRPr lang="en-US" b="1" i="1" dirty="0"/>
          </a:p>
        </p:txBody>
      </p:sp>
      <p:sp>
        <p:nvSpPr>
          <p:cNvPr id="6" name="Rounded Rectangle 5"/>
          <p:cNvSpPr/>
          <p:nvPr/>
        </p:nvSpPr>
        <p:spPr>
          <a:xfrm>
            <a:off x="1475656" y="260648"/>
            <a:ext cx="6480720"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Chronic Viral Hepatitis C – HPF</a:t>
            </a:r>
            <a:endParaRPr lang="en-US" sz="2800" b="1" i="1" dirty="0">
              <a:effectLst>
                <a:outerShdw blurRad="38100" dist="38100" dir="2700000" algn="tl">
                  <a:srgbClr val="000000">
                    <a:alpha val="43137"/>
                  </a:srgbClr>
                </a:outerShdw>
              </a:effectLst>
            </a:endParaRPr>
          </a:p>
        </p:txBody>
      </p:sp>
      <p:pic>
        <p:nvPicPr>
          <p:cNvPr id="92162" name="Picture 2" descr="http://library.med.utah.edu/WebPath/jpeg4/LIVER082.jpg"/>
          <p:cNvPicPr>
            <a:picLocks noChangeAspect="1" noChangeArrowheads="1"/>
          </p:cNvPicPr>
          <p:nvPr/>
        </p:nvPicPr>
        <p:blipFill>
          <a:blip r:embed="rId3" cstate="print"/>
          <a:srcRect/>
          <a:stretch>
            <a:fillRect/>
          </a:stretch>
        </p:blipFill>
        <p:spPr bwMode="auto">
          <a:xfrm>
            <a:off x="1115616" y="980728"/>
            <a:ext cx="7038510" cy="4176464"/>
          </a:xfrm>
          <a:prstGeom prst="rect">
            <a:avLst/>
          </a:prstGeom>
          <a:noFill/>
          <a:ln>
            <a:solidFill>
              <a:schemeClr val="accent1"/>
            </a:solidFill>
          </a:ln>
        </p:spPr>
      </p:pic>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3" cstate="print"/>
          <a:srcRect/>
          <a:stretch>
            <a:fillRect/>
          </a:stretch>
        </p:blipFill>
        <p:spPr bwMode="auto">
          <a:xfrm>
            <a:off x="467544" y="764704"/>
            <a:ext cx="7809318" cy="5040560"/>
          </a:xfrm>
          <a:prstGeom prst="rect">
            <a:avLst/>
          </a:prstGeom>
          <a:noFill/>
          <a:ln w="9525">
            <a:noFill/>
            <a:miter lim="800000"/>
            <a:headEnd/>
            <a:tailEnd/>
          </a:ln>
        </p:spPr>
      </p:pic>
      <p:sp>
        <p:nvSpPr>
          <p:cNvPr id="26627" name="Text Box 5"/>
          <p:cNvSpPr txBox="1">
            <a:spLocks noChangeArrowheads="1"/>
          </p:cNvSpPr>
          <p:nvPr/>
        </p:nvSpPr>
        <p:spPr bwMode="auto">
          <a:xfrm>
            <a:off x="504056" y="5877272"/>
            <a:ext cx="7380312" cy="707886"/>
          </a:xfrm>
          <a:prstGeom prst="rect">
            <a:avLst/>
          </a:prstGeom>
          <a:noFill/>
          <a:ln w="9525">
            <a:noFill/>
            <a:miter lim="800000"/>
            <a:headEnd/>
            <a:tailEnd/>
          </a:ln>
        </p:spPr>
        <p:txBody>
          <a:bodyPr wrap="square">
            <a:spAutoFit/>
          </a:bodyPr>
          <a:lstStyle/>
          <a:p>
            <a:pPr algn="ctr">
              <a:spcBef>
                <a:spcPct val="50000"/>
              </a:spcBef>
            </a:pPr>
            <a:r>
              <a:rPr lang="en-US" sz="2000" b="1" i="1" dirty="0"/>
              <a:t>More severe portal infiltrates with sinusoidal infiltrates also</a:t>
            </a:r>
          </a:p>
        </p:txBody>
      </p:sp>
      <p:sp>
        <p:nvSpPr>
          <p:cNvPr id="4" name="Rounded Rectangle 3"/>
          <p:cNvSpPr/>
          <p:nvPr/>
        </p:nvSpPr>
        <p:spPr>
          <a:xfrm>
            <a:off x="762000" y="260648"/>
            <a:ext cx="7543800"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Portal Inflammation in Chronic Hepatitis - HPF</a:t>
            </a:r>
            <a:endParaRPr lang="en-US" sz="28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24000" y="2971800"/>
            <a:ext cx="6912768" cy="1152128"/>
          </a:xfrm>
        </p:spPr>
        <p:txBody>
          <a:bodyPr>
            <a:noAutofit/>
          </a:bodyPr>
          <a:lstStyle/>
          <a:p>
            <a:pPr algn="ctr"/>
            <a:r>
              <a:rPr lang="en-US" sz="6000" b="1" i="1" dirty="0" smtClean="0">
                <a:solidFill>
                  <a:srgbClr val="1010C6"/>
                </a:solidFill>
                <a:effectLst>
                  <a:outerShdw blurRad="38100" dist="38100" dir="2700000" algn="tl">
                    <a:srgbClr val="000000">
                      <a:alpha val="43137"/>
                    </a:srgbClr>
                  </a:outerShdw>
                </a:effectLst>
              </a:rPr>
              <a:t>Hepatic cirrhosis</a:t>
            </a:r>
            <a:endParaRPr lang="en-US" sz="6000" b="1" i="1" dirty="0">
              <a:solidFill>
                <a:srgbClr val="1010C6"/>
              </a:solidFill>
              <a:effectLst>
                <a:outerShdw blurRad="38100" dist="38100" dir="2700000" algn="tl">
                  <a:srgbClr val="000000">
                    <a:alpha val="43137"/>
                  </a:srgbClr>
                </a:outerShdw>
              </a:effectLst>
            </a:endParaRPr>
          </a:p>
        </p:txBody>
      </p:sp>
      <p:sp>
        <p:nvSpPr>
          <p:cNvPr id="4" name="TextBox 3"/>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202" name="Picture 2" descr="http://library.med.utah.edu/WebPath/jpeg4/LIVER011.jpg"/>
          <p:cNvPicPr>
            <a:picLocks noChangeAspect="1" noChangeArrowheads="1"/>
          </p:cNvPicPr>
          <p:nvPr/>
        </p:nvPicPr>
        <p:blipFill>
          <a:blip r:embed="rId2" cstate="print"/>
          <a:srcRect/>
          <a:stretch>
            <a:fillRect/>
          </a:stretch>
        </p:blipFill>
        <p:spPr bwMode="auto">
          <a:xfrm>
            <a:off x="971600" y="908720"/>
            <a:ext cx="6984776" cy="4194752"/>
          </a:xfrm>
          <a:prstGeom prst="rect">
            <a:avLst/>
          </a:prstGeom>
          <a:noFill/>
        </p:spPr>
      </p:pic>
      <p:sp>
        <p:nvSpPr>
          <p:cNvPr id="4" name="Rounded Rectangle 3"/>
          <p:cNvSpPr/>
          <p:nvPr/>
        </p:nvSpPr>
        <p:spPr>
          <a:xfrm>
            <a:off x="1043608" y="260648"/>
            <a:ext cx="6768752" cy="504056"/>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Micronodular Hepatic Cirrhosis - MRI</a:t>
            </a:r>
            <a:endParaRPr lang="en-US" sz="2800" b="1" i="1" dirty="0"/>
          </a:p>
        </p:txBody>
      </p:sp>
      <p:sp>
        <p:nvSpPr>
          <p:cNvPr id="5" name="Rectangle 4"/>
          <p:cNvSpPr/>
          <p:nvPr/>
        </p:nvSpPr>
        <p:spPr>
          <a:xfrm>
            <a:off x="611560" y="5301208"/>
            <a:ext cx="7344816" cy="1477328"/>
          </a:xfrm>
          <a:prstGeom prst="rect">
            <a:avLst/>
          </a:prstGeom>
        </p:spPr>
        <p:txBody>
          <a:bodyPr wrap="square">
            <a:spAutoFit/>
          </a:bodyPr>
          <a:lstStyle/>
          <a:p>
            <a:pPr algn="ctr"/>
            <a:r>
              <a:rPr lang="en-US" b="1" i="1" dirty="0" smtClean="0"/>
              <a:t>This is an example of a micronodular cirrhosis. </a:t>
            </a:r>
          </a:p>
          <a:p>
            <a:pPr algn="ctr"/>
            <a:r>
              <a:rPr lang="en-US" b="1" i="1" dirty="0" smtClean="0"/>
              <a:t>The regenerative nodules are quite small, averaging less than 3 mm in size. The most common cause for this is chronic alcoholism. The process of cirrhosis develops over many years.</a:t>
            </a:r>
            <a:endParaRPr lang="en-US" b="1" i="1" dirty="0"/>
          </a:p>
        </p:txBody>
      </p:sp>
      <p:sp>
        <p:nvSpPr>
          <p:cNvPr id="6" name="TextBox 5"/>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8226" name="Picture 2" descr="http://library.med.utah.edu/WebPath/jpeg4/LIVER013.jpg"/>
          <p:cNvPicPr>
            <a:picLocks noChangeAspect="1" noChangeArrowheads="1"/>
          </p:cNvPicPr>
          <p:nvPr/>
        </p:nvPicPr>
        <p:blipFill>
          <a:blip r:embed="rId2" cstate="print"/>
          <a:srcRect/>
          <a:stretch>
            <a:fillRect/>
          </a:stretch>
        </p:blipFill>
        <p:spPr bwMode="auto">
          <a:xfrm>
            <a:off x="1043608" y="836712"/>
            <a:ext cx="6984776" cy="4392488"/>
          </a:xfrm>
          <a:prstGeom prst="rect">
            <a:avLst/>
          </a:prstGeom>
          <a:noFill/>
          <a:ln>
            <a:solidFill>
              <a:srgbClr val="1010C6"/>
            </a:solidFill>
          </a:ln>
        </p:spPr>
      </p:pic>
      <p:sp>
        <p:nvSpPr>
          <p:cNvPr id="4" name="Rounded Rectangle 3"/>
          <p:cNvSpPr/>
          <p:nvPr/>
        </p:nvSpPr>
        <p:spPr>
          <a:xfrm>
            <a:off x="971600" y="260648"/>
            <a:ext cx="7128792" cy="501352"/>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Micronodular cirrhosis with fatty liver- Gross</a:t>
            </a:r>
            <a:endParaRPr lang="en-US" sz="2800" b="1" i="1" dirty="0"/>
          </a:p>
        </p:txBody>
      </p:sp>
      <p:sp>
        <p:nvSpPr>
          <p:cNvPr id="5" name="Rectangle 4"/>
          <p:cNvSpPr/>
          <p:nvPr/>
        </p:nvSpPr>
        <p:spPr>
          <a:xfrm>
            <a:off x="971600" y="5301208"/>
            <a:ext cx="6840760" cy="1477328"/>
          </a:xfrm>
          <a:prstGeom prst="rect">
            <a:avLst/>
          </a:prstGeom>
        </p:spPr>
        <p:txBody>
          <a:bodyPr wrap="square">
            <a:spAutoFit/>
          </a:bodyPr>
          <a:lstStyle/>
          <a:p>
            <a:pPr algn="ctr"/>
            <a:r>
              <a:rPr lang="en-US" b="1" i="1" dirty="0" smtClean="0"/>
              <a:t>A close-up view of a micronodular cirrhosis in a liver with fatty change demonstrates the small, yellow nodules. Micronodular cirrhosis may also be seen with Wilson's disease, primary biliary cirrhosis, and hemochromatosis.</a:t>
            </a:r>
            <a:endParaRPr lang="en-US"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683568" y="5602014"/>
            <a:ext cx="7488832" cy="923330"/>
          </a:xfrm>
          <a:prstGeom prst="rect">
            <a:avLst/>
          </a:prstGeom>
        </p:spPr>
        <p:txBody>
          <a:bodyPr wrap="square">
            <a:spAutoFit/>
          </a:bodyPr>
          <a:lstStyle/>
          <a:p>
            <a:pPr algn="ctr"/>
            <a:r>
              <a:rPr lang="en-US" b="1" i="1" dirty="0" smtClean="0"/>
              <a:t>Gross picture shows multiple nodules of variable sizes with fibrosis. The major complications are  portal hypertension ,hepatic failure and  hepatocellular carcinoma.</a:t>
            </a:r>
            <a:endParaRPr lang="en-US" b="1" i="1" dirty="0"/>
          </a:p>
        </p:txBody>
      </p:sp>
      <p:sp>
        <p:nvSpPr>
          <p:cNvPr id="6" name="Rounded Rectangle 5"/>
          <p:cNvSpPr/>
          <p:nvPr/>
        </p:nvSpPr>
        <p:spPr>
          <a:xfrm>
            <a:off x="971600" y="188640"/>
            <a:ext cx="7056784" cy="504056"/>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Hepatic Macronodular Cirrhosis – Gross</a:t>
            </a:r>
            <a:endParaRPr lang="en-US" sz="2800" b="1" i="1" dirty="0"/>
          </a:p>
        </p:txBody>
      </p:sp>
      <p:pic>
        <p:nvPicPr>
          <p:cNvPr id="84993" name="Picture 1"/>
          <p:cNvPicPr>
            <a:picLocks noChangeAspect="1" noChangeArrowheads="1"/>
          </p:cNvPicPr>
          <p:nvPr/>
        </p:nvPicPr>
        <p:blipFill>
          <a:blip r:embed="rId3" cstate="print"/>
          <a:srcRect/>
          <a:stretch>
            <a:fillRect/>
          </a:stretch>
        </p:blipFill>
        <p:spPr bwMode="auto">
          <a:xfrm>
            <a:off x="971600" y="908720"/>
            <a:ext cx="7056783" cy="4620543"/>
          </a:xfrm>
          <a:prstGeom prst="rect">
            <a:avLst/>
          </a:prstGeom>
          <a:noFill/>
          <a:ln w="9525">
            <a:solidFill>
              <a:schemeClr val="accent4">
                <a:lumMod val="50000"/>
              </a:schemeClr>
            </a:solidFill>
            <a:miter lim="800000"/>
            <a:headEnd/>
            <a:tailEnd/>
          </a:ln>
        </p:spPr>
      </p:pic>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3" cstate="print"/>
          <a:srcRect/>
          <a:stretch>
            <a:fillRect/>
          </a:stretch>
        </p:blipFill>
        <p:spPr bwMode="auto">
          <a:xfrm>
            <a:off x="971600" y="908720"/>
            <a:ext cx="6912768" cy="5040560"/>
          </a:xfrm>
          <a:prstGeom prst="rect">
            <a:avLst/>
          </a:prstGeom>
          <a:noFill/>
          <a:ln w="9525">
            <a:solidFill>
              <a:srgbClr val="1010C6"/>
            </a:solidFill>
            <a:miter lim="800000"/>
            <a:headEnd/>
            <a:tailEnd/>
          </a:ln>
        </p:spPr>
      </p:pic>
      <p:sp>
        <p:nvSpPr>
          <p:cNvPr id="36867" name="Text Box 5"/>
          <p:cNvSpPr txBox="1">
            <a:spLocks noChangeArrowheads="1"/>
          </p:cNvSpPr>
          <p:nvPr/>
        </p:nvSpPr>
        <p:spPr bwMode="auto">
          <a:xfrm>
            <a:off x="539552" y="6156012"/>
            <a:ext cx="7560840" cy="400110"/>
          </a:xfrm>
          <a:prstGeom prst="rect">
            <a:avLst/>
          </a:prstGeom>
          <a:noFill/>
          <a:ln w="9525">
            <a:noFill/>
            <a:miter lim="800000"/>
            <a:headEnd/>
            <a:tailEnd/>
          </a:ln>
        </p:spPr>
        <p:txBody>
          <a:bodyPr wrap="square">
            <a:spAutoFit/>
          </a:bodyPr>
          <a:lstStyle/>
          <a:p>
            <a:pPr algn="ctr">
              <a:spcBef>
                <a:spcPct val="50000"/>
              </a:spcBef>
            </a:pPr>
            <a:r>
              <a:rPr lang="en-US" sz="2000" b="1" i="1" dirty="0" smtClean="0"/>
              <a:t>Irregular nodules separated by Portal to Portal fibrous bands  </a:t>
            </a:r>
            <a:endParaRPr lang="en-US" sz="2000" b="1" i="1" dirty="0"/>
          </a:p>
        </p:txBody>
      </p:sp>
      <p:sp>
        <p:nvSpPr>
          <p:cNvPr id="6" name="Rounded Rectangle 5"/>
          <p:cNvSpPr/>
          <p:nvPr/>
        </p:nvSpPr>
        <p:spPr>
          <a:xfrm>
            <a:off x="1187624" y="260648"/>
            <a:ext cx="6696744" cy="504056"/>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Hepatic cirrhosis – LPF</a:t>
            </a:r>
            <a:endParaRPr lang="en-US" sz="28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radiology.uchc.edu/eatlas/images/GI/7253b.gif"/>
          <p:cNvPicPr>
            <a:picLocks noChangeAspect="1" noChangeArrowheads="1"/>
          </p:cNvPicPr>
          <p:nvPr/>
        </p:nvPicPr>
        <p:blipFill>
          <a:blip r:embed="rId3" cstate="print"/>
          <a:srcRect/>
          <a:stretch>
            <a:fillRect/>
          </a:stretch>
        </p:blipFill>
        <p:spPr bwMode="auto">
          <a:xfrm>
            <a:off x="1259632" y="980728"/>
            <a:ext cx="6552728" cy="4320480"/>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395536" y="5541039"/>
            <a:ext cx="7525344" cy="1323439"/>
          </a:xfrm>
          <a:prstGeom prst="rect">
            <a:avLst/>
          </a:prstGeom>
        </p:spPr>
        <p:txBody>
          <a:bodyPr wrap="square">
            <a:spAutoFit/>
          </a:bodyPr>
          <a:lstStyle/>
          <a:p>
            <a:pPr algn="ctr"/>
            <a:r>
              <a:rPr lang="en-US" sz="2000" b="1" i="1" dirty="0" smtClean="0"/>
              <a:t>Hepatic Cirrhosis - LPF</a:t>
            </a:r>
          </a:p>
          <a:p>
            <a:pPr algn="ctr"/>
            <a:r>
              <a:rPr lang="en-US" b="1" i="1" dirty="0" smtClean="0"/>
              <a:t>• </a:t>
            </a:r>
            <a:r>
              <a:rPr lang="en-US" sz="2000" b="1" i="1" dirty="0" smtClean="0"/>
              <a:t>The parenchyma shows darker tan nodules of varying sizes.</a:t>
            </a:r>
          </a:p>
          <a:p>
            <a:pPr algn="ctr"/>
            <a:r>
              <a:rPr lang="en-US" sz="2000" b="1" i="1" dirty="0" smtClean="0"/>
              <a:t>• These nodules are composed of hepatocytes. </a:t>
            </a:r>
          </a:p>
          <a:p>
            <a:pPr algn="ctr"/>
            <a:r>
              <a:rPr lang="en-US" sz="2000" b="1" i="1" dirty="0" smtClean="0"/>
              <a:t>• The paler areas in between are collagen. </a:t>
            </a:r>
          </a:p>
        </p:txBody>
      </p:sp>
      <p:sp>
        <p:nvSpPr>
          <p:cNvPr id="4" name="Rounded Rectangle 3"/>
          <p:cNvSpPr/>
          <p:nvPr/>
        </p:nvSpPr>
        <p:spPr>
          <a:xfrm>
            <a:off x="1187624" y="260648"/>
            <a:ext cx="6696744" cy="504056"/>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Hepatic cirrhosis – LPF</a:t>
            </a:r>
            <a:endParaRPr lang="en-US" sz="2800" b="1" i="1" dirty="0"/>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1554" name="Picture 2" descr="http://library.med.utah.edu/WebPath/jpeg4/GI060.jpg"/>
          <p:cNvPicPr>
            <a:picLocks noChangeAspect="1" noChangeArrowheads="1"/>
          </p:cNvPicPr>
          <p:nvPr/>
        </p:nvPicPr>
        <p:blipFill>
          <a:blip r:embed="rId3" cstate="print"/>
          <a:srcRect/>
          <a:stretch>
            <a:fillRect/>
          </a:stretch>
        </p:blipFill>
        <p:spPr bwMode="auto">
          <a:xfrm>
            <a:off x="1281889" y="908720"/>
            <a:ext cx="6488575" cy="4248472"/>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ounded Rectangle 3"/>
          <p:cNvSpPr/>
          <p:nvPr/>
        </p:nvSpPr>
        <p:spPr>
          <a:xfrm>
            <a:off x="2195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Crohn’s Disease- Gross</a:t>
            </a:r>
            <a:endParaRPr lang="en-US" sz="2800" b="1" i="1" dirty="0">
              <a:effectLst>
                <a:outerShdw blurRad="38100" dist="38100" dir="2700000" algn="tl">
                  <a:srgbClr val="000000">
                    <a:alpha val="43137"/>
                  </a:srgbClr>
                </a:outerShdw>
              </a:effectLst>
            </a:endParaRPr>
          </a:p>
        </p:txBody>
      </p:sp>
      <p:sp>
        <p:nvSpPr>
          <p:cNvPr id="5" name="Rectangle 4"/>
          <p:cNvSpPr/>
          <p:nvPr/>
        </p:nvSpPr>
        <p:spPr>
          <a:xfrm>
            <a:off x="1259632" y="5397023"/>
            <a:ext cx="6480720" cy="1323439"/>
          </a:xfrm>
          <a:prstGeom prst="rect">
            <a:avLst/>
          </a:prstGeom>
        </p:spPr>
        <p:txBody>
          <a:bodyPr wrap="square">
            <a:spAutoFit/>
          </a:bodyPr>
          <a:lstStyle/>
          <a:p>
            <a:pPr algn="ctr"/>
            <a:r>
              <a:rPr lang="en-US" sz="2000" b="1" i="1" dirty="0" smtClean="0"/>
              <a:t>This is another example of Crohn's disease involving the small intestine. Here, the mucosal surface demonstrates an irregular nodular appearance with hyperemia and focal superficial ulceration.</a:t>
            </a:r>
            <a:endParaRPr lang="en-US" sz="20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4275" name="TextBox 2"/>
          <p:cNvSpPr txBox="1">
            <a:spLocks noChangeArrowheads="1"/>
          </p:cNvSpPr>
          <p:nvPr/>
        </p:nvSpPr>
        <p:spPr bwMode="auto">
          <a:xfrm>
            <a:off x="179512" y="5181600"/>
            <a:ext cx="8136904" cy="1631216"/>
          </a:xfrm>
          <a:prstGeom prst="rect">
            <a:avLst/>
          </a:prstGeom>
          <a:noFill/>
          <a:ln w="9525">
            <a:noFill/>
            <a:miter lim="800000"/>
            <a:headEnd/>
            <a:tailEnd/>
          </a:ln>
        </p:spPr>
        <p:txBody>
          <a:bodyPr wrap="square">
            <a:spAutoFit/>
          </a:bodyPr>
          <a:lstStyle/>
          <a:p>
            <a:pPr marL="533400" indent="-533400" algn="ctr"/>
            <a:r>
              <a:rPr lang="en-US" sz="2000" b="1" i="1" dirty="0"/>
              <a:t>Loss of lobular architecture and formation of regenerative nodules of variable size and shape, surrounded by fibrous tissue.</a:t>
            </a:r>
          </a:p>
          <a:p>
            <a:pPr marL="533400" indent="-533400" algn="ctr"/>
            <a:r>
              <a:rPr lang="en-US" sz="2000" b="1" i="1" dirty="0" smtClean="0"/>
              <a:t>Each </a:t>
            </a:r>
            <a:r>
              <a:rPr lang="en-US" sz="2000" b="1" i="1" dirty="0"/>
              <a:t>nodules consists of liver cells without any arrangement and with no central vein</a:t>
            </a:r>
            <a:r>
              <a:rPr lang="en-US" sz="2000" b="1" i="1" dirty="0" smtClean="0"/>
              <a:t>. Large </a:t>
            </a:r>
            <a:r>
              <a:rPr lang="en-US" sz="2000" b="1" i="1" dirty="0"/>
              <a:t>number of proliferated bile ducts and chronic inflammatory cells are present in fibrous tissue.</a:t>
            </a:r>
          </a:p>
        </p:txBody>
      </p:sp>
      <p:pic>
        <p:nvPicPr>
          <p:cNvPr id="5" name="Picture 2"/>
          <p:cNvPicPr>
            <a:picLocks noChangeAspect="1" noChangeArrowheads="1"/>
          </p:cNvPicPr>
          <p:nvPr/>
        </p:nvPicPr>
        <p:blipFill>
          <a:blip r:embed="rId3" cstate="print"/>
          <a:srcRect/>
          <a:stretch>
            <a:fillRect/>
          </a:stretch>
        </p:blipFill>
        <p:spPr bwMode="auto">
          <a:xfrm>
            <a:off x="899592" y="764704"/>
            <a:ext cx="7200800" cy="4340696"/>
          </a:xfrm>
          <a:prstGeom prst="rect">
            <a:avLst/>
          </a:prstGeom>
          <a:noFill/>
          <a:ln w="9525">
            <a:solidFill>
              <a:srgbClr val="1010C6"/>
            </a:solidFill>
            <a:miter lim="800000"/>
            <a:headEnd/>
            <a:tailEnd/>
          </a:ln>
        </p:spPr>
      </p:pic>
      <p:sp>
        <p:nvSpPr>
          <p:cNvPr id="6" name="Rounded Rectangle 5"/>
          <p:cNvSpPr/>
          <p:nvPr/>
        </p:nvSpPr>
        <p:spPr>
          <a:xfrm>
            <a:off x="1187624" y="188640"/>
            <a:ext cx="6696744" cy="432048"/>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Hepatic cirrhosis – Trichrome stain</a:t>
            </a:r>
            <a:endParaRPr lang="en-US" sz="2800" b="1" i="1" dirty="0"/>
          </a:p>
        </p:txBody>
      </p:sp>
      <p:sp>
        <p:nvSpPr>
          <p:cNvPr id="7" name="TextBox 6"/>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539552" y="5733256"/>
            <a:ext cx="7632848" cy="1015663"/>
          </a:xfrm>
          <a:prstGeom prst="rect">
            <a:avLst/>
          </a:prstGeom>
        </p:spPr>
        <p:txBody>
          <a:bodyPr wrap="square">
            <a:spAutoFit/>
          </a:bodyPr>
          <a:lstStyle/>
          <a:p>
            <a:pPr algn="ctr"/>
            <a:r>
              <a:rPr lang="en-US" sz="2000" b="1" i="1" dirty="0" smtClean="0"/>
              <a:t>Micronodular cirrhosis is seen along with moderate fatty change. Note the regenerative nodule surrounded by fibrous connective tissue extending between portal regions.</a:t>
            </a:r>
            <a:endParaRPr lang="en-US" sz="2000" b="1" i="1" dirty="0"/>
          </a:p>
        </p:txBody>
      </p:sp>
      <p:pic>
        <p:nvPicPr>
          <p:cNvPr id="310274" name="Picture 2" descr="http://library.med.utah.edu/WebPath/jpeg4/LIVER063.jpg"/>
          <p:cNvPicPr>
            <a:picLocks noChangeAspect="1" noChangeArrowheads="1"/>
          </p:cNvPicPr>
          <p:nvPr/>
        </p:nvPicPr>
        <p:blipFill>
          <a:blip r:embed="rId2" cstate="print"/>
          <a:srcRect/>
          <a:stretch>
            <a:fillRect/>
          </a:stretch>
        </p:blipFill>
        <p:spPr bwMode="auto">
          <a:xfrm>
            <a:off x="930701" y="836712"/>
            <a:ext cx="7103118" cy="4808960"/>
          </a:xfrm>
          <a:prstGeom prst="rect">
            <a:avLst/>
          </a:prstGeom>
          <a:noFill/>
          <a:ln>
            <a:solidFill>
              <a:srgbClr val="1010C6"/>
            </a:solidFill>
          </a:ln>
        </p:spPr>
      </p:pic>
      <p:sp>
        <p:nvSpPr>
          <p:cNvPr id="5" name="Rounded Rectangle 4"/>
          <p:cNvSpPr/>
          <p:nvPr/>
        </p:nvSpPr>
        <p:spPr>
          <a:xfrm>
            <a:off x="930700" y="152400"/>
            <a:ext cx="7103119" cy="540296"/>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Micronodular cirrhosis with fatty liver- LPF</a:t>
            </a:r>
            <a:endParaRPr lang="en-US" sz="2800" b="1" i="1" dirty="0"/>
          </a:p>
        </p:txBody>
      </p:sp>
      <p:sp>
        <p:nvSpPr>
          <p:cNvPr id="6" name="TextBox 5"/>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9250" name="Picture 2" descr="http://library.med.utah.edu/WebPath/jpeg4/LIVER014.jpg"/>
          <p:cNvPicPr>
            <a:picLocks noChangeAspect="1" noChangeArrowheads="1"/>
          </p:cNvPicPr>
          <p:nvPr/>
        </p:nvPicPr>
        <p:blipFill>
          <a:blip r:embed="rId2" cstate="print"/>
          <a:srcRect/>
          <a:stretch>
            <a:fillRect/>
          </a:stretch>
        </p:blipFill>
        <p:spPr bwMode="auto">
          <a:xfrm>
            <a:off x="971600" y="908720"/>
            <a:ext cx="6984776" cy="4304904"/>
          </a:xfrm>
          <a:prstGeom prst="rect">
            <a:avLst/>
          </a:prstGeom>
          <a:noFill/>
          <a:ln>
            <a:solidFill>
              <a:srgbClr val="1010C6"/>
            </a:solidFill>
          </a:ln>
        </p:spPr>
      </p:pic>
      <p:sp>
        <p:nvSpPr>
          <p:cNvPr id="4" name="Rectangle 3"/>
          <p:cNvSpPr/>
          <p:nvPr/>
        </p:nvSpPr>
        <p:spPr>
          <a:xfrm>
            <a:off x="755576" y="5264040"/>
            <a:ext cx="7128792" cy="1323439"/>
          </a:xfrm>
          <a:prstGeom prst="rect">
            <a:avLst/>
          </a:prstGeom>
        </p:spPr>
        <p:txBody>
          <a:bodyPr wrap="square">
            <a:spAutoFit/>
          </a:bodyPr>
          <a:lstStyle/>
          <a:p>
            <a:pPr algn="ctr"/>
            <a:r>
              <a:rPr lang="en-US" sz="2000" b="1" i="1" dirty="0" smtClean="0"/>
              <a:t>Microscopically with cirrhosis, the regenerative nodules of hepatocytes are surrounded by fibrous connective tissue that bridges between portal tracts. Within this collagenous tissue are scattered lymphocytes as well as a proliferation of bile ducts</a:t>
            </a:r>
            <a:endParaRPr lang="en-US" sz="2000" b="1" i="1" dirty="0"/>
          </a:p>
        </p:txBody>
      </p:sp>
      <p:sp>
        <p:nvSpPr>
          <p:cNvPr id="5" name="Rounded Rectangle 4"/>
          <p:cNvSpPr/>
          <p:nvPr/>
        </p:nvSpPr>
        <p:spPr>
          <a:xfrm>
            <a:off x="1187624" y="228600"/>
            <a:ext cx="6696744" cy="533400"/>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Hepatic cirrhosis – LPF</a:t>
            </a:r>
            <a:endParaRPr lang="en-US" sz="28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133600" y="3200400"/>
            <a:ext cx="6172200" cy="880864"/>
          </a:xfrm>
        </p:spPr>
        <p:txBody>
          <a:bodyPr>
            <a:noAutofit/>
          </a:bodyPr>
          <a:lstStyle/>
          <a:p>
            <a:pPr algn="ctr"/>
            <a:r>
              <a:rPr lang="en-US" sz="4800" b="1" i="1" dirty="0" smtClean="0">
                <a:solidFill>
                  <a:srgbClr val="006600"/>
                </a:solidFill>
                <a:effectLst>
                  <a:outerShdw blurRad="38100" dist="38100" dir="2700000" algn="tl">
                    <a:srgbClr val="000000">
                      <a:alpha val="43137"/>
                    </a:srgbClr>
                  </a:outerShdw>
                </a:effectLst>
              </a:rPr>
              <a:t>HEPATIC ADENOMA</a:t>
            </a:r>
            <a:endParaRPr lang="en-US" sz="4800" b="1" i="1" dirty="0">
              <a:solidFill>
                <a:srgbClr val="006600"/>
              </a:solidFill>
              <a:effectLst>
                <a:outerShdw blurRad="38100" dist="38100" dir="2700000" algn="tl">
                  <a:srgbClr val="000000">
                    <a:alpha val="43137"/>
                  </a:srgbClr>
                </a:outerShdw>
              </a:effectLst>
            </a:endParaRPr>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4370" name="Picture 2" descr="http://library.med.utah.edu/WebPath/jpeg4/LIVER023.jpg"/>
          <p:cNvPicPr>
            <a:picLocks noChangeAspect="1" noChangeArrowheads="1"/>
          </p:cNvPicPr>
          <p:nvPr/>
        </p:nvPicPr>
        <p:blipFill>
          <a:blip r:embed="rId2" cstate="print"/>
          <a:srcRect/>
          <a:stretch>
            <a:fillRect/>
          </a:stretch>
        </p:blipFill>
        <p:spPr bwMode="auto">
          <a:xfrm>
            <a:off x="1115616" y="1052736"/>
            <a:ext cx="6696744" cy="4608512"/>
          </a:xfrm>
          <a:prstGeom prst="rect">
            <a:avLst/>
          </a:prstGeom>
          <a:noFill/>
        </p:spPr>
      </p:pic>
      <p:sp>
        <p:nvSpPr>
          <p:cNvPr id="4" name="Rounded Rectangle 3"/>
          <p:cNvSpPr/>
          <p:nvPr/>
        </p:nvSpPr>
        <p:spPr>
          <a:xfrm>
            <a:off x="1259632" y="332656"/>
            <a:ext cx="6336704" cy="504056"/>
          </a:xfrm>
          <a:prstGeom prst="roundRect">
            <a:avLst/>
          </a:prstGeom>
          <a:solidFill>
            <a:srgbClr val="0033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Hepatic Adenoma - Gross</a:t>
            </a:r>
            <a:endParaRPr lang="en-US" sz="2800" b="1" i="1" dirty="0"/>
          </a:p>
        </p:txBody>
      </p:sp>
      <p:sp>
        <p:nvSpPr>
          <p:cNvPr id="5" name="Rectangle 4"/>
          <p:cNvSpPr/>
          <p:nvPr/>
        </p:nvSpPr>
        <p:spPr>
          <a:xfrm>
            <a:off x="971600" y="5805264"/>
            <a:ext cx="6840760" cy="707886"/>
          </a:xfrm>
          <a:prstGeom prst="rect">
            <a:avLst/>
          </a:prstGeom>
        </p:spPr>
        <p:txBody>
          <a:bodyPr wrap="square">
            <a:spAutoFit/>
          </a:bodyPr>
          <a:lstStyle/>
          <a:p>
            <a:pPr algn="ctr"/>
            <a:r>
              <a:rPr lang="en-US" sz="2000" b="1" i="1" dirty="0" smtClean="0"/>
              <a:t>At the upper right is a well-circumscribed neoplasm that is arising in liver. This is an hepatic adenoma.</a:t>
            </a:r>
            <a:endParaRPr lang="en-US" sz="20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1187624" y="332656"/>
            <a:ext cx="6552728" cy="504056"/>
          </a:xfrm>
          <a:prstGeom prst="roundRect">
            <a:avLst/>
          </a:prstGeom>
          <a:solidFill>
            <a:srgbClr val="0033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Hepatic Adenoma – Cut Section Gross</a:t>
            </a:r>
            <a:endParaRPr lang="en-US" sz="2800" b="1" i="1" dirty="0"/>
          </a:p>
        </p:txBody>
      </p:sp>
      <p:pic>
        <p:nvPicPr>
          <p:cNvPr id="316418" name="Picture 2" descr="http://library.med.utah.edu/WebPath/jpeg4/LIVER058.jpg"/>
          <p:cNvPicPr>
            <a:picLocks noChangeAspect="1" noChangeArrowheads="1"/>
          </p:cNvPicPr>
          <p:nvPr/>
        </p:nvPicPr>
        <p:blipFill>
          <a:blip r:embed="rId2" cstate="print"/>
          <a:srcRect/>
          <a:stretch>
            <a:fillRect/>
          </a:stretch>
        </p:blipFill>
        <p:spPr bwMode="auto">
          <a:xfrm>
            <a:off x="1043609" y="980728"/>
            <a:ext cx="6969764" cy="4577365"/>
          </a:xfrm>
          <a:prstGeom prst="rect">
            <a:avLst/>
          </a:prstGeom>
          <a:noFill/>
        </p:spPr>
      </p:pic>
      <p:sp>
        <p:nvSpPr>
          <p:cNvPr id="5" name="Rectangle 4"/>
          <p:cNvSpPr/>
          <p:nvPr/>
        </p:nvSpPr>
        <p:spPr>
          <a:xfrm>
            <a:off x="971600" y="5613047"/>
            <a:ext cx="7128792" cy="1015663"/>
          </a:xfrm>
          <a:prstGeom prst="rect">
            <a:avLst/>
          </a:prstGeom>
        </p:spPr>
        <p:txBody>
          <a:bodyPr wrap="square">
            <a:spAutoFit/>
          </a:bodyPr>
          <a:lstStyle/>
          <a:p>
            <a:pPr algn="ctr"/>
            <a:r>
              <a:rPr lang="en-US" sz="2000" b="1" i="1" dirty="0" smtClean="0"/>
              <a:t>The cut surface of the liver reveals the hepatic adenoma. Note how well circumscribed it is. The remaining liver is a pale yellow brown because of fatty change from chronic alcoholism.</a:t>
            </a:r>
            <a:endParaRPr lang="en-US" sz="20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1187624" y="188640"/>
            <a:ext cx="6480720" cy="576064"/>
          </a:xfrm>
          <a:prstGeom prst="roundRect">
            <a:avLst/>
          </a:prstGeom>
          <a:solidFill>
            <a:srgbClr val="0033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Hepatic Adenoma – Microscopic view</a:t>
            </a:r>
            <a:endParaRPr lang="en-US" sz="2800" b="1" i="1" dirty="0"/>
          </a:p>
        </p:txBody>
      </p:sp>
      <p:pic>
        <p:nvPicPr>
          <p:cNvPr id="315394" name="Picture 2" descr="http://library.med.utah.edu/WebPath/jpeg4/LIVER025.jpg"/>
          <p:cNvPicPr>
            <a:picLocks noChangeAspect="1" noChangeArrowheads="1"/>
          </p:cNvPicPr>
          <p:nvPr/>
        </p:nvPicPr>
        <p:blipFill>
          <a:blip r:embed="rId2" cstate="print"/>
          <a:srcRect/>
          <a:stretch>
            <a:fillRect/>
          </a:stretch>
        </p:blipFill>
        <p:spPr bwMode="auto">
          <a:xfrm>
            <a:off x="1043608" y="914400"/>
            <a:ext cx="6768752" cy="4248472"/>
          </a:xfrm>
          <a:prstGeom prst="rect">
            <a:avLst/>
          </a:prstGeom>
          <a:noFill/>
          <a:ln>
            <a:solidFill>
              <a:schemeClr val="accent4">
                <a:lumMod val="50000"/>
              </a:schemeClr>
            </a:solidFill>
          </a:ln>
        </p:spPr>
      </p:pic>
      <p:sp>
        <p:nvSpPr>
          <p:cNvPr id="5" name="Rectangle 4"/>
          <p:cNvSpPr/>
          <p:nvPr/>
        </p:nvSpPr>
        <p:spPr>
          <a:xfrm>
            <a:off x="827584" y="5181600"/>
            <a:ext cx="7128792" cy="1631216"/>
          </a:xfrm>
          <a:prstGeom prst="rect">
            <a:avLst/>
          </a:prstGeom>
        </p:spPr>
        <p:txBody>
          <a:bodyPr wrap="square">
            <a:spAutoFit/>
          </a:bodyPr>
          <a:lstStyle/>
          <a:p>
            <a:pPr algn="ctr"/>
            <a:r>
              <a:rPr lang="en-US" sz="2000" b="1" i="1" dirty="0" smtClean="0"/>
              <a:t>Normal liver tissue with a portal tract is seen on the left. The hepatic adenoma is on the right and is composed of cells that closely resemble normal hepatocytes, but the neoplastic liver tissue is disorganized hepatocyte cords and does not contain a normal lobular architecture.</a:t>
            </a:r>
            <a:endParaRPr lang="en-US" sz="20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133600" y="2743200"/>
            <a:ext cx="6172200" cy="1584176"/>
          </a:xfrm>
        </p:spPr>
        <p:txBody>
          <a:bodyPr>
            <a:noAutofit/>
          </a:bodyPr>
          <a:lstStyle/>
          <a:p>
            <a:pPr algn="ctr"/>
            <a:r>
              <a:rPr lang="en-US" sz="4800" b="1" i="1" dirty="0" smtClean="0">
                <a:solidFill>
                  <a:srgbClr val="0B0B8F"/>
                </a:solidFill>
                <a:effectLst>
                  <a:outerShdw blurRad="38100" dist="38100" dir="2700000" algn="tl">
                    <a:srgbClr val="000000">
                      <a:alpha val="43137"/>
                    </a:srgbClr>
                  </a:outerShdw>
                </a:effectLst>
              </a:rPr>
              <a:t>HEPATOCELLULAR CARCINOMA</a:t>
            </a:r>
            <a:endParaRPr lang="en-US" sz="4800" b="1" i="1" dirty="0">
              <a:solidFill>
                <a:srgbClr val="0B0B8F"/>
              </a:solidFill>
              <a:effectLst>
                <a:outerShdw blurRad="38100" dist="38100" dir="2700000" algn="tl">
                  <a:srgbClr val="000000">
                    <a:alpha val="43137"/>
                  </a:srgbClr>
                </a:outerShdw>
              </a:effectLst>
            </a:endParaRPr>
          </a:p>
        </p:txBody>
      </p:sp>
      <p:sp>
        <p:nvSpPr>
          <p:cNvPr id="4" name="TextBox 3"/>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8610" name="Picture 2" descr="http://library.med.utah.edu/WebPath/jpeg4/LIVER026.jpg"/>
          <p:cNvPicPr>
            <a:picLocks noChangeAspect="1" noChangeArrowheads="1"/>
          </p:cNvPicPr>
          <p:nvPr/>
        </p:nvPicPr>
        <p:blipFill>
          <a:blip r:embed="rId2" cstate="print"/>
          <a:srcRect/>
          <a:stretch>
            <a:fillRect/>
          </a:stretch>
        </p:blipFill>
        <p:spPr bwMode="auto">
          <a:xfrm>
            <a:off x="971600" y="836712"/>
            <a:ext cx="6984776" cy="4032448"/>
          </a:xfrm>
          <a:prstGeom prst="rect">
            <a:avLst/>
          </a:prstGeom>
          <a:noFill/>
        </p:spPr>
      </p:pic>
      <p:sp>
        <p:nvSpPr>
          <p:cNvPr id="4" name="Rectangle 3"/>
          <p:cNvSpPr/>
          <p:nvPr/>
        </p:nvSpPr>
        <p:spPr>
          <a:xfrm>
            <a:off x="683568" y="4876800"/>
            <a:ext cx="7344816" cy="1938992"/>
          </a:xfrm>
          <a:prstGeom prst="rect">
            <a:avLst/>
          </a:prstGeom>
        </p:spPr>
        <p:txBody>
          <a:bodyPr wrap="square">
            <a:spAutoFit/>
          </a:bodyPr>
          <a:lstStyle/>
          <a:p>
            <a:pPr algn="ctr"/>
            <a:r>
              <a:rPr lang="en-US" sz="2000" b="1" i="1" dirty="0" smtClean="0"/>
              <a:t>Here is an hepatocellular carcinoma. Such liver cancers arise in the setting of cirrhosis. Worldwide, viral hepatitis is the most common cause, but in the U.S., chronic alcoholism is the most common cause. The neoplasm is large and bulky and has a greenish cast because it contains bile. To the right of the main mass are smaller satellite nodules.</a:t>
            </a:r>
            <a:endParaRPr lang="en-US" sz="2000" b="1" i="1" dirty="0"/>
          </a:p>
        </p:txBody>
      </p:sp>
      <p:sp>
        <p:nvSpPr>
          <p:cNvPr id="5" name="Rounded Rectangle 4"/>
          <p:cNvSpPr/>
          <p:nvPr/>
        </p:nvSpPr>
        <p:spPr>
          <a:xfrm>
            <a:off x="1403648" y="188640"/>
            <a:ext cx="5904656"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Hepatocellular Carcinoma - Gross</a:t>
            </a:r>
            <a:endParaRPr lang="en-US" sz="28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1298" name="Picture 2" descr="http://library.med.utah.edu/WebPath/jpeg4/LIVER028.jpg"/>
          <p:cNvPicPr>
            <a:picLocks noChangeAspect="1" noChangeArrowheads="1"/>
          </p:cNvPicPr>
          <p:nvPr/>
        </p:nvPicPr>
        <p:blipFill>
          <a:blip r:embed="rId2" cstate="print"/>
          <a:srcRect/>
          <a:stretch>
            <a:fillRect/>
          </a:stretch>
        </p:blipFill>
        <p:spPr bwMode="auto">
          <a:xfrm>
            <a:off x="1043608" y="908720"/>
            <a:ext cx="6912768" cy="4248472"/>
          </a:xfrm>
          <a:prstGeom prst="rect">
            <a:avLst/>
          </a:prstGeom>
          <a:noFill/>
        </p:spPr>
      </p:pic>
      <p:sp>
        <p:nvSpPr>
          <p:cNvPr id="5" name="Rounded Rectangle 4"/>
          <p:cNvSpPr/>
          <p:nvPr/>
        </p:nvSpPr>
        <p:spPr>
          <a:xfrm>
            <a:off x="1403648" y="188640"/>
            <a:ext cx="5904656"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Hepatocellular Carcinoma - Gross</a:t>
            </a:r>
            <a:endParaRPr lang="en-US" sz="2800" b="1" i="1" dirty="0"/>
          </a:p>
        </p:txBody>
      </p:sp>
      <p:sp>
        <p:nvSpPr>
          <p:cNvPr id="6" name="Rectangle 5"/>
          <p:cNvSpPr/>
          <p:nvPr/>
        </p:nvSpPr>
        <p:spPr>
          <a:xfrm>
            <a:off x="971600" y="5229200"/>
            <a:ext cx="7128792" cy="1323439"/>
          </a:xfrm>
          <a:prstGeom prst="rect">
            <a:avLst/>
          </a:prstGeom>
        </p:spPr>
        <p:txBody>
          <a:bodyPr wrap="square">
            <a:spAutoFit/>
          </a:bodyPr>
          <a:lstStyle/>
          <a:p>
            <a:pPr algn="ctr"/>
            <a:r>
              <a:rPr lang="en-US" sz="2000" b="1" i="1" dirty="0" smtClean="0"/>
              <a:t>Here is another hepatocellular carcinoma with a greenish yellow hue. One clue to the presence of such a neoplasm is an elevated serum alpha-fetoprotein. Such masses may also focally obstruct the biliary tract and lead to an elevated alkaline phosphatase</a:t>
            </a:r>
            <a:endParaRPr lang="en-US" sz="2000" b="1" i="1" dirty="0"/>
          </a:p>
        </p:txBody>
      </p: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267" name="Picture 6" descr="39"/>
          <p:cNvPicPr>
            <a:picLocks noGrp="1" noChangeAspect="1" noChangeArrowheads="1"/>
          </p:cNvPicPr>
          <p:nvPr>
            <p:ph idx="1"/>
          </p:nvPr>
        </p:nvPicPr>
        <p:blipFill>
          <a:blip r:embed="rId2" cstate="print">
            <a:lum contrast="20000"/>
          </a:blip>
          <a:srcRect/>
          <a:stretch>
            <a:fillRect/>
          </a:stretch>
        </p:blipFill>
        <p:spPr>
          <a:xfrm>
            <a:off x="1143000" y="908720"/>
            <a:ext cx="6717125" cy="4608512"/>
          </a:xfr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ounded Rectangle 3"/>
          <p:cNvSpPr/>
          <p:nvPr/>
        </p:nvSpPr>
        <p:spPr>
          <a:xfrm>
            <a:off x="1691680" y="188640"/>
            <a:ext cx="5616624"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Crohn’s Disease vs Normal Colon</a:t>
            </a:r>
            <a:endParaRPr lang="en-US" sz="2800" b="1" i="1" dirty="0">
              <a:effectLst>
                <a:outerShdw blurRad="38100" dist="38100" dir="2700000" algn="tl">
                  <a:srgbClr val="000000">
                    <a:alpha val="43137"/>
                  </a:srgbClr>
                </a:outerShdw>
              </a:effectLst>
            </a:endParaRPr>
          </a:p>
        </p:txBody>
      </p:sp>
      <p:sp>
        <p:nvSpPr>
          <p:cNvPr id="5" name="Rectangle 4"/>
          <p:cNvSpPr/>
          <p:nvPr/>
        </p:nvSpPr>
        <p:spPr>
          <a:xfrm>
            <a:off x="1115616" y="5879013"/>
            <a:ext cx="6599656" cy="707886"/>
          </a:xfrm>
          <a:prstGeom prst="rect">
            <a:avLst/>
          </a:prstGeom>
        </p:spPr>
        <p:txBody>
          <a:bodyPr wrap="square">
            <a:spAutoFit/>
          </a:bodyPr>
          <a:lstStyle/>
          <a:p>
            <a:pPr algn="ctr"/>
            <a:r>
              <a:rPr lang="en-US" sz="2000" b="1" i="1" dirty="0" smtClean="0"/>
              <a:t>Section of large bowel shows alternating normal and ulcerating mucosa </a:t>
            </a:r>
            <a:endParaRPr lang="en-US" sz="2000" b="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827584" y="6021288"/>
            <a:ext cx="7056784" cy="707886"/>
          </a:xfrm>
          <a:prstGeom prst="rect">
            <a:avLst/>
          </a:prstGeom>
        </p:spPr>
        <p:txBody>
          <a:bodyPr wrap="square">
            <a:spAutoFit/>
          </a:bodyPr>
          <a:lstStyle/>
          <a:p>
            <a:pPr algn="ctr"/>
            <a:r>
              <a:rPr lang="en-US" sz="2000" b="1" i="1" dirty="0" smtClean="0"/>
              <a:t>This example of well-differentiated HCC shows </a:t>
            </a:r>
          </a:p>
          <a:p>
            <a:pPr algn="ctr"/>
            <a:r>
              <a:rPr lang="en-US" sz="2000" b="1" i="1" dirty="0" smtClean="0"/>
              <a:t>a trabecular pattern with intervening sinusoids.</a:t>
            </a:r>
            <a:endParaRPr lang="en-US" sz="2000" b="1" i="1" dirty="0"/>
          </a:p>
        </p:txBody>
      </p:sp>
      <p:pic>
        <p:nvPicPr>
          <p:cNvPr id="66561" name="Picture 1"/>
          <p:cNvPicPr>
            <a:picLocks noChangeAspect="1" noChangeArrowheads="1"/>
          </p:cNvPicPr>
          <p:nvPr/>
        </p:nvPicPr>
        <p:blipFill>
          <a:blip r:embed="rId3" cstate="print"/>
          <a:srcRect/>
          <a:stretch>
            <a:fillRect/>
          </a:stretch>
        </p:blipFill>
        <p:spPr bwMode="auto">
          <a:xfrm>
            <a:off x="899592" y="908720"/>
            <a:ext cx="7056784" cy="5040560"/>
          </a:xfrm>
          <a:prstGeom prst="rect">
            <a:avLst/>
          </a:prstGeom>
          <a:noFill/>
          <a:ln w="9525">
            <a:solidFill>
              <a:srgbClr val="1010C6"/>
            </a:solidFill>
            <a:miter lim="800000"/>
            <a:headEnd/>
            <a:tailEnd/>
          </a:ln>
        </p:spPr>
      </p:pic>
      <p:sp>
        <p:nvSpPr>
          <p:cNvPr id="5" name="Rounded Rectangle 4"/>
          <p:cNvSpPr/>
          <p:nvPr/>
        </p:nvSpPr>
        <p:spPr>
          <a:xfrm>
            <a:off x="1403648" y="188640"/>
            <a:ext cx="5904656"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Hepatocellular Carcinoma - LPF</a:t>
            </a:r>
            <a:endParaRPr lang="en-US" sz="2800" b="1" i="1" dirty="0"/>
          </a:p>
        </p:txBody>
      </p:sp>
      <p:sp>
        <p:nvSpPr>
          <p:cNvPr id="6" name="TextBox 5"/>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5234" name="Picture 2" descr="Hepatocellular carcinoma, histopathology image"/>
          <p:cNvPicPr>
            <a:picLocks noChangeAspect="1" noChangeArrowheads="1"/>
          </p:cNvPicPr>
          <p:nvPr/>
        </p:nvPicPr>
        <p:blipFill>
          <a:blip r:embed="rId3" cstate="print"/>
          <a:srcRect/>
          <a:stretch>
            <a:fillRect/>
          </a:stretch>
        </p:blipFill>
        <p:spPr bwMode="auto">
          <a:xfrm>
            <a:off x="971600" y="836712"/>
            <a:ext cx="7056784" cy="4320480"/>
          </a:xfrm>
          <a:prstGeom prst="rect">
            <a:avLst/>
          </a:prstGeom>
          <a:noFill/>
          <a:ln>
            <a:solidFill>
              <a:srgbClr val="1010C6"/>
            </a:solidFill>
          </a:ln>
        </p:spPr>
      </p:pic>
      <p:sp>
        <p:nvSpPr>
          <p:cNvPr id="3" name="Rectangle 2"/>
          <p:cNvSpPr/>
          <p:nvPr/>
        </p:nvSpPr>
        <p:spPr>
          <a:xfrm>
            <a:off x="539552" y="5229200"/>
            <a:ext cx="7560840" cy="1323439"/>
          </a:xfrm>
          <a:prstGeom prst="rect">
            <a:avLst/>
          </a:prstGeom>
        </p:spPr>
        <p:txBody>
          <a:bodyPr wrap="square">
            <a:spAutoFit/>
          </a:bodyPr>
          <a:lstStyle/>
          <a:p>
            <a:pPr algn="ctr"/>
            <a:r>
              <a:rPr lang="en-US" sz="2000" b="1" i="1" dirty="0" smtClean="0"/>
              <a:t>The key to the identification of HCC is its resemblance to hepatocytes, the presence of more than 2-3 cell-thick hepatocellular plates/cords, nuclear atypia, and absence of portal tracts. Note the hepatic plates are separated from each other by sinusoids. </a:t>
            </a:r>
            <a:endParaRPr lang="en-US" sz="2000" b="1" i="1" dirty="0"/>
          </a:p>
        </p:txBody>
      </p:sp>
      <p:sp>
        <p:nvSpPr>
          <p:cNvPr id="4" name="Rounded Rectangle 3"/>
          <p:cNvSpPr/>
          <p:nvPr/>
        </p:nvSpPr>
        <p:spPr>
          <a:xfrm>
            <a:off x="1187624" y="260648"/>
            <a:ext cx="6624736" cy="432048"/>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Hepatocellular Carcinoma - MPF</a:t>
            </a:r>
            <a:endParaRPr lang="en-US" sz="28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611560" y="5486400"/>
            <a:ext cx="7560840" cy="1323439"/>
          </a:xfrm>
          <a:prstGeom prst="rect">
            <a:avLst/>
          </a:prstGeom>
        </p:spPr>
        <p:txBody>
          <a:bodyPr wrap="square">
            <a:spAutoFit/>
          </a:bodyPr>
          <a:lstStyle/>
          <a:p>
            <a:pPr algn="ctr"/>
            <a:r>
              <a:rPr lang="en-US" sz="2000" b="1" i="1" dirty="0" smtClean="0"/>
              <a:t>Note that this hepatocellular carcinoma is composed of liver cords that are much wider than the normal liver plate that is two cells thick. There is no discernable normal lobular architecture, though vascular structures are present.</a:t>
            </a:r>
            <a:endParaRPr lang="en-US" sz="2000" b="1" i="1" dirty="0"/>
          </a:p>
        </p:txBody>
      </p:sp>
      <p:pic>
        <p:nvPicPr>
          <p:cNvPr id="313346" name="Picture 2" descr="http://library.med.utah.edu/WebPath/jpeg4/LIVER030.jpg"/>
          <p:cNvPicPr>
            <a:picLocks noChangeAspect="1" noChangeArrowheads="1"/>
          </p:cNvPicPr>
          <p:nvPr/>
        </p:nvPicPr>
        <p:blipFill>
          <a:blip r:embed="rId2" cstate="print"/>
          <a:srcRect/>
          <a:stretch>
            <a:fillRect/>
          </a:stretch>
        </p:blipFill>
        <p:spPr bwMode="auto">
          <a:xfrm>
            <a:off x="827584" y="937156"/>
            <a:ext cx="7193180" cy="4473044"/>
          </a:xfrm>
          <a:prstGeom prst="rect">
            <a:avLst/>
          </a:prstGeom>
          <a:noFill/>
          <a:ln>
            <a:solidFill>
              <a:srgbClr val="1010C6"/>
            </a:solidFill>
          </a:ln>
        </p:spPr>
      </p:pic>
      <p:sp>
        <p:nvSpPr>
          <p:cNvPr id="4" name="Rounded Rectangle 3"/>
          <p:cNvSpPr/>
          <p:nvPr/>
        </p:nvSpPr>
        <p:spPr>
          <a:xfrm>
            <a:off x="1403648" y="260648"/>
            <a:ext cx="5904656"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Hepatocellular Carcinoma - MPF</a:t>
            </a:r>
            <a:endParaRPr lang="en-US" sz="28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827584" y="5410200"/>
            <a:ext cx="7344816" cy="1323439"/>
          </a:xfrm>
          <a:prstGeom prst="rect">
            <a:avLst/>
          </a:prstGeom>
        </p:spPr>
        <p:txBody>
          <a:bodyPr wrap="square">
            <a:spAutoFit/>
          </a:bodyPr>
          <a:lstStyle/>
          <a:p>
            <a:pPr algn="ctr"/>
            <a:r>
              <a:rPr lang="en-US" sz="2000" b="1" i="1" dirty="0" smtClean="0"/>
              <a:t>Anaplastic tumor giant cells can be seen in poorly differentiated HCC (arrow). Mitoses are numerous.</a:t>
            </a:r>
          </a:p>
          <a:p>
            <a:pPr algn="ctr"/>
            <a:r>
              <a:rPr lang="en-US" sz="2000" b="1" i="1" dirty="0" smtClean="0"/>
              <a:t>Malignant liver cells are  pleomorphic, binucleated or forming giant cells with hyperchromatic nuclei.</a:t>
            </a:r>
            <a:endParaRPr lang="en-US" sz="2000" b="1" i="1" dirty="0"/>
          </a:p>
        </p:txBody>
      </p:sp>
      <p:sp>
        <p:nvSpPr>
          <p:cNvPr id="4" name="Rounded Rectangle 3"/>
          <p:cNvSpPr/>
          <p:nvPr/>
        </p:nvSpPr>
        <p:spPr>
          <a:xfrm>
            <a:off x="1187624" y="260648"/>
            <a:ext cx="6624736"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Hepatocellular Carcinoma - Microscopic</a:t>
            </a:r>
            <a:endParaRPr lang="en-US" sz="2800" b="1" i="1" dirty="0"/>
          </a:p>
        </p:txBody>
      </p:sp>
      <p:pic>
        <p:nvPicPr>
          <p:cNvPr id="61441" name="Picture 1"/>
          <p:cNvPicPr>
            <a:picLocks noChangeAspect="1" noChangeArrowheads="1"/>
          </p:cNvPicPr>
          <p:nvPr/>
        </p:nvPicPr>
        <p:blipFill>
          <a:blip r:embed="rId3" cstate="print"/>
          <a:srcRect/>
          <a:stretch>
            <a:fillRect/>
          </a:stretch>
        </p:blipFill>
        <p:spPr bwMode="auto">
          <a:xfrm>
            <a:off x="971600" y="1052737"/>
            <a:ext cx="6984776" cy="4205063"/>
          </a:xfrm>
          <a:prstGeom prst="rect">
            <a:avLst/>
          </a:prstGeom>
          <a:noFill/>
          <a:ln w="9525">
            <a:solidFill>
              <a:schemeClr val="accent4">
                <a:lumMod val="50000"/>
              </a:schemeClr>
            </a:solidFill>
            <a:miter lim="800000"/>
            <a:headEnd/>
            <a:tailEnd/>
          </a:ln>
        </p:spPr>
      </p:pic>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057400" y="1828800"/>
            <a:ext cx="6172200" cy="3048000"/>
          </a:xfrm>
        </p:spPr>
        <p:txBody>
          <a:bodyPr>
            <a:noAutofit/>
          </a:bodyPr>
          <a:lstStyle/>
          <a:p>
            <a:pPr algn="ctr"/>
            <a:r>
              <a:rPr lang="en-US" b="1" i="1" dirty="0">
                <a:solidFill>
                  <a:srgbClr val="FF9900"/>
                </a:solidFill>
                <a:effectLst>
                  <a:outerShdw blurRad="38100" dist="38100" dir="2700000" algn="tl">
                    <a:srgbClr val="000000">
                      <a:alpha val="43137"/>
                    </a:srgbClr>
                  </a:outerShdw>
                </a:effectLst>
              </a:rPr>
              <a:t>CHRONIC CHOLECYSTITIS WITH STONES</a:t>
            </a:r>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611560" y="5445224"/>
            <a:ext cx="7488832" cy="1015663"/>
          </a:xfrm>
          <a:prstGeom prst="rect">
            <a:avLst/>
          </a:prstGeom>
        </p:spPr>
        <p:txBody>
          <a:bodyPr wrap="square">
            <a:spAutoFit/>
          </a:bodyPr>
          <a:lstStyle/>
          <a:p>
            <a:pPr algn="ctr"/>
            <a:r>
              <a:rPr lang="en-US" sz="2000" b="1" i="1" dirty="0" smtClean="0"/>
              <a:t>Gross appearance of gallbladder after sectioning longitudinally. Notice thickness of gallbladder wall, abundant polyhedric stones and small papillary tumor in the cystic duct. </a:t>
            </a:r>
            <a:endParaRPr lang="en-US" sz="2000" b="1" i="1" dirty="0"/>
          </a:p>
        </p:txBody>
      </p:sp>
      <p:pic>
        <p:nvPicPr>
          <p:cNvPr id="55298" name="Picture 2" descr="Gallbladder with Papillary Adenocarcinoma (gross)"/>
          <p:cNvPicPr>
            <a:picLocks noChangeAspect="1" noChangeArrowheads="1"/>
          </p:cNvPicPr>
          <p:nvPr/>
        </p:nvPicPr>
        <p:blipFill>
          <a:blip r:embed="rId3" cstate="print"/>
          <a:srcRect/>
          <a:stretch>
            <a:fillRect/>
          </a:stretch>
        </p:blipFill>
        <p:spPr bwMode="auto">
          <a:xfrm>
            <a:off x="1043608" y="980728"/>
            <a:ext cx="6840760" cy="4338812"/>
          </a:xfrm>
          <a:prstGeom prst="rect">
            <a:avLst/>
          </a:prstGeom>
          <a:noFill/>
        </p:spPr>
      </p:pic>
      <p:sp>
        <p:nvSpPr>
          <p:cNvPr id="5" name="Rounded Rectangle 4"/>
          <p:cNvSpPr/>
          <p:nvPr/>
        </p:nvSpPr>
        <p:spPr>
          <a:xfrm>
            <a:off x="838200" y="260648"/>
            <a:ext cx="7239000"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Chronic Cholecystitis with Gall stones - Gross</a:t>
            </a:r>
            <a:endParaRPr lang="en-US" sz="28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02" name="Picture 2" descr="File:Gallbladder cholesterolosis micro.jpg">
            <a:hlinkClick r:id="rId3"/>
          </p:cNvPr>
          <p:cNvPicPr>
            <a:picLocks noChangeAspect="1" noChangeArrowheads="1"/>
          </p:cNvPicPr>
          <p:nvPr/>
        </p:nvPicPr>
        <p:blipFill>
          <a:blip r:embed="rId4" cstate="print"/>
          <a:srcRect/>
          <a:stretch>
            <a:fillRect/>
          </a:stretch>
        </p:blipFill>
        <p:spPr bwMode="auto">
          <a:xfrm>
            <a:off x="827584" y="836712"/>
            <a:ext cx="7344816" cy="4268688"/>
          </a:xfrm>
          <a:prstGeom prst="rect">
            <a:avLst/>
          </a:prstGeom>
          <a:noFill/>
          <a:ln>
            <a:solidFill>
              <a:srgbClr val="1010C6"/>
            </a:solidFill>
          </a:ln>
        </p:spPr>
      </p:pic>
      <p:sp>
        <p:nvSpPr>
          <p:cNvPr id="4" name="Rectangle 3"/>
          <p:cNvSpPr/>
          <p:nvPr/>
        </p:nvSpPr>
        <p:spPr>
          <a:xfrm>
            <a:off x="323528" y="5181600"/>
            <a:ext cx="7848872" cy="1631216"/>
          </a:xfrm>
          <a:prstGeom prst="rect">
            <a:avLst/>
          </a:prstGeom>
        </p:spPr>
        <p:txBody>
          <a:bodyPr wrap="square">
            <a:spAutoFit/>
          </a:bodyPr>
          <a:lstStyle/>
          <a:p>
            <a:pPr algn="ctr"/>
            <a:r>
              <a:rPr lang="en-US" sz="2000" b="1" i="1" dirty="0" smtClean="0"/>
              <a:t> Dead lipid laden macrophages (foam cells) are seen in the finger-like projections into the gallbladder lumen. It should be apparent that this is gallbladder, as no muscularis mucosae is present (as elsewhere in the gastrointestinal tract). The blood vessels are congested and the subserosa edematous.</a:t>
            </a:r>
          </a:p>
        </p:txBody>
      </p:sp>
      <p:sp>
        <p:nvSpPr>
          <p:cNvPr id="5" name="Rounded Rectangle 4"/>
          <p:cNvSpPr/>
          <p:nvPr/>
        </p:nvSpPr>
        <p:spPr>
          <a:xfrm>
            <a:off x="971600" y="188640"/>
            <a:ext cx="7128792"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Chronic Cholecystitis – Microscopic view</a:t>
            </a:r>
            <a:endParaRPr lang="en-US" sz="28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descr="https://secure.health.utas.edu.au/intranet/cds/pathprac/Files/Cases/Liver/Case22/Pictures22/M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908720"/>
            <a:ext cx="6858000" cy="439248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405438" y="188640"/>
            <a:ext cx="6262905"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Chronic Cholecystitis – Microscopic view</a:t>
            </a:r>
            <a:endParaRPr lang="en-US" sz="2800" b="1" i="1" dirty="0"/>
          </a:p>
        </p:txBody>
      </p:sp>
      <p:sp>
        <p:nvSpPr>
          <p:cNvPr id="5" name="TextBox 2"/>
          <p:cNvSpPr txBox="1">
            <a:spLocks noChangeArrowheads="1"/>
          </p:cNvSpPr>
          <p:nvPr/>
        </p:nvSpPr>
        <p:spPr bwMode="auto">
          <a:xfrm>
            <a:off x="251520" y="5373216"/>
            <a:ext cx="8280920" cy="1323439"/>
          </a:xfrm>
          <a:prstGeom prst="rect">
            <a:avLst/>
          </a:prstGeom>
          <a:noFill/>
          <a:ln w="9525">
            <a:noFill/>
            <a:miter lim="800000"/>
            <a:headEnd/>
            <a:tailEnd/>
          </a:ln>
        </p:spPr>
        <p:txBody>
          <a:bodyPr wrap="square">
            <a:spAutoFit/>
          </a:bodyPr>
          <a:lstStyle/>
          <a:p>
            <a:pPr marL="533400" indent="-533400" algn="ctr"/>
            <a:r>
              <a:rPr lang="en-US" sz="2000" b="1" i="1" dirty="0"/>
              <a:t>Irregular mucosal folds and foci of ulceration in mucosa.</a:t>
            </a:r>
          </a:p>
          <a:p>
            <a:pPr marL="533400" indent="-533400" algn="ctr"/>
            <a:r>
              <a:rPr lang="en-US" sz="2000" b="1" i="1" dirty="0" smtClean="0"/>
              <a:t>Wall </a:t>
            </a:r>
            <a:r>
              <a:rPr lang="en-US" sz="2000" b="1" i="1" dirty="0"/>
              <a:t>is penetrated by mucosal glands which are present in </a:t>
            </a:r>
            <a:endParaRPr lang="en-US" sz="2000" b="1" i="1" dirty="0" smtClean="0"/>
          </a:p>
          <a:p>
            <a:pPr marL="533400" indent="-533400" algn="ctr"/>
            <a:r>
              <a:rPr lang="en-US" sz="2000" b="1" i="1" dirty="0" smtClean="0"/>
              <a:t>muscle </a:t>
            </a:r>
            <a:r>
              <a:rPr lang="en-US" sz="2000" b="1" i="1" dirty="0"/>
              <a:t>coat ( Rokitansky- Aschoff sinuses).</a:t>
            </a:r>
          </a:p>
          <a:p>
            <a:pPr marL="533400" indent="-533400" algn="ctr"/>
            <a:r>
              <a:rPr lang="en-US" sz="2000" b="1" i="1" dirty="0" smtClean="0"/>
              <a:t>All </a:t>
            </a:r>
            <a:r>
              <a:rPr lang="en-US" sz="2000" b="1" i="1" dirty="0"/>
              <a:t>layers show chronic inflammatory cells infiltration and fibrosis. </a:t>
            </a: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5762415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4" name="Picture 2" descr="http://www.path.utah.edu/casepath/gi%20cases/gicase3/G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1" y="888251"/>
            <a:ext cx="7162800" cy="4674349"/>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405438" y="188640"/>
            <a:ext cx="6262905"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Chronic Cholecystitis – Microscopic view</a:t>
            </a:r>
            <a:endParaRPr lang="en-US" sz="2800" b="1" i="1" dirty="0"/>
          </a:p>
        </p:txBody>
      </p:sp>
      <p:sp>
        <p:nvSpPr>
          <p:cNvPr id="5" name="TextBox 2"/>
          <p:cNvSpPr txBox="1">
            <a:spLocks noChangeArrowheads="1"/>
          </p:cNvSpPr>
          <p:nvPr/>
        </p:nvSpPr>
        <p:spPr bwMode="auto">
          <a:xfrm>
            <a:off x="251520" y="5715000"/>
            <a:ext cx="8280920" cy="1015663"/>
          </a:xfrm>
          <a:prstGeom prst="rect">
            <a:avLst/>
          </a:prstGeom>
          <a:noFill/>
          <a:ln w="9525">
            <a:noFill/>
            <a:miter lim="800000"/>
            <a:headEnd/>
            <a:tailEnd/>
          </a:ln>
        </p:spPr>
        <p:txBody>
          <a:bodyPr wrap="square">
            <a:spAutoFit/>
          </a:bodyPr>
          <a:lstStyle/>
          <a:p>
            <a:pPr marL="533400" indent="-533400" algn="ctr"/>
            <a:r>
              <a:rPr lang="en-US" sz="2000" b="1" i="1" dirty="0" smtClean="0"/>
              <a:t>Mucosa wall </a:t>
            </a:r>
            <a:r>
              <a:rPr lang="en-US" sz="2000" b="1" i="1" dirty="0"/>
              <a:t>is penetrated by mucosal glands which are present in </a:t>
            </a:r>
            <a:endParaRPr lang="en-US" sz="2000" b="1" i="1" dirty="0" smtClean="0"/>
          </a:p>
          <a:p>
            <a:pPr marL="533400" indent="-533400" algn="ctr"/>
            <a:r>
              <a:rPr lang="en-US" sz="2000" b="1" i="1" dirty="0" smtClean="0"/>
              <a:t>muscle </a:t>
            </a:r>
            <a:r>
              <a:rPr lang="en-US" sz="2000" b="1" i="1" dirty="0"/>
              <a:t>coat ( Rokitansky- Aschoff sinuses).</a:t>
            </a:r>
          </a:p>
          <a:p>
            <a:pPr marL="533400" indent="-533400" algn="ctr"/>
            <a:r>
              <a:rPr lang="en-US" sz="2000" b="1" i="1" dirty="0" smtClean="0"/>
              <a:t>All </a:t>
            </a:r>
            <a:r>
              <a:rPr lang="en-US" sz="2000" b="1" i="1" dirty="0"/>
              <a:t>layers show chronic inflammatory cells infiltration and fibrosis. </a:t>
            </a: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20387773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
        <p:nvSpPr>
          <p:cNvPr id="2" name="Rectangle 1"/>
          <p:cNvSpPr/>
          <p:nvPr/>
        </p:nvSpPr>
        <p:spPr>
          <a:xfrm>
            <a:off x="2971800" y="2743200"/>
            <a:ext cx="4122026" cy="1200329"/>
          </a:xfrm>
          <a:prstGeom prst="rect">
            <a:avLst/>
          </a:prstGeom>
          <a:noFill/>
        </p:spPr>
        <p:txBody>
          <a:bodyPr wrap="none" lIns="91440" tIns="45720" rIns="91440" bIns="45720">
            <a:spAutoFit/>
          </a:bodyPr>
          <a:lstStyle/>
          <a:p>
            <a:pPr algn="ctr"/>
            <a:r>
              <a:rPr lang="en-US" sz="7200" b="1" i="1" cap="none" spc="0" dirty="0" smtClean="0">
                <a:ln w="12700">
                  <a:solidFill>
                    <a:schemeClr val="accent5"/>
                  </a:solidFill>
                  <a:prstDash val="solid"/>
                </a:ln>
                <a:solidFill>
                  <a:srgbClr val="FF9900"/>
                </a:solidFill>
                <a:effectLst/>
              </a:rPr>
              <a:t>PANCREAS</a:t>
            </a:r>
            <a:endParaRPr lang="en-US" sz="7200" b="1" i="1" cap="none" spc="0" dirty="0">
              <a:ln w="12700">
                <a:solidFill>
                  <a:schemeClr val="accent5"/>
                </a:solidFill>
                <a:prstDash val="solid"/>
              </a:ln>
              <a:solidFill>
                <a:srgbClr val="FF9900"/>
              </a:solidFill>
              <a:effectLs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8482" name="Picture 2" descr="http://library.med.utah.edu/WebPath/jpeg4/GI061.jpg"/>
          <p:cNvPicPr>
            <a:picLocks noChangeAspect="1" noChangeArrowheads="1"/>
          </p:cNvPicPr>
          <p:nvPr/>
        </p:nvPicPr>
        <p:blipFill>
          <a:blip r:embed="rId3" cstate="print"/>
          <a:srcRect/>
          <a:stretch>
            <a:fillRect/>
          </a:stretch>
        </p:blipFill>
        <p:spPr bwMode="auto">
          <a:xfrm>
            <a:off x="1259631" y="836712"/>
            <a:ext cx="6462447" cy="4104456"/>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Rectangle 5"/>
          <p:cNvSpPr/>
          <p:nvPr/>
        </p:nvSpPr>
        <p:spPr>
          <a:xfrm>
            <a:off x="899592" y="5120024"/>
            <a:ext cx="7128792" cy="1323439"/>
          </a:xfrm>
          <a:prstGeom prst="rect">
            <a:avLst/>
          </a:prstGeom>
        </p:spPr>
        <p:txBody>
          <a:bodyPr wrap="square">
            <a:spAutoFit/>
          </a:bodyPr>
          <a:lstStyle/>
          <a:p>
            <a:pPr algn="ctr"/>
            <a:r>
              <a:rPr lang="en-US" sz="2000" b="1" i="1" dirty="0" smtClean="0"/>
              <a:t>Microscopically, Crohn's disease is characterized by transmural inflammation. Here, inflammatory cells (the bluish infiltrates) extend from mucosa through submucosa and muscularis and appear as nodular infiltrates on the serosal surface with pale granulomatous centers.</a:t>
            </a:r>
            <a:endParaRPr lang="en-US" sz="2000" b="1" i="1" dirty="0"/>
          </a:p>
        </p:txBody>
      </p:sp>
      <p:sp>
        <p:nvSpPr>
          <p:cNvPr id="7" name="Rounded Rectangle 6"/>
          <p:cNvSpPr/>
          <p:nvPr/>
        </p:nvSpPr>
        <p:spPr>
          <a:xfrm>
            <a:off x="2195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Crohn’s Disease- LPF</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2971800"/>
            <a:ext cx="6172200" cy="1524000"/>
          </a:xfrm>
        </p:spPr>
        <p:txBody>
          <a:bodyPr>
            <a:noAutofit/>
          </a:bodyPr>
          <a:lstStyle/>
          <a:p>
            <a:pPr algn="ctr"/>
            <a:r>
              <a:rPr lang="en-US" sz="4800" b="1" i="1" dirty="0" smtClean="0">
                <a:solidFill>
                  <a:srgbClr val="C00000"/>
                </a:solidFill>
                <a:effectLst>
                  <a:outerShdw blurRad="38100" dist="38100" dir="2700000" algn="tl">
                    <a:srgbClr val="000000">
                      <a:alpha val="43137"/>
                    </a:srgbClr>
                  </a:outerShdw>
                </a:effectLst>
              </a:rPr>
              <a:t>Pancreatic adenocarcinoma</a:t>
            </a:r>
            <a:endParaRPr lang="en-US" sz="4800" b="1" i="1" dirty="0">
              <a:solidFill>
                <a:srgbClr val="C00000"/>
              </a:solidFill>
              <a:effectLst>
                <a:outerShdw blurRad="38100" dist="38100" dir="2700000" algn="tl">
                  <a:srgbClr val="000000">
                    <a:alpha val="43137"/>
                  </a:srgbClr>
                </a:outerShdw>
              </a:effectLst>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2" name="Picture 2" descr="http://www.pathologyoutlines.com/caseofweek/case154image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1639" y="1052736"/>
            <a:ext cx="6463649" cy="4294784"/>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066800" y="188640"/>
            <a:ext cx="6934200" cy="576064"/>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PANCREATIC ADENOCARCINOMA – Gross</a:t>
            </a:r>
            <a:endParaRPr lang="en-US" sz="2800" b="1" i="1" dirty="0">
              <a:effectLst>
                <a:outerShdw blurRad="38100" dist="38100" dir="2700000" algn="tl">
                  <a:srgbClr val="000000">
                    <a:alpha val="43137"/>
                  </a:srgbClr>
                </a:outerShdw>
              </a:effectLst>
            </a:endParaRPr>
          </a:p>
        </p:txBody>
      </p:sp>
      <p:sp>
        <p:nvSpPr>
          <p:cNvPr id="6" name="Rectangle 5"/>
          <p:cNvSpPr/>
          <p:nvPr/>
        </p:nvSpPr>
        <p:spPr>
          <a:xfrm>
            <a:off x="899592" y="5410200"/>
            <a:ext cx="7128792" cy="1323439"/>
          </a:xfrm>
          <a:prstGeom prst="rect">
            <a:avLst/>
          </a:prstGeom>
        </p:spPr>
        <p:txBody>
          <a:bodyPr wrap="square">
            <a:spAutoFit/>
          </a:bodyPr>
          <a:lstStyle/>
          <a:p>
            <a:pPr algn="ctr"/>
            <a:r>
              <a:rPr lang="en-US" sz="2000" b="1" i="1" dirty="0" smtClean="0"/>
              <a:t>  Horizontal section of pancreas showing a well circumscribed tumor nodule at the head of pancreas. Note the presence of a dilated main pancreatic duct. Part of the duodenum is seen on the left and the spleen on the right side.</a:t>
            </a:r>
            <a:endParaRPr lang="en-US" sz="2000" b="1" i="1" dirty="0"/>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3895780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8" name="Picture 2" descr="Unfortunately we are unable to provide accessible alternative text for this. If you require assistance to access this image, please contact help@nature.com or the autho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632" y="1020870"/>
            <a:ext cx="6552728" cy="44682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09600" y="5734997"/>
            <a:ext cx="7696200" cy="707886"/>
          </a:xfrm>
          <a:prstGeom prst="rect">
            <a:avLst/>
          </a:prstGeom>
        </p:spPr>
        <p:txBody>
          <a:bodyPr wrap="square">
            <a:spAutoFit/>
          </a:bodyPr>
          <a:lstStyle/>
          <a:p>
            <a:pPr algn="ctr"/>
            <a:r>
              <a:rPr lang="en-US" sz="2000" b="1" i="1" dirty="0">
                <a:solidFill>
                  <a:srgbClr val="000000"/>
                </a:solidFill>
                <a:latin typeface="+mj-lt"/>
              </a:rPr>
              <a:t>Gross appearance of large duct type ductal adenocarcinoma. A </a:t>
            </a:r>
            <a:r>
              <a:rPr lang="en-US" sz="2000" b="1" i="1" dirty="0" err="1">
                <a:solidFill>
                  <a:srgbClr val="000000"/>
                </a:solidFill>
                <a:latin typeface="+mj-lt"/>
              </a:rPr>
              <a:t>microcystic</a:t>
            </a:r>
            <a:r>
              <a:rPr lang="en-US" sz="2000" b="1" i="1" dirty="0">
                <a:solidFill>
                  <a:srgbClr val="000000"/>
                </a:solidFill>
                <a:latin typeface="+mj-lt"/>
              </a:rPr>
              <a:t> pattern with cysts measuring from millimeters up to 1</a:t>
            </a:r>
            <a:r>
              <a:rPr lang="en-US" sz="2000" b="1" i="1" dirty="0">
                <a:solidFill>
                  <a:srgbClr val="000000"/>
                </a:solidFill>
                <a:latin typeface="+mj-lt"/>
                <a:ea typeface="arial unicode ms" panose="020B0604020202020204" pitchFamily="34" charset="-128"/>
              </a:rPr>
              <a:t> </a:t>
            </a:r>
            <a:r>
              <a:rPr lang="en-US" sz="2000" b="1" i="1" dirty="0">
                <a:solidFill>
                  <a:srgbClr val="000000"/>
                </a:solidFill>
                <a:latin typeface="+mj-lt"/>
              </a:rPr>
              <a:t>cm.</a:t>
            </a:r>
            <a:endParaRPr lang="en-US" sz="2000" b="1" i="1" dirty="0">
              <a:latin typeface="+mj-lt"/>
            </a:endParaRPr>
          </a:p>
        </p:txBody>
      </p:sp>
      <p:sp>
        <p:nvSpPr>
          <p:cNvPr id="6" name="Rounded Rectangle 5"/>
          <p:cNvSpPr/>
          <p:nvPr/>
        </p:nvSpPr>
        <p:spPr>
          <a:xfrm>
            <a:off x="755576" y="188640"/>
            <a:ext cx="7488832" cy="576064"/>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PANCREATIC ADENOCARCINOMA – Cut surface</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3608197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9154" name="Picture 4" descr="image025"/>
          <p:cNvPicPr>
            <a:picLocks noChangeAspect="1" noChangeArrowheads="1"/>
          </p:cNvPicPr>
          <p:nvPr/>
        </p:nvPicPr>
        <p:blipFill>
          <a:blip r:embed="rId3" cstate="print"/>
          <a:srcRect/>
          <a:stretch>
            <a:fillRect/>
          </a:stretch>
        </p:blipFill>
        <p:spPr bwMode="auto">
          <a:xfrm>
            <a:off x="179512" y="980728"/>
            <a:ext cx="8424936" cy="4608512"/>
          </a:xfrm>
          <a:prstGeom prst="rect">
            <a:avLst/>
          </a:prstGeom>
          <a:noFill/>
          <a:ln w="9525">
            <a:solidFill>
              <a:schemeClr val="tx2">
                <a:lumMod val="75000"/>
              </a:schemeClr>
            </a:solidFill>
            <a:miter lim="800000"/>
            <a:headEnd/>
            <a:tailEnd/>
          </a:ln>
        </p:spPr>
      </p:pic>
      <p:sp>
        <p:nvSpPr>
          <p:cNvPr id="4" name="Rounded Rectangle 3"/>
          <p:cNvSpPr/>
          <p:nvPr/>
        </p:nvSpPr>
        <p:spPr>
          <a:xfrm>
            <a:off x="323528" y="188640"/>
            <a:ext cx="8280920" cy="576064"/>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PANCREATIC ADENOCARCINOMA – Gross &amp; LPF</a:t>
            </a:r>
            <a:endParaRPr lang="en-US" sz="2800" b="1" i="1" dirty="0">
              <a:effectLst>
                <a:outerShdw blurRad="38100" dist="38100" dir="2700000" algn="tl">
                  <a:srgbClr val="000000">
                    <a:alpha val="43137"/>
                  </a:srgbClr>
                </a:outerShdw>
              </a:effectLst>
            </a:endParaRPr>
          </a:p>
        </p:txBody>
      </p:sp>
      <p:sp>
        <p:nvSpPr>
          <p:cNvPr id="6" name="Rectangle 5"/>
          <p:cNvSpPr/>
          <p:nvPr/>
        </p:nvSpPr>
        <p:spPr>
          <a:xfrm>
            <a:off x="323528" y="5746030"/>
            <a:ext cx="8177562" cy="1015663"/>
          </a:xfrm>
          <a:prstGeom prst="rect">
            <a:avLst/>
          </a:prstGeom>
        </p:spPr>
        <p:txBody>
          <a:bodyPr wrap="square">
            <a:spAutoFit/>
          </a:bodyPr>
          <a:lstStyle/>
          <a:p>
            <a:pPr algn="ctr"/>
            <a:r>
              <a:rPr lang="en-US" sz="2000" b="1" i="1" dirty="0" smtClean="0"/>
              <a:t>Gross picture shows ill defined pale and firm pancreatic mass ( left ).  Microscopic picture shows malignant glands or acini surrounded by desmoplastic fibrous stroma ( right) .</a:t>
            </a: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153400" y="6643710"/>
            <a:ext cx="9906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3795" name="Picture 6" descr="62"/>
          <p:cNvPicPr>
            <a:picLocks noGrp="1" noChangeAspect="1" noChangeArrowheads="1"/>
          </p:cNvPicPr>
          <p:nvPr>
            <p:ph idx="1"/>
          </p:nvPr>
        </p:nvPicPr>
        <p:blipFill>
          <a:blip r:embed="rId2" cstate="print">
            <a:lum contrast="20000"/>
          </a:blip>
          <a:srcRect/>
          <a:stretch>
            <a:fillRect/>
          </a:stretch>
        </p:blipFill>
        <p:spPr>
          <a:xfrm>
            <a:off x="971600" y="980728"/>
            <a:ext cx="6984085" cy="4392488"/>
          </a:xfrm>
          <a:noFill/>
          <a:ln w="19050">
            <a:solidFill>
              <a:schemeClr val="tx2">
                <a:lumMod val="75000"/>
              </a:schemeClr>
            </a:solidFill>
          </a:ln>
        </p:spPr>
      </p:pic>
      <p:sp>
        <p:nvSpPr>
          <p:cNvPr id="4" name="Rounded Rectangle 3"/>
          <p:cNvSpPr/>
          <p:nvPr/>
        </p:nvSpPr>
        <p:spPr>
          <a:xfrm>
            <a:off x="971600" y="188640"/>
            <a:ext cx="6984085" cy="576064"/>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PANCREATIC ADENOCARCINOMA – LPF</a:t>
            </a:r>
            <a:endParaRPr lang="en-US" sz="2800" b="1" i="1" dirty="0">
              <a:effectLst>
                <a:outerShdw blurRad="38100" dist="38100" dir="2700000" algn="tl">
                  <a:srgbClr val="000000">
                    <a:alpha val="43137"/>
                  </a:srgbClr>
                </a:outerShdw>
              </a:effectLst>
            </a:endParaRPr>
          </a:p>
        </p:txBody>
      </p:sp>
      <p:sp>
        <p:nvSpPr>
          <p:cNvPr id="6" name="Rectangle 5"/>
          <p:cNvSpPr/>
          <p:nvPr/>
        </p:nvSpPr>
        <p:spPr>
          <a:xfrm>
            <a:off x="755576" y="5541039"/>
            <a:ext cx="7128792" cy="1015663"/>
          </a:xfrm>
          <a:prstGeom prst="rect">
            <a:avLst/>
          </a:prstGeom>
        </p:spPr>
        <p:txBody>
          <a:bodyPr wrap="square">
            <a:spAutoFit/>
          </a:bodyPr>
          <a:lstStyle/>
          <a:p>
            <a:pPr algn="ctr"/>
            <a:r>
              <a:rPr lang="en-US" sz="2000" b="1" i="1" dirty="0" smtClean="0"/>
              <a:t>Deeply infiltrative growth pattern with irregular shape and distribution , Desmoplasia , Marked nuclear pleomorphism with nucleoli, Loss of polarity and  Mitotic figures </a:t>
            </a: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1640" y="2780928"/>
            <a:ext cx="6048672" cy="1152128"/>
          </a:xfrm>
        </p:spPr>
        <p:txBody>
          <a:bodyPr>
            <a:normAutofit/>
          </a:bodyPr>
          <a:lstStyle/>
          <a:p>
            <a:pPr marL="0" indent="0" algn="ctr">
              <a:buNone/>
            </a:pPr>
            <a:r>
              <a:rPr lang="en-US" sz="6600" b="1" i="1" dirty="0" smtClean="0"/>
              <a:t>THE END</a:t>
            </a:r>
            <a:endParaRPr lang="en-US" sz="6600" b="1" i="1" dirty="0"/>
          </a:p>
        </p:txBody>
      </p:sp>
    </p:spTree>
    <p:extLst>
      <p:ext uri="{BB962C8B-B14F-4D97-AF65-F5344CB8AC3E}">
        <p14:creationId xmlns:p14="http://schemas.microsoft.com/office/powerpoint/2010/main" val="3246957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838200" y="5613047"/>
            <a:ext cx="7391400" cy="1015663"/>
          </a:xfrm>
          <a:prstGeom prst="rect">
            <a:avLst/>
          </a:prstGeom>
        </p:spPr>
        <p:txBody>
          <a:bodyPr wrap="square">
            <a:spAutoFit/>
          </a:bodyPr>
          <a:lstStyle/>
          <a:p>
            <a:pPr marL="533400" indent="-533400" algn="ctr"/>
            <a:r>
              <a:rPr lang="en-US" sz="2000" b="1" i="1" dirty="0" smtClean="0"/>
              <a:t>All layers of intestinal wall show transmural chronic inflammatory cell infiltrate, lymphoid aggregates and mild fibrosis. Subserosa contains few epithelioid granulomas</a:t>
            </a:r>
            <a:endParaRPr lang="en-US" sz="2000" b="1" i="1" dirty="0"/>
          </a:p>
        </p:txBody>
      </p:sp>
      <p:sp>
        <p:nvSpPr>
          <p:cNvPr id="4" name="Rounded Rectangle 3"/>
          <p:cNvSpPr/>
          <p:nvPr/>
        </p:nvSpPr>
        <p:spPr>
          <a:xfrm>
            <a:off x="2195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Crohn’s Disease- HPF</a:t>
            </a:r>
            <a:endParaRPr lang="en-US" sz="2800" b="1" i="1" dirty="0">
              <a:effectLst>
                <a:outerShdw blurRad="38100" dist="38100" dir="2700000" algn="tl">
                  <a:srgbClr val="000000">
                    <a:alpha val="43137"/>
                  </a:srgbClr>
                </a:outerShdw>
              </a:effectLst>
            </a:endParaRPr>
          </a:p>
        </p:txBody>
      </p:sp>
      <p:pic>
        <p:nvPicPr>
          <p:cNvPr id="145410" name="Picture 2" descr="File:Crohn's disease - colon - high mag.jpg">
            <a:hlinkClick r:id="rId2"/>
          </p:cNvPr>
          <p:cNvPicPr>
            <a:picLocks noChangeAspect="1" noChangeArrowheads="1"/>
          </p:cNvPicPr>
          <p:nvPr/>
        </p:nvPicPr>
        <p:blipFill>
          <a:blip r:embed="rId3" cstate="print"/>
          <a:srcRect/>
          <a:stretch>
            <a:fillRect/>
          </a:stretch>
        </p:blipFill>
        <p:spPr bwMode="auto">
          <a:xfrm>
            <a:off x="971600" y="836712"/>
            <a:ext cx="6984776" cy="4752528"/>
          </a:xfrm>
          <a:prstGeom prst="rect">
            <a:avLst/>
          </a:prstGeom>
          <a:noFill/>
          <a:ln>
            <a:solidFill>
              <a:schemeClr val="tx1"/>
            </a:solidFill>
          </a:ln>
        </p:spPr>
      </p:pic>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3561</TotalTime>
  <Words>3206</Words>
  <Application>Microsoft Office PowerPoint</Application>
  <PresentationFormat>On-screen Show (4:3)</PresentationFormat>
  <Paragraphs>377</Paragraphs>
  <Slides>85</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85</vt:i4>
      </vt:variant>
    </vt:vector>
  </HeadingPairs>
  <TitlesOfParts>
    <vt:vector size="92" baseType="lpstr">
      <vt:lpstr>arial unicode ms</vt:lpstr>
      <vt:lpstr>Aharoni</vt:lpstr>
      <vt:lpstr>Arial</vt:lpstr>
      <vt:lpstr>Calibri</vt:lpstr>
      <vt:lpstr>Corbel</vt:lpstr>
      <vt:lpstr>Franklin Gothic Demi</vt:lpstr>
      <vt:lpstr>Theme1</vt:lpstr>
      <vt:lpstr>GIT BLOCK   PATHOLOGY  PRACTICAL</vt:lpstr>
      <vt:lpstr>PowerPoint Presentation</vt:lpstr>
      <vt:lpstr>PowerPoint Presentation</vt:lpstr>
      <vt:lpstr> Crohn’s disease</vt:lpstr>
      <vt:lpstr>PowerPoint Presentation</vt:lpstr>
      <vt:lpstr>PowerPoint Presentation</vt:lpstr>
      <vt:lpstr>PowerPoint Presentation</vt:lpstr>
      <vt:lpstr>PowerPoint Presentation</vt:lpstr>
      <vt:lpstr>PowerPoint Presentation</vt:lpstr>
      <vt:lpstr>PowerPoint Presentation</vt:lpstr>
      <vt:lpstr> Ulcerative colitis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Adenomatous polyps of rectum / colon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Adenocarcinoma of the large intestine</vt:lpstr>
      <vt:lpstr>PowerPoint Presentation</vt:lpstr>
      <vt:lpstr>PowerPoint Presentation</vt:lpstr>
      <vt:lpstr>PowerPoint Presentation</vt:lpstr>
      <vt:lpstr>PowerPoint Presentation</vt:lpstr>
      <vt:lpstr>PowerPoint Presentation</vt:lpstr>
      <vt:lpstr>Carcinoid tumor of Small Intestine</vt:lpstr>
      <vt:lpstr>PowerPoint Presentation</vt:lpstr>
      <vt:lpstr>PowerPoint Presentation</vt:lpstr>
      <vt:lpstr>PowerPoint Presentation</vt:lpstr>
      <vt:lpstr>PowerPoint Presentation</vt:lpstr>
      <vt:lpstr>PowerPoint Presentation</vt:lpstr>
      <vt:lpstr>Hepatobiliary system</vt:lpstr>
      <vt:lpstr>Normal anatomy and histology</vt:lpstr>
      <vt:lpstr>PowerPoint Presentation</vt:lpstr>
      <vt:lpstr>PowerPoint Presentation</vt:lpstr>
      <vt:lpstr>PowerPoint Presentation</vt:lpstr>
      <vt:lpstr>PowerPoint Presentation</vt:lpstr>
      <vt:lpstr>PowerPoint Presentation</vt:lpstr>
      <vt:lpstr>Gross and histopathology</vt:lpstr>
      <vt:lpstr>Chronic VIRAL hepatitis  (HBV &amp; HCV)</vt:lpstr>
      <vt:lpstr>PowerPoint Presentation</vt:lpstr>
      <vt:lpstr>PowerPoint Presentation</vt:lpstr>
      <vt:lpstr>PowerPoint Presentation</vt:lpstr>
      <vt:lpstr>PowerPoint Presentation</vt:lpstr>
      <vt:lpstr>PowerPoint Presentation</vt:lpstr>
      <vt:lpstr>Hepatic cirrhosis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HEPATIC ADENOMA</vt:lpstr>
      <vt:lpstr>PowerPoint Presentation</vt:lpstr>
      <vt:lpstr>PowerPoint Presentation</vt:lpstr>
      <vt:lpstr>PowerPoint Presentation</vt:lpstr>
      <vt:lpstr>HEPATOCELLULAR CARCINOMA</vt:lpstr>
      <vt:lpstr>PowerPoint Presentation</vt:lpstr>
      <vt:lpstr>PowerPoint Presentation</vt:lpstr>
      <vt:lpstr>PowerPoint Presentation</vt:lpstr>
      <vt:lpstr>PowerPoint Presentation</vt:lpstr>
      <vt:lpstr>PowerPoint Presentation</vt:lpstr>
      <vt:lpstr>PowerPoint Presentation</vt:lpstr>
      <vt:lpstr>CHRONIC CHOLECYSTITIS WITH STONES</vt:lpstr>
      <vt:lpstr>PowerPoint Presentation</vt:lpstr>
      <vt:lpstr>PowerPoint Presentation</vt:lpstr>
      <vt:lpstr>PowerPoint Presentation</vt:lpstr>
      <vt:lpstr>PowerPoint Presentation</vt:lpstr>
      <vt:lpstr>PowerPoint Presentation</vt:lpstr>
      <vt:lpstr>Pancreatic adenocarcinoma</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Alimentary system             practical block</dc:title>
  <dc:creator>Dr. Sayed Esawy</dc:creator>
  <cp:lastModifiedBy>Maha Mohammead Arfah</cp:lastModifiedBy>
  <cp:revision>289</cp:revision>
  <dcterms:created xsi:type="dcterms:W3CDTF">2010-07-19T08:53:06Z</dcterms:created>
  <dcterms:modified xsi:type="dcterms:W3CDTF">2017-12-18T09:42:31Z</dcterms:modified>
</cp:coreProperties>
</file>