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0"/>
  </p:notesMasterIdLst>
  <p:handoutMasterIdLst>
    <p:handoutMasterId r:id="rId31"/>
  </p:handoutMasterIdLst>
  <p:sldIdLst>
    <p:sldId id="260" r:id="rId2"/>
    <p:sldId id="316" r:id="rId3"/>
    <p:sldId id="318" r:id="rId4"/>
    <p:sldId id="319" r:id="rId5"/>
    <p:sldId id="320" r:id="rId6"/>
    <p:sldId id="321" r:id="rId7"/>
    <p:sldId id="324" r:id="rId8"/>
    <p:sldId id="325" r:id="rId9"/>
    <p:sldId id="259" r:id="rId10"/>
    <p:sldId id="303" r:id="rId11"/>
    <p:sldId id="284" r:id="rId12"/>
    <p:sldId id="264" r:id="rId13"/>
    <p:sldId id="313" r:id="rId14"/>
    <p:sldId id="304" r:id="rId15"/>
    <p:sldId id="265" r:id="rId16"/>
    <p:sldId id="283" r:id="rId17"/>
    <p:sldId id="289" r:id="rId18"/>
    <p:sldId id="262" r:id="rId19"/>
    <p:sldId id="290" r:id="rId20"/>
    <p:sldId id="297" r:id="rId21"/>
    <p:sldId id="298" r:id="rId22"/>
    <p:sldId id="295" r:id="rId23"/>
    <p:sldId id="296" r:id="rId24"/>
    <p:sldId id="310" r:id="rId25"/>
    <p:sldId id="312" r:id="rId26"/>
    <p:sldId id="315" r:id="rId27"/>
    <p:sldId id="301" r:id="rId28"/>
    <p:sldId id="272" r:id="rId2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FE48"/>
    <a:srgbClr val="E60073"/>
    <a:srgbClr val="CC0066"/>
    <a:srgbClr val="CCFFFF"/>
    <a:srgbClr val="FFFF66"/>
    <a:srgbClr val="66FFFF"/>
    <a:srgbClr val="C6FE9C"/>
    <a:srgbClr val="FF00FF"/>
    <a:srgbClr val="C8FF2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6" autoAdjust="0"/>
  </p:normalViewPr>
  <p:slideViewPr>
    <p:cSldViewPr>
      <p:cViewPr varScale="1">
        <p:scale>
          <a:sx n="74" d="100"/>
          <a:sy n="74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89E1D-6C09-4792-9954-018B26F9727E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9FAAB-7971-4DB6-9959-BC7C2A193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88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0474-7986-43D0-861C-BDC096E2B335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BF74-6D6D-4D75-BA4C-613380B45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7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34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19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57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0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23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02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88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52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11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4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2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8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2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3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3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4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83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5092-3BAF-42EE-8CDC-84CAA5A3117D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7555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6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498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3431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855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3701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612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71FC-D2C8-4D17-8B62-8EFA7CA2FFBB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4632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13D5-FE77-4A52-A5C8-67C1DABB3881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8659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1568-7B4C-421A-ADC1-9CE84CFCE5D8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9602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47D-82BA-4835-B7AF-09EAD07E84FF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8777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C65-130B-47FB-9522-08925BA07539}" type="datetime1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901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DE78-8A01-4F44-8E23-7BE8FF23BB7B}" type="datetime1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6308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DF1-B053-4A1D-91AD-5DCAADC0DDEF}" type="datetime1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5239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BF26-6BA8-468F-B9F1-440367069914}" type="datetime1">
              <a:rPr lang="en-US" smtClean="0"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8005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92DA-FBBD-405B-8E30-B394B9FBE834}" type="datetime1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3468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E9CD-E975-4FB3-B03F-F50FE9898D39}" type="datetime1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0822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33316B-5C2E-4859-BE5A-B1B75B174CC1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84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ransition spd="med">
    <p:blinds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hyperlink" Target="http://www.fda.gov/Drugs/DevelopmentApprovalProcess/DevelopmentResources/DrugInteractionsLabeling/ucm116602.htm" TargetMode="Externa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rugs/DevelopmentApprovalProcess/DevelopmentResources/DrugInteractionsLabeling/ucm116607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da.gov/Drugs/DevelopmentApprovalProcess/DevelopmentResources/DrugInteractionsLabeling/ucm116617.htm" TargetMode="External"/><Relationship Id="rId3" Type="http://schemas.openxmlformats.org/officeDocument/2006/relationships/hyperlink" Target="http://www.fda.gov/Drugs/DevelopmentApprovalProcess/DevelopmentResources/DrugInteractionsLabeling/ucm116616.htm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8.gif"/><Relationship Id="rId5" Type="http://schemas.openxmlformats.org/officeDocument/2006/relationships/hyperlink" Target="http://www.biograf.ch/images/projects/P450_3A4/1.jpg" TargetMode="External"/><Relationship Id="rId10" Type="http://schemas.openxmlformats.org/officeDocument/2006/relationships/hyperlink" Target="http://www.fda.gov/Drugs/DevelopmentApprovalProcess/DevelopmentResources/DrugInteractionsLabeling/ucm116618.htm" TargetMode="External"/><Relationship Id="rId4" Type="http://schemas.openxmlformats.org/officeDocument/2006/relationships/image" Target="../media/image24.gif"/><Relationship Id="rId9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rugs/DevelopmentApprovalProcess/DevelopmentResources/DrugInteractionsLabeling/ucm116620.htm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www.biograf.ch/images/projects/P450_2D6/1.jpg" TargetMode="Externa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fda.gov/Drugs/DevelopmentApprovalProcess/DevelopmentResources/DrugInteractionsLabeling/ucm11662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2.jpeg"/><Relationship Id="rId4" Type="http://schemas.openxmlformats.org/officeDocument/2006/relationships/hyperlink" Target="http://www.biograf.ch/images/projects/P450_2C9/1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4.jpeg"/><Relationship Id="rId4" Type="http://schemas.openxmlformats.org/officeDocument/2006/relationships/hyperlink" Target="http://www.biograf.ch/images/projects/P450_1A2/1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rugs/DevelopmentApprovalProcess/DevelopmentResources/DrugInteractionsLabeling/ucm116641.htm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www.biograf.ch/images/projects/P450_2A13/1.jpg" TargetMode="External"/><Relationship Id="rId4" Type="http://schemas.openxmlformats.org/officeDocument/2006/relationships/image" Target="../media/image3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.bp.blogspot.com/_MgAXdCTDuXA/TKNhkb7txdI/AAAAAAAAABc/y3afmoErkXE/s1600/endoplasmic_reticulums.gif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eople.eku.edu/ritchisong/301images/Endoplasmic_reticulum.jpg"/>
          <p:cNvPicPr>
            <a:picLocks noChangeAspect="1" noChangeArrowheads="1"/>
          </p:cNvPicPr>
          <p:nvPr/>
        </p:nvPicPr>
        <p:blipFill>
          <a:blip r:embed="rId2" cstate="print"/>
          <a:srcRect l="5818" t="20364" r="1091" b="4000"/>
          <a:stretch>
            <a:fillRect/>
          </a:stretch>
        </p:blipFill>
        <p:spPr bwMode="auto">
          <a:xfrm>
            <a:off x="2819400" y="2971800"/>
            <a:ext cx="2438400" cy="1981200"/>
          </a:xfrm>
          <a:prstGeom prst="snipRoundRect">
            <a:avLst>
              <a:gd name="adj1" fmla="val 25363"/>
              <a:gd name="adj2" fmla="val 42754"/>
            </a:avLst>
          </a:prstGeom>
          <a:noFill/>
          <a:ln>
            <a:noFill/>
          </a:ln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385984"/>
            <a:ext cx="3429000" cy="3472016"/>
          </a:xfrm>
          <a:prstGeom prst="rect">
            <a:avLst/>
          </a:prstGeom>
          <a:noFill/>
        </p:spPr>
      </p:pic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4735011" y="3350022"/>
            <a:ext cx="2209800" cy="914400"/>
          </a:xfrm>
          <a:prstGeom prst="rect">
            <a:avLst/>
          </a:prstGeom>
          <a:noFill/>
        </p:spPr>
      </p:pic>
      <p:pic>
        <p:nvPicPr>
          <p:cNvPr id="11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4354010" y="2816623"/>
            <a:ext cx="2209800" cy="914400"/>
          </a:xfrm>
          <a:prstGeom prst="rect">
            <a:avLst/>
          </a:prstGeom>
          <a:noFill/>
        </p:spPr>
      </p:pic>
      <p:pic>
        <p:nvPicPr>
          <p:cNvPr id="12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3973009" y="2283224"/>
            <a:ext cx="2209800" cy="914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38200" y="762000"/>
            <a:ext cx="7239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40780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9818" y="2353270"/>
            <a:ext cx="673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76800" y="57912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Dr. </a:t>
            </a:r>
            <a:r>
              <a:rPr lang="en-US" sz="2400" dirty="0" err="1" smtClean="0"/>
              <a:t>Saed</a:t>
            </a:r>
            <a:r>
              <a:rPr lang="en-US" sz="2400" dirty="0" smtClean="0"/>
              <a:t> Sheikh</a:t>
            </a:r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Aliah</a:t>
            </a:r>
            <a:r>
              <a:rPr lang="en-US" sz="2400" dirty="0" smtClean="0"/>
              <a:t> </a:t>
            </a:r>
            <a:r>
              <a:rPr lang="en-US" sz="2400" dirty="0" err="1" smtClean="0"/>
              <a:t>Alshanwani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52800" y="1295400"/>
            <a:ext cx="3935896" cy="3352800"/>
            <a:chOff x="4621696" y="1752600"/>
            <a:chExt cx="4343400" cy="3429000"/>
          </a:xfrm>
        </p:grpSpPr>
        <p:sp>
          <p:nvSpPr>
            <p:cNvPr id="13" name="Hexagon 12"/>
            <p:cNvSpPr/>
            <p:nvPr/>
          </p:nvSpPr>
          <p:spPr>
            <a:xfrm>
              <a:off x="4621696" y="1752600"/>
              <a:ext cx="4343400" cy="3429000"/>
            </a:xfrm>
            <a:prstGeom prst="hexagon">
              <a:avLst>
                <a:gd name="adj" fmla="val 22825"/>
                <a:gd name="vf" fmla="val 115470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7"/>
            <p:cNvGrpSpPr/>
            <p:nvPr/>
          </p:nvGrpSpPr>
          <p:grpSpPr>
            <a:xfrm>
              <a:off x="4953000" y="1914940"/>
              <a:ext cx="3731040" cy="3135497"/>
              <a:chOff x="2708640" y="979303"/>
              <a:chExt cx="3731040" cy="3135497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</a:blip>
              <a:srcRect b="35927"/>
              <a:stretch>
                <a:fillRect/>
              </a:stretch>
            </p:blipFill>
            <p:spPr bwMode="auto">
              <a:xfrm>
                <a:off x="2708640" y="979303"/>
                <a:ext cx="3731040" cy="313549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810000" y="21336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FF0000"/>
                    </a:solidFill>
                    <a:latin typeface="Arial Rounded MT Bold" pitchFamily="34" charset="0"/>
                  </a:rPr>
                  <a:t>haem</a:t>
                </a:r>
                <a:endParaRPr lang="en-US" sz="1400" dirty="0">
                  <a:solidFill>
                    <a:srgbClr val="FF0000"/>
                  </a:solidFill>
                  <a:latin typeface="Arial Rounded MT Bold" pitchFamily="34" charset="0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04800" y="381000"/>
            <a:ext cx="175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STRUCTURE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15" name="Picture 4" descr="http://course1.winona.edu/sberg/IMAGES/CytP450.jpg"/>
          <p:cNvPicPr>
            <a:picLocks noChangeAspect="1" noChangeArrowheads="1"/>
          </p:cNvPicPr>
          <p:nvPr/>
        </p:nvPicPr>
        <p:blipFill>
          <a:blip r:embed="rId3" cstate="print"/>
          <a:srcRect l="8511" t="2290" r="8085" b="19542"/>
          <a:stretch>
            <a:fillRect/>
          </a:stretch>
        </p:blipFill>
        <p:spPr bwMode="auto">
          <a:xfrm>
            <a:off x="255104" y="1010481"/>
            <a:ext cx="3021496" cy="39464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90800" y="5050969"/>
            <a:ext cx="65532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Highly concentrated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Enterocytes of the small intestine present their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principal extra-hepatic source 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Very small quantities in kidneys, lungs, &amp;  brain.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457200"/>
            <a:ext cx="489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5105400"/>
            <a:ext cx="2133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DISTRIBUTION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18" name="Picture 2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0678">
            <a:off x="6838401" y="999835"/>
            <a:ext cx="2275114" cy="1447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153400" y="2438400"/>
            <a:ext cx="671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N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3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Cu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Fe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348" y="31805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Responsible for most of the 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OXIDATIVE METABOLISM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of: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1371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Function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38200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Endogenous substances: steroid hormones, prostaglandins,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lipids, &amp; fatty acids </a:t>
            </a:r>
          </a:p>
          <a:p>
            <a:pPr>
              <a:lnSpc>
                <a:spcPts val="26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Exogenous compounds:  diet (food &amp; beverages)  / Drugs/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environmental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xenobiotics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200" y="2362200"/>
            <a:ext cx="7924800" cy="3657600"/>
            <a:chOff x="228600" y="225288"/>
            <a:chExt cx="8686800" cy="4132545"/>
          </a:xfrm>
        </p:grpSpPr>
        <p:sp>
          <p:nvSpPr>
            <p:cNvPr id="10" name="Parallelogram 9"/>
            <p:cNvSpPr/>
            <p:nvPr/>
          </p:nvSpPr>
          <p:spPr>
            <a:xfrm>
              <a:off x="228600" y="1749288"/>
              <a:ext cx="8001000" cy="2590800"/>
            </a:xfrm>
            <a:prstGeom prst="parallelogram">
              <a:avLst>
                <a:gd name="adj" fmla="val 24381"/>
              </a:avLst>
            </a:prstGeom>
            <a:solidFill>
              <a:srgbClr val="E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52260" y="2587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787348" y="2613992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61992" y="1444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362200" y="394252"/>
              <a:ext cx="1676400" cy="1143000"/>
            </a:xfrm>
            <a:prstGeom prst="roundRect">
              <a:avLst>
                <a:gd name="adj" fmla="val 50000"/>
              </a:avLst>
            </a:prstGeom>
            <a:solidFill>
              <a:srgbClr val="EA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858000" y="1139688"/>
              <a:ext cx="2057400" cy="1143000"/>
            </a:xfrm>
            <a:prstGeom prst="roundRect">
              <a:avLst>
                <a:gd name="adj" fmla="val 50000"/>
              </a:avLst>
            </a:prstGeom>
            <a:solidFill>
              <a:srgbClr val="FFEE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33800" y="682488"/>
              <a:ext cx="1981200" cy="1905000"/>
            </a:xfrm>
            <a:prstGeom prst="ellipse">
              <a:avLst/>
            </a:prstGeom>
            <a:solidFill>
              <a:srgbClr val="C8F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66800" y="1063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http://www.agnet.org/images/library/tb159f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277" t="2128" r="2085" b="19149"/>
            <a:stretch>
              <a:fillRect/>
            </a:stretch>
          </p:blipFill>
          <p:spPr bwMode="auto">
            <a:xfrm>
              <a:off x="533400" y="225288"/>
              <a:ext cx="8153400" cy="413254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3962400" y="225288"/>
              <a:ext cx="2196611" cy="452065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8FF2D"/>
                  </a:solidFill>
                  <a:latin typeface="Bernard MT Condensed" pitchFamily="18" charset="0"/>
                </a:rPr>
                <a:t>P450 </a:t>
              </a:r>
              <a:r>
                <a:rPr lang="en-US" sz="2000" dirty="0" err="1" smtClean="0">
                  <a:solidFill>
                    <a:srgbClr val="C8FF2D"/>
                  </a:solidFill>
                  <a:latin typeface="Bernard MT Condensed" pitchFamily="18" charset="0"/>
                </a:rPr>
                <a:t>Reductase</a:t>
              </a:r>
              <a:endParaRPr lang="en-US" sz="2000" dirty="0">
                <a:solidFill>
                  <a:srgbClr val="C8FF2D"/>
                </a:solidFill>
                <a:latin typeface="Bernard MT Condensed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62368" y="795535"/>
              <a:ext cx="2149548" cy="452065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00"/>
                  </a:solidFill>
                  <a:latin typeface="Bernard MT Condensed" pitchFamily="18" charset="0"/>
                </a:rPr>
                <a:t>CYT P450 </a:t>
              </a:r>
              <a:r>
                <a:rPr lang="en-US" sz="2000" dirty="0" err="1" smtClean="0">
                  <a:solidFill>
                    <a:srgbClr val="FFFF00"/>
                  </a:solidFill>
                  <a:latin typeface="Bernard MT Condensed" pitchFamily="18" charset="0"/>
                </a:rPr>
                <a:t>Oxidase</a:t>
              </a:r>
              <a:endParaRPr lang="en-US" sz="2000" dirty="0">
                <a:solidFill>
                  <a:srgbClr val="FFFF00"/>
                </a:solidFill>
                <a:latin typeface="Bernard MT Condensed" pitchFamily="18" charset="0"/>
              </a:endParaRPr>
            </a:p>
          </p:txBody>
        </p:sp>
      </p:grp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6410905" y="3267020"/>
            <a:ext cx="21607" cy="2648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2"/>
          </p:cNvCxnSpPr>
          <p:nvPr/>
        </p:nvCxnSpPr>
        <p:spPr>
          <a:xfrm rot="5400000">
            <a:off x="4918776" y="2720339"/>
            <a:ext cx="285690" cy="36963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0" y="601980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26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7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8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30" name="Right Brace 29"/>
          <p:cNvSpPr/>
          <p:nvPr/>
        </p:nvSpPr>
        <p:spPr>
          <a:xfrm>
            <a:off x="7825408" y="914400"/>
            <a:ext cx="533400" cy="1371600"/>
          </a:xfrm>
          <a:prstGeom prst="rightBrac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543800" y="1229140"/>
            <a:ext cx="152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Substrates</a:t>
            </a:r>
            <a:endParaRPr lang="en-US" sz="24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rved Up Arrow 19"/>
          <p:cNvSpPr/>
          <p:nvPr/>
        </p:nvSpPr>
        <p:spPr>
          <a:xfrm rot="6629987">
            <a:off x="38080" y="1368651"/>
            <a:ext cx="951186" cy="512498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00708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of the CYT P450 can be achieved either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A:  </a:t>
            </a:r>
            <a:r>
              <a:rPr lang="en-US" altLang="ko-KR" sz="2400" b="1" dirty="0" smtClean="0">
                <a:solidFill>
                  <a:srgbClr val="66FF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Directly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 : </a:t>
            </a:r>
            <a:r>
              <a:rPr lang="en-US" altLang="ko-KR" sz="2400" b="1" dirty="0" smtClean="0">
                <a:solidFill>
                  <a:srgbClr val="66FFFF"/>
                </a:solidFill>
                <a:latin typeface="Arial Narrow" pitchFamily="34" charset="0"/>
                <a:ea typeface="굴림" charset="-127"/>
              </a:rPr>
              <a:t>Indirectly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by expression or repression of its relevant genes by</a:t>
            </a:r>
          </a:p>
          <a:p>
            <a:pPr marL="4023360" lvl="8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activation or inhibition of the </a:t>
            </a:r>
          </a:p>
          <a:p>
            <a:pPr marL="4023360" lvl="8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responsible transcription factors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88844"/>
            <a:ext cx="175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b="57958"/>
          <a:stretch>
            <a:fillRect/>
          </a:stretch>
        </p:blipFill>
        <p:spPr bwMode="auto">
          <a:xfrm>
            <a:off x="152400" y="2209800"/>
            <a:ext cx="44000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t="42042"/>
          <a:stretch>
            <a:fillRect/>
          </a:stretch>
        </p:blipFill>
        <p:spPr bwMode="auto">
          <a:xfrm>
            <a:off x="4267200" y="3981962"/>
            <a:ext cx="4495800" cy="2683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Curved Up Arrow 13"/>
          <p:cNvSpPr/>
          <p:nvPr/>
        </p:nvSpPr>
        <p:spPr>
          <a:xfrm rot="14141034" flipH="1">
            <a:off x="7301163" y="2909553"/>
            <a:ext cx="1989120" cy="907269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24600" y="2590800"/>
            <a:ext cx="2286000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" y="4233208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can be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processed by any food, intrinsic  products or extrinsic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xenobiotics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as drugs (usually the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lipophylic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) that have to be metabolized. </a:t>
            </a:r>
            <a:endParaRPr lang="en-US" altLang="ko-KR" sz="2400" b="1" dirty="0" smtClean="0">
              <a:solidFill>
                <a:schemeClr val="bg1"/>
              </a:solidFill>
              <a:latin typeface="Arial Narrow" pitchFamily="34" charset="0"/>
              <a:ea typeface="굴림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222214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cyto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the-scientist.com/content/images/articles/57371/41-1.jpg"/>
          <p:cNvPicPr>
            <a:picLocks noChangeAspect="1" noChangeArrowheads="1"/>
          </p:cNvPicPr>
          <p:nvPr/>
        </p:nvPicPr>
        <p:blipFill>
          <a:blip r:embed="rId3" cstate="print"/>
          <a:srcRect t="21052"/>
          <a:stretch>
            <a:fillRect/>
          </a:stretch>
        </p:blipFill>
        <p:spPr bwMode="auto">
          <a:xfrm>
            <a:off x="533400" y="2162175"/>
            <a:ext cx="6934200" cy="4419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05328" y="1463754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PHARMACOKINETIC </a:t>
            </a:r>
            <a:r>
              <a:rPr lang="en-US" sz="2200" dirty="0" smtClean="0">
                <a:solidFill>
                  <a:srgbClr val="FFFF66"/>
                </a:solidFill>
                <a:latin typeface="Bernard MT Condensed" pitchFamily="18" charset="0"/>
              </a:rPr>
              <a:t>DRUG-DRUG INTERACTION</a:t>
            </a:r>
            <a:endParaRPr lang="en-US" sz="2200" dirty="0">
              <a:solidFill>
                <a:srgbClr val="FFFF66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838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When drugs play a role in regulation of the CYT P450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  <a:sym typeface="Wingdings 3"/>
              </a:rPr>
              <a:t>they a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re termed </a:t>
            </a:r>
          </a:p>
          <a:p>
            <a:pPr marL="365760">
              <a:buBlip>
                <a:blip r:embed="rId4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Inducers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the enzyme</a:t>
            </a:r>
          </a:p>
          <a:p>
            <a:pPr marL="365760">
              <a:buBlip>
                <a:blip r:embed="rId4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Inhibitors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Inactivate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the enzyme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49008" y="1276350"/>
            <a:ext cx="785192" cy="762000"/>
            <a:chOff x="6149008" y="1276350"/>
            <a:chExt cx="530088" cy="762000"/>
          </a:xfrm>
        </p:grpSpPr>
        <p:sp>
          <p:nvSpPr>
            <p:cNvPr id="9" name="Right Brace 8"/>
            <p:cNvSpPr/>
            <p:nvPr/>
          </p:nvSpPr>
          <p:spPr>
            <a:xfrm>
              <a:off x="6149008" y="1276350"/>
              <a:ext cx="228600" cy="76200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374296" y="1657350"/>
              <a:ext cx="3048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65772" y="2667000"/>
            <a:ext cx="1066799" cy="2066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CCFFFF">
                        <a:shade val="30000"/>
                        <a:satMod val="115000"/>
                      </a:srgbClr>
                    </a:gs>
                    <a:gs pos="50000">
                      <a:schemeClr val="bg2">
                        <a:lumMod val="90000"/>
                      </a:schemeClr>
                    </a:gs>
                    <a:gs pos="100000">
                      <a:srgbClr val="FFFF66"/>
                    </a:gs>
                  </a:gsLst>
                  <a:lin ang="27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?</a:t>
            </a:r>
            <a:endParaRPr lang="en-US" sz="5400" b="1" dirty="0">
              <a:ln w="19050"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CCFFFF">
                      <a:shade val="30000"/>
                      <a:satMod val="115000"/>
                    </a:srgbClr>
                  </a:gs>
                  <a:gs pos="50000">
                    <a:schemeClr val="bg2">
                      <a:lumMod val="90000"/>
                    </a:schemeClr>
                  </a:gs>
                  <a:gs pos="100000">
                    <a:srgbClr val="FFFF66"/>
                  </a:gs>
                </a:gsLst>
                <a:lin ang="2700000" scaled="1"/>
                <a:tileRect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ure.com/nrd/journal/v1/n4/images/nrd753-f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716"/>
          <a:stretch>
            <a:fillRect/>
          </a:stretch>
        </p:blipFill>
        <p:spPr bwMode="auto">
          <a:xfrm>
            <a:off x="304800" y="838200"/>
            <a:ext cx="8585200" cy="2819400"/>
          </a:xfrm>
          <a:prstGeom prst="rect">
            <a:avLst/>
          </a:prstGeom>
          <a:gradFill flip="none" rotWithShape="1">
            <a:gsLst>
              <a:gs pos="30000">
                <a:srgbClr val="CCFFFF"/>
              </a:gs>
              <a:gs pos="50000">
                <a:srgbClr val="66FFFF"/>
              </a:gs>
              <a:gs pos="73000">
                <a:srgbClr val="C6FE9C"/>
              </a:gs>
            </a:gsLst>
            <a:lin ang="270000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152400" y="37338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orphan nuclear receptor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a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TRANSCRIPTION FACTOR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that regulates the expression of the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CYP P450 genes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Drug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INDUCER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binds &amp; activates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which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translocates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in nucleus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dimerize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with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RXR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heterodiamer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/ RXR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will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induce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EXPRESSION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metabolism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 an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INHIBITOR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, its binding will prevent  activation 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REPRESSION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  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  <a:endParaRPr lang="en-US" sz="2400" dirty="0" smtClean="0">
              <a:solidFill>
                <a:srgbClr val="CCFFFF"/>
              </a:solidFill>
              <a:latin typeface="Bernard MT Condensed" pitchFamily="18" charset="0"/>
            </a:endParaRPr>
          </a:p>
          <a:p>
            <a:pPr>
              <a:lnSpc>
                <a:spcPts val="2700"/>
              </a:lnSpc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48" y="217419"/>
            <a:ext cx="5423452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Molecular Basis Of Drug–drug Interaction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6150114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PXR,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pregnane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 X receptor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RXR, retinoid X receptor.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8610600" cy="1295400"/>
          </a:xfrm>
          <a:prstGeom prst="rect">
            <a:avLst/>
          </a:prstGeom>
        </p:spPr>
        <p:txBody>
          <a:bodyPr/>
          <a:lstStyle/>
          <a:p>
            <a:pPr lvl="0" indent="-256032">
              <a:buClr>
                <a:srgbClr val="FF0000"/>
              </a:buClr>
              <a:buSzPct val="68000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  <a:sym typeface="Wingdings 3"/>
              </a:rPr>
              <a:t>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the inducer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its pharmacological action.</a:t>
            </a:r>
          </a:p>
          <a:p>
            <a:pPr marR="0" lvl="0" indent="-256032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				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    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Tolerance or complete nullification </a:t>
            </a:r>
          </a:p>
          <a:p>
            <a:pPr lvl="0" indent="-256032">
              <a:buClr>
                <a:srgbClr val="FF0000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co-administered drugs</a:t>
            </a:r>
          </a:p>
          <a:p>
            <a:pPr marR="0" lvl="0" indent="-256032" algn="ctr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6477000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Outcome Of Drug-drug Interactions Mediated By CYT P450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3576935"/>
            <a:ext cx="8915400" cy="1295400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Retard metabolism &amp; excretion of inhibitor &amp; co-administered drugs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prolong action of the inhibitor &amp; co-administered drugs.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914400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</a:t>
            </a:r>
            <a:r>
              <a:rPr lang="en-US" b="1" dirty="0" smtClean="0">
                <a:solidFill>
                  <a:srgbClr val="FF0000"/>
                </a:solidFill>
              </a:rPr>
              <a:t>INDUCERS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119735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</a:t>
            </a:r>
            <a:r>
              <a:rPr lang="en-US" b="1" dirty="0" smtClean="0">
                <a:solidFill>
                  <a:srgbClr val="FF0000"/>
                </a:solidFill>
              </a:rPr>
              <a:t>INHIBITORS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4872335"/>
            <a:ext cx="152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TOXCICITY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2286000"/>
            <a:ext cx="152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EFFICACY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438400" y="0"/>
            <a:ext cx="67056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8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304800" y="990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CYT P450 has been classified into </a:t>
            </a:r>
          </a:p>
          <a:p>
            <a:pPr>
              <a:buBlip>
                <a:blip r:embed="rId4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Families designated by Numbers</a:t>
            </a:r>
          </a:p>
          <a:p>
            <a:pPr>
              <a:buBlip>
                <a:blip r:embed="rId4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Sub families designated by Letters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 descr="Cytochrome P450 Isoform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 l="4000" t="18667" r="16000" b="6667"/>
          <a:stretch>
            <a:fillRect/>
          </a:stretch>
        </p:blipFill>
        <p:spPr bwMode="auto">
          <a:xfrm>
            <a:off x="4953000" y="381000"/>
            <a:ext cx="4041321" cy="25146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752600" y="3309732"/>
            <a:ext cx="6934200" cy="3091068"/>
            <a:chOff x="1600200" y="2819400"/>
            <a:chExt cx="6934200" cy="3091068"/>
          </a:xfrm>
        </p:grpSpPr>
        <p:sp>
          <p:nvSpPr>
            <p:cNvPr id="14" name="Oval 13"/>
            <p:cNvSpPr/>
            <p:nvPr/>
          </p:nvSpPr>
          <p:spPr>
            <a:xfrm>
              <a:off x="2438400" y="3352800"/>
              <a:ext cx="5181600" cy="255766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5200" y="28194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77000" y="30480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15200" y="36576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00200" y="50292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15200" y="4966252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www.doctorfungus.org/thedrugs/images/antifung_3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6585" t="18182" r="7803" b="29870"/>
            <a:stretch>
              <a:fillRect/>
            </a:stretch>
          </p:blipFill>
          <p:spPr bwMode="auto">
            <a:xfrm>
              <a:off x="1600200" y="2819400"/>
              <a:ext cx="6934200" cy="304800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228600" y="29906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Distribution of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different CYP isoforms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the liver.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"/>
            <a:ext cx="1981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Classification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YP45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 t="15112" b="11007"/>
          <a:stretch>
            <a:fillRect/>
          </a:stretch>
        </p:blipFill>
        <p:spPr bwMode="auto">
          <a:xfrm>
            <a:off x="406976" y="177420"/>
            <a:ext cx="8432224" cy="553758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10072" y="374372"/>
            <a:ext cx="634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Major 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Contributor to Phase I Metabolism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81000" y="977348"/>
            <a:ext cx="838200" cy="1600200"/>
          </a:xfrm>
          <a:prstGeom prst="downArrow">
            <a:avLst>
              <a:gd name="adj1" fmla="val 30124"/>
              <a:gd name="adj2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105400"/>
            <a:ext cx="9144000" cy="990600"/>
          </a:xfrm>
          <a:prstGeom prst="rect">
            <a:avLst/>
          </a:prstGeom>
          <a:solidFill>
            <a:srgbClr val="E9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522304"/>
            <a:ext cx="9144000" cy="596348"/>
          </a:xfrm>
          <a:prstGeom prst="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rgbClr val="E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4" descr="http://molinterv.aspetjournals.org/content/3/4/194/F2.lar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28600" y="714375"/>
            <a:ext cx="8789164" cy="5305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" y="685800"/>
            <a:ext cx="1143000" cy="400110"/>
          </a:xfrm>
          <a:prstGeom prst="rect">
            <a:avLst/>
          </a:prstGeom>
          <a:solidFill>
            <a:srgbClr val="66FF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Substrate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95800"/>
            <a:ext cx="1143000" cy="400110"/>
          </a:xfrm>
          <a:prstGeom prst="rect">
            <a:avLst/>
          </a:prstGeom>
          <a:solidFill>
            <a:srgbClr val="BC79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Inhibitors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105400"/>
            <a:ext cx="1066800" cy="400110"/>
          </a:xfrm>
          <a:prstGeom prst="rect">
            <a:avLst/>
          </a:prstGeom>
          <a:solidFill>
            <a:srgbClr val="C8FF2D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Inducers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0" y="4584412"/>
            <a:ext cx="990600" cy="292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Disulfiram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Explosion 1 3"/>
          <p:cNvSpPr/>
          <p:nvPr/>
        </p:nvSpPr>
        <p:spPr>
          <a:xfrm>
            <a:off x="1645595" y="4654058"/>
            <a:ext cx="228600" cy="22274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4089782" y="4669843"/>
            <a:ext cx="228600" cy="22274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6731764" y="4522573"/>
            <a:ext cx="228600" cy="22274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7467600" y="4882658"/>
            <a:ext cx="228600" cy="22274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1676400" y="5427148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1691628" y="5195643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2743200" y="5111258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1 17"/>
          <p:cNvSpPr/>
          <p:nvPr/>
        </p:nvSpPr>
        <p:spPr>
          <a:xfrm>
            <a:off x="2806318" y="5394139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/>
        </p:nvSpPr>
        <p:spPr>
          <a:xfrm>
            <a:off x="4152900" y="5230023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 1 19"/>
          <p:cNvSpPr/>
          <p:nvPr/>
        </p:nvSpPr>
        <p:spPr>
          <a:xfrm>
            <a:off x="4158658" y="5406863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1 20"/>
          <p:cNvSpPr/>
          <p:nvPr/>
        </p:nvSpPr>
        <p:spPr>
          <a:xfrm>
            <a:off x="5631374" y="5186501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5638800" y="5456177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 1 22"/>
          <p:cNvSpPr/>
          <p:nvPr/>
        </p:nvSpPr>
        <p:spPr>
          <a:xfrm>
            <a:off x="6743700" y="5394139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xplosion 1 23"/>
          <p:cNvSpPr/>
          <p:nvPr/>
        </p:nvSpPr>
        <p:spPr>
          <a:xfrm>
            <a:off x="5562600" y="4882658"/>
            <a:ext cx="228600" cy="22274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0950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P450 3A4</a:t>
            </a:r>
          </a:p>
        </p:txBody>
      </p:sp>
      <p:pic>
        <p:nvPicPr>
          <p:cNvPr id="8" name="Picture 4" descr="Polymorphic Distribu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l="6920" t="14201" r="11419" b="4767"/>
          <a:stretch>
            <a:fillRect/>
          </a:stretch>
        </p:blipFill>
        <p:spPr bwMode="auto">
          <a:xfrm>
            <a:off x="76200" y="175592"/>
            <a:ext cx="4495800" cy="3886200"/>
          </a:xfrm>
          <a:prstGeom prst="rect">
            <a:avLst/>
          </a:prstGeom>
          <a:noFill/>
        </p:spPr>
      </p:pic>
      <p:pic>
        <p:nvPicPr>
          <p:cNvPr id="7" name="Picture 2" descr="http://www.biograf.ch/images/projects/P450_3A4/1_smal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AFAFAF"/>
              </a:clrFrom>
              <a:clrTo>
                <a:srgbClr val="AFAFAF">
                  <a:alpha val="0"/>
                </a:srgbClr>
              </a:clrTo>
            </a:clrChange>
          </a:blip>
          <a:srcRect l="50794"/>
          <a:stretch>
            <a:fillRect/>
          </a:stretch>
        </p:blipFill>
        <p:spPr bwMode="auto">
          <a:xfrm>
            <a:off x="3886200" y="152400"/>
            <a:ext cx="1230629" cy="158791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5" name="Rounded Rectangle 14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pic>
        <p:nvPicPr>
          <p:cNvPr id="9" name="Picture 2" descr="CYP3A Inhibitor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lum bright="20000" contrast="20000"/>
          </a:blip>
          <a:srcRect l="5333" t="15802" r="32444"/>
          <a:stretch>
            <a:fillRect/>
          </a:stretch>
        </p:blipFill>
        <p:spPr bwMode="auto">
          <a:xfrm>
            <a:off x="4038599" y="2590800"/>
            <a:ext cx="2815601" cy="3429000"/>
          </a:xfrm>
          <a:prstGeom prst="rect">
            <a:avLst/>
          </a:prstGeom>
          <a:noFill/>
        </p:spPr>
      </p:pic>
      <p:pic>
        <p:nvPicPr>
          <p:cNvPr id="10" name="Picture 4" descr="CYP3A Inhibitors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lum bright="20000" contrast="20000"/>
          </a:blip>
          <a:srcRect l="5333" t="19453" r="36000" b="32467"/>
          <a:stretch/>
        </p:blipFill>
        <p:spPr bwMode="auto">
          <a:xfrm>
            <a:off x="6159481" y="4967752"/>
            <a:ext cx="2670671" cy="1600200"/>
          </a:xfrm>
          <a:prstGeom prst="rect">
            <a:avLst/>
          </a:prstGeom>
          <a:noFill/>
        </p:spPr>
      </p:pic>
      <p:pic>
        <p:nvPicPr>
          <p:cNvPr id="11" name="Picture 2" descr="http://www.biograf.ch/images/projects/P450_3A4/1_smal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AFAFAF"/>
              </a:clrFrom>
              <a:clrTo>
                <a:srgbClr val="AFAFAF">
                  <a:alpha val="0"/>
                </a:srgbClr>
              </a:clrTo>
            </a:clrChange>
          </a:blip>
          <a:srcRect l="50794"/>
          <a:stretch>
            <a:fillRect/>
          </a:stretch>
        </p:blipFill>
        <p:spPr bwMode="auto">
          <a:xfrm>
            <a:off x="2514600" y="3810000"/>
            <a:ext cx="1779270" cy="229583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39118" y="5843622"/>
            <a:ext cx="1573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Ritonavir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4800" y="304800"/>
            <a:ext cx="5943600" cy="457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952500"/>
            <a:ext cx="3810000" cy="685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81135" y="29170"/>
            <a:ext cx="743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1797308"/>
            <a:ext cx="90130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Revise the aim &amp; phases of drug metabolism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Define the role of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cytochrome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system 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in relation to drug metabolism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Expand on the nature, location, nomenclature, structure, distribution 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&amp; 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function of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Focus on its regulation; directly &amp; indirectly, its induction &amp; 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inhibition in relevance 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to drug interactions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Interpret 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molecular 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mechanism of interactions by 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CYTP450</a:t>
            </a:r>
            <a:endParaRPr lang="en-US" sz="28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Classify its different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, their substrates, inducers                      </a:t>
            </a:r>
            <a:b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  &amp; inhibitors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Delineate some of its genetic variations.</a:t>
            </a:r>
            <a:endParaRPr lang="en-US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74426" y="5565600"/>
            <a:ext cx="856907" cy="669925"/>
          </a:xfrm>
        </p:spPr>
        <p:txBody>
          <a:bodyPr/>
          <a:lstStyle/>
          <a:p>
            <a:fld id="{84654327-5CCF-4670-AC53-20C7CB44DA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40" y="651675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P450 2D6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2" descr="Cytochrome P450 2D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4106" t="12698" r="5566" b="6349"/>
          <a:stretch>
            <a:fillRect/>
          </a:stretch>
        </p:blipFill>
        <p:spPr bwMode="auto">
          <a:xfrm>
            <a:off x="1" y="0"/>
            <a:ext cx="6857999" cy="5299363"/>
          </a:xfrm>
          <a:prstGeom prst="rect">
            <a:avLst/>
          </a:prstGeom>
          <a:noFill/>
        </p:spPr>
      </p:pic>
      <p:pic>
        <p:nvPicPr>
          <p:cNvPr id="5" name="Picture 2" descr="http://www.biograf.ch/images/projects/P450_2D6/1_smal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936230"/>
            <a:ext cx="2767011" cy="2235970"/>
          </a:xfrm>
          <a:prstGeom prst="round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6553200" y="-37070"/>
            <a:ext cx="2667000" cy="2971800"/>
            <a:chOff x="5867400" y="685800"/>
            <a:chExt cx="2667000" cy="2971800"/>
          </a:xfrm>
        </p:grpSpPr>
        <p:sp>
          <p:nvSpPr>
            <p:cNvPr id="14" name="Rounded Rectangle 13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1675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P450 2C9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Picture 4" descr="Cytochrome P450 2C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3556" t="15556" r="12889"/>
          <a:stretch>
            <a:fillRect/>
          </a:stretch>
        </p:blipFill>
        <p:spPr bwMode="auto">
          <a:xfrm>
            <a:off x="381000" y="304800"/>
            <a:ext cx="5715000" cy="4620640"/>
          </a:xfrm>
          <a:prstGeom prst="rect">
            <a:avLst/>
          </a:prstGeom>
          <a:noFill/>
        </p:spPr>
      </p:pic>
      <p:pic>
        <p:nvPicPr>
          <p:cNvPr id="7" name="Picture 2" descr="http://www.biograf.ch/images/projects/P450_2C9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4382" y="3657600"/>
            <a:ext cx="3198018" cy="2590800"/>
          </a:xfrm>
          <a:prstGeom prst="round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1" name="Rounded Rectangle 10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38364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P450 1A2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" name="Picture 2" descr="http://www.fda.gov/ucm/groups/fdagov-public/documents/image/ucm115614.gif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5333" t="13462" r="12889"/>
          <a:stretch>
            <a:fillRect/>
          </a:stretch>
        </p:blipFill>
        <p:spPr bwMode="auto">
          <a:xfrm>
            <a:off x="381000" y="304800"/>
            <a:ext cx="5638800" cy="4919870"/>
          </a:xfrm>
          <a:prstGeom prst="rect">
            <a:avLst/>
          </a:prstGeom>
          <a:noFill/>
        </p:spPr>
      </p:pic>
      <p:pic>
        <p:nvPicPr>
          <p:cNvPr id="6" name="Picture 2" descr="http://www.biograf.ch/images/projects/P450_1A2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343400"/>
            <a:ext cx="2734627" cy="2209800"/>
          </a:xfrm>
          <a:prstGeom prst="round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20" name="Rounded Rectangle 19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6504" y="651944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P450 2C 19 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" name="Picture 2" descr="Cytochrome P450 2C1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4348" t="12018" r="19565"/>
          <a:stretch>
            <a:fillRect/>
          </a:stretch>
        </p:blipFill>
        <p:spPr bwMode="auto">
          <a:xfrm>
            <a:off x="26504" y="30892"/>
            <a:ext cx="6221896" cy="5850440"/>
          </a:xfrm>
          <a:prstGeom prst="rect">
            <a:avLst/>
          </a:prstGeom>
          <a:noFill/>
        </p:spPr>
      </p:pic>
      <p:pic>
        <p:nvPicPr>
          <p:cNvPr id="9" name="Picture 2" descr="http://www.biograf.ch/images/projects/P450_2A13/1_smal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505200"/>
            <a:ext cx="2828925" cy="2286001"/>
          </a:xfrm>
          <a:prstGeom prst="round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3" name="Rounded Rectangle 12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42" y="1046897"/>
            <a:ext cx="4831644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Substrates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Immunosuppressants</a:t>
            </a:r>
            <a:r>
              <a:rPr lang="en-US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(</a:t>
            </a:r>
            <a:r>
              <a:rPr lang="en-US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Cyclosporine)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Azole Antifungals </a:t>
            </a: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(</a:t>
            </a:r>
            <a:r>
              <a:rPr lang="en-US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Fluconazole)</a:t>
            </a:r>
          </a:p>
          <a:p>
            <a:pPr marL="9144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Antibiotics </a:t>
            </a: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(</a:t>
            </a:r>
            <a:r>
              <a:rPr lang="en-US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Erythromycin, Clarithromycin)</a:t>
            </a:r>
          </a:p>
          <a:p>
            <a:endParaRPr lang="en-US" sz="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Ca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channel blockers 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(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Amlodepine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, Verapamil)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Statins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(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Atorvastatin)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Cancer Chemotherapy </a:t>
            </a:r>
          </a:p>
          <a:p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(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Cyclophosphamide, 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Tamoxifen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)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Non-Sedating Antihistamines 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(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Astemizole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)</a:t>
            </a:r>
            <a:endParaRPr lang="en-US" sz="16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Benzodiazepines 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(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Midazolam, Clonazepam).</a:t>
            </a:r>
          </a:p>
          <a:p>
            <a:pPr lvl="0"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6362" y="1046897"/>
            <a:ext cx="1769238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Inhibitors</a:t>
            </a:r>
            <a:endParaRPr lang="en-US" sz="2800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lnSpc>
                <a:spcPts val="2000"/>
              </a:lnSpc>
              <a:spcBef>
                <a:spcPts val="1200"/>
              </a:spcBef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Ritonavir</a:t>
            </a: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Cimetidine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Chlorampheni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-col</a:t>
            </a: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Nefazodone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Grape Fruits</a:t>
            </a:r>
          </a:p>
          <a:p>
            <a:pPr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1046897"/>
            <a:ext cx="2057400" cy="210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Inducers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Phenytoin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Carbamazepine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Barbiturates</a:t>
            </a: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Rifampicin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Dexamethazone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Progestins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37860"/>
            <a:ext cx="9144000" cy="1588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919988" y="877413"/>
            <a:ext cx="1803088" cy="5359461"/>
            <a:chOff x="3962400" y="76200"/>
            <a:chExt cx="2600078" cy="484903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962400" y="76200"/>
              <a:ext cx="23612" cy="4849036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53200" y="76200"/>
              <a:ext cx="9278" cy="4849036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flipV="1">
            <a:off x="11984" y="6229564"/>
            <a:ext cx="9132016" cy="7308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00840" y="1961320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66368" y="2465353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67200" y="2812619"/>
            <a:ext cx="609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181403"/>
            <a:ext cx="3547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25400" sx="101000" sy="101000" algn="l" rotWithShape="0">
                    <a:srgbClr val="66FFFF"/>
                  </a:outerShdw>
                </a:effectLst>
                <a:latin typeface="Arial Narrow" pitchFamily="34" charset="0"/>
              </a:rPr>
              <a:t>CYT P450  3A4</a:t>
            </a:r>
            <a:endParaRPr lang="en-US" sz="4400" b="1" dirty="0">
              <a:ln w="19050"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25400" sx="101000" sy="101000" algn="l" rotWithShape="0">
                  <a:srgbClr val="66FFFF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682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50 years old, patient was treated for the last 3 years by the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hypocholestrolemic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agent; </a:t>
            </a:r>
            <a:r>
              <a:rPr lang="en-US" sz="24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atorvastatin</a:t>
            </a:r>
            <a:r>
              <a:rPr lang="en-US" sz="24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Yesterday he began to complain of severe muscle pains, weakness &amp; reddish discoloration of urine</a:t>
            </a:r>
          </a:p>
          <a:p>
            <a:pPr>
              <a:spcBef>
                <a:spcPts val="1200"/>
              </a:spcBef>
            </a:pPr>
            <a:r>
              <a:rPr lang="en-US" sz="2400" b="1" spc="-4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receives daily </a:t>
            </a:r>
            <a:r>
              <a:rPr lang="en-US" sz="2400" b="1" u="sng" spc="-4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multivitamins</a:t>
            </a:r>
            <a:r>
              <a:rPr lang="en-US" sz="2400" b="1" spc="-4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his lab results last week, proved that he has become diabetic, for which he was prescribed </a:t>
            </a:r>
            <a:r>
              <a:rPr lang="en-US" sz="2400" b="1" u="sng" spc="-4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metformin</a:t>
            </a:r>
            <a:r>
              <a:rPr lang="en-US" sz="2400" b="1" spc="-4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 was also started on a course of </a:t>
            </a:r>
            <a:r>
              <a:rPr lang="en-US" sz="2400" b="1" spc="-40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fluconazole</a:t>
            </a:r>
            <a:r>
              <a:rPr lang="en-US" sz="2400" b="1" spc="-4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concomitant fungal infection.</a:t>
            </a:r>
          </a:p>
          <a:p>
            <a:pPr algn="just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drug history, the diagnosis of his current state was likely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rhabdo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-myositis (severe musculoskeletal toxicity) &amp; was verified by the lab finding of severe elevation in creatinine phosphokinase. “</a:t>
            </a:r>
          </a:p>
          <a:p>
            <a:r>
              <a:rPr lang="en-US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following drug-drug interaction on CYT 3A4 is the likely cause of his current state?</a:t>
            </a:r>
          </a:p>
          <a:p>
            <a:pPr marL="548640" lvl="0">
              <a:lnSpc>
                <a:spcPts val="28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Metformin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Atrovastatin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0">
              <a:lnSpc>
                <a:spcPts val="2800"/>
              </a:lnSpc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Atrovastatin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Fluconazole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0">
              <a:lnSpc>
                <a:spcPts val="2800"/>
              </a:lnSpc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Metformin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Fluconazole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0">
              <a:lnSpc>
                <a:spcPts val="2800"/>
              </a:lnSpc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Fluconazole+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Multivitamins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066875"/>
            <a:ext cx="8991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has the most frequent polymorphisms in all CYT P450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533475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104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447875"/>
            <a:ext cx="8991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When polymorphism occurs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 metabolizing capacity 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CYP2D6 </a:t>
            </a:r>
          </a:p>
          <a:p>
            <a:pPr>
              <a:lnSpc>
                <a:spcPts val="26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i.e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those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who exhibit the polymorphism become poor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metabolizers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: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167770"/>
            <a:ext cx="8991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1.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Metabolism of some neuroleptics, tricyclic antidepressants,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antianginal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agents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perihexiline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),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antiarrhythmics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metoprolol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is suppressed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so side effects &amp; toxicity develop. i.e.  </a:t>
            </a:r>
          </a:p>
          <a:p>
            <a:pPr marL="365760"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Neuropathy after therapeutic doses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perihexiline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65760"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Bradycardia &amp; arrhythmias on therapeutic dose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metaprolol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5231993"/>
            <a:ext cx="886063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2.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pro-drugs cannot be converted to their therapeutically active metabolite;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e.g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poor analgesia with codeine &amp; tramadol because they are not transformed into active forms.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29447"/>
            <a:ext cx="863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Genetic polymorphisms in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have been observed &amp; are reasons behind the 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ALTERED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drug therapy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26993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Polymorphism in CYP2C19 shows increased &amp; prolonged action of its substrates as omeprazole 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This has been an advantage as in those variants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</a:t>
            </a:r>
            <a:r>
              <a:rPr lang="en-US" sz="2400" b="1" dirty="0" smtClean="0">
                <a:latin typeface="Arial Narrow" pitchFamily="34" charset="0"/>
              </a:rPr>
              <a:t> cure rates in peptic ulcer patient with H</a:t>
            </a:r>
            <a:r>
              <a:rPr lang="en-US" sz="2400" b="1" i="1" dirty="0" smtClean="0">
                <a:latin typeface="Arial Narrow" pitchFamily="34" charset="0"/>
              </a:rPr>
              <a:t>elicobacter pylori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763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err="1" smtClean="0">
                <a:latin typeface="Arial Narrow" pitchFamily="34" charset="0"/>
              </a:rPr>
              <a:t>Warfarin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phenytoin</a:t>
            </a:r>
            <a:r>
              <a:rPr lang="en-US" sz="2400" b="1" dirty="0" smtClean="0">
                <a:latin typeface="Arial Narrow" pitchFamily="34" charset="0"/>
              </a:rPr>
              <a:t>, &amp; </a:t>
            </a:r>
            <a:r>
              <a:rPr lang="en-US" sz="2400" b="1" dirty="0" err="1" smtClean="0">
                <a:latin typeface="Arial Narrow" pitchFamily="34" charset="0"/>
              </a:rPr>
              <a:t>tolbutamide</a:t>
            </a:r>
            <a:r>
              <a:rPr lang="en-US" sz="2400" b="1" dirty="0" smtClean="0">
                <a:latin typeface="Arial Narrow" pitchFamily="34" charset="0"/>
              </a:rPr>
              <a:t> are examples of drugs with narrow therapeutic index that are metabolized by CYP2C9. </a:t>
            </a:r>
          </a:p>
          <a:p>
            <a:r>
              <a:rPr lang="en-US" sz="2400" b="1" dirty="0" smtClean="0">
                <a:latin typeface="Arial Narrow" pitchFamily="34" charset="0"/>
              </a:rPr>
              <a:t>Clearance of these drugs is impaired in genetic variation of the enzyme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103586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CYP2C9. </a:t>
            </a:r>
            <a:endParaRPr lang="en-US" sz="20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850683"/>
            <a:ext cx="100219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104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4724400"/>
            <a:ext cx="1143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Benefit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1" y="3810000"/>
            <a:ext cx="4191000" cy="3048000"/>
            <a:chOff x="609600" y="2283224"/>
            <a:chExt cx="6335211" cy="4574776"/>
          </a:xfrm>
        </p:grpSpPr>
        <p:pic>
          <p:nvPicPr>
            <p:cNvPr id="3" name="Picture 4" descr="http://people.eku.edu/ritchisong/301images/Endoplasmic_reticulum.jpg"/>
            <p:cNvPicPr>
              <a:picLocks noChangeAspect="1" noChangeArrowheads="1"/>
            </p:cNvPicPr>
            <p:nvPr/>
          </p:nvPicPr>
          <p:blipFill>
            <a:blip r:embed="rId3" cstate="print"/>
            <a:srcRect l="5818" t="20364" r="1091" b="4000"/>
            <a:stretch>
              <a:fillRect/>
            </a:stretch>
          </p:blipFill>
          <p:spPr bwMode="auto">
            <a:xfrm>
              <a:off x="2819400" y="2971800"/>
              <a:ext cx="2438400" cy="1981200"/>
            </a:xfrm>
            <a:prstGeom prst="snipRoundRect">
              <a:avLst>
                <a:gd name="adj1" fmla="val 25363"/>
                <a:gd name="adj2" fmla="val 42754"/>
              </a:avLst>
            </a:prstGeom>
            <a:noFill/>
            <a:ln>
              <a:noFill/>
            </a:ln>
          </p:spPr>
        </p:pic>
        <p:pic>
          <p:nvPicPr>
            <p:cNvPr id="5" name="Picture 8" descr="http://whydetox.net/wp-content/uploads/2010/11/liv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3385984"/>
              <a:ext cx="3429000" cy="3472016"/>
            </a:xfrm>
            <a:prstGeom prst="rect">
              <a:avLst/>
            </a:prstGeom>
            <a:noFill/>
          </p:spPr>
        </p:pic>
        <p:pic>
          <p:nvPicPr>
            <p:cNvPr id="6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7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8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533400" y="3163669"/>
            <a:ext cx="5410200" cy="618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5029200"/>
            <a:ext cx="37338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200" b="1" cap="none" spc="200" dirty="0" smtClean="0">
                <a:ln w="2921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200" b="1" cap="none" spc="200" dirty="0">
              <a:ln w="29210"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5920" y="4250333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3600" b="1" cap="none" spc="5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2286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  K</a:t>
            </a:r>
            <a:endParaRPr lang="en-US" sz="48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68293" flipH="1">
            <a:off x="3194128" y="3764172"/>
            <a:ext cx="2209800" cy="1449797"/>
          </a:xfrm>
          <a:prstGeom prst="rect">
            <a:avLst/>
          </a:prstGeom>
          <a:noFill/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79"/>
          <a:stretch>
            <a:fillRect/>
          </a:stretch>
        </p:blipFill>
        <p:spPr bwMode="auto">
          <a:xfrm>
            <a:off x="685800" y="3755347"/>
            <a:ext cx="3276600" cy="302645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581400" y="42304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6460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Occurs mainly in the 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“METABOLIC CLEARING HOUSE"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Curved Up Arrow 12"/>
          <p:cNvSpPr/>
          <p:nvPr/>
        </p:nvSpPr>
        <p:spPr>
          <a:xfrm rot="2760521" flipH="1">
            <a:off x="2179312" y="5155883"/>
            <a:ext cx="2194574" cy="846986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3276600"/>
            <a:ext cx="121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7432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Identified as foreign substances that body must get rid of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500896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Being mostly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lipophylic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liver subjects them to </a:t>
            </a:r>
            <a:r>
              <a:rPr lang="en-US" sz="2400" b="1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chemical transformation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(METABOLISM)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become inactive &amp; easily EXCRETED.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8077200" y="2209800"/>
            <a:ext cx="304800" cy="5334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19200" y="2312504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Non-Polar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76400" y="1443335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57300" y="554646"/>
            <a:ext cx="266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RENAL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0600" y="3174835"/>
            <a:ext cx="274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BILIARY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 rot="14807002">
            <a:off x="3880056" y="2057229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7516111">
            <a:off x="3879530" y="1491475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676400" y="2859412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1790700" y="1143677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1950" y="10244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60073"/>
                </a:solidFill>
              </a:rPr>
              <a:t>Where do drug </a:t>
            </a:r>
            <a:r>
              <a:rPr lang="en-US" sz="2400" b="1" dirty="0" err="1" smtClean="0">
                <a:solidFill>
                  <a:srgbClr val="E60073"/>
                </a:solidFill>
              </a:rPr>
              <a:t>biotransformations</a:t>
            </a:r>
            <a:r>
              <a:rPr lang="en-US" sz="2400" b="1" dirty="0" smtClean="0">
                <a:solidFill>
                  <a:srgbClr val="E60073"/>
                </a:solidFill>
              </a:rPr>
              <a:t> occur ?</a:t>
            </a:r>
            <a:endParaRPr lang="en-US" sz="2400" b="1" dirty="0">
              <a:solidFill>
                <a:srgbClr val="E60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8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62400" y="5791200"/>
            <a:ext cx="4876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2500" y="24384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II</a:t>
            </a: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Conjugation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2975" y="36576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6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OXIDATION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 /</a:t>
            </a:r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Reduction/Hydrolysis </a:t>
            </a:r>
            <a:endParaRPr lang="en-US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8001000" y="3200400"/>
            <a:ext cx="304800" cy="685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0" y="130076"/>
            <a:ext cx="381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3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Inactive product</a:t>
            </a:r>
          </a:p>
          <a:p>
            <a:pPr>
              <a:lnSpc>
                <a:spcPts val="2300"/>
              </a:lnSpc>
              <a:buBlip>
                <a:blip r:embed="rId3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Active metabolite;</a:t>
            </a:r>
          </a:p>
          <a:p>
            <a:pPr>
              <a:lnSpc>
                <a:spcPts val="2300"/>
              </a:lnSpc>
              <a:buBlip>
                <a:blip r:embed="rId3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Similar to parent</a:t>
            </a:r>
          </a:p>
          <a:p>
            <a:pPr>
              <a:lnSpc>
                <a:spcPts val="2300"/>
              </a:lnSpc>
              <a:buBlip>
                <a:blip r:embed="rId3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More active than parent</a:t>
            </a:r>
          </a:p>
          <a:p>
            <a:pPr>
              <a:lnSpc>
                <a:spcPts val="2300"/>
              </a:lnSpc>
              <a:buBlip>
                <a:blip r:embed="rId3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 product with different effect</a:t>
            </a:r>
          </a:p>
          <a:p>
            <a:pPr>
              <a:lnSpc>
                <a:spcPts val="2300"/>
              </a:lnSpc>
              <a:buBlip>
                <a:blip r:embed="rId3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Toxic metabolite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" name="Picture 2" descr="Phase I Drug Oxidation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7632" t="40667" r="4198" b="13376"/>
          <a:stretch>
            <a:fillRect/>
          </a:stretch>
        </p:blipFill>
        <p:spPr bwMode="auto">
          <a:xfrm>
            <a:off x="152400" y="2476500"/>
            <a:ext cx="4495800" cy="19050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8001000" y="3200400"/>
            <a:ext cx="990600" cy="2209800"/>
            <a:chOff x="7391400" y="3505200"/>
            <a:chExt cx="990600" cy="1676400"/>
          </a:xfrm>
        </p:grpSpPr>
        <p:sp>
          <p:nvSpPr>
            <p:cNvPr id="15" name="Up Arrow 14"/>
            <p:cNvSpPr/>
            <p:nvPr/>
          </p:nvSpPr>
          <p:spPr>
            <a:xfrm>
              <a:off x="8077200" y="3505200"/>
              <a:ext cx="304800" cy="1676400"/>
            </a:xfrm>
            <a:prstGeom prst="upArrow">
              <a:avLst/>
            </a:prstGeom>
            <a:solidFill>
              <a:srgbClr val="9E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7391400" y="4487917"/>
              <a:ext cx="304800" cy="693683"/>
            </a:xfrm>
            <a:prstGeom prst="upArrow">
              <a:avLst/>
            </a:prstGeom>
            <a:solidFill>
              <a:srgbClr val="9E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800600" y="4572000"/>
            <a:ext cx="3886200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0800" y="1905000"/>
            <a:ext cx="838200" cy="2590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762000"/>
            <a:ext cx="434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</a:t>
            </a:r>
            <a:r>
              <a:rPr lang="en-US" sz="2200" dirty="0" smtClean="0">
                <a:solidFill>
                  <a:srgbClr val="FEE52E"/>
                </a:solidFill>
                <a:latin typeface="Bernard MT Condensed" pitchFamily="18" charset="0"/>
              </a:rPr>
              <a:t>Cytochrome P450</a:t>
            </a:r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“ CYT 450”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uperfamily is the terminal rate limiting oxidase of this system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4572000"/>
            <a:ext cx="44958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Its enzymes are part of a cascade</a:t>
            </a:r>
          </a:p>
          <a:p>
            <a:pPr algn="ctr">
              <a:lnSpc>
                <a:spcPts val="2300"/>
              </a:lnSpc>
            </a:pPr>
            <a:r>
              <a:rPr lang="en-US" sz="2200" b="1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</a:t>
            </a:r>
            <a:r>
              <a:rPr lang="en-US" sz="2200" b="1" smtClean="0">
                <a:solidFill>
                  <a:schemeClr val="bg1"/>
                </a:solidFill>
                <a:latin typeface="Arial Narrow" pitchFamily="34" charset="0"/>
              </a:rPr>
              <a:t> transfers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electrons from molecular oxygen to oxidize the drugs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29600" y="1600200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89688" y="2495144"/>
            <a:ext cx="762000" cy="6096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19728" y="2895600"/>
            <a:ext cx="533400" cy="4572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295400" y="3190672"/>
            <a:ext cx="838200" cy="4572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276600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Create  a conjugation site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33" t="14445" r="18333" b="7333"/>
          <a:stretch/>
        </p:blipFill>
        <p:spPr>
          <a:xfrm>
            <a:off x="76200" y="228600"/>
            <a:ext cx="903489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9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Cytochrome P450 cycle in drug oxidations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5635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5791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Microsomal drug oxidations require P450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P450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reductase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NADPH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molecular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Briefly, oxidized (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Fe3+) P450 combines with a drug substrate to form a binary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(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1). NADPH donates an electron to the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flavoprotein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P450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reductase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in turn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the oxidized P450 drug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(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2).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6061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915400" cy="6172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second electron is introduced from NADPH via the same P450 reductase, which serves to reduce molecular oxygen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to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an activated oxygen – P450-substrate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(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3).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complex in turn transfers activated oxygen to the drug substrate to form the oxidized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(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9718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2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6" name="Rectangle 5"/>
          <p:cNvSpPr/>
          <p:nvPr/>
        </p:nvSpPr>
        <p:spPr>
          <a:xfrm>
            <a:off x="3810000" y="9144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 P450 FAMILY OF 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 rot="16200000">
            <a:off x="3771900" y="1837716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1238656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located mainly attached to the smooth endoplasmic reticulum  (SER) of hepatocytes.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214" y="36029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isolated in the subcellular fraction termed the MICROSOMES</a:t>
            </a:r>
          </a:p>
          <a:p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 Liver microsomal enzymes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</a:rPr>
              <a:t> </a:t>
            </a:r>
            <a:endParaRPr lang="en-US" sz="2400" dirty="0">
              <a:solidFill>
                <a:srgbClr val="FFEEDD"/>
              </a:solidFill>
              <a:latin typeface="Bernard MT Condensed" pitchFamily="18" charset="0"/>
            </a:endParaRPr>
          </a:p>
        </p:txBody>
      </p:sp>
      <p:pic>
        <p:nvPicPr>
          <p:cNvPr id="7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2895600" cy="1906272"/>
          </a:xfrm>
          <a:prstGeom prst="flowChartDocumen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533400" y="552451"/>
            <a:ext cx="1933575" cy="2038350"/>
            <a:chOff x="809625" y="552450"/>
            <a:chExt cx="2247900" cy="2247901"/>
          </a:xfrm>
        </p:grpSpPr>
        <p:sp>
          <p:nvSpPr>
            <p:cNvPr id="24" name="Hexagon 23"/>
            <p:cNvSpPr/>
            <p:nvPr/>
          </p:nvSpPr>
          <p:spPr>
            <a:xfrm rot="-480000">
              <a:off x="1003319" y="946213"/>
              <a:ext cx="1828800" cy="1676400"/>
            </a:xfrm>
            <a:prstGeom prst="hexagon">
              <a:avLst>
                <a:gd name="adj" fmla="val 21505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0" descr="http://www.gepach.com/images/faq15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9625" y="552450"/>
              <a:ext cx="2247900" cy="2247901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Administrator\Pictures\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000" y="1295400"/>
            <a:ext cx="2819400" cy="211892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5105400" y="2177462"/>
            <a:ext cx="3886200" cy="985651"/>
            <a:chOff x="4495800" y="2138550"/>
            <a:chExt cx="3886200" cy="985651"/>
          </a:xfrm>
        </p:grpSpPr>
        <p:pic>
          <p:nvPicPr>
            <p:cNvPr id="23" name="Picture 6" descr="http://4.bp.blogspot.com/_MgAXdCTDuXA/TKNhkb7txdI/AAAAAAAAABc/y3afmoErkXE/s320/endoplasmic_reticulums.gif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1562" t="72426" r="1562" b="1838"/>
            <a:stretch>
              <a:fillRect/>
            </a:stretch>
          </p:blipFill>
          <p:spPr bwMode="auto">
            <a:xfrm rot="10800000" flipH="1">
              <a:off x="4495800" y="2362200"/>
              <a:ext cx="2971800" cy="762001"/>
            </a:xfrm>
            <a:prstGeom prst="rect">
              <a:avLst/>
            </a:prstGeom>
            <a:noFill/>
          </p:spPr>
        </p:pic>
        <p:grpSp>
          <p:nvGrpSpPr>
            <p:cNvPr id="30" name="Group 29"/>
            <p:cNvGrpSpPr/>
            <p:nvPr/>
          </p:nvGrpSpPr>
          <p:grpSpPr>
            <a:xfrm>
              <a:off x="7430475" y="2138550"/>
              <a:ext cx="951525" cy="804868"/>
              <a:chOff x="7430475" y="2138550"/>
              <a:chExt cx="951525" cy="804868"/>
            </a:xfrm>
          </p:grpSpPr>
          <p:sp>
            <p:nvSpPr>
              <p:cNvPr id="27" name="Flowchart: Direct Access Storage 26"/>
              <p:cNvSpPr/>
              <p:nvPr/>
            </p:nvSpPr>
            <p:spPr>
              <a:xfrm rot="1233794">
                <a:off x="7430475" y="2138550"/>
                <a:ext cx="818548" cy="804868"/>
              </a:xfrm>
              <a:prstGeom prst="flowChartMagneticDrum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17312524">
                <a:off x="7746411" y="2533224"/>
                <a:ext cx="619889" cy="168778"/>
              </a:xfrm>
              <a:prstGeom prst="ellipse">
                <a:avLst/>
              </a:prstGeom>
              <a:solidFill>
                <a:srgbClr val="9E0000"/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Extract 27"/>
              <p:cNvSpPr/>
              <p:nvPr/>
            </p:nvSpPr>
            <p:spPr>
              <a:xfrm>
                <a:off x="8001000" y="2286000"/>
                <a:ext cx="381000" cy="304800"/>
              </a:xfrm>
              <a:prstGeom prst="flowChartExtra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4657214" y="3449921"/>
            <a:ext cx="41148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Cytochrome</a:t>
            </a:r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colored cells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color the liver cells dark red as they contain </a:t>
            </a:r>
            <a:r>
              <a:rPr lang="en-US" sz="22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</a:p>
          <a:p>
            <a:endParaRPr lang="en-US" sz="10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"P450“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absorbs a very characteristic </a:t>
            </a:r>
            <a:r>
              <a:rPr lang="en-US" sz="22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wavelength (450 nm)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UV light when it is exposed to carbon monoxide.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10800000">
            <a:off x="4056635" y="2352675"/>
            <a:ext cx="457200" cy="1219200"/>
          </a:xfrm>
          <a:prstGeom prst="upArrow">
            <a:avLst>
              <a:gd name="adj1" fmla="val 21276"/>
              <a:gd name="adj2" fmla="val 43192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munohistochemistry (Formalin/PFA-fixed paraffin-embedded sections) - Cytochrome C oxidase subunit II antibody [EPR3314] (ab79393)"/>
          <p:cNvPicPr>
            <a:picLocks noChangeAspect="1" noChangeArrowheads="1"/>
          </p:cNvPicPr>
          <p:nvPr/>
        </p:nvPicPr>
        <p:blipFill>
          <a:blip r:embed="rId8" cstate="print"/>
          <a:srcRect l="66201" t="39908" r="10377" b="7407"/>
          <a:stretch>
            <a:fillRect/>
          </a:stretch>
        </p:blipFill>
        <p:spPr bwMode="auto">
          <a:xfrm>
            <a:off x="2362200" y="4953000"/>
            <a:ext cx="2057400" cy="17982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8880</TotalTime>
  <Words>1238</Words>
  <Application>Microsoft Office PowerPoint</Application>
  <PresentationFormat>On-screen Show (4:3)</PresentationFormat>
  <Paragraphs>237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굴림</vt:lpstr>
      <vt:lpstr>Arial</vt:lpstr>
      <vt:lpstr>Arial Narrow</vt:lpstr>
      <vt:lpstr>Arial Rounded MT Bold</vt:lpstr>
      <vt:lpstr>Bernard MT Condensed</vt:lpstr>
      <vt:lpstr>Broadway</vt:lpstr>
      <vt:lpstr>Calibri</vt:lpstr>
      <vt:lpstr>Century Gothic</vt:lpstr>
      <vt:lpstr>Comic Sans MS</vt:lpstr>
      <vt:lpstr>Cooper Black</vt:lpstr>
      <vt:lpstr>Times New Roman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Cytochrome P450 cycle in drug oxidations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kk28697</cp:lastModifiedBy>
  <cp:revision>186</cp:revision>
  <cp:lastPrinted>2017-11-07T08:18:13Z</cp:lastPrinted>
  <dcterms:created xsi:type="dcterms:W3CDTF">2010-12-24T04:54:57Z</dcterms:created>
  <dcterms:modified xsi:type="dcterms:W3CDTF">2017-12-19T07:54:13Z</dcterms:modified>
</cp:coreProperties>
</file>