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8" r:id="rId3"/>
    <p:sldId id="304" r:id="rId4"/>
    <p:sldId id="292" r:id="rId5"/>
    <p:sldId id="271" r:id="rId6"/>
    <p:sldId id="275" r:id="rId7"/>
    <p:sldId id="332" r:id="rId8"/>
    <p:sldId id="278" r:id="rId9"/>
    <p:sldId id="333" r:id="rId10"/>
    <p:sldId id="272" r:id="rId11"/>
    <p:sldId id="274" r:id="rId12"/>
    <p:sldId id="334" r:id="rId13"/>
    <p:sldId id="273" r:id="rId14"/>
    <p:sldId id="276" r:id="rId15"/>
    <p:sldId id="280" r:id="rId16"/>
    <p:sldId id="323" r:id="rId17"/>
    <p:sldId id="324" r:id="rId18"/>
    <p:sldId id="326" r:id="rId19"/>
    <p:sldId id="328" r:id="rId20"/>
    <p:sldId id="335" r:id="rId21"/>
    <p:sldId id="291" r:id="rId22"/>
    <p:sldId id="336" r:id="rId23"/>
    <p:sldId id="309" r:id="rId24"/>
    <p:sldId id="327" r:id="rId25"/>
    <p:sldId id="302" r:id="rId26"/>
    <p:sldId id="330" r:id="rId27"/>
    <p:sldId id="313" r:id="rId28"/>
    <p:sldId id="314" r:id="rId29"/>
    <p:sldId id="317" r:id="rId30"/>
    <p:sldId id="315" r:id="rId31"/>
    <p:sldId id="301" r:id="rId32"/>
    <p:sldId id="316" r:id="rId33"/>
    <p:sldId id="283" r:id="rId34"/>
    <p:sldId id="258" r:id="rId35"/>
    <p:sldId id="286" r:id="rId36"/>
    <p:sldId id="285" r:id="rId37"/>
    <p:sldId id="337" r:id="rId38"/>
    <p:sldId id="318" r:id="rId39"/>
    <p:sldId id="319" r:id="rId40"/>
    <p:sldId id="320" r:id="rId41"/>
    <p:sldId id="338" r:id="rId42"/>
    <p:sldId id="321" r:id="rId43"/>
    <p:sldId id="308" r:id="rId44"/>
    <p:sldId id="322" r:id="rId45"/>
    <p:sldId id="339" r:id="rId46"/>
    <p:sldId id="34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557" autoAdjust="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7A937-0937-4994-AE47-01C7D1A6FFF1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EC933-47E7-42C3-A724-AD18D9204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40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EC933-47E7-42C3-A724-AD18D9204C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4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EC933-47E7-42C3-A724-AD18D9204C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3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EC933-47E7-42C3-A724-AD18D9204C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8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3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9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5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1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3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6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67057-FE41-4147-9BEA-849F44BD06C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6C9F0-ED64-4901-AD6A-FBFC3706F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7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NyKlwO23w4" TargetMode="External"/><Relationship Id="rId2" Type="http://schemas.openxmlformats.org/officeDocument/2006/relationships/hyperlink" Target="https://youtu.be/yzQAgfivX7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 and General Principles of Gastrointestinal Physiology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Hana Alzamil</a:t>
            </a:r>
          </a:p>
        </p:txBody>
      </p:sp>
    </p:spTree>
    <p:extLst>
      <p:ext uri="{BB962C8B-B14F-4D97-AF65-F5344CB8AC3E}">
        <p14:creationId xmlns:p14="http://schemas.microsoft.com/office/powerpoint/2010/main" val="95849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884"/>
            <a:ext cx="10515600" cy="1325563"/>
          </a:xfrm>
        </p:spPr>
        <p:txBody>
          <a:bodyPr/>
          <a:lstStyle/>
          <a:p>
            <a:r>
              <a:rPr lang="en-US" dirty="0"/>
              <a:t>The general characteristics of smooth muscle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6149"/>
            <a:ext cx="10515600" cy="54356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Types of smooth muscle</a:t>
            </a:r>
          </a:p>
          <a:p>
            <a:pPr lvl="1"/>
            <a:r>
              <a:rPr lang="en-US" dirty="0"/>
              <a:t>Multi-unit.</a:t>
            </a:r>
          </a:p>
          <a:p>
            <a:pPr lvl="1"/>
            <a:r>
              <a:rPr lang="en-US" dirty="0"/>
              <a:t>Single-unit (unitary).</a:t>
            </a:r>
          </a:p>
          <a:p>
            <a:r>
              <a:rPr lang="en-US" dirty="0"/>
              <a:t>Multi-unit</a:t>
            </a:r>
          </a:p>
          <a:p>
            <a:pPr lvl="1"/>
            <a:r>
              <a:rPr lang="en-US" dirty="0"/>
              <a:t>Each fiber can contract independently</a:t>
            </a:r>
          </a:p>
          <a:p>
            <a:pPr lvl="1"/>
            <a:r>
              <a:rPr lang="en-US" dirty="0"/>
              <a:t>Controlled mainly by nerve signals</a:t>
            </a:r>
          </a:p>
          <a:p>
            <a:pPr lvl="1"/>
            <a:r>
              <a:rPr lang="en-US" dirty="0"/>
              <a:t>Examples: ciliary &amp; iris muscles in the eye</a:t>
            </a:r>
          </a:p>
          <a:p>
            <a:pPr marL="457200" lvl="1" indent="0">
              <a:buNone/>
            </a:pPr>
            <a:r>
              <a:rPr lang="en-US" dirty="0"/>
              <a:t> and </a:t>
            </a:r>
            <a:r>
              <a:rPr lang="en-US" dirty="0" err="1"/>
              <a:t>piloerector</a:t>
            </a:r>
            <a:r>
              <a:rPr lang="en-US" dirty="0"/>
              <a:t> muscles of the hair</a:t>
            </a:r>
          </a:p>
          <a:p>
            <a:r>
              <a:rPr lang="en-US" dirty="0"/>
              <a:t>Unitary (</a:t>
            </a:r>
            <a:r>
              <a:rPr lang="en-US" sz="2400" dirty="0"/>
              <a:t>syncytial or visceral smooth muscle)</a:t>
            </a:r>
          </a:p>
          <a:p>
            <a:pPr lvl="1"/>
            <a:r>
              <a:rPr lang="en-US" sz="2000" dirty="0"/>
              <a:t>Mass of 100-1000 smooth muscle fibers </a:t>
            </a:r>
          </a:p>
          <a:p>
            <a:pPr lvl="1"/>
            <a:r>
              <a:rPr lang="en-US" sz="2000" dirty="0"/>
              <a:t>Contract as a single unit</a:t>
            </a:r>
          </a:p>
          <a:p>
            <a:pPr lvl="1"/>
            <a:r>
              <a:rPr lang="en-US" sz="2000" dirty="0"/>
              <a:t>Arranged in sheets or bundles</a:t>
            </a:r>
          </a:p>
          <a:p>
            <a:pPr lvl="1"/>
            <a:r>
              <a:rPr lang="en-US" sz="2000" dirty="0"/>
              <a:t>Cell membranes are adherent at multiple points</a:t>
            </a:r>
          </a:p>
          <a:p>
            <a:pPr lvl="1"/>
            <a:r>
              <a:rPr lang="en-US" sz="2000" dirty="0"/>
              <a:t>Many gap junctions that allow ion movements </a:t>
            </a:r>
          </a:p>
          <a:p>
            <a:pPr lvl="1"/>
            <a:r>
              <a:rPr lang="en-US" sz="2000" dirty="0"/>
              <a:t>When action potential is generated it travel in all directions</a:t>
            </a:r>
          </a:p>
          <a:p>
            <a:pPr lvl="1"/>
            <a:r>
              <a:rPr lang="en-US" sz="2000" dirty="0"/>
              <a:t>Examples: GIT, bile ducts, ureters, uterus, blood vessels.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709" y="1000366"/>
            <a:ext cx="3712311" cy="3712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716" y="4914922"/>
            <a:ext cx="4428234" cy="17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Difference between skeletal and smooth muscles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9788" y="1604516"/>
            <a:ext cx="5157787" cy="1349135"/>
          </a:xfrm>
        </p:spPr>
        <p:txBody>
          <a:bodyPr>
            <a:noAutofit/>
          </a:bodyPr>
          <a:lstStyle/>
          <a:p>
            <a:r>
              <a:rPr lang="en-US" sz="2800" dirty="0"/>
              <a:t>Nervous control</a:t>
            </a:r>
          </a:p>
          <a:p>
            <a:r>
              <a:rPr lang="en-US" sz="2800" dirty="0"/>
              <a:t>Neuromuscular junctions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136" t="6320" r="14619" b="3482"/>
          <a:stretch/>
        </p:blipFill>
        <p:spPr>
          <a:xfrm>
            <a:off x="6543040" y="2951904"/>
            <a:ext cx="4809320" cy="359553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Smooth muscle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360160" y="3006726"/>
            <a:ext cx="4995228" cy="33862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68" y="2505075"/>
            <a:ext cx="5178407" cy="388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33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Physiologic anatomy of gastrointestinal wall</a:t>
            </a:r>
          </a:p>
          <a:p>
            <a:r>
              <a:rPr lang="en-US" dirty="0">
                <a:solidFill>
                  <a:schemeClr val="bg2"/>
                </a:solidFill>
              </a:rPr>
              <a:t>The general characteristics of smooth muscle</a:t>
            </a:r>
          </a:p>
          <a:p>
            <a:r>
              <a:rPr lang="en-US" b="1" dirty="0">
                <a:solidFill>
                  <a:srgbClr val="FF0000"/>
                </a:solidFill>
              </a:rPr>
              <a:t>The specific characteristics of smooth muscle</a:t>
            </a:r>
          </a:p>
          <a:p>
            <a:r>
              <a:rPr lang="en-US" dirty="0"/>
              <a:t>Control of gastrointestinal function (ENS)</a:t>
            </a:r>
          </a:p>
          <a:p>
            <a:r>
              <a:rPr lang="en-US" dirty="0"/>
              <a:t>Functional types of movements in the gastrointestinal tract</a:t>
            </a:r>
          </a:p>
          <a:p>
            <a:r>
              <a:rPr lang="en-US" dirty="0"/>
              <a:t>Gastrointestinal blood flow (Splanchnic circulation)</a:t>
            </a:r>
          </a:p>
          <a:p>
            <a:r>
              <a:rPr lang="en-US" dirty="0"/>
              <a:t>Effects of gut activity and metabolic factors on GI blood flow </a:t>
            </a:r>
          </a:p>
        </p:txBody>
      </p:sp>
    </p:spTree>
    <p:extLst>
      <p:ext uri="{BB962C8B-B14F-4D97-AF65-F5344CB8AC3E}">
        <p14:creationId xmlns:p14="http://schemas.microsoft.com/office/powerpoint/2010/main" val="2578888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/>
          <a:lstStyle/>
          <a:p>
            <a:r>
              <a:rPr lang="en-US" dirty="0"/>
              <a:t>The specific characteristics of smooth muscle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74" r="42447"/>
          <a:stretch/>
        </p:blipFill>
        <p:spPr>
          <a:xfrm>
            <a:off x="538511" y="1043306"/>
            <a:ext cx="5426192" cy="5749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28" t="1756" r="12560" b="49927"/>
          <a:stretch/>
        </p:blipFill>
        <p:spPr>
          <a:xfrm>
            <a:off x="6416566" y="1475582"/>
            <a:ext cx="4371944" cy="53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62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specific characteristics of smooth muscle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4817" y="1825625"/>
            <a:ext cx="5698467" cy="4351338"/>
          </a:xfrm>
        </p:spPr>
        <p:txBody>
          <a:bodyPr/>
          <a:lstStyle/>
          <a:p>
            <a:r>
              <a:rPr lang="en-US" dirty="0"/>
              <a:t>Slow cycling of the myosin cross-bridges</a:t>
            </a:r>
          </a:p>
          <a:p>
            <a:r>
              <a:rPr lang="en-US" dirty="0"/>
              <a:t>Low energy requirement </a:t>
            </a:r>
          </a:p>
          <a:p>
            <a:r>
              <a:rPr lang="en-US" dirty="0"/>
              <a:t>Slowness of onset of contraction and relaxation</a:t>
            </a:r>
          </a:p>
          <a:p>
            <a:r>
              <a:rPr lang="en-US" dirty="0"/>
              <a:t>Greater max. force of contraction</a:t>
            </a:r>
          </a:p>
          <a:p>
            <a:r>
              <a:rPr lang="en-US" dirty="0"/>
              <a:t>Latch mechanism</a:t>
            </a:r>
          </a:p>
          <a:p>
            <a:r>
              <a:rPr lang="en-US" dirty="0"/>
              <a:t>Stress-Relaxation</a:t>
            </a:r>
          </a:p>
          <a:p>
            <a:r>
              <a:rPr lang="en-US" dirty="0"/>
              <a:t>Revers stress-relaxation  </a:t>
            </a:r>
          </a:p>
        </p:txBody>
      </p:sp>
    </p:spTree>
    <p:extLst>
      <p:ext uri="{BB962C8B-B14F-4D97-AF65-F5344CB8AC3E}">
        <p14:creationId xmlns:p14="http://schemas.microsoft.com/office/powerpoint/2010/main" val="4005593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878"/>
          </a:xfrm>
        </p:spPr>
        <p:txBody>
          <a:bodyPr/>
          <a:lstStyle/>
          <a:p>
            <a:r>
              <a:rPr lang="en-US" dirty="0"/>
              <a:t>Mechanism of smooth muscle contraction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7047" y="2208362"/>
            <a:ext cx="4884564" cy="3663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98" t="1356" r="3547" b="952"/>
          <a:stretch/>
        </p:blipFill>
        <p:spPr>
          <a:xfrm>
            <a:off x="109182" y="1201003"/>
            <a:ext cx="6919416" cy="56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01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activity of GI smooth muscle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is continuous slow intrinsic electrical activity</a:t>
            </a:r>
          </a:p>
          <a:p>
            <a:r>
              <a:rPr lang="en-US" dirty="0"/>
              <a:t>Two basic types of electrical waves:</a:t>
            </a:r>
          </a:p>
          <a:p>
            <a:pPr lvl="1"/>
            <a:r>
              <a:rPr lang="en-US" dirty="0"/>
              <a:t>Slow waves</a:t>
            </a:r>
          </a:p>
          <a:p>
            <a:pPr lvl="1"/>
            <a:r>
              <a:rPr lang="en-US" dirty="0"/>
              <a:t>Spikes </a:t>
            </a:r>
          </a:p>
          <a:p>
            <a:r>
              <a:rPr lang="en-US" dirty="0"/>
              <a:t>Most GI contractions occur rhythmically</a:t>
            </a:r>
          </a:p>
          <a:p>
            <a:r>
              <a:rPr lang="en-US" dirty="0"/>
              <a:t>Rhythm is determined by the frequency of slow waves </a:t>
            </a:r>
          </a:p>
        </p:txBody>
      </p:sp>
    </p:spTree>
    <p:extLst>
      <p:ext uri="{BB962C8B-B14F-4D97-AF65-F5344CB8AC3E}">
        <p14:creationId xmlns:p14="http://schemas.microsoft.com/office/powerpoint/2010/main" val="410312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activity of GI smooth muscle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 waves: </a:t>
            </a:r>
          </a:p>
          <a:p>
            <a:pPr lvl="1"/>
            <a:r>
              <a:rPr lang="en-US" dirty="0"/>
              <a:t>Are changes in resting membrane potential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Are not </a:t>
            </a:r>
            <a:r>
              <a:rPr lang="en-US" dirty="0"/>
              <a:t>action potentials</a:t>
            </a:r>
          </a:p>
          <a:p>
            <a:pPr lvl="1"/>
            <a:r>
              <a:rPr lang="en-US" dirty="0"/>
              <a:t>Their intensity 5-15 mv</a:t>
            </a:r>
          </a:p>
          <a:p>
            <a:pPr lvl="1"/>
            <a:r>
              <a:rPr lang="en-US" dirty="0"/>
              <a:t>Frequency: 3-12 /min</a:t>
            </a:r>
          </a:p>
          <a:p>
            <a:pPr lvl="2"/>
            <a:r>
              <a:rPr lang="en-US" dirty="0"/>
              <a:t>Stomach 3, duodenum 12 and ileum 8-9/min</a:t>
            </a:r>
          </a:p>
          <a:p>
            <a:pPr lvl="1"/>
            <a:r>
              <a:rPr lang="en-US" dirty="0"/>
              <a:t>Caused by interaction between smooth muscle cells &amp; interstitial cells of </a:t>
            </a:r>
            <a:r>
              <a:rPr lang="en-US" dirty="0" err="1"/>
              <a:t>Cajal</a:t>
            </a: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Do not </a:t>
            </a:r>
            <a:r>
              <a:rPr lang="en-US" dirty="0"/>
              <a:t>by themselves cause muscle contractions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Do not </a:t>
            </a:r>
            <a:r>
              <a:rPr lang="en-US" dirty="0"/>
              <a:t>cause calcium ions to enter (only sodium ions)</a:t>
            </a:r>
          </a:p>
          <a:p>
            <a:pPr lvl="1"/>
            <a:r>
              <a:rPr lang="en-US" dirty="0"/>
              <a:t>Mainly excite the appearance of intermittent spike potentials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69" y="1199509"/>
            <a:ext cx="3502231" cy="28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35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activity of GI smooth muscle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4" y="1463040"/>
            <a:ext cx="6428935" cy="5134708"/>
          </a:xfrm>
        </p:spPr>
        <p:txBody>
          <a:bodyPr>
            <a:normAutofit/>
          </a:bodyPr>
          <a:lstStyle/>
          <a:p>
            <a:r>
              <a:rPr lang="en-US" dirty="0"/>
              <a:t>Spike potential: </a:t>
            </a:r>
          </a:p>
          <a:p>
            <a:pPr lvl="1"/>
            <a:r>
              <a:rPr lang="en-US" dirty="0"/>
              <a:t>Are </a:t>
            </a:r>
            <a:r>
              <a:rPr lang="en-US" b="1" dirty="0">
                <a:solidFill>
                  <a:srgbClr val="FF0000"/>
                </a:solidFill>
              </a:rPr>
              <a:t>true </a:t>
            </a:r>
            <a:r>
              <a:rPr lang="en-US" dirty="0"/>
              <a:t>action potentials</a:t>
            </a:r>
          </a:p>
          <a:p>
            <a:pPr lvl="1"/>
            <a:r>
              <a:rPr lang="en-US" dirty="0"/>
              <a:t>Occurs when resting membrane potential become more positive than -40 (normal range -50mv to -60mv) appear on the peaks </a:t>
            </a:r>
          </a:p>
          <a:p>
            <a:pPr lvl="1"/>
            <a:r>
              <a:rPr lang="en-US" dirty="0"/>
              <a:t>The higher the slow wave potential the greater the frequency(1-10spikes/sec)</a:t>
            </a:r>
          </a:p>
          <a:p>
            <a:pPr lvl="1"/>
            <a:r>
              <a:rPr lang="en-US" dirty="0"/>
              <a:t>Channels responsible for action potential are calcium-sodium channels</a:t>
            </a:r>
          </a:p>
          <a:p>
            <a:pPr lvl="2"/>
            <a:r>
              <a:rPr lang="en-US" dirty="0"/>
              <a:t>These channels are much slower to open and close</a:t>
            </a:r>
          </a:p>
          <a:p>
            <a:pPr lvl="2"/>
            <a:r>
              <a:rPr lang="en-US" dirty="0"/>
              <a:t>They allow large number of Calcium ions to enter + smaller number of sodium ions</a:t>
            </a:r>
            <a:r>
              <a:rPr lang="en-US" strike="sngStrike" dirty="0"/>
              <a:t> </a:t>
            </a:r>
          </a:p>
          <a:p>
            <a:pPr lvl="1"/>
            <a:r>
              <a:rPr lang="en-US" dirty="0"/>
              <a:t>They cause muscle contractions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872" y="1812773"/>
            <a:ext cx="5288504" cy="39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3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7482"/>
          <a:stretch/>
        </p:blipFill>
        <p:spPr>
          <a:xfrm>
            <a:off x="3886797" y="-5393"/>
            <a:ext cx="8305203" cy="6853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6" y="24461"/>
            <a:ext cx="3822511" cy="68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3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Physiologic anatomy of gastrointestinal wall</a:t>
            </a:r>
          </a:p>
          <a:p>
            <a:r>
              <a:rPr lang="en-US" dirty="0"/>
              <a:t>The general characteristics of smooth muscle</a:t>
            </a:r>
          </a:p>
          <a:p>
            <a:r>
              <a:rPr lang="en-US" dirty="0"/>
              <a:t>The specific characteristics of smooth muscle</a:t>
            </a:r>
          </a:p>
          <a:p>
            <a:r>
              <a:rPr lang="en-US" dirty="0"/>
              <a:t>Control of gastrointestinal function (ENS)</a:t>
            </a:r>
          </a:p>
          <a:p>
            <a:r>
              <a:rPr lang="en-US" dirty="0"/>
              <a:t>Functional types of movements in the gastrointestinal tract</a:t>
            </a:r>
          </a:p>
          <a:p>
            <a:r>
              <a:rPr lang="en-US" dirty="0"/>
              <a:t>Gastrointestinal blood flow (Splanchnic circulation)</a:t>
            </a:r>
          </a:p>
          <a:p>
            <a:r>
              <a:rPr lang="en-US" dirty="0"/>
              <a:t>Effects of gut activity and metabolic factors on GI blood flow </a:t>
            </a:r>
          </a:p>
        </p:txBody>
      </p:sp>
    </p:spTree>
    <p:extLst>
      <p:ext uri="{BB962C8B-B14F-4D97-AF65-F5344CB8AC3E}">
        <p14:creationId xmlns:p14="http://schemas.microsoft.com/office/powerpoint/2010/main" val="1078802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Physiologic anatomy of gastrointestinal wall</a:t>
            </a:r>
          </a:p>
          <a:p>
            <a:r>
              <a:rPr lang="en-US" dirty="0">
                <a:solidFill>
                  <a:schemeClr val="bg2"/>
                </a:solidFill>
              </a:rPr>
              <a:t>The general characteristics of smooth muscle</a:t>
            </a:r>
          </a:p>
          <a:p>
            <a:r>
              <a:rPr lang="en-US" dirty="0">
                <a:solidFill>
                  <a:schemeClr val="bg2"/>
                </a:solidFill>
              </a:rPr>
              <a:t>The specific characteristics of smooth muscle</a:t>
            </a:r>
          </a:p>
          <a:p>
            <a:r>
              <a:rPr lang="en-US" b="1" dirty="0">
                <a:solidFill>
                  <a:srgbClr val="FF0000"/>
                </a:solidFill>
              </a:rPr>
              <a:t>Control of gastrointestinal function (ENS)</a:t>
            </a:r>
          </a:p>
          <a:p>
            <a:r>
              <a:rPr lang="en-US" dirty="0"/>
              <a:t>Functional types of movements in the gastrointestinal tract</a:t>
            </a:r>
          </a:p>
          <a:p>
            <a:r>
              <a:rPr lang="en-US" dirty="0"/>
              <a:t>Gastrointestinal blood flow (Splanchnic circulation)</a:t>
            </a:r>
          </a:p>
          <a:p>
            <a:r>
              <a:rPr lang="en-US" dirty="0"/>
              <a:t>Effects of gut activity and metabolic factors on GI blood flow </a:t>
            </a:r>
          </a:p>
        </p:txBody>
      </p:sp>
    </p:spTree>
    <p:extLst>
      <p:ext uri="{BB962C8B-B14F-4D97-AF65-F5344CB8AC3E}">
        <p14:creationId xmlns:p14="http://schemas.microsoft.com/office/powerpoint/2010/main" val="72629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of gastrointestinal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Nervous control</a:t>
            </a:r>
          </a:p>
          <a:p>
            <a:pPr lvl="1"/>
            <a:r>
              <a:rPr lang="en-US" sz="3200" dirty="0"/>
              <a:t>Enteric nervous system (ENS)</a:t>
            </a:r>
          </a:p>
          <a:p>
            <a:pPr lvl="1"/>
            <a:r>
              <a:rPr lang="en-US" sz="3200" dirty="0"/>
              <a:t>Autonomic nervous system</a:t>
            </a:r>
          </a:p>
          <a:p>
            <a:r>
              <a:rPr lang="en-US" sz="3200" dirty="0"/>
              <a:t>Hormonal control</a:t>
            </a:r>
          </a:p>
          <a:p>
            <a:r>
              <a:rPr lang="en-US" sz="3200" dirty="0"/>
              <a:t>Stretch of the muscle</a:t>
            </a:r>
          </a:p>
        </p:txBody>
      </p:sp>
    </p:spTree>
    <p:extLst>
      <p:ext uri="{BB962C8B-B14F-4D97-AF65-F5344CB8AC3E}">
        <p14:creationId xmlns:p14="http://schemas.microsoft.com/office/powerpoint/2010/main" val="1954149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 and share activity: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brains we have?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95" y="3103684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46" y="3103684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97" y="310368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831" y="140535"/>
            <a:ext cx="10515600" cy="1325563"/>
          </a:xfrm>
        </p:spPr>
        <p:txBody>
          <a:bodyPr/>
          <a:lstStyle/>
          <a:p>
            <a:r>
              <a:rPr lang="en-US" dirty="0"/>
              <a:t>Nervous control</a:t>
            </a:r>
            <a:br>
              <a:rPr lang="en-US" dirty="0"/>
            </a:br>
            <a:r>
              <a:rPr lang="en-US" dirty="0"/>
              <a:t>Enteric Nervous System (little brain)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098"/>
            <a:ext cx="10515600" cy="508908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Lies in the wall of the gut, beginning in the esophagus and extending all the way to the anus and contain 100 million neurons 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Connected to CNS by sympathetic &amp;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	 parasympathetic fibers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Can function autonomously 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Controls gastrointestinal movements and secretion.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Myenteric or </a:t>
            </a:r>
            <a:r>
              <a:rPr lang="en-US" dirty="0" err="1"/>
              <a:t>Auerbach’s</a:t>
            </a:r>
            <a:r>
              <a:rPr lang="en-US" dirty="0"/>
              <a:t> plexus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Submucosal or Meissner’s plexus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5786"/>
          <a:stretch/>
        </p:blipFill>
        <p:spPr>
          <a:xfrm>
            <a:off x="7576458" y="1907824"/>
            <a:ext cx="4615542" cy="49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Nervous control</a:t>
            </a:r>
            <a:br>
              <a:rPr lang="en-US" sz="2800" dirty="0"/>
            </a:br>
            <a:r>
              <a:rPr lang="en-US" sz="2800" dirty="0"/>
              <a:t>Enteric Nervous System (little brain)</a:t>
            </a:r>
            <a:br>
              <a:rPr lang="en-US" sz="2800" dirty="0"/>
            </a:br>
            <a:r>
              <a:rPr lang="en-US" sz="2800" dirty="0"/>
              <a:t>Differences between myenteric &amp; </a:t>
            </a:r>
            <a:r>
              <a:rPr lang="en-US" sz="2800" dirty="0" err="1"/>
              <a:t>messiner’s</a:t>
            </a:r>
            <a:r>
              <a:rPr lang="en-US" sz="2800" dirty="0"/>
              <a:t> plexuses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/>
          <a:p>
            <a:pPr algn="ctr"/>
            <a:r>
              <a:rPr lang="en-US" dirty="0"/>
              <a:t>Myenteric or </a:t>
            </a:r>
            <a:r>
              <a:rPr lang="en-US" dirty="0" err="1"/>
              <a:t>Auerbach’s</a:t>
            </a:r>
            <a:r>
              <a:rPr lang="en-US" dirty="0"/>
              <a:t> plexus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An outer plexus between the longitudinal and circular muscle</a:t>
            </a:r>
          </a:p>
          <a:p>
            <a:r>
              <a:rPr lang="en-US" dirty="0"/>
              <a:t>A linear chain of interconnecting neurons </a:t>
            </a:r>
          </a:p>
          <a:p>
            <a:r>
              <a:rPr lang="en-US" dirty="0"/>
              <a:t>Controls mainly the GI movements</a:t>
            </a:r>
          </a:p>
          <a:p>
            <a:r>
              <a:rPr lang="en-US" dirty="0"/>
              <a:t>Increase tone, rate, intensity and velocity of rhythmic contraction</a:t>
            </a:r>
          </a:p>
          <a:p>
            <a:r>
              <a:rPr lang="en-US" dirty="0"/>
              <a:t>Some neurons are inhibitory </a:t>
            </a:r>
          </a:p>
          <a:p>
            <a:pPr marL="0" indent="0">
              <a:buNone/>
            </a:pPr>
            <a:r>
              <a:rPr lang="en-US" dirty="0"/>
              <a:t>   (</a:t>
            </a:r>
            <a:r>
              <a:rPr lang="en-US" dirty="0" err="1"/>
              <a:t>eg</a:t>
            </a:r>
            <a:r>
              <a:rPr lang="en-US" dirty="0"/>
              <a:t>. pyloric &amp;ileocecal valves)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lvl="1" algn="ctr">
              <a:spcBef>
                <a:spcPts val="1000"/>
              </a:spcBef>
            </a:pPr>
            <a:r>
              <a:rPr lang="en-US" sz="2400" dirty="0"/>
              <a:t>Submucosal or Meissner’s plexus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An inner plexus,  that lies in the submucosa.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Control the function within inner wall of each minute segment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Controls mainly GI secretion and local blood flow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Nervous control</a:t>
            </a:r>
            <a:br>
              <a:rPr lang="en-US" dirty="0"/>
            </a:br>
            <a:r>
              <a:rPr lang="en-US" dirty="0"/>
              <a:t>Enteric Nervous System (little brain)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Types of neurotransmitters secreted by enteric neurons:</a:t>
            </a:r>
          </a:p>
          <a:p>
            <a:pPr lvl="1"/>
            <a:r>
              <a:rPr lang="en-US" b="1" dirty="0"/>
              <a:t>Acetylcholine                </a:t>
            </a:r>
          </a:p>
          <a:p>
            <a:pPr lvl="1"/>
            <a:r>
              <a:rPr lang="en-US" b="1" dirty="0"/>
              <a:t>Norepinephrine </a:t>
            </a:r>
          </a:p>
          <a:p>
            <a:pPr lvl="1"/>
            <a:r>
              <a:rPr lang="en-US" dirty="0"/>
              <a:t>Substance P</a:t>
            </a:r>
          </a:p>
          <a:p>
            <a:pPr lvl="1"/>
            <a:r>
              <a:rPr lang="en-US" dirty="0"/>
              <a:t>Vasoactive intestinal peptide (VIP) </a:t>
            </a:r>
          </a:p>
          <a:p>
            <a:pPr lvl="1"/>
            <a:r>
              <a:rPr lang="en-US" dirty="0"/>
              <a:t>Somatostatin           </a:t>
            </a:r>
          </a:p>
          <a:p>
            <a:pPr lvl="1"/>
            <a:r>
              <a:rPr lang="en-US" dirty="0"/>
              <a:t>Serotonin </a:t>
            </a:r>
          </a:p>
          <a:p>
            <a:pPr lvl="1"/>
            <a:r>
              <a:rPr lang="en-US" dirty="0"/>
              <a:t>Dopamine </a:t>
            </a:r>
          </a:p>
          <a:p>
            <a:pPr lvl="1"/>
            <a:r>
              <a:rPr lang="en-US" dirty="0"/>
              <a:t>Cholecystokinin (CCK)</a:t>
            </a:r>
          </a:p>
          <a:p>
            <a:pPr lvl="1"/>
            <a:r>
              <a:rPr lang="en-US" dirty="0"/>
              <a:t>Gama </a:t>
            </a:r>
            <a:r>
              <a:rPr lang="en-US" dirty="0" err="1"/>
              <a:t>aminobutyrate</a:t>
            </a:r>
            <a:r>
              <a:rPr lang="en-US" dirty="0"/>
              <a:t> (GABA).</a:t>
            </a:r>
          </a:p>
          <a:p>
            <a:pPr lvl="1"/>
            <a:r>
              <a:rPr lang="en-US" dirty="0"/>
              <a:t>The gases nitric oxide (NO) &amp; carbon monoxide (CO)</a:t>
            </a:r>
          </a:p>
        </p:txBody>
      </p:sp>
    </p:spTree>
    <p:extLst>
      <p:ext uri="{BB962C8B-B14F-4D97-AF65-F5344CB8AC3E}">
        <p14:creationId xmlns:p14="http://schemas.microsoft.com/office/powerpoint/2010/main" val="310743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70296" y="890334"/>
            <a:ext cx="5221704" cy="5221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0334"/>
            <a:ext cx="6960753" cy="5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2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106"/>
            <a:ext cx="10515600" cy="971306"/>
          </a:xfrm>
        </p:spPr>
        <p:txBody>
          <a:bodyPr/>
          <a:lstStyle/>
          <a:p>
            <a:r>
              <a:rPr lang="en-US" dirty="0"/>
              <a:t>Nervous control (Autonomic Nervous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37" y="970667"/>
            <a:ext cx="11451101" cy="5697419"/>
          </a:xfrm>
        </p:spPr>
        <p:txBody>
          <a:bodyPr>
            <a:noAutofit/>
          </a:bodyPr>
          <a:lstStyle/>
          <a:p>
            <a:r>
              <a:rPr lang="en-US" dirty="0"/>
              <a:t>Parasympathetic</a:t>
            </a:r>
          </a:p>
          <a:p>
            <a:pPr lvl="1"/>
            <a:r>
              <a:rPr lang="en-US" sz="2800" dirty="0"/>
              <a:t>Cranial </a:t>
            </a:r>
          </a:p>
          <a:p>
            <a:pPr lvl="2"/>
            <a:r>
              <a:rPr lang="en-US" sz="2800" dirty="0"/>
              <a:t>Almost entirely in the </a:t>
            </a:r>
            <a:r>
              <a:rPr lang="en-US" sz="2800" dirty="0" err="1"/>
              <a:t>vagus</a:t>
            </a:r>
            <a:r>
              <a:rPr lang="en-US" sz="2800" dirty="0"/>
              <a:t> nerve (except mouth and pharynx) </a:t>
            </a:r>
          </a:p>
          <a:p>
            <a:pPr lvl="2"/>
            <a:r>
              <a:rPr lang="en-US" sz="2800" dirty="0"/>
              <a:t>Innervate esophagus, stomach, pancreas, small intestine and first half of large intestine</a:t>
            </a:r>
          </a:p>
          <a:p>
            <a:pPr lvl="1"/>
            <a:r>
              <a:rPr lang="en-US" sz="2800" dirty="0"/>
              <a:t>Sacral </a:t>
            </a:r>
          </a:p>
          <a:p>
            <a:pPr lvl="2"/>
            <a:r>
              <a:rPr lang="en-US" sz="2800" dirty="0"/>
              <a:t>Originate in 2</a:t>
            </a:r>
            <a:r>
              <a:rPr lang="en-US" sz="2800" baseline="30000" dirty="0"/>
              <a:t>nd</a:t>
            </a:r>
            <a:r>
              <a:rPr lang="en-US" sz="2800" dirty="0"/>
              <a:t>, 3</a:t>
            </a:r>
            <a:r>
              <a:rPr lang="en-US" sz="2800" baseline="30000" dirty="0"/>
              <a:t>rd</a:t>
            </a:r>
            <a:r>
              <a:rPr lang="en-US" sz="2800" dirty="0"/>
              <a:t> and 4</a:t>
            </a:r>
            <a:r>
              <a:rPr lang="en-US" sz="2800" baseline="30000" dirty="0"/>
              <a:t>th</a:t>
            </a:r>
            <a:r>
              <a:rPr lang="en-US" sz="2800" dirty="0"/>
              <a:t> sacral segments of spinal cord</a:t>
            </a:r>
          </a:p>
          <a:p>
            <a:pPr lvl="2"/>
            <a:r>
              <a:rPr lang="en-US" sz="2800" dirty="0"/>
              <a:t>Innervate distal half of large intestine, and anus through pelvic nerves</a:t>
            </a:r>
          </a:p>
          <a:p>
            <a:pPr lvl="1"/>
            <a:r>
              <a:rPr lang="en-US" sz="2800" dirty="0"/>
              <a:t>Postganglionic neurons are located in myenteric and submucosal plexuses</a:t>
            </a:r>
          </a:p>
          <a:p>
            <a:pPr lvl="1"/>
            <a:r>
              <a:rPr lang="en-US" sz="2800" dirty="0"/>
              <a:t>More extensive near the oral cavity and anus </a:t>
            </a:r>
          </a:p>
          <a:p>
            <a:pPr lvl="1"/>
            <a:r>
              <a:rPr lang="en-US" sz="2800" dirty="0"/>
              <a:t>Stimulation causes general increase in activity of the entire enteric nervous system </a:t>
            </a:r>
          </a:p>
        </p:txBody>
      </p:sp>
    </p:spTree>
    <p:extLst>
      <p:ext uri="{BB962C8B-B14F-4D97-AF65-F5344CB8AC3E}">
        <p14:creationId xmlns:p14="http://schemas.microsoft.com/office/powerpoint/2010/main" val="350049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697"/>
          </a:xfrm>
        </p:spPr>
        <p:txBody>
          <a:bodyPr/>
          <a:lstStyle/>
          <a:p>
            <a:r>
              <a:rPr lang="en-US" dirty="0"/>
              <a:t>Neural control (Autonomic Nervous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6432"/>
            <a:ext cx="10515600" cy="5359790"/>
          </a:xfrm>
        </p:spPr>
        <p:txBody>
          <a:bodyPr>
            <a:normAutofit/>
          </a:bodyPr>
          <a:lstStyle/>
          <a:p>
            <a:r>
              <a:rPr lang="en-US" dirty="0"/>
              <a:t>Sympathetic </a:t>
            </a:r>
          </a:p>
          <a:p>
            <a:pPr lvl="1"/>
            <a:r>
              <a:rPr lang="en-US" sz="2800" dirty="0"/>
              <a:t>Originate in the spinal cord between segment T5 and L2 of spinal cord</a:t>
            </a:r>
          </a:p>
          <a:p>
            <a:pPr lvl="1"/>
            <a:r>
              <a:rPr lang="en-US" sz="2800" dirty="0"/>
              <a:t>Enter sympathetic chain then pass to ganglia:</a:t>
            </a:r>
          </a:p>
          <a:p>
            <a:pPr lvl="2"/>
            <a:r>
              <a:rPr lang="en-US" sz="2800" dirty="0"/>
              <a:t>Celiac ganglia</a:t>
            </a:r>
          </a:p>
          <a:p>
            <a:pPr lvl="2"/>
            <a:r>
              <a:rPr lang="en-US" sz="2800" dirty="0"/>
              <a:t>Superior mesenteric ganglia </a:t>
            </a:r>
          </a:p>
          <a:p>
            <a:pPr lvl="2"/>
            <a:r>
              <a:rPr lang="en-US" sz="2800" dirty="0"/>
              <a:t>Inferior mesenteric ganglia </a:t>
            </a:r>
          </a:p>
          <a:p>
            <a:pPr lvl="2"/>
            <a:endParaRPr lang="en-US" sz="2800" dirty="0"/>
          </a:p>
          <a:p>
            <a:pPr lvl="1"/>
            <a:r>
              <a:rPr lang="en-US" sz="2800" dirty="0"/>
              <a:t>Postganglionic fibers spread to all parts of the gut</a:t>
            </a:r>
          </a:p>
          <a:p>
            <a:pPr lvl="1"/>
            <a:r>
              <a:rPr lang="en-US" sz="2800" dirty="0"/>
              <a:t>Stimulation inhibit intestinal tract smooth muscle (except mucosal muscle) </a:t>
            </a:r>
          </a:p>
          <a:p>
            <a:pPr lvl="1"/>
            <a:r>
              <a:rPr lang="en-US" sz="2800" dirty="0"/>
              <a:t>Secretes mainly norepinephrine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13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control</a:t>
            </a:r>
            <a:br>
              <a:rPr lang="en-US" dirty="0"/>
            </a:br>
            <a:r>
              <a:rPr lang="en-US" dirty="0"/>
              <a:t>Autonomic Nervous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608" y="1603169"/>
            <a:ext cx="5571751" cy="52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52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8962"/>
          </a:xfrm>
        </p:spPr>
        <p:txBody>
          <a:bodyPr>
            <a:normAutofit fontScale="90000"/>
          </a:bodyPr>
          <a:lstStyle/>
          <a:p>
            <a:r>
              <a:rPr lang="en-US" dirty="0"/>
              <a:t>Group activity</a:t>
            </a:r>
            <a:br>
              <a:rPr lang="en-US" dirty="0"/>
            </a:br>
            <a:r>
              <a:rPr lang="en-US" dirty="0"/>
              <a:t>Brain storming</a:t>
            </a:r>
            <a:br>
              <a:rPr lang="en-US" dirty="0"/>
            </a:br>
            <a:r>
              <a:rPr lang="en-US" dirty="0"/>
              <a:t>What are the GIT parts?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819" y="2435225"/>
            <a:ext cx="63023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9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control</a:t>
            </a:r>
            <a:br>
              <a:rPr lang="en-US" dirty="0"/>
            </a:br>
            <a:r>
              <a:rPr lang="en-US" dirty="0"/>
              <a:t>Sensory nerves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Sensory nerve fiber cell bodies are either in </a:t>
            </a:r>
          </a:p>
          <a:p>
            <a:pPr lvl="1"/>
            <a:r>
              <a:rPr lang="en-US" dirty="0"/>
              <a:t>The enteric nervous system </a:t>
            </a:r>
          </a:p>
          <a:p>
            <a:pPr lvl="1"/>
            <a:r>
              <a:rPr lang="en-US" dirty="0"/>
              <a:t>Dorsal root ganglia</a:t>
            </a:r>
          </a:p>
          <a:p>
            <a:r>
              <a:rPr lang="en-US" dirty="0"/>
              <a:t>Sensory nerves can be stimulated by:</a:t>
            </a:r>
          </a:p>
          <a:p>
            <a:pPr lvl="1"/>
            <a:r>
              <a:rPr lang="en-US" dirty="0"/>
              <a:t>Irritation of the gut mucosa </a:t>
            </a:r>
          </a:p>
          <a:p>
            <a:pPr lvl="1"/>
            <a:r>
              <a:rPr lang="en-US" dirty="0"/>
              <a:t>Excessive distention of the gut</a:t>
            </a:r>
          </a:p>
          <a:p>
            <a:pPr lvl="1"/>
            <a:r>
              <a:rPr lang="en-US" dirty="0"/>
              <a:t>Presence of specific chemicals</a:t>
            </a:r>
          </a:p>
          <a:p>
            <a:r>
              <a:rPr lang="en-US" dirty="0"/>
              <a:t>Signals transmitted through the fibers can cause :</a:t>
            </a:r>
          </a:p>
          <a:p>
            <a:pPr lvl="1"/>
            <a:r>
              <a:rPr lang="en-US" dirty="0"/>
              <a:t>Excitation</a:t>
            </a:r>
          </a:p>
          <a:p>
            <a:pPr lvl="1"/>
            <a:r>
              <a:rPr lang="en-US" dirty="0"/>
              <a:t>Inhibition</a:t>
            </a:r>
          </a:p>
          <a:p>
            <a:r>
              <a:rPr lang="en-US" dirty="0"/>
              <a:t>80% of fibers in </a:t>
            </a:r>
            <a:r>
              <a:rPr lang="en-US" dirty="0" err="1"/>
              <a:t>vagus</a:t>
            </a:r>
            <a:r>
              <a:rPr lang="en-US" dirty="0"/>
              <a:t> nerves are afferent </a:t>
            </a:r>
          </a:p>
          <a:p>
            <a:r>
              <a:rPr lang="en-US" dirty="0"/>
              <a:t>Sensory signals transmitted by sensory nerve fibers initiate GI reflexes  </a:t>
            </a:r>
          </a:p>
        </p:txBody>
      </p:sp>
    </p:spTree>
    <p:extLst>
      <p:ext uri="{BB962C8B-B14F-4D97-AF65-F5344CB8AC3E}">
        <p14:creationId xmlns:p14="http://schemas.microsoft.com/office/powerpoint/2010/main" val="1072315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983" y="365126"/>
            <a:ext cx="7807569" cy="803304"/>
          </a:xfrm>
        </p:spPr>
        <p:txBody>
          <a:bodyPr>
            <a:normAutofit/>
          </a:bodyPr>
          <a:lstStyle/>
          <a:p>
            <a:r>
              <a:rPr lang="en-US" sz="4000" dirty="0"/>
              <a:t>Neural control (Integrated control)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88" t="17269" r="8052" b="9331"/>
          <a:stretch/>
        </p:blipFill>
        <p:spPr>
          <a:xfrm>
            <a:off x="1927822" y="1141798"/>
            <a:ext cx="8538542" cy="56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93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control</a:t>
            </a:r>
            <a:br>
              <a:rPr lang="en-US" dirty="0"/>
            </a:br>
            <a:r>
              <a:rPr lang="en-US" dirty="0"/>
              <a:t>Gastrointestinal reflexes: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1299"/>
            <a:ext cx="8317675" cy="49926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Reflexes integrated within gut wall</a:t>
            </a:r>
          </a:p>
          <a:p>
            <a:pPr lvl="1"/>
            <a:r>
              <a:rPr lang="en-US" dirty="0"/>
              <a:t>Reflexes that controls secretion, peristalsis, mixing contractions and local inhibition</a:t>
            </a:r>
          </a:p>
          <a:p>
            <a:r>
              <a:rPr lang="en-US" dirty="0"/>
              <a:t>Reflexes from the gut to sympathetic ganglia back to the gut</a:t>
            </a:r>
          </a:p>
          <a:p>
            <a:pPr lvl="1"/>
            <a:r>
              <a:rPr lang="en-US" dirty="0" err="1"/>
              <a:t>Gastrocolic</a:t>
            </a:r>
            <a:r>
              <a:rPr lang="en-US" dirty="0"/>
              <a:t> reflex: stimulate evacuation of the colon</a:t>
            </a:r>
          </a:p>
          <a:p>
            <a:pPr lvl="1"/>
            <a:r>
              <a:rPr lang="en-US" dirty="0" err="1"/>
              <a:t>Enterogastric</a:t>
            </a:r>
            <a:r>
              <a:rPr lang="en-US" dirty="0"/>
              <a:t> reflex: inhibit stomach motility and secretion</a:t>
            </a:r>
          </a:p>
          <a:p>
            <a:pPr lvl="1"/>
            <a:r>
              <a:rPr lang="en-US" dirty="0" err="1"/>
              <a:t>Colonoileal</a:t>
            </a:r>
            <a:r>
              <a:rPr lang="en-US" dirty="0"/>
              <a:t> reflex: inhibit empting of </a:t>
            </a:r>
            <a:r>
              <a:rPr lang="en-US" dirty="0" err="1"/>
              <a:t>ileal</a:t>
            </a:r>
            <a:r>
              <a:rPr lang="en-US" dirty="0"/>
              <a:t> contents</a:t>
            </a:r>
          </a:p>
          <a:p>
            <a:r>
              <a:rPr lang="en-US" dirty="0"/>
              <a:t>Reflexes from the gut to the spinal cord or brain stem then back to GIT</a:t>
            </a:r>
          </a:p>
          <a:p>
            <a:pPr lvl="1"/>
            <a:r>
              <a:rPr lang="en-US" dirty="0"/>
              <a:t>From stomach and duodenum to the brain stem and back to stomach to control gastric motor and secretory activity</a:t>
            </a:r>
          </a:p>
          <a:p>
            <a:pPr lvl="1"/>
            <a:r>
              <a:rPr lang="en-US" dirty="0"/>
              <a:t>Pain reflexes that cause general inhibition of GIT</a:t>
            </a:r>
          </a:p>
          <a:p>
            <a:pPr lvl="1"/>
            <a:r>
              <a:rPr lang="en-US" dirty="0"/>
              <a:t>Defecation reflexes from colon and rectum to spinal cord and back to cause powerful colonic, rectal and abdominal contractions.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787" y="1151905"/>
            <a:ext cx="3140213" cy="42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19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Control of gastrointestinal function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3" t="9855" r="-1"/>
          <a:stretch/>
        </p:blipFill>
        <p:spPr>
          <a:xfrm>
            <a:off x="2493925" y="1690687"/>
            <a:ext cx="7517178" cy="51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21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0"/>
          <a:stretch/>
        </p:blipFill>
        <p:spPr>
          <a:xfrm rot="16200000">
            <a:off x="2792813" y="-1253288"/>
            <a:ext cx="6937418" cy="9285157"/>
          </a:xfrm>
        </p:spPr>
      </p:pic>
    </p:spTree>
    <p:extLst>
      <p:ext uri="{BB962C8B-B14F-4D97-AF65-F5344CB8AC3E}">
        <p14:creationId xmlns:p14="http://schemas.microsoft.com/office/powerpoint/2010/main" val="1222583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</a:t>
            </a:r>
            <a:br>
              <a:rPr lang="en-US" dirty="0"/>
            </a:br>
            <a:r>
              <a:rPr lang="en-US" dirty="0"/>
              <a:t>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944" y="262077"/>
            <a:ext cx="8430757" cy="63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26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779" y="46464"/>
            <a:ext cx="8929979" cy="66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68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Physiologic anatomy of gastrointestinal wall</a:t>
            </a:r>
          </a:p>
          <a:p>
            <a:r>
              <a:rPr lang="en-US" dirty="0">
                <a:solidFill>
                  <a:schemeClr val="bg2"/>
                </a:solidFill>
              </a:rPr>
              <a:t>The general characteristics of smooth muscle</a:t>
            </a:r>
          </a:p>
          <a:p>
            <a:r>
              <a:rPr lang="en-US" dirty="0">
                <a:solidFill>
                  <a:schemeClr val="bg2"/>
                </a:solidFill>
              </a:rPr>
              <a:t>The specific characteristics of smooth muscle</a:t>
            </a:r>
          </a:p>
          <a:p>
            <a:r>
              <a:rPr lang="en-US" b="1" dirty="0">
                <a:solidFill>
                  <a:schemeClr val="bg2"/>
                </a:solidFill>
              </a:rPr>
              <a:t>Control of gastrointestinal function (ENS)</a:t>
            </a:r>
          </a:p>
          <a:p>
            <a:r>
              <a:rPr lang="en-US" b="1" dirty="0">
                <a:solidFill>
                  <a:srgbClr val="FF0000"/>
                </a:solidFill>
              </a:rPr>
              <a:t>Functional types of movements in the gastrointestinal tract</a:t>
            </a:r>
          </a:p>
          <a:p>
            <a:r>
              <a:rPr lang="en-US" dirty="0"/>
              <a:t>Gastrointestinal blood flow (Splanchnic circulation)</a:t>
            </a:r>
          </a:p>
          <a:p>
            <a:r>
              <a:rPr lang="en-US" dirty="0"/>
              <a:t>Effects of gut activity and metabolic factors on GI blood flow </a:t>
            </a:r>
          </a:p>
        </p:txBody>
      </p:sp>
    </p:spTree>
    <p:extLst>
      <p:ext uri="{BB962C8B-B14F-4D97-AF65-F5344CB8AC3E}">
        <p14:creationId xmlns:p14="http://schemas.microsoft.com/office/powerpoint/2010/main" val="800042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Functional types of movements in the GIT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3076"/>
            <a:ext cx="10515600" cy="5008837"/>
          </a:xfrm>
        </p:spPr>
        <p:txBody>
          <a:bodyPr>
            <a:normAutofit/>
          </a:bodyPr>
          <a:lstStyle/>
          <a:p>
            <a:r>
              <a:rPr lang="en-US" dirty="0"/>
              <a:t>Two types of movements:</a:t>
            </a:r>
          </a:p>
          <a:p>
            <a:pPr lvl="1"/>
            <a:r>
              <a:rPr lang="en-US" dirty="0"/>
              <a:t>Propulsive movements</a:t>
            </a:r>
          </a:p>
          <a:p>
            <a:pPr lvl="1"/>
            <a:r>
              <a:rPr lang="en-US" dirty="0"/>
              <a:t>Mixing movements</a:t>
            </a:r>
          </a:p>
          <a:p>
            <a:r>
              <a:rPr lang="en-US" dirty="0"/>
              <a:t>Propulsive movements:</a:t>
            </a:r>
          </a:p>
          <a:p>
            <a:pPr lvl="1"/>
            <a:r>
              <a:rPr lang="en-US" dirty="0"/>
              <a:t>Peristalsis which is inherent property of syncytial smooth muscle tube</a:t>
            </a:r>
          </a:p>
          <a:p>
            <a:pPr lvl="1"/>
            <a:r>
              <a:rPr lang="en-US" dirty="0"/>
              <a:t>Stimulus is distention of the gut</a:t>
            </a:r>
          </a:p>
          <a:p>
            <a:pPr lvl="1"/>
            <a:r>
              <a:rPr lang="en-US" dirty="0"/>
              <a:t>Stimulation of enteric nervous system</a:t>
            </a:r>
          </a:p>
          <a:p>
            <a:pPr lvl="1"/>
            <a:r>
              <a:rPr lang="en-US" dirty="0"/>
              <a:t>Contractile ring 2-3 Cm behind stimulus</a:t>
            </a:r>
          </a:p>
          <a:p>
            <a:pPr lvl="1"/>
            <a:r>
              <a:rPr lang="en-US" dirty="0"/>
              <a:t>Contractile ring moves forward</a:t>
            </a:r>
          </a:p>
          <a:p>
            <a:pPr lvl="1"/>
            <a:r>
              <a:rPr lang="en-US" dirty="0"/>
              <a:t>Can not occur in absence of Myenteric plexus</a:t>
            </a:r>
          </a:p>
          <a:p>
            <a:r>
              <a:rPr lang="en-US" dirty="0"/>
              <a:t>Peristaltic (myenteric) reflex and the low of gut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757" y="1094372"/>
            <a:ext cx="3803588" cy="1966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57" y="4213826"/>
            <a:ext cx="4178341" cy="2282053"/>
          </a:xfrm>
          <a:prstGeom prst="rect">
            <a:avLst/>
          </a:prstGeom>
        </p:spPr>
      </p:pic>
      <p:pic>
        <p:nvPicPr>
          <p:cNvPr id="6" name="Picture 2" descr="http://www.vivo.colostate.edu/hbooks/pathphys/digestion/basics/peri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56" y="2054433"/>
            <a:ext cx="3414034" cy="8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80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types of movements in the GIT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62" y="1793573"/>
            <a:ext cx="4284395" cy="440435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920627"/>
            <a:ext cx="5954486" cy="4351338"/>
          </a:xfrm>
        </p:spPr>
        <p:txBody>
          <a:bodyPr/>
          <a:lstStyle/>
          <a:p>
            <a:r>
              <a:rPr lang="en-US" dirty="0"/>
              <a:t>Segmentation &amp; Mixing movements:</a:t>
            </a:r>
          </a:p>
          <a:p>
            <a:pPr lvl="1"/>
            <a:r>
              <a:rPr lang="en-US" dirty="0"/>
              <a:t>Provides mixing of intestinal contents (know as </a:t>
            </a:r>
            <a:r>
              <a:rPr lang="en-US" dirty="0" err="1"/>
              <a:t>chyme</a:t>
            </a:r>
            <a:r>
              <a:rPr lang="en-US" dirty="0"/>
              <a:t>) with digestive juices.</a:t>
            </a:r>
          </a:p>
          <a:p>
            <a:pPr lvl="1"/>
            <a:r>
              <a:rPr lang="en-US" dirty="0"/>
              <a:t>Segment of bowel contracts at both ends</a:t>
            </a:r>
          </a:p>
          <a:p>
            <a:pPr lvl="1"/>
            <a:r>
              <a:rPr lang="en-US" dirty="0"/>
              <a:t>A second contraction occurs in the center of the segment</a:t>
            </a:r>
          </a:p>
          <a:p>
            <a:pPr lvl="1"/>
            <a:r>
              <a:rPr lang="en-US" dirty="0" err="1"/>
              <a:t>Chyme</a:t>
            </a:r>
            <a:r>
              <a:rPr lang="en-US" dirty="0"/>
              <a:t> is forced forward and backward</a:t>
            </a:r>
          </a:p>
          <a:p>
            <a:pPr lvl="1"/>
            <a:r>
              <a:rPr lang="en-US" dirty="0"/>
              <a:t>Can occur independent of central input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http://www.vivo.colostate.edu/hbooks/pathphys/digestion/basics/seg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71" y="5378016"/>
            <a:ext cx="4261593" cy="10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6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Gastrointestinal Tract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0103" y="1506027"/>
            <a:ext cx="5533697" cy="4901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1" y="1870003"/>
            <a:ext cx="5559474" cy="45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11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types of movements in the GIT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558977"/>
            <a:ext cx="6037614" cy="49617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Migrating motor complex (MMC):</a:t>
            </a:r>
          </a:p>
          <a:p>
            <a:pPr lvl="1"/>
            <a:r>
              <a:rPr lang="en-US" dirty="0"/>
              <a:t>Cycles of motor activity migrate from the stomach to the distal ileum</a:t>
            </a:r>
          </a:p>
          <a:p>
            <a:pPr lvl="1"/>
            <a:r>
              <a:rPr lang="en-US" dirty="0"/>
              <a:t>Have 3 phases</a:t>
            </a:r>
          </a:p>
          <a:p>
            <a:pPr lvl="2"/>
            <a:r>
              <a:rPr lang="en-US" dirty="0"/>
              <a:t>Phase1 quiescence </a:t>
            </a:r>
          </a:p>
          <a:p>
            <a:pPr lvl="2"/>
            <a:r>
              <a:rPr lang="en-US" dirty="0"/>
              <a:t>Phase2 irregular electrical &amp; mechanical activity</a:t>
            </a:r>
          </a:p>
          <a:p>
            <a:pPr lvl="2"/>
            <a:r>
              <a:rPr lang="en-US" dirty="0"/>
              <a:t>Phase3 burst of regular activity</a:t>
            </a:r>
          </a:p>
          <a:p>
            <a:pPr lvl="1"/>
            <a:r>
              <a:rPr lang="en-US" dirty="0"/>
              <a:t>Occurs during fasting.</a:t>
            </a:r>
          </a:p>
          <a:p>
            <a:pPr lvl="1"/>
            <a:r>
              <a:rPr lang="en-US" dirty="0"/>
              <a:t>Initiated by motilin</a:t>
            </a:r>
          </a:p>
          <a:p>
            <a:pPr lvl="1"/>
            <a:r>
              <a:rPr lang="en-US" dirty="0"/>
              <a:t>Migrate at a rate of 5cm/min</a:t>
            </a:r>
          </a:p>
          <a:p>
            <a:pPr lvl="1"/>
            <a:r>
              <a:rPr lang="en-US" dirty="0"/>
              <a:t>Occurs at intervals of ~ 90 min</a:t>
            </a:r>
          </a:p>
          <a:p>
            <a:pPr lvl="1"/>
            <a:r>
              <a:rPr lang="en-US" dirty="0"/>
              <a:t>Accompanied by increase gastric, bile and pancreatic secretion</a:t>
            </a:r>
          </a:p>
          <a:p>
            <a:pPr lvl="1"/>
            <a:r>
              <a:rPr lang="en-US" dirty="0"/>
              <a:t>Serve to clear the stomach and small intestine of luminal contents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683" y="1840614"/>
            <a:ext cx="5303603" cy="43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43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Physiologic anatomy of gastrointestinal wall</a:t>
            </a:r>
          </a:p>
          <a:p>
            <a:r>
              <a:rPr lang="en-US" dirty="0">
                <a:solidFill>
                  <a:schemeClr val="bg2"/>
                </a:solidFill>
              </a:rPr>
              <a:t>The general characteristics of smooth muscle</a:t>
            </a:r>
          </a:p>
          <a:p>
            <a:r>
              <a:rPr lang="en-US" dirty="0">
                <a:solidFill>
                  <a:schemeClr val="bg2"/>
                </a:solidFill>
              </a:rPr>
              <a:t>The specific characteristics of smooth muscle</a:t>
            </a:r>
          </a:p>
          <a:p>
            <a:r>
              <a:rPr lang="en-US" b="1" dirty="0">
                <a:solidFill>
                  <a:schemeClr val="bg2"/>
                </a:solidFill>
              </a:rPr>
              <a:t>Control of gastrointestinal function (ENS)</a:t>
            </a:r>
          </a:p>
          <a:p>
            <a:r>
              <a:rPr lang="en-US" b="1" dirty="0">
                <a:solidFill>
                  <a:schemeClr val="bg2"/>
                </a:solidFill>
              </a:rPr>
              <a:t>Functional types of movements in the gastrointestinal tract</a:t>
            </a:r>
          </a:p>
          <a:p>
            <a:r>
              <a:rPr lang="en-US" b="1" dirty="0">
                <a:solidFill>
                  <a:srgbClr val="FF0000"/>
                </a:solidFill>
              </a:rPr>
              <a:t>Gastrointestinal blood flow (Splanchnic circulation) and the effects of gut activity and metabolic factors on GI blood flow </a:t>
            </a:r>
          </a:p>
        </p:txBody>
      </p:sp>
    </p:spTree>
    <p:extLst>
      <p:ext uri="{BB962C8B-B14F-4D97-AF65-F5344CB8AC3E}">
        <p14:creationId xmlns:p14="http://schemas.microsoft.com/office/powerpoint/2010/main" val="2422789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Gastrointestinal blood flow (Splanchnic circulation)	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508" y="2001532"/>
            <a:ext cx="5311818" cy="4636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1" y="1690688"/>
            <a:ext cx="6185147" cy="46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90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Gastrointestinal blood flow (Splanchnic circulation)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136" y="1825625"/>
            <a:ext cx="57957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95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8" y="365126"/>
            <a:ext cx="10972800" cy="1163872"/>
          </a:xfrm>
        </p:spPr>
        <p:txBody>
          <a:bodyPr>
            <a:normAutofit/>
          </a:bodyPr>
          <a:lstStyle/>
          <a:p>
            <a:r>
              <a:rPr lang="en-US" sz="3600" dirty="0"/>
              <a:t>Effects of gut activity &amp; metabolic factors on GI blood flow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8998"/>
            <a:ext cx="10515600" cy="4961743"/>
          </a:xfrm>
        </p:spPr>
        <p:txBody>
          <a:bodyPr/>
          <a:lstStyle/>
          <a:p>
            <a:r>
              <a:rPr lang="en-US" dirty="0"/>
              <a:t>Blood flow in GIT is directly related to local activity</a:t>
            </a:r>
          </a:p>
          <a:p>
            <a:r>
              <a:rPr lang="en-US" dirty="0"/>
              <a:t>Blood flow in villi during active absorption increased up to 8 folds</a:t>
            </a:r>
          </a:p>
          <a:p>
            <a:r>
              <a:rPr lang="en-US" dirty="0"/>
              <a:t>After a meal blood flow increases greatly then return to resting level over 2-4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Causes of increase blood flow:</a:t>
            </a:r>
          </a:p>
          <a:p>
            <a:pPr lvl="1"/>
            <a:r>
              <a:rPr lang="en-US" dirty="0"/>
              <a:t>Vasodilators such as peptide </a:t>
            </a:r>
            <a:r>
              <a:rPr lang="en-US" dirty="0" err="1"/>
              <a:t>hormons</a:t>
            </a:r>
            <a:endParaRPr lang="en-US" dirty="0"/>
          </a:p>
          <a:p>
            <a:pPr lvl="1"/>
            <a:r>
              <a:rPr lang="en-US" dirty="0"/>
              <a:t>Kinins secreted by GI glands (</a:t>
            </a:r>
            <a:r>
              <a:rPr lang="en-US" dirty="0" err="1"/>
              <a:t>kallidin</a:t>
            </a:r>
            <a:r>
              <a:rPr lang="en-US" dirty="0"/>
              <a:t> &amp; bradykinin)</a:t>
            </a:r>
          </a:p>
          <a:p>
            <a:pPr lvl="1"/>
            <a:r>
              <a:rPr lang="en-US" dirty="0"/>
              <a:t>Decreased oxygen concentration increase blood flow 50-100%</a:t>
            </a:r>
          </a:p>
          <a:p>
            <a:pPr lvl="1"/>
            <a:r>
              <a:rPr lang="en-US" dirty="0"/>
              <a:t>Four folds increase in adenosine (vasodilator) secretion due to decrease oxygen  </a:t>
            </a:r>
          </a:p>
        </p:txBody>
      </p:sp>
    </p:spTree>
    <p:extLst>
      <p:ext uri="{BB962C8B-B14F-4D97-AF65-F5344CB8AC3E}">
        <p14:creationId xmlns:p14="http://schemas.microsoft.com/office/powerpoint/2010/main" val="2762687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6050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1175"/>
            <a:ext cx="10515600" cy="4685788"/>
          </a:xfrm>
        </p:spPr>
        <p:txBody>
          <a:bodyPr/>
          <a:lstStyle/>
          <a:p>
            <a:r>
              <a:rPr lang="en-US" dirty="0"/>
              <a:t>Functional anatomy (mucosa, </a:t>
            </a:r>
            <a:r>
              <a:rPr lang="en-US" dirty="0" err="1"/>
              <a:t>submucosa,Muscularis</a:t>
            </a:r>
            <a:r>
              <a:rPr lang="en-US" dirty="0"/>
              <a:t> externa and serosa)</a:t>
            </a:r>
          </a:p>
          <a:p>
            <a:r>
              <a:rPr lang="en-US" dirty="0"/>
              <a:t>General characteristics of SM (multi unit and unitary) </a:t>
            </a:r>
          </a:p>
          <a:p>
            <a:r>
              <a:rPr lang="en-US" dirty="0"/>
              <a:t>Specific characteristics of SM (structure and contractions) </a:t>
            </a:r>
          </a:p>
          <a:p>
            <a:r>
              <a:rPr lang="en-US" dirty="0"/>
              <a:t>Control of SM contraction (nervous, hormonal and stretch)</a:t>
            </a:r>
          </a:p>
          <a:p>
            <a:r>
              <a:rPr lang="en-US" dirty="0"/>
              <a:t>Functional types of movements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Effect of activity on blood supply.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261" y="4582046"/>
            <a:ext cx="3414056" cy="816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80" y="4522358"/>
            <a:ext cx="3647376" cy="87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6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82" y="336989"/>
            <a:ext cx="12262167" cy="63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9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Parts and functions of gastrointestinal tract (GIT)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9121" y="1603029"/>
            <a:ext cx="5717481" cy="508220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55126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GIT provides the body with continuous supply of water, electrolytes, vitamins and nutrients</a:t>
            </a:r>
          </a:p>
          <a:p>
            <a:r>
              <a:rPr lang="en-US" dirty="0"/>
              <a:t>To achieve its function:</a:t>
            </a:r>
          </a:p>
          <a:p>
            <a:pPr lvl="1"/>
            <a:r>
              <a:rPr lang="en-US" dirty="0"/>
              <a:t>Movement of food</a:t>
            </a:r>
          </a:p>
          <a:p>
            <a:pPr lvl="1"/>
            <a:r>
              <a:rPr lang="en-US" dirty="0"/>
              <a:t>Secretion of digestive juice</a:t>
            </a:r>
          </a:p>
          <a:p>
            <a:pPr lvl="1"/>
            <a:r>
              <a:rPr lang="en-US" dirty="0"/>
              <a:t>Digestion</a:t>
            </a:r>
          </a:p>
          <a:p>
            <a:pPr lvl="1"/>
            <a:r>
              <a:rPr lang="en-US" dirty="0"/>
              <a:t>Absorption </a:t>
            </a:r>
          </a:p>
          <a:p>
            <a:pPr lvl="1"/>
            <a:r>
              <a:rPr lang="en-US" dirty="0"/>
              <a:t>Circulation of blood</a:t>
            </a:r>
          </a:p>
          <a:p>
            <a:pPr lvl="1"/>
            <a:r>
              <a:rPr lang="en-US" dirty="0"/>
              <a:t>Control of all these functions</a:t>
            </a:r>
          </a:p>
        </p:txBody>
      </p:sp>
    </p:spTree>
    <p:extLst>
      <p:ext uri="{BB962C8B-B14F-4D97-AF65-F5344CB8AC3E}">
        <p14:creationId xmlns:p14="http://schemas.microsoft.com/office/powerpoint/2010/main" val="42363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https://youtu.be/yzQAgfivX74</a:t>
            </a:r>
            <a:endParaRPr lang="en-US" dirty="0"/>
          </a:p>
          <a:p>
            <a:r>
              <a:rPr lang="en-US" dirty="0">
                <a:hlinkClick r:id="rId3"/>
              </a:rPr>
              <a:t>https://youtu.be/UNyKlwO23w4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0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Physiologic anatomy of gastrointestinal wall</a:t>
            </a:r>
          </a:p>
          <a:p>
            <a:r>
              <a:rPr lang="en-US" dirty="0"/>
              <a:t>The general characteristics of smooth muscle</a:t>
            </a:r>
          </a:p>
          <a:p>
            <a:r>
              <a:rPr lang="en-US" dirty="0"/>
              <a:t>The specific characteristics of smooth muscle</a:t>
            </a:r>
          </a:p>
          <a:p>
            <a:r>
              <a:rPr lang="en-US" dirty="0"/>
              <a:t>Control of gastrointestinal function (ENS)</a:t>
            </a:r>
          </a:p>
          <a:p>
            <a:r>
              <a:rPr lang="en-US" dirty="0"/>
              <a:t>Types of neurotransmitters secreted by enteric neurons</a:t>
            </a:r>
          </a:p>
          <a:p>
            <a:r>
              <a:rPr lang="en-US" dirty="0"/>
              <a:t>Functional types of movements in the gastrointestinal tract</a:t>
            </a:r>
          </a:p>
          <a:p>
            <a:r>
              <a:rPr lang="en-US" dirty="0"/>
              <a:t>Gastrointestinal blood flow (Splanchnic circulation)</a:t>
            </a:r>
          </a:p>
          <a:p>
            <a:r>
              <a:rPr lang="en-US" dirty="0"/>
              <a:t>Effects of gut activity and metabolic factors on GI blood flow </a:t>
            </a:r>
          </a:p>
        </p:txBody>
      </p:sp>
    </p:spTree>
    <p:extLst>
      <p:ext uri="{BB962C8B-B14F-4D97-AF65-F5344CB8AC3E}">
        <p14:creationId xmlns:p14="http://schemas.microsoft.com/office/powerpoint/2010/main" val="352370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55" r="38998" b="2701"/>
          <a:stretch/>
        </p:blipFill>
        <p:spPr>
          <a:xfrm>
            <a:off x="88057" y="47501"/>
            <a:ext cx="5890712" cy="6745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893" y="679720"/>
            <a:ext cx="6024746" cy="50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Physiologic anatomy of gastrointestinal wall</a:t>
            </a:r>
          </a:p>
          <a:p>
            <a:r>
              <a:rPr lang="en-US" b="1" dirty="0">
                <a:solidFill>
                  <a:srgbClr val="FF0000"/>
                </a:solidFill>
              </a:rPr>
              <a:t>The general characteristics of smooth muscle</a:t>
            </a:r>
          </a:p>
          <a:p>
            <a:r>
              <a:rPr lang="en-US" dirty="0"/>
              <a:t>The specific characteristics of smooth muscle</a:t>
            </a:r>
          </a:p>
          <a:p>
            <a:r>
              <a:rPr lang="en-US" dirty="0"/>
              <a:t>Control of gastrointestinal function (ENS)</a:t>
            </a:r>
          </a:p>
          <a:p>
            <a:r>
              <a:rPr lang="en-US" dirty="0"/>
              <a:t>Functional types of movements in the gastrointestinal tract</a:t>
            </a:r>
          </a:p>
          <a:p>
            <a:r>
              <a:rPr lang="en-US" dirty="0"/>
              <a:t>Gastrointestinal blood flow (Splanchnic circulation)</a:t>
            </a:r>
          </a:p>
          <a:p>
            <a:r>
              <a:rPr lang="en-US" dirty="0"/>
              <a:t>Effects of gut activity and metabolic factors on GI blood flow </a:t>
            </a:r>
          </a:p>
        </p:txBody>
      </p:sp>
    </p:spTree>
    <p:extLst>
      <p:ext uri="{BB962C8B-B14F-4D97-AF65-F5344CB8AC3E}">
        <p14:creationId xmlns:p14="http://schemas.microsoft.com/office/powerpoint/2010/main" val="2557408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7619</TotalTime>
  <Words>1711</Words>
  <Application>Microsoft Office PowerPoint</Application>
  <PresentationFormat>Widescreen</PresentationFormat>
  <Paragraphs>274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Organization and General Principles of Gastrointestinal Physiology</vt:lpstr>
      <vt:lpstr>Objectives </vt:lpstr>
      <vt:lpstr>Group activity Brain storming What are the GIT parts?</vt:lpstr>
      <vt:lpstr>Gastrointestinal Tract</vt:lpstr>
      <vt:lpstr>Parts and functions of gastrointestinal tract (GIT)</vt:lpstr>
      <vt:lpstr>PowerPoint Presentation</vt:lpstr>
      <vt:lpstr>Objectives </vt:lpstr>
      <vt:lpstr>PowerPoint Presentation</vt:lpstr>
      <vt:lpstr>Objectives </vt:lpstr>
      <vt:lpstr>The general characteristics of smooth muscle</vt:lpstr>
      <vt:lpstr>Difference between skeletal and smooth muscles</vt:lpstr>
      <vt:lpstr>Objectives </vt:lpstr>
      <vt:lpstr>The specific characteristics of smooth muscle</vt:lpstr>
      <vt:lpstr>The specific characteristics of smooth muscle</vt:lpstr>
      <vt:lpstr>Mechanism of smooth muscle contraction</vt:lpstr>
      <vt:lpstr>Electrical activity of GI smooth muscle</vt:lpstr>
      <vt:lpstr>Electrical activity of GI smooth muscle</vt:lpstr>
      <vt:lpstr>Electrical activity of GI smooth muscle</vt:lpstr>
      <vt:lpstr>PowerPoint Presentation</vt:lpstr>
      <vt:lpstr>Objectives </vt:lpstr>
      <vt:lpstr>Control of gastrointestinal function</vt:lpstr>
      <vt:lpstr>Pair and share activity:</vt:lpstr>
      <vt:lpstr>Nervous control Enteric Nervous System (little brain)</vt:lpstr>
      <vt:lpstr>Nervous control Enteric Nervous System (little brain) Differences between myenteric &amp; messiner’s plexuses</vt:lpstr>
      <vt:lpstr>Nervous control Enteric Nervous System (little brain)</vt:lpstr>
      <vt:lpstr>PowerPoint Presentation</vt:lpstr>
      <vt:lpstr>Nervous control (Autonomic Nervous System)</vt:lpstr>
      <vt:lpstr>Neural control (Autonomic Nervous System)</vt:lpstr>
      <vt:lpstr>Neural control Autonomic Nervous System</vt:lpstr>
      <vt:lpstr>Neural control Sensory nerves</vt:lpstr>
      <vt:lpstr>Neural control (Integrated control)</vt:lpstr>
      <vt:lpstr>Neural control Gastrointestinal reflexes:</vt:lpstr>
      <vt:lpstr>Neural Control of gastrointestinal function</vt:lpstr>
      <vt:lpstr>PowerPoint Presentation</vt:lpstr>
      <vt:lpstr>Hormonal  control</vt:lpstr>
      <vt:lpstr>PowerPoint Presentation</vt:lpstr>
      <vt:lpstr>Objectives </vt:lpstr>
      <vt:lpstr>Functional types of movements in the GIT </vt:lpstr>
      <vt:lpstr>Functional types of movements in the GIT</vt:lpstr>
      <vt:lpstr>Functional types of movements in the GIT</vt:lpstr>
      <vt:lpstr>Objectives </vt:lpstr>
      <vt:lpstr>Gastrointestinal blood flow (Splanchnic circulation) </vt:lpstr>
      <vt:lpstr>Gastrointestinal blood flow (Splanchnic circulation)</vt:lpstr>
      <vt:lpstr>Effects of gut activity &amp; metabolic factors on GI blood flow </vt:lpstr>
      <vt:lpstr>Summary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 Alzamil</dc:creator>
  <cp:lastModifiedBy>Hana Alzamil</cp:lastModifiedBy>
  <cp:revision>160</cp:revision>
  <dcterms:created xsi:type="dcterms:W3CDTF">2015-10-17T08:57:36Z</dcterms:created>
  <dcterms:modified xsi:type="dcterms:W3CDTF">2017-11-19T04:52:16Z</dcterms:modified>
</cp:coreProperties>
</file>