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813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259" r:id="rId4"/>
    <p:sldId id="261" r:id="rId5"/>
    <p:sldId id="262" r:id="rId6"/>
    <p:sldId id="265" r:id="rId7"/>
    <p:sldId id="263" r:id="rId8"/>
    <p:sldId id="269" r:id="rId9"/>
    <p:sldId id="267" r:id="rId10"/>
    <p:sldId id="268" r:id="rId11"/>
    <p:sldId id="270" r:id="rId12"/>
    <p:sldId id="271" r:id="rId13"/>
    <p:sldId id="273" r:id="rId14"/>
    <p:sldId id="299" r:id="rId15"/>
    <p:sldId id="275" r:id="rId16"/>
    <p:sldId id="276" r:id="rId17"/>
    <p:sldId id="297" r:id="rId18"/>
    <p:sldId id="298" r:id="rId19"/>
    <p:sldId id="303" r:id="rId20"/>
    <p:sldId id="286" r:id="rId21"/>
    <p:sldId id="287" r:id="rId22"/>
    <p:sldId id="300" r:id="rId23"/>
    <p:sldId id="274" r:id="rId24"/>
    <p:sldId id="272" r:id="rId25"/>
    <p:sldId id="304" r:id="rId26"/>
    <p:sldId id="277" r:id="rId27"/>
    <p:sldId id="278" r:id="rId28"/>
    <p:sldId id="279" r:id="rId29"/>
    <p:sldId id="292" r:id="rId30"/>
    <p:sldId id="289" r:id="rId31"/>
    <p:sldId id="293" r:id="rId32"/>
    <p:sldId id="280" r:id="rId33"/>
    <p:sldId id="294" r:id="rId34"/>
    <p:sldId id="281" r:id="rId35"/>
    <p:sldId id="295" r:id="rId36"/>
    <p:sldId id="290" r:id="rId37"/>
    <p:sldId id="291" r:id="rId38"/>
    <p:sldId id="301" r:id="rId39"/>
    <p:sldId id="302" r:id="rId40"/>
    <p:sldId id="296" r:id="rId4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DB56954-27C2-4E4F-BB47-A1954F8ED7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4A39207-1528-4B18-BACE-3EF5E1F4211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2C27076-1C20-4887-9F7C-632652DFE8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8155A65-FE53-4E24-8F99-11497A66535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3E3354-2218-4C99-A825-2DB3E22D352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5703FC1-B67A-474C-85E7-C529EC3F8E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AE3D05-D255-41F1-82BE-0F25A89C68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873217D-CC9A-4947-BD66-5AADBD49018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E9AE200-BC4E-4C2A-8816-DE128F445F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1481CF8-CDBB-427C-BE30-416089AE0F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BB1EE11-FC85-4781-B573-4E432DDC36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FA4DD9-BBF0-4F96-B608-9B7C5CA0B36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C9F8E05B-A186-4934-8878-636D590645F1}"/>
              </a:ext>
            </a:extLst>
          </p:cNvPr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BDE7820-FC68-4798-A794-C60D70A8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8761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9357 h 10000"/>
                <a:gd name="T10" fmla="*/ 8761 w 10000"/>
                <a:gd name="T11" fmla="*/ 9357 h 10000"/>
                <a:gd name="T12" fmla="*/ 8761 w 10000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BEA9EAA-71E9-4978-BED3-6272FAE2E37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8762 w 10001"/>
                <a:gd name="T1" fmla="*/ 0 h 10000"/>
                <a:gd name="T2" fmla="*/ 10001 w 10001"/>
                <a:gd name="T3" fmla="*/ 0 h 10000"/>
                <a:gd name="T4" fmla="*/ 10001 w 10001"/>
                <a:gd name="T5" fmla="*/ 10000 h 10000"/>
                <a:gd name="T6" fmla="*/ 1 w 10001"/>
                <a:gd name="T7" fmla="*/ 10000 h 10000"/>
                <a:gd name="T8" fmla="*/ 1 w 10001"/>
                <a:gd name="T9" fmla="*/ 9352 h 10000"/>
                <a:gd name="T10" fmla="*/ 8762 w 10001"/>
                <a:gd name="T11" fmla="*/ 9346 h 10000"/>
                <a:gd name="T12" fmla="*/ 8762 w 10001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C349FC-996A-4DDF-9973-F39F8AE9E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C5133F-E5B4-41BA-B8F3-78D459B4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E87638-623F-48C2-AF8C-35B03D27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3CEBA8-A271-45A3-9F99-35DC3C1E0BC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66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6C7F2-0392-4B56-B551-0CF0C674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DBFA-F19F-4F2D-AA77-84E8A96A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42A8C-BE8C-49C6-AF2C-98585431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41F6-40C8-4117-9455-7D72A5B8B01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7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97904-002F-45E5-8AC7-C4519702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EFA5-30CE-49A9-B8A3-63F0C296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41CB8-2B82-41EB-A9E9-D62FBFD6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240D4-2983-4D39-B8EE-54F018565DA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614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4175" cy="44989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B7715B36-9789-4639-85E1-2B9B35E59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2EF7A800-6BED-4FB5-A73D-CF8BFFCD4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73056B7D-C1A6-4BD6-8227-87D504D92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7E81-205F-4E8D-855E-EB9BB05B6E4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60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4">
            <a:extLst>
              <a:ext uri="{FF2B5EF4-FFF2-40B4-BE49-F238E27FC236}">
                <a16:creationId xmlns:a16="http://schemas.microsoft.com/office/drawing/2014/main" id="{B5CA7C69-108A-4A68-AE1F-2FF8A8FF8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>
            <a:extLst>
              <a:ext uri="{FF2B5EF4-FFF2-40B4-BE49-F238E27FC236}">
                <a16:creationId xmlns:a16="http://schemas.microsoft.com/office/drawing/2014/main" id="{921A88EF-AEC4-4740-B328-6C840610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>
            <a:extLst>
              <a:ext uri="{FF2B5EF4-FFF2-40B4-BE49-F238E27FC236}">
                <a16:creationId xmlns:a16="http://schemas.microsoft.com/office/drawing/2014/main" id="{7870652B-9AAA-47D2-94ED-500A19BE8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6F73-2309-47F4-80F6-2C6369AE727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01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E6D18839-431F-41C3-BA7E-016D89A72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6F7FD3E9-BC8C-4CC4-A46F-214581D46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2950DDE6-4586-4F4F-800E-FD99BAEDE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E1AC0-7706-4B46-8D70-4FBC71D5874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7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>
            <a:extLst>
              <a:ext uri="{FF2B5EF4-FFF2-40B4-BE49-F238E27FC236}">
                <a16:creationId xmlns:a16="http://schemas.microsoft.com/office/drawing/2014/main" id="{087999F9-A6D8-418A-824C-39D528CF1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>
            <a:extLst>
              <a:ext uri="{FF2B5EF4-FFF2-40B4-BE49-F238E27FC236}">
                <a16:creationId xmlns:a16="http://schemas.microsoft.com/office/drawing/2014/main" id="{3BD7FE87-7F17-4068-A135-7E315EAB4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>
            <a:extLst>
              <a:ext uri="{FF2B5EF4-FFF2-40B4-BE49-F238E27FC236}">
                <a16:creationId xmlns:a16="http://schemas.microsoft.com/office/drawing/2014/main" id="{EE4DD5D2-BFC3-47BF-8E89-015F059C1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1B62-611E-427D-BD39-2715BE0CE78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10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4">
            <a:extLst>
              <a:ext uri="{FF2B5EF4-FFF2-40B4-BE49-F238E27FC236}">
                <a16:creationId xmlns:a16="http://schemas.microsoft.com/office/drawing/2014/main" id="{8FAC19E3-83DE-4E57-B322-F3EB7524F8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>
            <a:extLst>
              <a:ext uri="{FF2B5EF4-FFF2-40B4-BE49-F238E27FC236}">
                <a16:creationId xmlns:a16="http://schemas.microsoft.com/office/drawing/2014/main" id="{8A6AA0F1-AEE2-4857-B5F8-B879FF137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>
            <a:extLst>
              <a:ext uri="{FF2B5EF4-FFF2-40B4-BE49-F238E27FC236}">
                <a16:creationId xmlns:a16="http://schemas.microsoft.com/office/drawing/2014/main" id="{89C79B59-4BFA-48DD-AC20-D59C37B35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0EACE-3E9C-4025-BC07-E9DBD25E603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953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4">
            <a:extLst>
              <a:ext uri="{FF2B5EF4-FFF2-40B4-BE49-F238E27FC236}">
                <a16:creationId xmlns:a16="http://schemas.microsoft.com/office/drawing/2014/main" id="{CAAEFBE5-200F-457F-8AAD-405E25936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>
            <a:extLst>
              <a:ext uri="{FF2B5EF4-FFF2-40B4-BE49-F238E27FC236}">
                <a16:creationId xmlns:a16="http://schemas.microsoft.com/office/drawing/2014/main" id="{7CF710D4-D43D-4532-BA0E-854581EB1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>
            <a:extLst>
              <a:ext uri="{FF2B5EF4-FFF2-40B4-BE49-F238E27FC236}">
                <a16:creationId xmlns:a16="http://schemas.microsoft.com/office/drawing/2014/main" id="{9DFC431D-3B85-4E3D-9E11-AC330BC1E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AFC9-2718-4A99-8DBD-E5593220F3C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506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A3767518-7875-415B-AA4B-27A4EA223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F6C0F1F6-6FDC-4BFD-8A24-435D94650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8AFE49FE-BA93-4276-A4C0-0C55AB16F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D5CD3-0ABA-4507-B81E-9439688CA40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91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32ABD-9247-4518-B76C-1F8C97707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10528-6295-4120-8BEB-303C7CAB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46F3-4242-4A4B-A57D-015B4E1B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A29D-991D-474E-B172-6FB5EA1E8A2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10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43298E94-D67A-47E4-AA1C-FA12EADADD1C}"/>
              </a:ext>
            </a:extLst>
          </p:cNvPr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3614 w 4125"/>
              <a:gd name="T1" fmla="*/ 0 h 5554"/>
              <a:gd name="T2" fmla="*/ 4125 w 4125"/>
              <a:gd name="T3" fmla="*/ 0 h 5554"/>
              <a:gd name="T4" fmla="*/ 4125 w 4125"/>
              <a:gd name="T5" fmla="*/ 5554 h 5554"/>
              <a:gd name="T6" fmla="*/ 0 w 4125"/>
              <a:gd name="T7" fmla="*/ 5554 h 5554"/>
              <a:gd name="T8" fmla="*/ 0 w 4125"/>
              <a:gd name="T9" fmla="*/ 5074 h 5554"/>
              <a:gd name="T10" fmla="*/ 3614 w 4125"/>
              <a:gd name="T11" fmla="*/ 5074 h 5554"/>
              <a:gd name="T12" fmla="*/ 3614 w 4125"/>
              <a:gd name="T13" fmla="*/ 0 h 5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7" title="Crop Mark">
            <a:extLst>
              <a:ext uri="{FF2B5EF4-FFF2-40B4-BE49-F238E27FC236}">
                <a16:creationId xmlns:a16="http://schemas.microsoft.com/office/drawing/2014/main" id="{632C53AE-B100-4F9D-B93E-60B22995650A}"/>
              </a:ext>
            </a:extLst>
          </p:cNvPr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DAD8A42-AF0E-4116-9B2F-4843DFAF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0E604EF-C706-4240-ADEB-6C0E1C5B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9D055A-1EBC-438A-9AC4-4B4DC96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CF8B18-1811-4035-83EA-B9D61005E98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14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147B30-93C2-4B5E-A0EA-3B9B7CD8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730C87-6D78-4192-BE56-518A6462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AE9AC9-3AC3-4603-A309-88C16F0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0318-4A4F-447F-82C9-E8BE0D6097D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62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182FF2-1902-4BD4-87E4-57EF1F39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F091F6-B05F-44B9-98AE-83391160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89454C-3BFE-40FD-9647-CA3FE363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3346-508D-430A-B48E-78552BA12FC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13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095F886-F5D7-4C73-B6F8-50E9949F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B4424-4B8D-4DAF-951E-942F3865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0B3467-F60E-43B3-BEE3-D7F6049F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C1C4-99AE-4472-94F9-80216A9E993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12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5EBE6A-8B75-4410-8002-24C9AE1B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35E942-A0F7-4FEC-9432-6C4742F3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DB755D-1655-4CB6-8525-F3967F2F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E532-08F2-4DC4-A34F-A2EE1DA8F76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58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13FD3E5B-AE25-44D7-8BA6-51D7AB015BC9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A4F126-913D-4E17-84EF-54B4DB302942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37B8570E-0F73-404B-B1B1-730BD1768572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468F93D-020C-4917-968A-AB1DD956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24D86BC-B196-45CC-9671-F0CDF682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158DCE-DA66-4A8C-9CE0-1963DBC0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53019B-95DC-465C-8F05-A69879E4839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45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3C5E66CB-B90C-4446-86D5-44EDA55756F8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437BA-CCD0-48C7-934A-0C6483644F4F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DD954789-04B3-465B-B218-B489072466AC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6FC18CA-0A5B-429E-91C8-FB5A5D6A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AFCA463-33D4-4686-A2A6-4E43C3FC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E49AE6A-A103-442B-BC0E-D82F3E57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386C7B-41CD-4D26-9904-5CC0D2F8EE2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18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F8F812-6F52-4524-8BF4-6E17FE9B7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E55E-9C22-415C-9821-1D57F025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6010E-A267-4AFF-8443-619F9C9A2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0FDD-8819-4A55-B23F-7761DF77B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D5BFC-052C-4A4C-95C0-D1482A0FE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A58AFF1-9BBF-4E45-8F3A-94D9BC1D3FC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BE098-48BC-4868-97D2-FE05E21F1D5F}"/>
              </a:ext>
            </a:extLst>
          </p:cNvPr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id="{2D28C7EA-4249-4398-95D7-D5AD51898824}"/>
              </a:ext>
            </a:extLst>
          </p:cNvPr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3" r:id="rId2"/>
    <p:sldLayoutId id="2147483851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53" r:id="rId9"/>
    <p:sldLayoutId id="2147483848" r:id="rId10"/>
    <p:sldLayoutId id="2147483849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defTabSz="685800" rtl="0" fontAlgn="base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defTabSz="685800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defTabSz="685800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defTabSz="685800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defTabSz="685800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F7B614CD-5EAC-4E00-AF4F-21ED35A9FD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3636963"/>
            <a:ext cx="6834187" cy="17367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Ultrasound of Liver and Gall Stone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(Lecture 2)</a:t>
            </a:r>
          </a:p>
        </p:txBody>
      </p:sp>
      <p:sp>
        <p:nvSpPr>
          <p:cNvPr id="15363" name="Subtitle 1">
            <a:extLst>
              <a:ext uri="{FF2B5EF4-FFF2-40B4-BE49-F238E27FC236}">
                <a16:creationId xmlns:a16="http://schemas.microsoft.com/office/drawing/2014/main" id="{8493E316-3665-4B0F-A8C5-494DB71B85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5373688"/>
            <a:ext cx="6400800" cy="1752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b="1"/>
              <a:t>Radiology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6330D05-E6A6-4E4E-9B70-0C3A1A82885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Normal anatomy and radiological appearance</a:t>
            </a:r>
          </a:p>
        </p:txBody>
      </p:sp>
      <p:pic>
        <p:nvPicPr>
          <p:cNvPr id="24579" name="Picture 21" descr="liver us anatomy 3">
            <a:extLst>
              <a:ext uri="{FF2B5EF4-FFF2-40B4-BE49-F238E27FC236}">
                <a16:creationId xmlns:a16="http://schemas.microsoft.com/office/drawing/2014/main" id="{85C93327-17E7-48A5-B77C-0B48C1580D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2392363"/>
            <a:ext cx="3335338" cy="3368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22" descr="gall bladder us anatomy">
            <a:extLst>
              <a:ext uri="{FF2B5EF4-FFF2-40B4-BE49-F238E27FC236}">
                <a16:creationId xmlns:a16="http://schemas.microsoft.com/office/drawing/2014/main" id="{A2EDA515-5615-4F3E-8BB9-E85DCC83B8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844675"/>
            <a:ext cx="4105275" cy="4105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>
            <a:extLst>
              <a:ext uri="{FF2B5EF4-FFF2-40B4-BE49-F238E27FC236}">
                <a16:creationId xmlns:a16="http://schemas.microsoft.com/office/drawing/2014/main" id="{D86BE8FE-1AD8-47D7-83CD-0C76C256FE4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Cont.</a:t>
            </a:r>
          </a:p>
        </p:txBody>
      </p:sp>
      <p:pic>
        <p:nvPicPr>
          <p:cNvPr id="25603" name="Picture 15" descr="صورة1">
            <a:extLst>
              <a:ext uri="{FF2B5EF4-FFF2-40B4-BE49-F238E27FC236}">
                <a16:creationId xmlns:a16="http://schemas.microsoft.com/office/drawing/2014/main" id="{3CCAD23C-C1A4-4A2F-AA99-5CB3F421A2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89138"/>
            <a:ext cx="3816350" cy="34972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13" descr="liver us anatomy 2">
            <a:extLst>
              <a:ext uri="{FF2B5EF4-FFF2-40B4-BE49-F238E27FC236}">
                <a16:creationId xmlns:a16="http://schemas.microsoft.com/office/drawing/2014/main" id="{182BF408-B5BA-4409-AD7C-FAB1460063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138" y="1989138"/>
            <a:ext cx="4608512" cy="34972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6562878-3C89-45E6-997F-8A29415A414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Pathology of the liver: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638851A-FDB4-4F42-A3E0-3A4F7281C55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Size.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Diffuse liver disease.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Focal liver disease.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Hepatic vascularity.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Biliary system obstruction/pathology.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56135E5C-4760-4961-8B8F-98288C2DC1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4213" y="431800"/>
            <a:ext cx="8540750" cy="1143000"/>
          </a:xfrm>
        </p:spPr>
        <p:txBody>
          <a:bodyPr/>
          <a:lstStyle/>
          <a:p>
            <a:r>
              <a:rPr lang="en-US" altLang="en-US"/>
              <a:t>Size abnormality</a:t>
            </a: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E686FCD6-1018-4942-8381-EFE20FECD49F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14363" y="1560513"/>
            <a:ext cx="4194175" cy="478155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/>
              <a:t>Normal liver size: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     15 cm at MCL.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/>
              <a:t>Hepatomegaly: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/>
              <a:t>Infective eg viral hepatitis.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/>
              <a:t>Neoplastic eg. Metastasis.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/>
              <a:t>Degenerative eg. early cirrhosis.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/>
              <a:t>Raised venous pressure eg. Congestive cardiac failure.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/>
              <a:t>Storage disorder eg. Amyloidosis.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/>
              <a:t>Myeloproliferative disorder eg. Polycythaemia rubra vera.</a:t>
            </a:r>
          </a:p>
        </p:txBody>
      </p:sp>
      <p:pic>
        <p:nvPicPr>
          <p:cNvPr id="27652" name="Picture 10" descr="hepatomegaly">
            <a:extLst>
              <a:ext uri="{FF2B5EF4-FFF2-40B4-BE49-F238E27FC236}">
                <a16:creationId xmlns:a16="http://schemas.microsoft.com/office/drawing/2014/main" id="{8FD4E6BC-5147-4137-8CEC-90B69FD9D28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936750"/>
            <a:ext cx="4464050" cy="3257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5F8DE3BF-7E50-44CE-A834-1546545EF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979613"/>
            <a:ext cx="4208462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FAD78-E9D3-4076-A34A-125A934C74ED}"/>
              </a:ext>
            </a:extLst>
          </p:cNvPr>
          <p:cNvSpPr txBox="1"/>
          <p:nvPr/>
        </p:nvSpPr>
        <p:spPr>
          <a:xfrm>
            <a:off x="1476375" y="2030413"/>
            <a:ext cx="1800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Arial" charset="0"/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>
            <a:extLst>
              <a:ext uri="{FF2B5EF4-FFF2-40B4-BE49-F238E27FC236}">
                <a16:creationId xmlns:a16="http://schemas.microsoft.com/office/drawing/2014/main" id="{1C5BFB3D-04D8-4BE0-848B-9D575E10C9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00113" y="290513"/>
            <a:ext cx="8540750" cy="1143000"/>
          </a:xfrm>
        </p:spPr>
        <p:txBody>
          <a:bodyPr/>
          <a:lstStyle/>
          <a:p>
            <a:r>
              <a:rPr lang="en-US" altLang="en-US"/>
              <a:t>Cont.</a:t>
            </a:r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F29004E7-6D41-490D-A4D9-607B8A2FAA2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50875" y="1722438"/>
            <a:ext cx="4194175" cy="4498975"/>
          </a:xfrm>
        </p:spPr>
        <p:txBody>
          <a:bodyPr rtlCol="0">
            <a:normAutofit/>
          </a:bodyPr>
          <a:lstStyle/>
          <a:p>
            <a:pPr marL="0" indent="0" fontAlgn="auto">
              <a:buFont typeface="Arial" charset="0"/>
              <a:buNone/>
              <a:defRPr/>
            </a:pP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Small shrunken liver:</a:t>
            </a:r>
          </a:p>
          <a:p>
            <a:pPr marL="384048" indent="-384048" fontAlgn="auto">
              <a:buFont typeface="Arial" charset="0"/>
              <a:buChar char="►"/>
              <a:defRPr/>
            </a:pPr>
            <a:r>
              <a:rPr lang="en-US" sz="2800" dirty="0"/>
              <a:t>Late cirrhosis:</a:t>
            </a:r>
          </a:p>
          <a:p>
            <a:pPr marL="384048" indent="-384048" fontAlgn="auto">
              <a:buFont typeface="Arial" charset="0"/>
              <a:buChar char="►"/>
              <a:defRPr/>
            </a:pPr>
            <a:r>
              <a:rPr lang="en-US" sz="2800" dirty="0"/>
              <a:t>Shrunken liver with irregular outline</a:t>
            </a:r>
          </a:p>
          <a:p>
            <a:pPr marL="384048" indent="-384048" fontAlgn="auto">
              <a:buFont typeface="Arial" charset="0"/>
              <a:buChar char="►"/>
              <a:defRPr/>
            </a:pPr>
            <a:r>
              <a:rPr lang="en-US" sz="2800" dirty="0"/>
              <a:t>Ascites</a:t>
            </a:r>
          </a:p>
          <a:p>
            <a:pPr marL="384048" indent="-384048" fontAlgn="auto">
              <a:buFont typeface="Arial" charset="0"/>
              <a:buChar char="►"/>
              <a:defRPr/>
            </a:pPr>
            <a:r>
              <a:rPr lang="en-US" sz="2800" dirty="0"/>
              <a:t>Portal hypertension.</a:t>
            </a:r>
          </a:p>
          <a:p>
            <a:pPr marL="384048" indent="-384048" fontAlgn="auto">
              <a:buFont typeface="Arial" charset="0"/>
              <a:buChar char="►"/>
              <a:defRPr/>
            </a:pPr>
            <a:r>
              <a:rPr lang="en-US" sz="2800" dirty="0"/>
              <a:t>+- focal lesion.</a:t>
            </a:r>
          </a:p>
        </p:txBody>
      </p:sp>
      <p:pic>
        <p:nvPicPr>
          <p:cNvPr id="28676" name="Picture 11" descr="cirrhosis 3">
            <a:extLst>
              <a:ext uri="{FF2B5EF4-FFF2-40B4-BE49-F238E27FC236}">
                <a16:creationId xmlns:a16="http://schemas.microsoft.com/office/drawing/2014/main" id="{82960AD6-DBDA-410A-ADF8-C87DC322D8D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981075"/>
            <a:ext cx="3529012" cy="2592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12" descr="cirrhosis 4">
            <a:extLst>
              <a:ext uri="{FF2B5EF4-FFF2-40B4-BE49-F238E27FC236}">
                <a16:creationId xmlns:a16="http://schemas.microsoft.com/office/drawing/2014/main" id="{1760240F-2159-4924-B0A5-85AAAA200D6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644900"/>
            <a:ext cx="3529012" cy="2590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117FDE03-61F8-4AE9-91E4-170FB2E29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89100"/>
            <a:ext cx="420687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F7AF6E2-A408-45BD-9538-CAB92A0A223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31825" y="461963"/>
            <a:ext cx="8540750" cy="1143000"/>
          </a:xfrm>
        </p:spPr>
        <p:txBody>
          <a:bodyPr/>
          <a:lstStyle/>
          <a:p>
            <a:r>
              <a:rPr lang="en-US" altLang="en-US"/>
              <a:t>Diffuse abnormality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4734BAEC-CEAB-46A2-B317-7CE7B108AECC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1466850"/>
            <a:ext cx="4194175" cy="4498975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sz="2800"/>
              <a:t>Diffuse increase parenchymal echogensity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/>
              <a:t>(whiter than normal)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sz="2800"/>
              <a:t>Diffuse fatty infiltration.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 sz="2800"/>
              <a:t>Other infiltrative: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/>
              <a:t>Malignant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/>
              <a:t>Infectious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/>
              <a:t>Glycogen storage disease</a:t>
            </a:r>
          </a:p>
        </p:txBody>
      </p:sp>
      <p:pic>
        <p:nvPicPr>
          <p:cNvPr id="29700" name="Picture 6" descr="fatty liver">
            <a:extLst>
              <a:ext uri="{FF2B5EF4-FFF2-40B4-BE49-F238E27FC236}">
                <a16:creationId xmlns:a16="http://schemas.microsoft.com/office/drawing/2014/main" id="{EB416337-EA6D-4F0D-94E5-FD9DF38FE8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43075"/>
            <a:ext cx="4194175" cy="4213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B57022B-6DE2-48BE-93A2-EB0D09F5D14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55650" y="260350"/>
            <a:ext cx="8540750" cy="1143000"/>
          </a:xfrm>
        </p:spPr>
        <p:txBody>
          <a:bodyPr/>
          <a:lstStyle/>
          <a:p>
            <a:r>
              <a:rPr lang="en-US" altLang="en-US"/>
              <a:t>Cont.</a:t>
            </a:r>
          </a:p>
        </p:txBody>
      </p:sp>
      <p:sp>
        <p:nvSpPr>
          <p:cNvPr id="30723" name="Rectangle 22">
            <a:extLst>
              <a:ext uri="{FF2B5EF4-FFF2-40B4-BE49-F238E27FC236}">
                <a16:creationId xmlns:a16="http://schemas.microsoft.com/office/drawing/2014/main" id="{5E059844-04A5-40ED-A4FF-FB95A354D0E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5650" y="1628775"/>
            <a:ext cx="4194175" cy="4498975"/>
          </a:xfrm>
        </p:spPr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Diffuse decrease in parenchymal echogensity.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(darker than normal)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Acute hepatitis.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Other: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Malignant infiltration.</a:t>
            </a:r>
          </a:p>
        </p:txBody>
      </p:sp>
      <p:pic>
        <p:nvPicPr>
          <p:cNvPr id="30724" name="Picture 24" descr="hepatitis">
            <a:extLst>
              <a:ext uri="{FF2B5EF4-FFF2-40B4-BE49-F238E27FC236}">
                <a16:creationId xmlns:a16="http://schemas.microsoft.com/office/drawing/2014/main" id="{7B5309A3-BA4E-437D-8AB4-4A41567D37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989138"/>
            <a:ext cx="3887788" cy="33083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31E9FCD-CAF1-40D6-866F-81B0FBE96C5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Focal liver lesions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42F7A60-3244-4F1B-97D9-AC11C3085CDB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384048" indent="-384048" fontAlgn="auto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Benign tumor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384048" indent="-384048" fontAlgn="auto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/>
              <a:t>Hemangioma.</a:t>
            </a:r>
          </a:p>
          <a:p>
            <a:pPr marL="384048" indent="-384048" fontAlgn="auto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Malignant tumor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384048" indent="-384048" fontAlgn="auto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/>
              <a:t>Primary </a:t>
            </a:r>
            <a:r>
              <a:rPr lang="en-US" sz="2800" dirty="0" err="1"/>
              <a:t>eg</a:t>
            </a:r>
            <a:r>
              <a:rPr lang="en-US" sz="2800" dirty="0"/>
              <a:t>. Hepatocellular carcinoma.</a:t>
            </a:r>
          </a:p>
          <a:p>
            <a:pPr marL="384048" indent="-384048" fontAlgn="auto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/>
              <a:t>Secondary metastasis </a:t>
            </a:r>
            <a:r>
              <a:rPr lang="en-US" sz="2800" dirty="0" err="1"/>
              <a:t>eg</a:t>
            </a:r>
            <a:r>
              <a:rPr lang="en-US" sz="2800" dirty="0"/>
              <a:t>. Colon breast.</a:t>
            </a:r>
          </a:p>
          <a:p>
            <a:pPr marL="384048" indent="-384048" fontAlgn="auto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Infective:</a:t>
            </a:r>
          </a:p>
          <a:p>
            <a:pPr marL="384048" indent="-384048" fontAlgn="auto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/>
              <a:t>Abscess </a:t>
            </a:r>
          </a:p>
          <a:p>
            <a:pPr marL="384048" indent="-384048" fontAlgn="auto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 err="1"/>
              <a:t>hydated</a:t>
            </a:r>
            <a:r>
              <a:rPr lang="en-US" sz="2800" dirty="0"/>
              <a:t> cyst.</a:t>
            </a:r>
          </a:p>
          <a:p>
            <a:pPr marL="384048" indent="-384048" fontAlgn="auto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Congenital:</a:t>
            </a:r>
          </a:p>
          <a:p>
            <a:pPr marL="384048" indent="-384048" fontAlgn="auto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/>
              <a:t>Hepatic cyst.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81F5B695-9354-40CC-A9E0-1BEFCAC3B790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971550" y="309563"/>
            <a:ext cx="8540750" cy="1143000"/>
          </a:xfrm>
        </p:spPr>
        <p:txBody>
          <a:bodyPr/>
          <a:lstStyle/>
          <a:p>
            <a:r>
              <a:rPr lang="en-US" altLang="en-US"/>
              <a:t>Cont.</a:t>
            </a:r>
          </a:p>
        </p:txBody>
      </p:sp>
      <p:pic>
        <p:nvPicPr>
          <p:cNvPr id="32771" name="Picture 10" descr="liver abscess">
            <a:extLst>
              <a:ext uri="{FF2B5EF4-FFF2-40B4-BE49-F238E27FC236}">
                <a16:creationId xmlns:a16="http://schemas.microsoft.com/office/drawing/2014/main" id="{F1DDAA2A-C1AA-4A4E-8EC6-8315AFFF9E8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557338"/>
            <a:ext cx="2857500" cy="2143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9" descr="hemangiomas">
            <a:extLst>
              <a:ext uri="{FF2B5EF4-FFF2-40B4-BE49-F238E27FC236}">
                <a16:creationId xmlns:a16="http://schemas.microsoft.com/office/drawing/2014/main" id="{DEE80A50-5E5A-44A5-9BAE-CF087380BF1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557338"/>
            <a:ext cx="2857500" cy="2143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14" descr="metastasis 2">
            <a:extLst>
              <a:ext uri="{FF2B5EF4-FFF2-40B4-BE49-F238E27FC236}">
                <a16:creationId xmlns:a16="http://schemas.microsoft.com/office/drawing/2014/main" id="{BFA75DFF-DD71-41C9-B38F-9E365C3205C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149725"/>
            <a:ext cx="2976562" cy="2173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11" descr="HCC">
            <a:extLst>
              <a:ext uri="{FF2B5EF4-FFF2-40B4-BE49-F238E27FC236}">
                <a16:creationId xmlns:a16="http://schemas.microsoft.com/office/drawing/2014/main" id="{36A36108-BC82-4CC7-AEA0-51AF3578D9C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4149725"/>
            <a:ext cx="2786063" cy="2173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5" name="Text Box 15">
            <a:extLst>
              <a:ext uri="{FF2B5EF4-FFF2-40B4-BE49-F238E27FC236}">
                <a16:creationId xmlns:a16="http://schemas.microsoft.com/office/drawing/2014/main" id="{4A608B67-4724-4715-A2C7-682438AB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196975"/>
            <a:ext cx="288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hemangiomas</a:t>
            </a:r>
          </a:p>
        </p:txBody>
      </p:sp>
      <p:sp>
        <p:nvSpPr>
          <p:cNvPr id="32776" name="Text Box 16">
            <a:extLst>
              <a:ext uri="{FF2B5EF4-FFF2-40B4-BE49-F238E27FC236}">
                <a16:creationId xmlns:a16="http://schemas.microsoft.com/office/drawing/2014/main" id="{584B3ADB-0C61-4DFB-9E4F-7B68938BA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268413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Liver abscess</a:t>
            </a:r>
          </a:p>
        </p:txBody>
      </p:sp>
      <p:sp>
        <p:nvSpPr>
          <p:cNvPr id="24585" name="Text Box 17">
            <a:extLst>
              <a:ext uri="{FF2B5EF4-FFF2-40B4-BE49-F238E27FC236}">
                <a16:creationId xmlns:a16="http://schemas.microsoft.com/office/drawing/2014/main" id="{C1AACE99-B1A5-47A0-B0E4-02023FE7A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860800"/>
            <a:ext cx="187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HCC</a:t>
            </a:r>
          </a:p>
        </p:txBody>
      </p:sp>
      <p:sp>
        <p:nvSpPr>
          <p:cNvPr id="32778" name="Text Box 18">
            <a:extLst>
              <a:ext uri="{FF2B5EF4-FFF2-40B4-BE49-F238E27FC236}">
                <a16:creationId xmlns:a16="http://schemas.microsoft.com/office/drawing/2014/main" id="{80D9884A-ABE6-4548-9073-88A95599A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860800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DB4908D6-B572-4ECE-8855-8AF53753C5B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Cont.</a:t>
            </a:r>
          </a:p>
        </p:txBody>
      </p:sp>
      <p:pic>
        <p:nvPicPr>
          <p:cNvPr id="33795" name="Picture 11">
            <a:extLst>
              <a:ext uri="{FF2B5EF4-FFF2-40B4-BE49-F238E27FC236}">
                <a16:creationId xmlns:a16="http://schemas.microsoft.com/office/drawing/2014/main" id="{36F23D61-5F58-40C1-A086-E09368844A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8" y="1766888"/>
            <a:ext cx="4316412" cy="3181350"/>
          </a:xfrm>
          <a:noFill/>
        </p:spPr>
      </p:pic>
      <p:pic>
        <p:nvPicPr>
          <p:cNvPr id="33796" name="Picture 7" descr="cyst">
            <a:extLst>
              <a:ext uri="{FF2B5EF4-FFF2-40B4-BE49-F238E27FC236}">
                <a16:creationId xmlns:a16="http://schemas.microsoft.com/office/drawing/2014/main" id="{DEFD253D-85C6-4B6F-A5AE-03E0B46A15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8850" y="1766888"/>
            <a:ext cx="4341813" cy="3257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7" name="Text Box 12">
            <a:extLst>
              <a:ext uri="{FF2B5EF4-FFF2-40B4-BE49-F238E27FC236}">
                <a16:creationId xmlns:a16="http://schemas.microsoft.com/office/drawing/2014/main" id="{1E785896-D311-4936-9855-C396A690A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941888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Hydatid cyst</a:t>
            </a:r>
          </a:p>
        </p:txBody>
      </p:sp>
      <p:cxnSp>
        <p:nvCxnSpPr>
          <p:cNvPr id="33798" name="Straight Arrow Connector 2">
            <a:extLst>
              <a:ext uri="{FF2B5EF4-FFF2-40B4-BE49-F238E27FC236}">
                <a16:creationId xmlns:a16="http://schemas.microsoft.com/office/drawing/2014/main" id="{4B6524EB-A3C0-4911-89AA-8CF830C6EBD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43663" y="2636838"/>
            <a:ext cx="431800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799" name="Straight Arrow Connector 9">
            <a:extLst>
              <a:ext uri="{FF2B5EF4-FFF2-40B4-BE49-F238E27FC236}">
                <a16:creationId xmlns:a16="http://schemas.microsoft.com/office/drawing/2014/main" id="{21FD4CDA-C973-4208-9DCF-15BD311826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636838"/>
            <a:ext cx="647700" cy="431800"/>
          </a:xfrm>
          <a:prstGeom prst="straightConnector1">
            <a:avLst/>
          </a:prstGeom>
          <a:noFill/>
          <a:ln w="9525" algn="ctr">
            <a:solidFill>
              <a:srgbClr val="FFC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0A624F4-2EFC-4FE8-8344-675C42E09392}"/>
              </a:ext>
            </a:extLst>
          </p:cNvPr>
          <p:cNvSpPr txBox="1"/>
          <p:nvPr/>
        </p:nvSpPr>
        <p:spPr>
          <a:xfrm>
            <a:off x="4716463" y="2420938"/>
            <a:ext cx="3311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NO CONTENT</a:t>
            </a:r>
            <a:r>
              <a:rPr lang="en-US" sz="1200" b="1" dirty="0">
                <a:latin typeface="+mn-lt"/>
                <a:cs typeface="Arial" charset="0"/>
              </a:rPr>
              <a:t>      SHARP THIN OUTLINES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6ABAA28-BFC9-4D1B-A587-70D40CBF1C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  <a:r>
              <a:rPr lang="en-US" altLang="en-US"/>
              <a:t>: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91D342D-C14B-4FF3-A96C-C712FFF63A8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538163" y="1771650"/>
            <a:ext cx="8067675" cy="4292600"/>
          </a:xfrm>
        </p:spPr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Introduction to US.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Indications of liver and gall bladder US.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Normal anatomy and radiological appearance.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Pathology of liver and gall bladder.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Common pathological cases.</a:t>
            </a:r>
          </a:p>
          <a:p>
            <a:pPr>
              <a:buFont typeface="Arial" panose="020B0604020202020204" pitchFamily="34" charset="0"/>
              <a:buChar char="►"/>
            </a:pP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4DAF76E-BBE3-4708-9C94-7B9707F0D65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Vascular abnormality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F2476952-81BD-40FF-BF50-921D42AD509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84048" indent="-384048" fontAlgn="auto">
              <a:buFont typeface="Wingdings" pitchFamily="2" charset="2"/>
              <a:buChar char="q"/>
              <a:defRPr/>
            </a:pP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Portal venous system:</a:t>
            </a:r>
          </a:p>
          <a:p>
            <a:pPr marL="384048" indent="-384048" fontAlgn="auto">
              <a:buFont typeface="Arial" charset="0"/>
              <a:buChar char="►"/>
              <a:defRPr/>
            </a:pPr>
            <a:r>
              <a:rPr lang="en-US" dirty="0"/>
              <a:t> thrombosis.</a:t>
            </a:r>
          </a:p>
          <a:p>
            <a:pPr marL="384048" indent="-384048" fontAlgn="auto">
              <a:buFont typeface="Arial" charset="0"/>
              <a:buChar char="►"/>
              <a:defRPr/>
            </a:pPr>
            <a:r>
              <a:rPr lang="en-US" dirty="0"/>
              <a:t>Portal hypertension.</a:t>
            </a:r>
          </a:p>
          <a:p>
            <a:pPr marL="384048" indent="-384048" fontAlgn="auto">
              <a:buFont typeface="Arial" charset="0"/>
              <a:buNone/>
              <a:defRPr/>
            </a:pPr>
            <a:endParaRPr lang="en-US" dirty="0"/>
          </a:p>
          <a:p>
            <a:pPr marL="384048" indent="-384048" fontAlgn="auto">
              <a:buFont typeface="Wingdings" pitchFamily="2" charset="2"/>
              <a:buChar char="q"/>
              <a:defRPr/>
            </a:pPr>
            <a:r>
              <a:rPr lang="en-US" b="1" u="sng" dirty="0">
                <a:solidFill>
                  <a:srgbClr val="92D050"/>
                </a:solidFill>
              </a:rPr>
              <a:t>Hepatic venous system:</a:t>
            </a:r>
          </a:p>
          <a:p>
            <a:pPr marL="384048" indent="-384048" fontAlgn="auto">
              <a:buFont typeface="Arial" charset="0"/>
              <a:buChar char="►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Thrombosis</a:t>
            </a:r>
          </a:p>
          <a:p>
            <a:pPr marL="384048" indent="-384048" fontAlgn="auto">
              <a:buFont typeface="Arial" charset="0"/>
              <a:buChar char="►"/>
              <a:defRPr/>
            </a:pPr>
            <a:r>
              <a:rPr lang="en-US" dirty="0"/>
              <a:t>(Budd Chiari syndrome).</a:t>
            </a:r>
          </a:p>
          <a:p>
            <a:pPr marL="384048" indent="-384048" fontAlgn="auto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27E71A8-D334-45AA-9902-B2AAC6BE3CF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79438" y="295275"/>
            <a:ext cx="8540750" cy="1143000"/>
          </a:xfrm>
        </p:spPr>
        <p:txBody>
          <a:bodyPr/>
          <a:lstStyle/>
          <a:p>
            <a:r>
              <a:rPr lang="en-US" altLang="en-US"/>
              <a:t>Cont.</a:t>
            </a:r>
          </a:p>
        </p:txBody>
      </p:sp>
      <p:pic>
        <p:nvPicPr>
          <p:cNvPr id="35843" name="Picture 14" descr="hvt">
            <a:extLst>
              <a:ext uri="{FF2B5EF4-FFF2-40B4-BE49-F238E27FC236}">
                <a16:creationId xmlns:a16="http://schemas.microsoft.com/office/drawing/2014/main" id="{56E916CF-F0E1-41BD-B051-65E58EB732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46213"/>
            <a:ext cx="3217862" cy="241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11" descr="portal thrombosis">
            <a:extLst>
              <a:ext uri="{FF2B5EF4-FFF2-40B4-BE49-F238E27FC236}">
                <a16:creationId xmlns:a16="http://schemas.microsoft.com/office/drawing/2014/main" id="{A0B39456-33E4-4741-974F-2432333212A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6538" y="1614488"/>
            <a:ext cx="2857500" cy="2143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17" descr="hvt2">
            <a:extLst>
              <a:ext uri="{FF2B5EF4-FFF2-40B4-BE49-F238E27FC236}">
                <a16:creationId xmlns:a16="http://schemas.microsoft.com/office/drawing/2014/main" id="{2F734DDD-AF69-43CB-8DD4-5CA94FE01F3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924300"/>
            <a:ext cx="3216275" cy="241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Text Box 13">
            <a:extLst>
              <a:ext uri="{FF2B5EF4-FFF2-40B4-BE49-F238E27FC236}">
                <a16:creationId xmlns:a16="http://schemas.microsoft.com/office/drawing/2014/main" id="{75ADEC2B-EB66-400B-BA9D-85A335A2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8" y="4292600"/>
            <a:ext cx="309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PV thrombosis</a:t>
            </a:r>
          </a:p>
        </p:txBody>
      </p:sp>
      <p:sp>
        <p:nvSpPr>
          <p:cNvPr id="35847" name="Text Box 18">
            <a:extLst>
              <a:ext uri="{FF2B5EF4-FFF2-40B4-BE49-F238E27FC236}">
                <a16:creationId xmlns:a16="http://schemas.microsoft.com/office/drawing/2014/main" id="{4A101EF0-9F97-47D6-8CFF-BCCAE4042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6405563"/>
            <a:ext cx="3455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  <a:cs typeface="Arial" panose="020B0604020202020204" pitchFamily="34" charset="0"/>
              </a:rPr>
              <a:t>Hepatic vein thrombosis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F2FF2CD-7175-4CFF-A081-72FB048BFC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61988" y="292100"/>
            <a:ext cx="8540750" cy="1143000"/>
          </a:xfrm>
        </p:spPr>
        <p:txBody>
          <a:bodyPr/>
          <a:lstStyle/>
          <a:p>
            <a:r>
              <a:rPr lang="en-US" altLang="en-US"/>
              <a:t>Biliary abnormality</a:t>
            </a:r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12A0FE2A-BBC7-4CFE-B915-FF21D2EA1996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79438" y="1511300"/>
            <a:ext cx="4630737" cy="4637088"/>
          </a:xfrm>
        </p:spPr>
        <p:txBody>
          <a:bodyPr rtlCol="0">
            <a:normAutofit lnSpcReduction="10000"/>
          </a:bodyPr>
          <a:lstStyle/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/>
              <a:t>Intra-hepatic biliary radicals.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/>
              <a:t>Less than 3mm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/>
              <a:t>Extra-hepatic </a:t>
            </a:r>
            <a:r>
              <a:rPr lang="en-US" dirty="0">
                <a:latin typeface="Arial"/>
              </a:rPr>
              <a:t>“</a:t>
            </a:r>
            <a:r>
              <a:rPr lang="en-US" dirty="0"/>
              <a:t>CBD</a:t>
            </a:r>
            <a:r>
              <a:rPr lang="en-US" dirty="0">
                <a:latin typeface="Arial"/>
              </a:rPr>
              <a:t>”</a:t>
            </a:r>
            <a:endParaRPr lang="en-US" dirty="0"/>
          </a:p>
          <a:p>
            <a:pPr marL="384048" indent="-384048" fontAlgn="auto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/>
              <a:t>Less than 8mm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/>
              <a:t>Causes of dilatation &amp; obstruction:</a:t>
            </a:r>
          </a:p>
          <a:p>
            <a:pPr marL="384048" indent="-384048" fontAlgn="auto">
              <a:lnSpc>
                <a:spcPct val="90000"/>
              </a:lnSpc>
              <a:buFontTx/>
              <a:buChar char="o"/>
              <a:defRPr/>
            </a:pPr>
            <a:r>
              <a:rPr lang="en-US" dirty="0"/>
              <a:t>Intra-luminal:</a:t>
            </a:r>
          </a:p>
          <a:p>
            <a:pPr marL="384048" indent="-384048" fontAlgn="auto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dirty="0"/>
              <a:t>   Stone &amp;  mass.</a:t>
            </a:r>
          </a:p>
          <a:p>
            <a:pPr marL="384048" indent="-384048" fontAlgn="auto">
              <a:lnSpc>
                <a:spcPct val="90000"/>
              </a:lnSpc>
              <a:buFontTx/>
              <a:buChar char="o"/>
              <a:defRPr/>
            </a:pPr>
            <a:r>
              <a:rPr lang="en-US" dirty="0"/>
              <a:t>Mural:</a:t>
            </a:r>
          </a:p>
          <a:p>
            <a:pPr marL="384048" indent="-384048" fontAlgn="auto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dirty="0"/>
              <a:t>   stricture (benign &amp; malignant)</a:t>
            </a:r>
          </a:p>
          <a:p>
            <a:pPr marL="384048" indent="-384048" fontAlgn="auto">
              <a:lnSpc>
                <a:spcPct val="90000"/>
              </a:lnSpc>
              <a:buFontTx/>
              <a:buChar char="o"/>
              <a:defRPr/>
            </a:pPr>
            <a:r>
              <a:rPr lang="en-US" dirty="0"/>
              <a:t>Extrinsic:</a:t>
            </a:r>
          </a:p>
          <a:p>
            <a:pPr marL="384048" indent="-384048" fontAlgn="auto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dirty="0"/>
              <a:t>  Compression mass &amp; Lymph node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endParaRPr lang="en-US" dirty="0"/>
          </a:p>
        </p:txBody>
      </p:sp>
      <p:pic>
        <p:nvPicPr>
          <p:cNvPr id="36868" name="Picture 7" descr="biliary dilatation">
            <a:extLst>
              <a:ext uri="{FF2B5EF4-FFF2-40B4-BE49-F238E27FC236}">
                <a16:creationId xmlns:a16="http://schemas.microsoft.com/office/drawing/2014/main" id="{EDEDC380-283C-4C7E-8D13-E5E54309C6F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435100"/>
            <a:ext cx="3097213" cy="23225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8" descr="cbd">
            <a:extLst>
              <a:ext uri="{FF2B5EF4-FFF2-40B4-BE49-F238E27FC236}">
                <a16:creationId xmlns:a16="http://schemas.microsoft.com/office/drawing/2014/main" id="{51DEC8FF-6EBB-4A90-A5DF-EBD3B8DE4DD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933825"/>
            <a:ext cx="2952750" cy="22145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5F67D6F-8496-411D-B2EB-1DED1664D9B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Pathology of gall bladder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D934549-29DE-43A3-B916-E3D0790462E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Intra-luminal pathology.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Mural pathology.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DA64872-EF5B-48C1-A69C-35477B77654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3250" y="381000"/>
            <a:ext cx="8540750" cy="1143000"/>
          </a:xfrm>
        </p:spPr>
        <p:txBody>
          <a:bodyPr/>
          <a:lstStyle/>
          <a:p>
            <a:r>
              <a:rPr lang="en-US" altLang="en-US"/>
              <a:t>Intra-luminal pathology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E1C14394-139D-4CB8-9862-CAF5E49E0F44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66750" y="1489075"/>
            <a:ext cx="4341813" cy="4498975"/>
          </a:xfrm>
        </p:spPr>
        <p:txBody>
          <a:bodyPr rtlCol="0">
            <a:normAutofit lnSpcReduction="10000"/>
          </a:bodyPr>
          <a:lstStyle/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dirty="0"/>
              <a:t>Gall stone: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/>
              <a:t>Acoustic shadowing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None/>
              <a:defRPr/>
            </a:pPr>
            <a:endParaRPr lang="en-US" sz="2800" dirty="0"/>
          </a:p>
          <a:p>
            <a:pPr marL="384048" indent="-384048" fontAlgn="auto">
              <a:lnSpc>
                <a:spcPct val="90000"/>
              </a:lnSpc>
              <a:buFont typeface="Arial" charset="0"/>
              <a:buNone/>
              <a:defRPr/>
            </a:pPr>
            <a:endParaRPr lang="en-US" sz="2800" dirty="0"/>
          </a:p>
          <a:p>
            <a:pPr marL="384048" indent="-384048" fontAlgn="auto">
              <a:lnSpc>
                <a:spcPct val="90000"/>
              </a:lnSpc>
              <a:buFont typeface="Arial" charset="0"/>
              <a:buNone/>
              <a:defRPr/>
            </a:pPr>
            <a:endParaRPr lang="en-US" sz="2800" dirty="0"/>
          </a:p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dirty="0"/>
              <a:t>Polyps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/>
              <a:t>No acoustic shadowing.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None/>
              <a:defRPr/>
            </a:pPr>
            <a:endParaRPr lang="en-US" sz="2800" dirty="0"/>
          </a:p>
          <a:p>
            <a:pPr marL="384048" indent="-384048" fontAlgn="auto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/>
              <a:t> </a:t>
            </a:r>
          </a:p>
        </p:txBody>
      </p:sp>
      <p:pic>
        <p:nvPicPr>
          <p:cNvPr id="38916" name="Picture 7" descr="us_7_gallstones">
            <a:extLst>
              <a:ext uri="{FF2B5EF4-FFF2-40B4-BE49-F238E27FC236}">
                <a16:creationId xmlns:a16="http://schemas.microsoft.com/office/drawing/2014/main" id="{4285BADC-6067-4579-ADAB-9C6D99C69A1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419225"/>
            <a:ext cx="3111500" cy="24685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8" descr="polyps">
            <a:extLst>
              <a:ext uri="{FF2B5EF4-FFF2-40B4-BE49-F238E27FC236}">
                <a16:creationId xmlns:a16="http://schemas.microsoft.com/office/drawing/2014/main" id="{5C84A44D-DDDF-49F7-8A2B-919A374831F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005263"/>
            <a:ext cx="3073400" cy="23050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8A2F505B-60EB-4258-A42C-0E628408D8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4213" y="423863"/>
            <a:ext cx="8540750" cy="1143000"/>
          </a:xfrm>
        </p:spPr>
        <p:txBody>
          <a:bodyPr/>
          <a:lstStyle/>
          <a:p>
            <a:r>
              <a:rPr lang="en-US" altLang="en-US"/>
              <a:t>Cont.</a:t>
            </a: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EA0924C4-18B8-4526-BFD0-6AF2FEE2FED4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2174875"/>
            <a:ext cx="4194175" cy="4498975"/>
          </a:xfrm>
        </p:spPr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Intraluminal: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  Mass lesion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  +- invasion</a:t>
            </a:r>
            <a:endParaRPr lang="ar-SA" altLang="en-US" sz="28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Gall bladder carcinoma.</a:t>
            </a:r>
          </a:p>
        </p:txBody>
      </p:sp>
      <p:pic>
        <p:nvPicPr>
          <p:cNvPr id="39940" name="Picture 7" descr="gall bladder mass">
            <a:extLst>
              <a:ext uri="{FF2B5EF4-FFF2-40B4-BE49-F238E27FC236}">
                <a16:creationId xmlns:a16="http://schemas.microsoft.com/office/drawing/2014/main" id="{E04CA865-9677-4A31-BF63-D964DACAB8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165350"/>
            <a:ext cx="4175125" cy="3132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6475E81-6504-4BF5-8B23-1DA7CB3E70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1663" y="336550"/>
            <a:ext cx="8540750" cy="1143000"/>
          </a:xfrm>
        </p:spPr>
        <p:txBody>
          <a:bodyPr/>
          <a:lstStyle/>
          <a:p>
            <a:r>
              <a:rPr lang="en-US" altLang="en-US"/>
              <a:t>Mural pathology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3E9670ED-AC81-4C7B-95EB-531246F3B2C4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98500" y="1479550"/>
            <a:ext cx="4194175" cy="4498975"/>
          </a:xfrm>
        </p:spPr>
        <p:txBody>
          <a:bodyPr rtlCol="0">
            <a:normAutofit fontScale="92500" lnSpcReduction="10000"/>
          </a:bodyPr>
          <a:lstStyle/>
          <a:p>
            <a:pPr marL="384048" indent="-384048" fontAlgn="auto">
              <a:buFont typeface="Wingdings" pitchFamily="2" charset="2"/>
              <a:buChar char="q"/>
              <a:defRPr/>
            </a:pPr>
            <a:r>
              <a:rPr lang="en-US" sz="2400" dirty="0"/>
              <a:t>Mural thickening:</a:t>
            </a:r>
          </a:p>
          <a:p>
            <a:pPr marL="384048" indent="-384048" fontAlgn="auto">
              <a:buFont typeface="Wingdings" pitchFamily="2" charset="2"/>
              <a:buChar char="Ø"/>
              <a:defRPr/>
            </a:pPr>
            <a:r>
              <a:rPr lang="en-US" sz="2400" dirty="0"/>
              <a:t>Primary:</a:t>
            </a:r>
          </a:p>
          <a:p>
            <a:pPr marL="384048" indent="-384048" fontAlgn="auto">
              <a:buFont typeface="Arial" charset="0"/>
              <a:buNone/>
              <a:defRPr/>
            </a:pPr>
            <a:r>
              <a:rPr lang="en-US" sz="2400" dirty="0"/>
              <a:t>Cholecystitis.</a:t>
            </a:r>
          </a:p>
          <a:p>
            <a:pPr marL="384048" indent="-384048" fontAlgn="auto">
              <a:buFont typeface="Arial" charset="0"/>
              <a:buNone/>
              <a:defRPr/>
            </a:pPr>
            <a:endParaRPr lang="en-US" sz="2400" dirty="0"/>
          </a:p>
          <a:p>
            <a:pPr marL="384048" indent="-384048" fontAlgn="auto">
              <a:buFont typeface="Wingdings" pitchFamily="2" charset="2"/>
              <a:buChar char="Ø"/>
              <a:defRPr/>
            </a:pPr>
            <a:r>
              <a:rPr lang="en-US" sz="2400" dirty="0"/>
              <a:t>Secondary:</a:t>
            </a:r>
          </a:p>
          <a:p>
            <a:pPr marL="384048" indent="-384048" fontAlgn="auto">
              <a:buFont typeface="Wingdings" pitchFamily="2" charset="2"/>
              <a:buChar char="ü"/>
              <a:defRPr/>
            </a:pPr>
            <a:r>
              <a:rPr lang="en-US" sz="2400" dirty="0"/>
              <a:t>Cardiac failure.</a:t>
            </a:r>
          </a:p>
          <a:p>
            <a:pPr marL="384048" indent="-384048" fontAlgn="auto">
              <a:buFont typeface="Wingdings" pitchFamily="2" charset="2"/>
              <a:buChar char="ü"/>
              <a:defRPr/>
            </a:pPr>
            <a:r>
              <a:rPr lang="en-US" sz="2400" dirty="0"/>
              <a:t>Cirrhosis.</a:t>
            </a:r>
          </a:p>
          <a:p>
            <a:pPr marL="384048" indent="-384048" fontAlgn="auto">
              <a:buFont typeface="Wingdings" pitchFamily="2" charset="2"/>
              <a:buChar char="ü"/>
              <a:defRPr/>
            </a:pPr>
            <a:r>
              <a:rPr lang="en-US" sz="2400" dirty="0"/>
              <a:t>ascites</a:t>
            </a:r>
          </a:p>
          <a:p>
            <a:pPr marL="384048" indent="-384048" fontAlgn="auto">
              <a:buFont typeface="Wingdings" pitchFamily="2" charset="2"/>
              <a:buChar char="ü"/>
              <a:defRPr/>
            </a:pPr>
            <a:r>
              <a:rPr lang="en-US" sz="2400" dirty="0"/>
              <a:t>Hypoalbuminaemia</a:t>
            </a:r>
          </a:p>
          <a:p>
            <a:pPr marL="384048" indent="-384048" fontAlgn="auto">
              <a:buFont typeface="Wingdings" pitchFamily="2" charset="2"/>
              <a:buChar char="ü"/>
              <a:defRPr/>
            </a:pPr>
            <a:r>
              <a:rPr lang="en-US" sz="2400" dirty="0"/>
              <a:t>Renal failure.</a:t>
            </a:r>
          </a:p>
        </p:txBody>
      </p:sp>
      <p:pic>
        <p:nvPicPr>
          <p:cNvPr id="40964" name="Picture 7" descr="chelocystitis">
            <a:extLst>
              <a:ext uri="{FF2B5EF4-FFF2-40B4-BE49-F238E27FC236}">
                <a16:creationId xmlns:a16="http://schemas.microsoft.com/office/drawing/2014/main" id="{327D9277-12AC-4918-BA97-07479C53B5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841500"/>
            <a:ext cx="4537075" cy="3402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9DB215A-F285-46C0-A9E0-A6C141E261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350" y="2492375"/>
            <a:ext cx="6270625" cy="20986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Common pathological cases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F83A0C3-DFD6-4A0A-A81C-9E5AE14657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one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C3E8858-4667-435C-8AA2-8CC4EF02967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Middle age women presented to ED with fever, RUQ pain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On exam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She looks ill, febrile and on pain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Abdomen: RUQ tenderness 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 Lab high LFTs &amp; WBC.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702A55CE-AB46-47D4-A0B5-927C101B98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Cont.</a:t>
            </a:r>
          </a:p>
        </p:txBody>
      </p:sp>
      <p:pic>
        <p:nvPicPr>
          <p:cNvPr id="44035" name="Picture 11" descr="chelocystitis2">
            <a:extLst>
              <a:ext uri="{FF2B5EF4-FFF2-40B4-BE49-F238E27FC236}">
                <a16:creationId xmlns:a16="http://schemas.microsoft.com/office/drawing/2014/main" id="{F66B1785-F08B-4243-BF4B-2977164E746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33488"/>
            <a:ext cx="3887787" cy="2917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10" descr="chelocystitis &amp; stone">
            <a:extLst>
              <a:ext uri="{FF2B5EF4-FFF2-40B4-BE49-F238E27FC236}">
                <a16:creationId xmlns:a16="http://schemas.microsoft.com/office/drawing/2014/main" id="{B7AA6DD0-3DA2-42B0-82A7-1557FEC38A5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238250"/>
            <a:ext cx="3784600" cy="2838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3" name="Rectangle 5">
            <a:extLst>
              <a:ext uri="{FF2B5EF4-FFF2-40B4-BE49-F238E27FC236}">
                <a16:creationId xmlns:a16="http://schemas.microsoft.com/office/drawing/2014/main" id="{66136A3E-7E4F-4365-A890-F91BB8C98269}"/>
              </a:ext>
            </a:extLst>
          </p:cNvPr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949325" y="4365625"/>
            <a:ext cx="8540750" cy="2173288"/>
          </a:xfrm>
        </p:spPr>
        <p:txBody>
          <a:bodyPr rtlCol="0">
            <a:normAutofit fontScale="92500" lnSpcReduction="20000"/>
          </a:bodyPr>
          <a:lstStyle/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/>
              <a:t>Thickening of GB wall &gt;3mm.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/>
              <a:t>Distended GB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/>
              <a:t>Pericholecystic fluid.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/>
              <a:t>Hyperemia.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/>
              <a:t>Gall stone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/>
              <a:t>Acute </a:t>
            </a:r>
            <a:r>
              <a:rPr lang="en-US" dirty="0" err="1"/>
              <a:t>calcular</a:t>
            </a:r>
            <a:r>
              <a:rPr lang="en-US" dirty="0"/>
              <a:t> cholecystitis.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C0BC1EA0-B96C-4CA2-B5FB-76FFC95A00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36688" y="1789113"/>
            <a:ext cx="6270625" cy="20970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Introduction to US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7D2D392-3839-4862-B65D-DE793ADB46F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two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028D7A8-EB54-4E8E-AB43-E0584C1B4EF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/>
              <a:t>Middle age women presented to surgical out patient clinic with 2 years history of recurrent RUQ pain mild to moderate in severity radiated to the right shoulder aggravated by fatty meal.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/>
              <a:t>On exam: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 obese lady well not distressed, febrile or jaundiced.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en-US" altLang="en-US"/>
              <a:t>Lab LFTs normal.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>
            <a:extLst>
              <a:ext uri="{FF2B5EF4-FFF2-40B4-BE49-F238E27FC236}">
                <a16:creationId xmlns:a16="http://schemas.microsoft.com/office/drawing/2014/main" id="{715F89CD-2EC8-4475-A39D-74BB092378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17538" y="304800"/>
            <a:ext cx="8540750" cy="1143000"/>
          </a:xfrm>
        </p:spPr>
        <p:txBody>
          <a:bodyPr/>
          <a:lstStyle/>
          <a:p>
            <a:r>
              <a:rPr lang="en-US" altLang="en-US"/>
              <a:t>Cont.</a:t>
            </a:r>
          </a:p>
        </p:txBody>
      </p:sp>
      <p:pic>
        <p:nvPicPr>
          <p:cNvPr id="46083" name="Picture 8" descr="us_7_gallstones">
            <a:extLst>
              <a:ext uri="{FF2B5EF4-FFF2-40B4-BE49-F238E27FC236}">
                <a16:creationId xmlns:a16="http://schemas.microsoft.com/office/drawing/2014/main" id="{A03046D9-8D4B-4AF0-967D-8952D5D342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915988"/>
            <a:ext cx="3816350" cy="30273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Rectangle 10">
            <a:extLst>
              <a:ext uri="{FF2B5EF4-FFF2-40B4-BE49-F238E27FC236}">
                <a16:creationId xmlns:a16="http://schemas.microsoft.com/office/drawing/2014/main" id="{883DD9AA-ADCC-4DAD-8467-A41466B22C14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Multiple oval shaped echogenic structures seen within GB causing acoustic shadowing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GB stones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7786AC4-419E-4E76-B3AB-368F73FEAE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three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76EB93F-7009-4AA9-A09A-042F281FC8FC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Middle age man presented to ER with severe RUQ pain and yellowish discoloration of skin and sclera.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On exam: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he looks ill, jaundiced and on pain but not febrile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Lab high LFTs.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219FD994-B04E-45D0-9AF4-30225011A2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74688" y="320675"/>
            <a:ext cx="8540750" cy="1143000"/>
          </a:xfrm>
        </p:spPr>
        <p:txBody>
          <a:bodyPr/>
          <a:lstStyle/>
          <a:p>
            <a:r>
              <a:rPr lang="en-US" altLang="en-US"/>
              <a:t>Cont.</a:t>
            </a:r>
          </a:p>
        </p:txBody>
      </p:sp>
      <p:pic>
        <p:nvPicPr>
          <p:cNvPr id="48131" name="Picture 19" descr="cbd stone">
            <a:extLst>
              <a:ext uri="{FF2B5EF4-FFF2-40B4-BE49-F238E27FC236}">
                <a16:creationId xmlns:a16="http://schemas.microsoft.com/office/drawing/2014/main" id="{70AB2DE7-6B44-489C-A493-0F811BE01CA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320800"/>
            <a:ext cx="3095625" cy="2555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2" name="Picture 21" descr="biliary dilatation">
            <a:extLst>
              <a:ext uri="{FF2B5EF4-FFF2-40B4-BE49-F238E27FC236}">
                <a16:creationId xmlns:a16="http://schemas.microsoft.com/office/drawing/2014/main" id="{6BED5191-349B-40C1-8E78-F91B9F16022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287463"/>
            <a:ext cx="3384550" cy="25384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3" name="Rectangle 13">
            <a:extLst>
              <a:ext uri="{FF2B5EF4-FFF2-40B4-BE49-F238E27FC236}">
                <a16:creationId xmlns:a16="http://schemas.microsoft.com/office/drawing/2014/main" id="{64D3E33F-E5FB-4ACB-A45A-BA6B46C19F0D}"/>
              </a:ext>
            </a:extLst>
          </p:cNvPr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674688" y="4221163"/>
            <a:ext cx="8540750" cy="2173287"/>
          </a:xfrm>
        </p:spPr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Dilated intra-hepatic and extra-hepatic biliary system</a:t>
            </a:r>
            <a:endParaRPr lang="ar-SA" altLang="en-US" sz="2800"/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Echogenic structure seen within CBD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CBD stone causing biliary obstruction.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BCD0609-7936-480C-B8DC-8021904AB2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four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D13769A-6827-42E9-A551-0132D459394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Old man recently discovered to have colonic cancer presented to primary health care clinic with vague upper abdominal pain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On exam: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 he was thin, ill not febrile or jaundiced.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Mild abdominal tenderness enlarged liver with irregular outline.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Lab mildly elevated LFTs.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>
            <a:extLst>
              <a:ext uri="{FF2B5EF4-FFF2-40B4-BE49-F238E27FC236}">
                <a16:creationId xmlns:a16="http://schemas.microsoft.com/office/drawing/2014/main" id="{F9E5AA18-C2E6-4032-9942-6F7948D667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28650" y="333375"/>
            <a:ext cx="8540750" cy="1143000"/>
          </a:xfrm>
        </p:spPr>
        <p:txBody>
          <a:bodyPr/>
          <a:lstStyle/>
          <a:p>
            <a:r>
              <a:rPr lang="en-US" altLang="en-US"/>
              <a:t>Cont.</a:t>
            </a:r>
          </a:p>
        </p:txBody>
      </p:sp>
      <p:pic>
        <p:nvPicPr>
          <p:cNvPr id="50179" name="Picture 11" descr="metastasis 2">
            <a:extLst>
              <a:ext uri="{FF2B5EF4-FFF2-40B4-BE49-F238E27FC236}">
                <a16:creationId xmlns:a16="http://schemas.microsoft.com/office/drawing/2014/main" id="{04E4B232-0108-436F-AE4D-EBE045C609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057275"/>
            <a:ext cx="3719513" cy="2716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0" name="Rectangle 9">
            <a:extLst>
              <a:ext uri="{FF2B5EF4-FFF2-40B4-BE49-F238E27FC236}">
                <a16:creationId xmlns:a16="http://schemas.microsoft.com/office/drawing/2014/main" id="{4553112C-F416-46A9-A798-418DAA5E1C28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27088" y="3933825"/>
            <a:ext cx="8540750" cy="2173288"/>
          </a:xfrm>
        </p:spPr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Multiple hypoechoic focal hepatic lesions</a:t>
            </a:r>
          </a:p>
          <a:p>
            <a:pPr>
              <a:buFont typeface="Arial" panose="020B0604020202020204" pitchFamily="34" charset="0"/>
              <a:buChar char="►"/>
            </a:pPr>
            <a:endParaRPr lang="en-US" altLang="en-US" sz="2800"/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Metastatic liver lesions.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41BAFF1-C4B5-4C96-9A71-2EB7D995C27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five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C7965AD-7C1F-4E20-8E84-189CB207CADE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/>
              <a:t>Middle age man known case of HCV+ for 10 years presented to GI out patient clinic with history of weight loss, indigestion and mild abdominal pain. No fever.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/>
              <a:t>On exam: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/>
              <a:t>he was ill, slim ,mildly jaundice not febrile.</a:t>
            </a:r>
          </a:p>
          <a:p>
            <a:pPr marL="384048" indent="-384048" fontAlgn="auto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/>
              <a:t>Abdomen: bulging flanks, dilated tortuous vessels around umbilicus. Mild diffuse abdominal tenderness.</a:t>
            </a:r>
            <a:endParaRPr lang="ar-SA" sz="2800"/>
          </a:p>
          <a:p>
            <a:pPr marL="384048" indent="-384048" fontAlgn="auto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/>
              <a:t>Lab high LFTs.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id="{F2EAFF9C-3A46-4529-8E22-32769F4EEFF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14350" y="263525"/>
            <a:ext cx="8540750" cy="1143000"/>
          </a:xfrm>
        </p:spPr>
        <p:txBody>
          <a:bodyPr/>
          <a:lstStyle/>
          <a:p>
            <a:r>
              <a:rPr lang="en-US" altLang="en-US"/>
              <a:t>Cont.</a:t>
            </a:r>
          </a:p>
        </p:txBody>
      </p:sp>
      <p:pic>
        <p:nvPicPr>
          <p:cNvPr id="52227" name="Picture 9" descr="HCC">
            <a:extLst>
              <a:ext uri="{FF2B5EF4-FFF2-40B4-BE49-F238E27FC236}">
                <a16:creationId xmlns:a16="http://schemas.microsoft.com/office/drawing/2014/main" id="{4C78397C-E653-470F-BCD2-3D2BB564DF3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06525"/>
            <a:ext cx="3035300" cy="2366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8" descr="cirrhosis">
            <a:extLst>
              <a:ext uri="{FF2B5EF4-FFF2-40B4-BE49-F238E27FC236}">
                <a16:creationId xmlns:a16="http://schemas.microsoft.com/office/drawing/2014/main" id="{322038BE-4AED-49BE-96F4-D6486A4CEF3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271588"/>
            <a:ext cx="3314700" cy="2486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9" name="Rectangle 5">
            <a:extLst>
              <a:ext uri="{FF2B5EF4-FFF2-40B4-BE49-F238E27FC236}">
                <a16:creationId xmlns:a16="http://schemas.microsoft.com/office/drawing/2014/main" id="{567E22EE-43E9-41FF-BB2D-B4E0024414B1}"/>
              </a:ext>
            </a:extLst>
          </p:cNvPr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755650" y="4149725"/>
            <a:ext cx="8540750" cy="2173288"/>
          </a:xfrm>
        </p:spPr>
        <p:txBody>
          <a:bodyPr rtlCol="0">
            <a:normAutofit fontScale="92500" lnSpcReduction="20000"/>
          </a:bodyPr>
          <a:lstStyle/>
          <a:p>
            <a:pPr marL="384048" indent="-384048" fontAlgn="auto">
              <a:buFont typeface="Arial" charset="0"/>
              <a:buChar char="►"/>
              <a:defRPr/>
            </a:pPr>
            <a:r>
              <a:rPr lang="en-US" sz="2800" dirty="0"/>
              <a:t>Shrunken liver with irregular outline.</a:t>
            </a:r>
          </a:p>
          <a:p>
            <a:pPr marL="384048" indent="-384048" fontAlgn="auto">
              <a:buFont typeface="Arial" charset="0"/>
              <a:buChar char="►"/>
              <a:defRPr/>
            </a:pPr>
            <a:r>
              <a:rPr lang="en-US" sz="2800" dirty="0"/>
              <a:t>Heterogeneous appearance.</a:t>
            </a:r>
          </a:p>
          <a:p>
            <a:pPr marL="384048" indent="-384048" fontAlgn="auto">
              <a:buFont typeface="Arial" charset="0"/>
              <a:buChar char="►"/>
              <a:defRPr/>
            </a:pPr>
            <a:r>
              <a:rPr lang="en-US" sz="2800" dirty="0"/>
              <a:t>Focal hypoechoic lesion.</a:t>
            </a:r>
          </a:p>
          <a:p>
            <a:pPr marL="384048" indent="-384048" fontAlgn="auto">
              <a:buFont typeface="Arial" charset="0"/>
              <a:buChar char="►"/>
              <a:defRPr/>
            </a:pPr>
            <a:endParaRPr lang="en-US" sz="2800" dirty="0"/>
          </a:p>
          <a:p>
            <a:pPr marL="384048" indent="-384048" fontAlgn="auto">
              <a:buFont typeface="Arial" charset="0"/>
              <a:buChar char="►"/>
              <a:defRPr/>
            </a:pPr>
            <a:r>
              <a:rPr lang="en-US" sz="2800" dirty="0"/>
              <a:t>Cirrhotic liver with HCC.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94C93A8-1A50-4938-B450-CE234AA6463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six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16423B4-79AC-41AD-8710-4401DA2CAAA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Young man known IV drug addict presented to ER with high fever, chills, upper abdominal pain and vomiting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On exam: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He looks very ill, febrile and on pain.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Abdomen: RUQ tenderness.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Lab high LFTs &amp; WBC.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>
            <a:extLst>
              <a:ext uri="{FF2B5EF4-FFF2-40B4-BE49-F238E27FC236}">
                <a16:creationId xmlns:a16="http://schemas.microsoft.com/office/drawing/2014/main" id="{52DDEE81-1C05-47BD-AC06-6FF3639DAD2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31825" y="309563"/>
            <a:ext cx="8540750" cy="1143000"/>
          </a:xfrm>
        </p:spPr>
        <p:txBody>
          <a:bodyPr/>
          <a:lstStyle/>
          <a:p>
            <a:r>
              <a:rPr lang="en-US" altLang="en-US"/>
              <a:t>Cont.</a:t>
            </a:r>
          </a:p>
        </p:txBody>
      </p:sp>
      <p:pic>
        <p:nvPicPr>
          <p:cNvPr id="54275" name="Picture 11" descr="liver abscess">
            <a:extLst>
              <a:ext uri="{FF2B5EF4-FFF2-40B4-BE49-F238E27FC236}">
                <a16:creationId xmlns:a16="http://schemas.microsoft.com/office/drawing/2014/main" id="{93685333-A039-48DE-BC3D-AC4B4E0E7D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065213"/>
            <a:ext cx="3673475" cy="275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6" name="Rectangle 9">
            <a:extLst>
              <a:ext uri="{FF2B5EF4-FFF2-40B4-BE49-F238E27FC236}">
                <a16:creationId xmlns:a16="http://schemas.microsoft.com/office/drawing/2014/main" id="{8A57E48F-5B06-49DD-95E4-F46CE3A554C7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03250" y="4005263"/>
            <a:ext cx="8540750" cy="2173287"/>
          </a:xfrm>
        </p:spPr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Focal hypoechoic liver lesion with ill defined outline.</a:t>
            </a:r>
          </a:p>
          <a:p>
            <a:pPr>
              <a:buFont typeface="Arial" panose="020B0604020202020204" pitchFamily="34" charset="0"/>
              <a:buChar char="►"/>
            </a:pPr>
            <a:endParaRPr lang="en-US" altLang="en-US" sz="2800"/>
          </a:p>
          <a:p>
            <a:pPr>
              <a:buFont typeface="Arial" panose="020B0604020202020204" pitchFamily="34" charset="0"/>
              <a:buChar char="►"/>
            </a:pPr>
            <a:endParaRPr lang="en-US" altLang="en-US" sz="2800"/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 sz="2800"/>
              <a:t>Liver abscess.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076172F-0271-4799-93DC-A27F5E473C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Definition: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A73CB7C-904D-4409-B72A-58BDA8F29BC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84048" indent="-384048" algn="just" fontAlgn="auto">
              <a:buFont typeface="Arial" charset="0"/>
              <a:buChar char="►"/>
              <a:defRPr/>
            </a:pPr>
            <a:r>
              <a:rPr lang="en-US" dirty="0"/>
              <a:t>a diagnostic technique in which ULTRA=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high-frequency sound waves </a:t>
            </a:r>
            <a:r>
              <a:rPr lang="en-US" dirty="0"/>
              <a:t>penetrate the body, bounce around, and produce multiple echoes; these echo patterns can be viewed as an image on a computer screen.</a:t>
            </a:r>
            <a:endParaRPr lang="ar-SA" dirty="0"/>
          </a:p>
          <a:p>
            <a:pPr marL="384048" indent="-384048" algn="just" fontAlgn="auto">
              <a:buFont typeface="Arial" charset="0"/>
              <a:buChar char="►"/>
              <a:defRPr/>
            </a:pPr>
            <a:endParaRPr lang="en-US" dirty="0"/>
          </a:p>
          <a:p>
            <a:pPr marL="384048" indent="-384048" algn="just" fontAlgn="auto">
              <a:buFont typeface="Arial" charset="0"/>
              <a:buChar char="►"/>
              <a:defRPr/>
            </a:pPr>
            <a:r>
              <a:rPr lang="en-US" dirty="0"/>
              <a:t>Frequency ranges used in medical Ultrasound imaging are 2 - 20 MHz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rad%20skull">
            <a:extLst>
              <a:ext uri="{FF2B5EF4-FFF2-40B4-BE49-F238E27FC236}">
                <a16:creationId xmlns:a16="http://schemas.microsoft.com/office/drawing/2014/main" id="{BA708271-7929-4EE7-B069-8E0AADFD8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WordArt 6">
            <a:extLst>
              <a:ext uri="{FF2B5EF4-FFF2-40B4-BE49-F238E27FC236}">
                <a16:creationId xmlns:a16="http://schemas.microsoft.com/office/drawing/2014/main" id="{5B233C98-747D-4911-A7E3-015E79FBC3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03913" y="620713"/>
            <a:ext cx="3240087" cy="11604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5244E52-25CE-4C36-9938-0589594B5C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4838" y="357188"/>
            <a:ext cx="7916862" cy="911225"/>
          </a:xfrm>
        </p:spPr>
        <p:txBody>
          <a:bodyPr/>
          <a:lstStyle/>
          <a:p>
            <a:r>
              <a:rPr lang="en-US" altLang="en-US"/>
              <a:t>US machine</a:t>
            </a:r>
          </a:p>
        </p:txBody>
      </p:sp>
      <p:pic>
        <p:nvPicPr>
          <p:cNvPr id="19459" name="Picture 7" descr="media ge">
            <a:extLst>
              <a:ext uri="{FF2B5EF4-FFF2-40B4-BE49-F238E27FC236}">
                <a16:creationId xmlns:a16="http://schemas.microsoft.com/office/drawing/2014/main" id="{D9977B5E-1EDD-46C4-BB2C-EC6F522B79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4638" y="2286000"/>
            <a:ext cx="2303462" cy="3581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9" descr="mindray_m5_transducers">
            <a:extLst>
              <a:ext uri="{FF2B5EF4-FFF2-40B4-BE49-F238E27FC236}">
                <a16:creationId xmlns:a16="http://schemas.microsoft.com/office/drawing/2014/main" id="{E9F11D27-9158-4136-9F6A-686BA11638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28775"/>
            <a:ext cx="4186238" cy="44688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11">
            <a:extLst>
              <a:ext uri="{FF2B5EF4-FFF2-40B4-BE49-F238E27FC236}">
                <a16:creationId xmlns:a16="http://schemas.microsoft.com/office/drawing/2014/main" id="{CA8805ED-EB2B-4C78-BA5D-BBC0CB148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72440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PROBES</a:t>
            </a:r>
          </a:p>
        </p:txBody>
      </p:sp>
      <p:sp>
        <p:nvSpPr>
          <p:cNvPr id="19462" name="Text Box 12">
            <a:extLst>
              <a:ext uri="{FF2B5EF4-FFF2-40B4-BE49-F238E27FC236}">
                <a16:creationId xmlns:a16="http://schemas.microsoft.com/office/drawing/2014/main" id="{87525D99-664D-441C-A765-B3CBBC520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949950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MACHINE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C30DB1F0-21D9-458F-833D-C80F76EDE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429000"/>
            <a:ext cx="1009650" cy="215900"/>
          </a:xfrm>
          <a:prstGeom prst="leftArrow">
            <a:avLst>
              <a:gd name="adj1" fmla="val 50000"/>
              <a:gd name="adj2" fmla="val 500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7A8E2E9D-25B0-4E7E-A05C-B105F6143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24400"/>
            <a:ext cx="13684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>
            <a:extLst>
              <a:ext uri="{FF2B5EF4-FFF2-40B4-BE49-F238E27FC236}">
                <a16:creationId xmlns:a16="http://schemas.microsoft.com/office/drawing/2014/main" id="{BAC6C77A-9A1F-408C-A65F-6A6BEF0A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3455988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3">
            <a:extLst>
              <a:ext uri="{FF2B5EF4-FFF2-40B4-BE49-F238E27FC236}">
                <a16:creationId xmlns:a16="http://schemas.microsoft.com/office/drawing/2014/main" id="{784ECE0E-68C5-4A64-941D-2FF0E59F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92150"/>
            <a:ext cx="3455988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4">
            <a:extLst>
              <a:ext uri="{FF2B5EF4-FFF2-40B4-BE49-F238E27FC236}">
                <a16:creationId xmlns:a16="http://schemas.microsoft.com/office/drawing/2014/main" id="{8975C14F-DAD0-4928-BCCF-6C028C72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05263"/>
            <a:ext cx="32893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15">
            <a:extLst>
              <a:ext uri="{FF2B5EF4-FFF2-40B4-BE49-F238E27FC236}">
                <a16:creationId xmlns:a16="http://schemas.microsoft.com/office/drawing/2014/main" id="{103D3B57-1A04-4869-978A-F358AC33C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3240087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Text Box 16">
            <a:extLst>
              <a:ext uri="{FF2B5EF4-FFF2-40B4-BE49-F238E27FC236}">
                <a16:creationId xmlns:a16="http://schemas.microsoft.com/office/drawing/2014/main" id="{88385274-5D6E-45AE-B6ED-4453E02C0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60350"/>
            <a:ext cx="3097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M- MODE.</a:t>
            </a:r>
          </a:p>
        </p:txBody>
      </p:sp>
      <p:sp>
        <p:nvSpPr>
          <p:cNvPr id="20487" name="Text Box 17">
            <a:extLst>
              <a:ext uri="{FF2B5EF4-FFF2-40B4-BE49-F238E27FC236}">
                <a16:creationId xmlns:a16="http://schemas.microsoft.com/office/drawing/2014/main" id="{ABA4B859-E800-4444-B196-183786B63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287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B- MODE.</a:t>
            </a:r>
          </a:p>
        </p:txBody>
      </p:sp>
      <p:sp>
        <p:nvSpPr>
          <p:cNvPr id="20488" name="Text Box 18">
            <a:extLst>
              <a:ext uri="{FF2B5EF4-FFF2-40B4-BE49-F238E27FC236}">
                <a16:creationId xmlns:a16="http://schemas.microsoft.com/office/drawing/2014/main" id="{0445F63C-3D43-4FE7-9CFF-B9B58007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429000"/>
            <a:ext cx="3455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COLOR DOPPLER</a:t>
            </a:r>
          </a:p>
        </p:txBody>
      </p:sp>
      <p:sp>
        <p:nvSpPr>
          <p:cNvPr id="20489" name="Text Box 19">
            <a:extLst>
              <a:ext uri="{FF2B5EF4-FFF2-40B4-BE49-F238E27FC236}">
                <a16:creationId xmlns:a16="http://schemas.microsoft.com/office/drawing/2014/main" id="{BC19B765-943B-4A07-A9F6-757B7DD7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573463"/>
            <a:ext cx="324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DUPLEX </a:t>
            </a:r>
          </a:p>
        </p:txBody>
      </p:sp>
      <p:pic>
        <p:nvPicPr>
          <p:cNvPr id="10250" name="Picture 10">
            <a:extLst>
              <a:ext uri="{FF2B5EF4-FFF2-40B4-BE49-F238E27FC236}">
                <a16:creationId xmlns:a16="http://schemas.microsoft.com/office/drawing/2014/main" id="{D7172F9F-130D-40B6-94B7-F502C947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47413">
            <a:off x="1023144" y="4329907"/>
            <a:ext cx="10239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id="{1B347A61-0EEE-4658-8345-BAFD8A5E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92892">
            <a:off x="1606550" y="4314825"/>
            <a:ext cx="1176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4D467E5-BAD2-4F79-80AC-DAB5994B11D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Advantages of US 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F18D339-ED4E-4ADE-A0F0-CB9A3C06D35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 b="1"/>
              <a:t>noninvasive 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inexpensive.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Easy and available.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Safe and </a:t>
            </a:r>
            <a:r>
              <a:rPr lang="en-US" altLang="en-US" b="1"/>
              <a:t>non-ionizing.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6468A9C-76A5-4EC6-B2E6-52A65E316A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Disadvantages of US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5093A06-714E-4511-8F81-FCF40C99B07B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Inability to penetrate gas or bone.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Operator dependant.</a:t>
            </a:r>
            <a:endParaRPr lang="ar-SA" altLang="en-US"/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Less sensitive in some situations.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B9D7DB7-B8C5-4445-9B5B-A39AA2AA72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1143000"/>
          </a:xfrm>
        </p:spPr>
        <p:txBody>
          <a:bodyPr/>
          <a:lstStyle/>
          <a:p>
            <a:r>
              <a:rPr lang="en-US" altLang="en-US" sz="4000" b="1"/>
              <a:t> Indications of liver and gall bladder US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B00B068-2178-4EE6-8D09-4C64E1955980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84213" y="1652588"/>
            <a:ext cx="8540750" cy="4498975"/>
          </a:xfrm>
        </p:spPr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Right upper quadrant pain.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Jaundice.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High liver function test.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Fever work up.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en-US" altLang="en-US"/>
              <a:t>Screening for metastasis.</a:t>
            </a:r>
          </a:p>
          <a:p>
            <a:pPr>
              <a:buFont typeface="Arial" panose="020B0604020202020204" pitchFamily="34" charset="0"/>
              <a:buChar char="►"/>
            </a:pP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0</TotalTime>
  <Words>893</Words>
  <Application>Microsoft Office PowerPoint</Application>
  <PresentationFormat>On-screen Show (4:3)</PresentationFormat>
  <Paragraphs>211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Franklin Gothic Book</vt:lpstr>
      <vt:lpstr>Arial</vt:lpstr>
      <vt:lpstr>Times New Roman</vt:lpstr>
      <vt:lpstr>Tahoma</vt:lpstr>
      <vt:lpstr>Wingdings</vt:lpstr>
      <vt:lpstr>Crop</vt:lpstr>
      <vt:lpstr>Ultrasound of Liver and Gall Stone  (Lecture 2)</vt:lpstr>
      <vt:lpstr>Objectives:</vt:lpstr>
      <vt:lpstr>Introduction to US  </vt:lpstr>
      <vt:lpstr>Definition:</vt:lpstr>
      <vt:lpstr>US machine</vt:lpstr>
      <vt:lpstr>PowerPoint Presentation</vt:lpstr>
      <vt:lpstr>Advantages of US  </vt:lpstr>
      <vt:lpstr>Disadvantages of US</vt:lpstr>
      <vt:lpstr> Indications of liver and gall bladder US</vt:lpstr>
      <vt:lpstr>Normal anatomy and radiological appearance</vt:lpstr>
      <vt:lpstr>Cont.</vt:lpstr>
      <vt:lpstr>Pathology of the liver:</vt:lpstr>
      <vt:lpstr>Size abnormality</vt:lpstr>
      <vt:lpstr>Cont.</vt:lpstr>
      <vt:lpstr>Diffuse abnormality</vt:lpstr>
      <vt:lpstr>Cont.</vt:lpstr>
      <vt:lpstr>Focal liver lesions</vt:lpstr>
      <vt:lpstr>Cont.</vt:lpstr>
      <vt:lpstr>Cont.</vt:lpstr>
      <vt:lpstr>Vascular abnormality</vt:lpstr>
      <vt:lpstr>Cont.</vt:lpstr>
      <vt:lpstr>Biliary abnormality</vt:lpstr>
      <vt:lpstr>Pathology of gall bladder</vt:lpstr>
      <vt:lpstr>Intra-luminal pathology</vt:lpstr>
      <vt:lpstr>Cont.</vt:lpstr>
      <vt:lpstr>Mural pathology</vt:lpstr>
      <vt:lpstr>Common pathological cases</vt:lpstr>
      <vt:lpstr>Case one</vt:lpstr>
      <vt:lpstr>Cont.</vt:lpstr>
      <vt:lpstr>Case two</vt:lpstr>
      <vt:lpstr>Cont.</vt:lpstr>
      <vt:lpstr>Case three</vt:lpstr>
      <vt:lpstr>Cont.</vt:lpstr>
      <vt:lpstr>Case four</vt:lpstr>
      <vt:lpstr>Cont.</vt:lpstr>
      <vt:lpstr>Case five</vt:lpstr>
      <vt:lpstr>Cont.</vt:lpstr>
      <vt:lpstr>Case six</vt:lpstr>
      <vt:lpstr>Cont.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15</cp:revision>
  <cp:lastPrinted>1601-01-01T00:00:00Z</cp:lastPrinted>
  <dcterms:created xsi:type="dcterms:W3CDTF">2011-01-08T18:17:25Z</dcterms:created>
  <dcterms:modified xsi:type="dcterms:W3CDTF">2017-11-01T19:27:44Z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