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5" r:id="rId3"/>
    <p:sldId id="277" r:id="rId4"/>
    <p:sldId id="278" r:id="rId5"/>
    <p:sldId id="279" r:id="rId6"/>
    <p:sldId id="281" r:id="rId7"/>
    <p:sldId id="282" r:id="rId8"/>
    <p:sldId id="280" r:id="rId9"/>
    <p:sldId id="268" r:id="rId10"/>
    <p:sldId id="274" r:id="rId11"/>
    <p:sldId id="269" r:id="rId12"/>
    <p:sldId id="270" r:id="rId13"/>
    <p:sldId id="271" r:id="rId14"/>
    <p:sldId id="290" r:id="rId15"/>
    <p:sldId id="283" r:id="rId16"/>
    <p:sldId id="276" r:id="rId17"/>
    <p:sldId id="257" r:id="rId18"/>
    <p:sldId id="258" r:id="rId19"/>
    <p:sldId id="259" r:id="rId20"/>
    <p:sldId id="285" r:id="rId21"/>
    <p:sldId id="260" r:id="rId22"/>
    <p:sldId id="262" r:id="rId23"/>
    <p:sldId id="287" r:id="rId24"/>
    <p:sldId id="286" r:id="rId25"/>
    <p:sldId id="267" r:id="rId26"/>
    <p:sldId id="263" r:id="rId27"/>
    <p:sldId id="264" r:id="rId28"/>
    <p:sldId id="265" r:id="rId29"/>
    <p:sldId id="26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1861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82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851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41170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3670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9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242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416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21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898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56594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E55C8DB3-AD2B-49C5-A771-AD6A61038785}" type="datetimeFigureOut">
              <a:rPr lang="ar-SA" smtClean="0"/>
              <a:pPr/>
              <a:t>12/02/1439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746953A-75C7-4AB0-86AB-FE5FF4B54EB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657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36345" y="2204864"/>
            <a:ext cx="6270922" cy="209822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RADIOLOGY OF ESOPHAGUS AND STOMACH</a:t>
            </a:r>
            <a:endParaRPr lang="ar-SA" dirty="0">
              <a:latin typeface="Comic Sans MS" pitchFamily="66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009929" y="4653136"/>
            <a:ext cx="5123755" cy="1086237"/>
          </a:xfrm>
        </p:spPr>
        <p:txBody>
          <a:bodyPr>
            <a:normAutofit lnSpcReduction="10000"/>
          </a:bodyPr>
          <a:lstStyle/>
          <a:p>
            <a:pPr marL="63500"/>
            <a:r>
              <a:rPr lang="en-US" altLang="en-US" sz="2800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Practical Session (1)</a:t>
            </a:r>
          </a:p>
          <a:p>
            <a:pPr marL="63500"/>
            <a:endParaRPr lang="en-US" altLang="en-US" dirty="0">
              <a:latin typeface="Trebuchet MS" panose="020B0603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63500"/>
            <a:r>
              <a:rPr lang="en-US" altLang="en-US" dirty="0">
                <a:latin typeface="Trebuchet MS" panose="020B0603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Radiology</a:t>
            </a:r>
          </a:p>
        </p:txBody>
      </p:sp>
    </p:spTree>
    <p:extLst>
      <p:ext uri="{BB962C8B-B14F-4D97-AF65-F5344CB8AC3E}">
        <p14:creationId xmlns:p14="http://schemas.microsoft.com/office/powerpoint/2010/main" val="27053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ابو عايد\Desktop\stomach\_K4811128__1119041826\img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609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ابو عايد\Desktop\stomach\_K4811128__1119041826\img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889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ابو عايد\Desktop\stomach\_K4811128__1119041826\img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76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3996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ابو عايد\Desktop\stomach\_K4811128__1119041826\img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4716016" y="4797152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5004048" y="3861048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39952" y="3933056"/>
            <a:ext cx="72008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4427984" y="5085184"/>
            <a:ext cx="360040" cy="28803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5580112" y="3573016"/>
            <a:ext cx="360040" cy="36004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3923928" y="3789040"/>
            <a:ext cx="360040" cy="36004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" name="مربع نص 9"/>
          <p:cNvSpPr txBox="1"/>
          <p:nvPr/>
        </p:nvSpPr>
        <p:spPr>
          <a:xfrm>
            <a:off x="7074024" y="2380816"/>
            <a:ext cx="2143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b="1" dirty="0"/>
              <a:t>1-esophageal vestibule (</a:t>
            </a:r>
            <a:r>
              <a:rPr lang="en-US" b="1" dirty="0" err="1"/>
              <a:t>ampulla</a:t>
            </a:r>
            <a:r>
              <a:rPr lang="en-US" b="1" dirty="0"/>
              <a:t>).</a:t>
            </a:r>
          </a:p>
          <a:p>
            <a:pPr algn="l" rtl="0"/>
            <a:r>
              <a:rPr lang="en-US" b="1" dirty="0"/>
              <a:t>2- B ring.</a:t>
            </a:r>
          </a:p>
          <a:p>
            <a:pPr algn="l" rtl="0"/>
            <a:r>
              <a:rPr lang="en-US" b="1" dirty="0"/>
              <a:t>3- gastroesophageal junction.</a:t>
            </a:r>
          </a:p>
          <a:p>
            <a:pPr algn="l" rtl="0"/>
            <a:r>
              <a:rPr lang="en-US" b="1" dirty="0"/>
              <a:t>4- stomach (gastric fundus).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996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adiology.rsna.org/content/237/2/414/F25.small.gif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4932040" y="980728"/>
            <a:ext cx="31337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916" name="Picture 4" descr="http://radiology.rsna.org/content/237/2/414/F24.small.gif"/>
          <p:cNvPicPr>
            <a:picLocks noChangeAspect="1" noChangeArrowheads="1"/>
          </p:cNvPicPr>
          <p:nvPr/>
        </p:nvPicPr>
        <p:blipFill>
          <a:blip r:embed="rId3" cstate="print">
            <a:lum bright="-40000"/>
          </a:blip>
          <a:srcRect/>
          <a:stretch>
            <a:fillRect/>
          </a:stretch>
        </p:blipFill>
        <p:spPr bwMode="auto">
          <a:xfrm>
            <a:off x="899592" y="980728"/>
            <a:ext cx="3240360" cy="467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043608" y="587727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b="1" dirty="0"/>
              <a:t>Abnormal esophagus (masses)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259632" y="1772816"/>
            <a:ext cx="59766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000" dirty="0">
                <a:latin typeface="Comic Sans MS" pitchFamily="66" charset="0"/>
              </a:rPr>
              <a:t>STOMACH ANATOMY</a:t>
            </a:r>
            <a:endParaRPr lang="ar-SA" sz="8000" dirty="0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645585"/>
            <a:ext cx="4464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6000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X RAY</a:t>
            </a:r>
          </a:p>
        </p:txBody>
      </p:sp>
    </p:spTree>
    <p:extLst>
      <p:ext uri="{BB962C8B-B14F-4D97-AF65-F5344CB8AC3E}">
        <p14:creationId xmlns:p14="http://schemas.microsoft.com/office/powerpoint/2010/main" val="15491747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4932039" y="476672"/>
            <a:ext cx="4017505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ابو عايد\Desktop\stomach\_K4811128__1119043023\ser1337img0000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821" t="4445" r="8730"/>
          <a:stretch/>
        </p:blipFill>
        <p:spPr bwMode="auto">
          <a:xfrm>
            <a:off x="755576" y="434470"/>
            <a:ext cx="3888432" cy="5937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28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tomach\_K4811128__1119043023\ser1337img000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t="3174" r="3971"/>
          <a:stretch/>
        </p:blipFill>
        <p:spPr bwMode="auto">
          <a:xfrm>
            <a:off x="6098986" y="1124744"/>
            <a:ext cx="3117530" cy="4216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38" t="1222" r="6470" b="54835"/>
          <a:stretch/>
        </p:blipFill>
        <p:spPr bwMode="auto">
          <a:xfrm>
            <a:off x="778032" y="908719"/>
            <a:ext cx="5320954" cy="464883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469619" y="1209855"/>
            <a:ext cx="2376264" cy="17281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2411760" y="978340"/>
            <a:ext cx="3141870" cy="2191221"/>
          </a:xfrm>
          <a:custGeom>
            <a:avLst/>
            <a:gdLst>
              <a:gd name="connsiteX0" fmla="*/ 3790984 w 3790984"/>
              <a:gd name="connsiteY0" fmla="*/ 87898 h 2654249"/>
              <a:gd name="connsiteX1" fmla="*/ 3660356 w 3790984"/>
              <a:gd name="connsiteY1" fmla="*/ 407212 h 2654249"/>
              <a:gd name="connsiteX2" fmla="*/ 3558756 w 3790984"/>
              <a:gd name="connsiteY2" fmla="*/ 668469 h 2654249"/>
              <a:gd name="connsiteX3" fmla="*/ 3413613 w 3790984"/>
              <a:gd name="connsiteY3" fmla="*/ 973269 h 2654249"/>
              <a:gd name="connsiteX4" fmla="*/ 3210413 w 3790984"/>
              <a:gd name="connsiteY4" fmla="*/ 1350641 h 2654249"/>
              <a:gd name="connsiteX5" fmla="*/ 3123327 w 3790984"/>
              <a:gd name="connsiteY5" fmla="*/ 1568355 h 2654249"/>
              <a:gd name="connsiteX6" fmla="*/ 2934642 w 3790984"/>
              <a:gd name="connsiteY6" fmla="*/ 1829612 h 2654249"/>
              <a:gd name="connsiteX7" fmla="*/ 2716927 w 3790984"/>
              <a:gd name="connsiteY7" fmla="*/ 1945726 h 2654249"/>
              <a:gd name="connsiteX8" fmla="*/ 2542756 w 3790984"/>
              <a:gd name="connsiteY8" fmla="*/ 2119898 h 2654249"/>
              <a:gd name="connsiteX9" fmla="*/ 2107327 w 3790984"/>
              <a:gd name="connsiteY9" fmla="*/ 2105384 h 2654249"/>
              <a:gd name="connsiteX10" fmla="*/ 1802527 w 3790984"/>
              <a:gd name="connsiteY10" fmla="*/ 2076355 h 2654249"/>
              <a:gd name="connsiteX11" fmla="*/ 1512242 w 3790984"/>
              <a:gd name="connsiteY11" fmla="*/ 2090869 h 2654249"/>
              <a:gd name="connsiteX12" fmla="*/ 1207442 w 3790984"/>
              <a:gd name="connsiteY12" fmla="*/ 2148926 h 2654249"/>
              <a:gd name="connsiteX13" fmla="*/ 931670 w 3790984"/>
              <a:gd name="connsiteY13" fmla="*/ 2250526 h 2654249"/>
              <a:gd name="connsiteX14" fmla="*/ 612356 w 3790984"/>
              <a:gd name="connsiteY14" fmla="*/ 2439212 h 2654249"/>
              <a:gd name="connsiteX15" fmla="*/ 525270 w 3790984"/>
              <a:gd name="connsiteY15" fmla="*/ 2642412 h 2654249"/>
              <a:gd name="connsiteX16" fmla="*/ 17270 w 3790984"/>
              <a:gd name="connsiteY16" fmla="*/ 2569841 h 2654249"/>
              <a:gd name="connsiteX17" fmla="*/ 133384 w 3790984"/>
              <a:gd name="connsiteY17" fmla="*/ 2076355 h 2654249"/>
              <a:gd name="connsiteX18" fmla="*/ 278527 w 3790984"/>
              <a:gd name="connsiteY18" fmla="*/ 1742526 h 2654249"/>
              <a:gd name="connsiteX19" fmla="*/ 568813 w 3790984"/>
              <a:gd name="connsiteY19" fmla="*/ 1466755 h 2654249"/>
              <a:gd name="connsiteX20" fmla="*/ 757499 w 3790984"/>
              <a:gd name="connsiteY20" fmla="*/ 1307098 h 2654249"/>
              <a:gd name="connsiteX21" fmla="*/ 1178413 w 3790984"/>
              <a:gd name="connsiteY21" fmla="*/ 1321612 h 2654249"/>
              <a:gd name="connsiteX22" fmla="*/ 1613842 w 3790984"/>
              <a:gd name="connsiteY22" fmla="*/ 1161955 h 2654249"/>
              <a:gd name="connsiteX23" fmla="*/ 1962184 w 3790984"/>
              <a:gd name="connsiteY23" fmla="*/ 1031326 h 2654249"/>
              <a:gd name="connsiteX24" fmla="*/ 2339556 w 3790984"/>
              <a:gd name="connsiteY24" fmla="*/ 929726 h 2654249"/>
              <a:gd name="connsiteX25" fmla="*/ 2571784 w 3790984"/>
              <a:gd name="connsiteY25" fmla="*/ 755555 h 2654249"/>
              <a:gd name="connsiteX26" fmla="*/ 2687899 w 3790984"/>
              <a:gd name="connsiteY26" fmla="*/ 291098 h 2654249"/>
              <a:gd name="connsiteX27" fmla="*/ 3007213 w 3790984"/>
              <a:gd name="connsiteY27" fmla="*/ 44355 h 2654249"/>
              <a:gd name="connsiteX28" fmla="*/ 3007213 w 3790984"/>
              <a:gd name="connsiteY28" fmla="*/ 44355 h 2654249"/>
              <a:gd name="connsiteX29" fmla="*/ 3486184 w 3790984"/>
              <a:gd name="connsiteY29" fmla="*/ 812 h 2654249"/>
              <a:gd name="connsiteX30" fmla="*/ 3703899 w 3790984"/>
              <a:gd name="connsiteY30" fmla="*/ 87898 h 2654249"/>
              <a:gd name="connsiteX31" fmla="*/ 3703899 w 3790984"/>
              <a:gd name="connsiteY31" fmla="*/ 87898 h 2654249"/>
              <a:gd name="connsiteX32" fmla="*/ 3790984 w 3790984"/>
              <a:gd name="connsiteY32" fmla="*/ 87898 h 2654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90984" h="2654249">
                <a:moveTo>
                  <a:pt x="3790984" y="87898"/>
                </a:moveTo>
                <a:cubicBezTo>
                  <a:pt x="3745022" y="200383"/>
                  <a:pt x="3699061" y="310450"/>
                  <a:pt x="3660356" y="407212"/>
                </a:cubicBezTo>
                <a:cubicBezTo>
                  <a:pt x="3621651" y="503974"/>
                  <a:pt x="3599880" y="574126"/>
                  <a:pt x="3558756" y="668469"/>
                </a:cubicBezTo>
                <a:cubicBezTo>
                  <a:pt x="3517632" y="762812"/>
                  <a:pt x="3471670" y="859574"/>
                  <a:pt x="3413613" y="973269"/>
                </a:cubicBezTo>
                <a:cubicBezTo>
                  <a:pt x="3355556" y="1086964"/>
                  <a:pt x="3258794" y="1251460"/>
                  <a:pt x="3210413" y="1350641"/>
                </a:cubicBezTo>
                <a:cubicBezTo>
                  <a:pt x="3162032" y="1449822"/>
                  <a:pt x="3169289" y="1488527"/>
                  <a:pt x="3123327" y="1568355"/>
                </a:cubicBezTo>
                <a:cubicBezTo>
                  <a:pt x="3077365" y="1648183"/>
                  <a:pt x="3002375" y="1766717"/>
                  <a:pt x="2934642" y="1829612"/>
                </a:cubicBezTo>
                <a:cubicBezTo>
                  <a:pt x="2866909" y="1892507"/>
                  <a:pt x="2782241" y="1897345"/>
                  <a:pt x="2716927" y="1945726"/>
                </a:cubicBezTo>
                <a:cubicBezTo>
                  <a:pt x="2651613" y="1994107"/>
                  <a:pt x="2644356" y="2093288"/>
                  <a:pt x="2542756" y="2119898"/>
                </a:cubicBezTo>
                <a:cubicBezTo>
                  <a:pt x="2441156" y="2146508"/>
                  <a:pt x="2230698" y="2112641"/>
                  <a:pt x="2107327" y="2105384"/>
                </a:cubicBezTo>
                <a:cubicBezTo>
                  <a:pt x="1983955" y="2098127"/>
                  <a:pt x="1901708" y="2078774"/>
                  <a:pt x="1802527" y="2076355"/>
                </a:cubicBezTo>
                <a:cubicBezTo>
                  <a:pt x="1703346" y="2073936"/>
                  <a:pt x="1611423" y="2078774"/>
                  <a:pt x="1512242" y="2090869"/>
                </a:cubicBezTo>
                <a:cubicBezTo>
                  <a:pt x="1413061" y="2102964"/>
                  <a:pt x="1304204" y="2122317"/>
                  <a:pt x="1207442" y="2148926"/>
                </a:cubicBezTo>
                <a:cubicBezTo>
                  <a:pt x="1110680" y="2175535"/>
                  <a:pt x="1030851" y="2202145"/>
                  <a:pt x="931670" y="2250526"/>
                </a:cubicBezTo>
                <a:cubicBezTo>
                  <a:pt x="832489" y="2298907"/>
                  <a:pt x="680089" y="2373898"/>
                  <a:pt x="612356" y="2439212"/>
                </a:cubicBezTo>
                <a:cubicBezTo>
                  <a:pt x="544623" y="2504526"/>
                  <a:pt x="624451" y="2620641"/>
                  <a:pt x="525270" y="2642412"/>
                </a:cubicBezTo>
                <a:cubicBezTo>
                  <a:pt x="426089" y="2664183"/>
                  <a:pt x="82584" y="2664184"/>
                  <a:pt x="17270" y="2569841"/>
                </a:cubicBezTo>
                <a:cubicBezTo>
                  <a:pt x="-48044" y="2475498"/>
                  <a:pt x="89841" y="2214241"/>
                  <a:pt x="133384" y="2076355"/>
                </a:cubicBezTo>
                <a:cubicBezTo>
                  <a:pt x="176927" y="1938469"/>
                  <a:pt x="205955" y="1844126"/>
                  <a:pt x="278527" y="1742526"/>
                </a:cubicBezTo>
                <a:cubicBezTo>
                  <a:pt x="351098" y="1640926"/>
                  <a:pt x="488984" y="1539326"/>
                  <a:pt x="568813" y="1466755"/>
                </a:cubicBezTo>
                <a:cubicBezTo>
                  <a:pt x="648642" y="1394184"/>
                  <a:pt x="655899" y="1331288"/>
                  <a:pt x="757499" y="1307098"/>
                </a:cubicBezTo>
                <a:cubicBezTo>
                  <a:pt x="859099" y="1282908"/>
                  <a:pt x="1035689" y="1345803"/>
                  <a:pt x="1178413" y="1321612"/>
                </a:cubicBezTo>
                <a:cubicBezTo>
                  <a:pt x="1321137" y="1297422"/>
                  <a:pt x="1613842" y="1161955"/>
                  <a:pt x="1613842" y="1161955"/>
                </a:cubicBezTo>
                <a:cubicBezTo>
                  <a:pt x="1744470" y="1113574"/>
                  <a:pt x="1841232" y="1070031"/>
                  <a:pt x="1962184" y="1031326"/>
                </a:cubicBezTo>
                <a:cubicBezTo>
                  <a:pt x="2083136" y="992621"/>
                  <a:pt x="2237956" y="975688"/>
                  <a:pt x="2339556" y="929726"/>
                </a:cubicBezTo>
                <a:cubicBezTo>
                  <a:pt x="2441156" y="883764"/>
                  <a:pt x="2513727" y="861993"/>
                  <a:pt x="2571784" y="755555"/>
                </a:cubicBezTo>
                <a:cubicBezTo>
                  <a:pt x="2629841" y="649117"/>
                  <a:pt x="2615328" y="409631"/>
                  <a:pt x="2687899" y="291098"/>
                </a:cubicBezTo>
                <a:cubicBezTo>
                  <a:pt x="2760470" y="172565"/>
                  <a:pt x="3007213" y="44355"/>
                  <a:pt x="3007213" y="44355"/>
                </a:cubicBezTo>
                <a:lnTo>
                  <a:pt x="3007213" y="44355"/>
                </a:lnTo>
                <a:cubicBezTo>
                  <a:pt x="3087041" y="37098"/>
                  <a:pt x="3370070" y="-6445"/>
                  <a:pt x="3486184" y="812"/>
                </a:cubicBezTo>
                <a:cubicBezTo>
                  <a:pt x="3602298" y="8069"/>
                  <a:pt x="3703899" y="87898"/>
                  <a:pt x="3703899" y="87898"/>
                </a:cubicBezTo>
                <a:lnTo>
                  <a:pt x="3703899" y="87898"/>
                </a:lnTo>
                <a:lnTo>
                  <a:pt x="3790984" y="8789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7021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052736"/>
            <a:ext cx="3041238" cy="41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56" r="7096" b="58348"/>
          <a:stretch/>
        </p:blipFill>
        <p:spPr bwMode="auto">
          <a:xfrm>
            <a:off x="739383" y="476672"/>
            <a:ext cx="5344786" cy="4958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</p:spPr>
      </p:pic>
      <p:sp>
        <p:nvSpPr>
          <p:cNvPr id="2" name="مستطيل 1"/>
          <p:cNvSpPr/>
          <p:nvPr/>
        </p:nvSpPr>
        <p:spPr>
          <a:xfrm>
            <a:off x="6732240" y="1205451"/>
            <a:ext cx="2088232" cy="15841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4102283" y="1956246"/>
            <a:ext cx="1356942" cy="1186644"/>
          </a:xfrm>
          <a:custGeom>
            <a:avLst/>
            <a:gdLst>
              <a:gd name="connsiteX0" fmla="*/ 116114 w 1669143"/>
              <a:gd name="connsiteY0" fmla="*/ 1364343 h 1370516"/>
              <a:gd name="connsiteX1" fmla="*/ 58057 w 1669143"/>
              <a:gd name="connsiteY1" fmla="*/ 1248228 h 1370516"/>
              <a:gd name="connsiteX2" fmla="*/ 14514 w 1669143"/>
              <a:gd name="connsiteY2" fmla="*/ 1219200 h 1370516"/>
              <a:gd name="connsiteX3" fmla="*/ 0 w 1669143"/>
              <a:gd name="connsiteY3" fmla="*/ 1175657 h 1370516"/>
              <a:gd name="connsiteX4" fmla="*/ 29028 w 1669143"/>
              <a:gd name="connsiteY4" fmla="*/ 899885 h 1370516"/>
              <a:gd name="connsiteX5" fmla="*/ 58057 w 1669143"/>
              <a:gd name="connsiteY5" fmla="*/ 580571 h 1370516"/>
              <a:gd name="connsiteX6" fmla="*/ 87086 w 1669143"/>
              <a:gd name="connsiteY6" fmla="*/ 493485 h 1370516"/>
              <a:gd name="connsiteX7" fmla="*/ 101600 w 1669143"/>
              <a:gd name="connsiteY7" fmla="*/ 449943 h 1370516"/>
              <a:gd name="connsiteX8" fmla="*/ 130628 w 1669143"/>
              <a:gd name="connsiteY8" fmla="*/ 362857 h 1370516"/>
              <a:gd name="connsiteX9" fmla="*/ 145143 w 1669143"/>
              <a:gd name="connsiteY9" fmla="*/ 319314 h 1370516"/>
              <a:gd name="connsiteX10" fmla="*/ 188686 w 1669143"/>
              <a:gd name="connsiteY10" fmla="*/ 290285 h 1370516"/>
              <a:gd name="connsiteX11" fmla="*/ 232228 w 1669143"/>
              <a:gd name="connsiteY11" fmla="*/ 203200 h 1370516"/>
              <a:gd name="connsiteX12" fmla="*/ 275771 w 1669143"/>
              <a:gd name="connsiteY12" fmla="*/ 174171 h 1370516"/>
              <a:gd name="connsiteX13" fmla="*/ 290286 w 1669143"/>
              <a:gd name="connsiteY13" fmla="*/ 130628 h 1370516"/>
              <a:gd name="connsiteX14" fmla="*/ 377371 w 1669143"/>
              <a:gd name="connsiteY14" fmla="*/ 87085 h 1370516"/>
              <a:gd name="connsiteX15" fmla="*/ 420914 w 1669143"/>
              <a:gd name="connsiteY15" fmla="*/ 58057 h 1370516"/>
              <a:gd name="connsiteX16" fmla="*/ 508000 w 1669143"/>
              <a:gd name="connsiteY16" fmla="*/ 29028 h 1370516"/>
              <a:gd name="connsiteX17" fmla="*/ 551543 w 1669143"/>
              <a:gd name="connsiteY17" fmla="*/ 14514 h 1370516"/>
              <a:gd name="connsiteX18" fmla="*/ 595086 w 1669143"/>
              <a:gd name="connsiteY18" fmla="*/ 0 h 1370516"/>
              <a:gd name="connsiteX19" fmla="*/ 856343 w 1669143"/>
              <a:gd name="connsiteY19" fmla="*/ 14514 h 1370516"/>
              <a:gd name="connsiteX20" fmla="*/ 899886 w 1669143"/>
              <a:gd name="connsiteY20" fmla="*/ 29028 h 1370516"/>
              <a:gd name="connsiteX21" fmla="*/ 1016000 w 1669143"/>
              <a:gd name="connsiteY21" fmla="*/ 43543 h 1370516"/>
              <a:gd name="connsiteX22" fmla="*/ 1146628 w 1669143"/>
              <a:gd name="connsiteY22" fmla="*/ 72571 h 1370516"/>
              <a:gd name="connsiteX23" fmla="*/ 1277257 w 1669143"/>
              <a:gd name="connsiteY23" fmla="*/ 145143 h 1370516"/>
              <a:gd name="connsiteX24" fmla="*/ 1306286 w 1669143"/>
              <a:gd name="connsiteY24" fmla="*/ 188685 h 1370516"/>
              <a:gd name="connsiteX25" fmla="*/ 1364343 w 1669143"/>
              <a:gd name="connsiteY25" fmla="*/ 203200 h 1370516"/>
              <a:gd name="connsiteX26" fmla="*/ 1407886 w 1669143"/>
              <a:gd name="connsiteY26" fmla="*/ 217714 h 1370516"/>
              <a:gd name="connsiteX27" fmla="*/ 1422400 w 1669143"/>
              <a:gd name="connsiteY27" fmla="*/ 261257 h 1370516"/>
              <a:gd name="connsiteX28" fmla="*/ 1509486 w 1669143"/>
              <a:gd name="connsiteY28" fmla="*/ 319314 h 1370516"/>
              <a:gd name="connsiteX29" fmla="*/ 1524000 w 1669143"/>
              <a:gd name="connsiteY29" fmla="*/ 362857 h 1370516"/>
              <a:gd name="connsiteX30" fmla="*/ 1567543 w 1669143"/>
              <a:gd name="connsiteY30" fmla="*/ 391885 h 1370516"/>
              <a:gd name="connsiteX31" fmla="*/ 1596571 w 1669143"/>
              <a:gd name="connsiteY31" fmla="*/ 435428 h 1370516"/>
              <a:gd name="connsiteX32" fmla="*/ 1625600 w 1669143"/>
              <a:gd name="connsiteY32" fmla="*/ 537028 h 1370516"/>
              <a:gd name="connsiteX33" fmla="*/ 1640114 w 1669143"/>
              <a:gd name="connsiteY33" fmla="*/ 595085 h 1370516"/>
              <a:gd name="connsiteX34" fmla="*/ 1669143 w 1669143"/>
              <a:gd name="connsiteY34" fmla="*/ 682171 h 1370516"/>
              <a:gd name="connsiteX35" fmla="*/ 1654628 w 1669143"/>
              <a:gd name="connsiteY35" fmla="*/ 928914 h 1370516"/>
              <a:gd name="connsiteX36" fmla="*/ 1640114 w 1669143"/>
              <a:gd name="connsiteY36" fmla="*/ 1103085 h 1370516"/>
              <a:gd name="connsiteX37" fmla="*/ 1553028 w 1669143"/>
              <a:gd name="connsiteY37" fmla="*/ 1132114 h 1370516"/>
              <a:gd name="connsiteX38" fmla="*/ 1509486 w 1669143"/>
              <a:gd name="connsiteY38" fmla="*/ 1161143 h 1370516"/>
              <a:gd name="connsiteX39" fmla="*/ 1393371 w 1669143"/>
              <a:gd name="connsiteY39" fmla="*/ 1190171 h 1370516"/>
              <a:gd name="connsiteX40" fmla="*/ 1219200 w 1669143"/>
              <a:gd name="connsiteY40" fmla="*/ 1233714 h 1370516"/>
              <a:gd name="connsiteX41" fmla="*/ 1175657 w 1669143"/>
              <a:gd name="connsiteY41" fmla="*/ 1248228 h 1370516"/>
              <a:gd name="connsiteX42" fmla="*/ 1030514 w 1669143"/>
              <a:gd name="connsiteY42" fmla="*/ 1262743 h 1370516"/>
              <a:gd name="connsiteX43" fmla="*/ 986971 w 1669143"/>
              <a:gd name="connsiteY43" fmla="*/ 1277257 h 1370516"/>
              <a:gd name="connsiteX44" fmla="*/ 943428 w 1669143"/>
              <a:gd name="connsiteY44" fmla="*/ 1306285 h 1370516"/>
              <a:gd name="connsiteX45" fmla="*/ 682171 w 1669143"/>
              <a:gd name="connsiteY45" fmla="*/ 1335314 h 1370516"/>
              <a:gd name="connsiteX46" fmla="*/ 638628 w 1669143"/>
              <a:gd name="connsiteY46" fmla="*/ 1349828 h 1370516"/>
              <a:gd name="connsiteX47" fmla="*/ 116114 w 1669143"/>
              <a:gd name="connsiteY47" fmla="*/ 1364343 h 137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669143" h="1370516">
                <a:moveTo>
                  <a:pt x="116114" y="1364343"/>
                </a:moveTo>
                <a:cubicBezTo>
                  <a:pt x="19352" y="1347410"/>
                  <a:pt x="87045" y="1277216"/>
                  <a:pt x="58057" y="1248228"/>
                </a:cubicBezTo>
                <a:cubicBezTo>
                  <a:pt x="45722" y="1235893"/>
                  <a:pt x="29028" y="1228876"/>
                  <a:pt x="14514" y="1219200"/>
                </a:cubicBezTo>
                <a:cubicBezTo>
                  <a:pt x="9676" y="1204686"/>
                  <a:pt x="0" y="1190956"/>
                  <a:pt x="0" y="1175657"/>
                </a:cubicBezTo>
                <a:cubicBezTo>
                  <a:pt x="0" y="1058257"/>
                  <a:pt x="11968" y="1002248"/>
                  <a:pt x="29028" y="899885"/>
                </a:cubicBezTo>
                <a:cubicBezTo>
                  <a:pt x="32636" y="845769"/>
                  <a:pt x="39458" y="661167"/>
                  <a:pt x="58057" y="580571"/>
                </a:cubicBezTo>
                <a:cubicBezTo>
                  <a:pt x="64937" y="550756"/>
                  <a:pt x="77410" y="522514"/>
                  <a:pt x="87086" y="493485"/>
                </a:cubicBezTo>
                <a:lnTo>
                  <a:pt x="101600" y="449943"/>
                </a:lnTo>
                <a:lnTo>
                  <a:pt x="130628" y="362857"/>
                </a:lnTo>
                <a:cubicBezTo>
                  <a:pt x="135466" y="348343"/>
                  <a:pt x="132413" y="327801"/>
                  <a:pt x="145143" y="319314"/>
                </a:cubicBezTo>
                <a:lnTo>
                  <a:pt x="188686" y="290285"/>
                </a:lnTo>
                <a:cubicBezTo>
                  <a:pt x="200490" y="254872"/>
                  <a:pt x="204093" y="231336"/>
                  <a:pt x="232228" y="203200"/>
                </a:cubicBezTo>
                <a:cubicBezTo>
                  <a:pt x="244563" y="190865"/>
                  <a:pt x="261257" y="183847"/>
                  <a:pt x="275771" y="174171"/>
                </a:cubicBezTo>
                <a:cubicBezTo>
                  <a:pt x="280609" y="159657"/>
                  <a:pt x="280728" y="142575"/>
                  <a:pt x="290286" y="130628"/>
                </a:cubicBezTo>
                <a:cubicBezTo>
                  <a:pt x="318015" y="95967"/>
                  <a:pt x="342314" y="104613"/>
                  <a:pt x="377371" y="87085"/>
                </a:cubicBezTo>
                <a:cubicBezTo>
                  <a:pt x="392973" y="79284"/>
                  <a:pt x="404974" y="65142"/>
                  <a:pt x="420914" y="58057"/>
                </a:cubicBezTo>
                <a:cubicBezTo>
                  <a:pt x="448876" y="45630"/>
                  <a:pt x="478971" y="38704"/>
                  <a:pt x="508000" y="29028"/>
                </a:cubicBezTo>
                <a:lnTo>
                  <a:pt x="551543" y="14514"/>
                </a:lnTo>
                <a:lnTo>
                  <a:pt x="595086" y="0"/>
                </a:lnTo>
                <a:cubicBezTo>
                  <a:pt x="682172" y="4838"/>
                  <a:pt x="769516" y="6245"/>
                  <a:pt x="856343" y="14514"/>
                </a:cubicBezTo>
                <a:cubicBezTo>
                  <a:pt x="871574" y="15964"/>
                  <a:pt x="884833" y="26291"/>
                  <a:pt x="899886" y="29028"/>
                </a:cubicBezTo>
                <a:cubicBezTo>
                  <a:pt x="938263" y="36006"/>
                  <a:pt x="977448" y="37612"/>
                  <a:pt x="1016000" y="43543"/>
                </a:cubicBezTo>
                <a:cubicBezTo>
                  <a:pt x="1063910" y="50914"/>
                  <a:pt x="1100396" y="61013"/>
                  <a:pt x="1146628" y="72571"/>
                </a:cubicBezTo>
                <a:cubicBezTo>
                  <a:pt x="1246444" y="139115"/>
                  <a:pt x="1200616" y="119595"/>
                  <a:pt x="1277257" y="145143"/>
                </a:cubicBezTo>
                <a:cubicBezTo>
                  <a:pt x="1286933" y="159657"/>
                  <a:pt x="1291772" y="179009"/>
                  <a:pt x="1306286" y="188685"/>
                </a:cubicBezTo>
                <a:cubicBezTo>
                  <a:pt x="1322884" y="199750"/>
                  <a:pt x="1345163" y="197720"/>
                  <a:pt x="1364343" y="203200"/>
                </a:cubicBezTo>
                <a:cubicBezTo>
                  <a:pt x="1379054" y="207403"/>
                  <a:pt x="1393372" y="212876"/>
                  <a:pt x="1407886" y="217714"/>
                </a:cubicBezTo>
                <a:cubicBezTo>
                  <a:pt x="1412724" y="232228"/>
                  <a:pt x="1411582" y="250439"/>
                  <a:pt x="1422400" y="261257"/>
                </a:cubicBezTo>
                <a:cubicBezTo>
                  <a:pt x="1447070" y="285927"/>
                  <a:pt x="1509486" y="319314"/>
                  <a:pt x="1509486" y="319314"/>
                </a:cubicBezTo>
                <a:cubicBezTo>
                  <a:pt x="1514324" y="333828"/>
                  <a:pt x="1514443" y="350910"/>
                  <a:pt x="1524000" y="362857"/>
                </a:cubicBezTo>
                <a:cubicBezTo>
                  <a:pt x="1534897" y="376478"/>
                  <a:pt x="1555208" y="379550"/>
                  <a:pt x="1567543" y="391885"/>
                </a:cubicBezTo>
                <a:cubicBezTo>
                  <a:pt x="1579878" y="404220"/>
                  <a:pt x="1586895" y="420914"/>
                  <a:pt x="1596571" y="435428"/>
                </a:cubicBezTo>
                <a:cubicBezTo>
                  <a:pt x="1641960" y="616976"/>
                  <a:pt x="1583945" y="391231"/>
                  <a:pt x="1625600" y="537028"/>
                </a:cubicBezTo>
                <a:cubicBezTo>
                  <a:pt x="1631080" y="556208"/>
                  <a:pt x="1634382" y="575978"/>
                  <a:pt x="1640114" y="595085"/>
                </a:cubicBezTo>
                <a:cubicBezTo>
                  <a:pt x="1648907" y="624393"/>
                  <a:pt x="1669143" y="682171"/>
                  <a:pt x="1669143" y="682171"/>
                </a:cubicBezTo>
                <a:cubicBezTo>
                  <a:pt x="1664305" y="764419"/>
                  <a:pt x="1660297" y="846719"/>
                  <a:pt x="1654628" y="928914"/>
                </a:cubicBezTo>
                <a:cubicBezTo>
                  <a:pt x="1650620" y="987034"/>
                  <a:pt x="1666168" y="1050977"/>
                  <a:pt x="1640114" y="1103085"/>
                </a:cubicBezTo>
                <a:cubicBezTo>
                  <a:pt x="1626430" y="1130454"/>
                  <a:pt x="1553028" y="1132114"/>
                  <a:pt x="1553028" y="1132114"/>
                </a:cubicBezTo>
                <a:cubicBezTo>
                  <a:pt x="1538514" y="1141790"/>
                  <a:pt x="1525088" y="1153342"/>
                  <a:pt x="1509486" y="1161143"/>
                </a:cubicBezTo>
                <a:cubicBezTo>
                  <a:pt x="1477777" y="1176998"/>
                  <a:pt x="1424126" y="1183074"/>
                  <a:pt x="1393371" y="1190171"/>
                </a:cubicBezTo>
                <a:cubicBezTo>
                  <a:pt x="1335060" y="1203627"/>
                  <a:pt x="1277257" y="1219200"/>
                  <a:pt x="1219200" y="1233714"/>
                </a:cubicBezTo>
                <a:cubicBezTo>
                  <a:pt x="1204357" y="1237425"/>
                  <a:pt x="1190779" y="1245902"/>
                  <a:pt x="1175657" y="1248228"/>
                </a:cubicBezTo>
                <a:cubicBezTo>
                  <a:pt x="1127600" y="1255621"/>
                  <a:pt x="1078895" y="1257905"/>
                  <a:pt x="1030514" y="1262743"/>
                </a:cubicBezTo>
                <a:cubicBezTo>
                  <a:pt x="1016000" y="1267581"/>
                  <a:pt x="1000655" y="1270415"/>
                  <a:pt x="986971" y="1277257"/>
                </a:cubicBezTo>
                <a:cubicBezTo>
                  <a:pt x="971369" y="1285058"/>
                  <a:pt x="959761" y="1300160"/>
                  <a:pt x="943428" y="1306285"/>
                </a:cubicBezTo>
                <a:cubicBezTo>
                  <a:pt x="887918" y="1327101"/>
                  <a:pt x="693660" y="1334430"/>
                  <a:pt x="682171" y="1335314"/>
                </a:cubicBezTo>
                <a:cubicBezTo>
                  <a:pt x="667657" y="1340152"/>
                  <a:pt x="653906" y="1349024"/>
                  <a:pt x="638628" y="1349828"/>
                </a:cubicBezTo>
                <a:cubicBezTo>
                  <a:pt x="464630" y="1358986"/>
                  <a:pt x="212876" y="1381276"/>
                  <a:pt x="116114" y="136434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30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>
                <a:latin typeface="Comic Sans MS" pitchFamily="66" charset="0"/>
              </a:rPr>
              <a:t>ESOPHAGUS ANATOMY</a:t>
            </a:r>
            <a:endParaRPr lang="ar-SA" sz="6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82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916832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itchFamily="66" charset="0"/>
              </a:rPr>
              <a:t>Fluoroscopy</a:t>
            </a:r>
            <a:endParaRPr lang="en-US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1</a:t>
            </a:r>
            <a:endParaRPr lang="ar-SA" sz="2800" b="1" dirty="0"/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2</a:t>
            </a:r>
            <a:endParaRPr lang="ar-SA" sz="2800" b="1" dirty="0"/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3</a:t>
            </a:r>
            <a:endParaRPr lang="ar-SA" b="1" dirty="0"/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4</a:t>
            </a:r>
            <a:endParaRPr lang="ar-SA" sz="2800" b="1" dirty="0"/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5</a:t>
            </a:r>
            <a:endParaRPr lang="ar-SA" sz="2800" b="1" dirty="0"/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6</a:t>
            </a:r>
            <a:endParaRPr lang="ar-SA" sz="2800" b="1" dirty="0">
              <a:solidFill>
                <a:schemeClr val="tx1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43" y="1912075"/>
            <a:ext cx="3197120" cy="3349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893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ابو عايد\Desktop\stomach\_K4811128__1119042149\img00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4207" r="14444" b="6682"/>
          <a:stretch/>
        </p:blipFill>
        <p:spPr bwMode="auto">
          <a:xfrm>
            <a:off x="107504" y="260648"/>
            <a:ext cx="5977378" cy="6264696"/>
          </a:xfrm>
          <a:prstGeom prst="rect">
            <a:avLst/>
          </a:prstGeom>
          <a:ln>
            <a:solidFill>
              <a:srgbClr val="FFFF0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حر 3"/>
          <p:cNvSpPr/>
          <p:nvPr/>
        </p:nvSpPr>
        <p:spPr>
          <a:xfrm>
            <a:off x="2656114" y="2975429"/>
            <a:ext cx="3290988" cy="2634391"/>
          </a:xfrm>
          <a:custGeom>
            <a:avLst/>
            <a:gdLst>
              <a:gd name="connsiteX0" fmla="*/ 3236686 w 3290988"/>
              <a:gd name="connsiteY0" fmla="*/ 0 h 2634391"/>
              <a:gd name="connsiteX1" fmla="*/ 3265715 w 3290988"/>
              <a:gd name="connsiteY1" fmla="*/ 609600 h 2634391"/>
              <a:gd name="connsiteX2" fmla="*/ 2917372 w 3290988"/>
              <a:gd name="connsiteY2" fmla="*/ 1030514 h 2634391"/>
              <a:gd name="connsiteX3" fmla="*/ 2873829 w 3290988"/>
              <a:gd name="connsiteY3" fmla="*/ 1030514 h 2634391"/>
              <a:gd name="connsiteX4" fmla="*/ 2569029 w 3290988"/>
              <a:gd name="connsiteY4" fmla="*/ 1146628 h 2634391"/>
              <a:gd name="connsiteX5" fmla="*/ 2307772 w 3290988"/>
              <a:gd name="connsiteY5" fmla="*/ 1451428 h 2634391"/>
              <a:gd name="connsiteX6" fmla="*/ 2090057 w 3290988"/>
              <a:gd name="connsiteY6" fmla="*/ 1698171 h 2634391"/>
              <a:gd name="connsiteX7" fmla="*/ 1814286 w 3290988"/>
              <a:gd name="connsiteY7" fmla="*/ 1901371 h 2634391"/>
              <a:gd name="connsiteX8" fmla="*/ 1814286 w 3290988"/>
              <a:gd name="connsiteY8" fmla="*/ 1901371 h 2634391"/>
              <a:gd name="connsiteX9" fmla="*/ 870857 w 3290988"/>
              <a:gd name="connsiteY9" fmla="*/ 2409371 h 2634391"/>
              <a:gd name="connsiteX10" fmla="*/ 870857 w 3290988"/>
              <a:gd name="connsiteY10" fmla="*/ 2409371 h 2634391"/>
              <a:gd name="connsiteX11" fmla="*/ 493486 w 3290988"/>
              <a:gd name="connsiteY11" fmla="*/ 2510971 h 2634391"/>
              <a:gd name="connsiteX12" fmla="*/ 145143 w 3290988"/>
              <a:gd name="connsiteY12" fmla="*/ 2627085 h 2634391"/>
              <a:gd name="connsiteX13" fmla="*/ 0 w 3290988"/>
              <a:gd name="connsiteY13" fmla="*/ 2612571 h 2634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90988" h="2634391">
                <a:moveTo>
                  <a:pt x="3236686" y="0"/>
                </a:moveTo>
                <a:cubicBezTo>
                  <a:pt x="3277810" y="218924"/>
                  <a:pt x="3318934" y="437848"/>
                  <a:pt x="3265715" y="609600"/>
                </a:cubicBezTo>
                <a:cubicBezTo>
                  <a:pt x="3212496" y="781352"/>
                  <a:pt x="2982686" y="960362"/>
                  <a:pt x="2917372" y="1030514"/>
                </a:cubicBezTo>
                <a:cubicBezTo>
                  <a:pt x="2852058" y="1100666"/>
                  <a:pt x="2931886" y="1011162"/>
                  <a:pt x="2873829" y="1030514"/>
                </a:cubicBezTo>
                <a:cubicBezTo>
                  <a:pt x="2815772" y="1049866"/>
                  <a:pt x="2663372" y="1076476"/>
                  <a:pt x="2569029" y="1146628"/>
                </a:cubicBezTo>
                <a:cubicBezTo>
                  <a:pt x="2474686" y="1216780"/>
                  <a:pt x="2387601" y="1359504"/>
                  <a:pt x="2307772" y="1451428"/>
                </a:cubicBezTo>
                <a:cubicBezTo>
                  <a:pt x="2227943" y="1543352"/>
                  <a:pt x="2172304" y="1623181"/>
                  <a:pt x="2090057" y="1698171"/>
                </a:cubicBezTo>
                <a:cubicBezTo>
                  <a:pt x="2007810" y="1773161"/>
                  <a:pt x="1814286" y="1901371"/>
                  <a:pt x="1814286" y="1901371"/>
                </a:cubicBezTo>
                <a:lnTo>
                  <a:pt x="1814286" y="1901371"/>
                </a:lnTo>
                <a:lnTo>
                  <a:pt x="870857" y="2409371"/>
                </a:lnTo>
                <a:lnTo>
                  <a:pt x="870857" y="2409371"/>
                </a:lnTo>
                <a:cubicBezTo>
                  <a:pt x="807962" y="2426304"/>
                  <a:pt x="614438" y="2474685"/>
                  <a:pt x="493486" y="2510971"/>
                </a:cubicBezTo>
                <a:cubicBezTo>
                  <a:pt x="372534" y="2547257"/>
                  <a:pt x="227391" y="2610152"/>
                  <a:pt x="145143" y="2627085"/>
                </a:cubicBezTo>
                <a:cubicBezTo>
                  <a:pt x="62895" y="2644018"/>
                  <a:pt x="31447" y="2628294"/>
                  <a:pt x="0" y="26125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2772229" y="3501840"/>
            <a:ext cx="841828" cy="1085867"/>
          </a:xfrm>
          <a:custGeom>
            <a:avLst/>
            <a:gdLst>
              <a:gd name="connsiteX0" fmla="*/ 841828 w 841828"/>
              <a:gd name="connsiteY0" fmla="*/ 0 h 1085867"/>
              <a:gd name="connsiteX1" fmla="*/ 783771 w 841828"/>
              <a:gd name="connsiteY1" fmla="*/ 377371 h 1085867"/>
              <a:gd name="connsiteX2" fmla="*/ 711200 w 841828"/>
              <a:gd name="connsiteY2" fmla="*/ 508000 h 1085867"/>
              <a:gd name="connsiteX3" fmla="*/ 580571 w 841828"/>
              <a:gd name="connsiteY3" fmla="*/ 595086 h 1085867"/>
              <a:gd name="connsiteX4" fmla="*/ 333828 w 841828"/>
              <a:gd name="connsiteY4" fmla="*/ 972457 h 1085867"/>
              <a:gd name="connsiteX5" fmla="*/ 246742 w 841828"/>
              <a:gd name="connsiteY5" fmla="*/ 1074057 h 1085867"/>
              <a:gd name="connsiteX6" fmla="*/ 159657 w 841828"/>
              <a:gd name="connsiteY6" fmla="*/ 1074057 h 1085867"/>
              <a:gd name="connsiteX7" fmla="*/ 87085 w 841828"/>
              <a:gd name="connsiteY7" fmla="*/ 986971 h 1085867"/>
              <a:gd name="connsiteX8" fmla="*/ 87085 w 841828"/>
              <a:gd name="connsiteY8" fmla="*/ 986971 h 1085867"/>
              <a:gd name="connsiteX9" fmla="*/ 0 w 841828"/>
              <a:gd name="connsiteY9" fmla="*/ 957943 h 108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1828" h="1085867">
                <a:moveTo>
                  <a:pt x="841828" y="0"/>
                </a:moveTo>
                <a:cubicBezTo>
                  <a:pt x="823685" y="146352"/>
                  <a:pt x="805542" y="292704"/>
                  <a:pt x="783771" y="377371"/>
                </a:cubicBezTo>
                <a:cubicBezTo>
                  <a:pt x="762000" y="462038"/>
                  <a:pt x="745067" y="471714"/>
                  <a:pt x="711200" y="508000"/>
                </a:cubicBezTo>
                <a:cubicBezTo>
                  <a:pt x="677333" y="544286"/>
                  <a:pt x="643466" y="517677"/>
                  <a:pt x="580571" y="595086"/>
                </a:cubicBezTo>
                <a:cubicBezTo>
                  <a:pt x="517676" y="672495"/>
                  <a:pt x="389466" y="892629"/>
                  <a:pt x="333828" y="972457"/>
                </a:cubicBezTo>
                <a:cubicBezTo>
                  <a:pt x="278190" y="1052286"/>
                  <a:pt x="275770" y="1057124"/>
                  <a:pt x="246742" y="1074057"/>
                </a:cubicBezTo>
                <a:cubicBezTo>
                  <a:pt x="217714" y="1090990"/>
                  <a:pt x="186266" y="1088571"/>
                  <a:pt x="159657" y="1074057"/>
                </a:cubicBezTo>
                <a:cubicBezTo>
                  <a:pt x="133048" y="1059543"/>
                  <a:pt x="87085" y="986971"/>
                  <a:pt x="87085" y="986971"/>
                </a:cubicBezTo>
                <a:lnTo>
                  <a:pt x="87085" y="986971"/>
                </a:lnTo>
                <a:lnTo>
                  <a:pt x="0" y="957943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7" name="شكل حر 6"/>
          <p:cNvSpPr/>
          <p:nvPr/>
        </p:nvSpPr>
        <p:spPr>
          <a:xfrm>
            <a:off x="1814061" y="4292953"/>
            <a:ext cx="959433" cy="1348221"/>
          </a:xfrm>
          <a:custGeom>
            <a:avLst/>
            <a:gdLst>
              <a:gd name="connsiteX0" fmla="*/ 958168 w 959433"/>
              <a:gd name="connsiteY0" fmla="*/ 148418 h 1348221"/>
              <a:gd name="connsiteX1" fmla="*/ 900110 w 959433"/>
              <a:gd name="connsiteY1" fmla="*/ 903161 h 1348221"/>
              <a:gd name="connsiteX2" fmla="*/ 842053 w 959433"/>
              <a:gd name="connsiteY2" fmla="*/ 1324076 h 1348221"/>
              <a:gd name="connsiteX3" fmla="*/ 566282 w 959433"/>
              <a:gd name="connsiteY3" fmla="*/ 1295047 h 1348221"/>
              <a:gd name="connsiteX4" fmla="*/ 566282 w 959433"/>
              <a:gd name="connsiteY4" fmla="*/ 1280533 h 1348221"/>
              <a:gd name="connsiteX5" fmla="*/ 261482 w 959433"/>
              <a:gd name="connsiteY5" fmla="*/ 1149904 h 1348221"/>
              <a:gd name="connsiteX6" fmla="*/ 58282 w 959433"/>
              <a:gd name="connsiteY6" fmla="*/ 1033790 h 1348221"/>
              <a:gd name="connsiteX7" fmla="*/ 225 w 959433"/>
              <a:gd name="connsiteY7" fmla="*/ 917676 h 1348221"/>
              <a:gd name="connsiteX8" fmla="*/ 72796 w 959433"/>
              <a:gd name="connsiteY8" fmla="*/ 714476 h 1348221"/>
              <a:gd name="connsiteX9" fmla="*/ 232453 w 959433"/>
              <a:gd name="connsiteY9" fmla="*/ 366133 h 1348221"/>
              <a:gd name="connsiteX10" fmla="*/ 421139 w 959433"/>
              <a:gd name="connsiteY10" fmla="*/ 220990 h 1348221"/>
              <a:gd name="connsiteX11" fmla="*/ 609825 w 959433"/>
              <a:gd name="connsiteY11" fmla="*/ 61333 h 1348221"/>
              <a:gd name="connsiteX12" fmla="*/ 842053 w 959433"/>
              <a:gd name="connsiteY12" fmla="*/ 3276 h 1348221"/>
              <a:gd name="connsiteX13" fmla="*/ 958168 w 959433"/>
              <a:gd name="connsiteY13" fmla="*/ 148418 h 1348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59433" h="1348221">
                <a:moveTo>
                  <a:pt x="958168" y="148418"/>
                </a:moveTo>
                <a:cubicBezTo>
                  <a:pt x="967844" y="298399"/>
                  <a:pt x="919462" y="707218"/>
                  <a:pt x="900110" y="903161"/>
                </a:cubicBezTo>
                <a:cubicBezTo>
                  <a:pt x="880757" y="1099104"/>
                  <a:pt x="897691" y="1258762"/>
                  <a:pt x="842053" y="1324076"/>
                </a:cubicBezTo>
                <a:cubicBezTo>
                  <a:pt x="786415" y="1389390"/>
                  <a:pt x="612244" y="1302304"/>
                  <a:pt x="566282" y="1295047"/>
                </a:cubicBezTo>
                <a:cubicBezTo>
                  <a:pt x="520320" y="1287790"/>
                  <a:pt x="617082" y="1304723"/>
                  <a:pt x="566282" y="1280533"/>
                </a:cubicBezTo>
                <a:cubicBezTo>
                  <a:pt x="515482" y="1256343"/>
                  <a:pt x="346149" y="1191028"/>
                  <a:pt x="261482" y="1149904"/>
                </a:cubicBezTo>
                <a:cubicBezTo>
                  <a:pt x="176815" y="1108780"/>
                  <a:pt x="101825" y="1072495"/>
                  <a:pt x="58282" y="1033790"/>
                </a:cubicBezTo>
                <a:cubicBezTo>
                  <a:pt x="14739" y="995085"/>
                  <a:pt x="-2194" y="970895"/>
                  <a:pt x="225" y="917676"/>
                </a:cubicBezTo>
                <a:cubicBezTo>
                  <a:pt x="2644" y="864457"/>
                  <a:pt x="34091" y="806400"/>
                  <a:pt x="72796" y="714476"/>
                </a:cubicBezTo>
                <a:cubicBezTo>
                  <a:pt x="111501" y="622552"/>
                  <a:pt x="174396" y="448381"/>
                  <a:pt x="232453" y="366133"/>
                </a:cubicBezTo>
                <a:cubicBezTo>
                  <a:pt x="290510" y="283885"/>
                  <a:pt x="358244" y="271790"/>
                  <a:pt x="421139" y="220990"/>
                </a:cubicBezTo>
                <a:cubicBezTo>
                  <a:pt x="484034" y="170190"/>
                  <a:pt x="539673" y="97619"/>
                  <a:pt x="609825" y="61333"/>
                </a:cubicBezTo>
                <a:cubicBezTo>
                  <a:pt x="679977" y="25047"/>
                  <a:pt x="779158" y="-11238"/>
                  <a:pt x="842053" y="3276"/>
                </a:cubicBezTo>
                <a:cubicBezTo>
                  <a:pt x="904948" y="17790"/>
                  <a:pt x="948492" y="-1563"/>
                  <a:pt x="958168" y="148418"/>
                </a:cubicBezTo>
                <a:close/>
              </a:path>
            </a:pathLst>
          </a:cu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378384" y="4281177"/>
            <a:ext cx="849391" cy="929452"/>
          </a:xfrm>
          <a:custGeom>
            <a:avLst/>
            <a:gdLst>
              <a:gd name="connsiteX0" fmla="*/ 842302 w 849391"/>
              <a:gd name="connsiteY0" fmla="*/ 102137 h 929452"/>
              <a:gd name="connsiteX1" fmla="*/ 566530 w 849391"/>
              <a:gd name="connsiteY1" fmla="*/ 392423 h 929452"/>
              <a:gd name="connsiteX2" fmla="*/ 479445 w 849391"/>
              <a:gd name="connsiteY2" fmla="*/ 639166 h 929452"/>
              <a:gd name="connsiteX3" fmla="*/ 334302 w 849391"/>
              <a:gd name="connsiteY3" fmla="*/ 929452 h 929452"/>
              <a:gd name="connsiteX4" fmla="*/ 334302 w 849391"/>
              <a:gd name="connsiteY4" fmla="*/ 929452 h 929452"/>
              <a:gd name="connsiteX5" fmla="*/ 218187 w 849391"/>
              <a:gd name="connsiteY5" fmla="*/ 769794 h 929452"/>
              <a:gd name="connsiteX6" fmla="*/ 58530 w 849391"/>
              <a:gd name="connsiteY6" fmla="*/ 610137 h 929452"/>
              <a:gd name="connsiteX7" fmla="*/ 473 w 849391"/>
              <a:gd name="connsiteY7" fmla="*/ 450480 h 929452"/>
              <a:gd name="connsiteX8" fmla="*/ 29502 w 849391"/>
              <a:gd name="connsiteY8" fmla="*/ 116652 h 929452"/>
              <a:gd name="connsiteX9" fmla="*/ 29502 w 849391"/>
              <a:gd name="connsiteY9" fmla="*/ 116652 h 929452"/>
              <a:gd name="connsiteX10" fmla="*/ 145616 w 849391"/>
              <a:gd name="connsiteY10" fmla="*/ 15052 h 929452"/>
              <a:gd name="connsiteX11" fmla="*/ 450416 w 849391"/>
              <a:gd name="connsiteY11" fmla="*/ 537 h 929452"/>
              <a:gd name="connsiteX12" fmla="*/ 450416 w 849391"/>
              <a:gd name="connsiteY12" fmla="*/ 537 h 929452"/>
              <a:gd name="connsiteX13" fmla="*/ 740702 w 849391"/>
              <a:gd name="connsiteY13" fmla="*/ 102137 h 929452"/>
              <a:gd name="connsiteX14" fmla="*/ 842302 w 849391"/>
              <a:gd name="connsiteY14" fmla="*/ 102137 h 92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49391" h="929452">
                <a:moveTo>
                  <a:pt x="842302" y="102137"/>
                </a:moveTo>
                <a:cubicBezTo>
                  <a:pt x="813273" y="150518"/>
                  <a:pt x="627006" y="302918"/>
                  <a:pt x="566530" y="392423"/>
                </a:cubicBezTo>
                <a:cubicBezTo>
                  <a:pt x="506054" y="481928"/>
                  <a:pt x="518150" y="549661"/>
                  <a:pt x="479445" y="639166"/>
                </a:cubicBezTo>
                <a:cubicBezTo>
                  <a:pt x="440740" y="728671"/>
                  <a:pt x="334302" y="929452"/>
                  <a:pt x="334302" y="929452"/>
                </a:cubicBezTo>
                <a:lnTo>
                  <a:pt x="334302" y="929452"/>
                </a:lnTo>
                <a:cubicBezTo>
                  <a:pt x="314950" y="902842"/>
                  <a:pt x="264149" y="823013"/>
                  <a:pt x="218187" y="769794"/>
                </a:cubicBezTo>
                <a:cubicBezTo>
                  <a:pt x="172225" y="716575"/>
                  <a:pt x="94816" y="663356"/>
                  <a:pt x="58530" y="610137"/>
                </a:cubicBezTo>
                <a:cubicBezTo>
                  <a:pt x="22244" y="556918"/>
                  <a:pt x="5311" y="532727"/>
                  <a:pt x="473" y="450480"/>
                </a:cubicBezTo>
                <a:cubicBezTo>
                  <a:pt x="-4365" y="368233"/>
                  <a:pt x="29502" y="116652"/>
                  <a:pt x="29502" y="116652"/>
                </a:cubicBezTo>
                <a:lnTo>
                  <a:pt x="29502" y="116652"/>
                </a:lnTo>
                <a:cubicBezTo>
                  <a:pt x="48854" y="99719"/>
                  <a:pt x="75464" y="34404"/>
                  <a:pt x="145616" y="15052"/>
                </a:cubicBezTo>
                <a:cubicBezTo>
                  <a:pt x="215768" y="-4300"/>
                  <a:pt x="450416" y="537"/>
                  <a:pt x="450416" y="537"/>
                </a:cubicBezTo>
                <a:lnTo>
                  <a:pt x="450416" y="537"/>
                </a:lnTo>
                <a:cubicBezTo>
                  <a:pt x="498797" y="17470"/>
                  <a:pt x="675388" y="85204"/>
                  <a:pt x="740702" y="102137"/>
                </a:cubicBezTo>
                <a:cubicBezTo>
                  <a:pt x="806016" y="119070"/>
                  <a:pt x="871331" y="53756"/>
                  <a:pt x="842302" y="102137"/>
                </a:cubicBezTo>
                <a:close/>
              </a:path>
            </a:pathLst>
          </a:cu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9" name="شكل حر 8"/>
          <p:cNvSpPr/>
          <p:nvPr/>
        </p:nvSpPr>
        <p:spPr>
          <a:xfrm>
            <a:off x="3002713" y="2119086"/>
            <a:ext cx="2933630" cy="1611295"/>
          </a:xfrm>
          <a:custGeom>
            <a:avLst/>
            <a:gdLst>
              <a:gd name="connsiteX0" fmla="*/ 2890087 w 2933630"/>
              <a:gd name="connsiteY0" fmla="*/ 682171 h 1611295"/>
              <a:gd name="connsiteX1" fmla="*/ 2556258 w 2933630"/>
              <a:gd name="connsiteY1" fmla="*/ 232228 h 1611295"/>
              <a:gd name="connsiteX2" fmla="*/ 2004716 w 2933630"/>
              <a:gd name="connsiteY2" fmla="*/ 0 h 1611295"/>
              <a:gd name="connsiteX3" fmla="*/ 2004716 w 2933630"/>
              <a:gd name="connsiteY3" fmla="*/ 0 h 1611295"/>
              <a:gd name="connsiteX4" fmla="*/ 988716 w 2933630"/>
              <a:gd name="connsiteY4" fmla="*/ 87085 h 1611295"/>
              <a:gd name="connsiteX5" fmla="*/ 741973 w 2933630"/>
              <a:gd name="connsiteY5" fmla="*/ 232228 h 1611295"/>
              <a:gd name="connsiteX6" fmla="*/ 393630 w 2933630"/>
              <a:gd name="connsiteY6" fmla="*/ 493485 h 1611295"/>
              <a:gd name="connsiteX7" fmla="*/ 132373 w 2933630"/>
              <a:gd name="connsiteY7" fmla="*/ 856343 h 1611295"/>
              <a:gd name="connsiteX8" fmla="*/ 1744 w 2933630"/>
              <a:gd name="connsiteY8" fmla="*/ 1103085 h 1611295"/>
              <a:gd name="connsiteX9" fmla="*/ 74316 w 2933630"/>
              <a:gd name="connsiteY9" fmla="*/ 1335314 h 1611295"/>
              <a:gd name="connsiteX10" fmla="*/ 306544 w 2933630"/>
              <a:gd name="connsiteY10" fmla="*/ 1407885 h 1611295"/>
              <a:gd name="connsiteX11" fmla="*/ 683916 w 2933630"/>
              <a:gd name="connsiteY11" fmla="*/ 1451428 h 1611295"/>
              <a:gd name="connsiteX12" fmla="*/ 698430 w 2933630"/>
              <a:gd name="connsiteY12" fmla="*/ 1451428 h 1611295"/>
              <a:gd name="connsiteX13" fmla="*/ 1090316 w 2933630"/>
              <a:gd name="connsiteY13" fmla="*/ 1509485 h 1611295"/>
              <a:gd name="connsiteX14" fmla="*/ 2033744 w 2933630"/>
              <a:gd name="connsiteY14" fmla="*/ 1611085 h 1611295"/>
              <a:gd name="connsiteX15" fmla="*/ 2483687 w 2933630"/>
              <a:gd name="connsiteY15" fmla="*/ 1480457 h 1611295"/>
              <a:gd name="connsiteX16" fmla="*/ 2773973 w 2933630"/>
              <a:gd name="connsiteY16" fmla="*/ 1248228 h 1611295"/>
              <a:gd name="connsiteX17" fmla="*/ 2933630 w 2933630"/>
              <a:gd name="connsiteY17" fmla="*/ 711200 h 1611295"/>
              <a:gd name="connsiteX18" fmla="*/ 2933630 w 2933630"/>
              <a:gd name="connsiteY18" fmla="*/ 711200 h 161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33630" h="1611295">
                <a:moveTo>
                  <a:pt x="2890087" y="682171"/>
                </a:moveTo>
                <a:cubicBezTo>
                  <a:pt x="2796953" y="514047"/>
                  <a:pt x="2703820" y="345923"/>
                  <a:pt x="2556258" y="232228"/>
                </a:cubicBezTo>
                <a:cubicBezTo>
                  <a:pt x="2408696" y="118533"/>
                  <a:pt x="2004716" y="0"/>
                  <a:pt x="2004716" y="0"/>
                </a:cubicBezTo>
                <a:lnTo>
                  <a:pt x="2004716" y="0"/>
                </a:lnTo>
                <a:cubicBezTo>
                  <a:pt x="1835383" y="14514"/>
                  <a:pt x="1199173" y="48380"/>
                  <a:pt x="988716" y="87085"/>
                </a:cubicBezTo>
                <a:cubicBezTo>
                  <a:pt x="778259" y="125790"/>
                  <a:pt x="841154" y="164495"/>
                  <a:pt x="741973" y="232228"/>
                </a:cubicBezTo>
                <a:cubicBezTo>
                  <a:pt x="642792" y="299961"/>
                  <a:pt x="495230" y="389466"/>
                  <a:pt x="393630" y="493485"/>
                </a:cubicBezTo>
                <a:cubicBezTo>
                  <a:pt x="292030" y="597504"/>
                  <a:pt x="197687" y="754743"/>
                  <a:pt x="132373" y="856343"/>
                </a:cubicBezTo>
                <a:cubicBezTo>
                  <a:pt x="67059" y="957943"/>
                  <a:pt x="11420" y="1023256"/>
                  <a:pt x="1744" y="1103085"/>
                </a:cubicBezTo>
                <a:cubicBezTo>
                  <a:pt x="-7932" y="1182914"/>
                  <a:pt x="23516" y="1284514"/>
                  <a:pt x="74316" y="1335314"/>
                </a:cubicBezTo>
                <a:cubicBezTo>
                  <a:pt x="125116" y="1386114"/>
                  <a:pt x="204944" y="1388533"/>
                  <a:pt x="306544" y="1407885"/>
                </a:cubicBezTo>
                <a:cubicBezTo>
                  <a:pt x="408144" y="1427237"/>
                  <a:pt x="618602" y="1444171"/>
                  <a:pt x="683916" y="1451428"/>
                </a:cubicBezTo>
                <a:cubicBezTo>
                  <a:pt x="749230" y="1458685"/>
                  <a:pt x="698430" y="1451428"/>
                  <a:pt x="698430" y="1451428"/>
                </a:cubicBezTo>
                <a:cubicBezTo>
                  <a:pt x="766163" y="1461104"/>
                  <a:pt x="867764" y="1482875"/>
                  <a:pt x="1090316" y="1509485"/>
                </a:cubicBezTo>
                <a:cubicBezTo>
                  <a:pt x="1312868" y="1536095"/>
                  <a:pt x="1801516" y="1615923"/>
                  <a:pt x="2033744" y="1611085"/>
                </a:cubicBezTo>
                <a:cubicBezTo>
                  <a:pt x="2265972" y="1606247"/>
                  <a:pt x="2360315" y="1540933"/>
                  <a:pt x="2483687" y="1480457"/>
                </a:cubicBezTo>
                <a:cubicBezTo>
                  <a:pt x="2607058" y="1419981"/>
                  <a:pt x="2698983" y="1376437"/>
                  <a:pt x="2773973" y="1248228"/>
                </a:cubicBezTo>
                <a:cubicBezTo>
                  <a:pt x="2848963" y="1120019"/>
                  <a:pt x="2933630" y="711200"/>
                  <a:pt x="2933630" y="711200"/>
                </a:cubicBezTo>
                <a:lnTo>
                  <a:pt x="2933630" y="71120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3429230" y="1568249"/>
            <a:ext cx="426518" cy="6876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endCxn id="5" idx="3"/>
          </p:cNvCxnSpPr>
          <p:nvPr/>
        </p:nvCxnSpPr>
        <p:spPr>
          <a:xfrm>
            <a:off x="2555776" y="3392996"/>
            <a:ext cx="797024" cy="703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رابط كسهم مستقيم 16"/>
          <p:cNvCxnSpPr>
            <a:endCxn id="4" idx="7"/>
          </p:cNvCxnSpPr>
          <p:nvPr/>
        </p:nvCxnSpPr>
        <p:spPr>
          <a:xfrm flipH="1" flipV="1">
            <a:off x="4470400" y="4876800"/>
            <a:ext cx="533648" cy="496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رابط كسهم مستقيم 18"/>
          <p:cNvCxnSpPr>
            <a:endCxn id="7" idx="5"/>
          </p:cNvCxnSpPr>
          <p:nvPr/>
        </p:nvCxnSpPr>
        <p:spPr>
          <a:xfrm flipV="1">
            <a:off x="1907704" y="5442857"/>
            <a:ext cx="167839" cy="4344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/>
          <p:nvPr/>
        </p:nvCxnSpPr>
        <p:spPr>
          <a:xfrm>
            <a:off x="1259632" y="3730381"/>
            <a:ext cx="288032" cy="5625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شكل بيضاوي 21"/>
          <p:cNvSpPr/>
          <p:nvPr/>
        </p:nvSpPr>
        <p:spPr>
          <a:xfrm>
            <a:off x="3125222" y="1227614"/>
            <a:ext cx="420914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1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3" name="شكل بيضاوي 22"/>
          <p:cNvSpPr/>
          <p:nvPr/>
        </p:nvSpPr>
        <p:spPr>
          <a:xfrm>
            <a:off x="4968258" y="5261478"/>
            <a:ext cx="504056" cy="504056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2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4" name="شكل بيضاوي 23"/>
          <p:cNvSpPr/>
          <p:nvPr/>
        </p:nvSpPr>
        <p:spPr>
          <a:xfrm>
            <a:off x="2230164" y="3134293"/>
            <a:ext cx="479717" cy="517405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3</a:t>
            </a:r>
            <a:endParaRPr lang="ar-SA" b="1" dirty="0">
              <a:solidFill>
                <a:prstClr val="black"/>
              </a:solidFill>
            </a:endParaRPr>
          </a:p>
        </p:txBody>
      </p:sp>
      <p:sp>
        <p:nvSpPr>
          <p:cNvPr id="25" name="شكل بيضاوي 24"/>
          <p:cNvSpPr/>
          <p:nvPr/>
        </p:nvSpPr>
        <p:spPr>
          <a:xfrm>
            <a:off x="1691680" y="5877272"/>
            <a:ext cx="536095" cy="43204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4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899592" y="3392996"/>
            <a:ext cx="504056" cy="4680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27" name="شكل حر 26"/>
          <p:cNvSpPr/>
          <p:nvPr/>
        </p:nvSpPr>
        <p:spPr>
          <a:xfrm>
            <a:off x="3077029" y="3846286"/>
            <a:ext cx="1436914" cy="1204685"/>
          </a:xfrm>
          <a:custGeom>
            <a:avLst/>
            <a:gdLst>
              <a:gd name="connsiteX0" fmla="*/ 1436914 w 1436914"/>
              <a:gd name="connsiteY0" fmla="*/ 0 h 1204685"/>
              <a:gd name="connsiteX1" fmla="*/ 1219200 w 1436914"/>
              <a:gd name="connsiteY1" fmla="*/ 348343 h 1204685"/>
              <a:gd name="connsiteX2" fmla="*/ 1088571 w 1436914"/>
              <a:gd name="connsiteY2" fmla="*/ 406400 h 1204685"/>
              <a:gd name="connsiteX3" fmla="*/ 1001485 w 1436914"/>
              <a:gd name="connsiteY3" fmla="*/ 595085 h 1204685"/>
              <a:gd name="connsiteX4" fmla="*/ 841828 w 1436914"/>
              <a:gd name="connsiteY4" fmla="*/ 740228 h 1204685"/>
              <a:gd name="connsiteX5" fmla="*/ 725714 w 1436914"/>
              <a:gd name="connsiteY5" fmla="*/ 885371 h 1204685"/>
              <a:gd name="connsiteX6" fmla="*/ 551542 w 1436914"/>
              <a:gd name="connsiteY6" fmla="*/ 1016000 h 1204685"/>
              <a:gd name="connsiteX7" fmla="*/ 551542 w 1436914"/>
              <a:gd name="connsiteY7" fmla="*/ 1016000 h 1204685"/>
              <a:gd name="connsiteX8" fmla="*/ 333828 w 1436914"/>
              <a:gd name="connsiteY8" fmla="*/ 1088571 h 1204685"/>
              <a:gd name="connsiteX9" fmla="*/ 0 w 1436914"/>
              <a:gd name="connsiteY9" fmla="*/ 1204685 h 120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6914" h="1204685">
                <a:moveTo>
                  <a:pt x="1436914" y="0"/>
                </a:moveTo>
                <a:cubicBezTo>
                  <a:pt x="1357085" y="140305"/>
                  <a:pt x="1277257" y="280610"/>
                  <a:pt x="1219200" y="348343"/>
                </a:cubicBezTo>
                <a:cubicBezTo>
                  <a:pt x="1161143" y="416076"/>
                  <a:pt x="1124857" y="365276"/>
                  <a:pt x="1088571" y="406400"/>
                </a:cubicBezTo>
                <a:cubicBezTo>
                  <a:pt x="1052285" y="447524"/>
                  <a:pt x="1042609" y="539447"/>
                  <a:pt x="1001485" y="595085"/>
                </a:cubicBezTo>
                <a:cubicBezTo>
                  <a:pt x="960361" y="650723"/>
                  <a:pt x="887790" y="691847"/>
                  <a:pt x="841828" y="740228"/>
                </a:cubicBezTo>
                <a:cubicBezTo>
                  <a:pt x="795866" y="788609"/>
                  <a:pt x="774095" y="839409"/>
                  <a:pt x="725714" y="885371"/>
                </a:cubicBezTo>
                <a:cubicBezTo>
                  <a:pt x="677333" y="931333"/>
                  <a:pt x="551542" y="1016000"/>
                  <a:pt x="551542" y="1016000"/>
                </a:cubicBezTo>
                <a:lnTo>
                  <a:pt x="551542" y="1016000"/>
                </a:lnTo>
                <a:lnTo>
                  <a:pt x="333828" y="1088571"/>
                </a:lnTo>
                <a:lnTo>
                  <a:pt x="0" y="1204685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29" name="شكل حر 28"/>
          <p:cNvSpPr/>
          <p:nvPr/>
        </p:nvSpPr>
        <p:spPr>
          <a:xfrm>
            <a:off x="3033486" y="3860800"/>
            <a:ext cx="1117600" cy="1001486"/>
          </a:xfrm>
          <a:custGeom>
            <a:avLst/>
            <a:gdLst>
              <a:gd name="connsiteX0" fmla="*/ 1117600 w 1117600"/>
              <a:gd name="connsiteY0" fmla="*/ 0 h 1001486"/>
              <a:gd name="connsiteX1" fmla="*/ 928914 w 1117600"/>
              <a:gd name="connsiteY1" fmla="*/ 246743 h 1001486"/>
              <a:gd name="connsiteX2" fmla="*/ 928914 w 1117600"/>
              <a:gd name="connsiteY2" fmla="*/ 246743 h 1001486"/>
              <a:gd name="connsiteX3" fmla="*/ 725714 w 1117600"/>
              <a:gd name="connsiteY3" fmla="*/ 551543 h 1001486"/>
              <a:gd name="connsiteX4" fmla="*/ 609600 w 1117600"/>
              <a:gd name="connsiteY4" fmla="*/ 682171 h 1001486"/>
              <a:gd name="connsiteX5" fmla="*/ 566057 w 1117600"/>
              <a:gd name="connsiteY5" fmla="*/ 783771 h 1001486"/>
              <a:gd name="connsiteX6" fmla="*/ 406400 w 1117600"/>
              <a:gd name="connsiteY6" fmla="*/ 856343 h 1001486"/>
              <a:gd name="connsiteX7" fmla="*/ 275771 w 1117600"/>
              <a:gd name="connsiteY7" fmla="*/ 885371 h 1001486"/>
              <a:gd name="connsiteX8" fmla="*/ 275771 w 1117600"/>
              <a:gd name="connsiteY8" fmla="*/ 885371 h 1001486"/>
              <a:gd name="connsiteX9" fmla="*/ 159657 w 1117600"/>
              <a:gd name="connsiteY9" fmla="*/ 943429 h 1001486"/>
              <a:gd name="connsiteX10" fmla="*/ 0 w 1117600"/>
              <a:gd name="connsiteY10" fmla="*/ 1001486 h 1001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17600" h="1001486">
                <a:moveTo>
                  <a:pt x="1117600" y="0"/>
                </a:moveTo>
                <a:lnTo>
                  <a:pt x="928914" y="246743"/>
                </a:lnTo>
                <a:lnTo>
                  <a:pt x="928914" y="246743"/>
                </a:lnTo>
                <a:cubicBezTo>
                  <a:pt x="895047" y="297543"/>
                  <a:pt x="778933" y="478972"/>
                  <a:pt x="725714" y="551543"/>
                </a:cubicBezTo>
                <a:cubicBezTo>
                  <a:pt x="672495" y="624114"/>
                  <a:pt x="636209" y="643466"/>
                  <a:pt x="609600" y="682171"/>
                </a:cubicBezTo>
                <a:cubicBezTo>
                  <a:pt x="582991" y="720876"/>
                  <a:pt x="599924" y="754742"/>
                  <a:pt x="566057" y="783771"/>
                </a:cubicBezTo>
                <a:cubicBezTo>
                  <a:pt x="532190" y="812800"/>
                  <a:pt x="454781" y="839410"/>
                  <a:pt x="406400" y="856343"/>
                </a:cubicBezTo>
                <a:cubicBezTo>
                  <a:pt x="358019" y="873276"/>
                  <a:pt x="275771" y="885371"/>
                  <a:pt x="275771" y="885371"/>
                </a:cubicBezTo>
                <a:lnTo>
                  <a:pt x="275771" y="885371"/>
                </a:lnTo>
                <a:cubicBezTo>
                  <a:pt x="256419" y="895047"/>
                  <a:pt x="205619" y="924077"/>
                  <a:pt x="159657" y="943429"/>
                </a:cubicBezTo>
                <a:cubicBezTo>
                  <a:pt x="113695" y="962781"/>
                  <a:pt x="56847" y="982133"/>
                  <a:pt x="0" y="1001486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0" name="شكل حر 29"/>
          <p:cNvSpPr/>
          <p:nvPr/>
        </p:nvSpPr>
        <p:spPr>
          <a:xfrm>
            <a:off x="3120571" y="4005943"/>
            <a:ext cx="1596572" cy="1219200"/>
          </a:xfrm>
          <a:custGeom>
            <a:avLst/>
            <a:gdLst>
              <a:gd name="connsiteX0" fmla="*/ 1596572 w 1596572"/>
              <a:gd name="connsiteY0" fmla="*/ 0 h 1219200"/>
              <a:gd name="connsiteX1" fmla="*/ 1509486 w 1596572"/>
              <a:gd name="connsiteY1" fmla="*/ 116114 h 1219200"/>
              <a:gd name="connsiteX2" fmla="*/ 1349829 w 1596572"/>
              <a:gd name="connsiteY2" fmla="*/ 275771 h 1219200"/>
              <a:gd name="connsiteX3" fmla="*/ 1262743 w 1596572"/>
              <a:gd name="connsiteY3" fmla="*/ 478971 h 1219200"/>
              <a:gd name="connsiteX4" fmla="*/ 1204686 w 1596572"/>
              <a:gd name="connsiteY4" fmla="*/ 624114 h 1219200"/>
              <a:gd name="connsiteX5" fmla="*/ 1074058 w 1596572"/>
              <a:gd name="connsiteY5" fmla="*/ 769257 h 1219200"/>
              <a:gd name="connsiteX6" fmla="*/ 856343 w 1596572"/>
              <a:gd name="connsiteY6" fmla="*/ 885371 h 1219200"/>
              <a:gd name="connsiteX7" fmla="*/ 682172 w 1596572"/>
              <a:gd name="connsiteY7" fmla="*/ 1016000 h 1219200"/>
              <a:gd name="connsiteX8" fmla="*/ 682172 w 1596572"/>
              <a:gd name="connsiteY8" fmla="*/ 1016000 h 1219200"/>
              <a:gd name="connsiteX9" fmla="*/ 551543 w 1596572"/>
              <a:gd name="connsiteY9" fmla="*/ 1088571 h 1219200"/>
              <a:gd name="connsiteX10" fmla="*/ 275772 w 1596572"/>
              <a:gd name="connsiteY10" fmla="*/ 1146628 h 1219200"/>
              <a:gd name="connsiteX11" fmla="*/ 0 w 1596572"/>
              <a:gd name="connsiteY11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96572" h="1219200">
                <a:moveTo>
                  <a:pt x="1596572" y="0"/>
                </a:moveTo>
                <a:cubicBezTo>
                  <a:pt x="1573591" y="35076"/>
                  <a:pt x="1550610" y="70152"/>
                  <a:pt x="1509486" y="116114"/>
                </a:cubicBezTo>
                <a:cubicBezTo>
                  <a:pt x="1468362" y="162076"/>
                  <a:pt x="1390953" y="215295"/>
                  <a:pt x="1349829" y="275771"/>
                </a:cubicBezTo>
                <a:cubicBezTo>
                  <a:pt x="1308705" y="336247"/>
                  <a:pt x="1286933" y="420914"/>
                  <a:pt x="1262743" y="478971"/>
                </a:cubicBezTo>
                <a:cubicBezTo>
                  <a:pt x="1238553" y="537028"/>
                  <a:pt x="1236133" y="575733"/>
                  <a:pt x="1204686" y="624114"/>
                </a:cubicBezTo>
                <a:cubicBezTo>
                  <a:pt x="1173239" y="672495"/>
                  <a:pt x="1132115" y="725714"/>
                  <a:pt x="1074058" y="769257"/>
                </a:cubicBezTo>
                <a:cubicBezTo>
                  <a:pt x="1016001" y="812800"/>
                  <a:pt x="921657" y="844247"/>
                  <a:pt x="856343" y="885371"/>
                </a:cubicBezTo>
                <a:cubicBezTo>
                  <a:pt x="791029" y="926495"/>
                  <a:pt x="682172" y="1016000"/>
                  <a:pt x="682172" y="1016000"/>
                </a:cubicBezTo>
                <a:lnTo>
                  <a:pt x="682172" y="1016000"/>
                </a:lnTo>
                <a:cubicBezTo>
                  <a:pt x="660401" y="1028095"/>
                  <a:pt x="619276" y="1066800"/>
                  <a:pt x="551543" y="1088571"/>
                </a:cubicBezTo>
                <a:cubicBezTo>
                  <a:pt x="483810" y="1110342"/>
                  <a:pt x="367696" y="1124857"/>
                  <a:pt x="275772" y="1146628"/>
                </a:cubicBezTo>
                <a:cubicBezTo>
                  <a:pt x="183848" y="1168399"/>
                  <a:pt x="91924" y="1193799"/>
                  <a:pt x="0" y="121920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cxnSp>
        <p:nvCxnSpPr>
          <p:cNvPr id="4096" name="رابط كسهم مستقيم 4095"/>
          <p:cNvCxnSpPr>
            <a:endCxn id="30" idx="9"/>
          </p:cNvCxnSpPr>
          <p:nvPr/>
        </p:nvCxnSpPr>
        <p:spPr>
          <a:xfrm flipH="1" flipV="1">
            <a:off x="3672114" y="5094514"/>
            <a:ext cx="183634" cy="78275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97" name="شكل بيضاوي 4096"/>
          <p:cNvSpPr/>
          <p:nvPr/>
        </p:nvSpPr>
        <p:spPr>
          <a:xfrm>
            <a:off x="3642489" y="5877272"/>
            <a:ext cx="508597" cy="432048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6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055155" y="2251617"/>
            <a:ext cx="319689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/>
              <a:t>Stomach fundus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/>
              <a:t>Greater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/>
              <a:t>Lesser curvature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/>
              <a:t>Antrum</a:t>
            </a:r>
            <a:endParaRPr lang="en-US" sz="2400" b="1" dirty="0"/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/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/>
              <a:t>Mucosal folds</a:t>
            </a:r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075047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quickblogcast.com/80618-70584/gastriculcer.jpg?a=84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 t="5556" r="1316" b="4167"/>
          <a:stretch>
            <a:fillRect/>
          </a:stretch>
        </p:blipFill>
        <p:spPr bwMode="auto">
          <a:xfrm>
            <a:off x="1475656" y="548680"/>
            <a:ext cx="619268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979712" y="5805264"/>
            <a:ext cx="4680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omic Sans MS" pitchFamily="66" charset="0"/>
              </a:rPr>
              <a:t>Gastric ulcer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3691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7200" dirty="0">
                <a:latin typeface="Comic Sans MS" pitchFamily="66" charset="0"/>
              </a:rPr>
              <a:t>CT Scan </a:t>
            </a:r>
            <a:r>
              <a:rPr lang="en-US" sz="7200" dirty="0" err="1">
                <a:latin typeface="Comic Sans MS" pitchFamily="66" charset="0"/>
              </a:rPr>
              <a:t>vs</a:t>
            </a:r>
            <a:r>
              <a:rPr lang="en-US" sz="7200" dirty="0">
                <a:latin typeface="Comic Sans MS" pitchFamily="66" charset="0"/>
              </a:rPr>
              <a:t> MRI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ابو عايد\Desktop\stomach\mri stomach\ser003img000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0" t="4391" r="14594" b="43048"/>
          <a:stretch/>
        </p:blipFill>
        <p:spPr bwMode="auto">
          <a:xfrm>
            <a:off x="4427984" y="1724106"/>
            <a:ext cx="4513223" cy="3338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24106"/>
            <a:ext cx="4320479" cy="32890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6228184" y="2540547"/>
            <a:ext cx="2448272" cy="139250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151665"/>
            <a:ext cx="2870876" cy="21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539552" y="5301208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latin typeface="Comic Sans MS" pitchFamily="66" charset="0"/>
              </a:rPr>
              <a:t>CT SCAN</a:t>
            </a:r>
            <a:endParaRPr lang="ar-SA" sz="4400" b="1" dirty="0">
              <a:latin typeface="Comic Sans MS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788024" y="5301207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latin typeface="Comic Sans MS" pitchFamily="66" charset="0"/>
              </a:rPr>
              <a:t>MRI</a:t>
            </a:r>
            <a:endParaRPr lang="ar-SA" sz="4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36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SA" dirty="0"/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3</a:t>
            </a:r>
            <a:endParaRPr lang="ar-SA" sz="2400" b="1" dirty="0"/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4</a:t>
            </a:r>
            <a:endParaRPr lang="ar-SA" sz="2800" b="1" dirty="0"/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/>
              <a:t>5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56433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4" name="Picture 24" descr="C:\Users\ابو عايد\Desktop\stomach\stomach 2 CT\ser201img0003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3769" r="26128" b="61137"/>
          <a:stretch/>
        </p:blipFill>
        <p:spPr bwMode="auto">
          <a:xfrm>
            <a:off x="3491880" y="188640"/>
            <a:ext cx="5504160" cy="38201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شكل حر 1"/>
          <p:cNvSpPr/>
          <p:nvPr/>
        </p:nvSpPr>
        <p:spPr>
          <a:xfrm>
            <a:off x="7728857" y="768671"/>
            <a:ext cx="1091615" cy="987558"/>
          </a:xfrm>
          <a:custGeom>
            <a:avLst/>
            <a:gdLst>
              <a:gd name="connsiteX0" fmla="*/ 0 w 1582562"/>
              <a:gd name="connsiteY0" fmla="*/ 659788 h 913256"/>
              <a:gd name="connsiteX1" fmla="*/ 304800 w 1582562"/>
              <a:gd name="connsiteY1" fmla="*/ 224359 h 913256"/>
              <a:gd name="connsiteX2" fmla="*/ 304800 w 1582562"/>
              <a:gd name="connsiteY2" fmla="*/ 224359 h 913256"/>
              <a:gd name="connsiteX3" fmla="*/ 449943 w 1582562"/>
              <a:gd name="connsiteY3" fmla="*/ 122759 h 913256"/>
              <a:gd name="connsiteX4" fmla="*/ 580572 w 1582562"/>
              <a:gd name="connsiteY4" fmla="*/ 6645 h 913256"/>
              <a:gd name="connsiteX5" fmla="*/ 1059543 w 1582562"/>
              <a:gd name="connsiteY5" fmla="*/ 21159 h 913256"/>
              <a:gd name="connsiteX6" fmla="*/ 1161143 w 1582562"/>
              <a:gd name="connsiteY6" fmla="*/ 79216 h 913256"/>
              <a:gd name="connsiteX7" fmla="*/ 1349829 w 1582562"/>
              <a:gd name="connsiteY7" fmla="*/ 209845 h 913256"/>
              <a:gd name="connsiteX8" fmla="*/ 1349829 w 1582562"/>
              <a:gd name="connsiteY8" fmla="*/ 209845 h 913256"/>
              <a:gd name="connsiteX9" fmla="*/ 1553029 w 1582562"/>
              <a:gd name="connsiteY9" fmla="*/ 500131 h 913256"/>
              <a:gd name="connsiteX10" fmla="*/ 1553029 w 1582562"/>
              <a:gd name="connsiteY10" fmla="*/ 500131 h 913256"/>
              <a:gd name="connsiteX11" fmla="*/ 1582058 w 1582562"/>
              <a:gd name="connsiteY11" fmla="*/ 732359 h 913256"/>
              <a:gd name="connsiteX12" fmla="*/ 1582058 w 1582562"/>
              <a:gd name="connsiteY12" fmla="*/ 732359 h 913256"/>
              <a:gd name="connsiteX13" fmla="*/ 1524000 w 1582562"/>
              <a:gd name="connsiteY13" fmla="*/ 833959 h 913256"/>
              <a:gd name="connsiteX14" fmla="*/ 1451429 w 1582562"/>
              <a:gd name="connsiteY14" fmla="*/ 906531 h 913256"/>
              <a:gd name="connsiteX15" fmla="*/ 0 w 1582562"/>
              <a:gd name="connsiteY15" fmla="*/ 659788 h 91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82562" h="913256">
                <a:moveTo>
                  <a:pt x="0" y="659788"/>
                </a:moveTo>
                <a:lnTo>
                  <a:pt x="304800" y="224359"/>
                </a:lnTo>
                <a:lnTo>
                  <a:pt x="304800" y="224359"/>
                </a:lnTo>
                <a:cubicBezTo>
                  <a:pt x="328990" y="207426"/>
                  <a:pt x="403981" y="159045"/>
                  <a:pt x="449943" y="122759"/>
                </a:cubicBezTo>
                <a:cubicBezTo>
                  <a:pt x="495905" y="86473"/>
                  <a:pt x="478972" y="23578"/>
                  <a:pt x="580572" y="6645"/>
                </a:cubicBezTo>
                <a:cubicBezTo>
                  <a:pt x="682172" y="-10288"/>
                  <a:pt x="962781" y="9064"/>
                  <a:pt x="1059543" y="21159"/>
                </a:cubicBezTo>
                <a:cubicBezTo>
                  <a:pt x="1156305" y="33254"/>
                  <a:pt x="1112762" y="47768"/>
                  <a:pt x="1161143" y="79216"/>
                </a:cubicBezTo>
                <a:cubicBezTo>
                  <a:pt x="1209524" y="110664"/>
                  <a:pt x="1349829" y="209845"/>
                  <a:pt x="1349829" y="209845"/>
                </a:cubicBezTo>
                <a:lnTo>
                  <a:pt x="1349829" y="209845"/>
                </a:lnTo>
                <a:lnTo>
                  <a:pt x="1553029" y="500131"/>
                </a:lnTo>
                <a:lnTo>
                  <a:pt x="1553029" y="500131"/>
                </a:lnTo>
                <a:lnTo>
                  <a:pt x="1582058" y="732359"/>
                </a:lnTo>
                <a:lnTo>
                  <a:pt x="1582058" y="732359"/>
                </a:lnTo>
                <a:cubicBezTo>
                  <a:pt x="1572382" y="749292"/>
                  <a:pt x="1545772" y="804930"/>
                  <a:pt x="1524000" y="833959"/>
                </a:cubicBezTo>
                <a:cubicBezTo>
                  <a:pt x="1502229" y="862988"/>
                  <a:pt x="1710267" y="935559"/>
                  <a:pt x="1451429" y="906531"/>
                </a:cubicBezTo>
                <a:cubicBezTo>
                  <a:pt x="1192591" y="877503"/>
                  <a:pt x="581781" y="768645"/>
                  <a:pt x="0" y="6597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شكل حر 2"/>
          <p:cNvSpPr/>
          <p:nvPr/>
        </p:nvSpPr>
        <p:spPr>
          <a:xfrm>
            <a:off x="5791200" y="1868537"/>
            <a:ext cx="990722" cy="1107124"/>
          </a:xfrm>
          <a:custGeom>
            <a:avLst/>
            <a:gdLst>
              <a:gd name="connsiteX0" fmla="*/ 986971 w 990722"/>
              <a:gd name="connsiteY0" fmla="*/ 918206 h 1107124"/>
              <a:gd name="connsiteX1" fmla="*/ 957943 w 990722"/>
              <a:gd name="connsiteY1" fmla="*/ 424720 h 1107124"/>
              <a:gd name="connsiteX2" fmla="*/ 914400 w 990722"/>
              <a:gd name="connsiteY2" fmla="*/ 192492 h 1107124"/>
              <a:gd name="connsiteX3" fmla="*/ 769257 w 990722"/>
              <a:gd name="connsiteY3" fmla="*/ 18320 h 1107124"/>
              <a:gd name="connsiteX4" fmla="*/ 537029 w 990722"/>
              <a:gd name="connsiteY4" fmla="*/ 18320 h 1107124"/>
              <a:gd name="connsiteX5" fmla="*/ 449943 w 990722"/>
              <a:gd name="connsiteY5" fmla="*/ 134434 h 1107124"/>
              <a:gd name="connsiteX6" fmla="*/ 333829 w 990722"/>
              <a:gd name="connsiteY6" fmla="*/ 207006 h 1107124"/>
              <a:gd name="connsiteX7" fmla="*/ 290286 w 990722"/>
              <a:gd name="connsiteY7" fmla="*/ 337634 h 1107124"/>
              <a:gd name="connsiteX8" fmla="*/ 174171 w 990722"/>
              <a:gd name="connsiteY8" fmla="*/ 482777 h 1107124"/>
              <a:gd name="connsiteX9" fmla="*/ 43543 w 990722"/>
              <a:gd name="connsiteY9" fmla="*/ 555349 h 1107124"/>
              <a:gd name="connsiteX10" fmla="*/ 0 w 990722"/>
              <a:gd name="connsiteY10" fmla="*/ 700492 h 1107124"/>
              <a:gd name="connsiteX11" fmla="*/ 0 w 990722"/>
              <a:gd name="connsiteY11" fmla="*/ 802092 h 1107124"/>
              <a:gd name="connsiteX12" fmla="*/ 43543 w 990722"/>
              <a:gd name="connsiteY12" fmla="*/ 932720 h 1107124"/>
              <a:gd name="connsiteX13" fmla="*/ 43543 w 990722"/>
              <a:gd name="connsiteY13" fmla="*/ 932720 h 1107124"/>
              <a:gd name="connsiteX14" fmla="*/ 333829 w 990722"/>
              <a:gd name="connsiteY14" fmla="*/ 1063349 h 1107124"/>
              <a:gd name="connsiteX15" fmla="*/ 609600 w 990722"/>
              <a:gd name="connsiteY15" fmla="*/ 1106892 h 1107124"/>
              <a:gd name="connsiteX16" fmla="*/ 754743 w 990722"/>
              <a:gd name="connsiteY16" fmla="*/ 1077863 h 1107124"/>
              <a:gd name="connsiteX17" fmla="*/ 870857 w 990722"/>
              <a:gd name="connsiteY17" fmla="*/ 1019806 h 1107124"/>
              <a:gd name="connsiteX18" fmla="*/ 986971 w 990722"/>
              <a:gd name="connsiteY18" fmla="*/ 918206 h 110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990722" h="1107124">
                <a:moveTo>
                  <a:pt x="986971" y="918206"/>
                </a:moveTo>
                <a:cubicBezTo>
                  <a:pt x="1001485" y="819025"/>
                  <a:pt x="970038" y="545672"/>
                  <a:pt x="957943" y="424720"/>
                </a:cubicBezTo>
                <a:cubicBezTo>
                  <a:pt x="945848" y="303768"/>
                  <a:pt x="945848" y="260225"/>
                  <a:pt x="914400" y="192492"/>
                </a:cubicBezTo>
                <a:cubicBezTo>
                  <a:pt x="882952" y="124759"/>
                  <a:pt x="832152" y="47349"/>
                  <a:pt x="769257" y="18320"/>
                </a:cubicBezTo>
                <a:cubicBezTo>
                  <a:pt x="706362" y="-10709"/>
                  <a:pt x="590248" y="-1032"/>
                  <a:pt x="537029" y="18320"/>
                </a:cubicBezTo>
                <a:cubicBezTo>
                  <a:pt x="483810" y="37672"/>
                  <a:pt x="483810" y="102986"/>
                  <a:pt x="449943" y="134434"/>
                </a:cubicBezTo>
                <a:cubicBezTo>
                  <a:pt x="416076" y="165882"/>
                  <a:pt x="360438" y="173139"/>
                  <a:pt x="333829" y="207006"/>
                </a:cubicBezTo>
                <a:cubicBezTo>
                  <a:pt x="307219" y="240873"/>
                  <a:pt x="316896" y="291672"/>
                  <a:pt x="290286" y="337634"/>
                </a:cubicBezTo>
                <a:cubicBezTo>
                  <a:pt x="263676" y="383596"/>
                  <a:pt x="215295" y="446491"/>
                  <a:pt x="174171" y="482777"/>
                </a:cubicBezTo>
                <a:cubicBezTo>
                  <a:pt x="133047" y="519063"/>
                  <a:pt x="72571" y="519063"/>
                  <a:pt x="43543" y="555349"/>
                </a:cubicBezTo>
                <a:cubicBezTo>
                  <a:pt x="14515" y="591635"/>
                  <a:pt x="7257" y="659368"/>
                  <a:pt x="0" y="700492"/>
                </a:cubicBezTo>
                <a:cubicBezTo>
                  <a:pt x="-7257" y="741616"/>
                  <a:pt x="-7257" y="763387"/>
                  <a:pt x="0" y="802092"/>
                </a:cubicBezTo>
                <a:cubicBezTo>
                  <a:pt x="7257" y="840797"/>
                  <a:pt x="43543" y="932720"/>
                  <a:pt x="43543" y="932720"/>
                </a:cubicBezTo>
                <a:lnTo>
                  <a:pt x="43543" y="932720"/>
                </a:lnTo>
                <a:cubicBezTo>
                  <a:pt x="91924" y="954491"/>
                  <a:pt x="239486" y="1034320"/>
                  <a:pt x="333829" y="1063349"/>
                </a:cubicBezTo>
                <a:cubicBezTo>
                  <a:pt x="428172" y="1092378"/>
                  <a:pt x="539448" y="1104473"/>
                  <a:pt x="609600" y="1106892"/>
                </a:cubicBezTo>
                <a:cubicBezTo>
                  <a:pt x="679752" y="1109311"/>
                  <a:pt x="711200" y="1092377"/>
                  <a:pt x="754743" y="1077863"/>
                </a:cubicBezTo>
                <a:cubicBezTo>
                  <a:pt x="798286" y="1063349"/>
                  <a:pt x="832152" y="1046415"/>
                  <a:pt x="870857" y="1019806"/>
                </a:cubicBezTo>
                <a:cubicBezTo>
                  <a:pt x="909562" y="993197"/>
                  <a:pt x="972457" y="1017387"/>
                  <a:pt x="986971" y="918206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4" name="شكل حر 3"/>
          <p:cNvSpPr/>
          <p:nvPr/>
        </p:nvSpPr>
        <p:spPr>
          <a:xfrm>
            <a:off x="5406164" y="1942714"/>
            <a:ext cx="828029" cy="564511"/>
          </a:xfrm>
          <a:custGeom>
            <a:avLst/>
            <a:gdLst>
              <a:gd name="connsiteX0" fmla="*/ 152807 w 828029"/>
              <a:gd name="connsiteY0" fmla="*/ 553743 h 564511"/>
              <a:gd name="connsiteX1" fmla="*/ 428579 w 828029"/>
              <a:gd name="connsiteY1" fmla="*/ 394086 h 564511"/>
              <a:gd name="connsiteX2" fmla="*/ 544693 w 828029"/>
              <a:gd name="connsiteY2" fmla="*/ 350543 h 564511"/>
              <a:gd name="connsiteX3" fmla="*/ 602750 w 828029"/>
              <a:gd name="connsiteY3" fmla="*/ 234429 h 564511"/>
              <a:gd name="connsiteX4" fmla="*/ 660807 w 828029"/>
              <a:gd name="connsiteY4" fmla="*/ 103800 h 564511"/>
              <a:gd name="connsiteX5" fmla="*/ 791436 w 828029"/>
              <a:gd name="connsiteY5" fmla="*/ 16715 h 564511"/>
              <a:gd name="connsiteX6" fmla="*/ 805950 w 828029"/>
              <a:gd name="connsiteY6" fmla="*/ 2200 h 564511"/>
              <a:gd name="connsiteX7" fmla="*/ 515665 w 828029"/>
              <a:gd name="connsiteY7" fmla="*/ 45743 h 564511"/>
              <a:gd name="connsiteX8" fmla="*/ 297950 w 828029"/>
              <a:gd name="connsiteY8" fmla="*/ 31229 h 564511"/>
              <a:gd name="connsiteX9" fmla="*/ 65722 w 828029"/>
              <a:gd name="connsiteY9" fmla="*/ 103800 h 564511"/>
              <a:gd name="connsiteX10" fmla="*/ 36693 w 828029"/>
              <a:gd name="connsiteY10" fmla="*/ 205400 h 564511"/>
              <a:gd name="connsiteX11" fmla="*/ 7665 w 828029"/>
              <a:gd name="connsiteY11" fmla="*/ 336029 h 564511"/>
              <a:gd name="connsiteX12" fmla="*/ 7665 w 828029"/>
              <a:gd name="connsiteY12" fmla="*/ 452143 h 564511"/>
              <a:gd name="connsiteX13" fmla="*/ 94750 w 828029"/>
              <a:gd name="connsiteY13" fmla="*/ 539229 h 564511"/>
              <a:gd name="connsiteX14" fmla="*/ 152807 w 828029"/>
              <a:gd name="connsiteY14" fmla="*/ 553743 h 56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8029" h="564511">
                <a:moveTo>
                  <a:pt x="152807" y="553743"/>
                </a:moveTo>
                <a:cubicBezTo>
                  <a:pt x="208445" y="529552"/>
                  <a:pt x="363265" y="427953"/>
                  <a:pt x="428579" y="394086"/>
                </a:cubicBezTo>
                <a:cubicBezTo>
                  <a:pt x="493893" y="360219"/>
                  <a:pt x="515665" y="377152"/>
                  <a:pt x="544693" y="350543"/>
                </a:cubicBezTo>
                <a:cubicBezTo>
                  <a:pt x="573721" y="323934"/>
                  <a:pt x="583398" y="275553"/>
                  <a:pt x="602750" y="234429"/>
                </a:cubicBezTo>
                <a:cubicBezTo>
                  <a:pt x="622102" y="193305"/>
                  <a:pt x="629359" y="140086"/>
                  <a:pt x="660807" y="103800"/>
                </a:cubicBezTo>
                <a:cubicBezTo>
                  <a:pt x="692255" y="67514"/>
                  <a:pt x="767246" y="33648"/>
                  <a:pt x="791436" y="16715"/>
                </a:cubicBezTo>
                <a:cubicBezTo>
                  <a:pt x="815626" y="-218"/>
                  <a:pt x="851912" y="-2638"/>
                  <a:pt x="805950" y="2200"/>
                </a:cubicBezTo>
                <a:cubicBezTo>
                  <a:pt x="759988" y="7038"/>
                  <a:pt x="600332" y="40905"/>
                  <a:pt x="515665" y="45743"/>
                </a:cubicBezTo>
                <a:cubicBezTo>
                  <a:pt x="430998" y="50581"/>
                  <a:pt x="372940" y="21553"/>
                  <a:pt x="297950" y="31229"/>
                </a:cubicBezTo>
                <a:cubicBezTo>
                  <a:pt x="222960" y="40905"/>
                  <a:pt x="109265" y="74772"/>
                  <a:pt x="65722" y="103800"/>
                </a:cubicBezTo>
                <a:cubicBezTo>
                  <a:pt x="22179" y="132828"/>
                  <a:pt x="46369" y="166695"/>
                  <a:pt x="36693" y="205400"/>
                </a:cubicBezTo>
                <a:cubicBezTo>
                  <a:pt x="27017" y="244105"/>
                  <a:pt x="12503" y="294905"/>
                  <a:pt x="7665" y="336029"/>
                </a:cubicBezTo>
                <a:cubicBezTo>
                  <a:pt x="2827" y="377153"/>
                  <a:pt x="-6849" y="418276"/>
                  <a:pt x="7665" y="452143"/>
                </a:cubicBezTo>
                <a:cubicBezTo>
                  <a:pt x="22179" y="486010"/>
                  <a:pt x="63303" y="522296"/>
                  <a:pt x="94750" y="539229"/>
                </a:cubicBezTo>
                <a:cubicBezTo>
                  <a:pt x="126197" y="556162"/>
                  <a:pt x="97169" y="577934"/>
                  <a:pt x="152807" y="553743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white"/>
              </a:solidFill>
            </a:endParaRPr>
          </a:p>
        </p:txBody>
      </p:sp>
      <p:sp>
        <p:nvSpPr>
          <p:cNvPr id="5" name="شكل حر 4"/>
          <p:cNvSpPr/>
          <p:nvPr/>
        </p:nvSpPr>
        <p:spPr>
          <a:xfrm>
            <a:off x="6647543" y="1204686"/>
            <a:ext cx="1175657" cy="711200"/>
          </a:xfrm>
          <a:custGeom>
            <a:avLst/>
            <a:gdLst>
              <a:gd name="connsiteX0" fmla="*/ 1175657 w 1175657"/>
              <a:gd name="connsiteY0" fmla="*/ 0 h 711200"/>
              <a:gd name="connsiteX1" fmla="*/ 972457 w 1175657"/>
              <a:gd name="connsiteY1" fmla="*/ 130628 h 711200"/>
              <a:gd name="connsiteX2" fmla="*/ 783771 w 1175657"/>
              <a:gd name="connsiteY2" fmla="*/ 116114 h 711200"/>
              <a:gd name="connsiteX3" fmla="*/ 522514 w 1175657"/>
              <a:gd name="connsiteY3" fmla="*/ 188685 h 711200"/>
              <a:gd name="connsiteX4" fmla="*/ 522514 w 1175657"/>
              <a:gd name="connsiteY4" fmla="*/ 188685 h 711200"/>
              <a:gd name="connsiteX5" fmla="*/ 87086 w 1175657"/>
              <a:gd name="connsiteY5" fmla="*/ 595085 h 711200"/>
              <a:gd name="connsiteX6" fmla="*/ 0 w 1175657"/>
              <a:gd name="connsiteY6" fmla="*/ 711200 h 711200"/>
              <a:gd name="connsiteX7" fmla="*/ 0 w 1175657"/>
              <a:gd name="connsiteY7" fmla="*/ 711200 h 711200"/>
              <a:gd name="connsiteX8" fmla="*/ 0 w 1175657"/>
              <a:gd name="connsiteY8" fmla="*/ 7112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657" h="711200">
                <a:moveTo>
                  <a:pt x="1175657" y="0"/>
                </a:moveTo>
                <a:cubicBezTo>
                  <a:pt x="1106714" y="55638"/>
                  <a:pt x="1037771" y="111276"/>
                  <a:pt x="972457" y="130628"/>
                </a:cubicBezTo>
                <a:cubicBezTo>
                  <a:pt x="907143" y="149980"/>
                  <a:pt x="858761" y="106438"/>
                  <a:pt x="783771" y="116114"/>
                </a:cubicBezTo>
                <a:cubicBezTo>
                  <a:pt x="708781" y="125790"/>
                  <a:pt x="522514" y="188685"/>
                  <a:pt x="522514" y="188685"/>
                </a:cubicBezTo>
                <a:lnTo>
                  <a:pt x="522514" y="188685"/>
                </a:lnTo>
                <a:cubicBezTo>
                  <a:pt x="449943" y="256418"/>
                  <a:pt x="174172" y="507999"/>
                  <a:pt x="87086" y="595085"/>
                </a:cubicBezTo>
                <a:cubicBezTo>
                  <a:pt x="0" y="682171"/>
                  <a:pt x="0" y="711200"/>
                  <a:pt x="0" y="711200"/>
                </a:cubicBezTo>
                <a:lnTo>
                  <a:pt x="0" y="711200"/>
                </a:lnTo>
                <a:lnTo>
                  <a:pt x="0" y="711200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sp>
        <p:nvSpPr>
          <p:cNvPr id="6" name="شكل حر 5"/>
          <p:cNvSpPr/>
          <p:nvPr/>
        </p:nvSpPr>
        <p:spPr>
          <a:xfrm>
            <a:off x="6879771" y="1756229"/>
            <a:ext cx="1698172" cy="1021375"/>
          </a:xfrm>
          <a:custGeom>
            <a:avLst/>
            <a:gdLst>
              <a:gd name="connsiteX0" fmla="*/ 1698172 w 1698172"/>
              <a:gd name="connsiteY0" fmla="*/ 0 h 1021375"/>
              <a:gd name="connsiteX1" fmla="*/ 1596572 w 1698172"/>
              <a:gd name="connsiteY1" fmla="*/ 116114 h 1021375"/>
              <a:gd name="connsiteX2" fmla="*/ 1494972 w 1698172"/>
              <a:gd name="connsiteY2" fmla="*/ 246742 h 1021375"/>
              <a:gd name="connsiteX3" fmla="*/ 1509486 w 1698172"/>
              <a:gd name="connsiteY3" fmla="*/ 362857 h 1021375"/>
              <a:gd name="connsiteX4" fmla="*/ 1393372 w 1698172"/>
              <a:gd name="connsiteY4" fmla="*/ 493485 h 1021375"/>
              <a:gd name="connsiteX5" fmla="*/ 1132115 w 1698172"/>
              <a:gd name="connsiteY5" fmla="*/ 812800 h 1021375"/>
              <a:gd name="connsiteX6" fmla="*/ 885372 w 1698172"/>
              <a:gd name="connsiteY6" fmla="*/ 943428 h 1021375"/>
              <a:gd name="connsiteX7" fmla="*/ 595086 w 1698172"/>
              <a:gd name="connsiteY7" fmla="*/ 1016000 h 1021375"/>
              <a:gd name="connsiteX8" fmla="*/ 319315 w 1698172"/>
              <a:gd name="connsiteY8" fmla="*/ 1016000 h 1021375"/>
              <a:gd name="connsiteX9" fmla="*/ 319315 w 1698172"/>
              <a:gd name="connsiteY9" fmla="*/ 1016000 h 1021375"/>
              <a:gd name="connsiteX10" fmla="*/ 0 w 1698172"/>
              <a:gd name="connsiteY10" fmla="*/ 957942 h 1021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98172" h="1021375">
                <a:moveTo>
                  <a:pt x="1698172" y="0"/>
                </a:moveTo>
                <a:cubicBezTo>
                  <a:pt x="1664305" y="38704"/>
                  <a:pt x="1630439" y="74990"/>
                  <a:pt x="1596572" y="116114"/>
                </a:cubicBezTo>
                <a:cubicBezTo>
                  <a:pt x="1562705" y="157238"/>
                  <a:pt x="1509486" y="205618"/>
                  <a:pt x="1494972" y="246742"/>
                </a:cubicBezTo>
                <a:cubicBezTo>
                  <a:pt x="1480458" y="287866"/>
                  <a:pt x="1526419" y="321733"/>
                  <a:pt x="1509486" y="362857"/>
                </a:cubicBezTo>
                <a:cubicBezTo>
                  <a:pt x="1492553" y="403981"/>
                  <a:pt x="1456267" y="418495"/>
                  <a:pt x="1393372" y="493485"/>
                </a:cubicBezTo>
                <a:cubicBezTo>
                  <a:pt x="1330477" y="568475"/>
                  <a:pt x="1216782" y="737809"/>
                  <a:pt x="1132115" y="812800"/>
                </a:cubicBezTo>
                <a:cubicBezTo>
                  <a:pt x="1047448" y="887791"/>
                  <a:pt x="974877" y="909561"/>
                  <a:pt x="885372" y="943428"/>
                </a:cubicBezTo>
                <a:cubicBezTo>
                  <a:pt x="795867" y="977295"/>
                  <a:pt x="689429" y="1003905"/>
                  <a:pt x="595086" y="1016000"/>
                </a:cubicBezTo>
                <a:cubicBezTo>
                  <a:pt x="500743" y="1028095"/>
                  <a:pt x="319315" y="1016000"/>
                  <a:pt x="319315" y="1016000"/>
                </a:cubicBezTo>
                <a:lnTo>
                  <a:pt x="319315" y="1016000"/>
                </a:lnTo>
                <a:lnTo>
                  <a:pt x="0" y="957942"/>
                </a:lnTo>
              </a:path>
            </a:pathLst>
          </a:custGeom>
          <a:ln>
            <a:solidFill>
              <a:srgbClr val="FFFF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cxnSp>
        <p:nvCxnSpPr>
          <p:cNvPr id="12" name="رابط كسهم مستقيم 11"/>
          <p:cNvCxnSpPr>
            <a:stCxn id="6" idx="6"/>
            <a:endCxn id="6" idx="6"/>
          </p:cNvCxnSpPr>
          <p:nvPr/>
        </p:nvCxnSpPr>
        <p:spPr>
          <a:xfrm>
            <a:off x="7765143" y="2699657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/>
          <p:nvPr/>
        </p:nvCxnSpPr>
        <p:spPr>
          <a:xfrm flipH="1" flipV="1">
            <a:off x="7823200" y="2699657"/>
            <a:ext cx="493216" cy="690041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شكل بيضاوي 14"/>
          <p:cNvSpPr/>
          <p:nvPr/>
        </p:nvSpPr>
        <p:spPr>
          <a:xfrm>
            <a:off x="8069808" y="3389698"/>
            <a:ext cx="606648" cy="45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1</a:t>
            </a:r>
            <a:endParaRPr lang="ar-SA" sz="3200" dirty="0">
              <a:solidFill>
                <a:srgbClr val="FFFF00"/>
              </a:solidFill>
            </a:endParaRPr>
          </a:p>
        </p:txBody>
      </p:sp>
      <p:cxnSp>
        <p:nvCxnSpPr>
          <p:cNvPr id="17" name="رابط كسهم مستقيم 16"/>
          <p:cNvCxnSpPr/>
          <p:nvPr/>
        </p:nvCxnSpPr>
        <p:spPr>
          <a:xfrm>
            <a:off x="6516216" y="980728"/>
            <a:ext cx="504056" cy="5795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شكل بيضاوي 17"/>
          <p:cNvSpPr/>
          <p:nvPr/>
        </p:nvSpPr>
        <p:spPr>
          <a:xfrm>
            <a:off x="6152182" y="476672"/>
            <a:ext cx="495361" cy="5839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212976"/>
            <a:ext cx="4809629" cy="33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شكل بيضاوي 18"/>
          <p:cNvSpPr/>
          <p:nvPr/>
        </p:nvSpPr>
        <p:spPr>
          <a:xfrm>
            <a:off x="8172400" y="980728"/>
            <a:ext cx="405543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</a:rPr>
              <a:t>3</a:t>
            </a:r>
            <a:endParaRPr lang="ar-SA" sz="2400" b="1" dirty="0">
              <a:solidFill>
                <a:prstClr val="white"/>
              </a:solidFill>
            </a:endParaRPr>
          </a:p>
        </p:txBody>
      </p:sp>
      <p:sp>
        <p:nvSpPr>
          <p:cNvPr id="20" name="شكل بيضاوي 19"/>
          <p:cNvSpPr/>
          <p:nvPr/>
        </p:nvSpPr>
        <p:spPr>
          <a:xfrm>
            <a:off x="6152182" y="2266917"/>
            <a:ext cx="364034" cy="510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4</a:t>
            </a:r>
            <a:endParaRPr lang="ar-SA" sz="2800" b="1" dirty="0">
              <a:solidFill>
                <a:prstClr val="white"/>
              </a:solidFill>
            </a:endParaRPr>
          </a:p>
        </p:txBody>
      </p:sp>
      <p:cxnSp>
        <p:nvCxnSpPr>
          <p:cNvPr id="22" name="رابط كسهم مستقيم 21"/>
          <p:cNvCxnSpPr>
            <a:endCxn id="4" idx="10"/>
          </p:cNvCxnSpPr>
          <p:nvPr/>
        </p:nvCxnSpPr>
        <p:spPr>
          <a:xfrm>
            <a:off x="4788024" y="1560286"/>
            <a:ext cx="654833" cy="5878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4499992" y="1262450"/>
            <a:ext cx="504056" cy="493779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5</a:t>
            </a:r>
            <a:endParaRPr lang="ar-SA" sz="2800" b="1" dirty="0">
              <a:solidFill>
                <a:prstClr val="black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336287" y="4509120"/>
            <a:ext cx="3798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/>
              <a:t>1-Greater curvature</a:t>
            </a:r>
          </a:p>
          <a:p>
            <a:pPr algn="l"/>
            <a:r>
              <a:rPr lang="en-US" sz="2400" b="1" dirty="0"/>
              <a:t>2-Lesser curvature</a:t>
            </a:r>
          </a:p>
          <a:p>
            <a:pPr algn="l"/>
            <a:r>
              <a:rPr lang="en-US" sz="2400" b="1" dirty="0"/>
              <a:t>3-Stomach fundus</a:t>
            </a:r>
          </a:p>
          <a:p>
            <a:pPr algn="l"/>
            <a:r>
              <a:rPr lang="en-US" sz="2400" b="1" dirty="0"/>
              <a:t>4-Antrum</a:t>
            </a:r>
          </a:p>
          <a:p>
            <a:pPr algn="l"/>
            <a:r>
              <a:rPr lang="en-US" sz="2400" b="1" dirty="0"/>
              <a:t>5-Pylorus</a:t>
            </a:r>
          </a:p>
        </p:txBody>
      </p:sp>
    </p:spTree>
    <p:extLst>
      <p:ext uri="{BB962C8B-B14F-4D97-AF65-F5344CB8AC3E}">
        <p14:creationId xmlns:p14="http://schemas.microsoft.com/office/powerpoint/2010/main" val="3422339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1</a:t>
            </a:r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2</a:t>
            </a:r>
            <a:endParaRPr lang="ar-SA" dirty="0"/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3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4</a:t>
            </a:r>
            <a:endParaRPr lang="ar-SA" dirty="0"/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5</a:t>
            </a:r>
            <a:endParaRPr lang="ar-SA" dirty="0"/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4776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ابو عايد\Desktop\stomach\stomach ct\ser003img00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24629" r="8677" b="15848"/>
          <a:stretch/>
        </p:blipFill>
        <p:spPr bwMode="auto">
          <a:xfrm>
            <a:off x="2855103" y="0"/>
            <a:ext cx="6288897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ابو عايد\Desktop\stomach\stomach ct\ser003img0002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2684" r="6547" b="17931"/>
          <a:stretch/>
        </p:blipFill>
        <p:spPr bwMode="auto">
          <a:xfrm>
            <a:off x="5634" y="2546705"/>
            <a:ext cx="6432913" cy="427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شكل بيضاوي 1"/>
          <p:cNvSpPr/>
          <p:nvPr/>
        </p:nvSpPr>
        <p:spPr>
          <a:xfrm>
            <a:off x="7236296" y="1556792"/>
            <a:ext cx="43204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1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4788024" y="14127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2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2855103" y="3501008"/>
            <a:ext cx="492761" cy="4594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2398507" y="3802732"/>
            <a:ext cx="288032" cy="404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4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6" name="شكل بيضاوي 5"/>
          <p:cNvSpPr/>
          <p:nvPr/>
        </p:nvSpPr>
        <p:spPr>
          <a:xfrm>
            <a:off x="4878034" y="5157192"/>
            <a:ext cx="54006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5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3779912" y="5157192"/>
            <a:ext cx="288032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6</a:t>
            </a:r>
            <a:endParaRPr lang="ar-SA" dirty="0">
              <a:solidFill>
                <a:prstClr val="white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798368" y="238381"/>
            <a:ext cx="2603583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Stomach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Liver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 err="1">
                <a:solidFill>
                  <a:srgbClr val="C00000"/>
                </a:solidFill>
              </a:rPr>
              <a:t>Antrum</a:t>
            </a:r>
            <a:endParaRPr lang="en-US" sz="2400" b="1" dirty="0">
              <a:solidFill>
                <a:srgbClr val="C00000"/>
              </a:solidFill>
            </a:endParaRP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Pylorus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Spleen</a:t>
            </a:r>
          </a:p>
          <a:p>
            <a:pPr marL="457200" indent="-457200" algn="l" rtl="0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</a:rPr>
              <a:t>Kidney 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030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2"/>
            <a:ext cx="770485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Nuclear medicine</a:t>
            </a:r>
          </a:p>
          <a:p>
            <a:endParaRPr lang="en-US" sz="2800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thank you xray">
            <a:extLst>
              <a:ext uri="{FF2B5EF4-FFF2-40B4-BE49-F238E27FC236}">
                <a16:creationId xmlns:a16="http://schemas.microsoft.com/office/drawing/2014/main" id="{6A6F4008-1D03-4EDC-8C18-A2FD1C57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572001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2">
            <a:extLst>
              <a:ext uri="{FF2B5EF4-FFF2-40B4-BE49-F238E27FC236}">
                <a16:creationId xmlns:a16="http://schemas.microsoft.com/office/drawing/2014/main" id="{A0AC59A5-EEA5-4365-8AC6-956BB3F1F1D3}"/>
              </a:ext>
            </a:extLst>
          </p:cNvPr>
          <p:cNvSpPr txBox="1"/>
          <p:nvPr/>
        </p:nvSpPr>
        <p:spPr>
          <a:xfrm>
            <a:off x="2933564" y="1628800"/>
            <a:ext cx="338437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latin typeface="Comic Sans MS" pitchFamily="66" charset="0"/>
              </a:rPr>
              <a:t>Thank you</a:t>
            </a:r>
            <a:endParaRPr lang="ar-SA" sz="4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24744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latin typeface="Comic Sans MS" pitchFamily="66" charset="0"/>
              </a:rPr>
              <a:t>What are the modalities can be used in imaging the esophagus? </a:t>
            </a:r>
          </a:p>
          <a:p>
            <a:pPr algn="l"/>
            <a:endParaRPr lang="en-US" sz="2800" b="1" dirty="0">
              <a:latin typeface="Comic Sans MS" pitchFamily="66" charset="0"/>
            </a:endParaRP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CT scan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MRI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3200" b="1" dirty="0">
                <a:solidFill>
                  <a:srgbClr val="FF0000"/>
                </a:solidFill>
                <a:latin typeface="Comic Sans MS" pitchFamily="66" charset="0"/>
              </a:rPr>
              <a:t>Fluoroscopy 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US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X-ray</a:t>
            </a:r>
          </a:p>
          <a:p>
            <a:pPr marL="514350" indent="-514350" algn="l" rtl="0">
              <a:buFont typeface="+mj-lt"/>
              <a:buAutoNum type="alphaUcPeriod"/>
            </a:pPr>
            <a:r>
              <a:rPr lang="en-US" sz="2800" b="1" dirty="0">
                <a:latin typeface="Comic Sans MS" pitchFamily="66" charset="0"/>
              </a:rPr>
              <a:t>Nuclear medicine</a:t>
            </a:r>
          </a:p>
          <a:p>
            <a:endParaRPr lang="en-US" sz="2800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068960"/>
            <a:ext cx="48245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mic Sans MS" pitchFamily="66" charset="0"/>
              </a:rPr>
              <a:t>CT scan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r002img00020.jpg"/>
          <p:cNvPicPr>
            <a:picLocks noChangeAspect="1"/>
          </p:cNvPicPr>
          <p:nvPr/>
        </p:nvPicPr>
        <p:blipFill>
          <a:blip r:embed="rId2" cstate="print"/>
          <a:srcRect l="11610" t="23422" r="14563" b="17516"/>
          <a:stretch>
            <a:fillRect/>
          </a:stretch>
        </p:blipFill>
        <p:spPr>
          <a:xfrm>
            <a:off x="4788024" y="1571194"/>
            <a:ext cx="4212468" cy="3441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ser002img00008.jpg"/>
          <p:cNvPicPr>
            <a:picLocks noChangeAspect="1"/>
          </p:cNvPicPr>
          <p:nvPr/>
        </p:nvPicPr>
        <p:blipFill>
          <a:blip r:embed="rId3" cstate="print"/>
          <a:srcRect l="16644" t="30805" r="21946" b="14563"/>
          <a:stretch>
            <a:fillRect/>
          </a:stretch>
        </p:blipFill>
        <p:spPr>
          <a:xfrm>
            <a:off x="395535" y="1556792"/>
            <a:ext cx="430417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Straight Arrow Connector 4"/>
          <p:cNvCxnSpPr/>
          <p:nvPr/>
        </p:nvCxnSpPr>
        <p:spPr>
          <a:xfrm>
            <a:off x="2123728" y="227687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V="1">
            <a:off x="2231740" y="3537012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6372200" y="3717032"/>
            <a:ext cx="864096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7308304" y="3573016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627784" y="4149080"/>
            <a:ext cx="432048" cy="50405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516216" y="4293096"/>
            <a:ext cx="360040" cy="43204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835696" y="1988840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316416" y="4149080"/>
            <a:ext cx="360040" cy="50405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5724128" y="2852936"/>
            <a:ext cx="360040" cy="3600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380312" y="2204864"/>
            <a:ext cx="1080120" cy="7216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388424" y="1844824"/>
            <a:ext cx="360040" cy="5040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47864" y="5085184"/>
            <a:ext cx="27363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Font typeface="+mj-lt"/>
              <a:buAutoNum type="arabicPeriod"/>
            </a:pPr>
            <a:r>
              <a:rPr lang="en-US" sz="2000" b="1" dirty="0"/>
              <a:t>Esophagus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/>
              <a:t>Trachea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/>
              <a:t>Aorta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/>
              <a:t>Lung</a:t>
            </a:r>
          </a:p>
          <a:p>
            <a:pPr marL="342900" indent="-342900" algn="l" rtl="0">
              <a:buFont typeface="+mj-lt"/>
              <a:buAutoNum type="arabicPeriod"/>
            </a:pPr>
            <a:r>
              <a:rPr lang="en-US" sz="2000" b="1" dirty="0"/>
              <a:t>Pulmonary artery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2780928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Comic Sans MS" pitchFamily="66" charset="0"/>
              </a:rPr>
              <a:t>Fluoroscopy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ابو عايد\Desktop\stomach\_K4811128__1119041826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262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245</TotalTime>
  <Words>180</Words>
  <Application>Microsoft Office PowerPoint</Application>
  <PresentationFormat>On-screen Show (4:3)</PresentationFormat>
  <Paragraphs>112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Comic Sans MS</vt:lpstr>
      <vt:lpstr>Franklin Gothic Book</vt:lpstr>
      <vt:lpstr>Tahoma</vt:lpstr>
      <vt:lpstr>Trebuchet MS</vt:lpstr>
      <vt:lpstr>Crop</vt:lpstr>
      <vt:lpstr>RADIOLOGY OF ESOPHAGUS AND STOMACH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RADIOLOGY OF ESOPHAGUS AND STOMACH</dc:title>
  <dc:creator>ابو عايد</dc:creator>
  <cp:lastModifiedBy>DELL</cp:lastModifiedBy>
  <cp:revision>24</cp:revision>
  <dcterms:created xsi:type="dcterms:W3CDTF">2012-11-20T18:35:04Z</dcterms:created>
  <dcterms:modified xsi:type="dcterms:W3CDTF">2017-11-01T19:11:04Z</dcterms:modified>
</cp:coreProperties>
</file>