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89" r:id="rId2"/>
    <p:sldId id="392" r:id="rId3"/>
    <p:sldId id="294" r:id="rId4"/>
    <p:sldId id="307" r:id="rId5"/>
    <p:sldId id="386" r:id="rId6"/>
    <p:sldId id="297" r:id="rId7"/>
    <p:sldId id="388" r:id="rId8"/>
    <p:sldId id="295" r:id="rId9"/>
    <p:sldId id="301" r:id="rId10"/>
    <p:sldId id="303" r:id="rId11"/>
    <p:sldId id="390" r:id="rId12"/>
    <p:sldId id="391" r:id="rId13"/>
    <p:sldId id="304" r:id="rId14"/>
    <p:sldId id="379" r:id="rId15"/>
    <p:sldId id="365" r:id="rId16"/>
    <p:sldId id="353" r:id="rId17"/>
    <p:sldId id="327" r:id="rId18"/>
    <p:sldId id="354" r:id="rId19"/>
    <p:sldId id="377" r:id="rId2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0" autoAdjust="0"/>
    <p:restoredTop sz="94660"/>
  </p:normalViewPr>
  <p:slideViewPr>
    <p:cSldViewPr>
      <p:cViewPr varScale="1">
        <p:scale>
          <a:sx n="66" d="100"/>
          <a:sy n="66" d="100"/>
        </p:scale>
        <p:origin x="1092" y="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95F923-04B6-4297-A665-01A0042D7CE7}" type="datetimeFigureOut">
              <a:rPr lang="en-US"/>
              <a:pPr>
                <a:defRPr/>
              </a:pPr>
              <a:t>11/26/2017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FC67957-A648-4DB0-9563-C51417529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25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DA8A3A-3162-4AEC-9592-E680E9770E50}" type="slidenum">
              <a:rPr lang="en-US" altLang="en-US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The reason I am testifying before you today is that this cartoon tells the truth: it’s not possible to discuss stem cells without creating an ethical dilemma or bogging down in an ethical quagmire. I hope to show you a way out of the swamp without getting our feet too muddy.</a:t>
            </a:r>
          </a:p>
        </p:txBody>
      </p:sp>
    </p:spTree>
    <p:extLst>
      <p:ext uri="{BB962C8B-B14F-4D97-AF65-F5344CB8AC3E}">
        <p14:creationId xmlns:p14="http://schemas.microsoft.com/office/powerpoint/2010/main" val="19652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95325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33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65A89A-33BA-46BF-A035-97361DA6A44B}" type="slidenum">
              <a:rPr lang="en-IN" altLang="en-US"/>
              <a:pPr/>
              <a:t>7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02166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D0ADEC-1FE6-4449-807F-DAF6C7907C1D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540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55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FC1386-1CA4-47BD-B6EF-4ADA2244C2D9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358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F831B0-91A8-4B43-B34F-2AD1CDB09F18}" type="slidenum">
              <a:rPr lang="da-DK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da-DK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6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7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533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33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E1D34B5-9CAB-4E08-A2E3-A24E794D8C2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3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0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52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43000" y="609600"/>
            <a:ext cx="7799388" cy="5451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0147DDC-D876-482C-B967-8F74ECDB4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57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446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3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3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4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33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88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92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F2F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1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1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2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2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2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2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2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2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2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2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2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2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3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3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3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3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3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4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4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4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4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4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4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4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4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4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4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5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5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5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5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5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5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5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5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5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5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6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6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6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6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6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6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6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6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7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7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7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7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7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7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7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7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7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7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8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8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8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8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8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8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8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8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8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9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9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9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9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9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9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9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9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1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1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1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1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1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1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1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1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1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1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2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2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2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2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2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2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2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2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2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2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3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3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3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3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3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3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3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3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3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3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4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4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4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4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4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4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4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4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4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4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5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5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5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5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5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5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5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5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5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5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6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6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6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6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6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6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6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6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6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6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7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7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7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7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7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7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7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7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7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7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8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8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8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8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8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8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8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8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8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8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9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9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9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9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9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9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9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9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9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9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0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0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0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0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0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0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0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0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0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0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1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1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1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1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431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31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grpSp>
        <p:nvGrpSpPr>
          <p:cNvPr id="1029" name="Group 223"/>
          <p:cNvGrpSpPr>
            <a:grpSpLocks/>
          </p:cNvGrpSpPr>
          <p:nvPr/>
        </p:nvGrpSpPr>
        <p:grpSpPr bwMode="auto">
          <a:xfrm>
            <a:off x="327025" y="5715000"/>
            <a:ext cx="8435975" cy="990600"/>
            <a:chOff x="206" y="3600"/>
            <a:chExt cx="5314" cy="624"/>
          </a:xfrm>
        </p:grpSpPr>
        <p:sp>
          <p:nvSpPr>
            <p:cNvPr id="1030" name="Line 224"/>
            <p:cNvSpPr>
              <a:spLocks noChangeShapeType="1"/>
            </p:cNvSpPr>
            <p:nvPr userDrawn="1"/>
          </p:nvSpPr>
          <p:spPr bwMode="auto">
            <a:xfrm>
              <a:off x="816" y="4128"/>
              <a:ext cx="4704" cy="0"/>
            </a:xfrm>
            <a:prstGeom prst="line">
              <a:avLst/>
            </a:prstGeom>
            <a:noFill/>
            <a:ln w="3810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Line 225"/>
            <p:cNvSpPr>
              <a:spLocks noChangeShapeType="1"/>
            </p:cNvSpPr>
            <p:nvPr userDrawn="1"/>
          </p:nvSpPr>
          <p:spPr bwMode="auto">
            <a:xfrm>
              <a:off x="816" y="4176"/>
              <a:ext cx="4704" cy="0"/>
            </a:xfrm>
            <a:prstGeom prst="line">
              <a:avLst/>
            </a:prstGeom>
            <a:noFill/>
            <a:ln w="76200">
              <a:solidFill>
                <a:srgbClr val="FF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2" name="Picture 226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" y="3600"/>
              <a:ext cx="56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116922"/>
            <a:ext cx="7772400" cy="1016000"/>
          </a:xfrm>
        </p:spPr>
        <p:txBody>
          <a:bodyPr/>
          <a:lstStyle/>
          <a:p>
            <a:pPr eaLnBrk="1" hangingPunct="1">
              <a:defRPr/>
            </a:pPr>
            <a:r>
              <a:rPr lang="da-DK" sz="4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Introuduction to </a:t>
            </a:r>
            <a:r>
              <a:rPr lang="da-DK" sz="4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Pluripotent Stem </a:t>
            </a:r>
            <a:r>
              <a:rPr lang="da-DK" sz="4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</a:t>
            </a:r>
            <a:endParaRPr lang="en-GB" sz="4400" dirty="0" smtClean="0"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4290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ar-SA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GB" dirty="0" err="1" smtClean="0">
                <a:solidFill>
                  <a:srgbClr val="FFFF00"/>
                </a:solidFill>
              </a:rPr>
              <a:t>Prof.</a:t>
            </a:r>
            <a:r>
              <a:rPr lang="en-GB" dirty="0" smtClean="0">
                <a:solidFill>
                  <a:srgbClr val="FFFF00"/>
                </a:solidFill>
              </a:rPr>
              <a:t> Abdullah </a:t>
            </a:r>
            <a:r>
              <a:rPr lang="en-GB" dirty="0" err="1" smtClean="0">
                <a:solidFill>
                  <a:srgbClr val="FFFF00"/>
                </a:solidFill>
              </a:rPr>
              <a:t>Aldahmash</a:t>
            </a:r>
            <a:endParaRPr lang="en-GB" dirty="0" smtClean="0">
              <a:solidFill>
                <a:srgbClr val="FFFF00"/>
              </a:solidFill>
            </a:endParaRPr>
          </a:p>
        </p:txBody>
      </p:sp>
      <p:pic>
        <p:nvPicPr>
          <p:cNvPr id="5124" name="Picture 6" descr="شعار المستشفى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978400"/>
            <a:ext cx="63373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US"/>
              <a:t>                 iPS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3276600" cy="4754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/>
              <a:t>Skin cells were taken from the tail tip of a sickle-cell model mouse.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The cells were differentiated into hematopoietic cells.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The produced cells were transfused back into the sick mouse  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14400"/>
            <a:ext cx="49911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6715125" y="6072188"/>
            <a:ext cx="1819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i="1"/>
              <a:t>Hanna J. et.al.,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50" y="274638"/>
            <a:ext cx="819091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9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Different Approaches for isolation of Pluripotent stem cells</a:t>
            </a:r>
            <a:endParaRPr lang="en-US" sz="29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483" name="Picture 2" descr="A two page spread illustrating currently known methods for generating pluripotent stem cells"/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83"/>
          <a:stretch>
            <a:fillRect/>
          </a:stretch>
        </p:blipFill>
        <p:spPr bwMode="auto">
          <a:xfrm>
            <a:off x="1557338" y="1855788"/>
            <a:ext cx="645477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A two page spread illustrating currently known methods for generating pluripotent stem cells"/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51" b="16415"/>
          <a:stretch>
            <a:fillRect/>
          </a:stretch>
        </p:blipFill>
        <p:spPr bwMode="auto">
          <a:xfrm>
            <a:off x="1550988" y="4556125"/>
            <a:ext cx="6456362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Lige forbindelse 4"/>
          <p:cNvCxnSpPr/>
          <p:nvPr/>
        </p:nvCxnSpPr>
        <p:spPr>
          <a:xfrm flipV="1">
            <a:off x="263525" y="1268413"/>
            <a:ext cx="8642350" cy="460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ge forbindelse 3"/>
          <p:cNvCxnSpPr/>
          <p:nvPr/>
        </p:nvCxnSpPr>
        <p:spPr>
          <a:xfrm flipV="1">
            <a:off x="263525" y="1268413"/>
            <a:ext cx="8642350" cy="460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2" descr="A two page spread illustrating currently known methods for generating pluripotent stem cells"/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01"/>
          <a:stretch>
            <a:fillRect/>
          </a:stretch>
        </p:blipFill>
        <p:spPr bwMode="auto">
          <a:xfrm>
            <a:off x="1498600" y="2233613"/>
            <a:ext cx="6538913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81710" y="125761"/>
            <a:ext cx="7772400" cy="1143000"/>
          </a:xfrm>
          <a:prstGeom prst="rect">
            <a:avLst/>
          </a:prstGeom>
        </p:spPr>
        <p:txBody>
          <a:bodyPr bIns="91440" anchor="b"/>
          <a:lstStyle/>
          <a:p>
            <a:pPr eaLnBrk="1" hangingPunct="1">
              <a:defRPr/>
            </a:pPr>
            <a:r>
              <a:rPr lang="en-US" sz="2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  <a:t>Different Approaches for isolation of </a:t>
            </a:r>
            <a:r>
              <a:rPr lang="en-US" sz="2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Pluripotent stem cells</a:t>
            </a:r>
            <a:endParaRPr lang="en-US" sz="29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</a:rPr>
              <a:t>The </a:t>
            </a:r>
            <a:r>
              <a:rPr lang="en-US" sz="4000" dirty="0" smtClean="0">
                <a:solidFill>
                  <a:srgbClr val="FFFF00"/>
                </a:solidFill>
              </a:rPr>
              <a:t>Promises </a:t>
            </a:r>
            <a:r>
              <a:rPr lang="en-US" sz="4000" dirty="0">
                <a:solidFill>
                  <a:srgbClr val="FFFF00"/>
                </a:solidFill>
              </a:rPr>
              <a:t>of Stem Cell Technology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981200"/>
            <a:ext cx="5486400" cy="4343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/>
              <a:t>Replacement of tissues/organs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Study </a:t>
            </a:r>
            <a:r>
              <a:rPr lang="en-US" sz="2800" dirty="0"/>
              <a:t>cell differentiation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/>
              <a:t>Toxicity testing.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/>
              <a:t>Understanding prevention and treatment of birth defects.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/>
              <a:t>Study of development and gene control.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/>
              <a:t>Study of drugs therapeutic potential.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714500"/>
            <a:ext cx="2786062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4304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Characterization of Human </a:t>
            </a:r>
            <a:r>
              <a:rPr lang="en-US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Pluripotent</a:t>
            </a:r>
            <a:r>
              <a:rPr lang="en-US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Stem cells (ESCs)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4" descr="Hues9p21_1 7"/>
          <p:cNvPicPr>
            <a:picLocks noGrp="1" noChangeArrowheads="1"/>
          </p:cNvPicPr>
          <p:nvPr>
            <p:ph sz="quarter" idx="1"/>
          </p:nvPr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275" y="693738"/>
            <a:ext cx="1844675" cy="1512887"/>
          </a:xfrm>
        </p:spPr>
      </p:pic>
      <p:grpSp>
        <p:nvGrpSpPr>
          <p:cNvPr id="2" name="Gruppe 28"/>
          <p:cNvGrpSpPr>
            <a:grpSpLocks/>
          </p:cNvGrpSpPr>
          <p:nvPr/>
        </p:nvGrpSpPr>
        <p:grpSpPr bwMode="auto">
          <a:xfrm>
            <a:off x="539750" y="2854325"/>
            <a:ext cx="8135938" cy="2376488"/>
            <a:chOff x="1043608" y="3933056"/>
            <a:chExt cx="7591478" cy="1827025"/>
          </a:xfrm>
        </p:grpSpPr>
        <p:pic>
          <p:nvPicPr>
            <p:cNvPr id="26635" name="Picture 28" descr="HUES9 ASMA 100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63"/>
            <a:stretch>
              <a:fillRect/>
            </a:stretch>
          </p:blipFill>
          <p:spPr bwMode="auto">
            <a:xfrm>
              <a:off x="1053133" y="4218807"/>
              <a:ext cx="2214578" cy="150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Picture 29" descr="HUES9 Coll 2 100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9" b="19888"/>
            <a:stretch>
              <a:fillRect/>
            </a:stretch>
          </p:blipFill>
          <p:spPr bwMode="auto">
            <a:xfrm>
              <a:off x="3748727" y="4218808"/>
              <a:ext cx="2214578" cy="1500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Picture 26" descr="HUES9 b-III-Tubulin 100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63"/>
            <a:stretch>
              <a:fillRect/>
            </a:stretch>
          </p:blipFill>
          <p:spPr bwMode="auto">
            <a:xfrm>
              <a:off x="6430033" y="4218808"/>
              <a:ext cx="2198688" cy="1500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043608" y="3933056"/>
              <a:ext cx="2214578" cy="23663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da-DK" sz="1400" b="1" cap="all" dirty="0" err="1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Endoderm</a:t>
              </a:r>
              <a:endParaRPr lang="da-DK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48727" y="3933056"/>
              <a:ext cx="2214578" cy="23663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da-DK" sz="1400" b="1" cap="all" dirty="0" err="1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Mesoderm</a:t>
              </a:r>
              <a:endParaRPr lang="da-DK" sz="1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20508" y="3933056"/>
              <a:ext cx="2214578" cy="23663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da-DK" sz="1400" b="1" cap="all" dirty="0" err="1">
                  <a:ln w="0"/>
                  <a:solidFill>
                    <a:srgbClr val="FFFF00"/>
                  </a:solidFill>
                  <a:effectLst>
                    <a:reflection blurRad="12700" stA="50000" endPos="50000" dist="5000" dir="5400000" sy="-100000" rotWithShape="0"/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Ectoderm</a:t>
              </a:r>
              <a:endParaRPr lang="da-DK" sz="14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641" name="TextBox 22"/>
            <p:cNvSpPr txBox="1">
              <a:spLocks noChangeArrowheads="1"/>
            </p:cNvSpPr>
            <p:nvPr/>
          </p:nvSpPr>
          <p:spPr bwMode="auto">
            <a:xfrm>
              <a:off x="1043608" y="5452304"/>
              <a:ext cx="15331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7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7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a-DK" altLang="en-US" sz="1400" b="1">
                  <a:solidFill>
                    <a:schemeClr val="bg1"/>
                  </a:solidFill>
                  <a:latin typeface="Verdana" panose="020B0604030504040204" pitchFamily="34" charset="0"/>
                </a:rPr>
                <a:t>Sox17</a:t>
              </a:r>
            </a:p>
          </p:txBody>
        </p:sp>
        <p:sp>
          <p:nvSpPr>
            <p:cNvPr id="26642" name="TextBox 23"/>
            <p:cNvSpPr txBox="1">
              <a:spLocks noChangeArrowheads="1"/>
            </p:cNvSpPr>
            <p:nvPr/>
          </p:nvSpPr>
          <p:spPr bwMode="auto">
            <a:xfrm>
              <a:off x="3784750" y="5452304"/>
              <a:ext cx="12913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7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7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a-DK" altLang="en-US" sz="1400" b="1">
                  <a:solidFill>
                    <a:schemeClr val="bg1"/>
                  </a:solidFill>
                  <a:latin typeface="Verdana" panose="020B0604030504040204" pitchFamily="34" charset="0"/>
                </a:rPr>
                <a:t>Sox9</a:t>
              </a:r>
            </a:p>
          </p:txBody>
        </p:sp>
        <p:sp>
          <p:nvSpPr>
            <p:cNvPr id="26643" name="TextBox 24"/>
            <p:cNvSpPr txBox="1">
              <a:spLocks noChangeArrowheads="1"/>
            </p:cNvSpPr>
            <p:nvPr/>
          </p:nvSpPr>
          <p:spPr bwMode="auto">
            <a:xfrm>
              <a:off x="6808764" y="5452304"/>
              <a:ext cx="17956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7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7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a-DK" altLang="en-US" sz="1400" b="1">
                  <a:solidFill>
                    <a:schemeClr val="bg1"/>
                  </a:solidFill>
                  <a:latin typeface="Verdana" panose="020B0604030504040204" pitchFamily="34" charset="0"/>
                </a:rPr>
                <a:t>Beta-III tubulin</a:t>
              </a:r>
            </a:p>
          </p:txBody>
        </p:sp>
      </p:grpSp>
      <p:pic>
        <p:nvPicPr>
          <p:cNvPr id="26628" name="Picture 19" descr="SSEA-4 dapi merged photoshop cut"/>
          <p:cNvPicPr>
            <a:picLocks noChangeAspect="1" noChangeArrowheads="1"/>
          </p:cNvPicPr>
          <p:nvPr/>
        </p:nvPicPr>
        <p:blipFill>
          <a:blip r:embed="rId8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693738"/>
            <a:ext cx="17208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0" descr="Oct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695325"/>
            <a:ext cx="21240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1" descr="hues218 pho&amp;oct410x2"/>
          <p:cNvPicPr>
            <a:picLocks noChangeAspect="1" noChangeArrowheads="1"/>
          </p:cNvPicPr>
          <p:nvPr/>
        </p:nvPicPr>
        <p:blipFill>
          <a:blip r:embed="rId10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512763"/>
            <a:ext cx="24558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23"/>
          <p:cNvSpPr txBox="1">
            <a:spLocks noChangeArrowheads="1"/>
          </p:cNvSpPr>
          <p:nvPr/>
        </p:nvSpPr>
        <p:spPr bwMode="auto">
          <a:xfrm>
            <a:off x="2411413" y="1919288"/>
            <a:ext cx="1031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7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 sz="2000" b="1">
                <a:solidFill>
                  <a:srgbClr val="00FF00"/>
                </a:solidFill>
              </a:rPr>
              <a:t>SSEA-4</a:t>
            </a:r>
          </a:p>
        </p:txBody>
      </p:sp>
      <p:sp>
        <p:nvSpPr>
          <p:cNvPr id="26632" name="Text Box 24"/>
          <p:cNvSpPr txBox="1">
            <a:spLocks noChangeArrowheads="1"/>
          </p:cNvSpPr>
          <p:nvPr/>
        </p:nvSpPr>
        <p:spPr bwMode="auto">
          <a:xfrm>
            <a:off x="5005388" y="1919288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7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 sz="2000" b="1">
                <a:solidFill>
                  <a:srgbClr val="FF3300"/>
                </a:solidFill>
              </a:rPr>
              <a:t>Sox-2</a:t>
            </a:r>
          </a:p>
        </p:txBody>
      </p:sp>
      <p:sp>
        <p:nvSpPr>
          <p:cNvPr id="26633" name="Text Box 25"/>
          <p:cNvSpPr txBox="1">
            <a:spLocks noChangeArrowheads="1"/>
          </p:cNvSpPr>
          <p:nvPr/>
        </p:nvSpPr>
        <p:spPr bwMode="auto">
          <a:xfrm>
            <a:off x="7380288" y="1954213"/>
            <a:ext cx="788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7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 sz="2000" b="1">
                <a:solidFill>
                  <a:srgbClr val="00FF00"/>
                </a:solidFill>
              </a:rPr>
              <a:t>Oct-4</a:t>
            </a:r>
          </a:p>
        </p:txBody>
      </p:sp>
      <p:cxnSp>
        <p:nvCxnSpPr>
          <p:cNvPr id="33" name="Lige forbindelse 13"/>
          <p:cNvCxnSpPr/>
          <p:nvPr/>
        </p:nvCxnSpPr>
        <p:spPr>
          <a:xfrm>
            <a:off x="250825" y="333375"/>
            <a:ext cx="856773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136650" y="374650"/>
            <a:ext cx="7334250" cy="5481638"/>
            <a:chOff x="0" y="0"/>
            <a:chExt cx="6569" cy="4912"/>
          </a:xfrm>
        </p:grpSpPr>
        <p:sp>
          <p:nvSpPr>
            <p:cNvPr id="28679" name="Rectangle 3"/>
            <p:cNvSpPr>
              <a:spLocks/>
            </p:cNvSpPr>
            <p:nvPr/>
          </p:nvSpPr>
          <p:spPr bwMode="auto">
            <a:xfrm>
              <a:off x="0" y="0"/>
              <a:ext cx="6569" cy="4912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pic>
          <p:nvPicPr>
            <p:cNvPr id="28680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2" r="7912"/>
            <a:stretch>
              <a:fillRect/>
            </a:stretch>
          </p:blipFill>
          <p:spPr bwMode="auto">
            <a:xfrm>
              <a:off x="0" y="0"/>
              <a:ext cx="6569" cy="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8888" y="5876925"/>
            <a:ext cx="7345362" cy="533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1800" dirty="0"/>
              <a:t>A large tumor </a:t>
            </a:r>
            <a:r>
              <a:rPr lang="en-US" sz="1800" dirty="0" smtClean="0"/>
              <a:t>mass </a:t>
            </a:r>
            <a:r>
              <a:rPr lang="en-US" sz="1800" dirty="0"/>
              <a:t>measuring twice as the kidney is compressing it.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 rot="-3119999">
            <a:off x="1912144" y="1670844"/>
            <a:ext cx="2689225" cy="73183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26788" tIns="26788" rIns="26788" bIns="26788">
            <a:spAutoFit/>
          </a:bodyPr>
          <a:lstStyle/>
          <a:p>
            <a:pPr eaLnBrk="1" hangingPunct="1"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Teratoma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 rot="-2100000">
            <a:off x="3317875" y="3032125"/>
            <a:ext cx="1522413" cy="598488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26788" tIns="26788" rIns="26788" bIns="26788">
            <a:spAutoFit/>
          </a:bodyPr>
          <a:lstStyle/>
          <a:p>
            <a:pPr eaLnBrk="1" hangingPunct="1">
              <a:defRPr/>
            </a:pPr>
            <a:r>
              <a:rPr lang="en-US" sz="350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Kidney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 rot="-2520000">
            <a:off x="5845175" y="3371850"/>
            <a:ext cx="1030288" cy="598488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26788" tIns="26788" rIns="26788" bIns="26788">
            <a:spAutoFit/>
          </a:bodyPr>
          <a:lstStyle/>
          <a:p>
            <a:pPr eaLnBrk="1" hangingPunct="1">
              <a:defRPr/>
            </a:pPr>
            <a:r>
              <a:rPr lang="en-US" sz="350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Liver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Fig-2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3625" y="404813"/>
            <a:ext cx="3886200" cy="5541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1" descr="Undiff ES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r="8171"/>
          <a:stretch>
            <a:fillRect/>
          </a:stretch>
        </p:blipFill>
        <p:spPr bwMode="auto">
          <a:xfrm>
            <a:off x="179388" y="1125538"/>
            <a:ext cx="4621212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5084763"/>
            <a:ext cx="8229600" cy="13684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The </a:t>
            </a:r>
            <a:r>
              <a:rPr lang="en-US" sz="2400" dirty="0" err="1"/>
              <a:t>teratoma</a:t>
            </a:r>
            <a:r>
              <a:rPr lang="en-US" sz="2400" dirty="0"/>
              <a:t> was composed of mixed tissue patterns: skin with keratin, brain tissue, striated and smooth muscle, lymphoid tissue ……..</a:t>
            </a:r>
          </a:p>
        </p:txBody>
      </p:sp>
      <p:grpSp>
        <p:nvGrpSpPr>
          <p:cNvPr id="31747" name="Group 21"/>
          <p:cNvGrpSpPr>
            <a:grpSpLocks/>
          </p:cNvGrpSpPr>
          <p:nvPr/>
        </p:nvGrpSpPr>
        <p:grpSpPr bwMode="auto">
          <a:xfrm>
            <a:off x="1143000" y="476250"/>
            <a:ext cx="7315200" cy="4605338"/>
            <a:chOff x="1143000" y="263674"/>
            <a:chExt cx="7314531" cy="4605486"/>
          </a:xfrm>
        </p:grpSpPr>
        <p:pic>
          <p:nvPicPr>
            <p:cNvPr id="3174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63674"/>
              <a:ext cx="7314531" cy="4605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749" name="Group 4"/>
            <p:cNvGrpSpPr>
              <a:grpSpLocks/>
            </p:cNvGrpSpPr>
            <p:nvPr/>
          </p:nvGrpSpPr>
          <p:grpSpPr bwMode="auto">
            <a:xfrm>
              <a:off x="2366367" y="787176"/>
              <a:ext cx="1020217" cy="762372"/>
              <a:chOff x="0" y="0"/>
              <a:chExt cx="914" cy="682"/>
            </a:xfrm>
          </p:grpSpPr>
          <p:sp>
            <p:nvSpPr>
              <p:cNvPr id="31762" name="Rectangle 5"/>
              <p:cNvSpPr>
                <a:spLocks/>
              </p:cNvSpPr>
              <p:nvPr/>
            </p:nvSpPr>
            <p:spPr bwMode="auto">
              <a:xfrm>
                <a:off x="0" y="274"/>
                <a:ext cx="616" cy="408"/>
              </a:xfrm>
              <a:prstGeom prst="rect">
                <a:avLst/>
              </a:prstGeom>
              <a:solidFill>
                <a:srgbClr val="C3DDFF">
                  <a:alpha val="4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 type="arrow" w="lg" len="lg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1763" name="AutoShape 6"/>
              <p:cNvSpPr>
                <a:spLocks/>
              </p:cNvSpPr>
              <p:nvPr/>
            </p:nvSpPr>
            <p:spPr bwMode="auto">
              <a:xfrm>
                <a:off x="614" y="0"/>
                <a:ext cx="300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0" y="21600"/>
                    </a:moveTo>
                    <a:lnTo>
                      <a:pt x="21600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764" name="Rectangle 7"/>
              <p:cNvSpPr>
                <a:spLocks/>
              </p:cNvSpPr>
              <p:nvPr/>
            </p:nvSpPr>
            <p:spPr bwMode="auto">
              <a:xfrm>
                <a:off x="0" y="342"/>
                <a:ext cx="61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700" b="1">
                    <a:solidFill>
                      <a:srgbClr val="000000"/>
                    </a:solidFill>
                    <a:latin typeface="Century Gothic" panose="020B0502020202020204" pitchFamily="34" charset="0"/>
                    <a:sym typeface="Century Gothic" panose="020B0502020202020204" pitchFamily="34" charset="0"/>
                  </a:rPr>
                  <a:t>Skin</a:t>
                </a:r>
              </a:p>
            </p:txBody>
          </p:sp>
        </p:grpSp>
        <p:grpSp>
          <p:nvGrpSpPr>
            <p:cNvPr id="31750" name="Group 8"/>
            <p:cNvGrpSpPr>
              <a:grpSpLocks/>
            </p:cNvGrpSpPr>
            <p:nvPr/>
          </p:nvGrpSpPr>
          <p:grpSpPr bwMode="auto">
            <a:xfrm>
              <a:off x="4268390" y="1933525"/>
              <a:ext cx="839391" cy="1141884"/>
              <a:chOff x="0" y="0"/>
              <a:chExt cx="752" cy="1023"/>
            </a:xfrm>
          </p:grpSpPr>
          <p:sp>
            <p:nvSpPr>
              <p:cNvPr id="31759" name="Rectangle 9"/>
              <p:cNvSpPr>
                <a:spLocks/>
              </p:cNvSpPr>
              <p:nvPr/>
            </p:nvSpPr>
            <p:spPr bwMode="auto">
              <a:xfrm>
                <a:off x="0" y="0"/>
                <a:ext cx="752" cy="330"/>
              </a:xfrm>
              <a:prstGeom prst="rect">
                <a:avLst/>
              </a:prstGeom>
              <a:solidFill>
                <a:srgbClr val="C3DDFF">
                  <a:alpha val="4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 type="arrow" w="lg" len="lg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1760" name="Line 10"/>
              <p:cNvSpPr>
                <a:spLocks noChangeShapeType="1"/>
              </p:cNvSpPr>
              <p:nvPr/>
            </p:nvSpPr>
            <p:spPr bwMode="auto">
              <a:xfrm>
                <a:off x="382" y="321"/>
                <a:ext cx="3" cy="70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1" name="Rectangle 11"/>
              <p:cNvSpPr>
                <a:spLocks/>
              </p:cNvSpPr>
              <p:nvPr/>
            </p:nvSpPr>
            <p:spPr bwMode="auto">
              <a:xfrm>
                <a:off x="0" y="28"/>
                <a:ext cx="752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700" b="1">
                    <a:solidFill>
                      <a:srgbClr val="000000"/>
                    </a:solidFill>
                    <a:latin typeface="Century Gothic" panose="020B0502020202020204" pitchFamily="34" charset="0"/>
                    <a:sym typeface="Century Gothic" panose="020B0502020202020204" pitchFamily="34" charset="0"/>
                  </a:rPr>
                  <a:t>Brain</a:t>
                </a:r>
              </a:p>
            </p:txBody>
          </p:sp>
        </p:grpSp>
        <p:grpSp>
          <p:nvGrpSpPr>
            <p:cNvPr id="31751" name="Group 12"/>
            <p:cNvGrpSpPr>
              <a:grpSpLocks/>
            </p:cNvGrpSpPr>
            <p:nvPr/>
          </p:nvGrpSpPr>
          <p:grpSpPr bwMode="auto">
            <a:xfrm>
              <a:off x="2754809" y="4084464"/>
              <a:ext cx="1360661" cy="655215"/>
              <a:chOff x="0" y="0"/>
              <a:chExt cx="1219" cy="587"/>
            </a:xfrm>
          </p:grpSpPr>
          <p:sp>
            <p:nvSpPr>
              <p:cNvPr id="31756" name="Rectangle 13"/>
              <p:cNvSpPr>
                <a:spLocks/>
              </p:cNvSpPr>
              <p:nvPr/>
            </p:nvSpPr>
            <p:spPr bwMode="auto">
              <a:xfrm>
                <a:off x="331" y="256"/>
                <a:ext cx="888" cy="331"/>
              </a:xfrm>
              <a:prstGeom prst="rect">
                <a:avLst/>
              </a:prstGeom>
              <a:solidFill>
                <a:srgbClr val="C3DDFF">
                  <a:alpha val="4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 type="arrow" w="lg" len="lg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1757" name="AutoShape 14"/>
              <p:cNvSpPr>
                <a:spLocks/>
              </p:cNvSpPr>
              <p:nvPr/>
            </p:nvSpPr>
            <p:spPr bwMode="auto">
              <a:xfrm>
                <a:off x="0" y="0"/>
                <a:ext cx="314" cy="2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21600" y="21600"/>
                    </a:move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758" name="Rectangle 15"/>
              <p:cNvSpPr>
                <a:spLocks/>
              </p:cNvSpPr>
              <p:nvPr/>
            </p:nvSpPr>
            <p:spPr bwMode="auto">
              <a:xfrm>
                <a:off x="331" y="285"/>
                <a:ext cx="888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700" b="1">
                    <a:solidFill>
                      <a:srgbClr val="000000"/>
                    </a:solidFill>
                    <a:latin typeface="Century Gothic" panose="020B0502020202020204" pitchFamily="34" charset="0"/>
                    <a:sym typeface="Century Gothic" panose="020B0502020202020204" pitchFamily="34" charset="0"/>
                  </a:rPr>
                  <a:t>Muscle</a:t>
                </a:r>
              </a:p>
            </p:txBody>
          </p:sp>
        </p:grpSp>
        <p:grpSp>
          <p:nvGrpSpPr>
            <p:cNvPr id="31752" name="Group 16"/>
            <p:cNvGrpSpPr>
              <a:grpSpLocks/>
            </p:cNvGrpSpPr>
            <p:nvPr/>
          </p:nvGrpSpPr>
          <p:grpSpPr bwMode="auto">
            <a:xfrm>
              <a:off x="6807771" y="2924720"/>
              <a:ext cx="1576090" cy="1451074"/>
              <a:chOff x="0" y="0"/>
              <a:chExt cx="1412" cy="1300"/>
            </a:xfrm>
          </p:grpSpPr>
          <p:sp>
            <p:nvSpPr>
              <p:cNvPr id="31753" name="Rectangle 17"/>
              <p:cNvSpPr>
                <a:spLocks/>
              </p:cNvSpPr>
              <p:nvPr/>
            </p:nvSpPr>
            <p:spPr bwMode="auto">
              <a:xfrm>
                <a:off x="252" y="0"/>
                <a:ext cx="1160" cy="330"/>
              </a:xfrm>
              <a:prstGeom prst="rect">
                <a:avLst/>
              </a:prstGeom>
              <a:solidFill>
                <a:srgbClr val="C3DDFF">
                  <a:alpha val="4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 type="arrow" w="lg" len="lg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1754" name="AutoShape 18"/>
              <p:cNvSpPr>
                <a:spLocks/>
              </p:cNvSpPr>
              <p:nvPr/>
            </p:nvSpPr>
            <p:spPr bwMode="auto">
              <a:xfrm>
                <a:off x="0" y="321"/>
                <a:ext cx="242" cy="9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21600" y="0"/>
                    </a:moveTo>
                    <a:lnTo>
                      <a:pt x="0" y="2160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755" name="Rectangle 19"/>
              <p:cNvSpPr>
                <a:spLocks/>
              </p:cNvSpPr>
              <p:nvPr/>
            </p:nvSpPr>
            <p:spPr bwMode="auto">
              <a:xfrm>
                <a:off x="252" y="27"/>
                <a:ext cx="1160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700" b="1">
                    <a:solidFill>
                      <a:srgbClr val="000000"/>
                    </a:solidFill>
                    <a:latin typeface="Century Gothic" panose="020B0502020202020204" pitchFamily="34" charset="0"/>
                    <a:sym typeface="Century Gothic" panose="020B0502020202020204" pitchFamily="34" charset="0"/>
                  </a:rPr>
                  <a:t>Lymphoid</a:t>
                </a:r>
              </a:p>
            </p:txBody>
          </p:sp>
        </p:grp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</a:rPr>
              <a:t>Challenges to Stem Cell Research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428750"/>
            <a:ext cx="7910513" cy="391953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Stem cells need to be differentiated to the appropriate cell types </a:t>
            </a:r>
            <a:r>
              <a:rPr lang="en-US" sz="2400" i="1" dirty="0"/>
              <a:t>before</a:t>
            </a:r>
            <a:r>
              <a:rPr lang="en-US" sz="2400" dirty="0"/>
              <a:t> they can be used clinically.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Recently, abnormalities in chromosome number and structure  were found in three human ESC lines.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Stem cell development or proliferation must be controlled once placed into patients.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Possibility of rejection of stem cell transplants as foreign tissues is very high.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The use of mouse “feeder” cells to grow ESC could result in problems due to </a:t>
            </a:r>
            <a:r>
              <a:rPr lang="en-US" sz="2400" dirty="0" err="1"/>
              <a:t>xenotransplantation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tantis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16632"/>
            <a:ext cx="4176464" cy="3306807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4984"/>
            <a:ext cx="4612878" cy="314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990600" y="316891"/>
            <a:ext cx="69342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Stem Cell – Definition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67544" y="867890"/>
            <a:ext cx="8424167" cy="385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dirty="0" smtClean="0"/>
              <a:t>A cell that has the ability to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continuously divide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differentiate</a:t>
            </a:r>
            <a:r>
              <a:rPr lang="en-US" sz="2000" dirty="0" smtClean="0"/>
              <a:t> into various other kinds of </a:t>
            </a:r>
            <a:r>
              <a:rPr lang="en-US" sz="2000" dirty="0" smtClean="0"/>
              <a:t>cells</a:t>
            </a:r>
            <a:endParaRPr lang="en-US" sz="2000" dirty="0" smtClean="0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3111277" y="1845192"/>
            <a:ext cx="4813523" cy="2448272"/>
            <a:chOff x="1785938" y="2071688"/>
            <a:chExt cx="5572125" cy="3625850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38" y="2071688"/>
              <a:ext cx="5572125" cy="362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969266" y="4162482"/>
              <a:ext cx="1311503" cy="338864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Comic Sans MS" pitchFamily="66" charset="0"/>
                </a:rPr>
                <a:t>A stem cell</a:t>
              </a:r>
              <a:endParaRPr lang="ar-SA" sz="16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5286805" y="2285173"/>
              <a:ext cx="1642904" cy="338864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Comic Sans MS" pitchFamily="66" charset="0"/>
                </a:rPr>
                <a:t>Self-renewal</a:t>
              </a:r>
              <a:endParaRPr lang="ar-SA" sz="16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643900" y="5356979"/>
              <a:ext cx="1701076" cy="338864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Comic Sans MS" pitchFamily="66" charset="0"/>
                </a:rPr>
                <a:t>Differentiation</a:t>
              </a:r>
              <a:endParaRPr lang="ar-SA" sz="16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11560" y="5250686"/>
            <a:ext cx="81369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Continuous Repair </a:t>
            </a:r>
            <a:r>
              <a:rPr lang="en-US" sz="2000" dirty="0"/>
              <a:t>of defective cell </a:t>
            </a:r>
            <a:r>
              <a:rPr lang="en-US" sz="2000" dirty="0" smtClean="0"/>
              <a:t>types and regeneration of tissues.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929105" y="4499906"/>
            <a:ext cx="7701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Stem Cell –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main function within the body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03349" y="1268413"/>
          <a:ext cx="7096126" cy="46514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48063"/>
                <a:gridCol w="3548063"/>
              </a:tblGrid>
              <a:tr h="518154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Description</a:t>
                      </a:r>
                      <a:endParaRPr lang="ar-SA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Potency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ar-SA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19" marB="45719"/>
                </a:tc>
              </a:tr>
              <a:tr h="579113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1-3</a:t>
                      </a:r>
                      <a:r>
                        <a:rPr lang="en-US" sz="1600" baseline="0" dirty="0" smtClean="0"/>
                        <a:t> days, </a:t>
                      </a:r>
                      <a:r>
                        <a:rPr lang="ar-SA" sz="1600" dirty="0" smtClean="0"/>
                        <a:t>differentiate into </a:t>
                      </a:r>
                      <a:r>
                        <a:rPr lang="ar-SA" sz="1600" dirty="0" smtClean="0">
                          <a:solidFill>
                            <a:srgbClr val="FF0000"/>
                          </a:solidFill>
                        </a:rPr>
                        <a:t>embryonic</a:t>
                      </a:r>
                      <a:r>
                        <a:rPr lang="ar-SA" sz="1600" dirty="0" smtClean="0"/>
                        <a:t> and </a:t>
                      </a:r>
                      <a:r>
                        <a:rPr lang="ar-SA" sz="1600" dirty="0" smtClean="0">
                          <a:solidFill>
                            <a:srgbClr val="FF0000"/>
                          </a:solidFill>
                        </a:rPr>
                        <a:t>extraembryonic</a:t>
                      </a:r>
                      <a:r>
                        <a:rPr lang="ar-SA" sz="1600" dirty="0" smtClean="0"/>
                        <a:t> cell types</a:t>
                      </a:r>
                      <a:endParaRPr lang="ar-SA" sz="1600" dirty="0"/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err="1" smtClean="0"/>
                        <a:t>Totipotent</a:t>
                      </a:r>
                      <a:r>
                        <a:rPr lang="en-US" sz="1800" b="1" dirty="0" smtClean="0"/>
                        <a:t> </a:t>
                      </a:r>
                      <a:endParaRPr lang="ar-SA" sz="1800" b="1" dirty="0"/>
                    </a:p>
                  </a:txBody>
                  <a:tcPr marL="91437" marR="91437" marT="45719" marB="45719"/>
                </a:tc>
              </a:tr>
              <a:tr h="82295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Descendants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of </a:t>
                      </a:r>
                      <a:r>
                        <a:rPr lang="en-US" sz="1600" dirty="0" err="1" smtClean="0"/>
                        <a:t>totipotent</a:t>
                      </a:r>
                      <a:r>
                        <a:rPr lang="en-US" sz="1600" dirty="0" smtClean="0"/>
                        <a:t> cells and differentiate into cells of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3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ger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m layers</a:t>
                      </a:r>
                      <a:endParaRPr lang="ar-SA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err="1" smtClean="0"/>
                        <a:t>Pluripotent</a:t>
                      </a:r>
                      <a:r>
                        <a:rPr lang="en-US" sz="1800" b="1" dirty="0" smtClean="0"/>
                        <a:t> </a:t>
                      </a:r>
                      <a:endParaRPr lang="ar-SA" sz="1800" b="1" dirty="0"/>
                    </a:p>
                  </a:txBody>
                  <a:tcPr marL="91437" marR="91437" marT="45719" marB="45719"/>
                </a:tc>
              </a:tr>
              <a:tr h="82295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Produce cells of a closely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related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family </a:t>
                      </a:r>
                      <a:r>
                        <a:rPr lang="ar-SA" sz="1600" dirty="0" smtClean="0"/>
                        <a:t>(</a:t>
                      </a:r>
                      <a:r>
                        <a:rPr lang="en-US" sz="1600" dirty="0" smtClean="0"/>
                        <a:t>of cells (e.g. hematopoietic</a:t>
                      </a:r>
                      <a:r>
                        <a:rPr lang="en-US" sz="1600" baseline="0" dirty="0" smtClean="0"/>
                        <a:t> stem cells</a:t>
                      </a:r>
                      <a:endParaRPr lang="ar-SA" sz="1600" dirty="0"/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err="1" smtClean="0"/>
                        <a:t>Multipotent</a:t>
                      </a:r>
                      <a:r>
                        <a:rPr lang="en-US" sz="1800" b="1" dirty="0" smtClean="0"/>
                        <a:t> </a:t>
                      </a:r>
                      <a:endParaRPr lang="ar-SA" sz="1800" b="1" dirty="0"/>
                    </a:p>
                  </a:txBody>
                  <a:tcPr marL="91437" marR="91437" marT="45719" marB="45719"/>
                </a:tc>
              </a:tr>
              <a:tr h="822950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D</a:t>
                      </a:r>
                      <a:r>
                        <a:rPr lang="ar-SA" sz="1600" dirty="0" smtClean="0"/>
                        <a:t>ifferentiate into</a:t>
                      </a:r>
                      <a:r>
                        <a:rPr lang="ar-SA" sz="1600" baseline="0" dirty="0" smtClean="0"/>
                        <a:t>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ONLY </a:t>
                      </a:r>
                      <a:r>
                        <a:rPr lang="ar-SA" sz="1600" dirty="0" smtClean="0">
                          <a:solidFill>
                            <a:srgbClr val="FF0000"/>
                          </a:solidFill>
                        </a:rPr>
                        <a:t>a few </a:t>
                      </a:r>
                      <a:r>
                        <a:rPr lang="ar-SA" sz="1600" dirty="0" smtClean="0"/>
                        <a:t>cells, such as lymphoid or myeloid stem cells</a:t>
                      </a:r>
                      <a:endParaRPr lang="ar-SA" sz="1600" dirty="0"/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err="1" smtClean="0"/>
                        <a:t>Oligopotent</a:t>
                      </a:r>
                      <a:r>
                        <a:rPr lang="en-US" sz="1800" b="1" dirty="0" smtClean="0"/>
                        <a:t> </a:t>
                      </a:r>
                      <a:endParaRPr lang="ar-SA" sz="1800" b="1" dirty="0"/>
                    </a:p>
                  </a:txBody>
                  <a:tcPr marL="91437" marR="91437" marT="45719" marB="45719"/>
                </a:tc>
              </a:tr>
              <a:tr h="579113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Produce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ONLY</a:t>
                      </a:r>
                      <a:r>
                        <a:rPr lang="en-US" sz="1600" dirty="0" smtClean="0"/>
                        <a:t> one cell type (e.g. muscle stem cells)</a:t>
                      </a:r>
                      <a:endParaRPr lang="ar-SA" sz="1600" dirty="0"/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err="1" smtClean="0"/>
                        <a:t>Unipotent</a:t>
                      </a:r>
                      <a:r>
                        <a:rPr lang="en-US" sz="1800" b="1" dirty="0" smtClean="0"/>
                        <a:t> </a:t>
                      </a:r>
                      <a:endParaRPr lang="ar-SA" sz="1800" b="1" dirty="0"/>
                    </a:p>
                  </a:txBody>
                  <a:tcPr marL="91437" marR="91437" marT="45719" marB="45719"/>
                </a:tc>
              </a:tr>
              <a:tr h="506144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The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terminal</a:t>
                      </a:r>
                      <a:r>
                        <a:rPr lang="en-US" sz="1600" dirty="0" smtClean="0"/>
                        <a:t> cell</a:t>
                      </a:r>
                      <a:endParaRPr lang="ar-SA" sz="1600" dirty="0"/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err="1" smtClean="0"/>
                        <a:t>Nullpotent</a:t>
                      </a:r>
                      <a:r>
                        <a:rPr lang="en-US" sz="1800" b="1" baseline="0" dirty="0" smtClean="0"/>
                        <a:t> </a:t>
                      </a:r>
                      <a:endParaRPr lang="ar-SA" sz="1800" b="1" dirty="0"/>
                    </a:p>
                  </a:txBody>
                  <a:tcPr marL="91437" marR="91437" marT="45719" marB="45719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809365" y="181973"/>
            <a:ext cx="628409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Classifications of stem cells 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</a:p>
          <a:p>
            <a:pPr algn="ctr" eaLnBrk="1" hangingPunct="1">
              <a:defRPr/>
            </a:pP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Potency based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46070"/>
            <a:ext cx="63979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Classifications of stem cells 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</a:t>
            </a:r>
          </a:p>
          <a:p>
            <a:pPr algn="ctr" eaLnBrk="1" hangingPunct="1">
              <a:defRPr/>
            </a:pP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Sourced based </a:t>
            </a:r>
            <a:endParaRPr lang="en-US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89138"/>
            <a:ext cx="273685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4"/>
          <p:cNvSpPr/>
          <p:nvPr/>
        </p:nvSpPr>
        <p:spPr>
          <a:xfrm>
            <a:off x="1156865" y="947888"/>
            <a:ext cx="1645693" cy="1742908"/>
          </a:xfrm>
          <a:prstGeom prst="rect">
            <a:avLst/>
          </a:prstGeom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8580" tIns="68580" rIns="68580" bIns="68580" spcCol="1270" anchor="ctr"/>
          <a:lstStyle/>
          <a:p>
            <a:pPr algn="ctr" defTabSz="8001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Embryonic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44208" y="1579244"/>
            <a:ext cx="2411413" cy="3072131"/>
            <a:chOff x="3348038" y="950577"/>
            <a:chExt cx="2411413" cy="3072131"/>
          </a:xfrm>
        </p:grpSpPr>
        <p:pic>
          <p:nvPicPr>
            <p:cNvPr id="9221" name="Picture 4" descr="ST_Pic02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038" y="1358883"/>
              <a:ext cx="2411413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Rectangle 3"/>
            <p:cNvSpPr>
              <a:spLocks noChangeArrowheads="1"/>
            </p:cNvSpPr>
            <p:nvPr/>
          </p:nvSpPr>
          <p:spPr bwMode="auto">
            <a:xfrm>
              <a:off x="4050508" y="950577"/>
              <a:ext cx="10064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00"/>
                  </a:solidFill>
                </a:rPr>
                <a:t>Induced</a:t>
              </a:r>
            </a:p>
          </p:txBody>
        </p:sp>
      </p:grpSp>
      <p:pic>
        <p:nvPicPr>
          <p:cNvPr id="9220" name="Picture 4" descr="ST_Pic0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89" y="2006649"/>
            <a:ext cx="24511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Rectangle 13"/>
          <p:cNvSpPr>
            <a:spLocks noChangeArrowheads="1"/>
          </p:cNvSpPr>
          <p:nvPr/>
        </p:nvSpPr>
        <p:spPr bwMode="auto">
          <a:xfrm>
            <a:off x="3199351" y="1268461"/>
            <a:ext cx="32400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Adult </a:t>
            </a:r>
          </a:p>
          <a:p>
            <a:pPr algn="ctr" eaLnBrk="1" hangingPunct="1"/>
            <a:r>
              <a:rPr lang="en-US" altLang="en-US">
                <a:solidFill>
                  <a:srgbClr val="FF0000"/>
                </a:solidFill>
              </a:rPr>
              <a:t>(Tissue Specific)</a:t>
            </a:r>
          </a:p>
        </p:txBody>
      </p:sp>
      <p:pic>
        <p:nvPicPr>
          <p:cNvPr id="9227" name="Picture 5" descr="ST_Pic0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89" y="4694230"/>
            <a:ext cx="2451100" cy="159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-214313" y="274638"/>
            <a:ext cx="4972051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Embryonic Stem Cell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14925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Embryonic human stem cells were first isolated in 1995 by Dr. James Thomson.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Source of ESC is </a:t>
            </a:r>
            <a:r>
              <a:rPr lang="en-US" dirty="0" err="1"/>
              <a:t>Blastocysts</a:t>
            </a:r>
            <a:r>
              <a:rPr lang="en-US" dirty="0"/>
              <a:t> (IVF, SCNT)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478213"/>
            <a:ext cx="3357562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61925"/>
            <a:ext cx="33575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9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Generation of Embryonic Stem Cells</a:t>
            </a:r>
            <a:endParaRPr lang="en-IN" sz="29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5950" y="2198688"/>
            <a:ext cx="5638800" cy="4038600"/>
          </a:xfrm>
        </p:spPr>
      </p:pic>
      <p:cxnSp>
        <p:nvCxnSpPr>
          <p:cNvPr id="4" name="Lige forbindelse 13"/>
          <p:cNvCxnSpPr/>
          <p:nvPr/>
        </p:nvCxnSpPr>
        <p:spPr>
          <a:xfrm>
            <a:off x="395288" y="1735138"/>
            <a:ext cx="856773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476375" y="1700213"/>
            <a:ext cx="360045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Found in specific mature body tissues as well as the umbilical cord and placenta after birth.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They also can be isolated of developing embryos’ different tissues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5257800" cy="2000250"/>
          </a:xfrm>
        </p:spPr>
        <p:txBody>
          <a:bodyPr/>
          <a:lstStyle/>
          <a:p>
            <a:pPr algn="l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Adult </a:t>
            </a:r>
            <a:r>
              <a:rPr lang="en-US" sz="4000" b="1" dirty="0">
                <a:solidFill>
                  <a:srgbClr val="FFFF00"/>
                </a:solidFill>
              </a:rPr>
              <a:t>stem cells</a:t>
            </a:r>
            <a:r>
              <a:rPr lang="en-US" sz="4000" dirty="0">
                <a:solidFill>
                  <a:srgbClr val="FFFF00"/>
                </a:solidFill>
              </a:rPr>
              <a:t> (</a:t>
            </a:r>
            <a:r>
              <a:rPr lang="en-US" sz="3200" b="1" dirty="0">
                <a:solidFill>
                  <a:srgbClr val="FFFF00"/>
                </a:solidFill>
              </a:rPr>
              <a:t>Tissue Specific Stem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Cell)</a:t>
            </a:r>
          </a:p>
        </p:txBody>
      </p:sp>
      <p:pic>
        <p:nvPicPr>
          <p:cNvPr id="16388" name="Picture 4" descr="ST_Pic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5738"/>
            <a:ext cx="3455987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ST_Pic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54463"/>
            <a:ext cx="3455987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78597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</a:rPr>
              <a:t>Induced </a:t>
            </a:r>
            <a:r>
              <a:rPr lang="en-US" sz="3600" dirty="0" err="1">
                <a:solidFill>
                  <a:srgbClr val="FFFF00"/>
                </a:solidFill>
              </a:rPr>
              <a:t>Pluripotent</a:t>
            </a:r>
            <a:r>
              <a:rPr lang="en-US" sz="3600" dirty="0">
                <a:solidFill>
                  <a:srgbClr val="FFFF00"/>
                </a:solidFill>
              </a:rPr>
              <a:t> Stem Cell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(</a:t>
            </a:r>
            <a:r>
              <a:rPr lang="en-US" sz="3600" dirty="0" err="1">
                <a:solidFill>
                  <a:srgbClr val="FFFF00"/>
                </a:solidFill>
              </a:rPr>
              <a:t>iPS</a:t>
            </a:r>
            <a:r>
              <a:rPr lang="en-US" sz="3600" dirty="0">
                <a:solidFill>
                  <a:srgbClr val="FFFF00"/>
                </a:solidFill>
              </a:rPr>
              <a:t>) cells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4848225" cy="487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/>
              <a:t>The method was described by Yamanaka and Takahashi in which the skin cells of laboratory mice were genetically manipulated and returned back to their embryonic state. 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err="1"/>
              <a:t>iPS</a:t>
            </a:r>
            <a:r>
              <a:rPr lang="en-US" sz="2000" dirty="0"/>
              <a:t> are somatic cells that have been reprogrammed to a </a:t>
            </a:r>
            <a:r>
              <a:rPr lang="en-US" sz="2000" dirty="0" err="1"/>
              <a:t>pluripotent</a:t>
            </a:r>
            <a:r>
              <a:rPr lang="en-US" sz="2000" dirty="0"/>
              <a:t> state (embryonic </a:t>
            </a:r>
            <a:r>
              <a:rPr lang="en-US" sz="2000" dirty="0" smtClean="0"/>
              <a:t> stem cell like </a:t>
            </a:r>
            <a:r>
              <a:rPr lang="en-US" sz="2000" dirty="0"/>
              <a:t>state).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Several difficulties are to be overcome before </a:t>
            </a:r>
            <a:r>
              <a:rPr lang="en-US" sz="2000" dirty="0" err="1"/>
              <a:t>iPS</a:t>
            </a:r>
            <a:r>
              <a:rPr lang="en-US" sz="2000" dirty="0"/>
              <a:t> cells can be considered as a potential patient-specific cell therapy. It will be crucial to characterize the development potential of human </a:t>
            </a:r>
            <a:r>
              <a:rPr lang="en-US" sz="2000" dirty="0" err="1"/>
              <a:t>iPS</a:t>
            </a:r>
            <a:r>
              <a:rPr lang="en-US" sz="2000" dirty="0"/>
              <a:t> cell line in the future.  </a:t>
            </a:r>
          </a:p>
        </p:txBody>
      </p:sp>
      <p:pic>
        <p:nvPicPr>
          <p:cNvPr id="17412" name="Picture 4" descr="ST_Pic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268413"/>
            <a:ext cx="37084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3660</TotalTime>
  <Words>611</Words>
  <Application>Microsoft Office PowerPoint</Application>
  <PresentationFormat>On-screen Show (4:3)</PresentationFormat>
  <Paragraphs>88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Comic Sans MS</vt:lpstr>
      <vt:lpstr>Times</vt:lpstr>
      <vt:lpstr>Verdana</vt:lpstr>
      <vt:lpstr>Wingdings</vt:lpstr>
      <vt:lpstr>Digital Dots</vt:lpstr>
      <vt:lpstr>Introuduction to Pluripotent Stem Cells</vt:lpstr>
      <vt:lpstr>PowerPoint Presentation</vt:lpstr>
      <vt:lpstr>PowerPoint Presentation</vt:lpstr>
      <vt:lpstr>PowerPoint Presentation</vt:lpstr>
      <vt:lpstr>PowerPoint Presentation</vt:lpstr>
      <vt:lpstr>Embryonic Stem Cell</vt:lpstr>
      <vt:lpstr>Generation of Embryonic Stem Cells</vt:lpstr>
      <vt:lpstr>Adult stem cells (Tissue Specific Stem Cell)</vt:lpstr>
      <vt:lpstr>Induced Pluripotent Stem Cell (iPS) cells</vt:lpstr>
      <vt:lpstr>                 iPS</vt:lpstr>
      <vt:lpstr>Different Approaches for isolation of Pluripotent stem cells</vt:lpstr>
      <vt:lpstr>PowerPoint Presentation</vt:lpstr>
      <vt:lpstr>The Promises of Stem Cell Technology</vt:lpstr>
      <vt:lpstr>Characterization of Human Pluripotent Stem cells (ESCs)</vt:lpstr>
      <vt:lpstr>PowerPoint Presentation</vt:lpstr>
      <vt:lpstr>PowerPoint Presentation</vt:lpstr>
      <vt:lpstr>PowerPoint Presentation</vt:lpstr>
      <vt:lpstr>PowerPoint Presentation</vt:lpstr>
      <vt:lpstr>Challenges to Stem Cell Research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cell banks بنوك الخلايا الجذعية</dc:title>
  <dc:creator>Dr. Aldahmash</dc:creator>
  <cp:lastModifiedBy>drabdullah</cp:lastModifiedBy>
  <cp:revision>224</cp:revision>
  <dcterms:created xsi:type="dcterms:W3CDTF">2007-10-07T23:12:29Z</dcterms:created>
  <dcterms:modified xsi:type="dcterms:W3CDTF">2017-11-26T06:23:59Z</dcterms:modified>
</cp:coreProperties>
</file>