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76" r:id="rId2"/>
    <p:sldId id="269" r:id="rId3"/>
    <p:sldId id="271" r:id="rId4"/>
    <p:sldId id="357" r:id="rId5"/>
    <p:sldId id="362" r:id="rId6"/>
    <p:sldId id="358" r:id="rId7"/>
    <p:sldId id="359" r:id="rId8"/>
    <p:sldId id="360" r:id="rId9"/>
    <p:sldId id="361" r:id="rId10"/>
    <p:sldId id="344" r:id="rId11"/>
    <p:sldId id="350" r:id="rId12"/>
    <p:sldId id="353" r:id="rId13"/>
    <p:sldId id="355" r:id="rId14"/>
    <p:sldId id="356" r:id="rId15"/>
    <p:sldId id="289" r:id="rId16"/>
    <p:sldId id="345" r:id="rId17"/>
    <p:sldId id="367" r:id="rId18"/>
    <p:sldId id="346" r:id="rId19"/>
    <p:sldId id="348" r:id="rId20"/>
    <p:sldId id="326" r:id="rId21"/>
    <p:sldId id="349" r:id="rId22"/>
    <p:sldId id="327" r:id="rId23"/>
    <p:sldId id="363" r:id="rId24"/>
    <p:sldId id="365" r:id="rId25"/>
    <p:sldId id="368" r:id="rId26"/>
    <p:sldId id="31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33"/>
    <a:srgbClr val="BC0000"/>
    <a:srgbClr val="660033"/>
    <a:srgbClr val="FFFF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6" autoAdjust="0"/>
    <p:restoredTop sz="94643" autoAdjust="0"/>
  </p:normalViewPr>
  <p:slideViewPr>
    <p:cSldViewPr>
      <p:cViewPr>
        <p:scale>
          <a:sx n="77" d="100"/>
          <a:sy n="77" d="100"/>
        </p:scale>
        <p:origin x="-294"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12/19/2017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12/19/2017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12/19/2017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12/19/2017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12/19/2017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12/19/2017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12/19/2017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12/19/2017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12/19/2017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12/19/2017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12/19/2017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ptodate.com/contents/sodium-benzoate-pediatric-drug-information?source=see_lin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2200" b="1" dirty="0" smtClean="0">
                <a:solidFill>
                  <a:srgbClr val="990033"/>
                </a:solidFill>
                <a:latin typeface="Arial" charset="0"/>
                <a:cs typeface="Arial" charset="0"/>
              </a:rPr>
              <a:t>        </a:t>
            </a:r>
            <a:endParaRPr lang="en-US" sz="2800" b="1" dirty="0" smtClean="0">
              <a:solidFill>
                <a:srgbClr val="BC0000"/>
              </a:solidFill>
              <a:latin typeface="Arial" charset="0"/>
              <a:cs typeface="Arial" charset="0"/>
            </a:endParaRPr>
          </a:p>
          <a:p>
            <a:pPr marR="0" algn="ctr" eaLnBrk="1" hangingPunct="1">
              <a:lnSpc>
                <a:spcPct val="60000"/>
              </a:lnSpc>
              <a:buFont typeface="Arial" charset="0"/>
              <a:buNone/>
            </a:pPr>
            <a:r>
              <a:rPr lang="en-US" sz="2800" b="1" dirty="0" smtClean="0">
                <a:solidFill>
                  <a:srgbClr val="BC0000"/>
                </a:solidFill>
                <a:latin typeface="Arial" charset="0"/>
                <a:cs typeface="Arial" charset="0"/>
              </a:rPr>
              <a:t>Clinical Biochemistry Unit, Path. Dept.</a:t>
            </a:r>
          </a:p>
          <a:p>
            <a:pPr marR="0" algn="ctr" eaLnBrk="1" hangingPunct="1">
              <a:lnSpc>
                <a:spcPct val="60000"/>
              </a:lnSpc>
              <a:buFont typeface="Arial" charset="0"/>
              <a:buNone/>
            </a:pPr>
            <a:r>
              <a:rPr lang="en-US" sz="2800" b="1" dirty="0" smtClean="0">
                <a:solidFill>
                  <a:srgbClr val="BC0000"/>
                </a:solidFill>
                <a:latin typeface="Arial" charset="0"/>
                <a:cs typeface="Arial" charset="0"/>
              </a:rPr>
              <a:t>College of Medicine, King Saud University</a:t>
            </a:r>
            <a:r>
              <a:rPr lang="en-US" sz="2200" b="1" dirty="0"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dirty="0" smtClean="0">
                <a:solidFill>
                  <a:srgbClr val="990033"/>
                </a:solidFill>
                <a:latin typeface="Impact" pitchFamily="34" charset="0"/>
              </a:rPr>
              <a:t>B: 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dirty="0" smtClean="0">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Blood level of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must be kept very low, otherwise,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 and CNS toxicity will occur </a:t>
            </a:r>
            <a:r>
              <a:rPr lang="en-US" sz="3200" b="1" dirty="0" smtClean="0">
                <a:solidFill>
                  <a:srgbClr val="BC0000"/>
                </a:solidFill>
                <a:latin typeface="Times New Roman" pitchFamily="18" charset="0"/>
                <a:cs typeface="Times New Roman" pitchFamily="18" charset="0"/>
              </a:rPr>
              <a:t>(NH</a:t>
            </a:r>
            <a:r>
              <a:rPr lang="en-US" sz="3200" b="1" baseline="-25000" dirty="0" smtClean="0">
                <a:solidFill>
                  <a:srgbClr val="BC0000"/>
                </a:solidFill>
                <a:latin typeface="Times New Roman" pitchFamily="18" charset="0"/>
                <a:cs typeface="Times New Roman" pitchFamily="18" charset="0"/>
              </a:rPr>
              <a:t>3 </a:t>
            </a:r>
            <a:r>
              <a:rPr lang="en-US" sz="3200" b="1" dirty="0" smtClean="0">
                <a:solidFill>
                  <a:srgbClr val="BC0000"/>
                </a:solidFill>
                <a:latin typeface="Times New Roman" pitchFamily="18" charset="0"/>
                <a:cs typeface="Times New Roman" pitchFamily="18" charset="0"/>
              </a:rPr>
              <a:t>is toxic to CNS)</a:t>
            </a:r>
          </a:p>
          <a:p>
            <a:pPr algn="just" eaLnBrk="1" hangingPunct="1">
              <a:spcAft>
                <a:spcPts val="6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To solve this problem,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is transported from peripheral tissues to the liver via formation of:</a:t>
            </a:r>
          </a:p>
          <a:p>
            <a:pPr lvl="1" algn="just" eaLnBrk="1" hangingPunct="1">
              <a:spcBef>
                <a:spcPts val="600"/>
              </a:spcBef>
              <a:spcAft>
                <a:spcPts val="600"/>
              </a:spcAft>
              <a:buClr>
                <a:srgbClr val="BC0000"/>
              </a:buClr>
              <a:buFont typeface="Wingdings 2" pitchFamily="18" charset="2"/>
              <a:buNone/>
            </a:pPr>
            <a:r>
              <a:rPr lang="en-US" sz="3000" b="1" dirty="0"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dirty="0" err="1" smtClean="0">
                <a:solidFill>
                  <a:srgbClr val="BC0000"/>
                </a:solidFill>
                <a:latin typeface="Times New Roman" pitchFamily="18" charset="0"/>
                <a:cs typeface="Times New Roman" pitchFamily="18" charset="0"/>
              </a:rPr>
              <a:t>Alanine</a:t>
            </a:r>
            <a:r>
              <a:rPr lang="en-US" sz="3000" b="1" dirty="0" smtClean="0">
                <a:solidFill>
                  <a:srgbClr val="BC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609600"/>
            <a:ext cx="8229600" cy="1143000"/>
          </a:xfrm>
        </p:spPr>
        <p:txBody>
          <a:bodyPr/>
          <a:lstStyle/>
          <a:p>
            <a:pPr algn="ctr" eaLnBrk="1" hangingPunct="1"/>
            <a:r>
              <a:rPr lang="en-US" sz="3200" b="1" dirty="0" smtClean="0">
                <a:solidFill>
                  <a:srgbClr val="990033"/>
                </a:solidFill>
                <a:latin typeface="Impact" pitchFamily="34" charset="0"/>
              </a:rPr>
              <a:t>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9937" t="62584" r="37392" b="16609"/>
          <a:stretch>
            <a:fillRect/>
          </a:stretch>
        </p:blipFill>
        <p:spPr>
          <a:xfrm>
            <a:off x="5105400" y="2674781"/>
            <a:ext cx="3581400" cy="2964019"/>
          </a:xfrm>
        </p:spPr>
      </p:pic>
      <p:sp>
        <p:nvSpPr>
          <p:cNvPr id="15363" name="Rectangle 4"/>
          <p:cNvSpPr>
            <a:spLocks noChangeArrowheads="1"/>
          </p:cNvSpPr>
          <p:nvPr/>
        </p:nvSpPr>
        <p:spPr bwMode="auto">
          <a:xfrm>
            <a:off x="366712"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366712"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366712"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85800"/>
            <a:ext cx="8229600" cy="1295400"/>
          </a:xfrm>
        </p:spPr>
        <p:txBody>
          <a:bodyPr/>
          <a:lstStyle/>
          <a:p>
            <a:pPr algn="ctr" eaLnBrk="1" hangingPunct="1"/>
            <a:r>
              <a:rPr lang="en-US" sz="4000" b="1" dirty="0" smtClean="0">
                <a:solidFill>
                  <a:srgbClr val="990033"/>
                </a:solidFill>
                <a:latin typeface="Impact" pitchFamily="34" charset="0"/>
              </a:rPr>
              <a:t>Release of ammonia from glutamine and </a:t>
            </a:r>
            <a:r>
              <a:rPr lang="en-US" sz="4000" b="1" dirty="0" err="1" smtClean="0">
                <a:solidFill>
                  <a:srgbClr val="990033"/>
                </a:solidFill>
                <a:latin typeface="Impact" pitchFamily="34" charset="0"/>
              </a:rPr>
              <a:t>alanine</a:t>
            </a:r>
            <a:r>
              <a:rPr lang="en-US" sz="4000" b="1" dirty="0" smtClean="0">
                <a:solidFill>
                  <a:srgbClr val="990033"/>
                </a:solidFill>
                <a:latin typeface="Impact" pitchFamily="34" charset="0"/>
              </a:rPr>
              <a:t> in the liver</a:t>
            </a:r>
            <a:endParaRPr lang="en-US" sz="3200" b="1" dirty="0"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9566"/>
          <a:stretch>
            <a:fillRect/>
          </a:stretch>
        </p:blipFill>
        <p:spPr>
          <a:xfrm>
            <a:off x="5181600" y="2286000"/>
            <a:ext cx="3738563" cy="4114800"/>
          </a:xfrm>
        </p:spPr>
      </p:pic>
      <p:sp>
        <p:nvSpPr>
          <p:cNvPr id="14" name="TextBox 13"/>
          <p:cNvSpPr txBox="1"/>
          <p:nvPr/>
        </p:nvSpPr>
        <p:spPr>
          <a:xfrm>
            <a:off x="152400" y="2572802"/>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661827"/>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3" name="TextBox 21"/>
          <p:cNvSpPr txBox="1">
            <a:spLocks noChangeArrowheads="1"/>
          </p:cNvSpPr>
          <p:nvPr/>
        </p:nvSpPr>
        <p:spPr bwMode="auto">
          <a:xfrm>
            <a:off x="152400" y="1985427"/>
            <a:ext cx="2222500" cy="523875"/>
          </a:xfrm>
          <a:prstGeom prst="rect">
            <a:avLst/>
          </a:prstGeom>
          <a:noFill/>
          <a:ln w="9525">
            <a:noFill/>
            <a:miter lim="800000"/>
            <a:headEnd/>
            <a:tailEnd/>
          </a:ln>
        </p:spPr>
        <p:txBody>
          <a:bodyPr wrap="none">
            <a:spAutoFit/>
          </a:bodyPr>
          <a:lstStyle/>
          <a:p>
            <a:r>
              <a:rPr lang="en-US" sz="2800" b="1" dirty="0">
                <a:solidFill>
                  <a:srgbClr val="0000CC"/>
                </a:solidFill>
              </a:rPr>
              <a:t>In the Liver:</a:t>
            </a:r>
          </a:p>
        </p:txBody>
      </p:sp>
      <p:sp>
        <p:nvSpPr>
          <p:cNvPr id="10" name="TextBox 9"/>
          <p:cNvSpPr txBox="1"/>
          <p:nvPr/>
        </p:nvSpPr>
        <p:spPr>
          <a:xfrm>
            <a:off x="7721012" y="3772877"/>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8723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957227"/>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371600"/>
            <a:ext cx="4876800" cy="4953000"/>
          </a:xfrm>
        </p:spPr>
        <p:txBody>
          <a:bodyPr/>
          <a:lstStyle/>
          <a:p>
            <a:pPr algn="ctr"/>
            <a:r>
              <a:rPr lang="en-US" sz="3600" b="1" dirty="0" smtClean="0">
                <a:solidFill>
                  <a:srgbClr val="0000CC"/>
                </a:solidFill>
              </a:rPr>
              <a:t>Summary</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Blood transport of NH</a:t>
            </a:r>
            <a:r>
              <a:rPr lang="en-US" sz="3600" b="1" baseline="-25000" dirty="0" smtClean="0">
                <a:solidFill>
                  <a:srgbClr val="990033"/>
                </a:solidFill>
              </a:rPr>
              <a:t>3</a:t>
            </a:r>
            <a:r>
              <a:rPr lang="en-US" sz="3600" b="1" dirty="0" smtClean="0">
                <a:solidFill>
                  <a:srgbClr val="990033"/>
                </a:solidFill>
              </a:rPr>
              <a:t> from </a:t>
            </a:r>
            <a:br>
              <a:rPr lang="en-US" sz="3600" b="1" dirty="0" smtClean="0">
                <a:solidFill>
                  <a:srgbClr val="990033"/>
                </a:solidFill>
              </a:rPr>
            </a:br>
            <a:r>
              <a:rPr lang="en-US" sz="3600" b="1" dirty="0" smtClean="0">
                <a:solidFill>
                  <a:srgbClr val="990033"/>
                </a:solidFill>
              </a:rPr>
              <a:t>peripheral tissues </a:t>
            </a:r>
            <a:br>
              <a:rPr lang="en-US" sz="3600" b="1" dirty="0" smtClean="0">
                <a:solidFill>
                  <a:srgbClr val="990033"/>
                </a:solidFill>
              </a:rPr>
            </a:br>
            <a:r>
              <a:rPr lang="en-US" sz="3600" b="1" dirty="0" smtClean="0">
                <a:solidFill>
                  <a:srgbClr val="0000CC"/>
                </a:solidFill>
              </a:rPr>
              <a:t>(in the form of glutamine and </a:t>
            </a:r>
            <a:r>
              <a:rPr lang="en-US" sz="3600" b="1" dirty="0" err="1" smtClean="0">
                <a:solidFill>
                  <a:srgbClr val="0000CC"/>
                </a:solidFill>
              </a:rPr>
              <a:t>alanine</a:t>
            </a:r>
            <a:r>
              <a:rPr lang="en-US" sz="3600" b="1" dirty="0" smtClean="0">
                <a:solidFill>
                  <a:srgbClr val="0000CC"/>
                </a:solidFill>
              </a:rPr>
              <a:t>) </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into the liver</a:t>
            </a:r>
            <a:br>
              <a:rPr lang="en-US" sz="3600" b="1" dirty="0" smtClean="0">
                <a:solidFill>
                  <a:srgbClr val="990033"/>
                </a:solidFill>
              </a:rPr>
            </a:br>
            <a:r>
              <a:rPr lang="en-US" sz="3600" b="1" dirty="0" smtClean="0">
                <a:solidFill>
                  <a:srgbClr val="990033"/>
                </a:solidFill>
              </a:rPr>
              <a:t>and the release of NH</a:t>
            </a:r>
            <a:r>
              <a:rPr lang="en-US" sz="3600" b="1" baseline="-25000" dirty="0" smtClean="0">
                <a:solidFill>
                  <a:srgbClr val="990033"/>
                </a:solidFill>
              </a:rPr>
              <a:t>3 </a:t>
            </a:r>
            <a:r>
              <a:rPr lang="en-US" sz="3600" b="1" dirty="0" smtClean="0">
                <a:solidFill>
                  <a:srgbClr val="990033"/>
                </a:solidFill>
              </a:rPr>
              <a:t>back in the liver to start</a:t>
            </a:r>
            <a:br>
              <a:rPr lang="en-US" sz="3600" b="1" dirty="0" smtClean="0">
                <a:solidFill>
                  <a:srgbClr val="990033"/>
                </a:solidFill>
              </a:rPr>
            </a:br>
            <a:r>
              <a:rPr lang="en-US" sz="3600" b="1" dirty="0" smtClean="0">
                <a:solidFill>
                  <a:srgbClr val="990033"/>
                </a:solidFill>
              </a:rPr>
              <a:t> </a:t>
            </a:r>
            <a:r>
              <a:rPr lang="en-US" sz="3600" b="1" dirty="0" smtClean="0">
                <a:solidFill>
                  <a:srgbClr val="0000CC"/>
                </a:solidFill>
              </a:rPr>
              <a:t>the urea cycle</a:t>
            </a:r>
            <a:endParaRPr lang="en-US" sz="3600" dirty="0" smtClean="0">
              <a:solidFill>
                <a:srgbClr val="0000C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838200"/>
            <a:ext cx="2324100" cy="781050"/>
          </a:xfrm>
        </p:spPr>
        <p:txBody>
          <a:bodyPr/>
          <a:lstStyle/>
          <a:p>
            <a:pPr algn="ctr"/>
            <a:r>
              <a:rPr lang="en-US" sz="4000" b="1" dirty="0"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1828800"/>
            <a:ext cx="8077200" cy="4724400"/>
          </a:xfrm>
        </p:spPr>
        <p:txBody>
          <a:bodyPr/>
          <a:lstStyle/>
          <a:p>
            <a:pPr marL="406400" indent="-4064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the major form for disposal of </a:t>
            </a:r>
            <a:r>
              <a:rPr lang="en-US" sz="3200" b="1" dirty="0" smtClean="0">
                <a:solidFill>
                  <a:srgbClr val="0000CC"/>
                </a:solidFill>
              </a:rPr>
              <a:t>amino groups derived from amino acids</a:t>
            </a:r>
            <a:endParaRPr lang="en-US" sz="3200" b="1" baseline="-25000" dirty="0" smtClean="0">
              <a:solidFill>
                <a:srgbClr val="0000CC"/>
              </a:solidFill>
              <a:latin typeface="Times New Roman" pitchFamily="18" charset="0"/>
              <a:cs typeface="Times New Roman" pitchFamily="18" charset="0"/>
            </a:endParaRP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
        <p:nvSpPr>
          <p:cNvPr id="6" name="TextBox 5"/>
          <p:cNvSpPr txBox="1"/>
          <p:nvPr/>
        </p:nvSpPr>
        <p:spPr>
          <a:xfrm>
            <a:off x="8329239" y="4462046"/>
            <a:ext cx="662361" cy="338554"/>
          </a:xfrm>
          <a:prstGeom prst="rect">
            <a:avLst/>
          </a:prstGeom>
          <a:noFill/>
        </p:spPr>
        <p:txBody>
          <a:bodyPr wrap="none" rtlCol="0">
            <a:spAutoFit/>
          </a:bodyPr>
          <a:lstStyle/>
          <a:p>
            <a:r>
              <a:rPr lang="en-US" sz="1600" b="1" dirty="0" smtClean="0">
                <a:solidFill>
                  <a:srgbClr val="0000CC"/>
                </a:solidFill>
              </a:rPr>
              <a:t>CPSI</a:t>
            </a:r>
            <a:endParaRPr lang="en-US" sz="1600" b="1" dirty="0">
              <a:solidFill>
                <a:srgbClr val="0000CC"/>
              </a:solidFill>
            </a:endParaRPr>
          </a:p>
        </p:txBody>
      </p:sp>
      <p:sp>
        <p:nvSpPr>
          <p:cNvPr id="7" name="TextBox 6"/>
          <p:cNvSpPr txBox="1"/>
          <p:nvPr/>
        </p:nvSpPr>
        <p:spPr>
          <a:xfrm>
            <a:off x="7552725" y="3048000"/>
            <a:ext cx="617477" cy="338554"/>
          </a:xfrm>
          <a:prstGeom prst="rect">
            <a:avLst/>
          </a:prstGeom>
          <a:noFill/>
        </p:spPr>
        <p:txBody>
          <a:bodyPr wrap="none" rtlCol="0">
            <a:spAutoFit/>
          </a:bodyPr>
          <a:lstStyle/>
          <a:p>
            <a:r>
              <a:rPr lang="en-US" sz="1600" b="1" dirty="0" smtClean="0">
                <a:solidFill>
                  <a:srgbClr val="0000CC"/>
                </a:solidFill>
              </a:rPr>
              <a:t>OCT</a:t>
            </a:r>
            <a:endParaRPr lang="en-US" sz="1600" b="1" dirty="0">
              <a:solidFill>
                <a:srgbClr val="0000CC"/>
              </a:solidFill>
            </a:endParaRPr>
          </a:p>
        </p:txBody>
      </p:sp>
      <p:sp>
        <p:nvSpPr>
          <p:cNvPr id="8" name="TextBox 7"/>
          <p:cNvSpPr txBox="1"/>
          <p:nvPr/>
        </p:nvSpPr>
        <p:spPr>
          <a:xfrm>
            <a:off x="5105400" y="3700046"/>
            <a:ext cx="662361" cy="338554"/>
          </a:xfrm>
          <a:prstGeom prst="rect">
            <a:avLst/>
          </a:prstGeom>
          <a:noFill/>
        </p:spPr>
        <p:txBody>
          <a:bodyPr wrap="square" rtlCol="0">
            <a:spAutoFit/>
          </a:bodyPr>
          <a:lstStyle/>
          <a:p>
            <a:r>
              <a:rPr lang="en-US" sz="1600" b="1" dirty="0" smtClean="0">
                <a:solidFill>
                  <a:srgbClr val="0000CC"/>
                </a:solidFill>
              </a:rPr>
              <a:t>ASS</a:t>
            </a:r>
            <a:endParaRPr lang="en-US" sz="1600" b="1" dirty="0">
              <a:solidFill>
                <a:srgbClr val="0000CC"/>
              </a:solidFill>
            </a:endParaRPr>
          </a:p>
        </p:txBody>
      </p:sp>
      <p:sp>
        <p:nvSpPr>
          <p:cNvPr id="9" name="TextBox 8"/>
          <p:cNvSpPr txBox="1"/>
          <p:nvPr/>
        </p:nvSpPr>
        <p:spPr>
          <a:xfrm>
            <a:off x="5105400" y="2362200"/>
            <a:ext cx="593432" cy="338554"/>
          </a:xfrm>
          <a:prstGeom prst="rect">
            <a:avLst/>
          </a:prstGeom>
          <a:noFill/>
        </p:spPr>
        <p:txBody>
          <a:bodyPr wrap="none" rtlCol="0">
            <a:spAutoFit/>
          </a:bodyPr>
          <a:lstStyle/>
          <a:p>
            <a:r>
              <a:rPr lang="en-US" sz="1600" b="1" dirty="0" smtClean="0">
                <a:solidFill>
                  <a:srgbClr val="0000CC"/>
                </a:solidFill>
              </a:rPr>
              <a:t>ASL</a:t>
            </a:r>
            <a:endParaRPr lang="en-US" sz="1600" b="1" dirty="0">
              <a:solidFill>
                <a:srgbClr val="0000CC"/>
              </a:solidFill>
            </a:endParaRPr>
          </a:p>
        </p:txBody>
      </p:sp>
      <p:sp>
        <p:nvSpPr>
          <p:cNvPr id="10" name="TextBox 9"/>
          <p:cNvSpPr txBox="1"/>
          <p:nvPr/>
        </p:nvSpPr>
        <p:spPr>
          <a:xfrm>
            <a:off x="6019800" y="2238828"/>
            <a:ext cx="1061509" cy="338554"/>
          </a:xfrm>
          <a:prstGeom prst="rect">
            <a:avLst/>
          </a:prstGeom>
          <a:noFill/>
        </p:spPr>
        <p:txBody>
          <a:bodyPr wrap="none" rtlCol="0">
            <a:spAutoFit/>
          </a:bodyPr>
          <a:lstStyle/>
          <a:p>
            <a:r>
              <a:rPr lang="en-US" sz="1600" b="1" dirty="0" err="1" smtClean="0">
                <a:solidFill>
                  <a:srgbClr val="0000CC"/>
                </a:solidFill>
              </a:rPr>
              <a:t>Arginase</a:t>
            </a:r>
            <a:endParaRPr lang="en-US" sz="1600" b="1" dirty="0">
              <a:solidFill>
                <a:srgbClr val="0000C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95500" y="762000"/>
            <a:ext cx="5372100" cy="781050"/>
          </a:xfrm>
        </p:spPr>
        <p:txBody>
          <a:bodyPr/>
          <a:lstStyle/>
          <a:p>
            <a:pPr algn="ctr"/>
            <a:r>
              <a:rPr lang="en-US" sz="4000" b="1" dirty="0" smtClean="0">
                <a:solidFill>
                  <a:srgbClr val="BC0000"/>
                </a:solidFill>
                <a:latin typeface="Impact" pitchFamily="34" charset="0"/>
                <a:cs typeface="Times New Roman" pitchFamily="18" charset="0"/>
              </a:rPr>
              <a:t>Urea Cycle: Regulation</a:t>
            </a:r>
          </a:p>
        </p:txBody>
      </p:sp>
      <p:sp>
        <p:nvSpPr>
          <p:cNvPr id="20484" name="Rectangle 9"/>
          <p:cNvSpPr>
            <a:spLocks noChangeArrowheads="1"/>
          </p:cNvSpPr>
          <p:nvPr/>
        </p:nvSpPr>
        <p:spPr bwMode="auto">
          <a:xfrm>
            <a:off x="448871" y="2049482"/>
            <a:ext cx="4275529" cy="3970318"/>
          </a:xfrm>
          <a:prstGeom prst="rect">
            <a:avLst/>
          </a:prstGeom>
          <a:noFill/>
          <a:ln w="9525">
            <a:noFill/>
            <a:miter lim="800000"/>
            <a:headEnd/>
            <a:tailEnd/>
          </a:ln>
        </p:spPr>
        <p:txBody>
          <a:bodyPr wrap="none">
            <a:spAutoFit/>
          </a:bodyPr>
          <a:lstStyle/>
          <a:p>
            <a:r>
              <a:rPr lang="en-US" b="1" dirty="0">
                <a:solidFill>
                  <a:srgbClr val="0000CC"/>
                </a:solidFill>
              </a:rPr>
              <a:t>Rate-limiting </a:t>
            </a:r>
            <a:r>
              <a:rPr lang="en-US" b="1" dirty="0" smtClean="0">
                <a:solidFill>
                  <a:srgbClr val="0000CC"/>
                </a:solidFill>
              </a:rPr>
              <a:t>enzyme of urea cycle: </a:t>
            </a:r>
          </a:p>
          <a:p>
            <a:r>
              <a:rPr lang="en-US" b="1" dirty="0" err="1" smtClean="0">
                <a:solidFill>
                  <a:srgbClr val="C00000"/>
                </a:solidFill>
              </a:rPr>
              <a:t>Carbamoyl</a:t>
            </a:r>
            <a:r>
              <a:rPr lang="en-US" b="1" dirty="0" smtClean="0">
                <a:solidFill>
                  <a:srgbClr val="C00000"/>
                </a:solidFill>
              </a:rPr>
              <a:t> </a:t>
            </a:r>
            <a:r>
              <a:rPr lang="en-US" b="1" dirty="0">
                <a:solidFill>
                  <a:srgbClr val="C00000"/>
                </a:solidFill>
              </a:rPr>
              <a:t>phosphate </a:t>
            </a:r>
            <a:r>
              <a:rPr lang="en-US" b="1" dirty="0" err="1">
                <a:solidFill>
                  <a:srgbClr val="C00000"/>
                </a:solidFill>
              </a:rPr>
              <a:t>synthetase</a:t>
            </a:r>
            <a:r>
              <a:rPr lang="en-US" b="1" dirty="0">
                <a:solidFill>
                  <a:srgbClr val="C00000"/>
                </a:solidFill>
              </a:rPr>
              <a:t> </a:t>
            </a:r>
            <a:r>
              <a:rPr lang="en-US" b="1" dirty="0" smtClean="0">
                <a:solidFill>
                  <a:srgbClr val="C00000"/>
                </a:solidFill>
              </a:rPr>
              <a:t>I </a:t>
            </a:r>
          </a:p>
          <a:p>
            <a:r>
              <a:rPr lang="en-US" b="1" dirty="0" smtClean="0">
                <a:solidFill>
                  <a:srgbClr val="C00000"/>
                </a:solidFill>
              </a:rPr>
              <a:t>(CPSI)</a:t>
            </a:r>
            <a:endParaRPr lang="en-US" b="1" dirty="0">
              <a:solidFill>
                <a:srgbClr val="C00000"/>
              </a:solidFill>
            </a:endParaRPr>
          </a:p>
          <a:p>
            <a:endParaRPr lang="en-US" b="1" dirty="0">
              <a:solidFill>
                <a:srgbClr val="0000CC"/>
              </a:solidFill>
            </a:endParaRPr>
          </a:p>
          <a:p>
            <a:r>
              <a:rPr lang="en-US" b="1" dirty="0" err="1" smtClean="0">
                <a:solidFill>
                  <a:srgbClr val="0000CC"/>
                </a:solidFill>
              </a:rPr>
              <a:t>Allosteric</a:t>
            </a:r>
            <a:r>
              <a:rPr lang="en-US" b="1" dirty="0" smtClean="0">
                <a:solidFill>
                  <a:srgbClr val="0000CC"/>
                </a:solidFill>
              </a:rPr>
              <a:t> activator </a:t>
            </a:r>
            <a:r>
              <a:rPr lang="en-US" b="1" dirty="0">
                <a:solidFill>
                  <a:srgbClr val="0000CC"/>
                </a:solidFill>
              </a:rPr>
              <a:t>of </a:t>
            </a:r>
            <a:r>
              <a:rPr lang="en-US" b="1" dirty="0" smtClean="0">
                <a:solidFill>
                  <a:srgbClr val="0000CC"/>
                </a:solidFill>
              </a:rPr>
              <a:t>CPSI:</a:t>
            </a:r>
          </a:p>
          <a:p>
            <a:r>
              <a:rPr lang="en-US" b="1" dirty="0" smtClean="0">
                <a:solidFill>
                  <a:srgbClr val="C00000"/>
                </a:solidFill>
              </a:rPr>
              <a:t>N-</a:t>
            </a:r>
            <a:r>
              <a:rPr lang="en-US" b="1" dirty="0" err="1" smtClean="0">
                <a:solidFill>
                  <a:srgbClr val="C00000"/>
                </a:solidFill>
              </a:rPr>
              <a:t>Acetylglutamate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t>
            </a:r>
            <a:r>
              <a:rPr lang="en-US" b="1" dirty="0" err="1" smtClean="0">
                <a:solidFill>
                  <a:srgbClr val="0000CC"/>
                </a:solidFill>
              </a:rPr>
              <a:t>Acetylglutamate</a:t>
            </a:r>
            <a:r>
              <a:rPr lang="en-US" b="1" dirty="0" smtClean="0">
                <a:solidFill>
                  <a:srgbClr val="0000CC"/>
                </a:solidFill>
              </a:rPr>
              <a:t> is synthesized by:</a:t>
            </a:r>
          </a:p>
          <a:p>
            <a:r>
              <a:rPr lang="en-US" b="1" dirty="0" smtClean="0">
                <a:solidFill>
                  <a:srgbClr val="C00000"/>
                </a:solidFill>
              </a:rPr>
              <a:t>N-</a:t>
            </a:r>
            <a:r>
              <a:rPr lang="en-US" b="1" dirty="0" err="1" smtClean="0">
                <a:solidFill>
                  <a:srgbClr val="C00000"/>
                </a:solidFill>
              </a:rPr>
              <a:t>Acetylglutamate</a:t>
            </a:r>
            <a:r>
              <a:rPr lang="en-US" b="1" dirty="0" smtClean="0">
                <a:solidFill>
                  <a:srgbClr val="C00000"/>
                </a:solidFill>
              </a:rPr>
              <a:t> </a:t>
            </a:r>
            <a:r>
              <a:rPr lang="en-US" b="1" dirty="0" err="1" smtClean="0">
                <a:solidFill>
                  <a:srgbClr val="C00000"/>
                </a:solidFill>
              </a:rPr>
              <a:t>synthetase</a:t>
            </a:r>
            <a:r>
              <a:rPr lang="en-US" b="1" dirty="0" smtClean="0">
                <a:solidFill>
                  <a:srgbClr val="C00000"/>
                </a:solidFill>
              </a:rPr>
              <a:t> </a:t>
            </a:r>
          </a:p>
          <a:p>
            <a:r>
              <a:rPr lang="en-US" b="1" dirty="0" smtClean="0">
                <a:solidFill>
                  <a:srgbClr val="C00000"/>
                </a:solidFill>
              </a:rPr>
              <a:t>(NAGS) in presence of </a:t>
            </a:r>
            <a:r>
              <a:rPr lang="en-US" b="1" dirty="0" err="1" smtClean="0">
                <a:solidFill>
                  <a:srgbClr val="C00000"/>
                </a:solidFill>
              </a:rPr>
              <a:t>arginine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NAGS deficiency </a:t>
            </a:r>
            <a:r>
              <a:rPr lang="en-US" b="1" dirty="0" smtClean="0">
                <a:solidFill>
                  <a:srgbClr val="C00000"/>
                </a:solidFill>
              </a:rPr>
              <a:t>is efficiently treated</a:t>
            </a:r>
          </a:p>
          <a:p>
            <a:r>
              <a:rPr lang="en-US" b="1" dirty="0" smtClean="0">
                <a:solidFill>
                  <a:srgbClr val="C00000"/>
                </a:solidFill>
              </a:rPr>
              <a:t>with </a:t>
            </a:r>
            <a:r>
              <a:rPr lang="en-US" b="1" dirty="0" err="1" smtClean="0">
                <a:solidFill>
                  <a:srgbClr val="C00000"/>
                </a:solidFill>
              </a:rPr>
              <a:t>Carbaglue</a:t>
            </a:r>
            <a:r>
              <a:rPr lang="en-US" b="1" dirty="0" smtClean="0">
                <a:solidFill>
                  <a:srgbClr val="C00000"/>
                </a:solidFill>
              </a:rPr>
              <a:t>, a CPS1 activator</a:t>
            </a:r>
          </a:p>
          <a:p>
            <a:endParaRPr lang="en-US" b="1" dirty="0" smtClean="0">
              <a:solidFill>
                <a:srgbClr val="C00000"/>
              </a:solidFill>
            </a:endParaRPr>
          </a:p>
        </p:txBody>
      </p:sp>
      <p:grpSp>
        <p:nvGrpSpPr>
          <p:cNvPr id="12" name="Group 11"/>
          <p:cNvGrpSpPr/>
          <p:nvPr/>
        </p:nvGrpSpPr>
        <p:grpSpPr>
          <a:xfrm>
            <a:off x="5334000" y="2667000"/>
            <a:ext cx="3276600" cy="2472154"/>
            <a:chOff x="5562600" y="2667000"/>
            <a:chExt cx="3276600" cy="2472154"/>
          </a:xfrm>
        </p:grpSpPr>
        <p:grpSp>
          <p:nvGrpSpPr>
            <p:cNvPr id="11" name="Group 10"/>
            <p:cNvGrpSpPr/>
            <p:nvPr/>
          </p:nvGrpSpPr>
          <p:grpSpPr>
            <a:xfrm>
              <a:off x="5562600" y="2667000"/>
              <a:ext cx="3276600" cy="2472154"/>
              <a:chOff x="5562600" y="2667000"/>
              <a:chExt cx="3276600" cy="2472154"/>
            </a:xfrm>
          </p:grpSpPr>
          <p:pic>
            <p:nvPicPr>
              <p:cNvPr id="20483" name="Picture 7" descr="19_016.jpg"/>
              <p:cNvPicPr>
                <a:picLocks noChangeAspect="1"/>
              </p:cNvPicPr>
              <p:nvPr/>
            </p:nvPicPr>
            <p:blipFill>
              <a:blip r:embed="rId2" cstate="print"/>
              <a:srcRect l="36743" t="8963" r="5697" b="53086"/>
              <a:stretch>
                <a:fillRect/>
              </a:stretch>
            </p:blipFill>
            <p:spPr bwMode="auto">
              <a:xfrm>
                <a:off x="6248400" y="2667000"/>
                <a:ext cx="2590800" cy="2209800"/>
              </a:xfrm>
              <a:prstGeom prst="rect">
                <a:avLst/>
              </a:prstGeom>
              <a:noFill/>
              <a:ln w="9525">
                <a:noFill/>
                <a:miter lim="800000"/>
                <a:headEnd/>
                <a:tailEnd/>
              </a:ln>
            </p:spPr>
          </p:pic>
          <p:sp>
            <p:nvSpPr>
              <p:cNvPr id="5" name="TextBox 4"/>
              <p:cNvSpPr txBox="1"/>
              <p:nvPr/>
            </p:nvSpPr>
            <p:spPr>
              <a:xfrm>
                <a:off x="6172200" y="3839028"/>
                <a:ext cx="851515" cy="369332"/>
              </a:xfrm>
              <a:prstGeom prst="rect">
                <a:avLst/>
              </a:prstGeom>
              <a:noFill/>
            </p:spPr>
            <p:txBody>
              <a:bodyPr wrap="none" rtlCol="0">
                <a:spAutoFit/>
              </a:bodyPr>
              <a:lstStyle/>
              <a:p>
                <a:r>
                  <a:rPr lang="en-US" b="1" dirty="0" smtClean="0">
                    <a:solidFill>
                      <a:srgbClr val="0000CC"/>
                    </a:solidFill>
                  </a:rPr>
                  <a:t>NAGS</a:t>
                </a:r>
                <a:endParaRPr lang="en-US" b="1" dirty="0">
                  <a:solidFill>
                    <a:srgbClr val="0000CC"/>
                  </a:solidFill>
                </a:endParaRPr>
              </a:p>
            </p:txBody>
          </p:sp>
          <p:sp>
            <p:nvSpPr>
              <p:cNvPr id="6" name="TextBox 5"/>
              <p:cNvSpPr txBox="1"/>
              <p:nvPr/>
            </p:nvSpPr>
            <p:spPr>
              <a:xfrm>
                <a:off x="5562600" y="4800600"/>
                <a:ext cx="1986441" cy="338554"/>
              </a:xfrm>
              <a:prstGeom prst="rect">
                <a:avLst/>
              </a:prstGeom>
              <a:noFill/>
            </p:spPr>
            <p:txBody>
              <a:bodyPr wrap="none" rtlCol="0">
                <a:spAutoFit/>
              </a:bodyPr>
              <a:lstStyle/>
              <a:p>
                <a:r>
                  <a:rPr lang="en-US" sz="1600" b="1" dirty="0" smtClean="0"/>
                  <a:t>N-</a:t>
                </a:r>
                <a:r>
                  <a:rPr lang="en-US" sz="1600" b="1" dirty="0" err="1" smtClean="0"/>
                  <a:t>Acetylglutamate</a:t>
                </a:r>
                <a:endParaRPr lang="en-US" sz="1600" b="1" dirty="0"/>
              </a:p>
            </p:txBody>
          </p:sp>
          <p:sp>
            <p:nvSpPr>
              <p:cNvPr id="8" name="Rectangle 7"/>
              <p:cNvSpPr/>
              <p:nvPr/>
            </p:nvSpPr>
            <p:spPr>
              <a:xfrm>
                <a:off x="6248400" y="3048000"/>
                <a:ext cx="609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5562600" y="3016126"/>
              <a:ext cx="1313180" cy="369332"/>
            </a:xfrm>
            <a:prstGeom prst="rect">
              <a:avLst/>
            </a:prstGeom>
            <a:noFill/>
          </p:spPr>
          <p:txBody>
            <a:bodyPr wrap="none" rtlCol="0">
              <a:spAutoFit/>
            </a:bodyPr>
            <a:lstStyle/>
            <a:p>
              <a:r>
                <a:rPr lang="en-US" b="1" dirty="0" smtClean="0"/>
                <a:t>Glutamate</a:t>
              </a:r>
              <a:endParaRPr lang="en-US" b="1"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dirty="0"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763000" cy="5029200"/>
          </a:xfrm>
        </p:spPr>
        <p:txBody>
          <a:bodyPr/>
          <a:lstStyle/>
          <a:p>
            <a:pPr>
              <a:spcAft>
                <a:spcPts val="1800"/>
              </a:spcAft>
            </a:pPr>
            <a:r>
              <a:rPr lang="en-US" sz="2400" b="1" dirty="0" smtClean="0">
                <a:solidFill>
                  <a:srgbClr val="0000CC"/>
                </a:solidFill>
                <a:latin typeface="Times New Roman" pitchFamily="18" charset="0"/>
                <a:cs typeface="Times New Roman" pitchFamily="18" charset="0"/>
              </a:rPr>
              <a:t>Understand the reactions for removal of </a:t>
            </a:r>
            <a:r>
              <a:rPr lang="el-GR" sz="2400" b="1" dirty="0" smtClean="0">
                <a:solidFill>
                  <a:srgbClr val="0000CC"/>
                </a:solidFill>
                <a:latin typeface="Times New Roman" pitchFamily="18" charset="0"/>
                <a:cs typeface="Times New Roman" pitchFamily="18" charset="0"/>
              </a:rPr>
              <a:t>α</a:t>
            </a:r>
            <a:r>
              <a:rPr lang="en-US" sz="2400" b="1" dirty="0" smtClean="0">
                <a:solidFill>
                  <a:srgbClr val="0000CC"/>
                </a:solidFill>
                <a:latin typeface="Times New Roman" pitchFamily="18" charset="0"/>
                <a:cs typeface="Times New Roman" pitchFamily="18" charset="0"/>
              </a:rPr>
              <a:t>-amino group of amino acids and formation of </a:t>
            </a:r>
            <a:r>
              <a:rPr lang="en-US" sz="2400" b="1" dirty="0" smtClean="0">
                <a:solidFill>
                  <a:srgbClr val="C00000"/>
                </a:solidFill>
                <a:latin typeface="Times New Roman" pitchFamily="18" charset="0"/>
                <a:cs typeface="Times New Roman" pitchFamily="18" charset="0"/>
              </a:rPr>
              <a:t>ammonia </a:t>
            </a:r>
          </a:p>
          <a:p>
            <a:pPr>
              <a:spcAft>
                <a:spcPts val="1800"/>
              </a:spcAft>
            </a:pPr>
            <a:r>
              <a:rPr lang="en-US" sz="2400" b="1" dirty="0" smtClean="0">
                <a:solidFill>
                  <a:srgbClr val="0000CC"/>
                </a:solidFill>
                <a:latin typeface="Times New Roman" pitchFamily="18" charset="0"/>
                <a:cs typeface="Times New Roman" pitchFamily="18" charset="0"/>
              </a:rPr>
              <a:t>Identify the importance of blood transport of ammonia to the liver in the form of </a:t>
            </a:r>
            <a:r>
              <a:rPr lang="en-US" sz="2400" b="1" dirty="0" smtClean="0">
                <a:solidFill>
                  <a:srgbClr val="C00000"/>
                </a:solidFill>
                <a:latin typeface="Times New Roman" pitchFamily="18" charset="0"/>
                <a:cs typeface="Times New Roman" pitchFamily="18" charset="0"/>
              </a:rPr>
              <a:t>glutamine/</a:t>
            </a:r>
            <a:r>
              <a:rPr lang="en-US" sz="2400" b="1" dirty="0" err="1" smtClean="0">
                <a:solidFill>
                  <a:srgbClr val="C00000"/>
                </a:solidFill>
                <a:latin typeface="Times New Roman" pitchFamily="18" charset="0"/>
                <a:cs typeface="Times New Roman" pitchFamily="18" charset="0"/>
              </a:rPr>
              <a:t>alanine</a:t>
            </a:r>
            <a:endParaRPr lang="en-US" sz="2400" b="1" dirty="0" smtClean="0">
              <a:solidFill>
                <a:srgbClr val="C00000"/>
              </a:solidFill>
              <a:latin typeface="Times New Roman" pitchFamily="18" charset="0"/>
              <a:cs typeface="Times New Roman" pitchFamily="18" charset="0"/>
            </a:endParaRPr>
          </a:p>
          <a:p>
            <a:pPr>
              <a:spcAft>
                <a:spcPts val="1800"/>
              </a:spcAft>
            </a:pPr>
            <a:r>
              <a:rPr lang="en-US" sz="2400" b="1" dirty="0" smtClean="0">
                <a:solidFill>
                  <a:srgbClr val="0000CC"/>
                </a:solidFill>
              </a:rPr>
              <a:t>Understand the importance of conversion of ammonia into urea by the liver through </a:t>
            </a:r>
            <a:r>
              <a:rPr lang="en-US" sz="2400" b="1" dirty="0" smtClean="0">
                <a:solidFill>
                  <a:srgbClr val="C00000"/>
                </a:solidFill>
              </a:rPr>
              <a:t>urea cycle</a:t>
            </a:r>
          </a:p>
          <a:p>
            <a:pPr>
              <a:spcAft>
                <a:spcPts val="1800"/>
              </a:spcAft>
            </a:pPr>
            <a:r>
              <a:rPr lang="en-US" sz="2400" b="1" dirty="0" smtClean="0">
                <a:solidFill>
                  <a:srgbClr val="0000CC"/>
                </a:solidFill>
              </a:rPr>
              <a:t>Identify </a:t>
            </a:r>
            <a:r>
              <a:rPr lang="en-US" sz="2400" b="1" dirty="0" smtClean="0">
                <a:solidFill>
                  <a:srgbClr val="C00000"/>
                </a:solidFill>
              </a:rPr>
              <a:t>urea</a:t>
            </a:r>
            <a:r>
              <a:rPr lang="en-US" sz="2400" b="1" dirty="0" smtClean="0">
                <a:solidFill>
                  <a:srgbClr val="0000CC"/>
                </a:solidFill>
              </a:rPr>
              <a:t> as the major form for the disposal of amino groups derived from amino acids</a:t>
            </a:r>
          </a:p>
          <a:p>
            <a:pPr>
              <a:spcAft>
                <a:spcPts val="1800"/>
              </a:spcAft>
            </a:pPr>
            <a:r>
              <a:rPr lang="en-US" sz="2400" b="1" dirty="0" smtClean="0">
                <a:solidFill>
                  <a:srgbClr val="0000CC"/>
                </a:solidFill>
              </a:rPr>
              <a:t>Identify the </a:t>
            </a:r>
            <a:r>
              <a:rPr lang="en-US" sz="2400" b="1" dirty="0" smtClean="0">
                <a:solidFill>
                  <a:srgbClr val="C00000"/>
                </a:solidFill>
              </a:rPr>
              <a:t>causes</a:t>
            </a:r>
            <a:r>
              <a:rPr lang="en-US" sz="2400" b="1" dirty="0" smtClean="0">
                <a:solidFill>
                  <a:srgbClr val="0000CC"/>
                </a:solidFill>
              </a:rPr>
              <a:t> (hereditary &amp; acquired), </a:t>
            </a:r>
            <a:r>
              <a:rPr lang="en-US" sz="2400" b="1" dirty="0" smtClean="0">
                <a:solidFill>
                  <a:srgbClr val="C00000"/>
                </a:solidFill>
              </a:rPr>
              <a:t>clinical</a:t>
            </a:r>
            <a:r>
              <a:rPr lang="en-US" sz="2400" b="1" dirty="0" smtClean="0">
                <a:solidFill>
                  <a:srgbClr val="0000CC"/>
                </a:solidFill>
              </a:rPr>
              <a:t> </a:t>
            </a:r>
            <a:r>
              <a:rPr lang="en-US" sz="2400" b="1" dirty="0" smtClean="0">
                <a:solidFill>
                  <a:srgbClr val="C00000"/>
                </a:solidFill>
              </a:rPr>
              <a:t>manifestations</a:t>
            </a:r>
            <a:r>
              <a:rPr lang="en-US" sz="2400" b="1" dirty="0" smtClean="0">
                <a:solidFill>
                  <a:srgbClr val="0000CC"/>
                </a:solidFill>
              </a:rPr>
              <a:t> and </a:t>
            </a:r>
            <a:r>
              <a:rPr lang="en-US" sz="2400" b="1" dirty="0" smtClean="0">
                <a:solidFill>
                  <a:srgbClr val="C00000"/>
                </a:solidFill>
              </a:rPr>
              <a:t>management</a:t>
            </a:r>
            <a:r>
              <a:rPr lang="en-US" sz="2400" b="1" dirty="0" smtClean="0">
                <a:solidFill>
                  <a:srgbClr val="0000CC"/>
                </a:solidFill>
              </a:rPr>
              <a:t> of </a:t>
            </a:r>
            <a:r>
              <a:rPr lang="en-US" sz="2400" b="1" dirty="0" err="1" smtClean="0">
                <a:solidFill>
                  <a:srgbClr val="0000CC"/>
                </a:solidFill>
              </a:rPr>
              <a:t>hyperammonemia</a:t>
            </a:r>
            <a:endParaRPr lang="en-US" sz="2400" b="1" dirty="0" smtClean="0">
              <a:solidFill>
                <a:srgbClr val="0000C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533400"/>
            <a:ext cx="8229600" cy="781050"/>
          </a:xfrm>
        </p:spPr>
        <p:txBody>
          <a:bodyPr/>
          <a:lstStyle/>
          <a:p>
            <a:pPr algn="ctr"/>
            <a:r>
              <a:rPr lang="en-US" sz="4000" b="1" dirty="0" err="1" smtClean="0">
                <a:solidFill>
                  <a:srgbClr val="BC0000"/>
                </a:solidFill>
                <a:latin typeface="Impact" pitchFamily="34" charset="0"/>
                <a:cs typeface="Times New Roman" pitchFamily="18" charset="0"/>
              </a:rPr>
              <a:t>Hyperammonemia</a:t>
            </a:r>
            <a:endParaRPr lang="en-US" sz="4000" b="1" dirty="0" smtClean="0">
              <a:solidFill>
                <a:srgbClr val="BC0000"/>
              </a:solidFill>
              <a:latin typeface="Impact" pitchFamily="34" charset="0"/>
              <a:cs typeface="Times New Roman" pitchFamily="18" charset="0"/>
            </a:endParaRPr>
          </a:p>
        </p:txBody>
      </p:sp>
      <p:sp>
        <p:nvSpPr>
          <p:cNvPr id="11267" name="Content Placeholder 2"/>
          <p:cNvSpPr>
            <a:spLocks noGrp="1"/>
          </p:cNvSpPr>
          <p:nvPr>
            <p:ph idx="1"/>
          </p:nvPr>
        </p:nvSpPr>
        <p:spPr>
          <a:xfrm>
            <a:off x="609600" y="1447800"/>
            <a:ext cx="8153400" cy="5105400"/>
          </a:xfrm>
        </p:spPr>
        <p:txBody>
          <a:bodyPr/>
          <a:lstStyle/>
          <a:p>
            <a:pPr eaLnBrk="1" hangingPunct="1">
              <a:spcAft>
                <a:spcPts val="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Bef>
                <a:spcPts val="600"/>
              </a:spcBef>
              <a:spcAft>
                <a:spcPts val="600"/>
              </a:spcAft>
              <a:buClr>
                <a:srgbClr val="BC0000"/>
              </a:buClr>
              <a:buNone/>
              <a:defRPr/>
            </a:pPr>
            <a:r>
              <a:rPr lang="en-US" sz="3000" b="1" dirty="0" smtClean="0">
                <a:solidFill>
                  <a:srgbClr val="0000CC"/>
                </a:solidFill>
                <a:latin typeface="Times New Roman" pitchFamily="18" charset="0"/>
                <a:cs typeface="Times New Roman" pitchFamily="18" charset="0"/>
              </a:rPr>
              <a:t>	</a:t>
            </a:r>
            <a:r>
              <a:rPr lang="en-US" sz="2800" b="1" dirty="0" smtClean="0">
                <a:solidFill>
                  <a:srgbClr val="BC0000"/>
                </a:solidFill>
                <a:latin typeface="Times New Roman" pitchFamily="18" charset="0"/>
                <a:cs typeface="Times New Roman" pitchFamily="18" charset="0"/>
              </a:rPr>
              <a:t>Genetic deficiencies of any of the 5 enzymes of urea cycle or the activator enzyme for CPSI:</a:t>
            </a:r>
            <a:endParaRPr lang="en-US" sz="3000" b="1" dirty="0" smtClean="0">
              <a:solidFill>
                <a:srgbClr val="BC0000"/>
              </a:solidFill>
              <a:latin typeface="Times New Roman" pitchFamily="18" charset="0"/>
              <a:cs typeface="Times New Roman" pitchFamily="18" charset="0"/>
            </a:endParaRPr>
          </a:p>
          <a:p>
            <a:pPr lvl="1" indent="-15875" eaLnBrk="1" hangingPunct="1">
              <a:spcBef>
                <a:spcPts val="600"/>
              </a:spcBef>
              <a:spcAft>
                <a:spcPts val="600"/>
              </a:spcAft>
              <a:buClr>
                <a:srgbClr val="BC0000"/>
              </a:buClr>
              <a:buFont typeface="Courier New" pitchFamily="49" charset="0"/>
              <a:buChar char="o"/>
              <a:defRPr/>
            </a:pPr>
            <a:r>
              <a:rPr lang="en-US" sz="3000" b="1" dirty="0" smtClean="0">
                <a:solidFill>
                  <a:srgbClr val="BC0000"/>
                </a:solidFill>
                <a:latin typeface="Times New Roman" pitchFamily="18" charset="0"/>
                <a:cs typeface="Times New Roman" pitchFamily="18" charset="0"/>
              </a:rPr>
              <a:t>	</a:t>
            </a:r>
            <a:r>
              <a:rPr lang="en-US" sz="2800" b="1" dirty="0" smtClean="0">
                <a:solidFill>
                  <a:srgbClr val="0000CC"/>
                </a:solidFill>
              </a:rPr>
              <a:t>CPSI, OTC, ASS, ASL, </a:t>
            </a:r>
            <a:r>
              <a:rPr lang="en-US" sz="2800" b="1" dirty="0" err="1" smtClean="0">
                <a:solidFill>
                  <a:srgbClr val="0000CC"/>
                </a:solidFill>
              </a:rPr>
              <a:t>arginase</a:t>
            </a:r>
            <a:r>
              <a:rPr lang="en-US" sz="2800" b="1" dirty="0" smtClean="0">
                <a:solidFill>
                  <a:srgbClr val="0000CC"/>
                </a:solidFill>
              </a:rPr>
              <a:t> or NAGS</a:t>
            </a:r>
            <a:endParaRPr lang="en-US" sz="2800" b="1" dirty="0" smtClean="0">
              <a:solidFill>
                <a:srgbClr val="0000CC"/>
              </a:solidFill>
              <a:latin typeface="Times New Roman" pitchFamily="18" charset="0"/>
              <a:cs typeface="Times New Roman" pitchFamily="18" charset="0"/>
            </a:endParaRP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Ornithine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transcarbamoylase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deficency</a:t>
            </a:r>
            <a:r>
              <a:rPr lang="en-US" sz="3200" b="1" dirty="0" smtClean="0">
                <a:solidFill>
                  <a:srgbClr val="0000CC"/>
                </a:solidFill>
                <a:latin typeface="Times New Roman" pitchFamily="18" charset="0"/>
                <a:cs typeface="Times New Roman" pitchFamily="18" charset="0"/>
              </a:rPr>
              <a:t>:</a:t>
            </a:r>
            <a:br>
              <a:rPr lang="en-US" sz="3200" b="1" dirty="0" smtClean="0">
                <a:solidFill>
                  <a:srgbClr val="0000CC"/>
                </a:solidFill>
                <a:latin typeface="Times New Roman" pitchFamily="18" charset="0"/>
                <a:cs typeface="Times New Roman" pitchFamily="18" charset="0"/>
              </a:rPr>
            </a:br>
            <a:r>
              <a:rPr lang="en-US" sz="3200" b="1" dirty="0" smtClean="0">
                <a:solidFill>
                  <a:srgbClr val="0000CC"/>
                </a:solidFill>
                <a:latin typeface="Times New Roman" pitchFamily="18" charset="0"/>
                <a:cs typeface="Times New Roman" pitchFamily="18" charset="0"/>
              </a:rPr>
              <a:t>	</a:t>
            </a:r>
            <a:r>
              <a:rPr lang="en-US" sz="2800" b="1" dirty="0" smtClean="0">
                <a:solidFill>
                  <a:srgbClr val="0000CC"/>
                </a:solidFill>
                <a:latin typeface="Times New Roman" pitchFamily="18" charset="0"/>
                <a:cs typeface="Times New Roman" pitchFamily="18" charset="0"/>
              </a:rPr>
              <a:t>X-linked recessive</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Most common of congenital </a:t>
            </a:r>
            <a:r>
              <a:rPr lang="en-US" sz="2800" b="1" dirty="0" err="1" smtClean="0">
                <a:solidFill>
                  <a:srgbClr val="0000CC"/>
                </a:solidFill>
                <a:latin typeface="Times New Roman" pitchFamily="18" charset="0"/>
                <a:cs typeface="Times New Roman" pitchFamily="18" charset="0"/>
              </a:rPr>
              <a:t>hyperammonemia</a:t>
            </a:r>
            <a:r>
              <a:rPr lang="en-US" sz="2800" b="1" dirty="0" smtClean="0">
                <a:solidFill>
                  <a:srgbClr val="0000CC"/>
                </a:solidFill>
                <a:latin typeface="Times New Roman" pitchFamily="18" charset="0"/>
                <a:cs typeface="Times New Roman" pitchFamily="18" charset="0"/>
              </a:rPr>
              <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Marked decrease of </a:t>
            </a:r>
            <a:r>
              <a:rPr lang="en-US" sz="2800" b="1" dirty="0" err="1" smtClean="0">
                <a:solidFill>
                  <a:srgbClr val="0000CC"/>
                </a:solidFill>
                <a:latin typeface="Times New Roman" pitchFamily="18" charset="0"/>
                <a:cs typeface="Times New Roman" pitchFamily="18" charset="0"/>
              </a:rPr>
              <a:t>citrulline</a:t>
            </a:r>
            <a:r>
              <a:rPr lang="en-US" sz="2800" b="1" dirty="0" smtClean="0">
                <a:solidFill>
                  <a:srgbClr val="0000CC"/>
                </a:solidFill>
                <a:latin typeface="Times New Roman" pitchFamily="18" charset="0"/>
                <a:cs typeface="Times New Roman" pitchFamily="18" charset="0"/>
              </a:rPr>
              <a:t> and </a:t>
            </a:r>
            <a:r>
              <a:rPr lang="en-US" sz="2800" b="1" dirty="0" err="1" smtClean="0">
                <a:solidFill>
                  <a:srgbClr val="0000CC"/>
                </a:solidFill>
                <a:latin typeface="Times New Roman" pitchFamily="18" charset="0"/>
                <a:cs typeface="Times New Roman" pitchFamily="18" charset="0"/>
              </a:rPr>
              <a:t>arginine</a:t>
            </a:r>
            <a:endParaRPr lang="en-US" sz="28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Others: </a:t>
            </a:r>
            <a:r>
              <a:rPr lang="en-US" sz="3200" b="1" dirty="0" err="1" smtClean="0">
                <a:solidFill>
                  <a:srgbClr val="0000CC"/>
                </a:solidFill>
                <a:latin typeface="Times New Roman" pitchFamily="18" charset="0"/>
                <a:cs typeface="Times New Roman" pitchFamily="18" charset="0"/>
              </a:rPr>
              <a:t>Autosomal</a:t>
            </a:r>
            <a:r>
              <a:rPr lang="en-US" sz="3200" b="1" dirty="0" smtClean="0">
                <a:solidFill>
                  <a:srgbClr val="0000CC"/>
                </a:solidFill>
                <a:latin typeface="Times New Roman" pitchFamily="18" charset="0"/>
                <a:cs typeface="Times New Roman" pitchFamily="18" charset="0"/>
              </a:rPr>
              <a:t> recessive</a:t>
            </a: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Coma and death</a:t>
            </a:r>
            <a:endParaRPr lang="en-US" sz="3200" b="1" dirty="0"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Management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828800"/>
            <a:ext cx="8686800" cy="4572000"/>
          </a:xfrm>
        </p:spPr>
        <p:txBody>
          <a:bodyPr/>
          <a:lstStyle/>
          <a:p>
            <a:pPr marL="514350" indent="-514350" eaLnBrk="1" hangingPunct="1">
              <a:spcAft>
                <a:spcPts val="1800"/>
              </a:spcAft>
              <a:buClr>
                <a:srgbClr val="BC0000"/>
              </a:buClr>
              <a:buAutoNum type="arabicPeriod"/>
            </a:pPr>
            <a:r>
              <a:rPr lang="en-US" sz="2800" b="1" dirty="0" smtClean="0">
                <a:solidFill>
                  <a:srgbClr val="0000CC"/>
                </a:solidFill>
              </a:rPr>
              <a:t>Protein restriction</a:t>
            </a:r>
          </a:p>
          <a:p>
            <a:pPr marL="514350" indent="-514350" eaLnBrk="1" hangingPunct="1">
              <a:spcAft>
                <a:spcPts val="1800"/>
              </a:spcAft>
              <a:buClr>
                <a:srgbClr val="BC0000"/>
              </a:buClr>
              <a:buAutoNum type="arabicPeriod"/>
            </a:pPr>
            <a:r>
              <a:rPr lang="en-US" sz="2800" b="1" dirty="0" smtClean="0">
                <a:solidFill>
                  <a:srgbClr val="0000CC"/>
                </a:solidFill>
              </a:rPr>
              <a:t>Volume repletion to maintain renal function</a:t>
            </a:r>
            <a:br>
              <a:rPr lang="en-US" sz="2800" b="1" dirty="0" smtClean="0">
                <a:solidFill>
                  <a:srgbClr val="0000CC"/>
                </a:solidFill>
              </a:rPr>
            </a:br>
            <a:r>
              <a:rPr lang="en-US" sz="2800" b="1" dirty="0" smtClean="0">
                <a:solidFill>
                  <a:srgbClr val="0000CC"/>
                </a:solidFill>
              </a:rPr>
              <a:t>Use 10% dextrose in water but </a:t>
            </a:r>
            <a:r>
              <a:rPr lang="en-US" sz="2800" b="1" i="1" dirty="0" smtClean="0">
                <a:solidFill>
                  <a:srgbClr val="C00000"/>
                </a:solidFill>
              </a:rPr>
              <a:t>limit the use of normal saline</a:t>
            </a:r>
          </a:p>
          <a:p>
            <a:pPr marL="514350" indent="-514350" eaLnBrk="1" hangingPunct="1">
              <a:spcAft>
                <a:spcPts val="1800"/>
              </a:spcAft>
              <a:buClr>
                <a:srgbClr val="BC0000"/>
              </a:buClr>
              <a:buAutoNum type="arabicPeriod"/>
            </a:pPr>
            <a:r>
              <a:rPr lang="en-US" sz="2800" b="1" dirty="0" smtClean="0">
                <a:solidFill>
                  <a:srgbClr val="0000CC"/>
                </a:solidFill>
              </a:rPr>
              <a:t>Ammonia removal by </a:t>
            </a:r>
            <a:r>
              <a:rPr lang="en-US" sz="2800" b="1" dirty="0" err="1" smtClean="0">
                <a:solidFill>
                  <a:srgbClr val="0000CC"/>
                </a:solidFill>
              </a:rPr>
              <a:t>hemodialysis</a:t>
            </a:r>
            <a:r>
              <a:rPr lang="en-US" sz="2800" b="1" dirty="0" smtClean="0">
                <a:solidFill>
                  <a:srgbClr val="0000CC"/>
                </a:solidFill>
              </a:rPr>
              <a:t> &amp;/or drugs</a:t>
            </a:r>
          </a:p>
          <a:p>
            <a:pPr marL="514350" indent="-514350" eaLnBrk="1" hangingPunct="1">
              <a:spcAft>
                <a:spcPts val="1800"/>
              </a:spcAft>
              <a:buClr>
                <a:srgbClr val="BC0000"/>
              </a:buClr>
              <a:buAutoNum type="arabicPeriod"/>
            </a:pPr>
            <a:r>
              <a:rPr lang="en-US" sz="2800" b="1" dirty="0" smtClean="0">
                <a:solidFill>
                  <a:srgbClr val="0000CC"/>
                </a:solidFill>
              </a:rPr>
              <a:t>Avoid drugs that increase protein catabolism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glucocorticoids</a:t>
            </a:r>
            <a:r>
              <a:rPr lang="en-US" sz="2800" b="1" dirty="0" smtClean="0">
                <a:solidFill>
                  <a:srgbClr val="0000CC"/>
                </a:solidFill>
              </a:rPr>
              <a:t>) or inhibit urea synthesis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valproic</a:t>
            </a:r>
            <a:r>
              <a:rPr lang="en-US" sz="2800" b="1" dirty="0" smtClean="0">
                <a:solidFill>
                  <a:srgbClr val="C00000"/>
                </a:solidFill>
              </a:rPr>
              <a:t> acid</a:t>
            </a:r>
            <a:r>
              <a:rPr lang="en-US" sz="2800" b="1" dirty="0" smtClean="0">
                <a:solidFill>
                  <a:srgbClr val="0000CC"/>
                </a:solidFill>
              </a:rPr>
              <a:t>), or have direct </a:t>
            </a:r>
            <a:r>
              <a:rPr lang="en-US" sz="2800" b="1" dirty="0" err="1" smtClean="0">
                <a:solidFill>
                  <a:srgbClr val="0000CC"/>
                </a:solidFill>
              </a:rPr>
              <a:t>hepatotoxicity</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Drug Treatment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676400"/>
            <a:ext cx="8686800" cy="4876800"/>
          </a:xfrm>
        </p:spPr>
        <p:txBody>
          <a:bodyPr/>
          <a:lstStyle/>
          <a:p>
            <a:pPr marL="514350" indent="-514350" eaLnBrk="1" hangingPunct="1">
              <a:spcAft>
                <a:spcPts val="600"/>
              </a:spcAft>
              <a:buClr>
                <a:srgbClr val="BC0000"/>
              </a:buClr>
              <a:buFont typeface="+mj-lt"/>
              <a:buAutoNum type="alphaUcPeriod"/>
            </a:pPr>
            <a:r>
              <a:rPr lang="en-US" sz="2800" b="1" dirty="0" smtClean="0">
                <a:solidFill>
                  <a:srgbClr val="0000CC"/>
                </a:solidFill>
              </a:rPr>
              <a:t>Drugs that scavenge ammonia by creating an alternate pathway to excrete N</a:t>
            </a:r>
            <a:r>
              <a:rPr lang="en-US" sz="2800" b="1" baseline="-25000" dirty="0" smtClean="0">
                <a:solidFill>
                  <a:srgbClr val="0000CC"/>
                </a:solidFill>
              </a:rPr>
              <a:t>2</a:t>
            </a:r>
            <a:r>
              <a:rPr lang="en-US" sz="2800" b="1" dirty="0" smtClean="0">
                <a:solidFill>
                  <a:srgbClr val="0000CC"/>
                </a:solidFill>
              </a:rPr>
              <a:t>- precursors: </a:t>
            </a:r>
          </a:p>
          <a:p>
            <a:pPr marL="798513" indent="-333375" eaLnBrk="1" hangingPunct="1">
              <a:spcAft>
                <a:spcPts val="600"/>
              </a:spcAft>
              <a:buClr>
                <a:srgbClr val="BC0000"/>
              </a:buClr>
              <a:buFont typeface="+mj-lt"/>
              <a:buAutoNum type="arabicPeriod"/>
            </a:pPr>
            <a:r>
              <a:rPr lang="en-US" sz="2800" b="1" dirty="0" smtClean="0">
                <a:solidFill>
                  <a:srgbClr val="0000CC"/>
                </a:solidFill>
              </a:rPr>
              <a:t>I.V. Sodium </a:t>
            </a:r>
            <a:r>
              <a:rPr lang="en-US" sz="2800" b="1" dirty="0" err="1" smtClean="0">
                <a:solidFill>
                  <a:srgbClr val="0000CC"/>
                </a:solidFill>
              </a:rPr>
              <a:t>phenylacetate</a:t>
            </a:r>
            <a:r>
              <a:rPr lang="en-US" sz="2800" b="1" dirty="0" smtClean="0">
                <a:solidFill>
                  <a:srgbClr val="0000CC"/>
                </a:solidFill>
              </a:rPr>
              <a:t>  &amp; sodium     benzoate</a:t>
            </a:r>
            <a:r>
              <a:rPr lang="en-US" sz="2800" b="1" dirty="0" smtClean="0">
                <a:solidFill>
                  <a:srgbClr val="0000CC"/>
                </a:solidFill>
                <a:hlinkClick r:id="rId2"/>
              </a:rPr>
              <a:t> </a:t>
            </a:r>
            <a:r>
              <a:rPr lang="en-US" sz="2800" b="1" dirty="0" smtClean="0">
                <a:solidFill>
                  <a:srgbClr val="C00000"/>
                </a:solidFill>
              </a:rPr>
              <a:t>(</a:t>
            </a:r>
            <a:r>
              <a:rPr lang="en-US" sz="2800" b="1" dirty="0" err="1" smtClean="0">
                <a:solidFill>
                  <a:srgbClr val="C00000"/>
                </a:solidFill>
              </a:rPr>
              <a:t>Ammonul</a:t>
            </a:r>
            <a:r>
              <a:rPr lang="en-US" sz="2800" b="1" dirty="0" smtClean="0">
                <a:solidFill>
                  <a:srgbClr val="C00000"/>
                </a:solidFill>
              </a:rPr>
              <a:t>) </a:t>
            </a:r>
            <a:endParaRPr lang="en-US" sz="2800" b="1" dirty="0" smtClean="0">
              <a:solidFill>
                <a:srgbClr val="0000CC"/>
              </a:solidFill>
            </a:endParaRPr>
          </a:p>
          <a:p>
            <a:pPr marL="514350" indent="-49213" eaLnBrk="1" hangingPunct="1">
              <a:spcAft>
                <a:spcPts val="600"/>
              </a:spcAft>
              <a:buClr>
                <a:srgbClr val="BC0000"/>
              </a:buClr>
              <a:buFont typeface="+mj-lt"/>
              <a:buAutoNum type="arabicPeriod"/>
            </a:pPr>
            <a:r>
              <a:rPr lang="en-US" sz="2800" b="1" dirty="0" smtClean="0">
                <a:solidFill>
                  <a:srgbClr val="0000CC"/>
                </a:solidFill>
              </a:rPr>
              <a:t> Oral sodium phenyl butyrate </a:t>
            </a:r>
            <a:r>
              <a:rPr lang="en-US" sz="2800" b="1" dirty="0" smtClean="0">
                <a:solidFill>
                  <a:srgbClr val="C00000"/>
                </a:solidFill>
              </a:rPr>
              <a:t>(</a:t>
            </a:r>
            <a:r>
              <a:rPr lang="en-US" sz="2800" b="1" dirty="0" err="1" smtClean="0">
                <a:solidFill>
                  <a:srgbClr val="C00000"/>
                </a:solidFill>
              </a:rPr>
              <a:t>Buphenyl</a:t>
            </a:r>
            <a:r>
              <a:rPr lang="en-US" sz="2800" b="1" dirty="0" smtClean="0">
                <a:solidFill>
                  <a:srgbClr val="C00000"/>
                </a:solidFill>
              </a:rPr>
              <a:t>) </a:t>
            </a:r>
            <a:endParaRPr lang="en-US" sz="2800" b="1" dirty="0" smtClean="0">
              <a:solidFill>
                <a:srgbClr val="0000CC"/>
              </a:solidFill>
            </a:endParaRPr>
          </a:p>
          <a:p>
            <a:pPr marL="798513" indent="-333375" eaLnBrk="1" hangingPunct="1">
              <a:spcAft>
                <a:spcPts val="600"/>
              </a:spcAft>
              <a:buClr>
                <a:srgbClr val="BC0000"/>
              </a:buClr>
              <a:buFont typeface="+mj-lt"/>
              <a:buAutoNum type="arabicPeriod"/>
            </a:pPr>
            <a:r>
              <a:rPr lang="en-US" sz="2800" b="1" dirty="0" smtClean="0">
                <a:solidFill>
                  <a:srgbClr val="0000CC"/>
                </a:solidFill>
              </a:rPr>
              <a:t>I.V. </a:t>
            </a:r>
            <a:r>
              <a:rPr lang="en-US" sz="2800" b="1" dirty="0" err="1" smtClean="0">
                <a:solidFill>
                  <a:srgbClr val="0000CC"/>
                </a:solidFill>
              </a:rPr>
              <a:t>Arginine</a:t>
            </a:r>
            <a:r>
              <a:rPr lang="en-US" sz="2800" b="1" dirty="0" smtClean="0">
                <a:solidFill>
                  <a:srgbClr val="0000CC"/>
                </a:solidFill>
              </a:rPr>
              <a:t>: for all UCDs except UCD due to </a:t>
            </a:r>
            <a:r>
              <a:rPr lang="en-US" sz="2800" b="1" dirty="0" err="1" smtClean="0">
                <a:solidFill>
                  <a:srgbClr val="0000CC"/>
                </a:solidFill>
              </a:rPr>
              <a:t>arginase</a:t>
            </a:r>
            <a:r>
              <a:rPr lang="en-US" sz="2800" b="1" dirty="0" smtClean="0">
                <a:solidFill>
                  <a:srgbClr val="0000CC"/>
                </a:solidFill>
              </a:rPr>
              <a:t> deficiency (</a:t>
            </a:r>
            <a:r>
              <a:rPr lang="en-US" sz="2800" b="1" dirty="0" err="1" smtClean="0">
                <a:solidFill>
                  <a:srgbClr val="0000CC"/>
                </a:solidFill>
              </a:rPr>
              <a:t>argininemia</a:t>
            </a:r>
            <a:r>
              <a:rPr lang="en-US" sz="2800" b="1" dirty="0" smtClean="0">
                <a:solidFill>
                  <a:srgbClr val="0000CC"/>
                </a:solidFill>
              </a:rPr>
              <a:t>)</a:t>
            </a:r>
          </a:p>
          <a:p>
            <a:pPr marL="514350" indent="-514350" eaLnBrk="1" hangingPunct="1">
              <a:spcAft>
                <a:spcPts val="600"/>
              </a:spcAft>
              <a:buClr>
                <a:srgbClr val="BC0000"/>
              </a:buClr>
              <a:buNone/>
            </a:pPr>
            <a:r>
              <a:rPr lang="en-US" sz="2800" b="1" dirty="0" smtClean="0">
                <a:solidFill>
                  <a:srgbClr val="C00000"/>
                </a:solidFill>
              </a:rPr>
              <a:t>B.  </a:t>
            </a:r>
            <a:r>
              <a:rPr lang="en-US" sz="2800" b="1" dirty="0" smtClean="0">
                <a:solidFill>
                  <a:srgbClr val="0000CC"/>
                </a:solidFill>
              </a:rPr>
              <a:t>Activators to CPSI </a:t>
            </a:r>
            <a:r>
              <a:rPr lang="en-US" sz="2800" b="1" dirty="0" smtClean="0">
                <a:solidFill>
                  <a:srgbClr val="C00000"/>
                </a:solidFill>
              </a:rPr>
              <a:t>(</a:t>
            </a:r>
            <a:r>
              <a:rPr lang="en-US" sz="2800" b="1" dirty="0" err="1" smtClean="0">
                <a:solidFill>
                  <a:srgbClr val="C00000"/>
                </a:solidFill>
              </a:rPr>
              <a:t>Carglumic</a:t>
            </a:r>
            <a:r>
              <a:rPr lang="en-US" sz="2800" b="1" dirty="0" smtClean="0">
                <a:solidFill>
                  <a:srgbClr val="C00000"/>
                </a:solidFill>
              </a:rPr>
              <a:t> acid “</a:t>
            </a:r>
            <a:r>
              <a:rPr lang="en-US" sz="2800" b="1" dirty="0" err="1" smtClean="0">
                <a:solidFill>
                  <a:srgbClr val="C00000"/>
                </a:solidFill>
              </a:rPr>
              <a:t>Carbaglu</a:t>
            </a:r>
            <a:r>
              <a:rPr lang="en-US" sz="2800" b="1" dirty="0" smtClean="0">
                <a:solidFill>
                  <a:srgbClr val="C00000"/>
                </a:solidFill>
              </a:rPr>
              <a:t>”):</a:t>
            </a:r>
            <a:r>
              <a:rPr lang="en-US" sz="2800" b="1" dirty="0" smtClean="0">
                <a:solidFill>
                  <a:srgbClr val="0000CC"/>
                </a:solidFill>
              </a:rPr>
              <a:t/>
            </a:r>
            <a:br>
              <a:rPr lang="en-US" sz="2800" b="1" dirty="0" smtClean="0">
                <a:solidFill>
                  <a:srgbClr val="0000CC"/>
                </a:solidFill>
              </a:rPr>
            </a:br>
            <a:r>
              <a:rPr lang="en-US" sz="2800" b="1" dirty="0" smtClean="0">
                <a:solidFill>
                  <a:srgbClr val="0000CC"/>
                </a:solidFill>
              </a:rPr>
              <a:t>For </a:t>
            </a:r>
            <a:r>
              <a:rPr lang="en-US" sz="2800" b="1" dirty="0" err="1" smtClean="0">
                <a:solidFill>
                  <a:srgbClr val="0000CC"/>
                </a:solidFill>
              </a:rPr>
              <a:t>hyperammoniemia</a:t>
            </a:r>
            <a:r>
              <a:rPr lang="en-US" sz="2800" b="1" dirty="0" smtClean="0">
                <a:solidFill>
                  <a:srgbClr val="0000CC"/>
                </a:solidFill>
              </a:rPr>
              <a:t> due to NAGS deficiency </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609600"/>
            <a:ext cx="8610600" cy="781050"/>
          </a:xfrm>
        </p:spPr>
        <p:txBody>
          <a:bodyPr/>
          <a:lstStyle/>
          <a:p>
            <a:pPr algn="ctr"/>
            <a:r>
              <a:rPr lang="en-US" sz="3600" b="1" dirty="0" smtClean="0">
                <a:solidFill>
                  <a:srgbClr val="C00000"/>
                </a:solidFill>
                <a:latin typeface="Impact" pitchFamily="34" charset="0"/>
                <a:cs typeface="Times New Roman" pitchFamily="18" charset="0"/>
              </a:rPr>
              <a:t>Sodium phenyl butyrate (</a:t>
            </a:r>
            <a:r>
              <a:rPr lang="en-US" sz="3600" b="1" dirty="0" err="1" smtClean="0">
                <a:solidFill>
                  <a:srgbClr val="C00000"/>
                </a:solidFill>
                <a:latin typeface="Impact" pitchFamily="34" charset="0"/>
                <a:cs typeface="Times New Roman" pitchFamily="18" charset="0"/>
              </a:rPr>
              <a:t>Buphenyl</a:t>
            </a:r>
            <a:r>
              <a:rPr lang="en-US" sz="3600" b="1" dirty="0" smtClean="0">
                <a:solidFill>
                  <a:srgbClr val="C00000"/>
                </a:solidFill>
                <a:latin typeface="Impact" pitchFamily="34" charset="0"/>
                <a:cs typeface="Times New Roman" pitchFamily="18" charset="0"/>
              </a:rPr>
              <a:t>)</a:t>
            </a:r>
          </a:p>
        </p:txBody>
      </p:sp>
      <p:pic>
        <p:nvPicPr>
          <p:cNvPr id="1026" name="Picture 2"/>
          <p:cNvPicPr>
            <a:picLocks noGrp="1" noChangeAspect="1" noChangeArrowheads="1"/>
          </p:cNvPicPr>
          <p:nvPr>
            <p:ph idx="1"/>
          </p:nvPr>
        </p:nvPicPr>
        <p:blipFill>
          <a:blip r:embed="rId2" cstate="print"/>
          <a:srcRect l="4812" t="1452" r="6165" b="1245"/>
          <a:stretch>
            <a:fillRect/>
          </a:stretch>
        </p:blipFill>
        <p:spPr bwMode="auto">
          <a:xfrm>
            <a:off x="5638800" y="1524000"/>
            <a:ext cx="2819400" cy="5105400"/>
          </a:xfrm>
          <a:prstGeom prst="rect">
            <a:avLst/>
          </a:prstGeom>
          <a:noFill/>
          <a:ln w="9525">
            <a:noFill/>
            <a:miter lim="800000"/>
            <a:headEnd/>
            <a:tailEnd/>
          </a:ln>
        </p:spPr>
      </p:pic>
      <p:sp>
        <p:nvSpPr>
          <p:cNvPr id="6" name="Rectangle 5"/>
          <p:cNvSpPr/>
          <p:nvPr/>
        </p:nvSpPr>
        <p:spPr>
          <a:xfrm>
            <a:off x="381000" y="2133600"/>
            <a:ext cx="4814138" cy="2031325"/>
          </a:xfrm>
          <a:prstGeom prst="rect">
            <a:avLst/>
          </a:prstGeom>
        </p:spPr>
        <p:txBody>
          <a:bodyPr wrap="none">
            <a:spAutoFit/>
          </a:bodyPr>
          <a:lstStyle/>
          <a:p>
            <a:r>
              <a:rPr lang="en-US" b="1" dirty="0" smtClean="0">
                <a:solidFill>
                  <a:srgbClr val="0000CC"/>
                </a:solidFill>
              </a:rPr>
              <a:t>Sodium phenyl butyrate (</a:t>
            </a:r>
            <a:r>
              <a:rPr lang="en-US" b="1" dirty="0" err="1" smtClean="0">
                <a:solidFill>
                  <a:srgbClr val="0000CC"/>
                </a:solidFill>
              </a:rPr>
              <a:t>Buphenyl</a:t>
            </a:r>
            <a:r>
              <a:rPr lang="en-US" b="1" dirty="0" smtClean="0">
                <a:solidFill>
                  <a:srgbClr val="0000CC"/>
                </a:solidFill>
              </a:rPr>
              <a:t>):</a:t>
            </a:r>
          </a:p>
          <a:p>
            <a:r>
              <a:rPr lang="en-US" b="1" dirty="0" err="1" smtClean="0">
                <a:solidFill>
                  <a:srgbClr val="0000CC"/>
                </a:solidFill>
              </a:rPr>
              <a:t>Prodrug</a:t>
            </a:r>
            <a:r>
              <a:rPr lang="en-US" b="1" dirty="0" smtClean="0">
                <a:solidFill>
                  <a:srgbClr val="0000CC"/>
                </a:solidFill>
              </a:rPr>
              <a:t> that is converted  to </a:t>
            </a:r>
          </a:p>
          <a:p>
            <a:r>
              <a:rPr lang="en-US" b="1" smtClean="0">
                <a:solidFill>
                  <a:srgbClr val="0000CC"/>
                </a:solidFill>
              </a:rPr>
              <a:t>phenylacetate</a:t>
            </a:r>
            <a:r>
              <a:rPr lang="en-US" b="1" dirty="0" smtClean="0">
                <a:solidFill>
                  <a:srgbClr val="0000CC"/>
                </a:solidFill>
              </a:rPr>
              <a:t>.</a:t>
            </a:r>
          </a:p>
          <a:p>
            <a:endParaRPr lang="en-US" b="1" dirty="0" smtClean="0">
              <a:solidFill>
                <a:srgbClr val="0000CC"/>
              </a:solidFill>
            </a:endParaRPr>
          </a:p>
          <a:p>
            <a:r>
              <a:rPr lang="en-US" b="1" dirty="0" err="1" smtClean="0">
                <a:solidFill>
                  <a:srgbClr val="0000CC"/>
                </a:solidFill>
              </a:rPr>
              <a:t>Phenylacetate</a:t>
            </a:r>
            <a:r>
              <a:rPr lang="en-US" b="1" dirty="0" smtClean="0">
                <a:solidFill>
                  <a:srgbClr val="0000CC"/>
                </a:solidFill>
              </a:rPr>
              <a:t> condenses with </a:t>
            </a:r>
          </a:p>
          <a:p>
            <a:r>
              <a:rPr lang="en-US" b="1" dirty="0" smtClean="0">
                <a:solidFill>
                  <a:srgbClr val="0000CC"/>
                </a:solidFill>
              </a:rPr>
              <a:t>glutamine  forming </a:t>
            </a:r>
            <a:r>
              <a:rPr lang="en-US" b="1" dirty="0" err="1" smtClean="0">
                <a:solidFill>
                  <a:srgbClr val="0000CC"/>
                </a:solidFill>
              </a:rPr>
              <a:t>phenylacetylglutamine</a:t>
            </a:r>
            <a:endParaRPr lang="en-US" b="1" dirty="0" smtClean="0">
              <a:solidFill>
                <a:srgbClr val="0000CC"/>
              </a:solidFill>
            </a:endParaRPr>
          </a:p>
          <a:p>
            <a:r>
              <a:rPr lang="en-US" b="1" dirty="0" smtClean="0">
                <a:solidFill>
                  <a:srgbClr val="0000CC"/>
                </a:solidFill>
              </a:rPr>
              <a:t>that is excreted in urine</a:t>
            </a:r>
            <a:endParaRPr lang="en-US" dirty="0">
              <a:solidFill>
                <a:srgbClr val="0000CC"/>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914400"/>
            <a:ext cx="8229600" cy="1143000"/>
          </a:xfrm>
        </p:spPr>
        <p:txBody>
          <a:bodyPr/>
          <a:lstStyle/>
          <a:p>
            <a:pPr algn="ctr" eaLnBrk="1" hangingPunct="1"/>
            <a:r>
              <a:rPr lang="en-US" sz="4000" b="1" dirty="0" smtClean="0">
                <a:solidFill>
                  <a:srgbClr val="990033"/>
                </a:solidFill>
                <a:latin typeface="Impact" pitchFamily="34" charset="0"/>
              </a:rPr>
              <a:t>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formation of ammonia  and its transport to liver</a:t>
            </a:r>
          </a:p>
        </p:txBody>
      </p:sp>
      <p:sp>
        <p:nvSpPr>
          <p:cNvPr id="9219" name="Content Placeholder 2"/>
          <p:cNvSpPr>
            <a:spLocks noGrp="1"/>
          </p:cNvSpPr>
          <p:nvPr>
            <p:ph idx="1"/>
          </p:nvPr>
        </p:nvSpPr>
        <p:spPr>
          <a:xfrm>
            <a:off x="228600" y="2209800"/>
            <a:ext cx="8610600" cy="4419600"/>
          </a:xfrm>
        </p:spPr>
        <p:txBody>
          <a:bodyPr/>
          <a:lstStyle/>
          <a:p>
            <a:pPr marL="623888" indent="-623888"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A: Removal of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-amino group of amino acids   and formation of ammonia:</a:t>
            </a:r>
          </a:p>
          <a:p>
            <a:pPr marL="1036638" indent="-412750" algn="just" eaLnBrk="1" hangingPunct="1">
              <a:spcAft>
                <a:spcPts val="1200"/>
              </a:spcAft>
              <a:buClr>
                <a:srgbClr val="BC0000"/>
              </a:buClr>
              <a:buFont typeface="+mj-lt"/>
              <a:buAutoNum type="arabicPeriod"/>
            </a:pPr>
            <a:r>
              <a:rPr lang="en-US" sz="2800" b="1" dirty="0" err="1" smtClean="0">
                <a:solidFill>
                  <a:srgbClr val="C00000"/>
                </a:solidFill>
                <a:latin typeface="Times New Roman" pitchFamily="18" charset="0"/>
                <a:cs typeface="Times New Roman" pitchFamily="18" charset="0"/>
              </a:rPr>
              <a:t>Transamination</a:t>
            </a:r>
            <a:r>
              <a:rPr lang="en-US" sz="2800" b="1" dirty="0" smtClean="0">
                <a:solidFill>
                  <a:srgbClr val="C00000"/>
                </a:solidFill>
                <a:latin typeface="Times New Roman" pitchFamily="18" charset="0"/>
                <a:cs typeface="Times New Roman" pitchFamily="18" charset="0"/>
              </a:rPr>
              <a:t>  to glutamate</a:t>
            </a:r>
            <a:endParaRPr lang="en-US" sz="3200" b="1" dirty="0" smtClean="0">
              <a:solidFill>
                <a:srgbClr val="0000CC"/>
              </a:solidFill>
              <a:latin typeface="Times New Roman" pitchFamily="18" charset="0"/>
              <a:cs typeface="Times New Roman" pitchFamily="18" charset="0"/>
            </a:endParaRPr>
          </a:p>
          <a:p>
            <a:pPr marL="1036638" indent="-412750" algn="just" eaLnBrk="1" hangingPunct="1">
              <a:spcAft>
                <a:spcPts val="120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Oxidative </a:t>
            </a:r>
            <a:r>
              <a:rPr lang="en-US" sz="2800" b="1" dirty="0" err="1" smtClean="0">
                <a:solidFill>
                  <a:srgbClr val="C00000"/>
                </a:solidFill>
                <a:latin typeface="Times New Roman" pitchFamily="18" charset="0"/>
                <a:cs typeface="Times New Roman" pitchFamily="18" charset="0"/>
              </a:rPr>
              <a:t>deamination</a:t>
            </a:r>
            <a:r>
              <a:rPr lang="en-US" sz="2800" b="1" dirty="0" smtClean="0">
                <a:solidFill>
                  <a:srgbClr val="C00000"/>
                </a:solidFill>
                <a:latin typeface="Times New Roman" pitchFamily="18" charset="0"/>
                <a:cs typeface="Times New Roman" pitchFamily="18" charset="0"/>
              </a:rPr>
              <a:t> of glutamate</a:t>
            </a:r>
          </a:p>
          <a:p>
            <a:pPr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B: Blood transport of ammonia into liver:</a:t>
            </a:r>
          </a:p>
          <a:p>
            <a:pPr marL="623888" indent="58738" algn="just" eaLnBrk="1" hangingPunct="1">
              <a:spcAft>
                <a:spcPts val="0"/>
              </a:spcAft>
              <a:buClr>
                <a:srgbClr val="BC0000"/>
              </a:buClr>
              <a:buFont typeface="+mj-lt"/>
              <a:buAutoNum type="arabicPeriod"/>
            </a:pPr>
            <a:r>
              <a:rPr lang="en-US" sz="2800" b="1" dirty="0" smtClean="0">
                <a:solidFill>
                  <a:srgbClr val="0000CC"/>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in the form of glutamine (most tissue)</a:t>
            </a:r>
          </a:p>
          <a:p>
            <a:pPr marL="623888" indent="58738" algn="just" eaLnBrk="1" hangingPunct="1">
              <a:spcAft>
                <a:spcPts val="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	 in the form of </a:t>
            </a:r>
            <a:r>
              <a:rPr lang="en-US" sz="2800" b="1" dirty="0" err="1" smtClean="0">
                <a:solidFill>
                  <a:srgbClr val="C00000"/>
                </a:solidFill>
                <a:latin typeface="Times New Roman" pitchFamily="18" charset="0"/>
                <a:cs typeface="Times New Roman" pitchFamily="18" charset="0"/>
              </a:rPr>
              <a:t>alanine</a:t>
            </a:r>
            <a:r>
              <a:rPr lang="en-US" sz="2800" b="1" dirty="0" smtClean="0">
                <a:solidFill>
                  <a:srgbClr val="C0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219200"/>
          </a:xfrm>
        </p:spPr>
        <p:txBody>
          <a:bodyPr/>
          <a:lstStyle/>
          <a:p>
            <a:pPr algn="ctr" eaLnBrk="1" hangingPunct="1"/>
            <a:r>
              <a:rPr lang="en-US" sz="4000" b="1" dirty="0" smtClean="0">
                <a:solidFill>
                  <a:srgbClr val="990033"/>
                </a:solidFill>
                <a:latin typeface="Impact" pitchFamily="34" charset="0"/>
              </a:rPr>
              <a:t>A: 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&amp; formation of ammonia</a:t>
            </a:r>
          </a:p>
        </p:txBody>
      </p:sp>
      <p:sp>
        <p:nvSpPr>
          <p:cNvPr id="9219" name="Content Placeholder 2"/>
          <p:cNvSpPr>
            <a:spLocks noGrp="1"/>
          </p:cNvSpPr>
          <p:nvPr>
            <p:ph idx="1"/>
          </p:nvPr>
        </p:nvSpPr>
        <p:spPr>
          <a:xfrm>
            <a:off x="228600" y="2286000"/>
            <a:ext cx="8610600" cy="41910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Amino groups of amino acids are funneled to glutamate </a:t>
            </a:r>
            <a:r>
              <a:rPr lang="en-US" sz="3200" b="1" dirty="0" smtClean="0">
                <a:solidFill>
                  <a:srgbClr val="C00000"/>
                </a:solidFill>
                <a:latin typeface="Times New Roman" pitchFamily="18" charset="0"/>
                <a:cs typeface="Times New Roman" pitchFamily="18" charset="0"/>
              </a:rPr>
              <a:t>(Why?) </a:t>
            </a:r>
            <a:r>
              <a:rPr lang="en-US" sz="3200" b="1" dirty="0" smtClean="0">
                <a:solidFill>
                  <a:srgbClr val="0000CC"/>
                </a:solidFill>
                <a:latin typeface="Times New Roman" pitchFamily="18" charset="0"/>
                <a:cs typeface="Times New Roman" pitchFamily="18" charset="0"/>
              </a:rPr>
              <a:t>by </a:t>
            </a:r>
            <a:r>
              <a:rPr lang="en-US" sz="3200" b="1" dirty="0" err="1" smtClean="0">
                <a:solidFill>
                  <a:srgbClr val="990033"/>
                </a:solidFill>
                <a:latin typeface="Times New Roman" pitchFamily="18" charset="0"/>
                <a:cs typeface="Times New Roman" pitchFamily="18" charset="0"/>
              </a:rPr>
              <a:t>transamination</a:t>
            </a:r>
            <a:r>
              <a:rPr lang="en-US" sz="3200" b="1" dirty="0" smtClean="0">
                <a:solidFill>
                  <a:srgbClr val="0000CC"/>
                </a:solidFill>
                <a:latin typeface="Times New Roman" pitchFamily="18" charset="0"/>
                <a:cs typeface="Times New Roman" pitchFamily="18" charset="0"/>
              </a:rPr>
              <a:t> reactions with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r>
              <a:rPr lang="en-US" sz="3200" b="1" dirty="0" smtClean="0">
                <a:solidFill>
                  <a:srgbClr val="0000CC"/>
                </a:solidFill>
                <a:latin typeface="Times New Roman" pitchFamily="18" charset="0"/>
                <a:cs typeface="Times New Roman" pitchFamily="18" charset="0"/>
              </a:rPr>
              <a:t> </a:t>
            </a: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Glutamate is unique. It is the only amino acid that undergoes rapid oxidative </a:t>
            </a:r>
            <a:r>
              <a:rPr lang="en-US" sz="3200" b="1" dirty="0" err="1" smtClean="0">
                <a:solidFill>
                  <a:srgbClr val="0000CC"/>
                </a:solidFill>
                <a:latin typeface="Times New Roman" pitchFamily="18" charset="0"/>
                <a:cs typeface="Times New Roman" pitchFamily="18" charset="0"/>
              </a:rPr>
              <a:t>deamination</a:t>
            </a:r>
            <a:endParaRPr lang="en-US" sz="3200" b="1" dirty="0" smtClean="0">
              <a:solidFill>
                <a:srgbClr val="0000CC"/>
              </a:solidFill>
              <a:latin typeface="Times New Roman" pitchFamily="18" charset="0"/>
              <a:cs typeface="Times New Roman" pitchFamily="18" charset="0"/>
            </a:endParaRP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smtClean="0">
                <a:solidFill>
                  <a:srgbClr val="990033"/>
                </a:solidFill>
                <a:latin typeface="Times New Roman" pitchFamily="18" charset="0"/>
                <a:cs typeface="Times New Roman" pitchFamily="18" charset="0"/>
              </a:rPr>
              <a:t>Oxidative </a:t>
            </a:r>
            <a:r>
              <a:rPr lang="en-US" sz="3200" b="1" dirty="0" err="1" smtClean="0">
                <a:solidFill>
                  <a:srgbClr val="990033"/>
                </a:solidFill>
                <a:latin typeface="Times New Roman" pitchFamily="18" charset="0"/>
                <a:cs typeface="Times New Roman" pitchFamily="18" charset="0"/>
              </a:rPr>
              <a:t>deamination</a:t>
            </a:r>
            <a:r>
              <a:rPr lang="en-US" sz="3200" b="1" dirty="0" smtClean="0">
                <a:solidFill>
                  <a:srgbClr val="990033"/>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of glutamate will release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and re-generate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endParaRPr lang="en-US" sz="32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85800"/>
            <a:ext cx="8229600" cy="838200"/>
          </a:xfrm>
        </p:spPr>
        <p:txBody>
          <a:bodyPr/>
          <a:lstStyle/>
          <a:p>
            <a:pPr algn="ctr" eaLnBrk="1" hangingPunct="1"/>
            <a:r>
              <a:rPr lang="en-US" sz="4000" b="1" dirty="0" err="1" smtClean="0">
                <a:solidFill>
                  <a:srgbClr val="990033"/>
                </a:solidFill>
                <a:latin typeface="Impact" pitchFamily="34" charset="0"/>
              </a:rPr>
              <a:t>Transamination</a:t>
            </a:r>
            <a:endParaRPr lang="en-US" sz="4000" b="1" dirty="0" smtClean="0">
              <a:solidFill>
                <a:srgbClr val="990033"/>
              </a:solidFill>
              <a:latin typeface="Impact" pitchFamily="34" charset="0"/>
            </a:endParaRP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490788" y="1600200"/>
            <a:ext cx="4291012" cy="4451350"/>
          </a:xfrm>
        </p:spPr>
      </p:pic>
      <p:sp>
        <p:nvSpPr>
          <p:cNvPr id="4" name="TextBox 3"/>
          <p:cNvSpPr txBox="1"/>
          <p:nvPr/>
        </p:nvSpPr>
        <p:spPr>
          <a:xfrm>
            <a:off x="3124200" y="4191000"/>
            <a:ext cx="928459" cy="369332"/>
          </a:xfrm>
          <a:prstGeom prst="rect">
            <a:avLst/>
          </a:prstGeom>
          <a:noFill/>
        </p:spPr>
        <p:txBody>
          <a:bodyPr wrap="none" rtlCol="0">
            <a:spAutoFit/>
          </a:bodyPr>
          <a:lstStyle/>
          <a:p>
            <a:r>
              <a:rPr lang="en-US" b="1" dirty="0" smtClean="0">
                <a:solidFill>
                  <a:srgbClr val="C00000"/>
                </a:solidFill>
              </a:rPr>
              <a:t> &amp; PLP</a:t>
            </a:r>
            <a:endParaRPr lang="en-US" b="1" dirty="0">
              <a:solidFill>
                <a:srgbClr val="C00000"/>
              </a:solidFill>
            </a:endParaRPr>
          </a:p>
        </p:txBody>
      </p:sp>
      <p:sp>
        <p:nvSpPr>
          <p:cNvPr id="5" name="TextBox 4"/>
          <p:cNvSpPr txBox="1"/>
          <p:nvPr/>
        </p:nvSpPr>
        <p:spPr>
          <a:xfrm>
            <a:off x="609600" y="6172200"/>
            <a:ext cx="7994496" cy="369332"/>
          </a:xfrm>
          <a:prstGeom prst="rect">
            <a:avLst/>
          </a:prstGeom>
          <a:noFill/>
        </p:spPr>
        <p:txBody>
          <a:bodyPr wrap="none" rtlCol="0">
            <a:spAutoFit/>
          </a:bodyPr>
          <a:lstStyle/>
          <a:p>
            <a:r>
              <a:rPr lang="en-US" b="1" dirty="0" smtClean="0">
                <a:solidFill>
                  <a:srgbClr val="C00000"/>
                </a:solidFill>
              </a:rPr>
              <a:t>PLP: </a:t>
            </a:r>
            <a:r>
              <a:rPr lang="en-US" b="1" dirty="0" err="1" smtClean="0">
                <a:solidFill>
                  <a:srgbClr val="C00000"/>
                </a:solidFill>
              </a:rPr>
              <a:t>Pyridoxal</a:t>
            </a:r>
            <a:r>
              <a:rPr lang="en-US" b="1" dirty="0" smtClean="0">
                <a:solidFill>
                  <a:srgbClr val="C00000"/>
                </a:solidFill>
              </a:rPr>
              <a:t> phosphate, a co-enzyme that is derived from vitamin B6</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33400"/>
            <a:ext cx="8229600" cy="838200"/>
          </a:xfrm>
        </p:spPr>
        <p:txBody>
          <a:bodyPr/>
          <a:lstStyle/>
          <a:p>
            <a:pPr algn="ctr" eaLnBrk="1" hangingPunct="1"/>
            <a:r>
              <a:rPr lang="en-US" sz="3600" b="1" dirty="0" err="1" smtClean="0">
                <a:solidFill>
                  <a:srgbClr val="990033"/>
                </a:solidFill>
                <a:latin typeface="Impact" pitchFamily="34" charset="0"/>
              </a:rPr>
              <a:t>Transamination</a:t>
            </a:r>
            <a:r>
              <a:rPr lang="en-US" sz="3600" b="1" dirty="0" smtClean="0">
                <a:solidFill>
                  <a:srgbClr val="990033"/>
                </a:solidFill>
                <a:latin typeface="Impact" pitchFamily="34" charset="0"/>
              </a:rPr>
              <a:t> by ALT &amp; AST</a:t>
            </a:r>
          </a:p>
        </p:txBody>
      </p:sp>
      <p:sp>
        <p:nvSpPr>
          <p:cNvPr id="4" name="TextBox 3"/>
          <p:cNvSpPr txBox="1"/>
          <p:nvPr/>
        </p:nvSpPr>
        <p:spPr>
          <a:xfrm>
            <a:off x="3797176" y="4191000"/>
            <a:ext cx="864340" cy="646331"/>
          </a:xfrm>
          <a:prstGeom prst="rect">
            <a:avLst/>
          </a:prstGeom>
          <a:noFill/>
        </p:spPr>
        <p:txBody>
          <a:bodyPr wrap="none" rtlCol="0">
            <a:spAutoFit/>
          </a:bodyPr>
          <a:lstStyle/>
          <a:p>
            <a:pPr algn="ctr"/>
            <a:r>
              <a:rPr lang="en-US" b="1" dirty="0" smtClean="0"/>
              <a:t>ALT</a:t>
            </a:r>
          </a:p>
          <a:p>
            <a:pPr algn="ctr"/>
            <a:r>
              <a:rPr lang="en-US" b="1" dirty="0" smtClean="0">
                <a:solidFill>
                  <a:srgbClr val="C00000"/>
                </a:solidFill>
              </a:rPr>
              <a:t>&amp; PLP</a:t>
            </a:r>
            <a:endParaRPr lang="en-US" b="1" dirty="0">
              <a:solidFill>
                <a:srgbClr val="C00000"/>
              </a:solidFill>
            </a:endParaRPr>
          </a:p>
        </p:txBody>
      </p:sp>
      <p:pic>
        <p:nvPicPr>
          <p:cNvPr id="1026" name="Picture 2"/>
          <p:cNvPicPr>
            <a:picLocks noChangeAspect="1" noChangeArrowheads="1"/>
          </p:cNvPicPr>
          <p:nvPr/>
        </p:nvPicPr>
        <p:blipFill>
          <a:blip r:embed="rId2" cstate="print"/>
          <a:srcRect l="4448" t="3148" r="6519" b="1937"/>
          <a:stretch>
            <a:fillRect/>
          </a:stretch>
        </p:blipFill>
        <p:spPr bwMode="auto">
          <a:xfrm>
            <a:off x="2895600" y="1600200"/>
            <a:ext cx="3276600" cy="5133975"/>
          </a:xfrm>
          <a:prstGeom prst="rect">
            <a:avLst/>
          </a:prstGeom>
          <a:noFill/>
          <a:ln w="9525">
            <a:noFill/>
            <a:miter lim="800000"/>
            <a:headEnd/>
            <a:tailEnd/>
          </a:ln>
        </p:spPr>
      </p:pic>
      <p:sp>
        <p:nvSpPr>
          <p:cNvPr id="7" name="TextBox 6"/>
          <p:cNvSpPr txBox="1"/>
          <p:nvPr/>
        </p:nvSpPr>
        <p:spPr>
          <a:xfrm>
            <a:off x="4622061" y="3048000"/>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
        <p:nvSpPr>
          <p:cNvPr id="8" name="TextBox 7"/>
          <p:cNvSpPr txBox="1"/>
          <p:nvPr/>
        </p:nvSpPr>
        <p:spPr>
          <a:xfrm>
            <a:off x="4572000" y="5682342"/>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algn="ctr" eaLnBrk="1" hangingPunct="1"/>
            <a:r>
              <a:rPr lang="en-US" sz="4000" b="1" dirty="0" smtClean="0">
                <a:solidFill>
                  <a:srgbClr val="990033"/>
                </a:solidFill>
                <a:latin typeface="Impact" pitchFamily="34" charset="0"/>
              </a:rPr>
              <a:t>Oxidative </a:t>
            </a:r>
            <a:r>
              <a:rPr lang="en-US" sz="4000" b="1" dirty="0" err="1" smtClean="0">
                <a:solidFill>
                  <a:srgbClr val="990033"/>
                </a:solidFill>
                <a:latin typeface="Impact" pitchFamily="34" charset="0"/>
              </a:rPr>
              <a:t>Deamination</a:t>
            </a:r>
            <a:endParaRPr lang="en-US" sz="4000" b="1" dirty="0" smtClean="0">
              <a:solidFill>
                <a:srgbClr val="990033"/>
              </a:solidFill>
              <a:latin typeface="Impact" pitchFamily="34" charset="0"/>
            </a:endParaRPr>
          </a:p>
        </p:txBody>
      </p:sp>
      <p:sp>
        <p:nvSpPr>
          <p:cNvPr id="12291" name="Content Placeholder 3"/>
          <p:cNvSpPr>
            <a:spLocks noGrp="1"/>
          </p:cNvSpPr>
          <p:nvPr>
            <p:ph idx="1"/>
          </p:nvPr>
        </p:nvSpPr>
        <p:spPr>
          <a:xfrm>
            <a:off x="609600" y="1935163"/>
            <a:ext cx="8229600" cy="3627437"/>
          </a:xfrm>
        </p:spPr>
        <p:txBody>
          <a:bodyPr/>
          <a:lstStyle/>
          <a:p>
            <a:pPr>
              <a:buFont typeface="Wingdings 2" pitchFamily="18" charset="2"/>
              <a:buNone/>
            </a:pPr>
            <a:r>
              <a:rPr lang="en-US" dirty="0" smtClean="0"/>
              <a:t>				</a:t>
            </a:r>
          </a:p>
          <a:p>
            <a:pPr>
              <a:buNone/>
            </a:pP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p>
          <a:p>
            <a:pPr>
              <a:buNone/>
            </a:pPr>
            <a:r>
              <a:rPr lang="en-US" dirty="0" smtClean="0"/>
              <a:t>				</a:t>
            </a:r>
            <a:r>
              <a:rPr lang="en-US" sz="1800" dirty="0" smtClean="0"/>
              <a:t>	</a:t>
            </a:r>
          </a:p>
          <a:p>
            <a:pPr>
              <a:buNone/>
            </a:pPr>
            <a:r>
              <a:rPr lang="en-US" b="1" dirty="0" smtClean="0">
                <a:solidFill>
                  <a:srgbClr val="0000CC"/>
                </a:solidFill>
                <a:latin typeface="Times New Roman" pitchFamily="18" charset="0"/>
                <a:cs typeface="Times New Roman" pitchFamily="18" charset="0"/>
              </a:rPr>
              <a:t>           Glutamate			</a:t>
            </a:r>
            <a:r>
              <a:rPr lang="en-US" b="1" dirty="0" smtClean="0">
                <a:solidFill>
                  <a:srgbClr val="990033"/>
                </a:solidFill>
              </a:rPr>
              <a:t> </a:t>
            </a:r>
            <a:r>
              <a:rPr lang="el-GR" b="1" dirty="0" smtClean="0">
                <a:solidFill>
                  <a:srgbClr val="0000CC"/>
                </a:solidFill>
                <a:latin typeface="Times New Roman" pitchFamily="18" charset="0"/>
                <a:cs typeface="Times New Roman" pitchFamily="18" charset="0"/>
              </a:rPr>
              <a:t>α</a:t>
            </a:r>
            <a:r>
              <a:rPr lang="en-US" b="1" dirty="0" smtClean="0">
                <a:solidFill>
                  <a:srgbClr val="0000CC"/>
                </a:solidFill>
                <a:latin typeface="Times New Roman" pitchFamily="18" charset="0"/>
                <a:cs typeface="Times New Roman" pitchFamily="18" charset="0"/>
              </a:rPr>
              <a:t>-</a:t>
            </a:r>
            <a:r>
              <a:rPr lang="en-US" b="1" dirty="0" err="1" smtClean="0">
                <a:solidFill>
                  <a:srgbClr val="0000CC"/>
                </a:solidFill>
                <a:latin typeface="Times New Roman" pitchFamily="18" charset="0"/>
                <a:cs typeface="Times New Roman" pitchFamily="18" charset="0"/>
              </a:rPr>
              <a:t>ketoglutarate</a:t>
            </a:r>
            <a:endParaRPr lang="en-US" dirty="0" smtClean="0"/>
          </a:p>
          <a:p>
            <a:pPr lvl="4">
              <a:buNone/>
            </a:pPr>
            <a:r>
              <a:rPr lang="en-US" b="1" dirty="0" smtClean="0">
                <a:solidFill>
                  <a:srgbClr val="0000CC"/>
                </a:solidFill>
              </a:rPr>
              <a:t>			</a:t>
            </a:r>
          </a:p>
          <a:p>
            <a:pPr lvl="4">
              <a:buNone/>
            </a:pPr>
            <a:r>
              <a:rPr lang="en-US" b="1" dirty="0" smtClean="0">
                <a:solidFill>
                  <a:srgbClr val="0000CC"/>
                </a:solidFill>
              </a:rPr>
              <a:t>			</a:t>
            </a:r>
          </a:p>
          <a:p>
            <a:pPr lvl="4">
              <a:buNone/>
            </a:pPr>
            <a:r>
              <a:rPr lang="en-US" b="1" dirty="0" smtClean="0">
                <a:solidFill>
                  <a:srgbClr val="0000CC"/>
                </a:solidFill>
              </a:rPr>
              <a:t>			   </a:t>
            </a:r>
            <a:r>
              <a:rPr lang="en-US" sz="2400" b="1" dirty="0" smtClean="0">
                <a:solidFill>
                  <a:srgbClr val="0000CC"/>
                </a:solidFill>
              </a:rPr>
              <a:t>Glutamate</a:t>
            </a:r>
          </a:p>
          <a:p>
            <a:pPr lvl="4">
              <a:buNone/>
            </a:pPr>
            <a:r>
              <a:rPr lang="en-US" b="1" dirty="0" smtClean="0">
                <a:solidFill>
                  <a:srgbClr val="0000CC"/>
                </a:solidFill>
              </a:rPr>
              <a:t>                       </a:t>
            </a:r>
            <a:r>
              <a:rPr lang="en-US" sz="2400" b="1" dirty="0" err="1" smtClean="0">
                <a:solidFill>
                  <a:srgbClr val="0000CC"/>
                </a:solidFill>
              </a:rPr>
              <a:t>Dehydrogenase</a:t>
            </a:r>
            <a:r>
              <a:rPr lang="en-US" b="1" dirty="0" smtClean="0">
                <a:solidFill>
                  <a:srgbClr val="0000CC"/>
                </a:solidFill>
              </a:rPr>
              <a:t> </a:t>
            </a:r>
            <a:r>
              <a:rPr lang="en-US" dirty="0" smtClean="0"/>
              <a:t>	</a:t>
            </a:r>
            <a:endParaRPr lang="en-US" b="1" baseline="-25000" dirty="0" smtClean="0">
              <a:solidFill>
                <a:srgbClr val="990033"/>
              </a:solidFill>
            </a:endParaRPr>
          </a:p>
          <a:p>
            <a:pPr>
              <a:buFont typeface="Wingdings 2" pitchFamily="18" charset="2"/>
              <a:buNone/>
            </a:pPr>
            <a:endParaRPr lang="en-US" dirty="0" smtClean="0"/>
          </a:p>
          <a:p>
            <a:pPr>
              <a:buFont typeface="Wingdings 2" pitchFamily="18" charset="2"/>
              <a:buNone/>
            </a:pPr>
            <a:r>
              <a:rPr lang="en-US" sz="2800" b="1" dirty="0" smtClean="0">
                <a:solidFill>
                  <a:srgbClr val="0000CC"/>
                </a:solidFill>
                <a:latin typeface="Times New Roman" pitchFamily="18" charset="0"/>
                <a:cs typeface="Times New Roman" pitchFamily="18" charset="0"/>
              </a:rPr>
              <a:t>				</a:t>
            </a: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cxnSp>
        <p:nvCxnSpPr>
          <p:cNvPr id="7" name="Straight Arrow Connector 6"/>
          <p:cNvCxnSpPr/>
          <p:nvPr/>
        </p:nvCxnSpPr>
        <p:spPr>
          <a:xfrm>
            <a:off x="3505200"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rot="16200000">
            <a:off x="4037806" y="3018972"/>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9" name="TextBox 8"/>
          <p:cNvSpPr txBox="1"/>
          <p:nvPr/>
        </p:nvSpPr>
        <p:spPr>
          <a:xfrm>
            <a:off x="3429000" y="2936296"/>
            <a:ext cx="1672253" cy="369332"/>
          </a:xfrm>
          <a:prstGeom prst="rect">
            <a:avLst/>
          </a:prstGeom>
          <a:noFill/>
        </p:spPr>
        <p:txBody>
          <a:bodyPr wrap="none" rtlCol="0">
            <a:spAutoFit/>
          </a:bodyPr>
          <a:lstStyle/>
          <a:p>
            <a:r>
              <a:rPr lang="en-US" b="1" dirty="0" smtClean="0">
                <a:solidFill>
                  <a:srgbClr val="C00000"/>
                </a:solidFill>
              </a:rPr>
              <a:t> NAD    NADH</a:t>
            </a:r>
            <a:endParaRPr lang="en-US" b="1" dirty="0">
              <a:solidFill>
                <a:srgbClr val="C00000"/>
              </a:solidFill>
            </a:endParaRPr>
          </a:p>
        </p:txBody>
      </p:sp>
      <p:sp>
        <p:nvSpPr>
          <p:cNvPr id="11" name="Arc 10"/>
          <p:cNvSpPr/>
          <p:nvPr/>
        </p:nvSpPr>
        <p:spPr>
          <a:xfrm>
            <a:off x="3886200" y="3733800"/>
            <a:ext cx="762000" cy="914400"/>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a:off x="4648200" y="4147458"/>
            <a:ext cx="50800" cy="76200"/>
          </a:xfrm>
          <a:prstGeom prst="straightConnector1">
            <a:avLst/>
          </a:prstGeom>
          <a:ln w="28575">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95800" y="4191000"/>
            <a:ext cx="603050" cy="369332"/>
          </a:xfrm>
          <a:prstGeom prst="rect">
            <a:avLst/>
          </a:prstGeom>
          <a:noFill/>
        </p:spPr>
        <p:txBody>
          <a:bodyPr wrap="none" rtlCol="0">
            <a:spAutoFit/>
          </a:bodyPr>
          <a:lstStyle/>
          <a:p>
            <a:pPr marL="0" lvl="4"/>
            <a:r>
              <a:rPr lang="en-US" b="1" dirty="0" smtClean="0">
                <a:solidFill>
                  <a:srgbClr val="990033"/>
                </a:solidFill>
              </a:rPr>
              <a:t>NH</a:t>
            </a:r>
            <a:r>
              <a:rPr lang="en-US" b="1" baseline="-25000" dirty="0" smtClean="0">
                <a:solidFill>
                  <a:srgbClr val="990033"/>
                </a:solidFill>
              </a:rPr>
              <a:t>3</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1143000"/>
          </a:xfrm>
        </p:spPr>
        <p:txBody>
          <a:bodyPr/>
          <a:lstStyle/>
          <a:p>
            <a:pPr algn="ctr" eaLnBrk="1" hangingPunct="1"/>
            <a:r>
              <a:rPr lang="en-US" sz="3600" b="1" dirty="0" smtClean="0">
                <a:solidFill>
                  <a:srgbClr val="990033"/>
                </a:solidFill>
                <a:latin typeface="Impact" pitchFamily="34" charset="0"/>
              </a:rPr>
              <a:t>Summary: Removal of </a:t>
            </a:r>
            <a:r>
              <a:rPr lang="el-GR" sz="3600" b="1" dirty="0" smtClean="0">
                <a:solidFill>
                  <a:srgbClr val="990033"/>
                </a:solidFill>
                <a:latin typeface="Impact" pitchFamily="34" charset="0"/>
              </a:rPr>
              <a:t>α</a:t>
            </a:r>
            <a:r>
              <a:rPr lang="en-US" sz="3600" b="1" dirty="0" smtClean="0">
                <a:solidFill>
                  <a:srgbClr val="990033"/>
                </a:solidFill>
                <a:latin typeface="Impact" pitchFamily="34" charset="0"/>
              </a:rPr>
              <a:t>-amino group </a:t>
            </a:r>
            <a:br>
              <a:rPr lang="en-US" sz="3600" b="1" dirty="0" smtClean="0">
                <a:solidFill>
                  <a:srgbClr val="990033"/>
                </a:solidFill>
                <a:latin typeface="Impact" pitchFamily="34" charset="0"/>
              </a:rPr>
            </a:br>
            <a:r>
              <a:rPr lang="en-US" sz="3600" b="1" dirty="0" smtClean="0">
                <a:solidFill>
                  <a:srgbClr val="990033"/>
                </a:solidFill>
                <a:latin typeface="Impact" pitchFamily="34" charset="0"/>
              </a:rPr>
              <a:t>of amino acid &amp; formation of ammonia</a:t>
            </a:r>
          </a:p>
        </p:txBody>
      </p:sp>
      <p:pic>
        <p:nvPicPr>
          <p:cNvPr id="2050" name="Picture 2"/>
          <p:cNvPicPr>
            <a:picLocks noChangeAspect="1" noChangeArrowheads="1"/>
          </p:cNvPicPr>
          <p:nvPr/>
        </p:nvPicPr>
        <p:blipFill>
          <a:blip r:embed="rId2" cstate="print"/>
          <a:srcRect l="4717" t="3398" r="7233"/>
          <a:stretch>
            <a:fillRect/>
          </a:stretch>
        </p:blipFill>
        <p:spPr bwMode="auto">
          <a:xfrm>
            <a:off x="2286000" y="1905000"/>
            <a:ext cx="4343400" cy="463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3732</TotalTime>
  <Words>776</Words>
  <Application>Microsoft Office PowerPoint</Application>
  <PresentationFormat>On-screen Show (4:3)</PresentationFormat>
  <Paragraphs>187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PowerPoint Presentation</vt:lpstr>
      <vt:lpstr>Objectives:</vt:lpstr>
      <vt:lpstr>Background:</vt:lpstr>
      <vt:lpstr>Removal of α-amino group, formation of ammonia  and its transport to liver</vt:lpstr>
      <vt:lpstr>A: Removal of α-amino group &amp; formation of ammonia</vt:lpstr>
      <vt:lpstr>Transamination</vt:lpstr>
      <vt:lpstr>Transamination by ALT &amp; AST</vt:lpstr>
      <vt:lpstr>Oxidative Deamination</vt:lpstr>
      <vt:lpstr>Summary: Removal of α-amino group  of amino acid &amp; formation of ammonia</vt:lpstr>
      <vt:lpstr>B: Transport of NH3 from  peripheral tissues into the liver </vt:lpstr>
      <vt:lpstr>Transport of NH3 from  peripheral tissues into the liver </vt:lpstr>
      <vt:lpstr>Transport of NH3 from  peripheral tissues into the liver</vt:lpstr>
      <vt:lpstr>Release of ammonia from glutamine and alanine in the liver</vt:lpstr>
      <vt:lpstr>Summary Blood transport of NH3 from  peripheral tissues  (in the form of glutamine and alanine)  into the liver and the release of NH3 back in the liver to start  the urea cycle</vt:lpstr>
      <vt:lpstr>Urea Cycle</vt:lpstr>
      <vt:lpstr>Urea Cycle</vt:lpstr>
      <vt:lpstr>Urea Cycle: Regulation</vt:lpstr>
      <vt:lpstr>Fate of Urea</vt:lpstr>
      <vt:lpstr>Sources and Fates of Ammonia</vt:lpstr>
      <vt:lpstr>Hyperammonemia</vt:lpstr>
      <vt:lpstr>Inherited Hyperammonemia</vt:lpstr>
      <vt:lpstr>Clinical Presentation of Hyperammonemia</vt:lpstr>
      <vt:lpstr>Management of Hyperammonemia</vt:lpstr>
      <vt:lpstr>Drug Treatment of Hyperammonemia</vt:lpstr>
      <vt:lpstr>Sodium phenyl butyrate (Buphenyl)</vt:lpstr>
      <vt:lpstr>PowerPoint Presentation</vt:lpstr>
    </vt:vector>
  </TitlesOfParts>
  <Company>KFSHRC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3422</cp:lastModifiedBy>
  <cp:revision>196</cp:revision>
  <dcterms:created xsi:type="dcterms:W3CDTF">2009-10-13T12:43:02Z</dcterms:created>
  <dcterms:modified xsi:type="dcterms:W3CDTF">2017-12-19T05:52:47Z</dcterms:modified>
</cp:coreProperties>
</file>