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707" r:id="rId2"/>
    <p:sldMasterId id="2147483757" r:id="rId3"/>
  </p:sldMasterIdLst>
  <p:notesMasterIdLst>
    <p:notesMasterId r:id="rId40"/>
  </p:notesMasterIdLst>
  <p:handoutMasterIdLst>
    <p:handoutMasterId r:id="rId41"/>
  </p:handoutMasterIdLst>
  <p:sldIdLst>
    <p:sldId id="613" r:id="rId4"/>
    <p:sldId id="562" r:id="rId5"/>
    <p:sldId id="782" r:id="rId6"/>
    <p:sldId id="759" r:id="rId7"/>
    <p:sldId id="760" r:id="rId8"/>
    <p:sldId id="761" r:id="rId9"/>
    <p:sldId id="762" r:id="rId10"/>
    <p:sldId id="763" r:id="rId11"/>
    <p:sldId id="764" r:id="rId12"/>
    <p:sldId id="765" r:id="rId13"/>
    <p:sldId id="766" r:id="rId14"/>
    <p:sldId id="767" r:id="rId15"/>
    <p:sldId id="768" r:id="rId16"/>
    <p:sldId id="769" r:id="rId17"/>
    <p:sldId id="770" r:id="rId18"/>
    <p:sldId id="772" r:id="rId19"/>
    <p:sldId id="773" r:id="rId20"/>
    <p:sldId id="774" r:id="rId21"/>
    <p:sldId id="775" r:id="rId22"/>
    <p:sldId id="776" r:id="rId23"/>
    <p:sldId id="777" r:id="rId24"/>
    <p:sldId id="780" r:id="rId25"/>
    <p:sldId id="779" r:id="rId26"/>
    <p:sldId id="299" r:id="rId27"/>
    <p:sldId id="561" r:id="rId28"/>
    <p:sldId id="627" r:id="rId29"/>
    <p:sldId id="753" r:id="rId30"/>
    <p:sldId id="757" r:id="rId31"/>
    <p:sldId id="713" r:id="rId32"/>
    <p:sldId id="715" r:id="rId33"/>
    <p:sldId id="716" r:id="rId34"/>
    <p:sldId id="718" r:id="rId35"/>
    <p:sldId id="740" r:id="rId36"/>
    <p:sldId id="744" r:id="rId37"/>
    <p:sldId id="783" r:id="rId38"/>
    <p:sldId id="781" r:id="rId39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99"/>
    <a:srgbClr val="00CC66"/>
    <a:srgbClr val="00CC00"/>
    <a:srgbClr val="FFFFF3"/>
    <a:srgbClr val="FFFFEB"/>
    <a:srgbClr val="FFFFE9"/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815" autoAdjust="0"/>
    <p:restoredTop sz="86542" autoAdjust="0"/>
  </p:normalViewPr>
  <p:slideViewPr>
    <p:cSldViewPr>
      <p:cViewPr>
        <p:scale>
          <a:sx n="100" d="100"/>
          <a:sy n="100" d="100"/>
        </p:scale>
        <p:origin x="-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74" y="-84"/>
      </p:cViewPr>
      <p:guideLst>
        <p:guide orient="horz" pos="292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AA66BCD0-B340-234B-88B4-2F66310B5A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231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4838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charset="0"/>
              </a:defRPr>
            </a:lvl1pPr>
          </a:lstStyle>
          <a:p>
            <a:fld id="{A7753417-3561-0B4C-8780-B4454E957C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79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118BF9-75A3-2840-B7E5-76B367195657}" type="slidenum">
              <a:rPr lang="en-US" sz="1200">
                <a:latin typeface="Times New Roman" charset="0"/>
              </a:rPr>
              <a:pPr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4E70C1-293F-814E-B678-3BDC12A89EDE}" type="slidenum">
              <a:rPr lang="en-US" sz="1200">
                <a:latin typeface="Times New Roman" charset="0"/>
              </a:rPr>
              <a:pPr/>
              <a:t>25</a:t>
            </a:fld>
            <a:endParaRPr lang="en-US" sz="1200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B6E8FB-7555-E346-BEEE-D361CDBDD226}" type="slidenum">
              <a:rPr lang="en-US" sz="1200">
                <a:latin typeface="Times New Roman" charset="0"/>
              </a:rPr>
              <a:pPr/>
              <a:t>26</a:t>
            </a:fld>
            <a:endParaRPr lang="en-US" sz="1200">
              <a:latin typeface="Times New Roman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7710DC-72B7-9D47-BF1B-0BE74084CAC0}" type="slidenum">
              <a:rPr lang="en-US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A31CF8-6819-A749-9E48-A6EBF876A80D}" type="slidenum">
              <a:rPr lang="en-US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0B6BE3-C845-6846-8A68-03F1D79F761A}" type="slidenum">
              <a:rPr lang="en-US" sz="1200">
                <a:latin typeface="Times New Roman" charset="0"/>
              </a:rPr>
              <a:pPr/>
              <a:t>29</a:t>
            </a:fld>
            <a:endParaRPr lang="en-US" sz="1200">
              <a:latin typeface="Times New Roman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D6283B-E822-5643-BC14-8E2638CFADDC}" type="slidenum">
              <a:rPr lang="en-US" sz="1200">
                <a:latin typeface="Times New Roman" charset="0"/>
              </a:rPr>
              <a:pPr/>
              <a:t>30</a:t>
            </a:fld>
            <a:endParaRPr lang="en-US" sz="1200">
              <a:latin typeface="Times New Roman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0B8057-2955-CB4C-AD9D-B583F57A66C1}" type="slidenum">
              <a:rPr lang="en-US" sz="1200">
                <a:latin typeface="Times New Roman" charset="0"/>
              </a:rPr>
              <a:pPr/>
              <a:t>32</a:t>
            </a:fld>
            <a:endParaRPr lang="en-US" sz="1200">
              <a:latin typeface="Times New Roman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228600" indent="-228600"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820D21-FEF2-284D-80A3-9B898E1056E4}" type="slidenum">
              <a:rPr lang="en-US" sz="1200">
                <a:latin typeface="Times New Roman" charset="0"/>
              </a:rPr>
              <a:pPr/>
              <a:t>33</a:t>
            </a:fld>
            <a:endParaRPr lang="en-US" sz="1200">
              <a:latin typeface="Times New Roman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52EFB2-98F8-314F-B520-4FD31F836549}" type="slidenum">
              <a:rPr lang="en-US" sz="1200">
                <a:latin typeface="Times New Roman" charset="0"/>
              </a:rPr>
              <a:pPr/>
              <a:t>34</a:t>
            </a:fld>
            <a:endParaRPr lang="en-US" sz="1200">
              <a:latin typeface="Times New Roman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52EFB2-98F8-314F-B520-4FD31F836549}" type="slidenum">
              <a:rPr lang="en-US" sz="1200">
                <a:latin typeface="Times New Roman" charset="0"/>
              </a:rPr>
              <a:pPr/>
              <a:t>35</a:t>
            </a:fld>
            <a:endParaRPr lang="en-US" sz="1200">
              <a:latin typeface="Times New Roman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284A17-95E2-BD47-95F1-9AD3855E7CE6}" type="slidenum">
              <a:rPr lang="en-US" sz="1200">
                <a:latin typeface="Times New Roman" charset="0"/>
              </a:rPr>
              <a:pPr/>
              <a:t>2</a:t>
            </a:fld>
            <a:endParaRPr lang="en-US" sz="1200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52EFB2-98F8-314F-B520-4FD31F836549}" type="slidenum">
              <a:rPr lang="en-US" sz="1200">
                <a:latin typeface="Times New Roman" charset="0"/>
              </a:rPr>
              <a:pPr/>
              <a:t>36</a:t>
            </a:fld>
            <a:endParaRPr lang="en-US" sz="1200">
              <a:latin typeface="Times New Roman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284A17-95E2-BD47-95F1-9AD3855E7CE6}" type="slidenum">
              <a:rPr lang="en-US" sz="1200">
                <a:latin typeface="Times New Roman" charset="0"/>
              </a:rPr>
              <a:pPr/>
              <a:t>3</a:t>
            </a:fld>
            <a:endParaRPr lang="en-US" sz="1200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64F0C-1BC9-DD4F-8806-FB82A145E099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B6B5B3-1C12-6443-BAC6-E1381594B84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Dietary Reference Intakes – September 2002</a:t>
            </a:r>
            <a:endParaRPr lang="en-US" smtClean="0">
              <a:cs typeface="+mn-cs"/>
              <a:hlinkClick r:id=""/>
            </a:endParaRPr>
          </a:p>
          <a:p>
            <a:pPr>
              <a:defRPr/>
            </a:pPr>
            <a:r>
              <a:rPr lang="en-US" smtClean="0">
                <a:cs typeface="+mn-cs"/>
                <a:hlinkClick r:id=""/>
              </a:rPr>
              <a:t>http://books.nap.edu/html/dri_macronutrients/reportbrief.pdf</a:t>
            </a:r>
            <a:r>
              <a:rPr lang="en-US" smtClean="0">
                <a:cs typeface="+mn-cs"/>
              </a:rPr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384D57-EEEA-1749-8491-4515EF0F7861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1EBB74-7FA3-0442-9A90-B74A04CA1C6F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ED6339-FF6F-E946-BD4A-8F54E65A0567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60E7FF-04D1-C64E-B915-55058D6E7812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4177"/>
            <a:ext cx="5486400" cy="4184993"/>
          </a:xfrm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45652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50532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34205"/>
      </p:ext>
    </p:extLst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00E8E-F46F-ED4B-83C5-F32758A654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30865"/>
      </p:ext>
    </p:extLst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E79BC3-160D-2E4E-A85B-3CAFB53612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22740"/>
      </p:ext>
    </p:extLst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193B36-7CDF-1C48-BF97-251B8BCED5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38473"/>
      </p:ext>
    </p:extLst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D592BC-2917-CD4C-A915-F745AF33F8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48351"/>
      </p:ext>
    </p:extLst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504C8-F88F-804F-8C55-ACE0935631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43025"/>
      </p:ext>
    </p:extLst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FEF24-F2BC-4A4E-9C1B-C62E6A535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91033"/>
      </p:ext>
    </p:extLst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E42632-3F28-974E-82D7-207DF9E8F7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96788"/>
      </p:ext>
    </p:extLst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0FA4E3-F4F2-3546-A1A7-33EF69A0BF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15916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90727"/>
      </p:ext>
    </p:extLst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33599-DD82-DC4E-A479-8A8943569C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95744"/>
      </p:ext>
    </p:extLst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DAA7-E44C-2A45-860F-30B444C6C8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97129"/>
      </p:ext>
    </p:extLst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90B0A-93EA-DB4F-9028-44C32CAAB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47640"/>
      </p:ext>
    </p:extLst>
  </p:cSld>
  <p:clrMapOvr>
    <a:masterClrMapping/>
  </p:clrMapOvr>
  <p:transition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82488-6B35-7E41-8A7A-52F45B4EFB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13131"/>
      </p:ext>
    </p:extLst>
  </p:cSld>
  <p:clrMapOvr>
    <a:masterClrMapping/>
  </p:clrMapOvr>
  <p:transition spd="slow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00B1B-19B9-0B47-AE38-809C035CB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92391"/>
      </p:ext>
    </p:extLst>
  </p:cSld>
  <p:clrMapOvr>
    <a:masterClrMapping/>
  </p:clrMapOvr>
  <p:transition spd="slow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256" y="266700"/>
            <a:ext cx="8324144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790700"/>
            <a:ext cx="7772400" cy="2114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4057650"/>
            <a:ext cx="7772400" cy="2114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B3D31-60EA-5F42-B6CC-C816B6A46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18382"/>
      </p:ext>
    </p:extLst>
  </p:cSld>
  <p:clrMapOvr>
    <a:masterClrMapping/>
  </p:clrMapOvr>
  <p:transition spd="slow">
    <p:pull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91256" y="266700"/>
            <a:ext cx="8324144" cy="590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D69A9-567E-CD44-AA26-5395DCF34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3916"/>
      </p:ext>
    </p:extLst>
  </p:cSld>
  <p:clrMapOvr>
    <a:masterClrMapping/>
  </p:clrMapOvr>
  <p:transition spd="slow">
    <p:pull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0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D6ADDA-49DC-A04D-9AC8-F7CCF6FB528B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443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444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69106-2A0F-0D4F-920D-B3393BBA953C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537238890"/>
      </p:ext>
    </p:extLst>
  </p:cSld>
  <p:clrMapOvr>
    <a:masterClrMapping/>
  </p:clrMapOvr>
  <p:transition spd="slow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C0DD6-C5C8-5B4A-9756-C665C6CA148C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958173338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52774"/>
      </p:ext>
    </p:extLst>
  </p:cSld>
  <p:clrMapOvr>
    <a:masterClrMapping/>
  </p:clrMapOvr>
  <p:transition spd="slow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50FCB-C682-1740-A1B8-D587F4B83006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77190106"/>
      </p:ext>
    </p:extLst>
  </p:cSld>
  <p:clrMapOvr>
    <a:masterClrMapping/>
  </p:clrMapOvr>
  <p:transition spd="slow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2DEA4-A357-EB4D-8B86-080E7C08E3E2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512723503"/>
      </p:ext>
    </p:extLst>
  </p:cSld>
  <p:clrMapOvr>
    <a:masterClrMapping/>
  </p:clrMapOvr>
  <p:transition spd="slow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23DAE-590A-2E40-930C-D5894D54E228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621742081"/>
      </p:ext>
    </p:extLst>
  </p:cSld>
  <p:clrMapOvr>
    <a:masterClrMapping/>
  </p:clrMapOvr>
  <p:transition spd="slow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F503F-C1A2-4649-9546-D171D6C5A8CB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774072394"/>
      </p:ext>
    </p:extLst>
  </p:cSld>
  <p:clrMapOvr>
    <a:masterClrMapping/>
  </p:clrMapOvr>
  <p:transition spd="slow"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496BB-2B0B-C849-9C75-4025506DA29F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058782591"/>
      </p:ext>
    </p:extLst>
  </p:cSld>
  <p:clrMapOvr>
    <a:masterClrMapping/>
  </p:clrMapOvr>
  <p:transition spd="slow">
    <p:fade thruBlk="1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72BED-4D09-0944-B772-4B0AB6BA8E53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13666499"/>
      </p:ext>
    </p:extLst>
  </p:cSld>
  <p:clrMapOvr>
    <a:masterClrMapping/>
  </p:clrMapOvr>
  <p:transition spd="slow">
    <p:fade thruBlk="1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3A84B-7463-6749-B731-DA157B2B34F7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133137939"/>
      </p:ext>
    </p:extLst>
  </p:cSld>
  <p:clrMapOvr>
    <a:masterClrMapping/>
  </p:clrMapOvr>
  <p:transition spd="slow">
    <p:fade thruBlk="1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FA29E-5FB8-C342-A5EB-BD0B6930EB99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041289699"/>
      </p:ext>
    </p:extLst>
  </p:cSld>
  <p:clrMapOvr>
    <a:masterClrMapping/>
  </p:clrMapOvr>
  <p:transition spd="slow">
    <p:fade thruBlk="1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94FC0C-7A7C-7947-B360-57855E160777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504184639"/>
      </p:ext>
    </p:extLst>
  </p:cSld>
  <p:clrMapOvr>
    <a:masterClrMapping/>
  </p:clrMapOvr>
  <p:transition spd="slow">
    <p:fade thruBlk="1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18A4EF2-86EE-B741-B6F0-3034DA21EF51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503764748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40274"/>
      </p:ext>
    </p:extLst>
  </p:cSld>
  <p:clrMapOvr>
    <a:masterClrMapping/>
  </p:clrMapOvr>
  <p:transition spd="slow"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EDA3163-B8C0-4042-956A-7CE573DC762F}" type="slidenum">
              <a:rPr lang="en-US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>
              <a:solidFill>
                <a:srgbClr val="000000"/>
              </a:solidFill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404088524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74770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97642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44867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56426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15701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0229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822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©Dept. of Biochemistry Dr. Usman Ghani, University of Alberta, Edmonton, Canada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fade thruBlk="1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+mj-lt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j-lt"/>
                <a:ea typeface="+mn-ea"/>
              </a:defRPr>
            </a:lvl1pPr>
          </a:lstStyle>
          <a:p>
            <a:pPr>
              <a:defRPr/>
            </a:pPr>
            <a:r>
              <a:rPr lang="en-US" altLang="en-US" smtClean="0"/>
              <a:t>©Dept. of Biochemistry Dr. Usman Ghani, University of Alberta, Edmonton, Canada</a:t>
            </a:r>
            <a:endParaRPr lang="en-US" altLang="en-US"/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charset="0"/>
              </a:defRPr>
            </a:lvl1pPr>
          </a:lstStyle>
          <a:p>
            <a:fld id="{F909FD75-7AC7-4743-8C68-2B949475DB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341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734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86" r:id="rId14"/>
    <p:sldLayoutId id="2147483787" r:id="rId15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+mj-lt"/>
              </a:defRPr>
            </a:lvl1pPr>
          </a:lstStyle>
          <a:p>
            <a:endParaRPr lang="en-US" smtClean="0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3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r>
              <a:rPr lang="en-US" smtClean="0">
                <a:solidFill>
                  <a:srgbClr val="000000"/>
                </a:solidFill>
                <a:latin typeface="Garamond"/>
              </a:rPr>
              <a:t>©Dept. of Biochemistry Dr. Usman Ghani, University of Alberta, Edmonton, Canada</a:t>
            </a:r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fld id="{5C5C5D11-34EB-194B-B0A9-CFB7C33E987D}" type="slidenum">
              <a:rPr lang="en-US" smtClean="0">
                <a:solidFill>
                  <a:srgbClr val="000000"/>
                </a:solidFill>
                <a:latin typeface="Garamond"/>
              </a:rPr>
              <a:pPr/>
              <a:t>‹#›</a:t>
            </a:fld>
            <a:endParaRPr lang="en-US" smtClean="0">
              <a:solidFill>
                <a:srgbClr val="000000"/>
              </a:solidFill>
              <a:latin typeface="Garamond"/>
            </a:endParaRPr>
          </a:p>
        </p:txBody>
      </p:sp>
      <p:sp>
        <p:nvSpPr>
          <p:cNvPr id="27341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734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85800"/>
            <a:ext cx="7620000" cy="152400"/>
          </a:xfrm>
        </p:spPr>
        <p:txBody>
          <a:bodyPr/>
          <a:lstStyle/>
          <a:p>
            <a:pPr eaLnBrk="1" hangingPunct="1"/>
            <a:r>
              <a:rPr lang="en-US" sz="3600" b="1" i="1" dirty="0">
                <a:solidFill>
                  <a:schemeClr val="bg2"/>
                </a:solidFill>
                <a:latin typeface="Garamond" charset="0"/>
              </a:rPr>
              <a:t/>
            </a:r>
            <a:br>
              <a:rPr lang="en-US" sz="3600" b="1" i="1" dirty="0">
                <a:solidFill>
                  <a:schemeClr val="bg2"/>
                </a:solidFill>
                <a:latin typeface="Garamond" charset="0"/>
              </a:rPr>
            </a:br>
            <a:r>
              <a:rPr lang="en-US" sz="4800" b="1" i="1" dirty="0" smtClean="0">
                <a:latin typeface="Garamond" charset="0"/>
              </a:rPr>
              <a:t>Macro and Micronutrients </a:t>
            </a:r>
            <a:r>
              <a:rPr lang="en-US" sz="4800" b="1" i="1" dirty="0">
                <a:latin typeface="Garamond" charset="0"/>
              </a:rPr>
              <a:t/>
            </a:r>
            <a:br>
              <a:rPr lang="en-US" sz="4800" b="1" i="1" dirty="0">
                <a:latin typeface="Garamond" charset="0"/>
              </a:rPr>
            </a:br>
            <a:r>
              <a:rPr lang="en-US" sz="4000" b="1" i="1" dirty="0">
                <a:latin typeface="Garamond" charset="0"/>
              </a:rPr>
              <a:t/>
            </a:r>
            <a:br>
              <a:rPr lang="en-US" sz="4000" b="1" i="1" dirty="0">
                <a:latin typeface="Garamond" charset="0"/>
              </a:rPr>
            </a:br>
            <a:r>
              <a:rPr lang="en-US" sz="6000" b="1" i="1" dirty="0">
                <a:latin typeface="Garamond" charset="0"/>
              </a:rPr>
              <a:t> </a:t>
            </a:r>
            <a:br>
              <a:rPr lang="en-US" sz="6000" b="1" i="1" dirty="0">
                <a:latin typeface="Garamond" charset="0"/>
              </a:rPr>
            </a:br>
            <a:endParaRPr lang="en-US" sz="4000" b="1" i="1" dirty="0">
              <a:solidFill>
                <a:schemeClr val="bg2"/>
              </a:solidFill>
              <a:latin typeface="Garamond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905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 b="1" dirty="0" smtClean="0">
                <a:solidFill>
                  <a:schemeClr val="hlink"/>
                </a:solidFill>
                <a:latin typeface="Arial" charset="0"/>
              </a:rPr>
              <a:t>GNT Block</a:t>
            </a:r>
            <a:endParaRPr lang="en-US" sz="2400" b="1" dirty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 sz="2400" b="1" dirty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Dr. </a:t>
            </a:r>
            <a:r>
              <a:rPr lang="en-US" sz="2400" b="1" dirty="0" err="1">
                <a:solidFill>
                  <a:schemeClr val="hlink"/>
                </a:solidFill>
                <a:latin typeface="Arial" charset="0"/>
              </a:rPr>
              <a:t>Usman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Arial" charset="0"/>
              </a:rPr>
              <a:t>Ghani</a:t>
            </a:r>
            <a:endParaRPr lang="en-US" sz="2400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54340" name="Text Box 4"/>
          <p:cNvSpPr txBox="1">
            <a:spLocks noChangeArrowheads="1"/>
          </p:cNvSpPr>
          <p:nvPr/>
        </p:nvSpPr>
        <p:spPr bwMode="auto">
          <a:xfrm rot="10800000" flipV="1">
            <a:off x="833438" y="1990199"/>
            <a:ext cx="73215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endParaRPr lang="en-US" sz="3200" b="1" dirty="0" smtClean="0">
              <a:solidFill>
                <a:schemeClr val="bg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Carbohydrates / Proteins / Lipids</a:t>
            </a:r>
          </a:p>
          <a:p>
            <a:r>
              <a:rPr lang="en-US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Vitamins </a:t>
            </a:r>
            <a:r>
              <a:rPr lang="en-US" b="1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/ Minerals / Trace Elements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0333" y="990600"/>
            <a:ext cx="7450667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chemeClr val="tx2"/>
                </a:solidFill>
                <a:latin typeface="Garamond"/>
                <a:cs typeface="Garamond"/>
              </a:rPr>
              <a:t>Normal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In a healthy person, the nitrogen intake is equal to nitrogen loss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006633"/>
                </a:solidFill>
                <a:latin typeface="Garamond"/>
                <a:cs typeface="Garamond"/>
              </a:rPr>
              <a:t>Negative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When nitrogen loss is more than intake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cs typeface="Arial"/>
              </a:rPr>
              <a:t>Occurs in burns</a:t>
            </a:r>
            <a:r>
              <a:rPr lang="en-US" dirty="0">
                <a:solidFill>
                  <a:schemeClr val="bg2"/>
                </a:solidFill>
                <a:cs typeface="Arial"/>
              </a:rPr>
              <a:t>, trauma, illness, metabolic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stress</a:t>
            </a:r>
            <a:endParaRPr lang="en-US" sz="2600" dirty="0" smtClean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i="1" dirty="0" smtClean="0">
                <a:solidFill>
                  <a:srgbClr val="006633"/>
                </a:solidFill>
                <a:latin typeface="Garamond"/>
                <a:cs typeface="Garamond"/>
              </a:rPr>
              <a:t>Positive nitrogen balance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When nitrogen intake is more than loss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Occurs in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growth</a:t>
            </a:r>
            <a:r>
              <a:rPr lang="en-US" dirty="0">
                <a:solidFill>
                  <a:schemeClr val="bg2"/>
                </a:solidFill>
                <a:cs typeface="Arial"/>
              </a:rPr>
              <a:t>, pregnancy, lactation, recovery from </a:t>
            </a:r>
            <a:r>
              <a:rPr lang="en-US" dirty="0" smtClean="0">
                <a:solidFill>
                  <a:schemeClr val="bg2"/>
                </a:solidFill>
                <a:cs typeface="Arial"/>
              </a:rPr>
              <a:t>illness</a:t>
            </a:r>
            <a:endParaRPr lang="en-US" dirty="0">
              <a:solidFill>
                <a:schemeClr val="bg2"/>
              </a:solidFill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3000" dirty="0" smtClean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title"/>
          </p:nvPr>
        </p:nvSpPr>
        <p:spPr>
          <a:xfrm>
            <a:off x="4727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cs typeface="+mj-cs"/>
              </a:rPr>
              <a:t>Nitrogen Balance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2" descr="2a"/>
          <p:cNvPicPr>
            <a:picLocks noChangeAspect="1" noChangeArrowheads="1"/>
          </p:cNvPicPr>
          <p:nvPr/>
        </p:nvPicPr>
        <p:blipFill>
          <a:blip r:embed="rId2" cstate="email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534" y="188914"/>
            <a:ext cx="4842933" cy="6480175"/>
          </a:xfrm>
          <a:prstGeom prst="rect">
            <a:avLst/>
          </a:prstGeom>
          <a:noFill/>
          <a:ln w="5715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Protein-Energy Malnutrition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14400"/>
            <a:ext cx="7450667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Malnutrition: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A condition</a:t>
            </a:r>
            <a:r>
              <a:rPr lang="en-US" sz="3600" dirty="0">
                <a:solidFill>
                  <a:schemeClr val="bg2"/>
                </a:solidFill>
                <a:latin typeface="Garamond" charset="0"/>
                <a:cs typeface="Arial" charset="0"/>
              </a:rPr>
              <a:t> </a:t>
            </a: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or disease caused by not eating enough food or not eating a balanced diet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Malnutrition due to inadequate intake of proteins or energy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Two conditions: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Marasmus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Kwashiorkor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3454" name="Group 7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72114191"/>
              </p:ext>
            </p:extLst>
          </p:nvPr>
        </p:nvGraphicFramePr>
        <p:xfrm>
          <a:off x="591256" y="266700"/>
          <a:ext cx="8324144" cy="6172201"/>
        </p:xfrm>
        <a:graphic>
          <a:graphicData uri="http://schemas.openxmlformats.org/drawingml/2006/table">
            <a:tbl>
              <a:tblPr/>
              <a:tblGrid>
                <a:gridCol w="1502833"/>
                <a:gridCol w="3198989"/>
                <a:gridCol w="3622322"/>
              </a:tblGrid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Marasmus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Kwashiorkor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Cause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Inadequate intake of energy with adequate protein intake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Inadequate intake of proteins with adequate energy intake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Age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food intake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1-3 year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Mother’s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milk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is supplemented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with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food (cereals) deficient in calories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After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weaning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(at about 1 year)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Diet mainly contains CHOs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0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Symptoms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Arrested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growth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Extreme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muscle wasting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Weakness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Weight loss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No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edema or changes in plasma proteins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Edema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Distended abdomen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Diarrhea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Dermatitis / thin hair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Enlarged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fatty liver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Garamond" charset="0"/>
                          <a:ea typeface="ＭＳ Ｐゴシック" charset="0"/>
                          <a:cs typeface="Arial" charset="0"/>
                        </a:rPr>
                        <a:t>Low plasma albumin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Carbohydrates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2533" y="914400"/>
            <a:ext cx="7780867" cy="4953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Their major role in diet is energy production</a:t>
            </a:r>
          </a:p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RDA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: 130 grams/day for adults and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children</a:t>
            </a:r>
            <a:endParaRPr lang="en-US" sz="3000" dirty="0">
              <a:solidFill>
                <a:schemeClr val="bg2"/>
              </a:solidFill>
              <a:latin typeface="Garamond" charset="0"/>
            </a:endParaRPr>
          </a:p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Types in the diet:</a:t>
            </a:r>
          </a:p>
          <a:p>
            <a:pPr lvl="1" algn="just" eaLnBrk="1" hangingPunct="1">
              <a:defRPr/>
            </a:pPr>
            <a:r>
              <a:rPr lang="en-US" sz="3000" dirty="0" smtClean="0">
                <a:solidFill>
                  <a:srgbClr val="FF6600"/>
                </a:solidFill>
                <a:latin typeface="Garamond" charset="0"/>
                <a:cs typeface="Arial" charset="0"/>
              </a:rPr>
              <a:t>Simple CHOs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: sucrose, fructose, lactose, corn syrup</a:t>
            </a:r>
          </a:p>
          <a:p>
            <a:pPr lvl="1" algn="just" eaLnBrk="1" hangingPunct="1">
              <a:defRPr/>
            </a:pPr>
            <a:r>
              <a:rPr lang="en-US" sz="3000" dirty="0" smtClean="0">
                <a:solidFill>
                  <a:srgbClr val="FF6600"/>
                </a:solidFill>
                <a:latin typeface="Garamond" charset="0"/>
                <a:cs typeface="Arial" charset="0"/>
              </a:rPr>
              <a:t>Complex CHOs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: whole grains, pasta, wheat, starch</a:t>
            </a:r>
            <a:endParaRPr lang="en-US" sz="3000" dirty="0">
              <a:solidFill>
                <a:schemeClr val="bg2"/>
              </a:solidFill>
              <a:latin typeface="Garamond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</a:rPr>
              <a:t>CHO intake above RDA causes weight gain or obesity due to increased fat storage in adipose tissue</a:t>
            </a:r>
            <a:endParaRPr lang="en-US" sz="3000" dirty="0" smtClean="0">
              <a:solidFill>
                <a:schemeClr val="bg2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24144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/>
              <a:t>Protein-Sparing Effect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467" y="1219200"/>
            <a:ext cx="7865533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Dietary protein requirement and CHO diet are related to each other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>
                <a:solidFill>
                  <a:srgbClr val="FF6600"/>
                </a:solidFill>
                <a:latin typeface="Garamond" charset="0"/>
              </a:rPr>
              <a:t>CHO have protein-sparing effect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They inhibit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gluconeogenesis from amino acids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That way amino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acids are used for repair and maintenance of tissue protein and not for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gluconeogenesis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If CHO intake is less than the RDA (130 g/day)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more proteins will be metabolized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more gluconeogenesis will take place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Dietary  Fiber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6533" y="990600"/>
            <a:ext cx="7831667" cy="51816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 component of food that cannot be broken down by human digestive enzymes</a:t>
            </a:r>
          </a:p>
          <a:p>
            <a:pPr algn="just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RDA (</a:t>
            </a:r>
            <a:r>
              <a:rPr lang="en-US" sz="3000" dirty="0" err="1" smtClean="0">
                <a:solidFill>
                  <a:schemeClr val="bg2"/>
                </a:solidFill>
                <a:latin typeface="Garamond" charset="0"/>
                <a:cs typeface="Arial" charset="0"/>
              </a:rPr>
              <a:t>gm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/day): Men: 38, Women: 25</a:t>
            </a:r>
          </a:p>
          <a:p>
            <a:pPr marL="0" indent="0" algn="just" eaLnBrk="1" hangingPunct="1">
              <a:buFont typeface="Wingdings" charset="0"/>
              <a:buNone/>
              <a:defRPr/>
            </a:pPr>
            <a:r>
              <a:rPr lang="en-US" sz="3000" i="1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Benefits: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Lowers serum LDL levels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Reduces constipation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Promotes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feeling </a:t>
            </a: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of fullness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Slows gastric emptying (long-term glucose control in patients with diabetes mellitus)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solidFill>
                  <a:schemeClr val="bg2"/>
                </a:solidFill>
                <a:latin typeface="Garamond" charset="0"/>
              </a:rPr>
              <a:t>Reduces exposure of gut to 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carcinogens</a:t>
            </a:r>
            <a:endParaRPr lang="en-US" sz="3000" dirty="0">
              <a:solidFill>
                <a:schemeClr val="bg2"/>
              </a:solidFill>
              <a:latin typeface="Garamond" charset="0"/>
            </a:endParaRPr>
          </a:p>
          <a:p>
            <a:pPr algn="just" eaLnBrk="1" hangingPunct="1">
              <a:defRPr/>
            </a:pPr>
            <a:endParaRPr lang="en-US" sz="3000" dirty="0" smtClean="0">
              <a:solidFill>
                <a:schemeClr val="bg2"/>
              </a:solidFill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3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3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3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3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3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cs typeface="Times New Roman" charset="0"/>
              </a:rPr>
              <a:t>Fats in the Diet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7780867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Arial" charset="0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 concentrated source of energy (9 kcals/gram)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Supply essential fatty acids such as </a:t>
            </a:r>
            <a:r>
              <a:rPr lang="en-US" dirty="0" smtClean="0">
                <a:solidFill>
                  <a:srgbClr val="FF6600"/>
                </a:solidFill>
                <a:latin typeface="Garamond" charset="0"/>
                <a:cs typeface="Arial" charset="0"/>
              </a:rPr>
              <a:t>linoleic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 and </a:t>
            </a:r>
            <a:r>
              <a:rPr lang="en-US" dirty="0" err="1" smtClean="0">
                <a:solidFill>
                  <a:srgbClr val="FF6600"/>
                </a:solidFill>
                <a:latin typeface="Garamond" charset="0"/>
                <a:cs typeface="Arial" charset="0"/>
              </a:rPr>
              <a:t>linolenic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 acids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Provide phospholipids for membrane function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Source of fat-soluble vitamins (A, D, E, K) and help in their absorption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RDA (</a:t>
            </a:r>
            <a:r>
              <a:rPr lang="en-US" dirty="0" err="1" smtClean="0">
                <a:solidFill>
                  <a:schemeClr val="bg2"/>
                </a:solidFill>
                <a:latin typeface="Garamond" charset="0"/>
                <a:cs typeface="Arial" charset="0"/>
              </a:rPr>
              <a:t>gm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/day): Total fats: 65, Saturated: 20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Excessive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+mn-cs"/>
              </a:rPr>
              <a:t> fat intake 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can cause</a:t>
            </a:r>
            <a:endParaRPr lang="en-US" dirty="0" smtClean="0">
              <a:solidFill>
                <a:schemeClr val="bg2"/>
              </a:solidFill>
              <a:latin typeface="Garamond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Arial" charset="0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therosclerosis</a:t>
            </a:r>
            <a:r>
              <a:rPr lang="en-US" dirty="0" smtClean="0">
                <a:solidFill>
                  <a:schemeClr val="bg2"/>
                </a:solidFill>
                <a:latin typeface="Garamond" charset="0"/>
              </a:rPr>
              <a:t>/heart disease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cs typeface="Arial" charset="0"/>
              </a:rPr>
              <a:t>Obesity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7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7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7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7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7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77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3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i="1" dirty="0" smtClean="0"/>
              <a:t>Essential Fatty Acids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3467" y="1641476"/>
            <a:ext cx="8153400" cy="4911725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</a:rPr>
              <a:t>Two essential fatty acids: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Symbol" charset="2"/>
                <a:cs typeface="Symbol" charset="2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-</a:t>
            </a:r>
            <a:r>
              <a:rPr lang="en-US" dirty="0" err="1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linolenic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 acid (</a:t>
            </a:r>
            <a:r>
              <a:rPr lang="en-US" dirty="0" smtClean="0">
                <a:solidFill>
                  <a:schemeClr val="bg2"/>
                </a:solidFill>
                <a:latin typeface="Symbol" charset="2"/>
                <a:ea typeface="ＭＳ Ｐゴシック" charset="0"/>
                <a:cs typeface="Symbol" charset="2"/>
              </a:rPr>
              <a:t>w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-3 fatty acid)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linoleic acid (</a:t>
            </a:r>
            <a:r>
              <a:rPr lang="en-US" dirty="0" smtClean="0">
                <a:solidFill>
                  <a:schemeClr val="bg2"/>
                </a:solidFill>
                <a:latin typeface="Symbol" charset="2"/>
                <a:cs typeface="Symbol" charset="2"/>
              </a:rPr>
              <a:t>w</a:t>
            </a:r>
            <a:r>
              <a:rPr lang="en-US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-6 fatty acid)</a:t>
            </a:r>
            <a:endParaRPr lang="en-US" dirty="0" smtClean="0">
              <a:solidFill>
                <a:schemeClr val="bg2"/>
              </a:solidFill>
              <a:latin typeface="Garamond" charset="0"/>
            </a:endParaRPr>
          </a:p>
          <a:p>
            <a:pPr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Deficiency causes: scaly skin, dermatitis, reduced growth (most common in infants)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bg2"/>
                </a:solidFill>
                <a:latin typeface="Garamond" charset="0"/>
                <a:cs typeface="Times New Roman" charset="0"/>
              </a:rPr>
              <a:t>U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sed for eicosanoids synthesis which appear to have </a:t>
            </a:r>
            <a:r>
              <a:rPr lang="en-US" sz="3000" dirty="0" err="1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cardioprotective</a:t>
            </a:r>
            <a:r>
              <a:rPr lang="en-US" sz="3000" dirty="0" smtClean="0">
                <a:solidFill>
                  <a:schemeClr val="bg2"/>
                </a:solidFill>
                <a:latin typeface="Garamond" charset="0"/>
                <a:cs typeface="Times New Roman" charset="0"/>
              </a:rPr>
              <a:t> effects</a:t>
            </a:r>
          </a:p>
          <a:p>
            <a:pPr lvl="1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decrease blood clotting</a:t>
            </a:r>
          </a:p>
          <a:p>
            <a:pPr lvl="1" eaLnBrk="1" hangingPunct="1">
              <a:defRPr/>
            </a:pPr>
            <a:r>
              <a:rPr lang="en-US" sz="3000" dirty="0" smtClean="0">
                <a:solidFill>
                  <a:schemeClr val="bg2"/>
                </a:solidFill>
                <a:latin typeface="Garamond" charset="0"/>
                <a:ea typeface="ＭＳ Ｐゴシック" charset="0"/>
                <a:cs typeface="Times New Roman" charset="0"/>
              </a:rPr>
              <a:t>decrease blood pressure</a:t>
            </a:r>
          </a:p>
        </p:txBody>
      </p:sp>
      <p:pic>
        <p:nvPicPr>
          <p:cNvPr id="74755" name="Picture 7" descr="DA5C27FFU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667" y="381001"/>
            <a:ext cx="4064000" cy="1509713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6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6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6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6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6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4378" y="228600"/>
            <a:ext cx="6937022" cy="719137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/>
              <a:t>Omega-3 Fatty Acids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78486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Mainly found in cold-water ocean fish such as: albacore, mackerel, salmon, sardines, tuna, whitefish</a:t>
            </a:r>
          </a:p>
          <a:p>
            <a:pPr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Play an important role as: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Structural membrane lipids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Modulator of </a:t>
            </a:r>
            <a:r>
              <a:rPr lang="en-US" sz="3600" dirty="0" smtClean="0">
                <a:solidFill>
                  <a:srgbClr val="5F5F5F"/>
                </a:solidFill>
                <a:latin typeface="Symbol" charset="2"/>
                <a:cs typeface="Symbol" charset="2"/>
              </a:rPr>
              <a:t>w</a:t>
            </a:r>
            <a:r>
              <a:rPr lang="en-US" sz="3600" dirty="0" smtClean="0">
                <a:solidFill>
                  <a:srgbClr val="5F5F5F"/>
                </a:solidFill>
                <a:latin typeface="Garamond" charset="0"/>
                <a:cs typeface="Times New Roman" charset="0"/>
              </a:rPr>
              <a:t>-</a:t>
            </a:r>
            <a:r>
              <a:rPr lang="en-US" sz="3600" dirty="0" smtClean="0">
                <a:solidFill>
                  <a:srgbClr val="5F5F5F"/>
                </a:solidFill>
                <a:latin typeface="Garamond" charset="0"/>
              </a:rPr>
              <a:t>6 fatty acid metabolism</a:t>
            </a:r>
            <a:endParaRPr lang="el-GR" sz="3600" dirty="0" smtClean="0">
              <a:solidFill>
                <a:srgbClr val="5F5F5F"/>
              </a:solidFill>
              <a:latin typeface="Garamond" charset="0"/>
            </a:endParaRPr>
          </a:p>
        </p:txBody>
      </p:sp>
      <p:pic>
        <p:nvPicPr>
          <p:cNvPr id="592900" name="Picture 4" descr="AN03466_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5201" y="0"/>
            <a:ext cx="1526822" cy="1219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609600" y="5410201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sz="1800">
              <a:solidFill>
                <a:schemeClr val="tx2"/>
              </a:solidFill>
              <a:latin typeface="Symbol" charset="0"/>
              <a:cs typeface="Arial" charset="0"/>
            </a:endParaRPr>
          </a:p>
        </p:txBody>
      </p:sp>
      <p:pic>
        <p:nvPicPr>
          <p:cNvPr id="592902" name="Picture 6" descr="AN03466_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69334" y="5313362"/>
            <a:ext cx="1905000" cy="14684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92903" name="Text Box 7"/>
          <p:cNvSpPr txBox="1">
            <a:spLocks noChangeArrowheads="1"/>
          </p:cNvSpPr>
          <p:nvPr/>
        </p:nvSpPr>
        <p:spPr bwMode="auto">
          <a:xfrm>
            <a:off x="6477000" y="5257801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sz="1800">
              <a:solidFill>
                <a:schemeClr val="tx2"/>
              </a:solidFill>
              <a:latin typeface="Symbol" charset="0"/>
              <a:cs typeface="Arial" charset="0"/>
            </a:endParaRPr>
          </a:p>
        </p:txBody>
      </p:sp>
      <p:pic>
        <p:nvPicPr>
          <p:cNvPr id="592904" name="Picture 8" descr="AN03466_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3505201"/>
            <a:ext cx="1222022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 smtClean="0">
                <a:latin typeface="Garamond" charset="0"/>
              </a:rPr>
              <a:t>Objectives</a:t>
            </a:r>
            <a:endParaRPr lang="en-US" b="1" i="1" dirty="0">
              <a:latin typeface="Garamond" charset="0"/>
            </a:endParaRP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010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>
                <a:solidFill>
                  <a:schemeClr val="bg2"/>
                </a:solidFill>
                <a:latin typeface="Arial" charset="0"/>
              </a:rPr>
              <a:t>Understand the nutritional importance of dietary macro and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micronutrients</a:t>
            </a:r>
            <a:endParaRPr lang="en-US" sz="26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solidFill>
                  <a:schemeClr val="bg2"/>
                </a:solidFill>
                <a:latin typeface="Arial" charset="0"/>
              </a:rPr>
              <a:t>Identify major dietary sources and RDAs of macro and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micronutrients</a:t>
            </a:r>
            <a:endParaRPr lang="en-US" sz="26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solidFill>
                  <a:schemeClr val="bg2"/>
                </a:solidFill>
                <a:latin typeface="Arial" charset="0"/>
              </a:rPr>
              <a:t>Evaluate the nutritional quality of proteins, the types of dietary carbohydrates, fibers and fats and their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benefits</a:t>
            </a:r>
            <a:endParaRPr lang="en-US" sz="26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solidFill>
                  <a:schemeClr val="bg2"/>
                </a:solidFill>
                <a:latin typeface="Arial" charset="0"/>
              </a:rPr>
              <a:t>Discuss the role of macronutrients in causing diseases or conditions such as nitrogen imbalance, diabetes, obesity, atherosclerosis and heart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disease</a:t>
            </a:r>
            <a:endParaRPr lang="en-US" sz="26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>
                <a:solidFill>
                  <a:schemeClr val="bg2"/>
                </a:solidFill>
                <a:latin typeface="Arial" charset="0"/>
              </a:rPr>
              <a:t>Understand the functions of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micronutrients and </a:t>
            </a:r>
            <a:r>
              <a:rPr lang="en-US" sz="2600" dirty="0">
                <a:solidFill>
                  <a:schemeClr val="bg2"/>
                </a:solidFill>
                <a:latin typeface="Arial" charset="0"/>
              </a:rPr>
              <a:t>the diseases due to their </a:t>
            </a:r>
            <a:r>
              <a:rPr lang="en-US" sz="2600" dirty="0" smtClean="0">
                <a:solidFill>
                  <a:schemeClr val="bg2"/>
                </a:solidFill>
                <a:latin typeface="Arial" charset="0"/>
              </a:rPr>
              <a:t>deficiencies</a:t>
            </a:r>
            <a:endParaRPr lang="en-US" sz="26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8856" y="271463"/>
            <a:ext cx="8324144" cy="79533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i="1" dirty="0" smtClean="0"/>
              <a:t>Recommendations for Omega-3 Fatty Acid Intake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000" b="1" dirty="0" smtClean="0">
                <a:solidFill>
                  <a:srgbClr val="FF9900"/>
                </a:solidFill>
              </a:rPr>
              <a:t>American Heart Association Guidelines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2300" y="1447800"/>
            <a:ext cx="3814233" cy="4381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5F5F5F"/>
                </a:solidFill>
                <a:latin typeface="Garamond" charset="0"/>
              </a:rPr>
              <a:t>Population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without coronary heart disease (CHD)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>
              <a:solidFill>
                <a:srgbClr val="5F5F5F"/>
              </a:solidFill>
              <a:latin typeface="Garamond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with CHD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dirty="0" smtClean="0">
              <a:solidFill>
                <a:srgbClr val="5F5F5F"/>
              </a:solidFill>
              <a:latin typeface="Garamond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5F5F5F"/>
                </a:solidFill>
                <a:latin typeface="Garamond" charset="0"/>
              </a:rPr>
              <a:t>Patients who need to lower triglycerides (fats) 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1167" y="1333500"/>
            <a:ext cx="3814233" cy="4838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5F5F5F"/>
                </a:solidFill>
                <a:latin typeface="Garamond" charset="0"/>
              </a:rPr>
              <a:t>Recommendation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Fatty fish twice a week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Include oils and foods rich in </a:t>
            </a:r>
            <a:r>
              <a:rPr lang="en-US" sz="2400" dirty="0" smtClean="0">
                <a:solidFill>
                  <a:srgbClr val="5F5F5F"/>
                </a:solidFill>
                <a:latin typeface="Symbol" charset="0"/>
              </a:rPr>
              <a:t>a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</a:t>
            </a:r>
            <a:r>
              <a:rPr lang="en-US" sz="2400" dirty="0" err="1" smtClean="0">
                <a:solidFill>
                  <a:srgbClr val="5F5F5F"/>
                </a:solidFill>
                <a:latin typeface="Garamond" charset="0"/>
              </a:rPr>
              <a:t>linolenic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 acid (flaxseed, canola and soybean oils; flaxseed and walnuts)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---------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1 </a:t>
            </a:r>
            <a:r>
              <a:rPr lang="en-US" sz="2400" dirty="0" err="1" smtClean="0">
                <a:solidFill>
                  <a:srgbClr val="5F5F5F"/>
                </a:solidFill>
                <a:latin typeface="Garamond" charset="0"/>
              </a:rPr>
              <a:t>gm</a:t>
            </a: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 of EPA+DHA per day from fatty fish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EPA+DHA supplements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---------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5F5F5F"/>
                </a:solidFill>
                <a:latin typeface="Garamond" charset="0"/>
              </a:rPr>
              <a:t>2 to 4 grams of EPA+DHA per day</a:t>
            </a:r>
          </a:p>
        </p:txBody>
      </p:sp>
      <p:sp>
        <p:nvSpPr>
          <p:cNvPr id="594949" name="AutoShape 5"/>
          <p:cNvSpPr>
            <a:spLocks noChangeArrowheads="1"/>
          </p:cNvSpPr>
          <p:nvPr/>
        </p:nvSpPr>
        <p:spPr bwMode="auto">
          <a:xfrm>
            <a:off x="4368800" y="1981200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4950" name="AutoShape 6"/>
          <p:cNvSpPr>
            <a:spLocks noChangeArrowheads="1"/>
          </p:cNvSpPr>
          <p:nvPr/>
        </p:nvSpPr>
        <p:spPr bwMode="auto">
          <a:xfrm>
            <a:off x="4368800" y="4038600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94951" name="AutoShape 7"/>
          <p:cNvSpPr>
            <a:spLocks noChangeArrowheads="1"/>
          </p:cNvSpPr>
          <p:nvPr/>
        </p:nvSpPr>
        <p:spPr bwMode="auto">
          <a:xfrm>
            <a:off x="4436533" y="5410200"/>
            <a:ext cx="6096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AutoShape 4"/>
          <p:cNvSpPr>
            <a:spLocks noChangeArrowheads="1"/>
          </p:cNvSpPr>
          <p:nvPr/>
        </p:nvSpPr>
        <p:spPr bwMode="auto">
          <a:xfrm>
            <a:off x="1219200" y="2133600"/>
            <a:ext cx="1830212" cy="794802"/>
          </a:xfrm>
          <a:prstGeom prst="rightArrow">
            <a:avLst>
              <a:gd name="adj1" fmla="val 50000"/>
              <a:gd name="adj2" fmla="val 61526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>
                <a:solidFill>
                  <a:schemeClr val="bg2"/>
                </a:solidFill>
                <a:cs typeface="Arial" charset="0"/>
              </a:rPr>
              <a:t>Sources</a:t>
            </a:r>
          </a:p>
        </p:txBody>
      </p:sp>
      <p:sp>
        <p:nvSpPr>
          <p:cNvPr id="80898" name="Rectangle 5"/>
          <p:cNvSpPr>
            <a:spLocks noChangeArrowheads="1"/>
          </p:cNvSpPr>
          <p:nvPr/>
        </p:nvSpPr>
        <p:spPr bwMode="auto">
          <a:xfrm>
            <a:off x="3237089" y="1703388"/>
            <a:ext cx="4992511" cy="1477328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Nuts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Avocados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Olives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Soybeans</a:t>
            </a:r>
          </a:p>
          <a:p>
            <a:pPr marL="228600" lvl="2" algn="l">
              <a:buFontTx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 O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ils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(sesame,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cottonseed, corn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oil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)</a:t>
            </a:r>
            <a:endParaRPr lang="en-US" sz="1800" b="1" dirty="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80899" name="Rectangle 6"/>
          <p:cNvSpPr>
            <a:spLocks noChangeArrowheads="1"/>
          </p:cNvSpPr>
          <p:nvPr/>
        </p:nvSpPr>
        <p:spPr bwMode="auto">
          <a:xfrm>
            <a:off x="3237089" y="3995738"/>
            <a:ext cx="4992511" cy="1015663"/>
          </a:xfrm>
          <a:prstGeom prst="rect">
            <a:avLst/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Plasma cholesterol</a:t>
            </a:r>
          </a:p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LDL</a:t>
            </a:r>
          </a:p>
          <a:p>
            <a:pPr marL="633413" lvl="2" indent="-342900" algn="l">
              <a:buFont typeface="Arial"/>
              <a:buChar char="•"/>
            </a:pPr>
            <a:r>
              <a:rPr lang="en-US" sz="2000" b="1" dirty="0" smtClean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2000" b="1" dirty="0" smtClean="0">
                <a:solidFill>
                  <a:schemeClr val="bg2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chemeClr val="bg2"/>
                </a:solidFill>
                <a:cs typeface="Arial" charset="0"/>
              </a:rPr>
              <a:t>HDL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</a:t>
            </a:r>
          </a:p>
        </p:txBody>
      </p:sp>
      <p:sp>
        <p:nvSpPr>
          <p:cNvPr id="80900" name="AutoShape 7"/>
          <p:cNvSpPr>
            <a:spLocks noChangeArrowheads="1"/>
          </p:cNvSpPr>
          <p:nvPr/>
        </p:nvSpPr>
        <p:spPr bwMode="auto">
          <a:xfrm>
            <a:off x="1219200" y="3886200"/>
            <a:ext cx="1825978" cy="1135856"/>
          </a:xfrm>
          <a:prstGeom prst="rightArrow">
            <a:avLst>
              <a:gd name="adj1" fmla="val 40343"/>
              <a:gd name="adj2" fmla="val 24337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bg2"/>
                </a:solidFill>
                <a:cs typeface="Arial" charset="0"/>
              </a:rPr>
              <a:t>Effects</a:t>
            </a:r>
          </a:p>
        </p:txBody>
      </p:sp>
      <p:sp>
        <p:nvSpPr>
          <p:cNvPr id="80902" name="Rectangle 10"/>
          <p:cNvSpPr>
            <a:spLocks noChangeArrowheads="1"/>
          </p:cNvSpPr>
          <p:nvPr/>
        </p:nvSpPr>
        <p:spPr bwMode="auto">
          <a:xfrm>
            <a:off x="381000" y="228600"/>
            <a:ext cx="51195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Omega-6 Fatty acids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AutoShape 4"/>
          <p:cNvSpPr>
            <a:spLocks noChangeArrowheads="1"/>
          </p:cNvSpPr>
          <p:nvPr/>
        </p:nvSpPr>
        <p:spPr bwMode="auto">
          <a:xfrm>
            <a:off x="1219200" y="1920876"/>
            <a:ext cx="1830212" cy="794802"/>
          </a:xfrm>
          <a:prstGeom prst="rightArrow">
            <a:avLst>
              <a:gd name="adj1" fmla="val 50000"/>
              <a:gd name="adj2" fmla="val 61526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b="1">
                <a:solidFill>
                  <a:schemeClr val="bg2"/>
                </a:solidFill>
                <a:cs typeface="Arial" charset="0"/>
              </a:rPr>
              <a:t>Sources</a:t>
            </a:r>
          </a:p>
        </p:txBody>
      </p:sp>
      <p:sp>
        <p:nvSpPr>
          <p:cNvPr id="80898" name="Rectangle 5"/>
          <p:cNvSpPr>
            <a:spLocks noChangeArrowheads="1"/>
          </p:cNvSpPr>
          <p:nvPr/>
        </p:nvSpPr>
        <p:spPr bwMode="auto">
          <a:xfrm>
            <a:off x="3237089" y="1703388"/>
            <a:ext cx="4992511" cy="1200329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514350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Plants</a:t>
            </a:r>
          </a:p>
          <a:p>
            <a:pPr marL="514350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Fish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oil containing </a:t>
            </a:r>
            <a:r>
              <a:rPr lang="en-US" sz="1800" b="1" dirty="0" err="1" smtClean="0">
                <a:solidFill>
                  <a:schemeClr val="bg2"/>
                </a:solidFill>
                <a:cs typeface="Arial" charset="0"/>
              </a:rPr>
              <a:t>docosahexaenoic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 acid (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DHA) and </a:t>
            </a:r>
            <a:r>
              <a:rPr lang="en-US" sz="1800" b="1" dirty="0" err="1">
                <a:solidFill>
                  <a:schemeClr val="bg2"/>
                </a:solidFill>
                <a:cs typeface="Arial" charset="0"/>
              </a:rPr>
              <a:t>eicosapentaenoic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 acid (EPA)</a:t>
            </a:r>
          </a:p>
        </p:txBody>
      </p:sp>
      <p:sp>
        <p:nvSpPr>
          <p:cNvPr id="80899" name="Rectangle 6"/>
          <p:cNvSpPr>
            <a:spLocks noChangeArrowheads="1"/>
          </p:cNvSpPr>
          <p:nvPr/>
        </p:nvSpPr>
        <p:spPr bwMode="auto">
          <a:xfrm>
            <a:off x="3237089" y="3919538"/>
            <a:ext cx="4992511" cy="1785104"/>
          </a:xfrm>
          <a:prstGeom prst="rect">
            <a:avLst/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Suppress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cardiac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arrhythmias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Serum </a:t>
            </a:r>
            <a:r>
              <a:rPr lang="en-US" sz="1800" b="1" dirty="0" err="1" smtClean="0">
                <a:solidFill>
                  <a:schemeClr val="bg2"/>
                </a:solidFill>
                <a:cs typeface="Arial" charset="0"/>
              </a:rPr>
              <a:t>triacylglycerols</a:t>
            </a:r>
            <a:endParaRPr lang="en-US" sz="1800" b="1" dirty="0" smtClean="0">
              <a:solidFill>
                <a:schemeClr val="bg2"/>
              </a:solidFill>
              <a:cs typeface="Arial" charset="0"/>
            </a:endParaRP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Tendency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to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thrombosis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Lower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blood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pressure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  <a:sym typeface="Symbol" charset="0"/>
              </a:rPr>
              <a:t>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Risk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of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cardiovascular mortality</a:t>
            </a:r>
          </a:p>
          <a:p>
            <a:pPr marL="576263" lvl="2" indent="-285750" algn="l">
              <a:buFont typeface="Arial"/>
              <a:buChar char="•"/>
            </a:pP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L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ittle </a:t>
            </a:r>
            <a:r>
              <a:rPr lang="en-US" sz="1800" b="1" dirty="0">
                <a:solidFill>
                  <a:schemeClr val="bg2"/>
                </a:solidFill>
                <a:cs typeface="Arial" charset="0"/>
              </a:rPr>
              <a:t>effect on LDL or </a:t>
            </a:r>
            <a:r>
              <a:rPr lang="en-US" sz="1800" b="1" dirty="0" smtClean="0">
                <a:solidFill>
                  <a:schemeClr val="bg2"/>
                </a:solidFill>
                <a:cs typeface="Arial" charset="0"/>
              </a:rPr>
              <a:t>HDL levels</a:t>
            </a:r>
            <a:endParaRPr lang="en-US" sz="1800" b="1" dirty="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80900" name="AutoShape 7"/>
          <p:cNvSpPr>
            <a:spLocks noChangeArrowheads="1"/>
          </p:cNvSpPr>
          <p:nvPr/>
        </p:nvSpPr>
        <p:spPr bwMode="auto">
          <a:xfrm>
            <a:off x="1219200" y="4274344"/>
            <a:ext cx="1825978" cy="1135856"/>
          </a:xfrm>
          <a:prstGeom prst="rightArrow">
            <a:avLst>
              <a:gd name="adj1" fmla="val 40343"/>
              <a:gd name="adj2" fmla="val 24337"/>
            </a:avLst>
          </a:prstGeom>
          <a:noFill/>
          <a:ln w="57150">
            <a:solidFill>
              <a:srgbClr val="5F5F5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bg2"/>
                </a:solidFill>
                <a:cs typeface="Arial" charset="0"/>
              </a:rPr>
              <a:t>Effects</a:t>
            </a:r>
          </a:p>
        </p:txBody>
      </p:sp>
      <p:sp>
        <p:nvSpPr>
          <p:cNvPr id="80902" name="Rectangle 10"/>
          <p:cNvSpPr>
            <a:spLocks noChangeArrowheads="1"/>
          </p:cNvSpPr>
          <p:nvPr/>
        </p:nvSpPr>
        <p:spPr bwMode="auto">
          <a:xfrm>
            <a:off x="381000" y="228600"/>
            <a:ext cx="51195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Omega</a:t>
            </a:r>
            <a:r>
              <a:rPr lang="en-US" sz="4000" i="1" dirty="0" smtClean="0">
                <a:solidFill>
                  <a:schemeClr val="tx2"/>
                </a:solidFill>
                <a:latin typeface="Garamond"/>
                <a:cs typeface="Garamond"/>
              </a:rPr>
              <a:t>-3 </a:t>
            </a:r>
            <a:r>
              <a:rPr lang="en-US" sz="4000" i="1" dirty="0">
                <a:solidFill>
                  <a:schemeClr val="tx2"/>
                </a:solidFill>
                <a:latin typeface="Garamond"/>
                <a:cs typeface="Garamond"/>
              </a:rPr>
              <a:t>Fatty acids</a:t>
            </a:r>
          </a:p>
        </p:txBody>
      </p:sp>
    </p:spTree>
    <p:extLst>
      <p:ext uri="{BB962C8B-B14F-4D97-AF65-F5344CB8AC3E}">
        <p14:creationId xmlns:p14="http://schemas.microsoft.com/office/powerpoint/2010/main" val="339372115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79589" y="304800"/>
            <a:ext cx="8324144" cy="800100"/>
          </a:xfrm>
        </p:spPr>
        <p:txBody>
          <a:bodyPr/>
          <a:lstStyle/>
          <a:p>
            <a:pPr eaLnBrk="1" hangingPunct="1">
              <a:defRPr/>
            </a:pPr>
            <a:r>
              <a:rPr lang="en-US" sz="4200" b="1" i="1" dirty="0" smtClean="0"/>
              <a:t>Trans Fatty Acids</a:t>
            </a:r>
            <a:endParaRPr lang="en-US" sz="2100" b="1" i="1" dirty="0" smtClean="0"/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4900"/>
            <a:ext cx="7556500" cy="46863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Unsaturated fatty acids, behaving more like saturated fatty acids in the body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increase serum LDL (but not HDL)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risk of CVD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Not found in plants (animals only)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Formed during hydrogenation of liquid vegetable oils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>
                <a:solidFill>
                  <a:schemeClr val="bg2"/>
                </a:solidFill>
                <a:latin typeface="Garamond" charset="0"/>
              </a:rPr>
              <a:t>Found in baked food: cookies, cakes, deep-fried foods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0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0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0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0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0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00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6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7813"/>
            <a:ext cx="7924800" cy="1139825"/>
          </a:xfrm>
        </p:spPr>
        <p:txBody>
          <a:bodyPr/>
          <a:lstStyle/>
          <a:p>
            <a:pPr eaLnBrk="1" hangingPunct="1"/>
            <a:r>
              <a:rPr lang="en-US" sz="4800" b="1" i="1">
                <a:latin typeface="Garamond" charset="0"/>
              </a:rPr>
              <a:t>Vitamins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924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Organic compounds present in small quantities in different types of food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Help in various biochemical processes in cell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Important for growth and good health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Essential</a:t>
            </a:r>
          </a:p>
          <a:p>
            <a:pPr eaLnBrk="1" hangingPunct="1">
              <a:lnSpc>
                <a:spcPct val="90000"/>
              </a:lnSpc>
            </a:pPr>
            <a:r>
              <a:rPr lang="en-US" sz="3300" dirty="0" err="1">
                <a:solidFill>
                  <a:schemeClr val="bg2"/>
                </a:solidFill>
                <a:latin typeface="Arial" charset="0"/>
              </a:rPr>
              <a:t>Noncaloric</a:t>
            </a:r>
            <a:endParaRPr lang="en-US" sz="33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300" dirty="0">
                <a:solidFill>
                  <a:schemeClr val="bg2"/>
                </a:solidFill>
                <a:latin typeface="Arial" charset="0"/>
              </a:rPr>
              <a:t>Required in very small amounts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95400"/>
          </a:xfrm>
        </p:spPr>
        <p:txBody>
          <a:bodyPr/>
          <a:lstStyle/>
          <a:p>
            <a:pPr eaLnBrk="1" hangingPunct="1"/>
            <a:r>
              <a:rPr lang="en-US" sz="3600" b="1" i="1">
                <a:latin typeface="Garamond" charset="0"/>
              </a:rPr>
              <a:t>Vitamins - Classified Based on Solubility</a:t>
            </a:r>
            <a:endParaRPr lang="en-US" sz="3600">
              <a:latin typeface="Garamond" charset="0"/>
            </a:endParaRP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315200" cy="4759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Fat-Soluble Vitamins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A, D,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E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, and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K (stored in the body)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Water-Soluble Vitamins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scorbic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acid (vitamin 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</a:rPr>
              <a:t>hiamin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R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iboflavin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2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Niacin (vitamin B</a:t>
            </a:r>
            <a:r>
              <a:rPr lang="en-US" sz="2000" baseline="-25000" dirty="0" smtClean="0">
                <a:solidFill>
                  <a:schemeClr val="bg2"/>
                </a:solidFill>
                <a:latin typeface="Arial" charset="0"/>
              </a:rPr>
              <a:t>3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)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P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yridoxine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6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B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iotin</a:t>
            </a:r>
            <a:endParaRPr lang="en-US" sz="2000" dirty="0">
              <a:solidFill>
                <a:schemeClr val="bg2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bg2"/>
                </a:solidFill>
                <a:latin typeface="Arial" charset="0"/>
              </a:rPr>
              <a:t>P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antothenic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acid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>
                <a:solidFill>
                  <a:srgbClr val="5F5F5F"/>
                </a:solidFill>
                <a:latin typeface="Arial" charset="0"/>
              </a:rPr>
              <a:t>F</a:t>
            </a:r>
            <a:r>
              <a:rPr lang="en-US" sz="2000" dirty="0" err="1" smtClean="0">
                <a:solidFill>
                  <a:srgbClr val="5F5F5F"/>
                </a:solidFill>
                <a:latin typeface="Arial" charset="0"/>
              </a:rPr>
              <a:t>olate</a:t>
            </a:r>
            <a:endParaRPr lang="en-US" sz="2000" dirty="0">
              <a:solidFill>
                <a:srgbClr val="5F5F5F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>
                <a:solidFill>
                  <a:schemeClr val="bg2"/>
                </a:solidFill>
                <a:latin typeface="Arial" charset="0"/>
              </a:rPr>
              <a:t>C</a:t>
            </a:r>
            <a:r>
              <a:rPr lang="en-US" sz="2000" dirty="0" err="1" smtClean="0">
                <a:solidFill>
                  <a:schemeClr val="bg2"/>
                </a:solidFill>
                <a:latin typeface="Arial" charset="0"/>
              </a:rPr>
              <a:t>obalamin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(vitamin B</a:t>
            </a:r>
            <a:r>
              <a:rPr lang="en-US" sz="2000" baseline="-25000" dirty="0">
                <a:solidFill>
                  <a:schemeClr val="bg2"/>
                </a:solidFill>
                <a:latin typeface="Arial" charset="0"/>
              </a:rPr>
              <a:t>12</a:t>
            </a:r>
            <a:r>
              <a:rPr lang="en-US" sz="2000" dirty="0">
                <a:solidFill>
                  <a:schemeClr val="bg2"/>
                </a:solidFill>
                <a:latin typeface="Arial" charset="0"/>
              </a:rPr>
              <a:t>)</a:t>
            </a:r>
            <a:endParaRPr lang="en-US" sz="2000" baseline="-250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49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6629400" cy="1139825"/>
          </a:xfrm>
        </p:spPr>
        <p:txBody>
          <a:bodyPr/>
          <a:lstStyle/>
          <a:p>
            <a:pPr eaLnBrk="1" hangingPunct="1"/>
            <a:r>
              <a:rPr lang="en-US" sz="4000" b="1" i="1" dirty="0" smtClean="0">
                <a:latin typeface="Garamond" charset="0"/>
              </a:rPr>
              <a:t>Vitamin </a:t>
            </a:r>
            <a:r>
              <a:rPr lang="en-US" sz="4000" b="1" i="1" dirty="0">
                <a:latin typeface="Garamond" charset="0"/>
              </a:rPr>
              <a:t>E</a:t>
            </a:r>
            <a:endParaRPr lang="en-US" sz="3200" b="1" i="1" dirty="0">
              <a:latin typeface="Garamond" charset="0"/>
            </a:endParaRPr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838200"/>
            <a:ext cx="7848600" cy="5334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Antioxidant: prevents 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oxidation of cell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components by 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molecular oxygen and free radicals</a:t>
            </a:r>
          </a:p>
          <a:p>
            <a:pPr eaLnBrk="1" hangingPunct="1"/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May have a role in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fertility and anti</a:t>
            </a:r>
            <a:r>
              <a:rPr lang="en-US" sz="2400" dirty="0">
                <a:solidFill>
                  <a:schemeClr val="bg2"/>
                </a:solidFill>
                <a:latin typeface="Arial" charset="0"/>
                <a:cs typeface="Times New Roman" charset="0"/>
              </a:rPr>
              <a:t>-aging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effect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Symbol" charset="2"/>
                <a:cs typeface="Symbol" charset="2"/>
              </a:rPr>
              <a:t>a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-</a:t>
            </a:r>
            <a:r>
              <a:rPr lang="en-US" sz="2400" dirty="0" err="1" smtClean="0">
                <a:solidFill>
                  <a:schemeClr val="bg2"/>
                </a:solidFill>
                <a:latin typeface="Arial" charset="0"/>
                <a:cs typeface="Times New Roman" charset="0"/>
              </a:rPr>
              <a:t>T</a:t>
            </a:r>
            <a:r>
              <a:rPr lang="en-US" sz="2400" dirty="0" err="1" smtClean="0">
                <a:solidFill>
                  <a:schemeClr val="bg2"/>
                </a:solidFill>
                <a:latin typeface="Arial" charset="0"/>
              </a:rPr>
              <a:t>ocopherol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chemeClr val="bg2"/>
                </a:solidFill>
                <a:latin typeface="Arial" charset="0"/>
              </a:rPr>
              <a:t>is the most active form in the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body</a:t>
            </a:r>
          </a:p>
          <a:p>
            <a:pPr marL="0" indent="0" eaLnBrk="1" hangingPunct="1">
              <a:buNone/>
            </a:pP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Sources and RDA </a:t>
            </a:r>
            <a:r>
              <a:rPr lang="en-US" sz="2400" b="1" dirty="0" smtClean="0">
                <a:solidFill>
                  <a:schemeClr val="hlink"/>
                </a:solidFill>
                <a:latin typeface="Arial" charset="0"/>
              </a:rPr>
              <a:t>(mg/</a:t>
            </a:r>
            <a:r>
              <a:rPr lang="en-US" sz="2400" b="1" dirty="0">
                <a:solidFill>
                  <a:schemeClr val="hlink"/>
                </a:solidFill>
                <a:latin typeface="Arial" charset="0"/>
              </a:rPr>
              <a:t>day):</a:t>
            </a:r>
          </a:p>
          <a:p>
            <a:pPr eaLnBrk="1" hangingPunct="1"/>
            <a:r>
              <a:rPr lang="en-US" sz="2400" dirty="0">
                <a:solidFill>
                  <a:schemeClr val="bg2"/>
                </a:solidFill>
                <a:latin typeface="Arial" charset="0"/>
              </a:rPr>
              <a:t>Vegetable Oil, nuts, seeds,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vegetables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Adults: 15, Children: 7</a:t>
            </a:r>
          </a:p>
          <a:p>
            <a:pPr marL="0" indent="0" eaLnBrk="1" hangingPunct="1">
              <a:buNone/>
            </a:pPr>
            <a:r>
              <a:rPr lang="en-US" sz="2400" b="1" dirty="0" smtClean="0">
                <a:solidFill>
                  <a:schemeClr val="hlink"/>
                </a:solidFill>
                <a:latin typeface="Arial" charset="0"/>
              </a:rPr>
              <a:t>Deficiency: </a:t>
            </a:r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(mostly observed in premature infants)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Defective lipid absorption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Anemia due to oxidative damage to RBCs</a:t>
            </a: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Neurological problems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Male infertility</a:t>
            </a: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endParaRPr lang="en-US" sz="2400" b="1" dirty="0">
              <a:solidFill>
                <a:schemeClr val="hlink"/>
              </a:solidFill>
              <a:latin typeface="Arial" charset="0"/>
            </a:endParaRPr>
          </a:p>
          <a:p>
            <a:pPr marL="0" indent="0" eaLnBrk="1" hangingPunct="1">
              <a:buNone/>
            </a:pPr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endParaRPr lang="en-US" sz="2400" dirty="0">
              <a:solidFill>
                <a:schemeClr val="bg2"/>
              </a:solidFill>
              <a:latin typeface="Arial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solidFill>
                <a:schemeClr val="bg2"/>
              </a:solidFill>
              <a:latin typeface="Arial" charset="0"/>
              <a:cs typeface="Times New Roman" charset="0"/>
            </a:endParaRPr>
          </a:p>
          <a:p>
            <a:pPr eaLnBrk="1" hangingPunct="1"/>
            <a:endParaRPr lang="en-US" sz="2400" dirty="0">
              <a:solidFill>
                <a:schemeClr val="bg2"/>
              </a:solidFill>
              <a:latin typeface="Arial" charset="0"/>
              <a:cs typeface="Times New Roman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8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8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8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8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8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8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8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8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8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467600" cy="1066800"/>
          </a:xfrm>
        </p:spPr>
        <p:txBody>
          <a:bodyPr/>
          <a:lstStyle/>
          <a:p>
            <a:r>
              <a:rPr lang="en-US" sz="3600" b="1" i="1"/>
              <a:t>Functions of Vitamin B</a:t>
            </a:r>
            <a:r>
              <a:rPr lang="en-US" sz="3600" b="1" i="1" baseline="-25000"/>
              <a:t>1</a:t>
            </a:r>
            <a:r>
              <a:rPr lang="en-US" sz="3600" b="1" i="1"/>
              <a:t> (Thiamin)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Active form: Thiamin </a:t>
            </a:r>
            <a:r>
              <a:rPr lang="en-US" dirty="0">
                <a:solidFill>
                  <a:schemeClr val="bg2"/>
                </a:solidFill>
              </a:rPr>
              <a:t>pyrophosphate (TPP</a:t>
            </a:r>
            <a:r>
              <a:rPr lang="en-US" dirty="0" smtClean="0">
                <a:solidFill>
                  <a:schemeClr val="bg2"/>
                </a:solidFill>
              </a:rPr>
              <a:t>)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C</a:t>
            </a:r>
            <a:r>
              <a:rPr lang="en-US" dirty="0" smtClean="0">
                <a:solidFill>
                  <a:schemeClr val="bg2"/>
                </a:solidFill>
              </a:rPr>
              <a:t>oenzyme for </a:t>
            </a:r>
            <a:r>
              <a:rPr lang="en-US" dirty="0" err="1">
                <a:solidFill>
                  <a:schemeClr val="hlink"/>
                </a:solidFill>
              </a:rPr>
              <a:t>transketolase</a:t>
            </a:r>
            <a:r>
              <a:rPr lang="en-US" dirty="0">
                <a:solidFill>
                  <a:schemeClr val="bg2"/>
                </a:solidFill>
              </a:rPr>
              <a:t> and </a:t>
            </a:r>
            <a:r>
              <a:rPr lang="en-US" dirty="0">
                <a:solidFill>
                  <a:schemeClr val="hlink"/>
                </a:solidFill>
              </a:rPr>
              <a:t>oxidative decarboxylation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reactions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In thiamin deficiency, the activity of these two dehydrogenases is decreased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hlink"/>
                </a:solidFill>
              </a:rPr>
              <a:t>Causing: </a:t>
            </a:r>
            <a:r>
              <a:rPr lang="en-US" sz="3000" dirty="0" smtClean="0">
                <a:solidFill>
                  <a:schemeClr val="bg2"/>
                </a:solidFill>
              </a:rPr>
              <a:t>Low ATP production and </a:t>
            </a:r>
            <a:r>
              <a:rPr lang="en-US" dirty="0">
                <a:solidFill>
                  <a:schemeClr val="bg2"/>
                </a:solidFill>
              </a:rPr>
              <a:t>d</a:t>
            </a:r>
            <a:r>
              <a:rPr lang="en-US" sz="3000" dirty="0" smtClean="0">
                <a:solidFill>
                  <a:schemeClr val="bg2"/>
                </a:solidFill>
              </a:rPr>
              <a:t>efective cellular function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hlink"/>
                </a:solidFill>
              </a:rPr>
              <a:t>Sources and RDA (mg/day)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Plants, cereals, meat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bg2"/>
                </a:solidFill>
              </a:rPr>
              <a:t>Adults: 1.2, Children: 0.6</a:t>
            </a:r>
            <a:endParaRPr lang="en-US" dirty="0" smtClean="0">
              <a:solidFill>
                <a:schemeClr val="hlink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3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0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467600" cy="1066800"/>
          </a:xfrm>
        </p:spPr>
        <p:txBody>
          <a:bodyPr/>
          <a:lstStyle/>
          <a:p>
            <a:r>
              <a:rPr lang="en-US" sz="2800" b="1" i="1" dirty="0"/>
              <a:t>Disorders of Vitamin B</a:t>
            </a:r>
            <a:r>
              <a:rPr lang="en-US" sz="2800" b="1" i="1" baseline="-25000" dirty="0"/>
              <a:t>1</a:t>
            </a:r>
            <a:r>
              <a:rPr lang="en-US" sz="2800" b="1" i="1" dirty="0"/>
              <a:t> (Thiamin) Deficiency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724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600" b="1" dirty="0" smtClean="0">
                <a:solidFill>
                  <a:schemeClr val="hlink"/>
                </a:solidFill>
              </a:rPr>
              <a:t>Beriberi</a:t>
            </a:r>
          </a:p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 smtClean="0">
                <a:solidFill>
                  <a:schemeClr val="bg2"/>
                </a:solidFill>
              </a:rPr>
              <a:t>A type of chronic peripheral neuritis due to severe thiamin deficiency causes weakness, neuropathy, disorderly thinking, paralysis</a:t>
            </a:r>
          </a:p>
          <a:p>
            <a:pPr marL="342900" lvl="1" indent="-342900">
              <a:lnSpc>
                <a:spcPct val="80000"/>
              </a:lnSpc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dirty="0" smtClean="0">
                <a:solidFill>
                  <a:schemeClr val="bg2"/>
                </a:solidFill>
              </a:rPr>
              <a:t>Thiamin has a role in nerve conduction</a:t>
            </a:r>
          </a:p>
          <a:p>
            <a:r>
              <a:rPr lang="en-US" sz="2600" dirty="0">
                <a:solidFill>
                  <a:schemeClr val="bg2"/>
                </a:solidFill>
              </a:rPr>
              <a:t>N</a:t>
            </a:r>
            <a:r>
              <a:rPr lang="en-US" sz="2600" dirty="0" smtClean="0">
                <a:solidFill>
                  <a:schemeClr val="bg2"/>
                </a:solidFill>
              </a:rPr>
              <a:t>europathy affects glial cells (astrocytes) of the brain and spinal cord causing neuron death</a:t>
            </a:r>
          </a:p>
          <a:p>
            <a:pPr>
              <a:lnSpc>
                <a:spcPct val="80000"/>
              </a:lnSpc>
              <a:buNone/>
            </a:pPr>
            <a:endParaRPr lang="de-DE" sz="2600" b="1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de-DE" sz="2600" b="1" dirty="0" smtClean="0">
                <a:solidFill>
                  <a:schemeClr val="hlink"/>
                </a:solidFill>
              </a:rPr>
              <a:t>Wernicke-</a:t>
            </a:r>
            <a:r>
              <a:rPr lang="de-DE" sz="2600" b="1" dirty="0" err="1" smtClean="0">
                <a:solidFill>
                  <a:schemeClr val="hlink"/>
                </a:solidFill>
              </a:rPr>
              <a:t>Korsakoff</a:t>
            </a:r>
            <a:r>
              <a:rPr lang="de-DE" sz="2600" b="1" dirty="0" smtClean="0">
                <a:solidFill>
                  <a:schemeClr val="hlink"/>
                </a:solidFill>
              </a:rPr>
              <a:t> </a:t>
            </a:r>
            <a:r>
              <a:rPr lang="de-DE" sz="2600" b="1" dirty="0" err="1" smtClean="0">
                <a:solidFill>
                  <a:schemeClr val="hlink"/>
                </a:solidFill>
              </a:rPr>
              <a:t>syndrome</a:t>
            </a:r>
            <a:endParaRPr lang="en-US" sz="2600" b="1" dirty="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2"/>
                </a:solidFill>
              </a:rPr>
              <a:t>Common in alcoholics due to defective intestinal absorption of thiamin or dietary insufficiency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solidFill>
                  <a:schemeClr val="bg2"/>
                </a:solidFill>
              </a:rPr>
              <a:t>Causes apathy, loss of memory</a:t>
            </a:r>
            <a:endParaRPr lang="en-US" dirty="0" smtClean="0">
              <a:solidFill>
                <a:schemeClr val="bg2"/>
              </a:solidFill>
            </a:endParaRPr>
          </a:p>
          <a:p>
            <a:endParaRPr lang="en-US" sz="2600" dirty="0" smtClean="0">
              <a:solidFill>
                <a:schemeClr val="bg2"/>
              </a:solidFill>
            </a:endParaRPr>
          </a:p>
          <a:p>
            <a:pPr lvl="1">
              <a:lnSpc>
                <a:spcPct val="80000"/>
              </a:lnSpc>
            </a:pP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2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2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2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909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77813"/>
            <a:ext cx="5943600" cy="1139825"/>
          </a:xfrm>
        </p:spPr>
        <p:txBody>
          <a:bodyPr/>
          <a:lstStyle/>
          <a:p>
            <a:pPr eaLnBrk="1" hangingPunct="1"/>
            <a:r>
              <a:rPr lang="en-US" sz="4000" b="1" i="1">
                <a:latin typeface="Garamond" charset="0"/>
              </a:rPr>
              <a:t>Functions of</a:t>
            </a:r>
            <a:br>
              <a:rPr lang="en-US" sz="4000" b="1" i="1">
                <a:latin typeface="Garamond" charset="0"/>
              </a:rPr>
            </a:br>
            <a:r>
              <a:rPr lang="en-US" sz="4000" b="1" i="1">
                <a:latin typeface="Garamond" charset="0"/>
              </a:rPr>
              <a:t>Vitamin C</a:t>
            </a:r>
            <a:br>
              <a:rPr lang="en-US" sz="4000" b="1" i="1">
                <a:latin typeface="Garamond" charset="0"/>
              </a:rPr>
            </a:br>
            <a:endParaRPr lang="en-US" sz="2500" b="1">
              <a:latin typeface="Garamond" charset="0"/>
            </a:endParaRP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1"/>
            <a:ext cx="8458200" cy="4419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Powerful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antioxidant (prevents some cancers)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Helps in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dentine, intercellular matrix and collagen formation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Increases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iron absorption</a:t>
            </a:r>
          </a:p>
          <a:p>
            <a:pPr eaLnBrk="1" hangingPunct="1"/>
            <a:r>
              <a:rPr lang="en-US" dirty="0">
                <a:solidFill>
                  <a:schemeClr val="bg2"/>
                </a:solidFill>
                <a:latin typeface="Arial" charset="0"/>
              </a:rPr>
              <a:t>Helps in the maturation of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RBCs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Promotes wound healing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Stimulates phagocytic action of leukocytes</a:t>
            </a: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Reduces risk of cataract formation</a:t>
            </a:r>
          </a:p>
          <a:p>
            <a:pPr eaLnBrk="1" hangingPunct="1"/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36868" name="Picture 4" descr="orang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"/>
            <a:ext cx="1981200" cy="1338263"/>
          </a:xfrm>
          <a:noFill/>
        </p:spPr>
      </p:pic>
      <p:pic>
        <p:nvPicPr>
          <p:cNvPr id="36869" name="Picture 5" descr="oran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228600"/>
            <a:ext cx="1981200" cy="1336675"/>
          </a:xfr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7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7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7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7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48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dirty="0" smtClean="0">
                <a:latin typeface="Garamond" charset="0"/>
              </a:rPr>
              <a:t>Overview</a:t>
            </a:r>
            <a:endParaRPr lang="en-US" b="1" i="1" dirty="0">
              <a:latin typeface="Garamond" charset="0"/>
            </a:endParaRP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01000" cy="4606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What are macro and micronutrients?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Types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Functions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Sources and RDAs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Diseases and conditions due to their deficiency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660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51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77813"/>
            <a:ext cx="5943600" cy="1139825"/>
          </a:xfrm>
        </p:spPr>
        <p:txBody>
          <a:bodyPr/>
          <a:lstStyle/>
          <a:p>
            <a:pPr eaLnBrk="1" hangingPunct="1"/>
            <a:r>
              <a:rPr lang="en-US" sz="3200" b="1" i="1">
                <a:latin typeface="Garamond" charset="0"/>
              </a:rPr>
              <a:t>Disorders of Vitamin C</a:t>
            </a:r>
            <a:br>
              <a:rPr lang="en-US" sz="3200" b="1" i="1">
                <a:latin typeface="Garamond" charset="0"/>
              </a:rPr>
            </a:br>
            <a:r>
              <a:rPr lang="en-US" sz="3200" b="1" i="1">
                <a:latin typeface="Garamond" charset="0"/>
              </a:rPr>
              <a:t>Deficiency</a:t>
            </a:r>
            <a:endParaRPr lang="en-US" sz="3200" b="1">
              <a:latin typeface="Garamond" charset="0"/>
            </a:endParaRPr>
          </a:p>
        </p:txBody>
      </p:sp>
      <p:sp>
        <p:nvSpPr>
          <p:cNvPr id="978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41475"/>
            <a:ext cx="8001000" cy="40735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Sources and RDA (mg/day):</a:t>
            </a:r>
          </a:p>
          <a:p>
            <a:pPr eaLnBrk="1" hangingPunct="1"/>
            <a:r>
              <a:rPr lang="en-US" sz="3200" dirty="0" smtClean="0">
                <a:solidFill>
                  <a:schemeClr val="bg2"/>
                </a:solidFill>
                <a:latin typeface="Arial" charset="0"/>
              </a:rPr>
              <a:t>Citrus </a:t>
            </a:r>
            <a:r>
              <a:rPr lang="en-US" sz="3200" dirty="0">
                <a:solidFill>
                  <a:schemeClr val="bg2"/>
                </a:solidFill>
                <a:latin typeface="Arial" charset="0"/>
              </a:rPr>
              <a:t>f</a:t>
            </a:r>
            <a:r>
              <a:rPr lang="en-US" sz="3200" dirty="0" smtClean="0">
                <a:solidFill>
                  <a:schemeClr val="bg2"/>
                </a:solidFill>
                <a:latin typeface="Arial" charset="0"/>
              </a:rPr>
              <a:t>ruits, tomatoes, melon, peppers</a:t>
            </a:r>
          </a:p>
          <a:p>
            <a:pPr marL="495300" indent="-495300" eaLnBrk="1" hangingPunct="1"/>
            <a:r>
              <a:rPr lang="en-US" sz="3200" dirty="0" smtClean="0">
                <a:solidFill>
                  <a:schemeClr val="bg2"/>
                </a:solidFill>
              </a:rPr>
              <a:t>Men: 90, Women: 75, Children: 15-25</a:t>
            </a:r>
          </a:p>
          <a:p>
            <a:pPr marL="0" indent="0" eaLnBrk="1" hangingPunct="1">
              <a:buNone/>
            </a:pPr>
            <a:r>
              <a:rPr lang="en-US" sz="3200" b="1" dirty="0">
                <a:solidFill>
                  <a:schemeClr val="hlink"/>
                </a:solidFill>
                <a:latin typeface="Arial" charset="0"/>
              </a:rPr>
              <a:t>D</a:t>
            </a: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eficiency: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eaLnBrk="1" hangingPunct="1"/>
            <a:r>
              <a:rPr lang="en-US" sz="3200" dirty="0" smtClean="0">
                <a:solidFill>
                  <a:schemeClr val="hlink"/>
                </a:solidFill>
                <a:latin typeface="Arial" charset="0"/>
              </a:rPr>
              <a:t>Scurvy</a:t>
            </a:r>
            <a:endParaRPr lang="en-US" sz="3200" dirty="0">
              <a:solidFill>
                <a:schemeClr val="hlink"/>
              </a:solidFill>
              <a:latin typeface="Arial" charset="0"/>
            </a:endParaRPr>
          </a:p>
          <a:p>
            <a:pPr lvl="1"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Abnormal </a:t>
            </a:r>
            <a:r>
              <a:rPr lang="en-US" sz="2800" dirty="0">
                <a:solidFill>
                  <a:schemeClr val="bg2"/>
                </a:solidFill>
                <a:latin typeface="Arial" charset="0"/>
              </a:rPr>
              <a:t>collagen production</a:t>
            </a:r>
          </a:p>
          <a:p>
            <a:pPr lvl="1"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Gums become painful, swollen and spongy</a:t>
            </a:r>
          </a:p>
          <a:p>
            <a:pPr lvl="1"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The pulp is separated and the teeth are lost</a:t>
            </a:r>
          </a:p>
        </p:txBody>
      </p:sp>
      <p:pic>
        <p:nvPicPr>
          <p:cNvPr id="38916" name="Picture 4" descr="orang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"/>
            <a:ext cx="1981200" cy="1338263"/>
          </a:xfrm>
          <a:noFill/>
        </p:spPr>
      </p:pic>
      <p:pic>
        <p:nvPicPr>
          <p:cNvPr id="38917" name="Picture 5" descr="oran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228600"/>
            <a:ext cx="1981200" cy="1336675"/>
          </a:xfr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894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fig4-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239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81000" y="152400"/>
            <a:ext cx="822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</a:rPr>
              <a:t>Scorbutic gums in vitamin C deficiency.  Gums are swollen, ulcerated, and bleeding due to vitamin C-induced defects in oral epithelial basement membranes and periodontal collagen fiber synthesis.</a:t>
            </a:r>
            <a:endParaRPr lang="en-US" sz="200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b="1" i="1" dirty="0">
                <a:latin typeface="Garamond" charset="0"/>
              </a:rPr>
              <a:t>Minerals and</a:t>
            </a:r>
            <a:br>
              <a:rPr lang="en-US" sz="3800" b="1" i="1" dirty="0">
                <a:latin typeface="Garamond" charset="0"/>
              </a:rPr>
            </a:br>
            <a:r>
              <a:rPr lang="en-US" sz="3800" b="1" i="1" dirty="0">
                <a:latin typeface="Garamond" charset="0"/>
              </a:rPr>
              <a:t>Trace Elements</a:t>
            </a:r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848600" cy="45307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err="1" smtClean="0">
                <a:solidFill>
                  <a:schemeClr val="hlink"/>
                </a:solidFill>
                <a:latin typeface="Arial" charset="0"/>
              </a:rPr>
              <a:t>Macrominerals</a:t>
            </a:r>
            <a:endParaRPr lang="en-US" sz="2800" dirty="0" smtClean="0">
              <a:solidFill>
                <a:schemeClr val="hlink"/>
              </a:solidFill>
              <a:latin typeface="Arial" charset="0"/>
            </a:endParaRP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hlink"/>
                </a:solidFill>
                <a:latin typeface="Arial" charset="0"/>
              </a:rPr>
              <a:t>(&gt;100 mg/day)</a:t>
            </a:r>
            <a:endParaRPr lang="en-US" sz="2800" dirty="0" smtClean="0">
              <a:solidFill>
                <a:srgbClr val="FF3300"/>
              </a:solidFill>
              <a:latin typeface="Arial" charset="0"/>
            </a:endParaRPr>
          </a:p>
          <a:p>
            <a:pPr eaLnBrk="1" hangingPunct="1"/>
            <a:r>
              <a:rPr lang="en-US" sz="2800" dirty="0" smtClean="0">
                <a:solidFill>
                  <a:srgbClr val="5F5F5F"/>
                </a:solidFill>
                <a:latin typeface="Arial" charset="0"/>
              </a:rPr>
              <a:t>Calcium</a:t>
            </a:r>
            <a:endParaRPr lang="en-US" sz="2800" dirty="0">
              <a:solidFill>
                <a:srgbClr val="5F5F5F"/>
              </a:solidFill>
              <a:latin typeface="Arial" charset="0"/>
            </a:endParaRP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Phosphorous</a:t>
            </a:r>
          </a:p>
          <a:p>
            <a:pPr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Sodium</a:t>
            </a:r>
          </a:p>
          <a:p>
            <a:pPr eaLnBrk="1" hangingPunct="1"/>
            <a:r>
              <a:rPr lang="en-US" sz="2800" dirty="0" smtClean="0">
                <a:solidFill>
                  <a:schemeClr val="bg2"/>
                </a:solidFill>
                <a:latin typeface="Arial" charset="0"/>
              </a:rPr>
              <a:t>Potassium</a:t>
            </a:r>
            <a:endParaRPr lang="en-US" sz="2800" dirty="0">
              <a:solidFill>
                <a:schemeClr val="bg2"/>
              </a:solidFill>
              <a:latin typeface="Arial" charset="0"/>
            </a:endParaRP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Chloride</a:t>
            </a:r>
          </a:p>
          <a:p>
            <a:pPr eaLnBrk="1" hangingPunct="1"/>
            <a:r>
              <a:rPr lang="en-US" sz="2800" dirty="0">
                <a:solidFill>
                  <a:schemeClr val="bg2"/>
                </a:solidFill>
                <a:latin typeface="Arial" charset="0"/>
              </a:rPr>
              <a:t>Magnesium</a:t>
            </a:r>
          </a:p>
        </p:txBody>
      </p:sp>
      <p:pic>
        <p:nvPicPr>
          <p:cNvPr id="41988" name="Picture 4" descr="j0237887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0500"/>
            <a:ext cx="22066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6117" name="Rectangle 5"/>
          <p:cNvSpPr>
            <a:spLocks noChangeArrowheads="1"/>
          </p:cNvSpPr>
          <p:nvPr/>
        </p:nvSpPr>
        <p:spPr bwMode="auto">
          <a:xfrm>
            <a:off x="3505200" y="1565275"/>
            <a:ext cx="2971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800" dirty="0" err="1" smtClean="0">
                <a:solidFill>
                  <a:schemeClr val="hlink"/>
                </a:solidFill>
              </a:rPr>
              <a:t>Microminerals</a:t>
            </a:r>
            <a:endParaRPr lang="en-US" sz="2800" dirty="0" smtClean="0">
              <a:solidFill>
                <a:schemeClr val="hlink"/>
              </a:solidFill>
            </a:endParaRPr>
          </a:p>
          <a:p>
            <a:pPr algn="l" eaLnBrk="1" hangingPunct="1">
              <a:spcBef>
                <a:spcPct val="20000"/>
              </a:spcBef>
              <a:buClr>
                <a:schemeClr val="accent1"/>
              </a:buClr>
              <a:buSzPct val="65000"/>
            </a:pPr>
            <a:r>
              <a:rPr lang="en-US" sz="2800" dirty="0" smtClean="0">
                <a:solidFill>
                  <a:schemeClr val="hlink"/>
                </a:solidFill>
              </a:rPr>
              <a:t>(&lt;100 mg/day)</a:t>
            </a:r>
            <a:endParaRPr lang="en-US" sz="2800" dirty="0" smtClean="0">
              <a:solidFill>
                <a:srgbClr val="FF3300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 smtClean="0">
                <a:solidFill>
                  <a:srgbClr val="FF3300"/>
                </a:solidFill>
              </a:rPr>
              <a:t>Iron</a:t>
            </a:r>
            <a:endParaRPr lang="en-US" sz="2800" dirty="0">
              <a:solidFill>
                <a:srgbClr val="FF3300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rgbClr val="5F5F5F"/>
                </a:solidFill>
              </a:rPr>
              <a:t>Iodine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Copper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Manganese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Zinc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 dirty="0">
                <a:solidFill>
                  <a:schemeClr val="bg2"/>
                </a:solidFill>
              </a:rPr>
              <a:t>Cobalt</a:t>
            </a:r>
          </a:p>
        </p:txBody>
      </p:sp>
      <p:sp>
        <p:nvSpPr>
          <p:cNvPr id="986118" name="Rectangle 6"/>
          <p:cNvSpPr>
            <a:spLocks noChangeArrowheads="1"/>
          </p:cNvSpPr>
          <p:nvPr/>
        </p:nvSpPr>
        <p:spPr bwMode="auto">
          <a:xfrm>
            <a:off x="5943600" y="1565275"/>
            <a:ext cx="2971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None/>
            </a:pPr>
            <a:endParaRPr lang="en-US" sz="2800">
              <a:solidFill>
                <a:schemeClr val="hlink"/>
              </a:solidFill>
            </a:endParaRP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Molybdenum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Selenium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Fluoride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Chromium</a:t>
            </a:r>
          </a:p>
          <a:p>
            <a:pPr marL="342900" indent="-342900" algn="l" eaLnBrk="1" hangingPunct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 sz="2800">
                <a:solidFill>
                  <a:schemeClr val="bg2"/>
                </a:solidFill>
              </a:rPr>
              <a:t>Silicon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8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8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8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8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8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8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8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8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9861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98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5" grpId="0" build="p"/>
      <p:bldP spid="986117" grpId="0" build="p"/>
      <p:bldP spid="9861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/>
            <a:r>
              <a:rPr lang="en-US" b="1" i="1" dirty="0" smtClean="0">
                <a:latin typeface="Garamond" charset="0"/>
              </a:rPr>
              <a:t>Iron</a:t>
            </a:r>
            <a:endParaRPr lang="en-US" b="1" i="1" dirty="0">
              <a:latin typeface="Garamond" charset="0"/>
            </a:endParaRP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79475"/>
            <a:ext cx="8229600" cy="52165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Functions</a:t>
            </a:r>
            <a:endParaRPr lang="en-US" sz="2900" dirty="0" smtClean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900" dirty="0">
                <a:solidFill>
                  <a:schemeClr val="bg2"/>
                </a:solidFill>
                <a:latin typeface="Arial" charset="0"/>
              </a:rPr>
              <a:t>O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xygen </a:t>
            </a:r>
            <a:r>
              <a:rPr lang="en-US" sz="2900" dirty="0">
                <a:solidFill>
                  <a:schemeClr val="bg2"/>
                </a:solidFill>
                <a:latin typeface="Arial" charset="0"/>
              </a:rPr>
              <a:t>transport and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metabolism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Part </a:t>
            </a:r>
            <a:r>
              <a:rPr lang="en-US" sz="2900" dirty="0">
                <a:solidFill>
                  <a:schemeClr val="bg2"/>
                </a:solidFill>
                <a:latin typeface="Arial" charset="0"/>
              </a:rPr>
              <a:t>of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hemoglobin, myoglobin, cytochromes</a:t>
            </a:r>
            <a:endParaRPr lang="en-US" sz="29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Body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stores iron as ferritin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, hemosiderin and transferrin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dirty="0">
                <a:solidFill>
                  <a:schemeClr val="bg2"/>
                </a:solidFill>
                <a:latin typeface="Arial" charset="0"/>
              </a:rPr>
              <a:t>Adult women have much lower iron storage than </a:t>
            </a:r>
            <a:r>
              <a:rPr lang="en-US" sz="2900" dirty="0" smtClean="0">
                <a:solidFill>
                  <a:schemeClr val="bg2"/>
                </a:solidFill>
                <a:latin typeface="Arial" charset="0"/>
              </a:rPr>
              <a:t>men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200" b="1" dirty="0" smtClean="0">
                <a:solidFill>
                  <a:schemeClr val="hlink"/>
                </a:solidFill>
                <a:latin typeface="Arial" charset="0"/>
              </a:rPr>
              <a:t>Sources and RDA (mg/day):</a:t>
            </a:r>
          </a:p>
          <a:p>
            <a:pPr eaLnBrk="1" hangingPunct="1"/>
            <a:r>
              <a:rPr lang="en-US" sz="2600" b="1" dirty="0" err="1" smtClean="0">
                <a:solidFill>
                  <a:schemeClr val="bg2"/>
                </a:solidFill>
                <a:latin typeface="Arial" charset="0"/>
              </a:rPr>
              <a:t>Heme</a:t>
            </a:r>
            <a:r>
              <a:rPr lang="en-US" sz="2600" b="1" dirty="0" smtClean="0">
                <a:solidFill>
                  <a:schemeClr val="bg2"/>
                </a:solidFill>
                <a:latin typeface="Arial" charset="0"/>
              </a:rPr>
              <a:t> iron: </a:t>
            </a:r>
            <a:r>
              <a:rPr lang="en-US" sz="2200" dirty="0">
                <a:solidFill>
                  <a:schemeClr val="bg2"/>
                </a:solidFill>
                <a:latin typeface="Arial" charset="0"/>
              </a:rPr>
              <a:t>A</a:t>
            </a:r>
            <a:r>
              <a:rPr lang="en-US" sz="2200" dirty="0" smtClean="0">
                <a:solidFill>
                  <a:schemeClr val="bg2"/>
                </a:solidFill>
                <a:latin typeface="Arial" charset="0"/>
              </a:rPr>
              <a:t>nimal products (meat, liver), 25% absorption</a:t>
            </a:r>
          </a:p>
          <a:p>
            <a:pPr eaLnBrk="1" hangingPunct="1"/>
            <a:r>
              <a:rPr lang="en-US" sz="2600" b="1" dirty="0" err="1" smtClean="0">
                <a:solidFill>
                  <a:schemeClr val="bg2"/>
                </a:solidFill>
                <a:latin typeface="Arial" charset="0"/>
              </a:rPr>
              <a:t>Nonheme</a:t>
            </a:r>
            <a:r>
              <a:rPr lang="en-US" sz="2600" b="1" dirty="0" smtClean="0">
                <a:solidFill>
                  <a:schemeClr val="bg2"/>
                </a:solidFill>
                <a:latin typeface="Arial" charset="0"/>
              </a:rPr>
              <a:t> iron: </a:t>
            </a:r>
            <a:r>
              <a:rPr lang="en-US" sz="2200" dirty="0" smtClean="0">
                <a:solidFill>
                  <a:schemeClr val="bg2"/>
                </a:solidFill>
                <a:latin typeface="Arial" charset="0"/>
              </a:rPr>
              <a:t>Plants (spinach, beans), 5% absorption</a:t>
            </a:r>
          </a:p>
          <a:p>
            <a:pPr eaLnBrk="1" hangingPunct="1"/>
            <a:r>
              <a:rPr lang="en-US" sz="2400" dirty="0" smtClean="0">
                <a:solidFill>
                  <a:schemeClr val="bg2"/>
                </a:solidFill>
                <a:latin typeface="Arial" charset="0"/>
              </a:rPr>
              <a:t>Men: 8, Women: 18, Children: 7-15</a:t>
            </a:r>
            <a:endParaRPr lang="en-US" sz="2200" dirty="0" smtClean="0">
              <a:solidFill>
                <a:schemeClr val="bg2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9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1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3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3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3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31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17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 b="1" i="1">
                <a:latin typeface="Garamond" charset="0"/>
              </a:rPr>
              <a:t>Iron Deficiency</a:t>
            </a: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378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Iron deficiency anemia</a:t>
            </a: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is most </a:t>
            </a: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common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Growing children, pregnant, lactating and menstruating women need more iron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err="1" smtClean="0">
                <a:solidFill>
                  <a:schemeClr val="hlink"/>
                </a:solidFill>
                <a:latin typeface="Arial" charset="0"/>
              </a:rPr>
              <a:t>Hemosiderosis</a:t>
            </a:r>
            <a:r>
              <a:rPr lang="en-US" sz="28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(iron overload disorder)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Due to iron excess (toxicity)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Hemosiderin (Iron stored in complex with ferritin protein in liver and spleen)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Occurs in persons receiving repeated blood transfusions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9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 b="1" i="1" dirty="0" smtClean="0">
                <a:latin typeface="Garamond" charset="0"/>
              </a:rPr>
              <a:t>Take home message</a:t>
            </a:r>
            <a:endParaRPr lang="en-US" sz="4000" b="1" i="1" dirty="0">
              <a:latin typeface="Garamond" charset="0"/>
            </a:endParaRP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1"/>
            <a:ext cx="80010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>
                <a:solidFill>
                  <a:schemeClr val="bg2"/>
                </a:solidFill>
                <a:latin typeface="Arial" charset="0"/>
              </a:rPr>
              <a:t>Macro and micronutrients are essential for energy and maintaining good </a:t>
            </a:r>
            <a:r>
              <a:rPr lang="en-US" sz="3200" dirty="0" smtClean="0">
                <a:solidFill>
                  <a:schemeClr val="bg2"/>
                </a:solidFill>
                <a:latin typeface="Arial" charset="0"/>
              </a:rPr>
              <a:t>health</a:t>
            </a:r>
          </a:p>
          <a:p>
            <a:pPr eaLnBrk="1" hangingPunct="1">
              <a:lnSpc>
                <a:spcPct val="90000"/>
              </a:lnSpc>
            </a:pPr>
            <a:endParaRPr lang="en-US" sz="3200" dirty="0">
              <a:solidFill>
                <a:schemeClr val="bg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dirty="0">
                <a:solidFill>
                  <a:schemeClr val="bg2"/>
                </a:solidFill>
                <a:latin typeface="Arial" charset="0"/>
              </a:rPr>
              <a:t>Various diseases are associated either with malnutrition or excessive intake of these </a:t>
            </a:r>
            <a:r>
              <a:rPr lang="en-US" sz="3200" dirty="0" smtClean="0">
                <a:solidFill>
                  <a:schemeClr val="bg2"/>
                </a:solidFill>
                <a:latin typeface="Arial" charset="0"/>
              </a:rPr>
              <a:t>nutrients</a:t>
            </a:r>
            <a:endParaRPr lang="en-US" sz="3200" dirty="0">
              <a:solidFill>
                <a:schemeClr val="bg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40940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 b="1" i="1" dirty="0" smtClean="0">
                <a:latin typeface="Garamond" charset="0"/>
              </a:rPr>
              <a:t>References</a:t>
            </a:r>
            <a:endParaRPr lang="en-US" sz="4000" b="1" i="1" dirty="0">
              <a:latin typeface="Garamond" charset="0"/>
            </a:endParaRPr>
          </a:p>
        </p:txBody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378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>
                <a:solidFill>
                  <a:schemeClr val="bg2"/>
                </a:solidFill>
              </a:rPr>
              <a:t>Lippincott’s Biochemistry, 6</a:t>
            </a:r>
            <a:r>
              <a:rPr lang="en-US" sz="3200" baseline="30000" dirty="0">
                <a:solidFill>
                  <a:schemeClr val="bg2"/>
                </a:solidFill>
              </a:rPr>
              <a:t>th</a:t>
            </a:r>
            <a:r>
              <a:rPr lang="en-US" sz="3200" dirty="0">
                <a:solidFill>
                  <a:schemeClr val="bg2"/>
                </a:solidFill>
              </a:rPr>
              <a:t> Edition, </a:t>
            </a:r>
            <a:r>
              <a:rPr lang="en-US" sz="3200" dirty="0" smtClean="0">
                <a:solidFill>
                  <a:schemeClr val="bg2"/>
                </a:solidFill>
              </a:rPr>
              <a:t>pp. </a:t>
            </a:r>
            <a:r>
              <a:rPr lang="en-US" sz="3200" dirty="0">
                <a:solidFill>
                  <a:schemeClr val="bg2"/>
                </a:solidFill>
              </a:rPr>
              <a:t>357-394, Lippincott Williams &amp; Wilkins, New York, USA</a:t>
            </a:r>
            <a:r>
              <a:rPr lang="en-US" sz="3200" dirty="0" smtClean="0">
                <a:solidFill>
                  <a:schemeClr val="bg2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3200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dirty="0">
                <a:solidFill>
                  <a:schemeClr val="bg2"/>
                </a:solidFill>
              </a:rPr>
              <a:t>Textbook of Biochemistry with Clinical Correlations 6</a:t>
            </a:r>
            <a:r>
              <a:rPr lang="en-US" sz="3200" baseline="30000" dirty="0">
                <a:solidFill>
                  <a:schemeClr val="bg2"/>
                </a:solidFill>
              </a:rPr>
              <a:t>th</a:t>
            </a:r>
            <a:r>
              <a:rPr lang="en-US" sz="3200" dirty="0">
                <a:solidFill>
                  <a:schemeClr val="bg2"/>
                </a:solidFill>
              </a:rPr>
              <a:t> Edition, </a:t>
            </a:r>
            <a:r>
              <a:rPr lang="en-US" sz="3200" dirty="0" smtClean="0">
                <a:solidFill>
                  <a:schemeClr val="bg2"/>
                </a:solidFill>
              </a:rPr>
              <a:t>pp. </a:t>
            </a:r>
            <a:r>
              <a:rPr lang="en-US" sz="3200" dirty="0">
                <a:solidFill>
                  <a:schemeClr val="bg2"/>
                </a:solidFill>
              </a:rPr>
              <a:t>1071-1096, Thomas M. Devlin, Wiley, USA.</a:t>
            </a:r>
          </a:p>
        </p:txBody>
      </p:sp>
    </p:spTree>
    <p:extLst>
      <p:ext uri="{BB962C8B-B14F-4D97-AF65-F5344CB8AC3E}">
        <p14:creationId xmlns:p14="http://schemas.microsoft.com/office/powerpoint/2010/main" val="216764196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3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i="1" dirty="0" smtClean="0">
                <a:cs typeface="Arial" charset="0"/>
              </a:rPr>
              <a:t>Macronutrients</a:t>
            </a:r>
            <a:endParaRPr lang="en-US" sz="4000" i="1" dirty="0" smtClean="0">
              <a:cs typeface="Times New Roman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89012"/>
            <a:ext cx="7450667" cy="5030788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Nutrients needed by the body in large amounts (</a:t>
            </a:r>
            <a:r>
              <a:rPr lang="en-US" sz="2600" dirty="0">
                <a:solidFill>
                  <a:srgbClr val="FF6600"/>
                </a:solidFill>
                <a:latin typeface="Arial"/>
                <a:cs typeface="Arial"/>
              </a:rPr>
              <a:t>p</a:t>
            </a:r>
            <a:r>
              <a:rPr lang="en-US" sz="2600" dirty="0" smtClean="0">
                <a:solidFill>
                  <a:srgbClr val="FF6600"/>
                </a:solidFill>
                <a:latin typeface="Arial"/>
                <a:cs typeface="Arial"/>
              </a:rPr>
              <a:t>roteins, </a:t>
            </a:r>
            <a:r>
              <a:rPr lang="en-US" sz="2600" dirty="0">
                <a:solidFill>
                  <a:srgbClr val="FF6600"/>
                </a:solidFill>
                <a:latin typeface="Arial"/>
                <a:cs typeface="Arial"/>
              </a:rPr>
              <a:t>c</a:t>
            </a:r>
            <a:r>
              <a:rPr lang="en-US" sz="2600" dirty="0" smtClean="0">
                <a:solidFill>
                  <a:srgbClr val="FF6600"/>
                </a:solidFill>
                <a:latin typeface="Arial"/>
                <a:cs typeface="Arial"/>
              </a:rPr>
              <a:t>arbohydrates, fats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)</a:t>
            </a: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They provide energy and building blocks for proteins, carbohydrates and fats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2600" i="1" dirty="0" smtClean="0">
              <a:solidFill>
                <a:srgbClr val="006633"/>
              </a:solidFill>
              <a:latin typeface="Garamond"/>
              <a:cs typeface="Arial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en-US" sz="4000" i="1" dirty="0" smtClean="0">
                <a:solidFill>
                  <a:srgbClr val="006633"/>
                </a:solidFill>
                <a:latin typeface="Garamond"/>
                <a:cs typeface="Arial" charset="0"/>
              </a:rPr>
              <a:t>Micronutrients</a:t>
            </a:r>
            <a:endParaRPr lang="en-US" sz="2600" dirty="0" smtClean="0">
              <a:solidFill>
                <a:srgbClr val="5F5F5F"/>
              </a:solidFill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Nutrients </a:t>
            </a: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needed by the body in small 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amounts (</a:t>
            </a:r>
            <a:r>
              <a:rPr lang="en-US" sz="2600" dirty="0" smtClean="0">
                <a:solidFill>
                  <a:srgbClr val="FF6600"/>
                </a:solidFill>
                <a:latin typeface="Arial"/>
                <a:cs typeface="Arial"/>
              </a:rPr>
              <a:t>vitamins, minerals, trace elements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)</a:t>
            </a:r>
            <a:endParaRPr lang="en-US" sz="2600" dirty="0">
              <a:solidFill>
                <a:srgbClr val="5F5F5F"/>
              </a:solidFill>
              <a:latin typeface="Arial"/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>
                <a:solidFill>
                  <a:srgbClr val="5F5F5F"/>
                </a:solidFill>
                <a:latin typeface="Arial"/>
                <a:cs typeface="Arial"/>
              </a:rPr>
              <a:t>Required for maintaining normal health and preventing various </a:t>
            </a:r>
            <a:r>
              <a:rPr lang="en-US" sz="2600" dirty="0" smtClean="0">
                <a:solidFill>
                  <a:srgbClr val="5F5F5F"/>
                </a:solidFill>
                <a:latin typeface="Arial"/>
                <a:cs typeface="Arial"/>
              </a:rPr>
              <a:t>diseases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 smtClean="0">
                <a:solidFill>
                  <a:srgbClr val="5F5F5F"/>
                </a:solidFill>
                <a:cs typeface="Arial"/>
              </a:rPr>
              <a:t>They do not provide energy</a:t>
            </a:r>
            <a:endParaRPr lang="en-US" sz="2600" dirty="0">
              <a:solidFill>
                <a:srgbClr val="5F5F5F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en-US" sz="2600" dirty="0">
              <a:solidFill>
                <a:srgbClr val="5F5F5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528278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i="1" dirty="0" smtClean="0">
                <a:cs typeface="Times New Roman" charset="0"/>
              </a:rPr>
              <a:t>Energy Content of Food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22867" y="1219200"/>
            <a:ext cx="7450667" cy="4953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Body obtains energy as ATP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ATP is used for all body functions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The energy content of food is measured in calories (Kilocalories)</a:t>
            </a:r>
          </a:p>
          <a:p>
            <a:pPr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One calorie is the heat required to raise the temperature of 1 gm. of water by 1</a:t>
            </a:r>
            <a:r>
              <a:rPr lang="en-US" sz="3000" baseline="30000" dirty="0">
                <a:solidFill>
                  <a:schemeClr val="bg2"/>
                </a:solidFill>
                <a:latin typeface="Arial"/>
                <a:cs typeface="Arial"/>
              </a:rPr>
              <a:t>o</a:t>
            </a: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C</a:t>
            </a: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Proteins </a:t>
            </a: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 4 kcal/</a:t>
            </a: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</a:t>
            </a:r>
            <a:endParaRPr lang="en-US" sz="3000" dirty="0">
              <a:solidFill>
                <a:schemeClr val="bg2"/>
              </a:solidFill>
              <a:latin typeface="Arial"/>
              <a:cs typeface="Arial"/>
              <a:sym typeface="Wingdings" charset="0"/>
            </a:endParaRP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Carbohydrates  4 kcal/</a:t>
            </a: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</a:t>
            </a:r>
            <a:endParaRPr lang="en-US" sz="3000" dirty="0">
              <a:solidFill>
                <a:schemeClr val="bg2"/>
              </a:solidFill>
              <a:latin typeface="Arial"/>
              <a:cs typeface="Arial"/>
              <a:sym typeface="Wingdings" charset="0"/>
            </a:endParaRPr>
          </a:p>
          <a:p>
            <a:pPr lvl="1"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Fat  9 kcal/</a:t>
            </a: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  <a:sym typeface="Wingdings" charset="0"/>
              </a:rPr>
              <a:t>g</a:t>
            </a:r>
            <a:endParaRPr lang="en-US" sz="3000" dirty="0">
              <a:solidFill>
                <a:schemeClr val="bg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3" descr="27_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2" name="Rectangle 4"/>
          <p:cNvSpPr>
            <a:spLocks noChangeArrowheads="1"/>
          </p:cNvSpPr>
          <p:nvPr/>
        </p:nvSpPr>
        <p:spPr bwMode="auto">
          <a:xfrm>
            <a:off x="611011" y="312738"/>
            <a:ext cx="8064500" cy="12003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cs typeface="Arial" charset="0"/>
              </a:rPr>
              <a:t>Acceptable Macronutrient Distribution Range (ADMR</a:t>
            </a:r>
            <a:r>
              <a:rPr lang="en-US" dirty="0" smtClean="0">
                <a:cs typeface="Arial" charset="0"/>
              </a:rPr>
              <a:t>)</a:t>
            </a:r>
          </a:p>
          <a:p>
            <a:pPr algn="ctr">
              <a:defRPr/>
            </a:pPr>
            <a:r>
              <a:rPr lang="en-US" dirty="0" smtClean="0">
                <a:cs typeface="Arial" charset="0"/>
              </a:rPr>
              <a:t>Adequate </a:t>
            </a:r>
            <a:r>
              <a:rPr lang="en-US" dirty="0">
                <a:cs typeface="Arial" charset="0"/>
              </a:rPr>
              <a:t>intake of </a:t>
            </a:r>
            <a:r>
              <a:rPr lang="en-US" dirty="0" smtClean="0">
                <a:cs typeface="Arial" charset="0"/>
              </a:rPr>
              <a:t>macronutrients</a:t>
            </a:r>
          </a:p>
          <a:p>
            <a:pPr algn="ctr">
              <a:defRPr/>
            </a:pPr>
            <a:r>
              <a:rPr lang="en-US" dirty="0" smtClean="0">
                <a:cs typeface="Arial" charset="0"/>
              </a:rPr>
              <a:t>to </a:t>
            </a:r>
            <a:r>
              <a:rPr lang="en-US" dirty="0">
                <a:cs typeface="Arial" charset="0"/>
              </a:rPr>
              <a:t>prevent the risk of disease</a:t>
            </a:r>
          </a:p>
        </p:txBody>
      </p:sp>
      <p:sp>
        <p:nvSpPr>
          <p:cNvPr id="58371" name="Text Box 7"/>
          <p:cNvSpPr txBox="1">
            <a:spLocks noChangeArrowheads="1"/>
          </p:cNvSpPr>
          <p:nvPr/>
        </p:nvSpPr>
        <p:spPr bwMode="auto">
          <a:xfrm>
            <a:off x="5867400" y="4652963"/>
            <a:ext cx="302542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800">
              <a:cs typeface="Arial" charset="0"/>
            </a:endParaRPr>
          </a:p>
        </p:txBody>
      </p:sp>
      <p:sp>
        <p:nvSpPr>
          <p:cNvPr id="58372" name="TextBox 1"/>
          <p:cNvSpPr txBox="1">
            <a:spLocks noChangeArrowheads="1"/>
          </p:cNvSpPr>
          <p:nvPr/>
        </p:nvSpPr>
        <p:spPr bwMode="auto">
          <a:xfrm>
            <a:off x="5858933" y="1671638"/>
            <a:ext cx="3048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AMDR for adults: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CHOs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45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-65%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Proteins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10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-35%</a:t>
            </a:r>
          </a:p>
          <a:p>
            <a:pPr eaLnBrk="1" hangingPunct="1"/>
            <a:r>
              <a:rPr lang="en-US" sz="2600" dirty="0">
                <a:solidFill>
                  <a:srgbClr val="5F5F5F"/>
                </a:solidFill>
                <a:cs typeface="Arial" charset="0"/>
              </a:rPr>
              <a:t>Fats</a:t>
            </a:r>
            <a:r>
              <a:rPr lang="en-US" sz="2600" dirty="0" smtClean="0">
                <a:solidFill>
                  <a:srgbClr val="5F5F5F"/>
                </a:solidFill>
                <a:cs typeface="Arial" charset="0"/>
              </a:rPr>
              <a:t>: 20</a:t>
            </a:r>
            <a:r>
              <a:rPr lang="en-US" sz="2600" dirty="0">
                <a:solidFill>
                  <a:srgbClr val="5F5F5F"/>
                </a:solidFill>
                <a:cs typeface="Arial" charset="0"/>
              </a:rPr>
              <a:t>-35%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i="1" dirty="0" smtClean="0">
                <a:cs typeface="Times New Roman" charset="0"/>
              </a:rPr>
              <a:t>Nutritional Importance of Proteins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7450667" cy="49530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Proteins supply amino acids and amino nitrogen for the body</a:t>
            </a: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Essential amino acids: Body can’t synthesize, must be supplied in the diet</a:t>
            </a:r>
          </a:p>
          <a:p>
            <a:pPr lvl="1" eaLnBrk="1" hangingPunct="1">
              <a:defRPr/>
            </a:pPr>
            <a:r>
              <a:rPr lang="en-US" sz="2600" dirty="0" smtClean="0">
                <a:solidFill>
                  <a:schemeClr val="tx2"/>
                </a:solidFill>
                <a:latin typeface="Arial"/>
                <a:cs typeface="Arial"/>
              </a:rPr>
              <a:t>PVT TIM HALL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: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P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heylalanine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V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aline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T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ryptophan,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T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hreonine,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I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soleucine,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M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ethionine,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H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istidine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A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rginine, </a:t>
            </a:r>
            <a:r>
              <a:rPr lang="en-US" sz="2600" u="sng" dirty="0" smtClean="0">
                <a:solidFill>
                  <a:schemeClr val="bg2"/>
                </a:solidFill>
                <a:latin typeface="Arial"/>
                <a:cs typeface="Arial"/>
              </a:rPr>
              <a:t>L</a:t>
            </a: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ysine, </a:t>
            </a:r>
            <a:r>
              <a:rPr lang="en-US" sz="2600" u="sng" dirty="0" err="1" smtClean="0">
                <a:solidFill>
                  <a:schemeClr val="bg2"/>
                </a:solidFill>
                <a:latin typeface="Arial"/>
                <a:cs typeface="Arial"/>
              </a:rPr>
              <a:t>L</a:t>
            </a:r>
            <a:r>
              <a:rPr lang="en-US" sz="2600" dirty="0" err="1" smtClean="0">
                <a:solidFill>
                  <a:schemeClr val="bg2"/>
                </a:solidFill>
                <a:latin typeface="Arial"/>
                <a:cs typeface="Arial"/>
              </a:rPr>
              <a:t>eucine</a:t>
            </a:r>
            <a:endParaRPr lang="en-US" sz="2600" dirty="0">
              <a:solidFill>
                <a:schemeClr val="bg2"/>
              </a:solidFill>
              <a:latin typeface="Arial"/>
              <a:cs typeface="Arial"/>
            </a:endParaRPr>
          </a:p>
          <a:p>
            <a:pPr algn="just" eaLnBrk="1" hangingPunct="1">
              <a:defRPr/>
            </a:pPr>
            <a:r>
              <a:rPr lang="en-US" sz="2600" dirty="0" smtClean="0">
                <a:solidFill>
                  <a:schemeClr val="bg2"/>
                </a:solidFill>
                <a:latin typeface="Arial"/>
                <a:cs typeface="Arial"/>
              </a:rPr>
              <a:t>Non-essential: body can synthesize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cs typeface="Times New Roman" charset="0"/>
              </a:rPr>
              <a:t>Nutritional Quality of Proteins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7450667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2"/>
                </a:solidFill>
                <a:latin typeface="Arial"/>
                <a:cs typeface="Arial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 measure of a protein’s ability to provide the essential amino acids required for tissue maintenance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Measured in PDCAAS</a:t>
            </a:r>
            <a:r>
              <a:rPr lang="en-US" dirty="0">
                <a:solidFill>
                  <a:schemeClr val="bg2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units (Digestibility-Corrected Amino Acid Scoring)</a:t>
            </a:r>
            <a:endParaRPr lang="en-US" dirty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High value indicates more digestibility and high quality (maximum score 1.0)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Proteins from animal sources: 0.82–1.0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2"/>
                </a:solidFill>
                <a:latin typeface="Arial"/>
                <a:cs typeface="Arial"/>
              </a:rPr>
              <a:t>Proteins from plant sources: 0.4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8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2067" y="1143000"/>
            <a:ext cx="6976533" cy="4800600"/>
          </a:xfrm>
        </p:spPr>
        <p:txBody>
          <a:bodyPr/>
          <a:lstStyle/>
          <a:p>
            <a:pPr marL="0" indent="0" algn="just" eaLnBrk="1" hangingPunct="1">
              <a:buFont typeface="Wingdings" charset="0"/>
              <a:buNone/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Sources and RDA:</a:t>
            </a:r>
          </a:p>
          <a:p>
            <a:pPr algn="just" eaLnBrk="1" hangingPunct="1">
              <a:defRPr/>
            </a:pPr>
            <a:r>
              <a:rPr lang="en-US" sz="3000" dirty="0">
                <a:solidFill>
                  <a:schemeClr val="bg2"/>
                </a:solidFill>
                <a:latin typeface="Arial"/>
                <a:cs typeface="Arial"/>
              </a:rPr>
              <a:t>Meat, poultry, fish, milk, wheat, corn, beans, </a:t>
            </a: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nuts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000" dirty="0" smtClean="0">
              <a:solidFill>
                <a:schemeClr val="bg2"/>
              </a:solidFill>
              <a:latin typeface="Arial"/>
              <a:cs typeface="Arial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cs typeface="Arial"/>
              </a:rPr>
              <a:t>RDA (g / kg body weight)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Normal adults: 0.8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Athletes: 1.0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Pregnancy / lactation: up to 30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dirty="0" smtClean="0">
                <a:solidFill>
                  <a:schemeClr val="bg2"/>
                </a:solidFill>
                <a:latin typeface="Arial"/>
                <a:ea typeface="ＭＳ Ｐゴシック" charset="0"/>
                <a:cs typeface="Arial"/>
              </a:rPr>
              <a:t>Children: 2.0</a:t>
            </a:r>
          </a:p>
        </p:txBody>
      </p:sp>
      <p:sp>
        <p:nvSpPr>
          <p:cNvPr id="390150" name="Rectangle 6"/>
          <p:cNvSpPr>
            <a:spLocks noGrp="1" noChangeArrowheads="1"/>
          </p:cNvSpPr>
          <p:nvPr>
            <p:ph type="title"/>
          </p:nvPr>
        </p:nvSpPr>
        <p:spPr>
          <a:xfrm>
            <a:off x="396522" y="228600"/>
            <a:ext cx="699487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b="1" i="1" dirty="0" smtClean="0">
                <a:cs typeface="Times New Roman" charset="0"/>
              </a:rPr>
              <a:t>Sources and RDA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7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10674</TotalTime>
  <Words>1809</Words>
  <Application>Microsoft Office PowerPoint</Application>
  <PresentationFormat>On-screen Show (4:3)</PresentationFormat>
  <Paragraphs>334</Paragraphs>
  <Slides>36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Custom Design</vt:lpstr>
      <vt:lpstr>Edge</vt:lpstr>
      <vt:lpstr>1_Edge</vt:lpstr>
      <vt:lpstr> Macro and Micronutrients     </vt:lpstr>
      <vt:lpstr>Objectives</vt:lpstr>
      <vt:lpstr>Overview</vt:lpstr>
      <vt:lpstr>Macronutrients</vt:lpstr>
      <vt:lpstr>Energy Content of Food</vt:lpstr>
      <vt:lpstr>PowerPoint Presentation</vt:lpstr>
      <vt:lpstr>Nutritional Importance of Proteins</vt:lpstr>
      <vt:lpstr>Nutritional Quality of Proteins</vt:lpstr>
      <vt:lpstr>Sources and RDA</vt:lpstr>
      <vt:lpstr>Nitrogen Balance</vt:lpstr>
      <vt:lpstr>PowerPoint Presentation</vt:lpstr>
      <vt:lpstr>Protein-Energy Malnutrition</vt:lpstr>
      <vt:lpstr>PowerPoint Presentation</vt:lpstr>
      <vt:lpstr>Carbohydrates</vt:lpstr>
      <vt:lpstr>Protein-Sparing Effect</vt:lpstr>
      <vt:lpstr>Dietary  Fiber</vt:lpstr>
      <vt:lpstr>Fats in the Diet</vt:lpstr>
      <vt:lpstr>Essential Fatty Acids</vt:lpstr>
      <vt:lpstr>Omega-3 Fatty Acids</vt:lpstr>
      <vt:lpstr>Recommendations for Omega-3 Fatty Acid Intake American Heart Association Guidelines</vt:lpstr>
      <vt:lpstr>PowerPoint Presentation</vt:lpstr>
      <vt:lpstr>PowerPoint Presentation</vt:lpstr>
      <vt:lpstr>Trans Fatty Acids</vt:lpstr>
      <vt:lpstr>Vitamins</vt:lpstr>
      <vt:lpstr>Vitamins - Classified Based on Solubility</vt:lpstr>
      <vt:lpstr>Vitamin E</vt:lpstr>
      <vt:lpstr>Functions of Vitamin B1 (Thiamin)</vt:lpstr>
      <vt:lpstr>Disorders of Vitamin B1 (Thiamin) Deficiency</vt:lpstr>
      <vt:lpstr>Functions of Vitamin C </vt:lpstr>
      <vt:lpstr>Disorders of Vitamin C Deficiency</vt:lpstr>
      <vt:lpstr>PowerPoint Presentation</vt:lpstr>
      <vt:lpstr>Minerals and Trace Elements</vt:lpstr>
      <vt:lpstr>Iron</vt:lpstr>
      <vt:lpstr>Iron Deficiency</vt:lpstr>
      <vt:lpstr>Take home message</vt:lpstr>
      <vt:lpstr>References</vt:lpstr>
    </vt:vector>
  </TitlesOfParts>
  <Company>Usman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</dc:title>
  <dc:creator>Usman Ghani</dc:creator>
  <cp:lastModifiedBy>3422</cp:lastModifiedBy>
  <cp:revision>253</cp:revision>
  <cp:lastPrinted>2003-11-13T20:06:36Z</cp:lastPrinted>
  <dcterms:created xsi:type="dcterms:W3CDTF">1998-01-23T22:12:23Z</dcterms:created>
  <dcterms:modified xsi:type="dcterms:W3CDTF">2017-11-30T07:59:01Z</dcterms:modified>
</cp:coreProperties>
</file>