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1"/>
  </p:notesMasterIdLst>
  <p:sldIdLst>
    <p:sldId id="305" r:id="rId2"/>
    <p:sldId id="263" r:id="rId3"/>
    <p:sldId id="304" r:id="rId4"/>
    <p:sldId id="256" r:id="rId5"/>
    <p:sldId id="258" r:id="rId6"/>
    <p:sldId id="260" r:id="rId7"/>
    <p:sldId id="261" r:id="rId8"/>
    <p:sldId id="262" r:id="rId9"/>
    <p:sldId id="266" r:id="rId10"/>
    <p:sldId id="267" r:id="rId11"/>
    <p:sldId id="295" r:id="rId12"/>
    <p:sldId id="268" r:id="rId13"/>
    <p:sldId id="269" r:id="rId14"/>
    <p:sldId id="303" r:id="rId15"/>
    <p:sldId id="284" r:id="rId16"/>
    <p:sldId id="285" r:id="rId17"/>
    <p:sldId id="274" r:id="rId18"/>
    <p:sldId id="288" r:id="rId19"/>
    <p:sldId id="290" r:id="rId20"/>
    <p:sldId id="291" r:id="rId21"/>
    <p:sldId id="292" r:id="rId22"/>
    <p:sldId id="298" r:id="rId23"/>
    <p:sldId id="293" r:id="rId24"/>
    <p:sldId id="294" r:id="rId25"/>
    <p:sldId id="275" r:id="rId26"/>
    <p:sldId id="296" r:id="rId27"/>
    <p:sldId id="300" r:id="rId28"/>
    <p:sldId id="301" r:id="rId29"/>
    <p:sldId id="302" r:id="rId30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lgerian" panose="04020705040A02060702" pitchFamily="82" charset="0"/>
      <p:regular r:id="rId38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91719B8-17AB-45DC-8D15-294183C49D8C}">
          <p14:sldIdLst>
            <p14:sldId id="305"/>
            <p14:sldId id="263"/>
            <p14:sldId id="304"/>
            <p14:sldId id="256"/>
            <p14:sldId id="258"/>
            <p14:sldId id="260"/>
            <p14:sldId id="261"/>
            <p14:sldId id="262"/>
            <p14:sldId id="266"/>
            <p14:sldId id="267"/>
            <p14:sldId id="295"/>
            <p14:sldId id="268"/>
            <p14:sldId id="269"/>
            <p14:sldId id="303"/>
            <p14:sldId id="284"/>
            <p14:sldId id="285"/>
            <p14:sldId id="274"/>
            <p14:sldId id="288"/>
            <p14:sldId id="290"/>
            <p14:sldId id="291"/>
            <p14:sldId id="292"/>
            <p14:sldId id="298"/>
            <p14:sldId id="293"/>
            <p14:sldId id="294"/>
            <p14:sldId id="275"/>
            <p14:sldId id="296"/>
            <p14:sldId id="300"/>
            <p14:sldId id="301"/>
            <p14:sldId id="302"/>
          </p14:sldIdLst>
        </p14:section>
        <p14:section name="مقطع بدون عنوان" id="{7067E57A-B194-477A-B7E4-37FCDB898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4380"/>
    <p:restoredTop sz="9466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1064EA-D680-4C67-B32C-6D9CCA903EFC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156815-F063-4968-B243-0DEBAC2566B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41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1AB38AC-097B-4128-A3ED-487B50248D79}" type="slidenum">
              <a:rPr lang="ar-SA" altLang="ar-SA" sz="1200">
                <a:solidFill>
                  <a:prstClr val="black"/>
                </a:solidFill>
                <a:latin typeface="Arial" pitchFamily="34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95775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7779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698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4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8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00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5E3411-2D54-469D-846F-E3A6BE63F35A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Leukaemias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1A7E-687E-4E69-B2F5-D8EF846D9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641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50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65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8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11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98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61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B8462-8044-46F3-BF0B-9F5FFEA5B143}" type="datetimeFigureOut">
              <a:rPr lang="ar-SA" smtClean="0"/>
              <a:pPr/>
              <a:t>02/03/1439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2A8-82CA-499C-BAD3-88C8C0A976E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0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image" Target="../media/image1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em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/>
          <p:nvPr/>
        </p:nvSpPr>
        <p:spPr>
          <a:xfrm>
            <a:off x="1835696" y="1844824"/>
            <a:ext cx="5472608" cy="18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ANEMIA</a:t>
            </a:r>
            <a:endParaRPr lang="ar-SA" sz="5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768" y="4005064"/>
            <a:ext cx="4176464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Dr. Mansour Aljabry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9552" y="1412776"/>
            <a:ext cx="7977112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Weakness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Headache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Pallor </a:t>
            </a:r>
            <a:endParaRPr lang="ar-SA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Lethargy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Dizziness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Palpitation (tachycardia)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Angina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Cardiac failure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قوس كبير أيمن 2"/>
          <p:cNvSpPr/>
          <p:nvPr/>
        </p:nvSpPr>
        <p:spPr>
          <a:xfrm>
            <a:off x="3203848" y="1556792"/>
            <a:ext cx="288032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3563888" y="1988840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anemia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39952" y="3284984"/>
            <a:ext cx="30963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Related to compensatory mechanism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779912" y="2996952"/>
            <a:ext cx="283096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2632720" y="188640"/>
            <a:ext cx="381642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908720"/>
            <a:ext cx="3312368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1-General features of anemia</a:t>
            </a:r>
            <a:endParaRPr lang="ar-S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1560" y="4869160"/>
            <a:ext cx="8064896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Specific </a:t>
            </a:r>
            <a:r>
              <a:rPr lang="en-US" sz="2000" dirty="0">
                <a:solidFill>
                  <a:schemeClr val="tx1"/>
                </a:solidFill>
              </a:rPr>
              <a:t>signs are associated with particular types of anemia 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Spoon </a:t>
            </a:r>
            <a:r>
              <a:rPr lang="en-US" sz="2000" dirty="0">
                <a:solidFill>
                  <a:schemeClr val="tx1"/>
                </a:solidFill>
              </a:rPr>
              <a:t>nail with iron deficiency,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eg </a:t>
            </a:r>
            <a:r>
              <a:rPr lang="en-US" sz="2000" dirty="0">
                <a:solidFill>
                  <a:schemeClr val="tx1"/>
                </a:solidFill>
              </a:rPr>
              <a:t>ulcers with sickle cell anemia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</a:rPr>
              <a:t>aundice </a:t>
            </a:r>
            <a:r>
              <a:rPr lang="en-US" sz="2000" dirty="0">
                <a:solidFill>
                  <a:schemeClr val="tx1"/>
                </a:solidFill>
              </a:rPr>
              <a:t>with hemolytic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bone deformities in thalassemia major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630412" y="4365104"/>
            <a:ext cx="271745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/>
              <a:t>2</a:t>
            </a:r>
            <a:r>
              <a:rPr lang="en-US" sz="2000" b="1" dirty="0" smtClean="0"/>
              <a:t>-Specific features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251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11560" y="1988840"/>
            <a:ext cx="7920880" cy="3096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b="1" dirty="0" smtClean="0">
                <a:solidFill>
                  <a:schemeClr val="tx1"/>
                </a:solidFill>
              </a:rPr>
              <a:t>Classification of Anemia</a:t>
            </a:r>
            <a:endParaRPr lang="ar-SA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3955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4067944" y="2716808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32470" y="260648"/>
            <a:ext cx="2902396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359532" y="404664"/>
            <a:ext cx="219624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443980" y="1268760"/>
            <a:ext cx="135571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Prophyrin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971600" y="1700808"/>
            <a:ext cx="115212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331640" y="2122918"/>
            <a:ext cx="1656184" cy="4199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1619672" y="3501008"/>
            <a:ext cx="13681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133618" y="3933056"/>
            <a:ext cx="14221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43980" y="4509120"/>
            <a:ext cx="1332148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Sidroblastic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3198912" y="260648"/>
            <a:ext cx="1710556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3419872" y="476672"/>
            <a:ext cx="1188132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3383868" y="1268760"/>
            <a:ext cx="1332148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3292872" y="3548292"/>
            <a:ext cx="1512168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 smtClean="0">
                <a:solidFill>
                  <a:schemeClr val="tx1"/>
                </a:solidFill>
              </a:rPr>
              <a:t>Megaloblastic</a:t>
            </a:r>
            <a:r>
              <a:rPr lang="en-US" b="1" dirty="0" smtClean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  -Folate def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3178882" y="5229200"/>
            <a:ext cx="1753158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683568" y="1700808"/>
            <a:ext cx="4571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259632" y="2110296"/>
            <a:ext cx="4571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2339752" y="2555586"/>
            <a:ext cx="4571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539552" y="2636912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182591" y="3066997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079612" y="2888853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4013938" y="1992784"/>
            <a:ext cx="4571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3851921" y="2949369"/>
            <a:ext cx="360040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5004049" y="260648"/>
            <a:ext cx="4032448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6084168" y="453734"/>
            <a:ext cx="1944216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/>
              <a:t>RBC count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5742130" y="1700808"/>
            <a:ext cx="1782198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6732240" y="2110296"/>
            <a:ext cx="2195736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5076056" y="2996952"/>
            <a:ext cx="998612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5220071" y="3501008"/>
            <a:ext cx="1800201" cy="1266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Enzymopathy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</a:rPr>
              <a:t>Membranopathy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7092280" y="3501008"/>
            <a:ext cx="1835696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 smtClean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5076056" y="1268760"/>
            <a:ext cx="1332148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5436096" y="1700808"/>
            <a:ext cx="4571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6408204" y="2134795"/>
            <a:ext cx="54006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5796136" y="5301208"/>
            <a:ext cx="237626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7532614" y="2546939"/>
            <a:ext cx="4571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3528" y="2060848"/>
            <a:ext cx="8352928" cy="381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is among the abundant minerals on earth (6%).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Iron deficiency is the most common </a:t>
            </a:r>
            <a:r>
              <a:rPr lang="en-US" sz="2400" b="1" dirty="0" smtClean="0">
                <a:solidFill>
                  <a:schemeClr val="tx1"/>
                </a:solidFill>
              </a:rPr>
              <a:t> disorder( 24%).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Limited absorption ability 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              1-</a:t>
            </a:r>
            <a:r>
              <a:rPr lang="en-US" sz="2000" b="1" dirty="0" smtClean="0">
                <a:solidFill>
                  <a:schemeClr val="tx1"/>
                </a:solidFill>
              </a:rPr>
              <a:t>Only </a:t>
            </a:r>
            <a:r>
              <a:rPr lang="en-US" sz="2000" b="1" dirty="0">
                <a:solidFill>
                  <a:schemeClr val="tx1"/>
                </a:solidFill>
              </a:rPr>
              <a:t>5-10% of taken iron will be absorbed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                 2- Inorganic </a:t>
            </a:r>
            <a:r>
              <a:rPr lang="en-US" sz="2000" b="1" dirty="0">
                <a:solidFill>
                  <a:schemeClr val="tx1"/>
                </a:solidFill>
              </a:rPr>
              <a:t>iron </a:t>
            </a:r>
            <a:r>
              <a:rPr lang="en-US" sz="2000" b="1" dirty="0" smtClean="0">
                <a:solidFill>
                  <a:schemeClr val="tx1"/>
                </a:solidFill>
              </a:rPr>
              <a:t>can not be absorbed easily.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xcess loss due to hemorrhage   </a:t>
            </a: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07704" y="548680"/>
            <a:ext cx="547260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Deficiency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40352" y="2636912"/>
            <a:ext cx="72008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6000" b="1" dirty="0">
                <a:solidFill>
                  <a:schemeClr val="tx1"/>
                </a:solidFill>
              </a:rPr>
              <a:t>!</a:t>
            </a:r>
            <a:endParaRPr lang="ar-SA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6D3E-3CF0-4B95-82BF-B3BC54C8C040}" type="datetime1">
              <a:rPr lang="ar-SA" smtClean="0"/>
              <a:t>02/03/1439</a:t>
            </a:fld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0FAC-823A-476A-899F-830514548A4F}" type="slidenum">
              <a:rPr lang="ar-SA" smtClean="0"/>
              <a:t>14</a:t>
            </a:fld>
            <a:endParaRPr lang="ar-SA"/>
          </a:p>
        </p:txBody>
      </p:sp>
      <p:pic>
        <p:nvPicPr>
          <p:cNvPr id="4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10508" r="67812" b="72430"/>
          <a:stretch/>
        </p:blipFill>
        <p:spPr bwMode="auto">
          <a:xfrm>
            <a:off x="3554494" y="116632"/>
            <a:ext cx="2476192" cy="11303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1665" y="1219558"/>
            <a:ext cx="1859702" cy="3238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Daily absorption ≈1 mg 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148" y="1655596"/>
            <a:ext cx="1230124" cy="8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stCxn id="34" idx="3"/>
          </p:cNvCxnSpPr>
          <p:nvPr/>
        </p:nvCxnSpPr>
        <p:spPr>
          <a:xfrm>
            <a:off x="4464856" y="1988841"/>
            <a:ext cx="1331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62168" y="2168861"/>
            <a:ext cx="0" cy="11161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411760" y="1988841"/>
            <a:ext cx="11521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596689" y="2348880"/>
            <a:ext cx="1199448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 rot="19840886">
            <a:off x="4971170" y="2735216"/>
            <a:ext cx="450484" cy="1800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195736" y="2382464"/>
            <a:ext cx="1165447" cy="902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67744" y="4725144"/>
            <a:ext cx="1232991" cy="70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Circulating hemoglobin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(2.5g)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4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2" t="77402" r="39644" b="8915"/>
          <a:stretch/>
        </p:blipFill>
        <p:spPr bwMode="auto">
          <a:xfrm>
            <a:off x="3361183" y="4725144"/>
            <a:ext cx="1066801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endCxn id="24" idx="0"/>
          </p:cNvCxnSpPr>
          <p:nvPr/>
        </p:nvCxnSpPr>
        <p:spPr>
          <a:xfrm>
            <a:off x="3894584" y="4437112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95736" y="3421799"/>
            <a:ext cx="12161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Bone marrow erythroblast (150mg)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26" name="Picture 5" descr="ch03f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6" r="86353" b="25155"/>
          <a:stretch/>
        </p:blipFill>
        <p:spPr bwMode="auto">
          <a:xfrm>
            <a:off x="3419872" y="3320887"/>
            <a:ext cx="1084592" cy="11162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1945980" y="5517232"/>
            <a:ext cx="1415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3"/>
          </p:cNvCxnSpPr>
          <p:nvPr/>
        </p:nvCxnSpPr>
        <p:spPr>
          <a:xfrm>
            <a:off x="4427984" y="522044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868144" y="5063210"/>
            <a:ext cx="1368152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300" dirty="0">
                <a:solidFill>
                  <a:schemeClr val="tx1"/>
                </a:solidFill>
              </a:rPr>
              <a:t>Daily </a:t>
            </a:r>
            <a:r>
              <a:rPr lang="en-US" sz="1300" dirty="0" smtClean="0">
                <a:solidFill>
                  <a:schemeClr val="tx1"/>
                </a:solidFill>
              </a:rPr>
              <a:t>loss  </a:t>
            </a:r>
            <a:r>
              <a:rPr lang="en-US" sz="1300" dirty="0">
                <a:solidFill>
                  <a:schemeClr val="tx1"/>
                </a:solidFill>
              </a:rPr>
              <a:t>≈1 mg </a:t>
            </a:r>
            <a:endParaRPr lang="ar-SA" sz="13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580112" y="5243230"/>
            <a:ext cx="26437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652120" y="2636912"/>
            <a:ext cx="1728192" cy="464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Liver and muscle myoglobin (650mg)</a:t>
            </a:r>
            <a:endParaRPr lang="ar-SA" sz="1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88024" y="4653136"/>
            <a:ext cx="744276" cy="10801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Urine </a:t>
            </a:r>
            <a:r>
              <a:rPr lang="en-US" sz="1400" dirty="0" err="1" smtClean="0">
                <a:solidFill>
                  <a:schemeClr val="tx1"/>
                </a:solidFill>
              </a:rPr>
              <a:t>faeces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Skin</a:t>
            </a:r>
          </a:p>
          <a:p>
            <a:pPr algn="l" rtl="0"/>
            <a:r>
              <a:rPr lang="en-US" sz="1400" dirty="0">
                <a:solidFill>
                  <a:schemeClr val="tx1"/>
                </a:solidFill>
              </a:rPr>
              <a:t>n</a:t>
            </a:r>
            <a:r>
              <a:rPr lang="en-US" sz="1400" dirty="0" smtClean="0">
                <a:solidFill>
                  <a:schemeClr val="tx1"/>
                </a:solidFill>
              </a:rPr>
              <a:t>ail</a:t>
            </a:r>
          </a:p>
          <a:p>
            <a:pPr algn="l" rtl="0"/>
            <a:r>
              <a:rPr lang="en-US" sz="1400" dirty="0" smtClean="0">
                <a:solidFill>
                  <a:schemeClr val="tx1"/>
                </a:solidFill>
              </a:rPr>
              <a:t>hair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995935" y="1543426"/>
            <a:ext cx="1" cy="2653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95936" y="2186862"/>
            <a:ext cx="1447467" cy="3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Transferrin (4mg)</a:t>
            </a:r>
            <a:endParaRPr lang="ar-SA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24" idx="2"/>
          </p:cNvCxnSpPr>
          <p:nvPr/>
        </p:nvCxnSpPr>
        <p:spPr>
          <a:xfrm flipH="1">
            <a:off x="3894583" y="5715744"/>
            <a:ext cx="1" cy="2335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91665" y="5949280"/>
            <a:ext cx="1596359" cy="5040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enstrual loss</a:t>
            </a:r>
          </a:p>
          <a:p>
            <a:pPr algn="ctr" rtl="0"/>
            <a:r>
              <a:rPr lang="en-US" sz="1400" dirty="0" smtClean="0">
                <a:solidFill>
                  <a:schemeClr val="tx1"/>
                </a:solidFill>
              </a:rPr>
              <a:t>(hemorrhage)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4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>
            <a:off x="3563888" y="1808821"/>
            <a:ext cx="900968" cy="3600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26841" y="2149904"/>
            <a:ext cx="1509528" cy="2709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Macrophage (1g)</a:t>
            </a:r>
            <a:endParaRPr lang="ar-SA" sz="1400" dirty="0">
              <a:solidFill>
                <a:schemeClr val="tx1"/>
              </a:solidFill>
            </a:endParaRPr>
          </a:p>
        </p:txBody>
      </p:sp>
      <p:pic>
        <p:nvPicPr>
          <p:cNvPr id="37" name="Picture 3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28778" r="13297" b="27877"/>
          <a:stretch/>
        </p:blipFill>
        <p:spPr bwMode="auto">
          <a:xfrm rot="2515372">
            <a:off x="2555917" y="2707434"/>
            <a:ext cx="503774" cy="2013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2353" r="3100"/>
          <a:stretch/>
        </p:blipFill>
        <p:spPr bwMode="auto">
          <a:xfrm>
            <a:off x="1500222" y="1677388"/>
            <a:ext cx="882124" cy="7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27" y="179425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11" y="1900734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14" y="2071599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79" y="1855237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611560" y="2731957"/>
            <a:ext cx="1512168" cy="73866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rtl="0"/>
            <a:r>
              <a:rPr lang="en-US" altLang="ar-SA" sz="1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Storage </a:t>
            </a:r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forms: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Ferritin</a:t>
            </a:r>
          </a:p>
          <a:p>
            <a:pPr algn="l" rtl="0"/>
            <a:r>
              <a:rPr lang="en-US" altLang="ar-SA" sz="1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Haemosiderin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1954874" y="2492896"/>
            <a:ext cx="0" cy="30243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952628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84" y="836712"/>
            <a:ext cx="2448272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084156" y="2054461"/>
            <a:ext cx="3546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721400" y="1694421"/>
            <a:ext cx="108012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Hepcidin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3059832" y="2260834"/>
            <a:ext cx="40243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2555776" y="2260834"/>
            <a:ext cx="504056" cy="536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/>
          <p:nvPr/>
        </p:nvCxnSpPr>
        <p:spPr>
          <a:xfrm>
            <a:off x="7236296" y="2479288"/>
            <a:ext cx="25165" cy="262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5589240"/>
            <a:ext cx="5238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قوس ممتلئ 24"/>
          <p:cNvSpPr/>
          <p:nvPr/>
        </p:nvSpPr>
        <p:spPr>
          <a:xfrm rot="5400000">
            <a:off x="7119868" y="5544820"/>
            <a:ext cx="232854" cy="432049"/>
          </a:xfrm>
          <a:prstGeom prst="blockArc">
            <a:avLst>
              <a:gd name="adj1" fmla="val 10800000"/>
              <a:gd name="adj2" fmla="val 360524"/>
              <a:gd name="adj3" fmla="val 1815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0" y="513329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81322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0" name="شكل بيضاوي 2089"/>
          <p:cNvSpPr/>
          <p:nvPr/>
        </p:nvSpPr>
        <p:spPr>
          <a:xfrm>
            <a:off x="3779912" y="2054461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pic>
        <p:nvPicPr>
          <p:cNvPr id="2091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5508104" y="188640"/>
            <a:ext cx="567792" cy="10081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IL6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Tfr2</a:t>
            </a:r>
          </a:p>
        </p:txBody>
      </p:sp>
      <p:cxnSp>
        <p:nvCxnSpPr>
          <p:cNvPr id="2094" name="رابط كسهم مستقيم 2093"/>
          <p:cNvCxnSpPr/>
          <p:nvPr/>
        </p:nvCxnSpPr>
        <p:spPr>
          <a:xfrm>
            <a:off x="6075896" y="1196752"/>
            <a:ext cx="656344" cy="497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شكل بيضاوي 79"/>
          <p:cNvSpPr/>
          <p:nvPr/>
        </p:nvSpPr>
        <p:spPr>
          <a:xfrm>
            <a:off x="5648474" y="1319838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096" name="مخطط انسيابي: معالجة 2095"/>
          <p:cNvSpPr/>
          <p:nvPr/>
        </p:nvSpPr>
        <p:spPr>
          <a:xfrm>
            <a:off x="7910338" y="188640"/>
            <a:ext cx="1126157" cy="36004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Hypoxia</a:t>
            </a:r>
            <a:endParaRPr lang="ar-SA" sz="1600" b="1" dirty="0">
              <a:solidFill>
                <a:schemeClr val="tx1"/>
              </a:solidFill>
            </a:endParaRPr>
          </a:p>
        </p:txBody>
      </p:sp>
      <p:cxnSp>
        <p:nvCxnSpPr>
          <p:cNvPr id="2098" name="رابط كسهم مستقيم 2097"/>
          <p:cNvCxnSpPr/>
          <p:nvPr/>
        </p:nvCxnSpPr>
        <p:spPr>
          <a:xfrm flipH="1">
            <a:off x="7812360" y="548680"/>
            <a:ext cx="936104" cy="13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33" y="692696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00" name="رابط كسهم مستقيم 2099"/>
          <p:cNvCxnSpPr/>
          <p:nvPr/>
        </p:nvCxnSpPr>
        <p:spPr>
          <a:xfrm flipH="1">
            <a:off x="2195737" y="5363273"/>
            <a:ext cx="4445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10617"/>
              </p:ext>
            </p:extLst>
          </p:nvPr>
        </p:nvGraphicFramePr>
        <p:xfrm>
          <a:off x="395536" y="1700808"/>
          <a:ext cx="8496944" cy="460851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48472"/>
                <a:gridCol w="4248472"/>
              </a:tblGrid>
              <a:tr h="854351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 reducing absorption </a:t>
                      </a:r>
                      <a:endParaRPr lang="ar-SA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Factors favoring absorption</a:t>
                      </a:r>
                      <a:endParaRPr lang="ar-SA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Inorganic</a:t>
                      </a:r>
                      <a:r>
                        <a:rPr lang="en-US" sz="2000" b="1" baseline="0" dirty="0" smtClean="0"/>
                        <a:t> iron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Haem</a:t>
                      </a:r>
                      <a:r>
                        <a:rPr lang="en-US" sz="2000" b="1" dirty="0" smtClean="0"/>
                        <a:t> iron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Ferric iron Fe+++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Ferrous Iron</a:t>
                      </a:r>
                      <a:r>
                        <a:rPr lang="en-US" sz="2000" b="1" baseline="0" dirty="0" smtClean="0"/>
                        <a:t> (Fe++)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Alkalis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Acid 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Infection 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Iron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def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Tea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Pregnancy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Increased </a:t>
                      </a:r>
                      <a:r>
                        <a:rPr lang="en-US" sz="2000" b="1" dirty="0" err="1" smtClean="0"/>
                        <a:t>hepcidin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Hemochromatosis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630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Precipitating</a:t>
                      </a:r>
                      <a:r>
                        <a:rPr lang="en-US" sz="2000" b="1" baseline="0" dirty="0" smtClean="0"/>
                        <a:t> agent(phenol)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Solubilizing</a:t>
                      </a:r>
                      <a:r>
                        <a:rPr lang="en-US" sz="2000" b="1" baseline="0" dirty="0" smtClean="0"/>
                        <a:t> agent (Sugar)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627784" y="332656"/>
            <a:ext cx="4608512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Absorption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8880" y="1196752"/>
            <a:ext cx="8496944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endParaRPr lang="en-US" sz="24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000" b="1" u="sng" dirty="0" smtClean="0">
                <a:solidFill>
                  <a:schemeClr val="tx1"/>
                </a:solidFill>
              </a:rPr>
              <a:t>1-Chronic </a:t>
            </a:r>
            <a:r>
              <a:rPr lang="en-US" sz="2000" b="1" u="sng" dirty="0">
                <a:solidFill>
                  <a:schemeClr val="tx1"/>
                </a:solidFill>
              </a:rPr>
              <a:t>blood loss: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GIT </a:t>
            </a:r>
            <a:r>
              <a:rPr lang="en-US" b="1" dirty="0" smtClean="0">
                <a:solidFill>
                  <a:schemeClr val="tx1"/>
                </a:solidFill>
              </a:rPr>
              <a:t>Bleeding: </a:t>
            </a:r>
            <a:r>
              <a:rPr lang="en-US" b="1" dirty="0">
                <a:solidFill>
                  <a:schemeClr val="tx1"/>
                </a:solidFill>
              </a:rPr>
              <a:t>peptic ulcer, </a:t>
            </a:r>
            <a:r>
              <a:rPr lang="en-US" b="1" dirty="0" smtClean="0">
                <a:solidFill>
                  <a:schemeClr val="tx1"/>
                </a:solidFill>
              </a:rPr>
              <a:t>esophageal </a:t>
            </a:r>
            <a:r>
              <a:rPr lang="en-US" b="1" dirty="0" err="1" smtClean="0">
                <a:solidFill>
                  <a:schemeClr val="tx1"/>
                </a:solidFill>
              </a:rPr>
              <a:t>varices</a:t>
            </a:r>
            <a:r>
              <a:rPr lang="en-US" b="1" dirty="0" smtClean="0">
                <a:solidFill>
                  <a:schemeClr val="tx1"/>
                </a:solidFill>
              </a:rPr>
              <a:t> , </a:t>
            </a:r>
            <a:r>
              <a:rPr lang="en-US" b="1" dirty="0">
                <a:solidFill>
                  <a:schemeClr val="tx1"/>
                </a:solidFill>
              </a:rPr>
              <a:t>hookworm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cancer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Uterine bleeding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Hematuria</a:t>
            </a:r>
          </a:p>
          <a:p>
            <a:pPr lvl="0" algn="l" rtl="0"/>
            <a:r>
              <a:rPr lang="en-US" b="1" dirty="0" smtClean="0">
                <a:solidFill>
                  <a:schemeClr val="tx1"/>
                </a:solidFill>
              </a:rPr>
              <a:t>2- </a:t>
            </a:r>
            <a:r>
              <a:rPr lang="en-US" sz="2000" b="1" u="sng" dirty="0">
                <a:solidFill>
                  <a:prstClr val="black"/>
                </a:solidFill>
              </a:rPr>
              <a:t>Increased demands: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Immaturity</a:t>
            </a:r>
            <a:endParaRPr lang="en-US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Growth</a:t>
            </a:r>
            <a:endParaRPr lang="en-US" b="1" dirty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Pregnancy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EPO </a:t>
            </a:r>
            <a:r>
              <a:rPr lang="en-US" b="1" dirty="0" smtClean="0">
                <a:solidFill>
                  <a:prstClr val="black"/>
                </a:solidFill>
              </a:rPr>
              <a:t>therapy</a:t>
            </a:r>
          </a:p>
          <a:p>
            <a:pPr lvl="0" algn="l" rtl="0"/>
            <a:r>
              <a:rPr lang="en-US" sz="2000" b="1" u="sng" dirty="0" smtClean="0">
                <a:solidFill>
                  <a:prstClr val="black"/>
                </a:solidFill>
              </a:rPr>
              <a:t>3-Malabsorption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Enteropathy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Gastrectomy</a:t>
            </a:r>
            <a:endParaRPr lang="en-US" b="1" dirty="0">
              <a:solidFill>
                <a:prstClr val="black"/>
              </a:solidFill>
            </a:endParaRPr>
          </a:p>
          <a:p>
            <a:pPr lvl="0" algn="l" rtl="0"/>
            <a:r>
              <a:rPr lang="en-US" sz="2000" b="1" u="sng" dirty="0" smtClean="0">
                <a:solidFill>
                  <a:prstClr val="black"/>
                </a:solidFill>
              </a:rPr>
              <a:t>4-Poor </a:t>
            </a:r>
            <a:r>
              <a:rPr lang="en-US" sz="2000" b="1" u="sng" dirty="0">
                <a:solidFill>
                  <a:prstClr val="black"/>
                </a:solidFill>
              </a:rPr>
              <a:t>diet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b="1" dirty="0">
                <a:solidFill>
                  <a:prstClr val="black"/>
                </a:solidFill>
              </a:rPr>
              <a:t>Rare as the only cause (rule out other causes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</a:p>
          <a:p>
            <a:pPr lvl="0" algn="l" rtl="0"/>
            <a:endParaRPr lang="en-US" b="1" dirty="0" smtClean="0">
              <a:solidFill>
                <a:prstClr val="black"/>
              </a:solidFill>
            </a:endParaRP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Combination of more than one factor can predispose patients to extreme IDA in cases such as heavily menstruating adolescent female with poor diet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 smtClean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lvl="0" algn="l" rtl="0"/>
            <a:endParaRPr lang="en-US" sz="2000" b="1" dirty="0">
              <a:solidFill>
                <a:prstClr val="black"/>
              </a:solidFill>
            </a:endParaRPr>
          </a:p>
          <a:p>
            <a:pPr algn="l" rtl="0"/>
            <a:endParaRPr lang="en-US" sz="2000" b="1" dirty="0">
              <a:solidFill>
                <a:schemeClr val="tx1"/>
              </a:solidFill>
            </a:endParaRPr>
          </a:p>
          <a:p>
            <a:pPr algn="l" rtl="0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99792" y="404664"/>
            <a:ext cx="345638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Causes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76372"/>
              </p:ext>
            </p:extLst>
          </p:nvPr>
        </p:nvGraphicFramePr>
        <p:xfrm>
          <a:off x="251519" y="1844824"/>
          <a:ext cx="8208913" cy="3727109"/>
        </p:xfrm>
        <a:graphic>
          <a:graphicData uri="http://schemas.openxmlformats.org/drawingml/2006/table">
            <a:tbl>
              <a:tblPr rtl="1"/>
              <a:tblGrid>
                <a:gridCol w="1491820"/>
                <a:gridCol w="1663652"/>
                <a:gridCol w="1663652"/>
                <a:gridCol w="1577736"/>
                <a:gridCol w="1812053"/>
              </a:tblGrid>
              <a:tr h="1153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Latent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Pre-latent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Stores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MCV/MCH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579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   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      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SzPct val="70000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SzPct val="70000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Hemoglobin</a:t>
                      </a:r>
                      <a:endParaRPr kumimoji="0" lang="ar-SA" alt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691680" y="476672"/>
            <a:ext cx="5472608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kern="0" dirty="0">
                <a:solidFill>
                  <a:schemeClr val="tx1"/>
                </a:solidFill>
                <a:latin typeface="Franklin Gothic Medium"/>
              </a:rPr>
              <a:t>Development of IDA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7092280" y="5325616"/>
            <a:ext cx="1584176" cy="1343744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Signs of anemia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088194-AEB6-4784-ABD0-63061D7E716C}" type="slidenum">
              <a:rPr lang="ar-SA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36549" name="Picture 5" descr="ch03f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6712"/>
            <a:ext cx="480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 descr="Fig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6712"/>
            <a:ext cx="3886200" cy="35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28600" y="4725144"/>
            <a:ext cx="859187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Beside symptoms and signs of anaemia +/- bleeding patients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present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with: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(a): </a:t>
            </a:r>
            <a:r>
              <a:rPr lang="en-US" altLang="ar-SA" sz="2000" b="1" dirty="0" err="1" smtClean="0">
                <a:solidFill>
                  <a:prstClr val="black"/>
                </a:solidFill>
                <a:cs typeface="Arial" pitchFamily="34" charset="0"/>
              </a:rPr>
              <a:t>Koilonychia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(spoon-shaped nails)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(b): Angular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stomatitis and/or </a:t>
            </a:r>
            <a:r>
              <a:rPr lang="en-US" altLang="ar-SA" sz="2000" b="1" dirty="0" err="1">
                <a:solidFill>
                  <a:prstClr val="black"/>
                </a:solidFill>
                <a:cs typeface="Arial" pitchFamily="34" charset="0"/>
              </a:rPr>
              <a:t>glossitis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lvl="0" algn="l" rtl="0">
              <a:lnSpc>
                <a:spcPct val="80000"/>
              </a:lnSpc>
              <a:spcBef>
                <a:spcPct val="50000"/>
              </a:spcBef>
              <a:buClr>
                <a:srgbClr val="1F497D"/>
              </a:buClr>
              <a:buSzPct val="110000"/>
            </a:pP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(c): Dysphagia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due to pharyngeal web </a:t>
            </a:r>
            <a:r>
              <a:rPr lang="en-US" altLang="ar-SA" sz="2000" b="1" dirty="0" smtClean="0">
                <a:solidFill>
                  <a:prstClr val="black"/>
                </a:solidFill>
                <a:cs typeface="Arial" pitchFamily="34" charset="0"/>
              </a:rPr>
              <a:t>(Plummer-Vinson </a:t>
            </a:r>
            <a:r>
              <a:rPr lang="en-US" altLang="ar-SA" sz="2000" b="1" dirty="0">
                <a:solidFill>
                  <a:prstClr val="black"/>
                </a:solidFill>
                <a:cs typeface="Arial" pitchFamily="34" charset="0"/>
              </a:rPr>
              <a:t>syndrome)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763688" y="116632"/>
            <a:ext cx="5544616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altLang="ar-SA" sz="3200" b="1" kern="0" dirty="0">
                <a:solidFill>
                  <a:schemeClr val="tx1"/>
                </a:solidFill>
              </a:rPr>
              <a:t>Signs and </a:t>
            </a:r>
            <a:r>
              <a:rPr lang="en-US" altLang="ar-SA" sz="3200" b="1" kern="0" dirty="0" smtClean="0">
                <a:solidFill>
                  <a:schemeClr val="tx1"/>
                </a:solidFill>
              </a:rPr>
              <a:t>symptoms of IDA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8600" y="2492896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628900" y="4402088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84584" y="4405784"/>
            <a:ext cx="598984" cy="21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67544" y="1844824"/>
            <a:ext cx="8280920" cy="3600400"/>
          </a:xfrm>
          <a:prstGeom prst="roundRect">
            <a:avLst>
              <a:gd name="adj" fmla="val 961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lvl="0" indent="-4572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q"/>
            </a:pPr>
            <a:r>
              <a:rPr kumimoji="0" lang="en-US" altLang="ar-S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(without) -</a:t>
            </a:r>
            <a:r>
              <a:rPr kumimoji="0" lang="en-US" altLang="ar-S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en-US" altLang="ar-SA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emia</a:t>
            </a:r>
            <a:r>
              <a:rPr kumimoji="0" lang="en-US" alt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(blood) 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Reduction of </a:t>
            </a:r>
            <a:r>
              <a:rPr lang="en-US" altLang="ar-SA" sz="2400" b="1" kern="0" dirty="0" err="1" smtClean="0">
                <a:solidFill>
                  <a:schemeClr val="tx1"/>
                </a:solidFill>
                <a:latin typeface="Arial" pitchFamily="34" charset="0"/>
              </a:rPr>
              <a:t>Hb</a:t>
            </a: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 concentration below the normal range for the age and gender</a:t>
            </a:r>
          </a:p>
          <a:p>
            <a:pPr marL="342900" lvl="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q"/>
            </a:pPr>
            <a:r>
              <a:rPr lang="en-US" altLang="ar-SA" sz="2400" b="1" kern="0" dirty="0" smtClean="0">
                <a:solidFill>
                  <a:schemeClr val="tx1"/>
                </a:solidFill>
                <a:latin typeface="Arial" pitchFamily="34" charset="0"/>
              </a:rPr>
              <a:t>Leading to decreased O2 carrying capacity of blood  and thus O2 availability to tissues (hypoxia)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pitchFamily="2" charset="2"/>
              <a:buChar char="q"/>
            </a:pPr>
            <a:endParaRPr kumimoji="0" lang="en-US" altLang="ar-S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67744" y="404664"/>
            <a:ext cx="352839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ANEMIA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ch03f0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3204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1835696" y="260648"/>
            <a:ext cx="475252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5536" y="5301208"/>
            <a:ext cx="813690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Microcytic hypochromic anemia with: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Anisocytosis</a:t>
            </a:r>
            <a:r>
              <a:rPr lang="en-US" sz="2400" b="1" dirty="0" smtClean="0">
                <a:solidFill>
                  <a:schemeClr val="tx1"/>
                </a:solidFill>
              </a:rPr>
              <a:t>( variation in size)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Pokiliocytosis</a:t>
            </a:r>
            <a:r>
              <a:rPr lang="en-US" sz="2400" b="1" dirty="0" smtClean="0">
                <a:solidFill>
                  <a:schemeClr val="tx1"/>
                </a:solidFill>
              </a:rPr>
              <a:t> (variation in shape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RBC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8" y="1340768"/>
            <a:ext cx="45581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251520" y="1484784"/>
            <a:ext cx="1008112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normal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611560" y="1772816"/>
            <a:ext cx="367240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909192" y="3068960"/>
            <a:ext cx="8626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115616" y="4725144"/>
            <a:ext cx="165618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Transferrin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320384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20384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قوس كبير أيسر 26"/>
          <p:cNvSpPr/>
          <p:nvPr/>
        </p:nvSpPr>
        <p:spPr>
          <a:xfrm>
            <a:off x="2771800" y="4437112"/>
            <a:ext cx="360040" cy="13681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771800" y="2276872"/>
            <a:ext cx="360040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4427984" y="1772816"/>
            <a:ext cx="4032448" cy="42484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93204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93204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580112" y="2312876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864696" y="4869160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586814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5580112" y="5229200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83569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</a:t>
            </a:r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796136" y="1268760"/>
            <a:ext cx="1296144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39" name="مستطيل 38"/>
          <p:cNvSpPr/>
          <p:nvPr/>
        </p:nvSpPr>
        <p:spPr>
          <a:xfrm>
            <a:off x="611560" y="6165304"/>
            <a:ext cx="4824536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TIBC : total iron binding capacity of transferrin </a:t>
            </a:r>
            <a:endParaRPr lang="ar-SA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06948" y="188640"/>
            <a:ext cx="291718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Iron Studies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403648" y="2564904"/>
            <a:ext cx="13666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 Low TIBC*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67544" y="4005064"/>
            <a:ext cx="223224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High </a:t>
            </a:r>
            <a:r>
              <a:rPr lang="en-US" sz="1600" b="1" dirty="0" err="1" smtClean="0">
                <a:solidFill>
                  <a:schemeClr val="tx1"/>
                </a:solidFill>
              </a:rPr>
              <a:t>Transferrin</a:t>
            </a:r>
            <a:r>
              <a:rPr lang="en-US" sz="1600" b="1" dirty="0" smtClean="0">
                <a:solidFill>
                  <a:schemeClr val="tx1"/>
                </a:solidFill>
              </a:rPr>
              <a:t> saturation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7" name="قوس كبير أيسر 26"/>
          <p:cNvSpPr/>
          <p:nvPr/>
        </p:nvSpPr>
        <p:spPr>
          <a:xfrm>
            <a:off x="2843808" y="3573016"/>
            <a:ext cx="288032" cy="22322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قوس كبير أيسر 27"/>
          <p:cNvSpPr/>
          <p:nvPr/>
        </p:nvSpPr>
        <p:spPr>
          <a:xfrm>
            <a:off x="2843808" y="2204864"/>
            <a:ext cx="288032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292080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292080" y="5229200"/>
            <a:ext cx="576064" cy="64819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قوس كبير أيمن 32"/>
          <p:cNvSpPr/>
          <p:nvPr/>
        </p:nvSpPr>
        <p:spPr>
          <a:xfrm>
            <a:off x="5940152" y="2240868"/>
            <a:ext cx="234026" cy="28443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6296744" y="4725144"/>
            <a:ext cx="2091680" cy="11161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iron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serum ferritin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Low transferrin saturation  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6228184" y="3501008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high TIBC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6" name="قوس كبير أيمن 35"/>
          <p:cNvSpPr/>
          <p:nvPr/>
        </p:nvSpPr>
        <p:spPr>
          <a:xfrm>
            <a:off x="6012160" y="5229076"/>
            <a:ext cx="248580" cy="6481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763688" y="1628800"/>
            <a:ext cx="144016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en-US" b="1" dirty="0" smtClean="0"/>
          </a:p>
          <a:p>
            <a:pPr algn="ctr" rtl="0"/>
            <a:r>
              <a:rPr lang="en-US" b="1" dirty="0" err="1" smtClean="0"/>
              <a:t>Thalassemia</a:t>
            </a:r>
            <a:endParaRPr lang="en-US" b="1" dirty="0" smtClean="0"/>
          </a:p>
          <a:p>
            <a:pPr algn="ctr" rtl="0"/>
            <a:endParaRPr lang="ar-SA" b="1" dirty="0"/>
          </a:p>
        </p:txBody>
      </p:sp>
      <p:sp>
        <p:nvSpPr>
          <p:cNvPr id="38" name="مستطيل 37"/>
          <p:cNvSpPr/>
          <p:nvPr/>
        </p:nvSpPr>
        <p:spPr>
          <a:xfrm>
            <a:off x="5868144" y="1700808"/>
            <a:ext cx="720080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IDA</a:t>
            </a:r>
            <a:endParaRPr lang="ar-SA" b="1" dirty="0"/>
          </a:p>
        </p:txBody>
      </p:sp>
      <p:sp>
        <p:nvSpPr>
          <p:cNvPr id="20" name="مستطيل 30"/>
          <p:cNvSpPr/>
          <p:nvPr/>
        </p:nvSpPr>
        <p:spPr>
          <a:xfrm>
            <a:off x="4283968" y="2204864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5"/>
          <p:cNvSpPr/>
          <p:nvPr/>
        </p:nvSpPr>
        <p:spPr>
          <a:xfrm>
            <a:off x="4283968" y="4365104"/>
            <a:ext cx="576064" cy="151216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37"/>
          <p:cNvSpPr/>
          <p:nvPr/>
        </p:nvSpPr>
        <p:spPr>
          <a:xfrm>
            <a:off x="4067944" y="1700808"/>
            <a:ext cx="1008112" cy="50405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Normal </a:t>
            </a:r>
            <a:endParaRPr lang="ar-SA" b="1" dirty="0"/>
          </a:p>
        </p:txBody>
      </p:sp>
      <p:sp>
        <p:nvSpPr>
          <p:cNvPr id="41" name="مستطيل 24"/>
          <p:cNvSpPr/>
          <p:nvPr/>
        </p:nvSpPr>
        <p:spPr>
          <a:xfrm>
            <a:off x="3203848" y="2132856"/>
            <a:ext cx="576064" cy="3672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25"/>
          <p:cNvSpPr/>
          <p:nvPr/>
        </p:nvSpPr>
        <p:spPr>
          <a:xfrm>
            <a:off x="3203848" y="3429000"/>
            <a:ext cx="576064" cy="24482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6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h03f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" y="2045568"/>
            <a:ext cx="8740148" cy="3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79512" y="1412776"/>
            <a:ext cx="864096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 BM Iron </a:t>
            </a:r>
            <a:r>
              <a:rPr lang="en-US" sz="2000" b="1" dirty="0">
                <a:solidFill>
                  <a:schemeClr val="tx1"/>
                </a:solidFill>
              </a:rPr>
              <a:t>stain (Perl’s stain</a:t>
            </a:r>
            <a:r>
              <a:rPr lang="en-US" sz="2000" b="1" dirty="0" smtClean="0">
                <a:solidFill>
                  <a:schemeClr val="tx1"/>
                </a:solidFill>
              </a:rPr>
              <a:t>): The gold standard but invasive procedure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5949280"/>
            <a:ext cx="208823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860032" y="5949280"/>
            <a:ext cx="3960440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IDA: reduced or absent  iron stores</a:t>
            </a:r>
          </a:p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(hemosiderin)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07556" y="260648"/>
            <a:ext cx="30963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Investigation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404664"/>
            <a:ext cx="4104456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Treatment of IDA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95536" y="1700808"/>
            <a:ext cx="8352928" cy="3960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Treat the underlying cause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Iron replacement therapy: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Oral :( Ferrous </a:t>
            </a:r>
            <a:r>
              <a:rPr lang="en-US" sz="2400" b="1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dirty="0" smtClean="0">
                <a:solidFill>
                  <a:schemeClr val="tx1"/>
                </a:solidFill>
              </a:rPr>
              <a:t>  OD for 6 months)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Intravenous:( Ferric sucrose  OD for 6 months)</a:t>
            </a: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7572" y="4509120"/>
            <a:ext cx="525880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should rise 2g/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r>
              <a:rPr lang="en-US" sz="2000" b="1" dirty="0" smtClean="0">
                <a:solidFill>
                  <a:schemeClr val="tx1"/>
                </a:solidFill>
              </a:rPr>
              <a:t> every 3 weeks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476672"/>
            <a:ext cx="432048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3200" b="1" dirty="0">
                <a:solidFill>
                  <a:schemeClr val="tx1"/>
                </a:solidFill>
              </a:rPr>
              <a:t>PREVENTION OF IDA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3568" y="1628800"/>
            <a:ext cx="7920880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Dietary modification</a:t>
            </a:r>
          </a:p>
          <a:p>
            <a:pPr marL="342900" indent="-342900" algn="l" rtl="0"/>
            <a:r>
              <a:rPr lang="en-US" sz="2400" b="1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 smtClean="0">
                <a:solidFill>
                  <a:schemeClr val="tx1"/>
                </a:solidFill>
              </a:rPr>
              <a:t>Meat is better source than vegetables. 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Food </a:t>
            </a:r>
            <a:r>
              <a:rPr lang="en-US" sz="2400" b="1" u="sng" dirty="0" smtClean="0">
                <a:solidFill>
                  <a:schemeClr val="tx1"/>
                </a:solidFill>
              </a:rPr>
              <a:t>fortification (with ferrous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sulphate</a:t>
            </a:r>
            <a:r>
              <a:rPr lang="en-US" sz="2400" b="1" u="sng" dirty="0" smtClean="0">
                <a:solidFill>
                  <a:schemeClr val="tx1"/>
                </a:solidFill>
              </a:rPr>
              <a:t>)</a:t>
            </a:r>
            <a:endParaRPr lang="en-US" sz="2400" b="1" u="sng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altLang="ar-SA" sz="2400" dirty="0" smtClean="0">
                <a:solidFill>
                  <a:schemeClr val="tx1"/>
                </a:solidFill>
              </a:rPr>
              <a:t>GIT disturbances ,staining of teeth &amp; metallic taste.</a:t>
            </a:r>
          </a:p>
          <a:p>
            <a:pPr marL="342900" indent="-342900" algn="l" rtl="0"/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chemeClr val="tx1"/>
                </a:solidFill>
              </a:rPr>
              <a:t>Iron </a:t>
            </a:r>
            <a:r>
              <a:rPr lang="en-US" sz="2400" b="1" u="sng" dirty="0" smtClean="0">
                <a:solidFill>
                  <a:schemeClr val="tx1"/>
                </a:solidFill>
              </a:rPr>
              <a:t>supplementation:</a:t>
            </a:r>
          </a:p>
          <a:p>
            <a:pPr marL="342900" indent="-342900" algn="l" rtl="0"/>
            <a:r>
              <a:rPr lang="en-US" sz="2000" b="1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smtClean="0">
                <a:solidFill>
                  <a:schemeClr val="tx1"/>
                </a:solidFill>
              </a:rPr>
              <a:t>For high risk groups.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404664"/>
            <a:ext cx="590465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Anemia of chronic disease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484784"/>
            <a:ext cx="8280920" cy="48965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Normochromic normocytic  (usually) anemia caused by decreased  release of iron from iron stores due to raised serum Hepcidin .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infection including HIV, malaria 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 Chronic inflammation 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-Tissue necrosis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dirty="0" smtClean="0">
                <a:solidFill>
                  <a:schemeClr val="tx1"/>
                </a:solidFill>
              </a:rPr>
              <a:t>    -Malignancy</a:t>
            </a:r>
          </a:p>
          <a:p>
            <a:pPr lvl="1" algn="l" rtl="0">
              <a:spcBef>
                <a:spcPct val="50000"/>
              </a:spcBef>
              <a:buClr>
                <a:schemeClr val="tx2"/>
              </a:buClr>
              <a:buSzPct val="110000"/>
              <a:buFontTx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h03f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61"/>
            <a:ext cx="4464496" cy="40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30503"/>
            <a:ext cx="2716956" cy="16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6876256" y="2512197"/>
            <a:ext cx="562508" cy="41274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7452320" y="2492896"/>
            <a:ext cx="144016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Hepcidin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4509120"/>
            <a:ext cx="1927688" cy="16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7236296" y="6237312"/>
            <a:ext cx="187220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BM macrophage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10339" y="5124263"/>
            <a:ext cx="190053" cy="17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63" y="501317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7" y="5373216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455" y="519700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98" y="5024221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08" y="5089202"/>
            <a:ext cx="40640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42" y="5557043"/>
            <a:ext cx="18891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792088" cy="20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175714" cy="16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" name="مخطط انسيابي: معالجة 2091"/>
          <p:cNvSpPr/>
          <p:nvPr/>
        </p:nvSpPr>
        <p:spPr>
          <a:xfrm>
            <a:off x="7020272" y="116632"/>
            <a:ext cx="576064" cy="72008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b="1" dirty="0" smtClean="0">
              <a:solidFill>
                <a:schemeClr val="tx1"/>
              </a:solidFill>
            </a:endParaRP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IL-6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IL-1</a:t>
            </a:r>
          </a:p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TNF</a:t>
            </a:r>
          </a:p>
          <a:p>
            <a:pPr algn="l" rtl="0"/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2100" name="رابط كسهم مستقيم 2099"/>
          <p:cNvCxnSpPr/>
          <p:nvPr/>
        </p:nvCxnSpPr>
        <p:spPr>
          <a:xfrm flipH="1">
            <a:off x="2411760" y="5243083"/>
            <a:ext cx="44644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3" name="شكل بيضاوي 2102"/>
          <p:cNvSpPr/>
          <p:nvPr/>
        </p:nvSpPr>
        <p:spPr>
          <a:xfrm>
            <a:off x="3275856" y="5373216"/>
            <a:ext cx="2055252" cy="7476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 no Iron for </a:t>
            </a:r>
            <a:r>
              <a:rPr lang="en-US" sz="1600" b="1" dirty="0" err="1" smtClean="0">
                <a:solidFill>
                  <a:schemeClr val="tx1"/>
                </a:solidFill>
              </a:rPr>
              <a:t>erythropoeisis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236296" y="836712"/>
            <a:ext cx="45719" cy="1656184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شكل بيضاوي 79"/>
          <p:cNvSpPr/>
          <p:nvPr/>
        </p:nvSpPr>
        <p:spPr>
          <a:xfrm>
            <a:off x="6876256" y="1124744"/>
            <a:ext cx="720080" cy="2514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+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4008" y="188640"/>
            <a:ext cx="14401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Tuberculosis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SLE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Carcinoma 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Lymphoma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6084168" y="620688"/>
            <a:ext cx="936104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flipV="1">
            <a:off x="2339752" y="2708920"/>
            <a:ext cx="4536504" cy="7200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شكل بيضاوي 2089"/>
          <p:cNvSpPr/>
          <p:nvPr/>
        </p:nvSpPr>
        <p:spPr>
          <a:xfrm>
            <a:off x="4644008" y="2636912"/>
            <a:ext cx="720080" cy="3944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- </a:t>
            </a:r>
            <a:r>
              <a:rPr lang="en-US" sz="1600" b="1" dirty="0" err="1" smtClean="0">
                <a:solidFill>
                  <a:schemeClr val="tx1"/>
                </a:solidFill>
              </a:rPr>
              <a:t>ve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 flipH="1">
            <a:off x="7282015" y="2924944"/>
            <a:ext cx="45719" cy="21602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2" y="4331643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2" y="5021560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9715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01317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08518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61248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537321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38847"/>
            <a:ext cx="216024" cy="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4522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877272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05264"/>
            <a:ext cx="180020" cy="16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AAF42-4625-4423-97FC-3BDEC1DB6D99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467544" y="16288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Clr>
                <a:schemeClr val="tx2"/>
              </a:buClr>
              <a:buSzPct val="110000"/>
              <a:buFontTx/>
              <a:buChar char="•"/>
            </a:pP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2483768" y="5473640"/>
            <a:ext cx="3949204" cy="112371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Arial" charset="0"/>
              </a:rPr>
              <a:t>Management: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Treat the underlying cause</a:t>
            </a: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Iron replacement +/- EPO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484784"/>
            <a:ext cx="8352928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Normocytic normochromic or mildly microcytic anaemia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Low serum iron and TIBC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Normal or high serum ferritin ( acute phase reactant)</a:t>
            </a:r>
          </a:p>
          <a:p>
            <a:pPr marL="342900" indent="-342900" algn="l" rtl="0">
              <a:buClr>
                <a:schemeClr val="tx2"/>
              </a:buClr>
              <a:buSzPct val="110000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charset="0"/>
              </a:rPr>
              <a:t>High haemosiderin in macrophages but low in normoblasts </a:t>
            </a:r>
            <a:endParaRPr lang="en-US" sz="24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050" name="Picture 2" descr="https://encrypted-tbn3.gstatic.com/images?q=tbn:ANd9GcSdA_jVWEOlW2RyMbpBUuT7Wa12sWLo_dNrGRz2dZL5Tk1ZCRS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168352" cy="201622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051720" y="404664"/>
            <a:ext cx="4896544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Work-up and treatment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71600" y="260648"/>
            <a:ext cx="7848872" cy="59046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1916832"/>
            <a:ext cx="7704856" cy="208823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8000" dirty="0" smtClean="0">
                <a:solidFill>
                  <a:srgbClr val="C00000"/>
                </a:solidFill>
                <a:latin typeface="Algerian" pitchFamily="82" charset="0"/>
              </a:rPr>
              <a:t>Hemoglobin</a:t>
            </a: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 ?</a:t>
            </a:r>
            <a:endParaRPr lang="ar-SA" sz="72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288427" y="1026468"/>
            <a:ext cx="8172908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3923928" y="1772816"/>
            <a:ext cx="1944216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1893616" y="3861048"/>
            <a:ext cx="1958303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1893618" y="1844824"/>
            <a:ext cx="1944216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3959932" y="3825044"/>
            <a:ext cx="1872208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3923928" y="1268760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 smtClean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2194609" y="2422015"/>
            <a:ext cx="504056" cy="22299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5004048" y="2492896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297772" y="1270068"/>
            <a:ext cx="504056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3923928" y="4077072"/>
            <a:ext cx="504056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2188692" y="3003996"/>
            <a:ext cx="504056" cy="22181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5076056" y="2996952"/>
            <a:ext cx="504056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347864" y="4057870"/>
            <a:ext cx="504056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 smtClean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4374881" y="2218677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608004" y="256490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4427984" y="4305538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240733" y="2217306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267744" y="4347102"/>
            <a:ext cx="108012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2572532" y="4659634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2483768" y="2590853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4680012" y="4608131"/>
            <a:ext cx="576064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6300192" y="1340767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4427984" y="163010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6804248" y="2564904"/>
            <a:ext cx="1224136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5796136" y="2821945"/>
            <a:ext cx="100811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6444208" y="4473770"/>
            <a:ext cx="1656184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 smtClean="0">
                <a:solidFill>
                  <a:schemeClr val="tx1"/>
                </a:solidFill>
              </a:rPr>
              <a:t>Prophyrin</a:t>
            </a:r>
            <a:r>
              <a:rPr lang="en-US" dirty="0" smtClean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5508104" y="4725144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395536" y="4581128"/>
            <a:ext cx="1282054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1622338" y="4848655"/>
            <a:ext cx="9501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5436096" y="2348880"/>
            <a:ext cx="29946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1596828" y="2133510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4932040" y="1846132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5364088" y="4939633"/>
            <a:ext cx="769047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1858737" y="5301208"/>
            <a:ext cx="769047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2097435" y="188640"/>
            <a:ext cx="4438285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Hemoglobin structure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91780" y="261982"/>
            <a:ext cx="356439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Hemoglobin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58812" y="1268760"/>
            <a:ext cx="8533668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Clr>
                <a:srgbClr val="C00000"/>
              </a:buClr>
              <a:buSzPct val="69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</a:rPr>
              <a:t>Hemoglobin is the protein molecule in RBC that </a:t>
            </a:r>
            <a:r>
              <a:rPr lang="en-US" sz="2400" b="1" u="sng" dirty="0" smtClean="0">
                <a:solidFill>
                  <a:schemeClr val="tx1"/>
                </a:solidFill>
              </a:rPr>
              <a:t>carries O2 </a:t>
            </a:r>
            <a:r>
              <a:rPr lang="en-US" sz="2400" b="1" dirty="0" smtClean="0">
                <a:solidFill>
                  <a:schemeClr val="tx1"/>
                </a:solidFill>
              </a:rPr>
              <a:t>from the lungs to the body's tissues and returns carbon CO2 from the tissues back to the lungs.</a:t>
            </a:r>
          </a:p>
          <a:p>
            <a:pPr marL="342900" indent="-342900" algn="l" rtl="0">
              <a:buClr>
                <a:srgbClr val="C00000"/>
              </a:buClr>
              <a:buSzPct val="69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</a:rPr>
              <a:t>Hemoglobin  </a:t>
            </a:r>
            <a:r>
              <a:rPr lang="en-US" sz="2400" b="1" u="sng" dirty="0" smtClean="0">
                <a:solidFill>
                  <a:schemeClr val="tx1"/>
                </a:solidFill>
              </a:rPr>
              <a:t>maintains the shape </a:t>
            </a:r>
            <a:r>
              <a:rPr lang="en-US" sz="2400" b="1" dirty="0" smtClean="0">
                <a:solidFill>
                  <a:schemeClr val="tx1"/>
                </a:solidFill>
              </a:rPr>
              <a:t>of RBC also.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680520" cy="3645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068388"/>
            <a:ext cx="8964487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1547664" y="4581128"/>
            <a:ext cx="144016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1520" y="4437112"/>
            <a:ext cx="849694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59224" y="3768688"/>
            <a:ext cx="275659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u="sng" dirty="0" smtClean="0">
                <a:solidFill>
                  <a:schemeClr val="tx1"/>
                </a:solidFill>
              </a:rPr>
              <a:t>Hematopoietic stem cell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1- Self renewal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2- Cell differentiation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15816" y="260648"/>
            <a:ext cx="3816424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73819" y="3723090"/>
            <a:ext cx="1370189" cy="281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Myeloid SC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96597" y="3723090"/>
            <a:ext cx="235516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dirty="0" smtClean="0">
                <a:solidFill>
                  <a:schemeClr val="tx1"/>
                </a:solidFill>
              </a:rPr>
              <a:t>Erythroid Precursors 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5013176"/>
            <a:ext cx="18002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Transcriptional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Factor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28084" y="4869160"/>
            <a:ext cx="1692188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Erythropoietin </a:t>
            </a:r>
          </a:p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GATA1</a:t>
            </a:r>
          </a:p>
          <a:p>
            <a:pPr algn="ctr"/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>
            <a:off x="2051720" y="5399505"/>
            <a:ext cx="3168352" cy="45719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34564BC-853B-4031-8B00-B9F0416CBB70}" type="slidenum">
              <a:rPr lang="ar-SA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2517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872AE415-9007-4F96-8E02-4FFCA6F46CC9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6502"/>
            <a:ext cx="8712968" cy="165065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04048" y="4837218"/>
            <a:ext cx="1245588" cy="463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Late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 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300192" y="4838402"/>
            <a:ext cx="1331168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Reticulocyte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1360" y="4838402"/>
            <a:ext cx="1261120" cy="462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Erythrocyte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07704" y="4804594"/>
            <a:ext cx="1368152" cy="496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Basophilic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79512" y="4805778"/>
            <a:ext cx="1440160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chemeClr val="tx1"/>
                </a:solidFill>
              </a:rPr>
              <a:t>Erythroblast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19872" y="4805778"/>
            <a:ext cx="1512168" cy="495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Intermediate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Normoblast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512" y="5301208"/>
            <a:ext cx="871296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5326360"/>
            <a:ext cx="864096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</a:t>
            </a:r>
            <a:endParaRPr lang="ar-SA" sz="3200" b="1" dirty="0"/>
          </a:p>
        </p:txBody>
      </p:sp>
      <p:sp>
        <p:nvSpPr>
          <p:cNvPr id="26" name="مستطيل 25"/>
          <p:cNvSpPr/>
          <p:nvPr/>
        </p:nvSpPr>
        <p:spPr>
          <a:xfrm>
            <a:off x="2123727" y="5313784"/>
            <a:ext cx="914943" cy="41947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</a:t>
            </a:r>
            <a:endParaRPr lang="ar-SA" sz="3200" b="1" dirty="0"/>
          </a:p>
        </p:txBody>
      </p:sp>
      <p:sp>
        <p:nvSpPr>
          <p:cNvPr id="27" name="مستطيل 26"/>
          <p:cNvSpPr/>
          <p:nvPr/>
        </p:nvSpPr>
        <p:spPr>
          <a:xfrm>
            <a:off x="3743661" y="5301208"/>
            <a:ext cx="972355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+++</a:t>
            </a:r>
            <a:endParaRPr lang="ar-SA" sz="3200" b="1" dirty="0"/>
          </a:p>
        </p:txBody>
      </p:sp>
      <p:sp>
        <p:nvSpPr>
          <p:cNvPr id="28" name="مستطيل 27"/>
          <p:cNvSpPr/>
          <p:nvPr/>
        </p:nvSpPr>
        <p:spPr>
          <a:xfrm>
            <a:off x="5220072" y="5301208"/>
            <a:ext cx="1008112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++</a:t>
            </a:r>
            <a:endParaRPr lang="ar-SA" sz="2800" b="1" dirty="0"/>
          </a:p>
        </p:txBody>
      </p:sp>
      <p:sp>
        <p:nvSpPr>
          <p:cNvPr id="29" name="مستطيل 28"/>
          <p:cNvSpPr/>
          <p:nvPr/>
        </p:nvSpPr>
        <p:spPr>
          <a:xfrm>
            <a:off x="6588224" y="5301208"/>
            <a:ext cx="952500" cy="4068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+</a:t>
            </a:r>
            <a:endParaRPr lang="ar-SA" sz="2800" b="1" dirty="0"/>
          </a:p>
        </p:txBody>
      </p:sp>
      <p:sp>
        <p:nvSpPr>
          <p:cNvPr id="30" name="مستطيل 29"/>
          <p:cNvSpPr/>
          <p:nvPr/>
        </p:nvSpPr>
        <p:spPr>
          <a:xfrm>
            <a:off x="7956376" y="5301208"/>
            <a:ext cx="798652" cy="43204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-</a:t>
            </a:r>
            <a:endParaRPr lang="ar-SA" sz="32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455876" y="5853608"/>
            <a:ext cx="2628292" cy="8157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Synthesis of Hemoglobin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 flipH="1">
            <a:off x="2812357" y="255907"/>
            <a:ext cx="3849834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b="1" dirty="0" smtClean="0">
                <a:solidFill>
                  <a:schemeClr val="tx1"/>
                </a:solidFill>
              </a:rPr>
              <a:t>Erythropoiesis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9512" y="1196752"/>
            <a:ext cx="885747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The “Bone Marrow” is the major site  with the need of: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Folic acid – Iron “Ferrous” – </a:t>
            </a:r>
            <a:r>
              <a:rPr lang="en-US" sz="2400" b="1" dirty="0" err="1">
                <a:solidFill>
                  <a:schemeClr val="tx1"/>
                </a:solidFill>
              </a:rPr>
              <a:t>Vit</a:t>
            </a:r>
            <a:r>
              <a:rPr lang="en-US" sz="2400" b="1" dirty="0">
                <a:solidFill>
                  <a:schemeClr val="tx1"/>
                </a:solidFill>
              </a:rPr>
              <a:t> B12 – Erythropoietin -Amino acids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minerals </a:t>
            </a:r>
            <a:r>
              <a:rPr lang="en-US" sz="2400" b="1" dirty="0">
                <a:solidFill>
                  <a:schemeClr val="tx1"/>
                </a:solidFill>
              </a:rPr>
              <a:t>- other regulatory factors 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473972"/>
              </p:ext>
            </p:extLst>
          </p:nvPr>
        </p:nvGraphicFramePr>
        <p:xfrm>
          <a:off x="451120" y="1035580"/>
          <a:ext cx="6326470" cy="275346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450789"/>
                <a:gridCol w="1527667"/>
                <a:gridCol w="3348014"/>
              </a:tblGrid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Female</a:t>
                      </a:r>
                      <a:endParaRPr lang="ar-SA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Male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Indices</a:t>
                      </a:r>
                      <a:endParaRPr lang="ar-S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11.5-15.5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13.5-17.5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Hemoglobin(g/</a:t>
                      </a:r>
                      <a:r>
                        <a:rPr lang="en-US" sz="1800" b="1" dirty="0" err="1" smtClean="0"/>
                        <a:t>dL</a:t>
                      </a:r>
                      <a:r>
                        <a:rPr lang="en-US" sz="1800" b="1" dirty="0" smtClean="0"/>
                        <a:t>)</a:t>
                      </a:r>
                      <a:endParaRPr lang="ar-SA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36-48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40-52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Hematocrit (PCV) (%)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3.9-5.6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4.5-6.5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Red</a:t>
                      </a:r>
                      <a:r>
                        <a:rPr lang="en-US" sz="1800" b="1" baseline="0" dirty="0" smtClean="0"/>
                        <a:t> Cell Count (×10¹²)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80-95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 Volume (MCV)</a:t>
                      </a:r>
                      <a:r>
                        <a:rPr lang="en-US" sz="1800" b="1" baseline="0" dirty="0" smtClean="0"/>
                        <a:t> (</a:t>
                      </a:r>
                      <a:r>
                        <a:rPr lang="en-US" sz="1800" b="1" baseline="0" dirty="0" err="1" smtClean="0"/>
                        <a:t>fL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6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 smtClean="0"/>
                        <a:t>30-35</a:t>
                      </a:r>
                      <a:endParaRPr lang="ar-SA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 smtClean="0"/>
                        <a:t>Mean Cell</a:t>
                      </a:r>
                      <a:r>
                        <a:rPr lang="en-US" sz="1800" b="1" baseline="0" dirty="0" smtClean="0"/>
                        <a:t> Hemoglobin (MCH) (</a:t>
                      </a:r>
                      <a:r>
                        <a:rPr lang="en-US" sz="1800" b="1" baseline="0" dirty="0" err="1" smtClean="0"/>
                        <a:t>pg</a:t>
                      </a:r>
                      <a:r>
                        <a:rPr lang="en-US" sz="1800" b="1" baseline="0" dirty="0" smtClean="0"/>
                        <a:t>)</a:t>
                      </a:r>
                      <a:endParaRPr lang="ar-SA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6382588" y="4303483"/>
            <a:ext cx="2448273" cy="2283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6665366" y="5454104"/>
            <a:ext cx="642938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6810383" y="5650016"/>
            <a:ext cx="320675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7817494" y="4241080"/>
            <a:ext cx="642938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7921475" y="4365104"/>
            <a:ext cx="434975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3300298" y="3741473"/>
            <a:ext cx="2399387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3059832" y="5497276"/>
            <a:ext cx="864096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3974206" y="4888101"/>
            <a:ext cx="669802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644008" y="4307015"/>
            <a:ext cx="381769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611560" y="4269972"/>
            <a:ext cx="1810702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827584" y="4365104"/>
            <a:ext cx="13716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043608" y="3974163"/>
            <a:ext cx="1111016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3779912" y="6165304"/>
            <a:ext cx="1368946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4427984" y="5506000"/>
            <a:ext cx="1323369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4932040" y="4726203"/>
            <a:ext cx="1224136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3923928" y="4030118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6732240" y="6195628"/>
            <a:ext cx="1898867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7164288" y="4983385"/>
            <a:ext cx="1512168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7020272" y="3982645"/>
            <a:ext cx="1152128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1196752"/>
            <a:ext cx="1835214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2267744" y="188640"/>
            <a:ext cx="382048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24328" y="836712"/>
            <a:ext cx="74972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39752" y="332656"/>
            <a:ext cx="38164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1-Speed of onset</a:t>
            </a:r>
            <a:r>
              <a:rPr lang="en-US" sz="2400" b="1" u="sng" dirty="0" smtClean="0"/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Rapidly progressive anemia causes more symptoms than slow onset anemia due to lack of compensatory mechanisms: </a:t>
            </a:r>
          </a:p>
          <a:p>
            <a:pPr algn="l" rtl="0"/>
            <a:r>
              <a:rPr lang="en-US" sz="2000" b="1" dirty="0" smtClean="0">
                <a:solidFill>
                  <a:schemeClr val="tx1"/>
                </a:solidFill>
              </a:rPr>
              <a:t>(cardiovascular system, BM  &amp;O2 dissociation curve</a:t>
            </a:r>
          </a:p>
          <a:p>
            <a:pPr algn="l" rtl="0"/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u="sng" dirty="0" smtClean="0">
                <a:solidFill>
                  <a:schemeClr val="tx1"/>
                </a:solidFill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Mild anemia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 Symptoms appear if 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 less than 9g/</a:t>
            </a:r>
            <a:r>
              <a:rPr lang="en-US" sz="2000" b="1" dirty="0" err="1" smtClean="0">
                <a:solidFill>
                  <a:schemeClr val="tx1"/>
                </a:solidFill>
              </a:rPr>
              <a:t>dL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3- </a:t>
            </a:r>
            <a:r>
              <a:rPr lang="en-US" sz="2400" b="1" u="sng" dirty="0" smtClean="0">
                <a:solidFill>
                  <a:schemeClr val="tx1"/>
                </a:solidFill>
              </a:rPr>
              <a:t>Age: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Elderly tolerate anemia less than young patients</a:t>
            </a: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endParaRPr lang="en-US" sz="2400" b="1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9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14557</TotalTime>
  <Words>1043</Words>
  <Application>Microsoft Office PowerPoint</Application>
  <PresentationFormat>On-screen Show (4:3)</PresentationFormat>
  <Paragraphs>346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Franklin Gothic Medium</vt:lpstr>
      <vt:lpstr>Calibri</vt:lpstr>
      <vt:lpstr>Wingdings</vt:lpstr>
      <vt:lpstr>Times New Roman</vt:lpstr>
      <vt:lpstr>Arial</vt:lpstr>
      <vt:lpstr>Algerian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Aljabry Mansour</cp:lastModifiedBy>
  <cp:revision>186</cp:revision>
  <dcterms:created xsi:type="dcterms:W3CDTF">2013-12-05T17:48:18Z</dcterms:created>
  <dcterms:modified xsi:type="dcterms:W3CDTF">2017-11-21T06:52:51Z</dcterms:modified>
</cp:coreProperties>
</file>