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1" r:id="rId4"/>
    <p:sldId id="273" r:id="rId5"/>
    <p:sldId id="300" r:id="rId6"/>
    <p:sldId id="304" r:id="rId7"/>
    <p:sldId id="303" r:id="rId8"/>
    <p:sldId id="276" r:id="rId9"/>
    <p:sldId id="272" r:id="rId10"/>
    <p:sldId id="278" r:id="rId11"/>
    <p:sldId id="279" r:id="rId12"/>
    <p:sldId id="280" r:id="rId13"/>
    <p:sldId id="285" r:id="rId14"/>
    <p:sldId id="287" r:id="rId15"/>
    <p:sldId id="288" r:id="rId16"/>
    <p:sldId id="289" r:id="rId17"/>
    <p:sldId id="286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D9D9"/>
    <a:srgbClr val="006600"/>
    <a:srgbClr val="33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6323" autoAdjust="0"/>
  </p:normalViewPr>
  <p:slideViewPr>
    <p:cSldViewPr>
      <p:cViewPr>
        <p:scale>
          <a:sx n="78" d="100"/>
          <a:sy n="78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07AA-C42C-4F6C-9A5B-EC4362DCCF02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AD09-8D87-479A-B360-FF1670060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D626-8824-4D74-B50D-52A82DBCE8F3}" type="slidenum">
              <a:rPr lang="ar-SA"/>
              <a:pPr/>
              <a:t>23</a:t>
            </a:fld>
            <a:endParaRPr lang="en-CA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8397-2A15-4BBA-BBD2-A874B61051BC}" type="slidenum">
              <a:rPr lang="ar-SA"/>
              <a:pPr/>
              <a:t>25</a:t>
            </a:fld>
            <a:endParaRPr lang="en-CA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13C8-B396-427C-8A90-E521A6C1D6C7}" type="datetimeFigureOut">
              <a:rPr lang="en-US" smtClean="0"/>
              <a:pPr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706A-28F6-4EA7-BE8B-F77C60C4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File:Burkitt_lymphoma,_touch_prep,_Wright_stai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Algerian" pitchFamily="82" charset="0"/>
                <a:cs typeface="Aharoni" pitchFamily="2" charset="-79"/>
              </a:rPr>
              <a:t>Lymphoproliferative  disorders</a:t>
            </a:r>
            <a:endParaRPr lang="en-US" sz="4800" b="1" dirty="0"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Dr. Mansour  </a:t>
            </a:r>
            <a:r>
              <a:rPr lang="en-US" dirty="0" err="1" smtClean="0">
                <a:solidFill>
                  <a:srgbClr val="003300"/>
                </a:solidFill>
              </a:rPr>
              <a:t>Aljabry</a:t>
            </a:r>
            <a:endParaRPr lang="en-US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618247" y="4438111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j-lt"/>
              </a:rPr>
              <a:t>CD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en-US" sz="1400" dirty="0" smtClean="0">
                <a:latin typeface="+mj-lt"/>
              </a:rPr>
              <a:t> ,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CD23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dirty="0" err="1" smtClean="0">
                <a:latin typeface="+mj-lt"/>
              </a:rPr>
              <a:t>IgM</a:t>
            </a:r>
            <a:r>
              <a:rPr lang="en-US" sz="1400" dirty="0" smtClean="0">
                <a:latin typeface="+mj-lt"/>
              </a:rPr>
              <a:t> or </a:t>
            </a:r>
            <a:r>
              <a:rPr lang="en-US" sz="1400" dirty="0" err="1" smtClean="0">
                <a:latin typeface="+mj-lt"/>
              </a:rPr>
              <a:t>IgD</a:t>
            </a:r>
            <a:endParaRPr lang="en-US" sz="1400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CD138, CD56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or 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LL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t(11;14)</a:t>
            </a: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Cyklin</a:t>
            </a:r>
            <a:r>
              <a:rPr lang="en-US" sz="1400" b="1" dirty="0" smtClean="0">
                <a:solidFill>
                  <a:schemeClr val="tx1"/>
                </a:solidFill>
              </a:rPr>
              <a:t> D</a:t>
            </a:r>
            <a:endParaRPr lang="ar-SA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Mantle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Rectangle 106"/>
          <p:cNvSpPr/>
          <p:nvPr/>
        </p:nvSpPr>
        <p:spPr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t(8;14)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C-</a:t>
            </a:r>
            <a:r>
              <a:rPr lang="en-US" sz="1400" b="1" dirty="0" err="1" smtClean="0">
                <a:solidFill>
                  <a:schemeClr val="tx1"/>
                </a:solidFill>
              </a:rPr>
              <a:t>myc</a:t>
            </a:r>
            <a:endParaRPr lang="ar-SA" sz="1400" b="1" dirty="0"/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Burkitt</a:t>
            </a:r>
            <a:r>
              <a:rPr lang="en-US" sz="1400" b="1" dirty="0" smtClean="0">
                <a:solidFill>
                  <a:srgbClr val="FF0000"/>
                </a:solidFill>
              </a:rPr>
              <a:t>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t(3;14)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BCL-6</a:t>
            </a:r>
            <a:endParaRPr lang="ar-SA" sz="1400" b="1" dirty="0"/>
          </a:p>
        </p:txBody>
      </p:sp>
      <p:sp>
        <p:nvSpPr>
          <p:cNvPr id="122" name="Rectangle 121"/>
          <p:cNvSpPr/>
          <p:nvPr/>
        </p:nvSpPr>
        <p:spPr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DLBCL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Follicular lymphoma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(14;18)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BCL-2</a:t>
            </a:r>
            <a:endParaRPr lang="ar-SA" sz="1400" b="1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518" name="Straight Arrow Connector 148517"/>
          <p:cNvCxnSpPr/>
          <p:nvPr/>
        </p:nvCxnSpPr>
        <p:spPr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Multiple myeloma </a:t>
            </a:r>
            <a:endParaRPr lang="ar-SA" sz="1400" b="1" dirty="0">
              <a:solidFill>
                <a:srgbClr val="FF0000"/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9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" grpId="0" animBg="1"/>
      <p:bldP spid="20" grpId="0" animBg="1"/>
      <p:bldP spid="105" grpId="0" animBg="1"/>
      <p:bldP spid="115" grpId="0" animBg="1"/>
      <p:bldP spid="119" grpId="0" animBg="1"/>
      <p:bldP spid="121" grpId="0" animBg="1"/>
      <p:bldP spid="122" grpId="0" animBg="1"/>
      <p:bldP spid="124" grpId="0" animBg="1"/>
      <p:bldP spid="126" grpId="0" animBg="1"/>
      <p:bldP spid="1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Chronic </a:t>
            </a:r>
            <a:r>
              <a:rPr lang="en-US" sz="2800" b="1" smtClean="0">
                <a:solidFill>
                  <a:srgbClr val="003300"/>
                </a:solidFill>
              </a:rPr>
              <a:t>Lymphocytic Leukemia </a:t>
            </a:r>
            <a:endParaRPr lang="ar-SA" sz="2800" b="1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alignant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characterized by an increased number of small, </a:t>
            </a:r>
            <a:r>
              <a:rPr lang="en-US" sz="2400" b="1" dirty="0" smtClean="0">
                <a:solidFill>
                  <a:schemeClr val="tx1"/>
                </a:solidFill>
              </a:rPr>
              <a:t>mature lymphocytes </a:t>
            </a:r>
            <a:r>
              <a:rPr lang="en-US" sz="2400" b="1" dirty="0">
                <a:solidFill>
                  <a:schemeClr val="tx1"/>
                </a:solidFill>
              </a:rPr>
              <a:t>in the blood (&gt;</a:t>
            </a:r>
            <a:r>
              <a:rPr lang="en-US" sz="2400" b="1" dirty="0" smtClean="0">
                <a:solidFill>
                  <a:schemeClr val="tx1"/>
                </a:solidFill>
              </a:rPr>
              <a:t>5,000 ) and bone </a:t>
            </a:r>
            <a:r>
              <a:rPr lang="en-US" sz="2400" b="1" dirty="0">
                <a:solidFill>
                  <a:schemeClr val="tx1"/>
                </a:solidFill>
              </a:rPr>
              <a:t>marrow </a:t>
            </a:r>
            <a:r>
              <a:rPr lang="en-US" sz="2400" b="1" dirty="0" smtClean="0">
                <a:solidFill>
                  <a:schemeClr val="tx1"/>
                </a:solidFill>
              </a:rPr>
              <a:t>(± spleen and lymph node)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most common adult </a:t>
            </a:r>
            <a:r>
              <a:rPr lang="en-US" sz="2400" b="1" dirty="0" smtClean="0">
                <a:solidFill>
                  <a:schemeClr val="tx1"/>
                </a:solidFill>
              </a:rPr>
              <a:t>leukemia (~25% </a:t>
            </a:r>
            <a:r>
              <a:rPr lang="en-US" sz="2400" b="1" dirty="0">
                <a:solidFill>
                  <a:schemeClr val="tx1"/>
                </a:solidFill>
              </a:rPr>
              <a:t>of adult </a:t>
            </a:r>
            <a:r>
              <a:rPr lang="en-US" sz="2400" b="1" dirty="0" err="1">
                <a:solidFill>
                  <a:schemeClr val="tx1"/>
                </a:solidFill>
              </a:rPr>
              <a:t>leukemias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he </a:t>
            </a:r>
            <a:r>
              <a:rPr lang="en-US" sz="2400" b="1" dirty="0">
                <a:solidFill>
                  <a:schemeClr val="tx1"/>
                </a:solidFill>
              </a:rPr>
              <a:t>median </a:t>
            </a:r>
            <a:r>
              <a:rPr lang="en-US" sz="2400" b="1" dirty="0" smtClean="0">
                <a:solidFill>
                  <a:schemeClr val="tx1"/>
                </a:solidFill>
              </a:rPr>
              <a:t>age  </a:t>
            </a:r>
            <a:r>
              <a:rPr lang="en-US" sz="2400" b="1" dirty="0">
                <a:solidFill>
                  <a:schemeClr val="tx1"/>
                </a:solidFill>
              </a:rPr>
              <a:t>is ~55 to 65 </a:t>
            </a:r>
            <a:r>
              <a:rPr lang="en-US" sz="2400" b="1" dirty="0" smtClean="0">
                <a:solidFill>
                  <a:schemeClr val="tx1"/>
                </a:solidFill>
              </a:rPr>
              <a:t>years. ( rare &lt; 40 years).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1.5 </a:t>
            </a:r>
            <a:r>
              <a:rPr lang="en-US" sz="2400" b="1" dirty="0">
                <a:solidFill>
                  <a:schemeClr val="tx1"/>
                </a:solidFill>
              </a:rPr>
              <a:t>to 2 times more common in men than women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Features of CLL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 40</a:t>
            </a:r>
            <a:r>
              <a:rPr lang="en-US" sz="2400" dirty="0">
                <a:solidFill>
                  <a:srgbClr val="003300"/>
                </a:solidFill>
              </a:rPr>
              <a:t>% of patients are asymptomatic at </a:t>
            </a:r>
            <a:r>
              <a:rPr lang="en-US" sz="2400" dirty="0" smtClean="0">
                <a:solidFill>
                  <a:srgbClr val="003300"/>
                </a:solidFill>
              </a:rPr>
              <a:t>diagnosis.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Moderate </a:t>
            </a:r>
            <a:r>
              <a:rPr lang="en-US" sz="2400" dirty="0">
                <a:solidFill>
                  <a:srgbClr val="003300"/>
                </a:solidFill>
              </a:rPr>
              <a:t>lymphadenopathy and splenomegaly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3300"/>
                </a:solidFill>
              </a:rPr>
              <a:t>Lymphocytosis </a:t>
            </a:r>
            <a:r>
              <a:rPr lang="en-US" sz="2400" dirty="0">
                <a:solidFill>
                  <a:srgbClr val="003300"/>
                </a:solidFill>
              </a:rPr>
              <a:t>(&gt;</a:t>
            </a:r>
            <a:r>
              <a:rPr lang="en-US" sz="2400" dirty="0" smtClean="0">
                <a:solidFill>
                  <a:srgbClr val="003300"/>
                </a:solidFill>
              </a:rPr>
              <a:t>5,000</a:t>
            </a:r>
            <a:r>
              <a:rPr lang="en-US" sz="2400" dirty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3300"/>
                </a:solidFill>
              </a:rPr>
              <a:t>:</a:t>
            </a:r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• </a:t>
            </a:r>
            <a:r>
              <a:rPr lang="en-US" sz="2000" b="1" dirty="0">
                <a:solidFill>
                  <a:srgbClr val="003300"/>
                </a:solidFill>
              </a:rPr>
              <a:t>Small mature-appearing lymphocytes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Condensed (“soccer ball”) nuclear chromatin</a:t>
            </a:r>
          </a:p>
          <a:p>
            <a:r>
              <a:rPr lang="en-US" sz="2000" b="1" dirty="0">
                <a:solidFill>
                  <a:srgbClr val="003300"/>
                </a:solidFill>
              </a:rPr>
              <a:t>• Numerous “smudge cells</a:t>
            </a:r>
            <a:r>
              <a:rPr lang="en-US" sz="2000" b="1" dirty="0" smtClean="0">
                <a:solidFill>
                  <a:srgbClr val="003300"/>
                </a:solidFill>
              </a:rPr>
              <a:t>”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Predisposition to infection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Autoimmune </a:t>
            </a:r>
            <a:r>
              <a:rPr lang="en-US" sz="2400" dirty="0" smtClean="0">
                <a:solidFill>
                  <a:srgbClr val="003300"/>
                </a:solidFill>
              </a:rPr>
              <a:t>phenomena (autoimmune </a:t>
            </a:r>
            <a:r>
              <a:rPr lang="en-US" sz="2400" dirty="0">
                <a:solidFill>
                  <a:srgbClr val="003300"/>
                </a:solidFill>
              </a:rPr>
              <a:t>hemolytic </a:t>
            </a:r>
            <a:r>
              <a:rPr lang="en-US" sz="2400" dirty="0" smtClean="0">
                <a:solidFill>
                  <a:srgbClr val="003300"/>
                </a:solidFill>
              </a:rPr>
              <a:t>anemia)</a:t>
            </a:r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003300"/>
                </a:solidFill>
              </a:rPr>
              <a:t>Transformation to large cell lymphoma (Richter’s syndrome)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20640" r="20267" b="9840"/>
          <a:stretch/>
        </p:blipFill>
        <p:spPr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pathpedia.com/education/eatlas/histopathology/blood_cells/chronic_lymphocytic_leukemia_(cll)_b-cell/chronic-lymphocytic-leukemia-%5b3-bl021-3%5d.jpeg?Width=600&amp;Height=450&amp;Format=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053" r="20384" b="6805"/>
          <a:stretch/>
        </p:blipFill>
        <p:spPr bwMode="auto">
          <a:xfrm rot="10800000">
            <a:off x="6352032" y="1694688"/>
            <a:ext cx="2197921" cy="16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2154" b="2189"/>
          <a:stretch/>
        </p:blipFill>
        <p:spPr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CLL Staging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/>
          <a:stretch/>
        </p:blipFill>
        <p:spPr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>
                <a:solidFill>
                  <a:srgbClr val="003300"/>
                </a:solidFill>
              </a:rPr>
              <a:t>Rai</a:t>
            </a:r>
            <a:r>
              <a:rPr lang="en-US" sz="2400" b="1" dirty="0" smtClean="0">
                <a:solidFill>
                  <a:srgbClr val="003300"/>
                </a:solidFill>
              </a:rPr>
              <a:t> Staging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Prognosis</a:t>
            </a:r>
            <a:endParaRPr lang="ar-SA" sz="2400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Watch &amp;wait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003300"/>
                </a:solidFill>
              </a:rPr>
              <a:t>± </a:t>
            </a:r>
            <a:r>
              <a:rPr lang="en-US" sz="2000" b="1" dirty="0" smtClean="0">
                <a:solidFill>
                  <a:srgbClr val="003300"/>
                </a:solidFill>
              </a:rPr>
              <a:t>chemo</a:t>
            </a:r>
            <a:endParaRPr lang="ar-SA" sz="2000" b="1" dirty="0">
              <a:solidFill>
                <a:srgbClr val="00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FCR</a:t>
            </a:r>
            <a:endParaRPr lang="ar-SA" sz="20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igh-grade non-Hodgkin's B-cell </a:t>
            </a:r>
            <a:r>
              <a:rPr lang="en-US" sz="2400" dirty="0">
                <a:solidFill>
                  <a:schemeClr val="tx1"/>
                </a:solidFill>
              </a:rPr>
              <a:t>lymphoma </a:t>
            </a:r>
            <a:r>
              <a:rPr lang="en-US" sz="2400" dirty="0" smtClean="0">
                <a:solidFill>
                  <a:schemeClr val="tx1"/>
                </a:solidFill>
              </a:rPr>
              <a:t>which </a:t>
            </a:r>
            <a:r>
              <a:rPr lang="en-US" sz="2400" dirty="0">
                <a:solidFill>
                  <a:schemeClr val="tx1"/>
                </a:solidFill>
              </a:rPr>
              <a:t>is rapidly growing </a:t>
            </a:r>
            <a:r>
              <a:rPr lang="en-US" sz="2400" dirty="0" smtClean="0">
                <a:solidFill>
                  <a:schemeClr val="tx1"/>
                </a:solidFill>
              </a:rPr>
              <a:t>and highly aggressive with </a:t>
            </a:r>
            <a:r>
              <a:rPr lang="en-US" sz="2400" dirty="0">
                <a:solidFill>
                  <a:schemeClr val="tx1"/>
                </a:solidFill>
              </a:rPr>
              <a:t>extremely short doubling </a:t>
            </a:r>
            <a:r>
              <a:rPr lang="en-US" sz="2400" dirty="0" smtClean="0">
                <a:solidFill>
                  <a:schemeClr val="tx1"/>
                </a:solidFill>
              </a:rPr>
              <a:t>time (24 hrs)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Types </a:t>
            </a:r>
            <a:r>
              <a:rPr lang="en-US" sz="2400" b="1" u="sng" dirty="0">
                <a:solidFill>
                  <a:schemeClr val="tx1"/>
                </a:solidFill>
              </a:rPr>
              <a:t>of Burkitt's </a:t>
            </a:r>
            <a:r>
              <a:rPr lang="en-US" sz="2400" b="1" u="sng" dirty="0" smtClean="0">
                <a:solidFill>
                  <a:schemeClr val="tx1"/>
                </a:solidFill>
              </a:rPr>
              <a:t>lymphoma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1-Endemic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chronic malaria and </a:t>
            </a:r>
            <a:r>
              <a:rPr lang="en-US" sz="2400" dirty="0" smtClean="0">
                <a:solidFill>
                  <a:schemeClr val="tx1"/>
                </a:solidFill>
              </a:rPr>
              <a:t>EBV </a:t>
            </a:r>
            <a:r>
              <a:rPr lang="en-US" sz="2400" dirty="0">
                <a:solidFill>
                  <a:schemeClr val="tx1"/>
                </a:solidFill>
              </a:rPr>
              <a:t>In equatorial Africa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>It particularly affects the jaw, other facial </a:t>
            </a:r>
            <a:r>
              <a:rPr lang="en-US" sz="2400" dirty="0" smtClean="0">
                <a:solidFill>
                  <a:schemeClr val="tx1"/>
                </a:solidFill>
              </a:rPr>
              <a:t>bone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breast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Sporadic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occurs throughout the </a:t>
            </a:r>
            <a:r>
              <a:rPr lang="en-US" sz="2400" dirty="0">
                <a:solidFill>
                  <a:schemeClr val="tx1"/>
                </a:solidFill>
              </a:rPr>
              <a:t>world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 smtClean="0">
                <a:solidFill>
                  <a:schemeClr val="tx1"/>
                </a:solidFill>
              </a:rPr>
              <a:t>GIT.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</a:rPr>
              <a:t>Immunodeficiency-associated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associated </a:t>
            </a:r>
            <a:r>
              <a:rPr lang="en-US" sz="2400" dirty="0">
                <a:solidFill>
                  <a:schemeClr val="tx1"/>
                </a:solidFill>
              </a:rPr>
              <a:t>with HIV </a:t>
            </a:r>
            <a:r>
              <a:rPr lang="en-US" sz="2400" dirty="0" smtClean="0">
                <a:solidFill>
                  <a:schemeClr val="tx1"/>
                </a:solidFill>
              </a:rPr>
              <a:t>infection </a:t>
            </a:r>
            <a:r>
              <a:rPr lang="en-US" sz="2400" dirty="0">
                <a:solidFill>
                  <a:schemeClr val="tx1"/>
                </a:solidFill>
              </a:rPr>
              <a:t>or the use of immunosuppressive </a:t>
            </a:r>
            <a:r>
              <a:rPr lang="en-US" sz="2400" dirty="0" smtClean="0">
                <a:solidFill>
                  <a:schemeClr val="tx1"/>
                </a:solidFill>
              </a:rPr>
              <a:t>drugs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Burkitt's lymphoma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6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kitt lymphoma, touch prep, Wright st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6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BMA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Biobsy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Homogenous  medium size cells with round nuclei and deeply basophilic and vacuolated cytoplasm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Diffuse infiltration with "starry sky”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(Macrophages engulfing the apoptotic cells)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143000"/>
            <a:ext cx="463867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Highly </a:t>
            </a:r>
            <a:r>
              <a:rPr lang="en-US" sz="2400" dirty="0">
                <a:solidFill>
                  <a:schemeClr val="tx1"/>
                </a:solidFill>
              </a:rPr>
              <a:t>associated </a:t>
            </a:r>
            <a:r>
              <a:rPr lang="en-US" sz="2400" dirty="0" smtClean="0">
                <a:solidFill>
                  <a:schemeClr val="tx1"/>
                </a:solidFill>
              </a:rPr>
              <a:t>with t(8;14):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ranslocation </a:t>
            </a:r>
            <a:r>
              <a:rPr lang="en-US" sz="2000" b="1" dirty="0">
                <a:solidFill>
                  <a:schemeClr val="tx1"/>
                </a:solidFill>
              </a:rPr>
              <a:t>of the c-MYC </a:t>
            </a:r>
            <a:r>
              <a:rPr lang="en-US" sz="2000" b="1" dirty="0" smtClean="0">
                <a:solidFill>
                  <a:schemeClr val="tx1"/>
                </a:solidFill>
              </a:rPr>
              <a:t>proto-oncogene at chromosome  8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to immunoglobulin gene at chromosome 14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c-MYC </a:t>
            </a:r>
            <a:r>
              <a:rPr lang="en-US" sz="2400" dirty="0" smtClean="0">
                <a:solidFill>
                  <a:schemeClr val="tx1"/>
                </a:solidFill>
              </a:rPr>
              <a:t> is nuclear transcription </a:t>
            </a:r>
            <a:r>
              <a:rPr lang="en-US" sz="2400" dirty="0">
                <a:solidFill>
                  <a:schemeClr val="tx1"/>
                </a:solidFill>
              </a:rPr>
              <a:t>factor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Burkitt’s lymphoma </a:t>
            </a:r>
            <a:r>
              <a:rPr lang="en-US" sz="2400" dirty="0" smtClean="0">
                <a:solidFill>
                  <a:schemeClr val="tx1"/>
                </a:solidFill>
              </a:rPr>
              <a:t>is the </a:t>
            </a:r>
            <a:r>
              <a:rPr lang="en-US" sz="2400" b="1" u="sng" dirty="0">
                <a:solidFill>
                  <a:schemeClr val="tx1"/>
                </a:solidFill>
              </a:rPr>
              <a:t>fastest growing tumor </a:t>
            </a:r>
            <a:r>
              <a:rPr lang="en-US" sz="2400" dirty="0" smtClean="0">
                <a:solidFill>
                  <a:schemeClr val="tx1"/>
                </a:solidFill>
              </a:rPr>
              <a:t>in humans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4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43342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Genetics of BL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6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52400" y="1295400"/>
            <a:ext cx="3429000" cy="47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0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5714"/>
          <a:stretch/>
        </p:blipFill>
        <p:spPr bwMode="auto">
          <a:xfrm>
            <a:off x="5562600" y="1447800"/>
            <a:ext cx="32598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After 25 D</a:t>
            </a:r>
          </a:p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 intensive chemotherapy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Clinical Presentation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Cure rate: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90% at  early phase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70%  at advance disease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FL is malignant proliferation of germinal center B cells </a:t>
            </a:r>
            <a:r>
              <a:rPr lang="en-US" sz="2000" b="1" dirty="0" err="1">
                <a:solidFill>
                  <a:schemeClr val="tx1"/>
                </a:solidFill>
              </a:rPr>
              <a:t>centrocyte</a:t>
            </a:r>
            <a:r>
              <a:rPr lang="en-US" sz="2000" b="1" dirty="0">
                <a:solidFill>
                  <a:schemeClr val="tx1"/>
                </a:solidFill>
              </a:rPr>
              <a:t> which has at least a partially follicular </a:t>
            </a:r>
            <a:r>
              <a:rPr lang="en-US" sz="2000" b="1" dirty="0" smtClean="0">
                <a:solidFill>
                  <a:schemeClr val="tx1"/>
                </a:solidFill>
              </a:rPr>
              <a:t>pattern.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ue </a:t>
            </a:r>
            <a:r>
              <a:rPr lang="en-US" sz="2000" b="1" dirty="0">
                <a:solidFill>
                  <a:schemeClr val="tx1"/>
                </a:solidFill>
              </a:rPr>
              <a:t>to overexpression o f Bcl2 caused by t(14;18) 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Most </a:t>
            </a:r>
            <a:r>
              <a:rPr lang="en-US" sz="2000" b="1" dirty="0">
                <a:solidFill>
                  <a:schemeClr val="tx1"/>
                </a:solidFill>
              </a:rPr>
              <a:t>common type of “indolent” </a:t>
            </a:r>
            <a:r>
              <a:rPr lang="en-US" sz="2000" b="1" dirty="0" smtClean="0">
                <a:solidFill>
                  <a:schemeClr val="tx1"/>
                </a:solidFill>
              </a:rPr>
              <a:t>lymphoma (25% 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Presented </a:t>
            </a:r>
            <a:r>
              <a:rPr lang="en-US" sz="2000" b="1" dirty="0" smtClean="0">
                <a:solidFill>
                  <a:schemeClr val="tx1"/>
                </a:solidFill>
              </a:rPr>
              <a:t>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Lymphadenopathy (</a:t>
            </a:r>
            <a:r>
              <a:rPr lang="en-US" sz="2000" dirty="0">
                <a:solidFill>
                  <a:schemeClr val="tx1"/>
                </a:solidFill>
              </a:rPr>
              <a:t>100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splenomegaly </a:t>
            </a:r>
            <a:r>
              <a:rPr lang="en-US" sz="2000" dirty="0">
                <a:solidFill>
                  <a:schemeClr val="tx1"/>
                </a:solidFill>
              </a:rPr>
              <a:t>(80</a:t>
            </a:r>
            <a:r>
              <a:rPr lang="en-US" sz="2000" dirty="0" smtClean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BM </a:t>
            </a:r>
            <a:r>
              <a:rPr lang="en-US" sz="2000" dirty="0">
                <a:solidFill>
                  <a:schemeClr val="tx1"/>
                </a:solidFill>
              </a:rPr>
              <a:t>involvement (60</a:t>
            </a:r>
            <a:r>
              <a:rPr lang="en-US" sz="2000" dirty="0" smtClean="0">
                <a:solidFill>
                  <a:schemeClr val="tx1"/>
                </a:solidFill>
              </a:rPr>
              <a:t>%)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blood involvement (40</a:t>
            </a:r>
            <a:r>
              <a:rPr lang="en-US" sz="2000" dirty="0" smtClean="0">
                <a:solidFill>
                  <a:schemeClr val="tx1"/>
                </a:solidFill>
              </a:rPr>
              <a:t>%).</a:t>
            </a:r>
          </a:p>
          <a:p>
            <a:pPr marL="285750" indent="-285750"/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Indolent but  </a:t>
            </a:r>
            <a:r>
              <a:rPr lang="en-US" sz="2000" b="1" dirty="0" smtClean="0">
                <a:solidFill>
                  <a:schemeClr val="tx1"/>
                </a:solidFill>
              </a:rPr>
              <a:t>incurable </a:t>
            </a:r>
            <a:r>
              <a:rPr lang="en-US" sz="2000" b="1" dirty="0">
                <a:solidFill>
                  <a:schemeClr val="tx1"/>
                </a:solidFill>
              </a:rPr>
              <a:t>(some exceptions)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Follicular lymphoma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Immunophenotyping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Positive for CD10,CD20 and Bcl2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Negative for CD5 ( in most cases)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ww.pathpedia.com/education/eatlas/histology/lymph_node/normal-lymph-node-histology-%5b26-ln01-bcl2%5d.jpeg?Width=600&amp;Height=450&amp;Format=4"/>
          <p:cNvPicPr>
            <a:picLocks noChangeAspect="1" noChangeArrowheads="1"/>
          </p:cNvPicPr>
          <p:nvPr/>
        </p:nvPicPr>
        <p:blipFill>
          <a:blip r:embed="rId2" cstate="print"/>
          <a:srcRect l="3846" t="12821" r="15384" b="5128"/>
          <a:stretch>
            <a:fillRect/>
          </a:stretch>
        </p:blipFill>
        <p:spPr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id="29700" name="Picture 4" descr="http://www.pathpedia.com/education/eatlas/histology/lymph_node/normal-lymph-node-histology-%5b24-ln01-cd10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 l="10125" t="10750" r="19750" b="4000"/>
          <a:stretch>
            <a:fillRect/>
          </a:stretch>
        </p:blipFill>
        <p:spPr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id="29702" name="Picture 6" descr="http://www.pathpedia.com/education/eatlas/histopathology/lymph_node/follicular_lymphoma/follicular-lymphoma-%5b13-ln021-bcl2%5djune.jpeg?Width=600&amp;Height=450&amp;Format=4"/>
          <p:cNvPicPr>
            <a:picLocks noChangeAspect="1" noChangeArrowheads="1"/>
          </p:cNvPicPr>
          <p:nvPr/>
        </p:nvPicPr>
        <p:blipFill>
          <a:blip r:embed="rId4" cstate="print"/>
          <a:srcRect l="6667" t="8889" r="21334" b="12889"/>
          <a:stretch>
            <a:fillRect/>
          </a:stretch>
        </p:blipFill>
        <p:spPr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id="7" name="Picture 2" descr="http://www.pathpedia.com/education/eatlas/histopathology/lymph_node/follicular_lymphoma/image_name_%E2%80%93_follicular-lymphoma-%5b3-ln013-1%5d-3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381000" y="1040990"/>
            <a:ext cx="6019800" cy="4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BCL2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CD5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Lymphoproliferative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everal clinical  conditions in which 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+mj-lt"/>
              </a:rPr>
              <a:t>lymphocytes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 are produced in excessive quantities (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Lymphocytosis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Lymphoma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Malignant  lymphoid mass involving the lymphoid tissues (± other tissues 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: skin ,GIT ,CNS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Lymphoid leukemia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Malignant  proliferation of lymphoid cells in Bone marrow and peripheral blood (± other tissues </a:t>
            </a:r>
            <a:r>
              <a:rPr lang="en-US" dirty="0" err="1" smtClean="0">
                <a:solidFill>
                  <a:schemeClr val="tx1"/>
                </a:solidFill>
              </a:rPr>
              <a:t>e.g</a:t>
            </a:r>
            <a:r>
              <a:rPr lang="en-US" dirty="0" smtClean="0">
                <a:solidFill>
                  <a:schemeClr val="tx1"/>
                </a:solidFill>
              </a:rPr>
              <a:t> : lymph nods ,spleen , skin ,GIT ,CNS …)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Definition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pathpedia.com/education/eatlas/histopathology/lymph_node/follicular_lymphoma/image_name_%E2%80%93_follicular-lymphoma-%5b8-ln069.jpeg?Width=600&amp;Height=450&amp;Format=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16051" r="4889"/>
          <a:stretch/>
        </p:blipFill>
        <p:spPr bwMode="auto">
          <a:xfrm>
            <a:off x="2819400" y="2133600"/>
            <a:ext cx="2667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hpedia.com/education/eatlas/histopathology/lymph_node/follicular_lymphoma/follicular-lymphoma-%5b9-ln060-1%5d-9.jpeg?Width=600&amp;Height=450&amp;Format=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11882" r="5158" b="22128"/>
          <a:stretch/>
        </p:blipFill>
        <p:spPr bwMode="auto">
          <a:xfrm>
            <a:off x="5638800" y="2152650"/>
            <a:ext cx="288963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hematologyoutlines.com/images/Follicular-lymphoma-high-pow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6392" r="68884" b="32331"/>
          <a:stretch/>
        </p:blipFill>
        <p:spPr bwMode="auto">
          <a:xfrm>
            <a:off x="228600" y="2133600"/>
            <a:ext cx="2514600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Median survival is around 10 years.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Transformation to aggressive lymphoma (DLBCL) can occur.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Low grade FL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FL in transformation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Aggressive transformation (DLBCL)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Watch and weight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(most often)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Chemotherapy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Aggressive Chemotherapy(</a:t>
            </a:r>
            <a:r>
              <a:rPr lang="en-US" dirty="0">
                <a:solidFill>
                  <a:schemeClr val="tx1"/>
                </a:solidFill>
              </a:rPr>
              <a:t>± </a:t>
            </a:r>
            <a:r>
              <a:rPr lang="en-US" dirty="0" smtClean="0">
                <a:solidFill>
                  <a:schemeClr val="tx1"/>
                </a:solidFill>
              </a:rPr>
              <a:t>SCT)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Management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Malignant </a:t>
            </a:r>
            <a:r>
              <a:rPr lang="en-US" sz="2000" b="1" dirty="0" smtClean="0">
                <a:solidFill>
                  <a:schemeClr val="tx1"/>
                </a:solidFill>
              </a:rPr>
              <a:t> B  neoplasm </a:t>
            </a:r>
            <a:r>
              <a:rPr lang="en-US" sz="2000" b="1" dirty="0">
                <a:solidFill>
                  <a:schemeClr val="tx1"/>
                </a:solidFill>
              </a:rPr>
              <a:t>characterized by a triad of abnormalities: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• Accumulation of plasma cells in the bone marrow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•Lytic  </a:t>
            </a:r>
            <a:r>
              <a:rPr lang="en-US" sz="2000" b="1" dirty="0">
                <a:solidFill>
                  <a:schemeClr val="tx1"/>
                </a:solidFill>
              </a:rPr>
              <a:t>Bone </a:t>
            </a:r>
            <a:r>
              <a:rPr lang="en-US" sz="2000" b="1" dirty="0" smtClean="0">
                <a:solidFill>
                  <a:schemeClr val="tx1"/>
                </a:solidFill>
              </a:rPr>
              <a:t>lesions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• Production of a monoclonal immunoglobulin (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) or </a:t>
            </a:r>
            <a:r>
              <a:rPr lang="en-US" sz="2000" b="1" dirty="0" err="1">
                <a:solidFill>
                  <a:schemeClr val="tx1"/>
                </a:solidFill>
              </a:rPr>
              <a:t>Ig</a:t>
            </a:r>
            <a:r>
              <a:rPr lang="en-US" sz="2000" b="1" dirty="0">
                <a:solidFill>
                  <a:schemeClr val="tx1"/>
                </a:solidFill>
              </a:rPr>
              <a:t> fragments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Multiple Myeloma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Pathogenesis of MM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066800"/>
          </a:xfrm>
        </p:spPr>
        <p:txBody>
          <a:bodyPr/>
          <a:lstStyle/>
          <a:p>
            <a:r>
              <a:rPr lang="en-GB" b="1" dirty="0"/>
              <a:t>Hodgkin lymphoma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Thomas Hodgkin</a:t>
            </a:r>
          </a:p>
          <a:p>
            <a:pPr algn="ctr" eaLnBrk="0" hangingPunct="0"/>
            <a:r>
              <a:rPr lang="en-GB" sz="3600" dirty="0">
                <a:solidFill>
                  <a:schemeClr val="tx1"/>
                </a:solidFill>
              </a:rPr>
              <a:t>(1798-1866)</a:t>
            </a:r>
          </a:p>
        </p:txBody>
      </p:sp>
    </p:spTree>
    <p:extLst>
      <p:ext uri="{BB962C8B-B14F-4D97-AF65-F5344CB8AC3E}">
        <p14:creationId xmlns:p14="http://schemas.microsoft.com/office/powerpoint/2010/main" val="210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cs typeface="Arial" pitchFamily="34" charset="0"/>
              </a:rPr>
              <a:t>Classical Hodgkin Lymphoma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Indolent malignant lymphoma  characterized </a:t>
            </a:r>
            <a:r>
              <a:rPr lang="en-US" sz="2000" b="1" dirty="0">
                <a:solidFill>
                  <a:schemeClr val="tx1"/>
                </a:solidFill>
              </a:rPr>
              <a:t>by 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1- presence </a:t>
            </a:r>
            <a:r>
              <a:rPr lang="en-US" sz="2000" b="1" dirty="0">
                <a:solidFill>
                  <a:schemeClr val="tx1"/>
                </a:solidFill>
              </a:rPr>
              <a:t>of </a:t>
            </a:r>
            <a:r>
              <a:rPr lang="en-US" sz="2000" b="1" dirty="0" smtClean="0">
                <a:solidFill>
                  <a:schemeClr val="tx1"/>
                </a:solidFill>
              </a:rPr>
              <a:t>few large </a:t>
            </a:r>
            <a:r>
              <a:rPr lang="en-US" sz="2000" b="1" dirty="0" err="1" smtClean="0">
                <a:solidFill>
                  <a:schemeClr val="tx1"/>
                </a:solidFill>
              </a:rPr>
              <a:t>binucleated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cells (Reed-Sternberg ) surrounded by reactive cells (lymphocytes, plasma cells ,</a:t>
            </a:r>
            <a:r>
              <a:rPr lang="en-US" sz="2000" b="1" dirty="0" err="1" smtClean="0">
                <a:solidFill>
                  <a:schemeClr val="tx1"/>
                </a:solidFill>
              </a:rPr>
              <a:t>eosinophils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Involving  cervical lymph nodes in young adults (most often )  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.webpathology.com/slides-13/slides/LymphNode_HodgkinsLymphoma_NS_ReedSternber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410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dgo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5105400" y="3135351"/>
            <a:ext cx="3657600" cy="3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</a:rPr>
              <a:t>B cell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transforming</a:t>
            </a:r>
          </a:p>
          <a:p>
            <a:pPr algn="ctr" eaLnBrk="0" hangingPunct="0"/>
            <a:r>
              <a:rPr kumimoji="1" lang="en-GB" sz="3200" dirty="0">
                <a:solidFill>
                  <a:schemeClr val="tx2"/>
                </a:solidFill>
              </a:rPr>
              <a:t>event(s)</a:t>
            </a:r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4" name="Oval 14" descr="Large confetti"/>
            <p:cNvSpPr>
              <a:spLocks noChangeArrowheads="1"/>
            </p:cNvSpPr>
            <p:nvPr/>
          </p:nvSpPr>
          <p:spPr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6" name="Oval 16" descr="Large confetti"/>
            <p:cNvSpPr>
              <a:spLocks noChangeArrowheads="1"/>
            </p:cNvSpPr>
            <p:nvPr/>
          </p:nvSpPr>
          <p:spPr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</a:rPr>
              <a:t>loss of apoptosis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15240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32004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0000FF"/>
                </a:solidFill>
              </a:rPr>
              <a:t>RS </a:t>
            </a:r>
            <a:r>
              <a:rPr kumimoji="1" lang="en-GB" sz="3200">
                <a:solidFill>
                  <a:schemeClr val="tx2"/>
                </a:solidFill>
              </a:rPr>
              <a:t>cell</a:t>
            </a: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id="61463" name="Oval 23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4" name="Oval 24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id="61466" name="Oval 26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id="61469" name="Oval 29"/>
            <p:cNvSpPr>
              <a:spLocks noChangeArrowheads="1"/>
            </p:cNvSpPr>
            <p:nvPr/>
          </p:nvSpPr>
          <p:spPr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1" name="Group 31"/>
          <p:cNvGrpSpPr>
            <a:grpSpLocks/>
          </p:cNvGrpSpPr>
          <p:nvPr/>
        </p:nvGrpSpPr>
        <p:grpSpPr bwMode="auto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4" name="Group 34"/>
          <p:cNvGrpSpPr>
            <a:grpSpLocks/>
          </p:cNvGrpSpPr>
          <p:nvPr/>
        </p:nvGrpSpPr>
        <p:grpSpPr bwMode="auto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id="61475" name="Freeform 35" descr="Bouquet"/>
            <p:cNvSpPr>
              <a:spLocks/>
            </p:cNvSpPr>
            <p:nvPr/>
          </p:nvSpPr>
          <p:spPr bwMode="auto">
            <a:xfrm>
              <a:off x="4048" y="3400"/>
              <a:ext cx="688" cy="544"/>
            </a:xfrm>
            <a:custGeom>
              <a:avLst/>
              <a:gdLst>
                <a:gd name="T0" fmla="*/ 320 w 688"/>
                <a:gd name="T1" fmla="*/ 8 h 544"/>
                <a:gd name="T2" fmla="*/ 656 w 688"/>
                <a:gd name="T3" fmla="*/ 152 h 544"/>
                <a:gd name="T4" fmla="*/ 512 w 688"/>
                <a:gd name="T5" fmla="*/ 488 h 544"/>
                <a:gd name="T6" fmla="*/ 320 w 688"/>
                <a:gd name="T7" fmla="*/ 488 h 544"/>
                <a:gd name="T8" fmla="*/ 80 w 688"/>
                <a:gd name="T9" fmla="*/ 392 h 544"/>
                <a:gd name="T10" fmla="*/ 32 w 688"/>
                <a:gd name="T11" fmla="*/ 200 h 544"/>
                <a:gd name="T12" fmla="*/ 272 w 688"/>
                <a:gd name="T13" fmla="*/ 104 h 544"/>
                <a:gd name="T14" fmla="*/ 320 w 688"/>
                <a:gd name="T15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8" h="544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6" name="Freeform 36" descr="Purple mesh"/>
            <p:cNvSpPr>
              <a:spLocks/>
            </p:cNvSpPr>
            <p:nvPr/>
          </p:nvSpPr>
          <p:spPr bwMode="auto">
            <a:xfrm>
              <a:off x="4224" y="3496"/>
              <a:ext cx="392" cy="360"/>
            </a:xfrm>
            <a:custGeom>
              <a:avLst/>
              <a:gdLst>
                <a:gd name="T0" fmla="*/ 192 w 392"/>
                <a:gd name="T1" fmla="*/ 8 h 360"/>
                <a:gd name="T2" fmla="*/ 48 w 392"/>
                <a:gd name="T3" fmla="*/ 104 h 360"/>
                <a:gd name="T4" fmla="*/ 0 w 392"/>
                <a:gd name="T5" fmla="*/ 248 h 360"/>
                <a:gd name="T6" fmla="*/ 48 w 392"/>
                <a:gd name="T7" fmla="*/ 344 h 360"/>
                <a:gd name="T8" fmla="*/ 288 w 392"/>
                <a:gd name="T9" fmla="*/ 344 h 360"/>
                <a:gd name="T10" fmla="*/ 288 w 392"/>
                <a:gd name="T11" fmla="*/ 248 h 360"/>
                <a:gd name="T12" fmla="*/ 384 w 392"/>
                <a:gd name="T13" fmla="*/ 152 h 360"/>
                <a:gd name="T14" fmla="*/ 336 w 392"/>
                <a:gd name="T15" fmla="*/ 56 h 360"/>
                <a:gd name="T16" fmla="*/ 192 w 39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60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61477" name="Group 37"/>
          <p:cNvGrpSpPr>
            <a:grpSpLocks/>
          </p:cNvGrpSpPr>
          <p:nvPr/>
        </p:nvGrpSpPr>
        <p:grpSpPr bwMode="auto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hangingPunct="0"/>
            <a:r>
              <a:rPr kumimoji="1" lang="en-GB" sz="3200"/>
              <a:t>inflammatory</a:t>
            </a:r>
          </a:p>
          <a:p>
            <a:pPr algn="ctr" eaLnBrk="0" hangingPunct="0"/>
            <a:r>
              <a:rPr kumimoji="1" lang="en-GB" sz="3200"/>
              <a:t>response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A50021"/>
                </a:solidFill>
                <a:latin typeface="Arial Narrow" pitchFamily="34" charset="0"/>
              </a:rPr>
              <a:t>EBV</a:t>
            </a:r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>
            <a:off x="5562600" y="3429000"/>
            <a:ext cx="1752600" cy="1600200"/>
          </a:xfrm>
          <a:prstGeom prst="rightArrow">
            <a:avLst>
              <a:gd name="adj1" fmla="val 61907"/>
              <a:gd name="adj2" fmla="val 386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latin typeface="Arial Narrow" pitchFamily="34" charset="0"/>
              </a:rPr>
              <a:t>cytokines</a:t>
            </a:r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-2310523">
            <a:off x="5105400" y="25146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4" name="Rounded Rectangle 43"/>
          <p:cNvSpPr/>
          <p:nvPr/>
        </p:nvSpPr>
        <p:spPr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 possible model of pathogenesis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static.fishersci.com/images/F110468~w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0" y="1763586"/>
            <a:ext cx="4021861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bloodjournal.org/content/bloodjournal/96/9/3133/F1.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63587"/>
            <a:ext cx="4043855" cy="42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30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CD 15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Diagnosis of Hodgkin Lymphoma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" y="914400"/>
            <a:ext cx="8642774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radley Hand ITC" pitchFamily="66" charset="0"/>
              </a:rPr>
              <a:t>For reading</a:t>
            </a:r>
            <a:endParaRPr lang="ar-SA" sz="20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Lymphoproliferative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Autoimmune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Infection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Malignant 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000" b="1" dirty="0">
                <a:solidFill>
                  <a:schemeClr val="tx1"/>
                </a:solidFill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u="sng" dirty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(Pertussis ,brucellosis </a:t>
            </a:r>
            <a:r>
              <a:rPr lang="en-US" sz="2000" b="1" dirty="0" smtClean="0">
                <a:solidFill>
                  <a:schemeClr val="tx1"/>
                </a:solidFill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-Immune : SLE ,</a:t>
            </a:r>
            <a:r>
              <a:rPr lang="en-US" sz="2000" b="1" dirty="0">
                <a:solidFill>
                  <a:schemeClr val="tx1"/>
                </a:solidFill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Other conditions</a:t>
            </a:r>
            <a:r>
              <a:rPr lang="en-US" sz="2000" b="1" dirty="0" smtClean="0">
                <a:solidFill>
                  <a:schemeClr val="tx1"/>
                </a:solidFill>
              </a:rPr>
              <a:t>:, </a:t>
            </a:r>
            <a:r>
              <a:rPr lang="en-US" sz="2000" b="1" dirty="0" err="1">
                <a:solidFill>
                  <a:schemeClr val="tx1"/>
                </a:solidFill>
              </a:rPr>
              <a:t>splenectomy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dermatitis </a:t>
            </a:r>
            <a:r>
              <a:rPr lang="en-US" sz="2000" b="1" dirty="0">
                <a:solidFill>
                  <a:schemeClr val="tx1"/>
                </a:solidFill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</a:rPr>
              <a:t>-Other </a:t>
            </a:r>
            <a:r>
              <a:rPr lang="en-US" sz="2000" b="1" dirty="0">
                <a:solidFill>
                  <a:schemeClr val="tx1"/>
                </a:solidFill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Mantle cell lymphoma ,Hodgkin lymphoma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8440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2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acute, infectious </a:t>
            </a:r>
            <a:r>
              <a:rPr lang="en-US" sz="2400" dirty="0" smtClean="0">
                <a:solidFill>
                  <a:schemeClr val="tx1"/>
                </a:solidFill>
              </a:rPr>
              <a:t>disease, </a:t>
            </a:r>
            <a:r>
              <a:rPr lang="en-US" sz="2400" dirty="0">
                <a:solidFill>
                  <a:schemeClr val="tx1"/>
                </a:solidFill>
              </a:rPr>
              <a:t>caused by Epstein-Barr virus and characterized </a:t>
            </a:r>
            <a:r>
              <a:rPr lang="en-US" sz="2400" dirty="0" smtClean="0">
                <a:solidFill>
                  <a:schemeClr val="tx1"/>
                </a:solidFill>
              </a:rPr>
              <a:t>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fever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swollen </a:t>
            </a:r>
            <a:r>
              <a:rPr lang="en-US" sz="2400" dirty="0">
                <a:solidFill>
                  <a:schemeClr val="tx1"/>
                </a:solidFill>
              </a:rPr>
              <a:t>lymph </a:t>
            </a:r>
            <a:r>
              <a:rPr lang="en-US" sz="2400" dirty="0" smtClean="0">
                <a:solidFill>
                  <a:schemeClr val="tx1"/>
                </a:solidFill>
              </a:rPr>
              <a:t>nodes (painful)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ore </a:t>
            </a:r>
            <a:r>
              <a:rPr lang="en-US" sz="2400" dirty="0">
                <a:solidFill>
                  <a:schemeClr val="tx1"/>
                </a:solidFill>
              </a:rPr>
              <a:t>throat,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atypical  lymphocyte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Affect young people ( usually)</a:t>
            </a:r>
          </a:p>
        </p:txBody>
      </p:sp>
      <p:pic>
        <p:nvPicPr>
          <p:cNvPr id="19458" name="Picture 2" descr="http://3.bp.blogspot.com/_jRgGstwXxTo/R-s0hEFd6EI/AAAAAAAAFEA/CCIHiBbJTYw/s400/HEME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576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c/cf/Lymphadanopath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0162"/>
            <a:ext cx="3699477" cy="28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bioweb.uwlax.edu/bio203/s2009/weisser_mich/tonsil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58765"/>
            <a:ext cx="3771900" cy="2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Infectious mononucleosis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Malignant </a:t>
            </a:r>
            <a:r>
              <a:rPr lang="en-US" sz="4000" b="1" dirty="0" err="1" smtClean="0">
                <a:solidFill>
                  <a:schemeClr val="bg1"/>
                </a:solidFill>
              </a:rPr>
              <a:t>Lymphoproliferative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isorders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id="147459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147663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5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147666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CLL</a:t>
                </a:r>
              </a:p>
            </p:txBody>
          </p:sp>
        </p:grpSp>
        <p:grpSp>
          <p:nvGrpSpPr>
            <p:cNvPr id="6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Lymphomas</a:t>
                </a:r>
              </a:p>
            </p:txBody>
          </p:sp>
          <p:sp>
            <p:nvSpPr>
              <p:cNvPr id="147670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1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2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147465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147468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stem cell</a:t>
              </a:r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2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14747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7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1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482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id="14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147486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1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492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9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Neutrophils</a:t>
                  </a:r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id="17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147496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497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0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2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3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4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5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6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4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18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0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2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0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3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3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35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Eosinophils</a:t>
                  </a:r>
                </a:p>
              </p:txBody>
            </p:sp>
          </p:grpSp>
          <p:grpSp>
            <p:nvGrpSpPr>
              <p:cNvPr id="19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147539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147542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4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5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6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7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8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49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0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1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2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5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5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6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7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8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69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0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1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2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3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4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7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7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7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2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4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7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88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8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0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1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592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3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59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595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96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Basophils</a:t>
                  </a:r>
                </a:p>
              </p:txBody>
            </p: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147599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0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147602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3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04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5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60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07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0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Monocytes</a:t>
                  </a:r>
                </a:p>
              </p:txBody>
            </p:sp>
          </p:grpSp>
          <p:grpSp>
            <p:nvGrpSpPr>
              <p:cNvPr id="25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147611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12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2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147615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14761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1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147621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14762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17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147627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2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0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14763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3" name="Group 176"/>
                  <p:cNvGrpSpPr>
                    <a:grpSpLocks/>
                  </p:cNvGrpSpPr>
                  <p:nvPr/>
                </p:nvGrpSpPr>
                <p:grpSpPr bwMode="auto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147633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4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26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14763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3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7638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3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Platelets</a:t>
                  </a:r>
                </a:p>
              </p:txBody>
            </p:sp>
          </p:grpSp>
          <p:grpSp>
            <p:nvGrpSpPr>
              <p:cNvPr id="147629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id="147632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14763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147643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4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0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147646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47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641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147649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50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642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147652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tx="0" ty="0" sx="100000" sy="100000" flip="none" algn="tl"/>
                  </a:blip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653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7654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5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</a:rPr>
                    <a:t>Red cells</a:t>
                  </a:r>
                </a:p>
              </p:txBody>
            </p:sp>
          </p:grpSp>
        </p:grpSp>
        <p:sp>
          <p:nvSpPr>
            <p:cNvPr id="147656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progenitor</a:t>
              </a:r>
            </a:p>
          </p:txBody>
        </p:sp>
        <p:sp>
          <p:nvSpPr>
            <p:cNvPr id="147657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58" name="Line 202"/>
          <p:cNvSpPr>
            <a:spLocks noChangeShapeType="1"/>
          </p:cNvSpPr>
          <p:nvPr/>
        </p:nvSpPr>
        <p:spPr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45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147462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Myeloproliferative disorders</a:t>
              </a:r>
            </a:p>
          </p:txBody>
        </p:sp>
      </p:grpSp>
      <p:grpSp>
        <p:nvGrpSpPr>
          <p:cNvPr id="147648" name="Group 280"/>
          <p:cNvGrpSpPr>
            <a:grpSpLocks/>
          </p:cNvGrpSpPr>
          <p:nvPr/>
        </p:nvGrpSpPr>
        <p:grpSpPr bwMode="auto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id="147461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AML</a:t>
              </a:r>
            </a:p>
          </p:txBody>
        </p:sp>
      </p:grpSp>
      <p:sp>
        <p:nvSpPr>
          <p:cNvPr id="147674" name="Oval 218"/>
          <p:cNvSpPr>
            <a:spLocks noChangeArrowheads="1"/>
          </p:cNvSpPr>
          <p:nvPr/>
        </p:nvSpPr>
        <p:spPr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gamma/>
                  <a:tint val="0"/>
                  <a:invGamma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651" name="Group 219"/>
          <p:cNvGrpSpPr>
            <a:grpSpLocks/>
          </p:cNvGrpSpPr>
          <p:nvPr/>
        </p:nvGrpSpPr>
        <p:grpSpPr bwMode="auto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id="147676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77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678" name="Text Box 222"/>
          <p:cNvSpPr txBox="1">
            <a:spLocks noChangeArrowheads="1"/>
          </p:cNvSpPr>
          <p:nvPr/>
        </p:nvSpPr>
        <p:spPr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</a:rPr>
              <a:t>progenitor</a:t>
            </a:r>
          </a:p>
        </p:txBody>
      </p:sp>
      <p:grpSp>
        <p:nvGrpSpPr>
          <p:cNvPr id="147661" name="Group 223"/>
          <p:cNvGrpSpPr>
            <a:grpSpLocks/>
          </p:cNvGrpSpPr>
          <p:nvPr/>
        </p:nvGrpSpPr>
        <p:grpSpPr bwMode="auto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id="147680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1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2" name="Group 226"/>
          <p:cNvGrpSpPr>
            <a:grpSpLocks/>
          </p:cNvGrpSpPr>
          <p:nvPr/>
        </p:nvGrpSpPr>
        <p:grpSpPr bwMode="auto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id="14768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65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147668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147687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8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89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3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147691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2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3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5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147695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6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gamma/>
                      <a:tint val="0"/>
                      <a:invGamma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7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3175" cmpd="sng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7679" name="Group 242"/>
          <p:cNvGrpSpPr>
            <a:grpSpLocks/>
          </p:cNvGrpSpPr>
          <p:nvPr/>
        </p:nvGrpSpPr>
        <p:grpSpPr bwMode="auto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id="14769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2" name="Group 245"/>
          <p:cNvGrpSpPr>
            <a:grpSpLocks/>
          </p:cNvGrpSpPr>
          <p:nvPr/>
        </p:nvGrpSpPr>
        <p:grpSpPr bwMode="auto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id="147702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08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685" name="Group 255"/>
          <p:cNvGrpSpPr>
            <a:grpSpLocks/>
          </p:cNvGrpSpPr>
          <p:nvPr/>
        </p:nvGrpSpPr>
        <p:grpSpPr bwMode="auto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id="147712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718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gamma/>
                    <a:tint val="0"/>
                    <a:invGamma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21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2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3" name="Line 267"/>
          <p:cNvSpPr>
            <a:spLocks noChangeShapeType="1"/>
          </p:cNvSpPr>
          <p:nvPr/>
        </p:nvSpPr>
        <p:spPr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4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5" name="Line 269"/>
          <p:cNvSpPr>
            <a:spLocks noChangeShapeType="1"/>
          </p:cNvSpPr>
          <p:nvPr/>
        </p:nvSpPr>
        <p:spPr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726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686" name="Group 271"/>
          <p:cNvGrpSpPr>
            <a:grpSpLocks noChangeAspect="1"/>
          </p:cNvGrpSpPr>
          <p:nvPr/>
        </p:nvGrpSpPr>
        <p:grpSpPr bwMode="auto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id="147728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730" name="Text Box 274"/>
          <p:cNvSpPr txBox="1">
            <a:spLocks noChangeArrowheads="1"/>
          </p:cNvSpPr>
          <p:nvPr/>
        </p:nvSpPr>
        <p:spPr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T-lymphocytes</a:t>
            </a:r>
          </a:p>
        </p:txBody>
      </p:sp>
      <p:sp>
        <p:nvSpPr>
          <p:cNvPr id="147731" name="Text Box 275"/>
          <p:cNvSpPr txBox="1">
            <a:spLocks noChangeArrowheads="1"/>
          </p:cNvSpPr>
          <p:nvPr/>
        </p:nvSpPr>
        <p:spPr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47733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734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B-lymphocytes</a:t>
            </a: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</a:t>
            </a:r>
          </a:p>
        </p:txBody>
      </p:sp>
      <p:sp>
        <p:nvSpPr>
          <p:cNvPr id="147739" name="WordArt 283"/>
          <p:cNvSpPr>
            <a:spLocks noChangeArrowheads="1" noChangeShapeType="1" noTextEdit="1"/>
          </p:cNvSpPr>
          <p:nvPr/>
        </p:nvSpPr>
        <p:spPr bwMode="auto">
          <a:xfrm>
            <a:off x="6443663" y="692150"/>
            <a:ext cx="9366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/>
            <a:r>
              <a:rPr lang="en-US" sz="800" kern="10">
                <a:ln w="317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Arial Narrow"/>
              </a:rPr>
              <a:t>germinal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Malignant </a:t>
            </a:r>
            <a:r>
              <a:rPr lang="en-US" sz="2800" b="1" dirty="0" err="1" smtClean="0">
                <a:solidFill>
                  <a:schemeClr val="tx1"/>
                </a:solidFill>
              </a:rPr>
              <a:t>Lymphoproliferative</a:t>
            </a:r>
            <a:r>
              <a:rPr lang="en-US" sz="2800" b="1" dirty="0" smtClean="0">
                <a:solidFill>
                  <a:schemeClr val="tx1"/>
                </a:solidFill>
              </a:rPr>
              <a:t> disorders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le 3"/>
          <p:cNvSpPr/>
          <p:nvPr/>
        </p:nvSpPr>
        <p:spPr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Immature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</a:rPr>
              <a:t>ature</a:t>
            </a:r>
            <a:r>
              <a:rPr lang="en-US" sz="2400" b="1" dirty="0" smtClean="0"/>
              <a:t> </a:t>
            </a:r>
            <a:endParaRPr lang="ar-SA" sz="2400" b="1" dirty="0"/>
          </a:p>
        </p:txBody>
      </p:sp>
      <p:sp>
        <p:nvSpPr>
          <p:cNvPr id="8" name="Down Arrow 7"/>
          <p:cNvSpPr/>
          <p:nvPr/>
        </p:nvSpPr>
        <p:spPr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ounded Rectangle 8"/>
          <p:cNvSpPr/>
          <p:nvPr/>
        </p:nvSpPr>
        <p:spPr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Lymphoid leukemia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Lymphoma 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CLL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Hairy cell leukemia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T-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prolymphocytic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leukemia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Leukemic phase of lymphoma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Hodgkin lymphoma 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ectangle 16"/>
          <p:cNvSpPr/>
          <p:nvPr/>
        </p:nvSpPr>
        <p:spPr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Non Hodgkin lymphoma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003300"/>
                </a:solidFill>
              </a:rPr>
              <a:t>Adult T leukemia lymphoma </a:t>
            </a:r>
          </a:p>
          <a:p>
            <a:r>
              <a:rPr lang="en-US" dirty="0" err="1" smtClean="0">
                <a:solidFill>
                  <a:srgbClr val="003300"/>
                </a:solidFill>
              </a:rPr>
              <a:t>Sezary</a:t>
            </a:r>
            <a:r>
              <a:rPr lang="en-US" dirty="0" smtClean="0">
                <a:solidFill>
                  <a:srgbClr val="003300"/>
                </a:solidFill>
              </a:rPr>
              <a:t> syndrome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Large anaplastic T lymphoma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- cell neoplasm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err="1" smtClean="0">
                <a:solidFill>
                  <a:srgbClr val="003300"/>
                </a:solidFill>
              </a:rPr>
              <a:t>Burkitt</a:t>
            </a:r>
            <a:r>
              <a:rPr lang="en-US" dirty="0" smtClean="0">
                <a:solidFill>
                  <a:srgbClr val="003300"/>
                </a:solidFill>
              </a:rPr>
              <a:t> lymphoma 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Diffuse large B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Follicular lymphoma 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Multiple myeloma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Oval 26"/>
          <p:cNvSpPr/>
          <p:nvPr/>
        </p:nvSpPr>
        <p:spPr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90%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10%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Down Arrow 28"/>
          <p:cNvSpPr/>
          <p:nvPr/>
        </p:nvSpPr>
        <p:spPr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Down Arrow 29"/>
          <p:cNvSpPr/>
          <p:nvPr/>
        </p:nvSpPr>
        <p:spPr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Oval 3"/>
          <p:cNvSpPr>
            <a:spLocks noChangeArrowheads="1"/>
          </p:cNvSpPr>
          <p:nvPr/>
        </p:nvSpPr>
        <p:spPr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4" name="Freeform 4"/>
          <p:cNvSpPr>
            <a:spLocks/>
          </p:cNvSpPr>
          <p:nvPr/>
        </p:nvSpPr>
        <p:spPr bwMode="auto">
          <a:xfrm rot="5400000">
            <a:off x="-1119688" y="2886074"/>
            <a:ext cx="5284439" cy="2111376"/>
          </a:xfrm>
          <a:custGeom>
            <a:avLst/>
            <a:gdLst>
              <a:gd name="T0" fmla="*/ 441 w 2781"/>
              <a:gd name="T1" fmla="*/ 210 h 993"/>
              <a:gd name="T2" fmla="*/ 279 w 2781"/>
              <a:gd name="T3" fmla="*/ 120 h 993"/>
              <a:gd name="T4" fmla="*/ 198 w 2781"/>
              <a:gd name="T5" fmla="*/ 102 h 993"/>
              <a:gd name="T6" fmla="*/ 45 w 2781"/>
              <a:gd name="T7" fmla="*/ 156 h 993"/>
              <a:gd name="T8" fmla="*/ 18 w 2781"/>
              <a:gd name="T9" fmla="*/ 210 h 993"/>
              <a:gd name="T10" fmla="*/ 45 w 2781"/>
              <a:gd name="T11" fmla="*/ 372 h 993"/>
              <a:gd name="T12" fmla="*/ 72 w 2781"/>
              <a:gd name="T13" fmla="*/ 453 h 993"/>
              <a:gd name="T14" fmla="*/ 81 w 2781"/>
              <a:gd name="T15" fmla="*/ 480 h 993"/>
              <a:gd name="T16" fmla="*/ 45 w 2781"/>
              <a:gd name="T17" fmla="*/ 633 h 993"/>
              <a:gd name="T18" fmla="*/ 27 w 2781"/>
              <a:gd name="T19" fmla="*/ 660 h 993"/>
              <a:gd name="T20" fmla="*/ 9 w 2781"/>
              <a:gd name="T21" fmla="*/ 714 h 993"/>
              <a:gd name="T22" fmla="*/ 0 w 2781"/>
              <a:gd name="T23" fmla="*/ 741 h 993"/>
              <a:gd name="T24" fmla="*/ 9 w 2781"/>
              <a:gd name="T25" fmla="*/ 858 h 993"/>
              <a:gd name="T26" fmla="*/ 27 w 2781"/>
              <a:gd name="T27" fmla="*/ 912 h 993"/>
              <a:gd name="T28" fmla="*/ 108 w 2781"/>
              <a:gd name="T29" fmla="*/ 975 h 993"/>
              <a:gd name="T30" fmla="*/ 162 w 2781"/>
              <a:gd name="T31" fmla="*/ 993 h 993"/>
              <a:gd name="T32" fmla="*/ 333 w 2781"/>
              <a:gd name="T33" fmla="*/ 984 h 993"/>
              <a:gd name="T34" fmla="*/ 414 w 2781"/>
              <a:gd name="T35" fmla="*/ 939 h 993"/>
              <a:gd name="T36" fmla="*/ 630 w 2781"/>
              <a:gd name="T37" fmla="*/ 786 h 993"/>
              <a:gd name="T38" fmla="*/ 1125 w 2781"/>
              <a:gd name="T39" fmla="*/ 750 h 993"/>
              <a:gd name="T40" fmla="*/ 1890 w 2781"/>
              <a:gd name="T41" fmla="*/ 768 h 993"/>
              <a:gd name="T42" fmla="*/ 2214 w 2781"/>
              <a:gd name="T43" fmla="*/ 840 h 993"/>
              <a:gd name="T44" fmla="*/ 2493 w 2781"/>
              <a:gd name="T45" fmla="*/ 921 h 993"/>
              <a:gd name="T46" fmla="*/ 2682 w 2781"/>
              <a:gd name="T47" fmla="*/ 912 h 993"/>
              <a:gd name="T48" fmla="*/ 2781 w 2781"/>
              <a:gd name="T49" fmla="*/ 786 h 993"/>
              <a:gd name="T50" fmla="*/ 2763 w 2781"/>
              <a:gd name="T51" fmla="*/ 660 h 993"/>
              <a:gd name="T52" fmla="*/ 2655 w 2781"/>
              <a:gd name="T53" fmla="*/ 444 h 993"/>
              <a:gd name="T54" fmla="*/ 2691 w 2781"/>
              <a:gd name="T55" fmla="*/ 282 h 993"/>
              <a:gd name="T56" fmla="*/ 2709 w 2781"/>
              <a:gd name="T57" fmla="*/ 255 h 993"/>
              <a:gd name="T58" fmla="*/ 2736 w 2781"/>
              <a:gd name="T59" fmla="*/ 174 h 993"/>
              <a:gd name="T60" fmla="*/ 2745 w 2781"/>
              <a:gd name="T61" fmla="*/ 147 h 993"/>
              <a:gd name="T62" fmla="*/ 2664 w 2781"/>
              <a:gd name="T63" fmla="*/ 3 h 993"/>
              <a:gd name="T64" fmla="*/ 2439 w 2781"/>
              <a:gd name="T65" fmla="*/ 12 h 993"/>
              <a:gd name="T66" fmla="*/ 2358 w 2781"/>
              <a:gd name="T67" fmla="*/ 57 h 993"/>
              <a:gd name="T68" fmla="*/ 2313 w 2781"/>
              <a:gd name="T69" fmla="*/ 102 h 993"/>
              <a:gd name="T70" fmla="*/ 2178 w 2781"/>
              <a:gd name="T71" fmla="*/ 219 h 993"/>
              <a:gd name="T72" fmla="*/ 1737 w 2781"/>
              <a:gd name="T73" fmla="*/ 282 h 993"/>
              <a:gd name="T74" fmla="*/ 657 w 2781"/>
              <a:gd name="T75" fmla="*/ 237 h 993"/>
              <a:gd name="T76" fmla="*/ 441 w 2781"/>
              <a:gd name="T77" fmla="*/ 210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81" h="993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tint val="84314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lymphoid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progenitor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progenitor-B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pre-B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plasma cell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 rot="4773131" flipV="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id="148510" name="Freeform 3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1" name="Freeform 3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12" name="Freeform 3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id="148525" name="Freeform 45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6" name="Freeform 46"/>
            <p:cNvSpPr>
              <a:spLocks/>
            </p:cNvSpPr>
            <p:nvPr/>
          </p:nvSpPr>
          <p:spPr bwMode="auto">
            <a:xfrm>
              <a:off x="4150" y="1616"/>
              <a:ext cx="252" cy="232"/>
            </a:xfrm>
            <a:custGeom>
              <a:avLst/>
              <a:gdLst>
                <a:gd name="T0" fmla="*/ 272 w 290"/>
                <a:gd name="T1" fmla="*/ 106 h 258"/>
                <a:gd name="T2" fmla="*/ 112 w 290"/>
                <a:gd name="T3" fmla="*/ 18 h 258"/>
                <a:gd name="T4" fmla="*/ 14 w 290"/>
                <a:gd name="T5" fmla="*/ 142 h 258"/>
                <a:gd name="T6" fmla="*/ 166 w 290"/>
                <a:gd name="T7" fmla="*/ 255 h 258"/>
                <a:gd name="T8" fmla="*/ 272 w 290"/>
                <a:gd name="T9" fmla="*/ 10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58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27" name="Oval 47"/>
            <p:cNvSpPr>
              <a:spLocks noChangeArrowheads="1"/>
            </p:cNvSpPr>
            <p:nvPr/>
          </p:nvSpPr>
          <p:spPr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528" name="Freeform 48" descr="Purple mesh"/>
            <p:cNvSpPr>
              <a:spLocks noChangeAspect="1"/>
            </p:cNvSpPr>
            <p:nvPr/>
          </p:nvSpPr>
          <p:spPr bwMode="auto">
            <a:xfrm rot="-4473221">
              <a:off x="4214" y="1689"/>
              <a:ext cx="143" cy="160"/>
            </a:xfrm>
            <a:custGeom>
              <a:avLst/>
              <a:gdLst>
                <a:gd name="T0" fmla="*/ 96 w 162"/>
                <a:gd name="T1" fmla="*/ 150 h 155"/>
                <a:gd name="T2" fmla="*/ 142 w 162"/>
                <a:gd name="T3" fmla="*/ 54 h 155"/>
                <a:gd name="T4" fmla="*/ 45 w 162"/>
                <a:gd name="T5" fmla="*/ 10 h 155"/>
                <a:gd name="T6" fmla="*/ 11 w 162"/>
                <a:gd name="T7" fmla="*/ 101 h 155"/>
                <a:gd name="T8" fmla="*/ 96 w 162"/>
                <a:gd name="T9" fmla="*/ 15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5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id="148534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5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36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Mature naïve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B-cell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id="148540" name="Freeform 6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1" name="Freeform 61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id="148544" name="Freeform 64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5" name="Freeform 65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id="148548" name="Freeform 68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49" name="Freeform 69" descr="Granite"/>
            <p:cNvSpPr>
              <a:spLocks/>
            </p:cNvSpPr>
            <p:nvPr/>
          </p:nvSpPr>
          <p:spPr bwMode="auto">
            <a:xfrm>
              <a:off x="949" y="1192"/>
              <a:ext cx="335" cy="307"/>
            </a:xfrm>
            <a:custGeom>
              <a:avLst/>
              <a:gdLst>
                <a:gd name="T0" fmla="*/ 230 w 230"/>
                <a:gd name="T1" fmla="*/ 114 h 239"/>
                <a:gd name="T2" fmla="*/ 183 w 230"/>
                <a:gd name="T3" fmla="*/ 16 h 239"/>
                <a:gd name="T4" fmla="*/ 74 w 230"/>
                <a:gd name="T5" fmla="*/ 16 h 239"/>
                <a:gd name="T6" fmla="*/ 32 w 230"/>
                <a:gd name="T7" fmla="*/ 81 h 239"/>
                <a:gd name="T8" fmla="*/ 19 w 230"/>
                <a:gd name="T9" fmla="*/ 152 h 239"/>
                <a:gd name="T10" fmla="*/ 146 w 230"/>
                <a:gd name="T11" fmla="*/ 234 h 239"/>
                <a:gd name="T12" fmla="*/ 230 w 230"/>
                <a:gd name="T13" fmla="*/ 1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 rot="8588556">
              <a:off x="930" y="1162"/>
              <a:ext cx="408" cy="363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 rot="2646009">
              <a:off x="3560" y="1752"/>
              <a:ext cx="286" cy="270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Freeform 37" descr="Granite"/>
            <p:cNvSpPr>
              <a:spLocks/>
            </p:cNvSpPr>
            <p:nvPr/>
          </p:nvSpPr>
          <p:spPr bwMode="auto">
            <a:xfrm>
              <a:off x="3595" y="1787"/>
              <a:ext cx="229" cy="222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Freeform 38"/>
            <p:cNvSpPr>
              <a:spLocks noChangeAspect="1"/>
            </p:cNvSpPr>
            <p:nvPr/>
          </p:nvSpPr>
          <p:spPr bwMode="auto">
            <a:xfrm rot="4808420">
              <a:off x="3672" y="1801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Freeform 39"/>
            <p:cNvSpPr>
              <a:spLocks noChangeAspect="1"/>
            </p:cNvSpPr>
            <p:nvPr/>
          </p:nvSpPr>
          <p:spPr bwMode="auto">
            <a:xfrm rot="4808420">
              <a:off x="3616" y="1896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8" name="Freeform 41"/>
            <p:cNvSpPr>
              <a:spLocks noChangeAspect="1"/>
            </p:cNvSpPr>
            <p:nvPr/>
          </p:nvSpPr>
          <p:spPr bwMode="auto">
            <a:xfrm rot="4808420">
              <a:off x="3790" y="1868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Freeform 42"/>
            <p:cNvSpPr>
              <a:spLocks noChangeAspect="1"/>
            </p:cNvSpPr>
            <p:nvPr/>
          </p:nvSpPr>
          <p:spPr bwMode="auto">
            <a:xfrm rot="4808420">
              <a:off x="3737" y="1802"/>
              <a:ext cx="28" cy="2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0" name="Freeform 43"/>
          <p:cNvSpPr>
            <a:spLocks/>
          </p:cNvSpPr>
          <p:nvPr/>
        </p:nvSpPr>
        <p:spPr bwMode="auto">
          <a:xfrm>
            <a:off x="6612668" y="3102532"/>
            <a:ext cx="864096" cy="882253"/>
          </a:xfrm>
          <a:custGeom>
            <a:avLst/>
            <a:gdLst>
              <a:gd name="T0" fmla="*/ 193 w 193"/>
              <a:gd name="T1" fmla="*/ 108 h 205"/>
              <a:gd name="T2" fmla="*/ 146 w 193"/>
              <a:gd name="T3" fmla="*/ 19 h 205"/>
              <a:gd name="T4" fmla="*/ 55 w 193"/>
              <a:gd name="T5" fmla="*/ 19 h 205"/>
              <a:gd name="T6" fmla="*/ 10 w 193"/>
              <a:gd name="T7" fmla="*/ 132 h 205"/>
              <a:gd name="T8" fmla="*/ 115 w 193"/>
              <a:gd name="T9" fmla="*/ 201 h 205"/>
              <a:gd name="T10" fmla="*/ 193 w 193"/>
              <a:gd name="T11" fmla="*/ 10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05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175" cmpd="sng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id="109" name="Freeform 54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Freeform 55"/>
            <p:cNvSpPr>
              <a:spLocks noChangeAspect="1"/>
            </p:cNvSpPr>
            <p:nvPr/>
          </p:nvSpPr>
          <p:spPr bwMode="auto">
            <a:xfrm>
              <a:off x="2245" y="1706"/>
              <a:ext cx="199" cy="188"/>
            </a:xfrm>
            <a:custGeom>
              <a:avLst/>
              <a:gdLst>
                <a:gd name="T0" fmla="*/ 193 w 193"/>
                <a:gd name="T1" fmla="*/ 108 h 205"/>
                <a:gd name="T2" fmla="*/ 146 w 193"/>
                <a:gd name="T3" fmla="*/ 19 h 205"/>
                <a:gd name="T4" fmla="*/ 55 w 193"/>
                <a:gd name="T5" fmla="*/ 19 h 205"/>
                <a:gd name="T6" fmla="*/ 10 w 193"/>
                <a:gd name="T7" fmla="*/ 132 h 205"/>
                <a:gd name="T8" fmla="*/ 115 w 193"/>
                <a:gd name="T9" fmla="*/ 201 h 205"/>
                <a:gd name="T10" fmla="*/ 193 w 193"/>
                <a:gd name="T11" fmla="*/ 10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Freeform 56" descr="Purple mesh"/>
            <p:cNvSpPr>
              <a:spLocks noChangeAspect="1"/>
            </p:cNvSpPr>
            <p:nvPr/>
          </p:nvSpPr>
          <p:spPr bwMode="auto">
            <a:xfrm>
              <a:off x="2266" y="1727"/>
              <a:ext cx="159" cy="157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2" name="Picture 2" descr="C:\Users\win7\Desktop\wbc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1" t="2902" b="67521"/>
          <a:stretch/>
        </p:blipFill>
        <p:spPr bwMode="auto">
          <a:xfrm>
            <a:off x="4800600" y="3212976"/>
            <a:ext cx="835103" cy="7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 descr="C:\Users\win7\Desktop\nrc2230-i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5" t="24144" r="19566" b="62264"/>
          <a:stretch/>
        </p:blipFill>
        <p:spPr bwMode="auto">
          <a:xfrm>
            <a:off x="6255498" y="4426639"/>
            <a:ext cx="577334" cy="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cs typeface="+mj-cs"/>
              </a:rPr>
              <a:t>CD5,CD23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pitchFamily="34" charset="0"/>
                <a:cs typeface="+mj-cs"/>
              </a:rPr>
              <a:t>IgM</a:t>
            </a:r>
            <a:r>
              <a:rPr lang="en-US" sz="1600" dirty="0" smtClean="0">
                <a:latin typeface="Arial" pitchFamily="34" charset="0"/>
                <a:cs typeface="+mj-cs"/>
              </a:rPr>
              <a:t> or </a:t>
            </a:r>
            <a:r>
              <a:rPr lang="en-US" sz="1600" dirty="0" err="1" smtClean="0">
                <a:latin typeface="Arial" pitchFamily="34" charset="0"/>
                <a:cs typeface="+mj-cs"/>
              </a:rPr>
              <a:t>IgD</a:t>
            </a:r>
            <a:endParaRPr lang="en-US" sz="1600" dirty="0" smtClean="0">
              <a:latin typeface="Arial" pitchFamily="34" charset="0"/>
              <a:cs typeface="+mj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CD34 &amp;TDT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Surface </a:t>
            </a:r>
            <a:r>
              <a:rPr lang="en-US" dirty="0" err="1" smtClean="0">
                <a:solidFill>
                  <a:schemeClr val="tx1"/>
                </a:solidFill>
              </a:rPr>
              <a:t>immunoglobin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</a:rPr>
              <a:t>CD38 ,</a:t>
            </a:r>
            <a:r>
              <a:rPr lang="en-US" sz="1400" dirty="0" smtClean="0"/>
              <a:t>CD138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chemeClr val="tx1"/>
                </a:solidFill>
              </a:rPr>
              <a:t>IgG</a:t>
            </a:r>
            <a:r>
              <a:rPr lang="en-US" sz="1400" dirty="0" smtClean="0">
                <a:solidFill>
                  <a:schemeClr val="tx1"/>
                </a:solidFill>
              </a:rPr>
              <a:t> or IgA</a:t>
            </a:r>
            <a:r>
              <a:rPr lang="en-US" sz="1400" dirty="0"/>
              <a:t> </a:t>
            </a:r>
            <a:r>
              <a:rPr lang="en-US" sz="1400" dirty="0" smtClean="0"/>
              <a:t>,</a:t>
            </a:r>
            <a:r>
              <a:rPr lang="en-US" sz="1400" dirty="0" err="1" smtClean="0"/>
              <a:t>IgE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>
                <a:solidFill>
                  <a:schemeClr val="tx1"/>
                </a:solidFill>
              </a:rPr>
              <a:t>Germinal center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Mantle zone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1" name="Text Box 58"/>
          <p:cNvSpPr txBox="1">
            <a:spLocks noChangeArrowheads="1"/>
          </p:cNvSpPr>
          <p:nvPr/>
        </p:nvSpPr>
        <p:spPr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GC 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58"/>
          <p:cNvSpPr txBox="1">
            <a:spLocks noChangeArrowheads="1"/>
          </p:cNvSpPr>
          <p:nvPr/>
        </p:nvSpPr>
        <p:spPr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Centroblast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dirty="0" err="1" smtClean="0"/>
              <a:t>Centrocyte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Rectangle 75"/>
          <p:cNvSpPr/>
          <p:nvPr/>
        </p:nvSpPr>
        <p:spPr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 5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7684</TotalTime>
  <Words>920</Words>
  <Application>Microsoft Office PowerPoint</Application>
  <PresentationFormat>On-screen Show (4:3)</PresentationFormat>
  <Paragraphs>250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Lymphoproliferative 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user</cp:lastModifiedBy>
  <cp:revision>407</cp:revision>
  <dcterms:created xsi:type="dcterms:W3CDTF">2014-12-16T08:12:30Z</dcterms:created>
  <dcterms:modified xsi:type="dcterms:W3CDTF">2017-12-26T03:28:52Z</dcterms:modified>
</cp:coreProperties>
</file>