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handoutMasterIdLst>
    <p:handoutMasterId r:id="rId91"/>
  </p:handoutMasterIdLst>
  <p:sldIdLst>
    <p:sldId id="549" r:id="rId2"/>
    <p:sldId id="571" r:id="rId3"/>
    <p:sldId id="553" r:id="rId4"/>
    <p:sldId id="570" r:id="rId5"/>
    <p:sldId id="558" r:id="rId6"/>
    <p:sldId id="559" r:id="rId7"/>
    <p:sldId id="560" r:id="rId8"/>
    <p:sldId id="561" r:id="rId9"/>
    <p:sldId id="562" r:id="rId10"/>
    <p:sldId id="563" r:id="rId11"/>
    <p:sldId id="564" r:id="rId12"/>
    <p:sldId id="565" r:id="rId13"/>
    <p:sldId id="566" r:id="rId14"/>
    <p:sldId id="567" r:id="rId15"/>
    <p:sldId id="568" r:id="rId16"/>
    <p:sldId id="556" r:id="rId17"/>
    <p:sldId id="557" r:id="rId18"/>
    <p:sldId id="569" r:id="rId19"/>
    <p:sldId id="305" r:id="rId20"/>
    <p:sldId id="578" r:id="rId21"/>
    <p:sldId id="308" r:id="rId22"/>
    <p:sldId id="572" r:id="rId23"/>
    <p:sldId id="573" r:id="rId24"/>
    <p:sldId id="574" r:id="rId25"/>
    <p:sldId id="575" r:id="rId26"/>
    <p:sldId id="591" r:id="rId27"/>
    <p:sldId id="577" r:id="rId28"/>
    <p:sldId id="310" r:id="rId29"/>
    <p:sldId id="271" r:id="rId30"/>
    <p:sldId id="552" r:id="rId31"/>
    <p:sldId id="311" r:id="rId32"/>
    <p:sldId id="312" r:id="rId33"/>
    <p:sldId id="313" r:id="rId34"/>
    <p:sldId id="314" r:id="rId35"/>
    <p:sldId id="316" r:id="rId36"/>
    <p:sldId id="317" r:id="rId37"/>
    <p:sldId id="318" r:id="rId38"/>
    <p:sldId id="493" r:id="rId39"/>
    <p:sldId id="494" r:id="rId40"/>
    <p:sldId id="579" r:id="rId41"/>
    <p:sldId id="580" r:id="rId42"/>
    <p:sldId id="581" r:id="rId43"/>
    <p:sldId id="582" r:id="rId44"/>
    <p:sldId id="583" r:id="rId45"/>
    <p:sldId id="584" r:id="rId46"/>
    <p:sldId id="585" r:id="rId47"/>
    <p:sldId id="586" r:id="rId48"/>
    <p:sldId id="587" r:id="rId49"/>
    <p:sldId id="498" r:id="rId50"/>
    <p:sldId id="499" r:id="rId51"/>
    <p:sldId id="500" r:id="rId52"/>
    <p:sldId id="501" r:id="rId53"/>
    <p:sldId id="502" r:id="rId54"/>
    <p:sldId id="503" r:id="rId55"/>
    <p:sldId id="504" r:id="rId56"/>
    <p:sldId id="505" r:id="rId57"/>
    <p:sldId id="506" r:id="rId58"/>
    <p:sldId id="507" r:id="rId59"/>
    <p:sldId id="508" r:id="rId60"/>
    <p:sldId id="509" r:id="rId61"/>
    <p:sldId id="510" r:id="rId62"/>
    <p:sldId id="589" r:id="rId63"/>
    <p:sldId id="511" r:id="rId64"/>
    <p:sldId id="512" r:id="rId65"/>
    <p:sldId id="513" r:id="rId66"/>
    <p:sldId id="516" r:id="rId67"/>
    <p:sldId id="518" r:id="rId68"/>
    <p:sldId id="519" r:id="rId69"/>
    <p:sldId id="521" r:id="rId70"/>
    <p:sldId id="522" r:id="rId71"/>
    <p:sldId id="523" r:id="rId72"/>
    <p:sldId id="524" r:id="rId73"/>
    <p:sldId id="525" r:id="rId74"/>
    <p:sldId id="526" r:id="rId75"/>
    <p:sldId id="527" r:id="rId76"/>
    <p:sldId id="528" r:id="rId77"/>
    <p:sldId id="529" r:id="rId78"/>
    <p:sldId id="530" r:id="rId79"/>
    <p:sldId id="531" r:id="rId80"/>
    <p:sldId id="537" r:id="rId81"/>
    <p:sldId id="538" r:id="rId82"/>
    <p:sldId id="540" r:id="rId83"/>
    <p:sldId id="543" r:id="rId84"/>
    <p:sldId id="544" r:id="rId85"/>
    <p:sldId id="545" r:id="rId86"/>
    <p:sldId id="546" r:id="rId87"/>
    <p:sldId id="592" r:id="rId88"/>
    <p:sldId id="547" r:id="rId8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660066"/>
    <a:srgbClr val="6600FF"/>
    <a:srgbClr val="EAEAEA"/>
    <a:srgbClr val="008000"/>
    <a:srgbClr val="FFFF00"/>
    <a:srgbClr val="FFFF99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20958" autoAdjust="0"/>
    <p:restoredTop sz="96187" autoAdjust="0"/>
  </p:normalViewPr>
  <p:slideViewPr>
    <p:cSldViewPr>
      <p:cViewPr varScale="1">
        <p:scale>
          <a:sx n="84" d="100"/>
          <a:sy n="84" d="100"/>
        </p:scale>
        <p:origin x="102" y="642"/>
      </p:cViewPr>
      <p:guideLst>
        <p:guide orient="horz" pos="2160"/>
        <p:guide pos="2880"/>
      </p:guideLst>
    </p:cSldViewPr>
  </p:slideViewPr>
  <p:outlineViewPr>
    <p:cViewPr>
      <p:scale>
        <a:sx n="23" d="100"/>
        <a:sy n="2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DE543A9-3DF7-4D9B-BF11-1323C505061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32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98911-DF23-422E-8BF2-99421DD30E37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53D6D-35A8-4C4A-B331-F9DFCCDB9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33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2B186B-3C97-4DD1-AFC1-975F38B82BAD}" type="slidenum">
              <a:rPr lang="ar-SA" smtClean="0"/>
              <a:pPr/>
              <a:t>88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SA" smtClean="0"/>
          </a:p>
        </p:txBody>
      </p:sp>
    </p:spTree>
    <p:extLst>
      <p:ext uri="{BB962C8B-B14F-4D97-AF65-F5344CB8AC3E}">
        <p14:creationId xmlns:p14="http://schemas.microsoft.com/office/powerpoint/2010/main" val="197077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FBB9E-811C-4706-A680-16A2A638A40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0EBD4-3CA3-4F3A-9C5A-18C2581D8A5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5F328-D4D5-4F2F-87C6-D34348C7DF9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7B100-C48D-4FFA-820F-347B288E41C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7415F-903F-49D6-B5F8-2CC530CF246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3DA78-C22E-4780-A383-9D7706A6BD0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8D19D-5EB7-45E2-B5FF-A15AD8D2EF2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27649-A81A-4811-BD64-74C311FB15E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D04BF-61D1-4506-BFDF-C8022F4A778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EB672-C3C2-4D4F-8B4F-7EB39A33AE8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F0D1E-8A9C-49FB-B157-3D2482D409E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52C68CD-25B5-4CC8-8CB1-10B22AA0124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78688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HAEMOGLOBINOPATHIES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1772816"/>
            <a:ext cx="87129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defRPr/>
            </a:pPr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457200" indent="-457200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DR. SHIHAB  AL-MASHHADANI</a:t>
            </a:r>
          </a:p>
          <a:p>
            <a:pPr marL="457200" indent="-457200" algn="ctr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Consultant </a:t>
            </a:r>
            <a:r>
              <a:rPr lang="en-US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Haematologist</a:t>
            </a:r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457200" indent="-457200" algn="ctr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Head of Haematology Division</a:t>
            </a:r>
          </a:p>
          <a:p>
            <a:pPr marL="457200" indent="-457200" algn="ctr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Department of Pathology</a:t>
            </a:r>
            <a:endParaRPr lang="en-US" sz="4400" dirty="0" smtClean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04813"/>
            <a:ext cx="7772400" cy="56911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8195" name="Picture 3" descr="Jpeg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198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Jpeg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3" cy="6264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555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9720" name="Group 56"/>
          <p:cNvGraphicFramePr>
            <a:graphicFrameLocks noGrp="1"/>
          </p:cNvGraphicFramePr>
          <p:nvPr/>
        </p:nvGraphicFramePr>
        <p:xfrm>
          <a:off x="611188" y="404813"/>
          <a:ext cx="7993063" cy="6238880"/>
        </p:xfrm>
        <a:graphic>
          <a:graphicData uri="http://schemas.openxmlformats.org/drawingml/2006/table">
            <a:tbl>
              <a:tblPr/>
              <a:tblGrid>
                <a:gridCol w="3960813"/>
                <a:gridCol w="2016125"/>
                <a:gridCol w="2016125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Chains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 Bart’s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Gower 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ζ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z-Cyrl-A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Є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Gower 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z-Cyrl-A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Є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portland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ζ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259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512" y="476672"/>
            <a:ext cx="8640960" cy="56197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THE HAEMOGLOBINS PRESENT AT BIRTH IN NORMAL NEWBORN</a:t>
            </a:r>
          </a:p>
          <a:p>
            <a:pPr eaLnBrk="1" hangingPunct="1">
              <a:buFontTx/>
              <a:buNone/>
            </a:pPr>
            <a:endParaRPr lang="en-US" sz="2400" b="1" u="sng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3600" b="1" u="sng" dirty="0" smtClean="0">
                <a:solidFill>
                  <a:srgbClr val="FFFF00"/>
                </a:solidFill>
              </a:rPr>
              <a:t>NAME</a:t>
            </a:r>
            <a:r>
              <a:rPr lang="en-US" sz="2800" b="1" dirty="0" smtClean="0">
                <a:solidFill>
                  <a:srgbClr val="FFFF00"/>
                </a:solidFill>
              </a:rPr>
              <a:t>			   </a:t>
            </a:r>
            <a:r>
              <a:rPr lang="en-US" sz="3600" b="1" u="sng" dirty="0" smtClean="0">
                <a:solidFill>
                  <a:srgbClr val="FFFF00"/>
                </a:solidFill>
              </a:rPr>
              <a:t>%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00"/>
                </a:solidFill>
              </a:rPr>
              <a:t>HbA</a:t>
            </a:r>
            <a:r>
              <a:rPr lang="en-US" sz="2800" b="1" dirty="0" smtClean="0">
                <a:solidFill>
                  <a:srgbClr val="FFFF00"/>
                </a:solidFill>
              </a:rPr>
              <a:t>				15 – 40 </a:t>
            </a:r>
          </a:p>
          <a:p>
            <a:pPr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HbA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				</a:t>
            </a:r>
            <a:r>
              <a:rPr lang="en-US" sz="2800" b="1" dirty="0" smtClean="0">
                <a:solidFill>
                  <a:srgbClr val="FFFF00"/>
                </a:solidFill>
              </a:rPr>
              <a:t>&lt; 0.3</a:t>
            </a: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00"/>
                </a:solidFill>
              </a:rPr>
              <a:t>HbF</a:t>
            </a:r>
            <a:r>
              <a:rPr lang="en-US" sz="2800" b="1" dirty="0" smtClean="0">
                <a:solidFill>
                  <a:srgbClr val="FFFF00"/>
                </a:solidFill>
              </a:rPr>
              <a:t>				60 – 85</a:t>
            </a: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Bart’s			&lt; 0.5</a:t>
            </a:r>
            <a:endParaRPr lang="en-US" sz="2800" b="1" u="sng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7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88640"/>
            <a:ext cx="8496300" cy="6480719"/>
          </a:xfrm>
          <a:ln>
            <a:solidFill>
              <a:srgbClr val="FFFF99"/>
            </a:solidFill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THE NORMAL HUMAN HAEMOGLOBINS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600" b="1" u="sng" dirty="0" smtClean="0">
                <a:solidFill>
                  <a:srgbClr val="FFFF00"/>
                </a:solidFill>
              </a:rPr>
              <a:t>EMBRYONIC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(</a:t>
            </a:r>
            <a:r>
              <a:rPr lang="en-US" sz="2400" b="1" dirty="0" err="1" smtClean="0">
                <a:solidFill>
                  <a:srgbClr val="FFFF00"/>
                </a:solidFill>
              </a:rPr>
              <a:t>Upto</a:t>
            </a:r>
            <a:r>
              <a:rPr lang="en-US" sz="2400" b="1" dirty="0" smtClean="0">
                <a:solidFill>
                  <a:srgbClr val="FFFF00"/>
                </a:solidFill>
              </a:rPr>
              <a:t> 8 Weeks gestation)</a:t>
            </a:r>
            <a:r>
              <a:rPr lang="en-US" sz="2800" b="1" dirty="0" smtClean="0">
                <a:solidFill>
                  <a:srgbClr val="FFFF00"/>
                </a:solidFill>
              </a:rPr>
              <a:t>	</a:t>
            </a:r>
            <a:r>
              <a:rPr lang="el-GR" sz="2800" b="1" dirty="0" smtClean="0">
                <a:solidFill>
                  <a:srgbClr val="FFFF00"/>
                </a:solidFill>
              </a:rPr>
              <a:t>ζ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az-Cyrl-AZ" sz="2800" b="1" dirty="0" smtClean="0">
                <a:solidFill>
                  <a:srgbClr val="FFFF00"/>
                </a:solidFill>
              </a:rPr>
              <a:t>Є 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Gower 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					</a:t>
            </a:r>
            <a:r>
              <a:rPr lang="el-GR" sz="2800" b="1" dirty="0" smtClean="0">
                <a:solidFill>
                  <a:srgbClr val="FFFF00"/>
                </a:solidFill>
              </a:rPr>
              <a:t> ζ 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γ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Portland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					</a:t>
            </a:r>
            <a:r>
              <a:rPr lang="el-GR" sz="2800" b="1" dirty="0" smtClean="0">
                <a:solidFill>
                  <a:srgbClr val="FFFF00"/>
                </a:solidFill>
              </a:rPr>
              <a:t>α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az-Cyrl-AZ" sz="2800" b="1" dirty="0" smtClean="0">
                <a:solidFill>
                  <a:srgbClr val="FFFF00"/>
                </a:solidFill>
              </a:rPr>
              <a:t>Є 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Gower II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900" b="1" u="sng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FFFF00"/>
                </a:solidFill>
              </a:rPr>
              <a:t>FETAL</a:t>
            </a:r>
            <a:r>
              <a:rPr lang="en-US" sz="2800" b="1" dirty="0" smtClean="0">
                <a:solidFill>
                  <a:srgbClr val="FFFF00"/>
                </a:solidFill>
              </a:rPr>
              <a:t>		</a:t>
            </a:r>
            <a:r>
              <a:rPr lang="en-US" sz="2400" b="1" dirty="0" smtClean="0">
                <a:solidFill>
                  <a:srgbClr val="FFFF00"/>
                </a:solidFill>
              </a:rPr>
              <a:t>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γ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HbF</a:t>
            </a:r>
            <a:r>
              <a:rPr lang="en-US" sz="2400" b="1" dirty="0" smtClean="0">
                <a:solidFill>
                  <a:srgbClr val="FFFF00"/>
                </a:solidFill>
              </a:rPr>
              <a:t>   60 - 85%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l-GR" sz="2400" b="1" dirty="0" smtClean="0">
                <a:solidFill>
                  <a:srgbClr val="FFFF00"/>
                </a:solidFill>
              </a:rPr>
              <a:t>β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HbA</a:t>
            </a:r>
            <a:r>
              <a:rPr lang="en-US" sz="2400" b="1" dirty="0" smtClean="0">
                <a:solidFill>
                  <a:srgbClr val="FFFF00"/>
                </a:solidFill>
              </a:rPr>
              <a:t>   15 – 40 %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</a:t>
            </a:r>
            <a:r>
              <a:rPr lang="en-US" sz="2800" b="1" dirty="0" smtClean="0">
                <a:solidFill>
                  <a:srgbClr val="FFFF00"/>
                </a:solidFill>
              </a:rPr>
              <a:t>	</a:t>
            </a:r>
            <a:r>
              <a:rPr lang="en-US" sz="2800" b="1" u="sng" dirty="0" smtClean="0">
                <a:solidFill>
                  <a:srgbClr val="FFFF00"/>
                </a:solidFill>
              </a:rPr>
              <a:t>Caucasian</a:t>
            </a:r>
            <a:r>
              <a:rPr lang="en-US" sz="2800" b="1" dirty="0" smtClean="0">
                <a:solidFill>
                  <a:srgbClr val="FFFF00"/>
                </a:solidFill>
              </a:rPr>
              <a:t>			</a:t>
            </a:r>
            <a:r>
              <a:rPr lang="en-US" sz="2800" b="1" u="sng" dirty="0" smtClean="0">
                <a:solidFill>
                  <a:srgbClr val="FFFF00"/>
                </a:solidFill>
              </a:rPr>
              <a:t>Saudi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FFFF00"/>
                </a:solidFill>
              </a:rPr>
              <a:t>ADULT</a:t>
            </a:r>
            <a:r>
              <a:rPr lang="en-US" sz="2800" b="1" dirty="0" smtClean="0">
                <a:solidFill>
                  <a:srgbClr val="FFFF00"/>
                </a:solidFill>
              </a:rPr>
              <a:t>		</a:t>
            </a:r>
            <a:r>
              <a:rPr lang="en-US" sz="2400" b="1" dirty="0" smtClean="0">
                <a:solidFill>
                  <a:srgbClr val="FFFF00"/>
                </a:solidFill>
              </a:rPr>
              <a:t>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 </a:t>
            </a:r>
            <a:r>
              <a:rPr lang="el-GR" sz="2400" b="1" dirty="0" smtClean="0">
                <a:solidFill>
                  <a:srgbClr val="FFFF00"/>
                </a:solidFill>
              </a:rPr>
              <a:t>β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HbA</a:t>
            </a:r>
            <a:r>
              <a:rPr lang="en-US" sz="2400" b="1" dirty="0" smtClean="0">
                <a:solidFill>
                  <a:srgbClr val="FFFF00"/>
                </a:solidFill>
              </a:rPr>
              <a:t>   97.0%		95.0%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l-GR" sz="2400" b="1" dirty="0" smtClean="0">
                <a:solidFill>
                  <a:srgbClr val="FFFF00"/>
                </a:solidFill>
              </a:rPr>
              <a:t>δ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HbA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  2.5% 		  3.5%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γ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HbF</a:t>
            </a:r>
            <a:r>
              <a:rPr lang="en-US" sz="2400" b="1" dirty="0" smtClean="0">
                <a:solidFill>
                  <a:srgbClr val="FFFF00"/>
                </a:solidFill>
              </a:rPr>
              <a:t>	0.5%		  1.5%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2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Jpeg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3" cy="619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857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60648"/>
            <a:ext cx="7406640" cy="80048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l-GR" sz="40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40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l-GR" sz="40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 </a:t>
            </a:r>
            <a:r>
              <a:rPr lang="en-US" sz="4000" b="1" dirty="0" smtClean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endParaRPr lang="en-US" sz="4000" b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340768"/>
            <a:ext cx="7338060" cy="5184576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thalassaemias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divided into two main groups, the </a:t>
            </a:r>
            <a:r>
              <a:rPr lang="el-GR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thalassaemias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el-GR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thalassaemias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depending on whether the defect lies in the synthesis of </a:t>
            </a:r>
            <a:r>
              <a:rPr lang="el-GR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or </a:t>
            </a:r>
            <a:r>
              <a:rPr lang="el-GR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chains respectively.</a:t>
            </a:r>
          </a:p>
          <a:p>
            <a:pPr algn="just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pathophysiology reflects the impact of an imbalance in the expression of </a:t>
            </a:r>
            <a:r>
              <a:rPr lang="el-GR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l-GR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globin chains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41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1052736"/>
            <a:ext cx="7404653" cy="4752528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Clr>
                <a:srgbClr val="A6B727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chains which are present in excess will precipitate in the precursor red cells, leading to their premature death prior to release from the bone marrow (ineffective erythropoiesis).</a:t>
            </a:r>
          </a:p>
          <a:p>
            <a:pPr algn="just">
              <a:spcBef>
                <a:spcPts val="300"/>
              </a:spcBef>
              <a:buClr>
                <a:srgbClr val="A6B727"/>
              </a:buClr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resulting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leads to an increased erythroid drive.</a:t>
            </a:r>
          </a:p>
          <a:p>
            <a:pPr algn="just">
              <a:spcBef>
                <a:spcPts val="300"/>
              </a:spcBef>
              <a:buClr>
                <a:srgbClr val="A6B727"/>
              </a:buClr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57250" y="260648"/>
            <a:ext cx="7406640" cy="46955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28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cont’d…</a:t>
            </a:r>
          </a:p>
        </p:txBody>
      </p:sp>
    </p:spTree>
    <p:extLst>
      <p:ext uri="{BB962C8B-B14F-4D97-AF65-F5344CB8AC3E}">
        <p14:creationId xmlns:p14="http://schemas.microsoft.com/office/powerpoint/2010/main" val="26904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1052736"/>
            <a:ext cx="7404653" cy="5184576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Clr>
                <a:srgbClr val="A6B727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further expansion of the marrow into bones not typically used for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haemopoiesis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into the spleen.</a:t>
            </a:r>
          </a:p>
          <a:p>
            <a:pPr algn="just">
              <a:spcBef>
                <a:spcPts val="300"/>
              </a:spcBef>
              <a:buClr>
                <a:srgbClr val="A6B727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long-term consequences of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therefore include splenomegaly, bony deformities and iron excess as well as chronic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57250" y="260648"/>
            <a:ext cx="7406640" cy="46955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28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cont’d…</a:t>
            </a:r>
          </a:p>
        </p:txBody>
      </p:sp>
    </p:spTree>
    <p:extLst>
      <p:ext uri="{BB962C8B-B14F-4D97-AF65-F5344CB8AC3E}">
        <p14:creationId xmlns:p14="http://schemas.microsoft.com/office/powerpoint/2010/main" val="293542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332656"/>
            <a:ext cx="8496944" cy="61206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30723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HAEMOGLOBINOPATHIES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04864"/>
            <a:ext cx="8784976" cy="3312368"/>
          </a:xfrm>
        </p:spPr>
        <p:txBody>
          <a:bodyPr/>
          <a:lstStyle/>
          <a:p>
            <a:pPr>
              <a:buNone/>
            </a:pPr>
            <a:r>
              <a:rPr lang="en-US" sz="4400" b="1" dirty="0" smtClean="0">
                <a:solidFill>
                  <a:srgbClr val="FFFF00"/>
                </a:solidFill>
              </a:rPr>
              <a:t>A - THALASSAEMIAS</a:t>
            </a:r>
          </a:p>
          <a:p>
            <a:pPr algn="ctr"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B - ABNORMAL  HAEMOGLOBINS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2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  <a:solidFill>
            <a:schemeClr val="accent2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pPr eaLnBrk="1" hangingPunct="1">
              <a:buFontTx/>
              <a:buNone/>
            </a:pPr>
            <a:r>
              <a:rPr lang="el-GR" b="1" dirty="0" smtClean="0">
                <a:solidFill>
                  <a:schemeClr val="bg1"/>
                </a:solidFill>
              </a:rPr>
              <a:t>α</a:t>
            </a:r>
            <a:r>
              <a:rPr lang="en-US" b="1" dirty="0" smtClean="0">
                <a:solidFill>
                  <a:schemeClr val="bg1"/>
                </a:solidFill>
              </a:rPr>
              <a:t> -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THALASSAEMIA</a:t>
            </a:r>
          </a:p>
          <a:p>
            <a:pPr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HETEROZYGOUS</a:t>
            </a:r>
          </a:p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HOMOZYGOUS</a:t>
            </a:r>
          </a:p>
          <a:p>
            <a:pPr eaLnBrk="1" hangingPunct="1">
              <a:buFontTx/>
              <a:buNone/>
            </a:pPr>
            <a:endParaRPr lang="el-GR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50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260648"/>
            <a:ext cx="8424936" cy="6264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16632"/>
            <a:ext cx="7406640" cy="110839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sz="345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l-GR" sz="3450" i="1" baseline="30000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4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45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4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trait (deletion of </a:t>
            </a:r>
            <a:br>
              <a:rPr lang="en-US" sz="34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US" sz="3450" b="1" dirty="0" smtClean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two </a:t>
            </a:r>
            <a:r>
              <a:rPr lang="el-GR" sz="3450" b="1" i="1" dirty="0" smtClean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450" b="1" dirty="0" smtClean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globin </a:t>
            </a:r>
            <a:r>
              <a:rPr lang="en-US" sz="3450" b="1" dirty="0" smtClean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genes)</a:t>
            </a:r>
            <a:endParaRPr lang="en-US" sz="3450" b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412776"/>
            <a:ext cx="7338060" cy="5256584"/>
          </a:xfrm>
        </p:spPr>
        <p:txBody>
          <a:bodyPr>
            <a:noAutofit/>
          </a:bodyPr>
          <a:lstStyle/>
          <a:p>
            <a:pPr marL="34290" indent="0" algn="just">
              <a:spcBef>
                <a:spcPts val="300"/>
              </a:spcBef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seen when an individual inherits the 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allele from one parent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two parents and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normal chromosome 16 from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or two parents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(i.e. heterozygotes for the 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determinant or homozygous 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trait).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Affected individuals are asymptomatic, although they have minor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haematological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changes such as slight reductions in mean cell volume (MCV) and mean cell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(MCH).</a:t>
            </a:r>
          </a:p>
        </p:txBody>
      </p:sp>
    </p:spTree>
    <p:extLst>
      <p:ext uri="{BB962C8B-B14F-4D97-AF65-F5344CB8AC3E}">
        <p14:creationId xmlns:p14="http://schemas.microsoft.com/office/powerpoint/2010/main" val="4138822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332656"/>
            <a:ext cx="7406640" cy="159824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l-GR" sz="36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baseline="30000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-Thalassaemia trait (deletion of both </a:t>
            </a:r>
            <a:r>
              <a:rPr lang="el-GR" sz="36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genes on one chromosome 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2420888"/>
            <a:ext cx="7338060" cy="2304256"/>
          </a:xfrm>
        </p:spPr>
        <p:txBody>
          <a:bodyPr>
            <a:noAutofit/>
          </a:bodyPr>
          <a:lstStyle/>
          <a:p>
            <a:pPr marL="34290" indent="0" algn="just">
              <a:spcBef>
                <a:spcPts val="300"/>
              </a:spcBef>
              <a:buNone/>
            </a:pP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either normal or slightly reduced and the MCV and MCH are low.</a:t>
            </a:r>
          </a:p>
        </p:txBody>
      </p:sp>
    </p:spTree>
    <p:extLst>
      <p:ext uri="{BB962C8B-B14F-4D97-AF65-F5344CB8AC3E}">
        <p14:creationId xmlns:p14="http://schemas.microsoft.com/office/powerpoint/2010/main" val="4162619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70307"/>
            <a:ext cx="7406640" cy="95443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15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sz="31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disease (deletion of </a:t>
            </a:r>
            <a:br>
              <a:rPr lang="en-US" sz="31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</a:t>
            </a:r>
            <a:r>
              <a:rPr lang="el-GR" sz="315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1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genes)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268760"/>
            <a:ext cx="7338060" cy="5373216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chronic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haemolytic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results from the inheritance of both the 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and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-thalassaemia alleles, leaving one functioning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gene per cell.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chains are produced at very low rates, leaving a considerable excess of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-chains, which combine to form tetramers (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This tetramer is known as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HbH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HbH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unstable and precipitates as the erythrocytes age, forming rigid membrane-bound inclusions that are removed during the passage of affected red cells through the spleen. The damage to the membrane brought about by this removal results in a shortened red cell 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lifespan.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085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1052736"/>
            <a:ext cx="7404653" cy="4824536"/>
          </a:xfrm>
        </p:spPr>
        <p:txBody>
          <a:bodyPr>
            <a:normAutofit/>
          </a:bodyPr>
          <a:lstStyle/>
          <a:p>
            <a:pPr algn="just">
              <a:spcBef>
                <a:spcPts val="300"/>
              </a:spcBef>
              <a:buClr>
                <a:srgbClr val="A6B727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patients are moderately affected, with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7-11g/dl 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markedly hypochromic, microcytic indices.</a:t>
            </a:r>
          </a:p>
          <a:p>
            <a:pPr algn="just">
              <a:spcBef>
                <a:spcPts val="300"/>
              </a:spcBef>
              <a:buClr>
                <a:srgbClr val="A6B727"/>
              </a:buClr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Supravital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staining of the blood film demonstrates cells with many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inclusions, giving a characteristic ‘golf-ball’ appearance.</a:t>
            </a:r>
          </a:p>
          <a:p>
            <a:pPr algn="just">
              <a:spcBef>
                <a:spcPts val="300"/>
              </a:spcBef>
              <a:buClr>
                <a:srgbClr val="A6B727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patients will be transfusion independent.</a:t>
            </a:r>
          </a:p>
          <a:p>
            <a:pPr algn="just">
              <a:spcBef>
                <a:spcPts val="300"/>
              </a:spcBef>
              <a:buClr>
                <a:srgbClr val="A6B727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Splenomegaly is seen in most patients.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57250" y="260648"/>
            <a:ext cx="7406640" cy="57606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28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cont’d…</a:t>
            </a:r>
          </a:p>
        </p:txBody>
      </p:sp>
    </p:spTree>
    <p:extLst>
      <p:ext uri="{BB962C8B-B14F-4D97-AF65-F5344CB8AC3E}">
        <p14:creationId xmlns:p14="http://schemas.microsoft.com/office/powerpoint/2010/main" val="3181319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260350"/>
            <a:ext cx="8712968" cy="6408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828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99" y="313118"/>
            <a:ext cx="7406640" cy="131568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Bart’s hydrops </a:t>
            </a:r>
            <a:r>
              <a:rPr lang="en-US" sz="360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fetalis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syndrome (deletion of all four </a:t>
            </a:r>
            <a:r>
              <a:rPr lang="el-GR" sz="36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genes)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988840"/>
            <a:ext cx="7338060" cy="3816424"/>
          </a:xfrm>
        </p:spPr>
        <p:txBody>
          <a:bodyPr>
            <a:noAutofit/>
          </a:bodyPr>
          <a:lstStyle/>
          <a:p>
            <a:pPr marL="34290" indent="0" algn="just">
              <a:spcBef>
                <a:spcPts val="300"/>
              </a:spcBef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-chains can be formed, and the fetal 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-like chain 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forms tetramers known as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Bart’s. This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not useful for oxygen transport and, despite the persistence of the embryonic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Portland (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ζ</a:t>
            </a:r>
            <a:r>
              <a:rPr lang="en-US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there is intrauterine or neonatal death due to hydrops.</a:t>
            </a:r>
          </a:p>
        </p:txBody>
      </p:sp>
    </p:spTree>
    <p:extLst>
      <p:ext uri="{BB962C8B-B14F-4D97-AF65-F5344CB8AC3E}">
        <p14:creationId xmlns:p14="http://schemas.microsoft.com/office/powerpoint/2010/main" val="3845489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16632"/>
            <a:ext cx="8640960" cy="6508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88913"/>
            <a:ext cx="8642350" cy="6480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16632"/>
            <a:ext cx="7406640" cy="75994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50" b="1" dirty="0">
                <a:solidFill>
                  <a:srgbClr val="1503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052736"/>
            <a:ext cx="7338060" cy="5589240"/>
          </a:xfrm>
        </p:spPr>
        <p:txBody>
          <a:bodyPr>
            <a:no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the normal structure and function of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how the globin components of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change during development, and postnatally</a:t>
            </a: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the mechanisms by which the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thalassaemias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arise</a:t>
            </a: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appreciate the clinical presentations and complications of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appreciate the contribution of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haemolysis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ineffective erythropoiesis to the pathophysiology of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9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72400" cy="1224136"/>
          </a:xfrm>
        </p:spPr>
        <p:txBody>
          <a:bodyPr/>
          <a:lstStyle/>
          <a:p>
            <a:r>
              <a:rPr lang="en-US" sz="3400" b="1" dirty="0" smtClean="0">
                <a:solidFill>
                  <a:srgbClr val="FF0000"/>
                </a:solidFill>
              </a:rPr>
              <a:t/>
            </a:r>
            <a:br>
              <a:rPr lang="en-US" sz="3400" b="1" dirty="0" smtClean="0">
                <a:solidFill>
                  <a:srgbClr val="FF0000"/>
                </a:solidFill>
              </a:rPr>
            </a:br>
            <a:r>
              <a:rPr lang="en-US" sz="3400" b="1" dirty="0" smtClean="0">
                <a:solidFill>
                  <a:schemeClr val="bg1"/>
                </a:solidFill>
              </a:rPr>
              <a:t>LABORATORY </a:t>
            </a:r>
            <a:r>
              <a:rPr lang="en-US" sz="3400" b="1" dirty="0">
                <a:solidFill>
                  <a:schemeClr val="bg1"/>
                </a:solidFill>
              </a:rPr>
              <a:t>DIAGNOSIS OF ALPHA THALASSEMIA SYNDROME</a:t>
            </a:r>
            <a:r>
              <a:rPr lang="en-US" sz="3400" b="1" dirty="0">
                <a:solidFill>
                  <a:srgbClr val="FF0000"/>
                </a:solidFill>
              </a:rPr>
              <a:t/>
            </a:r>
            <a:br>
              <a:rPr lang="en-US" sz="3400" b="1" dirty="0">
                <a:solidFill>
                  <a:srgbClr val="FF0000"/>
                </a:solidFill>
              </a:rPr>
            </a:b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628800"/>
            <a:ext cx="7772400" cy="482453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ea typeface="+mj-ea"/>
              </a:rPr>
              <a:t>High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red cell count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in the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trait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Hypochromic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microcytic red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cells &amp; target cells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	</a:t>
            </a:r>
            <a:endParaRPr lang="en-US" sz="2400" b="1" dirty="0" smtClean="0">
              <a:solidFill>
                <a:srgbClr val="FFFF00"/>
              </a:solidFill>
              <a:ea typeface="+mj-ea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Normal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serum iron or low in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children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Normal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total iron binding capacity or high in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children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Positive </a:t>
            </a:r>
            <a:r>
              <a:rPr lang="en-US" sz="2400" b="1" dirty="0" err="1" smtClean="0">
                <a:solidFill>
                  <a:srgbClr val="FFFF00"/>
                </a:solidFill>
                <a:ea typeface="+mj-ea"/>
              </a:rPr>
              <a:t>Hb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 H inclusion bodies in the blood film preparation &amp; positive Heinz bodies </a:t>
            </a:r>
            <a:r>
              <a:rPr lang="en-US" sz="2400" b="1" dirty="0">
                <a:solidFill>
                  <a:srgbClr val="FFFF00"/>
                </a:solidFill>
              </a:rPr>
              <a:t>with vital stains </a:t>
            </a:r>
            <a:endParaRPr lang="en-US" sz="2400" b="1" dirty="0" smtClean="0">
              <a:solidFill>
                <a:srgbClr val="FFFF00"/>
              </a:solidFill>
              <a:ea typeface="+mj-ea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Hemoglobin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electrophoresis show presence of hemoglobin H (</a:t>
            </a:r>
            <a:r>
              <a:rPr lang="en-US" sz="2400" b="1" dirty="0" err="1">
                <a:solidFill>
                  <a:srgbClr val="FFFF00"/>
                </a:solidFill>
                <a:ea typeface="+mj-ea"/>
              </a:rPr>
              <a:t>Hb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 H disease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Hemoglobin electrophoresis show low </a:t>
            </a:r>
            <a:r>
              <a:rPr lang="en-US" sz="2400" b="1" dirty="0" err="1" smtClean="0">
                <a:solidFill>
                  <a:srgbClr val="FFFF00"/>
                </a:solidFill>
                <a:ea typeface="+mj-ea"/>
              </a:rPr>
              <a:t>Hb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 A2 level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Genetic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study to confirm the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diagnosis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72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Jpeg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336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Jpeg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8568951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Jpeg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33670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Jpeg02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188640"/>
            <a:ext cx="8712968" cy="640925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Jpeg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Jpeg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Jpeg0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6" cy="633670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33374"/>
            <a:ext cx="7772400" cy="597594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β-THALASSAEMIA</a:t>
            </a:r>
          </a:p>
          <a:p>
            <a:pPr algn="ctr" eaLnBrk="1" hangingPunct="1">
              <a:buFontTx/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DR. SHIHAB AL-MASHHADANI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569325" cy="6048375"/>
          </a:xfrm>
          <a:solidFill>
            <a:schemeClr val="accent2"/>
          </a:solidFill>
          <a:ln>
            <a:solidFill>
              <a:srgbClr val="FFFF00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660066"/>
              </a:solidFill>
            </a:endParaRPr>
          </a:p>
          <a:p>
            <a:pPr eaLnBrk="1" hangingPunct="1">
              <a:buFontTx/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5’             </a:t>
            </a:r>
            <a:r>
              <a:rPr lang="el-GR" sz="4000" b="1" dirty="0" smtClean="0">
                <a:solidFill>
                  <a:srgbClr val="FFFF00"/>
                </a:solidFill>
              </a:rPr>
              <a:t>ε</a:t>
            </a:r>
            <a:r>
              <a:rPr lang="en-US" sz="4000" b="1" dirty="0" smtClean="0">
                <a:solidFill>
                  <a:srgbClr val="FFFF00"/>
                </a:solidFill>
              </a:rPr>
              <a:t>      G</a:t>
            </a:r>
            <a:r>
              <a:rPr lang="el-GR" sz="4000" b="1" dirty="0" smtClean="0">
                <a:solidFill>
                  <a:srgbClr val="FFFF00"/>
                </a:solidFill>
              </a:rPr>
              <a:t>γ</a:t>
            </a:r>
            <a:r>
              <a:rPr lang="en-US" sz="4000" b="1" dirty="0" smtClean="0">
                <a:solidFill>
                  <a:srgbClr val="FFFF00"/>
                </a:solidFill>
              </a:rPr>
              <a:t>  A</a:t>
            </a:r>
            <a:r>
              <a:rPr lang="el-GR" sz="4000" b="1" dirty="0" smtClean="0">
                <a:solidFill>
                  <a:srgbClr val="FFFF00"/>
                </a:solidFill>
              </a:rPr>
              <a:t>γ</a:t>
            </a:r>
            <a:r>
              <a:rPr lang="en-US" sz="4000" b="1" dirty="0" smtClean="0">
                <a:solidFill>
                  <a:srgbClr val="FFFF00"/>
                </a:solidFill>
              </a:rPr>
              <a:t>  u</a:t>
            </a:r>
            <a:r>
              <a:rPr lang="el-GR" sz="4000" b="1" dirty="0" smtClean="0">
                <a:solidFill>
                  <a:srgbClr val="FFFF00"/>
                </a:solidFill>
              </a:rPr>
              <a:t>η</a:t>
            </a:r>
            <a:r>
              <a:rPr lang="en-US" sz="4000" b="1" dirty="0" smtClean="0">
                <a:solidFill>
                  <a:srgbClr val="FFFF00"/>
                </a:solidFill>
              </a:rPr>
              <a:t>   </a:t>
            </a:r>
            <a:r>
              <a:rPr lang="el-GR" sz="4000" b="1" dirty="0" smtClean="0">
                <a:solidFill>
                  <a:srgbClr val="FFFF00"/>
                </a:solidFill>
              </a:rPr>
              <a:t>δ</a:t>
            </a:r>
            <a:r>
              <a:rPr lang="en-US" sz="4000" b="1" dirty="0" smtClean="0">
                <a:solidFill>
                  <a:srgbClr val="FFFF00"/>
                </a:solidFill>
              </a:rPr>
              <a:t>     </a:t>
            </a:r>
            <a:r>
              <a:rPr lang="el-GR" sz="4000" b="1" dirty="0" smtClean="0">
                <a:solidFill>
                  <a:srgbClr val="FFFF00"/>
                </a:solidFill>
              </a:rPr>
              <a:t>β</a:t>
            </a:r>
            <a:r>
              <a:rPr lang="en-US" sz="4000" b="1" dirty="0" smtClean="0">
                <a:solidFill>
                  <a:srgbClr val="FFFF00"/>
                </a:solidFill>
              </a:rPr>
              <a:t>      3</a:t>
            </a:r>
            <a:endParaRPr lang="el-GR" sz="4000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endParaRPr lang="en-US" sz="1200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            </a:t>
            </a:r>
            <a:r>
              <a:rPr lang="en-US" b="1" dirty="0" err="1" smtClean="0">
                <a:solidFill>
                  <a:srgbClr val="FFFF00"/>
                </a:solidFill>
              </a:rPr>
              <a:t>Hc</a:t>
            </a:r>
            <a:r>
              <a:rPr lang="en-US" b="1" dirty="0" smtClean="0">
                <a:solidFill>
                  <a:srgbClr val="FFFF00"/>
                </a:solidFill>
              </a:rPr>
              <a:t>           </a:t>
            </a:r>
            <a:r>
              <a:rPr lang="en-US" b="1" dirty="0" err="1" smtClean="0">
                <a:solidFill>
                  <a:srgbClr val="FFFF00"/>
                </a:solidFill>
              </a:rPr>
              <a:t>Hd</a:t>
            </a:r>
            <a:r>
              <a:rPr lang="en-US" b="1" dirty="0" smtClean="0">
                <a:solidFill>
                  <a:srgbClr val="FFFF00"/>
                </a:solidFill>
              </a:rPr>
              <a:t>   </a:t>
            </a:r>
            <a:r>
              <a:rPr lang="en-US" b="1" dirty="0" err="1" smtClean="0">
                <a:solidFill>
                  <a:srgbClr val="FFFF00"/>
                </a:solidFill>
              </a:rPr>
              <a:t>Hd</a:t>
            </a:r>
            <a:r>
              <a:rPr lang="en-US" b="1" dirty="0" smtClean="0">
                <a:solidFill>
                  <a:srgbClr val="FFFF00"/>
                </a:solidFill>
              </a:rPr>
              <a:t>      </a:t>
            </a:r>
            <a:r>
              <a:rPr lang="en-US" b="1" dirty="0" err="1" smtClean="0">
                <a:solidFill>
                  <a:srgbClr val="FFFF00"/>
                </a:solidFill>
              </a:rPr>
              <a:t>Hc</a:t>
            </a:r>
            <a:r>
              <a:rPr lang="en-US" b="1" dirty="0" smtClean="0">
                <a:solidFill>
                  <a:srgbClr val="FFFF00"/>
                </a:solidFill>
              </a:rPr>
              <a:t>           A     B</a:t>
            </a:r>
          </a:p>
          <a:p>
            <a:pPr algn="just"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The –globin gene cluster showing the position of various common restriction </a:t>
            </a:r>
            <a:r>
              <a:rPr lang="en-US" b="1" dirty="0" err="1" smtClean="0">
                <a:solidFill>
                  <a:srgbClr val="FFFF00"/>
                </a:solidFill>
              </a:rPr>
              <a:t>endonuclease</a:t>
            </a:r>
            <a:r>
              <a:rPr lang="en-US" b="1" dirty="0" smtClean="0">
                <a:solidFill>
                  <a:srgbClr val="FFFF00"/>
                </a:solidFill>
              </a:rPr>
              <a:t> polymorphic sites.  (</a:t>
            </a:r>
            <a:r>
              <a:rPr lang="en-US" b="1" dirty="0" err="1" smtClean="0">
                <a:solidFill>
                  <a:srgbClr val="FFFF00"/>
                </a:solidFill>
              </a:rPr>
              <a:t>Hc</a:t>
            </a:r>
            <a:r>
              <a:rPr lang="en-US" b="1" dirty="0" smtClean="0">
                <a:solidFill>
                  <a:srgbClr val="FFFF00"/>
                </a:solidFill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</a:rPr>
              <a:t>Hinc</a:t>
            </a:r>
            <a:r>
              <a:rPr lang="en-US" b="1" dirty="0" smtClean="0">
                <a:solidFill>
                  <a:srgbClr val="FFFF00"/>
                </a:solidFill>
              </a:rPr>
              <a:t> II; </a:t>
            </a:r>
            <a:r>
              <a:rPr lang="en-US" b="1" dirty="0" err="1" smtClean="0">
                <a:solidFill>
                  <a:srgbClr val="FFFF00"/>
                </a:solidFill>
              </a:rPr>
              <a:t>Hd</a:t>
            </a:r>
            <a:r>
              <a:rPr lang="en-US" b="1" dirty="0" smtClean="0">
                <a:solidFill>
                  <a:srgbClr val="FFFF00"/>
                </a:solidFill>
              </a:rPr>
              <a:t>, Hind III; A, Ava II; B, Bam H1).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539750" y="1989138"/>
            <a:ext cx="7848600" cy="71437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268538" y="1916113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339975" y="1916113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019925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6084888" y="1844675"/>
            <a:ext cx="360362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219700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356100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3492500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3419475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4284663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6011863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6" name="Rectangle 15"/>
          <p:cNvSpPr>
            <a:spLocks noChangeArrowheads="1"/>
          </p:cNvSpPr>
          <p:nvPr/>
        </p:nvSpPr>
        <p:spPr bwMode="auto">
          <a:xfrm>
            <a:off x="6948488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7" name="Line 16"/>
          <p:cNvSpPr>
            <a:spLocks noChangeShapeType="1"/>
          </p:cNvSpPr>
          <p:nvPr/>
        </p:nvSpPr>
        <p:spPr bwMode="auto">
          <a:xfrm flipV="1">
            <a:off x="1979613" y="2205038"/>
            <a:ext cx="0" cy="79216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8" name="Line 17"/>
          <p:cNvSpPr>
            <a:spLocks noChangeShapeType="1"/>
          </p:cNvSpPr>
          <p:nvPr/>
        </p:nvSpPr>
        <p:spPr bwMode="auto">
          <a:xfrm flipV="1">
            <a:off x="3635375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9" name="Line 18"/>
          <p:cNvSpPr>
            <a:spLocks noChangeShapeType="1"/>
          </p:cNvSpPr>
          <p:nvPr/>
        </p:nvSpPr>
        <p:spPr bwMode="auto">
          <a:xfrm flipV="1">
            <a:off x="4500563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0" name="Line 19"/>
          <p:cNvSpPr>
            <a:spLocks noChangeShapeType="1"/>
          </p:cNvSpPr>
          <p:nvPr/>
        </p:nvSpPr>
        <p:spPr bwMode="auto">
          <a:xfrm flipV="1">
            <a:off x="5435600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1" name="Line 20"/>
          <p:cNvSpPr>
            <a:spLocks noChangeShapeType="1"/>
          </p:cNvSpPr>
          <p:nvPr/>
        </p:nvSpPr>
        <p:spPr bwMode="auto">
          <a:xfrm flipV="1">
            <a:off x="5651500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2" name="Line 21"/>
          <p:cNvSpPr>
            <a:spLocks noChangeShapeType="1"/>
          </p:cNvSpPr>
          <p:nvPr/>
        </p:nvSpPr>
        <p:spPr bwMode="auto">
          <a:xfrm flipV="1">
            <a:off x="7164388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3" name="Line 22"/>
          <p:cNvSpPr>
            <a:spLocks noChangeShapeType="1"/>
          </p:cNvSpPr>
          <p:nvPr/>
        </p:nvSpPr>
        <p:spPr bwMode="auto">
          <a:xfrm flipV="1">
            <a:off x="7885113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908720"/>
            <a:ext cx="7404653" cy="4896544"/>
          </a:xfrm>
        </p:spPr>
        <p:txBody>
          <a:bodyPr>
            <a:no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the pathophysiology of sickle cell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 able to describe the clinical presentation and complications of sickle cell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the role of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electrophoresis and high performance liquid chromatography in the investigation of globin disorders</a:t>
            </a: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appreciate the many other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variants associated with disease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57250" y="260648"/>
            <a:ext cx="7406640" cy="46955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28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cont’d…</a:t>
            </a:r>
          </a:p>
        </p:txBody>
      </p:sp>
    </p:spTree>
    <p:extLst>
      <p:ext uri="{BB962C8B-B14F-4D97-AF65-F5344CB8AC3E}">
        <p14:creationId xmlns:p14="http://schemas.microsoft.com/office/powerpoint/2010/main" val="386137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88640"/>
            <a:ext cx="7406640" cy="105776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l-GR" sz="405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40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5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endParaRPr lang="en-US" sz="4050" b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340768"/>
            <a:ext cx="7338060" cy="5328592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World Health Organization estimates that 1.5% of the world’s population are carriers of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 prevalence of the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trait is particularly high in southern Europe (10-30%) and south-east Asia (5%), common in Africa, the Middle East, India, Pakistan and southern China.</a:t>
            </a:r>
          </a:p>
          <a:p>
            <a:pPr algn="just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typically arises from gene deletions.</a:t>
            </a:r>
          </a:p>
          <a:p>
            <a:pPr algn="just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usually results from a multiplicity of different single nucleotide substitutions, insertions or small deletions affecting the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-gene itself.</a:t>
            </a:r>
          </a:p>
        </p:txBody>
      </p:sp>
    </p:spTree>
    <p:extLst>
      <p:ext uri="{BB962C8B-B14F-4D97-AF65-F5344CB8AC3E}">
        <p14:creationId xmlns:p14="http://schemas.microsoft.com/office/powerpoint/2010/main" val="17129190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99" y="169102"/>
            <a:ext cx="7406640" cy="131568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Heterozygous </a:t>
            </a:r>
            <a:r>
              <a:rPr lang="el-GR" sz="36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(Beta-</a:t>
            </a:r>
            <a:r>
              <a:rPr lang="en-US" sz="360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700808"/>
            <a:ext cx="7338060" cy="5040560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affected subjects with beta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trait are asymptomatic. </a:t>
            </a: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concentration is either normal or slightly reduced, hypochromic and microcytic red cell indices are seen.</a:t>
            </a: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Examination of peripheral blood film may show red cell abnormalities such as target cells and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poikilocytes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HbA2 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levels will be raised above the normal range to 3.5-7.0%.</a:t>
            </a: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Slightly increased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HbF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levels, in the range of 1-5%.</a:t>
            </a:r>
          </a:p>
        </p:txBody>
      </p:sp>
    </p:spTree>
    <p:extLst>
      <p:ext uri="{BB962C8B-B14F-4D97-AF65-F5344CB8AC3E}">
        <p14:creationId xmlns:p14="http://schemas.microsoft.com/office/powerpoint/2010/main" val="952972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60648"/>
            <a:ext cx="7406640" cy="133932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40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Homozygous </a:t>
            </a:r>
            <a:r>
              <a:rPr lang="el-GR" sz="405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40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5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endParaRPr lang="en-US" sz="4050" b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916832"/>
            <a:ext cx="7338060" cy="2952328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Defects of </a:t>
            </a:r>
            <a:r>
              <a:rPr lang="el-GR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on both copies of chromosome 11</a:t>
            </a: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Marked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Transfusion dependent</a:t>
            </a: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6755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99" y="188640"/>
            <a:ext cx="7406640" cy="119287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classification of the </a:t>
            </a:r>
            <a:r>
              <a:rPr lang="en-US" sz="360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thalassaemias</a:t>
            </a:r>
            <a:endParaRPr lang="en-US" sz="3600" b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556792"/>
            <a:ext cx="7338060" cy="4320480"/>
          </a:xfrm>
        </p:spPr>
        <p:txBody>
          <a:bodyPr>
            <a:noAutofit/>
          </a:bodyPr>
          <a:lstStyle/>
          <a:p>
            <a:pPr marL="377190" algn="just">
              <a:spcBef>
                <a:spcPts val="300"/>
              </a:spcBef>
              <a:buFont typeface="+mj-lt"/>
              <a:buAutoNum type="arabicParenR"/>
            </a:pPr>
            <a:r>
              <a:rPr lang="en-US" sz="3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minima 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describes the presence of a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mutation that is without clinical consequences.</a:t>
            </a:r>
          </a:p>
          <a:p>
            <a:pPr marL="377190" algn="just">
              <a:spcBef>
                <a:spcPts val="300"/>
              </a:spcBef>
              <a:buFont typeface="+mj-lt"/>
              <a:buAutoNum type="arabicParenR"/>
            </a:pPr>
            <a:r>
              <a:rPr lang="en-US" sz="3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minor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describes patients with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microcytosis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hypochromic red cells secondary to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mutations, but with only mild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a normal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Patients who inherit a single affected allele are usually in this category.</a:t>
            </a:r>
          </a:p>
        </p:txBody>
      </p:sp>
    </p:spTree>
    <p:extLst>
      <p:ext uri="{BB962C8B-B14F-4D97-AF65-F5344CB8AC3E}">
        <p14:creationId xmlns:p14="http://schemas.microsoft.com/office/powerpoint/2010/main" val="33266561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268760"/>
            <a:ext cx="7338060" cy="5184576"/>
          </a:xfrm>
        </p:spPr>
        <p:txBody>
          <a:bodyPr>
            <a:noAutofit/>
          </a:bodyPr>
          <a:lstStyle/>
          <a:p>
            <a:pPr marL="377190" algn="just">
              <a:spcBef>
                <a:spcPts val="300"/>
              </a:spcBef>
              <a:buClr>
                <a:srgbClr val="FFFF00"/>
              </a:buClr>
              <a:buFont typeface="+mj-lt"/>
              <a:buAutoNum type="arabicParenR" startAt="3"/>
            </a:pP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intermedia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patients will also have a microcytic hypochromic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increased erythroid drive to maintain their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packed bone marrow with a decreased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myeloid:erythroid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ratio, and extramedullary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haematopoiesis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giving splenomegaly. Transfusion may be required to maintain the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times of additional physiological stress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67899" y="260648"/>
            <a:ext cx="7406640" cy="6831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cont’d…</a:t>
            </a:r>
            <a:endParaRPr lang="en-US" sz="2800" b="1" i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1499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268760"/>
            <a:ext cx="7338060" cy="5112568"/>
          </a:xfrm>
        </p:spPr>
        <p:txBody>
          <a:bodyPr>
            <a:noAutofit/>
          </a:bodyPr>
          <a:lstStyle/>
          <a:p>
            <a:pPr marL="377190" algn="justLow">
              <a:spcBef>
                <a:spcPts val="300"/>
              </a:spcBef>
              <a:buFont typeface="+mj-lt"/>
              <a:buAutoNum type="arabicParenR" startAt="4"/>
            </a:pPr>
            <a:r>
              <a:rPr lang="en-US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severe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are transfusion dependent. Their increased erythroid drive leads to a packed erythroid marrow and splenomegaly, development of bony abnormalities secondary to unchecked marrow expansion. Patients in this category are those with complete loss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l-GR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expression from both copies of chromosome 11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67899" y="260648"/>
            <a:ext cx="7406640" cy="6831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cont’d…</a:t>
            </a:r>
            <a:endParaRPr lang="en-US" sz="2800" b="1" i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48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Molecular Defects in the β-Thalassaemia Syndrome</a:t>
            </a:r>
          </a:p>
        </p:txBody>
      </p:sp>
      <p:graphicFrame>
        <p:nvGraphicFramePr>
          <p:cNvPr id="393311" name="Group 95"/>
          <p:cNvGraphicFramePr>
            <a:graphicFrameLocks noGrp="1"/>
          </p:cNvGraphicFramePr>
          <p:nvPr/>
        </p:nvGraphicFramePr>
        <p:xfrm>
          <a:off x="395288" y="1052735"/>
          <a:ext cx="8208962" cy="5256583"/>
        </p:xfrm>
        <a:graphic>
          <a:graphicData uri="http://schemas.openxmlformats.org/drawingml/2006/table">
            <a:tbl>
              <a:tblPr/>
              <a:tblGrid>
                <a:gridCol w="2089150"/>
                <a:gridCol w="1150937"/>
                <a:gridCol w="1296988"/>
                <a:gridCol w="1368425"/>
                <a:gridCol w="1079500"/>
                <a:gridCol w="1223962"/>
              </a:tblGrid>
              <a:tr h="12306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Gene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203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Thalassemia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-Thalassemia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540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Ferrara Variant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Indian Variant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Inactive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Partially 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282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HPFH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418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504" y="13762"/>
            <a:ext cx="9036496" cy="6844238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Hemoglobin Fractions in the Genotypic Variants </a:t>
            </a:r>
          </a:p>
          <a:p>
            <a:pPr algn="ctr" eaLnBrk="1" hangingPunct="1"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of the β-Thalassaemia Syndromes</a:t>
            </a:r>
          </a:p>
        </p:txBody>
      </p:sp>
      <p:graphicFrame>
        <p:nvGraphicFramePr>
          <p:cNvPr id="395267" name="Group 3"/>
          <p:cNvGraphicFramePr>
            <a:graphicFrameLocks noGrp="1"/>
          </p:cNvGraphicFramePr>
          <p:nvPr>
            <p:extLst/>
          </p:nvPr>
        </p:nvGraphicFramePr>
        <p:xfrm>
          <a:off x="395536" y="816864"/>
          <a:ext cx="8280400" cy="6041136"/>
        </p:xfrm>
        <a:graphic>
          <a:graphicData uri="http://schemas.openxmlformats.org/drawingml/2006/table">
            <a:tbl>
              <a:tblPr/>
              <a:tblGrid>
                <a:gridCol w="2447925"/>
                <a:gridCol w="1223962"/>
                <a:gridCol w="1492250"/>
                <a:gridCol w="1173163"/>
                <a:gridCol w="1943100"/>
              </a:tblGrid>
              <a:tr h="6926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Genotype </a:t>
                      </a:r>
                      <a:endParaRPr kumimoji="0" 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HbF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Other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Hemoglobins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25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500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major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Mediterranean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 – 5.9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– 8.7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 – 3.4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&gt;75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– 92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Free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-chains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Free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-chains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(8-30%)</a:t>
                      </a: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202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black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Lapore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l-GR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5.4 – 10.0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 – 2.4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&gt;3.2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– 73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– 99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 – 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or increased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(10%)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(10%)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(8%)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50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332656"/>
            <a:ext cx="8713787" cy="6191250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Hemoglobin Fractions in the Genotypic Variants </a:t>
            </a:r>
          </a:p>
          <a:p>
            <a:pPr algn="ctr" eaLnBrk="1" hangingPunct="1">
              <a:buFontTx/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of the β-Thalassaemia Syndromes (Continued)</a:t>
            </a:r>
          </a:p>
        </p:txBody>
      </p:sp>
      <p:graphicFrame>
        <p:nvGraphicFramePr>
          <p:cNvPr id="397343" name="Group 31"/>
          <p:cNvGraphicFramePr>
            <a:graphicFrameLocks noGrp="1"/>
          </p:cNvGraphicFramePr>
          <p:nvPr/>
        </p:nvGraphicFramePr>
        <p:xfrm>
          <a:off x="395288" y="1368425"/>
          <a:ext cx="8280400" cy="4940895"/>
        </p:xfrm>
        <a:graphic>
          <a:graphicData uri="http://schemas.openxmlformats.org/drawingml/2006/table">
            <a:tbl>
              <a:tblPr/>
              <a:tblGrid>
                <a:gridCol w="2305050"/>
                <a:gridCol w="1150937"/>
                <a:gridCol w="1368425"/>
                <a:gridCol w="1296988"/>
                <a:gridCol w="2159000"/>
              </a:tblGrid>
              <a:tr h="13144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Genotype </a:t>
                      </a:r>
                      <a:endParaRPr kumimoji="0" 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HbF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Other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Hemoglobins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3081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 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 – 8.0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 – 8.0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8.0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 – 2.6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– 20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1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( 5 – 15%)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318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minima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silent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041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Clinical Manifestations in </a:t>
            </a:r>
            <a:r>
              <a:rPr lang="en-US" sz="3600" b="1" dirty="0" err="1" smtClean="0">
                <a:solidFill>
                  <a:srgbClr val="FF0000"/>
                </a:solidFill>
              </a:rPr>
              <a:t>Thalassaemias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Pallor 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Jaundice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Apathy and Anorexia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Failure to Thrive</a:t>
            </a:r>
          </a:p>
          <a:p>
            <a:pPr marL="609600" indent="-609600" eaLnBrk="1" hangingPunct="1"/>
            <a:r>
              <a:rPr lang="en-US" sz="2800" b="1" dirty="0" err="1" smtClean="0">
                <a:solidFill>
                  <a:srgbClr val="FFFF00"/>
                </a:solidFill>
              </a:rPr>
              <a:t>Hepato-splenomegaly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Skeletal Deformity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Iron Overload </a:t>
            </a:r>
            <a:r>
              <a:rPr lang="en-US" sz="2800" b="1" dirty="0" err="1" smtClean="0">
                <a:solidFill>
                  <a:srgbClr val="FFFF00"/>
                </a:solidFill>
              </a:rPr>
              <a:t>mainfestations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endParaRPr lang="en-US" sz="28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504" y="188640"/>
            <a:ext cx="8857109" cy="6408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229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8195" name="Picture 3" descr="Jpeg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40960" cy="604867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9219" name="Picture 3" descr="Jpeg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60648"/>
            <a:ext cx="5472608" cy="626469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0243" name="Picture 3" descr="Jpeg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88640"/>
            <a:ext cx="5688632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1267" name="Picture 3" descr="Jpeg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32656"/>
            <a:ext cx="5040560" cy="626469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7705" y="332656"/>
            <a:ext cx="5688632" cy="619268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5616" y="332656"/>
            <a:ext cx="7128792" cy="619268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4339" name="Picture 3" descr="Jpeg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8352928" cy="648072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5363" name="Picture 3" descr="Jpeg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7920880" cy="612068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6387" name="Picture 3" descr="Jpeg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280920" cy="626469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8942" y="12616"/>
            <a:ext cx="8713092" cy="6728752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Clinical and Hematological Features </a:t>
            </a:r>
          </a:p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of the </a:t>
            </a:r>
            <a:r>
              <a:rPr lang="el-GR" sz="2400" b="1" dirty="0" smtClean="0">
                <a:solidFill>
                  <a:srgbClr val="FF0000"/>
                </a:solidFill>
              </a:rPr>
              <a:t>β</a:t>
            </a:r>
            <a:r>
              <a:rPr lang="en-US" sz="2400" b="1" dirty="0" smtClean="0">
                <a:solidFill>
                  <a:srgbClr val="FF0000"/>
                </a:solidFill>
              </a:rPr>
              <a:t>-Thalassemia Syndrome</a:t>
            </a:r>
            <a:endParaRPr lang="el-GR" sz="24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42086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280049"/>
              </p:ext>
            </p:extLst>
          </p:nvPr>
        </p:nvGraphicFramePr>
        <p:xfrm>
          <a:off x="395536" y="980727"/>
          <a:ext cx="8280400" cy="5615731"/>
        </p:xfrm>
        <a:graphic>
          <a:graphicData uri="http://schemas.openxmlformats.org/drawingml/2006/table">
            <a:tbl>
              <a:tblPr/>
              <a:tblGrid>
                <a:gridCol w="1655762"/>
                <a:gridCol w="1584325"/>
                <a:gridCol w="2016125"/>
                <a:gridCol w="1728788"/>
                <a:gridCol w="1295400"/>
              </a:tblGrid>
              <a:tr h="4452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Major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Minima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59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Severity of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mainfestations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 ±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589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Genetics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Homozygotes, double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Homozygotes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double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rarely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89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Splenomegaly</a:t>
                      </a:r>
                      <a:endParaRPr kumimoji="0" lang="el-GR" sz="1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++,+++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89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Jaundice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++,+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899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Skeletal changes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++++,++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899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Anemia (Hb, g/dl)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– 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89914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78" y="1231201"/>
            <a:ext cx="8352244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4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116632"/>
            <a:ext cx="8713787" cy="6552728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Clinical and Hematologic Features </a:t>
            </a:r>
          </a:p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of the </a:t>
            </a:r>
            <a:r>
              <a:rPr lang="el-GR" sz="2400" b="1" dirty="0" smtClean="0">
                <a:solidFill>
                  <a:srgbClr val="FF0000"/>
                </a:solidFill>
              </a:rPr>
              <a:t>β</a:t>
            </a:r>
            <a:r>
              <a:rPr lang="en-US" sz="2400" b="1" dirty="0" smtClean="0">
                <a:solidFill>
                  <a:srgbClr val="FF0000"/>
                </a:solidFill>
              </a:rPr>
              <a:t>-Thalassemia Syndrome (Continued)</a:t>
            </a:r>
            <a:endParaRPr lang="el-GR" sz="24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96481" name="Group 1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61901"/>
              </p:ext>
            </p:extLst>
          </p:nvPr>
        </p:nvGraphicFramePr>
        <p:xfrm>
          <a:off x="396205" y="1268760"/>
          <a:ext cx="8280400" cy="5184576"/>
        </p:xfrm>
        <a:graphic>
          <a:graphicData uri="http://schemas.openxmlformats.org/drawingml/2006/table">
            <a:tbl>
              <a:tblPr/>
              <a:tblGrid>
                <a:gridCol w="1944687"/>
                <a:gridCol w="1800225"/>
                <a:gridCol w="2087563"/>
                <a:gridCol w="1152525"/>
                <a:gridCol w="1295400"/>
              </a:tblGrid>
              <a:tr h="5276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Major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Minima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62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Hypochromia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62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Microcytosis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62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Target cells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– 35%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8176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Basophilic stippling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 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8176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Reticulocytes (%)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– 15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– 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–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8176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Nucleated red cells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817623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±, little or no abnormality; +, mild abnormality; ++++, prominent abnormality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88640"/>
            <a:ext cx="8424863" cy="6337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b="1" dirty="0" smtClean="0">
                <a:solidFill>
                  <a:srgbClr val="FFFF99"/>
                </a:solidFill>
              </a:rPr>
              <a:t>Diagnosis of </a:t>
            </a:r>
            <a:r>
              <a:rPr lang="en-US" b="1" dirty="0" err="1" smtClean="0">
                <a:solidFill>
                  <a:srgbClr val="FFFF99"/>
                </a:solidFill>
              </a:rPr>
              <a:t>Haemoglobinopathies</a:t>
            </a:r>
            <a:r>
              <a:rPr lang="en-US" b="1" dirty="0" smtClean="0">
                <a:solidFill>
                  <a:srgbClr val="FFFF99"/>
                </a:solidFill>
              </a:rPr>
              <a:t> including </a:t>
            </a:r>
            <a:r>
              <a:rPr lang="en-US" b="1" dirty="0" err="1" smtClean="0">
                <a:solidFill>
                  <a:srgbClr val="FFFF99"/>
                </a:solidFill>
              </a:rPr>
              <a:t>Thalassaemias</a:t>
            </a:r>
            <a:endParaRPr lang="en-US" b="1" dirty="0" smtClean="0">
              <a:solidFill>
                <a:srgbClr val="FFFF99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dirty="0" smtClean="0">
                <a:solidFill>
                  <a:srgbClr val="FFFF99"/>
                </a:solidFill>
              </a:rPr>
              <a:t>Personal &amp; Family History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dirty="0" smtClean="0">
                <a:solidFill>
                  <a:srgbClr val="FFFF99"/>
                </a:solidFill>
              </a:rPr>
              <a:t>Physical Examination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dirty="0" smtClean="0">
                <a:solidFill>
                  <a:srgbClr val="FFFF99"/>
                </a:solidFill>
              </a:rPr>
              <a:t>Laboratory Investigation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1.	</a:t>
            </a:r>
            <a:r>
              <a:rPr lang="en-US" sz="2000" b="1" dirty="0" err="1" smtClean="0">
                <a:solidFill>
                  <a:schemeClr val="bg1"/>
                </a:solidFill>
              </a:rPr>
              <a:t>Haematological</a:t>
            </a:r>
            <a:r>
              <a:rPr lang="en-US" sz="2000" b="1" dirty="0" smtClean="0">
                <a:solidFill>
                  <a:schemeClr val="bg1"/>
                </a:solidFill>
              </a:rPr>
              <a:t> Tests – CBC, Red cell indices, blood film 	Morphology, reticulocyte count.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2.	Sickling Tests – Sickle cell test, Sickle cell solubility test.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3.	</a:t>
            </a:r>
            <a:r>
              <a:rPr lang="en-US" sz="2000" b="1" dirty="0" err="1" smtClean="0">
                <a:solidFill>
                  <a:schemeClr val="bg1"/>
                </a:solidFill>
              </a:rPr>
              <a:t>Hb</a:t>
            </a:r>
            <a:r>
              <a:rPr lang="en-US" sz="2000" b="1" dirty="0" smtClean="0">
                <a:solidFill>
                  <a:schemeClr val="bg1"/>
                </a:solidFill>
              </a:rPr>
              <a:t> Electrophoresis at alkaline/acidic pH and quantitation.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4.	Quantitation of HbA2 and </a:t>
            </a:r>
            <a:r>
              <a:rPr lang="en-US" sz="2000" b="1" dirty="0" err="1" smtClean="0">
                <a:solidFill>
                  <a:schemeClr val="bg1"/>
                </a:solidFill>
              </a:rPr>
              <a:t>HbF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5.	Serum iron total iron binding capacity and ferritin level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6.	Biochemical tests: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	Liver functions tests, renal function tests, blood gases and acid-base 	status, bone profile and urine analysis.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7.	Special Tests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	A.  Family studies (Laboratory Investigations)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	B.  Measurement of Alpha/Non-Alpha chain ratio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	</a:t>
            </a:r>
            <a:r>
              <a:rPr lang="en-US" sz="2000" b="1" smtClean="0">
                <a:solidFill>
                  <a:schemeClr val="bg1"/>
                </a:solidFill>
              </a:rPr>
              <a:t>C.  Gene </a:t>
            </a:r>
            <a:r>
              <a:rPr lang="en-US" sz="2000" b="1" dirty="0" smtClean="0">
                <a:solidFill>
                  <a:schemeClr val="bg1"/>
                </a:solidFill>
              </a:rPr>
              <a:t>Studies</a:t>
            </a:r>
          </a:p>
        </p:txBody>
      </p:sp>
    </p:spTree>
    <p:extLst>
      <p:ext uri="{BB962C8B-B14F-4D97-AF65-F5344CB8AC3E}">
        <p14:creationId xmlns:p14="http://schemas.microsoft.com/office/powerpoint/2010/main" val="191039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0483" name="Picture 3" descr="Jpeg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280920" cy="6192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1507" name="Picture 3" descr="Jpeg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7992888" cy="5976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2531" name="Picture 3" descr="Jpeg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992888" cy="6264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88640"/>
            <a:ext cx="8208912" cy="6336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88640"/>
            <a:ext cx="8208912" cy="6408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260350"/>
            <a:ext cx="8136903" cy="6409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15888"/>
            <a:ext cx="7992887" cy="6625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836613"/>
            <a:ext cx="7772400" cy="5259387"/>
          </a:xfrm>
        </p:spPr>
      </p:pic>
    </p:spTree>
    <p:extLst>
      <p:ext uri="{BB962C8B-B14F-4D97-AF65-F5344CB8AC3E}">
        <p14:creationId xmlns:p14="http://schemas.microsoft.com/office/powerpoint/2010/main" val="253300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15888"/>
            <a:ext cx="8928100" cy="67421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188913"/>
            <a:ext cx="5327650" cy="655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15888"/>
            <a:ext cx="8064896" cy="6626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chemeClr val="accent2"/>
          </a:solidFill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Prenatal diagnosis of the </a:t>
            </a:r>
            <a:r>
              <a:rPr lang="en-US" b="1" dirty="0" err="1" smtClean="0">
                <a:solidFill>
                  <a:schemeClr val="bg1"/>
                </a:solidFill>
              </a:rPr>
              <a:t>haemoglobinopathies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(Including thalassaemia)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400" b="1" u="sng" dirty="0" smtClean="0">
                <a:solidFill>
                  <a:srgbClr val="FFFF00"/>
                </a:solidFill>
              </a:rPr>
              <a:t>DNA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/>
            </a:pPr>
            <a:r>
              <a:rPr lang="en-US" sz="2200" b="1" dirty="0" smtClean="0">
                <a:solidFill>
                  <a:srgbClr val="FFFF00"/>
                </a:solidFill>
              </a:rPr>
              <a:t>Chorionic </a:t>
            </a:r>
            <a:r>
              <a:rPr lang="en-US" sz="2200" b="1" dirty="0" err="1" smtClean="0">
                <a:solidFill>
                  <a:srgbClr val="FFFF00"/>
                </a:solidFill>
              </a:rPr>
              <a:t>villus</a:t>
            </a:r>
            <a:r>
              <a:rPr lang="en-US" sz="2200" b="1" dirty="0" smtClean="0">
                <a:solidFill>
                  <a:srgbClr val="FFFF00"/>
                </a:solidFill>
              </a:rPr>
              <a:t> sampling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</a:t>
            </a:r>
            <a:r>
              <a:rPr lang="en-US" sz="2200" b="1" dirty="0" err="1" smtClean="0">
                <a:solidFill>
                  <a:srgbClr val="FFFF00"/>
                </a:solidFill>
              </a:rPr>
              <a:t>Transcervical</a:t>
            </a:r>
            <a:r>
              <a:rPr lang="en-US" sz="2200" b="1" dirty="0" smtClean="0">
                <a:solidFill>
                  <a:srgbClr val="FFFF00"/>
                </a:solidFill>
              </a:rPr>
              <a:t> approach (9 – 11 weeks of pregnancy)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</a:t>
            </a:r>
            <a:r>
              <a:rPr lang="en-US" sz="2200" b="1" dirty="0" err="1" smtClean="0">
                <a:solidFill>
                  <a:srgbClr val="FFFF00"/>
                </a:solidFill>
              </a:rPr>
              <a:t>Transabdominal</a:t>
            </a:r>
            <a:r>
              <a:rPr lang="en-US" sz="2200" b="1" dirty="0" smtClean="0">
                <a:solidFill>
                  <a:srgbClr val="FFFF00"/>
                </a:solidFill>
              </a:rPr>
              <a:t> approach (up to 15 weeks of pregnancy)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5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2"/>
            </a:pPr>
            <a:r>
              <a:rPr lang="en-US" sz="2200" b="1" dirty="0" smtClean="0">
                <a:solidFill>
                  <a:srgbClr val="FFFF00"/>
                </a:solidFill>
              </a:rPr>
              <a:t>Amniotic fluid cell analysis (16 – 20 weeks gestation)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5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</a:pPr>
            <a:r>
              <a:rPr lang="en-US" sz="2200" b="1" dirty="0" smtClean="0">
                <a:solidFill>
                  <a:srgbClr val="FFFF00"/>
                </a:solidFill>
              </a:rPr>
              <a:t>Fetal blood sampling (&gt; 20 weeks gestation)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DNA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</a:t>
            </a:r>
            <a:r>
              <a:rPr lang="en-US" sz="2200" b="1" dirty="0" err="1" smtClean="0">
                <a:solidFill>
                  <a:srgbClr val="FFFF00"/>
                </a:solidFill>
              </a:rPr>
              <a:t>Haematological</a:t>
            </a:r>
            <a:r>
              <a:rPr lang="en-US" sz="2200" b="1" dirty="0" smtClean="0">
                <a:solidFill>
                  <a:srgbClr val="FFFF00"/>
                </a:solidFill>
              </a:rPr>
              <a:t> parameters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 	Biochemical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Globin chain synthesis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</a:t>
            </a:r>
            <a:r>
              <a:rPr lang="el-GR" sz="2200" b="1" dirty="0" smtClean="0">
                <a:solidFill>
                  <a:srgbClr val="FFFF00"/>
                </a:solidFill>
              </a:rPr>
              <a:t>α</a:t>
            </a:r>
            <a:r>
              <a:rPr lang="en-US" sz="2200" b="1" dirty="0" smtClean="0">
                <a:solidFill>
                  <a:srgbClr val="FFFF00"/>
                </a:solidFill>
              </a:rPr>
              <a:t>/</a:t>
            </a:r>
            <a:r>
              <a:rPr lang="el-GR" sz="2200" b="1" dirty="0" smtClean="0">
                <a:solidFill>
                  <a:srgbClr val="FFFF00"/>
                </a:solidFill>
              </a:rPr>
              <a:t>β</a:t>
            </a:r>
            <a:r>
              <a:rPr lang="en-US" sz="2200" b="1" dirty="0" smtClean="0">
                <a:solidFill>
                  <a:srgbClr val="FFFF00"/>
                </a:solidFill>
              </a:rPr>
              <a:t> Ratio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 </a:t>
            </a:r>
            <a:r>
              <a:rPr lang="el-GR" sz="2200" b="1" dirty="0" smtClean="0">
                <a:solidFill>
                  <a:srgbClr val="FFFF00"/>
                </a:solidFill>
              </a:rPr>
              <a:t>α</a:t>
            </a:r>
            <a:r>
              <a:rPr lang="en-US" sz="2200" b="1" dirty="0" smtClean="0">
                <a:solidFill>
                  <a:srgbClr val="FFFF00"/>
                </a:solidFill>
              </a:rPr>
              <a:t>/ɣ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b="1" dirty="0" smtClean="0">
                <a:solidFill>
                  <a:srgbClr val="FFFF00"/>
                </a:solidFill>
              </a:rPr>
              <a:t>  Ratio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 </a:t>
            </a:r>
            <a:r>
              <a:rPr lang="el-GR" sz="2200" b="1" dirty="0" smtClean="0">
                <a:solidFill>
                  <a:srgbClr val="FFFF00"/>
                </a:solidFill>
              </a:rPr>
              <a:t>α</a:t>
            </a:r>
            <a:r>
              <a:rPr lang="en-US" sz="2200" b="1" dirty="0" smtClean="0">
                <a:solidFill>
                  <a:srgbClr val="FFFF00"/>
                </a:solidFill>
              </a:rPr>
              <a:t>/</a:t>
            </a:r>
            <a:r>
              <a:rPr lang="el-GR" sz="2200" b="1" dirty="0" smtClean="0">
                <a:solidFill>
                  <a:srgbClr val="FFFF00"/>
                </a:solidFill>
              </a:rPr>
              <a:t>δ</a:t>
            </a:r>
            <a:r>
              <a:rPr lang="en-US" sz="2200" b="1" dirty="0" smtClean="0">
                <a:solidFill>
                  <a:srgbClr val="FFFF00"/>
                </a:solidFill>
              </a:rPr>
              <a:t> Ratio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260350"/>
            <a:ext cx="7488237" cy="62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chemeClr val="accent2"/>
          </a:solidFill>
        </p:spPr>
        <p:txBody>
          <a:bodyPr/>
          <a:lstStyle/>
          <a:p>
            <a:pPr marL="609600" indent="-609600" algn="ctr" eaLnBrk="1" hangingPunct="1">
              <a:buFontTx/>
              <a:buNone/>
            </a:pPr>
            <a:r>
              <a:rPr lang="en-US" b="1" u="sng" dirty="0" smtClean="0">
                <a:solidFill>
                  <a:schemeClr val="bg1"/>
                </a:solidFill>
              </a:rPr>
              <a:t>DNA ANALYSIS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</a:rPr>
              <a:t>Gene mapping</a:t>
            </a:r>
          </a:p>
          <a:p>
            <a:pPr marL="609600" indent="-609600" eaLnBrk="1" hangingPunct="1">
              <a:buFontTx/>
              <a:buNone/>
            </a:pPr>
            <a:endParaRPr lang="en-US" sz="10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2.	RFLPs linkage analysis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(Restriction fragment length polymorphisms)</a:t>
            </a:r>
          </a:p>
          <a:p>
            <a:pPr marL="609600" indent="-609600" eaLnBrk="1" hangingPunct="1">
              <a:buFontTx/>
              <a:buNone/>
            </a:pPr>
            <a:endParaRPr lang="en-US" sz="10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AutoNum type="arabicPeriod" startAt="3"/>
            </a:pPr>
            <a:r>
              <a:rPr lang="en-US" sz="2400" b="1" dirty="0" err="1" smtClean="0">
                <a:solidFill>
                  <a:srgbClr val="FFFF00"/>
                </a:solidFill>
              </a:rPr>
              <a:t>Oligonucleotide</a:t>
            </a:r>
            <a:r>
              <a:rPr lang="en-US" sz="2400" b="1" dirty="0" smtClean="0">
                <a:solidFill>
                  <a:srgbClr val="FFFF00"/>
                </a:solidFill>
              </a:rPr>
              <a:t> probes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(Using short gene probes 17 – 19 Nucleotide)</a:t>
            </a:r>
          </a:p>
          <a:p>
            <a:pPr marL="609600" indent="-609600" eaLnBrk="1" hangingPunct="1">
              <a:buFontTx/>
              <a:buNone/>
            </a:pPr>
            <a:endParaRPr lang="en-US" sz="10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AutoNum type="arabicPeriod" startAt="4"/>
            </a:pPr>
            <a:r>
              <a:rPr lang="en-US" sz="2400" b="1" dirty="0" smtClean="0">
                <a:solidFill>
                  <a:srgbClr val="FFFF00"/>
                </a:solidFill>
              </a:rPr>
              <a:t>Gene amplification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(Enzymatic amplification of DNA sequences)</a:t>
            </a:r>
          </a:p>
          <a:p>
            <a:pPr marL="609600" indent="-609600" eaLnBrk="1" hangingPunct="1"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DNA polymerase chain reaction technique.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chemeClr val="accent2"/>
          </a:solidFill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chemeClr val="bg1"/>
                </a:solidFill>
              </a:rPr>
              <a:t>MANAGEMENT OF THE THALASSEMIAS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000" b="1" dirty="0" smtClean="0">
              <a:solidFill>
                <a:schemeClr val="accent2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Blood Transfusion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Iron </a:t>
            </a:r>
            <a:r>
              <a:rPr lang="en-US" sz="2800" b="1" dirty="0" err="1" smtClean="0">
                <a:solidFill>
                  <a:srgbClr val="FFFF00"/>
                </a:solidFill>
              </a:rPr>
              <a:t>chelation</a:t>
            </a:r>
            <a:r>
              <a:rPr lang="en-US" sz="2800" b="1" dirty="0" smtClean="0">
                <a:solidFill>
                  <a:srgbClr val="FFFF00"/>
                </a:solidFill>
              </a:rPr>
              <a:t> therapy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err="1" smtClean="0">
                <a:solidFill>
                  <a:srgbClr val="FFFF00"/>
                </a:solidFill>
              </a:rPr>
              <a:t>Splenectomy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Hormone replacement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Bone marrow transplantation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Gene therapy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476250"/>
            <a:ext cx="8569325" cy="5832475"/>
          </a:xfrm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2900" b="1" dirty="0" smtClean="0">
                <a:solidFill>
                  <a:schemeClr val="bg1"/>
                </a:solidFill>
              </a:rPr>
              <a:t>SUMMARY OF RECOMMENDATIONS FOR THE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900" b="1" dirty="0" smtClean="0">
                <a:solidFill>
                  <a:schemeClr val="bg1"/>
                </a:solidFill>
              </a:rPr>
              <a:t>TREATMENT OF THALASSEMIA MAJOR</a:t>
            </a:r>
          </a:p>
          <a:p>
            <a:pPr marL="609600" indent="-609600" eaLnBrk="1" hangingPunct="1">
              <a:buFontTx/>
              <a:buNone/>
            </a:pPr>
            <a:r>
              <a:rPr lang="en-US" b="1" u="sng" dirty="0" smtClean="0">
                <a:solidFill>
                  <a:schemeClr val="bg1"/>
                </a:solidFill>
              </a:rPr>
              <a:t>TRANSFUSION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Transfusion, in the absence of </a:t>
            </a:r>
            <a:r>
              <a:rPr lang="en-US" sz="2400" b="1" dirty="0" err="1" smtClean="0">
                <a:solidFill>
                  <a:srgbClr val="FFFF00"/>
                </a:solidFill>
              </a:rPr>
              <a:t>cardiopathy</a:t>
            </a:r>
            <a:r>
              <a:rPr lang="en-US" sz="2400" b="1" dirty="0" smtClean="0">
                <a:solidFill>
                  <a:srgbClr val="FFFF00"/>
                </a:solidFill>
              </a:rPr>
              <a:t>: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 Blood-type the patient completely;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Vaccinate hepatitis B negative patients against hepatitis;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Transfuse when the Hb remains consistently below 8 g/</a:t>
            </a:r>
            <a:r>
              <a:rPr lang="en-US" sz="2400" b="1" dirty="0" err="1" smtClean="0">
                <a:solidFill>
                  <a:srgbClr val="FFFF00"/>
                </a:solidFill>
              </a:rPr>
              <a:t>dL</a:t>
            </a:r>
            <a:r>
              <a:rPr lang="en-US" sz="2400" b="1" dirty="0" smtClean="0">
                <a:solidFill>
                  <a:srgbClr val="FFFF00"/>
                </a:solidFill>
              </a:rPr>
              <a:t>, or earlier if there are other indications;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Keep the </a:t>
            </a:r>
            <a:r>
              <a:rPr lang="en-US" sz="2400" b="1" dirty="0" err="1" smtClean="0">
                <a:solidFill>
                  <a:srgbClr val="FFFF00"/>
                </a:solidFill>
              </a:rPr>
              <a:t>pretransfusion</a:t>
            </a:r>
            <a:r>
              <a:rPr lang="en-US" sz="2400" b="1" dirty="0" smtClean="0">
                <a:solidFill>
                  <a:srgbClr val="FFFF00"/>
                </a:solidFill>
              </a:rPr>
              <a:t> Hb between 10.5 and 11 g/</a:t>
            </a:r>
            <a:r>
              <a:rPr lang="en-US" sz="2400" b="1" dirty="0" err="1" smtClean="0">
                <a:solidFill>
                  <a:srgbClr val="FFFF00"/>
                </a:solidFill>
              </a:rPr>
              <a:t>dL</a:t>
            </a:r>
            <a:r>
              <a:rPr lang="en-US" sz="2400" b="1" dirty="0" smtClean="0">
                <a:solidFill>
                  <a:srgbClr val="FFFF00"/>
                </a:solidFill>
              </a:rPr>
              <a:t>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Give 10-15 </a:t>
            </a:r>
            <a:r>
              <a:rPr lang="en-US" sz="2400" b="1" dirty="0" err="1" smtClean="0">
                <a:solidFill>
                  <a:srgbClr val="FFFF00"/>
                </a:solidFill>
              </a:rPr>
              <a:t>mL</a:t>
            </a:r>
            <a:r>
              <a:rPr lang="en-US" sz="2400" b="1" dirty="0" smtClean="0">
                <a:solidFill>
                  <a:srgbClr val="FFFF00"/>
                </a:solidFill>
              </a:rPr>
              <a:t>/kg of blood preparation in 2 h;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Do not raise the </a:t>
            </a:r>
            <a:r>
              <a:rPr lang="en-US" sz="2400" b="1" dirty="0" err="1" smtClean="0">
                <a:solidFill>
                  <a:srgbClr val="FFFF00"/>
                </a:solidFill>
              </a:rPr>
              <a:t>posttransfusion</a:t>
            </a:r>
            <a:r>
              <a:rPr lang="en-US" sz="2400" b="1" dirty="0" smtClean="0">
                <a:solidFill>
                  <a:srgbClr val="FFFF00"/>
                </a:solidFill>
              </a:rPr>
              <a:t> Hb above 16 g/</a:t>
            </a:r>
            <a:r>
              <a:rPr lang="en-US" sz="2400" b="1" dirty="0" err="1" smtClean="0">
                <a:solidFill>
                  <a:srgbClr val="FFFF00"/>
                </a:solidFill>
              </a:rPr>
              <a:t>dL</a:t>
            </a:r>
            <a:r>
              <a:rPr lang="en-US" sz="2400" b="1" dirty="0" smtClean="0">
                <a:solidFill>
                  <a:srgbClr val="FFFF00"/>
                </a:solidFill>
              </a:rPr>
              <a:t>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Choose a 3-4 week transfusion interval.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476250"/>
            <a:ext cx="8569325" cy="5832475"/>
          </a:xfrm>
          <a:solidFill>
            <a:schemeClr val="accent2"/>
          </a:solidFill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2600" b="1" dirty="0" smtClean="0">
                <a:solidFill>
                  <a:schemeClr val="bg1"/>
                </a:solidFill>
              </a:rPr>
              <a:t>SUMMARY OF RECOMMENDATIONS FOR THE TREATMENT OF THALASSEMIA MAJOR</a:t>
            </a:r>
            <a:r>
              <a:rPr lang="en-US" sz="27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(Continued)</a:t>
            </a:r>
          </a:p>
          <a:p>
            <a:pPr marL="609600" indent="-609600" eaLnBrk="1" hangingPunct="1">
              <a:buFontTx/>
              <a:buNone/>
            </a:pPr>
            <a:r>
              <a:rPr lang="en-US" b="1" u="sng" dirty="0" smtClean="0">
                <a:solidFill>
                  <a:schemeClr val="bg1"/>
                </a:solidFill>
              </a:rPr>
              <a:t>TRANSFUSION</a:t>
            </a:r>
          </a:p>
          <a:p>
            <a:pPr marL="609600" indent="-609600" eaLnBrk="1" hangingPunct="1">
              <a:buFontTx/>
              <a:buNone/>
            </a:pPr>
            <a:r>
              <a:rPr lang="en-US" sz="2600" b="1" dirty="0" smtClean="0">
                <a:solidFill>
                  <a:srgbClr val="FFFF00"/>
                </a:solidFill>
              </a:rPr>
              <a:t>Transfusion in the presence of </a:t>
            </a:r>
            <a:r>
              <a:rPr lang="en-US" sz="2600" b="1" dirty="0" err="1" smtClean="0">
                <a:solidFill>
                  <a:srgbClr val="FFFF00"/>
                </a:solidFill>
              </a:rPr>
              <a:t>cardiopathy</a:t>
            </a:r>
            <a:r>
              <a:rPr lang="en-US" sz="2600" b="1" dirty="0" smtClean="0">
                <a:solidFill>
                  <a:srgbClr val="FFFF00"/>
                </a:solidFill>
              </a:rPr>
              <a:t>, or when the Hb is less than 5 g/</a:t>
            </a:r>
            <a:r>
              <a:rPr lang="en-US" sz="2600" b="1" dirty="0" err="1" smtClean="0">
                <a:solidFill>
                  <a:srgbClr val="FFFF00"/>
                </a:solidFill>
              </a:rPr>
              <a:t>dL</a:t>
            </a:r>
            <a:r>
              <a:rPr lang="en-US" sz="2600" b="1" dirty="0" smtClean="0">
                <a:solidFill>
                  <a:srgbClr val="FFFF00"/>
                </a:solidFill>
              </a:rPr>
              <a:t>: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  Inject </a:t>
            </a:r>
            <a:r>
              <a:rPr lang="en-US" sz="2600" b="1" dirty="0" err="1" smtClean="0">
                <a:solidFill>
                  <a:srgbClr val="FFFF00"/>
                </a:solidFill>
              </a:rPr>
              <a:t>furosemide</a:t>
            </a:r>
            <a:r>
              <a:rPr lang="en-US" sz="2600" b="1" dirty="0" smtClean="0">
                <a:solidFill>
                  <a:srgbClr val="FFFF00"/>
                </a:solidFill>
              </a:rPr>
              <a:t> 1-2 mg/kg;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Preferably use fresh blood;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Do not transfuse more than 5 </a:t>
            </a:r>
            <a:r>
              <a:rPr lang="en-US" sz="2600" b="1" dirty="0" err="1" smtClean="0">
                <a:solidFill>
                  <a:srgbClr val="FFFF00"/>
                </a:solidFill>
              </a:rPr>
              <a:t>mL</a:t>
            </a:r>
            <a:r>
              <a:rPr lang="en-US" sz="2600" b="1" dirty="0" smtClean="0">
                <a:solidFill>
                  <a:srgbClr val="FFFF00"/>
                </a:solidFill>
              </a:rPr>
              <a:t>/kg of blood;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Do not transfuse faster than 2 </a:t>
            </a:r>
            <a:r>
              <a:rPr lang="en-US" sz="2600" b="1" dirty="0" err="1" smtClean="0">
                <a:solidFill>
                  <a:srgbClr val="FFFF00"/>
                </a:solidFill>
              </a:rPr>
              <a:t>mL</a:t>
            </a:r>
            <a:r>
              <a:rPr lang="en-US" sz="2600" b="1" dirty="0" smtClean="0">
                <a:solidFill>
                  <a:srgbClr val="FFFF00"/>
                </a:solidFill>
              </a:rPr>
              <a:t>/kg, or for more than 4 h;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If necessary, divide the blood among 2 or more bags;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Use very short </a:t>
            </a:r>
            <a:r>
              <a:rPr lang="en-US" sz="2600" b="1" dirty="0" err="1" smtClean="0">
                <a:solidFill>
                  <a:srgbClr val="FFFF00"/>
                </a:solidFill>
              </a:rPr>
              <a:t>intertransfusion</a:t>
            </a:r>
            <a:r>
              <a:rPr lang="en-US" sz="2600" b="1" dirty="0" smtClean="0">
                <a:solidFill>
                  <a:srgbClr val="FFFF00"/>
                </a:solidFill>
              </a:rPr>
              <a:t> intervals.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IRON CHELATION THERAPY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err="1" smtClean="0">
                <a:solidFill>
                  <a:srgbClr val="FFFF00"/>
                </a:solidFill>
              </a:rPr>
              <a:t>Desferrioxamine</a:t>
            </a:r>
            <a:r>
              <a:rPr lang="en-US" sz="2400" b="1" dirty="0" smtClean="0">
                <a:solidFill>
                  <a:srgbClr val="FFFF00"/>
                </a:solidFill>
              </a:rPr>
              <a:t> S.C. 20-60 mg/kg/day in 8 h (average 40 mg/kg/day, or 280 mg/kg/ week).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 selected subjects, give </a:t>
            </a:r>
            <a:r>
              <a:rPr lang="en-US" sz="2400" b="1" dirty="0" err="1" smtClean="0">
                <a:solidFill>
                  <a:srgbClr val="FFFF00"/>
                </a:solidFill>
              </a:rPr>
              <a:t>desferrioxamine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i.v</a:t>
            </a:r>
            <a:r>
              <a:rPr lang="en-US" sz="2400" b="1" dirty="0" smtClean="0">
                <a:solidFill>
                  <a:srgbClr val="FFFF00"/>
                </a:solidFill>
              </a:rPr>
              <a:t>. in high dose, maximum 100 mg/kg over 8 h, only on the days of transfusion.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SPLENECTOMY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Is indicated when the blood consumption is more than 1.5 times normal.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Give anti-pneumococcal vaccine to children more than 2 years old prior to </a:t>
            </a:r>
            <a:r>
              <a:rPr lang="en-US" sz="2400" b="1" dirty="0" err="1" smtClean="0">
                <a:solidFill>
                  <a:srgbClr val="FFFF00"/>
                </a:solidFill>
              </a:rPr>
              <a:t>splenectomy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Inform the patients and their family doctors of increased risk of serious infections.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Give prophylactic penicillin, and a platelet anti-</a:t>
            </a:r>
            <a:r>
              <a:rPr lang="en-US" sz="2400" b="1" dirty="0" err="1" smtClean="0">
                <a:solidFill>
                  <a:srgbClr val="FFFF00"/>
                </a:solidFill>
              </a:rPr>
              <a:t>aggregant</a:t>
            </a:r>
            <a:r>
              <a:rPr lang="en-US" sz="2400" b="1" dirty="0" smtClean="0">
                <a:solidFill>
                  <a:srgbClr val="FFFF00"/>
                </a:solidFill>
              </a:rPr>
              <a:t> when there is </a:t>
            </a:r>
            <a:r>
              <a:rPr lang="en-US" sz="2400" b="1" dirty="0" err="1" smtClean="0">
                <a:solidFill>
                  <a:srgbClr val="FFFF00"/>
                </a:solidFill>
              </a:rPr>
              <a:t>thrombocytosis</a:t>
            </a:r>
            <a:r>
              <a:rPr lang="en-US" sz="2400" b="1" dirty="0" smtClean="0">
                <a:solidFill>
                  <a:srgbClr val="FFFF00"/>
                </a:solidFill>
              </a:rPr>
              <a:t>.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260350"/>
            <a:ext cx="5473700" cy="6408738"/>
          </a:xfrm>
          <a:solidFill>
            <a:srgbClr val="669900"/>
          </a:solidFill>
          <a:ln>
            <a:solidFill>
              <a:srgbClr val="669900"/>
            </a:solidFill>
          </a:ln>
        </p:spPr>
      </p:pic>
    </p:spTree>
    <p:extLst>
      <p:ext uri="{BB962C8B-B14F-4D97-AF65-F5344CB8AC3E}">
        <p14:creationId xmlns:p14="http://schemas.microsoft.com/office/powerpoint/2010/main" val="32276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0" y="0"/>
            <a:ext cx="642937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4" y="188640"/>
            <a:ext cx="8641655" cy="6336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260648"/>
            <a:ext cx="8064896" cy="6408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ORAL IRON CHELATION THERAPY 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----------------------------------------------------------------------------------------- </a:t>
            </a:r>
          </a:p>
          <a:p>
            <a:pPr marL="609600" indent="-609600" eaLnBrk="1" hangingPunct="1"/>
            <a:r>
              <a:rPr lang="en-US" sz="2200" b="1" dirty="0" err="1" smtClean="0">
                <a:solidFill>
                  <a:srgbClr val="FFFF00"/>
                </a:solidFill>
              </a:rPr>
              <a:t>Deferiprone</a:t>
            </a:r>
            <a:r>
              <a:rPr lang="en-US" sz="2200" b="1" dirty="0" smtClean="0">
                <a:solidFill>
                  <a:srgbClr val="FFFF00"/>
                </a:solidFill>
              </a:rPr>
              <a:t> [ </a:t>
            </a:r>
            <a:r>
              <a:rPr lang="en-US" sz="2200" b="1" dirty="0" err="1" smtClean="0">
                <a:solidFill>
                  <a:srgbClr val="FFFF00"/>
                </a:solidFill>
              </a:rPr>
              <a:t>Ferriprox</a:t>
            </a:r>
            <a:r>
              <a:rPr lang="en-US" sz="2200" b="1" dirty="0" smtClean="0">
                <a:solidFill>
                  <a:srgbClr val="FFFF00"/>
                </a:solidFill>
              </a:rPr>
              <a:t> ]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Oral Tablet or Syrup 5 to 10 mg /kg /day divided in 3 doses. 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More effective than </a:t>
            </a:r>
            <a:r>
              <a:rPr lang="en-US" sz="2200" b="1" dirty="0" err="1" smtClean="0">
                <a:solidFill>
                  <a:srgbClr val="FFFF00"/>
                </a:solidFill>
              </a:rPr>
              <a:t>desferoxamine</a:t>
            </a:r>
            <a:r>
              <a:rPr lang="en-US" sz="2200" b="1" dirty="0" smtClean="0">
                <a:solidFill>
                  <a:srgbClr val="FFFF00"/>
                </a:solidFill>
              </a:rPr>
              <a:t> in chelating cardiac iron. 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Total iron excretion with </a:t>
            </a:r>
            <a:r>
              <a:rPr lang="en-US" sz="2200" b="1" dirty="0" err="1" smtClean="0">
                <a:solidFill>
                  <a:srgbClr val="FFFF00"/>
                </a:solidFill>
              </a:rPr>
              <a:t>deferiprone</a:t>
            </a:r>
            <a:r>
              <a:rPr lang="en-US" sz="2200" b="1" dirty="0" smtClean="0">
                <a:solidFill>
                  <a:srgbClr val="FFFF00"/>
                </a:solidFill>
              </a:rPr>
              <a:t> is less than with </a:t>
            </a:r>
            <a:r>
              <a:rPr lang="en-US" sz="2200" b="1" dirty="0" err="1" smtClean="0">
                <a:solidFill>
                  <a:srgbClr val="FFFF00"/>
                </a:solidFill>
              </a:rPr>
              <a:t>desferoxamine</a:t>
            </a:r>
            <a:r>
              <a:rPr lang="en-US" sz="2200" b="1" dirty="0" smtClean="0">
                <a:solidFill>
                  <a:srgbClr val="FFFF00"/>
                </a:solidFill>
              </a:rPr>
              <a:t>. 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Major adverse effect especially in children include  -  Gastrointestinal symptoms, joint pain, liver </a:t>
            </a:r>
            <a:r>
              <a:rPr lang="en-US" sz="2200" b="1" dirty="0" err="1" smtClean="0">
                <a:solidFill>
                  <a:srgbClr val="FFFF00"/>
                </a:solidFill>
              </a:rPr>
              <a:t>disfunction</a:t>
            </a:r>
            <a:r>
              <a:rPr lang="en-US" sz="2200" b="1" dirty="0" smtClean="0">
                <a:solidFill>
                  <a:srgbClr val="FFFF00"/>
                </a:solidFill>
              </a:rPr>
              <a:t>, </a:t>
            </a:r>
            <a:r>
              <a:rPr lang="en-US" sz="2200" b="1" dirty="0" err="1" smtClean="0">
                <a:solidFill>
                  <a:srgbClr val="FFFF00"/>
                </a:solidFill>
              </a:rPr>
              <a:t>neuropenia</a:t>
            </a:r>
            <a:r>
              <a:rPr lang="en-US" sz="2200" b="1" dirty="0" smtClean="0">
                <a:solidFill>
                  <a:srgbClr val="FFFF00"/>
                </a:solidFill>
              </a:rPr>
              <a:t> in 27% of patients.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ORAL IRON CHELATION THERAPY (CONTINUE)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----------------------------------------------------------------------------------------- 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err="1" smtClean="0">
                <a:solidFill>
                  <a:srgbClr val="FFFF00"/>
                </a:solidFill>
              </a:rPr>
              <a:t>Deferasirox</a:t>
            </a:r>
            <a:r>
              <a:rPr lang="en-US" sz="2200" b="1" dirty="0" smtClean="0">
                <a:solidFill>
                  <a:srgbClr val="FFFF00"/>
                </a:solidFill>
              </a:rPr>
              <a:t> (EXJADE, NOVARTIS)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FFFF00"/>
                </a:solidFill>
              </a:rPr>
              <a:t>The dose is 20-30 mg/kg/day once daily.  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FFFF00"/>
                </a:solidFill>
              </a:rPr>
              <a:t>Approved by FDA.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FFFF00"/>
                </a:solidFill>
              </a:rPr>
              <a:t>Reduction of liver iron to 50%, reduction of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ferritin</a:t>
            </a:r>
            <a:r>
              <a:rPr lang="en-US" sz="2200" b="1" dirty="0" smtClean="0">
                <a:solidFill>
                  <a:srgbClr val="FFFF00"/>
                </a:solidFill>
              </a:rPr>
              <a:t> to 70% after 1 year treatment.  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i="1" dirty="0" smtClean="0">
                <a:solidFill>
                  <a:schemeClr val="bg1"/>
                </a:solidFill>
              </a:rPr>
              <a:t>Side effects:</a:t>
            </a: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Nausea, vomiting, diarrhea, abdominal pain, skin rash.</a:t>
            </a:r>
          </a:p>
          <a:p>
            <a:pPr marL="609600" indent="-609600" algn="just" eaLnBrk="1" hangingPunct="1"/>
            <a:r>
              <a:rPr lang="en-US" sz="2200" b="1" dirty="0" smtClean="0">
                <a:solidFill>
                  <a:srgbClr val="FFFF00"/>
                </a:solidFill>
              </a:rPr>
              <a:t>Mid increase in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cratinine</a:t>
            </a:r>
            <a:r>
              <a:rPr lang="en-US" sz="2200" b="1" dirty="0" smtClean="0">
                <a:solidFill>
                  <a:srgbClr val="FFFF00"/>
                </a:solidFill>
              </a:rPr>
              <a:t> in 30% of patients as with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         </a:t>
            </a:r>
            <a:r>
              <a:rPr lang="en-US" sz="2200" b="1" dirty="0" err="1" smtClean="0">
                <a:solidFill>
                  <a:srgbClr val="FFFF00"/>
                </a:solidFill>
              </a:rPr>
              <a:t>Desferoxamine</a:t>
            </a:r>
            <a:r>
              <a:rPr lang="en-US" sz="2200" b="1" dirty="0" smtClean="0">
                <a:solidFill>
                  <a:srgbClr val="FFFF00"/>
                </a:solidFill>
              </a:rPr>
              <a:t> ocular and auditory disturbance have been reported. </a:t>
            </a:r>
          </a:p>
          <a:p>
            <a:pPr marL="609600" indent="-609600" algn="just" eaLnBrk="1" hangingPunct="1"/>
            <a:r>
              <a:rPr lang="en-US" sz="2200" b="1" dirty="0" smtClean="0">
                <a:solidFill>
                  <a:srgbClr val="FFFF00"/>
                </a:solidFill>
              </a:rPr>
              <a:t>Increase in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transaminases</a:t>
            </a:r>
            <a:r>
              <a:rPr lang="en-US" sz="2200" b="1" dirty="0" smtClean="0">
                <a:solidFill>
                  <a:srgbClr val="FFFF00"/>
                </a:solidFill>
              </a:rPr>
              <a:t> in 10% of patients. </a:t>
            </a:r>
          </a:p>
          <a:p>
            <a:pPr marL="609600" indent="-609600" algn="just" eaLnBrk="1" hangingPunct="1"/>
            <a:r>
              <a:rPr lang="en-US" sz="2200" b="1" dirty="0" smtClean="0">
                <a:solidFill>
                  <a:srgbClr val="FFFF00"/>
                </a:solidFill>
              </a:rPr>
              <a:t>Reduction of the dose in steps 5-10mg/kg/day every 3-6 months depending on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ferritin</a:t>
            </a:r>
            <a:r>
              <a:rPr lang="en-US" sz="2200" b="1" dirty="0" smtClean="0">
                <a:solidFill>
                  <a:srgbClr val="FFFF00"/>
                </a:solidFill>
              </a:rPr>
              <a:t> level.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0"/>
            <a:ext cx="8569325" cy="6741368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Assessment of Iron Stores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Serum </a:t>
            </a:r>
            <a:r>
              <a:rPr lang="en-US" sz="2600" b="1" dirty="0" err="1" smtClean="0">
                <a:solidFill>
                  <a:srgbClr val="FFFF00"/>
                </a:solidFill>
              </a:rPr>
              <a:t>ferritin</a:t>
            </a:r>
            <a:endParaRPr lang="en-US" sz="26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Serum iron and percentage saturation of </a:t>
            </a:r>
            <a:r>
              <a:rPr lang="en-US" sz="2600" b="1" dirty="0" err="1" smtClean="0">
                <a:solidFill>
                  <a:srgbClr val="FFFF00"/>
                </a:solidFill>
              </a:rPr>
              <a:t>transferrin</a:t>
            </a:r>
            <a:r>
              <a:rPr lang="en-US" sz="2600" b="1" dirty="0" smtClean="0">
                <a:solidFill>
                  <a:srgbClr val="FFFF00"/>
                </a:solidFill>
              </a:rPr>
              <a:t> (iron-binding capacity)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Bone marrow biopsy (Perl’s stain) for </a:t>
            </a:r>
            <a:r>
              <a:rPr lang="en-US" sz="2600" b="1" dirty="0" err="1" smtClean="0">
                <a:solidFill>
                  <a:srgbClr val="FFFF00"/>
                </a:solidFill>
              </a:rPr>
              <a:t>reticuloendothelial</a:t>
            </a:r>
            <a:r>
              <a:rPr lang="en-US" sz="2600" b="1" dirty="0" smtClean="0">
                <a:solidFill>
                  <a:srgbClr val="FFFF00"/>
                </a:solidFill>
              </a:rPr>
              <a:t> stores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DNA test for mutation resulting in Cys282 Tyr in the HFE gene 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Liver biopsy (</a:t>
            </a:r>
            <a:r>
              <a:rPr lang="en-US" sz="2600" b="1" dirty="0" err="1" smtClean="0">
                <a:solidFill>
                  <a:srgbClr val="FFFF00"/>
                </a:solidFill>
              </a:rPr>
              <a:t>parenchymal</a:t>
            </a:r>
            <a:r>
              <a:rPr lang="en-US" sz="2600" b="1" dirty="0" smtClean="0">
                <a:solidFill>
                  <a:srgbClr val="FFFF00"/>
                </a:solidFill>
              </a:rPr>
              <a:t> and </a:t>
            </a:r>
            <a:r>
              <a:rPr lang="en-US" sz="2600" b="1" dirty="0" err="1" smtClean="0">
                <a:solidFill>
                  <a:srgbClr val="FFFF00"/>
                </a:solidFill>
              </a:rPr>
              <a:t>reticuloendothelial</a:t>
            </a:r>
            <a:r>
              <a:rPr lang="en-US" sz="2600" b="1" dirty="0" smtClean="0">
                <a:solidFill>
                  <a:srgbClr val="FFFF00"/>
                </a:solidFill>
              </a:rPr>
              <a:t> stores)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Liver CT scan or MRI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Cardiac MRI</a:t>
            </a:r>
          </a:p>
          <a:p>
            <a:pPr marL="609600" indent="-609600" eaLnBrk="1" hangingPunct="1"/>
            <a:r>
              <a:rPr lang="en-US" sz="2600" b="1" dirty="0" err="1" smtClean="0">
                <a:solidFill>
                  <a:srgbClr val="FFFF00"/>
                </a:solidFill>
              </a:rPr>
              <a:t>Desferrioxamine</a:t>
            </a:r>
            <a:r>
              <a:rPr lang="en-US" sz="2600" b="1" dirty="0" smtClean="0">
                <a:solidFill>
                  <a:srgbClr val="FFFF00"/>
                </a:solidFill>
              </a:rPr>
              <a:t> iron excretion test (</a:t>
            </a:r>
            <a:r>
              <a:rPr lang="en-US" sz="2600" b="1" dirty="0" err="1" smtClean="0">
                <a:solidFill>
                  <a:srgbClr val="FFFF00"/>
                </a:solidFill>
              </a:rPr>
              <a:t>chelatable</a:t>
            </a:r>
            <a:r>
              <a:rPr lang="en-US" sz="2600" b="1" dirty="0" smtClean="0">
                <a:solidFill>
                  <a:srgbClr val="FFFF00"/>
                </a:solidFill>
              </a:rPr>
              <a:t> iron)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Repeated </a:t>
            </a:r>
            <a:r>
              <a:rPr lang="en-US" sz="2600" b="1" dirty="0" err="1" smtClean="0">
                <a:solidFill>
                  <a:srgbClr val="FFFF00"/>
                </a:solidFill>
              </a:rPr>
              <a:t>phelobotomy</a:t>
            </a:r>
            <a:r>
              <a:rPr lang="en-US" sz="2600" b="1" dirty="0" smtClean="0">
                <a:solidFill>
                  <a:srgbClr val="FFFF00"/>
                </a:solidFill>
              </a:rPr>
              <a:t> until iron deficiency occurs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Assessment of tissue damage caused by </a:t>
            </a:r>
          </a:p>
          <a:p>
            <a:pPr marL="609600" indent="-609600" eaLnBrk="1" hangingPunct="1"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iron overload</a:t>
            </a:r>
          </a:p>
          <a:p>
            <a:pPr marL="609600" indent="-609600"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Cardiac</a:t>
            </a:r>
            <a:r>
              <a:rPr lang="en-US" sz="2600" b="1" dirty="0" smtClean="0">
                <a:solidFill>
                  <a:srgbClr val="FFFF00"/>
                </a:solidFill>
              </a:rPr>
              <a:t>	</a:t>
            </a:r>
            <a:r>
              <a:rPr lang="en-US" sz="2200" b="1" dirty="0" smtClean="0">
                <a:solidFill>
                  <a:srgbClr val="FFFF00"/>
                </a:solidFill>
              </a:rPr>
              <a:t>Clinical; chest X-ray; ECG; 24-h monitor;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echocardiography; radionuclide (MUGA scan to check 		left ventricular ejection fraction at rest and with stress</a:t>
            </a:r>
          </a:p>
          <a:p>
            <a:pPr marL="609600" indent="-609600" eaLnBrk="1" hangingPunct="1">
              <a:buFontTx/>
              <a:buNone/>
            </a:pPr>
            <a:endParaRPr lang="en-US" sz="2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Liver</a:t>
            </a:r>
            <a:r>
              <a:rPr lang="en-US" sz="2600" b="1" dirty="0" smtClean="0">
                <a:solidFill>
                  <a:srgbClr val="FFFF00"/>
                </a:solidFill>
              </a:rPr>
              <a:t>		</a:t>
            </a:r>
            <a:r>
              <a:rPr lang="en-US" sz="2200" b="1" dirty="0" err="1" smtClean="0">
                <a:solidFill>
                  <a:srgbClr val="FFFF00"/>
                </a:solidFill>
              </a:rPr>
              <a:t>Liver</a:t>
            </a:r>
            <a:r>
              <a:rPr lang="en-US" sz="2200" b="1" dirty="0" smtClean="0">
                <a:solidFill>
                  <a:srgbClr val="FFFF00"/>
                </a:solidFill>
              </a:rPr>
              <a:t> function tests; liver biopsy; CT scan</a:t>
            </a:r>
          </a:p>
          <a:p>
            <a:pPr marL="609600" indent="-609600" eaLnBrk="1" hangingPunct="1">
              <a:buFontTx/>
              <a:buNone/>
            </a:pPr>
            <a:endParaRPr lang="en-US" sz="5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Endocrine</a:t>
            </a:r>
            <a:r>
              <a:rPr lang="en-US" sz="2600" b="1" dirty="0" smtClean="0">
                <a:solidFill>
                  <a:srgbClr val="FFFF00"/>
                </a:solidFill>
              </a:rPr>
              <a:t> 	</a:t>
            </a:r>
            <a:r>
              <a:rPr lang="en-US" sz="2200" b="1" dirty="0" smtClean="0">
                <a:solidFill>
                  <a:srgbClr val="FFFF00"/>
                </a:solidFill>
              </a:rPr>
              <a:t>Clinical examination (growth and sexual development) 		glucose tolerance test; pituitary </a:t>
            </a:r>
            <a:r>
              <a:rPr lang="en-US" sz="2200" b="1" dirty="0" err="1" smtClean="0">
                <a:solidFill>
                  <a:srgbClr val="FFFF00"/>
                </a:solidFill>
              </a:rPr>
              <a:t>gonadotrophin</a:t>
            </a:r>
            <a:r>
              <a:rPr lang="en-US" sz="2200" b="1" dirty="0" smtClean="0">
                <a:solidFill>
                  <a:srgbClr val="FFFF00"/>
                </a:solidFill>
              </a:rPr>
              <a:t> release 		tests; thyroid, parathyroid, </a:t>
            </a:r>
            <a:r>
              <a:rPr lang="en-US" sz="2200" b="1" dirty="0" err="1" smtClean="0">
                <a:solidFill>
                  <a:srgbClr val="FFFF00"/>
                </a:solidFill>
              </a:rPr>
              <a:t>gonadal</a:t>
            </a:r>
            <a:r>
              <a:rPr lang="en-US" sz="2200" b="1" dirty="0" smtClean="0">
                <a:solidFill>
                  <a:srgbClr val="FFFF00"/>
                </a:solidFill>
              </a:rPr>
              <a:t>, adrenal function, 		growth hormone assays; radiology for bone age; 			isotopic bone density study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-----------------------------------------------------------------------------------------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CT, computed tomography; ECG, electrocardiography; MRI, magnetic resonance imaging; MUGA, multiple gated acquisition.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642350" cy="63357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INVESTIGATIONS AND FOLLOW-UP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376899" name="Group 67"/>
          <p:cNvGraphicFramePr>
            <a:graphicFrameLocks noGrp="1"/>
          </p:cNvGraphicFramePr>
          <p:nvPr/>
        </p:nvGraphicFramePr>
        <p:xfrm>
          <a:off x="250825" y="836613"/>
          <a:ext cx="8642350" cy="4919472"/>
        </p:xfrm>
        <a:graphic>
          <a:graphicData uri="http://schemas.openxmlformats.org/drawingml/2006/table">
            <a:tbl>
              <a:tblPr/>
              <a:tblGrid>
                <a:gridCol w="2592388"/>
                <a:gridCol w="6049962"/>
              </a:tblGrid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Prior to treatment: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Study the case, and do complete red cell typing.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Before each transfusion: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Hb, cross-match and red cell antibody detection, serum transminases (in areas with a high incidence of hepatitis).  Record the date of transfusion, net weight and mean hematocrit of the blood preparation, and the Hb of the patient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After each transfusion: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Measure the posttansfusion Hb.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3 months: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Measure height and weight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6 months: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Ferritin estimation.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year: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Evaluate growth and development.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Calculate the transfusion indices.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Evaluate iron balance.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Complete evaluation of the case.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Variable intervals: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Cardiac and endocrinological investigations according to the clinical state of the patient.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93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71600" y="5517232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FF00"/>
                </a:solidFill>
                <a:latin typeface="Rage Italic" pitchFamily="66" charset="0"/>
              </a:rPr>
              <a:t>Thank you !!!</a:t>
            </a:r>
            <a:endParaRPr lang="en-US" sz="7200" b="1" dirty="0">
              <a:solidFill>
                <a:srgbClr val="FFFF00"/>
              </a:solidFill>
              <a:latin typeface="Rage Itali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333375"/>
            <a:ext cx="7772400" cy="57626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7171" name="Picture 3" descr="Jpeg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876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6073</TotalTime>
  <Words>2387</Words>
  <Application>Microsoft Office PowerPoint</Application>
  <PresentationFormat>On-screen Show (4:3)</PresentationFormat>
  <Paragraphs>593</Paragraphs>
  <Slides>88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4" baseType="lpstr">
      <vt:lpstr>Arial</vt:lpstr>
      <vt:lpstr>Calibri</vt:lpstr>
      <vt:lpstr>Rage Italic</vt:lpstr>
      <vt:lpstr>Times New Roman</vt:lpstr>
      <vt:lpstr>Wingdings</vt:lpstr>
      <vt:lpstr>Default Design</vt:lpstr>
      <vt:lpstr>HAEMOGLOBINOPATHIES</vt:lpstr>
      <vt:lpstr>HAEMOGLOBINOPATHIES</vt:lpstr>
      <vt:lpstr>LEARNING OBJECTIVES</vt:lpstr>
      <vt:lpstr>cont’d…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α and β THALASSAEMIA</vt:lpstr>
      <vt:lpstr>cont’d…</vt:lpstr>
      <vt:lpstr>cont’d…</vt:lpstr>
      <vt:lpstr>PowerPoint Presentation</vt:lpstr>
      <vt:lpstr>PowerPoint Presentation</vt:lpstr>
      <vt:lpstr>PowerPoint Presentation</vt:lpstr>
      <vt:lpstr>α+-Thalassaemia trait (deletion of  one or two α globin genes)</vt:lpstr>
      <vt:lpstr>α0-Thalassaemia trait (deletion of both α-globin genes on one chromosome 16)</vt:lpstr>
      <vt:lpstr>Haemoglobin H disease (deletion of  three α-globin genes)</vt:lpstr>
      <vt:lpstr>cont’d…</vt:lpstr>
      <vt:lpstr>PowerPoint Presentation</vt:lpstr>
      <vt:lpstr>Hb Bart’s hydrops fetalis syndrome (deletion of all four α-globin genes)</vt:lpstr>
      <vt:lpstr>PowerPoint Presentation</vt:lpstr>
      <vt:lpstr>PowerPoint Presentation</vt:lpstr>
      <vt:lpstr> LABORATORY DIAGNOSIS OF ALPHA THALASSEMIA SYNDROME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β-Thalassaemia</vt:lpstr>
      <vt:lpstr>Heterozygous β-thalassaemia  (Beta-thalassaemia trait)</vt:lpstr>
      <vt:lpstr>Homozygous β-Thalassaemia</vt:lpstr>
      <vt:lpstr>Clinical classification of the thalassaemias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kkuh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Obstructive Biliary Tract Diseases</dc:title>
  <dc:creator>mA200</dc:creator>
  <cp:lastModifiedBy>DR SHIHAB</cp:lastModifiedBy>
  <cp:revision>356</cp:revision>
  <dcterms:created xsi:type="dcterms:W3CDTF">2004-01-06T09:00:22Z</dcterms:created>
  <dcterms:modified xsi:type="dcterms:W3CDTF">2016-12-13T12:40:33Z</dcterms:modified>
</cp:coreProperties>
</file>