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73" r:id="rId2"/>
    <p:sldMasterId id="2147483699" r:id="rId3"/>
    <p:sldMasterId id="2147483855" r:id="rId4"/>
  </p:sldMasterIdLst>
  <p:notesMasterIdLst>
    <p:notesMasterId r:id="rId30"/>
  </p:notesMasterIdLst>
  <p:sldIdLst>
    <p:sldId id="287" r:id="rId5"/>
    <p:sldId id="258" r:id="rId6"/>
    <p:sldId id="297" r:id="rId7"/>
    <p:sldId id="298" r:id="rId8"/>
    <p:sldId id="288" r:id="rId9"/>
    <p:sldId id="260" r:id="rId10"/>
    <p:sldId id="291" r:id="rId11"/>
    <p:sldId id="289" r:id="rId12"/>
    <p:sldId id="290" r:id="rId13"/>
    <p:sldId id="264" r:id="rId14"/>
    <p:sldId id="277" r:id="rId15"/>
    <p:sldId id="279" r:id="rId16"/>
    <p:sldId id="280" r:id="rId17"/>
    <p:sldId id="292" r:id="rId18"/>
    <p:sldId id="293" r:id="rId19"/>
    <p:sldId id="281" r:id="rId20"/>
    <p:sldId id="282" r:id="rId21"/>
    <p:sldId id="283" r:id="rId22"/>
    <p:sldId id="275" r:id="rId23"/>
    <p:sldId id="272" r:id="rId24"/>
    <p:sldId id="284" r:id="rId25"/>
    <p:sldId id="285" r:id="rId26"/>
    <p:sldId id="286" r:id="rId27"/>
    <p:sldId id="294" r:id="rId28"/>
    <p:sldId id="296" r:id="rId29"/>
  </p:sldIdLst>
  <p:sldSz cx="9144000" cy="6858000" type="screen4x3"/>
  <p:notesSz cx="6858000" cy="9144000"/>
  <p:embeddedFontLst>
    <p:embeddedFont>
      <p:font typeface="Franklin Gothic Medium" pitchFamily="34" charset="0"/>
      <p:regular r:id="rId31"/>
      <p:italic r:id="rId32"/>
    </p:embeddedFont>
    <p:embeddedFont>
      <p:font typeface="Batang" charset="-127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Arial Rounded MT Bold" pitchFamily="34" charset="0"/>
      <p:regular r:id="rId38"/>
    </p:embeddedFont>
    <p:embeddedFont>
      <p:font typeface="Garamond" pitchFamily="18" charset="0"/>
      <p:regular r:id="rId39"/>
      <p:bold r:id="rId40"/>
      <p:italic r:id="rId4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36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BD0F82-1A52-4C21-BCC9-6AAD97DDBED9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B5CB53-AEB2-4CC6-8916-4181D41588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6E95BD3F-76BD-48A4-B11D-8A328A6541CA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5078CA49-A941-4387-825F-B98D9ED31EA6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8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1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31424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10322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40813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905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74240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6933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41888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0078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1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0168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0242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09408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79209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557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1232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9347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90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321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8551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77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10051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4075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62663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184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674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2076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0809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4243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8272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5666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92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2565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9937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2443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94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5690"/>
      </p:ext>
    </p:extLst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0073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39124"/>
      </p:ext>
    </p:extLst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0925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0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8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4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8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E144-3526-4A5A-B61F-BA076F11C721}" type="datetimeFigureOut">
              <a:rPr lang="ar-SA" smtClean="0"/>
              <a:pPr/>
              <a:t>07/04/1439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3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0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.sa/imgres?imgurl=http://www.som.tulane.edu/classware/pathology/Krause/Leukemias/CML/cml6.jpg&amp;imgrefurl=http://www.som.tulane.edu/classware/pathology/Krause/Leukemias/CML/CML3.html&amp;usg=__KffqCoOJnkdHUPiOBV3zIeWKRR0=&amp;h=261&amp;w=435&amp;sz=64&amp;hl=ar&amp;start=2&amp;um=1&amp;tbnid=ZxhQkFOAExx2FM:&amp;tbnh=76&amp;tbnw=126&amp;prev=/images?q=leukocyte+alkaline+phosphatase&amp;hl=ar&amp;safe=active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1.jpeg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628800"/>
            <a:ext cx="8568952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Heterogeneous group of hematopoietic </a:t>
            </a:r>
            <a:r>
              <a:rPr lang="en-US" sz="2600" b="1" dirty="0" err="1" smtClean="0">
                <a:solidFill>
                  <a:schemeClr val="tx1"/>
                </a:solidFill>
              </a:rPr>
              <a:t>neoplasms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 Uncontrolled </a:t>
            </a:r>
            <a:r>
              <a:rPr lang="en-US" sz="2600" b="1" dirty="0">
                <a:solidFill>
                  <a:schemeClr val="tx1"/>
                </a:solidFill>
              </a:rPr>
              <a:t>proliferation and </a:t>
            </a:r>
            <a:r>
              <a:rPr lang="en-US" sz="2600" b="1" dirty="0" smtClean="0">
                <a:solidFill>
                  <a:schemeClr val="tx1"/>
                </a:solidFill>
              </a:rPr>
              <a:t>decreased apoptotic </a:t>
            </a:r>
            <a:r>
              <a:rPr lang="en-US" sz="2600" b="1" dirty="0">
                <a:solidFill>
                  <a:schemeClr val="tx1"/>
                </a:solidFill>
              </a:rPr>
              <a:t>activity with variable degrees of differentiation 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Composed of relatively mature </a:t>
            </a:r>
            <a:r>
              <a:rPr lang="en-US" sz="2600" b="1" dirty="0" smtClean="0">
                <a:solidFill>
                  <a:schemeClr val="tx1"/>
                </a:solidFill>
              </a:rPr>
              <a:t>cells</a:t>
            </a:r>
            <a:endParaRPr lang="en-US" sz="26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Indolent. </a:t>
            </a:r>
            <a:r>
              <a:rPr lang="en-US" sz="26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b="1" dirty="0">
                <a:solidFill>
                  <a:schemeClr val="tx1"/>
                </a:solidFill>
              </a:rPr>
              <a:t>untreated, the course is in months </a:t>
            </a:r>
            <a:r>
              <a:rPr lang="en-US" sz="2400" b="1" dirty="0" smtClean="0">
                <a:solidFill>
                  <a:schemeClr val="tx1"/>
                </a:solidFill>
              </a:rPr>
              <a:t>or years)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Occurs mainly in adults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07704" y="260648"/>
            <a:ext cx="482453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Chronic </a:t>
            </a:r>
            <a:r>
              <a:rPr lang="en-US" altLang="ar-SA" sz="3000" kern="0" dirty="0" err="1">
                <a:solidFill>
                  <a:schemeClr val="tx1"/>
                </a:solidFill>
                <a:latin typeface="Franklin Gothic Medium"/>
              </a:rPr>
              <a:t>Leukaemias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87493F65-8463-44FE-8784-0F8F9F13C43C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10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1268760"/>
            <a:ext cx="8640960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Stem cell MPN. 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Predominant proliferation of  granulocytic cells.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Consistently associated with the </a:t>
            </a:r>
            <a:r>
              <a:rPr lang="en-US" sz="2400" b="1" i="1" dirty="0" smtClean="0">
                <a:solidFill>
                  <a:schemeClr val="tx1"/>
                </a:solidFill>
                <a:cs typeface="Arial" pitchFamily="34" charset="0"/>
              </a:rPr>
              <a:t>BCR-ABL1 </a:t>
            </a: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fusion gene located in the Philadelphia (Ph) chromosome which results from t(9;2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2) .</a:t>
            </a: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0648"/>
            <a:ext cx="55446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</a:rPr>
              <a:t>Chronic Myeloid Leukemia (CML)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3528" y="4077072"/>
            <a:ext cx="856895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23528" y="4221184"/>
            <a:ext cx="8352928" cy="1440064"/>
            <a:chOff x="-1436" y="5924"/>
            <a:chExt cx="4869" cy="1533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118" r="25197"/>
            <a:stretch>
              <a:fillRect/>
            </a:stretch>
          </p:blipFill>
          <p:spPr bwMode="auto">
            <a:xfrm>
              <a:off x="-1348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478" r="21838"/>
            <a:stretch>
              <a:fillRect/>
            </a:stretch>
          </p:blipFill>
          <p:spPr bwMode="auto">
            <a:xfrm>
              <a:off x="-552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0158" r="20158"/>
            <a:stretch>
              <a:fillRect/>
            </a:stretch>
          </p:blipFill>
          <p:spPr bwMode="auto">
            <a:xfrm>
              <a:off x="244" y="5924"/>
              <a:ext cx="807" cy="10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118" r="25197"/>
            <a:stretch>
              <a:fillRect/>
            </a:stretch>
          </p:blipFill>
          <p:spPr bwMode="auto">
            <a:xfrm>
              <a:off x="1041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20158" r="23517" b="6129"/>
            <a:stretch>
              <a:fillRect/>
            </a:stretch>
          </p:blipFill>
          <p:spPr bwMode="auto">
            <a:xfrm>
              <a:off x="1837" y="5924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20247" r="20247"/>
            <a:stretch>
              <a:fillRect/>
            </a:stretch>
          </p:blipFill>
          <p:spPr bwMode="auto">
            <a:xfrm>
              <a:off x="2633" y="5924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-1436" y="7074"/>
              <a:ext cx="8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en-US" sz="1600" b="1" dirty="0" err="1"/>
                <a:t>myeloblast</a:t>
              </a:r>
              <a:endParaRPr lang="en-US" sz="1600" b="1" dirty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596" y="7097"/>
              <a:ext cx="83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promyelocyte</a:t>
              </a:r>
              <a:endParaRPr lang="en-US" sz="1600" b="1" dirty="0"/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89" y="7074"/>
              <a:ext cx="65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myelocyte</a:t>
              </a:r>
              <a:endParaRPr lang="en-US" sz="1600" b="1" dirty="0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41" y="7074"/>
              <a:ext cx="92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metamyelocyte</a:t>
              </a:r>
              <a:endParaRPr lang="en-US" sz="1600" b="1" dirty="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058" y="7074"/>
              <a:ext cx="37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band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722" y="7074"/>
              <a:ext cx="6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neutrophil</a:t>
              </a:r>
            </a:p>
          </p:txBody>
        </p:sp>
      </p:grp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899592" y="5709592"/>
            <a:ext cx="7719392" cy="599728"/>
          </a:xfrm>
          <a:prstGeom prst="rightArrow">
            <a:avLst>
              <a:gd name="adj1" fmla="val 56843"/>
              <a:gd name="adj2" fmla="val 102824"/>
            </a:avLst>
          </a:prstGeom>
          <a:gradFill rotWithShape="0">
            <a:gsLst>
              <a:gs pos="0">
                <a:srgbClr val="3333CC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MATURATION</a:t>
            </a:r>
            <a:endParaRPr kumimoji="1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3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3897"/>
          <a:stretch>
            <a:fillRect/>
          </a:stretch>
        </p:blipFill>
        <p:spPr bwMode="auto">
          <a:xfrm>
            <a:off x="539552" y="692696"/>
            <a:ext cx="7848872" cy="3295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86104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 of signal transduction pathways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24328" y="3356992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2924944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Tyrosine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Kinase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686521" y="2996952"/>
            <a:ext cx="45719" cy="21602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94116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Uncontrolled proliferation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52320" y="4509120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098" name="Picture 2" descr="http://www.uptomed.ir/Digimed.ir/harrison/Harrison/Part%202.%20Cardinal%20Manifestations%20and%20Presentation%20of%20Diseases/Chapter%20e17.%20Atlas%20of%20Hematology%20and%20Analysis%20of%20Peripheral%20Blood%20Smears_files/loadBinary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672408" cy="252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5364088" y="5157192"/>
            <a:ext cx="864096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116632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www.uspharmacist.com/CMSImagesContent/2008/7/USO0803-CML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1" y="980729"/>
            <a:ext cx="3761489" cy="5688632"/>
          </a:xfrm>
          <a:prstGeom prst="rect">
            <a:avLst/>
          </a:prstGeom>
          <a:noFill/>
        </p:spPr>
      </p:pic>
      <p:pic>
        <p:nvPicPr>
          <p:cNvPr id="3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>
            <a:fillRect/>
          </a:stretch>
        </p:blipFill>
        <p:spPr bwMode="auto">
          <a:xfrm>
            <a:off x="3923928" y="1052736"/>
            <a:ext cx="5117976" cy="5189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1916832"/>
            <a:ext cx="2232248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4088" y="1916832"/>
            <a:ext cx="100811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1472" y="1916832"/>
            <a:ext cx="972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p210 </a:t>
            </a:r>
            <a:r>
              <a:rPr lang="en-US" sz="1600" b="1" dirty="0" err="1" smtClean="0">
                <a:solidFill>
                  <a:schemeClr val="tx1"/>
                </a:solidFill>
              </a:rPr>
              <a:t>kD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7312"/>
            <a:ext cx="370790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18864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908720"/>
            <a:ext cx="8352928" cy="2880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Asymptomatic presentation(20-40%):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Routine CBC : marked leukocytosis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Common symptoms : Fatigue ,weight loss or night sweating  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Abdominal discomfort due to splenomegaly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Splenomegaly (Massive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8" descr="http://www.hoslink.com/haematology/splenomeg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60851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144016"/>
            <a:ext cx="4824536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Clinical Presentation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1"/>
          <p:cNvGraphicFramePr>
            <a:graphicFrameLocks noGrp="1"/>
          </p:cNvGraphicFramePr>
          <p:nvPr/>
        </p:nvGraphicFramePr>
        <p:xfrm>
          <a:off x="251520" y="2924944"/>
          <a:ext cx="8496944" cy="3600402"/>
        </p:xfrm>
        <a:graphic>
          <a:graphicData uri="http://schemas.openxmlformats.org/drawingml/2006/table">
            <a:tbl>
              <a:tblPr rtl="1"/>
              <a:tblGrid>
                <a:gridCol w="2250339"/>
                <a:gridCol w="4105284"/>
                <a:gridCol w="2141321"/>
              </a:tblGrid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Leukaemoid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but &lt;100,000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Bands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myelocytes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segmented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Differential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2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Hypogranular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Splenomegaly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 score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-ve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BCR/ABL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51720" y="260648"/>
            <a:ext cx="518457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Main Differential Diagnosis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484784"/>
            <a:ext cx="82809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1- Chronic </a:t>
            </a:r>
            <a:r>
              <a:rPr lang="en-US" sz="2000" b="1" dirty="0" err="1" smtClean="0">
                <a:solidFill>
                  <a:schemeClr val="tx1"/>
                </a:solidFill>
              </a:rPr>
              <a:t>myelomonocytic</a:t>
            </a:r>
            <a:r>
              <a:rPr lang="en-US" sz="2000" b="1" dirty="0" smtClean="0">
                <a:solidFill>
                  <a:schemeClr val="tx1"/>
                </a:solidFill>
              </a:rPr>
              <a:t> leukemia  (</a:t>
            </a:r>
            <a:r>
              <a:rPr lang="en-US" sz="2000" b="1" dirty="0" err="1" smtClean="0">
                <a:solidFill>
                  <a:schemeClr val="tx1"/>
                </a:solidFill>
              </a:rPr>
              <a:t>monocytosis</a:t>
            </a:r>
            <a:r>
              <a:rPr lang="en-US" sz="2000" b="1" dirty="0" smtClean="0">
                <a:solidFill>
                  <a:schemeClr val="tx1"/>
                </a:solidFill>
              </a:rPr>
              <a:t> ,BCR-ABL –</a:t>
            </a:r>
            <a:r>
              <a:rPr lang="en-US" sz="2000" b="1" dirty="0" err="1" smtClean="0">
                <a:solidFill>
                  <a:schemeClr val="tx1"/>
                </a:solidFill>
              </a:rPr>
              <a:t>ve</a:t>
            </a:r>
            <a:r>
              <a:rPr lang="en-US" sz="2000" b="1" dirty="0" smtClean="0">
                <a:solidFill>
                  <a:schemeClr val="tx1"/>
                </a:solidFill>
              </a:rPr>
              <a:t>) .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2-Leukemoid reaction:  </a:t>
            </a:r>
            <a:r>
              <a:rPr lang="en-US" sz="2000" b="1" dirty="0" err="1" smtClean="0">
                <a:solidFill>
                  <a:schemeClr val="tx1"/>
                </a:solidFill>
              </a:rPr>
              <a:t>Leukocytosis</a:t>
            </a:r>
            <a:r>
              <a:rPr lang="en-US" sz="2000" b="1" dirty="0" smtClean="0">
                <a:solidFill>
                  <a:schemeClr val="tx1"/>
                </a:solidFill>
              </a:rPr>
              <a:t> due to physiological response to stress or infection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ZxhQkFOAExx2FM%3Ahttp://www.som.tulane.edu/classware/pathology/Krause/Leukemias/CML/cml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892480" cy="3212977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Picture 4" descr="http://imagebank.hematology.org/Content/411/2896/289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21297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IUHbWfUzR5-l00n1GTSFG5PAYYXhoGRY-eJWOhhVjM0nsH5zb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45720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800" b="1" u="sng" dirty="0" smtClean="0">
                <a:solidFill>
                  <a:schemeClr val="tx1"/>
                </a:solidFill>
              </a:rPr>
              <a:t>Neutrophil Alkaline Phosphatase (NAP)score  : 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Cytochemical stain that estimate the amount of  alkaline phosphatase enzyme in neutrophilis .</a:t>
            </a:r>
          </a:p>
          <a:p>
            <a:pPr algn="l" rt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6021288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: CML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6165304"/>
            <a:ext cx="2016224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High: </a:t>
            </a:r>
            <a:r>
              <a:rPr lang="en-US" b="1" dirty="0" err="1" smtClean="0">
                <a:solidFill>
                  <a:schemeClr val="tx1"/>
                </a:solidFill>
              </a:rPr>
              <a:t>Leukemoid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412776"/>
            <a:ext cx="46085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Leukocytosis (12-1000×10⁹/L)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ainly neutrophils &amp; </a:t>
            </a:r>
            <a:r>
              <a:rPr lang="en-US" sz="2000" b="1" dirty="0" err="1" smtClean="0">
                <a:solidFill>
                  <a:schemeClr val="tx1"/>
                </a:solidFill>
              </a:rPr>
              <a:t>myelocytes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Blasts ≤10%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,Basophils≤ 20%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Stable course (years)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3573016"/>
            <a:ext cx="453650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Increasing </a:t>
            </a:r>
            <a:r>
              <a:rPr lang="en-US" sz="2000" b="1" dirty="0">
                <a:solidFill>
                  <a:schemeClr val="tx1"/>
                </a:solidFill>
              </a:rPr>
              <a:t>counts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10-19% blasts (basophils ≥20%)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Unstable course (months)</a:t>
            </a: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5445224"/>
            <a:ext cx="45365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≥</a:t>
            </a:r>
            <a:r>
              <a:rPr lang="en-US" altLang="ar-SA" sz="2000" b="1" dirty="0">
                <a:solidFill>
                  <a:schemeClr val="tx1"/>
                </a:solidFill>
              </a:rPr>
              <a:t>20% blasts = Acute </a:t>
            </a:r>
            <a:r>
              <a:rPr lang="en-US" altLang="ar-SA" sz="2000" b="1" dirty="0" smtClean="0">
                <a:solidFill>
                  <a:schemeClr val="tx1"/>
                </a:solidFill>
              </a:rPr>
              <a:t>Leukemia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80% AML  &amp; 20% ALL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 (coarse</a:t>
            </a:r>
            <a:r>
              <a:rPr lang="en-US" altLang="ar-SA" sz="2000" b="1" dirty="0">
                <a:solidFill>
                  <a:schemeClr val="tx1"/>
                </a:solidFill>
              </a:rPr>
              <a:t>: Weeks</a:t>
            </a:r>
            <a:r>
              <a:rPr lang="en-US" altLang="ar-SA" sz="2000" b="1" dirty="0">
                <a:solidFill>
                  <a:schemeClr val="tx1"/>
                </a:solidFill>
                <a:latin typeface="+mj-lt"/>
              </a:rPr>
              <a:t>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908720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Chronic phase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19944" y="3068960"/>
            <a:ext cx="207984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Accelerated  phase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611560" y="4941168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Blastic phase</a:t>
            </a:r>
            <a:endParaRPr lang="ar-SA" dirty="0"/>
          </a:p>
        </p:txBody>
      </p:sp>
      <p:sp>
        <p:nvSpPr>
          <p:cNvPr id="8" name="سهم للأسفل 7"/>
          <p:cNvSpPr/>
          <p:nvPr/>
        </p:nvSpPr>
        <p:spPr>
          <a:xfrm>
            <a:off x="3059832" y="2827536"/>
            <a:ext cx="72008" cy="6734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للأسفل 8"/>
          <p:cNvSpPr/>
          <p:nvPr/>
        </p:nvSpPr>
        <p:spPr>
          <a:xfrm flipH="1">
            <a:off x="3059828" y="4725144"/>
            <a:ext cx="72007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www.hmds.org.uk/figures/cml_c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5734"/>
            <a:ext cx="3250812" cy="2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ebeccanelson.com/leukemia/c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250812" cy="187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healthsystem.virginia.edu/internet/hematology/HessImages/AML-M1-auer-rods-100x-website-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250812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2483768" y="260648"/>
            <a:ext cx="37444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CML Phases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752"/>
            <a:ext cx="74644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971600" y="4725144"/>
            <a:ext cx="74168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Targeted therapy (tyrosine kinase inhibitors like </a:t>
            </a:r>
            <a:r>
              <a:rPr lang="en-US" altLang="ar-SA" sz="2000" dirty="0" err="1">
                <a:solidFill>
                  <a:schemeClr val="tx1"/>
                </a:solidFill>
                <a:latin typeface="Arial" pitchFamily="34" charset="0"/>
              </a:rPr>
              <a:t>Imatinib</a:t>
            </a: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Excellent response (5y overall survival≥ 90%)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If no response ; stem cell transplantation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4" descr="http://www.life-extension-drugs.com/img/products/prod-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386880" cy="20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60648"/>
            <a:ext cx="3888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CML </a:t>
            </a:r>
            <a:r>
              <a:rPr lang="en-US" altLang="ar-SA" sz="3200" b="1" dirty="0" smtClean="0">
                <a:solidFill>
                  <a:schemeClr val="tx1"/>
                </a:solidFill>
              </a:rPr>
              <a:t>Treatment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9512" y="1196752"/>
            <a:ext cx="8640960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Group of myeloid 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neoplasms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characterized by: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1-Peripheral cytopenia </a:t>
            </a:r>
            <a:r>
              <a:rPr lang="en-US" altLang="ar-SA" sz="2000" b="1" kern="0" dirty="0">
                <a:solidFill>
                  <a:schemeClr val="tx1"/>
                </a:solidFill>
                <a:latin typeface="+mj-lt"/>
                <a:cs typeface="+mj-cs"/>
              </a:rPr>
              <a:t>( Low HB ± Low WBC &amp; Low PLT 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2- Dysplasia (abnormal morphology)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3- Ineffective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+mj-cs"/>
              </a:rPr>
              <a:t>hematopoiesis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(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hypercellular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marrow)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4-Progression to AML (preleukaemic disease)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5-Enhanced apoptosis</a:t>
            </a:r>
            <a:endParaRPr lang="ar-SA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260648"/>
            <a:ext cx="54006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2800" b="1" dirty="0" err="1">
                <a:solidFill>
                  <a:schemeClr val="tx1"/>
                </a:solidFill>
              </a:rPr>
              <a:t>Myelodysplastic</a:t>
            </a:r>
            <a:r>
              <a:rPr lang="en-US" altLang="ar-SA" sz="2800" b="1" dirty="0">
                <a:solidFill>
                  <a:schemeClr val="tx1"/>
                </a:solidFill>
              </a:rPr>
              <a:t> Syndromes MDS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thologyoutlines.com/images/marrow/17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936104"/>
            <a:ext cx="4421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M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4" y="9361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96" y="4365104"/>
            <a:ext cx="443469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Blood</a:t>
            </a:r>
            <a:r>
              <a:rPr lang="en-US" b="1" u="sng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Pancytopenia with dysplasia</a:t>
            </a:r>
            <a:endParaRPr lang="ar-SA" sz="1600" b="1" u="sng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75621" y="4365104"/>
            <a:ext cx="453797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BM</a:t>
            </a:r>
            <a:r>
              <a:rPr lang="en-US" sz="2000" b="1" dirty="0" smtClean="0">
                <a:solidFill>
                  <a:schemeClr val="tx1"/>
                </a:solidFill>
              </a:rPr>
              <a:t>: Hypercellular with dysplasia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176" y="5085184"/>
            <a:ext cx="2808312" cy="1176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110000"/>
            </a:pP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+mj-cs"/>
              </a:rPr>
              <a:t>Ineffective Hematopoiesis</a:t>
            </a: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</a:p>
        </p:txBody>
      </p:sp>
      <p:sp>
        <p:nvSpPr>
          <p:cNvPr id="9" name="علامة الطرح 8"/>
          <p:cNvSpPr/>
          <p:nvPr/>
        </p:nvSpPr>
        <p:spPr>
          <a:xfrm>
            <a:off x="2483768" y="5431994"/>
            <a:ext cx="618685" cy="445278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يساوي 10"/>
          <p:cNvSpPr/>
          <p:nvPr/>
        </p:nvSpPr>
        <p:spPr>
          <a:xfrm>
            <a:off x="5460649" y="5445224"/>
            <a:ext cx="623519" cy="432048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5229200"/>
            <a:ext cx="229719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Proliferation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131840" y="5229200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Apoptosis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سهم لأعلى 13"/>
          <p:cNvSpPr/>
          <p:nvPr/>
        </p:nvSpPr>
        <p:spPr>
          <a:xfrm>
            <a:off x="3321438" y="5373216"/>
            <a:ext cx="98434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لأعلى 14"/>
          <p:cNvSpPr/>
          <p:nvPr/>
        </p:nvSpPr>
        <p:spPr>
          <a:xfrm>
            <a:off x="215516" y="5373216"/>
            <a:ext cx="108012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59074" name="Picture 2" descr="http://www.39kf.com/uploadfiles/image/10060/TXT-200792513154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908720"/>
            <a:ext cx="1710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35496" y="2084153"/>
            <a:ext cx="1080120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ormal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404698" y="3238787"/>
            <a:ext cx="1146032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Dysplastic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8A6220C-0F02-4B2E-BFAD-5A87A027DAD0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2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71D8DCCE-DC7F-4C0D-ADAF-68476432D2B0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ar-SA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Haematopoiesis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54938" cy="4648200"/>
          </a:xfr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ar-SA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ar-SA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Haematopoiesis: </a:t>
            </a:r>
          </a:p>
          <a:p>
            <a:pPr>
              <a:buFontTx/>
              <a:buNone/>
            </a:pPr>
            <a:r>
              <a:rPr lang="en-US" altLang="ar-SA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Dynamic processes of blood cell production and development of the various cells of the blood.</a:t>
            </a:r>
          </a:p>
          <a:p>
            <a:pPr>
              <a:buFontTx/>
              <a:buNone/>
            </a:pPr>
            <a:endParaRPr lang="en-US" altLang="ar-SA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ar-SA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Characterised by constant turn over of cells.</a:t>
            </a:r>
          </a:p>
          <a:p>
            <a:endParaRPr lang="en-US" altLang="ar-SA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ar-SA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Maintained by complex network of tissues, organs,             stem cells and regulatory factors.</a:t>
            </a:r>
          </a:p>
          <a:p>
            <a:pPr>
              <a:buFontTx/>
              <a:buNone/>
            </a:pPr>
            <a:r>
              <a:rPr lang="en-US" altLang="ar-SA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50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altLang="ar-SA">
              <a:solidFill>
                <a:srgbClr val="FFFFFF"/>
              </a:solidFill>
            </a:endParaRPr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381000" y="2209800"/>
            <a:ext cx="8382000" cy="38100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altLang="ar-SA">
              <a:solidFill>
                <a:srgbClr val="FFFFFF"/>
              </a:solidFill>
            </a:endParaRPr>
          </a:p>
        </p:txBody>
      </p:sp>
      <p:sp>
        <p:nvSpPr>
          <p:cNvPr id="95256" name="AutoShape 24"/>
          <p:cNvSpPr>
            <a:spLocks/>
          </p:cNvSpPr>
          <p:nvPr/>
        </p:nvSpPr>
        <p:spPr bwMode="auto">
          <a:xfrm>
            <a:off x="7086600" y="6324600"/>
            <a:ext cx="1828800" cy="304800"/>
          </a:xfrm>
          <a:prstGeom prst="accentBorderCallout2">
            <a:avLst>
              <a:gd name="adj1" fmla="val 37500"/>
              <a:gd name="adj2" fmla="val -8333"/>
              <a:gd name="adj3" fmla="val 37500"/>
              <a:gd name="adj4" fmla="val -25870"/>
              <a:gd name="adj5" fmla="val -93231"/>
              <a:gd name="adj6" fmla="val -82815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Chronic Leukaemia</a:t>
            </a:r>
          </a:p>
        </p:txBody>
      </p:sp>
    </p:spTree>
    <p:extLst>
      <p:ext uri="{BB962C8B-B14F-4D97-AF65-F5344CB8AC3E}">
        <p14:creationId xmlns:p14="http://schemas.microsoft.com/office/powerpoint/2010/main" val="15389370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2" grpId="0" animBg="1"/>
      <p:bldP spid="952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08D98EB-13CA-4EA3-ADD0-B2025808C3C3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20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Dyseryth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HypoPMN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BM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895600" y="28194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1800">
                <a:solidFill>
                  <a:srgbClr val="160048"/>
                </a:solidFill>
                <a:latin typeface="Franklin Gothic Medium" pitchFamily="34" charset="0"/>
              </a:rPr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2551911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3568" y="1268760"/>
            <a:ext cx="813690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Many subtypes according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to: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1-Blast count 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       2-Degree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of dysplasia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3-Genetics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Variable genetic abnormalities mainly -5, -7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u="sng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Treatment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: supportive +/- chemotherapy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844824"/>
            <a:ext cx="8424936" cy="4320480"/>
          </a:xfrm>
          <a:prstGeom prst="roundRect">
            <a:avLst>
              <a:gd name="adj" fmla="val 79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Clonal Hematopoietic malignancy characterized by proliferation  of both monocytes and neutrophils.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MDS/MPN disease:  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* Features of MDS (dysplasia&amp; enhanced apoptosis)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 *Features of MPN ( marked proliferation)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  </a:t>
            </a:r>
            <a:r>
              <a:rPr lang="en-US" altLang="ar-SA" sz="2400" b="1" kern="0" dirty="0" smtClean="0">
                <a:solidFill>
                  <a:schemeClr val="tx1"/>
                </a:solidFill>
              </a:rPr>
              <a:t>Philadelphia chromosome must be negative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</a:rPr>
              <a:t>Blast must be less than 20%.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71600" y="620688"/>
            <a:ext cx="70567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Chronic </a:t>
            </a:r>
            <a:r>
              <a:rPr lang="en-US" sz="28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Myelomonocytic</a:t>
            </a:r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 Leukemia (CMML</a:t>
            </a:r>
            <a:r>
              <a:rPr lang="en-US" sz="2800" b="1" kern="0" dirty="0">
                <a:solidFill>
                  <a:schemeClr val="tx1"/>
                </a:solidFill>
                <a:latin typeface="Franklin Gothic Medium"/>
              </a:rPr>
              <a:t>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899592" y="5085184"/>
            <a:ext cx="756084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Aggressive course (survival rate around 2.5 y) </a:t>
            </a:r>
            <a:endParaRPr lang="en-US" altLang="ar-SA" sz="2400" kern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 smtClean="0">
                <a:solidFill>
                  <a:prstClr val="black"/>
                </a:solidFill>
                <a:latin typeface="Arial" pitchFamily="34" charset="0"/>
              </a:rPr>
              <a:t>Treatment : Chemotherapy ±SCT</a:t>
            </a:r>
            <a:endParaRPr lang="en-US" altLang="ar-SA" sz="2400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5285" y="116632"/>
            <a:ext cx="3456384" cy="625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prstClr val="black"/>
                </a:solidFill>
              </a:rPr>
              <a:t>CMML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92541" y="1925572"/>
            <a:ext cx="3282201" cy="15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1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2304256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MPN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1628800"/>
            <a:ext cx="259228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/>
              <a:t>MPN/MDS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156176" y="1628800"/>
            <a:ext cx="244827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MDS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4077072"/>
            <a:ext cx="3888432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err="1" smtClean="0"/>
              <a:t>Cytosis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4077072"/>
            <a:ext cx="3960440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Cytopenia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835696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2280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20072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3707904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5656" y="332656"/>
            <a:ext cx="6408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MPN vs. MDS vs. MPN/MDS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1600" y="5013176"/>
            <a:ext cx="309634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Effective proliferation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04048" y="5085184"/>
            <a:ext cx="28803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Ineffective proliferation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71600" y="260648"/>
            <a:ext cx="7848872" cy="5904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1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09228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732240" y="5661248"/>
            <a:ext cx="241176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88259" y="5486400"/>
            <a:ext cx="6471973" cy="12549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427984" y="5678760"/>
            <a:ext cx="1134827" cy="84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391205" y="5679524"/>
            <a:ext cx="3036779" cy="868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رابط مستقيم 29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71984"/>
              </p:ext>
            </p:extLst>
          </p:nvPr>
        </p:nvGraphicFramePr>
        <p:xfrm>
          <a:off x="827584" y="1386449"/>
          <a:ext cx="7488831" cy="456283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3983"/>
                <a:gridCol w="2940472"/>
                <a:gridCol w="2314376"/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Chronic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Acute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LPN(CLL)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Lymphoid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MPN/MDS</a:t>
                      </a:r>
                      <a:r>
                        <a:rPr lang="en-US" sz="2800" baseline="0" dirty="0" smtClean="0"/>
                        <a:t> (CML)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AML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Myeloid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Biphenotypic</a:t>
                      </a:r>
                      <a:r>
                        <a:rPr lang="en-US" sz="2800" baseline="0" dirty="0" smtClean="0"/>
                        <a:t>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Mixed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 Undifferentiated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Non</a:t>
                      </a:r>
                      <a:endParaRPr lang="ar-SA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979712" y="284560"/>
            <a:ext cx="597666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Main Types of Leukemia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74FA9AF8-F733-4061-9A45-F910A6B253D0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6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00CA3BB-9083-4AE6-B3FF-C1F52A1D98E7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7" r="15976"/>
          <a:stretch>
            <a:fillRect/>
          </a:stretch>
        </p:blipFill>
        <p:spPr bwMode="auto">
          <a:xfrm>
            <a:off x="467544" y="350657"/>
            <a:ext cx="4104456" cy="30783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52547"/>
          <a:stretch>
            <a:fillRect/>
          </a:stretch>
        </p:blipFill>
        <p:spPr bwMode="auto">
          <a:xfrm>
            <a:off x="4573587" y="350780"/>
            <a:ext cx="3886845" cy="30782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88432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6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5638"/>
          <a:stretch>
            <a:fillRect/>
          </a:stretch>
        </p:blipFill>
        <p:spPr bwMode="auto">
          <a:xfrm>
            <a:off x="539551" y="3429000"/>
            <a:ext cx="4032448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76200" y="2667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ALL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4876800" y="2133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AML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467544" y="5733256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dirty="0">
                <a:solidFill>
                  <a:srgbClr val="160048"/>
                </a:solidFill>
                <a:latin typeface="Franklin Gothic Medium" pitchFamily="34" charset="0"/>
              </a:rPr>
              <a:t>CML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6444208" y="580526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CLL</a:t>
            </a:r>
          </a:p>
        </p:txBody>
      </p:sp>
    </p:spTree>
    <p:extLst>
      <p:ext uri="{BB962C8B-B14F-4D97-AF65-F5344CB8AC3E}">
        <p14:creationId xmlns:p14="http://schemas.microsoft.com/office/powerpoint/2010/main" val="24483928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34076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proliferation of myeloid cells (maturing cells) which are mainly granulocytes, in blood and bone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marrow.</a:t>
            </a:r>
            <a:endParaRPr lang="en-US" altLang="ar-SA" sz="2800" b="1" kern="0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Occur mainly in adults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Slow onset and long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0648"/>
            <a:ext cx="66247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3200" b="1" dirty="0" smtClean="0">
                <a:solidFill>
                  <a:schemeClr val="tx1"/>
                </a:solidFill>
              </a:rPr>
              <a:t>Myeloproliferative Neoplasms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15265</TotalTime>
  <Words>634</Words>
  <Application>Microsoft Office PowerPoint</Application>
  <PresentationFormat>On-screen Show (4:3)</PresentationFormat>
  <Paragraphs>189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Wingdings</vt:lpstr>
      <vt:lpstr>Franklin Gothic Medium</vt:lpstr>
      <vt:lpstr>Batang</vt:lpstr>
      <vt:lpstr>Calibri</vt:lpstr>
      <vt:lpstr>Times New Roman</vt:lpstr>
      <vt:lpstr>Arial Rounded MT Bold</vt:lpstr>
      <vt:lpstr>Garamond</vt:lpstr>
      <vt:lpstr>نسق Office</vt:lpstr>
      <vt:lpstr>1_PERFECT MASTER</vt:lpstr>
      <vt:lpstr>3_PERFECT MASTER</vt:lpstr>
      <vt:lpstr>15_PERFECT MASTER</vt:lpstr>
      <vt:lpstr>PowerPoint Presentation</vt:lpstr>
      <vt:lpstr>Haematopoiesis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3422</cp:lastModifiedBy>
  <cp:revision>97</cp:revision>
  <dcterms:created xsi:type="dcterms:W3CDTF">2013-11-30T16:39:26Z</dcterms:created>
  <dcterms:modified xsi:type="dcterms:W3CDTF">2017-12-25T07:56:19Z</dcterms:modified>
</cp:coreProperties>
</file>