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sldx" ContentType="application/vnd.openxmlformats-officedocument.presentationml.slide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87" r:id="rId2"/>
    <p:sldId id="297" r:id="rId3"/>
    <p:sldId id="290" r:id="rId4"/>
    <p:sldId id="296" r:id="rId5"/>
    <p:sldId id="282" r:id="rId6"/>
    <p:sldId id="281" r:id="rId7"/>
    <p:sldId id="289" r:id="rId8"/>
    <p:sldId id="257" r:id="rId9"/>
    <p:sldId id="285" r:id="rId10"/>
    <p:sldId id="261" r:id="rId11"/>
    <p:sldId id="262" r:id="rId12"/>
    <p:sldId id="258" r:id="rId13"/>
    <p:sldId id="288" r:id="rId14"/>
    <p:sldId id="267" r:id="rId15"/>
    <p:sldId id="268" r:id="rId16"/>
    <p:sldId id="270" r:id="rId17"/>
    <p:sldId id="298" r:id="rId18"/>
    <p:sldId id="272" r:id="rId19"/>
    <p:sldId id="273" r:id="rId20"/>
    <p:sldId id="274" r:id="rId21"/>
    <p:sldId id="299" r:id="rId22"/>
    <p:sldId id="276" r:id="rId23"/>
    <p:sldId id="277" r:id="rId24"/>
    <p:sldId id="278" r:id="rId25"/>
    <p:sldId id="279" r:id="rId26"/>
    <p:sldId id="284" r:id="rId27"/>
    <p:sldId id="294" r:id="rId28"/>
    <p:sldId id="295" r:id="rId29"/>
    <p:sldId id="266" r:id="rId30"/>
    <p:sldId id="286" r:id="rId31"/>
    <p:sldId id="301" r:id="rId32"/>
    <p:sldId id="292" r:id="rId33"/>
    <p:sldId id="291" r:id="rId34"/>
    <p:sldId id="293" r:id="rId35"/>
    <p:sldId id="300" r:id="rId36"/>
  </p:sldIdLst>
  <p:sldSz cx="9144000" cy="6858000" type="screen4x3"/>
  <p:notesSz cx="6858000" cy="9144000"/>
  <p:embeddedFontLst>
    <p:embeddedFont>
      <p:font typeface="Bradley Hand ITC" panose="03070402050302030203" pitchFamily="66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4:53.85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1803 94,'-7'0,"-9"0,-7 0,-15 0,-19-7,-8-2,1 1,5 1,-1 2,-4 2,-4 2,3 0,6 1,-20 0,-11 1,-22 6,-13 2,2-1,9-1,16-2,13-2,13-1,19 5,13 22,-2 39,8 21,2 9,7 1,8-10,6-6,5-5,11-2,11 0,9 0,0-7,17-1,7-13,2-8,5-13,7-12,0-9,1-8,-2-4,-7-2,16-2,8 1,4 0,1 0,0 1,25-6,1-2,-12 1,-9 1,-6 2,-11 2,-4 2,-8 0,0 1,10 1,6-1,-4 0,14-19,4-14,1-15,-2-5,-16 0,-21 1,-19 4,-14-3,-12-1,-6-10,-4-2,-21-23,-6-3,-19-7,-13-6,-4 14,-3 15,3 14,7 18,-1 15,4 12,4 9,5 6,3 2,10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4:58.41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2546 1,'-6'0,"-30"13,-14 5,-13-2,-8-2,-13-4,-11-4,-10-3,0-2,-3-1,-2 0,4-1,7 0,6 1,14-1,5 1,-3 6,-3 3,0 0,-1-3,8-1,9-2,2 6,-8 0,-6-1,-16 6,-6-1,7-2,13-3,12-3,11-2,9-2,5 6,9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5:00.58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541 1,'0'6,"-7"16,-1 11,-21 26,-4 10,-11 13,-17-1,-5 6,-24 15,-4-4,27-18,32-23,29-21,21-16,23-12,10-8,4-3,7-1,-1-1,-2 2,1 7,5 10,-2 2,-4 12,2 8,-9-2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8:23.1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0 816,'20'33,"7"18,5 14,3 8,-3-1,-8-6,6-15,4-15,10-21,4-20,13-22,4-13,10-13,6-11,2-14,54-41,16-13,16-11,6-7,-20 21,-31 26,-29 31,-30 21,6-8,-9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9:42.825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672 0,'-7'0,"-15"0,-11 0,-13 0,-5 7,-1 2,2-1,3-1,3-2,2-2,-5-2,-2 0,2-1,-5 0,0-1,22 1,29 0,29-1,15 1,8 0,8 0,1 0,3 7,4 2,-2-1,-12-1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9:45.293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693 41,'-7'-6,"-15"-3,-11 0,-13 2,-5 3,-7 1,-1 1,3 1,5 1,4 1,4-1,2 0,-5 1,-2-1,1 0,9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8:59:50.21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569 1,'-6'0,"-16"0,-18 0,-8 0,-2 0,-1 0,3 0,-4 0,1 0,1 0,3 0,3 0,9 0,11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8:18.73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0,'7'0,"15"0,18 0,21 0,47 0,19 0,-6 0,-10 0,-11 0,-9 0,-13 0,-14 0,-10 0,-2 0,-3 0,-2 0,-4 0,5 0,1 0,-2 0,-2 0,-1 0,-3 0,13 0,3 0,-2 0,-2 0,2 0,11 0,36 0,12 0,1 0,-6 0,-8 0,-8 0,-7 0,9 0,-5 0,-11 0,-7 0,-1 0,-6 0,-8 0,0 0,-3 0,-5 0,4 0,5 0,7 0,5 0,-3 0,-6 0,-6 0,-6 0,-6 0,-2 0,11 0,4 0,-1 0,-4 0,-3 0,-4 0,-2 0,5 0,1 0,-1 0,-2 0,-2 0,-2 0,0 0,-2 0,0 0,7 0,1 0,0 0,-1 0,-2 0,-2 0,-2 0,0 0,-1 0,0 0,0 0,-7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11-28T09:18:21.2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1,'6'0,"10"0,8 0,13 0,8 0,1 0,8 0,7 0,13 0,15 0,-2 0,-9 0,-11 0,-4 0,-5 0,13 0,2 0,-6 0,-6 0,-2 0,4 0,-3 0,-5 0,21 0,12 0,-3 0,-10 0,-3 0,-8 0,-8 0,-7 0,1 0,13 0,2 0,3 0,-4 0,2 0,-5 0,-6 0,-5 0,-5 0,-10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E1DFE-439F-40F6-A62D-3E93A98D89D5}" type="datetimeFigureOut">
              <a:rPr lang="en-US" smtClean="0"/>
              <a:pPr/>
              <a:t>11/29/2017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BF1A5-D350-43E4-AB8E-CFF4EFDCFD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27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15.1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 between the three myeloproliferative diseases. They may all arise by somatic mutation in the pluripotential stem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progenitor cells. Many transitional cases occur showing features of two conditions and, in other cases, the disease transforms during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course from one of these diseases to another or to acute myeloid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three diseases,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vera, essential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primary myelofibrosis, are characterized by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 in a varying proportion of cases.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BF1A5-D350-43E4-AB8E-CFF4EFDCFDC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15.1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 between the three myeloproliferative diseases. They may all arise by somatic mutation in the pluripotential stem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progenitor cells. Many transitional cases occur showing features of two conditions and, in other cases, the disease transforms during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course from one of these diseases to another or to acute myeloid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three diseases,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vera, essential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primary myelofibrosis, are characterized by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 in a varying proportion of cases.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BF1A5-D350-43E4-AB8E-CFF4EFDCFDC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0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15.1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Relationship between the three myeloproliferative diseases. They may all arise by somatic mutation in the pluripotential stem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progenitor cells. Many transitional cases occur showing features of two conditions and, in other cases, the disease transforms during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its course from one of these diseases to another or to acute myeloid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leukaemia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The three diseases,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polycythaemia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rubra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vera, essential</a:t>
            </a: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thrombocythaemia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primary myelofibrosis, are characterized by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JAK2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</a:t>
            </a:r>
            <a:r>
              <a:rPr lang="en-US" sz="1200" b="0" i="1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CALR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mutation in a varying proportion of cases.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3BF1A5-D350-43E4-AB8E-CFF4EFDCFDC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8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B843-4879-43EB-A7DC-FC83B069E66E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B63F1-D70A-4777-BACB-AFEE05CD00D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E1E2-E029-412D-864F-8548366ED869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43893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251D-0503-429F-AE59-A194BA0699A0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99E74-2BB5-4212-9A18-B6415E9BADCE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A548D-4379-4DA2-B13E-4A43D266610B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8F62B-A8D7-4868-AF63-74B445706F86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CD9E4-8FD9-4EB2-B5EC-86CBBE6E89BE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45D1-DC69-43FF-963E-EE60CF9CA3CF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81454-FD90-43FE-B797-3B67E5B95002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0197A-ADB3-42E7-89CF-7BD5FB3E97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sd@ksu.edu.sa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PowerPoint_Slide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ustomXml" Target="../ink/ink5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customXml" Target="../ink/ink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customXml" Target="../ink/ink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685800" y="843524"/>
            <a:ext cx="7772400" cy="1676400"/>
          </a:xfrm>
        </p:spPr>
        <p:txBody>
          <a:bodyPr>
            <a:no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Polycythemia</a:t>
            </a:r>
            <a:r>
              <a:rPr lang="en-US" sz="5400" dirty="0"/>
              <a:t> </a:t>
            </a:r>
            <a:endParaRPr lang="ar-SA" sz="5400" dirty="0"/>
          </a:p>
        </p:txBody>
      </p:sp>
      <p:sp>
        <p:nvSpPr>
          <p:cNvPr id="5" name="عنوان فرعي 4"/>
          <p:cNvSpPr>
            <a:spLocks noGrp="1"/>
          </p:cNvSpPr>
          <p:nvPr>
            <p:ph type="subTitle" idx="1"/>
          </p:nvPr>
        </p:nvSpPr>
        <p:spPr>
          <a:xfrm>
            <a:off x="1371600" y="3124200"/>
            <a:ext cx="6553200" cy="2844018"/>
          </a:xfrm>
        </p:spPr>
        <p:txBody>
          <a:bodyPr>
            <a:normAutofit fontScale="77500" lnSpcReduction="20000"/>
          </a:bodyPr>
          <a:lstStyle/>
          <a:p>
            <a:r>
              <a:rPr lang="en-US" sz="4600" b="1" dirty="0">
                <a:solidFill>
                  <a:schemeClr val="tx2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Dr. Osamah T. Khojah,</a:t>
            </a:r>
          </a:p>
          <a:p>
            <a:r>
              <a:rPr lang="en-US" sz="2300" b="1" i="1" dirty="0"/>
              <a:t>MBBS, Ms. Med (Sydney), M.Sc. (Oxford),  IFCAP</a:t>
            </a:r>
            <a:endParaRPr lang="en-US" sz="2300" b="1" dirty="0"/>
          </a:p>
          <a:p>
            <a:r>
              <a:rPr lang="en-US" sz="2300" b="1" i="1" dirty="0"/>
              <a:t>KSUF (Hematopathology and Blood Transfusion)</a:t>
            </a:r>
            <a:endParaRPr lang="en-US" sz="2300" b="1" dirty="0"/>
          </a:p>
          <a:p>
            <a:r>
              <a:rPr lang="en-US" sz="2300" b="1" i="1" dirty="0"/>
              <a:t>Assistant Professor, Faculty of Medicine</a:t>
            </a:r>
            <a:endParaRPr lang="en-US" sz="2300" b="1" dirty="0"/>
          </a:p>
          <a:p>
            <a:r>
              <a:rPr lang="en-US" sz="2300" b="1" i="1" dirty="0"/>
              <a:t>King Saud University Medical City</a:t>
            </a:r>
            <a:endParaRPr lang="en-US" sz="2300" b="1" dirty="0"/>
          </a:p>
          <a:p>
            <a:r>
              <a:rPr lang="en-US" sz="2300" b="1" i="1" dirty="0"/>
              <a:t>King Saud University</a:t>
            </a:r>
          </a:p>
          <a:p>
            <a:r>
              <a:rPr lang="en-US" sz="2300" b="1" i="1" dirty="0">
                <a:hlinkClick r:id="rId2"/>
              </a:rPr>
              <a:t>asd@ksu.edu.sa</a:t>
            </a:r>
            <a:r>
              <a:rPr lang="en-US" sz="2300" b="1" i="1" dirty="0"/>
              <a:t>, 0555485892</a:t>
            </a:r>
          </a:p>
          <a:p>
            <a:endParaRPr lang="en-US" sz="2400" b="1" i="1" dirty="0"/>
          </a:p>
          <a:p>
            <a:r>
              <a:rPr lang="en-US" sz="1800" dirty="0"/>
              <a:t>many slide were adapted from Dr </a:t>
            </a:r>
            <a:r>
              <a:rPr lang="en-US" sz="1800" dirty="0" err="1"/>
              <a:t>Mansor</a:t>
            </a:r>
            <a:r>
              <a:rPr lang="en-US" sz="1800" dirty="0"/>
              <a:t> Al-</a:t>
            </a:r>
            <a:r>
              <a:rPr lang="en-US" sz="1800" dirty="0" err="1"/>
              <a:t>Jabry</a:t>
            </a:r>
            <a:endParaRPr lang="en-US" sz="1800" b="1" dirty="0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z="1400" smtClean="0"/>
              <a:pPr/>
              <a:t>11/29/2017</a:t>
            </a:fld>
            <a:endParaRPr lang="en-US" sz="140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z="1400" smtClean="0"/>
              <a:pPr/>
              <a:t>1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23982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3962400"/>
            <a:ext cx="8229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906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90600" y="1676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572000" y="2362200"/>
            <a:ext cx="533400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72400" y="2362200"/>
            <a:ext cx="533400" cy="1600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002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00200" y="2057400"/>
            <a:ext cx="533400" cy="685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295400" y="228600"/>
            <a:ext cx="5334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 Classification of Polycythemia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38200" y="3962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Relative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Polycythemia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0" y="3962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</a:t>
            </a:r>
            <a:r>
              <a:rPr lang="en-US" sz="1600" b="1" baseline="30000" dirty="0">
                <a:solidFill>
                  <a:schemeClr val="tx1"/>
                </a:solidFill>
              </a:rPr>
              <a:t>nd</a:t>
            </a:r>
            <a:r>
              <a:rPr lang="en-US" sz="1600" b="1" dirty="0">
                <a:solidFill>
                  <a:schemeClr val="tx1"/>
                </a:solidFill>
              </a:rPr>
              <a:t> Polycythemia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86600" y="3962400"/>
            <a:ext cx="1371600" cy="685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Polycythemia Vera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274320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838200" y="4648200"/>
            <a:ext cx="1371600" cy="198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Decreased plasma volume due 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to severe dehydration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010400" y="4648200"/>
            <a:ext cx="1447800" cy="2057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tx1"/>
                </a:solidFill>
              </a:rPr>
              <a:t>Increased RBC mass due to </a:t>
            </a:r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malignant proliferation  </a:t>
            </a:r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24" name="Rectangle 8"/>
          <p:cNvSpPr/>
          <p:nvPr/>
        </p:nvSpPr>
        <p:spPr>
          <a:xfrm>
            <a:off x="4572000" y="1295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8"/>
          <p:cNvSpPr/>
          <p:nvPr/>
        </p:nvSpPr>
        <p:spPr>
          <a:xfrm>
            <a:off x="7772400" y="1295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مستطيل مستدير الزوايا 1"/>
          <p:cNvSpPr/>
          <p:nvPr/>
        </p:nvSpPr>
        <p:spPr>
          <a:xfrm>
            <a:off x="2743200" y="4648200"/>
            <a:ext cx="3581400" cy="1981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/>
            <a:r>
              <a:rPr lang="en-US" sz="1600" b="1" dirty="0">
                <a:solidFill>
                  <a:prstClr val="black"/>
                </a:solidFill>
              </a:rPr>
              <a:t>Increased RBC mass due to high </a:t>
            </a:r>
            <a:r>
              <a:rPr lang="en-US" sz="1600" b="1" dirty="0">
                <a:solidFill>
                  <a:prstClr val="black"/>
                </a:solidFill>
                <a:highlight>
                  <a:srgbClr val="FFFF00"/>
                </a:highlight>
              </a:rPr>
              <a:t>EPO</a:t>
            </a:r>
            <a:r>
              <a:rPr lang="en-US" sz="1600" b="1" dirty="0">
                <a:solidFill>
                  <a:prstClr val="black"/>
                </a:solidFill>
              </a:rPr>
              <a:t>: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1-COPD, Sleep apnea, smoking..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2-High altitude 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3-High affinity HB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4-Renal disease</a:t>
            </a:r>
          </a:p>
          <a:p>
            <a:pPr lvl="0"/>
            <a:r>
              <a:rPr lang="en-US" sz="1600" b="1" dirty="0">
                <a:solidFill>
                  <a:prstClr val="black"/>
                </a:solidFill>
              </a:rPr>
              <a:t>5-Epo secreting tumor  (Parathyroid adenoma …)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9624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962400" y="1676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162800" y="1676400"/>
            <a:ext cx="533400" cy="1066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62800" y="2743200"/>
            <a:ext cx="533400" cy="12192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6200" y="1447800"/>
            <a:ext cx="9144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5" name="Oval 34"/>
          <p:cNvSpPr/>
          <p:nvPr/>
        </p:nvSpPr>
        <p:spPr>
          <a:xfrm>
            <a:off x="6248400" y="1447800"/>
            <a:ext cx="9144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7" name="Oval 36"/>
          <p:cNvSpPr/>
          <p:nvPr/>
        </p:nvSpPr>
        <p:spPr>
          <a:xfrm>
            <a:off x="3048000" y="1447800"/>
            <a:ext cx="914400" cy="381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normal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8A4C-0A7F-4558-AB0A-89869745AA17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34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276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5607"/>
              </p:ext>
            </p:extLst>
          </p:nvPr>
        </p:nvGraphicFramePr>
        <p:xfrm>
          <a:off x="40610" y="381000"/>
          <a:ext cx="834139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3" name="Slide" r:id="rId3" imgW="4570551" imgH="3427315" progId="PowerPoint.Slide.12">
                  <p:embed/>
                </p:oleObj>
              </mc:Choice>
              <mc:Fallback>
                <p:oleObj name="Slide" r:id="rId3" imgW="4570551" imgH="3427315" progId="PowerPoint.Slide.12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10" y="381000"/>
                        <a:ext cx="8341390" cy="601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loud 3"/>
          <p:cNvSpPr/>
          <p:nvPr/>
        </p:nvSpPr>
        <p:spPr>
          <a:xfrm>
            <a:off x="7467600" y="228600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17DD3-1F84-47F8-BD79-A295C966D536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500" y="1168205"/>
            <a:ext cx="8763000" cy="1447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It is a type of MPN characterized by increased red blood cell production independent of the mechanisms that normally regulate erythropoiesis (intrinsic proliferation and anti-apoptotic). 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38400" y="202810"/>
            <a:ext cx="3810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Polycythemia Vera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8600" y="3581400"/>
            <a:ext cx="8229600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 HB &gt;16.5g/dl in men, 16.0g/dl in women.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 Hypercellular bone marrow (pan-</a:t>
            </a:r>
            <a:r>
              <a:rPr lang="en-GB" sz="2400" b="1" dirty="0" err="1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myelosis</a:t>
            </a:r>
            <a:r>
              <a:rPr lang="en-GB" sz="2400" b="1" dirty="0">
                <a:solidFill>
                  <a:schemeClr val="tx1"/>
                </a:solidFill>
                <a:latin typeface="+mj-lt"/>
                <a:ea typeface="Times New Roman"/>
                <a:cs typeface="Arial"/>
              </a:rPr>
              <a:t>). </a:t>
            </a:r>
            <a:endParaRPr lang="en-US" sz="2400" b="1" dirty="0">
              <a:solidFill>
                <a:schemeClr val="tx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  <a:cs typeface="Arial" charset="0"/>
              </a:rPr>
              <a:t> JAK2 mutation in &gt;95% of cases</a:t>
            </a:r>
          </a:p>
          <a:p>
            <a:pPr>
              <a:buFont typeface="Arial" pitchFamily="34" charset="0"/>
              <a:buChar char="•"/>
            </a:pPr>
            <a:r>
              <a:rPr lang="en-GB" sz="2400" b="1" dirty="0">
                <a:solidFill>
                  <a:schemeClr val="tx1"/>
                </a:solidFill>
                <a:latin typeface="+mj-lt"/>
              </a:rPr>
              <a:t> No increase in serum erythropoietin level</a:t>
            </a:r>
            <a:endParaRPr lang="en-US" sz="2400" b="1" dirty="0">
              <a:solidFill>
                <a:schemeClr val="tx1"/>
              </a:solidFill>
              <a:latin typeface="+mj-lt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3124200"/>
            <a:ext cx="28956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Diagnostic Features: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6D2F-348F-40D1-B243-3A5C1CC4C407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38400" y="228600"/>
            <a:ext cx="3810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Polycythemia Vera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D6D2F-348F-40D1-B243-3A5C1CC4C407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2" y="1142999"/>
            <a:ext cx="5534307" cy="4953001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28" y="2209799"/>
            <a:ext cx="5251872" cy="4511675"/>
          </a:xfrm>
          <a:prstGeom prst="rect">
            <a:avLst/>
          </a:prstGeom>
        </p:spPr>
      </p:pic>
      <p:sp>
        <p:nvSpPr>
          <p:cNvPr id="10" name="Cloud 3"/>
          <p:cNvSpPr/>
          <p:nvPr/>
        </p:nvSpPr>
        <p:spPr>
          <a:xfrm>
            <a:off x="7113563" y="536917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4724400" y="1375117"/>
            <a:ext cx="2389163" cy="8346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highlight>
                  <a:srgbClr val="FFFF00"/>
                </a:highlight>
              </a:rPr>
              <a:t>Updated WHO 2016</a:t>
            </a:r>
            <a:endParaRPr lang="ar-SA" sz="20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04584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 rot="10800000" flipV="1">
            <a:off x="1371600" y="457201"/>
            <a:ext cx="54102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Clinical features of PV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304800" y="1524000"/>
            <a:ext cx="82677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  <a:latin typeface="+mj-lt"/>
              </a:rPr>
              <a:t>1-Increased blood viscosity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Hypertension, pruritus.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Headache, dizziness, visual disturbances &amp; paresthesia.  </a:t>
            </a:r>
            <a:endParaRPr lang="ar-SA" sz="2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304800" y="3352800"/>
            <a:ext cx="8267700" cy="1600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2- Thrombosis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Deep vein thrombosis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Myocardial infarction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Mesenteric, portal or splenic vein thrombosis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304800" y="5029200"/>
            <a:ext cx="8267700" cy="1143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3-Splenomegaly in 70% </a:t>
            </a:r>
          </a:p>
          <a:p>
            <a:r>
              <a:rPr lang="en-US" sz="2400" b="1" u="sng" dirty="0">
                <a:solidFill>
                  <a:schemeClr val="tx1"/>
                </a:solidFill>
              </a:rPr>
              <a:t>4-Hepatomegaly in 40%</a:t>
            </a:r>
            <a:endParaRPr lang="ar-SA" sz="2400" b="1" u="sng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B4360-596F-463C-BA0A-634068F3D381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00800" y="62484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Mansour </a:t>
            </a:r>
            <a:r>
              <a:rPr lang="en-US" dirty="0" err="1"/>
              <a:t>Aljabry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669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مستدير الزوايا 3"/>
          <p:cNvSpPr/>
          <p:nvPr/>
        </p:nvSpPr>
        <p:spPr>
          <a:xfrm>
            <a:off x="193548" y="1198563"/>
            <a:ext cx="4953000" cy="24796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2400" b="1" u="sng" dirty="0">
              <a:solidFill>
                <a:schemeClr val="tx1"/>
              </a:solidFill>
            </a:endParaRPr>
          </a:p>
          <a:p>
            <a:r>
              <a:rPr lang="en-US" sz="2400" b="1" u="sng" dirty="0">
                <a:solidFill>
                  <a:schemeClr val="tx1"/>
                </a:solidFill>
              </a:rPr>
              <a:t>CBC: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*RBC: increased              *</a:t>
            </a:r>
            <a:r>
              <a:rPr lang="en-US" sz="2000" b="1" dirty="0" err="1">
                <a:solidFill>
                  <a:schemeClr val="tx1"/>
                </a:solidFill>
              </a:rPr>
              <a:t>Hb</a:t>
            </a:r>
            <a:r>
              <a:rPr lang="en-US" sz="2000" b="1" dirty="0">
                <a:solidFill>
                  <a:schemeClr val="tx1"/>
                </a:solidFill>
              </a:rPr>
              <a:t>: increased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*WBC &amp; PLT :mildly increased (usually).</a:t>
            </a:r>
          </a:p>
          <a:p>
            <a:r>
              <a:rPr lang="en-US" sz="2400" b="1" u="sng" dirty="0">
                <a:solidFill>
                  <a:schemeClr val="tx1"/>
                </a:solidFill>
              </a:rPr>
              <a:t>Blood smear: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/>
                </a:solidFill>
              </a:rPr>
              <a:t>Excess of normocytic normochromic RBC.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± Leukocytosis &amp;thrombocytosis.</a:t>
            </a:r>
          </a:p>
          <a:p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52400" y="3929354"/>
            <a:ext cx="5035296" cy="2590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Bone marrow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Hypercellular.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Predominant erythroid precursors.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± Increased megakaryocytes &amp; myeloid precursors.</a:t>
            </a:r>
          </a:p>
          <a:p>
            <a:endParaRPr lang="en-US" sz="2000" b="1" dirty="0">
              <a:solidFill>
                <a:schemeClr val="tx1"/>
              </a:solidFill>
            </a:endParaRPr>
          </a:p>
          <a:p>
            <a:endParaRPr lang="ar-SA" dirty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29354"/>
            <a:ext cx="3880104" cy="2743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384048" y="5966459"/>
            <a:ext cx="45720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dirty="0">
                <a:solidFill>
                  <a:schemeClr val="tx1"/>
                </a:solidFill>
              </a:rPr>
              <a:t>     Blasts                    AL transformation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سهم لأعلى 6"/>
          <p:cNvSpPr/>
          <p:nvPr/>
        </p:nvSpPr>
        <p:spPr>
          <a:xfrm>
            <a:off x="609600" y="6019800"/>
            <a:ext cx="45719" cy="304800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سهم إلى اليمين 7"/>
          <p:cNvSpPr/>
          <p:nvPr/>
        </p:nvSpPr>
        <p:spPr>
          <a:xfrm>
            <a:off x="1371600" y="6202681"/>
            <a:ext cx="762000" cy="4571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1"/>
          <p:cNvSpPr/>
          <p:nvPr/>
        </p:nvSpPr>
        <p:spPr>
          <a:xfrm rot="10800000" flipV="1">
            <a:off x="1371600" y="152400"/>
            <a:ext cx="5410200" cy="76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Investigations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1FDDC-8797-485E-AB64-DCCC15919CAC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2" descr="http://medicine.creighton.edu/mmsa/photogallery/blood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143000"/>
            <a:ext cx="3886200" cy="2590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893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2362200" y="1295400"/>
            <a:ext cx="4419600" cy="609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Diagnosis of Polycythemia Vera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3" name="سهم للأسفل 2"/>
          <p:cNvSpPr/>
          <p:nvPr/>
        </p:nvSpPr>
        <p:spPr>
          <a:xfrm>
            <a:off x="4381500" y="1905000"/>
            <a:ext cx="114300" cy="304800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1752600" y="2209800"/>
            <a:ext cx="5867400" cy="1066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Treatment: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Arial" charset="0"/>
              </a:rPr>
              <a:t>Venesection + Aspirin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latin typeface="+mj-lt"/>
              </a:rPr>
              <a:t>  ± </a:t>
            </a:r>
            <a:r>
              <a:rPr lang="en-US" sz="2000" b="1" dirty="0" err="1">
                <a:solidFill>
                  <a:schemeClr val="tx1"/>
                </a:solidFill>
                <a:latin typeface="+mj-lt"/>
              </a:rPr>
              <a:t>Myelo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-suppressive  drugs (hydroxyurea</a:t>
            </a:r>
            <a:r>
              <a:rPr lang="en-US" b="1" dirty="0">
                <a:solidFill>
                  <a:schemeClr val="tx1"/>
                </a:solidFill>
                <a:latin typeface="+mj-lt"/>
              </a:rPr>
              <a:t>)</a:t>
            </a:r>
          </a:p>
        </p:txBody>
      </p:sp>
      <p:sp>
        <p:nvSpPr>
          <p:cNvPr id="11" name="مستطيل 10"/>
          <p:cNvSpPr/>
          <p:nvPr/>
        </p:nvSpPr>
        <p:spPr>
          <a:xfrm flipH="1">
            <a:off x="4450081" y="3276600"/>
            <a:ext cx="45719" cy="18592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/>
          <p:cNvSpPr/>
          <p:nvPr/>
        </p:nvSpPr>
        <p:spPr>
          <a:xfrm>
            <a:off x="3733800" y="3429000"/>
            <a:ext cx="1447800" cy="4572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10-15 years</a:t>
            </a:r>
            <a:endParaRPr lang="ar-SA" sz="1600" b="1" dirty="0"/>
          </a:p>
        </p:txBody>
      </p:sp>
      <p:cxnSp>
        <p:nvCxnSpPr>
          <p:cNvPr id="14" name="رابط كسهم مستقيم 13"/>
          <p:cNvCxnSpPr/>
          <p:nvPr/>
        </p:nvCxnSpPr>
        <p:spPr>
          <a:xfrm flipH="1">
            <a:off x="2057400" y="3886200"/>
            <a:ext cx="1676400" cy="609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/>
          <p:nvPr/>
        </p:nvCxnSpPr>
        <p:spPr>
          <a:xfrm>
            <a:off x="5181600" y="3886200"/>
            <a:ext cx="1676400" cy="685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4610100"/>
            <a:ext cx="2857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https://encrypted-tbn1.gstatic.com/images?q=tbn:ANd9GcRGfNDSgYPcN7whQKvn4PRb4wsiDgZQXcDg-xZKu-xK5s6JLvP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07" y="4509516"/>
            <a:ext cx="2735293" cy="1815084"/>
          </a:xfrm>
          <a:prstGeom prst="rect">
            <a:avLst/>
          </a:prstGeom>
          <a:noFill/>
        </p:spPr>
      </p:pic>
      <p:sp>
        <p:nvSpPr>
          <p:cNvPr id="18" name="مستطيل مستدير الزوايا 17"/>
          <p:cNvSpPr/>
          <p:nvPr/>
        </p:nvSpPr>
        <p:spPr>
          <a:xfrm>
            <a:off x="2362200" y="3973513"/>
            <a:ext cx="914400" cy="3698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20-30%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9" name="مستطيل مستدير الزوايا 28"/>
          <p:cNvSpPr/>
          <p:nvPr/>
        </p:nvSpPr>
        <p:spPr>
          <a:xfrm>
            <a:off x="5486400" y="4038600"/>
            <a:ext cx="762000" cy="36988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5-10%</a:t>
            </a:r>
            <a:endParaRPr lang="ar-SA" sz="1600" b="1" dirty="0">
              <a:solidFill>
                <a:schemeClr val="tx1"/>
              </a:solidFill>
            </a:endParaRPr>
          </a:p>
        </p:txBody>
      </p:sp>
      <p:sp>
        <p:nvSpPr>
          <p:cNvPr id="28" name="مستطيل مستدير الزوايا 27"/>
          <p:cNvSpPr/>
          <p:nvPr/>
        </p:nvSpPr>
        <p:spPr>
          <a:xfrm>
            <a:off x="5867400" y="6387084"/>
            <a:ext cx="2286000" cy="394716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/>
              <a:t>Acute leukemia </a:t>
            </a:r>
            <a:endParaRPr lang="ar-SA" sz="2400" b="1" dirty="0"/>
          </a:p>
        </p:txBody>
      </p:sp>
      <p:sp>
        <p:nvSpPr>
          <p:cNvPr id="30" name="مستطيل مستدير الزوايا 29"/>
          <p:cNvSpPr/>
          <p:nvPr/>
        </p:nvSpPr>
        <p:spPr>
          <a:xfrm>
            <a:off x="685800" y="6324601"/>
            <a:ext cx="2362200" cy="457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Myelofibrosis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57400" y="228600"/>
            <a:ext cx="5638800" cy="6096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Complication &amp;treatment </a:t>
            </a: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BC9BA-D562-4354-B1F7-81AA409ADDBC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61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" y="533400"/>
            <a:ext cx="8805873" cy="58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9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1066800"/>
            <a:ext cx="8763000" cy="19812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tx1"/>
                </a:solidFill>
              </a:rPr>
              <a:t>It is a clonal MPN characterized by a proliferation of megakaryocytes &amp; granulocytes in the bone marrow that associated with deposition of fibrous connective tissue and extramedullary </a:t>
            </a:r>
            <a:r>
              <a:rPr lang="en-US" sz="2200" b="1" dirty="0" err="1">
                <a:solidFill>
                  <a:schemeClr val="tx1"/>
                </a:solidFill>
              </a:rPr>
              <a:t>haematopoiesis</a:t>
            </a:r>
            <a:r>
              <a:rPr lang="en-US" sz="22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2400" y="3657600"/>
            <a:ext cx="5410200" cy="29718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Anemia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Leukoerythroblastic  blood picture.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Massive splenomegaly.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Fibrotic bone marrow.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JAK2 mutation (50%-60%).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 Risk of AML transformation (10-20%).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3200400"/>
            <a:ext cx="28194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Clinical  features 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276600"/>
            <a:ext cx="4495800" cy="33528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V="1">
            <a:off x="5029200" y="58674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7620000" y="4495800"/>
            <a:ext cx="3810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876800" y="4495800"/>
            <a:ext cx="3048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905000" y="152400"/>
            <a:ext cx="5562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Primary Myelofibrosis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8044-D562-4B6D-9BF2-4C1DEB672025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F section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 bwMode="auto">
          <a:xfrm>
            <a:off x="4765183" y="2057400"/>
            <a:ext cx="4378817" cy="4800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9156" name="Picture 4" descr="http://www.pathpedia.com/education/eatlas/histology/bone_marrow/normal-bone-marrow-core-biopsy-%5b2-bm01-2h%5d.jpeg?Width=600&amp;Height=450&amp;Format=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57400"/>
            <a:ext cx="4741718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0" y="1676400"/>
            <a:ext cx="1676400" cy="381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Normal BM 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1676400"/>
            <a:ext cx="1676400" cy="381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Fibrotic BM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228600"/>
            <a:ext cx="64770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Bone marrow in Myelofibrosis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9C6FF-08E7-4528-8F1B-F4B3D7A5D847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60EEBAF-92FB-4870-A79C-9C0CC09F6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ar-SA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9E9BC1-ABA3-4D59-BC2C-CA14A8D6D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8991600" cy="47561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To understand the meaning of </a:t>
            </a:r>
            <a:r>
              <a:rPr lang="en-US" dirty="0">
                <a:solidFill>
                  <a:srgbClr val="FF0000"/>
                </a:solidFill>
              </a:rPr>
              <a:t>myeloproliferative neoplasm (MPN) </a:t>
            </a:r>
            <a:r>
              <a:rPr lang="en-US" dirty="0"/>
              <a:t>and its clinical presentation.</a:t>
            </a:r>
          </a:p>
          <a:p>
            <a:r>
              <a:rPr lang="en-US" dirty="0"/>
              <a:t>To differentiate between </a:t>
            </a:r>
            <a:r>
              <a:rPr lang="en-US" dirty="0">
                <a:solidFill>
                  <a:srgbClr val="FF0000"/>
                </a:solidFill>
              </a:rPr>
              <a:t>primary and secondary polycythemia</a:t>
            </a:r>
            <a:r>
              <a:rPr lang="en-US" dirty="0"/>
              <a:t>.</a:t>
            </a:r>
          </a:p>
          <a:p>
            <a:r>
              <a:rPr lang="en-US" dirty="0"/>
              <a:t>To obtain an overview about </a:t>
            </a:r>
            <a:r>
              <a:rPr lang="en-US" dirty="0">
                <a:solidFill>
                  <a:srgbClr val="FF0000"/>
                </a:solidFill>
              </a:rPr>
              <a:t>primary myelofibrosis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essential thrombocythemia</a:t>
            </a:r>
            <a:r>
              <a:rPr lang="en-US" dirty="0"/>
              <a:t>. </a:t>
            </a:r>
          </a:p>
          <a:p>
            <a:r>
              <a:rPr lang="en-US" dirty="0"/>
              <a:t>To appreciate the importance of </a:t>
            </a:r>
            <a:r>
              <a:rPr lang="en-US" dirty="0">
                <a:solidFill>
                  <a:srgbClr val="FF0000"/>
                </a:solidFill>
              </a:rPr>
              <a:t>genetic abnormalities (clonality)</a:t>
            </a:r>
            <a:r>
              <a:rPr lang="en-US" dirty="0"/>
              <a:t> in </a:t>
            </a:r>
            <a:r>
              <a:rPr lang="en-US"/>
              <a:t>these hematological </a:t>
            </a:r>
            <a:r>
              <a:rPr lang="en-US" dirty="0"/>
              <a:t>neoplasms and the idea of </a:t>
            </a:r>
            <a:r>
              <a:rPr lang="en-US" dirty="0">
                <a:solidFill>
                  <a:srgbClr val="FF0000"/>
                </a:solidFill>
              </a:rPr>
              <a:t>targeted therapy</a:t>
            </a:r>
            <a:r>
              <a:rPr lang="en-US" dirty="0"/>
              <a:t>.  </a:t>
            </a:r>
            <a:endParaRPr lang="ar-SA" dirty="0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0A36A6-DF9F-47D4-90BB-454D559A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1EC64BA-3D03-413F-B661-B867C823E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3600" y="304800"/>
            <a:ext cx="4038600" cy="685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Stages of PMF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52400" y="3505200"/>
            <a:ext cx="6172200" cy="1524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04800" y="3810000"/>
            <a:ext cx="1295400" cy="1066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Fibrotic stage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90800" y="3733800"/>
            <a:ext cx="3429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Anemia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Leukopenia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Thrombocytopenia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Extramedullary hematopoiesis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52400" y="5562600"/>
            <a:ext cx="4343400" cy="1066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52400" y="1600200"/>
            <a:ext cx="7239000" cy="14478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04800" y="1905000"/>
            <a:ext cx="1371600" cy="990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Pre-fibrotic stage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667000" y="1752600"/>
            <a:ext cx="20574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Proliferation of megakaryocytes &amp; granulocytes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257800" y="1752600"/>
            <a:ext cx="1981200" cy="1143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</a:rPr>
              <a:t>- Leukocytosis</a:t>
            </a:r>
          </a:p>
          <a:p>
            <a:r>
              <a:rPr lang="en-US" b="1" dirty="0">
                <a:solidFill>
                  <a:schemeClr val="tx1"/>
                </a:solidFill>
              </a:rPr>
              <a:t>- Thrombocytosis 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1752600" y="2362200"/>
            <a:ext cx="838200" cy="762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1066800" y="3048000"/>
            <a:ext cx="121919" cy="45720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>
            <a:off x="1600200" y="4343400"/>
            <a:ext cx="914400" cy="762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Down Arrow 33"/>
          <p:cNvSpPr/>
          <p:nvPr/>
        </p:nvSpPr>
        <p:spPr>
          <a:xfrm flipH="1">
            <a:off x="990600" y="5029200"/>
            <a:ext cx="152400" cy="45720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4724400" y="2362200"/>
            <a:ext cx="457200" cy="76200"/>
          </a:xfrm>
          <a:prstGeom prst="right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7200" y="5943600"/>
            <a:ext cx="2590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AML transformation</a:t>
            </a:r>
          </a:p>
        </p:txBody>
      </p:sp>
      <p:sp>
        <p:nvSpPr>
          <p:cNvPr id="20" name="Oval 19"/>
          <p:cNvSpPr/>
          <p:nvPr/>
        </p:nvSpPr>
        <p:spPr>
          <a:xfrm>
            <a:off x="7391400" y="1600200"/>
            <a:ext cx="15240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7-10 years survival </a:t>
            </a:r>
          </a:p>
        </p:txBody>
      </p:sp>
      <p:sp>
        <p:nvSpPr>
          <p:cNvPr id="29" name="Oval 28"/>
          <p:cNvSpPr/>
          <p:nvPr/>
        </p:nvSpPr>
        <p:spPr>
          <a:xfrm>
            <a:off x="4495800" y="5486400"/>
            <a:ext cx="1447800" cy="12192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≤1</a:t>
            </a:r>
          </a:p>
          <a:p>
            <a:pPr algn="ctr"/>
            <a:r>
              <a:rPr lang="en-US" dirty="0"/>
              <a:t> year survival </a:t>
            </a:r>
          </a:p>
        </p:txBody>
      </p:sp>
      <p:sp>
        <p:nvSpPr>
          <p:cNvPr id="31" name="Oval 30"/>
          <p:cNvSpPr/>
          <p:nvPr/>
        </p:nvSpPr>
        <p:spPr>
          <a:xfrm>
            <a:off x="6324600" y="3581400"/>
            <a:ext cx="1447800" cy="13716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3-7 years survival </a:t>
            </a:r>
          </a:p>
        </p:txBody>
      </p:sp>
      <p:sp>
        <p:nvSpPr>
          <p:cNvPr id="35" name="Date Placeholder 3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E32D8-0E13-4E58-9448-A18440A4D4E5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33" grpId="0" animBg="1"/>
      <p:bldP spid="34" grpId="0" animBg="1"/>
      <p:bldP spid="19" grpId="0" animBg="1"/>
      <p:bldP spid="29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" y="533400"/>
            <a:ext cx="8805873" cy="58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4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231740" y="237133"/>
            <a:ext cx="5616624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Essential Thrombocythemia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5" name="مستطيل مستدير الزوايا 4"/>
          <p:cNvSpPr/>
          <p:nvPr/>
        </p:nvSpPr>
        <p:spPr>
          <a:xfrm>
            <a:off x="179512" y="1412776"/>
            <a:ext cx="8676964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It is a MPN that involves primarily the megakaryocytic lineage and characterized by sustained thrombocytosis .</a:t>
            </a:r>
            <a:endParaRPr lang="ar-SA" sz="2400" b="1" dirty="0">
              <a:solidFill>
                <a:schemeClr val="tx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11560" y="3140968"/>
            <a:ext cx="3096344" cy="5040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Diagnostic Features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7" name="مستطيل مستدير الزوايا 6"/>
          <p:cNvSpPr/>
          <p:nvPr/>
        </p:nvSpPr>
        <p:spPr>
          <a:xfrm>
            <a:off x="179512" y="3645024"/>
            <a:ext cx="8568952" cy="295232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endParaRPr lang="en-US" sz="2200" b="1" dirty="0">
              <a:solidFill>
                <a:prstClr val="black"/>
              </a:solidFill>
            </a:endParaRP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Sustained thrombocytosis ≥45O×10⁹/L.</a:t>
            </a: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Hypercellular BM with megakaryocytic proliferation. </a:t>
            </a: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Exclusion of: CML, MDS, PV &amp;PMF.</a:t>
            </a:r>
          </a:p>
          <a:p>
            <a:pPr marL="342900" indent="-342900" algn="l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prstClr val="black"/>
                </a:solidFill>
              </a:rPr>
              <a:t>JAK2 V617F mutation (50-60%), CARL or MPL mutations If negative; no evidence of reactive thrombocytosis: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endParaRPr lang="en-US" sz="2000" b="1" dirty="0">
              <a:solidFill>
                <a:prstClr val="black"/>
              </a:solidFill>
            </a:endParaRPr>
          </a:p>
          <a:p>
            <a:pPr algn="l" rtl="0"/>
            <a:endParaRPr lang="en-US" sz="2000" b="1" dirty="0">
              <a:solidFill>
                <a:prstClr val="black"/>
              </a:solidFill>
            </a:endParaRPr>
          </a:p>
          <a:p>
            <a:pPr algn="l" rtl="0"/>
            <a:endParaRPr lang="ar-SA" dirty="0"/>
          </a:p>
        </p:txBody>
      </p:sp>
      <p:sp>
        <p:nvSpPr>
          <p:cNvPr id="2" name="مستطيل 1"/>
          <p:cNvSpPr/>
          <p:nvPr/>
        </p:nvSpPr>
        <p:spPr>
          <a:xfrm>
            <a:off x="1763688" y="5733256"/>
            <a:ext cx="6552728" cy="5040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b="1" dirty="0">
                <a:solidFill>
                  <a:schemeClr val="tx1"/>
                </a:solidFill>
              </a:rPr>
              <a:t>Iron def. ,splenectomy, surgery, infection ,autoimmune disease….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366E5-32B7-46F3-97F5-46C3930899CC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2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9257"/>
            <a:ext cx="9144000" cy="70472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21AFE-5A79-4B27-9381-EC06607F0155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4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Cov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6481"/>
            <a:ext cx="9023986" cy="68315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256F5-81D9-4F37-AFFC-FF6E21F5A280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90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942206" y="2286000"/>
            <a:ext cx="7734250" cy="208823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Asymptomatic (50%)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Thrombosis 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Bleeding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Mild splenomegaly (50%)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Mild hepatomegaly (20%)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259632" y="1752600"/>
            <a:ext cx="2931368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Clinical Presentation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4" name="قوس كبير أيمن 3"/>
          <p:cNvSpPr/>
          <p:nvPr/>
        </p:nvSpPr>
        <p:spPr>
          <a:xfrm>
            <a:off x="4644008" y="2394992"/>
            <a:ext cx="360040" cy="187220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5076056" y="3013720"/>
            <a:ext cx="3312368" cy="7200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Very indolent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(5% risk of AML transformation ) 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5105400"/>
            <a:ext cx="7696200" cy="1008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2400" b="1" dirty="0">
                <a:solidFill>
                  <a:schemeClr val="tx1"/>
                </a:solidFill>
              </a:rPr>
              <a:t>Aspirin ± Hydroxyurea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800" y="4648200"/>
            <a:ext cx="2057400" cy="43624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Treatment</a:t>
            </a:r>
          </a:p>
        </p:txBody>
      </p:sp>
      <p:sp>
        <p:nvSpPr>
          <p:cNvPr id="8" name="مستطيل 3"/>
          <p:cNvSpPr/>
          <p:nvPr/>
        </p:nvSpPr>
        <p:spPr>
          <a:xfrm>
            <a:off x="1907704" y="260648"/>
            <a:ext cx="5616624" cy="7920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Essential Thrombocythemia </a:t>
            </a:r>
            <a:endParaRPr lang="ar-SA" sz="3200" b="1" dirty="0">
              <a:solidFill>
                <a:schemeClr val="tx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3006-8CA0-4C41-9C9D-B2ACE9657F24}" type="datetime1">
              <a:rPr lang="en-US" smtClean="0"/>
              <a:pPr/>
              <a:t>11/29/2017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762000" y="914400"/>
            <a:ext cx="7825154" cy="990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JAK2: (Ch 9p with 26 exons), a non-receptor protein tyrosine kinase  involved in signal transduction pathway. 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85800" y="2362200"/>
            <a:ext cx="7901354" cy="16002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629400" y="2667000"/>
            <a:ext cx="1371600" cy="304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JH1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24400" y="2667000"/>
            <a:ext cx="1981200" cy="3048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62400" y="2667000"/>
            <a:ext cx="9144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JH3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24200" y="2667000"/>
            <a:ext cx="914400" cy="3048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09800" y="2667000"/>
            <a:ext cx="9144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JH5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95400" y="2667000"/>
            <a:ext cx="914400" cy="30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JH6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66800" y="2057986"/>
            <a:ext cx="35052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JAK2 kinase domains structure </a:t>
            </a:r>
          </a:p>
        </p:txBody>
      </p:sp>
      <p:sp>
        <p:nvSpPr>
          <p:cNvPr id="24" name="Curved Up Arrow 23"/>
          <p:cNvSpPr/>
          <p:nvPr/>
        </p:nvSpPr>
        <p:spPr>
          <a:xfrm>
            <a:off x="6248400" y="2971800"/>
            <a:ext cx="1143000" cy="228600"/>
          </a:xfrm>
          <a:prstGeom prst="curvedUpArrow">
            <a:avLst/>
          </a:prstGeom>
          <a:solidFill>
            <a:srgbClr val="C0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Up Arrow Callout 25"/>
          <p:cNvSpPr/>
          <p:nvPr/>
        </p:nvSpPr>
        <p:spPr>
          <a:xfrm>
            <a:off x="5943600" y="3200400"/>
            <a:ext cx="1600200" cy="609600"/>
          </a:xfrm>
          <a:prstGeom prst="upArrowCallou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Negative feed back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8554" y="4266028"/>
            <a:ext cx="7848600" cy="17526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u="sng" dirty="0">
                <a:solidFill>
                  <a:schemeClr val="tx1"/>
                </a:solidFill>
              </a:rPr>
              <a:t>JAK2 mutation </a:t>
            </a:r>
            <a:r>
              <a:rPr lang="en-US" sz="2400" b="1" dirty="0">
                <a:solidFill>
                  <a:schemeClr val="tx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Point mutation (at codon 617 in JH2) leads to loss of auto inhibitory control over JAK2.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The mutated JAK2 is in a constitutively active state.</a:t>
            </a:r>
            <a:r>
              <a:rPr lang="en-US" sz="24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95600" y="59788"/>
            <a:ext cx="33528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JAK2 Mutation</a:t>
            </a: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BB3440-0EE5-4595-B138-974F7C0F25AA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dirty="0"/>
              <a:t>Hoffbrands Essential Haematology 7e 2016</a:t>
            </a:r>
            <a:endParaRPr lang="en-US" dirty="0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92" y="68315"/>
            <a:ext cx="4419600" cy="6653160"/>
          </a:xfrm>
          <a:prstGeom prst="rect">
            <a:avLst/>
          </a:prstGeom>
        </p:spPr>
      </p:pic>
      <p:sp>
        <p:nvSpPr>
          <p:cNvPr id="5" name="Cloud 3"/>
          <p:cNvSpPr/>
          <p:nvPr/>
        </p:nvSpPr>
        <p:spPr>
          <a:xfrm>
            <a:off x="7086600" y="609600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</p:spTree>
    <p:extLst>
      <p:ext uri="{BB962C8B-B14F-4D97-AF65-F5344CB8AC3E}">
        <p14:creationId xmlns:p14="http://schemas.microsoft.com/office/powerpoint/2010/main" val="879523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200">
                <a:solidFill>
                  <a:srgbClr val="898989"/>
                </a:solidFill>
              </a:rPr>
              <a:t>28</a:t>
            </a:fld>
            <a:endParaRPr sz="1200">
              <a:solidFill>
                <a:srgbClr val="898989"/>
              </a:solidFill>
            </a:endParaRPr>
          </a:p>
        </p:txBody>
      </p:sp>
      <p:pic>
        <p:nvPicPr>
          <p:cNvPr id="56" name="image3_w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43" y="0"/>
            <a:ext cx="837618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loud 3"/>
          <p:cNvSpPr/>
          <p:nvPr/>
        </p:nvSpPr>
        <p:spPr>
          <a:xfrm>
            <a:off x="6934200" y="1955511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</p:spTree>
    <p:extLst>
      <p:ext uri="{BB962C8B-B14F-4D97-AF65-F5344CB8AC3E}">
        <p14:creationId xmlns:p14="http://schemas.microsoft.com/office/powerpoint/2010/main" val="11052497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2400" y="1143000"/>
            <a:ext cx="5896272" cy="5562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115616" y="3808512"/>
            <a:ext cx="4248472" cy="2592288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1981200" y="1600200"/>
            <a:ext cx="862608" cy="2880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JH2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819400" y="1600200"/>
            <a:ext cx="1512168" cy="2880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dirty="0">
                <a:solidFill>
                  <a:schemeClr val="tx1"/>
                </a:solidFill>
              </a:rPr>
              <a:t>JH1</a:t>
            </a:r>
            <a:endParaRPr lang="ar-SA" dirty="0">
              <a:solidFill>
                <a:schemeClr val="tx1"/>
              </a:solidFill>
            </a:endParaRPr>
          </a:p>
        </p:txBody>
      </p:sp>
      <p:sp>
        <p:nvSpPr>
          <p:cNvPr id="8" name="Curved Up Arrow 7"/>
          <p:cNvSpPr/>
          <p:nvPr/>
        </p:nvSpPr>
        <p:spPr>
          <a:xfrm>
            <a:off x="2209800" y="1905000"/>
            <a:ext cx="1512168" cy="576064"/>
          </a:xfrm>
          <a:prstGeom prst="curvedUp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979712" y="1997968"/>
            <a:ext cx="576064" cy="288032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  <a:r>
              <a:rPr lang="en-US" dirty="0" err="1"/>
              <a:t>ve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979712" y="2933328"/>
            <a:ext cx="158417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JAK2 (V617) mutation </a:t>
            </a:r>
          </a:p>
        </p:txBody>
      </p:sp>
      <p:sp>
        <p:nvSpPr>
          <p:cNvPr id="11" name="Up Arrow 10"/>
          <p:cNvSpPr/>
          <p:nvPr/>
        </p:nvSpPr>
        <p:spPr>
          <a:xfrm>
            <a:off x="2699792" y="2467744"/>
            <a:ext cx="216024" cy="504056"/>
          </a:xfrm>
          <a:prstGeom prst="up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2627784" y="2162944"/>
            <a:ext cx="360040" cy="504056"/>
          </a:xfrm>
          <a:prstGeom prst="mathMultiply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مستطيل 28"/>
          <p:cNvSpPr/>
          <p:nvPr/>
        </p:nvSpPr>
        <p:spPr>
          <a:xfrm>
            <a:off x="1752600" y="4673352"/>
            <a:ext cx="342900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-US" sz="2000" b="1" dirty="0">
                <a:solidFill>
                  <a:schemeClr val="tx1"/>
                </a:solidFill>
              </a:rPr>
              <a:t>Transcriptional factors</a:t>
            </a:r>
            <a:endParaRPr lang="ar-SA" sz="2000" b="1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63888" y="2683768"/>
            <a:ext cx="864096" cy="2880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STAT</a:t>
            </a:r>
          </a:p>
        </p:txBody>
      </p:sp>
      <p:sp>
        <p:nvSpPr>
          <p:cNvPr id="15" name="مستطيل 15"/>
          <p:cNvSpPr/>
          <p:nvPr/>
        </p:nvSpPr>
        <p:spPr>
          <a:xfrm>
            <a:off x="4572000" y="2186372"/>
            <a:ext cx="720080" cy="25202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RAS</a:t>
            </a:r>
            <a:endParaRPr lang="ar-SA" dirty="0"/>
          </a:p>
        </p:txBody>
      </p:sp>
      <p:sp>
        <p:nvSpPr>
          <p:cNvPr id="16" name="مستطيل 20"/>
          <p:cNvSpPr/>
          <p:nvPr/>
        </p:nvSpPr>
        <p:spPr>
          <a:xfrm>
            <a:off x="4644008" y="2912368"/>
            <a:ext cx="792088" cy="2880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MAPK</a:t>
            </a:r>
            <a:endParaRPr lang="ar-SA" dirty="0"/>
          </a:p>
        </p:txBody>
      </p:sp>
      <p:sp>
        <p:nvSpPr>
          <p:cNvPr id="17" name="Oval 16"/>
          <p:cNvSpPr/>
          <p:nvPr/>
        </p:nvSpPr>
        <p:spPr>
          <a:xfrm>
            <a:off x="3923928" y="19217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sp>
        <p:nvSpPr>
          <p:cNvPr id="18" name="Oval 17"/>
          <p:cNvSpPr/>
          <p:nvPr/>
        </p:nvSpPr>
        <p:spPr>
          <a:xfrm>
            <a:off x="4932040" y="24551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sp>
        <p:nvSpPr>
          <p:cNvPr id="19" name="Oval 18"/>
          <p:cNvSpPr/>
          <p:nvPr/>
        </p:nvSpPr>
        <p:spPr>
          <a:xfrm>
            <a:off x="3923928" y="29885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sp>
        <p:nvSpPr>
          <p:cNvPr id="20" name="Oval 19"/>
          <p:cNvSpPr/>
          <p:nvPr/>
        </p:nvSpPr>
        <p:spPr>
          <a:xfrm>
            <a:off x="4343400" y="1616968"/>
            <a:ext cx="288032" cy="28803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dirty="0"/>
              <a:t>P</a:t>
            </a:r>
          </a:p>
        </p:txBody>
      </p:sp>
      <p:cxnSp>
        <p:nvCxnSpPr>
          <p:cNvPr id="22" name="Straight Arrow Connector 21"/>
          <p:cNvCxnSpPr>
            <a:endCxn id="15" idx="0"/>
          </p:cNvCxnSpPr>
          <p:nvPr/>
        </p:nvCxnSpPr>
        <p:spPr>
          <a:xfrm>
            <a:off x="4343400" y="1828800"/>
            <a:ext cx="588640" cy="357572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923928" y="1807096"/>
            <a:ext cx="0" cy="93610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932040" y="2391544"/>
            <a:ext cx="0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قوس متوسط أيمن 2"/>
          <p:cNvSpPr/>
          <p:nvPr/>
        </p:nvSpPr>
        <p:spPr>
          <a:xfrm>
            <a:off x="3048000" y="1089248"/>
            <a:ext cx="79648" cy="510952"/>
          </a:xfrm>
          <a:prstGeom prst="righ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b="1" dirty="0"/>
          </a:p>
        </p:txBody>
      </p:sp>
      <p:sp>
        <p:nvSpPr>
          <p:cNvPr id="43" name="Left Bracket 42"/>
          <p:cNvSpPr/>
          <p:nvPr/>
        </p:nvSpPr>
        <p:spPr>
          <a:xfrm>
            <a:off x="3275856" y="1089248"/>
            <a:ext cx="76944" cy="510952"/>
          </a:xfrm>
          <a:prstGeom prst="leftBracket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971800" y="922784"/>
            <a:ext cx="5040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sz="1400" b="1" dirty="0">
                <a:solidFill>
                  <a:schemeClr val="tx1"/>
                </a:solidFill>
              </a:rPr>
              <a:t>EPO</a:t>
            </a:r>
          </a:p>
        </p:txBody>
      </p:sp>
      <p:sp>
        <p:nvSpPr>
          <p:cNvPr id="46" name="Block Arc 45"/>
          <p:cNvSpPr/>
          <p:nvPr/>
        </p:nvSpPr>
        <p:spPr>
          <a:xfrm rot="10952379">
            <a:off x="3054237" y="920783"/>
            <a:ext cx="294473" cy="288032"/>
          </a:xfrm>
          <a:prstGeom prst="blockArc">
            <a:avLst>
              <a:gd name="adj1" fmla="val 10493480"/>
              <a:gd name="adj2" fmla="val 0"/>
              <a:gd name="adj3" fmla="val 25000"/>
            </a:avLst>
          </a:prstGeom>
          <a:solidFill>
            <a:schemeClr val="accent4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43000"/>
            <a:ext cx="2514600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مستطيل مستدير الزوايا 41"/>
          <p:cNvSpPr/>
          <p:nvPr/>
        </p:nvSpPr>
        <p:spPr>
          <a:xfrm>
            <a:off x="2286000" y="5410200"/>
            <a:ext cx="2304256" cy="7200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rtl="0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Increased proliferation</a:t>
            </a:r>
          </a:p>
          <a:p>
            <a:pPr algn="l" rtl="0"/>
            <a:r>
              <a:rPr lang="en-US" sz="1600" b="1" dirty="0">
                <a:solidFill>
                  <a:schemeClr val="tx1"/>
                </a:solidFill>
                <a:highlight>
                  <a:srgbClr val="FFFF00"/>
                </a:highlight>
              </a:rPr>
              <a:t>Decreased apoptosis</a:t>
            </a:r>
            <a:r>
              <a:rPr lang="en-US" sz="1600" dirty="0">
                <a:highlight>
                  <a:srgbClr val="FFFF00"/>
                </a:highlight>
              </a:rPr>
              <a:t> </a:t>
            </a:r>
            <a:endParaRPr lang="ar-SA" sz="1600" dirty="0">
              <a:highlight>
                <a:srgbClr val="FFFF00"/>
              </a:highlight>
            </a:endParaRPr>
          </a:p>
        </p:txBody>
      </p:sp>
      <p:pic>
        <p:nvPicPr>
          <p:cNvPr id="2050" name="Picture 2" descr="https://encrypted-tbn2.gstatic.com/images?q=tbn:ANd9GcRq4WJKcaPWuxYWMVRquAFw6RwQ7pcS-6vUYf-kXe2CvUdgM6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732609"/>
            <a:ext cx="2547392" cy="2067991"/>
          </a:xfrm>
          <a:prstGeom prst="rect">
            <a:avLst/>
          </a:prstGeom>
          <a:noFill/>
        </p:spPr>
      </p:pic>
      <p:pic>
        <p:nvPicPr>
          <p:cNvPr id="2052" name="Picture 4" descr="https://encrypted-tbn1.gstatic.com/images?q=tbn:ANd9GcRGfNDSgYPcN7whQKvn4PRb4wsiDgZQXcDg-xZKu-xK5s6JLvP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4814316"/>
            <a:ext cx="2590801" cy="1815084"/>
          </a:xfrm>
          <a:prstGeom prst="rect">
            <a:avLst/>
          </a:prstGeom>
          <a:noFill/>
        </p:spPr>
      </p:pic>
      <p:cxnSp>
        <p:nvCxnSpPr>
          <p:cNvPr id="26" name="رابط كسهم مستقيم 25"/>
          <p:cNvCxnSpPr>
            <a:endCxn id="47" idx="1"/>
          </p:cNvCxnSpPr>
          <p:nvPr/>
        </p:nvCxnSpPr>
        <p:spPr>
          <a:xfrm flipV="1">
            <a:off x="5105400" y="1843100"/>
            <a:ext cx="1371600" cy="265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كسهم مستقيم 29"/>
          <p:cNvCxnSpPr/>
          <p:nvPr/>
        </p:nvCxnSpPr>
        <p:spPr>
          <a:xfrm flipV="1">
            <a:off x="5334000" y="3842805"/>
            <a:ext cx="1110208" cy="10339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كسهم مستقيم 31"/>
          <p:cNvCxnSpPr/>
          <p:nvPr/>
        </p:nvCxnSpPr>
        <p:spPr>
          <a:xfrm>
            <a:off x="5181600" y="5562600"/>
            <a:ext cx="1371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مستطيل 35"/>
          <p:cNvSpPr/>
          <p:nvPr/>
        </p:nvSpPr>
        <p:spPr>
          <a:xfrm>
            <a:off x="5743842" y="2438400"/>
            <a:ext cx="504558" cy="3240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95%</a:t>
            </a:r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37" name="مستطيل 36"/>
          <p:cNvSpPr/>
          <p:nvPr/>
        </p:nvSpPr>
        <p:spPr>
          <a:xfrm>
            <a:off x="5715000" y="4038600"/>
            <a:ext cx="504558" cy="3764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60%</a:t>
            </a:r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49" name="مستطيل 48"/>
          <p:cNvSpPr/>
          <p:nvPr/>
        </p:nvSpPr>
        <p:spPr>
          <a:xfrm>
            <a:off x="5715000" y="5334000"/>
            <a:ext cx="504558" cy="3764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60%</a:t>
            </a:r>
            <a:endParaRPr lang="ar-SA" sz="1400" b="1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819400" y="76200"/>
            <a:ext cx="33528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JAK2 Mutation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228600" y="1600200"/>
            <a:ext cx="6858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JAK2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828800" y="1600200"/>
            <a:ext cx="152400" cy="304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1676400" y="1600200"/>
            <a:ext cx="152400" cy="3048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Left Brace 69"/>
          <p:cNvSpPr/>
          <p:nvPr/>
        </p:nvSpPr>
        <p:spPr>
          <a:xfrm>
            <a:off x="1524000" y="1524000"/>
            <a:ext cx="152400" cy="3810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Arrow Connector 71"/>
          <p:cNvCxnSpPr>
            <a:stCxn id="62" idx="3"/>
            <a:endCxn id="70" idx="1"/>
          </p:cNvCxnSpPr>
          <p:nvPr/>
        </p:nvCxnSpPr>
        <p:spPr>
          <a:xfrm flipV="1">
            <a:off x="914400" y="1714500"/>
            <a:ext cx="609600" cy="381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 43"/>
          <p:cNvSpPr/>
          <p:nvPr/>
        </p:nvSpPr>
        <p:spPr>
          <a:xfrm>
            <a:off x="3733800" y="3429000"/>
            <a:ext cx="609600" cy="304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+</a:t>
            </a:r>
            <a:r>
              <a:rPr lang="en-US" sz="1200" b="1" dirty="0" err="1">
                <a:solidFill>
                  <a:schemeClr val="tx1"/>
                </a:solidFill>
              </a:rPr>
              <a:t>ve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3886200" y="2971800"/>
            <a:ext cx="0" cy="1656184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4724400" y="3581400"/>
            <a:ext cx="609600" cy="3048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+</a:t>
            </a:r>
            <a:r>
              <a:rPr lang="en-US" sz="1200" b="1" dirty="0" err="1">
                <a:solidFill>
                  <a:schemeClr val="tx1"/>
                </a:solidFill>
              </a:rPr>
              <a:t>ve</a:t>
            </a:r>
            <a:endParaRPr lang="en-US" sz="1200" b="1" dirty="0">
              <a:solidFill>
                <a:schemeClr val="tx1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4860032" y="3208040"/>
            <a:ext cx="0" cy="144016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Date Placeholder 5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88DB8-7D0C-4FA7-9DA0-9275C8E278CB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152400" y="6019800"/>
            <a:ext cx="83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Dr.Aljabry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2301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" name="عنصر نائب للمحتوى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4638"/>
            <a:ext cx="8229600" cy="6185326"/>
          </a:xfrm>
        </p:spPr>
      </p:pic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حبر 2">
                <a:extLst>
                  <a:ext uri="{FF2B5EF4-FFF2-40B4-BE49-F238E27FC236}">
                    <a16:creationId xmlns:a16="http://schemas.microsoft.com/office/drawing/2014/main" id="{0E68A68C-BA14-4BC3-AB65-029C0A07E5E3}"/>
                  </a:ext>
                </a:extLst>
              </p14:cNvPr>
              <p14:cNvContentPartPr/>
              <p14:nvPr/>
            </p14:nvContentPartPr>
            <p14:xfrm>
              <a:off x="3374446" y="2132695"/>
              <a:ext cx="894600" cy="459720"/>
            </p14:xfrm>
          </p:contentPart>
        </mc:Choice>
        <mc:Fallback xmlns="">
          <p:pic>
            <p:nvPicPr>
              <p:cNvPr id="3" name="حبر 2">
                <a:extLst>
                  <a:ext uri="{FF2B5EF4-FFF2-40B4-BE49-F238E27FC236}">
                    <a16:creationId xmlns:a16="http://schemas.microsoft.com/office/drawing/2014/main" id="{0E68A68C-BA14-4BC3-AB65-029C0A07E5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20446" y="2025055"/>
                <a:ext cx="10022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حبر 6">
                <a:extLst>
                  <a:ext uri="{FF2B5EF4-FFF2-40B4-BE49-F238E27FC236}">
                    <a16:creationId xmlns:a16="http://schemas.microsoft.com/office/drawing/2014/main" id="{56B4D2CA-66FE-40D6-A350-305C31CDA984}"/>
                  </a:ext>
                </a:extLst>
              </p14:cNvPr>
              <p14:cNvContentPartPr/>
              <p14:nvPr/>
            </p14:nvContentPartPr>
            <p14:xfrm>
              <a:off x="4893286" y="2517895"/>
              <a:ext cx="916920" cy="77040"/>
            </p14:xfrm>
          </p:contentPart>
        </mc:Choice>
        <mc:Fallback xmlns="">
          <p:pic>
            <p:nvPicPr>
              <p:cNvPr id="7" name="حبر 6">
                <a:extLst>
                  <a:ext uri="{FF2B5EF4-FFF2-40B4-BE49-F238E27FC236}">
                    <a16:creationId xmlns:a16="http://schemas.microsoft.com/office/drawing/2014/main" id="{56B4D2CA-66FE-40D6-A350-305C31CDA98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9286" y="2410255"/>
                <a:ext cx="102456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4C9E38EB-4CE7-49B2-8F99-9E736A09138F}"/>
                  </a:ext>
                </a:extLst>
              </p14:cNvPr>
              <p14:cNvContentPartPr/>
              <p14:nvPr/>
            </p14:nvContentPartPr>
            <p14:xfrm>
              <a:off x="4827406" y="2349055"/>
              <a:ext cx="240840" cy="3448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4C9E38EB-4CE7-49B2-8F99-9E736A09138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73766" y="2241415"/>
                <a:ext cx="348480" cy="56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9291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47800" y="1143000"/>
            <a:ext cx="6248400" cy="4343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400" b="1" dirty="0">
                <a:solidFill>
                  <a:schemeClr val="tx1"/>
                </a:solidFill>
              </a:rPr>
              <a:t>??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80" y="2263354"/>
            <a:ext cx="6592220" cy="42215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3" y="2015874"/>
            <a:ext cx="8087854" cy="2343477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742"/>
            <a:ext cx="6658904" cy="3982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87C1D2-1A31-41B0-9532-9DFD5CB9F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عنصر نائب لرقم الشريحة 2">
            <a:extLst>
              <a:ext uri="{FF2B5EF4-FFF2-40B4-BE49-F238E27FC236}">
                <a16:creationId xmlns:a16="http://schemas.microsoft.com/office/drawing/2014/main" id="{32C62EA7-343A-48AD-AE51-815D9BCC4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4" name="Jakafi® ruxolitinib) Mechanism of Action (MOA) Video - 9 mb">
            <a:hlinkClick r:id="" action="ppaction://media"/>
            <a:extLst>
              <a:ext uri="{FF2B5EF4-FFF2-40B4-BE49-F238E27FC236}">
                <a16:creationId xmlns:a16="http://schemas.microsoft.com/office/drawing/2014/main" id="{6589F858-0195-4159-8577-F4F4085397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110" y="136525"/>
            <a:ext cx="8949690" cy="658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3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Q1)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Which ONE of the following is NOT a cause of polycythemia?</a:t>
            </a:r>
          </a:p>
          <a:p>
            <a:r>
              <a:rPr lang="en-US" dirty="0"/>
              <a:t>A) Mutation of </a:t>
            </a:r>
            <a:r>
              <a:rPr lang="en-US" i="1" dirty="0"/>
              <a:t>JAK‐2</a:t>
            </a:r>
            <a:r>
              <a:rPr lang="en-US" dirty="0"/>
              <a:t>.</a:t>
            </a:r>
          </a:p>
          <a:p>
            <a:r>
              <a:rPr lang="en-US" dirty="0"/>
              <a:t>B) Renal disease.</a:t>
            </a:r>
          </a:p>
          <a:p>
            <a:r>
              <a:rPr lang="en-US" dirty="0"/>
              <a:t>C) Congenital heart disease.</a:t>
            </a:r>
          </a:p>
          <a:p>
            <a:r>
              <a:rPr lang="en-US" dirty="0"/>
              <a:t>D) Hemoglobin abnormality.</a:t>
            </a:r>
          </a:p>
          <a:p>
            <a:r>
              <a:rPr lang="en-US" dirty="0"/>
              <a:t>E) Iron overload.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46398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Q2)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Which ONE of these statements is TRUE about pseudo (stress) polycythemia?</a:t>
            </a:r>
          </a:p>
          <a:p>
            <a:r>
              <a:rPr lang="en-US" dirty="0"/>
              <a:t>A) It is caused by a raised red cell mass.</a:t>
            </a:r>
          </a:p>
          <a:p>
            <a:r>
              <a:rPr lang="en-US" dirty="0"/>
              <a:t>B) It is associated with a large spleen.</a:t>
            </a:r>
          </a:p>
          <a:p>
            <a:r>
              <a:rPr lang="en-US" dirty="0"/>
              <a:t>C) It is treated with hydroxycarbamide (hydroxyurea).</a:t>
            </a:r>
          </a:p>
          <a:p>
            <a:r>
              <a:rPr lang="en-US" dirty="0"/>
              <a:t>D) It is most common in young male adults.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9390618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en-US" dirty="0"/>
              <a:t>Q3)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66700" y="1676400"/>
            <a:ext cx="8610600" cy="4525963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is the approximate frequency of the Val617Phe mutation in </a:t>
            </a:r>
            <a:r>
              <a:rPr lang="en-US" i="1" dirty="0">
                <a:solidFill>
                  <a:srgbClr val="FF0000"/>
                </a:solidFill>
              </a:rPr>
              <a:t>JAK2</a:t>
            </a:r>
            <a:r>
              <a:rPr lang="en-US" dirty="0">
                <a:solidFill>
                  <a:srgbClr val="FF0000"/>
                </a:solidFill>
              </a:rPr>
              <a:t> in myeloproliferative neoplasms?</a:t>
            </a:r>
          </a:p>
          <a:p>
            <a:r>
              <a:rPr lang="en-US" dirty="0"/>
              <a:t>A)  99% in polycythemia vera (PV) and 50% in essential thrombocythemia (ET) and primary myelofibrosis (PM).</a:t>
            </a:r>
          </a:p>
          <a:p>
            <a:r>
              <a:rPr lang="en-US" dirty="0"/>
              <a:t>B)  Approximately 50% in PV, ET and PM.</a:t>
            </a:r>
          </a:p>
          <a:p>
            <a:r>
              <a:rPr lang="en-US" dirty="0"/>
              <a:t>C)  50% in PV and 25% in ET and PM.</a:t>
            </a:r>
          </a:p>
          <a:p>
            <a:r>
              <a:rPr lang="en-US" dirty="0"/>
              <a:t>D)  90% in PV, rare in ET and PM.</a:t>
            </a:r>
            <a:endParaRPr lang="ar-SA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01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01301" y="2171700"/>
            <a:ext cx="8541398" cy="2514600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prstTxWarp prst="textChevronInverted">
              <a:avLst/>
            </a:prstTxWarp>
            <a:normAutofit/>
          </a:bodyPr>
          <a:lstStyle/>
          <a:p>
            <a:pPr algn="ctr"/>
            <a:r>
              <a:rPr lang="en-US" sz="5400" b="1" i="1" dirty="0">
                <a:solidFill>
                  <a:schemeClr val="tx2">
                    <a:lumMod val="75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You!!!</a:t>
            </a:r>
          </a:p>
        </p:txBody>
      </p:sp>
    </p:spTree>
    <p:extLst>
      <p:ext uri="{BB962C8B-B14F-4D97-AF65-F5344CB8AC3E}">
        <p14:creationId xmlns:p14="http://schemas.microsoft.com/office/powerpoint/2010/main" val="3620205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693414B-2D8B-4BC9-9AF3-6C86A286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" name="عنصر نائب للمحتوى 6" descr="صورة تحتوي على لقطة شاشة&#10;&#10;وصف منشأ بثقة عالية جداً">
            <a:extLst>
              <a:ext uri="{FF2B5EF4-FFF2-40B4-BE49-F238E27FC236}">
                <a16:creationId xmlns:a16="http://schemas.microsoft.com/office/drawing/2014/main" id="{2D25C9FA-B0A9-4AE7-AB20-FBC1381D1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0" y="300429"/>
            <a:ext cx="8113320" cy="5583762"/>
          </a:xfrm>
        </p:spPr>
      </p:pic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EF9FFC-18B7-4B3F-80A1-38FB98E57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F05C4-FFE4-40EA-AC6B-FFB398087CD0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48AEBE3-9FE9-417D-8C81-D791A546D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20432522-9B16-4260-B86E-E0FAF32026F1}"/>
                  </a:ext>
                </a:extLst>
              </p14:cNvPr>
              <p14:cNvContentPartPr/>
              <p14:nvPr/>
            </p14:nvContentPartPr>
            <p14:xfrm>
              <a:off x="365677" y="1422415"/>
              <a:ext cx="683280" cy="46008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20432522-9B16-4260-B86E-E0FAF32026F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677" y="1314775"/>
                <a:ext cx="790920" cy="67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59F6E645-DA8A-4E08-BB44-F092A897665C}"/>
                  </a:ext>
                </a:extLst>
              </p14:cNvPr>
              <p14:cNvContentPartPr/>
              <p14:nvPr/>
            </p14:nvContentPartPr>
            <p14:xfrm>
              <a:off x="489766" y="2630575"/>
              <a:ext cx="241920" cy="2556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59F6E645-DA8A-4E08-BB44-F092A897665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5766" y="2522575"/>
                <a:ext cx="34956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حبر 14">
                <a:extLst>
                  <a:ext uri="{FF2B5EF4-FFF2-40B4-BE49-F238E27FC236}">
                    <a16:creationId xmlns:a16="http://schemas.microsoft.com/office/drawing/2014/main" id="{DC4A53D5-E163-4D1F-9E35-1E752AECD24F}"/>
                  </a:ext>
                </a:extLst>
              </p14:cNvPr>
              <p14:cNvContentPartPr/>
              <p14:nvPr/>
            </p14:nvContentPartPr>
            <p14:xfrm>
              <a:off x="482206" y="2967535"/>
              <a:ext cx="249480" cy="15120"/>
            </p14:xfrm>
          </p:contentPart>
        </mc:Choice>
        <mc:Fallback xmlns="">
          <p:pic>
            <p:nvPicPr>
              <p:cNvPr id="15" name="حبر 14">
                <a:extLst>
                  <a:ext uri="{FF2B5EF4-FFF2-40B4-BE49-F238E27FC236}">
                    <a16:creationId xmlns:a16="http://schemas.microsoft.com/office/drawing/2014/main" id="{DC4A53D5-E163-4D1F-9E35-1E752AECD24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206" y="2859535"/>
                <a:ext cx="357120" cy="23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حبر 15">
                <a:extLst>
                  <a:ext uri="{FF2B5EF4-FFF2-40B4-BE49-F238E27FC236}">
                    <a16:creationId xmlns:a16="http://schemas.microsoft.com/office/drawing/2014/main" id="{6B419E31-D4AF-4C00-8C3B-28496F3DC376}"/>
                  </a:ext>
                </a:extLst>
              </p14:cNvPr>
              <p14:cNvContentPartPr/>
              <p14:nvPr/>
            </p14:nvContentPartPr>
            <p14:xfrm>
              <a:off x="512446" y="4023055"/>
              <a:ext cx="205200" cy="360"/>
            </p14:xfrm>
          </p:contentPart>
        </mc:Choice>
        <mc:Fallback xmlns="">
          <p:pic>
            <p:nvPicPr>
              <p:cNvPr id="16" name="حبر 15">
                <a:extLst>
                  <a:ext uri="{FF2B5EF4-FFF2-40B4-BE49-F238E27FC236}">
                    <a16:creationId xmlns:a16="http://schemas.microsoft.com/office/drawing/2014/main" id="{6B419E31-D4AF-4C00-8C3B-28496F3DC37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8806" y="3915415"/>
                <a:ext cx="31284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A647A81-32E1-46DA-A5E8-36401EF1B441}"/>
              </a:ext>
            </a:extLst>
          </p:cNvPr>
          <p:cNvSpPr txBox="1"/>
          <p:nvPr/>
        </p:nvSpPr>
        <p:spPr>
          <a:xfrm>
            <a:off x="1804182" y="573699"/>
            <a:ext cx="2743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</a:rPr>
              <a:t>WHO Updated 2016  </a:t>
            </a:r>
            <a:endParaRPr lang="ar-SA" sz="2000" b="1" dirty="0" err="1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90039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5576" y="1612421"/>
            <a:ext cx="7632848" cy="4162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4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ar-SA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Cytosis.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Organomegaly (mainly splenomegaly). 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  <a:cs typeface="Arial" pitchFamily="34" charset="0"/>
              </a:rPr>
              <a:t> High uric acid.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</a:rPr>
              <a:t> Hypercellular bone marrow.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</a:rPr>
              <a:t> Clonal evolution.</a:t>
            </a:r>
          </a:p>
          <a:p>
            <a:pPr algn="l" rtl="0">
              <a:spcBef>
                <a:spcPct val="50000"/>
              </a:spcBef>
              <a:buSzPct val="110000"/>
              <a:buFont typeface="Arial" pitchFamily="34" charset="0"/>
              <a:buChar char="•"/>
            </a:pPr>
            <a:r>
              <a:rPr lang="en-US" altLang="ar-SA" sz="2800" b="1" dirty="0">
                <a:solidFill>
                  <a:schemeClr val="tx1"/>
                </a:solidFill>
                <a:latin typeface="+mj-lt"/>
              </a:rPr>
              <a:t> Progression to acute leukaemia (mainly AML).</a:t>
            </a:r>
          </a:p>
        </p:txBody>
      </p:sp>
      <p:sp>
        <p:nvSpPr>
          <p:cNvPr id="3" name="Rectangle 2"/>
          <p:cNvSpPr/>
          <p:nvPr/>
        </p:nvSpPr>
        <p:spPr>
          <a:xfrm>
            <a:off x="2375756" y="374117"/>
            <a:ext cx="4392488" cy="6480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US" altLang="ar-SA" sz="3200" b="1" dirty="0">
                <a:solidFill>
                  <a:schemeClr val="tx1"/>
                </a:solidFill>
              </a:rPr>
              <a:t>MPN features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4853A-2588-4FA5-87C3-62F5CA8585C7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24936" cy="6336704"/>
          </a:xfrm>
          <a:prstGeom prst="rect">
            <a:avLst/>
          </a:prstGeom>
          <a:solidFill>
            <a:schemeClr val="bg1"/>
          </a:solidFill>
          <a:ln w="228600" cap="sq" cmpd="thickThin">
            <a:solidFill>
              <a:schemeClr val="bg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4724400" y="1981200"/>
            <a:ext cx="28956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BCR-ABL </a:t>
            </a:r>
            <a:r>
              <a:rPr lang="en-US" sz="2000" b="1" u="sng" dirty="0">
                <a:solidFill>
                  <a:schemeClr val="tx1"/>
                </a:solidFill>
              </a:rPr>
              <a:t>must be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negative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5800" y="2209800"/>
            <a:ext cx="3810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4876800" y="2057400"/>
            <a:ext cx="304800" cy="1752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3200400"/>
            <a:ext cx="1371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E6BAC-ABC0-4627-9279-E8296A90EC25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1" name="Cloud 3"/>
          <p:cNvSpPr/>
          <p:nvPr/>
        </p:nvSpPr>
        <p:spPr>
          <a:xfrm>
            <a:off x="7315200" y="4403576"/>
            <a:ext cx="1600200" cy="838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Bradley Hand ITC" panose="03070402050302030203" pitchFamily="66" charset="0"/>
              </a:rPr>
              <a:t>For reading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حبر 1">
                <a:extLst>
                  <a:ext uri="{FF2B5EF4-FFF2-40B4-BE49-F238E27FC236}">
                    <a16:creationId xmlns:a16="http://schemas.microsoft.com/office/drawing/2014/main" id="{A950238F-A347-4463-8537-34A1181E6D3E}"/>
                  </a:ext>
                </a:extLst>
              </p14:cNvPr>
              <p14:cNvContentPartPr/>
              <p14:nvPr/>
            </p14:nvContentPartPr>
            <p14:xfrm>
              <a:off x="5289286" y="2785375"/>
              <a:ext cx="1799640" cy="360"/>
            </p14:xfrm>
          </p:contentPart>
        </mc:Choice>
        <mc:Fallback xmlns="">
          <p:pic>
            <p:nvPicPr>
              <p:cNvPr id="2" name="حبر 1">
                <a:extLst>
                  <a:ext uri="{FF2B5EF4-FFF2-40B4-BE49-F238E27FC236}">
                    <a16:creationId xmlns:a16="http://schemas.microsoft.com/office/drawing/2014/main" id="{A950238F-A347-4463-8537-34A1181E6D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35286" y="2677375"/>
                <a:ext cx="19072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حبر 5">
                <a:extLst>
                  <a:ext uri="{FF2B5EF4-FFF2-40B4-BE49-F238E27FC236}">
                    <a16:creationId xmlns:a16="http://schemas.microsoft.com/office/drawing/2014/main" id="{2ADAF738-5838-4939-9227-E7A057B3648F}"/>
                  </a:ext>
                </a:extLst>
              </p14:cNvPr>
              <p14:cNvContentPartPr/>
              <p14:nvPr/>
            </p14:nvContentPartPr>
            <p14:xfrm>
              <a:off x="5711206" y="3094615"/>
              <a:ext cx="900720" cy="360"/>
            </p14:xfrm>
          </p:contentPart>
        </mc:Choice>
        <mc:Fallback xmlns="">
          <p:pic>
            <p:nvPicPr>
              <p:cNvPr id="6" name="حبر 5">
                <a:extLst>
                  <a:ext uri="{FF2B5EF4-FFF2-40B4-BE49-F238E27FC236}">
                    <a16:creationId xmlns:a16="http://schemas.microsoft.com/office/drawing/2014/main" id="{2ADAF738-5838-4939-9227-E7A057B3648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57566" y="2986975"/>
                <a:ext cx="1008360" cy="216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27" y="533400"/>
            <a:ext cx="8805873" cy="58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2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152400" y="1447800"/>
            <a:ext cx="8839200" cy="4114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In Greek, “too many cells in the blood.”.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Absolute increase in total body red cell volume (or mass).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Manifests itself as a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raised hemoglobin 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or packed cell volume (PCV),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maybe masked </a:t>
            </a: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by other disorders like iron deficiency.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  <a:cs typeface="Arial" panose="020B0604020202020204" pitchFamily="34" charset="0"/>
              </a:rPr>
              <a:t>Almost always, accompanied with </a:t>
            </a:r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JAK2 mutation.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438400" y="403225"/>
            <a:ext cx="4267200" cy="609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Polycythemia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47743-C16C-441B-A602-69B5A31C265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4C795-6462-4A1F-B82C-02604044B633}" type="datetime1">
              <a:rPr lang="en-US" smtClean="0"/>
              <a:pPr/>
              <a:t>11/29/2017</a:t>
            </a:fld>
            <a:endParaRPr lang="en-US"/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0197A-ADB3-42E7-89CF-7BD5FB3E97E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3795" name="Picture 3" descr="C:\Users\DELL\Desktop\image0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" r="36881" b="3516"/>
          <a:stretch/>
        </p:blipFill>
        <p:spPr bwMode="auto">
          <a:xfrm>
            <a:off x="533400" y="1143000"/>
            <a:ext cx="8153400" cy="559855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209800" y="304800"/>
            <a:ext cx="5257800" cy="685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Regulation of Erythropoiesis</a:t>
            </a:r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1542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4647</TotalTime>
  <Words>1132</Words>
  <Application>Microsoft Office PowerPoint</Application>
  <PresentationFormat>عرض على الشاشة (4:3)</PresentationFormat>
  <Paragraphs>279</Paragraphs>
  <Slides>35</Slides>
  <Notes>3</Notes>
  <HiddenSlides>0</HiddenSlides>
  <MMClips>1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35</vt:i4>
      </vt:variant>
    </vt:vector>
  </HeadingPairs>
  <TitlesOfParts>
    <vt:vector size="41" baseType="lpstr">
      <vt:lpstr>Arial</vt:lpstr>
      <vt:lpstr>Bradley Hand ITC</vt:lpstr>
      <vt:lpstr>Calibri</vt:lpstr>
      <vt:lpstr>Times New Roman</vt:lpstr>
      <vt:lpstr>Office Theme</vt:lpstr>
      <vt:lpstr>Slide</vt:lpstr>
      <vt:lpstr>Polycythemia </vt:lpstr>
      <vt:lpstr>Learning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Q1)</vt:lpstr>
      <vt:lpstr>Q2)</vt:lpstr>
      <vt:lpstr>Q3)</vt:lpstr>
      <vt:lpstr>Thank You!!!</vt:lpstr>
    </vt:vector>
  </TitlesOfParts>
  <Company>KKUH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DrKamal ElSayid Higgy</dc:creator>
  <cp:lastModifiedBy>OSAMAH T. KHOJAH</cp:lastModifiedBy>
  <cp:revision>145</cp:revision>
  <dcterms:created xsi:type="dcterms:W3CDTF">2013-12-02T11:06:02Z</dcterms:created>
  <dcterms:modified xsi:type="dcterms:W3CDTF">2017-11-29T05:51:41Z</dcterms:modified>
</cp:coreProperties>
</file>