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1" r:id="rId1"/>
  </p:sldMasterIdLst>
  <p:notesMasterIdLst>
    <p:notesMasterId r:id="rId32"/>
  </p:notesMasterIdLst>
  <p:sldIdLst>
    <p:sldId id="311" r:id="rId2"/>
    <p:sldId id="285" r:id="rId3"/>
    <p:sldId id="328" r:id="rId4"/>
    <p:sldId id="270" r:id="rId5"/>
    <p:sldId id="282" r:id="rId6"/>
    <p:sldId id="261" r:id="rId7"/>
    <p:sldId id="286" r:id="rId8"/>
    <p:sldId id="258" r:id="rId9"/>
    <p:sldId id="266" r:id="rId10"/>
    <p:sldId id="267" r:id="rId11"/>
    <p:sldId id="262" r:id="rId12"/>
    <p:sldId id="283" r:id="rId13"/>
    <p:sldId id="331" r:id="rId14"/>
    <p:sldId id="294" r:id="rId15"/>
    <p:sldId id="284" r:id="rId16"/>
    <p:sldId id="295" r:id="rId17"/>
    <p:sldId id="334" r:id="rId18"/>
    <p:sldId id="287" r:id="rId19"/>
    <p:sldId id="315" r:id="rId20"/>
    <p:sldId id="288" r:id="rId21"/>
    <p:sldId id="289" r:id="rId22"/>
    <p:sldId id="290" r:id="rId23"/>
    <p:sldId id="326" r:id="rId24"/>
    <p:sldId id="297" r:id="rId25"/>
    <p:sldId id="296" r:id="rId26"/>
    <p:sldId id="291" r:id="rId27"/>
    <p:sldId id="299" r:id="rId28"/>
    <p:sldId id="292" r:id="rId29"/>
    <p:sldId id="300" r:id="rId30"/>
    <p:sldId id="293" r:id="rId31"/>
  </p:sldIdLst>
  <p:sldSz cx="9144000" cy="6858000" type="screen4x3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ahoma" panose="020B060403050404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ahoma" panose="020B060403050404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ahoma" panose="020B060403050404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ahoma" panose="020B060403050404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ahoma" panose="020B060403050404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ahoma" panose="020B060403050404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ahoma" panose="020B060403050404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ahoma" panose="020B060403050404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ahoma" panose="020B060403050404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3366FF"/>
    <a:srgbClr val="99FF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913" autoAdjust="0"/>
    <p:restoredTop sz="90929"/>
  </p:normalViewPr>
  <p:slideViewPr>
    <p:cSldViewPr>
      <p:cViewPr varScale="1">
        <p:scale>
          <a:sx n="71" d="100"/>
          <a:sy n="71" d="100"/>
        </p:scale>
        <p:origin x="6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7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/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rtl="1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3" name="Date Placeholder 2">
            <a:extLst>
              <a:ext uri="{FF2B5EF4-FFF2-40B4-BE49-F238E27FC236}"/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rtl="1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4B885F43-6CF7-439A-B74F-15C786814547}" type="datetimeFigureOut">
              <a:rPr lang="ar-SA"/>
              <a:pPr>
                <a:defRPr/>
              </a:pPr>
              <a:t>30/03/1439</a:t>
            </a:fld>
            <a:endParaRPr lang="ar-SA"/>
          </a:p>
        </p:txBody>
      </p:sp>
      <p:sp>
        <p:nvSpPr>
          <p:cNvPr id="4" name="Slide Image Placeholder 3">
            <a:extLst>
              <a:ext uri="{FF2B5EF4-FFF2-40B4-BE49-F238E27FC236}"/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SA" noProof="0"/>
          </a:p>
        </p:txBody>
      </p:sp>
      <p:sp>
        <p:nvSpPr>
          <p:cNvPr id="5" name="Notes Placeholder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rtl="1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cs typeface="Arial" panose="020B0604020202020204" pitchFamily="34" charset="0"/>
              </a:defRPr>
            </a:lvl1pPr>
          </a:lstStyle>
          <a:p>
            <a:fld id="{83C567E7-7D07-41AC-8BD7-6E45E1B4AF96}" type="slidenum">
              <a:rPr lang="ar-SA" altLang="en-US"/>
              <a:pPr/>
              <a:t>‹#›</a:t>
            </a:fld>
            <a:endParaRPr lang="ar-SA" altLang="en-US"/>
          </a:p>
        </p:txBody>
      </p:sp>
    </p:spTree>
    <p:extLst>
      <p:ext uri="{BB962C8B-B14F-4D97-AF65-F5344CB8AC3E}">
        <p14:creationId xmlns:p14="http://schemas.microsoft.com/office/powerpoint/2010/main" val="3030567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/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sp>
        <p:nvSpPr>
          <p:cNvPr id="11" name="Rectangle 10">
            <a:extLst>
              <a:ext uri="{FF2B5EF4-FFF2-40B4-BE49-F238E27FC236}"/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/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14" name="Rectangle 13">
            <a:extLst>
              <a:ext uri="{FF2B5EF4-FFF2-40B4-BE49-F238E27FC236}"/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5" name="Date Placeholder 27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Footer Placeholder 16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5DF86-0A97-49D8-A2DC-894F38D177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3661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06097-2C1D-438D-889A-85AE955185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435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385E50-1723-4D50-8BF9-ED06B9C199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83358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S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>
            <a:normAutofit/>
          </a:bodyPr>
          <a:lstStyle/>
          <a:p>
            <a:pPr lvl="0"/>
            <a:endParaRPr lang="ar-SA" noProof="0"/>
          </a:p>
        </p:txBody>
      </p:sp>
      <p:sp>
        <p:nvSpPr>
          <p:cNvPr id="4" name="Date Placeholder 1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7EFE4-13A0-48E6-B3D7-DAE89D646B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935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40AA6-A0AD-4A12-AD98-FCDA27A4B3C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216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3648 h 3648"/>
              <a:gd name="T2" fmla="*/ 720 w 2736"/>
              <a:gd name="T3" fmla="*/ 2016 h 3648"/>
              <a:gd name="T4" fmla="*/ 2736 w 2736"/>
              <a:gd name="T5" fmla="*/ 0 h 3648"/>
              <a:gd name="T6" fmla="*/ 2736 w 2736"/>
              <a:gd name="T7" fmla="*/ 96 h 3648"/>
              <a:gd name="T8" fmla="*/ 744 w 2736"/>
              <a:gd name="T9" fmla="*/ 2038 h 3648"/>
              <a:gd name="T10" fmla="*/ 48 w 2736"/>
              <a:gd name="T11" fmla="*/ 3648 h 3648"/>
              <a:gd name="T12" fmla="*/ 0 w 2736"/>
              <a:gd name="T13" fmla="*/ 3648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reeform 4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4080 h 4128"/>
              <a:gd name="T2" fmla="*/ 0 w 3504"/>
              <a:gd name="T3" fmla="*/ 4128 h 4128"/>
              <a:gd name="T4" fmla="*/ 3504 w 3504"/>
              <a:gd name="T5" fmla="*/ 2640 h 4128"/>
              <a:gd name="T6" fmla="*/ 2880 w 3504"/>
              <a:gd name="T7" fmla="*/ 0 h 4128"/>
              <a:gd name="T8" fmla="*/ 2832 w 3504"/>
              <a:gd name="T9" fmla="*/ 0 h 4128"/>
              <a:gd name="T10" fmla="*/ 3465 w 3504"/>
              <a:gd name="T11" fmla="*/ 2619 h 4128"/>
              <a:gd name="T12" fmla="*/ 0 w 3504"/>
              <a:gd name="T13" fmla="*/ 4080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9" name="Freeform 8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10" name="Freeform 9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11" name="Freeform 10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12" name="Freeform 11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13" name="Freeform 12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14" name="Freeform 13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15" name="Freeform 14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16" name="Freeform 15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17" name="Freeform 16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18" name="Freeform 17">
            <a:extLst>
              <a:ext uri="{FF2B5EF4-FFF2-40B4-BE49-F238E27FC236}"/>
            </a:extLst>
          </p:cNvPr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r" rtl="1"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/>
            </a:extLst>
          </p:cNvPr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20" name="Rectangle 19">
            <a:extLst>
              <a:ext uri="{FF2B5EF4-FFF2-40B4-BE49-F238E27FC236}"/>
            </a:extLst>
          </p:cNvPr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sp>
        <p:nvSpPr>
          <p:cNvPr id="21" name="Rectangle 20">
            <a:extLst>
              <a:ext uri="{FF2B5EF4-FFF2-40B4-BE49-F238E27FC236}"/>
            </a:extLst>
          </p:cNvPr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sp>
        <p:nvSpPr>
          <p:cNvPr id="22" name="Rectangle 21">
            <a:extLst>
              <a:ext uri="{FF2B5EF4-FFF2-40B4-BE49-F238E27FC236}"/>
            </a:extLst>
          </p:cNvPr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23" name="Rectangle 22">
            <a:extLst>
              <a:ext uri="{FF2B5EF4-FFF2-40B4-BE49-F238E27FC236}"/>
            </a:extLst>
          </p:cNvPr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sp>
        <p:nvSpPr>
          <p:cNvPr id="24" name="Rectangle 23">
            <a:extLst>
              <a:ext uri="{FF2B5EF4-FFF2-40B4-BE49-F238E27FC236}"/>
            </a:extLst>
          </p:cNvPr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Date Placeholder 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6" name="Footer Placeholder 4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Slide Number Placeholder 5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0F6D2-D8AC-4E5D-9CE2-F472068A07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6938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FEC83D-EDB8-4D3E-A280-848AC25CF2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11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sp>
        <p:nvSpPr>
          <p:cNvPr id="9" name="Rectangle 8">
            <a:extLst>
              <a:ext uri="{FF2B5EF4-FFF2-40B4-BE49-F238E27FC236}"/>
            </a:extLst>
          </p:cNvPr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sp>
        <p:nvSpPr>
          <p:cNvPr id="10" name="Rectangle 9">
            <a:extLst>
              <a:ext uri="{FF2B5EF4-FFF2-40B4-BE49-F238E27FC236}"/>
            </a:extLst>
          </p:cNvPr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/>
            </a:extLst>
          </p:cNvPr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sp>
        <p:nvSpPr>
          <p:cNvPr id="13" name="Rectangle 12">
            <a:extLst>
              <a:ext uri="{FF2B5EF4-FFF2-40B4-BE49-F238E27FC236}"/>
            </a:extLst>
          </p:cNvPr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sp>
        <p:nvSpPr>
          <p:cNvPr id="14" name="Rectangle 13">
            <a:extLst>
              <a:ext uri="{FF2B5EF4-FFF2-40B4-BE49-F238E27FC236}"/>
            </a:extLst>
          </p:cNvPr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/>
            </a:extLst>
          </p:cNvPr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/>
            </a:extLst>
          </p:cNvPr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Date Placeholder 6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Footer Placeholder 7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Slide Number Placeholder 8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377F9-DE67-4A3D-9FA0-CA9C4C4F19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7198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D480EE-CF73-4113-82D8-999E4B7D33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85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FDEE2F-47C4-4A7C-BFFD-94C19313381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9419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9B1A7E-E0C0-4BC2-9759-56CA9C2C79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047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/>
            </a:extLst>
          </p:cNvPr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>
              <a:extLst>
                <a:ext uri="{FF2B5EF4-FFF2-40B4-BE49-F238E27FC236}"/>
              </a:extLst>
            </p:cNvPr>
            <p:cNvCxnSpPr/>
            <p:nvPr/>
          </p:nvCxnSpPr>
          <p:spPr>
            <a:xfrm rot="16200000">
              <a:off x="6663593" y="12925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/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/>
              </a:extLst>
            </p:cNvPr>
            <p:cNvCxnSpPr/>
            <p:nvPr/>
          </p:nvCxnSpPr>
          <p:spPr>
            <a:xfrm rot="5400000" flipH="1">
              <a:off x="6744513" y="12915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>
              <a:extLst>
                <a:ext uri="{FF2B5EF4-FFF2-40B4-BE49-F238E27FC236}"/>
              </a:extLst>
            </p:cNvPr>
            <p:cNvCxnSpPr/>
            <p:nvPr/>
          </p:nvCxnSpPr>
          <p:spPr>
            <a:xfrm rot="16200000">
              <a:off x="6663593" y="1292574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/>
              </a:extLst>
            </p:cNvPr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/>
              </a:extLst>
            </p:cNvPr>
            <p:cNvCxnSpPr/>
            <p:nvPr/>
          </p:nvCxnSpPr>
          <p:spPr>
            <a:xfrm rot="5400000" flipH="1">
              <a:off x="6744513" y="1291599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>
              <a:extLst>
                <a:ext uri="{FF2B5EF4-FFF2-40B4-BE49-F238E27FC236}"/>
              </a:extLst>
            </p:cNvPr>
            <p:cNvCxnSpPr/>
            <p:nvPr/>
          </p:nvCxnSpPr>
          <p:spPr>
            <a:xfrm rot="16200000">
              <a:off x="6663592" y="1292574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/>
              </a:extLst>
            </p:cNvPr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/>
              </a:extLst>
            </p:cNvPr>
            <p:cNvCxnSpPr/>
            <p:nvPr/>
          </p:nvCxnSpPr>
          <p:spPr>
            <a:xfrm rot="5400000" flipH="1">
              <a:off x="6744512" y="1291599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Date Placeholder 4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0" name="Footer Placeholder 5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1" name="Slide Number Placeholder 6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</a:lstStyle>
          <a:p>
            <a:fld id="{0F664F01-B197-4F9C-A981-DF0C8C60E3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1817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64999">
              <a:srgbClr val="000000"/>
            </a:gs>
            <a:gs pos="100000">
              <a:srgbClr val="1F5DDC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/>
            </a:extLst>
          </p:cNvPr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/>
            </a:extLst>
          </p:cNvPr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/>
            </a:extLst>
          </p:cNvPr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11" name="Rectangle 10">
            <a:extLst>
              <a:ext uri="{FF2B5EF4-FFF2-40B4-BE49-F238E27FC236}"/>
            </a:extLst>
          </p:cNvPr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sp>
        <p:nvSpPr>
          <p:cNvPr id="12" name="Rectangle 11">
            <a:extLst>
              <a:ext uri="{FF2B5EF4-FFF2-40B4-BE49-F238E27FC236}"/>
            </a:extLst>
          </p:cNvPr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sp>
        <p:nvSpPr>
          <p:cNvPr id="15" name="Rectangle 14">
            <a:extLst>
              <a:ext uri="{FF2B5EF4-FFF2-40B4-BE49-F238E27FC236}"/>
            </a:extLst>
          </p:cNvPr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sp>
        <p:nvSpPr>
          <p:cNvPr id="16" name="Rectangle 15">
            <a:extLst>
              <a:ext uri="{FF2B5EF4-FFF2-40B4-BE49-F238E27FC236}"/>
            </a:extLst>
          </p:cNvPr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/>
            </a:extLst>
          </p:cNvPr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 eaLnBrk="1" hangingPunct="1">
              <a:defRPr/>
            </a:pPr>
            <a:endParaRPr lang="en-US" dirty="0"/>
          </a:p>
        </p:txBody>
      </p:sp>
      <p:sp>
        <p:nvSpPr>
          <p:cNvPr id="22" name="Title Placeholder 2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6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" name="Date Placeholder 13">
            <a:extLst>
              <a:ext uri="{FF2B5EF4-FFF2-40B4-BE49-F238E27FC236}"/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rtl="1" eaLnBrk="1" latinLnBrk="0" hangingPunct="1">
              <a:defRPr kumimoji="0" sz="1100">
                <a:solidFill>
                  <a:schemeClr val="tx2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/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rtl="1" eaLnBrk="1" latinLnBrk="0" hangingPunct="1">
              <a:defRPr kumimoji="0" sz="1100">
                <a:solidFill>
                  <a:schemeClr val="tx2"/>
                </a:solidFill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>
            <a:extLst>
              <a:ext uri="{FF2B5EF4-FFF2-40B4-BE49-F238E27FC236}"/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1" eaLnBrk="1" hangingPunct="1">
              <a:defRPr sz="1200">
                <a:solidFill>
                  <a:schemeClr val="tx2"/>
                </a:solidFill>
              </a:defRPr>
            </a:lvl1pPr>
          </a:lstStyle>
          <a:p>
            <a:fld id="{582C8854-56D5-4856-8D94-FBCB9740AB4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9" r:id="rId1"/>
    <p:sldLayoutId id="2147483793" r:id="rId2"/>
    <p:sldLayoutId id="2147483800" r:id="rId3"/>
    <p:sldLayoutId id="2147483801" r:id="rId4"/>
    <p:sldLayoutId id="2147483802" r:id="rId5"/>
    <p:sldLayoutId id="2147483794" r:id="rId6"/>
    <p:sldLayoutId id="2147483803" r:id="rId7"/>
    <p:sldLayoutId id="2147483795" r:id="rId8"/>
    <p:sldLayoutId id="2147483804" r:id="rId9"/>
    <p:sldLayoutId id="2147483796" r:id="rId10"/>
    <p:sldLayoutId id="2147483797" r:id="rId11"/>
    <p:sldLayoutId id="21474837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 spc="-100">
          <a:solidFill>
            <a:srgbClr val="F4F1DA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  <a:cs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  <a:cs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  <a:cs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  <a:cs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  <a:cs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  <a:cs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  <a:cs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F4F1DA"/>
          </a:solidFill>
          <a:latin typeface="Consolas" pitchFamily="49" charset="0"/>
          <a:cs typeface="Tahoma" pitchFamily="34" charset="0"/>
        </a:defRPr>
      </a:lvl9pPr>
      <a:extLst/>
    </p:titleStyle>
    <p:bodyStyle>
      <a:lvl1pPr marL="411163" indent="-342900" algn="l" rtl="0" eaLnBrk="0" fontAlgn="base" hangingPunct="0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anose="05000000000000000000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Wingdings 3" panose="05040102010807070707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eaLnBrk="0" fontAlgn="base" hangingPunct="0">
        <a:spcBef>
          <a:spcPct val="20000"/>
        </a:spcBef>
        <a:spcAft>
          <a:spcPct val="0"/>
        </a:spcAft>
        <a:buClr>
          <a:srgbClr val="9BBB59"/>
        </a:buClr>
        <a:buFont typeface="Wingdings 2" panose="05020102010507070707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jpe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8382000" cy="472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/>
            </a:r>
            <a:br>
              <a:rPr lang="en-US" sz="3600" dirty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</a:br>
            <a:r>
              <a:rPr lang="en-US" dirty="0">
                <a:solidFill>
                  <a:srgbClr val="3366FF"/>
                </a:solidFill>
              </a:rPr>
              <a:t>Haemoflagellates</a:t>
            </a:r>
            <a:r>
              <a:rPr lang="en-US" u="sng" dirty="0">
                <a:solidFill>
                  <a:srgbClr val="3366FF"/>
                </a:solidFill>
              </a:rPr>
              <a:t> </a:t>
            </a:r>
            <a:br>
              <a:rPr lang="en-US" u="sng" dirty="0">
                <a:solidFill>
                  <a:srgbClr val="3366FF"/>
                </a:solidFill>
              </a:rPr>
            </a:br>
            <a:r>
              <a:rPr lang="en-US" u="sng" dirty="0">
                <a:solidFill>
                  <a:srgbClr val="3366FF"/>
                </a:solidFill>
              </a:rPr>
              <a:t/>
            </a:r>
            <a:br>
              <a:rPr lang="en-US" u="sng" dirty="0">
                <a:solidFill>
                  <a:srgbClr val="3366FF"/>
                </a:solidFill>
              </a:rPr>
            </a:br>
            <a:r>
              <a:rPr lang="en-US" b="1" i="1" dirty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>Leishmania</a:t>
            </a:r>
            <a:r>
              <a:rPr lang="en-US" sz="3600" dirty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</a:b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</a:br>
            <a:r>
              <a:rPr lang="en-US" sz="3600" dirty="0" smtClean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</a:br>
            <a:r>
              <a:rPr lang="en-US" sz="3600" dirty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/>
            </a:r>
            <a:br>
              <a:rPr lang="en-US" sz="3600" dirty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</a:br>
            <a:r>
              <a:rPr lang="en-US" sz="2400" b="1" dirty="0" smtClean="0">
                <a:solidFill>
                  <a:schemeClr val="bg1"/>
                </a:solidFill>
                <a:cs typeface="Times New Roman" pitchFamily="18" charset="0"/>
              </a:rPr>
              <a:t>Dr. Ibrahim </a:t>
            </a:r>
            <a:r>
              <a:rPr lang="en-US" sz="2400" b="1" dirty="0" err="1" smtClean="0">
                <a:solidFill>
                  <a:schemeClr val="bg1"/>
                </a:solidFill>
                <a:cs typeface="Times New Roman" pitchFamily="18" charset="0"/>
              </a:rPr>
              <a:t>Alkhalife</a:t>
            </a:r>
            <a:endParaRPr lang="en-US" sz="2400"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eis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0"/>
            <a:ext cx="4267200" cy="411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4" descr="LmayorGF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886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0" y="10668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altLang="en-US" sz="3200"/>
              <a:t>Promastigotes  of  </a:t>
            </a:r>
            <a:r>
              <a:rPr lang="en-US" altLang="en-US" sz="3200" i="1"/>
              <a:t>Leishmania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leis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886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4572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altLang="en-US" sz="2800"/>
              <a:t> </a:t>
            </a:r>
            <a:r>
              <a:rPr lang="en-US" altLang="en-US" sz="3200" b="1">
                <a:solidFill>
                  <a:srgbClr val="FFFF00"/>
                </a:solidFill>
              </a:rPr>
              <a:t>lesion of cutaneous lishmaniasis </a:t>
            </a:r>
          </a:p>
        </p:txBody>
      </p:sp>
      <p:pic>
        <p:nvPicPr>
          <p:cNvPr id="18436" name="Picture 2" descr="Leis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600200"/>
            <a:ext cx="3886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7630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>Clinical types of cutaneous leishmaniasis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xfrm>
            <a:off x="381000" y="1752600"/>
            <a:ext cx="8763000" cy="4114800"/>
          </a:xfrm>
        </p:spPr>
        <p:txBody>
          <a:bodyPr/>
          <a:lstStyle/>
          <a:p>
            <a:pPr eaLnBrk="1" hangingPunct="1"/>
            <a:r>
              <a:rPr lang="en-US" altLang="en-US" b="1" i="1" smtClean="0">
                <a:solidFill>
                  <a:srgbClr val="FFFF00"/>
                </a:solidFill>
                <a:cs typeface="Tahoma" panose="020B0604030504040204" pitchFamily="34" charset="0"/>
              </a:rPr>
              <a:t>Leishmania major</a:t>
            </a:r>
            <a:r>
              <a:rPr lang="en-US" altLang="en-US" b="1" smtClean="0">
                <a:solidFill>
                  <a:srgbClr val="FFFF00"/>
                </a:solidFill>
                <a:cs typeface="Tahoma" panose="020B0604030504040204" pitchFamily="34" charset="0"/>
              </a:rPr>
              <a:t>:</a:t>
            </a:r>
            <a:endParaRPr lang="en-US" altLang="en-US" sz="2800" smtClean="0">
              <a:solidFill>
                <a:srgbClr val="FFFF00"/>
              </a:solidFill>
              <a:cs typeface="Tahoma" panose="020B060403050404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cs typeface="Tahoma" panose="020B0604030504040204" pitchFamily="34" charset="0"/>
              </a:rPr>
              <a:t>Zoonotic cutaneous leishmaniasis, wet lesions with severe reaction</a:t>
            </a:r>
          </a:p>
          <a:p>
            <a:pPr eaLnBrk="1" hangingPunct="1"/>
            <a:r>
              <a:rPr lang="en-US" altLang="en-US" b="1" i="1" smtClean="0">
                <a:solidFill>
                  <a:srgbClr val="FFFF00"/>
                </a:solidFill>
                <a:cs typeface="Tahoma" panose="020B0604030504040204" pitchFamily="34" charset="0"/>
              </a:rPr>
              <a:t>Leishmania tropica</a:t>
            </a:r>
            <a:r>
              <a:rPr lang="en-US" altLang="en-US" b="1" smtClean="0">
                <a:solidFill>
                  <a:srgbClr val="FFFF00"/>
                </a:solidFill>
                <a:cs typeface="Tahoma" panose="020B0604030504040204" pitchFamily="34" charset="0"/>
              </a:rPr>
              <a:t>:</a:t>
            </a:r>
            <a:r>
              <a:rPr lang="en-US" altLang="en-US" smtClean="0">
                <a:solidFill>
                  <a:srgbClr val="FFFF00"/>
                </a:solidFill>
                <a:cs typeface="Tahoma" panose="020B0604030504040204" pitchFamily="34" charset="0"/>
              </a:rPr>
              <a:t>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smtClean="0">
                <a:cs typeface="Tahoma" panose="020B0604030504040204" pitchFamily="34" charset="0"/>
              </a:rPr>
              <a:t>Anthroponotic cutaneous leishmaniasis, dry lesions with minimal ulceration</a:t>
            </a:r>
          </a:p>
          <a:p>
            <a:pPr eaLnBrk="1" hangingPunct="1">
              <a:buFontTx/>
              <a:buNone/>
            </a:pPr>
            <a:r>
              <a:rPr lang="en-US" altLang="en-US" smtClean="0">
                <a:cs typeface="Tahoma" panose="020B0604030504040204" pitchFamily="34" charset="0"/>
              </a:rPr>
              <a:t>   </a:t>
            </a:r>
          </a:p>
          <a:p>
            <a:pPr eaLnBrk="1" hangingPunct="1">
              <a:buFontTx/>
              <a:buNone/>
            </a:pPr>
            <a:r>
              <a:rPr lang="en-US" altLang="en-US" b="1" smtClean="0">
                <a:cs typeface="Tahoma" panose="020B0604030504040204" pitchFamily="34" charset="0"/>
              </a:rPr>
              <a:t>   </a:t>
            </a:r>
            <a:r>
              <a:rPr lang="en-US" altLang="en-US" sz="2800" b="1" smtClean="0">
                <a:solidFill>
                  <a:srgbClr val="FFFF00"/>
                </a:solidFill>
                <a:cs typeface="Tahoma" panose="020B0604030504040204" pitchFamily="34" charset="0"/>
              </a:rPr>
              <a:t>Oriental sore</a:t>
            </a:r>
            <a:r>
              <a:rPr lang="en-US" altLang="en-US" sz="2800" smtClean="0">
                <a:solidFill>
                  <a:srgbClr val="FFFF00"/>
                </a:solidFill>
                <a:cs typeface="Tahoma" panose="020B0604030504040204" pitchFamily="34" charset="0"/>
              </a:rPr>
              <a:t> </a:t>
            </a:r>
            <a:r>
              <a:rPr lang="en-US" altLang="en-US" sz="2800" smtClean="0">
                <a:cs typeface="Tahoma" panose="020B0604030504040204" pitchFamily="34" charset="0"/>
              </a:rPr>
              <a:t>(most common) classical self-limited ulcer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533400"/>
            <a:ext cx="8763000" cy="6858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FFF00"/>
                </a:solidFill>
              </a:rPr>
              <a:t>CUTANEOUS LISHMANIASIS THE COMMON TYPE 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839200" cy="4953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smtClean="0">
                <a:cs typeface="Tahoma" panose="020B0604030504040204" pitchFamily="34" charset="0"/>
              </a:rPr>
              <a:t>  This starts as a </a:t>
            </a:r>
            <a:r>
              <a:rPr lang="en-US" altLang="en-US" sz="2800" b="1" smtClean="0">
                <a:solidFill>
                  <a:srgbClr val="FFFF00"/>
                </a:solidFill>
                <a:cs typeface="Tahoma" panose="020B0604030504040204" pitchFamily="34" charset="0"/>
              </a:rPr>
              <a:t>painless  papule </a:t>
            </a:r>
            <a:r>
              <a:rPr lang="en-US" altLang="en-US" sz="2800" smtClean="0">
                <a:cs typeface="Tahoma" panose="020B0604030504040204" pitchFamily="34" charset="0"/>
              </a:rPr>
              <a:t>on exposed parts of the body, generally the face.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cs typeface="Tahoma" panose="020B0604030504040204" pitchFamily="34" charset="0"/>
              </a:rPr>
              <a:t>  The lesion ulcerates after a few months producing an ulcer with an indurate margin.                                                                In some cases the ulcer remains dry and heals readily             (</a:t>
            </a:r>
            <a:r>
              <a:rPr lang="en-US" altLang="en-US" sz="2800" b="1" smtClean="0">
                <a:solidFill>
                  <a:srgbClr val="FFFF00"/>
                </a:solidFill>
                <a:cs typeface="Tahoma" panose="020B0604030504040204" pitchFamily="34" charset="0"/>
              </a:rPr>
              <a:t>dry-type-lesion</a:t>
            </a:r>
            <a:r>
              <a:rPr lang="en-US" altLang="en-US" sz="2800" b="1" smtClean="0">
                <a:cs typeface="Tahoma" panose="020B0604030504040204" pitchFamily="34" charset="0"/>
              </a:rPr>
              <a:t>)</a:t>
            </a:r>
            <a:r>
              <a:rPr lang="en-US" altLang="en-US" sz="2800" smtClean="0">
                <a:cs typeface="Tahoma" panose="020B0604030504040204" pitchFamily="34" charset="0"/>
              </a:rPr>
              <a:t>. 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cs typeface="Tahoma" panose="020B0604030504040204" pitchFamily="34" charset="0"/>
              </a:rPr>
              <a:t>  In some other cases the ulcer may spread with an inflammatory zone around, these known as                  (</a:t>
            </a:r>
            <a:r>
              <a:rPr lang="en-US" altLang="en-US" sz="2800" b="1" smtClean="0">
                <a:solidFill>
                  <a:srgbClr val="FFFF00"/>
                </a:solidFill>
                <a:cs typeface="Tahoma" panose="020B0604030504040204" pitchFamily="34" charset="0"/>
              </a:rPr>
              <a:t>wet-type-lesion</a:t>
            </a:r>
            <a:r>
              <a:rPr lang="en-US" altLang="en-US" sz="2800" smtClean="0">
                <a:cs typeface="Tahoma" panose="020B0604030504040204" pitchFamily="34" charset="0"/>
              </a:rPr>
              <a:t>) which heal slowly.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cs typeface="Tahoma" panose="020B0604030504040204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cs typeface="Tahoma" panose="020B0604030504040204" pitchFamily="34" charset="0"/>
            </a:endParaRPr>
          </a:p>
        </p:txBody>
      </p:sp>
      <p:pic>
        <p:nvPicPr>
          <p:cNvPr id="21508" name="Picture 4" descr="LeishmaniamajorUlcer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47244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oriental so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5814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oriental s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09600"/>
            <a:ext cx="2667000" cy="271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763000" cy="9144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FFFF00"/>
                </a:solidFill>
              </a:rPr>
              <a:t>UNCOMMON </a:t>
            </a:r>
            <a:r>
              <a:rPr lang="en-US" sz="3200" b="1" dirty="0">
                <a:solidFill>
                  <a:srgbClr val="FFFF00"/>
                </a:solidFill>
              </a:rPr>
              <a:t>TYPES OF CUTANEUS LISHMANIASIS</a:t>
            </a:r>
          </a:p>
        </p:txBody>
      </p:sp>
      <p:sp>
        <p:nvSpPr>
          <p:cNvPr id="16387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81000" y="1295400"/>
            <a:ext cx="8763000" cy="4724400"/>
          </a:xfrm>
        </p:spPr>
        <p:txBody>
          <a:bodyPr>
            <a:normAutofit fontScale="925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b="1" dirty="0">
                <a:solidFill>
                  <a:srgbClr val="FFFF00"/>
                </a:solidFill>
              </a:rPr>
              <a:t>Diffuse cutaneous leishmaniasis</a:t>
            </a:r>
            <a:r>
              <a:rPr lang="en-US" dirty="0">
                <a:solidFill>
                  <a:srgbClr val="FFFF00"/>
                </a:solidFill>
              </a:rPr>
              <a:t> (DCL):</a:t>
            </a:r>
          </a:p>
          <a:p>
            <a:pPr marL="41148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/>
              <a:t>   </a:t>
            </a:r>
            <a:r>
              <a:rPr lang="en-US" sz="2800" dirty="0"/>
              <a:t>Caused by </a:t>
            </a:r>
            <a:r>
              <a:rPr lang="en-US" sz="2800" i="1" dirty="0"/>
              <a:t>L. </a:t>
            </a:r>
            <a:r>
              <a:rPr lang="en-US" sz="2800" i="1" dirty="0" err="1"/>
              <a:t>aethiopica</a:t>
            </a:r>
            <a:r>
              <a:rPr lang="en-US" sz="2800" dirty="0"/>
              <a:t>, diffuse nodular  </a:t>
            </a:r>
            <a:r>
              <a:rPr lang="en-US" sz="2800" dirty="0" smtClean="0"/>
              <a:t>non-ulcerating </a:t>
            </a:r>
            <a:r>
              <a:rPr lang="en-US" sz="2800" dirty="0"/>
              <a:t>lesions, seen in a part of Africa, people with low immunity to </a:t>
            </a:r>
            <a:r>
              <a:rPr lang="en-US" sz="2800" i="1" dirty="0"/>
              <a:t>Leishmania</a:t>
            </a:r>
            <a:r>
              <a:rPr lang="en-US" sz="2800" dirty="0"/>
              <a:t> antigens</a:t>
            </a:r>
            <a:r>
              <a:rPr lang="en-US" dirty="0"/>
              <a:t>.</a:t>
            </a:r>
            <a:r>
              <a:rPr lang="en-US" sz="2800" dirty="0"/>
              <a:t> Diffuse cutaneous </a:t>
            </a:r>
            <a:r>
              <a:rPr lang="en-US" sz="2800" dirty="0" smtClean="0"/>
              <a:t> </a:t>
            </a:r>
            <a:r>
              <a:rPr lang="en-US" sz="2800" b="1" dirty="0"/>
              <a:t>(DCL</a:t>
            </a:r>
            <a:r>
              <a:rPr lang="en-US" sz="2800" b="1" dirty="0" smtClean="0"/>
              <a:t>)</a:t>
            </a:r>
            <a:r>
              <a:rPr lang="en-US" sz="2800" dirty="0" smtClean="0"/>
              <a:t>, </a:t>
            </a:r>
            <a:r>
              <a:rPr lang="en-US" sz="2800" dirty="0"/>
              <a:t>and consists of nodules and a thickening of the skin, generally without any </a:t>
            </a:r>
            <a:r>
              <a:rPr lang="en-US" sz="2800" dirty="0" smtClean="0"/>
              <a:t>ulceration, it </a:t>
            </a:r>
            <a:r>
              <a:rPr lang="en-US" sz="2800" dirty="0"/>
              <a:t>needs numerous parasite.</a:t>
            </a:r>
            <a:endParaRPr lang="en-US" dirty="0"/>
          </a:p>
          <a:p>
            <a:pPr marL="411480" eaLnBrk="1" fontAlgn="auto" hangingPunct="1">
              <a:spcAft>
                <a:spcPts val="0"/>
              </a:spcAft>
              <a:buFontTx/>
              <a:buNone/>
              <a:defRPr/>
            </a:pPr>
            <a:endParaRPr lang="en-US" sz="800" dirty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b="1" dirty="0">
                <a:solidFill>
                  <a:srgbClr val="FFFF00"/>
                </a:solidFill>
              </a:rPr>
              <a:t>Leishmaniasis </a:t>
            </a:r>
            <a:r>
              <a:rPr lang="en-US" b="1" dirty="0" err="1">
                <a:solidFill>
                  <a:srgbClr val="FFFF00"/>
                </a:solidFill>
              </a:rPr>
              <a:t>recidiva</a:t>
            </a:r>
            <a:r>
              <a:rPr lang="en-US" dirty="0">
                <a:solidFill>
                  <a:srgbClr val="FFFF00"/>
                </a:solidFill>
              </a:rPr>
              <a:t> (</a:t>
            </a:r>
            <a:r>
              <a:rPr lang="en-US" sz="3100" dirty="0">
                <a:solidFill>
                  <a:srgbClr val="FFFF00"/>
                </a:solidFill>
              </a:rPr>
              <a:t>lupoid leishmaniasis):</a:t>
            </a:r>
          </a:p>
          <a:p>
            <a:pPr marL="41148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/>
              <a:t>   Severe immunological reaction to </a:t>
            </a:r>
            <a:r>
              <a:rPr lang="en-US" i="1" dirty="0" err="1"/>
              <a:t>leishmania</a:t>
            </a:r>
            <a:r>
              <a:rPr lang="en-US" dirty="0"/>
              <a:t> antigen leading to persistent dry skin lesions, few parasites.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cs typeface="Tahoma" panose="020B0604030504040204" pitchFamily="34" charset="0"/>
            </a:endParaRPr>
          </a:p>
        </p:txBody>
      </p:sp>
      <p:pic>
        <p:nvPicPr>
          <p:cNvPr id="23555" name="Picture 5" descr="DC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4114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457200" y="228600"/>
            <a:ext cx="4191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/>
              <a:t>Diffuse cutaneous leishmaniasis (DCL)</a:t>
            </a:r>
          </a:p>
        </p:txBody>
      </p:sp>
      <p:pic>
        <p:nvPicPr>
          <p:cNvPr id="23557" name="Picture 7" descr="lc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914400"/>
            <a:ext cx="396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4953000" y="5715000"/>
            <a:ext cx="4191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/>
              <a:t>Leishmaniasis recidiva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5257800" cy="11620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err="1">
                <a:solidFill>
                  <a:srgbClr val="FFFF00"/>
                </a:solidFill>
              </a:rPr>
              <a:t>Mucocutaneous</a:t>
            </a:r>
            <a:r>
              <a:rPr lang="en-US" sz="2800" dirty="0">
                <a:solidFill>
                  <a:srgbClr val="FFFF00"/>
                </a:solidFill>
              </a:rPr>
              <a:t> leishmaniasis</a:t>
            </a:r>
          </a:p>
        </p:txBody>
      </p:sp>
      <p:sp>
        <p:nvSpPr>
          <p:cNvPr id="24579" name="Text Placeholder 3"/>
          <p:cNvSpPr>
            <a:spLocks noGrp="1"/>
          </p:cNvSpPr>
          <p:nvPr>
            <p:ph type="body" idx="2"/>
          </p:nvPr>
        </p:nvSpPr>
        <p:spPr>
          <a:xfrm>
            <a:off x="381000" y="1219200"/>
            <a:ext cx="5105400" cy="3962400"/>
          </a:xfrm>
        </p:spPr>
        <p:txBody>
          <a:bodyPr/>
          <a:lstStyle/>
          <a:p>
            <a:pPr marL="53975" eaLnBrk="1" hangingPunct="1"/>
            <a:r>
              <a:rPr lang="en-US" altLang="en-US" sz="2400" smtClean="0">
                <a:cs typeface="Tahoma" panose="020B0604030504040204" pitchFamily="34" charset="0"/>
              </a:rPr>
              <a:t>The lesion starts as a pustular  swelling in the mouth or on the nostrils. The lesion may become ulcerative after many months and then extend into the naso-</a:t>
            </a:r>
            <a:r>
              <a:rPr lang="en-US" altLang="en-US" smtClean="0">
                <a:cs typeface="Tahoma" panose="020B0604030504040204" pitchFamily="34" charset="0"/>
              </a:rPr>
              <a:t> </a:t>
            </a:r>
            <a:r>
              <a:rPr lang="en-US" altLang="en-US" sz="2400" smtClean="0">
                <a:cs typeface="Tahoma" panose="020B0604030504040204" pitchFamily="34" charset="0"/>
              </a:rPr>
              <a:t>pharyngeal mucous membrane.</a:t>
            </a:r>
          </a:p>
          <a:p>
            <a:pPr marL="53975" eaLnBrk="1" hangingPunct="1"/>
            <a:r>
              <a:rPr lang="en-US" altLang="en-US" sz="2400" smtClean="0">
                <a:cs typeface="Tahoma" panose="020B0604030504040204" pitchFamily="34" charset="0"/>
              </a:rPr>
              <a:t>Secondary infection is very common with destruction of the nasal cartilage and the facial bone. </a:t>
            </a:r>
            <a:endParaRPr lang="en-US" altLang="en-US" smtClean="0">
              <a:cs typeface="Tahoma" panose="020B0604030504040204" pitchFamily="34" charset="0"/>
            </a:endParaRPr>
          </a:p>
        </p:txBody>
      </p:sp>
      <p:pic>
        <p:nvPicPr>
          <p:cNvPr id="24580" name="Content Placeholder 4" descr="lcm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219200"/>
            <a:ext cx="3505200" cy="5334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868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cutaneous &amp; </a:t>
            </a:r>
            <a:r>
              <a:rPr lang="en-US" sz="32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muco</a:t>
            </a:r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-cutaneous leishmaniasis</a:t>
            </a: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381000" y="1143000"/>
            <a:ext cx="87630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36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en-US" altLang="en-US" sz="360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parasite can be isolated from the margin of the ulcer.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diagnostic skin test, known as </a:t>
            </a:r>
            <a:r>
              <a:rPr lang="en-US" altLang="en-US" sz="2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Leishmanin test 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Montenego Test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is useful.</a:t>
            </a:r>
          </a:p>
          <a:p>
            <a:pPr eaLnBrk="1" hangingPunct="1">
              <a:buFontTx/>
              <a:buNone/>
            </a:pP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Smear: Giemsa stain – microscopy for LD bodies  (Leishman-Donovan  bodies, amastigotes).</a:t>
            </a:r>
          </a:p>
          <a:p>
            <a:pPr eaLnBrk="1" hangingPunct="1">
              <a:buFontTx/>
              <a:buNone/>
            </a:pPr>
            <a:endParaRPr lang="en-US" alt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/>
            <a:r>
              <a:rPr lang="en-US" altLang="en-US" sz="2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Skin biopsy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microscopy for LD bodies or culture in </a:t>
            </a:r>
            <a:r>
              <a:rPr lang="en-US" altLang="en-US" sz="2800" b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NNN</a:t>
            </a:r>
            <a:r>
              <a:rPr lang="en-US" altLang="en-US" sz="280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medium </a:t>
            </a:r>
            <a:r>
              <a:rPr lang="en-US" alt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promastigotes.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NNN medium</a:t>
            </a:r>
          </a:p>
        </p:txBody>
      </p:sp>
      <p:pic>
        <p:nvPicPr>
          <p:cNvPr id="26627" name="Picture 4" descr="nnn 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001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686800" cy="6096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>Different stages of Haemoflagellates</a:t>
            </a:r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775" y="3314700"/>
            <a:ext cx="20764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86868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0772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b="1" u="sng" dirty="0">
                <a:solidFill>
                  <a:srgbClr val="FFFF00"/>
                </a:solidFill>
              </a:rPr>
              <a:t>Treatment</a:t>
            </a:r>
          </a:p>
        </p:txBody>
      </p:sp>
      <p:sp>
        <p:nvSpPr>
          <p:cNvPr id="21507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8600" y="685800"/>
            <a:ext cx="8686800" cy="6172200"/>
          </a:xfrm>
        </p:spPr>
        <p:txBody>
          <a:bodyPr>
            <a:normAutofit fontScale="92500"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600" b="1" u="sng" dirty="0"/>
              <a:t>No treatment</a:t>
            </a:r>
            <a:r>
              <a:rPr lang="en-US" sz="2600" dirty="0"/>
              <a:t> – self-healing lesions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600" b="1" u="sng" dirty="0"/>
              <a:t>Medical:</a:t>
            </a:r>
          </a:p>
          <a:p>
            <a:pPr marL="740664" lvl="1" eaLnBrk="1" fontAlgn="auto" hangingPunct="1">
              <a:spcAft>
                <a:spcPts val="0"/>
              </a:spcAft>
              <a:buFontTx/>
              <a:buChar char="o"/>
              <a:defRPr/>
            </a:pPr>
            <a:r>
              <a:rPr lang="en-US" b="1" dirty="0" err="1"/>
              <a:t>Pentavalent</a:t>
            </a:r>
            <a:r>
              <a:rPr lang="en-US" b="1" dirty="0"/>
              <a:t> antimony (</a:t>
            </a:r>
            <a:r>
              <a:rPr lang="en-US" b="1" dirty="0" err="1"/>
              <a:t>Pentostam</a:t>
            </a:r>
            <a:r>
              <a:rPr lang="en-US" b="1" dirty="0"/>
              <a:t>), </a:t>
            </a:r>
            <a:r>
              <a:rPr lang="en-US" b="1" dirty="0" smtClean="0"/>
              <a:t> </a:t>
            </a:r>
            <a:r>
              <a:rPr lang="en-US" dirty="0" err="1"/>
              <a:t>Amphotericin</a:t>
            </a:r>
            <a:r>
              <a:rPr lang="en-US" dirty="0"/>
              <a:t> B</a:t>
            </a:r>
          </a:p>
          <a:p>
            <a:pPr marL="740664" lvl="1" eaLnBrk="1" fontAlgn="auto" hangingPunct="1">
              <a:spcAft>
                <a:spcPts val="0"/>
              </a:spcAft>
              <a:buFontTx/>
              <a:buChar char="o"/>
              <a:defRPr/>
            </a:pPr>
            <a:r>
              <a:rPr lang="en-US" dirty="0"/>
              <a:t>Antifungal drugs</a:t>
            </a:r>
          </a:p>
          <a:p>
            <a:pPr marL="740664" lvl="1" eaLnBrk="1" fontAlgn="auto" hangingPunct="1">
              <a:spcAft>
                <a:spcPts val="0"/>
              </a:spcAft>
              <a:buFontTx/>
              <a:buChar char="o"/>
              <a:defRPr/>
            </a:pPr>
            <a:r>
              <a:rPr lang="en-US" dirty="0"/>
              <a:t>+/- Antibiotics for secondary bacterial infection.</a:t>
            </a:r>
          </a:p>
          <a:p>
            <a:pPr marL="740664"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sz="2000" dirty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sz="2800" b="1" u="sng" dirty="0"/>
              <a:t>Surgical:</a:t>
            </a:r>
            <a:r>
              <a:rPr lang="en-US" sz="2800" dirty="0"/>
              <a:t> </a:t>
            </a:r>
          </a:p>
          <a:p>
            <a:pPr marL="740664" lvl="1" eaLnBrk="1" fontAlgn="auto" hangingPunct="1">
              <a:spcAft>
                <a:spcPts val="0"/>
              </a:spcAft>
              <a:buFontTx/>
              <a:buChar char="o"/>
              <a:defRPr/>
            </a:pPr>
            <a:r>
              <a:rPr lang="en-US" dirty="0"/>
              <a:t>Cryosurgery</a:t>
            </a:r>
          </a:p>
          <a:p>
            <a:pPr marL="740664" lvl="1" eaLnBrk="1" fontAlgn="auto" hangingPunct="1">
              <a:spcAft>
                <a:spcPts val="0"/>
              </a:spcAft>
              <a:buFontTx/>
              <a:buChar char="o"/>
              <a:defRPr/>
            </a:pPr>
            <a:r>
              <a:rPr lang="en-US" dirty="0"/>
              <a:t>Excision</a:t>
            </a:r>
          </a:p>
          <a:p>
            <a:pPr marL="740664" lvl="1" eaLnBrk="1" fontAlgn="auto" hangingPunct="1">
              <a:spcAft>
                <a:spcPts val="0"/>
              </a:spcAft>
              <a:buFontTx/>
              <a:buChar char="o"/>
              <a:defRPr/>
            </a:pPr>
            <a:r>
              <a:rPr lang="en-US" dirty="0"/>
              <a:t>Curettage</a:t>
            </a:r>
          </a:p>
          <a:p>
            <a:pPr marL="740664" lvl="1" eaLnBrk="1" fontAlgn="auto" hangingPunct="1">
              <a:spcAft>
                <a:spcPts val="0"/>
              </a:spcAft>
              <a:buFontTx/>
              <a:buChar char="o"/>
              <a:defRPr/>
            </a:pPr>
            <a:endParaRPr lang="en-US" sz="1800" dirty="0"/>
          </a:p>
          <a:p>
            <a:pPr marL="740664"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800" dirty="0" smtClean="0"/>
          </a:p>
          <a:p>
            <a:pPr marL="740664"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800" dirty="0" smtClean="0"/>
          </a:p>
          <a:p>
            <a:pPr marL="740664"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800" dirty="0" smtClean="0"/>
          </a:p>
          <a:p>
            <a:pPr marL="740664"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800" dirty="0" smtClean="0"/>
          </a:p>
          <a:p>
            <a:pPr marL="740664" lvl="1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500" dirty="0" smtClean="0"/>
              <a:t>REFERENCE :WHO </a:t>
            </a:r>
            <a:r>
              <a:rPr lang="en-US" sz="1500" dirty="0"/>
              <a:t>(2010) Control of leishmaniasis. Report of a meeting 571 of the WHO </a:t>
            </a:r>
            <a:endParaRPr lang="en-US" sz="1500" dirty="0" smtClean="0"/>
          </a:p>
          <a:p>
            <a:pPr marL="41205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1500" dirty="0" smtClean="0"/>
              <a:t>	expert </a:t>
            </a:r>
            <a:r>
              <a:rPr lang="en-US" sz="1500" dirty="0"/>
              <a:t>committee on the control of leishmaniasis.  http://whqlibdoc.who.int/trs/WHO_TRS_949_eng.pdf</a:t>
            </a:r>
          </a:p>
          <a:p>
            <a:pPr marL="740664" lvl="1" eaLnBrk="1" fontAlgn="auto" hangingPunct="1">
              <a:spcAft>
                <a:spcPts val="0"/>
              </a:spcAft>
              <a:buFontTx/>
              <a:buNone/>
              <a:defRPr/>
            </a:pPr>
            <a:endParaRPr lang="en-US" sz="1800" dirty="0"/>
          </a:p>
          <a:p>
            <a:pPr marL="740664" lvl="1" eaLnBrk="1" fontAlgn="auto" hangingPunct="1">
              <a:spcAft>
                <a:spcPts val="0"/>
              </a:spcAft>
              <a:buFontTx/>
              <a:buChar char="o"/>
              <a:defRPr/>
            </a:pPr>
            <a:endParaRPr lang="en-US" sz="1800" dirty="0"/>
          </a:p>
          <a:p>
            <a:pPr marL="740664" lvl="1" eaLnBrk="1" fontAlgn="auto" hangingPunct="1">
              <a:spcAft>
                <a:spcPts val="0"/>
              </a:spcAft>
              <a:buFontTx/>
              <a:buChar char="o"/>
              <a:defRPr/>
            </a:pPr>
            <a:endParaRPr lang="en-US" sz="1800" dirty="0"/>
          </a:p>
        </p:txBody>
      </p:sp>
      <p:pic>
        <p:nvPicPr>
          <p:cNvPr id="27652" name="Picture 4" descr="4pentost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895600"/>
            <a:ext cx="28194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763000" cy="990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Visceral leishmaniasis</a:t>
            </a:r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>
          <a:xfrm>
            <a:off x="381000" y="838200"/>
            <a:ext cx="8763000" cy="6019800"/>
          </a:xfrm>
        </p:spPr>
        <p:txBody>
          <a:bodyPr/>
          <a:lstStyle/>
          <a:p>
            <a:pPr eaLnBrk="1" hangingPunct="1"/>
            <a:r>
              <a:rPr lang="en-US" altLang="en-US" sz="2800" smtClean="0">
                <a:cs typeface="Tahoma" panose="020B0604030504040204" pitchFamily="34" charset="0"/>
              </a:rPr>
              <a:t>There are geographical variations.</a:t>
            </a:r>
          </a:p>
          <a:p>
            <a:pPr eaLnBrk="1" hangingPunct="1"/>
            <a:r>
              <a:rPr lang="en-US" altLang="en-US" sz="2800" smtClean="0">
                <a:cs typeface="Tahoma" panose="020B0604030504040204" pitchFamily="34" charset="0"/>
              </a:rPr>
              <a:t>The disease is called </a:t>
            </a:r>
            <a:r>
              <a:rPr lang="en-US" altLang="en-US" sz="2800" b="1" smtClean="0">
                <a:solidFill>
                  <a:srgbClr val="FFFF00"/>
                </a:solidFill>
                <a:cs typeface="Tahoma" panose="020B0604030504040204" pitchFamily="34" charset="0"/>
              </a:rPr>
              <a:t>kala-azar</a:t>
            </a:r>
          </a:p>
          <a:p>
            <a:pPr eaLnBrk="1" hangingPunct="1"/>
            <a:r>
              <a:rPr lang="en-US" altLang="en-US" sz="2800" i="1" smtClean="0">
                <a:solidFill>
                  <a:srgbClr val="FFFF00"/>
                </a:solidFill>
                <a:cs typeface="Tahoma" panose="020B0604030504040204" pitchFamily="34" charset="0"/>
              </a:rPr>
              <a:t>Leishmania infantum</a:t>
            </a:r>
            <a:r>
              <a:rPr lang="en-US" altLang="en-US" sz="2800" smtClean="0">
                <a:solidFill>
                  <a:srgbClr val="FFFF00"/>
                </a:solidFill>
                <a:cs typeface="Tahoma" panose="020B0604030504040204" pitchFamily="34" charset="0"/>
              </a:rPr>
              <a:t> </a:t>
            </a:r>
            <a:r>
              <a:rPr lang="en-US" altLang="en-US" sz="2800" smtClean="0">
                <a:cs typeface="Tahoma" panose="020B0604030504040204" pitchFamily="34" charset="0"/>
              </a:rPr>
              <a:t>mainly affect children</a:t>
            </a:r>
          </a:p>
          <a:p>
            <a:pPr eaLnBrk="1" hangingPunct="1"/>
            <a:r>
              <a:rPr lang="en-US" altLang="en-US" sz="2800" i="1" smtClean="0">
                <a:solidFill>
                  <a:srgbClr val="FFFF00"/>
                </a:solidFill>
                <a:cs typeface="Tahoma" panose="020B0604030504040204" pitchFamily="34" charset="0"/>
              </a:rPr>
              <a:t>Leishmania donovani</a:t>
            </a:r>
            <a:r>
              <a:rPr lang="en-US" altLang="en-US" sz="2800" smtClean="0">
                <a:solidFill>
                  <a:srgbClr val="FFFF00"/>
                </a:solidFill>
                <a:cs typeface="Tahoma" panose="020B0604030504040204" pitchFamily="34" charset="0"/>
              </a:rPr>
              <a:t> </a:t>
            </a:r>
            <a:r>
              <a:rPr lang="en-US" altLang="en-US" sz="2800" smtClean="0">
                <a:cs typeface="Tahoma" panose="020B0604030504040204" pitchFamily="34" charset="0"/>
              </a:rPr>
              <a:t>mainly affects adults </a:t>
            </a:r>
          </a:p>
          <a:p>
            <a:pPr eaLnBrk="1" hangingPunct="1"/>
            <a:r>
              <a:rPr lang="en-US" altLang="en-US" sz="2800" smtClean="0">
                <a:cs typeface="Tahoma" panose="020B0604030504040204" pitchFamily="34" charset="0"/>
              </a:rPr>
              <a:t>The incubation period is usually 4-10 months.</a:t>
            </a:r>
          </a:p>
          <a:p>
            <a:pPr eaLnBrk="1" hangingPunct="1"/>
            <a:r>
              <a:rPr lang="en-US" altLang="en-US" sz="2800" smtClean="0">
                <a:cs typeface="Tahoma" panose="020B0604030504040204" pitchFamily="34" charset="0"/>
              </a:rPr>
              <a:t>The early symptoms are generally low grade fever with malaise and sweating.</a:t>
            </a:r>
          </a:p>
          <a:p>
            <a:pPr eaLnBrk="1" hangingPunct="1"/>
            <a:r>
              <a:rPr lang="en-US" altLang="en-US" sz="2800" smtClean="0">
                <a:cs typeface="Tahoma" panose="020B0604030504040204" pitchFamily="34" charset="0"/>
              </a:rPr>
              <a:t>In later stages, the fever becomes intermittent and  their can be liver enlargement or spleen enlargement or hepatosplenomegally because of the hyperplasia of the lymphoid –macrophage system. </a:t>
            </a:r>
          </a:p>
          <a:p>
            <a:pPr eaLnBrk="1" hangingPunct="1">
              <a:buFontTx/>
              <a:buNone/>
            </a:pPr>
            <a:endParaRPr lang="en-US" altLang="en-US" smtClean="0"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</a:rPr>
              <a:t>Presentation</a:t>
            </a: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xfrm>
            <a:off x="609600" y="1447800"/>
            <a:ext cx="7924800" cy="48768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ahoma" panose="020B0604030504040204" pitchFamily="34" charset="0"/>
              </a:rPr>
              <a:t>Fever</a:t>
            </a:r>
          </a:p>
          <a:p>
            <a:pPr eaLnBrk="1" hangingPunct="1"/>
            <a:r>
              <a:rPr lang="en-US" altLang="en-US" smtClean="0">
                <a:cs typeface="Tahoma" panose="020B0604030504040204" pitchFamily="34" charset="0"/>
              </a:rPr>
              <a:t>Splenomegaly, hepatomegaly, hepatosplenomegaly</a:t>
            </a:r>
          </a:p>
          <a:p>
            <a:pPr eaLnBrk="1" hangingPunct="1"/>
            <a:r>
              <a:rPr lang="en-US" altLang="en-US" smtClean="0">
                <a:cs typeface="Tahoma" panose="020B0604030504040204" pitchFamily="34" charset="0"/>
              </a:rPr>
              <a:t>Weight loss</a:t>
            </a:r>
          </a:p>
          <a:p>
            <a:pPr eaLnBrk="1" hangingPunct="1"/>
            <a:r>
              <a:rPr lang="en-US" altLang="en-US" smtClean="0">
                <a:cs typeface="Tahoma" panose="020B0604030504040204" pitchFamily="34" charset="0"/>
              </a:rPr>
              <a:t>Anaemia</a:t>
            </a:r>
          </a:p>
          <a:p>
            <a:pPr eaLnBrk="1" hangingPunct="1"/>
            <a:r>
              <a:rPr lang="en-US" altLang="en-US" smtClean="0">
                <a:cs typeface="Tahoma" panose="020B0604030504040204" pitchFamily="34" charset="0"/>
              </a:rPr>
              <a:t>Epistaxis</a:t>
            </a:r>
          </a:p>
          <a:p>
            <a:pPr eaLnBrk="1" hangingPunct="1"/>
            <a:r>
              <a:rPr lang="en-US" altLang="en-US" smtClean="0">
                <a:cs typeface="Tahoma" panose="020B0604030504040204" pitchFamily="34" charset="0"/>
              </a:rPr>
              <a:t>Cough</a:t>
            </a:r>
          </a:p>
          <a:p>
            <a:pPr eaLnBrk="1" hangingPunct="1"/>
            <a:r>
              <a:rPr lang="en-US" altLang="en-US" smtClean="0">
                <a:cs typeface="Tahoma" panose="020B0604030504040204" pitchFamily="34" charset="0"/>
              </a:rPr>
              <a:t>Diarrhoea</a:t>
            </a:r>
            <a:endParaRPr lang="ar-SA" altLang="en-US" smtClean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/>
          </p:cNvSpPr>
          <p:nvPr>
            <p:ph idx="1"/>
          </p:nvPr>
        </p:nvSpPr>
        <p:spPr>
          <a:xfrm>
            <a:off x="457200" y="228600"/>
            <a:ext cx="8534400" cy="33528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sz="1000" smtClean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mtClean="0">
                <a:cs typeface="Times New Roman" panose="02020603050405020304" pitchFamily="18" charset="0"/>
              </a:rPr>
              <a:t>	</a:t>
            </a:r>
            <a:r>
              <a:rPr lang="en-US" altLang="en-US" sz="3600" b="1" smtClean="0">
                <a:solidFill>
                  <a:srgbClr val="FFFF00"/>
                </a:solidFill>
                <a:cs typeface="Times New Roman" panose="02020603050405020304" pitchFamily="18" charset="0"/>
              </a:rPr>
              <a:t>Untreated disease can be fatal</a:t>
            </a:r>
            <a:endParaRPr lang="en-US" altLang="en-US" b="1" smtClean="0">
              <a:solidFill>
                <a:srgbClr val="FFFF00"/>
              </a:solidFill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endParaRPr lang="en-US" altLang="en-US" smtClean="0">
              <a:cs typeface="Times New Roman" panose="02020603050405020304" pitchFamily="18" charset="0"/>
            </a:endParaRPr>
          </a:p>
          <a:p>
            <a:pPr eaLnBrk="1" hangingPunct="1">
              <a:buFontTx/>
              <a:buNone/>
            </a:pPr>
            <a:r>
              <a:rPr lang="en-US" altLang="en-US" smtClean="0">
                <a:cs typeface="Times New Roman" panose="02020603050405020304" pitchFamily="18" charset="0"/>
              </a:rPr>
              <a:t>	After recovery it might produce a condition called post kala-azar dermal leishmaniasis (PKDL)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>
              <a:cs typeface="Tahoma" panose="020B0604030504040204" pitchFamily="34" charset="0"/>
            </a:endParaRPr>
          </a:p>
        </p:txBody>
      </p:sp>
      <p:pic>
        <p:nvPicPr>
          <p:cNvPr id="30723" name="Picture 4" descr="pkd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352800"/>
            <a:ext cx="5029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>
                <a:solidFill>
                  <a:schemeClr val="tx2">
                    <a:satMod val="200000"/>
                  </a:schemeClr>
                </a:solidFill>
              </a:rPr>
              <a:t>Fever 2 times a day due to kala-azar</a:t>
            </a:r>
          </a:p>
        </p:txBody>
      </p:sp>
      <p:sp>
        <p:nvSpPr>
          <p:cNvPr id="3174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altLang="en-US" smtClean="0">
              <a:cs typeface="Tahoma" panose="020B0604030504040204" pitchFamily="34" charset="0"/>
            </a:endParaRPr>
          </a:p>
        </p:txBody>
      </p:sp>
      <p:pic>
        <p:nvPicPr>
          <p:cNvPr id="31748" name="Picture 5" descr="tempera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7772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512763"/>
            <a:ext cx="8763000" cy="12398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Hepatosplenomegaly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3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visceral leishmaniasis</a:t>
            </a:r>
          </a:p>
        </p:txBody>
      </p:sp>
      <p:pic>
        <p:nvPicPr>
          <p:cNvPr id="32771" name="Picture 4" descr="imag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971800"/>
            <a:ext cx="214947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8" descr="viscer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62200"/>
            <a:ext cx="217011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819400"/>
            <a:ext cx="18129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rgbClr val="FFFF00"/>
                </a:solidFill>
              </a:rPr>
              <a:t>Visceral leishmaniasis</a:t>
            </a: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381000" y="1676400"/>
            <a:ext cx="8458200" cy="4724400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r>
              <a:rPr lang="en-US" altLang="en-US" smtClean="0">
                <a:cs typeface="Tahoma" panose="020B0604030504040204" pitchFamily="34" charset="0"/>
              </a:rPr>
              <a:t>	</a:t>
            </a:r>
            <a:r>
              <a:rPr lang="en-US" altLang="en-US" smtClean="0">
                <a:solidFill>
                  <a:srgbClr val="FFFF00"/>
                </a:solidFill>
                <a:cs typeface="Tahoma" panose="020B0604030504040204" pitchFamily="34" charset="0"/>
              </a:rPr>
              <a:t>Diagnosis</a:t>
            </a:r>
          </a:p>
          <a:p>
            <a:pPr marL="609600" indent="-609600" eaLnBrk="1" hangingPunct="1">
              <a:buFontTx/>
              <a:buAutoNum type="arabicParenBoth"/>
            </a:pPr>
            <a:r>
              <a:rPr lang="en-US" altLang="en-US" sz="2800" smtClean="0">
                <a:cs typeface="Tahoma" panose="020B0604030504040204" pitchFamily="34" charset="0"/>
              </a:rPr>
              <a:t>Parasitological diagnosis:</a:t>
            </a:r>
          </a:p>
          <a:p>
            <a:pPr marL="609600" indent="-609600" eaLnBrk="1" hangingPunct="1">
              <a:buFontTx/>
              <a:buNone/>
            </a:pPr>
            <a:endParaRPr lang="en-US" altLang="en-US" smtClean="0">
              <a:cs typeface="Tahoma" panose="020B0604030504040204" pitchFamily="34" charset="0"/>
            </a:endParaRPr>
          </a:p>
          <a:p>
            <a:pPr marL="990600" lvl="1" indent="-533400" eaLnBrk="1" hangingPunct="1">
              <a:buFontTx/>
              <a:buNone/>
            </a:pPr>
            <a:r>
              <a:rPr lang="en-US" altLang="en-US" b="1" smtClean="0">
                <a:cs typeface="Tahoma" panose="020B0604030504040204" pitchFamily="34" charset="0"/>
              </a:rPr>
              <a:t>Bone marrow aspirate                </a:t>
            </a:r>
            <a:r>
              <a:rPr lang="en-US" altLang="en-US" sz="2400" smtClean="0">
                <a:cs typeface="Tahoma" panose="020B0604030504040204" pitchFamily="34" charset="0"/>
              </a:rPr>
              <a:t>1. microscopy (LD bodies)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mtClean="0">
                <a:cs typeface="Tahoma" panose="020B0604030504040204" pitchFamily="34" charset="0"/>
              </a:rPr>
              <a:t>Splenic aspirate                               </a:t>
            </a:r>
            <a:r>
              <a:rPr lang="en-US" altLang="en-US" sz="2400" smtClean="0">
                <a:cs typeface="Tahoma" panose="020B0604030504040204" pitchFamily="34" charset="0"/>
              </a:rPr>
              <a:t>2. culture in NNN</a:t>
            </a:r>
            <a:r>
              <a:rPr lang="en-US" altLang="en-US" smtClean="0">
                <a:cs typeface="Tahoma" panose="020B0604030504040204" pitchFamily="34" charset="0"/>
              </a:rPr>
              <a:t> </a:t>
            </a:r>
            <a:r>
              <a:rPr lang="en-US" altLang="en-US" sz="2400" smtClean="0">
                <a:cs typeface="Tahoma" panose="020B0604030504040204" pitchFamily="34" charset="0"/>
              </a:rPr>
              <a:t>medium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z="2400" smtClean="0">
                <a:cs typeface="Tahoma" panose="020B0604030504040204" pitchFamily="34" charset="0"/>
              </a:rPr>
              <a:t>                                                                             (promastigotes)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mtClean="0">
                <a:cs typeface="Tahoma" panose="020B0604030504040204" pitchFamily="34" charset="0"/>
              </a:rPr>
              <a:t>Lymph node </a:t>
            </a:r>
          </a:p>
          <a:p>
            <a:pPr marL="990600" lvl="1" indent="-533400" eaLnBrk="1" hangingPunct="1">
              <a:buFontTx/>
              <a:buNone/>
            </a:pPr>
            <a:r>
              <a:rPr lang="en-US" altLang="en-US" smtClean="0">
                <a:cs typeface="Tahoma" panose="020B0604030504040204" pitchFamily="34" charset="0"/>
              </a:rPr>
              <a:t>Tissue biopsy</a:t>
            </a:r>
          </a:p>
          <a:p>
            <a:pPr marL="609600" indent="-609600" eaLnBrk="1" hangingPunct="1">
              <a:buFontTx/>
              <a:buNone/>
            </a:pPr>
            <a:endParaRPr lang="en-US" altLang="en-US" smtClean="0">
              <a:cs typeface="Tahoma" panose="020B0604030504040204" pitchFamily="34" charset="0"/>
            </a:endParaRPr>
          </a:p>
        </p:txBody>
      </p:sp>
      <p:sp>
        <p:nvSpPr>
          <p:cNvPr id="33796" name="AutoShape 4"/>
          <p:cNvSpPr>
            <a:spLocks/>
          </p:cNvSpPr>
          <p:nvPr/>
        </p:nvSpPr>
        <p:spPr bwMode="auto">
          <a:xfrm>
            <a:off x="4191000" y="2743200"/>
            <a:ext cx="457200" cy="3352800"/>
          </a:xfrm>
          <a:prstGeom prst="rightBrace">
            <a:avLst>
              <a:gd name="adj1" fmla="val 37515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pPr algn="r" rtl="1" eaLnBrk="1" hangingPunct="1"/>
            <a:endParaRPr lang="ar-SA" altLang="en-US"/>
          </a:p>
        </p:txBody>
      </p:sp>
      <p:sp>
        <p:nvSpPr>
          <p:cNvPr id="33797" name="AutoShape 5"/>
          <p:cNvSpPr>
            <a:spLocks/>
          </p:cNvSpPr>
          <p:nvPr/>
        </p:nvSpPr>
        <p:spPr bwMode="auto">
          <a:xfrm>
            <a:off x="4724400" y="3048000"/>
            <a:ext cx="304800" cy="2743200"/>
          </a:xfrm>
          <a:prstGeom prst="leftBrace">
            <a:avLst>
              <a:gd name="adj1" fmla="val 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pPr algn="r" rtl="1" eaLnBrk="1" hangingPunct="1"/>
            <a:endParaRPr lang="ar-SA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bone marrow aspira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37084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5" descr="bone marrow amastigo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0"/>
            <a:ext cx="3581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Text Box 9"/>
          <p:cNvSpPr txBox="1">
            <a:spLocks noChangeArrowheads="1"/>
          </p:cNvSpPr>
          <p:nvPr/>
        </p:nvSpPr>
        <p:spPr bwMode="auto">
          <a:xfrm>
            <a:off x="838200" y="6096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Bone marrow aspiration</a:t>
            </a:r>
          </a:p>
        </p:txBody>
      </p:sp>
      <p:sp>
        <p:nvSpPr>
          <p:cNvPr id="34821" name="Text Box 10"/>
          <p:cNvSpPr txBox="1">
            <a:spLocks noChangeArrowheads="1"/>
          </p:cNvSpPr>
          <p:nvPr/>
        </p:nvSpPr>
        <p:spPr bwMode="auto">
          <a:xfrm>
            <a:off x="4724400" y="54864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Bone marrow amastigotes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838200"/>
            <a:ext cx="77724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solidFill>
                  <a:schemeClr val="tx2">
                    <a:satMod val="200000"/>
                  </a:schemeClr>
                </a:solidFill>
              </a:rPr>
              <a:t>(2) </a:t>
            </a:r>
            <a:r>
              <a:rPr lang="en-US" sz="3600" dirty="0">
                <a:solidFill>
                  <a:srgbClr val="FFFF00"/>
                </a:solidFill>
              </a:rPr>
              <a:t>Immunological Diagnosis</a:t>
            </a:r>
            <a:r>
              <a:rPr lang="en-US" sz="3600" dirty="0">
                <a:solidFill>
                  <a:schemeClr val="tx2">
                    <a:satMod val="200000"/>
                  </a:schemeClr>
                </a:solidFill>
              </a:rPr>
              <a:t>:</a:t>
            </a:r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xfrm>
            <a:off x="609600" y="2209800"/>
            <a:ext cx="8001000" cy="2667000"/>
          </a:xfrm>
        </p:spPr>
        <p:txBody>
          <a:bodyPr/>
          <a:lstStyle/>
          <a:p>
            <a:pPr eaLnBrk="1" hangingPunct="1"/>
            <a:r>
              <a:rPr lang="en-US" altLang="en-US" smtClean="0">
                <a:cs typeface="Tahoma" panose="020B0604030504040204" pitchFamily="34" charset="0"/>
              </a:rPr>
              <a:t>Specific serologic tests: Direct Agglutination Test (DAT), ELISA, IFAT</a:t>
            </a:r>
          </a:p>
          <a:p>
            <a:pPr eaLnBrk="1" hangingPunct="1"/>
            <a:r>
              <a:rPr lang="en-US" altLang="en-US" smtClean="0">
                <a:cs typeface="Tahoma" panose="020B0604030504040204" pitchFamily="34" charset="0"/>
              </a:rPr>
              <a:t>Skin test (</a:t>
            </a:r>
            <a:r>
              <a:rPr lang="en-US" altLang="en-US" smtClean="0">
                <a:solidFill>
                  <a:srgbClr val="FFFF00"/>
                </a:solidFill>
                <a:cs typeface="Tahoma" panose="020B0604030504040204" pitchFamily="34" charset="0"/>
              </a:rPr>
              <a:t>leishmanin test</a:t>
            </a:r>
            <a:r>
              <a:rPr lang="en-US" altLang="en-US" smtClean="0">
                <a:cs typeface="Tahoma" panose="020B0604030504040204" pitchFamily="34" charset="0"/>
              </a:rPr>
              <a:t>) for survey of populations and follow-up after treatment.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5" descr="d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055813"/>
            <a:ext cx="3657600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7" name="Picture 6" descr="elisa-displa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3670300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8"/>
          <p:cNvSpPr txBox="1">
            <a:spLocks noChangeArrowheads="1"/>
          </p:cNvSpPr>
          <p:nvPr/>
        </p:nvSpPr>
        <p:spPr bwMode="auto">
          <a:xfrm>
            <a:off x="1828800" y="1295400"/>
            <a:ext cx="1371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DAT test</a:t>
            </a:r>
          </a:p>
        </p:txBody>
      </p:sp>
      <p:sp>
        <p:nvSpPr>
          <p:cNvPr id="36869" name="Text Box 9"/>
          <p:cNvSpPr txBox="1">
            <a:spLocks noChangeArrowheads="1"/>
          </p:cNvSpPr>
          <p:nvPr/>
        </p:nvSpPr>
        <p:spPr bwMode="auto">
          <a:xfrm>
            <a:off x="5715000" y="54102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/>
              <a:t>ELISA test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976688" y="2819400"/>
          <a:ext cx="1190625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Bitmap Image" r:id="rId3" imgW="1190476" imgH="1190476" progId="Paint.Picture">
                  <p:embed/>
                </p:oleObj>
              </mc:Choice>
              <mc:Fallback>
                <p:oleObj name="Bitmap Image" r:id="rId3" imgW="1190476" imgH="119047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76688" y="2819400"/>
                        <a:ext cx="1190625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8" name="Picture 7" descr="pr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76400"/>
            <a:ext cx="381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152400" y="914400"/>
            <a:ext cx="4648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altLang="en-US" sz="2800"/>
              <a:t>Promastigotes  of  </a:t>
            </a:r>
            <a:r>
              <a:rPr lang="en-US" altLang="en-US" sz="2800" i="1"/>
              <a:t>Leishmania </a:t>
            </a:r>
          </a:p>
        </p:txBody>
      </p:sp>
      <p:graphicFrame>
        <p:nvGraphicFramePr>
          <p:cNvPr id="1027" name="Object 9"/>
          <p:cNvGraphicFramePr>
            <a:graphicFrameLocks noChangeAspect="1"/>
          </p:cNvGraphicFramePr>
          <p:nvPr/>
        </p:nvGraphicFramePr>
        <p:xfrm>
          <a:off x="4876800" y="609600"/>
          <a:ext cx="4035425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Bitmap Image" r:id="rId6" imgW="1486107" imgH="2172003" progId="Paint.Picture">
                  <p:embed/>
                </p:oleObj>
              </mc:Choice>
              <mc:Fallback>
                <p:oleObj name="Bitmap Image" r:id="rId6" imgW="1486107" imgH="2172003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609600"/>
                        <a:ext cx="4035425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10"/>
          <p:cNvSpPr txBox="1">
            <a:spLocks noChangeArrowheads="1"/>
          </p:cNvSpPr>
          <p:nvPr/>
        </p:nvSpPr>
        <p:spPr bwMode="auto">
          <a:xfrm>
            <a:off x="4800600" y="60960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altLang="en-US"/>
              <a:t>Amastigote of </a:t>
            </a:r>
            <a:r>
              <a:rPr lang="en-US" altLang="en-US" i="1"/>
              <a:t>Leishmania</a:t>
            </a:r>
            <a:endParaRPr lang="en-GB" altLang="en-US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7772400" cy="4343400"/>
          </a:xfrm>
        </p:spPr>
        <p:txBody>
          <a:bodyPr>
            <a:normAutofit lnSpcReduction="10000"/>
          </a:bodyPr>
          <a:lstStyle/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/>
              <a:t>Recommended treatment varies in different endemic areas: 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err="1"/>
              <a:t>Pentavalent</a:t>
            </a:r>
            <a:r>
              <a:rPr lang="en-US"/>
              <a:t> </a:t>
            </a:r>
            <a:r>
              <a:rPr lang="en-US" smtClean="0"/>
              <a:t>antimony-sodium </a:t>
            </a:r>
            <a:r>
              <a:rPr lang="en-US" dirty="0" err="1"/>
              <a:t>stibogluconate</a:t>
            </a:r>
            <a:r>
              <a:rPr lang="en-US" dirty="0"/>
              <a:t>  (</a:t>
            </a:r>
            <a:r>
              <a:rPr lang="en-US" dirty="0" err="1"/>
              <a:t>Pentostam</a:t>
            </a:r>
            <a:r>
              <a:rPr lang="en-US" dirty="0"/>
              <a:t>)</a:t>
            </a:r>
          </a:p>
          <a:p>
            <a:pPr marL="740664" lvl="1" eaLnBrk="1" fontAlgn="auto" hangingPunct="1">
              <a:spcAft>
                <a:spcPts val="0"/>
              </a:spcAft>
              <a:buFont typeface="Wingdings"/>
              <a:buChar char=""/>
              <a:defRPr/>
            </a:pPr>
            <a:r>
              <a:rPr lang="en-US" dirty="0" err="1"/>
              <a:t>Amphotericin</a:t>
            </a:r>
            <a:r>
              <a:rPr lang="en-US" dirty="0"/>
              <a:t> B</a:t>
            </a:r>
          </a:p>
          <a:p>
            <a:pPr marL="411480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/>
              <a:t>Treatment of complications: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 err="1"/>
              <a:t>Anaemia</a:t>
            </a:r>
            <a:endParaRPr lang="en-US" dirty="0"/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/>
              <a:t>Bleeding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en-US" dirty="0"/>
              <a:t>Infections etc.</a:t>
            </a:r>
          </a:p>
          <a:p>
            <a:pPr marL="41148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endParaRPr lang="en-US" dirty="0"/>
          </a:p>
          <a:p>
            <a:pPr marL="41148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/>
            </a:extLst>
          </p:cNvPr>
          <p:cNvSpPr txBox="1"/>
          <p:nvPr/>
        </p:nvSpPr>
        <p:spPr>
          <a:xfrm>
            <a:off x="685800" y="6019800"/>
            <a:ext cx="7620000" cy="4619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1200" dirty="0"/>
              <a:t>REFERENCE :WHO (2010) Control of leishmaniasis. Report of a meeting 571 of the WHO expert committee on the control of leishmaniasis.  http://whqlibdoc.who.int/trs/WHO_TRS_949_eng.pdf</a:t>
            </a:r>
          </a:p>
        </p:txBody>
      </p:sp>
      <p:sp>
        <p:nvSpPr>
          <p:cNvPr id="37892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pPr algn="ctr" eaLnBrk="1" hangingPunct="1"/>
            <a:endParaRPr lang="en-US" altLang="en-US"/>
          </a:p>
          <a:p>
            <a:pPr algn="ctr" eaLnBrk="1" hangingPunct="1"/>
            <a:r>
              <a:rPr lang="en-US" altLang="en-US" sz="3600" b="1">
                <a:solidFill>
                  <a:srgbClr val="FFFF00"/>
                </a:solidFill>
              </a:rPr>
              <a:t>Treatment of visceral leishmanisis</a:t>
            </a:r>
          </a:p>
          <a:p>
            <a:pPr algn="ctr" eaLnBrk="1" hangingPunct="1"/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/>
          </p:cNvSpPr>
          <p:nvPr>
            <p:ph idx="1"/>
          </p:nvPr>
        </p:nvSpPr>
        <p:spPr>
          <a:xfrm>
            <a:off x="0" y="228600"/>
            <a:ext cx="8839200" cy="66294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smtClean="0">
                <a:solidFill>
                  <a:srgbClr val="FFFF00"/>
                </a:solidFill>
                <a:cs typeface="Tahoma" panose="020B0604030504040204" pitchFamily="34" charset="0"/>
              </a:rPr>
              <a:t>The life cycle of </a:t>
            </a:r>
            <a:r>
              <a:rPr lang="en-US" altLang="en-US" i="1" smtClean="0">
                <a:solidFill>
                  <a:srgbClr val="FFFF00"/>
                </a:solidFill>
                <a:cs typeface="Tahoma" panose="020B0604030504040204" pitchFamily="34" charset="0"/>
              </a:rPr>
              <a:t>Leishmania</a:t>
            </a:r>
          </a:p>
        </p:txBody>
      </p:sp>
      <p:pic>
        <p:nvPicPr>
          <p:cNvPr id="11267" name="Picture 4" descr="Leishmania_LifeCy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8763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400800" cy="381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i="1" dirty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>Leishmania</a:t>
            </a:r>
            <a:r>
              <a:rPr lang="en-US" sz="2800" dirty="0">
                <a:solidFill>
                  <a:schemeClr val="tx2">
                    <a:satMod val="200000"/>
                  </a:schemeClr>
                </a:solidFill>
                <a:cs typeface="Times New Roman" pitchFamily="18" charset="0"/>
              </a:rPr>
              <a:t> Parasites and Diseases</a:t>
            </a:r>
          </a:p>
        </p:txBody>
      </p:sp>
      <p:graphicFrame>
        <p:nvGraphicFramePr>
          <p:cNvPr id="29812" name="Group 116">
            <a:extLst>
              <a:ext uri="{FF2B5EF4-FFF2-40B4-BE49-F238E27FC236}"/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609600" y="838200"/>
          <a:ext cx="7924800" cy="5884863"/>
        </p:xfrm>
        <a:graphic>
          <a:graphicData uri="http://schemas.openxmlformats.org/drawingml/2006/table">
            <a:tbl>
              <a:tblPr rtl="1"/>
              <a:tblGrid>
                <a:gridCol w="3962400">
                  <a:extLst>
                    <a:ext uri="{9D8B030D-6E8A-4147-A177-3AD203B41FA5}"/>
                  </a:extLst>
                </a:gridCol>
                <a:gridCol w="3962400">
                  <a:extLst>
                    <a:ext uri="{9D8B030D-6E8A-4147-A177-3AD203B41FA5}"/>
                  </a:extLst>
                </a:gridCol>
              </a:tblGrid>
              <a:tr h="51810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Disease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SPECIES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2134958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Cutaneous leishmaniasis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Leishmania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tropica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Leishmania major*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Leishmania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aethiopica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Leishmania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mexicana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634931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Mucocutaneous</a:t>
                      </a: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leishmaniasis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Leishmania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braziliensis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1796856"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Visceral leishmaniasis</a:t>
                      </a: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Leishmania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donovani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*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Leishmania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infantum</a:t>
                      </a: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</a:p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Leishmania </a:t>
                      </a:r>
                      <a:r>
                        <a:rPr kumimoji="0" lang="en-US" sz="2800" b="0" i="1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chagasi</a:t>
                      </a:r>
                      <a:endParaRPr kumimoji="0" lang="en-US" sz="28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800014">
                <a:tc gridSpan="2">
                  <a:txBody>
                    <a:bodyPr/>
                    <a:lstStyle/>
                    <a:p>
                      <a:pPr marL="0" marR="0" lvl="0" indent="0" algn="l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                * Endemic in Saudi Arabia</a:t>
                      </a:r>
                    </a:p>
                  </a:txBody>
                  <a:tcPr marT="45715" marB="45715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eis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44000" cy="63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763000" cy="762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tx2">
                    <a:satMod val="200000"/>
                  </a:schemeClr>
                </a:solidFill>
              </a:rPr>
              <a:t>World distribution </a:t>
            </a:r>
            <a:r>
              <a:rPr lang="en-US" sz="2800" b="1" dirty="0" smtClean="0">
                <a:solidFill>
                  <a:schemeClr val="tx2">
                    <a:satMod val="200000"/>
                  </a:schemeClr>
                </a:solidFill>
              </a:rPr>
              <a:t>of </a:t>
            </a:r>
            <a:r>
              <a:rPr lang="en-US" sz="2800" b="1" dirty="0">
                <a:solidFill>
                  <a:schemeClr val="tx2">
                    <a:satMod val="200000"/>
                  </a:schemeClr>
                </a:solidFill>
              </a:rPr>
              <a:t>Visceral Leishmaniasis</a:t>
            </a:r>
          </a:p>
        </p:txBody>
      </p:sp>
      <p:sp>
        <p:nvSpPr>
          <p:cNvPr id="1433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mtClean="0">
              <a:cs typeface="Tahoma" panose="020B0604030504040204" pitchFamily="34" charset="0"/>
            </a:endParaRPr>
          </a:p>
        </p:txBody>
      </p:sp>
      <p:pic>
        <p:nvPicPr>
          <p:cNvPr id="14340" name="Picture 5" descr="v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8392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don2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46482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6858000" y="3241675"/>
            <a:ext cx="854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pPr algn="r" rtl="1" eaLnBrk="1" hangingPunct="1"/>
            <a:endParaRPr lang="en-US" altLang="en-US">
              <a:cs typeface="Times New Roman" panose="02020603050405020304" pitchFamily="18" charset="0"/>
            </a:endParaRP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0" y="304800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altLang="en-US" sz="2800">
                <a:cs typeface="Times New Roman" panose="02020603050405020304" pitchFamily="18" charset="0"/>
              </a:rPr>
              <a:t>Sand fly</a:t>
            </a:r>
          </a:p>
        </p:txBody>
      </p:sp>
      <p:pic>
        <p:nvPicPr>
          <p:cNvPr id="15365" name="Picture 5" descr="phlebotominesandf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990600"/>
            <a:ext cx="44958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Leis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4343400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ahoma" panose="020B0604030504040204" pitchFamily="34" charset="0"/>
              </a:defRPr>
            </a:lvl9pPr>
          </a:lstStyle>
          <a:p>
            <a:pPr algn="ctr" rtl="1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FF00"/>
                </a:solidFill>
                <a:cs typeface="Times New Roman" panose="02020603050405020304" pitchFamily="18" charset="0"/>
              </a:rPr>
              <a:t>Amastigotes of </a:t>
            </a:r>
            <a:r>
              <a:rPr lang="en-US" altLang="en-US" sz="3200" b="1" i="1">
                <a:solidFill>
                  <a:srgbClr val="FFFF00"/>
                </a:solidFill>
                <a:cs typeface="Times New Roman" panose="02020603050405020304" pitchFamily="18" charset="0"/>
              </a:rPr>
              <a:t>Leishmania </a:t>
            </a:r>
          </a:p>
        </p:txBody>
      </p:sp>
      <p:pic>
        <p:nvPicPr>
          <p:cNvPr id="16388" name="Picture 4" descr="am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14800"/>
            <a:ext cx="4343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Leish_amast_WBC2_DPD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4343400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Leis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4343400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3820</TotalTime>
  <Words>649</Words>
  <Application>Microsoft Office PowerPoint</Application>
  <PresentationFormat>On-screen Show (4:3)</PresentationFormat>
  <Paragraphs>126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1" baseType="lpstr">
      <vt:lpstr>Times New Roman</vt:lpstr>
      <vt:lpstr>Tahoma</vt:lpstr>
      <vt:lpstr>Arial</vt:lpstr>
      <vt:lpstr>Consolas</vt:lpstr>
      <vt:lpstr>Corbel</vt:lpstr>
      <vt:lpstr>Wingdings</vt:lpstr>
      <vt:lpstr>Wingdings 2</vt:lpstr>
      <vt:lpstr>Wingdings 3</vt:lpstr>
      <vt:lpstr>Calibri</vt:lpstr>
      <vt:lpstr>Metro</vt:lpstr>
      <vt:lpstr>Bitmap Image</vt:lpstr>
      <vt:lpstr> Haemoflagellates   Leishmania     Dr. Ibrahim Alkhalife</vt:lpstr>
      <vt:lpstr>Different stages of Haemoflagellates</vt:lpstr>
      <vt:lpstr>PowerPoint Presentation</vt:lpstr>
      <vt:lpstr>PowerPoint Presentation</vt:lpstr>
      <vt:lpstr>Leishmania Parasites and Diseases</vt:lpstr>
      <vt:lpstr>PowerPoint Presentation</vt:lpstr>
      <vt:lpstr>World distribution of Visceral Leishmaniasis</vt:lpstr>
      <vt:lpstr>PowerPoint Presentation</vt:lpstr>
      <vt:lpstr>PowerPoint Presentation</vt:lpstr>
      <vt:lpstr>PowerPoint Presentation</vt:lpstr>
      <vt:lpstr>PowerPoint Presentation</vt:lpstr>
      <vt:lpstr>Clinical types of cutaneous leishmaniasis</vt:lpstr>
      <vt:lpstr>CUTANEOUS LISHMANIASIS THE COMMON TYPE </vt:lpstr>
      <vt:lpstr>PowerPoint Presentation</vt:lpstr>
      <vt:lpstr>UNCOMMON TYPES OF CUTANEUS LISHMANIASIS</vt:lpstr>
      <vt:lpstr>PowerPoint Presentation</vt:lpstr>
      <vt:lpstr>Mucocutaneous leishmaniasis</vt:lpstr>
      <vt:lpstr>cutaneous &amp; muco-cutaneous leishmaniasis</vt:lpstr>
      <vt:lpstr>NNN medium</vt:lpstr>
      <vt:lpstr>Treatment</vt:lpstr>
      <vt:lpstr>Visceral leishmaniasis</vt:lpstr>
      <vt:lpstr>Presentation</vt:lpstr>
      <vt:lpstr>PowerPoint Presentation</vt:lpstr>
      <vt:lpstr>Fever 2 times a day due to kala-azar</vt:lpstr>
      <vt:lpstr>Hepatosplenomegaly in visceral leishmaniasis</vt:lpstr>
      <vt:lpstr>Visceral leishmaniasis</vt:lpstr>
      <vt:lpstr>PowerPoint Presentation</vt:lpstr>
      <vt:lpstr>(2) Immunological Diagnosis: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NUCLEAR</dc:creator>
  <cp:lastModifiedBy>Ibrahim Al Khalife</cp:lastModifiedBy>
  <cp:revision>160</cp:revision>
  <dcterms:created xsi:type="dcterms:W3CDTF">2004-04-28T07:02:33Z</dcterms:created>
  <dcterms:modified xsi:type="dcterms:W3CDTF">2017-12-18T07:17:50Z</dcterms:modified>
</cp:coreProperties>
</file>