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4"/>
  </p:notesMasterIdLst>
  <p:sldIdLst>
    <p:sldId id="256" r:id="rId2"/>
    <p:sldId id="293" r:id="rId3"/>
    <p:sldId id="257" r:id="rId4"/>
    <p:sldId id="289" r:id="rId5"/>
    <p:sldId id="290" r:id="rId6"/>
    <p:sldId id="291" r:id="rId7"/>
    <p:sldId id="282" r:id="rId8"/>
    <p:sldId id="283" r:id="rId9"/>
    <p:sldId id="284" r:id="rId10"/>
    <p:sldId id="259" r:id="rId11"/>
    <p:sldId id="258" r:id="rId12"/>
    <p:sldId id="260" r:id="rId13"/>
    <p:sldId id="261" r:id="rId14"/>
    <p:sldId id="297" r:id="rId15"/>
    <p:sldId id="296" r:id="rId16"/>
    <p:sldId id="292" r:id="rId17"/>
    <p:sldId id="262" r:id="rId18"/>
    <p:sldId id="263" r:id="rId19"/>
    <p:sldId id="264" r:id="rId20"/>
    <p:sldId id="286" r:id="rId21"/>
    <p:sldId id="265" r:id="rId22"/>
    <p:sldId id="266" r:id="rId23"/>
    <p:sldId id="267" r:id="rId24"/>
    <p:sldId id="268" r:id="rId25"/>
    <p:sldId id="269" r:id="rId26"/>
    <p:sldId id="279" r:id="rId27"/>
    <p:sldId id="280" r:id="rId28"/>
    <p:sldId id="281" r:id="rId29"/>
    <p:sldId id="298" r:id="rId30"/>
    <p:sldId id="299" r:id="rId31"/>
    <p:sldId id="300" r:id="rId32"/>
    <p:sldId id="30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829" autoAdjust="0"/>
  </p:normalViewPr>
  <p:slideViewPr>
    <p:cSldViewPr>
      <p:cViewPr>
        <p:scale>
          <a:sx n="114" d="100"/>
          <a:sy n="114" d="100"/>
        </p:scale>
        <p:origin x="-147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9D879-8067-4557-A716-7710C1222BA8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B00B-59A7-4BBE-A3E3-F4CD47068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4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reast_mil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Cow" TargetMode="External"/><Relationship Id="rId4" Type="http://schemas.openxmlformats.org/officeDocument/2006/relationships/hyperlink" Target="http://en.wikipedia.org/wiki/Gram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xpertconsult.inkling.com/read/mandell-douglas-bennetts-infectious-diseases-8/chapter-98/chapter098-reader-12#ef0d0b7c985e4246b425394ba11b54dc" TargetMode="External"/><Relationship Id="rId7" Type="http://schemas.openxmlformats.org/officeDocument/2006/relationships/hyperlink" Target="https://expertconsult.inkling.com/read/mandell-douglas-bennetts-infectious-diseases-8/chapter-98/chapter098-reader-12#d060ba43d56b4d2997a903abfc186d46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xpertconsult.inkling.com/read/mandell-douglas-bennetts-infectious-diseases-8/chapter-98/chapter098-reader-12#3f6682decf0d42e69d0a1408142a4527" TargetMode="External"/><Relationship Id="rId5" Type="http://schemas.openxmlformats.org/officeDocument/2006/relationships/hyperlink" Target="https://expertconsult.inkling.com/read/mandell-douglas-bennetts-infectious-diseases-8/chapter-98/chapter098-reader-12#1de54a7b4ccd480f99fe52e47cec02c7" TargetMode="External"/><Relationship Id="rId4" Type="http://schemas.openxmlformats.org/officeDocument/2006/relationships/hyperlink" Target="https://expertconsult.inkling.com/read/mandell-douglas-bennetts-infectious-diseases-8/chapter-98/chapter098-reader-12#02cb1f9cf06d41e7b6a43d8997a0a82f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DAE3E-6E14-44E1-ABE3-BE2184D393F8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/>
              <a:t>Ecology</a:t>
            </a:r>
          </a:p>
          <a:p>
            <a:pPr lvl="1"/>
            <a:r>
              <a:rPr lang="en-US" sz="1800"/>
              <a:t>Birth: sterile</a:t>
            </a:r>
          </a:p>
          <a:p>
            <a:pPr lvl="1"/>
            <a:r>
              <a:rPr lang="en-US" sz="1800"/>
              <a:t>Breast-fed</a:t>
            </a:r>
          </a:p>
          <a:p>
            <a:pPr lvl="2"/>
            <a:r>
              <a:rPr lang="en-US" sz="1800">
                <a:solidFill>
                  <a:schemeClr val="tx2"/>
                </a:solidFill>
              </a:rPr>
              <a:t>Bifidobacteria</a:t>
            </a:r>
            <a:r>
              <a:rPr lang="en-US" sz="1800"/>
              <a:t> species (&gt;90% of intestinal flora)</a:t>
            </a:r>
          </a:p>
          <a:p>
            <a:pPr lvl="1"/>
            <a:r>
              <a:rPr lang="en-US" sz="1800"/>
              <a:t>Switch to cow’s milk</a:t>
            </a:r>
          </a:p>
          <a:p>
            <a:pPr lvl="2"/>
            <a:r>
              <a:rPr lang="en-US" sz="1800">
                <a:solidFill>
                  <a:schemeClr val="tx2"/>
                </a:solidFill>
              </a:rPr>
              <a:t>Bifidobacteria</a:t>
            </a:r>
            <a:r>
              <a:rPr lang="en-US" sz="1800"/>
              <a:t> </a:t>
            </a:r>
            <a:r>
              <a:rPr lang="en-US" sz="1800">
                <a:solidFill>
                  <a:schemeClr val="tx2"/>
                </a:solidFill>
              </a:rPr>
              <a:t>joined by enteric, bacteroides, enterococci, lactobacilli and clostridia</a:t>
            </a:r>
            <a:r>
              <a:rPr lang="en-US" sz="1800"/>
              <a:t> 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sz="800">
                <a:solidFill>
                  <a:schemeClr val="tx2"/>
                </a:solidFill>
                <a:latin typeface="Helvetica" pitchFamily="8" charset="0"/>
              </a:rPr>
              <a:t>	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sz="800">
                <a:solidFill>
                  <a:schemeClr val="tx2"/>
                </a:solidFill>
                <a:latin typeface="Helvetica" pitchFamily="8" charset="0"/>
              </a:rPr>
              <a:t>	Human milk contains, on average, 1.1% protein, 4.2% fat, 7.0% lactose (a sugar), and supplies 72 kcal of energy per 100 grams.▪ Cow's milk contains, on average, 3.4% protein, 3.6% fat, and 4.6% lactose, and supplies 66 kcal of energy per 100 grams. </a:t>
            </a:r>
            <a:r>
              <a:rPr lang="en-US" sz="800">
                <a:solidFill>
                  <a:schemeClr val="tx2"/>
                </a:solidFill>
              </a:rPr>
              <a:t>http://en.wikipedia.org/wiki/Milk</a:t>
            </a:r>
            <a:r>
              <a:rPr lang="en-US" sz="1800"/>
              <a:t> 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endParaRPr lang="en-US" sz="1800"/>
          </a:p>
          <a:p>
            <a:pPr lvl="1" eaLnBrk="0" hangingPunct="0">
              <a:spcBef>
                <a:spcPct val="0"/>
              </a:spcBef>
            </a:pPr>
            <a:r>
              <a:rPr lang="en-US" sz="1800"/>
              <a:t>Switch to solid food</a:t>
            </a:r>
          </a:p>
          <a:p>
            <a:pPr lvl="2"/>
            <a:r>
              <a:rPr lang="en-US" sz="1800"/>
              <a:t>Microflora similar to parents</a:t>
            </a:r>
          </a:p>
          <a:p>
            <a:r>
              <a:rPr lang="en-US">
                <a:latin typeface="Helvetica" pitchFamily="8" charset="0"/>
              </a:rPr>
              <a:t>▪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3"/>
              </a:rPr>
              <a:t>Human milk</a:t>
            </a:r>
            <a:r>
              <a:rPr lang="en-US">
                <a:latin typeface="Helvetica" pitchFamily="8" charset="0"/>
              </a:rPr>
              <a:t> contains, on average, 1.1% protein, 4.2% fat, 7.0% lactose (a sugar), and supplies 72 kcal of energy per 100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4"/>
              </a:rPr>
              <a:t>grams</a:t>
            </a:r>
            <a:r>
              <a:rPr lang="en-US">
                <a:latin typeface="Helvetica" pitchFamily="8" charset="0"/>
              </a:rPr>
              <a:t>.▪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5"/>
              </a:rPr>
              <a:t>Cow</a:t>
            </a:r>
            <a:r>
              <a:rPr lang="en-US">
                <a:latin typeface="Helvetica" pitchFamily="8" charset="0"/>
              </a:rPr>
              <a:t>'s milk contains, on average, 3.4% protein, 3.6% fat, and 4.6% lactose, and supplies 66 kcal of energy per 100 grams. </a:t>
            </a:r>
            <a:r>
              <a:rPr lang="en-US"/>
              <a:t>http://en.wikipedia.org/wiki/Milk</a:t>
            </a:r>
          </a:p>
        </p:txBody>
      </p:sp>
    </p:spTree>
    <p:extLst>
      <p:ext uri="{BB962C8B-B14F-4D97-AF65-F5344CB8AC3E}">
        <p14:creationId xmlns:p14="http://schemas.microsoft.com/office/powerpoint/2010/main" val="8487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B9D8-776F-4D08-874E-CA7D1BEC662D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GI ecology</a:t>
            </a:r>
          </a:p>
          <a:p>
            <a:pPr lvl="1"/>
            <a:r>
              <a:rPr lang="en-US"/>
              <a:t>Varies along the tract (longitudinal levels)</a:t>
            </a:r>
          </a:p>
          <a:p>
            <a:pPr lvl="1"/>
            <a:r>
              <a:rPr lang="en-US"/>
              <a:t>Varies along horizontal level: lumen vs. epithelium</a:t>
            </a:r>
          </a:p>
          <a:p>
            <a:r>
              <a:rPr lang="en-US"/>
              <a:t>Esophagus</a:t>
            </a:r>
          </a:p>
          <a:p>
            <a:pPr lvl="1"/>
            <a:r>
              <a:rPr lang="en-US"/>
              <a:t>Microbes associated with saliva and food</a:t>
            </a:r>
          </a:p>
          <a:p>
            <a:r>
              <a:rPr lang="en-US"/>
              <a:t>Stomach</a:t>
            </a:r>
          </a:p>
          <a:p>
            <a:pPr lvl="1"/>
            <a:r>
              <a:rPr lang="en-US"/>
              <a:t>Low pH limits population numbers (10 bacteria/ml)</a:t>
            </a:r>
          </a:p>
          <a:p>
            <a:pPr lvl="2"/>
            <a:r>
              <a:rPr lang="en-US" sz="1000" i="1">
                <a:solidFill>
                  <a:schemeClr val="tx2"/>
                </a:solidFill>
              </a:rPr>
              <a:t>Helicobacter pylori</a:t>
            </a:r>
            <a:r>
              <a:rPr lang="en-US" sz="1000">
                <a:solidFill>
                  <a:schemeClr val="tx2"/>
                </a:solidFill>
              </a:rPr>
              <a:t>, acid-tolerant</a:t>
            </a:r>
            <a:r>
              <a:rPr lang="en-US" sz="1000" i="1">
                <a:solidFill>
                  <a:schemeClr val="tx2"/>
                </a:solidFill>
              </a:rPr>
              <a:t> lactobacilli </a:t>
            </a:r>
            <a:r>
              <a:rPr lang="en-US"/>
              <a:t> </a:t>
            </a:r>
          </a:p>
          <a:p>
            <a:pPr lvl="1"/>
            <a:r>
              <a:rPr lang="en-US"/>
              <a:t>Reduction of acidity (increase alkalinity) </a:t>
            </a:r>
          </a:p>
          <a:p>
            <a:pPr lvl="2"/>
            <a:r>
              <a:rPr lang="en-US"/>
              <a:t>Increases population of resident flora</a:t>
            </a:r>
          </a:p>
          <a:p>
            <a:pPr lvl="2"/>
            <a:r>
              <a:rPr lang="en-US"/>
              <a:t>Populated by flora of intestine (reflux)</a:t>
            </a:r>
          </a:p>
          <a:p>
            <a:endParaRPr lang="en-US"/>
          </a:p>
          <a:p>
            <a:r>
              <a:rPr lang="en-US"/>
              <a:t>Small intestine</a:t>
            </a:r>
          </a:p>
          <a:p>
            <a:pPr lvl="1"/>
            <a:r>
              <a:rPr lang="en-US"/>
              <a:t>Proximal small intestine (duodenum and jejunum)</a:t>
            </a:r>
          </a:p>
          <a:p>
            <a:pPr lvl="2"/>
            <a:r>
              <a:rPr lang="en-US"/>
              <a:t>Sparse (&lt;10</a:t>
            </a:r>
            <a:r>
              <a:rPr lang="en-US" baseline="30000"/>
              <a:t>3 </a:t>
            </a:r>
            <a:r>
              <a:rPr lang="en-US"/>
              <a:t>bacteria/ml fluid) due to acid from stomach, bile and pancreatic secretions</a:t>
            </a:r>
          </a:p>
          <a:p>
            <a:pPr lvl="3"/>
            <a:r>
              <a:rPr lang="en-US">
                <a:solidFill>
                  <a:schemeClr val="tx2"/>
                </a:solidFill>
              </a:rPr>
              <a:t>Lactobacilli, </a:t>
            </a:r>
            <a:r>
              <a:rPr lang="en-US" i="1">
                <a:solidFill>
                  <a:schemeClr val="tx2"/>
                </a:solidFill>
              </a:rPr>
              <a:t>Enterococcus faecalis</a:t>
            </a:r>
            <a:endParaRPr lang="en-US"/>
          </a:p>
          <a:p>
            <a:pPr lvl="1"/>
            <a:r>
              <a:rPr lang="en-US"/>
              <a:t>Distal small intestine (ileum)</a:t>
            </a:r>
          </a:p>
          <a:p>
            <a:pPr lvl="2"/>
            <a:r>
              <a:rPr lang="en-US"/>
              <a:t>Increases (10</a:t>
            </a:r>
            <a:r>
              <a:rPr lang="en-US" baseline="30000"/>
              <a:t>8</a:t>
            </a:r>
            <a:r>
              <a:rPr lang="en-US"/>
              <a:t> bacteria/ml) due to pH change </a:t>
            </a:r>
          </a:p>
          <a:p>
            <a:pPr lvl="3"/>
            <a:r>
              <a:rPr lang="en-US">
                <a:solidFill>
                  <a:schemeClr val="tx2"/>
                </a:solidFill>
              </a:rPr>
              <a:t>Lactobacilli, </a:t>
            </a:r>
            <a:r>
              <a:rPr lang="en-US" i="1">
                <a:solidFill>
                  <a:schemeClr val="tx2"/>
                </a:solidFill>
              </a:rPr>
              <a:t>Enterococcus faecalis</a:t>
            </a:r>
            <a:r>
              <a:rPr lang="en-US">
                <a:solidFill>
                  <a:schemeClr val="tx2"/>
                </a:solidFill>
              </a:rPr>
              <a:t>, coliforms, </a:t>
            </a:r>
            <a:r>
              <a:rPr lang="en-US" i="1">
                <a:solidFill>
                  <a:schemeClr val="tx2"/>
                </a:solidFill>
              </a:rPr>
              <a:t>Bacteroides, bifidobacteria</a:t>
            </a:r>
          </a:p>
          <a:p>
            <a:pPr lvl="2"/>
            <a:r>
              <a:rPr lang="en-US"/>
              <a:t>More like colon microbiota </a:t>
            </a:r>
          </a:p>
          <a:p>
            <a:r>
              <a:rPr lang="en-US"/>
              <a:t>Bile: Alkaline solution containing cholesterol, phospholipids, bile pigments, bile salts, bicarbonate ions. Acts as emulsifier of fats.  Produced by hepatocytes. Drains through many bile ducts throughout liver</a:t>
            </a:r>
          </a:p>
          <a:p>
            <a:endParaRPr lang="en-US"/>
          </a:p>
          <a:p>
            <a:r>
              <a:rPr lang="en-US"/>
              <a:t>Pancreatic secretions: digestive enzymes (trypsin, chymotrypsin, pancreatic lipase, pancreatic amylase) and alkaline-salt fluid secreted into small intestine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52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777C2-9355-4103-8F1B-4AEE00977774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/>
              <a:t>In the normal adult colon, 96–99% of the resident bacterial flora consists of anaerobes: bacteroides species, especially B fragilis; fusobacterium species; anaerobic lactobacilli, e.g., bifidobacteria; clostridia (C perfringens); and anaerobic gram-positive cocci (Peptostreptococcus species).</a:t>
            </a:r>
            <a:endParaRPr lang="en-US">
              <a:solidFill>
                <a:srgbClr val="333333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92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B00B-59A7-4BBE-A3E3-F4CD4706834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2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en-US" b="1" i="0" dirty="0" smtClean="0">
                <a:solidFill>
                  <a:srgbClr val="0C67B8"/>
                </a:solidFill>
                <a:effectLst/>
                <a:latin typeface="Source Sans Pro"/>
              </a:rPr>
              <a:t>Enterotoxins</a:t>
            </a:r>
          </a:p>
          <a:p>
            <a:pPr algn="l" fontAlgn="base"/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A number of pathogenic bacteria produce enterotoxins that act directly on gastrointestinal mucosal cells to stimulate net fluid secretion. The prototypical example of this class is cholera toxin, which is an A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inherit"/>
              </a:rPr>
              <a:t>1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-B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inherit"/>
              </a:rPr>
              <a:t>5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protein enterotoxin that is exported out of the bacterial cell by a type II protein secretion system.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3"/>
              </a:rPr>
              <a:t>96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The B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pentamer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 binds to the enterocyte surface receptor GM1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monosialoganglioside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. The A subunit is then nicked by a protease and reduced, and a portion of the A subunit enters the eukaryotic cell cytoplasm, where it catalyzes adenosine diphosphate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ribosylation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 of an arginine residue on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Gs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/>
              </a:rPr>
              <a:t>α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subunit of adenylate cyclase, leading to increased intracellular cyclic adenosine monophosphate and net fluid secretion through the apical chloride channels of the epithelial cell.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4"/>
              </a:rPr>
              <a:t>97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The genes for the A and B subunits of cholera toxin are encoded together on a bacteriophage that inserts itself into the chromosome of pathogenic strains of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inherit"/>
              </a:rPr>
              <a:t>V. cholerae.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5"/>
              </a:rPr>
              <a:t>98</a:t>
            </a:r>
            <a:endParaRPr lang="en-US" b="0" i="0" dirty="0" smtClean="0">
              <a:solidFill>
                <a:srgbClr val="000000"/>
              </a:solidFill>
              <a:effectLst/>
              <a:latin typeface="Meta Serif Office Pro"/>
            </a:endParaRPr>
          </a:p>
          <a:p>
            <a:pPr algn="l" fontAlgn="base"/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ETEC produces a heat-labile enterotoxin that is very similar to cholera toxin, both in protein sequence as well as in mechanism of action.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6"/>
              </a:rPr>
              <a:t>75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Strains of ETEC may also produce a heat-stable enterotoxin that is secreted extracellularly and binds and activates intestinal guanylate cyclase in the cell membrane of intestinal epithelial cells. Heat-stable enterotoxin acts as a homologue of the peptide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guanylin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, an endogenous peptide made by small intestinal villus cells that regulates normal intestinal secretion by stimulating intracellular cyclic guanosine monophosphate production.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7"/>
              </a:rPr>
              <a:t>99</a:t>
            </a:r>
            <a:endParaRPr lang="en-US" b="0" i="0" dirty="0" smtClean="0">
              <a:solidFill>
                <a:srgbClr val="000000"/>
              </a:solidFill>
              <a:effectLst/>
              <a:latin typeface="Meta Serif Office Pro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B00B-59A7-4BBE-A3E3-F4CD4706834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7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smtClean="0"/>
              <a:t>براعم الفاصوليا الخام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B00B-59A7-4BBE-A3E3-F4CD4706834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18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6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57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481E-BE0B-4B8B-8FC4-5ED6636F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1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2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07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9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4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5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0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6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0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836FD4-08E7-433A-BDBC-94CC7CDD0CF4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77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Normal flora &amp; introduction to infectious diarrhea  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Footlight MT Light" panose="0204060206030A020304" pitchFamily="18" charset="0"/>
              </a:rPr>
              <a:t>Prof. Ali </a:t>
            </a:r>
            <a:r>
              <a:rPr lang="en-US" dirty="0" smtClean="0">
                <a:latin typeface="Footlight MT Light" panose="0204060206030A020304" pitchFamily="18" charset="0"/>
              </a:rPr>
              <a:t>M. </a:t>
            </a:r>
            <a:r>
              <a:rPr lang="en-US" dirty="0" err="1" smtClean="0">
                <a:latin typeface="Footlight MT Light" panose="0204060206030A020304" pitchFamily="18" charset="0"/>
              </a:rPr>
              <a:t>Somily</a:t>
            </a:r>
            <a:r>
              <a:rPr lang="en-US" dirty="0" smtClean="0">
                <a:latin typeface="Footlight MT Light" panose="0204060206030A020304" pitchFamily="18" charset="0"/>
              </a:rPr>
              <a:t>, MD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Prof. </a:t>
            </a:r>
            <a:r>
              <a:rPr lang="en-US" dirty="0" err="1" smtClean="0">
                <a:latin typeface="Footlight MT Light" panose="0204060206030A020304" pitchFamily="18" charset="0"/>
              </a:rPr>
              <a:t>Hanan</a:t>
            </a:r>
            <a:r>
              <a:rPr lang="en-US" dirty="0" smtClean="0">
                <a:latin typeface="Footlight MT Light" panose="0204060206030A020304" pitchFamily="18" charset="0"/>
              </a:rPr>
              <a:t> A. Habib, MD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Risk Factors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707466"/>
          </a:xfrm>
        </p:spPr>
        <p:txBody>
          <a:bodyPr>
            <a:normAutofit fontScale="92500"/>
          </a:bodyPr>
          <a:lstStyle/>
          <a:p>
            <a:pPr marL="463550" lvl="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Food </a:t>
            </a:r>
            <a:r>
              <a:rPr lang="en-US" sz="2800" dirty="0">
                <a:latin typeface="Footlight MT Light" panose="0204060206030A020304" pitchFamily="18" charset="0"/>
              </a:rPr>
              <a:t>from </a:t>
            </a:r>
            <a:r>
              <a:rPr lang="en-US" sz="2800" dirty="0" smtClean="0">
                <a:latin typeface="Footlight MT Light" panose="0204060206030A020304" pitchFamily="18" charset="0"/>
              </a:rPr>
              <a:t>restaurants. 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lvl="0" indent="-463550">
              <a:buFont typeface="Wingdings" panose="05000000000000000000" pitchFamily="2" charset="2"/>
              <a:buChar char="v"/>
            </a:pPr>
            <a:r>
              <a:rPr lang="en-US" sz="2800" dirty="0">
                <a:latin typeface="Footlight MT Light" panose="0204060206030A020304" pitchFamily="18" charset="0"/>
              </a:rPr>
              <a:t>Family member with Gastrointestinal </a:t>
            </a:r>
            <a:r>
              <a:rPr lang="en-US" sz="2800" dirty="0" smtClean="0">
                <a:latin typeface="Footlight MT Light" panose="0204060206030A020304" pitchFamily="18" charset="0"/>
              </a:rPr>
              <a:t>symptoms. 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lvl="0" indent="-463550">
              <a:buFont typeface="Wingdings" panose="05000000000000000000" pitchFamily="2" charset="2"/>
              <a:buChar char="v"/>
            </a:pPr>
            <a:r>
              <a:rPr lang="en-US" sz="2800" dirty="0">
                <a:latin typeface="Footlight MT Light" panose="0204060206030A020304" pitchFamily="18" charset="0"/>
              </a:rPr>
              <a:t>Recent travel to developing </a:t>
            </a:r>
            <a:r>
              <a:rPr lang="en-US" sz="2800" dirty="0" smtClean="0">
                <a:latin typeface="Footlight MT Light" panose="0204060206030A020304" pitchFamily="18" charset="0"/>
              </a:rPr>
              <a:t>countries.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lvl="0" indent="-463550">
              <a:buFont typeface="Wingdings" panose="05000000000000000000" pitchFamily="2" charset="2"/>
              <a:buChar char="v"/>
            </a:pPr>
            <a:r>
              <a:rPr lang="en-US" sz="2800" dirty="0">
                <a:latin typeface="Footlight MT Light" panose="0204060206030A020304" pitchFamily="18" charset="0"/>
              </a:rPr>
              <a:t>Patient underlying illness and mediation(↓Stomach acidity  cyst, </a:t>
            </a:r>
            <a:r>
              <a:rPr lang="en-US" sz="2800" dirty="0" smtClean="0">
                <a:latin typeface="Footlight MT Light" panose="0204060206030A020304" pitchFamily="18" charset="0"/>
              </a:rPr>
              <a:t>spores)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lvl="0" indent="-463550">
              <a:buFont typeface="Wingdings" panose="05000000000000000000" pitchFamily="2" charset="2"/>
              <a:buChar char="v"/>
            </a:pPr>
            <a:r>
              <a:rPr lang="en-US" sz="2800" dirty="0">
                <a:latin typeface="Footlight MT Light" panose="0204060206030A020304" pitchFamily="18" charset="0"/>
              </a:rPr>
              <a:t>Abnormal </a:t>
            </a:r>
            <a:r>
              <a:rPr lang="en-US" sz="2800" dirty="0" smtClean="0">
                <a:latin typeface="Footlight MT Light" panose="0204060206030A020304" pitchFamily="18" charset="0"/>
              </a:rPr>
              <a:t>peristalsis.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lvl="0" indent="-463550">
              <a:buFont typeface="Wingdings" panose="05000000000000000000" pitchFamily="2" charset="2"/>
              <a:buChar char="v"/>
            </a:pPr>
            <a:r>
              <a:rPr lang="en-US" sz="2800" dirty="0">
                <a:latin typeface="Footlight MT Light" panose="0204060206030A020304" pitchFamily="18" charset="0"/>
              </a:rPr>
              <a:t>Low Immunoglobulin </a:t>
            </a:r>
            <a:r>
              <a:rPr lang="en-US" sz="2800" dirty="0" smtClean="0">
                <a:latin typeface="Footlight MT Light" panose="0204060206030A020304" pitchFamily="18" charset="0"/>
              </a:rPr>
              <a:t>IgA.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lvl="0" indent="-463550">
              <a:buFont typeface="Wingdings" panose="05000000000000000000" pitchFamily="2" charset="2"/>
              <a:buChar char="v"/>
            </a:pPr>
            <a:r>
              <a:rPr lang="en-US" sz="2800" dirty="0">
                <a:latin typeface="Footlight MT Light" panose="0204060206030A020304" pitchFamily="18" charset="0"/>
              </a:rPr>
              <a:t>Antibiotics decrease the  normal flora to less 10</a:t>
            </a:r>
            <a:r>
              <a:rPr lang="en-US" sz="2800" baseline="30000" dirty="0">
                <a:latin typeface="Footlight MT Light" panose="0204060206030A020304" pitchFamily="18" charset="0"/>
              </a:rPr>
              <a:t>12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lvl="0" indent="-463550">
              <a:buFont typeface="Wingdings" panose="05000000000000000000" pitchFamily="2" charset="2"/>
              <a:buChar char="v"/>
            </a:pPr>
            <a:r>
              <a:rPr lang="en-US" sz="2800" dirty="0">
                <a:latin typeface="Footlight MT Light" panose="0204060206030A020304" pitchFamily="18" charset="0"/>
              </a:rPr>
              <a:t>Median infective dose (ID</a:t>
            </a:r>
            <a:r>
              <a:rPr lang="en-US" sz="2800" baseline="-25000" dirty="0">
                <a:latin typeface="Footlight MT Light" panose="0204060206030A020304" pitchFamily="18" charset="0"/>
              </a:rPr>
              <a:t>50</a:t>
            </a:r>
            <a:r>
              <a:rPr lang="en-US" sz="2800" dirty="0" smtClean="0">
                <a:latin typeface="Footlight MT Light" panose="0204060206030A020304" pitchFamily="18" charset="0"/>
              </a:rPr>
              <a:t>)</a:t>
            </a:r>
            <a:r>
              <a:rPr lang="en-US" sz="2800" b="1" dirty="0">
                <a:latin typeface="Footlight MT Light" panose="0204060206030A020304" pitchFamily="18" charset="0"/>
              </a:rPr>
              <a:t> </a:t>
            </a:r>
            <a:endParaRPr lang="en-US" sz="2800" dirty="0">
              <a:latin typeface="Footlight MT Light" panose="0204060206030A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Classifications</a:t>
            </a:r>
            <a:r>
              <a:rPr lang="en-US" dirty="0">
                <a:latin typeface="Footlight MT Light" panose="0204060206030A020304" pitchFamily="18" charset="0"/>
              </a:rPr>
              <a:t/>
            </a:r>
            <a:br>
              <a:rPr lang="en-US" dirty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Infectious 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diarrhea- viral Bacterial organism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. </a:t>
            </a:r>
            <a:r>
              <a:rPr lang="en-US" sz="2800" i="1" dirty="0" err="1" smtClean="0">
                <a:solidFill>
                  <a:schemeClr val="tx1"/>
                </a:solidFill>
                <a:latin typeface="Footlight MT Light" panose="0204060206030A020304" pitchFamily="18" charset="0"/>
              </a:rPr>
              <a:t>Campylobcator</a:t>
            </a:r>
            <a:r>
              <a:rPr lang="en-US" sz="2800" i="1" dirty="0">
                <a:solidFill>
                  <a:schemeClr val="tx1"/>
                </a:solidFill>
                <a:latin typeface="Footlight MT Light" panose="0204060206030A020304" pitchFamily="18" charset="0"/>
              </a:rPr>
              <a:t>, </a:t>
            </a:r>
            <a:r>
              <a:rPr lang="en-US" sz="2800" i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Shigella</a:t>
            </a:r>
            <a:r>
              <a:rPr lang="en-US" sz="2800" i="1" dirty="0">
                <a:solidFill>
                  <a:schemeClr val="tx1"/>
                </a:solidFill>
                <a:latin typeface="Footlight MT Light" panose="0204060206030A020304" pitchFamily="18" charset="0"/>
              </a:rPr>
              <a:t>, </a:t>
            </a:r>
            <a:r>
              <a:rPr lang="en-US" sz="2800" i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Solmnella</a:t>
            </a:r>
            <a:r>
              <a:rPr lang="en-US" sz="2800" i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,</a:t>
            </a:r>
            <a:r>
              <a:rPr lang="en-GB" sz="2800" i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Yersinea</a:t>
            </a:r>
            <a:r>
              <a:rPr lang="en-US" sz="2800" i="1" dirty="0">
                <a:solidFill>
                  <a:schemeClr val="tx1"/>
                </a:solidFill>
                <a:latin typeface="Footlight MT Light" panose="0204060206030A020304" pitchFamily="18" charset="0"/>
              </a:rPr>
              <a:t>, </a:t>
            </a:r>
            <a:r>
              <a:rPr lang="en-US" sz="2800" i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Cholera and E. coli.</a:t>
            </a: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Food </a:t>
            </a:r>
            <a:r>
              <a:rPr lang="en-US" sz="2800" dirty="0" err="1" smtClean="0">
                <a:solidFill>
                  <a:schemeClr val="tx1"/>
                </a:solidFill>
                <a:latin typeface="Footlight MT Light" panose="0204060206030A020304" pitchFamily="18" charset="0"/>
              </a:rPr>
              <a:t>poisoning:</a:t>
            </a:r>
            <a:r>
              <a:rPr lang="en-US" sz="2800" i="1" dirty="0" err="1" smtClean="0">
                <a:solidFill>
                  <a:schemeClr val="tx1"/>
                </a:solidFill>
                <a:latin typeface="Footlight MT Light" panose="0204060206030A020304" pitchFamily="18" charset="0"/>
              </a:rPr>
              <a:t>S</a:t>
            </a:r>
            <a:r>
              <a:rPr lang="en-US" sz="2800" i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Footlight MT Light" panose="0204060206030A020304" pitchFamily="18" charset="0"/>
              </a:rPr>
              <a:t>taphylococcus</a:t>
            </a:r>
            <a:r>
              <a:rPr lang="en-US" sz="2800" i="1" dirty="0">
                <a:solidFill>
                  <a:schemeClr val="tx1"/>
                </a:solidFill>
                <a:latin typeface="Footlight MT Light" panose="0204060206030A020304" pitchFamily="18" charset="0"/>
              </a:rPr>
              <a:t>, Clostridium </a:t>
            </a:r>
            <a:r>
              <a:rPr lang="en-US" sz="2800" i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perfringens</a:t>
            </a:r>
            <a:r>
              <a:rPr lang="en-US" sz="2800" i="1" dirty="0">
                <a:solidFill>
                  <a:schemeClr val="tx1"/>
                </a:solidFill>
                <a:latin typeface="Footlight MT Light" panose="0204060206030A020304" pitchFamily="18" charset="0"/>
              </a:rPr>
              <a:t>, Bacillus.</a:t>
            </a: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Traveler 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diarrhea -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Enterotoxogenic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Footlight MT Light" panose="0204060206030A020304" pitchFamily="18" charset="0"/>
              </a:rPr>
              <a:t>E-coli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IP &gt;1 day last 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Antibiotic 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associated </a:t>
            </a:r>
            <a:r>
              <a:rPr lang="en-US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diarrhea-</a:t>
            </a:r>
            <a:r>
              <a:rPr lang="en-US" sz="2800" i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Clostridium </a:t>
            </a:r>
            <a:r>
              <a:rPr lang="en-US" sz="2800" i="1" dirty="0" err="1" smtClean="0">
                <a:solidFill>
                  <a:schemeClr val="tx1"/>
                </a:solidFill>
                <a:latin typeface="Footlight MT Light" panose="0204060206030A020304" pitchFamily="18" charset="0"/>
              </a:rPr>
              <a:t>difficile</a:t>
            </a:r>
            <a:r>
              <a:rPr lang="en-US" sz="2800" i="1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Clinical Presentation and Pathogenic Mechanism I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Enterotoxin </a:t>
            </a:r>
            <a:r>
              <a:rPr lang="en-US" sz="2400" b="1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mediated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>
                <a:latin typeface="Footlight MT Light" panose="0204060206030A020304" pitchFamily="18" charset="0"/>
              </a:rPr>
              <a:t>Lack of pus in the stool (no </a:t>
            </a:r>
            <a:r>
              <a:rPr lang="en-US" sz="2400" dirty="0" smtClean="0">
                <a:latin typeface="Footlight MT Light" panose="0204060206030A020304" pitchFamily="18" charset="0"/>
              </a:rPr>
              <a:t> </a:t>
            </a:r>
            <a:r>
              <a:rPr lang="en-US" sz="2400" dirty="0">
                <a:latin typeface="Footlight MT Light" panose="0204060206030A020304" pitchFamily="18" charset="0"/>
              </a:rPr>
              <a:t>invasion)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Lack </a:t>
            </a:r>
            <a:r>
              <a:rPr lang="en-US" sz="2400" dirty="0">
                <a:latin typeface="Footlight MT Light" panose="0204060206030A020304" pitchFamily="18" charset="0"/>
              </a:rPr>
              <a:t>of </a:t>
            </a:r>
            <a:r>
              <a:rPr lang="en-US" sz="2400" dirty="0" smtClean="0">
                <a:latin typeface="Footlight MT Light" panose="0204060206030A020304" pitchFamily="18" charset="0"/>
              </a:rPr>
              <a:t>fever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Rapid </a:t>
            </a:r>
            <a:r>
              <a:rPr lang="en-US" sz="2400" dirty="0">
                <a:latin typeface="Footlight MT Light" panose="0204060206030A020304" pitchFamily="18" charset="0"/>
              </a:rPr>
              <a:t>onset </a:t>
            </a:r>
            <a:r>
              <a:rPr lang="en-US" sz="2400" dirty="0" smtClean="0">
                <a:latin typeface="Footlight MT Light" panose="0204060206030A020304" pitchFamily="18" charset="0"/>
              </a:rPr>
              <a:t>preformed </a:t>
            </a:r>
            <a:r>
              <a:rPr lang="en-US" sz="2400" dirty="0">
                <a:latin typeface="Footlight MT Light" panose="0204060206030A020304" pitchFamily="18" charset="0"/>
              </a:rPr>
              <a:t>toxin&lt;12 </a:t>
            </a:r>
            <a:r>
              <a:rPr lang="en-US" sz="2400" dirty="0" smtClean="0">
                <a:latin typeface="Footlight MT Light" panose="0204060206030A020304" pitchFamily="18" charset="0"/>
              </a:rPr>
              <a:t>hr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Small intestine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Vomiting ,non-bloody </a:t>
            </a:r>
            <a:r>
              <a:rPr lang="en-US" sz="2400" dirty="0">
                <a:latin typeface="Footlight MT Light" panose="0204060206030A020304" pitchFamily="18" charset="0"/>
              </a:rPr>
              <a:t>diarrhea, abdominal </a:t>
            </a:r>
            <a:r>
              <a:rPr lang="en-US" sz="2400" dirty="0" smtClean="0">
                <a:latin typeface="Footlight MT Light" panose="0204060206030A020304" pitchFamily="18" charset="0"/>
              </a:rPr>
              <a:t>cramp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i="1" dirty="0" err="1" smtClean="0">
                <a:latin typeface="Footlight MT Light" panose="0204060206030A020304" pitchFamily="18" charset="0"/>
              </a:rPr>
              <a:t>Vibreo</a:t>
            </a:r>
            <a:r>
              <a:rPr lang="en-US" sz="2400" i="1" dirty="0" smtClean="0">
                <a:latin typeface="Footlight MT Light" panose="0204060206030A020304" pitchFamily="18" charset="0"/>
              </a:rPr>
              <a:t> </a:t>
            </a:r>
            <a:r>
              <a:rPr lang="en-US" sz="2400" i="1" dirty="0" err="1">
                <a:latin typeface="Footlight MT Light" panose="0204060206030A020304" pitchFamily="18" charset="0"/>
              </a:rPr>
              <a:t>cholero</a:t>
            </a:r>
            <a:r>
              <a:rPr lang="en-US" sz="2400" i="1" dirty="0">
                <a:latin typeface="Footlight MT Light" panose="0204060206030A020304" pitchFamily="18" charset="0"/>
              </a:rPr>
              <a:t>, Staphylococcus aureus, Clostridium </a:t>
            </a:r>
            <a:r>
              <a:rPr lang="en-US" sz="2400" i="1" dirty="0" err="1">
                <a:latin typeface="Footlight MT Light" panose="0204060206030A020304" pitchFamily="18" charset="0"/>
              </a:rPr>
              <a:t>perfringens</a:t>
            </a:r>
            <a:r>
              <a:rPr lang="en-US" sz="2400" i="1" dirty="0">
                <a:latin typeface="Footlight MT Light" panose="0204060206030A020304" pitchFamily="18" charset="0"/>
              </a:rPr>
              <a:t> and</a:t>
            </a:r>
            <a:r>
              <a:rPr lang="en-US" sz="2400" i="1" u="sng" dirty="0">
                <a:latin typeface="Footlight MT Light" panose="0204060206030A020304" pitchFamily="18" charset="0"/>
              </a:rPr>
              <a:t> </a:t>
            </a:r>
            <a:r>
              <a:rPr lang="en-US" sz="2400" i="1" dirty="0" smtClean="0">
                <a:latin typeface="Footlight MT Light" panose="0204060206030A020304" pitchFamily="18" charset="0"/>
              </a:rPr>
              <a:t>Bacillus cereus </a:t>
            </a:r>
            <a:endParaRPr lang="en-US" sz="2400" i="1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Other </a:t>
            </a:r>
            <a:r>
              <a:rPr lang="en-US" sz="2400" dirty="0">
                <a:latin typeface="Footlight MT Light" panose="0204060206030A020304" pitchFamily="18" charset="0"/>
              </a:rPr>
              <a:t>viral and some parasitic infection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Clinical Presentation and Pathogenic Mechanism II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Invasive:-</a:t>
            </a:r>
            <a:endParaRPr lang="en-US" sz="2400" dirty="0" smtClean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Pus and blood in the stool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Fever </a:t>
            </a:r>
            <a:r>
              <a:rPr lang="en-US" sz="2400" dirty="0">
                <a:latin typeface="Footlight MT Light" panose="0204060206030A020304" pitchFamily="18" charset="0"/>
              </a:rPr>
              <a:t>due to inflammation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i="1" dirty="0" err="1" smtClean="0">
                <a:solidFill>
                  <a:srgbClr val="FF0000"/>
                </a:solidFill>
                <a:latin typeface="Footlight MT Light" panose="0204060206030A020304" pitchFamily="18" charset="0"/>
              </a:rPr>
              <a:t>Shigella</a:t>
            </a:r>
            <a:r>
              <a:rPr lang="en-US" sz="2400" i="1" dirty="0">
                <a:latin typeface="Footlight MT Light" panose="0204060206030A020304" pitchFamily="18" charset="0"/>
              </a:rPr>
              <a:t>, </a:t>
            </a:r>
            <a:r>
              <a:rPr lang="en-US" sz="2400" dirty="0" smtClean="0">
                <a:latin typeface="Footlight MT Light" panose="0204060206030A020304" pitchFamily="18" charset="0"/>
              </a:rPr>
              <a:t>and </a:t>
            </a:r>
            <a:r>
              <a:rPr lang="en-US" sz="2400" i="1" dirty="0">
                <a:solidFill>
                  <a:srgbClr val="FF0000"/>
                </a:solidFill>
                <a:latin typeface="Footlight MT Light" panose="0204060206030A020304" pitchFamily="18" charset="0"/>
              </a:rPr>
              <a:t>Endameba </a:t>
            </a:r>
            <a:r>
              <a:rPr lang="en-US" sz="2400" i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histolytica</a:t>
            </a:r>
            <a:endParaRPr lang="en-US" sz="2400" i="1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Affect </a:t>
            </a:r>
            <a:r>
              <a:rPr lang="en-US" sz="2400" dirty="0">
                <a:latin typeface="Footlight MT Light" panose="0204060206030A020304" pitchFamily="18" charset="0"/>
              </a:rPr>
              <a:t>colonic mucosal surface of the </a:t>
            </a:r>
            <a:r>
              <a:rPr lang="en-US" sz="2400" dirty="0" smtClean="0">
                <a:latin typeface="Footlight MT Light" panose="0204060206030A020304" pitchFamily="18" charset="0"/>
              </a:rPr>
              <a:t>bowel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Sometime </a:t>
            </a:r>
            <a:r>
              <a:rPr lang="en-US" sz="2400" i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Solmonella</a:t>
            </a:r>
            <a:r>
              <a:rPr lang="en-US" sz="2400" i="1" dirty="0">
                <a:solidFill>
                  <a:srgbClr val="FF0000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spp</a:t>
            </a:r>
            <a:r>
              <a:rPr lang="en-US" sz="2400" dirty="0">
                <a:solidFill>
                  <a:srgbClr val="FF0000"/>
                </a:solidFill>
                <a:latin typeface="Footlight MT Light" panose="0204060206030A020304" pitchFamily="18" charset="0"/>
              </a:rPr>
              <a:t>, </a:t>
            </a:r>
            <a:r>
              <a:rPr lang="en-US" sz="2400" dirty="0" smtClean="0">
                <a:latin typeface="Footlight MT Light" panose="0204060206030A020304" pitchFamily="18" charset="0"/>
              </a:rPr>
              <a:t>EHEC, </a:t>
            </a:r>
            <a:r>
              <a:rPr lang="en-US" sz="2400" i="1" dirty="0" smtClean="0">
                <a:latin typeface="Footlight MT Light" panose="0204060206030A020304" pitchFamily="18" charset="0"/>
              </a:rPr>
              <a:t>Yersinia</a:t>
            </a:r>
            <a:r>
              <a:rPr lang="en-US" sz="2400" dirty="0" smtClean="0">
                <a:latin typeface="Footlight MT Light" panose="0204060206030A020304" pitchFamily="18" charset="0"/>
              </a:rPr>
              <a:t> </a:t>
            </a:r>
            <a:r>
              <a:rPr lang="en-US" sz="2400" dirty="0">
                <a:latin typeface="Footlight MT Light" panose="0204060206030A020304" pitchFamily="18" charset="0"/>
              </a:rPr>
              <a:t>and </a:t>
            </a:r>
            <a:r>
              <a:rPr lang="en-US" sz="2400" i="1" dirty="0">
                <a:latin typeface="Footlight MT Light" panose="0204060206030A020304" pitchFamily="18" charset="0"/>
              </a:rPr>
              <a:t>Clostridium difficile</a:t>
            </a:r>
          </a:p>
          <a:p>
            <a:pPr marL="137160" indent="0">
              <a:buNone/>
            </a:pPr>
            <a:endParaRPr lang="en-US" sz="2400" dirty="0">
              <a:latin typeface="Footlight MT Light" panose="0204060206030A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400" dirty="0">
              <a:latin typeface="Footlight MT Light" panose="0204060206030A020304" pitchFamily="18" charset="0"/>
            </a:endParaRPr>
          </a:p>
          <a:p>
            <a:endParaRPr lang="en-US" sz="2400" dirty="0">
              <a:latin typeface="Footlight MT Light" panose="0204060206030A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85714" y="2362200"/>
            <a:ext cx="3703320" cy="4023360"/>
          </a:xfrm>
        </p:spPr>
        <p:txBody>
          <a:bodyPr>
            <a:norm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Extension to lymph nodes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Incubation period 1-3 days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Footlight MT Light" panose="0204060206030A020304" pitchFamily="18" charset="0"/>
              </a:rPr>
              <a:t>E. </a:t>
            </a:r>
            <a:r>
              <a:rPr lang="en-US" sz="2400" i="1" dirty="0" err="1" smtClean="0">
                <a:latin typeface="Footlight MT Light" panose="0204060206030A020304" pitchFamily="18" charset="0"/>
              </a:rPr>
              <a:t>histolytica</a:t>
            </a:r>
            <a:r>
              <a:rPr lang="en-US" sz="2400" dirty="0" smtClean="0">
                <a:latin typeface="Footlight MT Light" panose="0204060206030A020304" pitchFamily="18" charset="0"/>
              </a:rPr>
              <a:t> </a:t>
            </a:r>
            <a:r>
              <a:rPr lang="en-US" sz="2400" dirty="0">
                <a:latin typeface="Footlight MT Light" panose="0204060206030A020304" pitchFamily="18" charset="0"/>
              </a:rPr>
              <a:t>1-3 </a:t>
            </a:r>
            <a:r>
              <a:rPr lang="en-US" sz="2400" dirty="0" smtClean="0">
                <a:latin typeface="Footlight MT Light" panose="0204060206030A020304" pitchFamily="18" charset="0"/>
              </a:rPr>
              <a:t>weeks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</a:rPr>
              <a:t>Dysentery syndrome- gross blood and mucous</a:t>
            </a:r>
          </a:p>
          <a:p>
            <a:endParaRPr lang="en-US" sz="24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903525"/>
              </p:ext>
            </p:extLst>
          </p:nvPr>
        </p:nvGraphicFramePr>
        <p:xfrm>
          <a:off x="0" y="242373"/>
          <a:ext cx="9144000" cy="6158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291"/>
                <a:gridCol w="2992582"/>
                <a:gridCol w="4655127"/>
              </a:tblGrid>
              <a:tr h="60975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TOXIN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TOXIN-PRODUCING BACTERIA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TOXIN NAME, IF RELEVANT</a:t>
                      </a:r>
                    </a:p>
                  </a:txBody>
                  <a:tcPr anchor="ctr"/>
                </a:tc>
              </a:tr>
              <a:tr h="304649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n-US" sz="1600" b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Neurotoxin</a:t>
                      </a:r>
                    </a:p>
                    <a:p>
                      <a:pPr algn="l" fontAlgn="base"/>
                      <a:r>
                        <a:rPr lang="en-US" sz="1600" b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Central autonomic </a:t>
                      </a:r>
                    </a:p>
                    <a:p>
                      <a:pPr algn="l" fontAlgn="base"/>
                      <a:r>
                        <a:rPr lang="en-US" sz="1600" b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Nervous system</a:t>
                      </a:r>
                    </a:p>
                    <a:p>
                      <a:pPr algn="l" fontAlgn="base"/>
                      <a:r>
                        <a:rPr lang="en-US" sz="1600" b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Food poisoning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Staphylococcus aureus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Enterotoxin B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730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Bacillus cereus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Emetic toxin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2700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Clostridium </a:t>
                      </a:r>
                      <a:r>
                        <a:rPr lang="en-US" sz="1600" b="0" i="1" dirty="0" err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botulinum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Botulinum toxin</a:t>
                      </a:r>
                    </a:p>
                  </a:txBody>
                  <a:tcPr anchor="ctr"/>
                </a:tc>
              </a:tr>
              <a:tr h="138476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n-US" sz="1600" b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Enterotoxin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Vibrio cholerae</a:t>
                      </a:r>
                      <a:endParaRPr lang="en-US" sz="1600" b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Cholera toxin</a:t>
                      </a:r>
                    </a:p>
                  </a:txBody>
                  <a:tcPr anchor="ctr"/>
                </a:tc>
              </a:tr>
              <a:tr h="387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Enterotoxigenic </a:t>
                      </a:r>
                      <a:r>
                        <a:rPr lang="en-US" sz="1600" b="0" i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Escherichia coli</a:t>
                      </a:r>
                      <a:endParaRPr lang="en-US" sz="1600" b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Heat-labile toxin, heat-stable toxin</a:t>
                      </a:r>
                    </a:p>
                  </a:txBody>
                  <a:tcPr anchor="ctr"/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Clostridium perfringens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Enterotoxin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50933">
                <a:tc rowSpan="7">
                  <a:txBody>
                    <a:bodyPr/>
                    <a:lstStyle/>
                    <a:p>
                      <a:pPr algn="l" fontAlgn="base"/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Cytotoxin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 err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Shigella</a:t>
                      </a:r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1" dirty="0" err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dysenteriae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 type I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Shiga toxin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27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Enterohemorrhagic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E. coli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Shiga toxins 1 and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 fontAlgn="base"/>
                      <a:r>
                        <a:rPr lang="en-US" sz="1600" b="0" i="0" dirty="0" err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Globotriaosylceramide</a:t>
                      </a: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 (Gb3)</a:t>
                      </a:r>
                      <a:r>
                        <a:rPr lang="en-US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  23 S r RNA in 60 Subunit 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Vibrio </a:t>
                      </a:r>
                      <a:r>
                        <a:rPr lang="en-US" sz="1600" b="0" i="1" dirty="0" err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parahaemolyticus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Thermostable direct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hemolysin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Campylobacter </a:t>
                      </a:r>
                      <a:r>
                        <a:rPr lang="en-US" sz="1600" b="0" i="1" dirty="0" err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jejuni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Cytolethal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 distending toxin</a:t>
                      </a: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Clostridium difficile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Toxin A, toxin B</a:t>
                      </a: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i="1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Clostridium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perfringens  </a:t>
                      </a: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type A</a:t>
                      </a:r>
                      <a:endParaRPr lang="en-US" sz="1600" b="0" i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err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Cpe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0" i="1" baseline="0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Alpha toxin</a:t>
                      </a:r>
                      <a:endParaRPr lang="en-US" sz="1600" b="0" i="1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ase"/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E. </a:t>
                      </a:r>
                      <a:r>
                        <a:rPr lang="en-US" sz="1600" b="0" dirty="0" err="1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histolytica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cs typeface="Times New Roman" panose="02020603050405020304" pitchFamily="18" charset="0"/>
                        </a:rPr>
                        <a:t>protozoal phospholipase A and pore-forming peptides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Footlight MT Light" panose="0204060206030A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02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5204"/>
            <a:ext cx="7543800" cy="780196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Footlight MT Light" panose="0204060206030A020304" pitchFamily="18" charset="0"/>
              </a:rPr>
              <a:t>A1-B5 protein enterotoxin that is exported out of the bacterial cell by a type II protein </a:t>
            </a:r>
            <a:r>
              <a:rPr lang="en-US" sz="2800" b="1" dirty="0" smtClean="0">
                <a:latin typeface="Footlight MT Light" panose="0204060206030A020304" pitchFamily="18" charset="0"/>
              </a:rPr>
              <a:t>secretion system</a:t>
            </a:r>
            <a:endParaRPr lang="en-US" sz="2800" b="1" dirty="0">
              <a:effectLst/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458200" cy="484251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1600" dirty="0" err="1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Monosialoganglioside</a:t>
            </a: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" indent="0">
              <a:buNone/>
            </a:pP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GM1 </a:t>
            </a:r>
            <a:r>
              <a:rPr lang="en-US" sz="1600" dirty="0">
                <a:latin typeface="Footlight MT Light" panose="0204060206030A020304" pitchFamily="18" charset="0"/>
                <a:cs typeface="Times New Roman" panose="02020603050405020304" pitchFamily="18" charset="0"/>
              </a:rPr>
              <a:t>receptor </a:t>
            </a:r>
            <a:endParaRPr lang="en-US" sz="1600" dirty="0" smtClean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A1 subunit</a:t>
            </a:r>
          </a:p>
          <a:p>
            <a:pPr marL="137160" indent="0">
              <a:buNone/>
            </a:pPr>
            <a:endParaRPr lang="en-US" sz="1600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ADP </a:t>
            </a:r>
            <a:r>
              <a:rPr lang="en-US" sz="1600" dirty="0" err="1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ribosylating</a:t>
            </a: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 factor</a:t>
            </a:r>
          </a:p>
          <a:p>
            <a:pPr marL="137160" indent="0">
              <a:buNone/>
            </a:pPr>
            <a:endParaRPr lang="en-US" sz="1600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G protein</a:t>
            </a:r>
          </a:p>
          <a:p>
            <a:pPr marL="137160" indent="0">
              <a:buNone/>
            </a:pPr>
            <a:r>
              <a:rPr lang="en-US" sz="1600" dirty="0">
                <a:latin typeface="Footlight MT Light" panose="0204060206030A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Adenylate Cyclase AC</a:t>
            </a:r>
          </a:p>
          <a:p>
            <a:pPr marL="137160" indent="0">
              <a:buNone/>
            </a:pPr>
            <a:endParaRPr lang="en-US" sz="1600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ATP to </a:t>
            </a:r>
            <a:r>
              <a:rPr lang="en-US" sz="1600" dirty="0" err="1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cAMP</a:t>
            </a:r>
            <a:endParaRPr lang="en-US" sz="1600" dirty="0" smtClean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US" sz="1600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600" dirty="0" smtClean="0">
                <a:latin typeface="Footlight MT Light" panose="0204060206030A020304" pitchFamily="18" charset="0"/>
                <a:cs typeface="Times New Roman" panose="02020603050405020304" pitchFamily="18" charset="0"/>
              </a:rPr>
              <a:t>Prevent  CL absorption </a:t>
            </a:r>
          </a:p>
          <a:p>
            <a:pPr marL="137160" indent="0">
              <a:buNone/>
            </a:pPr>
            <a:endParaRPr lang="en-US" sz="2800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Enterotoxins and  GM1 monosialoganglios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66850"/>
            <a:ext cx="647700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14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b="1" dirty="0" err="1" smtClean="0">
                <a:latin typeface="Footlight MT Light" panose="0204060206030A020304" pitchFamily="18" charset="0"/>
              </a:rPr>
              <a:t>Shigella</a:t>
            </a:r>
            <a:r>
              <a:rPr lang="en-US" b="1" dirty="0" smtClean="0">
                <a:latin typeface="Footlight MT Light" panose="0204060206030A020304" pitchFamily="18" charset="0"/>
              </a:rPr>
              <a:t> and Salmonella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i="1" dirty="0" smtClean="0">
                <a:latin typeface="Footlight MT Light" panose="0204060206030A020304" pitchFamily="18" charset="0"/>
              </a:rPr>
              <a:t>Salmonella </a:t>
            </a:r>
            <a:r>
              <a:rPr lang="en-US" sz="3600" i="1" dirty="0" err="1" smtClean="0">
                <a:latin typeface="Footlight MT Light" panose="0204060206030A020304" pitchFamily="18" charset="0"/>
              </a:rPr>
              <a:t>enterica</a:t>
            </a:r>
            <a:r>
              <a:rPr lang="en-US" sz="3600" i="1" dirty="0" smtClean="0">
                <a:latin typeface="Footlight MT Light" panose="0204060206030A020304" pitchFamily="18" charset="0"/>
              </a:rPr>
              <a:t> </a:t>
            </a:r>
            <a:r>
              <a:rPr lang="en-US" sz="3600" dirty="0" smtClean="0">
                <a:latin typeface="Footlight MT Light" panose="0204060206030A020304" pitchFamily="18" charset="0"/>
              </a:rPr>
              <a:t>is the common cause of food poisoning in Saudi Arabia.</a:t>
            </a:r>
          </a:p>
          <a:p>
            <a:r>
              <a:rPr lang="en-US" sz="3600" i="1" dirty="0" smtClean="0">
                <a:latin typeface="Footlight MT Light" panose="0204060206030A020304" pitchFamily="18" charset="0"/>
              </a:rPr>
              <a:t>Salmonella </a:t>
            </a:r>
            <a:r>
              <a:rPr lang="en-US" sz="3600" i="1" dirty="0" err="1" smtClean="0">
                <a:latin typeface="Footlight MT Light" panose="0204060206030A020304" pitchFamily="18" charset="0"/>
              </a:rPr>
              <a:t>typhi</a:t>
            </a:r>
            <a:r>
              <a:rPr lang="en-US" sz="3600" i="1" dirty="0" smtClean="0">
                <a:latin typeface="Footlight MT Light" panose="0204060206030A020304" pitchFamily="18" charset="0"/>
              </a:rPr>
              <a:t> </a:t>
            </a:r>
            <a:r>
              <a:rPr lang="en-US" sz="3600" dirty="0" smtClean="0">
                <a:latin typeface="Footlight MT Light" panose="0204060206030A020304" pitchFamily="18" charset="0"/>
              </a:rPr>
              <a:t>transmitted through human </a:t>
            </a:r>
            <a:r>
              <a:rPr lang="en-US" sz="3600" dirty="0" err="1" smtClean="0">
                <a:latin typeface="Footlight MT Light" panose="0204060206030A020304" pitchFamily="18" charset="0"/>
              </a:rPr>
              <a:t>faeces</a:t>
            </a:r>
            <a:r>
              <a:rPr lang="en-US" sz="3600" dirty="0" smtClean="0">
                <a:latin typeface="Footlight MT Light" panose="0204060206030A020304" pitchFamily="18" charset="0"/>
              </a:rPr>
              <a:t>.</a:t>
            </a:r>
          </a:p>
          <a:p>
            <a:r>
              <a:rPr lang="en-US" sz="3600" i="1" dirty="0" err="1" smtClean="0">
                <a:latin typeface="Footlight MT Light" panose="0204060206030A020304" pitchFamily="18" charset="0"/>
              </a:rPr>
              <a:t>Shigella</a:t>
            </a:r>
            <a:r>
              <a:rPr lang="en-US" sz="3600" dirty="0" smtClean="0">
                <a:latin typeface="Footlight MT Light" panose="0204060206030A020304" pitchFamily="18" charset="0"/>
              </a:rPr>
              <a:t> causes local Gastrointestinal invasion and bacteremia less common in normal host. </a:t>
            </a:r>
            <a:endParaRPr lang="en-US" sz="36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/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Campylobacter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Footlight MT Light" panose="0204060206030A020304" pitchFamily="18" charset="0"/>
              </a:rPr>
              <a:t>Family </a:t>
            </a:r>
            <a:r>
              <a:rPr lang="en-US" sz="4000" dirty="0" err="1" smtClean="0">
                <a:latin typeface="Footlight MT Light" panose="0204060206030A020304" pitchFamily="18" charset="0"/>
              </a:rPr>
              <a:t>Campylobacteraceae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Footlight MT Light" panose="0204060206030A020304" pitchFamily="18" charset="0"/>
              </a:rPr>
              <a:t>Genus </a:t>
            </a:r>
            <a:r>
              <a:rPr lang="en-US" sz="4000" dirty="0" err="1" smtClean="0">
                <a:latin typeface="Footlight MT Light" panose="0204060206030A020304" pitchFamily="18" charset="0"/>
              </a:rPr>
              <a:t>arcobacter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Footlight MT Light" panose="0204060206030A020304" pitchFamily="18" charset="0"/>
              </a:rPr>
              <a:t>Epidemiology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marL="457200" lvl="1" indent="0">
              <a:buNone/>
            </a:pPr>
            <a:r>
              <a:rPr lang="en-US" sz="3600" dirty="0">
                <a:latin typeface="Footlight MT Light" panose="0204060206030A020304" pitchFamily="18" charset="0"/>
              </a:rPr>
              <a:t>Source: </a:t>
            </a:r>
            <a:r>
              <a:rPr lang="en-US" sz="3600" dirty="0" smtClean="0">
                <a:latin typeface="Footlight MT Light" panose="0204060206030A020304" pitchFamily="18" charset="0"/>
              </a:rPr>
              <a:t>poultry,</a:t>
            </a:r>
            <a:r>
              <a:rPr lang="en-US" sz="3600" dirty="0">
                <a:latin typeface="Footlight MT Light" panose="0204060206030A020304" pitchFamily="18" charset="0"/>
              </a:rPr>
              <a:t> birds, </a:t>
            </a:r>
            <a:r>
              <a:rPr lang="en-US" sz="3600" dirty="0" smtClean="0">
                <a:latin typeface="Footlight MT Light" panose="0204060206030A020304" pitchFamily="18" charset="0"/>
              </a:rPr>
              <a:t> dog , cat</a:t>
            </a:r>
            <a:r>
              <a:rPr lang="en-US" sz="3600" dirty="0">
                <a:latin typeface="Footlight MT Light" panose="0204060206030A020304" pitchFamily="18" charset="0"/>
              </a:rPr>
              <a:t>, </a:t>
            </a:r>
            <a:r>
              <a:rPr lang="en-US" sz="3600" dirty="0" smtClean="0">
                <a:latin typeface="Footlight MT Light" panose="0204060206030A020304" pitchFamily="18" charset="0"/>
              </a:rPr>
              <a:t>→water, milk, meat, person to person can occurs</a:t>
            </a:r>
            <a:endParaRPr lang="en-US" sz="3600" dirty="0">
              <a:latin typeface="Footlight MT Light" panose="0204060206030A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0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08796"/>
          </a:xfrm>
        </p:spPr>
        <p:txBody>
          <a:bodyPr/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Clinically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78866"/>
          </a:xfrm>
        </p:spPr>
        <p:txBody>
          <a:bodyPr>
            <a:normAutofit lnSpcReduction="10000"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4000" dirty="0">
                <a:latin typeface="Footlight MT Light" panose="0204060206030A020304" pitchFamily="18" charset="0"/>
              </a:rPr>
              <a:t>IP 2-6 days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Footlight MT Light" panose="0204060206030A020304" pitchFamily="18" charset="0"/>
              </a:rPr>
              <a:t>Abdominal cramp</a:t>
            </a:r>
            <a:r>
              <a:rPr lang="en-US" sz="4000" dirty="0">
                <a:latin typeface="Footlight MT Light" panose="0204060206030A020304" pitchFamily="18" charset="0"/>
              </a:rPr>
              <a:t>, </a:t>
            </a:r>
            <a:r>
              <a:rPr lang="en-US" sz="4000" dirty="0">
                <a:solidFill>
                  <a:srgbClr val="FF0000"/>
                </a:solidFill>
                <a:latin typeface="Footlight MT Light" panose="0204060206030A020304" pitchFamily="18" charset="0"/>
              </a:rPr>
              <a:t>bloody </a:t>
            </a:r>
            <a:r>
              <a:rPr lang="en-US" sz="40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diarrhea</a:t>
            </a:r>
            <a:r>
              <a:rPr lang="en-US" sz="4000" dirty="0" smtClean="0">
                <a:latin typeface="Footlight MT Light" panose="0204060206030A020304" pitchFamily="18" charset="0"/>
              </a:rPr>
              <a:t>, nausea and vomiting are rare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4000" dirty="0">
                <a:latin typeface="Footlight MT Light" panose="0204060206030A020304" pitchFamily="18" charset="0"/>
              </a:rPr>
              <a:t>Self limiting 2-6 Day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Footlight MT Light" panose="0204060206030A020304" pitchFamily="18" charset="0"/>
              </a:rPr>
              <a:t>Chronic carrier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Footlight MT Light" panose="0204060206030A020304" pitchFamily="18" charset="0"/>
              </a:rPr>
              <a:t>GB and Reactive </a:t>
            </a:r>
            <a:r>
              <a:rPr lang="en-US" sz="4000" dirty="0">
                <a:latin typeface="Footlight MT Light" panose="0204060206030A020304" pitchFamily="18" charset="0"/>
              </a:rPr>
              <a:t>arthritis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Laboratory diagnosis and treatment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8321041" cy="4478866"/>
          </a:xfrm>
        </p:spPr>
        <p:txBody>
          <a:bodyPr>
            <a:normAutofit fontScale="92500" lnSpcReduction="10000"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000" b="1" dirty="0">
                <a:latin typeface="Footlight MT Light" panose="0204060206030A020304" pitchFamily="18" charset="0"/>
              </a:rPr>
              <a:t>Laboratory</a:t>
            </a:r>
          </a:p>
          <a:p>
            <a:pPr marL="914400" lvl="1" indent="-463550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Footlight MT Light" panose="0204060206030A020304" pitchFamily="18" charset="0"/>
              </a:rPr>
              <a:t>Transport media </a:t>
            </a:r>
            <a:r>
              <a:rPr lang="en-US" sz="2200" dirty="0">
                <a:latin typeface="Footlight MT Light" panose="0204060206030A020304" pitchFamily="18" charset="0"/>
              </a:rPr>
              <a:t>Cary Blair</a:t>
            </a:r>
          </a:p>
          <a:p>
            <a:pPr marL="914400" lvl="1" indent="-463550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Footlight MT Light" panose="0204060206030A020304" pitchFamily="18" charset="0"/>
              </a:rPr>
              <a:t>CAMPY BAP contain antibiotics</a:t>
            </a:r>
            <a:endParaRPr lang="en-US" sz="2200" dirty="0">
              <a:latin typeface="Footlight MT Light" panose="0204060206030A020304" pitchFamily="18" charset="0"/>
            </a:endParaRPr>
          </a:p>
          <a:p>
            <a:pPr marL="914400" lvl="1" indent="-46355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Incubate in 5%O</a:t>
            </a:r>
            <a:r>
              <a:rPr lang="en-US" sz="2200" baseline="-250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 10%CO</a:t>
            </a:r>
            <a:r>
              <a:rPr lang="en-US" sz="2200" baseline="-250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 85%N @ 42°C</a:t>
            </a:r>
            <a:r>
              <a:rPr lang="en-US" sz="2200" dirty="0" smtClean="0">
                <a:latin typeface="Footlight MT Light" panose="0204060206030A020304" pitchFamily="18" charset="0"/>
              </a:rPr>
              <a:t> </a:t>
            </a:r>
            <a:r>
              <a:rPr lang="en-US" sz="2200" dirty="0">
                <a:latin typeface="Footlight MT Light" panose="0204060206030A020304" pitchFamily="18" charset="0"/>
              </a:rPr>
              <a:t>except </a:t>
            </a:r>
            <a:r>
              <a:rPr lang="en-US" sz="2200" i="1" dirty="0" err="1" smtClean="0">
                <a:latin typeface="Footlight MT Light" panose="0204060206030A020304" pitchFamily="18" charset="0"/>
              </a:rPr>
              <a:t>C.fetus</a:t>
            </a:r>
            <a:r>
              <a:rPr lang="en-US" sz="2200" i="1" dirty="0" smtClean="0">
                <a:latin typeface="Footlight MT Light" panose="0204060206030A020304" pitchFamily="18" charset="0"/>
              </a:rPr>
              <a:t> </a:t>
            </a:r>
            <a:r>
              <a:rPr lang="en-US" sz="2200" dirty="0" smtClean="0">
                <a:latin typeface="Footlight MT Light" panose="0204060206030A020304" pitchFamily="18" charset="0"/>
              </a:rPr>
              <a:t>37°C</a:t>
            </a:r>
            <a:endParaRPr lang="en-US" sz="2200" dirty="0">
              <a:latin typeface="Footlight MT Light" panose="0204060206030A020304" pitchFamily="18" charset="0"/>
            </a:endParaRPr>
          </a:p>
          <a:p>
            <a:pPr marL="914400" lvl="1" indent="-463550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Footlight MT Light" panose="0204060206030A020304" pitchFamily="18" charset="0"/>
              </a:rPr>
              <a:t>Gram stain/culture </a:t>
            </a:r>
            <a:r>
              <a:rPr lang="en-US" sz="2200" dirty="0">
                <a:latin typeface="Footlight MT Light" panose="0204060206030A020304" pitchFamily="18" charset="0"/>
              </a:rPr>
              <a:t>biochemical/Serology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Footlight MT Light" panose="0204060206030A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Footlight MT Light" panose="0204060206030A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300" b="1" dirty="0" smtClean="0">
                <a:latin typeface="Footlight MT Light" panose="0204060206030A020304" pitchFamily="18" charset="0"/>
              </a:rPr>
              <a:t>Treatment</a:t>
            </a:r>
            <a:r>
              <a:rPr lang="en-US" sz="3300" b="1" dirty="0">
                <a:latin typeface="Footlight MT Light" panose="0204060206030A020304" pitchFamily="18" charset="0"/>
              </a:rPr>
              <a:t>:</a:t>
            </a:r>
          </a:p>
          <a:p>
            <a:pPr marL="914400" lvl="1" indent="-463550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Footlight MT Light" panose="0204060206030A020304" pitchFamily="18" charset="0"/>
              </a:rPr>
              <a:t>Ciprofloxacin, Erythromycin </a:t>
            </a:r>
            <a:r>
              <a:rPr lang="en-US" sz="2600" dirty="0">
                <a:latin typeface="Footlight MT Light" panose="0204060206030A020304" pitchFamily="18" charset="0"/>
              </a:rPr>
              <a:t>or </a:t>
            </a:r>
            <a:r>
              <a:rPr lang="en-US" sz="2600" dirty="0" smtClean="0">
                <a:latin typeface="Footlight MT Light" panose="0204060206030A020304" pitchFamily="18" charset="0"/>
              </a:rPr>
              <a:t>Tetracycline</a:t>
            </a:r>
            <a:r>
              <a:rPr lang="en-US" sz="2600" dirty="0">
                <a:latin typeface="Footlight MT Light" panose="0204060206030A020304" pitchFamily="18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32" y="5029200"/>
            <a:ext cx="1562100" cy="103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052" y="3670710"/>
            <a:ext cx="2403704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008797"/>
          </a:xfrm>
        </p:spPr>
        <p:txBody>
          <a:bodyPr/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Objectives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85986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b="1" dirty="0">
                <a:latin typeface="Footlight MT Light" panose="0204060206030A020304" pitchFamily="18" charset="0"/>
              </a:rPr>
              <a:t>By the end of this lecture the student should be able to: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latin typeface="Footlight MT Light" panose="0204060206030A020304" pitchFamily="18" charset="0"/>
              </a:rPr>
              <a:t>Define and recognize the various types of acute diarrheal </a:t>
            </a:r>
            <a:r>
              <a:rPr lang="en-US" dirty="0" smtClean="0">
                <a:latin typeface="Footlight MT Light" panose="0204060206030A020304" pitchFamily="18" charset="0"/>
              </a:rPr>
              <a:t>illness.</a:t>
            </a:r>
            <a:endParaRPr lang="en-US" dirty="0">
              <a:latin typeface="Footlight MT Light" panose="0204060206030A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latin typeface="Footlight MT Light" panose="0204060206030A020304" pitchFamily="18" charset="0"/>
              </a:rPr>
              <a:t>Describe the epidemiology the host defenses in preventing the gastrointestinal </a:t>
            </a:r>
            <a:r>
              <a:rPr lang="en-US" dirty="0" smtClean="0">
                <a:latin typeface="Footlight MT Light" panose="0204060206030A020304" pitchFamily="18" charset="0"/>
              </a:rPr>
              <a:t>infection.</a:t>
            </a:r>
            <a:endParaRPr lang="en-US" dirty="0">
              <a:latin typeface="Footlight MT Light" panose="0204060206030A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latin typeface="Footlight MT Light" panose="0204060206030A020304" pitchFamily="18" charset="0"/>
              </a:rPr>
              <a:t>Explain pathogenesis by which </a:t>
            </a:r>
            <a:r>
              <a:rPr lang="en-US" i="1" dirty="0">
                <a:latin typeface="Footlight MT Light" panose="0204060206030A020304" pitchFamily="18" charset="0"/>
              </a:rPr>
              <a:t>Escherichia coli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i="1" dirty="0">
                <a:latin typeface="Footlight MT Light" panose="0204060206030A020304" pitchFamily="18" charset="0"/>
              </a:rPr>
              <a:t>campylobacter </a:t>
            </a:r>
            <a:r>
              <a:rPr lang="en-US" dirty="0">
                <a:latin typeface="Footlight MT Light" panose="0204060206030A020304" pitchFamily="18" charset="0"/>
              </a:rPr>
              <a:t>and </a:t>
            </a:r>
            <a:r>
              <a:rPr lang="en-US" i="1" dirty="0" err="1">
                <a:latin typeface="Footlight MT Light" panose="0204060206030A020304" pitchFamily="18" charset="0"/>
              </a:rPr>
              <a:t>yersinia</a:t>
            </a:r>
            <a:r>
              <a:rPr lang="en-US" i="1" dirty="0">
                <a:latin typeface="Footlight MT Light" panose="0204060206030A020304" pitchFamily="18" charset="0"/>
              </a:rPr>
              <a:t>  </a:t>
            </a:r>
            <a:r>
              <a:rPr lang="en-US" dirty="0">
                <a:latin typeface="Footlight MT Light" panose="0204060206030A020304" pitchFamily="18" charset="0"/>
              </a:rPr>
              <a:t>and their </a:t>
            </a:r>
            <a:r>
              <a:rPr lang="en-US" dirty="0" smtClean="0">
                <a:latin typeface="Footlight MT Light" panose="0204060206030A020304" pitchFamily="18" charset="0"/>
              </a:rPr>
              <a:t>management.</a:t>
            </a:r>
            <a:endParaRPr lang="en-US" dirty="0">
              <a:latin typeface="Footlight MT Light" panose="0204060206030A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latin typeface="Footlight MT Light" panose="0204060206030A020304" pitchFamily="18" charset="0"/>
              </a:rPr>
              <a:t>Discuss the microbiological methods used for diagnosis of each of the bacterial agents including microscopy, selective media for maximal </a:t>
            </a:r>
            <a:r>
              <a:rPr lang="en-US" dirty="0" smtClean="0">
                <a:latin typeface="Footlight MT Light" panose="0204060206030A020304" pitchFamily="18" charset="0"/>
              </a:rPr>
              <a:t>recovery.</a:t>
            </a:r>
            <a:endParaRPr lang="en-US" dirty="0">
              <a:latin typeface="Footlight MT Light" panose="0204060206030A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latin typeface="Footlight MT Light" panose="0204060206030A020304" pitchFamily="18" charset="0"/>
              </a:rPr>
              <a:t>Describe the pathogens, risk factors, clinical presentation and prevention of food  </a:t>
            </a:r>
            <a:r>
              <a:rPr lang="en-US" dirty="0" smtClean="0">
                <a:latin typeface="Footlight MT Light" panose="0204060206030A020304" pitchFamily="18" charset="0"/>
              </a:rPr>
              <a:t>poisoning </a:t>
            </a:r>
            <a:r>
              <a:rPr lang="en-US" dirty="0">
                <a:latin typeface="Footlight MT Light" panose="0204060206030A020304" pitchFamily="18" charset="0"/>
              </a:rPr>
              <a:t>travelers and antibiotic associated diarrhea.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latin typeface="Footlight MT Light" panose="0204060206030A020304" pitchFamily="18" charset="0"/>
              </a:rPr>
              <a:t>Name  the etiological agents causing food poisoning and their clinical presentation </a:t>
            </a:r>
            <a:r>
              <a:rPr lang="en-US" dirty="0" smtClean="0">
                <a:latin typeface="Footlight MT Light" panose="0204060206030A020304" pitchFamily="18" charset="0"/>
              </a:rPr>
              <a:t>.</a:t>
            </a:r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5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22960" y="286604"/>
            <a:ext cx="7543800" cy="9325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dirty="0" smtClean="0">
                <a:latin typeface="Footlight MT Light" panose="0204060206030A020304" pitchFamily="18" charset="0"/>
                <a:cs typeface="Times New Roman" pitchFamily="18" charset="0"/>
              </a:rPr>
              <a:t>E. Coli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63550" indent="-463550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Footlight MT Light" panose="0204060206030A020304" pitchFamily="18" charset="0"/>
                <a:cs typeface="Times New Roman" pitchFamily="18" charset="0"/>
              </a:rPr>
              <a:t>Only about 10 -15% of strains of </a:t>
            </a:r>
            <a:r>
              <a:rPr lang="en-US" i="1" dirty="0" smtClean="0">
                <a:latin typeface="Footlight MT Light" panose="0204060206030A020304" pitchFamily="18" charset="0"/>
                <a:cs typeface="Times New Roman" pitchFamily="18" charset="0"/>
              </a:rPr>
              <a:t>E. coli </a:t>
            </a:r>
            <a:r>
              <a:rPr lang="en-US" dirty="0" smtClean="0">
                <a:latin typeface="Footlight MT Light" panose="0204060206030A020304" pitchFamily="18" charset="0"/>
                <a:cs typeface="Times New Roman" pitchFamily="18" charset="0"/>
              </a:rPr>
              <a:t>associated with diarrhea.</a:t>
            </a:r>
          </a:p>
          <a:p>
            <a:pPr marL="463550" indent="-463550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Footlight MT Light" panose="0204060206030A020304" pitchFamily="18" charset="0"/>
              </a:rPr>
              <a:t>Based on virulence factors, clinical manifestation, epidemiology and different O and H serotype.</a:t>
            </a:r>
          </a:p>
          <a:p>
            <a:pPr marL="463550" indent="-463550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Footlight MT Light" panose="0204060206030A020304" pitchFamily="18" charset="0"/>
              </a:rPr>
              <a:t>There are five major categories of </a:t>
            </a:r>
            <a:r>
              <a:rPr lang="en-US" dirty="0" err="1" smtClean="0">
                <a:latin typeface="Footlight MT Light" panose="0204060206030A020304" pitchFamily="18" charset="0"/>
              </a:rPr>
              <a:t>diarrheagenic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E.coli</a:t>
            </a:r>
            <a:r>
              <a:rPr lang="en-US" dirty="0" smtClean="0">
                <a:latin typeface="Footlight MT Light" panose="0204060206030A020304" pitchFamily="18" charset="0"/>
              </a:rPr>
              <a:t>:</a:t>
            </a:r>
          </a:p>
          <a:p>
            <a:pPr marL="463550" indent="-463550" eaLnBrk="1" hangingPunct="1">
              <a:defRPr/>
            </a:pPr>
            <a:r>
              <a:rPr lang="en-US" sz="2400" b="1" u="sng" dirty="0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Types of E. coli diarrhea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u="sng" dirty="0" err="1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Enterotoxigenic</a:t>
            </a:r>
            <a:r>
              <a:rPr lang="en-US" sz="2000" b="1" u="sng" dirty="0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 E. coli</a:t>
            </a:r>
            <a:r>
              <a:rPr lang="en-US" sz="2000" b="1" dirty="0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 (E T E C)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Enteropathogenic</a:t>
            </a:r>
            <a:r>
              <a:rPr lang="en-US" sz="2000" b="1" dirty="0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 E. coli (E P E C)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Enteroinvasive</a:t>
            </a:r>
            <a:r>
              <a:rPr lang="en-US" sz="2000" b="1" dirty="0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 E. coli (E I E C)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Enterohaemorrhagic</a:t>
            </a:r>
            <a:r>
              <a:rPr lang="en-US" sz="2000" b="1" dirty="0" smtClean="0">
                <a:effectLst/>
                <a:latin typeface="Footlight MT Light" panose="0204060206030A020304" pitchFamily="18" charset="0"/>
                <a:cs typeface="Times New Roman" pitchFamily="18" charset="0"/>
              </a:rPr>
              <a:t> E. coli (E H E C 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Footlight MT Light" panose="0204060206030A020304" pitchFamily="18" charset="0"/>
                <a:cs typeface="Times New Roman" pitchFamily="18" charset="0"/>
              </a:rPr>
              <a:t>Enteroadherent</a:t>
            </a:r>
            <a:r>
              <a:rPr lang="en-US" sz="2000" b="1" dirty="0" smtClean="0">
                <a:latin typeface="Footlight MT Light" panose="0204060206030A020304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Footlight MT Light" panose="0204060206030A020304" pitchFamily="18" charset="0"/>
                <a:cs typeface="Times New Roman" pitchFamily="18" charset="0"/>
              </a:rPr>
              <a:t>E.coli</a:t>
            </a:r>
            <a:r>
              <a:rPr lang="en-US" sz="2000" b="1" dirty="0" smtClean="0">
                <a:latin typeface="Footlight MT Light" panose="0204060206030A020304" pitchFamily="18" charset="0"/>
                <a:cs typeface="Times New Roman" pitchFamily="18" charset="0"/>
              </a:rPr>
              <a:t> (EAEC)</a:t>
            </a:r>
            <a:endParaRPr lang="en-US" sz="2000" b="1" dirty="0" smtClean="0">
              <a:effectLst/>
              <a:latin typeface="Footlight MT Light" panose="0204060206030A020304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2400" b="1" dirty="0" smtClean="0">
              <a:effectLst/>
              <a:latin typeface="Footlight MT Light" panose="0204060206030A020304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2400" b="1" dirty="0" smtClean="0">
              <a:solidFill>
                <a:schemeClr val="tx2"/>
              </a:solidFill>
              <a:effectLst/>
              <a:latin typeface="Footlight MT Light" panose="0204060206030A020304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endParaRPr lang="en-US" sz="2400" b="1" dirty="0" smtClean="0">
              <a:effectLst/>
              <a:latin typeface="Footlight MT Light" panose="0204060206030A020304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endParaRPr lang="en-US" sz="2400" b="1" u="sng" dirty="0" smtClean="0">
              <a:solidFill>
                <a:schemeClr val="tx2"/>
              </a:solidFill>
              <a:latin typeface="Footlight MT Light" panose="0204060206030A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1. </a:t>
            </a:r>
            <a:r>
              <a:rPr lang="en-US" b="1" i="1" dirty="0" err="1" smtClean="0">
                <a:latin typeface="Footlight MT Light" panose="0204060206030A020304" pitchFamily="18" charset="0"/>
              </a:rPr>
              <a:t>Enterotoxigenic</a:t>
            </a:r>
            <a:r>
              <a:rPr lang="en-US" b="1" i="1" dirty="0" smtClean="0">
                <a:latin typeface="Footlight MT Light" panose="0204060206030A020304" pitchFamily="18" charset="0"/>
              </a:rPr>
              <a:t> E. coli</a:t>
            </a:r>
            <a:r>
              <a:rPr lang="en-US" b="1" dirty="0" smtClean="0">
                <a:latin typeface="Footlight MT Light" panose="0204060206030A020304" pitchFamily="18" charset="0"/>
              </a:rPr>
              <a:t/>
            </a:r>
            <a:br>
              <a:rPr lang="en-US" b="1" dirty="0" smtClean="0">
                <a:latin typeface="Footlight MT Light" panose="0204060206030A020304" pitchFamily="18" charset="0"/>
              </a:rPr>
            </a:br>
            <a:endParaRPr lang="en-US" b="1" u="sng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707466"/>
          </a:xfrm>
        </p:spPr>
        <p:txBody>
          <a:bodyPr>
            <a:normAutofit lnSpcReduction="10000"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Major cause of </a:t>
            </a:r>
            <a:r>
              <a:rPr lang="en-US" sz="28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traveler's diarrhea </a:t>
            </a:r>
            <a:r>
              <a:rPr lang="en-US" sz="2800" dirty="0" smtClean="0">
                <a:latin typeface="Footlight MT Light" panose="0204060206030A020304" pitchFamily="18" charset="0"/>
              </a:rPr>
              <a:t>in infant and adult in developing countries from contaminated food and water.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It has ↑infective dose 10</a:t>
            </a:r>
            <a:r>
              <a:rPr lang="en-US" sz="2800" baseline="30000" dirty="0" smtClean="0">
                <a:latin typeface="Footlight MT Light" panose="0204060206030A020304" pitchFamily="18" charset="0"/>
              </a:rPr>
              <a:t>6</a:t>
            </a:r>
            <a:r>
              <a:rPr lang="en-US" sz="2800" dirty="0" smtClean="0">
                <a:latin typeface="Footlight MT Light" panose="0204060206030A020304" pitchFamily="18" charset="0"/>
              </a:rPr>
              <a:t>-10</a:t>
            </a:r>
            <a:r>
              <a:rPr lang="en-US" sz="2800" baseline="30000" dirty="0" smtClean="0">
                <a:latin typeface="Footlight MT Light" panose="0204060206030A020304" pitchFamily="18" charset="0"/>
              </a:rPr>
              <a:t>10.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Has heat-labile toxin (LT) and heat-stable toxin (ST) each has two fragment (A and B) LT leads to accumulation of CGMP, which lead to hyper secretion.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Symptoms watery diarrhea, abdominal cramps and some time vomiting.  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No routine diagnostic method.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2. </a:t>
            </a:r>
            <a:r>
              <a:rPr lang="en-US" b="1" u="sng" dirty="0" err="1" smtClean="0">
                <a:latin typeface="Footlight MT Light" panose="0204060206030A020304" pitchFamily="18" charset="0"/>
              </a:rPr>
              <a:t>Enteroinvasive</a:t>
            </a:r>
            <a:r>
              <a:rPr lang="en-US" b="1" u="sng" dirty="0" smtClean="0">
                <a:latin typeface="Footlight MT Light" panose="0204060206030A020304" pitchFamily="18" charset="0"/>
              </a:rPr>
              <a:t> 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E. coli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Produce </a:t>
            </a:r>
            <a:r>
              <a:rPr lang="en-US" sz="28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dysentery</a:t>
            </a:r>
            <a:r>
              <a:rPr lang="en-US" sz="2800" dirty="0" smtClean="0">
                <a:latin typeface="Footlight MT Light" panose="0204060206030A020304" pitchFamily="18" charset="0"/>
              </a:rPr>
              <a:t> (Penetration, invasion and distraction)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Similar to </a:t>
            </a:r>
            <a:r>
              <a:rPr lang="en-US" sz="2800" i="1" dirty="0" err="1" smtClean="0">
                <a:solidFill>
                  <a:srgbClr val="FF0000"/>
                </a:solidFill>
                <a:latin typeface="Footlight MT Light" panose="0204060206030A020304" pitchFamily="18" charset="0"/>
              </a:rPr>
              <a:t>Shigella</a:t>
            </a:r>
            <a:r>
              <a:rPr lang="en-US" sz="2800" i="1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Footlight MT Light" panose="0204060206030A020304" pitchFamily="18" charset="0"/>
              </a:rPr>
              <a:t>spp</a:t>
            </a:r>
            <a:r>
              <a:rPr lang="en-US" sz="2800" i="1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smtClean="0">
                <a:latin typeface="Footlight MT Light" panose="0204060206030A020304" pitchFamily="18" charset="0"/>
              </a:rPr>
              <a:t>(Non motile, LNF)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Fecal oral route 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Fever, severe </a:t>
            </a:r>
            <a:r>
              <a:rPr lang="en-US" sz="2800" dirty="0" err="1" smtClean="0">
                <a:latin typeface="Footlight MT Light" panose="0204060206030A020304" pitchFamily="18" charset="0"/>
              </a:rPr>
              <a:t>abd</a:t>
            </a:r>
            <a:r>
              <a:rPr lang="en-US" sz="2800" dirty="0" smtClean="0">
                <a:latin typeface="Footlight MT Light" panose="0204060206030A020304" pitchFamily="18" charset="0"/>
              </a:rPr>
              <a:t>. cramp, malaise and watery diarrhea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Infective dose10</a:t>
            </a:r>
            <a:r>
              <a:rPr lang="en-US" sz="2800" baseline="30000" dirty="0" smtClean="0">
                <a:latin typeface="Footlight MT Light" panose="0204060206030A020304" pitchFamily="18" charset="0"/>
              </a:rPr>
              <a:t>6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Diagnosis </a:t>
            </a:r>
            <a:r>
              <a:rPr lang="en-US" sz="2800" u="sng" dirty="0" err="1" smtClean="0">
                <a:latin typeface="Footlight MT Light" panose="0204060206030A020304" pitchFamily="18" charset="0"/>
              </a:rPr>
              <a:t>Sereny</a:t>
            </a:r>
            <a:r>
              <a:rPr lang="en-US" sz="2800" u="sng" dirty="0" smtClean="0">
                <a:latin typeface="Footlight MT Light" panose="0204060206030A020304" pitchFamily="18" charset="0"/>
              </a:rPr>
              <a:t> </a:t>
            </a:r>
            <a:r>
              <a:rPr lang="en-US" sz="2800" dirty="0" smtClean="0">
                <a:latin typeface="Footlight MT Light" panose="0204060206030A020304" pitchFamily="18" charset="0"/>
              </a:rPr>
              <a:t>test and DNA probes.</a:t>
            </a:r>
          </a:p>
          <a:p>
            <a:pPr>
              <a:buFont typeface="Wingdings" pitchFamily="2" charset="2"/>
              <a:buChar char="q"/>
            </a:pPr>
            <a:endParaRPr lang="en-US" sz="28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3. </a:t>
            </a:r>
            <a:r>
              <a:rPr lang="en-US" b="1" u="sng" dirty="0" err="1" smtClean="0">
                <a:latin typeface="Footlight MT Light" panose="0204060206030A020304" pitchFamily="18" charset="0"/>
              </a:rPr>
              <a:t>Enteropathogenic</a:t>
            </a:r>
            <a:r>
              <a:rPr lang="en-US" b="1" u="sng" dirty="0" smtClean="0">
                <a:latin typeface="Footlight MT Light" panose="0204060206030A020304" pitchFamily="18" charset="0"/>
              </a:rPr>
              <a:t> 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E. coli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Infantile diarrhea</a:t>
            </a:r>
          </a:p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Footlight MT Light" panose="0204060206030A020304" pitchFamily="18" charset="0"/>
              </a:rPr>
              <a:t> Outbreak in hospital nurseries and day- care centers</a:t>
            </a:r>
          </a:p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Footlight MT Light" panose="0204060206030A020304" pitchFamily="18" charset="0"/>
              </a:rPr>
              <a:t> Low grade fever, malaise, vomiting and diarrhea</a:t>
            </a:r>
          </a:p>
          <a:p>
            <a:pPr marL="520700" indent="-5207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Footlight MT Light" panose="0204060206030A020304" pitchFamily="18" charset="0"/>
              </a:rPr>
              <a:t> Stool mucous but no blood.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4. </a:t>
            </a:r>
            <a:r>
              <a:rPr lang="en-US" b="1" u="sng" dirty="0" err="1" smtClean="0">
                <a:latin typeface="Footlight MT Light" panose="0204060206030A020304" pitchFamily="18" charset="0"/>
              </a:rPr>
              <a:t>Entero</a:t>
            </a:r>
            <a:r>
              <a:rPr lang="en-US" b="1" u="sng" dirty="0" smtClean="0">
                <a:latin typeface="Footlight MT Light" panose="0204060206030A020304" pitchFamily="18" charset="0"/>
              </a:rPr>
              <a:t> hemorrhagic 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E. coli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>
                <a:latin typeface="Footlight MT Light" panose="0204060206030A020304" pitchFamily="18" charset="0"/>
              </a:rPr>
              <a:t>O157H7 and Non O157H7 Hemorrhagic diarrhea, colitis and hemolytic uremic syndrome (HUS)=</a:t>
            </a:r>
            <a:r>
              <a:rPr lang="en-US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↓Platelet count, hemolytic anemia and kidney failure.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>
                <a:latin typeface="Footlight MT Light" panose="0204060206030A020304" pitchFamily="18" charset="0"/>
              </a:rPr>
              <a:t>Undercooked hamburgers, unpasteurized dairy products, apple cider, cookie dough.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>
                <a:latin typeface="Footlight MT Light" panose="0204060206030A020304" pitchFamily="18" charset="0"/>
              </a:rPr>
              <a:t>Bloody diarrhea, low grade fever and stool has no leucocytes.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>
                <a:latin typeface="Footlight MT Light" panose="0204060206030A020304" pitchFamily="18" charset="0"/>
              </a:rPr>
              <a:t>Fetal disease  in young and elderly persons in nursing homes.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Footlight MT Light" panose="0204060206030A020304" pitchFamily="18" charset="0"/>
              </a:rPr>
              <a:t>Cytotoxin</a:t>
            </a:r>
            <a:r>
              <a:rPr lang="en-US" dirty="0" smtClean="0">
                <a:latin typeface="Footlight MT Light" panose="0204060206030A020304" pitchFamily="18" charset="0"/>
              </a:rPr>
              <a:t> =</a:t>
            </a:r>
            <a:r>
              <a:rPr lang="en-US" dirty="0" err="1" smtClean="0">
                <a:latin typeface="Footlight MT Light" panose="0204060206030A020304" pitchFamily="18" charset="0"/>
              </a:rPr>
              <a:t>vertoxin</a:t>
            </a:r>
            <a:r>
              <a:rPr lang="en-US" dirty="0" smtClean="0">
                <a:latin typeface="Footlight MT Light" panose="0204060206030A020304" pitchFamily="18" charset="0"/>
              </a:rPr>
              <a:t> І and </a:t>
            </a:r>
            <a:r>
              <a:rPr lang="en-US" dirty="0" err="1" smtClean="0">
                <a:latin typeface="Footlight MT Light" panose="0204060206030A020304" pitchFamily="18" charset="0"/>
              </a:rPr>
              <a:t>vertoxin</a:t>
            </a:r>
            <a:r>
              <a:rPr lang="en-US" dirty="0" smtClean="0">
                <a:latin typeface="Footlight MT Light" panose="0204060206030A020304" pitchFamily="18" charset="0"/>
              </a:rPr>
              <a:t> ІІ  Similar to Stx</a:t>
            </a:r>
            <a:r>
              <a:rPr lang="en-US" baseline="-25000" dirty="0" smtClean="0">
                <a:latin typeface="Footlight MT Light" panose="0204060206030A020304" pitchFamily="18" charset="0"/>
              </a:rPr>
              <a:t>1</a:t>
            </a:r>
            <a:r>
              <a:rPr lang="en-US" dirty="0" smtClean="0">
                <a:latin typeface="Footlight MT Light" panose="0204060206030A020304" pitchFamily="18" charset="0"/>
              </a:rPr>
              <a:t> (</a:t>
            </a:r>
            <a:r>
              <a:rPr lang="en-US" dirty="0" err="1" smtClean="0">
                <a:latin typeface="Footlight MT Light" panose="0204060206030A020304" pitchFamily="18" charset="0"/>
              </a:rPr>
              <a:t>shigotoxin</a:t>
            </a:r>
            <a:r>
              <a:rPr lang="en-US" dirty="0" smtClean="0">
                <a:latin typeface="Footlight MT Light" panose="0204060206030A020304" pitchFamily="18" charset="0"/>
              </a:rPr>
              <a:t> I&amp;II).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Footlight MT Light" panose="0204060206030A020304" pitchFamily="18" charset="0"/>
              </a:rPr>
              <a:t>E.coli</a:t>
            </a:r>
            <a:r>
              <a:rPr lang="en-US" dirty="0" smtClean="0">
                <a:latin typeface="Footlight MT Light" panose="0204060206030A020304" pitchFamily="18" charset="0"/>
              </a:rPr>
              <a:t> other than 0157H7 can cause HUS.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>
                <a:latin typeface="Footlight MT Light" panose="0204060206030A020304" pitchFamily="18" charset="0"/>
              </a:rPr>
              <a:t>Diagnosis by culture on SMAC, MUG test , </a:t>
            </a:r>
            <a:r>
              <a:rPr lang="en-US" dirty="0" err="1" smtClean="0">
                <a:latin typeface="Footlight MT Light" panose="0204060206030A020304" pitchFamily="18" charset="0"/>
              </a:rPr>
              <a:t>Vertoxin</a:t>
            </a:r>
            <a:r>
              <a:rPr lang="en-US" dirty="0" smtClean="0">
                <a:latin typeface="Footlight MT Light" panose="0204060206030A020304" pitchFamily="18" charset="0"/>
              </a:rPr>
              <a:t> detection by immunological test or PCR.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5. </a:t>
            </a:r>
            <a:r>
              <a:rPr lang="en-US" b="1" u="sng" dirty="0" err="1" smtClean="0">
                <a:latin typeface="Footlight MT Light" panose="0204060206030A020304" pitchFamily="18" charset="0"/>
              </a:rPr>
              <a:t>Enteroadherent</a:t>
            </a:r>
            <a:r>
              <a:rPr lang="en-US" b="1" u="sng" dirty="0" smtClean="0">
                <a:latin typeface="Footlight MT Light" panose="0204060206030A020304" pitchFamily="18" charset="0"/>
              </a:rPr>
              <a:t> 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E. coli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Footlight MT Light" panose="0204060206030A020304" pitchFamily="18" charset="0"/>
              </a:rPr>
              <a:t>Pediatric Diarrheal Disease.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Footlight MT Light" panose="0204060206030A020304" pitchFamily="18" charset="0"/>
              </a:rPr>
              <a:t>Adhering to the surface of the intestinal mucosa.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Footlight MT Light" panose="0204060206030A020304" pitchFamily="18" charset="0"/>
              </a:rPr>
              <a:t>Aggregative  stacked brick.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Footlight MT Light" panose="0204060206030A020304" pitchFamily="18" charset="0"/>
              </a:rPr>
              <a:t>Watery diarrhea, vomiting, dehydration and abdominal pain.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Footlight MT Light" panose="0204060206030A020304" pitchFamily="18" charset="0"/>
              </a:rPr>
              <a:t>Two or more weeks.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b="1" u="sng" dirty="0" err="1" smtClean="0">
                <a:latin typeface="Footlight MT Light" panose="0204060206030A020304" pitchFamily="18" charset="0"/>
              </a:rPr>
              <a:t>Yersinia</a:t>
            </a:r>
            <a:r>
              <a:rPr lang="en-US" b="1" u="sng" dirty="0" smtClean="0">
                <a:latin typeface="Footlight MT Light" panose="0204060206030A020304" pitchFamily="18" charset="0"/>
              </a:rPr>
              <a:t> </a:t>
            </a:r>
            <a:r>
              <a:rPr lang="en-US" b="1" u="sng" dirty="0" err="1" smtClean="0">
                <a:latin typeface="Footlight MT Light" panose="0204060206030A020304" pitchFamily="18" charset="0"/>
              </a:rPr>
              <a:t>enterocolitica</a:t>
            </a:r>
            <a:endParaRPr lang="en-US" b="1" u="sng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Footlight MT Light" panose="0204060206030A020304" pitchFamily="18" charset="0"/>
              </a:rPr>
              <a:t>Mesenteric </a:t>
            </a:r>
            <a:r>
              <a:rPr lang="en-US" sz="2200" dirty="0">
                <a:latin typeface="Footlight MT Light" panose="0204060206030A020304" pitchFamily="18" charset="0"/>
              </a:rPr>
              <a:t>lymphadenitis in children and septicemia in </a:t>
            </a:r>
            <a:r>
              <a:rPr lang="en-US" sz="2200" dirty="0" err="1" smtClean="0">
                <a:latin typeface="Footlight MT Light" panose="0204060206030A020304" pitchFamily="18" charset="0"/>
              </a:rPr>
              <a:t>immunocompramised</a:t>
            </a:r>
            <a:r>
              <a:rPr lang="en-US" sz="2200" dirty="0" smtClean="0">
                <a:latin typeface="Footlight MT Light" panose="0204060206030A020304" pitchFamily="18" charset="0"/>
              </a:rPr>
              <a:t> hosts</a:t>
            </a:r>
            <a:endParaRPr lang="en-US" sz="22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Footlight MT Light" panose="0204060206030A020304" pitchFamily="18" charset="0"/>
              </a:rPr>
              <a:t>Common in Europe</a:t>
            </a:r>
            <a:r>
              <a:rPr lang="en-US" sz="2200" dirty="0">
                <a:latin typeface="Footlight MT Light" panose="0204060206030A020304" pitchFamily="18" charset="0"/>
              </a:rPr>
              <a:t>, USA, </a:t>
            </a:r>
            <a:r>
              <a:rPr lang="en-US" sz="2200" dirty="0" smtClean="0">
                <a:latin typeface="Footlight MT Light" panose="0204060206030A020304" pitchFamily="18" charset="0"/>
              </a:rPr>
              <a:t>Canada and cat</a:t>
            </a:r>
            <a:r>
              <a:rPr lang="en-US" sz="2200" dirty="0">
                <a:latin typeface="Footlight MT Light" panose="0204060206030A020304" pitchFamily="18" charset="0"/>
              </a:rPr>
              <a:t>, dog, swine (chitterlings)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Footlight MT Light" panose="0204060206030A020304" pitchFamily="18" charset="0"/>
              </a:rPr>
              <a:t>Survive </a:t>
            </a:r>
            <a:r>
              <a:rPr lang="en-US" sz="2200" dirty="0">
                <a:latin typeface="Footlight MT Light" panose="0204060206030A020304" pitchFamily="18" charset="0"/>
              </a:rPr>
              <a:t>cold temperatures and </a:t>
            </a:r>
            <a:r>
              <a:rPr lang="en-US" sz="2200" dirty="0" smtClean="0">
                <a:latin typeface="Footlight MT Light" panose="0204060206030A020304" pitchFamily="18" charset="0"/>
              </a:rPr>
              <a:t> associated  with transfusion </a:t>
            </a:r>
            <a:r>
              <a:rPr lang="en-US" sz="2200" dirty="0">
                <a:latin typeface="Footlight MT Light" panose="0204060206030A020304" pitchFamily="18" charset="0"/>
              </a:rPr>
              <a:t>of packed red blood cells.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Footlight MT Light" panose="0204060206030A020304" pitchFamily="18" charset="0"/>
              </a:rPr>
              <a:t>Presented with </a:t>
            </a:r>
            <a:r>
              <a:rPr lang="en-US" sz="2200" dirty="0">
                <a:latin typeface="Footlight MT Light" panose="0204060206030A020304" pitchFamily="18" charset="0"/>
              </a:rPr>
              <a:t>enteritis, arthritis and erythema </a:t>
            </a:r>
            <a:r>
              <a:rPr lang="en-US" sz="2200" dirty="0" err="1">
                <a:latin typeface="Footlight MT Light" panose="0204060206030A020304" pitchFamily="18" charset="0"/>
              </a:rPr>
              <a:t>nodosum</a:t>
            </a:r>
            <a:endParaRPr lang="en-US" sz="22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Footlight MT Light" panose="0204060206030A020304" pitchFamily="18" charset="0"/>
              </a:rPr>
              <a:t>Generalize </a:t>
            </a:r>
            <a:r>
              <a:rPr lang="en-US" sz="2200" dirty="0">
                <a:latin typeface="Footlight MT Light" panose="0204060206030A020304" pitchFamily="18" charset="0"/>
              </a:rPr>
              <a:t>infection in 1'C adult children 1-5 </a:t>
            </a:r>
            <a:r>
              <a:rPr lang="en-US" sz="2200" dirty="0" smtClean="0">
                <a:latin typeface="Footlight MT Light" panose="0204060206030A020304" pitchFamily="18" charset="0"/>
              </a:rPr>
              <a:t>yrs usually </a:t>
            </a:r>
            <a:r>
              <a:rPr lang="en-US" sz="2200" dirty="0">
                <a:latin typeface="Footlight MT Light" panose="0204060206030A020304" pitchFamily="18" charset="0"/>
              </a:rPr>
              <a:t>mild </a:t>
            </a:r>
            <a:r>
              <a:rPr lang="en-US" sz="2200" dirty="0" smtClean="0">
                <a:latin typeface="Footlight MT Light" panose="0204060206030A020304" pitchFamily="18" charset="0"/>
              </a:rPr>
              <a:t> but in old </a:t>
            </a:r>
            <a:r>
              <a:rPr lang="en-US" sz="2200" dirty="0">
                <a:latin typeface="Footlight MT Light" panose="0204060206030A020304" pitchFamily="18" charset="0"/>
              </a:rPr>
              <a:t>children adult mimic appendicitis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Footlight MT Light" panose="0204060206030A020304" pitchFamily="18" charset="0"/>
              </a:rPr>
              <a:t>Growth </a:t>
            </a:r>
            <a:r>
              <a:rPr lang="en-US" sz="2200" dirty="0">
                <a:latin typeface="Footlight MT Light" panose="0204060206030A020304" pitchFamily="18" charset="0"/>
              </a:rPr>
              <a:t>at 25°c-30°c media </a:t>
            </a:r>
            <a:r>
              <a:rPr lang="en-US" sz="2200" dirty="0" err="1" smtClean="0">
                <a:latin typeface="Footlight MT Light" panose="0204060206030A020304" pitchFamily="18" charset="0"/>
              </a:rPr>
              <a:t>Cefsulodin-Igrasan-Novabiacin</a:t>
            </a:r>
            <a:r>
              <a:rPr lang="en-US" sz="2200" dirty="0" smtClean="0">
                <a:latin typeface="Footlight MT Light" panose="0204060206030A020304" pitchFamily="18" charset="0"/>
              </a:rPr>
              <a:t> (</a:t>
            </a:r>
            <a:r>
              <a:rPr lang="en-US" sz="2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CIN</a:t>
            </a:r>
            <a:r>
              <a:rPr lang="en-US" sz="2200" dirty="0" smtClean="0">
                <a:latin typeface="Footlight MT Light" panose="0204060206030A020304" pitchFamily="18" charset="0"/>
              </a:rPr>
              <a:t>)</a:t>
            </a:r>
            <a:endParaRPr lang="en-US" sz="2200" dirty="0">
              <a:latin typeface="Footlight MT Light" panose="0204060206030A020304" pitchFamily="18" charset="0"/>
            </a:endParaRPr>
          </a:p>
          <a:p>
            <a:endParaRPr lang="en-US" sz="22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dirty="0" smtClean="0">
                <a:latin typeface="Footlight MT Light" panose="0204060206030A020304" pitchFamily="18" charset="0"/>
              </a:rPr>
              <a:t>Clostridium </a:t>
            </a:r>
            <a:r>
              <a:rPr lang="en-US" sz="4900" b="1" dirty="0" err="1" smtClean="0">
                <a:latin typeface="Footlight MT Light" panose="0204060206030A020304" pitchFamily="18" charset="0"/>
              </a:rPr>
              <a:t>difficile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676400"/>
            <a:ext cx="7543801" cy="4023360"/>
          </a:xfrm>
        </p:spPr>
        <p:txBody>
          <a:bodyPr>
            <a:no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Antibiotic </a:t>
            </a:r>
            <a:r>
              <a:rPr lang="en-US" sz="2800" dirty="0">
                <a:latin typeface="Footlight MT Light" panose="0204060206030A020304" pitchFamily="18" charset="0"/>
              </a:rPr>
              <a:t>associated </a:t>
            </a:r>
            <a:r>
              <a:rPr lang="en-US" sz="2800" dirty="0" smtClean="0">
                <a:latin typeface="Footlight MT Light" panose="0204060206030A020304" pitchFamily="18" charset="0"/>
              </a:rPr>
              <a:t>diarrhea.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Transmit from person to person via Fecal-Oral route.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Have been cultured from in animate hospital surfaces.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Disruption </a:t>
            </a:r>
            <a:r>
              <a:rPr lang="en-US" sz="2800" dirty="0">
                <a:latin typeface="Footlight MT Light" panose="0204060206030A020304" pitchFamily="18" charset="0"/>
              </a:rPr>
              <a:t>of the </a:t>
            </a:r>
            <a:r>
              <a:rPr lang="en-US" sz="2800" dirty="0" smtClean="0">
                <a:latin typeface="Footlight MT Light" panose="0204060206030A020304" pitchFamily="18" charset="0"/>
              </a:rPr>
              <a:t>indigenous </a:t>
            </a:r>
            <a:r>
              <a:rPr lang="en-US" sz="2800" dirty="0">
                <a:latin typeface="Footlight MT Light" panose="0204060206030A020304" pitchFamily="18" charset="0"/>
              </a:rPr>
              <a:t>bacterial flora of the </a:t>
            </a:r>
            <a:r>
              <a:rPr lang="en-US" sz="2800" dirty="0" smtClean="0">
                <a:latin typeface="Footlight MT Light" panose="0204060206030A020304" pitchFamily="18" charset="0"/>
              </a:rPr>
              <a:t>colon.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 </a:t>
            </a:r>
            <a:r>
              <a:rPr lang="en-US" sz="2800" dirty="0">
                <a:latin typeface="Footlight MT Light" panose="0204060206030A020304" pitchFamily="18" charset="0"/>
              </a:rPr>
              <a:t>Produce toxin A and B that can bind to surface epithelial cell receptors leading </a:t>
            </a:r>
            <a:r>
              <a:rPr lang="en-US" sz="2800" dirty="0" smtClean="0">
                <a:latin typeface="Footlight MT Light" panose="0204060206030A020304" pitchFamily="18" charset="0"/>
              </a:rPr>
              <a:t>to inflammation </a:t>
            </a:r>
            <a:r>
              <a:rPr lang="en-US" sz="2800" dirty="0">
                <a:latin typeface="Footlight MT Light" panose="0204060206030A020304" pitchFamily="18" charset="0"/>
              </a:rPr>
              <a:t>mucosal injury and </a:t>
            </a:r>
            <a:r>
              <a:rPr lang="en-US" sz="2800" dirty="0" smtClean="0">
                <a:latin typeface="Footlight MT Light" panose="0204060206030A020304" pitchFamily="18" charset="0"/>
              </a:rPr>
              <a:t>diarrhea.</a:t>
            </a:r>
            <a:endParaRPr lang="en-US" sz="28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dirty="0" err="1" smtClean="0">
                <a:latin typeface="Footlight MT Light" panose="0204060206030A020304" pitchFamily="18" charset="0"/>
              </a:rPr>
              <a:t>difficile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Footlight MT Light" panose="0204060206030A020304" pitchFamily="18" charset="0"/>
              </a:rPr>
              <a:t>Patient Presents with fever, leukocytosis, abdominal pain and diarrhea.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Footlight MT Light" panose="0204060206030A020304" pitchFamily="18" charset="0"/>
              </a:rPr>
              <a:t>Pseudomembrane</a:t>
            </a:r>
            <a:r>
              <a:rPr lang="en-US" sz="3200" dirty="0" smtClean="0">
                <a:latin typeface="Footlight MT Light" panose="0204060206030A020304" pitchFamily="18" charset="0"/>
              </a:rPr>
              <a:t> can result (neutrophils, fibrin, and cellular debris in the colonic mucosa) and toxic </a:t>
            </a:r>
            <a:r>
              <a:rPr lang="en-US" sz="3200" dirty="0" err="1" smtClean="0">
                <a:latin typeface="Footlight MT Light" panose="0204060206030A020304" pitchFamily="18" charset="0"/>
              </a:rPr>
              <a:t>megacolon</a:t>
            </a:r>
            <a:r>
              <a:rPr lang="en-US" sz="3200" dirty="0" smtClean="0">
                <a:latin typeface="Footlight MT Light" panose="0204060206030A020304" pitchFamily="18" charset="0"/>
              </a:rPr>
              <a:t>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Footlight MT Light" panose="0204060206030A020304" pitchFamily="18" charset="0"/>
              </a:rPr>
              <a:t>Diagnosis, toxin detection by EIA.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Footlight MT Light" panose="0204060206030A020304" pitchFamily="18" charset="0"/>
              </a:rPr>
              <a:t>Treatment Metronidazole ± Vancomycin and supportive treatment.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200" dirty="0" smtClean="0">
              <a:latin typeface="Footlight MT Light" panose="0204060206030A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2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61196"/>
          </a:xfrm>
        </p:spPr>
        <p:txBody>
          <a:bodyPr/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Diagnostic Approach 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1" cy="402336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Footlight MT Light" panose="0204060206030A020304" pitchFamily="18" charset="0"/>
              </a:rPr>
              <a:t>Duration</a:t>
            </a:r>
          </a:p>
          <a:p>
            <a:pPr marL="742950" lvl="1" indent="-285750"/>
            <a:r>
              <a:rPr lang="en-US" sz="1600" dirty="0" smtClean="0">
                <a:latin typeface="Footlight MT Light" panose="0204060206030A020304" pitchFamily="18" charset="0"/>
              </a:rPr>
              <a:t>Chronic vs acute </a:t>
            </a:r>
          </a:p>
          <a:p>
            <a:r>
              <a:rPr lang="en-US" sz="1600" b="1" dirty="0" smtClean="0">
                <a:latin typeface="Footlight MT Light" panose="0204060206030A020304" pitchFamily="18" charset="0"/>
              </a:rPr>
              <a:t>Symptoms</a:t>
            </a:r>
          </a:p>
          <a:p>
            <a:pPr marL="742950" lvl="1" indent="-285750"/>
            <a:r>
              <a:rPr lang="en-US" sz="1600" dirty="0" smtClean="0">
                <a:latin typeface="Footlight MT Light" panose="0204060206030A020304" pitchFamily="18" charset="0"/>
              </a:rPr>
              <a:t>Fever, bloody, weight loss and dehydration</a:t>
            </a:r>
          </a:p>
          <a:p>
            <a:r>
              <a:rPr lang="en-US" sz="1600" b="1" dirty="0" smtClean="0">
                <a:latin typeface="Footlight MT Light" panose="0204060206030A020304" pitchFamily="18" charset="0"/>
              </a:rPr>
              <a:t>Risk factor </a:t>
            </a:r>
          </a:p>
          <a:p>
            <a:pPr lvl="2"/>
            <a:r>
              <a:rPr lang="en-US" sz="1600" dirty="0" smtClean="0">
                <a:latin typeface="Footlight MT Light" panose="0204060206030A020304" pitchFamily="18" charset="0"/>
              </a:rPr>
              <a:t>Travel , immunocompromised , diet, medications, outbreak</a:t>
            </a:r>
          </a:p>
          <a:p>
            <a:pPr lvl="2"/>
            <a:r>
              <a:rPr lang="en-US" sz="1600" dirty="0" smtClean="0">
                <a:latin typeface="Footlight MT Light" panose="0204060206030A020304" pitchFamily="18" charset="0"/>
              </a:rPr>
              <a:t>Fever and blood do culture</a:t>
            </a:r>
          </a:p>
          <a:p>
            <a:pPr lvl="2"/>
            <a:r>
              <a:rPr lang="en-US" sz="1600" dirty="0" smtClean="0">
                <a:latin typeface="Footlight MT Light" panose="0204060206030A020304" pitchFamily="18" charset="0"/>
              </a:rPr>
              <a:t>Watery no fever symptomatic treatment</a:t>
            </a:r>
          </a:p>
          <a:p>
            <a:pPr lvl="2"/>
            <a:r>
              <a:rPr lang="en-US" sz="1600" dirty="0" smtClean="0">
                <a:latin typeface="Footlight MT Light" panose="0204060206030A020304" pitchFamily="18" charset="0"/>
              </a:rPr>
              <a:t>Hospital acquire think about </a:t>
            </a:r>
            <a:r>
              <a:rPr lang="en-US" sz="1600" i="1" dirty="0" smtClean="0">
                <a:latin typeface="Footlight MT Light" panose="0204060206030A020304" pitchFamily="18" charset="0"/>
              </a:rPr>
              <a:t>C. </a:t>
            </a:r>
            <a:r>
              <a:rPr lang="en-US" sz="1600" i="1" dirty="0" err="1" smtClean="0">
                <a:latin typeface="Footlight MT Light" panose="0204060206030A020304" pitchFamily="18" charset="0"/>
              </a:rPr>
              <a:t>difficle</a:t>
            </a:r>
            <a:r>
              <a:rPr lang="en-US" sz="1600" i="1" dirty="0" smtClean="0">
                <a:latin typeface="Footlight MT Light" panose="0204060206030A020304" pitchFamily="18" charset="0"/>
              </a:rPr>
              <a:t> </a:t>
            </a:r>
          </a:p>
          <a:p>
            <a:r>
              <a:rPr lang="en-US" sz="1600" b="1" dirty="0" smtClean="0">
                <a:latin typeface="Footlight MT Light" panose="0204060206030A020304" pitchFamily="18" charset="0"/>
              </a:rPr>
              <a:t>Chronic diarrhea think about </a:t>
            </a: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Protozoa (giardia, crypto, </a:t>
            </a:r>
            <a:r>
              <a:rPr lang="en-US" dirty="0" err="1" smtClean="0">
                <a:latin typeface="Footlight MT Light" panose="0204060206030A020304" pitchFamily="18" charset="0"/>
              </a:rPr>
              <a:t>cyclo</a:t>
            </a:r>
            <a:r>
              <a:rPr lang="en-US" dirty="0" smtClean="0">
                <a:latin typeface="Footlight MT Light" panose="0204060206030A020304" pitchFamily="18" charset="0"/>
              </a:rPr>
              <a:t>, microsporidia, MAC </a:t>
            </a: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Other malabsorption, lactase </a:t>
            </a:r>
            <a:r>
              <a:rPr lang="en-US" dirty="0" err="1" smtClean="0">
                <a:latin typeface="Footlight MT Light" panose="0204060206030A020304" pitchFamily="18" charset="0"/>
              </a:rPr>
              <a:t>defic</a:t>
            </a:r>
            <a:r>
              <a:rPr lang="en-US" dirty="0" smtClean="0">
                <a:latin typeface="Footlight MT Light" panose="0204060206030A020304" pitchFamily="18" charset="0"/>
              </a:rPr>
              <a:t>. Or bacterial overgrowth 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4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Background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Acute </a:t>
            </a:r>
            <a:r>
              <a:rPr lang="en-US" sz="2800" dirty="0">
                <a:latin typeface="Footlight MT Light" panose="0204060206030A020304" pitchFamily="18" charset="0"/>
              </a:rPr>
              <a:t>diarrheal illness is one of the most </a:t>
            </a:r>
            <a:r>
              <a:rPr lang="en-US" sz="2800" dirty="0">
                <a:solidFill>
                  <a:srgbClr val="FF0000"/>
                </a:solidFill>
                <a:latin typeface="Footlight MT Light" panose="0204060206030A020304" pitchFamily="18" charset="0"/>
              </a:rPr>
              <a:t>common</a:t>
            </a:r>
            <a:r>
              <a:rPr lang="en-US" sz="2800" dirty="0">
                <a:latin typeface="Footlight MT Light" panose="0204060206030A020304" pitchFamily="18" charset="0"/>
              </a:rPr>
              <a:t> problems evaluated by </a:t>
            </a:r>
            <a:r>
              <a:rPr lang="en-US" sz="2800" dirty="0" smtClean="0">
                <a:latin typeface="Footlight MT Light" panose="0204060206030A020304" pitchFamily="18" charset="0"/>
              </a:rPr>
              <a:t>clinicians. 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A </a:t>
            </a:r>
            <a:r>
              <a:rPr lang="en-US" sz="2800" dirty="0">
                <a:latin typeface="Footlight MT Light" panose="0204060206030A020304" pitchFamily="18" charset="0"/>
              </a:rPr>
              <a:t>major cause of </a:t>
            </a:r>
            <a:r>
              <a:rPr lang="en-US" sz="2800" dirty="0">
                <a:solidFill>
                  <a:srgbClr val="FF0000"/>
                </a:solidFill>
                <a:latin typeface="Footlight MT Light" panose="0204060206030A020304" pitchFamily="18" charset="0"/>
              </a:rPr>
              <a:t>morbidity and mortality </a:t>
            </a:r>
            <a:r>
              <a:rPr lang="en-US" sz="2800" dirty="0">
                <a:latin typeface="Footlight MT Light" panose="0204060206030A020304" pitchFamily="18" charset="0"/>
              </a:rPr>
              <a:t>world wide. 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</a:rPr>
              <a:t>Most </a:t>
            </a:r>
            <a:r>
              <a:rPr lang="en-US" sz="2800" dirty="0">
                <a:latin typeface="Footlight MT Light" panose="0204060206030A020304" pitchFamily="18" charset="0"/>
              </a:rPr>
              <a:t>of healthy people have mild illness but other might develop serious squeals so it is important to identify those individuals who require early treatment.</a:t>
            </a:r>
          </a:p>
          <a:p>
            <a:endParaRPr lang="en-US" sz="28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0495928"/>
              </p:ext>
            </p:extLst>
          </p:nvPr>
        </p:nvGraphicFramePr>
        <p:xfrm>
          <a:off x="152400" y="609600"/>
          <a:ext cx="8839200" cy="4177752"/>
        </p:xfrm>
        <a:graphic>
          <a:graphicData uri="http://schemas.openxmlformats.org/drawingml/2006/table">
            <a:tbl>
              <a:tblPr firstRow="1" firstCol="1" bandRow="1"/>
              <a:tblGrid>
                <a:gridCol w="1473200"/>
                <a:gridCol w="1318126"/>
                <a:gridCol w="930442"/>
                <a:gridCol w="1318126"/>
                <a:gridCol w="1473200"/>
                <a:gridCol w="1163052"/>
                <a:gridCol w="1163054"/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Organism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Incubation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Period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Source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Risk factors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Clinical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Diagnosis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380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Infectious diarrhea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Invasive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Dysentery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Blood+mucous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Shigella</a:t>
                      </a: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gram-negative rods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Contaminated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Food or water with human excreta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Small amount of stool with blood and mucous and lower abdominal pain ( trismus)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Culture on selective media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Ciprofloxacin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Entamoeba </a:t>
                      </a:r>
                      <a:r>
                        <a:rPr lang="en-US" sz="1400" b="1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histolytica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1-3 </a:t>
                      </a: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wks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Microscopy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Metronidazole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8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EIEC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gram-negative rods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Culture and toxin detection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smtClean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Ciprofloxacin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440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406033"/>
              </p:ext>
            </p:extLst>
          </p:nvPr>
        </p:nvGraphicFramePr>
        <p:xfrm>
          <a:off x="76201" y="0"/>
          <a:ext cx="8991600" cy="6684323"/>
        </p:xfrm>
        <a:graphic>
          <a:graphicData uri="http://schemas.openxmlformats.org/drawingml/2006/table">
            <a:tbl>
              <a:tblPr firstRow="1" firstCol="1" bandRow="1"/>
              <a:tblGrid>
                <a:gridCol w="1183104"/>
                <a:gridCol w="1656347"/>
                <a:gridCol w="1050897"/>
                <a:gridCol w="1488951"/>
                <a:gridCol w="1326300"/>
                <a:gridCol w="1066800"/>
                <a:gridCol w="1219201"/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Organism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Incubation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Period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Source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Risk factors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Clinical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Diagnosis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98626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Infectious diarrhea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Non-invasive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Watery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+/-blood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Salmonella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gram-negative rods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S.typhi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S.para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Human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Others reptiles  and snakes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Watery+/-Blood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S.typhi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S.para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typhi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  <a:sym typeface="Wingdings"/>
                        </a:rPr>
                        <a:t>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typhoid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Others watery diarrhea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Ampicillin or </a:t>
                      </a: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ciprofluxaci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or metronidazole or trimethoprim sulfa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1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campylobacter </a:t>
                      </a:r>
                      <a:r>
                        <a:rPr lang="en-US" sz="1400" b="1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jejuni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small, curved, gram-negative rods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poultry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Watery+/-Blood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Special media at 42 </a:t>
                      </a:r>
                      <a:r>
                        <a:rPr lang="en-US" sz="1400" b="1" baseline="300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  at microaerophilic condition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Erythromycin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EHEC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beef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Watery then bloody diarrhea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Renal failure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Culture and toxin detection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5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Vibrio cholera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Comma-shape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gram-negative rods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Salt water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Rice water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Ciprofloxacin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Doxycycline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Yersinia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Gram </a:t>
                      </a:r>
                      <a:r>
                        <a:rPr lang="en-US" sz="1400" b="1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Neg</a:t>
                      </a: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bacilli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Pork intestine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Pseudo appendicitis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Cold enrichment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25-30</a:t>
                      </a:r>
                      <a:r>
                        <a:rPr lang="en-US" sz="1400" b="1" baseline="300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CIN (Yersinia)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Gentamycin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Listeria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Monocytogenes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Gram </a:t>
                      </a:r>
                      <a:r>
                        <a:rPr lang="en-US" sz="1400" b="1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pos</a:t>
                      </a: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bacilli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2-3 </a:t>
                      </a:r>
                      <a:r>
                        <a:rPr lang="en-US" sz="1400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wks</a:t>
                      </a: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unpasteurized dairy products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Meningitis in neonate and old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Abortion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Times New Roman" panose="02020603050405020304" pitchFamily="18" charset="0"/>
                        </a:rPr>
                        <a:t>Ampicillin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694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5847922"/>
              </p:ext>
            </p:extLst>
          </p:nvPr>
        </p:nvGraphicFramePr>
        <p:xfrm>
          <a:off x="0" y="447675"/>
          <a:ext cx="9067801" cy="5031599"/>
        </p:xfrm>
        <a:graphic>
          <a:graphicData uri="http://schemas.openxmlformats.org/drawingml/2006/table">
            <a:tbl>
              <a:tblPr firstRow="1" firstCol="1" bandRow="1"/>
              <a:tblGrid>
                <a:gridCol w="1360722"/>
                <a:gridCol w="988056"/>
                <a:gridCol w="1435499"/>
                <a:gridCol w="1542152"/>
                <a:gridCol w="1542152"/>
                <a:gridCol w="1099610"/>
                <a:gridCol w="1099610"/>
              </a:tblGrid>
              <a:tr h="615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Type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Organism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Incubation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Period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Source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Risk factors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Clinical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Diagnosis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Treatment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44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Food Poisoning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Watery (preformed toxin)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Staphylococcus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aureus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1-6 hour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Contaminated food from human flora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Vomiting then watery diarrhea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Culture and toxin detection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Observation and supportive treatment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32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Clostridium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perfringens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8 to 16 hours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Food contaminated with Soil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6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bacillus cereus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spore forming aerobic Gram </a:t>
                      </a:r>
                      <a:r>
                        <a:rPr lang="en-US" sz="1400" b="1" dirty="0" err="1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pos</a:t>
                      </a: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 bacilli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8 to 16 hours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8 to 16 hours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Travelers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ETEC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Travel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Watery diarrhea 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Culture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Toxin detection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ciprofloxacin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4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Times New Roman"/>
                          <a:cs typeface="Times New Roman"/>
                        </a:rPr>
                        <a:t>Antibiotics Associated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Clostridium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Difficile </a:t>
                      </a:r>
                      <a:endParaRPr lang="en-US" sz="1400" dirty="0">
                        <a:effectLst/>
                        <a:latin typeface="Footlight MT Light" panose="0204060206030A020304" pitchFamily="18" charset="0"/>
                        <a:ea typeface="Calibri"/>
                        <a:cs typeface="Arial"/>
                      </a:endParaRP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1-3 Days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Antibiotics  use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patient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  <a:sym typeface="Wingdings"/>
                        </a:rPr>
                        <a:t>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 patient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Bloody diarrhea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Toxin A and B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Toxin detection PCR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ootlight MT Light" panose="0204060206030A020304" pitchFamily="18" charset="0"/>
                          <a:ea typeface="Calibri"/>
                          <a:cs typeface="Arial"/>
                        </a:rPr>
                        <a:t>Metronidazole +/- Vancomycin</a:t>
                      </a:r>
                    </a:p>
                  </a:txBody>
                  <a:tcPr marL="41042" marR="4104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1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0866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Footlight MT Light" panose="0204060206030A020304" pitchFamily="18" charset="0"/>
                <a:cs typeface="Times New Roman" pitchFamily="18" charset="0"/>
              </a:rPr>
              <a:t>Normal flora - Gastrointestinal tract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239000" cy="4572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Footlight MT Light" panose="0204060206030A020304" pitchFamily="18" charset="0"/>
                <a:cs typeface="Times New Roman" pitchFamily="18" charset="0"/>
              </a:rPr>
              <a:t>Ecology</a:t>
            </a:r>
          </a:p>
          <a:p>
            <a:pPr marL="520700" lvl="1" indent="-520700">
              <a:buFont typeface="Wingdings" panose="05000000000000000000" pitchFamily="2" charset="2"/>
              <a:buChar char="v"/>
            </a:pPr>
            <a:r>
              <a:rPr lang="en-US" sz="3600" dirty="0">
                <a:latin typeface="Footlight MT Light" panose="0204060206030A020304" pitchFamily="18" charset="0"/>
                <a:cs typeface="Times New Roman" pitchFamily="18" charset="0"/>
              </a:rPr>
              <a:t>Birth: sterile</a:t>
            </a:r>
            <a:endParaRPr lang="en-US" sz="3600" dirty="0">
              <a:solidFill>
                <a:srgbClr val="FFFF00"/>
              </a:solidFill>
              <a:latin typeface="Footlight MT Light" panose="0204060206030A020304" pitchFamily="18" charset="0"/>
              <a:cs typeface="Times New Roman" pitchFamily="18" charset="0"/>
            </a:endParaRPr>
          </a:p>
          <a:p>
            <a:pPr marL="520700" lvl="1" indent="-5207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  <a:cs typeface="Times New Roman" pitchFamily="18" charset="0"/>
              </a:rPr>
              <a:t>Breast-fed </a:t>
            </a:r>
            <a:r>
              <a:rPr lang="en-US" sz="3200" b="1" i="1" dirty="0" err="1">
                <a:solidFill>
                  <a:srgbClr val="FF0000"/>
                </a:solidFill>
                <a:latin typeface="Footlight MT Light" panose="0204060206030A020304" pitchFamily="18" charset="0"/>
                <a:cs typeface="Times New Roman" pitchFamily="18" charset="0"/>
              </a:rPr>
              <a:t>Bifidobacteria</a:t>
            </a:r>
            <a:r>
              <a:rPr lang="en-US" sz="3200" b="1" i="1" dirty="0">
                <a:solidFill>
                  <a:srgbClr val="FF0000"/>
                </a:solidFill>
                <a:latin typeface="Footlight MT Light" panose="0204060206030A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Footlight MT Light" panose="0204060206030A020304" pitchFamily="18" charset="0"/>
                <a:cs typeface="Times New Roman" pitchFamily="18" charset="0"/>
              </a:rPr>
              <a:t>species</a:t>
            </a:r>
            <a:r>
              <a:rPr lang="en-US" sz="32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Footlight MT Light" panose="0204060206030A020304" pitchFamily="18" charset="0"/>
              <a:cs typeface="Times New Roman" pitchFamily="18" charset="0"/>
            </a:endParaRPr>
          </a:p>
          <a:p>
            <a:pPr marL="520700" lvl="1" indent="-520700">
              <a:buFont typeface="Wingdings" panose="05000000000000000000" pitchFamily="2" charset="2"/>
              <a:buChar char="v"/>
            </a:pPr>
            <a:r>
              <a:rPr lang="en-US" sz="3600" dirty="0">
                <a:latin typeface="Footlight MT Light" panose="0204060206030A020304" pitchFamily="18" charset="0"/>
                <a:cs typeface="Times New Roman" pitchFamily="18" charset="0"/>
              </a:rPr>
              <a:t>Switch to cow’s milk</a:t>
            </a:r>
            <a:r>
              <a:rPr lang="en-US" sz="3600" dirty="0">
                <a:solidFill>
                  <a:srgbClr val="FFFF00"/>
                </a:solidFill>
                <a:latin typeface="Footlight MT Light" panose="0204060206030A020304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Footlight MT Light" panose="0204060206030A020304" pitchFamily="18" charset="0"/>
                <a:cs typeface="Times New Roman" pitchFamily="18" charset="0"/>
              </a:rPr>
              <a:t>E</a:t>
            </a:r>
            <a:r>
              <a:rPr lang="en-US" sz="3200" dirty="0">
                <a:solidFill>
                  <a:srgbClr val="FF0000"/>
                </a:solidFill>
                <a:latin typeface="Footlight MT Light" panose="0204060206030A020304" pitchFamily="18" charset="0"/>
                <a:cs typeface="Times New Roman" pitchFamily="18" charset="0"/>
              </a:rPr>
              <a:t>nteric, </a:t>
            </a:r>
            <a:r>
              <a:rPr lang="en-US" sz="3200" dirty="0" err="1">
                <a:solidFill>
                  <a:srgbClr val="FF0000"/>
                </a:solidFill>
                <a:latin typeface="Footlight MT Light" panose="0204060206030A020304" pitchFamily="18" charset="0"/>
                <a:cs typeface="Times New Roman" pitchFamily="18" charset="0"/>
              </a:rPr>
              <a:t>bacteroides</a:t>
            </a:r>
            <a:r>
              <a:rPr lang="en-US" sz="3200" dirty="0">
                <a:solidFill>
                  <a:srgbClr val="FF0000"/>
                </a:solidFill>
                <a:latin typeface="Footlight MT Light" panose="0204060206030A020304" pitchFamily="18" charset="0"/>
                <a:cs typeface="Times New Roman" pitchFamily="18" charset="0"/>
              </a:rPr>
              <a:t>, enterococci, lactobacilli and clostridia </a:t>
            </a:r>
            <a:endParaRPr lang="en-US" sz="3600" dirty="0">
              <a:solidFill>
                <a:srgbClr val="FF0000"/>
              </a:solidFill>
              <a:latin typeface="Footlight MT Light" panose="0204060206030A020304" pitchFamily="18" charset="0"/>
              <a:cs typeface="Times New Roman" pitchFamily="18" charset="0"/>
            </a:endParaRPr>
          </a:p>
          <a:p>
            <a:pPr marL="520700" lvl="1" indent="-520700" eaLnBrk="0" hangingPunct="0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3600" dirty="0">
                <a:latin typeface="Footlight MT Light" panose="0204060206030A020304" pitchFamily="18" charset="0"/>
                <a:cs typeface="Times New Roman" pitchFamily="18" charset="0"/>
              </a:rPr>
              <a:t>Switch to solid food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Footlight MT Light" panose="0204060206030A020304" pitchFamily="18" charset="0"/>
                <a:cs typeface="Times New Roman" pitchFamily="18" charset="0"/>
              </a:rPr>
              <a:t>Microflora</a:t>
            </a:r>
            <a:r>
              <a:rPr lang="en-US" sz="3600" dirty="0">
                <a:latin typeface="Footlight MT Light" panose="0204060206030A020304" pitchFamily="18" charset="0"/>
                <a:cs typeface="Times New Roman" pitchFamily="18" charset="0"/>
              </a:rPr>
              <a:t> similar to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Footlight MT Light" panose="0204060206030A020304" pitchFamily="18" charset="0"/>
                <a:cs typeface="Times New Roman" pitchFamily="18" charset="0"/>
              </a:rPr>
              <a:t>Normal flora - Gastrointestinal tract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22960" y="1845734"/>
            <a:ext cx="3703320" cy="4555066"/>
          </a:xfrm>
        </p:spPr>
        <p:txBody>
          <a:bodyPr>
            <a:noAutofit/>
          </a:bodyPr>
          <a:lstStyle/>
          <a:p>
            <a:r>
              <a:rPr lang="en-US" sz="2800" dirty="0">
                <a:latin typeface="Footlight MT Light" panose="0204060206030A020304" pitchFamily="18" charset="0"/>
                <a:cs typeface="Times New Roman" pitchFamily="18" charset="0"/>
              </a:rPr>
              <a:t>GI ecology varies</a:t>
            </a:r>
          </a:p>
          <a:p>
            <a:r>
              <a:rPr lang="en-US" sz="2800" dirty="0">
                <a:latin typeface="Footlight MT Light" panose="0204060206030A020304" pitchFamily="18" charset="0"/>
                <a:cs typeface="Times New Roman" pitchFamily="18" charset="0"/>
              </a:rPr>
              <a:t>Esophagus </a:t>
            </a:r>
            <a:r>
              <a:rPr lang="en-US" sz="2800" dirty="0" smtClean="0">
                <a:latin typeface="Footlight MT Light" panose="0204060206030A020304" pitchFamily="18" charset="0"/>
                <a:cs typeface="Times New Roman" pitchFamily="18" charset="0"/>
              </a:rPr>
              <a:t>saliva, food</a:t>
            </a:r>
            <a:endParaRPr lang="en-US" sz="2800" dirty="0">
              <a:latin typeface="Footlight MT Light" panose="0204060206030A020304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Footlight MT Light" panose="0204060206030A020304" pitchFamily="18" charset="0"/>
                <a:cs typeface="Times New Roman" pitchFamily="18" charset="0"/>
              </a:rPr>
              <a:t>Stomach harsh 10</a:t>
            </a:r>
          </a:p>
          <a:p>
            <a:r>
              <a:rPr lang="en-US" sz="2800" dirty="0">
                <a:latin typeface="Footlight MT Light" panose="0204060206030A020304" pitchFamily="18" charset="0"/>
                <a:cs typeface="Times New Roman" pitchFamily="18" charset="0"/>
              </a:rPr>
              <a:t>Small intestine (10</a:t>
            </a:r>
            <a:r>
              <a:rPr lang="en-US" sz="2800" baseline="30000" dirty="0">
                <a:latin typeface="Footlight MT Light" panose="0204060206030A020304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Footlight MT Light" panose="0204060206030A020304" pitchFamily="18" charset="0"/>
                <a:cs typeface="Times New Roman" pitchFamily="18" charset="0"/>
              </a:rPr>
              <a:t> -10</a:t>
            </a:r>
            <a:r>
              <a:rPr lang="en-US" sz="2800" baseline="30000" dirty="0">
                <a:latin typeface="Footlight MT Light" panose="0204060206030A020304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Footlight MT Light" panose="0204060206030A020304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Footlight MT Light" panose="0204060206030A020304" pitchFamily="18" charset="0"/>
                <a:cs typeface="Times New Roman" pitchFamily="18" charset="0"/>
              </a:rPr>
              <a:t>Large intestine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  <a:cs typeface="Times New Roman" pitchFamily="18" charset="0"/>
              </a:rPr>
              <a:t>10</a:t>
            </a:r>
            <a:r>
              <a:rPr lang="en-US" sz="2400" baseline="30000" dirty="0" smtClean="0">
                <a:latin typeface="Footlight MT Light" panose="0204060206030A020304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latin typeface="Footlight MT Light" panose="0204060206030A020304" pitchFamily="18" charset="0"/>
                <a:cs typeface="Times New Roman" pitchFamily="18" charset="0"/>
              </a:rPr>
              <a:t>-10</a:t>
            </a:r>
            <a:r>
              <a:rPr lang="en-US" sz="2400" baseline="30000" dirty="0" smtClean="0">
                <a:latin typeface="Footlight MT Light" panose="0204060206030A020304" pitchFamily="18" charset="0"/>
                <a:cs typeface="Times New Roman" pitchFamily="18" charset="0"/>
              </a:rPr>
              <a:t>11</a:t>
            </a:r>
            <a:r>
              <a:rPr lang="en-US" sz="2400" dirty="0" smtClean="0">
                <a:latin typeface="Footlight MT Light" panose="0204060206030A020304" pitchFamily="18" charset="0"/>
                <a:cs typeface="Times New Roman" pitchFamily="18" charset="0"/>
              </a:rPr>
              <a:t>/ml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Footlight MT Light" panose="0204060206030A020304" pitchFamily="18" charset="0"/>
                <a:cs typeface="Times New Roman" pitchFamily="18" charset="0"/>
              </a:rPr>
              <a:t>&gt;350 species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i="1" dirty="0" smtClean="0">
                <a:latin typeface="Footlight MT Light" panose="0204060206030A020304" pitchFamily="18" charset="0"/>
                <a:cs typeface="Times New Roman" pitchFamily="18" charset="0"/>
              </a:rPr>
              <a:t>E. coli</a:t>
            </a:r>
            <a:r>
              <a:rPr lang="en-US" sz="1600" dirty="0" smtClean="0">
                <a:latin typeface="Footlight MT Light" panose="0204060206030A020304" pitchFamily="18" charset="0"/>
                <a:cs typeface="Times New Roman" pitchFamily="18" charset="0"/>
              </a:rPr>
              <a:t> = 0.1% of total population</a:t>
            </a:r>
            <a:endParaRPr lang="en-US" sz="2800" dirty="0">
              <a:latin typeface="Footlight MT Light" panose="0204060206030A020304" pitchFamily="18" charset="0"/>
              <a:cs typeface="Times New Roman" pitchFamily="18" charset="0"/>
            </a:endParaRPr>
          </a:p>
          <a:p>
            <a:endParaRPr lang="en-US" sz="2800" dirty="0">
              <a:latin typeface="Footlight MT Light" panose="0204060206030A020304" pitchFamily="18" charset="0"/>
              <a:cs typeface="Times New Roman" pitchFamily="18" charset="0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Footlight MT Light" panose="0204060206030A020304" pitchFamily="18" charset="0"/>
                <a:cs typeface="Times New Roman" pitchFamily="18" charset="0"/>
              </a:rPr>
              <a:t>Primarily </a:t>
            </a:r>
            <a:r>
              <a:rPr lang="en-US" sz="2800" dirty="0">
                <a:latin typeface="Footlight MT Light" panose="0204060206030A020304" pitchFamily="18" charset="0"/>
                <a:cs typeface="Times New Roman" pitchFamily="18" charset="0"/>
              </a:rPr>
              <a:t>anaerobic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Footlight MT Light" panose="0204060206030A020304" pitchFamily="18" charset="0"/>
                <a:cs typeface="Times New Roman" pitchFamily="18" charset="0"/>
              </a:rPr>
              <a:t>Facultative aerobes deplete oxygen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>
                <a:latin typeface="Footlight MT Light" panose="0204060206030A020304" pitchFamily="18" charset="0"/>
                <a:cs typeface="Times New Roman" pitchFamily="18" charset="0"/>
              </a:rPr>
              <a:t>Adult excretes 3x10</a:t>
            </a:r>
            <a:r>
              <a:rPr lang="en-US" sz="2800" baseline="30000" dirty="0">
                <a:latin typeface="Footlight MT Light" panose="0204060206030A020304" pitchFamily="18" charset="0"/>
                <a:cs typeface="Times New Roman" pitchFamily="18" charset="0"/>
              </a:rPr>
              <a:t>13</a:t>
            </a:r>
            <a:r>
              <a:rPr lang="en-US" sz="2800" dirty="0">
                <a:latin typeface="Footlight MT Light" panose="0204060206030A020304" pitchFamily="18" charset="0"/>
                <a:cs typeface="Times New Roman" pitchFamily="18" charset="0"/>
              </a:rPr>
              <a:t> bacteria/day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Footlight MT Light" panose="0204060206030A020304" pitchFamily="18" charset="0"/>
                <a:cs typeface="Times New Roman" pitchFamily="18" charset="0"/>
              </a:rPr>
              <a:t>25%-35% of fecal mass = bacteria</a:t>
            </a:r>
          </a:p>
          <a:p>
            <a:endParaRPr lang="en-US" sz="2800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6" name="Rectangle 3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Footlight MT Light" panose="0204060206030A020304" pitchFamily="18" charset="0"/>
                <a:cs typeface="Times New Roman" pitchFamily="18" charset="0"/>
              </a:rPr>
              <a:t>Normal flora - Gastrointestinal tract</a:t>
            </a:r>
          </a:p>
        </p:txBody>
      </p:sp>
      <p:graphicFrame>
        <p:nvGraphicFramePr>
          <p:cNvPr id="72748" name="Group 4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31261791"/>
              </p:ext>
            </p:extLst>
          </p:nvPr>
        </p:nvGraphicFramePr>
        <p:xfrm>
          <a:off x="381000" y="1752600"/>
          <a:ext cx="5486400" cy="3200083"/>
        </p:xfrm>
        <a:graphic>
          <a:graphicData uri="http://schemas.openxmlformats.org/drawingml/2006/table">
            <a:tbl>
              <a:tblPr/>
              <a:tblGrid>
                <a:gridCol w="3054350"/>
                <a:gridCol w="243205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Location  (adult)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Bacteria/gram 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duodenum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jejunum and ileum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cecum and transverse colon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8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sigmoid colon and rectum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ＭＳ Ｐゴシック" pitchFamily="8" charset="-128"/>
                          <a:cs typeface="Times" panose="02020603050405020304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791200" y="1600200"/>
            <a:ext cx="3352800" cy="3389313"/>
            <a:chOff x="384" y="940"/>
            <a:chExt cx="2544" cy="3006"/>
          </a:xfrm>
        </p:grpSpPr>
        <p:pic>
          <p:nvPicPr>
            <p:cNvPr id="72745" name="Picture 4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" y="1462"/>
              <a:ext cx="2400" cy="2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746" name="Rectangle 42"/>
            <p:cNvSpPr>
              <a:spLocks noChangeArrowheads="1"/>
            </p:cNvSpPr>
            <p:nvPr/>
          </p:nvSpPr>
          <p:spPr bwMode="auto">
            <a:xfrm>
              <a:off x="384" y="3647"/>
              <a:ext cx="254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>
                <a:solidFill>
                  <a:srgbClr val="000000"/>
                </a:solidFill>
                <a:latin typeface="Times" pitchFamily="8" charset="0"/>
              </a:endParaRPr>
            </a:p>
          </p:txBody>
        </p:sp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432" y="940"/>
              <a:ext cx="2496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>
                <a:solidFill>
                  <a:srgbClr val="6600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Definition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5012266"/>
          </a:xfrm>
        </p:spPr>
        <p:txBody>
          <a:bodyPr>
            <a:normAutofit/>
          </a:bodyPr>
          <a:lstStyle/>
          <a:p>
            <a:pPr marL="463550" indent="-463550"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latin typeface="Footlight MT Light" panose="0204060206030A020304" pitchFamily="18" charset="0"/>
              </a:rPr>
              <a:t>Stool weight in excess of </a:t>
            </a:r>
            <a:r>
              <a:rPr lang="en-US" sz="3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200</a:t>
            </a:r>
            <a:r>
              <a:rPr lang="en-US" sz="3200" dirty="0" smtClean="0">
                <a:latin typeface="Footlight MT Light" panose="0204060206030A020304" pitchFamily="18" charset="0"/>
              </a:rPr>
              <a:t> gm/day</a:t>
            </a:r>
          </a:p>
          <a:p>
            <a:pPr marL="463550" indent="-463550"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3 or more </a:t>
            </a:r>
            <a:r>
              <a:rPr lang="en-US" sz="3200" dirty="0" smtClean="0">
                <a:latin typeface="Footlight MT Light" panose="0204060206030A020304" pitchFamily="18" charset="0"/>
              </a:rPr>
              <a:t>loose or watery stools/day</a:t>
            </a:r>
          </a:p>
          <a:p>
            <a:pPr marL="463550" indent="-463550"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latin typeface="Footlight MT Light" panose="0204060206030A020304" pitchFamily="18" charset="0"/>
              </a:rPr>
              <a:t>Acute &lt; 14 days</a:t>
            </a:r>
          </a:p>
          <a:p>
            <a:pPr marL="463550" indent="-463550"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latin typeface="Footlight MT Light" panose="0204060206030A020304" pitchFamily="18" charset="0"/>
              </a:rPr>
              <a:t>Alteration in normal bowel movement characterized by decreased consistency and increased frequency</a:t>
            </a:r>
          </a:p>
          <a:p>
            <a:pPr marL="463550" indent="-463550"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latin typeface="Footlight MT Light" panose="0204060206030A020304" pitchFamily="18" charset="0"/>
              </a:rPr>
              <a:t>Less than 14 days in duration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596"/>
          </a:xfrm>
        </p:spPr>
        <p:txBody>
          <a:bodyPr/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Etiology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Viral: 70-80% </a:t>
            </a:r>
            <a:r>
              <a:rPr lang="en-US" sz="3600" dirty="0" smtClean="0">
                <a:latin typeface="Footlight MT Light" panose="0204060206030A020304" pitchFamily="18" charset="0"/>
              </a:rPr>
              <a:t>of infectious diarrhea in developed countries</a:t>
            </a:r>
          </a:p>
          <a:p>
            <a:pPr marL="463550" indent="-463550"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Bacterial: 10-20% </a:t>
            </a:r>
            <a:r>
              <a:rPr lang="en-US" sz="3600" dirty="0" smtClean="0">
                <a:latin typeface="Footlight MT Light" panose="0204060206030A020304" pitchFamily="18" charset="0"/>
              </a:rPr>
              <a:t>of infectious diarrhea but responsible for most cases of severe diarrhea</a:t>
            </a:r>
          </a:p>
          <a:p>
            <a:pPr marL="463550" indent="-463550"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3600" dirty="0" smtClean="0">
                <a:latin typeface="Footlight MT Light" panose="0204060206030A020304" pitchFamily="18" charset="0"/>
              </a:rPr>
              <a:t>Protozoan: less than 10%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08796"/>
          </a:xfrm>
        </p:spPr>
        <p:txBody>
          <a:bodyPr/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Epidemiology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latin typeface="Footlight MT Light" panose="0204060206030A020304" pitchFamily="18" charset="0"/>
              </a:rPr>
              <a:t>1.4 million </a:t>
            </a:r>
            <a:r>
              <a:rPr lang="en-US" sz="2800" dirty="0" smtClean="0">
                <a:latin typeface="Footlight MT Light" panose="0204060206030A020304" pitchFamily="18" charset="0"/>
              </a:rPr>
              <a:t>deaths in study in 2010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463550" indent="-463550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Footlight MT Light" panose="0204060206030A020304" pitchFamily="18" charset="0"/>
              </a:rPr>
              <a:t>1.2-1.9 episodes per person annually in the general population</a:t>
            </a:r>
          </a:p>
          <a:p>
            <a:pPr marL="463550" indent="-463550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Footlight MT Light" panose="0204060206030A020304" pitchFamily="18" charset="0"/>
              </a:rPr>
              <a:t>2.4 episodes per child </a:t>
            </a:r>
            <a:r>
              <a:rPr lang="en-US" sz="2800" dirty="0">
                <a:latin typeface="Footlight MT Light" panose="0204060206030A020304" pitchFamily="18" charset="0"/>
              </a:rPr>
              <a:t>&gt;</a:t>
            </a:r>
            <a:r>
              <a:rPr lang="en-US" sz="2800" dirty="0" smtClean="0">
                <a:latin typeface="Footlight MT Light" panose="0204060206030A020304" pitchFamily="18" charset="0"/>
              </a:rPr>
              <a:t>3 years old annually</a:t>
            </a:r>
          </a:p>
          <a:p>
            <a:pPr marL="463550" indent="-463550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Footlight MT Light" panose="0204060206030A020304" pitchFamily="18" charset="0"/>
              </a:rPr>
              <a:t>5 episodes per year for children &lt;3 years old and in daycare</a:t>
            </a:r>
          </a:p>
          <a:p>
            <a:pPr marL="463550" indent="-463550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Footlight MT Light" panose="0204060206030A020304" pitchFamily="18" charset="0"/>
              </a:rPr>
              <a:t>Seasonal peak in the winter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1190</TotalTime>
  <Words>2114</Words>
  <Application>Microsoft Office PowerPoint</Application>
  <PresentationFormat>On-screen Show (4:3)</PresentationFormat>
  <Paragraphs>432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Retrospect</vt:lpstr>
      <vt:lpstr>Normal flora &amp; introduction to infectious diarrhea   </vt:lpstr>
      <vt:lpstr>Objectives</vt:lpstr>
      <vt:lpstr>Background</vt:lpstr>
      <vt:lpstr>Normal flora - Gastrointestinal tract</vt:lpstr>
      <vt:lpstr>Normal flora - Gastrointestinal tract</vt:lpstr>
      <vt:lpstr>Normal flora - Gastrointestinal tract</vt:lpstr>
      <vt:lpstr>Definition</vt:lpstr>
      <vt:lpstr>Etiology</vt:lpstr>
      <vt:lpstr>Epidemiology</vt:lpstr>
      <vt:lpstr>Risk Factors </vt:lpstr>
      <vt:lpstr>Classifications </vt:lpstr>
      <vt:lpstr>Clinical Presentation and Pathogenic Mechanism I</vt:lpstr>
      <vt:lpstr>Clinical Presentation and Pathogenic Mechanism II</vt:lpstr>
      <vt:lpstr>PowerPoint Presentation</vt:lpstr>
      <vt:lpstr>A1-B5 protein enterotoxin that is exported out of the bacterial cell by a type II protein secretion system</vt:lpstr>
      <vt:lpstr>Shigella and Salmonella</vt:lpstr>
      <vt:lpstr>Campylobacter</vt:lpstr>
      <vt:lpstr>Clinically</vt:lpstr>
      <vt:lpstr>Laboratory diagnosis and treatment</vt:lpstr>
      <vt:lpstr>E. Coli </vt:lpstr>
      <vt:lpstr>1. Enterotoxigenic E. coli </vt:lpstr>
      <vt:lpstr>2. Enteroinvasive E. coli </vt:lpstr>
      <vt:lpstr>3. Enteropathogenic E. coli </vt:lpstr>
      <vt:lpstr>4. Entero hemorrhagic E. coli </vt:lpstr>
      <vt:lpstr>5. Enteroadherent E. coli </vt:lpstr>
      <vt:lpstr>Yersinia enterocolitica</vt:lpstr>
      <vt:lpstr>Clostridium difficile </vt:lpstr>
      <vt:lpstr>Clostridium difficile</vt:lpstr>
      <vt:lpstr>Diagnostic Approach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Dr.Ali Somily</dc:creator>
  <cp:lastModifiedBy>DRSUMAILI</cp:lastModifiedBy>
  <cp:revision>74</cp:revision>
  <dcterms:created xsi:type="dcterms:W3CDTF">2010-09-06T13:55:02Z</dcterms:created>
  <dcterms:modified xsi:type="dcterms:W3CDTF">2017-12-03T06:49:50Z</dcterms:modified>
</cp:coreProperties>
</file>