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5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971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CE8E-65C9-4641-8B9A-045522B37F8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6337-5329-4B47-B050-4EB15F4E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50% protection for 6 months to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B6499-4581-4F81-B828-87F11575BC80}" type="datetimeFigureOut">
              <a:rPr lang="en-US" smtClean="0"/>
              <a:t>12/4/2017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</a:t>
            </a:r>
            <a:r>
              <a:rPr lang="en-US" alt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 Somily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Ranges </a:t>
            </a:r>
            <a:r>
              <a:rPr lang="en-US" dirty="0"/>
              <a:t>from a few hours to 5 </a:t>
            </a:r>
            <a:r>
              <a:rPr lang="en-US" dirty="0" smtClean="0"/>
              <a:t>days( range 1-3 days).</a:t>
            </a:r>
          </a:p>
          <a:p>
            <a:r>
              <a:rPr lang="en-US" dirty="0" smtClean="0"/>
              <a:t>Depending on gastric acidity and initial infectious dose.</a:t>
            </a:r>
            <a:endParaRPr lang="en-US" dirty="0"/>
          </a:p>
          <a:p>
            <a:r>
              <a:rPr lang="en-US" dirty="0" smtClean="0"/>
              <a:t>Majority have mild</a:t>
            </a:r>
            <a:r>
              <a:rPr lang="en-US" dirty="0"/>
              <a:t>, or no symptoms at all</a:t>
            </a:r>
          </a:p>
          <a:p>
            <a:pPr lvl="1"/>
            <a:r>
              <a:rPr lang="en-US" dirty="0"/>
              <a:t> 75% asymptomatic</a:t>
            </a:r>
          </a:p>
          <a:p>
            <a:pPr lvl="1"/>
            <a:r>
              <a:rPr lang="en-US" dirty="0"/>
              <a:t> 20% mild disease</a:t>
            </a:r>
          </a:p>
          <a:p>
            <a:pPr lvl="1"/>
            <a:r>
              <a:rPr lang="en-US" dirty="0"/>
              <a:t> 2-5% severe</a:t>
            </a:r>
          </a:p>
          <a:p>
            <a:r>
              <a:rPr lang="en-US" dirty="0" smtClean="0"/>
              <a:t>Vomiting, Cramps and Watery </a:t>
            </a:r>
            <a:r>
              <a:rPr lang="en-US" dirty="0"/>
              <a:t>diarrhea (</a:t>
            </a:r>
            <a:r>
              <a:rPr lang="en-US" dirty="0" smtClean="0"/>
              <a:t>1L/hour) with </a:t>
            </a:r>
            <a:r>
              <a:rPr lang="en-US" dirty="0"/>
              <a:t>flecks of white mucus (rice water stool) with a fishy odor</a:t>
            </a:r>
          </a:p>
          <a:p>
            <a:r>
              <a:rPr lang="en-US" dirty="0" smtClean="0"/>
              <a:t>Death occurred in 18 </a:t>
            </a:r>
            <a:r>
              <a:rPr lang="en-US" dirty="0"/>
              <a:t>hours-several </a:t>
            </a:r>
            <a:r>
              <a:rPr lang="en-US" dirty="0" smtClean="0"/>
              <a:t>days if not treated due dehydration.</a:t>
            </a:r>
          </a:p>
          <a:p>
            <a:r>
              <a:rPr lang="en-US" dirty="0" smtClean="0"/>
              <a:t>↓ Ca</a:t>
            </a:r>
            <a:r>
              <a:rPr lang="en-US" baseline="30000" dirty="0" smtClean="0"/>
              <a:t>++</a:t>
            </a:r>
            <a:r>
              <a:rPr lang="en-US" dirty="0" smtClean="0"/>
              <a:t> and K can lead </a:t>
            </a:r>
            <a:r>
              <a:rPr lang="en-US" dirty="0"/>
              <a:t>to ileus, muscle pain and spasm, and even tetany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Cholera gravis: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severe </a:t>
            </a:r>
            <a:r>
              <a:rPr lang="en-US" sz="2000" dirty="0" smtClean="0"/>
              <a:t>symptoms due to Rapid </a:t>
            </a:r>
            <a:r>
              <a:rPr lang="en-US" sz="2000" dirty="0"/>
              <a:t>loss of body fluids</a:t>
            </a:r>
          </a:p>
          <a:p>
            <a:r>
              <a:rPr lang="en-US" sz="2000" dirty="0"/>
              <a:t>6 liters/hour</a:t>
            </a:r>
          </a:p>
          <a:p>
            <a:r>
              <a:rPr lang="en-US" sz="2000" dirty="0" smtClean="0"/>
              <a:t>10</a:t>
            </a:r>
            <a:r>
              <a:rPr lang="en-US" sz="2000" baseline="30000" dirty="0" smtClean="0"/>
              <a:t>7-9</a:t>
            </a:r>
            <a:r>
              <a:rPr lang="en-US" sz="2000" dirty="0" smtClean="0"/>
              <a:t> </a:t>
            </a:r>
            <a:r>
              <a:rPr lang="en-US" sz="2000" dirty="0" err="1" smtClean="0"/>
              <a:t>vibrios</a:t>
            </a:r>
            <a:r>
              <a:rPr lang="en-US" sz="2000" dirty="0" smtClean="0"/>
              <a:t> CFU/mL</a:t>
            </a:r>
            <a:endParaRPr lang="en-US" sz="2000" dirty="0"/>
          </a:p>
          <a:p>
            <a:r>
              <a:rPr lang="en-US" sz="2000" dirty="0"/>
              <a:t>Rapidly lose more than 10% of bodyweight</a:t>
            </a:r>
          </a:p>
          <a:p>
            <a:r>
              <a:rPr lang="en-US" sz="2000" dirty="0"/>
              <a:t>Dehydration and </a:t>
            </a:r>
            <a:r>
              <a:rPr lang="en-US" sz="2000" dirty="0" smtClean="0"/>
              <a:t>shock</a:t>
            </a:r>
          </a:p>
          <a:p>
            <a:r>
              <a:rPr lang="en-US" sz="2000" dirty="0" smtClean="0"/>
              <a:t>Sunken </a:t>
            </a:r>
            <a:r>
              <a:rPr lang="en-US" sz="2000" dirty="0"/>
              <a:t>eyes, and </a:t>
            </a:r>
            <a:r>
              <a:rPr lang="en-US" sz="2000" dirty="0" smtClean="0"/>
              <a:t>↓skin turgor ( tenting), cold and clammy.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Anuric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lactic acidosis ( </a:t>
            </a:r>
            <a:r>
              <a:rPr lang="en-US" sz="2000" dirty="0" err="1" smtClean="0">
                <a:solidFill>
                  <a:srgbClr val="000000"/>
                </a:solidFill>
              </a:rPr>
              <a:t>Kussmual</a:t>
            </a:r>
            <a:r>
              <a:rPr lang="en-US" sz="2000" dirty="0" smtClean="0">
                <a:solidFill>
                  <a:srgbClr val="000000"/>
                </a:solidFill>
              </a:rPr>
              <a:t> breathing).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Hypoglycemia leads to seizure or comma.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Cardiac and Renal failure.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Aspiration pneumonia</a:t>
            </a:r>
          </a:p>
          <a:p>
            <a:r>
              <a:rPr lang="en-US" sz="2000" dirty="0" smtClean="0"/>
              <a:t>Death </a:t>
            </a:r>
            <a:r>
              <a:rPr lang="en-US" sz="2000" dirty="0"/>
              <a:t>within </a:t>
            </a:r>
            <a:r>
              <a:rPr lang="en-US" sz="2000" dirty="0" smtClean="0"/>
              <a:t>2-12 </a:t>
            </a:r>
            <a:r>
              <a:rPr lang="en-US" sz="2000" dirty="0"/>
              <a:t>hours or </a:t>
            </a:r>
            <a:r>
              <a:rPr lang="en-US" sz="2000" dirty="0" smtClean="0"/>
              <a:t>less.</a:t>
            </a:r>
            <a:endParaRPr lang="en-US" sz="2000" dirty="0"/>
          </a:p>
          <a:p>
            <a:r>
              <a:rPr lang="en-US" sz="2000" dirty="0" smtClean="0"/>
              <a:t>Mortality 50-60% without treatment</a:t>
            </a:r>
          </a:p>
          <a:p>
            <a:r>
              <a:rPr lang="en-US" sz="2000" dirty="0" smtClean="0"/>
              <a:t>Mortality &lt;1% with </a:t>
            </a:r>
            <a:r>
              <a:rPr lang="en-US" sz="2000" dirty="0" err="1" smtClean="0"/>
              <a:t>redehydration</a:t>
            </a:r>
            <a:endParaRPr lang="en-US" sz="2000" dirty="0"/>
          </a:p>
        </p:txBody>
      </p:sp>
      <p:pic>
        <p:nvPicPr>
          <p:cNvPr id="4" name="Picture 4" descr="cholera pa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20845"/>
            <a:ext cx="3059832" cy="204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Suspect in sever diarrhea with dehydration.</a:t>
            </a:r>
          </a:p>
          <a:p>
            <a:r>
              <a:rPr lang="en-US" dirty="0" smtClean="0"/>
              <a:t>Other non-invasive bacterial, ETEC and  viral  gastroenteritis might have similar presentation.</a:t>
            </a:r>
          </a:p>
          <a:p>
            <a:r>
              <a:rPr lang="en-US" dirty="0" smtClean="0"/>
              <a:t>Complete history and physical examination.</a:t>
            </a:r>
          </a:p>
          <a:p>
            <a:r>
              <a:rPr lang="en-US" dirty="0" smtClean="0"/>
              <a:t>Insert central line for IV fluid, collect blood for basic routine tests ( chemistry and hematology).</a:t>
            </a:r>
          </a:p>
          <a:p>
            <a:r>
              <a:rPr lang="en-US" dirty="0" smtClean="0"/>
              <a:t>Send stool for smear and culture on special media.</a:t>
            </a:r>
          </a:p>
          <a:p>
            <a:r>
              <a:rPr lang="en-US" dirty="0" smtClean="0"/>
              <a:t>Culture not routinely performed, you have to request it.</a:t>
            </a:r>
          </a:p>
          <a:p>
            <a:r>
              <a:rPr lang="en-US" dirty="0" smtClean="0"/>
              <a:t>Dark field microscopy (shooting stars)</a:t>
            </a:r>
          </a:p>
          <a:p>
            <a:r>
              <a:rPr lang="en-US" dirty="0" smtClean="0"/>
              <a:t>Gram stain (curve Gram Negative bacilli)</a:t>
            </a:r>
          </a:p>
          <a:p>
            <a:r>
              <a:rPr lang="en-US" dirty="0"/>
              <a:t>Culture on </a:t>
            </a:r>
            <a:r>
              <a:rPr lang="en-US" b="1" dirty="0"/>
              <a:t>thiosulfate citrate bile sucrose (TCBS) </a:t>
            </a:r>
            <a:r>
              <a:rPr lang="en-US" dirty="0" smtClean="0"/>
              <a:t>agar-yellow colonies</a:t>
            </a:r>
          </a:p>
          <a:p>
            <a:r>
              <a:rPr lang="en-US" dirty="0" smtClean="0"/>
              <a:t>Recovery </a:t>
            </a:r>
            <a:r>
              <a:rPr lang="en-US" dirty="0"/>
              <a:t>of organisms can be enhanced by enrichment of stool in alkaline peptone </a:t>
            </a:r>
            <a:r>
              <a:rPr lang="en-US" dirty="0" smtClean="0"/>
              <a:t>water. (60-100%)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C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5" y="1647096"/>
            <a:ext cx="4008067" cy="394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vibrio co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987" y="1647096"/>
            <a:ext cx="194578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9711" y="5805264"/>
            <a:ext cx="3732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Roboto"/>
              </a:rPr>
              <a:t>VIBRIO CHOLERAE MUST SEE !!</a:t>
            </a:r>
          </a:p>
          <a:p>
            <a:r>
              <a:rPr lang="en-US" dirty="0" smtClean="0">
                <a:solidFill>
                  <a:srgbClr val="000000"/>
                </a:solidFill>
                <a:latin typeface="Roboto"/>
              </a:rPr>
              <a:t>In U tube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252" y="4239384"/>
            <a:ext cx="2519561" cy="157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Diagnosis/ 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Vibrio cholera </a:t>
            </a:r>
            <a:r>
              <a:rPr lang="en-US" dirty="0" smtClean="0"/>
              <a:t>is highly </a:t>
            </a:r>
            <a:r>
              <a:rPr lang="en-US" dirty="0"/>
              <a:t>motile, gram-negative, curved or comma-shaped rods with a s</a:t>
            </a:r>
            <a:r>
              <a:rPr lang="en-US" dirty="0" smtClean="0"/>
              <a:t>ingle </a:t>
            </a:r>
            <a:r>
              <a:rPr lang="en-US" dirty="0"/>
              <a:t>polar </a:t>
            </a:r>
            <a:r>
              <a:rPr lang="en-US" dirty="0" smtClean="0"/>
              <a:t>flagellum.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78045"/>
              </p:ext>
            </p:extLst>
          </p:nvPr>
        </p:nvGraphicFramePr>
        <p:xfrm>
          <a:off x="539551" y="2420887"/>
          <a:ext cx="396044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1296144"/>
                <a:gridCol w="1296144"/>
              </a:tblGrid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Biotype O 1 antigen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Antigen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Ogawa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270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Hikojima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 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Ogawa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Hikojima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28017"/>
              </p:ext>
            </p:extLst>
          </p:nvPr>
        </p:nvGraphicFramePr>
        <p:xfrm>
          <a:off x="5868144" y="2492896"/>
          <a:ext cx="252028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/>
              </a:tblGrid>
              <a:tr h="1368152">
                <a:tc>
                  <a:txBody>
                    <a:bodyPr/>
                    <a:lstStyle/>
                    <a:p>
                      <a:r>
                        <a:rPr lang="en-US" dirty="0" smtClean="0"/>
                        <a:t>O 139  serogroup   appeared</a:t>
                      </a:r>
                      <a:r>
                        <a:rPr lang="en-US" baseline="0" dirty="0" smtClean="0"/>
                        <a:t> in Bangladesh 1992</a:t>
                      </a:r>
                      <a:endParaRPr lang="en-US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en-US" dirty="0" smtClean="0"/>
                        <a:t>Has poly saccharide capsule but does</a:t>
                      </a:r>
                      <a:r>
                        <a:rPr lang="en-US" baseline="0" dirty="0" smtClean="0"/>
                        <a:t> not have  O1 antigen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19533"/>
              </p:ext>
            </p:extLst>
          </p:nvPr>
        </p:nvGraphicFramePr>
        <p:xfrm>
          <a:off x="763960" y="5660804"/>
          <a:ext cx="67687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Non-O1, Non-O139 Serogroup</a:t>
                      </a:r>
                      <a:endParaRPr 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 smtClean="0"/>
                        <a:t>Most are CT (cholera toxin) negative and are not associated with epidemic disease.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rehydration and antimicrobial therapy.</a:t>
            </a:r>
          </a:p>
          <a:p>
            <a:r>
              <a:rPr lang="en-US" dirty="0" smtClean="0"/>
              <a:t>Rehydration should be started immediately before confirming the diagnosis.</a:t>
            </a:r>
          </a:p>
          <a:p>
            <a:r>
              <a:rPr lang="en-US" dirty="0" smtClean="0"/>
              <a:t>Either oral rehydration if the patient can tolerate it ( not vomiting or start IV rehydration.</a:t>
            </a:r>
          </a:p>
          <a:p>
            <a:r>
              <a:rPr lang="en-US" dirty="0" smtClean="0"/>
              <a:t>Decrease mortality from 50% to 1 %.</a:t>
            </a:r>
          </a:p>
          <a:p>
            <a:r>
              <a:rPr lang="en-US" dirty="0" smtClean="0"/>
              <a:t>Give 1.5 time the amount lost.</a:t>
            </a:r>
          </a:p>
          <a:p>
            <a:r>
              <a:rPr lang="en-US" dirty="0" smtClean="0"/>
              <a:t>Start when 10% of total body weight lost.</a:t>
            </a:r>
          </a:p>
          <a:p>
            <a:r>
              <a:rPr lang="en-US" dirty="0" smtClean="0"/>
              <a:t>Patients recovered within 3-6 days.</a:t>
            </a:r>
          </a:p>
          <a:p>
            <a:r>
              <a:rPr lang="en-US" dirty="0" smtClean="0"/>
              <a:t>Oral Rehydration Salt (ORS) by WHO and UNICEF</a:t>
            </a:r>
          </a:p>
          <a:p>
            <a:r>
              <a:rPr lang="en-US" dirty="0" smtClean="0"/>
              <a:t>One pack in 1 </a:t>
            </a:r>
            <a:r>
              <a:rPr lang="en-US" dirty="0"/>
              <a:t>liter contain </a:t>
            </a:r>
            <a:r>
              <a:rPr lang="en-US" dirty="0" err="1"/>
              <a:t>NaCl</a:t>
            </a:r>
            <a:r>
              <a:rPr lang="en-US" dirty="0"/>
              <a:t>, </a:t>
            </a:r>
            <a:r>
              <a:rPr lang="en-US" dirty="0" err="1"/>
              <a:t>KCl</a:t>
            </a:r>
            <a:r>
              <a:rPr lang="en-US" dirty="0"/>
              <a:t>, NaHCO3, glucose</a:t>
            </a:r>
          </a:p>
          <a:p>
            <a:r>
              <a:rPr lang="en-US" dirty="0" smtClean="0"/>
              <a:t>IV use either Ringer’s lactate, Saline or Sugar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recovery time to 2-3 days.</a:t>
            </a:r>
          </a:p>
          <a:p>
            <a:r>
              <a:rPr lang="en-US" dirty="0" smtClean="0"/>
              <a:t>Decrease infectivity</a:t>
            </a:r>
          </a:p>
          <a:p>
            <a:r>
              <a:rPr lang="en-US" b="1" dirty="0" smtClean="0"/>
              <a:t>Azithromycin </a:t>
            </a:r>
            <a:r>
              <a:rPr lang="en-US" dirty="0" smtClean="0"/>
              <a:t>single-dose is </a:t>
            </a:r>
            <a:r>
              <a:rPr lang="en-US" dirty="0"/>
              <a:t>often the preferred </a:t>
            </a:r>
            <a:r>
              <a:rPr lang="en-US" dirty="0" smtClean="0"/>
              <a:t>therapy especially in children. </a:t>
            </a:r>
          </a:p>
          <a:p>
            <a:pPr marL="114300" indent="0" algn="ctr">
              <a:buNone/>
            </a:pPr>
            <a:r>
              <a:rPr lang="en-US" dirty="0" smtClean="0"/>
              <a:t>Or </a:t>
            </a:r>
          </a:p>
          <a:p>
            <a:r>
              <a:rPr lang="en-US" b="1" dirty="0" smtClean="0"/>
              <a:t>Ciprofloxacin </a:t>
            </a:r>
          </a:p>
          <a:p>
            <a:pPr marL="114300" indent="0" algn="ctr">
              <a:buNone/>
            </a:pPr>
            <a:r>
              <a:rPr lang="en-US" dirty="0" smtClean="0"/>
              <a:t>Or</a:t>
            </a:r>
          </a:p>
          <a:p>
            <a:r>
              <a:rPr lang="en-US" b="1" dirty="0" smtClean="0"/>
              <a:t>Tetracycline</a:t>
            </a:r>
            <a:r>
              <a:rPr lang="en-US" b="1" dirty="0"/>
              <a:t>, Doxycycline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a bioterrorism agents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procurement</a:t>
            </a:r>
          </a:p>
          <a:p>
            <a:r>
              <a:rPr lang="en-US" dirty="0"/>
              <a:t>Simplicity of production in large quantities at minimal expense</a:t>
            </a:r>
          </a:p>
          <a:p>
            <a:r>
              <a:rPr lang="en-US" dirty="0"/>
              <a:t>Ease of dissemination with low technology</a:t>
            </a:r>
          </a:p>
          <a:p>
            <a:r>
              <a:rPr lang="en-US" dirty="0"/>
              <a:t>Silent dissemination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4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Wash your hand frequently </a:t>
            </a:r>
          </a:p>
          <a:p>
            <a:r>
              <a:rPr lang="en-US" sz="2000" dirty="0" smtClean="0"/>
              <a:t>Boil water and chlorination.</a:t>
            </a:r>
          </a:p>
          <a:p>
            <a:r>
              <a:rPr lang="en-US" sz="2000" dirty="0" smtClean="0"/>
              <a:t>Cook all types of food very well.</a:t>
            </a:r>
          </a:p>
          <a:p>
            <a:r>
              <a:rPr lang="en-US" sz="2000" dirty="0" smtClean="0"/>
              <a:t>Avoid salad, ice and iced food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Water Sanitation</a:t>
            </a:r>
          </a:p>
          <a:p>
            <a:r>
              <a:rPr lang="en-US" sz="2000" dirty="0"/>
              <a:t>Water treatment</a:t>
            </a:r>
          </a:p>
          <a:p>
            <a:r>
              <a:rPr lang="en-US" sz="2000" dirty="0" smtClean="0"/>
              <a:t>Disrupt </a:t>
            </a:r>
            <a:r>
              <a:rPr lang="en-US" sz="2000" dirty="0"/>
              <a:t>fecal-oral </a:t>
            </a:r>
            <a:r>
              <a:rPr lang="en-US" sz="2000" dirty="0" smtClean="0"/>
              <a:t>transmission if present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53075"/>
              </p:ext>
            </p:extLst>
          </p:nvPr>
        </p:nvGraphicFramePr>
        <p:xfrm>
          <a:off x="323529" y="3645024"/>
          <a:ext cx="792087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2880320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Killed Whole-cell Vaccines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Live Attenuated Vaccines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Adult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50% protection for 6 months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60% protection for 2 years</a:t>
                      </a:r>
                      <a:endParaRPr lang="en-US" dirty="0"/>
                    </a:p>
                  </a:txBody>
                  <a:tcPr/>
                </a:tc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children aged 2-5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 25%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protection rapidly declines after 6 months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Multiple doses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 dose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Side</a:t>
                      </a:r>
                      <a:r>
                        <a:rPr lang="en-US" baseline="0" dirty="0" smtClean="0"/>
                        <a:t>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--------------------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Mild diarrhea, abdominal cramping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WHO: </a:t>
            </a:r>
            <a:r>
              <a:rPr lang="en-US" dirty="0"/>
              <a:t>Global Task Force on Cholera Control</a:t>
            </a:r>
          </a:p>
          <a:p>
            <a:r>
              <a:rPr lang="en-US" dirty="0"/>
              <a:t>Reduce mortality and morbidity </a:t>
            </a:r>
          </a:p>
          <a:p>
            <a:r>
              <a:rPr lang="en-US" dirty="0"/>
              <a:t>Provide aid for social and economic consequences of Cholera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CDC</a:t>
            </a:r>
          </a:p>
          <a:p>
            <a:r>
              <a:rPr lang="en-US" dirty="0">
                <a:solidFill>
                  <a:srgbClr val="FF0000"/>
                </a:solidFill>
              </a:rPr>
              <a:t>U.N.: GEMS/Water</a:t>
            </a:r>
          </a:p>
          <a:p>
            <a:r>
              <a:rPr lang="en-US" dirty="0"/>
              <a:t>Global Water Quality Monitoring Project</a:t>
            </a:r>
          </a:p>
          <a:p>
            <a:r>
              <a:rPr lang="en-US" dirty="0"/>
              <a:t>Addresses global issues of water quality with monitoring stations on all continents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US" dirty="0" smtClean="0"/>
              <a:t>Know </a:t>
            </a:r>
            <a:r>
              <a:rPr lang="en-US" dirty="0"/>
              <a:t>the epidemiology of cholera and history of cholera </a:t>
            </a:r>
            <a:r>
              <a:rPr lang="en-US" dirty="0" smtClean="0"/>
              <a:t>Know the microbiological characteristic of cholera</a:t>
            </a:r>
          </a:p>
          <a:p>
            <a:pPr indent="-342900"/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pathogenesis </a:t>
            </a:r>
            <a:r>
              <a:rPr lang="en-US" dirty="0"/>
              <a:t>of cholera </a:t>
            </a:r>
            <a:endParaRPr lang="en-US" dirty="0" smtClean="0"/>
          </a:p>
          <a:p>
            <a:pPr indent="-342900"/>
            <a:r>
              <a:rPr lang="en-US" dirty="0" smtClean="0"/>
              <a:t>Describe </a:t>
            </a:r>
            <a:r>
              <a:rPr lang="en-US" dirty="0"/>
              <a:t>the clinical features of cholera </a:t>
            </a:r>
            <a:endParaRPr lang="en-US" dirty="0" smtClean="0"/>
          </a:p>
          <a:p>
            <a:pPr indent="-342900"/>
            <a:r>
              <a:rPr lang="en-US" dirty="0" smtClean="0"/>
              <a:t>Describe the methods for laboratory diagnosis</a:t>
            </a:r>
          </a:p>
          <a:p>
            <a:pPr indent="-342900"/>
            <a:r>
              <a:rPr lang="en-US" dirty="0" smtClean="0"/>
              <a:t>Know </a:t>
            </a:r>
            <a:r>
              <a:rPr lang="en-US" dirty="0"/>
              <a:t>the management of cholera </a:t>
            </a:r>
            <a:r>
              <a:rPr lang="en-US" dirty="0" smtClean="0"/>
              <a:t>and control of outbreak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 water born live threatening diarrheal disease.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Caused by </a:t>
            </a:r>
            <a:r>
              <a:rPr lang="en-US" i="1" dirty="0" smtClean="0"/>
              <a:t>vibrio cholera </a:t>
            </a:r>
            <a:r>
              <a:rPr lang="en-US" dirty="0" smtClean="0"/>
              <a:t>which is  a comma- shaped gram-negative rods.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Found in salt and fresh water.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Has many serotypes based on O-antigen.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 1 and O 139.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Produce a non-invasive enterotoxin.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leads to outbreak and epidemic.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Can be prevented by good sanitation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John Snow </a:t>
            </a:r>
            <a:r>
              <a:rPr lang="en-US" dirty="0" smtClean="0"/>
              <a:t>discovered an outbreak in </a:t>
            </a:r>
            <a:r>
              <a:rPr lang="en-US" b="1" dirty="0" smtClean="0"/>
              <a:t>London 1854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It was related to </a:t>
            </a:r>
            <a:r>
              <a:rPr lang="en-US" b="1" dirty="0" smtClean="0"/>
              <a:t>broad street pump </a:t>
            </a:r>
            <a:r>
              <a:rPr lang="en-US" dirty="0" smtClean="0"/>
              <a:t>sewage contamination.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Removal of the pump handle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end of the outbreak.</a:t>
            </a:r>
          </a:p>
          <a:p>
            <a:pPr algn="l"/>
            <a:endParaRPr lang="en-US" dirty="0"/>
          </a:p>
        </p:txBody>
      </p:sp>
      <p:pic>
        <p:nvPicPr>
          <p:cNvPr id="1026" name="Picture 2" descr="Image result for john snow map of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V. </a:t>
            </a:r>
            <a:r>
              <a:rPr lang="en-US" dirty="0" smtClean="0"/>
              <a:t>cholera </a:t>
            </a:r>
            <a:r>
              <a:rPr lang="en-US" dirty="0"/>
              <a:t>O1 and O139 serogroup organisms are the causes of epidemic cholera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O1 ( from1817 till now)</a:t>
            </a:r>
            <a:endParaRPr lang="en-US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Classical: 1 case per 30-100 infections</a:t>
            </a:r>
          </a:p>
          <a:p>
            <a:pPr lvl="1" indent="-342900"/>
            <a:r>
              <a:rPr lang="en-US" dirty="0"/>
              <a:t>El Tor: 1 case per 2-4 </a:t>
            </a:r>
            <a:r>
              <a:rPr lang="en-US" dirty="0" smtClean="0"/>
              <a:t>infections (</a:t>
            </a:r>
            <a:r>
              <a:rPr lang="en-US" dirty="0"/>
              <a:t>Seventh </a:t>
            </a:r>
            <a:r>
              <a:rPr lang="en-US" dirty="0" smtClean="0"/>
              <a:t>pandemic)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O139 ( recently in 1992 in Asia only)</a:t>
            </a:r>
            <a:endParaRPr lang="en-US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Contained in India, </a:t>
            </a:r>
            <a:r>
              <a:rPr lang="en-US" dirty="0" smtClean="0"/>
              <a:t>Bangladesh.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Seven major outbreaks.</a:t>
            </a:r>
          </a:p>
          <a:p>
            <a:pPr indent="-342900"/>
            <a:r>
              <a:rPr lang="en-US" dirty="0"/>
              <a:t>Majority in India, Sub-Saharan Africa, Southern </a:t>
            </a:r>
            <a:r>
              <a:rPr lang="en-US" dirty="0" smtClean="0"/>
              <a:t>Asia.</a:t>
            </a:r>
          </a:p>
          <a:p>
            <a:pPr indent="-342900"/>
            <a:r>
              <a:rPr lang="en-US" dirty="0" smtClean="0"/>
              <a:t>Endemic in &gt; 50 countries.</a:t>
            </a:r>
          </a:p>
          <a:p>
            <a:pPr indent="-342900"/>
            <a:r>
              <a:rPr lang="en-US" dirty="0" smtClean="0"/>
              <a:t>Each year 3-5 millions cases result in 100,000 deaths.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2016 in </a:t>
            </a:r>
            <a:r>
              <a:rPr lang="en-US" dirty="0"/>
              <a:t>Haiti after Hurricane </a:t>
            </a:r>
            <a:r>
              <a:rPr lang="en-US" dirty="0" smtClean="0"/>
              <a:t>Matthew, in South Soudan and Yemen and many other African countries</a:t>
            </a:r>
            <a:endParaRPr lang="en-US" dirty="0"/>
          </a:p>
        </p:txBody>
      </p:sp>
      <p:pic>
        <p:nvPicPr>
          <p:cNvPr id="2050" name="Picture 2" descr="http://www.who.int/gho/epidemic_diseases/cholera/cholera_005.jpg?u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4963"/>
            <a:ext cx="5038833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Fecal- oral transmission through contaminated food or water.</a:t>
            </a:r>
          </a:p>
          <a:p>
            <a:r>
              <a:rPr lang="en-US" dirty="0" smtClean="0"/>
              <a:t>Common </a:t>
            </a:r>
            <a:r>
              <a:rPr lang="en-US" dirty="0"/>
              <a:t>in </a:t>
            </a:r>
            <a:r>
              <a:rPr lang="en-US" dirty="0" smtClean="0"/>
              <a:t>summer grows </a:t>
            </a:r>
            <a:r>
              <a:rPr lang="en-US" dirty="0"/>
              <a:t>in brackish estuaries and coastal seawaters, often in close association with copepods or other zooplankton. </a:t>
            </a:r>
            <a:endParaRPr lang="en-US" dirty="0" smtClean="0"/>
          </a:p>
          <a:p>
            <a:r>
              <a:rPr lang="en-US" dirty="0" smtClean="0"/>
              <a:t>Sewage or infected person contaminate water supply.</a:t>
            </a:r>
          </a:p>
          <a:p>
            <a:r>
              <a:rPr lang="en-US" dirty="0" smtClean="0"/>
              <a:t>Not well established sewage system and water treatment.</a:t>
            </a:r>
          </a:p>
          <a:p>
            <a:r>
              <a:rPr lang="en-US" dirty="0" smtClean="0"/>
              <a:t>Under-cooked shellfish.</a:t>
            </a:r>
          </a:p>
          <a:p>
            <a:r>
              <a:rPr lang="en-US" dirty="0" smtClean="0"/>
              <a:t> Children, elderly and people with less gastric acidity are at higher risk then others</a:t>
            </a:r>
          </a:p>
          <a:p>
            <a:r>
              <a:rPr lang="en-US" dirty="0" smtClean="0"/>
              <a:t>Blood group O</a:t>
            </a:r>
            <a:r>
              <a:rPr lang="en-US" dirty="0"/>
              <a:t>&gt;&gt; B &gt; A &gt; AB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of infectivity during acute stage till recovery ( end one to three </a:t>
            </a:r>
            <a:r>
              <a:rPr lang="en-US" dirty="0" err="1"/>
              <a:t>wks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Infected person can produce up to 20 L of 10</a:t>
            </a:r>
            <a:r>
              <a:rPr lang="en-US" baseline="30000" dirty="0" smtClean="0"/>
              <a:t>9</a:t>
            </a:r>
            <a:r>
              <a:rPr lang="en-US" dirty="0" smtClean="0"/>
              <a:t> CFU/ml /day</a:t>
            </a:r>
            <a:endParaRPr lang="en-US" dirty="0"/>
          </a:p>
          <a:p>
            <a:r>
              <a:rPr lang="en-US" dirty="0"/>
              <a:t>Has high infectious dose NOT like </a:t>
            </a:r>
            <a:r>
              <a:rPr lang="en-US" dirty="0" err="1"/>
              <a:t>Shigella</a:t>
            </a:r>
            <a:r>
              <a:rPr lang="en-US" dirty="0"/>
              <a:t> </a:t>
            </a:r>
          </a:p>
          <a:p>
            <a:r>
              <a:rPr lang="en-US" dirty="0"/>
              <a:t>Infectious dose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-10</a:t>
            </a:r>
            <a:r>
              <a:rPr lang="en-US" b="1" baseline="30000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</a:t>
            </a:r>
            <a:r>
              <a:rPr lang="en-US" dirty="0"/>
              <a:t>colony-forming units</a:t>
            </a:r>
          </a:p>
          <a:p>
            <a:pPr lvl="1"/>
            <a:r>
              <a:rPr lang="en-US" dirty="0" smtClean="0"/>
              <a:t>Due to harsh environment of the intestine </a:t>
            </a:r>
            <a:r>
              <a:rPr lang="en-US" dirty="0" err="1" smtClean="0"/>
              <a:t>ie</a:t>
            </a:r>
            <a:r>
              <a:rPr lang="en-US" dirty="0" smtClean="0"/>
              <a:t> temperature and stomach </a:t>
            </a:r>
            <a:r>
              <a:rPr lang="en-US" dirty="0"/>
              <a:t>acidity and Bile salts, organic </a:t>
            </a:r>
            <a:r>
              <a:rPr lang="en-US" dirty="0" smtClean="0"/>
              <a:t>acids in the intestine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(previous lecture)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Vibrio </a:t>
            </a:r>
            <a:r>
              <a:rPr lang="en-US" sz="2000" dirty="0" err="1"/>
              <a:t>cholerae</a:t>
            </a:r>
            <a:r>
              <a:rPr lang="en-US" sz="2000" dirty="0"/>
              <a:t> uses toxin-</a:t>
            </a:r>
            <a:r>
              <a:rPr lang="en-US" sz="2000" dirty="0" err="1"/>
              <a:t>coregulated</a:t>
            </a:r>
            <a:r>
              <a:rPr lang="en-US" sz="2000" dirty="0"/>
              <a:t> pili (TCP) to colonize the human </a:t>
            </a:r>
            <a:r>
              <a:rPr lang="en-US" sz="2000" dirty="0" smtClean="0"/>
              <a:t>intestine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sz="2000" dirty="0" smtClean="0"/>
              <a:t>Cholera </a:t>
            </a:r>
            <a:r>
              <a:rPr lang="en-US" sz="2000" dirty="0"/>
              <a:t>results from secretory diarrhea caused by the actions of cholera toxin (CT) on intestinal epithelial cells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CT is an adenosine diphosphate–</a:t>
            </a:r>
            <a:r>
              <a:rPr lang="en-US" sz="2000" dirty="0" err="1"/>
              <a:t>ribosylating</a:t>
            </a:r>
            <a:r>
              <a:rPr lang="en-US" sz="2000" dirty="0"/>
              <a:t> enzyme that leads to </a:t>
            </a:r>
            <a:r>
              <a:rPr lang="en-US" sz="2000" dirty="0" smtClean="0"/>
              <a:t>chloride</a:t>
            </a:r>
            <a:r>
              <a:rPr lang="en-US" sz="2000" dirty="0"/>
              <a:t>, sodium, and water loss from intestinal epithelial cells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1400" dirty="0"/>
              <a:t>GM1, a glycosphingolipid on the surface of epithelial </a:t>
            </a:r>
            <a:r>
              <a:rPr lang="en-US" sz="1400" dirty="0" smtClean="0"/>
              <a:t>cells</a:t>
            </a:r>
          </a:p>
          <a:p>
            <a:r>
              <a:rPr lang="en-US" sz="1400" dirty="0"/>
              <a:t>enzymatic A subunit of cholera toxin mediates </a:t>
            </a:r>
            <a:endParaRPr lang="en-US" sz="1400" dirty="0" smtClean="0"/>
          </a:p>
          <a:p>
            <a:r>
              <a:rPr lang="en-US" sz="1400" dirty="0" smtClean="0"/>
              <a:t>Nicotinamide </a:t>
            </a:r>
            <a:r>
              <a:rPr lang="en-US" sz="1400" dirty="0"/>
              <a:t>adenine dinucleotide (NAD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Adenosine </a:t>
            </a:r>
            <a:r>
              <a:rPr lang="en-US" sz="1400" dirty="0"/>
              <a:t>diphosphate (ADP)-ribose </a:t>
            </a:r>
            <a:endParaRPr lang="en-US" sz="1400" dirty="0" smtClean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G </a:t>
            </a:r>
            <a:r>
              <a:rPr lang="en-US" sz="1400" dirty="0"/>
              <a:t>protein </a:t>
            </a:r>
            <a:endParaRPr lang="en-US" sz="1400" dirty="0" smtClean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Regulates </a:t>
            </a:r>
            <a:r>
              <a:rPr lang="en-US" sz="1400" dirty="0"/>
              <a:t>adenylyl (adenylate) cyclase </a:t>
            </a:r>
            <a:r>
              <a:rPr lang="en-US" sz="1400" dirty="0" smtClean="0"/>
              <a:t>activity (AC)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elevation </a:t>
            </a:r>
            <a:r>
              <a:rPr lang="en-US" sz="1400" dirty="0"/>
              <a:t>in the intracellular cyclic adenine </a:t>
            </a:r>
            <a:r>
              <a:rPr lang="en-US" sz="1400" dirty="0" smtClean="0"/>
              <a:t>monophosphate</a:t>
            </a:r>
          </a:p>
          <a:p>
            <a:pPr marL="114300" indent="0">
              <a:buNone/>
            </a:pPr>
            <a:r>
              <a:rPr lang="en-US" sz="1400" dirty="0" smtClean="0"/>
              <a:t>        (</a:t>
            </a:r>
            <a:r>
              <a:rPr lang="en-US" sz="1400" dirty="0" err="1"/>
              <a:t>cAMP</a:t>
            </a:r>
            <a:r>
              <a:rPr lang="en-US" sz="1400" dirty="0"/>
              <a:t>) </a:t>
            </a:r>
            <a:r>
              <a:rPr lang="en-US" sz="1400" dirty="0" smtClean="0"/>
              <a:t>concentration</a:t>
            </a:r>
          </a:p>
          <a:p>
            <a:endParaRPr lang="en-US" sz="1400" dirty="0"/>
          </a:p>
        </p:txBody>
      </p:sp>
      <p:pic>
        <p:nvPicPr>
          <p:cNvPr id="3074" name="Picture 2" descr="Image result for cholera pathoge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30" y="3645024"/>
            <a:ext cx="2884666" cy="322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59492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Monosialoganglioside</a:t>
            </a:r>
            <a:r>
              <a:rPr lang="en-US" dirty="0" smtClean="0"/>
              <a:t> (GM1) receptor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1171</Words>
  <Application>Microsoft Office PowerPoint</Application>
  <PresentationFormat>On-screen Show (4:3)</PresentationFormat>
  <Paragraphs>189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Vibrio cholera</vt:lpstr>
      <vt:lpstr>Objectives</vt:lpstr>
      <vt:lpstr>Introduction</vt:lpstr>
      <vt:lpstr>Discovery </vt:lpstr>
      <vt:lpstr>Epidemiology</vt:lpstr>
      <vt:lpstr>Epidemiology</vt:lpstr>
      <vt:lpstr>Transmission</vt:lpstr>
      <vt:lpstr>Infectivity</vt:lpstr>
      <vt:lpstr>Pathogenesis (previous lecture)</vt:lpstr>
      <vt:lpstr>Clinical Manifestations </vt:lpstr>
      <vt:lpstr>Clinical Manifestations </vt:lpstr>
      <vt:lpstr>Diagnosis</vt:lpstr>
      <vt:lpstr>Microbiology</vt:lpstr>
      <vt:lpstr>Diagnosis/ microbiology</vt:lpstr>
      <vt:lpstr>Treatment</vt:lpstr>
      <vt:lpstr>Antibiotics</vt:lpstr>
      <vt:lpstr>Can be a bioterrorism agents </vt:lpstr>
      <vt:lpstr>Prevention</vt:lpstr>
      <vt:lpstr>International Efforts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cholera</dc:title>
  <dc:creator>DRSUMAILI</dc:creator>
  <cp:lastModifiedBy>DRSUMAILI</cp:lastModifiedBy>
  <cp:revision>35</cp:revision>
  <dcterms:created xsi:type="dcterms:W3CDTF">2016-12-11T20:39:59Z</dcterms:created>
  <dcterms:modified xsi:type="dcterms:W3CDTF">2017-12-04T09:59:11Z</dcterms:modified>
</cp:coreProperties>
</file>