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</p:sldMasterIdLst>
  <p:notesMasterIdLst>
    <p:notesMasterId r:id="rId26"/>
  </p:notesMasterIdLst>
  <p:sldIdLst>
    <p:sldId id="257" r:id="rId2"/>
    <p:sldId id="259" r:id="rId3"/>
    <p:sldId id="261" r:id="rId4"/>
    <p:sldId id="280" r:id="rId5"/>
    <p:sldId id="262" r:id="rId6"/>
    <p:sldId id="28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82" r:id="rId24"/>
    <p:sldId id="27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3429" autoAdjust="0"/>
  </p:normalViewPr>
  <p:slideViewPr>
    <p:cSldViewPr>
      <p:cViewPr varScale="1">
        <p:scale>
          <a:sx n="93" d="100"/>
          <a:sy n="93" d="100"/>
        </p:scale>
        <p:origin x="-20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E06A-07D9-4B35-B8FD-EE15198C07E2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7138-BED9-4B0B-AAAA-0B625E96B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A, The visualized mucosal surface of a surgically resected area demonstrates two perforations (arrowheads); the visualized serosal surface demonstrates significant enlargement of lymph nodes (arrows). B and C, Lower and higher magnification views demonstrate </a:t>
            </a:r>
            <a:r>
              <a:rPr lang="en-US" dirty="0" err="1" smtClean="0"/>
              <a:t>immunohistochemical</a:t>
            </a:r>
            <a:r>
              <a:rPr lang="en-US" dirty="0" smtClean="0"/>
              <a:t> staining for the Salmonella O:9 antigen in a necrotic lymph node.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(From Neil KP, </a:t>
            </a:r>
            <a:r>
              <a:rPr lang="en-US" b="0" i="1" dirty="0" err="1" smtClean="0">
                <a:solidFill>
                  <a:srgbClr val="3B414F"/>
                </a:solidFill>
                <a:effectLst/>
                <a:latin typeface="Source Sans Pro"/>
              </a:rPr>
              <a:t>Sodha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 SV, </a:t>
            </a:r>
            <a:r>
              <a:rPr lang="en-US" b="0" i="1" dirty="0" err="1" smtClean="0">
                <a:solidFill>
                  <a:srgbClr val="3B414F"/>
                </a:solidFill>
                <a:effectLst/>
                <a:latin typeface="Source Sans Pro"/>
              </a:rPr>
              <a:t>Lukwago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 L, et al. A large outbreak of typhoid fever associated with a high rate of intestinal perforation in </a:t>
            </a:r>
            <a:r>
              <a:rPr lang="en-US" b="0" i="1" dirty="0" err="1" smtClean="0">
                <a:solidFill>
                  <a:srgbClr val="3B414F"/>
                </a:solidFill>
                <a:effectLst/>
                <a:latin typeface="Source Sans Pro"/>
              </a:rPr>
              <a:t>Kasese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 District, Uganda, 2008-2009. </a:t>
            </a:r>
            <a:r>
              <a:rPr lang="en-US" b="0" i="1" dirty="0" err="1" smtClean="0">
                <a:solidFill>
                  <a:srgbClr val="3B414F"/>
                </a:solidFill>
                <a:effectLst/>
                <a:latin typeface="inherit"/>
              </a:rPr>
              <a:t>Clin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inherit"/>
              </a:rPr>
              <a:t> Infect Dis.</a:t>
            </a:r>
            <a:r>
              <a:rPr lang="en-US" b="0" i="1" dirty="0" smtClean="0">
                <a:solidFill>
                  <a:srgbClr val="3B414F"/>
                </a:solidFill>
                <a:effectLst/>
                <a:latin typeface="Source Sans Pro"/>
              </a:rPr>
              <a:t> 2012;54:1096.)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7138-BED9-4B0B-AAAA-0B625E96B6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DC232F-F237-4362-A3C0-1EF7519D7F6B}" type="datetimeFigureOut">
              <a:rPr lang="ar-SA" smtClean="0"/>
              <a:pPr/>
              <a:t>19/03/1439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ABEE17-CECE-4893-AE66-9E7FCF649FC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002060"/>
                </a:solidFill>
                <a:latin typeface="Bodoni MT Black" pitchFamily="18" charset="0"/>
              </a:rPr>
              <a:t>SALMONELLA</a:t>
            </a:r>
            <a:endParaRPr lang="ar-SA" sz="8000" dirty="0">
              <a:solidFill>
                <a:srgbClr val="00206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Bodoni MT Black" pitchFamily="18" charset="0"/>
              </a:rPr>
              <a:t>Source</a:t>
            </a:r>
            <a:endParaRPr lang="ar-SA" sz="7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Water food and milk contaminated with human or animal excreta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</a:rPr>
              <a:t>Salmonella typhi </a:t>
            </a:r>
            <a:r>
              <a:rPr lang="en-US" sz="4800" b="1" dirty="0" smtClean="0">
                <a:solidFill>
                  <a:srgbClr val="002060"/>
                </a:solidFill>
              </a:rPr>
              <a:t>and </a:t>
            </a:r>
            <a:r>
              <a:rPr lang="en-US" sz="4800" b="1" i="1" dirty="0" smtClean="0">
                <a:solidFill>
                  <a:srgbClr val="002060"/>
                </a:solidFill>
              </a:rPr>
              <a:t>S.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i="1" dirty="0" smtClean="0">
                <a:solidFill>
                  <a:srgbClr val="002060"/>
                </a:solidFill>
              </a:rPr>
              <a:t>paratyphi</a:t>
            </a:r>
            <a:r>
              <a:rPr lang="en-US" sz="4800" b="1" dirty="0" smtClean="0">
                <a:solidFill>
                  <a:srgbClr val="002060"/>
                </a:solidFill>
              </a:rPr>
              <a:t> the source is human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 </a:t>
            </a:r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 </a:t>
            </a:r>
            <a: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  <a:t>GASTROENTERITIS</a:t>
            </a: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 fontScale="925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Food poisoning through contaminated food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i="1" dirty="0" smtClean="0">
                <a:solidFill>
                  <a:srgbClr val="002060"/>
                </a:solidFill>
              </a:rPr>
              <a:t>S. </a:t>
            </a:r>
            <a:r>
              <a:rPr lang="en-US" b="1" i="1" dirty="0" err="1" smtClean="0">
                <a:solidFill>
                  <a:srgbClr val="002060"/>
                </a:solidFill>
              </a:rPr>
              <a:t>enterica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subsp. </a:t>
            </a:r>
            <a:r>
              <a:rPr lang="en-US" b="1" i="1" dirty="0" err="1" smtClean="0">
                <a:solidFill>
                  <a:srgbClr val="002060"/>
                </a:solidFill>
              </a:rPr>
              <a:t>enterica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Source poultry, milk, egg  &amp; egg products and handling pets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Infective dose 10</a:t>
            </a:r>
            <a:r>
              <a:rPr lang="en-US" b="1" baseline="30000" dirty="0" smtClean="0">
                <a:solidFill>
                  <a:srgbClr val="002060"/>
                </a:solidFill>
              </a:rPr>
              <a:t>6</a:t>
            </a:r>
            <a:r>
              <a:rPr lang="en-US" b="1" dirty="0" smtClean="0">
                <a:solidFill>
                  <a:srgbClr val="002060"/>
                </a:solidFill>
              </a:rPr>
              <a:t> bacteria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IP 8 – 36 hrs.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fever, chills, watery diarrhea and abdominal pain, self limiting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In sickle cell, hemolytic disorder and ulcerative colitis, elderly or very young patient the infection may be very severe.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At high risk for dissemination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&amp;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antimicrobial indicated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ENTERIC FEVER</a:t>
            </a:r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55000" lnSpcReduction="20000"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Prolonged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Bacteremia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Involvement of the reticulo endothelial system (liver, spleen, intestines and mesentery)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Dissemination to multiple organs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Ingestion of contaminated food by infected or carrier individual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By salmonella serotype typhi or S. paratyphi A, B and C (less      severe)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Tropical ,subtropical, Traveler (sewage, poor sanitation)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600" b="1" dirty="0" smtClean="0">
                <a:solidFill>
                  <a:srgbClr val="002060"/>
                </a:solidFill>
              </a:rPr>
              <a:t>IP  :  9 – 14 days.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21602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Bodoni MT Black" pitchFamily="18" charset="0"/>
              </a:rPr>
              <a:t>   </a:t>
            </a:r>
            <a:r>
              <a:rPr lang="en-US" sz="3200" b="1" dirty="0" smtClean="0">
                <a:solidFill>
                  <a:srgbClr val="002060"/>
                </a:solidFill>
                <a:latin typeface="Bodoni MT Black" pitchFamily="18" charset="0"/>
              </a:rPr>
              <a:t>First week  </a:t>
            </a:r>
            <a:r>
              <a:rPr lang="en-US" sz="3200" dirty="0" smtClean="0">
                <a:solidFill>
                  <a:srgbClr val="002060"/>
                </a:solidFill>
              </a:rPr>
              <a:t>fever, malaise, anorexia, myalgia and a continuous dull frontal headache then,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Patient develops constipation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Mesenteric lymph node </a:t>
            </a:r>
            <a:r>
              <a:rPr lang="en-US" sz="3200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n-US" sz="3200" dirty="0" smtClean="0">
                <a:solidFill>
                  <a:srgbClr val="002060"/>
                </a:solidFill>
              </a:rPr>
              <a:t> blood stream liver, spleen and bone  marrow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Engulfment of salmonella by mononuclear phagocytes (multiply   intercellularly)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</a:rPr>
              <a:t>Released into the blood stream again that can lead to high fever (blood culture positive)</a:t>
            </a:r>
          </a:p>
          <a:p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28803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20000"/>
          </a:bodyPr>
          <a:lstStyle/>
          <a:p>
            <a:pPr lvl="0" algn="l" rtl="0">
              <a:buNone/>
            </a:pP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2</a:t>
            </a:r>
            <a:r>
              <a:rPr lang="en-US" sz="4300" b="1" baseline="30000" dirty="0" smtClean="0">
                <a:solidFill>
                  <a:srgbClr val="002060"/>
                </a:solidFill>
                <a:latin typeface="Bodoni MT Black" pitchFamily="18" charset="0"/>
              </a:rPr>
              <a:t>nd</a:t>
            </a: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 and 3</a:t>
            </a:r>
            <a:r>
              <a:rPr lang="en-US" sz="4300" b="1" baseline="30000" dirty="0" smtClean="0">
                <a:solidFill>
                  <a:srgbClr val="002060"/>
                </a:solidFill>
                <a:latin typeface="Bodoni MT Black" pitchFamily="18" charset="0"/>
              </a:rPr>
              <a:t>rd</a:t>
            </a:r>
            <a:r>
              <a:rPr lang="en-US" sz="4300" b="1" dirty="0" smtClean="0">
                <a:solidFill>
                  <a:srgbClr val="002060"/>
                </a:solidFill>
                <a:latin typeface="Bodoni MT Black" pitchFamily="18" charset="0"/>
              </a:rPr>
              <a:t> week</a:t>
            </a:r>
            <a:endParaRPr lang="en-US" sz="4300" dirty="0" smtClean="0">
              <a:solidFill>
                <a:srgbClr val="002060"/>
              </a:solidFill>
              <a:latin typeface="Bodoni MT Black" pitchFamily="18" charset="0"/>
            </a:endParaRP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Sustain fever prolonged bacteremia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Invade gallbladder and payer's patches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Rose spots 2</a:t>
            </a:r>
            <a:r>
              <a:rPr lang="en-US" sz="4300" baseline="30000" dirty="0" smtClean="0">
                <a:solidFill>
                  <a:srgbClr val="002060"/>
                </a:solidFill>
              </a:rPr>
              <a:t>nd</a:t>
            </a:r>
            <a:r>
              <a:rPr lang="en-US" sz="4300" dirty="0" smtClean="0">
                <a:solidFill>
                  <a:srgbClr val="002060"/>
                </a:solidFill>
              </a:rPr>
              <a:t> week of fever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Billiary tract </a:t>
            </a:r>
            <a:r>
              <a:rPr lang="en-US" sz="4300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n-US" sz="4300" dirty="0" smtClean="0">
                <a:solidFill>
                  <a:srgbClr val="002060"/>
                </a:solidFill>
              </a:rPr>
              <a:t>GIT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4300" dirty="0" smtClean="0">
                <a:solidFill>
                  <a:srgbClr val="002060"/>
                </a:solidFill>
              </a:rPr>
              <a:t>Organism isolated from stool in large number</a:t>
            </a:r>
          </a:p>
          <a:p>
            <a:r>
              <a:rPr lang="en-US" sz="3900" dirty="0" smtClean="0">
                <a:solidFill>
                  <a:srgbClr val="002060"/>
                </a:solidFill>
              </a:rPr>
              <a:t> 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ANTIBIOTIC&amp; management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Ceftriaxone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Ciprofloxacin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Trimelhoprim – Sulfamethoxazole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Ampicillin</a:t>
            </a:r>
          </a:p>
          <a:p>
            <a:pPr algn="l" rtl="0">
              <a:buClr>
                <a:srgbClr val="002060"/>
              </a:buClr>
            </a:pPr>
            <a:r>
              <a:rPr lang="en-US" sz="4400" b="1" dirty="0" smtClean="0">
                <a:solidFill>
                  <a:srgbClr val="002060"/>
                </a:solidFill>
              </a:rPr>
              <a:t>Azithromycin or Ceftriaxone from patients from India and SE Asia due to resistance of strains. and Ciprofloxacin from patients from other areas.</a:t>
            </a:r>
          </a:p>
          <a:p>
            <a:pPr algn="l" rtl="0">
              <a:buClr>
                <a:srgbClr val="002060"/>
              </a:buClr>
            </a:pPr>
            <a:r>
              <a:rPr lang="en-US" sz="4400" b="1" i="1" dirty="0" smtClean="0">
                <a:solidFill>
                  <a:srgbClr val="002060"/>
                </a:solidFill>
              </a:rPr>
              <a:t>Salmonella</a:t>
            </a:r>
            <a:r>
              <a:rPr lang="en-US" sz="4400" b="1" dirty="0" smtClean="0">
                <a:solidFill>
                  <a:srgbClr val="002060"/>
                </a:solidFill>
              </a:rPr>
              <a:t> gastroenteritis uncomplicated cases require fluid and electrolyte replacement only.</a:t>
            </a:r>
          </a:p>
          <a:p>
            <a:pPr algn="l" rtl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Bodoni MT Black" pitchFamily="18" charset="0"/>
              </a:rPr>
              <a:t>COMPLICATION</a:t>
            </a:r>
            <a:r>
              <a:rPr lang="en-US" sz="4800" u="sng" dirty="0" smtClean="0">
                <a:solidFill>
                  <a:srgbClr val="002060"/>
                </a:solidFill>
                <a:latin typeface="Bodoni MT Black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sz="48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Necrotizing cholecystitis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Bowel hemorrhage and perforation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Pneumonia and thrombophlebitis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Meningitis, osteomyelitis, endocarditis and abscesses.</a:t>
            </a:r>
          </a:p>
          <a:p>
            <a:pPr algn="l" rt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 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824536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  <a:latin typeface="Bodoni MT Black" pitchFamily="18" charset="0"/>
              </a:rPr>
              <a:t>SHIGELLA</a:t>
            </a:r>
            <a:r>
              <a:rPr lang="en-US" sz="8000" dirty="0" smtClean="0">
                <a:latin typeface="Bodoni MT Black" pitchFamily="18" charset="0"/>
              </a:rPr>
              <a:t/>
            </a:r>
            <a:br>
              <a:rPr lang="en-US" sz="8000" dirty="0" smtClean="0">
                <a:latin typeface="Bodoni MT Black" pitchFamily="18" charset="0"/>
              </a:rPr>
            </a:br>
            <a:endParaRPr lang="ar-SA" sz="8000" dirty="0"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  <a:t>CLINICAL INFECTION</a:t>
            </a:r>
            <a:br>
              <a:rPr lang="en-US" sz="4400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sz="44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S.sonnei</a:t>
            </a:r>
            <a:r>
              <a:rPr lang="en-US" b="1" dirty="0" smtClean="0">
                <a:solidFill>
                  <a:srgbClr val="002060"/>
                </a:solidFill>
              </a:rPr>
              <a:t> (group D1) </a:t>
            </a:r>
            <a:r>
              <a:rPr lang="en-US" b="1" dirty="0">
                <a:solidFill>
                  <a:srgbClr val="002060"/>
                </a:solidFill>
              </a:rPr>
              <a:t>most </a:t>
            </a:r>
            <a:r>
              <a:rPr lang="en-US" b="1" dirty="0" smtClean="0">
                <a:solidFill>
                  <a:srgbClr val="002060"/>
                </a:solidFill>
              </a:rPr>
              <a:t>predominant in USA ( fever, watery diarrhea)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S.flexneri</a:t>
            </a:r>
            <a:r>
              <a:rPr lang="en-US" b="1" dirty="0" smtClean="0">
                <a:solidFill>
                  <a:srgbClr val="002060"/>
                </a:solidFill>
              </a:rPr>
              <a:t> (group B15)  2</a:t>
            </a:r>
            <a:r>
              <a:rPr lang="en-US" b="1" baseline="30000" dirty="0" smtClean="0">
                <a:solidFill>
                  <a:srgbClr val="002060"/>
                </a:solidFill>
              </a:rPr>
              <a:t>nd</a:t>
            </a:r>
            <a:r>
              <a:rPr lang="en-US" b="1" dirty="0" smtClean="0">
                <a:solidFill>
                  <a:srgbClr val="002060"/>
                </a:solidFill>
              </a:rPr>
              <a:t> most common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Young adult ( man who have sex with man)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 smtClean="0">
                <a:solidFill>
                  <a:srgbClr val="002060"/>
                </a:solidFill>
              </a:rPr>
              <a:t>S. </a:t>
            </a:r>
            <a:r>
              <a:rPr lang="en-US" b="1" i="1" dirty="0" err="1" smtClean="0">
                <a:solidFill>
                  <a:srgbClr val="002060"/>
                </a:solidFill>
              </a:rPr>
              <a:t>dysenteriae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(group A </a:t>
            </a:r>
            <a:r>
              <a:rPr lang="en-US" b="1" i="1" dirty="0" smtClean="0">
                <a:solidFill>
                  <a:srgbClr val="002060"/>
                </a:solidFill>
              </a:rPr>
              <a:t>6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)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en-US" b="1" i="1" dirty="0" smtClean="0">
                <a:solidFill>
                  <a:srgbClr val="002060"/>
                </a:solidFill>
              </a:rPr>
              <a:t>S. </a:t>
            </a:r>
            <a:r>
              <a:rPr lang="en-US" b="1" i="1" dirty="0" err="1" smtClean="0">
                <a:solidFill>
                  <a:srgbClr val="002060"/>
                </a:solidFill>
              </a:rPr>
              <a:t>boydii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</a:rPr>
              <a:t>(group C </a:t>
            </a:r>
            <a:r>
              <a:rPr lang="en-US" b="1" i="1" dirty="0" smtClean="0">
                <a:solidFill>
                  <a:srgbClr val="002060"/>
                </a:solidFill>
              </a:rPr>
              <a:t>20) </a:t>
            </a:r>
            <a:r>
              <a:rPr lang="en-US" b="1" dirty="0" smtClean="0">
                <a:solidFill>
                  <a:srgbClr val="002060"/>
                </a:solidFill>
              </a:rPr>
              <a:t>are most common isolates in developing countries</a:t>
            </a:r>
          </a:p>
          <a:p>
            <a:pPr lvl="0" algn="l" rtl="0">
              <a:buClr>
                <a:srgbClr val="002060"/>
              </a:buClr>
            </a:pPr>
            <a:r>
              <a:rPr lang="en-US" b="1" i="1" dirty="0" smtClean="0">
                <a:solidFill>
                  <a:srgbClr val="002060"/>
                </a:solidFill>
              </a:rPr>
              <a:t>S. </a:t>
            </a:r>
            <a:r>
              <a:rPr lang="en-US" b="1" i="1" dirty="0" err="1" smtClean="0">
                <a:solidFill>
                  <a:srgbClr val="002060"/>
                </a:solidFill>
              </a:rPr>
              <a:t>dysenteriae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type 1 associated with morbidity and mortality.</a:t>
            </a:r>
          </a:p>
          <a:p>
            <a:pPr lvl="0" algn="l" rtl="0">
              <a:buClr>
                <a:srgbClr val="002060"/>
              </a:buClr>
            </a:pPr>
            <a:r>
              <a:rPr lang="en-US" b="1" dirty="0" smtClean="0">
                <a:solidFill>
                  <a:srgbClr val="002060"/>
                </a:solidFill>
              </a:rPr>
              <a:t>Human is the only reservoir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5151"/>
            <a:ext cx="8229600" cy="45719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 smtClean="0">
                <a:solidFill>
                  <a:srgbClr val="002060"/>
                </a:solidFill>
              </a:rPr>
              <a:t>Cause bacillary dysentery ( blood, mucus and pus in the stool)</a:t>
            </a:r>
          </a:p>
          <a:p>
            <a:pPr lvl="0" algn="l" rtl="0">
              <a:buClr>
                <a:srgbClr val="002060"/>
              </a:buClr>
            </a:pPr>
            <a:r>
              <a:rPr lang="en-US" sz="4800" b="1" dirty="0" smtClean="0">
                <a:solidFill>
                  <a:srgbClr val="002060"/>
                </a:solidFill>
              </a:rPr>
              <a:t>Non lactose fermenter</a:t>
            </a:r>
          </a:p>
          <a:p>
            <a:endParaRPr lang="ar-SA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>INTRODUCTION</a:t>
            </a:r>
            <a:r>
              <a:rPr lang="en-US" u="sng" dirty="0" smtClean="0">
                <a:solidFill>
                  <a:srgbClr val="002060"/>
                </a:solidFill>
                <a:latin typeface="Bodoni MT Black" pitchFamily="18" charset="0"/>
              </a:rPr>
              <a:t> </a:t>
            </a:r>
            <a:r>
              <a:rPr lang="en-US" dirty="0" smtClean="0">
                <a:latin typeface="Bodoni MT Black" pitchFamily="18" charset="0"/>
              </a:rPr>
              <a:t/>
            </a:r>
            <a:br>
              <a:rPr lang="en-US" dirty="0" smtClean="0">
                <a:latin typeface="Bodoni MT Black" pitchFamily="18" charset="0"/>
              </a:rPr>
            </a:br>
            <a:endParaRPr lang="ar-SA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92500" lnSpcReduction="10000"/>
          </a:bodyPr>
          <a:lstStyle/>
          <a:p>
            <a:pPr algn="l" rtl="0">
              <a:buClr>
                <a:srgbClr val="002060"/>
              </a:buClr>
              <a:buFont typeface="Wingdings" pitchFamily="2" charset="2"/>
              <a:buChar char="Ø"/>
              <a:tabLst>
                <a:tab pos="533400" algn="l"/>
              </a:tabLst>
            </a:pPr>
            <a:r>
              <a:rPr lang="en-US" sz="4400" b="1" dirty="0" smtClean="0">
                <a:solidFill>
                  <a:srgbClr val="002060"/>
                </a:solidFill>
              </a:rPr>
              <a:t>Gram negative facultative anaerobic bacilli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</a:rPr>
              <a:t>Non lactose fermenting colonies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4400" b="1" dirty="0">
                <a:solidFill>
                  <a:srgbClr val="002060"/>
                </a:solidFill>
              </a:rPr>
              <a:t>highest during the rainy season in tropical climates and during the warmer months in temperate </a:t>
            </a:r>
            <a:r>
              <a:rPr lang="en-US" sz="4400" b="1" dirty="0" smtClean="0">
                <a:solidFill>
                  <a:srgbClr val="002060"/>
                </a:solidFill>
              </a:rPr>
              <a:t>climates.</a:t>
            </a:r>
          </a:p>
          <a:p>
            <a:pPr algn="l">
              <a:buNone/>
            </a:pPr>
            <a:r>
              <a:rPr lang="ar-SA" dirty="0" smtClean="0"/>
              <a:t>      </a:t>
            </a:r>
            <a:r>
              <a:rPr lang="en-US" dirty="0" smtClean="0"/>
              <a:t> </a:t>
            </a:r>
            <a:r>
              <a:rPr lang="ar-SA" dirty="0" smtClean="0"/>
              <a:t> 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Bodoni MT Black" pitchFamily="18" charset="0"/>
              </a:rPr>
              <a:t>ANTIGENIC STRUCTURE</a:t>
            </a:r>
            <a:endParaRPr lang="ar-SA" sz="48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600" b="1" dirty="0" smtClean="0">
                <a:solidFill>
                  <a:srgbClr val="002060"/>
                </a:solidFill>
              </a:rPr>
              <a:t>Has </a:t>
            </a:r>
            <a:r>
              <a:rPr lang="en-US" sz="3600" b="1" dirty="0" smtClean="0">
                <a:solidFill>
                  <a:srgbClr val="C00000"/>
                </a:solidFill>
              </a:rPr>
              <a:t>4 </a:t>
            </a:r>
            <a:r>
              <a:rPr lang="en-US" sz="3600" b="1" dirty="0" smtClean="0">
                <a:solidFill>
                  <a:srgbClr val="002060"/>
                </a:solidFill>
              </a:rPr>
              <a:t>species and 4 major O antigen groups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dirty="0" smtClean="0">
                <a:solidFill>
                  <a:srgbClr val="002060"/>
                </a:solidFill>
              </a:rPr>
              <a:t>All have O antigens some serotype has K antigen ( heat labile removed by boiling)</a:t>
            </a:r>
          </a:p>
          <a:p>
            <a:pPr lvl="0" algn="l" rtl="0">
              <a:buClr>
                <a:srgbClr val="002060"/>
              </a:buClr>
            </a:pPr>
            <a:r>
              <a:rPr lang="en-US" sz="3600" b="1" i="1" dirty="0" smtClean="0">
                <a:solidFill>
                  <a:srgbClr val="002060"/>
                </a:solidFill>
              </a:rPr>
              <a:t>Shigella</a:t>
            </a:r>
            <a:r>
              <a:rPr lang="en-US" sz="3600" b="1" dirty="0" smtClean="0">
                <a:solidFill>
                  <a:srgbClr val="002060"/>
                </a:solidFill>
              </a:rPr>
              <a:t> are non motile, lack H antigen</a:t>
            </a:r>
          </a:p>
          <a:p>
            <a:pPr algn="l" rtl="0"/>
            <a:endParaRPr lang="ar-SA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251520"/>
            <a:ext cx="8229600" cy="360040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Person to person through fecal –oral route 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Flies, fingers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Food and water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Young children in daycare, people in crowded area and anal oral sex in developed countries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Low infective dose &lt; 200 bacilli</a:t>
            </a:r>
          </a:p>
          <a:p>
            <a:pPr lvl="0"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Penetrate epithelial cells leads to local inflammation, shedding of intestinal lining and  ulcer formation</a:t>
            </a:r>
          </a:p>
          <a:p>
            <a:pPr algn="r" rtl="0"/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Bodoni MT Black" pitchFamily="18" charset="0"/>
              </a:rPr>
              <a:t>SYMPTOMS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High fever, chill, abdominal cramp and pain accompanied by tenesmus of bloody stool with mucus &amp; WBC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 IP   24  -  48 hrs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Can lead to rectal prolapsed in children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Complication ileus, obstruction dilatation and toxic mega colon 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Bacteremia in 4 % of severely ill patient</a:t>
            </a:r>
          </a:p>
          <a:p>
            <a:pPr lvl="0" algn="l" rtl="0">
              <a:buClr>
                <a:srgbClr val="002060"/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Seizures, HUS</a:t>
            </a:r>
          </a:p>
          <a:p>
            <a:pPr algn="l" rtl="0"/>
            <a:endParaRPr lang="ar-SA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effectLst/>
              </a:rPr>
              <a:t>Diagnosis</a:t>
            </a:r>
            <a:endParaRPr lang="en-US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2060"/>
                </a:solidFill>
              </a:rPr>
              <a:t>Stool culture  </a:t>
            </a:r>
            <a:r>
              <a:rPr lang="en-US" dirty="0" smtClean="0">
                <a:solidFill>
                  <a:srgbClr val="002060"/>
                </a:solidFill>
              </a:rPr>
              <a:t>on </a:t>
            </a:r>
            <a:r>
              <a:rPr lang="en-US" dirty="0">
                <a:solidFill>
                  <a:srgbClr val="002060"/>
                </a:solidFill>
              </a:rPr>
              <a:t>selective selenite enrichment </a:t>
            </a:r>
            <a:r>
              <a:rPr lang="en-US" dirty="0" smtClean="0">
                <a:solidFill>
                  <a:srgbClr val="002060"/>
                </a:solidFill>
              </a:rPr>
              <a:t>broth media </a:t>
            </a:r>
            <a:r>
              <a:rPr lang="en-US" dirty="0">
                <a:solidFill>
                  <a:srgbClr val="002060"/>
                </a:solidFill>
              </a:rPr>
              <a:t>MAC, SS and XLD,HEA BS </a:t>
            </a:r>
            <a:endParaRPr lang="en-US" dirty="0" smtClean="0">
              <a:solidFill>
                <a:srgbClr val="002060"/>
              </a:solidFill>
            </a:endParaRPr>
          </a:p>
          <a:p>
            <a:pPr algn="l" rtl="0"/>
            <a:r>
              <a:rPr lang="en-US" dirty="0" err="1" smtClean="0">
                <a:solidFill>
                  <a:srgbClr val="002060"/>
                </a:solidFill>
              </a:rPr>
              <a:t>Sero</a:t>
            </a:r>
            <a:r>
              <a:rPr lang="en-US" dirty="0" smtClean="0">
                <a:solidFill>
                  <a:srgbClr val="002060"/>
                </a:solidFill>
              </a:rPr>
              <a:t>-grouping based on O and H antigen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</a:rPr>
              <a:t>Sereny</a:t>
            </a:r>
            <a:r>
              <a:rPr lang="en-US" dirty="0">
                <a:solidFill>
                  <a:srgbClr val="002060"/>
                </a:solidFill>
              </a:rPr>
              <a:t> test</a:t>
            </a:r>
          </a:p>
          <a:p>
            <a:pPr marL="137160" indent="0" algn="l" rtl="0">
              <a:buNone/>
            </a:pPr>
            <a:endParaRPr lang="en-US" dirty="0"/>
          </a:p>
        </p:txBody>
      </p:sp>
      <p:pic>
        <p:nvPicPr>
          <p:cNvPr id="3074" name="Picture 2" descr="https://d1cag3og5zsskm.cloudfront.net/v/s2/0d/da/33/3ee64047fd88a6cf5765108690/100/x1y1.png?Policy=eyJTdGF0ZW1lbnQiOiBbeyJSZXNvdXJjZSI6ICJodHRwczovL2QxY2FnM29nNXpzc2ttLmNsb3VkZnJvbnQubmV0L3YvczIvMGQvZGEvMzMvM2VlNjQwNDdmZDg4YTZjZjU3NjUxMDg2OTAvKiIsICJDb25kaXRpb24iOiB7IkRhdGVMZXNzVGhhbiI6IHsiQVdTOkVwb2NoVGltZSI6IDE0ODE2OTQxMDJ9fX1dfQ__&amp;Signature=Lp5g-Qkt6Y3nQXGVtTKNGrzPeBrcRZDtQhOoJ5QTplnoDfiGzub4WrhTPYJe9U6AGUtAFMBPGwCmFTQ9KwFI4hNZ%7E9Mr5iH4gYAxlAo8XR7coq4mOqYh6xZUxigZHGzIqLWHnEyNJKhoGN-mW6hsrXjcnga2ZdwBLgyO42AD7i%7EE-Rpzu9SJy6R56p8dLgkGjcPxR2w6IAIcHMOFUjflFNtndBHpmH0eKs6ffN901G2Y2dCPV6qNEKYwz4KRzG-gqs4RbrdwuHxUzzMksHT%7EIdcL%7ES5Fh4pSmPHq3bD00txoneXiRsJLwGmZKXkZ89S9rahiNsm%7ESFpD%7EzRqu2VmvA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1286272" cy="12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TREATMENT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Antibiotic s used to reduce duration of illness</a:t>
            </a:r>
          </a:p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IV </a:t>
            </a:r>
            <a:r>
              <a:rPr lang="en-US" dirty="0" err="1" smtClean="0">
                <a:solidFill>
                  <a:srgbClr val="002060"/>
                </a:solidFill>
              </a:rPr>
              <a:t>ceftriaxone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ar-SA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ampicillin</a:t>
            </a:r>
            <a:r>
              <a:rPr lang="en-US" dirty="0" smtClean="0">
                <a:solidFill>
                  <a:srgbClr val="002060"/>
                </a:solidFill>
              </a:rPr>
              <a:t> , oral TMP-SMX or </a:t>
            </a:r>
          </a:p>
          <a:p>
            <a:pPr algn="l">
              <a:buNone/>
            </a:pPr>
            <a:r>
              <a:rPr lang="en-US" dirty="0" smtClean="0">
                <a:solidFill>
                  <a:srgbClr val="002060"/>
                </a:solidFill>
              </a:rPr>
              <a:t>ciprofloxacin or </a:t>
            </a:r>
            <a:r>
              <a:rPr lang="en-US" dirty="0" err="1" smtClean="0">
                <a:solidFill>
                  <a:srgbClr val="002060"/>
                </a:solidFill>
              </a:rPr>
              <a:t>doxycycline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 </a:t>
            </a:r>
            <a:r>
              <a:rPr lang="en-US" sz="4900" dirty="0" smtClean="0">
                <a:solidFill>
                  <a:srgbClr val="002060"/>
                </a:solidFill>
                <a:latin typeface="Bodoni MT Black" pitchFamily="18" charset="0"/>
              </a:rPr>
              <a:t>CLASSIFICATION</a:t>
            </a:r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> </a:t>
            </a:r>
            <a:r>
              <a:rPr lang="en-US" dirty="0" smtClean="0">
                <a:latin typeface="Bodoni MT Black" pitchFamily="18" charset="0"/>
              </a:rPr>
              <a:t/>
            </a:r>
            <a:br>
              <a:rPr lang="en-US" dirty="0" smtClean="0">
                <a:latin typeface="Bodoni MT Black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-Has two species s.enterica (six subspecies I, II, III, IV, V, VI)</a:t>
            </a:r>
            <a:br>
              <a:rPr lang="en-US" dirty="0" smtClean="0"/>
            </a:br>
            <a:r>
              <a:rPr lang="en-US" dirty="0" smtClean="0"/>
              <a:t>                      s.borgori (rare)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-Cold blooded animal, birds, rodents, turtles, snake and fish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Has two species </a:t>
            </a:r>
            <a:r>
              <a:rPr lang="en-US" sz="3200" b="1" dirty="0" err="1" smtClean="0">
                <a:solidFill>
                  <a:srgbClr val="002060"/>
                </a:solidFill>
              </a:rPr>
              <a:t>S.enterica</a:t>
            </a:r>
            <a:r>
              <a:rPr lang="en-US" sz="3200" b="1" dirty="0" smtClean="0">
                <a:solidFill>
                  <a:srgbClr val="002060"/>
                </a:solidFill>
              </a:rPr>
              <a:t> (six subspecies I, II, III, IV, V, VI) </a:t>
            </a:r>
            <a:r>
              <a:rPr lang="en-US" sz="3200" b="1" dirty="0" err="1" smtClean="0">
                <a:solidFill>
                  <a:srgbClr val="002060"/>
                </a:solidFill>
              </a:rPr>
              <a:t>S.borgori</a:t>
            </a:r>
            <a:r>
              <a:rPr lang="en-US" sz="3200" b="1" dirty="0" smtClean="0">
                <a:solidFill>
                  <a:srgbClr val="002060"/>
                </a:solidFill>
              </a:rPr>
              <a:t> (rare)</a:t>
            </a:r>
          </a:p>
          <a:p>
            <a:pPr algn="l" rtl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 </a:t>
            </a:r>
          </a:p>
          <a:p>
            <a:pPr algn="l" rtl="0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</a:rPr>
              <a:t>Cold blooded animal, birds, rodents, turtles, snake and fish</a:t>
            </a:r>
          </a:p>
          <a:p>
            <a:pPr algn="l" rtl="0">
              <a:buNone/>
            </a:pPr>
            <a:r>
              <a:rPr lang="en-US" b="1" dirty="0" smtClean="0"/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27260"/>
              </p:ext>
            </p:extLst>
          </p:nvPr>
        </p:nvGraphicFramePr>
        <p:xfrm>
          <a:off x="457200" y="188640"/>
          <a:ext cx="843528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1800200"/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b="1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SALMONELLA</a:t>
                      </a: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SPECIES AND SUBSPECIES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NO. OF SEROTYPES WITHIN SUBSPECIES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USUAL HABITAT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Source Sans Pro"/>
                        </a:rPr>
                        <a:t> 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(I)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1504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Warm-blooded animals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salmae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(II)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502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arizonae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IIIa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95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enterica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diarizonae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IIIb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333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pt-BR" sz="1600" b="0" i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houtenae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(IV)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72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S. enterica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subsp. </a:t>
                      </a:r>
                      <a:r>
                        <a:rPr lang="en-US" sz="1600" b="0" i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indica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(VI)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13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S. </a:t>
                      </a:r>
                      <a:r>
                        <a:rPr lang="en-US" sz="1600" b="0" i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bongori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 (V)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22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Cold-blooded animals and the environment</a:t>
                      </a:r>
                      <a:r>
                        <a:rPr lang="en-US" sz="1600" b="0" i="0" baseline="30000" dirty="0">
                          <a:solidFill>
                            <a:srgbClr val="006BB2"/>
                          </a:solidFill>
                          <a:effectLst/>
                          <a:latin typeface="Source Sans Pro"/>
                        </a:rPr>
                        <a:t>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Source Sans Pro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Total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Source Sans Pro"/>
                        </a:rPr>
                        <a:t>2541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1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b="0" dirty="0" smtClean="0">
                <a:solidFill>
                  <a:srgbClr val="002060"/>
                </a:solidFill>
                <a:latin typeface="Bodoni MT Black" pitchFamily="18" charset="0"/>
              </a:rPr>
              <a:t>VIRULENCE FACTORS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 fontScale="77500" lnSpcReduction="20000"/>
          </a:bodyPr>
          <a:lstStyle/>
          <a:p>
            <a:pPr lvl="0" algn="l" rtl="0">
              <a:buClr>
                <a:srgbClr val="002060"/>
              </a:buClr>
            </a:pP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Fimbria  -  Adherence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Endocytosis</a:t>
            </a:r>
          </a:p>
          <a:p>
            <a:pPr lvl="1" algn="l" rtl="0">
              <a:buClr>
                <a:srgbClr val="002060"/>
              </a:buClr>
            </a:pPr>
            <a:r>
              <a:rPr lang="en-US" sz="5000" b="1" dirty="0" smtClean="0">
                <a:solidFill>
                  <a:srgbClr val="002060"/>
                </a:solidFill>
              </a:rPr>
              <a:t>SPI 1 T3SS</a:t>
            </a:r>
          </a:p>
          <a:p>
            <a:pPr lvl="1" algn="l" rtl="0">
              <a:buClr>
                <a:srgbClr val="002060"/>
              </a:buClr>
            </a:pPr>
            <a:r>
              <a:rPr lang="en-US" sz="5000" b="1" dirty="0" smtClean="0">
                <a:solidFill>
                  <a:srgbClr val="002060"/>
                </a:solidFill>
              </a:rPr>
              <a:t>TLR</a:t>
            </a:r>
          </a:p>
          <a:p>
            <a:pPr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Replication in                          microphage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Enterotoxin</a:t>
            </a:r>
          </a:p>
          <a:p>
            <a:pPr algn="l"/>
            <a:endParaRPr lang="ar-SA" sz="5400" b="1" dirty="0"/>
          </a:p>
        </p:txBody>
      </p:sp>
      <p:pic>
        <p:nvPicPr>
          <p:cNvPr id="1026" name="Picture 2" descr="https://d1cag3og5zsskm.cloudfront.net/v/s2/b7/7a/8c/6108554a14af2b246618f84c2b/82/x1y1.png?Policy=eyJTdGF0ZW1lbnQiOiBbeyJSZXNvdXJjZSI6ICJodHRwczovL2QxY2FnM29nNXpzc2ttLmNsb3VkZnJvbnQubmV0L3YvczIvYjcvN2EvOGMvNjEwODU1NGExNGFmMmIyNDY2MThmODRjMmIvKiIsICJDb25kaXRpb24iOiB7IkRhdGVMZXNzVGhhbiI6IHsiQVdTOkVwb2NoVGltZSI6IDE0ODE2Njk5Mjd9fX1dfQ__&amp;Signature=NllThAkUMv2fcQMpJWT8kDKzulZSpKRULwnbHszZlZt%7EZRl59oogI0EchL0pzE96FgnkLDPb9KmjBVbVRmr7sipc578haK23g26OLHH%7EgYWeF9CQ2fHHJMC3dXwcXiYqtJtGw4j4KWKYCaPRP8WR0gITldTWNzE7zMhx6DUXL6jiYFi4uxFfK8mQrhSgnk%7EbhjHn81V0VbvBc0ixqKLBB-1RDEuG2pubaKaXURA7L5GwBzv-wTk77tTmrrre9X7IUvYvHlsnDONLx23tmcH77iHDJo2CBebC2wAUCf2wWhcIgzbCn62KgahQssrIIZ-GEVWGRmgwBr7WiesNfSiE8w__&amp;Key-Pair-Id=APKAJY4Y3HIBJJ7SJ7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</a:t>
            </a:r>
            <a:endParaRPr lang="en-US" dirty="0"/>
          </a:p>
        </p:txBody>
      </p:sp>
      <p:pic>
        <p:nvPicPr>
          <p:cNvPr id="2053" name="Picture 5" descr="https://d1cag3og5zsskm.cloudfront.net/v/s2/05/d6/6f/2287444a1f9e056808baaa8612/61/x3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d1cag3og5zsskm.cloudfront.net/v/s2/05/d6/6f/2287444a1f9e056808baaa8612/61/x1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d1cag3og5zsskm.cloudfront.net/v/s2/05/d6/6f/2287444a1f9e056808baaa8612/61/x1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3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d1cag3og5zsskm.cloudfront.net/v/s2/05/d6/6f/2287444a1f9e056808baaa8612/61/x0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3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d1cag3og5zsskm.cloudfront.net/v/s2/05/d6/6f/2287444a1f9e056808baaa8612/61/x0y1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3" y="37170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d1cag3og5zsskm.cloudfront.net/v/s2/05/d6/6f/2287444a1f9e056808baaa8612/61/x3y0.png?Policy=eyJTdGF0ZW1lbnQiOiBbeyJSZXNvdXJjZSI6ICJodHRwczovL2QxY2FnM29nNXpzc2ttLmNsb3VkZnJvbnQubmV0L3YvczIvMDUvZDYvNmYvMjI4NzQ0NGExZjllMDU2ODA4YmFhYTg2MTIvKiIsICJDb25kaXRpb24iOiB7IkRhdGVMZXNzVGhhbiI6IHsiQVdTOkVwb2NoVGltZSI6IDE0ODE2NzE4Nzh9fX1dfQ__&amp;Signature=b13WNhclVd8T3aL3AdcC60y1gqOasMGth-Fh6LHo4BQzVCNqrAILB1sKBdq4rNa4p4GceMwBtyLG1gwRIxxhE0OfT8mAFaFF2MjPqiPOvNokX0rjjR6B5L1NDgVjiXNiNK3FvgSgXmVkGD-5Ml0gxYPjmxkLofPcOrXl2EkryjomdoCTwo-GF0J%7EMzNtRClS3wuVOHbX2esR7Afe4Gu3KxHDeB3mJhrTvAgKOYf6ginvR-cG7UOCu4gdwOlPtbwxUkiUnLHZoojJaOEbJHXEPKNu1vs1chwfQV3--S5cZuAynqVHBK4fMaJlS3CurESjltYQPLVGMxicfEC2%7E1CN1w__&amp;Key-Pair-Id=APKAJY4Y3HIBJJ7SJ76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40" y="1340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002060"/>
                </a:solidFill>
                <a:latin typeface="Bodoni MT Black" pitchFamily="18" charset="0"/>
              </a:rPr>
              <a:t>Antigenic structures</a:t>
            </a:r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</p:spPr>
        <p:txBody>
          <a:bodyPr/>
          <a:lstStyle/>
          <a:p>
            <a:pPr lvl="0" algn="l" rtl="0">
              <a:buClr>
                <a:srgbClr val="002060"/>
              </a:buClr>
            </a:pPr>
            <a:r>
              <a:rPr lang="en-US" sz="5400" dirty="0" smtClean="0">
                <a:solidFill>
                  <a:srgbClr val="002060"/>
                </a:solidFill>
              </a:rPr>
              <a:t>  </a:t>
            </a:r>
            <a:r>
              <a:rPr lang="en-US" sz="5400" b="1" dirty="0" smtClean="0">
                <a:solidFill>
                  <a:srgbClr val="002060"/>
                </a:solidFill>
              </a:rPr>
              <a:t>O. somatic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 H.  Flagellar antigen</a:t>
            </a:r>
          </a:p>
          <a:p>
            <a:pPr lvl="0" algn="l" rtl="0">
              <a:buClr>
                <a:srgbClr val="002060"/>
              </a:buClr>
            </a:pPr>
            <a:r>
              <a:rPr lang="en-US" sz="5400" b="1" dirty="0" smtClean="0">
                <a:solidFill>
                  <a:srgbClr val="002060"/>
                </a:solidFill>
              </a:rPr>
              <a:t>  K.  capsular antigen</a:t>
            </a:r>
          </a:p>
          <a:p>
            <a:pPr algn="l" rtl="0"/>
            <a:endParaRPr lang="ar-SA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14401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l" rtl="0">
              <a:buClr>
                <a:srgbClr val="002060"/>
              </a:buClr>
            </a:pPr>
            <a:r>
              <a:rPr lang="en-US" sz="3500" b="1" dirty="0" smtClean="0">
                <a:solidFill>
                  <a:srgbClr val="C00000"/>
                </a:solidFill>
              </a:rPr>
              <a:t>V</a:t>
            </a:r>
            <a:r>
              <a:rPr lang="en-US" sz="3500" b="1" baseline="-25000" dirty="0" smtClean="0">
                <a:solidFill>
                  <a:srgbClr val="C00000"/>
                </a:solidFill>
              </a:rPr>
              <a:t>I</a:t>
            </a:r>
            <a:r>
              <a:rPr lang="en-US" sz="3500" b="1" dirty="0" smtClean="0">
                <a:solidFill>
                  <a:srgbClr val="002060"/>
                </a:solidFill>
              </a:rPr>
              <a:t> in </a:t>
            </a:r>
            <a:r>
              <a:rPr lang="en-US" sz="3500" b="1" i="1" dirty="0" smtClean="0">
                <a:solidFill>
                  <a:srgbClr val="002060"/>
                </a:solidFill>
              </a:rPr>
              <a:t>Salmonella serotype </a:t>
            </a:r>
            <a:r>
              <a:rPr lang="en-US" sz="3500" b="1" i="1" dirty="0" err="1" smtClean="0">
                <a:solidFill>
                  <a:srgbClr val="002060"/>
                </a:solidFill>
              </a:rPr>
              <a:t>typhi</a:t>
            </a:r>
            <a:r>
              <a:rPr lang="en-US" sz="3500" b="1" dirty="0" smtClean="0">
                <a:solidFill>
                  <a:srgbClr val="002060"/>
                </a:solidFill>
              </a:rPr>
              <a:t> (virulence heat-labile </a:t>
            </a:r>
            <a:r>
              <a:rPr lang="en-US" sz="3500" b="1" dirty="0">
                <a:solidFill>
                  <a:srgbClr val="002060"/>
                </a:solidFill>
              </a:rPr>
              <a:t>capsular </a:t>
            </a:r>
            <a:r>
              <a:rPr lang="en-US" sz="3500" b="1" dirty="0" err="1">
                <a:solidFill>
                  <a:srgbClr val="002060"/>
                </a:solidFill>
              </a:rPr>
              <a:t>homopolymer</a:t>
            </a:r>
            <a:r>
              <a:rPr lang="en-US" sz="3500" b="1" dirty="0">
                <a:solidFill>
                  <a:srgbClr val="002060"/>
                </a:solidFill>
              </a:rPr>
              <a:t> of </a:t>
            </a:r>
            <a:r>
              <a:rPr lang="en-US" sz="3500" b="1" dirty="0" smtClean="0">
                <a:solidFill>
                  <a:srgbClr val="002060"/>
                </a:solidFill>
              </a:rPr>
              <a:t>N-acetyl-</a:t>
            </a:r>
            <a:r>
              <a:rPr lang="en-US" sz="3500" b="1" dirty="0" err="1" smtClean="0">
                <a:solidFill>
                  <a:srgbClr val="002060"/>
                </a:solidFill>
              </a:rPr>
              <a:t>galactosamino</a:t>
            </a:r>
            <a:r>
              <a:rPr lang="en-US" sz="3500" b="1" dirty="0" smtClean="0">
                <a:solidFill>
                  <a:srgbClr val="002060"/>
                </a:solidFill>
              </a:rPr>
              <a:t>-</a:t>
            </a:r>
            <a:r>
              <a:rPr lang="en-US" sz="3500" b="1" dirty="0" err="1" smtClean="0">
                <a:solidFill>
                  <a:srgbClr val="002060"/>
                </a:solidFill>
              </a:rPr>
              <a:t>uronic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en-US" sz="3500" b="1" dirty="0">
                <a:solidFill>
                  <a:srgbClr val="002060"/>
                </a:solidFill>
              </a:rPr>
              <a:t>acid) </a:t>
            </a:r>
            <a:r>
              <a:rPr lang="en-US" sz="3500" b="1" i="1" dirty="0" smtClean="0">
                <a:solidFill>
                  <a:srgbClr val="002060"/>
                </a:solidFill>
              </a:rPr>
              <a:t>vs</a:t>
            </a:r>
            <a:r>
              <a:rPr lang="en-US" sz="3500" b="1" dirty="0" smtClean="0">
                <a:solidFill>
                  <a:srgbClr val="002060"/>
                </a:solidFill>
              </a:rPr>
              <a:t> phagocytosis</a:t>
            </a:r>
          </a:p>
          <a:p>
            <a:pPr algn="l" rtl="0">
              <a:buClr>
                <a:srgbClr val="002060"/>
              </a:buClr>
            </a:pPr>
            <a:r>
              <a:rPr lang="en-US" sz="3500" b="1" dirty="0" smtClean="0">
                <a:solidFill>
                  <a:srgbClr val="C00000"/>
                </a:solidFill>
              </a:rPr>
              <a:t>O</a:t>
            </a:r>
            <a:r>
              <a:rPr lang="en-US" sz="3500" b="1" dirty="0" smtClean="0">
                <a:solidFill>
                  <a:srgbClr val="002060"/>
                </a:solidFill>
              </a:rPr>
              <a:t> Antigen (Heat – stable) is lipopolysaccharide in the outer membrane A,</a:t>
            </a:r>
            <a:r>
              <a:rPr lang="en-US" sz="3500" b="1" dirty="0" smtClean="0">
                <a:solidFill>
                  <a:srgbClr val="FF0000"/>
                </a:solidFill>
              </a:rPr>
              <a:t>B</a:t>
            </a:r>
            <a:r>
              <a:rPr lang="en-US" sz="3500" b="1" dirty="0" smtClean="0">
                <a:solidFill>
                  <a:srgbClr val="002060"/>
                </a:solidFill>
              </a:rPr>
              <a:t>,C1,C2,</a:t>
            </a:r>
            <a:r>
              <a:rPr lang="en-US" sz="3500" b="1" dirty="0" smtClean="0">
                <a:solidFill>
                  <a:srgbClr val="FF0000"/>
                </a:solidFill>
              </a:rPr>
              <a:t>D</a:t>
            </a:r>
            <a:r>
              <a:rPr lang="en-US" sz="3500" b="1" dirty="0" smtClean="0">
                <a:solidFill>
                  <a:srgbClr val="002060"/>
                </a:solidFill>
              </a:rPr>
              <a:t>,E</a:t>
            </a:r>
          </a:p>
          <a:p>
            <a:pPr algn="l" rtl="0">
              <a:buClr>
                <a:srgbClr val="002060"/>
              </a:buClr>
            </a:pPr>
            <a:r>
              <a:rPr lang="en-US" sz="3500" b="1" dirty="0" smtClean="0">
                <a:solidFill>
                  <a:srgbClr val="C00000"/>
                </a:solidFill>
              </a:rPr>
              <a:t>H</a:t>
            </a:r>
            <a:r>
              <a:rPr lang="en-US" sz="3500" b="1" baseline="-25000" dirty="0" smtClean="0">
                <a:solidFill>
                  <a:srgbClr val="002060"/>
                </a:solidFill>
              </a:rPr>
              <a:t>-</a:t>
            </a:r>
            <a:r>
              <a:rPr lang="en-US" sz="3500" b="1" dirty="0" smtClean="0">
                <a:solidFill>
                  <a:srgbClr val="002060"/>
                </a:solidFill>
              </a:rPr>
              <a:t>antigen (Heat labile)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  <a:t>CLINICAL FEATURES</a:t>
            </a:r>
            <a:br>
              <a:rPr lang="en-US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ar-SA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Acute gastroenteritis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Typhoid fever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Nontyphoidal bacteremia</a:t>
            </a:r>
          </a:p>
          <a:p>
            <a:pPr lvl="0" algn="l" rtl="0">
              <a:buClr>
                <a:srgbClr val="002060"/>
              </a:buClr>
            </a:pPr>
            <a:r>
              <a:rPr lang="en-US" sz="4000" b="1" dirty="0" smtClean="0">
                <a:solidFill>
                  <a:srgbClr val="002060"/>
                </a:solidFill>
              </a:rPr>
              <a:t>Carrier state following </a:t>
            </a:r>
            <a:r>
              <a:rPr lang="en-US" sz="4000" b="1" i="1" dirty="0" smtClean="0">
                <a:solidFill>
                  <a:srgbClr val="002060"/>
                </a:solidFill>
              </a:rPr>
              <a:t>Salmonella</a:t>
            </a:r>
            <a:r>
              <a:rPr lang="en-US" sz="4000" b="1" dirty="0" smtClean="0">
                <a:solidFill>
                  <a:srgbClr val="002060"/>
                </a:solidFill>
              </a:rPr>
              <a:t> infection</a:t>
            </a:r>
          </a:p>
          <a:p>
            <a:pPr algn="l"/>
            <a:endParaRPr lang="ar-SA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937</TotalTime>
  <Words>875</Words>
  <Application>Microsoft Office PowerPoint</Application>
  <PresentationFormat>On-screen Show (4:3)</PresentationFormat>
  <Paragraphs>142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SALMONELLA</vt:lpstr>
      <vt:lpstr>INTRODUCTION  </vt:lpstr>
      <vt:lpstr>           CLASSIFICATION    -Has two species s.enterica (six subspecies I, II, III, IV, V, VI)                       s.borgori (rare)    -Cold blooded animal, birds, rodents, turtles, snake and fish   </vt:lpstr>
      <vt:lpstr>PowerPoint Presentation</vt:lpstr>
      <vt:lpstr>VIRULENCE FACTORS </vt:lpstr>
      <vt:lpstr>Histopathology</vt:lpstr>
      <vt:lpstr>Antigenic structures </vt:lpstr>
      <vt:lpstr>PowerPoint Presentation</vt:lpstr>
      <vt:lpstr>CLINICAL FEATURES </vt:lpstr>
      <vt:lpstr>Source</vt:lpstr>
      <vt:lpstr> GASTROENTERITIS</vt:lpstr>
      <vt:lpstr>ENTERIC FEVER </vt:lpstr>
      <vt:lpstr>PowerPoint Presentation</vt:lpstr>
      <vt:lpstr>PowerPoint Presentation</vt:lpstr>
      <vt:lpstr>ANTIBIOTIC&amp; management </vt:lpstr>
      <vt:lpstr>COMPLICATION  </vt:lpstr>
      <vt:lpstr>SHIGELLA </vt:lpstr>
      <vt:lpstr>CLINICAL INFECTION </vt:lpstr>
      <vt:lpstr>PowerPoint Presentation</vt:lpstr>
      <vt:lpstr>ANTIGENIC STRUCTURE</vt:lpstr>
      <vt:lpstr>PowerPoint Presentation</vt:lpstr>
      <vt:lpstr>SYMPTOMS </vt:lpstr>
      <vt:lpstr>Diagnosis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Syed Abdul Khader</dc:creator>
  <cp:lastModifiedBy>DRSUMAILI</cp:lastModifiedBy>
  <cp:revision>29</cp:revision>
  <dcterms:created xsi:type="dcterms:W3CDTF">2010-09-21T09:20:41Z</dcterms:created>
  <dcterms:modified xsi:type="dcterms:W3CDTF">2017-12-07T07:48:32Z</dcterms:modified>
</cp:coreProperties>
</file>