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92" r:id="rId3"/>
    <p:sldId id="257" r:id="rId4"/>
    <p:sldId id="294" r:id="rId5"/>
    <p:sldId id="258" r:id="rId6"/>
    <p:sldId id="259" r:id="rId7"/>
    <p:sldId id="260" r:id="rId8"/>
    <p:sldId id="261" r:id="rId9"/>
    <p:sldId id="262" r:id="rId10"/>
    <p:sldId id="263" r:id="rId11"/>
    <p:sldId id="264" r:id="rId12"/>
    <p:sldId id="267" r:id="rId13"/>
    <p:sldId id="268" r:id="rId14"/>
    <p:sldId id="270" r:id="rId15"/>
    <p:sldId id="272" r:id="rId16"/>
    <p:sldId id="265" r:id="rId17"/>
    <p:sldId id="266" r:id="rId18"/>
    <p:sldId id="271" r:id="rId19"/>
    <p:sldId id="273" r:id="rId20"/>
    <p:sldId id="274" r:id="rId21"/>
    <p:sldId id="293" r:id="rId22"/>
    <p:sldId id="275" r:id="rId23"/>
    <p:sldId id="276" r:id="rId24"/>
    <p:sldId id="277" r:id="rId25"/>
    <p:sldId id="278" r:id="rId26"/>
    <p:sldId id="279" r:id="rId27"/>
    <p:sldId id="280" r:id="rId28"/>
    <p:sldId id="281" r:id="rId29"/>
    <p:sldId id="282" r:id="rId30"/>
    <p:sldId id="283" r:id="rId31"/>
    <p:sldId id="284" r:id="rId32"/>
    <p:sldId id="285" r:id="rId33"/>
    <p:sldId id="297" r:id="rId34"/>
    <p:sldId id="295" r:id="rId35"/>
    <p:sldId id="286" r:id="rId36"/>
    <p:sldId id="296" r:id="rId37"/>
    <p:sldId id="287" r:id="rId38"/>
    <p:sldId id="288" r:id="rId39"/>
    <p:sldId id="291"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9" d="100"/>
          <a:sy n="119" d="100"/>
        </p:scale>
        <p:origin x="1714" y="10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22"/>
    </p:cViewPr>
  </p:sorterViewPr>
  <p:notesViewPr>
    <p:cSldViewPr>
      <p:cViewPr varScale="1">
        <p:scale>
          <a:sx n="88" d="100"/>
          <a:sy n="88" d="100"/>
        </p:scale>
        <p:origin x="32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18D5E-4BE5-4BA9-A0B3-95EFC22FAC8A}" type="datetimeFigureOut">
              <a:rPr lang="en-US" smtClean="0"/>
              <a:pPr/>
              <a:t>12/19/2017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33A7A-FF54-4960-B77F-D2FB9F1D10C5}" type="slidenum">
              <a:rPr lang="en-US" smtClean="0"/>
              <a:pPr/>
              <a:t>‹#›</a:t>
            </a:fld>
            <a:endParaRPr lang="en-US"/>
          </a:p>
        </p:txBody>
      </p:sp>
    </p:spTree>
    <p:extLst>
      <p:ext uri="{BB962C8B-B14F-4D97-AF65-F5344CB8AC3E}">
        <p14:creationId xmlns:p14="http://schemas.microsoft.com/office/powerpoint/2010/main" val="281844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E1037A8C-6E3C-47C8-8FDB-A13858F64E84}" type="slidenum">
              <a:rPr lang="en-GB" smtClean="0">
                <a:cs typeface="Arial" charset="0"/>
              </a:rPr>
              <a:pPr/>
              <a:t>3</a:t>
            </a:fld>
            <a:endParaRPr lang="en-GB">
              <a:cs typeface="Arial" charset="0"/>
            </a:endParaRPr>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6972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7"/>
          <p:cNvSpPr>
            <a:spLocks noGrp="1" noChangeArrowheads="1"/>
          </p:cNvSpPr>
          <p:nvPr>
            <p:ph type="sldNum" sz="quarter" idx="5"/>
          </p:nvPr>
        </p:nvSpPr>
        <p:spPr>
          <a:noFill/>
        </p:spPr>
        <p:txBody>
          <a:bodyPr/>
          <a:lstStyle/>
          <a:p>
            <a:fld id="{1571BFFD-2B42-48AA-97FC-B61C8B14F2BA}" type="slidenum">
              <a:rPr lang="en-GB" smtClean="0">
                <a:cs typeface="Arial" charset="0"/>
              </a:rPr>
              <a:pPr/>
              <a:t>13</a:t>
            </a:fld>
            <a:endParaRPr lang="en-GB">
              <a:cs typeface="Arial" charset="0"/>
            </a:endParaRPr>
          </a:p>
        </p:txBody>
      </p:sp>
      <p:sp>
        <p:nvSpPr>
          <p:cNvPr id="414723" name="Rectangle 2"/>
          <p:cNvSpPr>
            <a:spLocks noGrp="1" noRot="1" noChangeAspect="1" noChangeArrowheads="1" noTextEdit="1"/>
          </p:cNvSpPr>
          <p:nvPr>
            <p:ph type="sldImg"/>
          </p:nvPr>
        </p:nvSpPr>
        <p:spPr>
          <a:ln/>
        </p:spPr>
      </p:sp>
      <p:sp>
        <p:nvSpPr>
          <p:cNvPr id="41472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7428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noFill/>
        </p:spPr>
        <p:txBody>
          <a:bodyPr/>
          <a:lstStyle/>
          <a:p>
            <a:fld id="{EB2EE47D-1604-4121-BBCE-72C52950F82D}" type="slidenum">
              <a:rPr lang="en-GB" smtClean="0">
                <a:cs typeface="Arial" charset="0"/>
              </a:rPr>
              <a:pPr/>
              <a:t>14</a:t>
            </a:fld>
            <a:endParaRPr lang="en-GB">
              <a:cs typeface="Arial" charset="0"/>
            </a:endParaRPr>
          </a:p>
        </p:txBody>
      </p:sp>
      <p:sp>
        <p:nvSpPr>
          <p:cNvPr id="416771" name="Rectangle 2"/>
          <p:cNvSpPr>
            <a:spLocks noGrp="1" noRot="1" noChangeAspect="1" noChangeArrowheads="1" noTextEdit="1"/>
          </p:cNvSpPr>
          <p:nvPr>
            <p:ph type="sldImg"/>
          </p:nvPr>
        </p:nvSpPr>
        <p:spPr>
          <a:ln>
            <a:noFill/>
          </a:ln>
        </p:spPr>
      </p:sp>
      <p:sp>
        <p:nvSpPr>
          <p:cNvPr id="416772" name="Rectangle 3"/>
          <p:cNvSpPr>
            <a:spLocks noGrp="1" noChangeArrowheads="1"/>
          </p:cNvSpPr>
          <p:nvPr>
            <p:ph type="body" idx="1"/>
          </p:nvPr>
        </p:nvSpPr>
        <p:spPr>
          <a:xfrm>
            <a:off x="914400" y="4343400"/>
            <a:ext cx="5029200" cy="4114800"/>
          </a:xfrm>
          <a:noFill/>
          <a:ln/>
        </p:spPr>
        <p:txBody>
          <a:bodyPr/>
          <a:lstStyle/>
          <a:p>
            <a:pPr eaLnBrk="1" hangingPunct="1"/>
            <a:endParaRPr lang="en-GB"/>
          </a:p>
        </p:txBody>
      </p:sp>
    </p:spTree>
    <p:extLst>
      <p:ext uri="{BB962C8B-B14F-4D97-AF65-F5344CB8AC3E}">
        <p14:creationId xmlns:p14="http://schemas.microsoft.com/office/powerpoint/2010/main" val="273820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43883AAB-119D-465E-8C2C-EBF124DEE218}" type="slidenum">
              <a:rPr lang="en-GB" smtClean="0">
                <a:cs typeface="Arial" charset="0"/>
              </a:rPr>
              <a:pPr/>
              <a:t>15</a:t>
            </a:fld>
            <a:endParaRPr lang="en-GB">
              <a:cs typeface="Arial"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3330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noFill/>
        </p:spPr>
        <p:txBody>
          <a:bodyPr/>
          <a:lstStyle/>
          <a:p>
            <a:fld id="{CEE01196-BBCE-483B-AB9F-CE781572643B}" type="slidenum">
              <a:rPr lang="en-GB" smtClean="0">
                <a:cs typeface="Arial" charset="0"/>
              </a:rPr>
              <a:pPr/>
              <a:t>16</a:t>
            </a:fld>
            <a:endParaRPr lang="en-GB">
              <a:cs typeface="Arial" charset="0"/>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57736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noFill/>
        </p:spPr>
        <p:txBody>
          <a:bodyPr/>
          <a:lstStyle/>
          <a:p>
            <a:fld id="{45E03739-34D4-418C-8386-0B24566E5725}" type="slidenum">
              <a:rPr lang="en-GB" smtClean="0">
                <a:cs typeface="Arial" charset="0"/>
              </a:rPr>
              <a:pPr/>
              <a:t>17</a:t>
            </a:fld>
            <a:endParaRPr lang="en-GB">
              <a:cs typeface="Arial" charset="0"/>
            </a:endParaRPr>
          </a:p>
        </p:txBody>
      </p:sp>
      <p:sp>
        <p:nvSpPr>
          <p:cNvPr id="412675" name="Rectangle 2"/>
          <p:cNvSpPr>
            <a:spLocks noGrp="1" noRot="1" noChangeAspect="1" noChangeArrowheads="1" noTextEdit="1"/>
          </p:cNvSpPr>
          <p:nvPr>
            <p:ph type="sldImg"/>
          </p:nvPr>
        </p:nvSpPr>
        <p:spPr>
          <a:ln>
            <a:noFill/>
          </a:ln>
        </p:spPr>
      </p:sp>
      <p:sp>
        <p:nvSpPr>
          <p:cNvPr id="412676" name="Rectangle 3"/>
          <p:cNvSpPr>
            <a:spLocks noGrp="1" noChangeArrowheads="1"/>
          </p:cNvSpPr>
          <p:nvPr>
            <p:ph type="body" idx="1"/>
          </p:nvPr>
        </p:nvSpPr>
        <p:spPr>
          <a:xfrm>
            <a:off x="914400" y="4343400"/>
            <a:ext cx="5029200" cy="4114800"/>
          </a:xfrm>
          <a:noFill/>
          <a:ln/>
        </p:spPr>
        <p:txBody>
          <a:bodyPr/>
          <a:lstStyle/>
          <a:p>
            <a:pPr eaLnBrk="1" hangingPunct="1"/>
            <a:endParaRPr lang="en-GB"/>
          </a:p>
        </p:txBody>
      </p:sp>
    </p:spTree>
    <p:extLst>
      <p:ext uri="{BB962C8B-B14F-4D97-AF65-F5344CB8AC3E}">
        <p14:creationId xmlns:p14="http://schemas.microsoft.com/office/powerpoint/2010/main" val="2523636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88041E9A-3168-4E63-BC38-600C7770049D}" type="slidenum">
              <a:rPr lang="en-GB" smtClean="0">
                <a:cs typeface="Arial" charset="0"/>
              </a:rPr>
              <a:pPr/>
              <a:t>18</a:t>
            </a:fld>
            <a:endParaRPr lang="en-GB">
              <a:cs typeface="Arial" charset="0"/>
            </a:endParaRPr>
          </a:p>
        </p:txBody>
      </p:sp>
      <p:sp>
        <p:nvSpPr>
          <p:cNvPr id="417795" name="Rectangle 2"/>
          <p:cNvSpPr>
            <a:spLocks noGrp="1" noRot="1" noChangeAspect="1" noChangeArrowheads="1" noTextEdit="1"/>
          </p:cNvSpPr>
          <p:nvPr>
            <p:ph type="sldImg"/>
          </p:nvPr>
        </p:nvSpPr>
        <p:spPr>
          <a:ln>
            <a:noFill/>
          </a:ln>
        </p:spPr>
      </p:sp>
      <p:sp>
        <p:nvSpPr>
          <p:cNvPr id="417796" name="Rectangle 3"/>
          <p:cNvSpPr>
            <a:spLocks noGrp="1" noChangeArrowheads="1"/>
          </p:cNvSpPr>
          <p:nvPr>
            <p:ph type="body" idx="1"/>
          </p:nvPr>
        </p:nvSpPr>
        <p:spPr>
          <a:xfrm>
            <a:off x="914400" y="4343400"/>
            <a:ext cx="5029200" cy="4114800"/>
          </a:xfrm>
          <a:noFill/>
          <a:ln/>
        </p:spPr>
        <p:txBody>
          <a:bodyPr/>
          <a:lstStyle/>
          <a:p>
            <a:pPr eaLnBrk="1" hangingPunct="1"/>
            <a:endParaRPr lang="en-GB"/>
          </a:p>
        </p:txBody>
      </p:sp>
    </p:spTree>
    <p:extLst>
      <p:ext uri="{BB962C8B-B14F-4D97-AF65-F5344CB8AC3E}">
        <p14:creationId xmlns:p14="http://schemas.microsoft.com/office/powerpoint/2010/main" val="240094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noFill/>
        </p:spPr>
        <p:txBody>
          <a:bodyPr/>
          <a:lstStyle/>
          <a:p>
            <a:fld id="{D41434F0-8284-41EB-B54E-20EB952EE6FA}" type="slidenum">
              <a:rPr lang="en-GB" smtClean="0">
                <a:cs typeface="Arial" charset="0"/>
              </a:rPr>
              <a:pPr/>
              <a:t>19</a:t>
            </a:fld>
            <a:endParaRPr lang="en-GB">
              <a:cs typeface="Arial" charset="0"/>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14567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noFill/>
        </p:spPr>
        <p:txBody>
          <a:bodyPr/>
          <a:lstStyle/>
          <a:p>
            <a:fld id="{D05D49DC-9C12-4CAB-A3E3-60690DBDBAC7}" type="slidenum">
              <a:rPr lang="en-GB" smtClean="0">
                <a:cs typeface="Arial" charset="0"/>
              </a:rPr>
              <a:pPr/>
              <a:t>20</a:t>
            </a:fld>
            <a:endParaRPr lang="en-GB">
              <a:cs typeface="Arial"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862464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noFill/>
        </p:spPr>
        <p:txBody>
          <a:bodyPr/>
          <a:lstStyle/>
          <a:p>
            <a:fld id="{A184F4CB-A95B-43F3-AC06-194F51C7E54A}" type="slidenum">
              <a:rPr lang="en-GB" smtClean="0">
                <a:cs typeface="Arial" charset="0"/>
              </a:rPr>
              <a:pPr/>
              <a:t>22</a:t>
            </a:fld>
            <a:endParaRPr lang="en-GB">
              <a:cs typeface="Arial" charset="0"/>
            </a:endParaRPr>
          </a:p>
        </p:txBody>
      </p:sp>
      <p:sp>
        <p:nvSpPr>
          <p:cNvPr id="421891" name="Rectangle 2"/>
          <p:cNvSpPr>
            <a:spLocks noGrp="1" noRot="1" noChangeAspect="1" noChangeArrowheads="1" noTextEdit="1"/>
          </p:cNvSpPr>
          <p:nvPr>
            <p:ph type="sldImg"/>
          </p:nvPr>
        </p:nvSpPr>
        <p:spPr>
          <a:ln/>
        </p:spPr>
      </p:sp>
      <p:sp>
        <p:nvSpPr>
          <p:cNvPr id="42189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00751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noFill/>
        </p:spPr>
        <p:txBody>
          <a:bodyPr/>
          <a:lstStyle/>
          <a:p>
            <a:fld id="{5EA2E201-168A-4711-8B67-7C921706E2A4}" type="slidenum">
              <a:rPr lang="en-GB" smtClean="0">
                <a:cs typeface="Arial" charset="0"/>
              </a:rPr>
              <a:pPr/>
              <a:t>23</a:t>
            </a:fld>
            <a:endParaRPr lang="en-GB">
              <a:cs typeface="Arial" charset="0"/>
            </a:endParaRPr>
          </a:p>
        </p:txBody>
      </p:sp>
      <p:sp>
        <p:nvSpPr>
          <p:cNvPr id="422915" name="Rectangle 2"/>
          <p:cNvSpPr>
            <a:spLocks noGrp="1" noRot="1" noChangeAspect="1" noChangeArrowheads="1" noTextEdit="1"/>
          </p:cNvSpPr>
          <p:nvPr>
            <p:ph type="sldImg"/>
          </p:nvPr>
        </p:nvSpPr>
        <p:spPr>
          <a:ln/>
        </p:spPr>
      </p:sp>
      <p:sp>
        <p:nvSpPr>
          <p:cNvPr id="42291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82518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noFill/>
        </p:spPr>
        <p:txBody>
          <a:bodyPr/>
          <a:lstStyle/>
          <a:p>
            <a:fld id="{4395AA1B-9098-4B07-B25B-4B566F4F10DA}" type="slidenum">
              <a:rPr lang="en-GB" smtClean="0">
                <a:cs typeface="Arial" charset="0"/>
              </a:rPr>
              <a:pPr/>
              <a:t>5</a:t>
            </a:fld>
            <a:endParaRPr lang="en-GB">
              <a:cs typeface="Arial" charset="0"/>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184203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noFill/>
        </p:spPr>
        <p:txBody>
          <a:bodyPr/>
          <a:lstStyle/>
          <a:p>
            <a:fld id="{AF23326E-5153-4D57-BC93-B1D313CA4DC8}" type="slidenum">
              <a:rPr lang="en-GB" smtClean="0">
                <a:cs typeface="Arial" charset="0"/>
              </a:rPr>
              <a:pPr/>
              <a:t>24</a:t>
            </a:fld>
            <a:endParaRPr lang="en-GB">
              <a:cs typeface="Arial" charset="0"/>
            </a:endParaRPr>
          </a:p>
        </p:txBody>
      </p:sp>
      <p:sp>
        <p:nvSpPr>
          <p:cNvPr id="423939" name="Rectangle 2"/>
          <p:cNvSpPr>
            <a:spLocks noGrp="1" noRot="1" noChangeAspect="1" noChangeArrowheads="1" noTextEdit="1"/>
          </p:cNvSpPr>
          <p:nvPr>
            <p:ph type="sldImg"/>
          </p:nvPr>
        </p:nvSpPr>
        <p:spPr>
          <a:ln/>
        </p:spPr>
      </p:sp>
      <p:sp>
        <p:nvSpPr>
          <p:cNvPr id="42394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6508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noFill/>
        </p:spPr>
        <p:txBody>
          <a:bodyPr/>
          <a:lstStyle/>
          <a:p>
            <a:fld id="{A7525D72-EFC2-45D4-A3AB-1136B2DC1388}" type="slidenum">
              <a:rPr lang="en-GB" smtClean="0">
                <a:cs typeface="Arial" charset="0"/>
              </a:rPr>
              <a:pPr/>
              <a:t>25</a:t>
            </a:fld>
            <a:endParaRPr lang="en-GB">
              <a:cs typeface="Arial" charset="0"/>
            </a:endParaRPr>
          </a:p>
        </p:txBody>
      </p:sp>
      <p:sp>
        <p:nvSpPr>
          <p:cNvPr id="424963" name="Rectangle 2"/>
          <p:cNvSpPr>
            <a:spLocks noGrp="1" noRot="1" noChangeAspect="1" noChangeArrowheads="1" noTextEdit="1"/>
          </p:cNvSpPr>
          <p:nvPr>
            <p:ph type="sldImg"/>
          </p:nvPr>
        </p:nvSpPr>
        <p:spPr>
          <a:ln/>
        </p:spPr>
      </p:sp>
      <p:sp>
        <p:nvSpPr>
          <p:cNvPr id="42496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475592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noFill/>
        </p:spPr>
        <p:txBody>
          <a:bodyPr/>
          <a:lstStyle/>
          <a:p>
            <a:fld id="{6425E8B9-B45F-42E8-8A3A-C10CEC54A5AC}" type="slidenum">
              <a:rPr lang="en-GB" smtClean="0">
                <a:cs typeface="Arial" charset="0"/>
              </a:rPr>
              <a:pPr/>
              <a:t>26</a:t>
            </a:fld>
            <a:endParaRPr lang="en-GB">
              <a:cs typeface="Arial" charset="0"/>
            </a:endParaRPr>
          </a:p>
        </p:txBody>
      </p:sp>
      <p:sp>
        <p:nvSpPr>
          <p:cNvPr id="425987" name="Rectangle 2"/>
          <p:cNvSpPr>
            <a:spLocks noGrp="1" noRot="1" noChangeAspect="1" noChangeArrowheads="1" noTextEdit="1"/>
          </p:cNvSpPr>
          <p:nvPr>
            <p:ph type="sldImg"/>
          </p:nvPr>
        </p:nvSpPr>
        <p:spPr>
          <a:ln>
            <a:noFill/>
          </a:ln>
        </p:spPr>
      </p:sp>
      <p:sp>
        <p:nvSpPr>
          <p:cNvPr id="425988" name="Rectangle 3"/>
          <p:cNvSpPr>
            <a:spLocks noGrp="1" noChangeArrowheads="1"/>
          </p:cNvSpPr>
          <p:nvPr>
            <p:ph type="body" idx="1"/>
          </p:nvPr>
        </p:nvSpPr>
        <p:spPr>
          <a:xfrm>
            <a:off x="914400" y="4343400"/>
            <a:ext cx="5029200" cy="4114800"/>
          </a:xfrm>
          <a:noFill/>
          <a:ln/>
        </p:spPr>
        <p:txBody>
          <a:bodyPr/>
          <a:lstStyle/>
          <a:p>
            <a:pPr eaLnBrk="1" hangingPunct="1"/>
            <a:endParaRPr lang="en-GB"/>
          </a:p>
        </p:txBody>
      </p:sp>
    </p:spTree>
    <p:extLst>
      <p:ext uri="{BB962C8B-B14F-4D97-AF65-F5344CB8AC3E}">
        <p14:creationId xmlns:p14="http://schemas.microsoft.com/office/powerpoint/2010/main" val="1181172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a:spLocks noGrp="1" noChangeArrowheads="1"/>
          </p:cNvSpPr>
          <p:nvPr>
            <p:ph type="sldNum" sz="quarter" idx="5"/>
          </p:nvPr>
        </p:nvSpPr>
        <p:spPr>
          <a:noFill/>
        </p:spPr>
        <p:txBody>
          <a:bodyPr/>
          <a:lstStyle/>
          <a:p>
            <a:fld id="{0EFE39E8-6363-460D-8134-0197ABD7B480}" type="slidenum">
              <a:rPr lang="en-GB" smtClean="0">
                <a:cs typeface="Arial" charset="0"/>
              </a:rPr>
              <a:pPr/>
              <a:t>27</a:t>
            </a:fld>
            <a:endParaRPr lang="en-GB">
              <a:cs typeface="Arial" charset="0"/>
            </a:endParaRPr>
          </a:p>
        </p:txBody>
      </p:sp>
      <p:sp>
        <p:nvSpPr>
          <p:cNvPr id="427011" name="Rectangle 2"/>
          <p:cNvSpPr>
            <a:spLocks noGrp="1" noRot="1" noChangeAspect="1" noChangeArrowheads="1" noTextEdit="1"/>
          </p:cNvSpPr>
          <p:nvPr>
            <p:ph type="sldImg"/>
          </p:nvPr>
        </p:nvSpPr>
        <p:spPr>
          <a:ln/>
        </p:spPr>
      </p:sp>
      <p:sp>
        <p:nvSpPr>
          <p:cNvPr id="42701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86976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noFill/>
        </p:spPr>
        <p:txBody>
          <a:bodyPr/>
          <a:lstStyle/>
          <a:p>
            <a:fld id="{79594D89-2250-4828-B64C-0093D3CF9D60}" type="slidenum">
              <a:rPr lang="en-GB" smtClean="0">
                <a:cs typeface="Arial" charset="0"/>
              </a:rPr>
              <a:pPr/>
              <a:t>30</a:t>
            </a:fld>
            <a:endParaRPr lang="en-GB">
              <a:cs typeface="Arial" charset="0"/>
            </a:endParaRPr>
          </a:p>
        </p:txBody>
      </p:sp>
      <p:sp>
        <p:nvSpPr>
          <p:cNvPr id="428035" name="Rectangle 2"/>
          <p:cNvSpPr>
            <a:spLocks noGrp="1" noRot="1" noChangeAspect="1" noChangeArrowheads="1" noTextEdit="1"/>
          </p:cNvSpPr>
          <p:nvPr>
            <p:ph type="sldImg"/>
          </p:nvPr>
        </p:nvSpPr>
        <p:spPr>
          <a:ln>
            <a:noFill/>
          </a:ln>
        </p:spPr>
      </p:sp>
      <p:sp>
        <p:nvSpPr>
          <p:cNvPr id="428036" name="Rectangle 3"/>
          <p:cNvSpPr>
            <a:spLocks noGrp="1" noChangeArrowheads="1"/>
          </p:cNvSpPr>
          <p:nvPr>
            <p:ph type="body" idx="1"/>
          </p:nvPr>
        </p:nvSpPr>
        <p:spPr>
          <a:xfrm>
            <a:off x="914400" y="4343400"/>
            <a:ext cx="5029200" cy="4114800"/>
          </a:xfrm>
          <a:noFill/>
          <a:ln/>
        </p:spPr>
        <p:txBody>
          <a:bodyPr/>
          <a:lstStyle/>
          <a:p>
            <a:pPr eaLnBrk="1" hangingPunct="1"/>
            <a:endParaRPr lang="en-GB" dirty="0"/>
          </a:p>
        </p:txBody>
      </p:sp>
    </p:spTree>
    <p:extLst>
      <p:ext uri="{BB962C8B-B14F-4D97-AF65-F5344CB8AC3E}">
        <p14:creationId xmlns:p14="http://schemas.microsoft.com/office/powerpoint/2010/main" val="2870563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noFill/>
        </p:spPr>
        <p:txBody>
          <a:bodyPr/>
          <a:lstStyle/>
          <a:p>
            <a:fld id="{7DE7A184-59A4-428E-A2D4-479E21EE717C}" type="slidenum">
              <a:rPr lang="en-GB" smtClean="0">
                <a:cs typeface="Arial" charset="0"/>
              </a:rPr>
              <a:pPr/>
              <a:t>6</a:t>
            </a:fld>
            <a:endParaRPr lang="en-GB">
              <a:cs typeface="Arial" charset="0"/>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64627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noFill/>
        </p:spPr>
        <p:txBody>
          <a:bodyPr/>
          <a:lstStyle/>
          <a:p>
            <a:fld id="{FBC31A0F-E6F5-4343-8F63-12FED235A591}" type="slidenum">
              <a:rPr lang="en-GB" smtClean="0">
                <a:cs typeface="Arial" charset="0"/>
              </a:rPr>
              <a:pPr/>
              <a:t>7</a:t>
            </a:fld>
            <a:endParaRPr lang="en-GB">
              <a:cs typeface="Arial" charset="0"/>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62763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003B7A7F-0A0D-43FD-A2BC-DB68CC6830F4}" type="slidenum">
              <a:rPr lang="en-GB" smtClean="0">
                <a:cs typeface="Arial" charset="0"/>
              </a:rPr>
              <a:pPr/>
              <a:t>8</a:t>
            </a:fld>
            <a:endParaRPr lang="en-GB">
              <a:cs typeface="Arial" charset="0"/>
            </a:endParaRPr>
          </a:p>
        </p:txBody>
      </p:sp>
      <p:sp>
        <p:nvSpPr>
          <p:cNvPr id="407555" name="Rectangle 2"/>
          <p:cNvSpPr>
            <a:spLocks noGrp="1" noRot="1" noChangeAspect="1" noChangeArrowheads="1" noTextEdit="1"/>
          </p:cNvSpPr>
          <p:nvPr>
            <p:ph type="sldImg"/>
          </p:nvPr>
        </p:nvSpPr>
        <p:spPr>
          <a:ln/>
        </p:spPr>
      </p:sp>
      <p:sp>
        <p:nvSpPr>
          <p:cNvPr id="40755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184952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9C5958DB-6E27-46E2-AEF3-4E3B8BE51DE8}" type="slidenum">
              <a:rPr lang="en-GB" smtClean="0">
                <a:cs typeface="Arial" charset="0"/>
              </a:rPr>
              <a:pPr/>
              <a:t>9</a:t>
            </a:fld>
            <a:endParaRPr lang="en-GB">
              <a:cs typeface="Arial" charset="0"/>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79577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p:spPr>
        <p:txBody>
          <a:bodyPr/>
          <a:lstStyle/>
          <a:p>
            <a:fld id="{CA507C9C-245A-4CE2-8431-E01F9817E896}" type="slidenum">
              <a:rPr lang="en-GB" smtClean="0">
                <a:cs typeface="Arial" charset="0"/>
              </a:rPr>
              <a:pPr/>
              <a:t>10</a:t>
            </a:fld>
            <a:endParaRPr lang="en-GB">
              <a:cs typeface="Arial" charset="0"/>
            </a:endParaRPr>
          </a:p>
        </p:txBody>
      </p:sp>
      <p:sp>
        <p:nvSpPr>
          <p:cNvPr id="409603" name="Rectangle 2"/>
          <p:cNvSpPr>
            <a:spLocks noGrp="1" noRot="1" noChangeAspect="1" noChangeArrowheads="1" noTextEdit="1"/>
          </p:cNvSpPr>
          <p:nvPr>
            <p:ph type="sldImg"/>
          </p:nvPr>
        </p:nvSpPr>
        <p:spPr>
          <a:ln/>
        </p:spPr>
      </p:sp>
      <p:sp>
        <p:nvSpPr>
          <p:cNvPr id="409604"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6533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57FE62CA-9332-45A1-977B-EE8341F3512F}" type="slidenum">
              <a:rPr lang="en-GB" smtClean="0">
                <a:cs typeface="Arial" charset="0"/>
              </a:rPr>
              <a:pPr/>
              <a:t>11</a:t>
            </a:fld>
            <a:endParaRPr lang="en-GB">
              <a:cs typeface="Arial" charset="0"/>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74958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7"/>
          <p:cNvSpPr>
            <a:spLocks noGrp="1" noChangeArrowheads="1"/>
          </p:cNvSpPr>
          <p:nvPr>
            <p:ph type="sldNum" sz="quarter" idx="5"/>
          </p:nvPr>
        </p:nvSpPr>
        <p:spPr>
          <a:noFill/>
        </p:spPr>
        <p:txBody>
          <a:bodyPr/>
          <a:lstStyle/>
          <a:p>
            <a:fld id="{1B349D35-EC79-4AFE-87A2-0CCBB57B2DF8}" type="slidenum">
              <a:rPr lang="en-GB" smtClean="0">
                <a:cs typeface="Arial" charset="0"/>
              </a:rPr>
              <a:pPr/>
              <a:t>12</a:t>
            </a:fld>
            <a:endParaRPr lang="en-GB">
              <a:cs typeface="Arial" charset="0"/>
            </a:endParaRPr>
          </a:p>
        </p:txBody>
      </p:sp>
      <p:sp>
        <p:nvSpPr>
          <p:cNvPr id="413699" name="Rectangle 2"/>
          <p:cNvSpPr>
            <a:spLocks noGrp="1" noRot="1" noChangeAspect="1" noChangeArrowheads="1" noTextEdit="1"/>
          </p:cNvSpPr>
          <p:nvPr>
            <p:ph type="sldImg"/>
          </p:nvPr>
        </p:nvSpPr>
        <p:spPr>
          <a:ln/>
        </p:spPr>
      </p:sp>
      <p:sp>
        <p:nvSpPr>
          <p:cNvPr id="413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351366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361903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3866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gn="l" rtl="0">
              <a:defRPr/>
            </a:lvl1pPr>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54558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D5542-F708-4349-BD91-ED59207199C7}"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587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6"/>
            <a:ext cx="3703320" cy="4023359"/>
          </a:xfrm>
        </p:spPr>
        <p:txBody>
          <a:bodyPr/>
          <a:lstStyle>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31440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lvl1pPr algn="l" rtl="0">
              <a:defRPr/>
            </a:lvl1pPr>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lvl1pPr algn="l" rtl="0">
              <a:defRPr/>
            </a:lvl1pPr>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1845877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630736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1976333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lvl2pPr algn="l" rtl="0">
              <a:defRPr/>
            </a:lvl2pPr>
            <a:lvl3pPr algn="l" rtl="0">
              <a:defRPr/>
            </a:lvl3pPr>
            <a:lvl4pPr algn="l" rtl="0">
              <a:defRPr/>
            </a:lvl4pPr>
            <a:lvl5pPr algn="l" rtl="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340E6F9-D7F9-48F2-9001-865C935E85A2}" type="datetimeFigureOut">
              <a:rPr lang="en-US" smtClean="0"/>
              <a:pPr/>
              <a:t>12/19/2017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79D5542-F708-4349-BD91-ED59207199C7}" type="slidenum">
              <a:rPr lang="en-US" smtClean="0"/>
              <a:pPr/>
              <a:t>‹#›</a:t>
            </a:fld>
            <a:endParaRPr lang="en-US"/>
          </a:p>
        </p:txBody>
      </p:sp>
    </p:spTree>
    <p:extLst>
      <p:ext uri="{BB962C8B-B14F-4D97-AF65-F5344CB8AC3E}">
        <p14:creationId xmlns:p14="http://schemas.microsoft.com/office/powerpoint/2010/main" val="131633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40E6F9-D7F9-48F2-9001-865C935E85A2}" type="datetimeFigureOut">
              <a:rPr lang="en-US" smtClean="0"/>
              <a:pPr/>
              <a:t>12/19/2017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D5542-F708-4349-BD91-ED59207199C7}" type="slidenum">
              <a:rPr lang="en-US" smtClean="0"/>
              <a:pPr/>
              <a:t>‹#›</a:t>
            </a:fld>
            <a:endParaRPr lang="en-US"/>
          </a:p>
        </p:txBody>
      </p:sp>
    </p:spTree>
    <p:extLst>
      <p:ext uri="{BB962C8B-B14F-4D97-AF65-F5344CB8AC3E}">
        <p14:creationId xmlns:p14="http://schemas.microsoft.com/office/powerpoint/2010/main" val="248703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340E6F9-D7F9-48F2-9001-865C935E85A2}" type="datetimeFigureOut">
              <a:rPr lang="en-US" smtClean="0"/>
              <a:pPr/>
              <a:t>12/19/2017</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79D5542-F708-4349-BD91-ED59207199C7}"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244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Cancers of the liver and pancreas</a:t>
            </a:r>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p:txBody>
          <a:bodyPr/>
          <a:lstStyle/>
          <a:p>
            <a:pPr eaLnBrk="1" hangingPunct="1">
              <a:defRPr/>
            </a:pPr>
            <a:r>
              <a:rPr lang="en-GB" b="0"/>
              <a:t>Morphology of HCC</a:t>
            </a:r>
          </a:p>
        </p:txBody>
      </p:sp>
      <p:sp>
        <p:nvSpPr>
          <p:cNvPr id="397315" name="Rectangle 3"/>
          <p:cNvSpPr>
            <a:spLocks noGrp="1" noChangeArrowheads="1"/>
          </p:cNvSpPr>
          <p:nvPr>
            <p:ph idx="1"/>
          </p:nvPr>
        </p:nvSpPr>
        <p:spPr/>
        <p:txBody>
          <a:bodyPr>
            <a:normAutofit fontScale="92500" lnSpcReduction="10000"/>
          </a:bodyPr>
          <a:lstStyle/>
          <a:p>
            <a:pPr eaLnBrk="1" hangingPunct="1">
              <a:lnSpc>
                <a:spcPct val="90000"/>
              </a:lnSpc>
              <a:defRPr/>
            </a:pPr>
            <a:r>
              <a:rPr lang="en-GB" sz="2800" dirty="0"/>
              <a:t>Extensive </a:t>
            </a:r>
            <a:r>
              <a:rPr lang="en-GB" sz="2800" dirty="0" err="1"/>
              <a:t>intrahepatic</a:t>
            </a:r>
            <a:r>
              <a:rPr lang="en-GB" sz="2800" dirty="0"/>
              <a:t> metastases may occur</a:t>
            </a:r>
          </a:p>
          <a:p>
            <a:pPr eaLnBrk="1" hangingPunct="1">
              <a:lnSpc>
                <a:spcPct val="90000"/>
              </a:lnSpc>
              <a:defRPr/>
            </a:pPr>
            <a:r>
              <a:rPr lang="en-GB" sz="2800" dirty="0" err="1"/>
              <a:t>Tumor</a:t>
            </a:r>
            <a:r>
              <a:rPr lang="en-GB" sz="2800" dirty="0"/>
              <a:t> may invade the portal vein (with occlusion of the portal circulation) or inferior vena cava, extending even into the right side of the heart. </a:t>
            </a:r>
          </a:p>
          <a:p>
            <a:pPr eaLnBrk="1" hangingPunct="1">
              <a:lnSpc>
                <a:spcPct val="90000"/>
              </a:lnSpc>
              <a:defRPr/>
            </a:pPr>
            <a:r>
              <a:rPr lang="en-GB" sz="2800" dirty="0"/>
              <a:t>Lymph node metastases to the </a:t>
            </a:r>
            <a:r>
              <a:rPr lang="en-GB" sz="2800" dirty="0" err="1"/>
              <a:t>perihilar</a:t>
            </a:r>
            <a:r>
              <a:rPr lang="en-GB" sz="2800" dirty="0"/>
              <a:t>, </a:t>
            </a:r>
            <a:r>
              <a:rPr lang="en-GB" sz="2800" dirty="0" err="1"/>
              <a:t>peripancreatic</a:t>
            </a:r>
            <a:r>
              <a:rPr lang="en-GB" sz="2800" dirty="0"/>
              <a:t>, and </a:t>
            </a:r>
            <a:r>
              <a:rPr lang="en-GB" sz="2800" dirty="0" err="1"/>
              <a:t>para</a:t>
            </a:r>
            <a:r>
              <a:rPr lang="en-GB" sz="2800" dirty="0"/>
              <a:t>-aortic nodes above and below the diaphragm can be present.</a:t>
            </a:r>
          </a:p>
          <a:p>
            <a:pPr eaLnBrk="1" hangingPunct="1">
              <a:lnSpc>
                <a:spcPct val="90000"/>
              </a:lnSpc>
              <a:defRPr/>
            </a:pPr>
            <a:r>
              <a:rPr lang="en-GB" sz="2800" dirty="0" err="1"/>
              <a:t>Hepatocellular</a:t>
            </a:r>
            <a:r>
              <a:rPr lang="en-GB" sz="2800" dirty="0"/>
              <a:t> carcinomas range from well-differentiated to highly </a:t>
            </a:r>
            <a:r>
              <a:rPr lang="en-GB" sz="2800" dirty="0" err="1"/>
              <a:t>anaplastic</a:t>
            </a:r>
            <a:r>
              <a:rPr lang="en-GB" sz="2800" dirty="0"/>
              <a:t> undifferentiated lesions.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Rot="1" noChangeArrowheads="1"/>
          </p:cNvSpPr>
          <p:nvPr>
            <p:ph type="title"/>
          </p:nvPr>
        </p:nvSpPr>
        <p:spPr/>
        <p:txBody>
          <a:bodyPr/>
          <a:lstStyle/>
          <a:p>
            <a:pPr eaLnBrk="1" hangingPunct="1">
              <a:defRPr/>
            </a:pPr>
            <a:r>
              <a:rPr lang="en-GB" b="0"/>
              <a:t>Morphology of HCC</a:t>
            </a:r>
          </a:p>
        </p:txBody>
      </p:sp>
      <p:sp>
        <p:nvSpPr>
          <p:cNvPr id="558083" name="Rectangle 3"/>
          <p:cNvSpPr>
            <a:spLocks noGrp="1" noChangeArrowheads="1"/>
          </p:cNvSpPr>
          <p:nvPr>
            <p:ph idx="1"/>
          </p:nvPr>
        </p:nvSpPr>
        <p:spPr/>
        <p:txBody>
          <a:bodyPr/>
          <a:lstStyle/>
          <a:p>
            <a:pPr eaLnBrk="1" hangingPunct="1">
              <a:lnSpc>
                <a:spcPct val="90000"/>
              </a:lnSpc>
              <a:defRPr/>
            </a:pPr>
            <a:r>
              <a:rPr lang="en-GB"/>
              <a:t>In well-differentiated and moderately well-differentiated tumors, cells that are recognizable as hepatocytic in origin. Bile pigment is usually present. The malignant cells may be positive for alpha-fetoprotein.</a:t>
            </a:r>
          </a:p>
          <a:p>
            <a:pPr eaLnBrk="1" hangingPunct="1">
              <a:lnSpc>
                <a:spcPct val="90000"/>
              </a:lnSpc>
              <a:defRPr/>
            </a:pPr>
            <a:r>
              <a:rPr lang="en-GB"/>
              <a:t>In poorly differentiated forms, tumor cells can take on a pleomorphic appearance with numerous anaplastic giant cells, can become small and completely undifferentiated cells.</a:t>
            </a:r>
          </a:p>
          <a:p>
            <a:pPr eaLnBrk="1" hangingPunct="1">
              <a:lnSpc>
                <a:spcPct val="90000"/>
              </a:lnSpc>
              <a:defRPr/>
            </a:pP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2" name="Rectangle 6"/>
          <p:cNvSpPr>
            <a:spLocks noGrp="1" noRot="1" noChangeArrowheads="1"/>
          </p:cNvSpPr>
          <p:nvPr>
            <p:ph type="title"/>
          </p:nvPr>
        </p:nvSpPr>
        <p:spPr>
          <a:xfrm>
            <a:off x="338546" y="152400"/>
            <a:ext cx="2785654" cy="1905000"/>
          </a:xfrm>
        </p:spPr>
        <p:txBody>
          <a:bodyPr>
            <a:normAutofit/>
          </a:bodyPr>
          <a:lstStyle/>
          <a:p>
            <a:pPr eaLnBrk="1" hangingPunct="1">
              <a:defRPr/>
            </a:pPr>
            <a:r>
              <a:rPr lang="en-US" sz="2000" b="1" dirty="0"/>
              <a:t>Hepatocellular carcinoma</a:t>
            </a:r>
            <a:br>
              <a:rPr lang="en-US" sz="2000" b="1" dirty="0"/>
            </a:br>
            <a:br>
              <a:rPr lang="en-US" sz="2000" b="1" dirty="0"/>
            </a:br>
            <a:br>
              <a:rPr lang="en-US" sz="2000" b="1" dirty="0"/>
            </a:br>
            <a:r>
              <a:rPr lang="en-US" sz="2000" b="1" dirty="0"/>
              <a:t>Such liver cancers usually arise in the setting of cirrhosis. </a:t>
            </a:r>
            <a:endParaRPr lang="en-US" sz="4000" b="1" dirty="0"/>
          </a:p>
        </p:txBody>
      </p:sp>
      <p:sp>
        <p:nvSpPr>
          <p:cNvPr id="3" name="Text Placeholder 2"/>
          <p:cNvSpPr>
            <a:spLocks noGrp="1"/>
          </p:cNvSpPr>
          <p:nvPr>
            <p:ph type="body" sz="half" idx="2"/>
          </p:nvPr>
        </p:nvSpPr>
        <p:spPr>
          <a:xfrm>
            <a:off x="3187337" y="838200"/>
            <a:ext cx="5395142" cy="1371600"/>
          </a:xfrm>
        </p:spPr>
        <p:style>
          <a:lnRef idx="0">
            <a:schemeClr val="accent3"/>
          </a:lnRef>
          <a:fillRef idx="3">
            <a:schemeClr val="accent3"/>
          </a:fillRef>
          <a:effectRef idx="3">
            <a:schemeClr val="accent3"/>
          </a:effectRef>
          <a:fontRef idx="minor">
            <a:schemeClr val="lt1"/>
          </a:fontRef>
        </p:style>
        <p:txBody>
          <a:bodyPr/>
          <a:lstStyle/>
          <a:p>
            <a:pPr marL="285750" indent="-285750" rtl="0">
              <a:buFont typeface="Arial" panose="020B0604020202020204" pitchFamily="34" charset="0"/>
              <a:buChar char="•"/>
            </a:pPr>
            <a:r>
              <a:rPr lang="en-US" dirty="0"/>
              <a:t>Worldwide, viral hepatitis is the most common cause, but in the U.S., chronic alcoholism is the most common cause.</a:t>
            </a:r>
          </a:p>
          <a:p>
            <a:pPr marL="285750" indent="-285750" rtl="0">
              <a:buFont typeface="Arial" panose="020B0604020202020204" pitchFamily="34" charset="0"/>
              <a:buChar char="•"/>
            </a:pPr>
            <a:r>
              <a:rPr lang="en-US" dirty="0"/>
              <a:t> The neoplasm is large and bulky and has a greenish cast because it contains bile. To the right of the main mass are small    satellite nodules. </a:t>
            </a:r>
            <a:endParaRPr lang="ar-SA" dirty="0"/>
          </a:p>
        </p:txBody>
      </p:sp>
      <p:pic>
        <p:nvPicPr>
          <p:cNvPr id="6" name="Content Placeholder 5" descr="LIVER026"/>
          <p:cNvPicPr>
            <a:picLocks noGrp="1" noChangeAspect="1" noChangeArrowheads="1"/>
          </p:cNvPicPr>
          <p:nvPr>
            <p:ph idx="1"/>
          </p:nvPr>
        </p:nvPicPr>
        <p:blipFill>
          <a:blip r:embed="rId3"/>
          <a:srcRect/>
          <a:stretch>
            <a:fillRect/>
          </a:stretch>
        </p:blipFill>
        <p:spPr bwMode="auto">
          <a:xfrm>
            <a:off x="2209799" y="2445722"/>
            <a:ext cx="6372679" cy="409372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5" descr="LIVER027"/>
          <p:cNvPicPr>
            <a:picLocks noChangeAspect="1" noChangeArrowheads="1"/>
          </p:cNvPicPr>
          <p:nvPr/>
        </p:nvPicPr>
        <p:blipFill>
          <a:blip r:embed="rId3"/>
          <a:srcRect/>
          <a:stretch>
            <a:fillRect/>
          </a:stretch>
        </p:blipFill>
        <p:spPr bwMode="auto">
          <a:xfrm>
            <a:off x="-15240" y="1371600"/>
            <a:ext cx="9144000" cy="5257800"/>
          </a:xfrm>
          <a:prstGeom prst="rect">
            <a:avLst/>
          </a:prstGeom>
          <a:noFill/>
          <a:ln w="9525">
            <a:noFill/>
            <a:miter lim="800000"/>
            <a:headEnd/>
            <a:tailEnd/>
          </a:ln>
        </p:spPr>
      </p:pic>
      <p:sp>
        <p:nvSpPr>
          <p:cNvPr id="308230" name="Rectangle 6"/>
          <p:cNvSpPr>
            <a:spLocks noGrp="1" noRot="1" noChangeArrowheads="1"/>
          </p:cNvSpPr>
          <p:nvPr>
            <p:ph type="title"/>
          </p:nvPr>
        </p:nvSpPr>
        <p:spPr>
          <a:xfrm>
            <a:off x="800100" y="34834"/>
            <a:ext cx="7543800" cy="1450757"/>
          </a:xfrm>
        </p:spPr>
        <p:txBody>
          <a:bodyPr/>
          <a:lstStyle/>
          <a:p>
            <a:pPr>
              <a:defRPr/>
            </a:pPr>
            <a:r>
              <a:rPr lang="en-US" b="1" dirty="0"/>
              <a:t>Hepatocellular carcinoma</a:t>
            </a:r>
            <a:endParaRPr lang="en-US" dirty="0"/>
          </a:p>
        </p:txBody>
      </p:sp>
      <p:sp>
        <p:nvSpPr>
          <p:cNvPr id="2" name="Rectangle 1"/>
          <p:cNvSpPr/>
          <p:nvPr/>
        </p:nvSpPr>
        <p:spPr>
          <a:xfrm>
            <a:off x="32657" y="6324600"/>
            <a:ext cx="524618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dirty="0"/>
              <a:t>The satellite nodules of this hepatocellular carcinoma.</a:t>
            </a:r>
            <a:endParaRPr lang="ar-SA" dirty="0"/>
          </a:p>
        </p:txBody>
      </p:sp>
      <p:cxnSp>
        <p:nvCxnSpPr>
          <p:cNvPr id="4" name="Straight Arrow Connector 3"/>
          <p:cNvCxnSpPr/>
          <p:nvPr/>
        </p:nvCxnSpPr>
        <p:spPr>
          <a:xfrm flipV="1">
            <a:off x="1447800" y="5334000"/>
            <a:ext cx="228600" cy="9906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16280" y="4838700"/>
            <a:ext cx="731520" cy="14859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447800" y="5447991"/>
            <a:ext cx="868680" cy="87660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S01871-018-f043b"/>
          <p:cNvPicPr>
            <a:picLocks noChangeAspect="1" noChangeArrowheads="1"/>
          </p:cNvPicPr>
          <p:nvPr/>
        </p:nvPicPr>
        <p:blipFill rotWithShape="1">
          <a:blip r:embed="rId3"/>
          <a:srcRect t="7778" b="10000"/>
          <a:stretch/>
        </p:blipFill>
        <p:spPr bwMode="auto">
          <a:xfrm>
            <a:off x="0" y="152400"/>
            <a:ext cx="9144000" cy="6172200"/>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5" descr="LIVER029"/>
          <p:cNvPicPr>
            <a:picLocks noChangeAspect="1" noChangeArrowheads="1"/>
          </p:cNvPicPr>
          <p:nvPr/>
        </p:nvPicPr>
        <p:blipFill>
          <a:blip r:embed="rId3"/>
          <a:srcRect/>
          <a:stretch>
            <a:fillRect/>
          </a:stretch>
        </p:blipFill>
        <p:spPr bwMode="auto">
          <a:xfrm>
            <a:off x="0" y="1852613"/>
            <a:ext cx="9144000" cy="5005387"/>
          </a:xfrm>
          <a:prstGeom prst="rect">
            <a:avLst/>
          </a:prstGeom>
          <a:noFill/>
          <a:ln w="9525">
            <a:noFill/>
            <a:miter lim="800000"/>
            <a:headEnd/>
            <a:tailEnd/>
          </a:ln>
        </p:spPr>
      </p:pic>
      <p:sp>
        <p:nvSpPr>
          <p:cNvPr id="313350" name="Rectangle 6"/>
          <p:cNvSpPr>
            <a:spLocks noGrp="1" noRot="1" noChangeArrowheads="1"/>
          </p:cNvSpPr>
          <p:nvPr>
            <p:ph type="title"/>
          </p:nvPr>
        </p:nvSpPr>
        <p:spPr/>
        <p:txBody>
          <a:bodyPr>
            <a:normAutofit/>
          </a:bodyPr>
          <a:lstStyle/>
          <a:p>
            <a:pPr eaLnBrk="1" hangingPunct="1">
              <a:defRPr/>
            </a:pPr>
            <a:r>
              <a:rPr lang="en-US" sz="2800"/>
              <a:t>Malignant cells of  HCC (seen mostly on right) are well differentiated and interdigitate with normal, larger hepatocytes (seen mostly at left).</a:t>
            </a:r>
            <a:r>
              <a:rPr lang="en-US" sz="40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Rot="1" noChangeArrowheads="1"/>
          </p:cNvSpPr>
          <p:nvPr>
            <p:ph type="title"/>
          </p:nvPr>
        </p:nvSpPr>
        <p:spPr/>
        <p:txBody>
          <a:bodyPr/>
          <a:lstStyle/>
          <a:p>
            <a:pPr eaLnBrk="1" hangingPunct="1">
              <a:defRPr/>
            </a:pPr>
            <a:r>
              <a:rPr lang="en-GB" b="0" dirty="0" err="1"/>
              <a:t>Fibrolamellar</a:t>
            </a:r>
            <a:r>
              <a:rPr lang="en-GB" b="0" dirty="0"/>
              <a:t> carcinoma</a:t>
            </a:r>
          </a:p>
        </p:txBody>
      </p:sp>
      <p:sp>
        <p:nvSpPr>
          <p:cNvPr id="398339" name="Rectangle 3"/>
          <p:cNvSpPr>
            <a:spLocks noGrp="1" noChangeArrowheads="1"/>
          </p:cNvSpPr>
          <p:nvPr>
            <p:ph idx="1"/>
          </p:nvPr>
        </p:nvSpPr>
        <p:spPr/>
        <p:txBody>
          <a:bodyPr>
            <a:normAutofit fontScale="92500" lnSpcReduction="10000"/>
          </a:bodyPr>
          <a:lstStyle/>
          <a:p>
            <a:pPr eaLnBrk="1" hangingPunct="1">
              <a:lnSpc>
                <a:spcPct val="90000"/>
              </a:lnSpc>
              <a:defRPr/>
            </a:pPr>
            <a:r>
              <a:rPr lang="en-GB" sz="2800"/>
              <a:t>A distinctive variant of hepatocellular carcinoma is the </a:t>
            </a:r>
            <a:r>
              <a:rPr lang="en-GB" sz="2800" b="1"/>
              <a:t>fibrolamellar carcinoma</a:t>
            </a:r>
            <a:r>
              <a:rPr lang="en-GB" sz="2800"/>
              <a:t>. </a:t>
            </a:r>
          </a:p>
          <a:p>
            <a:pPr eaLnBrk="1" hangingPunct="1">
              <a:lnSpc>
                <a:spcPct val="90000"/>
              </a:lnSpc>
              <a:defRPr/>
            </a:pPr>
            <a:r>
              <a:rPr lang="en-GB" sz="2800"/>
              <a:t>This tumor occurs in young male and female adults (20 to 40 years of age), has no association with HBV or cirrhosis,  and often has a better prognosis.</a:t>
            </a:r>
          </a:p>
          <a:p>
            <a:pPr eaLnBrk="1" hangingPunct="1">
              <a:lnSpc>
                <a:spcPct val="90000"/>
              </a:lnSpc>
              <a:defRPr/>
            </a:pPr>
            <a:r>
              <a:rPr lang="en-GB" sz="2800"/>
              <a:t>It usually presents as single large, hard "scirrhous" tumor with fibrous bands coursing through it. On microscopic examination, it is composed of well-differentiated polygonal cells growing in nests or cords and separated by parallel lamellae of dense collagen bundles</a:t>
            </a:r>
          </a:p>
          <a:p>
            <a:pPr eaLnBrk="1" hangingPunct="1">
              <a:lnSpc>
                <a:spcPct val="90000"/>
              </a:lnSpc>
              <a:defRPr/>
            </a:pPr>
            <a:endParaRPr lang="en-US" sz="1000"/>
          </a:p>
          <a:p>
            <a:pPr eaLnBrk="1" hangingPunct="1">
              <a:lnSpc>
                <a:spcPct val="90000"/>
              </a:lnSpc>
              <a:defRPr/>
            </a:pPr>
            <a:endParaRPr lang="en-US"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S01871-018-f043a"/>
          <p:cNvPicPr>
            <a:picLocks noChangeAspect="1" noChangeArrowheads="1"/>
          </p:cNvPicPr>
          <p:nvPr/>
        </p:nvPicPr>
        <p:blipFill rotWithShape="1">
          <a:blip r:embed="rId3"/>
          <a:srcRect b="13718"/>
          <a:stretch/>
        </p:blipFill>
        <p:spPr bwMode="auto">
          <a:xfrm>
            <a:off x="838200" y="1385346"/>
            <a:ext cx="7863810" cy="3796254"/>
          </a:xfrm>
          <a:prstGeom prst="rect">
            <a:avLst/>
          </a:prstGeom>
          <a:noFill/>
          <a:ln w="9525">
            <a:solidFill>
              <a:schemeClr val="tx1"/>
            </a:solidFill>
            <a:miter lim="800000"/>
            <a:headEnd/>
            <a:tailEnd/>
          </a:ln>
        </p:spPr>
      </p:pic>
      <p:sp>
        <p:nvSpPr>
          <p:cNvPr id="14029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endParaRPr lang="en-GB" sz="800"/>
          </a:p>
        </p:txBody>
      </p:sp>
      <p:sp>
        <p:nvSpPr>
          <p:cNvPr id="2" name="Rectangle 1"/>
          <p:cNvSpPr/>
          <p:nvPr/>
        </p:nvSpPr>
        <p:spPr>
          <a:xfrm>
            <a:off x="3276600" y="861578"/>
            <a:ext cx="2757230" cy="400110"/>
          </a:xfrm>
          <a:prstGeom prst="rect">
            <a:avLst/>
          </a:prstGeom>
        </p:spPr>
        <p:txBody>
          <a:bodyPr wrap="none">
            <a:spAutoFit/>
          </a:bodyPr>
          <a:lstStyle/>
          <a:p>
            <a:r>
              <a:rPr lang="en-GB" sz="2000" b="1" dirty="0" err="1"/>
              <a:t>Fibrolamellar</a:t>
            </a:r>
            <a:r>
              <a:rPr lang="en-GB" sz="2000" b="1" dirty="0"/>
              <a:t> carcinoma</a:t>
            </a:r>
            <a:endParaRPr lang="ar-SA" sz="2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S01871-018-f044b"/>
          <p:cNvPicPr>
            <a:picLocks noChangeAspect="1" noChangeArrowheads="1"/>
          </p:cNvPicPr>
          <p:nvPr/>
        </p:nvPicPr>
        <p:blipFill rotWithShape="1">
          <a:blip r:embed="rId3"/>
          <a:srcRect b="7778"/>
          <a:stretch/>
        </p:blipFill>
        <p:spPr bwMode="auto">
          <a:xfrm>
            <a:off x="0" y="0"/>
            <a:ext cx="9144000" cy="6324600"/>
          </a:xfrm>
          <a:prstGeom prst="rect">
            <a:avLst/>
          </a:prstGeom>
          <a:noFill/>
          <a:ln w="9525">
            <a:solidFill>
              <a:schemeClr val="tx1"/>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p:txBody>
          <a:bodyPr/>
          <a:lstStyle/>
          <a:p>
            <a:pPr eaLnBrk="1" hangingPunct="1">
              <a:defRPr/>
            </a:pPr>
            <a:r>
              <a:rPr lang="en-GB" b="0"/>
              <a:t>Clinical Features</a:t>
            </a:r>
          </a:p>
        </p:txBody>
      </p:sp>
      <p:sp>
        <p:nvSpPr>
          <p:cNvPr id="134147" name="Rectangle 3"/>
          <p:cNvSpPr>
            <a:spLocks noGrp="1" noChangeArrowheads="1"/>
          </p:cNvSpPr>
          <p:nvPr>
            <p:ph idx="1"/>
          </p:nvPr>
        </p:nvSpPr>
        <p:spPr/>
        <p:txBody>
          <a:bodyPr/>
          <a:lstStyle/>
          <a:p>
            <a:pPr eaLnBrk="1" hangingPunct="1">
              <a:lnSpc>
                <a:spcPct val="80000"/>
              </a:lnSpc>
              <a:defRPr/>
            </a:pPr>
            <a:r>
              <a:rPr lang="en-GB" dirty="0"/>
              <a:t>Ill-defined upper abdominal pain, malaise, fatigue, weight loss, and feeling of abdominal fullness. </a:t>
            </a:r>
          </a:p>
          <a:p>
            <a:pPr eaLnBrk="1" hangingPunct="1">
              <a:lnSpc>
                <a:spcPct val="80000"/>
              </a:lnSpc>
              <a:defRPr/>
            </a:pPr>
            <a:r>
              <a:rPr lang="en-GB" dirty="0"/>
              <a:t>In many cases, the enlarged liver can be felt on palpation. Jaundice and fever are uncommon.</a:t>
            </a:r>
          </a:p>
          <a:p>
            <a:pPr eaLnBrk="1" hangingPunct="1">
              <a:lnSpc>
                <a:spcPct val="80000"/>
              </a:lnSpc>
              <a:defRPr/>
            </a:pPr>
            <a:r>
              <a:rPr lang="en-GB" dirty="0"/>
              <a:t>Laboratory studies: Elevated levels of serum α-fetoprotein are found in 50% to 75% of patients with HCC.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Cancers of the liver and pancreas</a:t>
            </a:r>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dirty="0"/>
              <a:t>Describe </a:t>
            </a:r>
            <a:r>
              <a:rPr lang="en-US" dirty="0" err="1"/>
              <a:t>hepatocellular</a:t>
            </a:r>
            <a:r>
              <a:rPr lang="en-US" dirty="0"/>
              <a:t> and </a:t>
            </a:r>
            <a:r>
              <a:rPr lang="en-US" dirty="0" err="1"/>
              <a:t>cholangiocarcinoma</a:t>
            </a:r>
            <a:r>
              <a:rPr lang="en-US" dirty="0"/>
              <a:t>.</a:t>
            </a:r>
          </a:p>
          <a:p>
            <a:pPr marL="457200" lvl="0" indent="-457200">
              <a:buFont typeface="+mj-lt"/>
              <a:buAutoNum type="arabicPeriod"/>
            </a:pPr>
            <a:r>
              <a:rPr lang="en-US" dirty="0"/>
              <a:t>Understand  the frequency of metastatic disease to the liver.</a:t>
            </a:r>
          </a:p>
          <a:p>
            <a:pPr marL="457200" lvl="0" indent="-457200">
              <a:buFont typeface="+mj-lt"/>
              <a:buAutoNum type="arabicPeriod"/>
            </a:pPr>
            <a:r>
              <a:rPr lang="en-US" dirty="0"/>
              <a:t>Recognize the rarity of primary liver </a:t>
            </a:r>
            <a:r>
              <a:rPr lang="en-US" dirty="0" err="1"/>
              <a:t>neoplasms</a:t>
            </a:r>
            <a:r>
              <a:rPr lang="en-US" dirty="0"/>
              <a:t> in children.</a:t>
            </a:r>
          </a:p>
          <a:p>
            <a:pPr marL="457200" lvl="0" indent="-457200">
              <a:buFont typeface="+mj-lt"/>
              <a:buAutoNum type="arabicPeriod"/>
            </a:pPr>
            <a:r>
              <a:rPr lang="en-US" dirty="0"/>
              <a:t>Recognize all aspects of pancreatic carcinoma.</a:t>
            </a:r>
          </a:p>
          <a:p>
            <a:pPr>
              <a:buNone/>
            </a:pPr>
            <a:r>
              <a:rPr lang="en-US" dirty="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rrowheads="1"/>
          </p:cNvSpPr>
          <p:nvPr>
            <p:ph type="title"/>
          </p:nvPr>
        </p:nvSpPr>
        <p:spPr/>
        <p:txBody>
          <a:bodyPr/>
          <a:lstStyle/>
          <a:p>
            <a:pPr eaLnBrk="1" hangingPunct="1">
              <a:defRPr/>
            </a:pPr>
            <a:r>
              <a:rPr lang="en-GB" dirty="0" err="1"/>
              <a:t>Hepatocellular</a:t>
            </a:r>
            <a:r>
              <a:rPr lang="en-GB" dirty="0"/>
              <a:t> Carcinoma</a:t>
            </a:r>
          </a:p>
        </p:txBody>
      </p:sp>
      <p:sp>
        <p:nvSpPr>
          <p:cNvPr id="399363" name="Rectangle 3"/>
          <p:cNvSpPr>
            <a:spLocks noGrp="1" noChangeArrowheads="1"/>
          </p:cNvSpPr>
          <p:nvPr>
            <p:ph idx="1"/>
          </p:nvPr>
        </p:nvSpPr>
        <p:spPr/>
        <p:txBody>
          <a:bodyPr/>
          <a:lstStyle/>
          <a:p>
            <a:pPr eaLnBrk="1" hangingPunct="1">
              <a:lnSpc>
                <a:spcPct val="80000"/>
              </a:lnSpc>
              <a:buFont typeface="Wingdings" pitchFamily="2" charset="2"/>
              <a:buNone/>
              <a:defRPr/>
            </a:pPr>
            <a:endParaRPr lang="en-GB" sz="2800" dirty="0"/>
          </a:p>
          <a:p>
            <a:pPr eaLnBrk="1" hangingPunct="1">
              <a:lnSpc>
                <a:spcPct val="80000"/>
              </a:lnSpc>
              <a:defRPr/>
            </a:pPr>
            <a:r>
              <a:rPr lang="en-GB" sz="2800" dirty="0"/>
              <a:t>Overall, death usually occurs from </a:t>
            </a:r>
          </a:p>
          <a:p>
            <a:pPr eaLnBrk="1" hangingPunct="1">
              <a:lnSpc>
                <a:spcPct val="80000"/>
              </a:lnSpc>
              <a:defRPr/>
            </a:pPr>
            <a:r>
              <a:rPr lang="en-GB" sz="2800" dirty="0"/>
              <a:t>(1) </a:t>
            </a:r>
            <a:r>
              <a:rPr lang="en-GB" sz="2800" dirty="0" err="1"/>
              <a:t>cachexia</a:t>
            </a:r>
            <a:endParaRPr lang="en-GB" sz="2800" dirty="0"/>
          </a:p>
          <a:p>
            <a:pPr eaLnBrk="1" hangingPunct="1">
              <a:lnSpc>
                <a:spcPct val="80000"/>
              </a:lnSpc>
              <a:defRPr/>
            </a:pPr>
            <a:r>
              <a:rPr lang="en-GB" sz="2800" dirty="0"/>
              <a:t>(2) gastrointestinal or </a:t>
            </a:r>
            <a:r>
              <a:rPr lang="en-GB" sz="2800" dirty="0" err="1"/>
              <a:t>esophageal</a:t>
            </a:r>
            <a:r>
              <a:rPr lang="en-GB" sz="2800" dirty="0"/>
              <a:t> </a:t>
            </a:r>
            <a:r>
              <a:rPr lang="en-GB" sz="2800" dirty="0" err="1"/>
              <a:t>variceal</a:t>
            </a:r>
            <a:r>
              <a:rPr lang="en-GB" sz="2800" dirty="0"/>
              <a:t> bleeding</a:t>
            </a:r>
          </a:p>
          <a:p>
            <a:pPr eaLnBrk="1" hangingPunct="1">
              <a:lnSpc>
                <a:spcPct val="80000"/>
              </a:lnSpc>
              <a:defRPr/>
            </a:pPr>
            <a:r>
              <a:rPr lang="en-GB" sz="2800" dirty="0"/>
              <a:t>(3) liver failure with hepatic coma</a:t>
            </a:r>
          </a:p>
          <a:p>
            <a:pPr eaLnBrk="1" hangingPunct="1">
              <a:lnSpc>
                <a:spcPct val="80000"/>
              </a:lnSpc>
              <a:defRPr/>
            </a:pPr>
            <a:r>
              <a:rPr lang="en-GB" sz="2800" dirty="0"/>
              <a:t>(4) rupture of the </a:t>
            </a:r>
            <a:r>
              <a:rPr lang="en-GB" sz="2800" dirty="0" err="1"/>
              <a:t>tumor</a:t>
            </a:r>
            <a:r>
              <a:rPr lang="en-GB" sz="2800" dirty="0"/>
              <a:t> with fatal </a:t>
            </a:r>
            <a:r>
              <a:rPr lang="en-GB" sz="2800" dirty="0" err="1"/>
              <a:t>hemorrhage</a:t>
            </a:r>
            <a:r>
              <a:rPr lang="en-GB" sz="2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758952"/>
            <a:ext cx="8382000" cy="3566160"/>
          </a:xfrm>
        </p:spPr>
        <p:txBody>
          <a:bodyPr/>
          <a:lstStyle/>
          <a:p>
            <a:r>
              <a:rPr lang="en-GB" dirty="0" err="1"/>
              <a:t>Cholangiocarcinoma</a:t>
            </a:r>
            <a:endParaRPr lang="ar-SA"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3829410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rrowheads="1"/>
          </p:cNvSpPr>
          <p:nvPr>
            <p:ph type="title"/>
          </p:nvPr>
        </p:nvSpPr>
        <p:spPr/>
        <p:txBody>
          <a:bodyPr/>
          <a:lstStyle/>
          <a:p>
            <a:pPr eaLnBrk="1" hangingPunct="1">
              <a:defRPr/>
            </a:pPr>
            <a:r>
              <a:rPr lang="en-GB" dirty="0" err="1"/>
              <a:t>Cholangiocarcinoma</a:t>
            </a:r>
            <a:endParaRPr lang="en-GB" dirty="0"/>
          </a:p>
        </p:txBody>
      </p:sp>
      <p:sp>
        <p:nvSpPr>
          <p:cNvPr id="135171" name="Rectangle 3"/>
          <p:cNvSpPr>
            <a:spLocks noGrp="1" noChangeArrowheads="1"/>
          </p:cNvSpPr>
          <p:nvPr>
            <p:ph idx="1"/>
          </p:nvPr>
        </p:nvSpPr>
        <p:spPr/>
        <p:txBody>
          <a:bodyPr/>
          <a:lstStyle/>
          <a:p>
            <a:pPr eaLnBrk="1" hangingPunct="1">
              <a:defRPr/>
            </a:pPr>
            <a:r>
              <a:rPr lang="en-GB" dirty="0" err="1"/>
              <a:t>Cholangiocarcinoma</a:t>
            </a:r>
            <a:r>
              <a:rPr lang="en-GB" dirty="0"/>
              <a:t> is a malignancy of the biliary tree, arising from bile ducts within and outside of the liver. </a:t>
            </a:r>
          </a:p>
          <a:p>
            <a:pPr>
              <a:defRPr/>
            </a:pPr>
            <a:r>
              <a:rPr lang="en-US" dirty="0"/>
              <a:t>It is the second most common primary malignant tumor of the liver after HCC</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normAutofit fontScale="90000"/>
          </a:bodyPr>
          <a:lstStyle/>
          <a:p>
            <a:pPr eaLnBrk="1" hangingPunct="1">
              <a:defRPr/>
            </a:pPr>
            <a:r>
              <a:rPr lang="en-GB" sz="3600"/>
              <a:t>The risk conditions for development of cholangiocarcinoma include</a:t>
            </a:r>
            <a:r>
              <a:rPr lang="en-GB" sz="4000"/>
              <a:t> </a:t>
            </a:r>
            <a:br>
              <a:rPr lang="en-GB" sz="4000"/>
            </a:br>
            <a:endParaRPr lang="en-GB" sz="4000"/>
          </a:p>
        </p:txBody>
      </p:sp>
      <p:sp>
        <p:nvSpPr>
          <p:cNvPr id="559107" name="Rectangle 3"/>
          <p:cNvSpPr>
            <a:spLocks noGrp="1" noChangeArrowheads="1"/>
          </p:cNvSpPr>
          <p:nvPr>
            <p:ph idx="1"/>
          </p:nvPr>
        </p:nvSpPr>
        <p:spPr/>
        <p:txBody>
          <a:bodyPr/>
          <a:lstStyle/>
          <a:p>
            <a:pPr eaLnBrk="1" hangingPunct="1">
              <a:lnSpc>
                <a:spcPct val="90000"/>
              </a:lnSpc>
              <a:defRPr/>
            </a:pPr>
            <a:r>
              <a:rPr lang="en-GB" dirty="0"/>
              <a:t>Primary </a:t>
            </a:r>
            <a:r>
              <a:rPr lang="en-GB" dirty="0" err="1"/>
              <a:t>sclerosing</a:t>
            </a:r>
            <a:r>
              <a:rPr lang="en-GB" dirty="0"/>
              <a:t> </a:t>
            </a:r>
            <a:r>
              <a:rPr lang="en-GB" dirty="0" err="1"/>
              <a:t>cholangitis</a:t>
            </a:r>
            <a:r>
              <a:rPr lang="en-GB" dirty="0"/>
              <a:t>, </a:t>
            </a:r>
          </a:p>
          <a:p>
            <a:pPr eaLnBrk="1" hangingPunct="1">
              <a:lnSpc>
                <a:spcPct val="90000"/>
              </a:lnSpc>
              <a:defRPr/>
            </a:pPr>
            <a:r>
              <a:rPr lang="en-GB" dirty="0"/>
              <a:t>Congenital </a:t>
            </a:r>
            <a:r>
              <a:rPr lang="en-GB" dirty="0" err="1"/>
              <a:t>fibropolycystic</a:t>
            </a:r>
            <a:r>
              <a:rPr lang="en-GB" dirty="0"/>
              <a:t> diseases of the </a:t>
            </a:r>
            <a:r>
              <a:rPr lang="en-GB" dirty="0" err="1"/>
              <a:t>biliary</a:t>
            </a:r>
            <a:r>
              <a:rPr lang="en-GB" dirty="0"/>
              <a:t> system (particularly </a:t>
            </a:r>
            <a:r>
              <a:rPr lang="en-GB" dirty="0" err="1"/>
              <a:t>Caroli</a:t>
            </a:r>
            <a:r>
              <a:rPr lang="en-GB" dirty="0"/>
              <a:t> disease and </a:t>
            </a:r>
            <a:r>
              <a:rPr lang="en-GB" dirty="0" err="1"/>
              <a:t>choledochal</a:t>
            </a:r>
            <a:r>
              <a:rPr lang="en-GB" dirty="0"/>
              <a:t> cysts), </a:t>
            </a:r>
          </a:p>
          <a:p>
            <a:pPr eaLnBrk="1" hangingPunct="1">
              <a:lnSpc>
                <a:spcPct val="90000"/>
              </a:lnSpc>
              <a:defRPr/>
            </a:pPr>
            <a:r>
              <a:rPr lang="en-GB" dirty="0"/>
              <a:t>Previous exposure to </a:t>
            </a:r>
            <a:r>
              <a:rPr lang="en-GB" dirty="0" err="1"/>
              <a:t>Thorotrast</a:t>
            </a:r>
            <a:r>
              <a:rPr lang="en-GB" dirty="0"/>
              <a:t> (formerly used in radiography of the </a:t>
            </a:r>
            <a:r>
              <a:rPr lang="en-GB" dirty="0" err="1"/>
              <a:t>biliary</a:t>
            </a:r>
            <a:r>
              <a:rPr lang="en-GB" dirty="0"/>
              <a:t> tract). </a:t>
            </a:r>
          </a:p>
          <a:p>
            <a:pPr eaLnBrk="1" hangingPunct="1">
              <a:lnSpc>
                <a:spcPct val="90000"/>
              </a:lnSpc>
              <a:defRPr/>
            </a:pPr>
            <a:r>
              <a:rPr lang="en-GB" dirty="0"/>
              <a:t>In the Orient, the incidence rates are higher, and it is due to chronic infection of the </a:t>
            </a:r>
            <a:r>
              <a:rPr lang="en-GB" dirty="0" err="1"/>
              <a:t>biliary</a:t>
            </a:r>
            <a:r>
              <a:rPr lang="en-GB" dirty="0"/>
              <a:t> tract by the liver fluke </a:t>
            </a:r>
            <a:r>
              <a:rPr lang="en-GB" i="1" dirty="0" err="1"/>
              <a:t>Opisthorchis</a:t>
            </a:r>
            <a:r>
              <a:rPr lang="en-GB" i="1" dirty="0"/>
              <a:t> </a:t>
            </a:r>
            <a:r>
              <a:rPr lang="en-GB" i="1" dirty="0" err="1"/>
              <a:t>sinensis</a:t>
            </a:r>
            <a:r>
              <a:rPr lang="en-GB" i="1" dirty="0"/>
              <a:t>.</a:t>
            </a:r>
            <a:endParaRPr lang="en-GB" dirty="0"/>
          </a:p>
          <a:p>
            <a:pPr eaLnBrk="1" hangingPunct="1">
              <a:lnSpc>
                <a:spcPct val="90000"/>
              </a:lnSpc>
              <a:defRPr/>
            </a:pP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rrowheads="1"/>
          </p:cNvSpPr>
          <p:nvPr>
            <p:ph type="title"/>
          </p:nvPr>
        </p:nvSpPr>
        <p:spPr/>
        <p:txBody>
          <a:bodyPr/>
          <a:lstStyle/>
          <a:p>
            <a:pPr eaLnBrk="1" hangingPunct="1">
              <a:defRPr/>
            </a:pPr>
            <a:r>
              <a:rPr lang="en-GB" b="0"/>
              <a:t>Morphology</a:t>
            </a:r>
          </a:p>
        </p:txBody>
      </p:sp>
      <p:sp>
        <p:nvSpPr>
          <p:cNvPr id="136195" name="Rectangle 3"/>
          <p:cNvSpPr>
            <a:spLocks noGrp="1" noChangeArrowheads="1"/>
          </p:cNvSpPr>
          <p:nvPr>
            <p:ph idx="1"/>
          </p:nvPr>
        </p:nvSpPr>
        <p:spPr/>
        <p:txBody>
          <a:bodyPr>
            <a:normAutofit fontScale="92500" lnSpcReduction="10000"/>
          </a:bodyPr>
          <a:lstStyle/>
          <a:p>
            <a:pPr eaLnBrk="1" hangingPunct="1">
              <a:lnSpc>
                <a:spcPct val="90000"/>
              </a:lnSpc>
              <a:defRPr/>
            </a:pPr>
            <a:r>
              <a:rPr lang="en-GB" sz="2800" b="1"/>
              <a:t>Intrahepatic cholangiocarcinomas</a:t>
            </a:r>
            <a:r>
              <a:rPr lang="en-GB" sz="2800"/>
              <a:t> occur in the non-cirrhotic liver and may track along the intrahepatic portal tract system to create a treelike tumorous mass within the liver or a massive tumor nodule. Lymphatic and vascular invasion are common.</a:t>
            </a:r>
          </a:p>
          <a:p>
            <a:pPr eaLnBrk="1" hangingPunct="1">
              <a:lnSpc>
                <a:spcPct val="90000"/>
              </a:lnSpc>
              <a:defRPr/>
            </a:pPr>
            <a:r>
              <a:rPr lang="en-GB" sz="2800"/>
              <a:t>By microscopy, cholangiocarcinomas resemble adenocarcinomas arising in other parts of the body. Most are well to moderately differentiated. </a:t>
            </a:r>
            <a:r>
              <a:rPr lang="en-GB" sz="2800" b="1"/>
              <a:t>Cholangiocarcinomas are rarely bile stained</a:t>
            </a:r>
            <a:r>
              <a:rPr lang="en-GB" sz="2800"/>
              <a:t>, because differentiated bile duct epithelium does not synthesize bile.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p:txBody>
          <a:bodyPr/>
          <a:lstStyle/>
          <a:p>
            <a:pPr eaLnBrk="1" hangingPunct="1">
              <a:defRPr/>
            </a:pPr>
            <a:r>
              <a:rPr lang="en-GB" b="0"/>
              <a:t>Morphology</a:t>
            </a:r>
          </a:p>
        </p:txBody>
      </p:sp>
      <p:sp>
        <p:nvSpPr>
          <p:cNvPr id="137219" name="Rectangle 3"/>
          <p:cNvSpPr>
            <a:spLocks noGrp="1" noChangeArrowheads="1"/>
          </p:cNvSpPr>
          <p:nvPr>
            <p:ph idx="1"/>
          </p:nvPr>
        </p:nvSpPr>
        <p:spPr/>
        <p:txBody>
          <a:bodyPr/>
          <a:lstStyle/>
          <a:p>
            <a:pPr eaLnBrk="1" hangingPunct="1">
              <a:defRPr/>
            </a:pPr>
            <a:r>
              <a:rPr lang="en-GB"/>
              <a:t>Mixed variants occur, in which elements of both hepatocellular carcinoma and cholangiocarcinoma are present.  </a:t>
            </a:r>
          </a:p>
          <a:p>
            <a:pPr eaLnBrk="1" hangingPunct="1">
              <a:defRPr/>
            </a:pPr>
            <a:r>
              <a:rPr lang="en-GB"/>
              <a:t>Hematogenous metastases to the lungs, bones (mainly vertebrae), adrenals, brain. Lymph node metastases to the regional lymph nodes are also found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descr="S01871-018-f045"/>
          <p:cNvPicPr>
            <a:picLocks noChangeAspect="1" noChangeArrowheads="1"/>
          </p:cNvPicPr>
          <p:nvPr/>
        </p:nvPicPr>
        <p:blipFill rotWithShape="1">
          <a:blip r:embed="rId3"/>
          <a:srcRect b="8000"/>
          <a:stretch/>
        </p:blipFill>
        <p:spPr bwMode="auto">
          <a:xfrm>
            <a:off x="0" y="1828800"/>
            <a:ext cx="9144000" cy="3505200"/>
          </a:xfrm>
          <a:prstGeom prst="rect">
            <a:avLst/>
          </a:prstGeom>
          <a:noFill/>
          <a:ln w="9525">
            <a:solidFill>
              <a:schemeClr val="tx1"/>
            </a:solidFill>
            <a:miter lim="800000"/>
            <a:headEnd/>
            <a:tailEnd/>
          </a:ln>
        </p:spPr>
      </p:pic>
      <p:sp>
        <p:nvSpPr>
          <p:cNvPr id="2" name="Rectangle 1"/>
          <p:cNvSpPr/>
          <p:nvPr/>
        </p:nvSpPr>
        <p:spPr>
          <a:xfrm>
            <a:off x="3200400" y="1066800"/>
            <a:ext cx="2093330" cy="369332"/>
          </a:xfrm>
          <a:prstGeom prst="rect">
            <a:avLst/>
          </a:prstGeom>
        </p:spPr>
        <p:txBody>
          <a:bodyPr wrap="none">
            <a:spAutoFit/>
          </a:bodyPr>
          <a:lstStyle/>
          <a:p>
            <a:r>
              <a:rPr lang="en-US" dirty="0" err="1"/>
              <a:t>Cholangiocarcinoma</a:t>
            </a:r>
            <a:endParaRPr lang="ar-SA"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5" descr="LIVER032"/>
          <p:cNvPicPr>
            <a:picLocks noChangeAspect="1" noChangeArrowheads="1"/>
          </p:cNvPicPr>
          <p:nvPr/>
        </p:nvPicPr>
        <p:blipFill>
          <a:blip r:embed="rId3"/>
          <a:srcRect/>
          <a:stretch>
            <a:fillRect/>
          </a:stretch>
        </p:blipFill>
        <p:spPr bwMode="auto">
          <a:xfrm>
            <a:off x="0" y="1676401"/>
            <a:ext cx="9144000" cy="5181600"/>
          </a:xfrm>
          <a:prstGeom prst="rect">
            <a:avLst/>
          </a:prstGeom>
          <a:noFill/>
          <a:ln w="9525">
            <a:noFill/>
            <a:miter lim="800000"/>
            <a:headEnd/>
            <a:tailEnd/>
          </a:ln>
        </p:spPr>
      </p:pic>
      <p:sp>
        <p:nvSpPr>
          <p:cNvPr id="319494" name="Rectangle 6"/>
          <p:cNvSpPr>
            <a:spLocks noGrp="1" noRot="1" noChangeArrowheads="1"/>
          </p:cNvSpPr>
          <p:nvPr>
            <p:ph type="title"/>
          </p:nvPr>
        </p:nvSpPr>
        <p:spPr/>
        <p:txBody>
          <a:bodyPr>
            <a:normAutofit/>
          </a:bodyPr>
          <a:lstStyle/>
          <a:p>
            <a:pPr eaLnBrk="1" hangingPunct="1">
              <a:defRPr/>
            </a:pPr>
            <a:r>
              <a:rPr lang="en-US" sz="2000" dirty="0"/>
              <a:t>The carcinoma at the left has a glandular appearance. </a:t>
            </a:r>
            <a:r>
              <a:rPr lang="en-US" sz="2000" dirty="0" err="1"/>
              <a:t>Cholangiocarcinomas</a:t>
            </a:r>
            <a:r>
              <a:rPr lang="en-US" sz="2000" dirty="0"/>
              <a:t> do not make bile, but the cells do make </a:t>
            </a:r>
            <a:r>
              <a:rPr lang="en-US" sz="2000" dirty="0" err="1"/>
              <a:t>mucin</a:t>
            </a:r>
            <a:r>
              <a:rPr lang="en-US" sz="2000" dirty="0"/>
              <a:t>, and they can be almost impossible to distinguish from metastatic adenocarcinoma on biopsy or fine needle aspirate</a:t>
            </a:r>
            <a:r>
              <a:rPr lang="en-US" sz="4000" dirty="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title"/>
          </p:nvPr>
        </p:nvSpPr>
        <p:spPr/>
        <p:txBody>
          <a:bodyPr/>
          <a:lstStyle/>
          <a:p>
            <a:pPr eaLnBrk="1" hangingPunct="1">
              <a:defRPr/>
            </a:pPr>
            <a:r>
              <a:rPr lang="en-GB" b="0"/>
              <a:t>Clinical Features</a:t>
            </a:r>
          </a:p>
        </p:txBody>
      </p:sp>
      <p:sp>
        <p:nvSpPr>
          <p:cNvPr id="138243" name="Rectangle 3"/>
          <p:cNvSpPr>
            <a:spLocks noGrp="1" noChangeArrowheads="1"/>
          </p:cNvSpPr>
          <p:nvPr>
            <p:ph idx="1"/>
          </p:nvPr>
        </p:nvSpPr>
        <p:spPr/>
        <p:txBody>
          <a:bodyPr/>
          <a:lstStyle/>
          <a:p>
            <a:pPr eaLnBrk="1" hangingPunct="1">
              <a:lnSpc>
                <a:spcPct val="90000"/>
              </a:lnSpc>
              <a:defRPr/>
            </a:pPr>
            <a:r>
              <a:rPr lang="en-GB"/>
              <a:t>Intrahepatic cholangiocarcinoma is usually detected late in its course, either as the result of obstruction to bile flow through the hilum of the liver or as a symptomatic liver mass. </a:t>
            </a:r>
          </a:p>
          <a:p>
            <a:pPr eaLnBrk="1" hangingPunct="1">
              <a:lnSpc>
                <a:spcPct val="90000"/>
              </a:lnSpc>
              <a:defRPr/>
            </a:pPr>
            <a:r>
              <a:rPr lang="en-GB"/>
              <a:t>Prognosis is poor. The median time from diagnosis to death is 6 months. Aggressive surgery remains the only treatment offering hope for long-term survival.</a:t>
            </a:r>
          </a:p>
          <a:p>
            <a:pPr eaLnBrk="1" hangingPunct="1">
              <a:lnSpc>
                <a:spcPct val="90000"/>
              </a:lnSpc>
              <a:defRPr/>
            </a:pPr>
            <a:r>
              <a:rPr lang="en-GB"/>
              <a:t>Alpha-fetoprorein is not elevated.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rrowheads="1"/>
          </p:cNvSpPr>
          <p:nvPr>
            <p:ph type="title"/>
          </p:nvPr>
        </p:nvSpPr>
        <p:spPr/>
        <p:txBody>
          <a:bodyPr/>
          <a:lstStyle/>
          <a:p>
            <a:pPr eaLnBrk="1" hangingPunct="1">
              <a:defRPr/>
            </a:pPr>
            <a:r>
              <a:rPr lang="en-GB" dirty="0"/>
              <a:t>Metastatic </a:t>
            </a:r>
            <a:r>
              <a:rPr lang="en-GB" dirty="0" err="1"/>
              <a:t>tumors</a:t>
            </a:r>
            <a:endParaRPr lang="en-GB" dirty="0"/>
          </a:p>
        </p:txBody>
      </p:sp>
      <p:sp>
        <p:nvSpPr>
          <p:cNvPr id="139267" name="Rectangle 3"/>
          <p:cNvSpPr>
            <a:spLocks noGrp="1" noChangeArrowheads="1"/>
          </p:cNvSpPr>
          <p:nvPr>
            <p:ph idx="1"/>
          </p:nvPr>
        </p:nvSpPr>
        <p:spPr/>
        <p:txBody>
          <a:bodyPr>
            <a:normAutofit fontScale="92500"/>
          </a:bodyPr>
          <a:lstStyle/>
          <a:p>
            <a:pPr eaLnBrk="1" hangingPunct="1">
              <a:lnSpc>
                <a:spcPct val="90000"/>
              </a:lnSpc>
              <a:defRPr/>
            </a:pPr>
            <a:r>
              <a:rPr lang="en-GB" sz="2800"/>
              <a:t>Metastatic involvement of the liver is far more common than primary neoplasia. </a:t>
            </a:r>
          </a:p>
          <a:p>
            <a:pPr eaLnBrk="1" hangingPunct="1">
              <a:lnSpc>
                <a:spcPct val="90000"/>
              </a:lnSpc>
              <a:defRPr/>
            </a:pPr>
            <a:r>
              <a:rPr lang="en-GB" sz="2800"/>
              <a:t>Although the most common primaries producing hepatic metastases are those of the breast, lung, and colon, any cancer in any site of the body may spread to the liver, including leukemias and lymphomas. </a:t>
            </a:r>
          </a:p>
          <a:p>
            <a:pPr eaLnBrk="1" hangingPunct="1">
              <a:lnSpc>
                <a:spcPct val="90000"/>
              </a:lnSpc>
              <a:defRPr/>
            </a:pPr>
            <a:r>
              <a:rPr lang="en-GB" sz="2800"/>
              <a:t>Typically, multiple nodular metastases are found that often cause striking hepatomegaly and may replace over 80% of existent hepatic parenchyma. The liver weight can exceed several kilograms.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pPr eaLnBrk="1" hangingPunct="1">
              <a:defRPr/>
            </a:pPr>
            <a:r>
              <a:rPr lang="en-GB" dirty="0"/>
              <a:t>Malignant </a:t>
            </a:r>
            <a:r>
              <a:rPr lang="en-GB" dirty="0" err="1"/>
              <a:t>tumors</a:t>
            </a:r>
            <a:r>
              <a:rPr lang="en-GB" dirty="0"/>
              <a:t> of the liver</a:t>
            </a:r>
          </a:p>
        </p:txBody>
      </p:sp>
      <p:sp>
        <p:nvSpPr>
          <p:cNvPr id="124931" name="Rectangle 3"/>
          <p:cNvSpPr>
            <a:spLocks noGrp="1" noChangeArrowheads="1"/>
          </p:cNvSpPr>
          <p:nvPr>
            <p:ph idx="1"/>
          </p:nvPr>
        </p:nvSpPr>
        <p:spPr/>
        <p:txBody>
          <a:bodyPr/>
          <a:lstStyle/>
          <a:p>
            <a:pPr eaLnBrk="1" hangingPunct="1">
              <a:lnSpc>
                <a:spcPct val="80000"/>
              </a:lnSpc>
              <a:defRPr/>
            </a:pPr>
            <a:r>
              <a:rPr lang="en-GB" dirty="0"/>
              <a:t>The liver and lungs are the visceral organs that are most often involved by metastatic </a:t>
            </a:r>
            <a:r>
              <a:rPr lang="en-GB" dirty="0" err="1"/>
              <a:t>tumors</a:t>
            </a:r>
            <a:r>
              <a:rPr lang="en-GB" dirty="0"/>
              <a:t>. </a:t>
            </a:r>
          </a:p>
          <a:p>
            <a:pPr eaLnBrk="1" hangingPunct="1">
              <a:lnSpc>
                <a:spcPct val="80000"/>
              </a:lnSpc>
              <a:defRPr/>
            </a:pPr>
            <a:r>
              <a:rPr lang="en-GB" dirty="0"/>
              <a:t>Primary carcinomas of the liver are relatively uncommon. </a:t>
            </a:r>
          </a:p>
          <a:p>
            <a:pPr eaLnBrk="1" hangingPunct="1">
              <a:lnSpc>
                <a:spcPct val="80000"/>
              </a:lnSpc>
              <a:defRPr/>
            </a:pPr>
            <a:r>
              <a:rPr lang="en-GB" dirty="0"/>
              <a:t>Most arise from </a:t>
            </a:r>
            <a:r>
              <a:rPr lang="en-GB" dirty="0" err="1"/>
              <a:t>hepatocytes</a:t>
            </a:r>
            <a:r>
              <a:rPr lang="en-GB" dirty="0"/>
              <a:t> and are termed </a:t>
            </a:r>
            <a:r>
              <a:rPr lang="en-GB" i="1" dirty="0" err="1"/>
              <a:t>hepatocellular</a:t>
            </a:r>
            <a:r>
              <a:rPr lang="en-GB" i="1" dirty="0"/>
              <a:t> carcinoma</a:t>
            </a:r>
            <a:r>
              <a:rPr lang="en-GB" dirty="0"/>
              <a:t> (HCC). Much less common are carcinomas of bile duct origin, </a:t>
            </a:r>
            <a:r>
              <a:rPr lang="en-GB" i="1" dirty="0" err="1"/>
              <a:t>cholangiocarcinomas</a:t>
            </a:r>
            <a:r>
              <a:rPr lang="en-GB" dirty="0"/>
              <a:t>. </a:t>
            </a:r>
          </a:p>
          <a:p>
            <a:pPr eaLnBrk="1" hangingPunct="1">
              <a:lnSpc>
                <a:spcPct val="80000"/>
              </a:lnSpc>
              <a:defRPr/>
            </a:pPr>
            <a:r>
              <a:rPr lang="en-GB" dirty="0"/>
              <a:t>The are two rare forms of primary liver cancer </a:t>
            </a:r>
            <a:r>
              <a:rPr lang="en-GB" dirty="0" err="1"/>
              <a:t>hepatoblastomas</a:t>
            </a:r>
            <a:r>
              <a:rPr lang="en-GB" dirty="0"/>
              <a:t> and </a:t>
            </a:r>
            <a:r>
              <a:rPr lang="en-GB" dirty="0" err="1"/>
              <a:t>angiosarcomas</a:t>
            </a:r>
            <a:r>
              <a:rPr lang="en-GB"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S01871-018-f046"/>
          <p:cNvPicPr>
            <a:picLocks noChangeAspect="1" noChangeArrowheads="1"/>
          </p:cNvPicPr>
          <p:nvPr/>
        </p:nvPicPr>
        <p:blipFill rotWithShape="1">
          <a:blip r:embed="rId3"/>
          <a:srcRect b="7778"/>
          <a:stretch/>
        </p:blipFill>
        <p:spPr bwMode="auto">
          <a:xfrm>
            <a:off x="0" y="76200"/>
            <a:ext cx="9144000" cy="6324600"/>
          </a:xfrm>
          <a:prstGeom prst="rect">
            <a:avLst/>
          </a:prstGeom>
          <a:noFill/>
          <a:ln w="9525">
            <a:solidFill>
              <a:schemeClr val="tx1"/>
            </a:solidFill>
            <a:miter lim="800000"/>
            <a:headEnd/>
            <a:tailEnd/>
          </a:ln>
        </p:spPr>
      </p:pic>
      <p:sp>
        <p:nvSpPr>
          <p:cNvPr id="2" name="Rectangle 1"/>
          <p:cNvSpPr/>
          <p:nvPr/>
        </p:nvSpPr>
        <p:spPr>
          <a:xfrm>
            <a:off x="6096000" y="5231368"/>
            <a:ext cx="1901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a:t>Metastatic </a:t>
            </a:r>
            <a:r>
              <a:rPr lang="en-GB" dirty="0" err="1"/>
              <a:t>tumors</a:t>
            </a:r>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5" descr="LIVER059"/>
          <p:cNvPicPr>
            <a:picLocks noChangeAspect="1" noChangeArrowheads="1"/>
          </p:cNvPicPr>
          <p:nvPr/>
        </p:nvPicPr>
        <p:blipFill>
          <a:blip r:embed="rId2"/>
          <a:srcRect/>
          <a:stretch>
            <a:fillRect/>
          </a:stretch>
        </p:blipFill>
        <p:spPr bwMode="auto">
          <a:xfrm>
            <a:off x="22860" y="1676400"/>
            <a:ext cx="9144000" cy="5181600"/>
          </a:xfrm>
          <a:prstGeom prst="rect">
            <a:avLst/>
          </a:prstGeom>
          <a:noFill/>
          <a:ln w="9525">
            <a:noFill/>
            <a:miter lim="800000"/>
            <a:headEnd/>
            <a:tailEnd/>
          </a:ln>
        </p:spPr>
      </p:pic>
      <p:sp>
        <p:nvSpPr>
          <p:cNvPr id="317446" name="Rectangle 6"/>
          <p:cNvSpPr>
            <a:spLocks noGrp="1" noRot="1" noChangeArrowheads="1"/>
          </p:cNvSpPr>
          <p:nvPr>
            <p:ph type="title"/>
          </p:nvPr>
        </p:nvSpPr>
        <p:spPr/>
        <p:txBody>
          <a:bodyPr>
            <a:normAutofit/>
          </a:bodyPr>
          <a:lstStyle/>
          <a:p>
            <a:pPr eaLnBrk="1" hangingPunct="1">
              <a:defRPr/>
            </a:pPr>
            <a:r>
              <a:rPr lang="en-US" sz="2800"/>
              <a:t>Numerous mass lesions of variable size. Some of the larger ones demonstrate central necrosis. The masses are metastases to the liver.</a:t>
            </a:r>
            <a:r>
              <a:rPr lang="en-US" sz="4000"/>
              <a:t> </a:t>
            </a:r>
          </a:p>
        </p:txBody>
      </p:sp>
      <p:sp>
        <p:nvSpPr>
          <p:cNvPr id="4" name="Rectangle 3"/>
          <p:cNvSpPr/>
          <p:nvPr/>
        </p:nvSpPr>
        <p:spPr>
          <a:xfrm>
            <a:off x="457200" y="2286000"/>
            <a:ext cx="190199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a:t>Metastatic </a:t>
            </a:r>
            <a:r>
              <a:rPr lang="en-GB" dirty="0" err="1"/>
              <a:t>tumors</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rrowheads="1"/>
          </p:cNvSpPr>
          <p:nvPr>
            <p:ph type="title"/>
          </p:nvPr>
        </p:nvSpPr>
        <p:spPr/>
        <p:txBody>
          <a:bodyPr/>
          <a:lstStyle/>
          <a:p>
            <a:pPr eaLnBrk="1" hangingPunct="1">
              <a:defRPr/>
            </a:pPr>
            <a:r>
              <a:rPr lang="en-GB"/>
              <a:t>ANGIOSARCOMA</a:t>
            </a:r>
          </a:p>
        </p:txBody>
      </p:sp>
      <p:sp>
        <p:nvSpPr>
          <p:cNvPr id="141315" name="Rectangle 3"/>
          <p:cNvSpPr>
            <a:spLocks noGrp="1" noChangeArrowheads="1"/>
          </p:cNvSpPr>
          <p:nvPr>
            <p:ph idx="1"/>
          </p:nvPr>
        </p:nvSpPr>
        <p:spPr/>
        <p:txBody>
          <a:bodyPr/>
          <a:lstStyle/>
          <a:p>
            <a:pPr eaLnBrk="1" hangingPunct="1">
              <a:defRPr/>
            </a:pPr>
            <a:r>
              <a:rPr lang="en-GB" dirty="0"/>
              <a:t>This consists of pleomorphic endothelial cells with large </a:t>
            </a:r>
            <a:r>
              <a:rPr lang="en-GB" dirty="0" err="1"/>
              <a:t>hyperchromatic</a:t>
            </a:r>
            <a:r>
              <a:rPr lang="en-GB" dirty="0"/>
              <a:t> nuclei, giant cells in frequent mitosis and irregular anastomosing vascular channels. The cells may appear spindle shaped.</a:t>
            </a:r>
          </a:p>
          <a:p>
            <a:pPr eaLnBrk="1" hangingPunct="1">
              <a:defRPr/>
            </a:pPr>
            <a:r>
              <a:rPr lang="en-GB" dirty="0"/>
              <a:t>Cirrhosis is present in 20% to 40% of the cases. </a:t>
            </a:r>
          </a:p>
          <a:p>
            <a:pPr eaLnBrk="1" hangingPunct="1">
              <a:defRPr/>
            </a:pPr>
            <a:r>
              <a:rPr lang="en-GB" dirty="0"/>
              <a:t>These have also been linked to vinyl chloride and </a:t>
            </a:r>
            <a:r>
              <a:rPr lang="en-GB" dirty="0" err="1"/>
              <a:t>thorostrast</a:t>
            </a:r>
            <a:r>
              <a:rPr lang="en-GB" dirty="0"/>
              <a:t> exposure.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543800" cy="1450757"/>
          </a:xfrm>
        </p:spPr>
        <p:txBody>
          <a:bodyPr>
            <a:normAutofit/>
          </a:bodyPr>
          <a:lstStyle/>
          <a:p>
            <a:pPr fontAlgn="base"/>
            <a:r>
              <a:rPr lang="en-GB" b="1" dirty="0"/>
              <a:t>Hepatocellular Adenomas</a:t>
            </a:r>
            <a:endParaRPr lang="ar-SA" dirty="0"/>
          </a:p>
        </p:txBody>
      </p:sp>
      <p:sp>
        <p:nvSpPr>
          <p:cNvPr id="3" name="Content Placeholder 2"/>
          <p:cNvSpPr>
            <a:spLocks noGrp="1"/>
          </p:cNvSpPr>
          <p:nvPr>
            <p:ph idx="1"/>
          </p:nvPr>
        </p:nvSpPr>
        <p:spPr/>
        <p:txBody>
          <a:bodyPr/>
          <a:lstStyle/>
          <a:p>
            <a:pPr>
              <a:buFont typeface="Arial" panose="020B0604020202020204" pitchFamily="34" charset="0"/>
              <a:buChar char="•"/>
            </a:pPr>
            <a:r>
              <a:rPr lang="en-GB" b="1" dirty="0"/>
              <a:t> Benign neoplasms developing from hepatocytes</a:t>
            </a:r>
          </a:p>
          <a:p>
            <a:pPr>
              <a:buFont typeface="Arial" panose="020B0604020202020204" pitchFamily="34" charset="0"/>
              <a:buChar char="•"/>
            </a:pPr>
            <a:r>
              <a:rPr lang="en-US" dirty="0"/>
              <a:t> Sex hormone exposure (e.g., oral contraceptive pills, anabolic steroids) markedly increases the frequency of hepatic adenoma</a:t>
            </a:r>
            <a:endParaRPr lang="en-GB" b="1" dirty="0"/>
          </a:p>
          <a:p>
            <a:pPr>
              <a:buFont typeface="Arial" panose="020B0604020202020204" pitchFamily="34" charset="0"/>
              <a:buChar char="•"/>
            </a:pPr>
            <a:r>
              <a:rPr lang="en-US" dirty="0"/>
              <a:t> They may be detected incidentally as a hepatic mass on abdominal imaging or when they cause symptoms.</a:t>
            </a:r>
          </a:p>
          <a:p>
            <a:pPr>
              <a:buFont typeface="Arial" panose="020B0604020202020204" pitchFamily="34" charset="0"/>
              <a:buChar char="•"/>
            </a:pPr>
            <a:r>
              <a:rPr lang="en-US" dirty="0"/>
              <a:t> The most common symptom is pain, occasionally rupture, an event that may lead to life-threatening intra-abdominal bleeding</a:t>
            </a:r>
          </a:p>
          <a:p>
            <a:pPr>
              <a:buFont typeface="Arial" panose="020B0604020202020204" pitchFamily="34" charset="0"/>
              <a:buChar char="•"/>
            </a:pPr>
            <a:endParaRPr lang="ar-SA" dirty="0"/>
          </a:p>
        </p:txBody>
      </p:sp>
    </p:spTree>
    <p:extLst>
      <p:ext uri="{BB962C8B-B14F-4D97-AF65-F5344CB8AC3E}">
        <p14:creationId xmlns:p14="http://schemas.microsoft.com/office/powerpoint/2010/main" val="3766731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5400" dirty="0"/>
              <a:t>PANCREATIC CARCINOMA</a:t>
            </a:r>
            <a:endParaRPr lang="ar-SA" sz="5400"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1530783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rrowheads="1"/>
          </p:cNvSpPr>
          <p:nvPr>
            <p:ph type="title"/>
          </p:nvPr>
        </p:nvSpPr>
        <p:spPr/>
        <p:txBody>
          <a:bodyPr/>
          <a:lstStyle/>
          <a:p>
            <a:pPr eaLnBrk="1" hangingPunct="1">
              <a:defRPr/>
            </a:pPr>
            <a:r>
              <a:rPr lang="en-GB" b="0" dirty="0"/>
              <a:t>PANCREATIC CARCINOMA</a:t>
            </a:r>
          </a:p>
        </p:txBody>
      </p:sp>
      <p:sp>
        <p:nvSpPr>
          <p:cNvPr id="495619" name="Rectangle 3"/>
          <p:cNvSpPr>
            <a:spLocks noGrp="1" noChangeArrowheads="1"/>
          </p:cNvSpPr>
          <p:nvPr>
            <p:ph idx="1"/>
          </p:nvPr>
        </p:nvSpPr>
        <p:spPr/>
        <p:txBody>
          <a:bodyPr/>
          <a:lstStyle/>
          <a:p>
            <a:pPr eaLnBrk="1" hangingPunct="1">
              <a:defRPr/>
            </a:pPr>
            <a:r>
              <a:rPr lang="en-GB" dirty="0"/>
              <a:t>Pancreatic cancer has one of the highest mortality rates of any cancer. It is carcinoma of the exocrine pancreas. It arises from ductal epithelial cells.</a:t>
            </a:r>
          </a:p>
          <a:p>
            <a:pPr eaLnBrk="1" hangingPunct="1">
              <a:defRPr/>
            </a:pPr>
            <a:r>
              <a:rPr lang="en-GB" dirty="0"/>
              <a:t>It occurs in the 6</a:t>
            </a:r>
            <a:r>
              <a:rPr lang="en-GB" baseline="30000" dirty="0"/>
              <a:t>th</a:t>
            </a:r>
            <a:r>
              <a:rPr lang="en-GB" dirty="0"/>
              <a:t> to 8</a:t>
            </a:r>
            <a:r>
              <a:rPr lang="en-GB" baseline="30000" dirty="0"/>
              <a:t>th</a:t>
            </a:r>
            <a:r>
              <a:rPr lang="en-GB" dirty="0"/>
              <a:t> decade, blacks more than whites, males more than females, diabetics more than non-diabetics.</a:t>
            </a:r>
          </a:p>
          <a:p>
            <a:pPr>
              <a:defRPr/>
            </a:pPr>
            <a:r>
              <a:rPr lang="en-GB" dirty="0"/>
              <a:t>Risk factors:</a:t>
            </a:r>
          </a:p>
          <a:p>
            <a:pPr marL="544068" lvl="1" indent="-342900">
              <a:buFont typeface="+mj-lt"/>
              <a:buAutoNum type="arabicPeriod"/>
              <a:defRPr/>
            </a:pPr>
            <a:r>
              <a:rPr lang="en-US" dirty="0"/>
              <a:t>Smoking, which doubles the risk</a:t>
            </a:r>
          </a:p>
          <a:p>
            <a:pPr marL="544068" lvl="1" indent="-342900">
              <a:buFont typeface="+mj-lt"/>
              <a:buAutoNum type="arabicPeriod"/>
              <a:defRPr/>
            </a:pPr>
            <a:r>
              <a:rPr lang="en-US" dirty="0"/>
              <a:t>Long-standing chronic pancreatitis and diabetes mellitus</a:t>
            </a:r>
          </a:p>
          <a:p>
            <a:pPr marL="544068" lvl="1" indent="-342900">
              <a:buFont typeface="+mj-lt"/>
              <a:buAutoNum type="arabicPeriod"/>
              <a:defRPr/>
            </a:pPr>
            <a:r>
              <a:rPr lang="en-US" dirty="0"/>
              <a:t>Germ line mutations of the familial breast/ovarian cancer gene </a:t>
            </a:r>
            <a:r>
              <a:rPr lang="en-US" i="1" dirty="0"/>
              <a:t>BRCA2</a:t>
            </a:r>
            <a:r>
              <a:rPr lang="en-US" dirty="0"/>
              <a:t> are seen in approximately 10% of cases arising in individuals of Ashkenazi origin</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Pathogenesis for the development of pancreatic cancer</a:t>
            </a:r>
            <a:endParaRPr lang="ar-SA" dirty="0"/>
          </a:p>
        </p:txBody>
      </p:sp>
      <p:pic>
        <p:nvPicPr>
          <p:cNvPr id="4" name="Content Placeholder 3"/>
          <p:cNvPicPr>
            <a:picLocks noGrp="1" noChangeAspect="1"/>
          </p:cNvPicPr>
          <p:nvPr>
            <p:ph idx="1"/>
          </p:nvPr>
        </p:nvPicPr>
        <p:blipFill>
          <a:blip r:embed="rId2"/>
          <a:stretch>
            <a:fillRect/>
          </a:stretch>
        </p:blipFill>
        <p:spPr>
          <a:xfrm>
            <a:off x="762000" y="3158380"/>
            <a:ext cx="7543800" cy="2428406"/>
          </a:xfrm>
          <a:prstGeom prst="rect">
            <a:avLst/>
          </a:prstGeom>
        </p:spPr>
      </p:pic>
      <p:sp>
        <p:nvSpPr>
          <p:cNvPr id="5" name="Rectangle 4"/>
          <p:cNvSpPr/>
          <p:nvPr/>
        </p:nvSpPr>
        <p:spPr>
          <a:xfrm>
            <a:off x="1905000" y="2789048"/>
            <a:ext cx="44958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solidFill>
                  <a:srgbClr val="000000"/>
                </a:solidFill>
                <a:latin typeface="Meta Serif Office Pro"/>
              </a:rPr>
              <a:t>Pancreatic intraepithelial </a:t>
            </a:r>
            <a:r>
              <a:rPr lang="en-GB" b="1" dirty="0" err="1">
                <a:solidFill>
                  <a:srgbClr val="000000"/>
                </a:solidFill>
                <a:latin typeface="Meta Serif Office Pro"/>
              </a:rPr>
              <a:t>neoplasias</a:t>
            </a:r>
            <a:r>
              <a:rPr lang="en-GB" b="1" dirty="0">
                <a:solidFill>
                  <a:srgbClr val="000000"/>
                </a:solidFill>
                <a:latin typeface="Meta Serif Office Pro"/>
              </a:rPr>
              <a:t> </a:t>
            </a:r>
            <a:endParaRPr lang="ar-SA" dirty="0"/>
          </a:p>
        </p:txBody>
      </p:sp>
      <p:sp>
        <p:nvSpPr>
          <p:cNvPr id="6" name="Rectangle 5"/>
          <p:cNvSpPr/>
          <p:nvPr/>
        </p:nvSpPr>
        <p:spPr>
          <a:xfrm>
            <a:off x="762000" y="1954908"/>
            <a:ext cx="7315200" cy="646331"/>
          </a:xfrm>
          <a:prstGeom prst="rect">
            <a:avLst/>
          </a:prstGeom>
        </p:spPr>
        <p:txBody>
          <a:bodyPr wrap="square">
            <a:spAutoFit/>
          </a:bodyPr>
          <a:lstStyle/>
          <a:p>
            <a:r>
              <a:rPr lang="en-US" dirty="0">
                <a:solidFill>
                  <a:srgbClr val="000000"/>
                </a:solidFill>
                <a:latin typeface="Meta Serif Office Pro"/>
              </a:rPr>
              <a:t>Pancreatic cancer arises as a consequence of inherited and acquired mutations in cancer-associated genes</a:t>
            </a:r>
            <a:endParaRPr lang="ar-SA" dirty="0"/>
          </a:p>
        </p:txBody>
      </p:sp>
      <p:sp>
        <p:nvSpPr>
          <p:cNvPr id="7" name="Rectangle 6"/>
          <p:cNvSpPr/>
          <p:nvPr/>
        </p:nvSpPr>
        <p:spPr>
          <a:xfrm>
            <a:off x="762000" y="5602069"/>
            <a:ext cx="75438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solidFill>
                  <a:srgbClr val="000000"/>
                </a:solidFill>
                <a:latin typeface="Meta Serif Office Pro"/>
              </a:rPr>
              <a:t>four genes are most commonly affected by somatic mutations in this neoplasm: </a:t>
            </a:r>
            <a:r>
              <a:rPr lang="en-US" b="1" i="1" dirty="0">
                <a:solidFill>
                  <a:srgbClr val="000000"/>
                </a:solidFill>
                <a:latin typeface="inherit"/>
              </a:rPr>
              <a:t>KRAS, CDKN2A/p16, SMAD4,</a:t>
            </a:r>
            <a:r>
              <a:rPr lang="en-US" b="1" dirty="0">
                <a:solidFill>
                  <a:srgbClr val="000000"/>
                </a:solidFill>
                <a:latin typeface="Meta Serif Office Pro"/>
              </a:rPr>
              <a:t> and </a:t>
            </a:r>
            <a:r>
              <a:rPr lang="en-US" b="1" i="1" dirty="0">
                <a:solidFill>
                  <a:srgbClr val="000000"/>
                </a:solidFill>
                <a:latin typeface="inherit"/>
              </a:rPr>
              <a:t>TP53</a:t>
            </a:r>
            <a:endParaRPr lang="ar-SA" dirty="0"/>
          </a:p>
        </p:txBody>
      </p:sp>
    </p:spTree>
    <p:extLst>
      <p:ext uri="{BB962C8B-B14F-4D97-AF65-F5344CB8AC3E}">
        <p14:creationId xmlns:p14="http://schemas.microsoft.com/office/powerpoint/2010/main" val="3630736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Rot="1" noChangeArrowheads="1"/>
          </p:cNvSpPr>
          <p:nvPr>
            <p:ph type="title"/>
          </p:nvPr>
        </p:nvSpPr>
        <p:spPr/>
        <p:txBody>
          <a:bodyPr/>
          <a:lstStyle/>
          <a:p>
            <a:pPr eaLnBrk="1" hangingPunct="1">
              <a:defRPr/>
            </a:pPr>
            <a:r>
              <a:rPr lang="en-GB" sz="4000" b="0" i="1" dirty="0"/>
              <a:t>PANCREATIC CARCINOMA</a:t>
            </a:r>
            <a:r>
              <a:rPr lang="en-GB" sz="4000" b="0" dirty="0"/>
              <a:t> Morphology</a:t>
            </a:r>
          </a:p>
        </p:txBody>
      </p:sp>
      <p:sp>
        <p:nvSpPr>
          <p:cNvPr id="497667" name="Rectangle 3"/>
          <p:cNvSpPr>
            <a:spLocks noGrp="1" noChangeArrowheads="1"/>
          </p:cNvSpPr>
          <p:nvPr>
            <p:ph idx="1"/>
          </p:nvPr>
        </p:nvSpPr>
        <p:spPr/>
        <p:txBody>
          <a:bodyPr/>
          <a:lstStyle/>
          <a:p>
            <a:pPr eaLnBrk="1" hangingPunct="1">
              <a:lnSpc>
                <a:spcPct val="90000"/>
              </a:lnSpc>
              <a:defRPr/>
            </a:pPr>
            <a:r>
              <a:rPr lang="en-GB" sz="2800" dirty="0"/>
              <a:t>Approximately 60% of cancers of the pancreas arise in the head of the gland, 15% in the body, and 5% in the tail; in 20%, the neoplasm diffusely involves the entire gland. </a:t>
            </a:r>
          </a:p>
          <a:p>
            <a:pPr eaLnBrk="1" hangingPunct="1">
              <a:lnSpc>
                <a:spcPct val="90000"/>
              </a:lnSpc>
              <a:defRPr/>
            </a:pPr>
            <a:r>
              <a:rPr lang="en-GB" sz="2800" dirty="0"/>
              <a:t>Carcinomas of the pancreas are usually hard, </a:t>
            </a:r>
            <a:r>
              <a:rPr lang="en-GB" sz="2800" dirty="0" err="1"/>
              <a:t>stellate</a:t>
            </a:r>
            <a:r>
              <a:rPr lang="en-GB" sz="2800" dirty="0"/>
              <a:t>, gray-white, poorly defined masses.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i="1" dirty="0"/>
              <a:t>PANCREATIC CARCINOMA</a:t>
            </a:r>
            <a:r>
              <a:rPr lang="en-GB" dirty="0"/>
              <a:t> Morphology</a:t>
            </a:r>
            <a:endParaRPr lang="en-US" dirty="0"/>
          </a:p>
        </p:txBody>
      </p:sp>
      <p:sp>
        <p:nvSpPr>
          <p:cNvPr id="3" name="Content Placeholder 2"/>
          <p:cNvSpPr>
            <a:spLocks noGrp="1"/>
          </p:cNvSpPr>
          <p:nvPr>
            <p:ph idx="1"/>
          </p:nvPr>
        </p:nvSpPr>
        <p:spPr/>
        <p:txBody>
          <a:bodyPr/>
          <a:lstStyle/>
          <a:p>
            <a:r>
              <a:rPr lang="en-GB" dirty="0"/>
              <a:t>Majority of carcinomas are ductal adenocarcinomas. Two features are characteristic: It is highly invasive, and it elicits an intense non-neoplastic host reaction called a "</a:t>
            </a:r>
            <a:r>
              <a:rPr lang="en-GB" dirty="0" err="1"/>
              <a:t>desmoplastic</a:t>
            </a:r>
            <a:r>
              <a:rPr lang="en-GB" dirty="0"/>
              <a:t> response". </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b="0" i="1" dirty="0"/>
              <a:t>PANCREATIC CARCINOMA</a:t>
            </a:r>
            <a:br>
              <a:rPr lang="en-GB" b="0" i="1" dirty="0"/>
            </a:br>
            <a:r>
              <a:rPr lang="en-GB" dirty="0"/>
              <a:t>Morphology</a:t>
            </a:r>
            <a:endParaRPr lang="en-US" dirty="0"/>
          </a:p>
        </p:txBody>
      </p:sp>
      <p:pic>
        <p:nvPicPr>
          <p:cNvPr id="223235" name="Content Placeholder 3" descr="untitled.bmp"/>
          <p:cNvPicPr>
            <a:picLocks noGrp="1" noChangeAspect="1"/>
          </p:cNvPicPr>
          <p:nvPr>
            <p:ph idx="1"/>
          </p:nvPr>
        </p:nvPicPr>
        <p:blipFill rotWithShape="1">
          <a:blip r:embed="rId2"/>
          <a:srcRect b="7955"/>
          <a:stretch/>
        </p:blipFill>
        <p:spPr>
          <a:xfrm>
            <a:off x="533400" y="2590800"/>
            <a:ext cx="7719147" cy="2590800"/>
          </a:xfrm>
        </p:spPr>
      </p:pic>
      <p:sp>
        <p:nvSpPr>
          <p:cNvPr id="3" name="Rectangle 2"/>
          <p:cNvSpPr/>
          <p:nvPr/>
        </p:nvSpPr>
        <p:spPr>
          <a:xfrm>
            <a:off x="5486400" y="5105400"/>
            <a:ext cx="2582374" cy="646331"/>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GB" dirty="0"/>
              <a:t>Adenocarcinoma</a:t>
            </a:r>
          </a:p>
          <a:p>
            <a:r>
              <a:rPr lang="en-GB" dirty="0"/>
              <a:t>Invasive malignant glands</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Hepatocellular Carcinomas</a:t>
            </a:r>
            <a:endParaRPr lang="ar-SA" dirty="0"/>
          </a:p>
        </p:txBody>
      </p:sp>
      <p:sp>
        <p:nvSpPr>
          <p:cNvPr id="5" name="Subtitle 4"/>
          <p:cNvSpPr>
            <a:spLocks noGrp="1"/>
          </p:cNvSpPr>
          <p:nvPr>
            <p:ph type="subTitle" idx="1"/>
          </p:nvPr>
        </p:nvSpPr>
        <p:spPr/>
        <p:txBody>
          <a:bodyPr/>
          <a:lstStyle/>
          <a:p>
            <a:endParaRPr lang="ar-SA" dirty="0"/>
          </a:p>
        </p:txBody>
      </p:sp>
    </p:spTree>
    <p:extLst>
      <p:ext uri="{BB962C8B-B14F-4D97-AF65-F5344CB8AC3E}">
        <p14:creationId xmlns:p14="http://schemas.microsoft.com/office/powerpoint/2010/main" val="2686440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Rot="1" noChangeArrowheads="1"/>
          </p:cNvSpPr>
          <p:nvPr>
            <p:ph type="title"/>
          </p:nvPr>
        </p:nvSpPr>
        <p:spPr/>
        <p:txBody>
          <a:bodyPr/>
          <a:lstStyle/>
          <a:p>
            <a:pPr eaLnBrk="1" hangingPunct="1">
              <a:defRPr/>
            </a:pPr>
            <a:r>
              <a:rPr lang="en-GB" sz="4000" b="0" dirty="0"/>
              <a:t>PANCREATIC CARCINOMA Morphology</a:t>
            </a:r>
          </a:p>
        </p:txBody>
      </p:sp>
      <p:sp>
        <p:nvSpPr>
          <p:cNvPr id="498691" name="Rectangle 3"/>
          <p:cNvSpPr>
            <a:spLocks noGrp="1" noChangeArrowheads="1"/>
          </p:cNvSpPr>
          <p:nvPr>
            <p:ph idx="1"/>
          </p:nvPr>
        </p:nvSpPr>
        <p:spPr/>
        <p:txBody>
          <a:bodyPr/>
          <a:lstStyle/>
          <a:p>
            <a:pPr eaLnBrk="1" hangingPunct="1">
              <a:lnSpc>
                <a:spcPct val="90000"/>
              </a:lnSpc>
              <a:defRPr/>
            </a:pPr>
            <a:r>
              <a:rPr lang="en-GB" sz="2800" dirty="0" err="1"/>
              <a:t>Peripancreatic</a:t>
            </a:r>
            <a:r>
              <a:rPr lang="en-GB" sz="2800" dirty="0"/>
              <a:t>, gastric, mesenteric, </a:t>
            </a:r>
            <a:r>
              <a:rPr lang="en-GB" sz="2800" dirty="0" err="1"/>
              <a:t>omental</a:t>
            </a:r>
            <a:r>
              <a:rPr lang="en-GB" sz="2800" dirty="0"/>
              <a:t>, and </a:t>
            </a:r>
            <a:r>
              <a:rPr lang="en-GB" sz="2800" dirty="0" err="1"/>
              <a:t>portahepatic</a:t>
            </a:r>
            <a:r>
              <a:rPr lang="en-GB" sz="2800" dirty="0"/>
              <a:t> lymph nodes are frequently involved. Distant metastases occur, principally to the lungs and bones.</a:t>
            </a:r>
          </a:p>
          <a:p>
            <a:pPr eaLnBrk="1" hangingPunct="1">
              <a:lnSpc>
                <a:spcPct val="90000"/>
              </a:lnSpc>
              <a:defRPr/>
            </a:pPr>
            <a:r>
              <a:rPr lang="en-GB" sz="2800" dirty="0"/>
              <a:t>Less common variants of pancreatic cancer include </a:t>
            </a:r>
            <a:r>
              <a:rPr lang="en-GB" sz="2800" b="1" dirty="0" err="1"/>
              <a:t>acinar</a:t>
            </a:r>
            <a:r>
              <a:rPr lang="en-GB" sz="2800" b="1" dirty="0"/>
              <a:t> cell carcinomas, </a:t>
            </a:r>
            <a:r>
              <a:rPr lang="en-GB" sz="2800" b="1" dirty="0" err="1"/>
              <a:t>adenosquamous</a:t>
            </a:r>
            <a:r>
              <a:rPr lang="en-GB" sz="2800" b="1" dirty="0"/>
              <a:t> carcinomas</a:t>
            </a:r>
            <a:r>
              <a:rPr lang="en-GB" sz="2800" dirty="0"/>
              <a:t>, and </a:t>
            </a:r>
            <a:r>
              <a:rPr lang="en-GB" sz="2800" b="1" dirty="0"/>
              <a:t>undifferentiated carcinomas with osteoclast-like giant cells</a:t>
            </a:r>
            <a:r>
              <a:rPr lang="en-GB" sz="2800" dirty="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Rot="1" noChangeArrowheads="1"/>
          </p:cNvSpPr>
          <p:nvPr>
            <p:ph type="title"/>
          </p:nvPr>
        </p:nvSpPr>
        <p:spPr/>
        <p:txBody>
          <a:bodyPr>
            <a:normAutofit/>
          </a:bodyPr>
          <a:lstStyle/>
          <a:p>
            <a:pPr eaLnBrk="1" hangingPunct="1">
              <a:defRPr/>
            </a:pPr>
            <a:r>
              <a:rPr lang="en-GB" sz="4000" b="0" dirty="0"/>
              <a:t>PANCREATIC CARCINOMA:</a:t>
            </a:r>
            <a:br>
              <a:rPr lang="en-GB" sz="4000" b="0" dirty="0"/>
            </a:br>
            <a:r>
              <a:rPr lang="en-GB" sz="4000" b="0" dirty="0"/>
              <a:t> CLINICAL FEATURES</a:t>
            </a:r>
          </a:p>
        </p:txBody>
      </p:sp>
      <p:sp>
        <p:nvSpPr>
          <p:cNvPr id="646147" name="Rectangle 3"/>
          <p:cNvSpPr>
            <a:spLocks noGrp="1" noChangeArrowheads="1"/>
          </p:cNvSpPr>
          <p:nvPr>
            <p:ph idx="1"/>
          </p:nvPr>
        </p:nvSpPr>
        <p:spPr/>
        <p:txBody>
          <a:bodyPr/>
          <a:lstStyle/>
          <a:p>
            <a:pPr eaLnBrk="1" hangingPunct="1">
              <a:defRPr/>
            </a:pPr>
            <a:r>
              <a:rPr lang="en-GB" sz="3300" dirty="0"/>
              <a:t>Jaundice, weight loss, pain, massive metastasis to liver and migratory </a:t>
            </a:r>
            <a:r>
              <a:rPr lang="en-GB" sz="3300" dirty="0" err="1"/>
              <a:t>thrombophelebitis</a:t>
            </a:r>
            <a:endParaRPr lang="en-GB" sz="3300" dirty="0"/>
          </a:p>
          <a:p>
            <a:pPr>
              <a:defRPr/>
            </a:pPr>
            <a:r>
              <a:rPr lang="en-US" sz="3300" dirty="0"/>
              <a:t>Most pancreatic cancers are diagnosed at an advanced stage, accounting for the high mortality rate</a:t>
            </a:r>
            <a:endParaRPr lang="en-GB" sz="3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normAutofit/>
          </a:bodyPr>
          <a:lstStyle/>
          <a:p>
            <a:pPr>
              <a:defRPr/>
            </a:pPr>
            <a:r>
              <a:rPr lang="en-GB" sz="4400" dirty="0"/>
              <a:t>Hepatocellular Carcinomas(HCC)</a:t>
            </a:r>
          </a:p>
        </p:txBody>
      </p:sp>
      <p:sp>
        <p:nvSpPr>
          <p:cNvPr id="126979" name="Rectangle 3"/>
          <p:cNvSpPr>
            <a:spLocks noGrp="1" noChangeArrowheads="1"/>
          </p:cNvSpPr>
          <p:nvPr>
            <p:ph idx="1"/>
          </p:nvPr>
        </p:nvSpPr>
        <p:spPr/>
        <p:txBody>
          <a:bodyPr/>
          <a:lstStyle/>
          <a:p>
            <a:pPr eaLnBrk="1" hangingPunct="1">
              <a:defRPr/>
            </a:pPr>
            <a:r>
              <a:rPr lang="en-GB" dirty="0"/>
              <a:t>Male predominance </a:t>
            </a:r>
          </a:p>
          <a:p>
            <a:pPr eaLnBrk="1" hangingPunct="1">
              <a:defRPr/>
            </a:pPr>
            <a:r>
              <a:rPr lang="en-GB" i="1" dirty="0"/>
              <a:t>More than 85% of cases of HCC occur in countries with high rates of chronic HBV infection.</a:t>
            </a:r>
            <a:r>
              <a:rPr lang="en-GB" dirty="0"/>
              <a:t> In these regions, the HBV carrier state begins in infancy following vertical transmission of virus from infected mothers, conferring a 200-fold increased risk for HCC by adulthood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rrowheads="1"/>
          </p:cNvSpPr>
          <p:nvPr>
            <p:ph type="title"/>
          </p:nvPr>
        </p:nvSpPr>
        <p:spPr/>
        <p:txBody>
          <a:bodyPr/>
          <a:lstStyle/>
          <a:p>
            <a:pPr eaLnBrk="1" hangingPunct="1">
              <a:defRPr/>
            </a:pPr>
            <a:r>
              <a:rPr lang="en-GB" i="1"/>
              <a:t>Hepatocellular Carcinomas</a:t>
            </a:r>
          </a:p>
        </p:txBody>
      </p:sp>
      <p:sp>
        <p:nvSpPr>
          <p:cNvPr id="395267" name="Rectangle 3"/>
          <p:cNvSpPr>
            <a:spLocks noGrp="1" noChangeArrowheads="1"/>
          </p:cNvSpPr>
          <p:nvPr>
            <p:ph idx="1"/>
          </p:nvPr>
        </p:nvSpPr>
        <p:spPr/>
        <p:txBody>
          <a:bodyPr/>
          <a:lstStyle/>
          <a:p>
            <a:pPr eaLnBrk="1" hangingPunct="1">
              <a:defRPr/>
            </a:pPr>
            <a:r>
              <a:rPr lang="en-GB" dirty="0"/>
              <a:t>In the Western world where HBV is not prevalent, cirrhosis is present in 85% to 90% of cases of HCC, usually in the setting of other chronic liver diseases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p:txBody>
          <a:bodyPr/>
          <a:lstStyle/>
          <a:p>
            <a:pPr eaLnBrk="1" hangingPunct="1">
              <a:defRPr/>
            </a:pPr>
            <a:r>
              <a:rPr lang="en-GB" b="0"/>
              <a:t>Pathogenesis of HCC</a:t>
            </a:r>
          </a:p>
        </p:txBody>
      </p:sp>
      <p:sp>
        <p:nvSpPr>
          <p:cNvPr id="128003" name="Rectangle 3"/>
          <p:cNvSpPr>
            <a:spLocks noGrp="1" noChangeArrowheads="1"/>
          </p:cNvSpPr>
          <p:nvPr>
            <p:ph idx="1"/>
          </p:nvPr>
        </p:nvSpPr>
        <p:spPr/>
        <p:txBody>
          <a:bodyPr>
            <a:normAutofit lnSpcReduction="10000"/>
          </a:bodyPr>
          <a:lstStyle/>
          <a:p>
            <a:pPr marL="609600" indent="-609600" eaLnBrk="1" hangingPunct="1">
              <a:buFont typeface="Wingdings" pitchFamily="2" charset="2"/>
              <a:buNone/>
              <a:defRPr/>
            </a:pPr>
            <a:r>
              <a:rPr lang="en-GB" sz="2800"/>
              <a:t>   The following have been implicated in human hepatocarcinogenesis: </a:t>
            </a:r>
          </a:p>
          <a:p>
            <a:pPr marL="609600" indent="-609600" eaLnBrk="1" hangingPunct="1">
              <a:buFont typeface="Wingdings" pitchFamily="2" charset="2"/>
              <a:buAutoNum type="arabicParenR"/>
              <a:defRPr/>
            </a:pPr>
            <a:r>
              <a:rPr lang="en-GB" sz="2800"/>
              <a:t>viral infection (HBV, HCV): Extensive studies link chronic HBV and chronic HCV infection with liver cancer. </a:t>
            </a:r>
          </a:p>
          <a:p>
            <a:pPr marL="609600" indent="-609600" eaLnBrk="1" hangingPunct="1">
              <a:buFont typeface="Wingdings" pitchFamily="2" charset="2"/>
              <a:buAutoNum type="arabicParenR"/>
              <a:defRPr/>
            </a:pPr>
            <a:r>
              <a:rPr lang="en-GB" sz="2800"/>
              <a:t>Cirrhosis: the development of cirrhosis appears to be an important, but not requisite, contributor to the emergence of HCC. </a:t>
            </a:r>
          </a:p>
          <a:p>
            <a:pPr marL="609600" indent="-609600" eaLnBrk="1" hangingPunct="1">
              <a:buFont typeface="Wingdings" pitchFamily="2" charset="2"/>
              <a:buAutoNum type="arabicParenR"/>
              <a:defRPr/>
            </a:pPr>
            <a:r>
              <a:rPr lang="en-GB" sz="2800"/>
              <a:t>Chronic alcoholism.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p:txBody>
          <a:bodyPr/>
          <a:lstStyle/>
          <a:p>
            <a:pPr eaLnBrk="1" hangingPunct="1">
              <a:defRPr/>
            </a:pPr>
            <a:r>
              <a:rPr lang="en-GB" b="0"/>
              <a:t>Pathogenesis of HCC</a:t>
            </a:r>
          </a:p>
        </p:txBody>
      </p:sp>
      <p:sp>
        <p:nvSpPr>
          <p:cNvPr id="130051" name="Rectangle 3"/>
          <p:cNvSpPr>
            <a:spLocks noGrp="1" noChangeArrowheads="1"/>
          </p:cNvSpPr>
          <p:nvPr>
            <p:ph idx="1"/>
          </p:nvPr>
        </p:nvSpPr>
        <p:spPr>
          <a:xfrm>
            <a:off x="1066800" y="1905000"/>
            <a:ext cx="6858000" cy="4023360"/>
          </a:xfrm>
        </p:spPr>
        <p:txBody>
          <a:bodyPr>
            <a:normAutofit lnSpcReduction="10000"/>
          </a:bodyPr>
          <a:lstStyle/>
          <a:p>
            <a:pPr>
              <a:buNone/>
              <a:defRPr/>
            </a:pPr>
            <a:r>
              <a:rPr lang="en-GB" sz="2400" dirty="0"/>
              <a:t>4) Food contaminants (primarily </a:t>
            </a:r>
            <a:r>
              <a:rPr lang="en-GB" sz="2400" dirty="0" err="1"/>
              <a:t>aflatoxins</a:t>
            </a:r>
            <a:r>
              <a:rPr lang="en-GB" sz="2400" dirty="0"/>
              <a:t> from </a:t>
            </a:r>
            <a:r>
              <a:rPr lang="en-GB" sz="2400" dirty="0" err="1"/>
              <a:t>aspergillus</a:t>
            </a:r>
            <a:r>
              <a:rPr lang="en-GB" sz="2400" dirty="0"/>
              <a:t>). High exposure to dietary </a:t>
            </a:r>
            <a:r>
              <a:rPr lang="en-GB" sz="2400" dirty="0" err="1"/>
              <a:t>aflatoxins</a:t>
            </a:r>
            <a:r>
              <a:rPr lang="en-GB" sz="2400" dirty="0"/>
              <a:t> derived from the fungus </a:t>
            </a:r>
            <a:r>
              <a:rPr lang="en-GB" sz="2400" i="1" dirty="0" err="1"/>
              <a:t>Aspergillus</a:t>
            </a:r>
            <a:r>
              <a:rPr lang="en-GB" sz="2400" i="1" dirty="0"/>
              <a:t> </a:t>
            </a:r>
            <a:r>
              <a:rPr lang="en-GB" sz="2400" i="1" dirty="0" err="1"/>
              <a:t>flavus</a:t>
            </a:r>
            <a:r>
              <a:rPr lang="en-GB" sz="2400" dirty="0"/>
              <a:t>. These highly carcinogenic toxins are found in "</a:t>
            </a:r>
            <a:r>
              <a:rPr lang="en-GB" sz="2400" dirty="0" err="1"/>
              <a:t>moldy</a:t>
            </a:r>
            <a:r>
              <a:rPr lang="en-GB" sz="2400" dirty="0"/>
              <a:t>" grains and peanuts. </a:t>
            </a:r>
          </a:p>
          <a:p>
            <a:pPr>
              <a:buNone/>
              <a:defRPr/>
            </a:pPr>
            <a:r>
              <a:rPr lang="en-GB" sz="2400" dirty="0"/>
              <a:t>		-</a:t>
            </a:r>
            <a:r>
              <a:rPr lang="en-GB" sz="2400" dirty="0" err="1"/>
              <a:t>Aflatoxins</a:t>
            </a:r>
            <a:r>
              <a:rPr lang="en-GB" sz="2400" dirty="0"/>
              <a:t> </a:t>
            </a:r>
            <a:r>
              <a:rPr lang="en-US" sz="2400" dirty="0"/>
              <a:t>combined with HBV infection 	increases the risk for HCC dramatically</a:t>
            </a:r>
            <a:r>
              <a:rPr lang="en-GB" sz="2400" dirty="0"/>
              <a:t> </a:t>
            </a:r>
          </a:p>
          <a:p>
            <a:pPr eaLnBrk="1" hangingPunct="1">
              <a:buFont typeface="Wingdings" pitchFamily="2" charset="2"/>
              <a:buNone/>
              <a:defRPr/>
            </a:pPr>
            <a:r>
              <a:rPr lang="en-GB" sz="2400" dirty="0"/>
              <a:t>5) Other conditions include </a:t>
            </a:r>
            <a:r>
              <a:rPr lang="en-GB" sz="2400" dirty="0" err="1"/>
              <a:t>tyrosinemia</a:t>
            </a:r>
            <a:r>
              <a:rPr lang="en-GB" sz="2400" dirty="0"/>
              <a:t> and hereditary hemochromatosis. </a:t>
            </a:r>
          </a:p>
          <a:p>
            <a:pPr>
              <a:buNone/>
              <a:defRPr/>
            </a:pPr>
            <a:r>
              <a:rPr lang="en-GB" sz="2400" dirty="0"/>
              <a:t>6) </a:t>
            </a:r>
            <a:r>
              <a:rPr lang="en-US" sz="2400" i="1" dirty="0"/>
              <a:t>Metabolic syndrome</a:t>
            </a:r>
            <a:r>
              <a:rPr lang="en-US" sz="2400" dirty="0"/>
              <a:t> e.g. obesity, diabetes mellitus, and NAFLD, all of which increase the risk for HCC</a:t>
            </a:r>
            <a:endParaRPr lang="en-GB" sz="2400" dirty="0"/>
          </a:p>
          <a:p>
            <a:pPr eaLnBrk="1" hangingPunct="1">
              <a:defRPr/>
            </a:pPr>
            <a:endParaRPr lang="en-US" sz="3600" dirty="0"/>
          </a:p>
          <a:p>
            <a:pPr eaLnBrk="1" hangingPunct="1">
              <a:defRPr/>
            </a:pPr>
            <a:endParaRPr lang="en-GB"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rrowheads="1"/>
          </p:cNvSpPr>
          <p:nvPr>
            <p:ph type="title"/>
          </p:nvPr>
        </p:nvSpPr>
        <p:spPr/>
        <p:txBody>
          <a:bodyPr/>
          <a:lstStyle/>
          <a:p>
            <a:pPr eaLnBrk="1" hangingPunct="1">
              <a:defRPr/>
            </a:pPr>
            <a:r>
              <a:rPr lang="en-GB" b="0"/>
              <a:t>Morphology of HCC</a:t>
            </a:r>
          </a:p>
        </p:txBody>
      </p:sp>
      <p:sp>
        <p:nvSpPr>
          <p:cNvPr id="132099" name="Rectangle 3"/>
          <p:cNvSpPr>
            <a:spLocks noGrp="1" noChangeArrowheads="1"/>
          </p:cNvSpPr>
          <p:nvPr>
            <p:ph idx="1"/>
          </p:nvPr>
        </p:nvSpPr>
        <p:spPr/>
        <p:txBody>
          <a:bodyPr/>
          <a:lstStyle/>
          <a:p>
            <a:pPr eaLnBrk="1" hangingPunct="1">
              <a:defRPr/>
            </a:pPr>
            <a:r>
              <a:rPr lang="en-GB" dirty="0"/>
              <a:t>Grossly it may be </a:t>
            </a:r>
          </a:p>
          <a:p>
            <a:pPr eaLnBrk="1" hangingPunct="1">
              <a:defRPr/>
            </a:pPr>
            <a:r>
              <a:rPr lang="en-GB" dirty="0"/>
              <a:t>(1) a </a:t>
            </a:r>
            <a:r>
              <a:rPr lang="en-GB" b="1" dirty="0" err="1"/>
              <a:t>unifocal</a:t>
            </a:r>
            <a:r>
              <a:rPr lang="en-GB" dirty="0"/>
              <a:t> mass  </a:t>
            </a:r>
          </a:p>
          <a:p>
            <a:pPr eaLnBrk="1" hangingPunct="1">
              <a:buFont typeface="Wingdings" pitchFamily="2" charset="2"/>
              <a:buNone/>
              <a:defRPr/>
            </a:pPr>
            <a:r>
              <a:rPr lang="en-GB" dirty="0"/>
              <a:t>   (2) </a:t>
            </a:r>
            <a:r>
              <a:rPr lang="en-GB" b="1" dirty="0"/>
              <a:t>multifocal</a:t>
            </a:r>
            <a:r>
              <a:rPr lang="en-GB" dirty="0"/>
              <a:t>, </a:t>
            </a:r>
            <a:r>
              <a:rPr lang="en-GB" dirty="0" err="1"/>
              <a:t>multipe</a:t>
            </a:r>
            <a:r>
              <a:rPr lang="en-GB" dirty="0"/>
              <a:t> nodules of variable size;</a:t>
            </a:r>
          </a:p>
          <a:p>
            <a:pPr eaLnBrk="1" hangingPunct="1">
              <a:buFont typeface="Wingdings" pitchFamily="2" charset="2"/>
              <a:buNone/>
              <a:defRPr/>
            </a:pPr>
            <a:r>
              <a:rPr lang="en-GB" dirty="0"/>
              <a:t>   (3) a </a:t>
            </a:r>
            <a:r>
              <a:rPr lang="en-GB" b="1" dirty="0"/>
              <a:t>diffusely infiltrative</a:t>
            </a:r>
            <a:r>
              <a:rPr lang="en-GB" dirty="0"/>
              <a:t> cancer. </a:t>
            </a:r>
          </a:p>
          <a:p>
            <a:pPr eaLnBrk="1" hangingPunct="1">
              <a:defRPr/>
            </a:pPr>
            <a:r>
              <a:rPr lang="en-GB" dirty="0"/>
              <a:t>All three patterns may cause liver enlargement.  </a:t>
            </a:r>
            <a:r>
              <a:rPr lang="en-GB" b="1" dirty="0"/>
              <a:t>All patterns of </a:t>
            </a:r>
            <a:r>
              <a:rPr lang="en-GB" b="1" dirty="0" err="1"/>
              <a:t>hepatocellular</a:t>
            </a:r>
            <a:r>
              <a:rPr lang="en-GB" b="1" dirty="0"/>
              <a:t> carcinomas have a strong propensity for invasion of vascular channels</a:t>
            </a:r>
            <a:r>
              <a:rPr lang="en-GB" dirty="0"/>
              <a:t>. </a:t>
            </a: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187</TotalTime>
  <Words>1666</Words>
  <Application>Microsoft Office PowerPoint</Application>
  <PresentationFormat>On-screen Show (4:3)</PresentationFormat>
  <Paragraphs>151</Paragraphs>
  <Slides>41</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inherit</vt:lpstr>
      <vt:lpstr>Meta Serif Office Pro</vt:lpstr>
      <vt:lpstr>Times New Roman</vt:lpstr>
      <vt:lpstr>Wingdings</vt:lpstr>
      <vt:lpstr>Retrospect</vt:lpstr>
      <vt:lpstr>Cancers of the liver and pancreas</vt:lpstr>
      <vt:lpstr>Cancers of the liver and pancreas</vt:lpstr>
      <vt:lpstr>Malignant tumors of the liver</vt:lpstr>
      <vt:lpstr>Hepatocellular Carcinomas</vt:lpstr>
      <vt:lpstr>Hepatocellular Carcinomas(HCC)</vt:lpstr>
      <vt:lpstr>Hepatocellular Carcinomas</vt:lpstr>
      <vt:lpstr>Pathogenesis of HCC</vt:lpstr>
      <vt:lpstr>Pathogenesis of HCC</vt:lpstr>
      <vt:lpstr>Morphology of HCC</vt:lpstr>
      <vt:lpstr>Morphology of HCC</vt:lpstr>
      <vt:lpstr>Morphology of HCC</vt:lpstr>
      <vt:lpstr>Hepatocellular carcinoma   Such liver cancers usually arise in the setting of cirrhosis. </vt:lpstr>
      <vt:lpstr>Hepatocellular carcinoma</vt:lpstr>
      <vt:lpstr>PowerPoint Presentation</vt:lpstr>
      <vt:lpstr>Malignant cells of  HCC (seen mostly on right) are well differentiated and interdigitate with normal, larger hepatocytes (seen mostly at left). </vt:lpstr>
      <vt:lpstr>Fibrolamellar carcinoma</vt:lpstr>
      <vt:lpstr>PowerPoint Presentation</vt:lpstr>
      <vt:lpstr>PowerPoint Presentation</vt:lpstr>
      <vt:lpstr>Clinical Features</vt:lpstr>
      <vt:lpstr>Hepatocellular Carcinoma</vt:lpstr>
      <vt:lpstr>Cholangiocarcinoma</vt:lpstr>
      <vt:lpstr>Cholangiocarcinoma</vt:lpstr>
      <vt:lpstr>The risk conditions for development of cholangiocarcinoma include  </vt:lpstr>
      <vt:lpstr>Morphology</vt:lpstr>
      <vt:lpstr>Morphology</vt:lpstr>
      <vt:lpstr>PowerPoint Presentation</vt:lpstr>
      <vt:lpstr>The carcinoma at the left has a glandular appearance. Cholangiocarcinomas do not make bile, but the cells do make mucin, and they can be almost impossible to distinguish from metastatic adenocarcinoma on biopsy or fine needle aspirate </vt:lpstr>
      <vt:lpstr>Clinical Features</vt:lpstr>
      <vt:lpstr>Metastatic tumors</vt:lpstr>
      <vt:lpstr>PowerPoint Presentation</vt:lpstr>
      <vt:lpstr>Numerous mass lesions of variable size. Some of the larger ones demonstrate central necrosis. The masses are metastases to the liver. </vt:lpstr>
      <vt:lpstr>ANGIOSARCOMA</vt:lpstr>
      <vt:lpstr>Hepatocellular Adenomas</vt:lpstr>
      <vt:lpstr>PANCREATIC CARCINOMA</vt:lpstr>
      <vt:lpstr>PANCREATIC CARCINOMA</vt:lpstr>
      <vt:lpstr>Pathogenesis for the development of pancreatic cancer</vt:lpstr>
      <vt:lpstr>PANCREATIC CARCINOMA Morphology</vt:lpstr>
      <vt:lpstr>PANCREATIC CARCINOMA Morphology</vt:lpstr>
      <vt:lpstr>PANCREATIC CARCINOMA Morphology</vt:lpstr>
      <vt:lpstr>PANCREATIC CARCINOMA Morphology</vt:lpstr>
      <vt:lpstr>PANCREATIC CARCINOMA:  CLINICAL FEATURES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Cancers of the liver and pancreas</dc:title>
  <dc:creator>Dr.Hala</dc:creator>
  <cp:lastModifiedBy>abdulmalik alsheikh</cp:lastModifiedBy>
  <cp:revision>21</cp:revision>
  <dcterms:created xsi:type="dcterms:W3CDTF">2011-01-05T09:20:18Z</dcterms:created>
  <dcterms:modified xsi:type="dcterms:W3CDTF">2017-12-19T19:44:06Z</dcterms:modified>
</cp:coreProperties>
</file>