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6" r:id="rId3"/>
    <p:sldId id="284" r:id="rId4"/>
    <p:sldId id="285"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11</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12</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20</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27</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12/31/2017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12/31/2017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right upper quadrant pain, which tends to be excruciating . It is usually due to obstruction of bile ducts by passing stones.</a:t>
            </a:r>
          </a:p>
          <a:p>
            <a:pPr eaLnBrk="1" hangingPunct="1">
              <a:lnSpc>
                <a:spcPct val="80000"/>
              </a:lnSpc>
              <a:defRPr/>
            </a:pPr>
            <a:r>
              <a:rPr lang="en-GB" sz="2000" dirty="0" smtClean="0"/>
              <a:t>More severe complications include empyema, perforation, fistulae, inflammation of the biliary tree (cholangitis), and obstructive cholestasis or pancreatitis with ensuing problems.</a:t>
            </a:r>
          </a:p>
          <a:p>
            <a:pPr lvl="1">
              <a:lnSpc>
                <a:spcPct val="80000"/>
              </a:lnSpc>
              <a:defRPr/>
            </a:pPr>
            <a:r>
              <a:rPr lang="en-GB" sz="1800" dirty="0" smtClean="0"/>
              <a:t> The larger the calculi, the less likely they are to enter the cystic or common ducts to produce obstruction; it is the very small stones, or "gravel," that are the more dangerous.</a:t>
            </a:r>
          </a:p>
          <a:p>
            <a:pPr lvl="1">
              <a:lnSpc>
                <a:spcPct val="80000"/>
              </a:lnSpc>
              <a:defRPr/>
            </a:pPr>
            <a:r>
              <a:rPr lang="en-GB" sz="1800" dirty="0" smtClean="0"/>
              <a:t> Occasionally, a large stone may erode directly into an adjacent loop of small bowel, generating intestinal obstruction ("gallstone ileus"). </a:t>
            </a:r>
          </a:p>
          <a:p>
            <a:pPr lvl="1">
              <a:lnSpc>
                <a:spcPct val="80000"/>
              </a:lnSpc>
              <a:defRPr/>
            </a:pPr>
            <a:r>
              <a:rPr lang="en-GB" sz="1800" dirty="0" smtClean="0"/>
              <a:t>Most notable is the increased risk for carcinoma of the gallbladder.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dirty="0" smtClean="0"/>
              <a:t>Acute calculous </a:t>
            </a:r>
            <a:r>
              <a:rPr lang="en-GB" sz="2400" i="1" dirty="0" err="1" smtClean="0"/>
              <a:t>cholecystitis</a:t>
            </a:r>
            <a:r>
              <a:rPr lang="en-GB" sz="2400" i="1" dirty="0" smtClean="0"/>
              <a:t> 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t>Acute </a:t>
            </a:r>
            <a:r>
              <a:rPr lang="en-GB" sz="2400" dirty="0" err="1" smtClean="0"/>
              <a:t>acalculous</a:t>
            </a:r>
            <a:r>
              <a:rPr lang="en-GB" sz="2400" dirty="0" smtClean="0"/>
              <a:t> </a:t>
            </a:r>
            <a:r>
              <a:rPr lang="en-GB" sz="2400" dirty="0" err="1" smtClean="0"/>
              <a:t>cholecystitis</a:t>
            </a:r>
            <a:r>
              <a:rPr lang="en-GB" sz="2400" dirty="0" smtClean="0"/>
              <a:t> occurs in the absence of gallstones, generally in severely ill patient. Most cases of occur in the following circumstances: (1) the postoperative state after major, </a:t>
            </a:r>
            <a:r>
              <a:rPr lang="en-GB" sz="2400" dirty="0" err="1" smtClean="0"/>
              <a:t>nonbiliary</a:t>
            </a:r>
            <a:r>
              <a:rPr lang="en-GB" sz="2400" dirty="0" smtClean="0"/>
              <a:t> surgery; (2) severe trauma (motor vehicle accidents, war injuries); (3) severe burns; (4) multisystem organ failure; (5) sepsis; (6) prolonged intravenous </a:t>
            </a:r>
            <a:r>
              <a:rPr lang="en-GB" sz="2400" dirty="0" err="1" smtClean="0"/>
              <a:t>hyperalimentation</a:t>
            </a:r>
            <a:r>
              <a:rPr lang="en-GB" sz="2400" dirty="0" smtClean="0"/>
              <a:t>; and (7) the postpartum state. </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smtClean="0"/>
              <a:t>cholecystitis</a:t>
            </a:r>
            <a:endParaRPr lang="en-US"/>
          </a:p>
        </p:txBody>
      </p:sp>
      <p:sp>
        <p:nvSpPr>
          <p:cNvPr id="3" name="Content Placeholder 2"/>
          <p:cNvSpPr>
            <a:spLocks noGrp="1"/>
          </p:cNvSpPr>
          <p:nvPr>
            <p:ph sz="quarter" idx="1"/>
          </p:nvPr>
        </p:nvSpPr>
        <p:spPr/>
        <p:txBody>
          <a:bodyPr/>
          <a:lstStyle/>
          <a:p>
            <a:pPr lvl="0"/>
            <a:r>
              <a:rPr lang="en-US" dirty="0" smtClean="0"/>
              <a:t>Recognize the predisposing factors of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dirty="0" smtClean="0"/>
              <a:t>Progressive right upper quadrant or epigastric pain</a:t>
            </a:r>
            <a:r>
              <a:rPr lang="en-GB" sz="2800" dirty="0" smtClean="0"/>
              <a:t>, radiating to right shoulder, </a:t>
            </a:r>
            <a:r>
              <a:rPr lang="en-GB" sz="2800" dirty="0" smtClean="0"/>
              <a:t>frequently associated with mild fever, anorexia, tachycardia, sweating, and nausea and vomiting. The upper abdomen is tender. Most patients are free of jaundice</a:t>
            </a:r>
          </a:p>
          <a:p>
            <a:pPr eaLnBrk="1" hangingPunct="1">
              <a:defRPr/>
            </a:pPr>
            <a:r>
              <a:rPr lang="en-GB" sz="2800" dirty="0" smtClean="0"/>
              <a:t> Acute calculous </a:t>
            </a:r>
            <a:r>
              <a:rPr lang="en-GB" sz="2800" dirty="0" err="1" smtClean="0"/>
              <a:t>cholecystitis</a:t>
            </a:r>
            <a:r>
              <a:rPr lang="en-GB" sz="2800" dirty="0" smtClean="0"/>
              <a:t> may appear with remarkable suddenness and constitute an acute surgical emergency or may present with mild symptoms that resolve without medical intervention</a:t>
            </a:r>
            <a:r>
              <a:rPr lang="en-GB" sz="2800" i="1" dirty="0" smtClean="0"/>
              <a:t>.</a:t>
            </a:r>
            <a:r>
              <a:rPr lang="en-GB" sz="28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dirty="0" smtClean="0"/>
              <a:t>Chronic </a:t>
            </a:r>
            <a:r>
              <a:rPr lang="en-GB" sz="2800" dirty="0" err="1" smtClean="0"/>
              <a:t>cholecystitis</a:t>
            </a:r>
            <a:r>
              <a:rPr lang="en-GB" sz="2800" dirty="0" smtClean="0"/>
              <a:t> may be a sequel to repeated bouts of mild to severe acute </a:t>
            </a:r>
            <a:r>
              <a:rPr lang="en-GB" sz="2800" dirty="0" err="1" smtClean="0"/>
              <a:t>cholecystitis</a:t>
            </a:r>
            <a:r>
              <a:rPr lang="en-GB" sz="2800" dirty="0" smtClean="0"/>
              <a:t>, but in many instances, it develops in the apparent absence of antecedent attacks. </a:t>
            </a:r>
          </a:p>
          <a:p>
            <a:pPr eaLnBrk="1" hangingPunct="1">
              <a:lnSpc>
                <a:spcPct val="80000"/>
              </a:lnSpc>
              <a:defRPr/>
            </a:pPr>
            <a:r>
              <a:rPr lang="en-GB" sz="2800" dirty="0" smtClean="0"/>
              <a:t>It is associated with </a:t>
            </a:r>
            <a:r>
              <a:rPr lang="en-GB" sz="2800" dirty="0" err="1" smtClean="0"/>
              <a:t>cholelithiasis</a:t>
            </a:r>
            <a:r>
              <a:rPr lang="en-GB" sz="2800" dirty="0" smtClean="0"/>
              <a:t> in over 90% of cases.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algn="ctr">
              <a:defRPr/>
            </a:pPr>
            <a:r>
              <a:rPr lang="en-GB" sz="2800" dirty="0"/>
              <a:t>Prevalence and Risk Factors. </a:t>
            </a:r>
          </a:p>
        </p:txBody>
      </p:sp>
      <p:sp>
        <p:nvSpPr>
          <p:cNvPr id="147459" name="Rectangle 3"/>
          <p:cNvSpPr>
            <a:spLocks noGrp="1" noChangeArrowheads="1"/>
          </p:cNvSpPr>
          <p:nvPr>
            <p:ph sz="quarter" idx="1"/>
          </p:nvPr>
        </p:nvSpPr>
        <p:spPr/>
        <p:txBody>
          <a:bodyPr/>
          <a:lstStyle/>
          <a:p>
            <a:pPr marL="0" indent="0" eaLnBrk="1" hangingPunct="1">
              <a:buNone/>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eaLnBrk="1" hangingPunct="1">
              <a:buFont typeface="Wingdings" pitchFamily="2" charset="2"/>
              <a:buAutoNum type="arabicParenR"/>
              <a:defRPr/>
            </a:pPr>
            <a:r>
              <a:rPr lang="en-GB" dirty="0" smtClean="0"/>
              <a:t>Cholesterol nucleation in bile is accelerated. </a:t>
            </a:r>
          </a:p>
          <a:p>
            <a:pPr marL="609600" indent="-609600">
              <a:buFont typeface="Wingdings" pitchFamily="2" charset="2"/>
              <a:buAutoNum type="arabicParenR"/>
              <a:defRPr/>
            </a:pPr>
            <a:r>
              <a:rPr lang="en-US" dirty="0" smtClean="0"/>
              <a:t>Mucus </a:t>
            </a:r>
            <a:r>
              <a:rPr lang="en-US" dirty="0" err="1"/>
              <a:t>hypersecretion</a:t>
            </a:r>
            <a:r>
              <a:rPr lang="en-US" dirty="0"/>
              <a:t> in the gallbladder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226</TotalTime>
  <Words>1590</Words>
  <Application>Microsoft Office PowerPoint</Application>
  <PresentationFormat>On-screen Show (4:3)</PresentationFormat>
  <Paragraphs>112</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Garamond</vt:lpstr>
      <vt:lpstr>Perpetua</vt:lpstr>
      <vt:lpstr>Wingdings</vt:lpstr>
      <vt:lpstr>Wingdings 2</vt:lpstr>
      <vt:lpstr>Equity</vt:lpstr>
      <vt:lpstr>PATHOLOGY  AND PATHOGENESIS OF CHOLECYSTITIS </vt:lpstr>
      <vt:lpstr>Pathology and pathogegenesis of cholecystitis</vt:lpstr>
      <vt:lpstr>Disorders of the Gallbladder CHOLELITHIASIS (GALLSTONES) </vt:lpstr>
      <vt:lpstr>Prevalence and Risk Factors. </vt:lpstr>
      <vt:lpstr>PowerPoint Presentation</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Morphology</vt:lpstr>
      <vt:lpstr>Morphology</vt:lpstr>
      <vt:lpstr>PowerPoint Presentation</vt:lpstr>
      <vt:lpstr>Complications: acute and chronic cholecystitis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Abdul Malik Al Sheikh</cp:lastModifiedBy>
  <cp:revision>13</cp:revision>
  <dcterms:created xsi:type="dcterms:W3CDTF">2010-10-31T12:33:56Z</dcterms:created>
  <dcterms:modified xsi:type="dcterms:W3CDTF">2017-12-31T06:51:16Z</dcterms:modified>
</cp:coreProperties>
</file>