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656" r:id="rId3"/>
    <p:sldId id="415" r:id="rId4"/>
    <p:sldId id="418" r:id="rId5"/>
    <p:sldId id="630" r:id="rId6"/>
    <p:sldId id="421" r:id="rId7"/>
    <p:sldId id="424" r:id="rId8"/>
    <p:sldId id="631" r:id="rId9"/>
    <p:sldId id="417" r:id="rId10"/>
    <p:sldId id="419" r:id="rId11"/>
    <p:sldId id="420" r:id="rId12"/>
    <p:sldId id="632" r:id="rId13"/>
    <p:sldId id="470" r:id="rId14"/>
    <p:sldId id="430" r:id="rId15"/>
    <p:sldId id="429" r:id="rId16"/>
    <p:sldId id="427" r:id="rId17"/>
    <p:sldId id="472" r:id="rId18"/>
    <p:sldId id="634" r:id="rId19"/>
    <p:sldId id="635" r:id="rId20"/>
    <p:sldId id="473" r:id="rId21"/>
    <p:sldId id="479" r:id="rId22"/>
    <p:sldId id="528" r:id="rId23"/>
    <p:sldId id="432" r:id="rId24"/>
    <p:sldId id="637" r:id="rId25"/>
    <p:sldId id="636" r:id="rId26"/>
    <p:sldId id="641" r:id="rId27"/>
    <p:sldId id="642" r:id="rId28"/>
    <p:sldId id="643" r:id="rId29"/>
    <p:sldId id="644" r:id="rId30"/>
    <p:sldId id="483" r:id="rId31"/>
    <p:sldId id="517" r:id="rId32"/>
    <p:sldId id="638" r:id="rId33"/>
    <p:sldId id="519" r:id="rId34"/>
    <p:sldId id="520" r:id="rId35"/>
    <p:sldId id="640" r:id="rId36"/>
    <p:sldId id="522" r:id="rId37"/>
    <p:sldId id="645" r:id="rId38"/>
    <p:sldId id="456" r:id="rId39"/>
    <p:sldId id="530" r:id="rId40"/>
    <p:sldId id="651" r:id="rId41"/>
    <p:sldId id="652" r:id="rId42"/>
    <p:sldId id="65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1010C6"/>
    <a:srgbClr val="660066"/>
    <a:srgbClr val="006600"/>
    <a:srgbClr val="0B0B8F"/>
    <a:srgbClr val="FF33CC"/>
    <a:srgbClr val="669900"/>
    <a:srgbClr val="FF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825" autoAdjust="0"/>
  </p:normalViewPr>
  <p:slideViewPr>
    <p:cSldViewPr>
      <p:cViewPr varScale="1">
        <p:scale>
          <a:sx n="64" d="100"/>
          <a:sy n="64" d="100"/>
        </p:scale>
        <p:origin x="156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6B225-E22B-4AF6-9FA0-D3552B48732A}" type="datetimeFigureOut">
              <a:rPr lang="en-US" smtClean="0"/>
              <a:pPr/>
              <a:t>12/26/2017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29E3C-A7A0-4781-9108-4A44678AF1E5}" type="slidenum">
              <a:rPr lang="en-US" smtClean="0"/>
              <a:pPr/>
              <a:t>‹#›</a:t>
            </a:fld>
            <a:endParaRPr lang="en-US"/>
          </a:p>
        </p:txBody>
      </p:sp>
    </p:spTree>
    <p:extLst>
      <p:ext uri="{BB962C8B-B14F-4D97-AF65-F5344CB8AC3E}">
        <p14:creationId xmlns:p14="http://schemas.microsoft.com/office/powerpoint/2010/main" val="60209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A099A34-F349-4647-B627-D4D3D32D3BC2}" type="slidenum">
              <a:rPr lang="en-US" smtClean="0"/>
              <a:pPr/>
              <a:t>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94815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
            </a:r>
            <a:br>
              <a:rPr lang="en-US" sz="800" kern="1200" dirty="0" smtClean="0">
                <a:solidFill>
                  <a:schemeClr val="tx1"/>
                </a:solidFill>
                <a:latin typeface="+mn-lt"/>
                <a:ea typeface="+mn-ea"/>
                <a:cs typeface="+mn-cs"/>
              </a:rPr>
            </a:br>
            <a:endParaRPr lang="en-US" sz="800"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22</a:t>
            </a:fld>
            <a:endParaRPr lang="en-US"/>
          </a:p>
        </p:txBody>
      </p:sp>
    </p:spTree>
    <p:extLst>
      <p:ext uri="{BB962C8B-B14F-4D97-AF65-F5344CB8AC3E}">
        <p14:creationId xmlns:p14="http://schemas.microsoft.com/office/powerpoint/2010/main" val="209509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5A41F-32E4-42B8-8A0C-D93C2F556A93}"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49608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33</a:t>
            </a:fld>
            <a:endParaRPr lang="en-US"/>
          </a:p>
        </p:txBody>
      </p:sp>
    </p:spTree>
    <p:extLst>
      <p:ext uri="{BB962C8B-B14F-4D97-AF65-F5344CB8AC3E}">
        <p14:creationId xmlns:p14="http://schemas.microsoft.com/office/powerpoint/2010/main" val="116937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34</a:t>
            </a:fld>
            <a:endParaRPr lang="en-US"/>
          </a:p>
        </p:txBody>
      </p:sp>
    </p:spTree>
    <p:extLst>
      <p:ext uri="{BB962C8B-B14F-4D97-AF65-F5344CB8AC3E}">
        <p14:creationId xmlns:p14="http://schemas.microsoft.com/office/powerpoint/2010/main" val="321690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36</a:t>
            </a:fld>
            <a:endParaRPr lang="en-US"/>
          </a:p>
        </p:txBody>
      </p:sp>
    </p:spTree>
    <p:extLst>
      <p:ext uri="{BB962C8B-B14F-4D97-AF65-F5344CB8AC3E}">
        <p14:creationId xmlns:p14="http://schemas.microsoft.com/office/powerpoint/2010/main" val="324996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bwMode="auto">
          <a:noFill/>
          <a:ln>
            <a:solidFill>
              <a:srgbClr val="000000"/>
            </a:solidFill>
            <a:miter lim="800000"/>
            <a:headEnd/>
            <a:tailEnd/>
          </a:ln>
        </p:spPr>
      </p:sp>
      <p:sp>
        <p:nvSpPr>
          <p:cNvPr id="526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6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976061-DF1A-4E30-ADB5-15DEEF0D70F2}" type="slidenum">
              <a:rPr lang="en-US" smtClean="0"/>
              <a:pPr fontAlgn="base">
                <a:spcBef>
                  <a:spcPct val="0"/>
                </a:spcBef>
                <a:spcAft>
                  <a:spcPct val="0"/>
                </a:spcAft>
                <a:defRPr/>
              </a:pPr>
              <a:t>38</a:t>
            </a:fld>
            <a:endParaRPr lang="en-US" smtClean="0"/>
          </a:p>
        </p:txBody>
      </p:sp>
    </p:spTree>
    <p:extLst>
      <p:ext uri="{BB962C8B-B14F-4D97-AF65-F5344CB8AC3E}">
        <p14:creationId xmlns:p14="http://schemas.microsoft.com/office/powerpoint/2010/main" val="354015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
            </a:r>
            <a:br>
              <a:rPr lang="en-US" sz="800" kern="1200" dirty="0" smtClean="0">
                <a:solidFill>
                  <a:schemeClr val="tx1"/>
                </a:solidFill>
                <a:latin typeface="+mn-lt"/>
                <a:ea typeface="+mn-ea"/>
                <a:cs typeface="+mn-cs"/>
              </a:rPr>
            </a:br>
            <a:endParaRPr lang="en-US" sz="800"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39</a:t>
            </a:fld>
            <a:endParaRPr lang="en-US"/>
          </a:p>
        </p:txBody>
      </p:sp>
    </p:spTree>
    <p:extLst>
      <p:ext uri="{BB962C8B-B14F-4D97-AF65-F5344CB8AC3E}">
        <p14:creationId xmlns:p14="http://schemas.microsoft.com/office/powerpoint/2010/main" val="405624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1E1EC3B-A0D5-4171-82E9-CBEFE7CDD17D}" type="slidenum">
              <a:rPr lang="en-US" smtClean="0"/>
              <a:pPr/>
              <a:t>7</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val="89814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9F5DC9C-EB6F-4800-B5F6-E463C3CF2F40}" type="slidenum">
              <a:rPr lang="en-US" smtClean="0"/>
              <a:pPr/>
              <a:t>12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6537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6FC5AF2D-77BB-4B1F-87D4-FC758E31D119}" type="slidenum">
              <a:rPr lang="en-US" smtClean="0"/>
              <a:pPr/>
              <a:t>13</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t>“swollen” liver?</a:t>
            </a:r>
          </a:p>
        </p:txBody>
      </p:sp>
    </p:spTree>
    <p:extLst>
      <p:ext uri="{BB962C8B-B14F-4D97-AF65-F5344CB8AC3E}">
        <p14:creationId xmlns:p14="http://schemas.microsoft.com/office/powerpoint/2010/main" val="271445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A75B49-5816-4CE0-8B37-6B2C4F9D0E54}"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88074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4FBE08-785E-410D-9ABB-493A65FACE7E}"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178795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A4DB82E-D9EB-4478-9D81-2AC452FF4498}" type="slidenum">
              <a:rPr lang="en-US" smtClean="0"/>
              <a:pPr/>
              <a:t>16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4992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20</a:t>
            </a:fld>
            <a:endParaRPr lang="en-US"/>
          </a:p>
        </p:txBody>
      </p:sp>
    </p:spTree>
    <p:extLst>
      <p:ext uri="{BB962C8B-B14F-4D97-AF65-F5344CB8AC3E}">
        <p14:creationId xmlns:p14="http://schemas.microsoft.com/office/powerpoint/2010/main" val="107971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5869B91-24A8-4A3E-8DA9-050111573C25}" type="slidenum">
              <a:rPr lang="en-US" smtClean="0"/>
              <a:pPr/>
              <a:t>21</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6043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1AEBD49D-256D-49CD-932D-340D3D5ECF92}"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AE131A16-B614-45A7-B5A5-D789006B2C58}" type="datetimeFigureOut">
              <a:rPr lang="en-US" smtClean="0"/>
              <a:pPr/>
              <a:t>12/26/2017</a:t>
            </a:fld>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1AEBD49D-256D-49CD-932D-340D3D5ECF92}" type="slidenum">
              <a:rPr lang="en-US" smtClean="0"/>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AE131A16-B614-45A7-B5A5-D789006B2C58}" type="datetimeFigureOut">
              <a:rPr lang="en-US" smtClean="0"/>
              <a:pPr/>
              <a:t>12/26/2017</a:t>
            </a:fld>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AEBD49D-256D-49CD-932D-340D3D5ECF92}" type="slidenum">
              <a:rPr lang="en-US" smtClean="0"/>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131A16-B614-45A7-B5A5-D789006B2C58}" type="datetimeFigureOut">
              <a:rPr lang="en-US" smtClean="0"/>
              <a:pPr/>
              <a:t>12/26/2017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EBD49D-256D-49CD-932D-340D3D5ECF92}"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sa/imgres?imgurl&amp;imgrefurl=http://www.surgicalnotes.co.uk/node/339&amp;h=0&amp;w=0&amp;sz=1&amp;tbnid=FE8qyPifB_bA7M&amp;tbnh=226&amp;tbnw=223&amp;zoom=1&amp;docid=JcB-lEMKD18WAM&amp;hl=en&amp;ei=l01PUu2oLtH30gX-_oDYCQ&amp;ved=0CAIQsCU"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upload.wikimedia.org/wikipedia/commons/9/90/Gallbladder_cholesterolosis_micro.jp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142984"/>
            <a:ext cx="6553200" cy="3186122"/>
          </a:xfrm>
        </p:spPr>
        <p:txBody>
          <a:bodyPr>
            <a:noAutofit/>
          </a:bodyPr>
          <a:lstStyle/>
          <a:p>
            <a:pPr algn="ctr"/>
            <a:r>
              <a:rPr lang="en-US" sz="7200" b="1" i="1" dirty="0" smtClean="0">
                <a:solidFill>
                  <a:srgbClr val="002060"/>
                </a:solidFill>
                <a:effectLst>
                  <a:outerShdw blurRad="38100" dist="38100" dir="2700000" algn="tl">
                    <a:srgbClr val="000000">
                      <a:alpha val="43137"/>
                    </a:srgbClr>
                  </a:outerShdw>
                </a:effectLst>
              </a:rPr>
              <a:t>GIT</a:t>
            </a:r>
            <a:r>
              <a:rPr lang="en-US" sz="6600" b="1" i="1" dirty="0" smtClean="0">
                <a:solidFill>
                  <a:srgbClr val="002060"/>
                </a:solidFill>
                <a:effectLst>
                  <a:outerShdw blurRad="38100" dist="38100" dir="2700000" algn="tl">
                    <a:srgbClr val="000000">
                      <a:alpha val="43137"/>
                    </a:srgbClr>
                  </a:outerShdw>
                </a:effectLst>
              </a:rPr>
              <a:t> BLOCK</a:t>
            </a:r>
            <a:r>
              <a:rPr lang="en-US" sz="4000" i="1" dirty="0" smtClean="0">
                <a:solidFill>
                  <a:schemeClr val="accent2">
                    <a:lumMod val="60000"/>
                    <a:lumOff val="40000"/>
                  </a:schemeClr>
                </a:solidFill>
              </a:rPr>
              <a:t/>
            </a:r>
            <a:br>
              <a:rPr lang="en-US" sz="4000" i="1" dirty="0" smtClean="0">
                <a:solidFill>
                  <a:schemeClr val="accent2">
                    <a:lumMod val="60000"/>
                    <a:lumOff val="40000"/>
                  </a:schemeClr>
                </a:solidFill>
              </a:rPr>
            </a:br>
            <a:r>
              <a:rPr lang="en-US" sz="4000" i="1" dirty="0" smtClean="0">
                <a:solidFill>
                  <a:schemeClr val="accent2">
                    <a:lumMod val="60000"/>
                    <a:lumOff val="40000"/>
                  </a:schemeClr>
                </a:solidFill>
              </a:rPr>
              <a:t/>
            </a:r>
            <a:br>
              <a:rPr lang="en-US" sz="4000" i="1" dirty="0" smtClean="0">
                <a:solidFill>
                  <a:schemeClr val="accent2">
                    <a:lumMod val="60000"/>
                    <a:lumOff val="40000"/>
                  </a:schemeClr>
                </a:solidFill>
              </a:rPr>
            </a:br>
            <a:r>
              <a:rPr lang="en-US" sz="4000" b="1" i="1" dirty="0" smtClean="0">
                <a:solidFill>
                  <a:schemeClr val="accent2">
                    <a:lumMod val="60000"/>
                    <a:lumOff val="40000"/>
                  </a:schemeClr>
                </a:solidFill>
                <a:effectLst>
                  <a:outerShdw blurRad="38100" dist="38100" dir="2700000" algn="tl">
                    <a:srgbClr val="000000">
                      <a:alpha val="43137"/>
                    </a:srgbClr>
                  </a:outerShdw>
                </a:effectLst>
              </a:rPr>
              <a:t> </a:t>
            </a:r>
            <a:r>
              <a:rPr lang="en-US" sz="4000" b="1" i="1" dirty="0" smtClean="0">
                <a:solidFill>
                  <a:schemeClr val="tx1">
                    <a:lumMod val="95000"/>
                  </a:schemeClr>
                </a:solidFill>
                <a:effectLst>
                  <a:outerShdw blurRad="38100" dist="38100" dir="2700000" algn="tl">
                    <a:srgbClr val="000000">
                      <a:alpha val="43137"/>
                    </a:srgbClr>
                  </a:outerShdw>
                </a:effectLst>
              </a:rPr>
              <a:t>PATHOLOGY  PRACTICAL</a:t>
            </a:r>
            <a:endParaRPr lang="en-US" b="1" i="1" dirty="0">
              <a:solidFill>
                <a:schemeClr val="tx1">
                  <a:lumMod val="95000"/>
                </a:schemeClr>
              </a:solidFill>
              <a:effectLst>
                <a:outerShdw blurRad="38100" dist="38100" dir="2700000" algn="tl">
                  <a:srgbClr val="000000">
                    <a:alpha val="43137"/>
                  </a:srgbClr>
                </a:outerShdw>
              </a:effectLst>
            </a:endParaRPr>
          </a:p>
        </p:txBody>
      </p:sp>
      <p:sp>
        <p:nvSpPr>
          <p:cNvPr id="8" name="TextBox 7"/>
          <p:cNvSpPr txBox="1"/>
          <p:nvPr/>
        </p:nvSpPr>
        <p:spPr>
          <a:xfrm>
            <a:off x="4358690" y="5954940"/>
            <a:ext cx="16939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1010C6"/>
                </a:solidFill>
              </a:rPr>
              <a:t>Prepared by:</a:t>
            </a:r>
            <a:endParaRPr lang="en-US" dirty="0">
              <a:solidFill>
                <a:srgbClr val="1010C6"/>
              </a:solidFill>
            </a:endParaRPr>
          </a:p>
        </p:txBody>
      </p:sp>
      <p:sp>
        <p:nvSpPr>
          <p:cNvPr id="9" name="TextBox 8"/>
          <p:cNvSpPr txBox="1"/>
          <p:nvPr/>
        </p:nvSpPr>
        <p:spPr>
          <a:xfrm>
            <a:off x="6052592" y="5908774"/>
            <a:ext cx="1872208"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rgbClr val="1010C6"/>
                </a:solidFill>
              </a:rPr>
              <a:t>Prof.  Ammar Al Rikabi</a:t>
            </a:r>
          </a:p>
          <a:p>
            <a:pPr marL="171450" indent="-171450">
              <a:buFont typeface="Arial" panose="020B0604020202020204" pitchFamily="34" charset="0"/>
              <a:buChar char="•"/>
            </a:pPr>
            <a:r>
              <a:rPr lang="en-US" sz="1050" b="1" i="1" dirty="0" smtClean="0">
                <a:solidFill>
                  <a:srgbClr val="1010C6"/>
                </a:solidFill>
              </a:rPr>
              <a:t>Dr. Sayed Al Esawy</a:t>
            </a:r>
          </a:p>
        </p:txBody>
      </p:sp>
      <p:sp>
        <p:nvSpPr>
          <p:cNvPr id="10" name="Rectangle 9"/>
          <p:cNvSpPr/>
          <p:nvPr/>
        </p:nvSpPr>
        <p:spPr>
          <a:xfrm>
            <a:off x="4495800" y="6553201"/>
            <a:ext cx="4345632"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i="1" dirty="0">
                <a:solidFill>
                  <a:srgbClr val="0000FF"/>
                </a:solidFill>
              </a:rPr>
              <a:t>Head of Pathology Department: Dr. Hisham Al Khalidi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912" y="4509120"/>
            <a:ext cx="4968552" cy="1224136"/>
          </a:xfrm>
        </p:spPr>
        <p:txBody>
          <a:bodyPr>
            <a:noAutofit/>
          </a:bodyPr>
          <a:lstStyle/>
          <a:p>
            <a:pPr algn="ctr"/>
            <a:r>
              <a:rPr lang="en-US" sz="4400" b="1" i="1" dirty="0" smtClean="0">
                <a:solidFill>
                  <a:srgbClr val="669900"/>
                </a:solidFill>
                <a:effectLst>
                  <a:outerShdw blurRad="38100" dist="38100" dir="2700000" algn="tl">
                    <a:srgbClr val="000000">
                      <a:alpha val="43137"/>
                    </a:srgbClr>
                  </a:outerShdw>
                </a:effectLst>
              </a:rPr>
              <a:t>Gross and histopathology</a:t>
            </a:r>
            <a:endParaRPr lang="en-US" sz="4400" b="1" i="1" dirty="0">
              <a:solidFill>
                <a:srgbClr val="669900"/>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590800"/>
            <a:ext cx="7152456" cy="1723256"/>
          </a:xfrm>
        </p:spPr>
        <p:txBody>
          <a:bodyPr>
            <a:noAutofit/>
          </a:bodyPr>
          <a:lstStyle/>
          <a:p>
            <a:pPr algn="ctr"/>
            <a:r>
              <a:rPr lang="en-US" sz="4800" b="1" i="1" dirty="0" smtClean="0">
                <a:solidFill>
                  <a:srgbClr val="660066"/>
                </a:solidFill>
                <a:effectLst>
                  <a:outerShdw blurRad="38100" dist="38100" dir="2700000" algn="tl">
                    <a:srgbClr val="000000">
                      <a:alpha val="43137"/>
                    </a:srgbClr>
                  </a:outerShdw>
                </a:effectLst>
              </a:rPr>
              <a:t>Chronic VIRAL hepatitis </a:t>
            </a:r>
            <a:br>
              <a:rPr lang="en-US" sz="4800" b="1" i="1" dirty="0" smtClean="0">
                <a:solidFill>
                  <a:srgbClr val="660066"/>
                </a:solidFill>
                <a:effectLst>
                  <a:outerShdw blurRad="38100" dist="38100" dir="2700000" algn="tl">
                    <a:srgbClr val="000000">
                      <a:alpha val="43137"/>
                    </a:srgbClr>
                  </a:outerShdw>
                </a:effectLst>
              </a:rPr>
            </a:br>
            <a:r>
              <a:rPr lang="en-US" sz="4800" b="1" i="1" dirty="0" smtClean="0">
                <a:solidFill>
                  <a:srgbClr val="660066"/>
                </a:solidFill>
                <a:effectLst>
                  <a:outerShdw blurRad="38100" dist="38100" dir="2700000" algn="tl">
                    <a:srgbClr val="000000">
                      <a:alpha val="43137"/>
                    </a:srgbClr>
                  </a:outerShdw>
                </a:effectLst>
              </a:rPr>
              <a:t>(HBV &amp; HCV)</a:t>
            </a:r>
            <a:endParaRPr lang="en-US" sz="4800" b="1" i="1" dirty="0">
              <a:solidFill>
                <a:srgbClr val="660066"/>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9512" y="4535249"/>
            <a:ext cx="4248472" cy="2062103"/>
          </a:xfrm>
          <a:prstGeom prst="rect">
            <a:avLst/>
          </a:prstGeom>
        </p:spPr>
        <p:txBody>
          <a:bodyPr wrap="square">
            <a:spAutoFit/>
          </a:bodyPr>
          <a:lstStyle/>
          <a:p>
            <a:pPr algn="ctr"/>
            <a:r>
              <a:rPr lang="en-US" sz="1600" b="1" i="1" dirty="0" smtClean="0"/>
              <a:t> </a:t>
            </a:r>
            <a:r>
              <a:rPr lang="en-US" sz="1600" b="1" i="1" dirty="0" smtClean="0">
                <a:solidFill>
                  <a:srgbClr val="FF0000"/>
                </a:solidFill>
              </a:rPr>
              <a:t>Normal Liver</a:t>
            </a:r>
            <a:r>
              <a:rPr lang="en-US" sz="1600" b="1" i="1" dirty="0" smtClean="0"/>
              <a:t>: has a brown color. Near the hilum here, note the portal vein carrying blood to the liver, which branches at center left, with accompanying hepatic artery and bile ducts. At the lower right is a branch of hepatic vein draining blood from the liver to the inferior vena cava.</a:t>
            </a:r>
            <a:endParaRPr lang="en-US" sz="1600" b="1" i="1" dirty="0"/>
          </a:p>
        </p:txBody>
      </p:sp>
      <p:sp>
        <p:nvSpPr>
          <p:cNvPr id="7" name="Rectangle 6"/>
          <p:cNvSpPr/>
          <p:nvPr/>
        </p:nvSpPr>
        <p:spPr>
          <a:xfrm>
            <a:off x="4572000" y="4643446"/>
            <a:ext cx="4214810" cy="1354217"/>
          </a:xfrm>
          <a:prstGeom prst="rect">
            <a:avLst/>
          </a:prstGeom>
        </p:spPr>
        <p:txBody>
          <a:bodyPr wrap="square">
            <a:spAutoFit/>
          </a:bodyPr>
          <a:lstStyle/>
          <a:p>
            <a:pPr algn="ctr"/>
            <a:r>
              <a:rPr lang="en-US" sz="1600" b="1" i="1" dirty="0" smtClean="0">
                <a:solidFill>
                  <a:srgbClr val="FF0000"/>
                </a:solidFill>
              </a:rPr>
              <a:t>Chronic Hepatitis</a:t>
            </a:r>
            <a:r>
              <a:rPr lang="en-US" sz="1600" b="1" i="1" dirty="0" smtClean="0"/>
              <a:t>: The necrosis and lobular collapse is seen here as areas of hemorrhage and irregular furrows and granularity on the </a:t>
            </a:r>
          </a:p>
          <a:p>
            <a:pPr algn="ctr"/>
            <a:r>
              <a:rPr lang="en-US" sz="1600" b="1" i="1" dirty="0" smtClean="0"/>
              <a:t>cut surface of the liver.</a:t>
            </a:r>
            <a:endParaRPr lang="en-US" sz="1600" b="1" i="1" dirty="0"/>
          </a:p>
        </p:txBody>
      </p:sp>
      <p:sp>
        <p:nvSpPr>
          <p:cNvPr id="9" name="Rounded Rectangle 8"/>
          <p:cNvSpPr/>
          <p:nvPr/>
        </p:nvSpPr>
        <p:spPr>
          <a:xfrm>
            <a:off x="928662" y="285728"/>
            <a:ext cx="7215238" cy="57150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Cut Section of Normal Liver &amp; Ch. Hepatitis</a:t>
            </a:r>
            <a:endParaRPr lang="en-US" sz="2800" b="1" i="1" dirty="0">
              <a:effectLst>
                <a:outerShdw blurRad="38100" dist="38100" dir="2700000" algn="tl">
                  <a:srgbClr val="000000">
                    <a:alpha val="43137"/>
                  </a:srgbClr>
                </a:outerShdw>
              </a:effectLst>
            </a:endParaRPr>
          </a:p>
        </p:txBody>
      </p:sp>
      <p:pic>
        <p:nvPicPr>
          <p:cNvPr id="11" name="Picture 4"/>
          <p:cNvPicPr>
            <a:picLocks noChangeAspect="1" noChangeArrowheads="1"/>
          </p:cNvPicPr>
          <p:nvPr/>
        </p:nvPicPr>
        <p:blipFill>
          <a:blip r:embed="rId3" cstate="print"/>
          <a:srcRect/>
          <a:stretch>
            <a:fillRect/>
          </a:stretch>
        </p:blipFill>
        <p:spPr bwMode="auto">
          <a:xfrm>
            <a:off x="4499991" y="1196752"/>
            <a:ext cx="4128459" cy="324036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0354" name="Picture 2" descr="http://library.med.utah.edu/WebPath/jpeg4/LIVER083.jpg"/>
          <p:cNvPicPr>
            <a:picLocks noChangeAspect="1" noChangeArrowheads="1"/>
          </p:cNvPicPr>
          <p:nvPr/>
        </p:nvPicPr>
        <p:blipFill>
          <a:blip r:embed="rId4" cstate="print"/>
          <a:srcRect/>
          <a:stretch>
            <a:fillRect/>
          </a:stretch>
        </p:blipFill>
        <p:spPr bwMode="auto">
          <a:xfrm>
            <a:off x="179512" y="1196753"/>
            <a:ext cx="4176464" cy="3240360"/>
          </a:xfrm>
          <a:prstGeom prst="rect">
            <a:avLst/>
          </a:prstGeom>
          <a:noFill/>
        </p:spPr>
      </p:pic>
      <p:sp>
        <p:nvSpPr>
          <p:cNvPr id="13" name="TextBox 12"/>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14" name="TextBox 13"/>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7504" y="5013176"/>
            <a:ext cx="8280920" cy="1477328"/>
          </a:xfrm>
          <a:prstGeom prst="rect">
            <a:avLst/>
          </a:prstGeom>
        </p:spPr>
        <p:txBody>
          <a:bodyPr wrap="square">
            <a:spAutoFit/>
          </a:bodyPr>
          <a:lstStyle/>
          <a:p>
            <a:pPr algn="ctr"/>
            <a:r>
              <a:rPr lang="en-US" b="1" i="1" dirty="0" smtClean="0"/>
              <a:t>Viral hepatitis leads to liver cell destruction. A mononuclear inflammatory cell infiltrate extends from portal areas and disrupts the limiting plate of hepatocytes which are undergoing necrosis, the so-called "piecemeal" necrosis of chronic active hepatitis. In this case, the hepatitis B surface antigen (HBsAg) and hepatitis B core antibody (HBcAb) were positive.</a:t>
            </a:r>
            <a:endParaRPr lang="en-US" b="1" i="1" dirty="0"/>
          </a:p>
        </p:txBody>
      </p:sp>
      <p:pic>
        <p:nvPicPr>
          <p:cNvPr id="98306" name="Picture 2" descr="http://library.med.utah.edu/WebPath/jpeg4/LIVER038.jpg"/>
          <p:cNvPicPr>
            <a:picLocks noChangeAspect="1" noChangeArrowheads="1"/>
          </p:cNvPicPr>
          <p:nvPr/>
        </p:nvPicPr>
        <p:blipFill>
          <a:blip r:embed="rId3" cstate="print"/>
          <a:srcRect/>
          <a:stretch>
            <a:fillRect/>
          </a:stretch>
        </p:blipFill>
        <p:spPr bwMode="auto">
          <a:xfrm>
            <a:off x="899592" y="980728"/>
            <a:ext cx="7200800" cy="4016871"/>
          </a:xfrm>
          <a:prstGeom prst="rect">
            <a:avLst/>
          </a:prstGeom>
          <a:noFill/>
          <a:ln>
            <a:solidFill>
              <a:schemeClr val="accent1"/>
            </a:solidFill>
          </a:ln>
        </p:spPr>
      </p:pic>
      <p:sp>
        <p:nvSpPr>
          <p:cNvPr id="5" name="Rounded Rectangle 4"/>
          <p:cNvSpPr/>
          <p:nvPr/>
        </p:nvSpPr>
        <p:spPr>
          <a:xfrm>
            <a:off x="899592" y="260648"/>
            <a:ext cx="7344816"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Viral Hepatitis B – Microscopic view</a:t>
            </a:r>
            <a:endParaRPr lang="en-US" sz="2800" b="1" i="1" dirty="0">
              <a:effectLst>
                <a:outerShdw blurRad="38100" dist="38100" dir="2700000" algn="tl">
                  <a:srgbClr val="000000">
                    <a:alpha val="43137"/>
                  </a:srgbClr>
                </a:outerShdw>
              </a:effectLst>
            </a:endParaRPr>
          </a:p>
        </p:txBody>
      </p:sp>
      <p:sp>
        <p:nvSpPr>
          <p:cNvPr id="6" name="TextBox 5"/>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2227" name="TextBox 2"/>
          <p:cNvSpPr txBox="1">
            <a:spLocks noChangeArrowheads="1"/>
          </p:cNvSpPr>
          <p:nvPr/>
        </p:nvSpPr>
        <p:spPr bwMode="auto">
          <a:xfrm>
            <a:off x="533400" y="5351383"/>
            <a:ext cx="8001000" cy="1354217"/>
          </a:xfrm>
          <a:prstGeom prst="rect">
            <a:avLst/>
          </a:prstGeom>
          <a:noFill/>
          <a:ln w="9525">
            <a:noFill/>
            <a:miter lim="800000"/>
            <a:headEnd/>
            <a:tailEnd/>
          </a:ln>
        </p:spPr>
        <p:txBody>
          <a:bodyPr wrap="square">
            <a:spAutoFit/>
          </a:bodyPr>
          <a:lstStyle/>
          <a:p>
            <a:pPr marL="91440" indent="-533400" algn="ctr"/>
            <a:r>
              <a:rPr lang="en-US" b="1" i="1" dirty="0"/>
              <a:t>Moderate chronic inflammatory cells infiltration consisting of lymphocytes and histiocytes in both portal tracts and liver parenchyma. Piecemeal necrosis, hepatocytes swelling and “spotty” hepatocytes necrosis are also noticed. </a:t>
            </a:r>
            <a:endParaRPr lang="en-US" b="1" i="1" dirty="0" smtClean="0"/>
          </a:p>
          <a:p>
            <a:pPr marL="91440" indent="-533400" algn="ctr"/>
            <a:r>
              <a:rPr lang="en-US" b="1" i="1" dirty="0" smtClean="0"/>
              <a:t>No </a:t>
            </a:r>
            <a:r>
              <a:rPr lang="en-US" b="1" i="1" dirty="0"/>
              <a:t>evidence </a:t>
            </a:r>
            <a:r>
              <a:rPr lang="en-US" b="1" i="1" dirty="0" smtClean="0"/>
              <a:t>of cirrhosis </a:t>
            </a:r>
            <a:r>
              <a:rPr lang="en-US" b="1" i="1" dirty="0"/>
              <a:t>or malignancy </a:t>
            </a:r>
            <a:r>
              <a:rPr lang="en-US" b="1" i="1" dirty="0" smtClean="0"/>
              <a:t>noted</a:t>
            </a:r>
            <a:r>
              <a:rPr lang="en-US" sz="2800" dirty="0" smtClean="0">
                <a:latin typeface="Franklin Gothic Demi" pitchFamily="34" charset="0"/>
              </a:rPr>
              <a:t> </a:t>
            </a:r>
            <a:endParaRPr lang="en-US" sz="2800" dirty="0">
              <a:latin typeface="Franklin Gothic Demi" pitchFamily="34" charset="0"/>
            </a:endParaRPr>
          </a:p>
        </p:txBody>
      </p:sp>
      <p:pic>
        <p:nvPicPr>
          <p:cNvPr id="5" name="Picture 6"/>
          <p:cNvPicPr>
            <a:picLocks noChangeAspect="1" noChangeArrowheads="1"/>
          </p:cNvPicPr>
          <p:nvPr/>
        </p:nvPicPr>
        <p:blipFill>
          <a:blip r:embed="rId3" cstate="print">
            <a:lum bright="20000" contrast="20000"/>
          </a:blip>
          <a:srcRect/>
          <a:stretch>
            <a:fillRect/>
          </a:stretch>
        </p:blipFill>
        <p:spPr bwMode="auto">
          <a:xfrm>
            <a:off x="1259632" y="980729"/>
            <a:ext cx="6552728"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1475656" y="260648"/>
            <a:ext cx="6192688"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Viral Hepatitis B – HPF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67544" y="5192032"/>
            <a:ext cx="7776864" cy="1477328"/>
          </a:xfrm>
          <a:prstGeom prst="rect">
            <a:avLst/>
          </a:prstGeom>
        </p:spPr>
        <p:txBody>
          <a:bodyPr wrap="square">
            <a:spAutoFit/>
          </a:bodyPr>
          <a:lstStyle/>
          <a:p>
            <a:pPr algn="ctr"/>
            <a:r>
              <a:rPr lang="en-US" b="1" i="1" dirty="0" smtClean="0"/>
              <a:t>This is a case of viral hepatitis C, which in half of cases leads to chronic liver disease. The extent of chronic hepatitis can be graded by the degree of activity (necrosis and inflammation) and staged by the degree of fibrosis. In this case, necrosis and inflammation are prominent, and there is some steatosis as well.</a:t>
            </a:r>
            <a:endParaRPr lang="en-US" b="1" i="1" dirty="0"/>
          </a:p>
        </p:txBody>
      </p:sp>
      <p:sp>
        <p:nvSpPr>
          <p:cNvPr id="6" name="Rounded Rectangle 5"/>
          <p:cNvSpPr/>
          <p:nvPr/>
        </p:nvSpPr>
        <p:spPr>
          <a:xfrm>
            <a:off x="1475656" y="260648"/>
            <a:ext cx="648072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Viral Hepatitis C – HPF</a:t>
            </a:r>
            <a:endParaRPr lang="en-US" sz="2800" b="1" i="1" dirty="0">
              <a:effectLst>
                <a:outerShdw blurRad="38100" dist="38100" dir="2700000" algn="tl">
                  <a:srgbClr val="000000">
                    <a:alpha val="43137"/>
                  </a:srgbClr>
                </a:outerShdw>
              </a:effectLst>
            </a:endParaRPr>
          </a:p>
        </p:txBody>
      </p:sp>
      <p:pic>
        <p:nvPicPr>
          <p:cNvPr id="92162" name="Picture 2" descr="http://library.med.utah.edu/WebPath/jpeg4/LIVER082.jpg"/>
          <p:cNvPicPr>
            <a:picLocks noChangeAspect="1" noChangeArrowheads="1"/>
          </p:cNvPicPr>
          <p:nvPr/>
        </p:nvPicPr>
        <p:blipFill>
          <a:blip r:embed="rId3" cstate="print"/>
          <a:srcRect/>
          <a:stretch>
            <a:fillRect/>
          </a:stretch>
        </p:blipFill>
        <p:spPr bwMode="auto">
          <a:xfrm>
            <a:off x="1115616" y="980728"/>
            <a:ext cx="7038510" cy="4176464"/>
          </a:xfrm>
          <a:prstGeom prst="rect">
            <a:avLst/>
          </a:prstGeom>
          <a:noFill/>
          <a:ln>
            <a:solidFill>
              <a:schemeClr val="accent1"/>
            </a:solidFill>
          </a:ln>
        </p:spPr>
      </p:pic>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srcRect/>
          <a:stretch>
            <a:fillRect/>
          </a:stretch>
        </p:blipFill>
        <p:spPr bwMode="auto">
          <a:xfrm>
            <a:off x="467544" y="764704"/>
            <a:ext cx="7809318" cy="5040560"/>
          </a:xfrm>
          <a:prstGeom prst="rect">
            <a:avLst/>
          </a:prstGeom>
          <a:noFill/>
          <a:ln w="9525">
            <a:noFill/>
            <a:miter lim="800000"/>
            <a:headEnd/>
            <a:tailEnd/>
          </a:ln>
        </p:spPr>
      </p:pic>
      <p:sp>
        <p:nvSpPr>
          <p:cNvPr id="26627" name="Text Box 5"/>
          <p:cNvSpPr txBox="1">
            <a:spLocks noChangeArrowheads="1"/>
          </p:cNvSpPr>
          <p:nvPr/>
        </p:nvSpPr>
        <p:spPr bwMode="auto">
          <a:xfrm>
            <a:off x="504056" y="5877272"/>
            <a:ext cx="7380312" cy="707886"/>
          </a:xfrm>
          <a:prstGeom prst="rect">
            <a:avLst/>
          </a:prstGeom>
          <a:noFill/>
          <a:ln w="9525">
            <a:noFill/>
            <a:miter lim="800000"/>
            <a:headEnd/>
            <a:tailEnd/>
          </a:ln>
        </p:spPr>
        <p:txBody>
          <a:bodyPr wrap="square">
            <a:spAutoFit/>
          </a:bodyPr>
          <a:lstStyle/>
          <a:p>
            <a:pPr algn="ctr">
              <a:spcBef>
                <a:spcPct val="50000"/>
              </a:spcBef>
            </a:pPr>
            <a:r>
              <a:rPr lang="en-US" sz="2000" b="1" i="1" dirty="0"/>
              <a:t>More severe portal infiltrates with sinusoidal infiltrates also</a:t>
            </a:r>
          </a:p>
        </p:txBody>
      </p:sp>
      <p:sp>
        <p:nvSpPr>
          <p:cNvPr id="4" name="Rounded Rectangle 3"/>
          <p:cNvSpPr/>
          <p:nvPr/>
        </p:nvSpPr>
        <p:spPr>
          <a:xfrm>
            <a:off x="762000" y="260648"/>
            <a:ext cx="7543800"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Portal Inflammation in Chronic Hepatitis - HPF</a:t>
            </a:r>
            <a:endParaRPr lang="en-US" sz="28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971800"/>
            <a:ext cx="6912768" cy="1152128"/>
          </a:xfrm>
        </p:spPr>
        <p:txBody>
          <a:bodyPr>
            <a:noAutofit/>
          </a:bodyPr>
          <a:lstStyle/>
          <a:p>
            <a:pPr algn="ctr"/>
            <a:r>
              <a:rPr lang="en-US" sz="6000" b="1" i="1" dirty="0" smtClean="0">
                <a:solidFill>
                  <a:srgbClr val="1010C6"/>
                </a:solidFill>
                <a:effectLst>
                  <a:outerShdw blurRad="38100" dist="38100" dir="2700000" algn="tl">
                    <a:srgbClr val="000000">
                      <a:alpha val="43137"/>
                    </a:srgbClr>
                  </a:outerShdw>
                </a:effectLst>
              </a:rPr>
              <a:t>Hepatic cirrhosis</a:t>
            </a:r>
            <a:endParaRPr lang="en-US" sz="6000" b="1" i="1" dirty="0">
              <a:solidFill>
                <a:srgbClr val="1010C6"/>
              </a:solidFill>
              <a:effectLst>
                <a:outerShdw blurRad="38100" dist="38100" dir="2700000" algn="tl">
                  <a:srgbClr val="000000">
                    <a:alpha val="43137"/>
                  </a:srgbClr>
                </a:outerShdw>
              </a:effectLst>
            </a:endParaRPr>
          </a:p>
        </p:txBody>
      </p:sp>
      <p:sp>
        <p:nvSpPr>
          <p:cNvPr id="4" name="TextBox 3"/>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02" name="Picture 2" descr="http://library.med.utah.edu/WebPath/jpeg4/LIVER011.jpg"/>
          <p:cNvPicPr>
            <a:picLocks noChangeAspect="1" noChangeArrowheads="1"/>
          </p:cNvPicPr>
          <p:nvPr/>
        </p:nvPicPr>
        <p:blipFill>
          <a:blip r:embed="rId2" cstate="print"/>
          <a:srcRect/>
          <a:stretch>
            <a:fillRect/>
          </a:stretch>
        </p:blipFill>
        <p:spPr bwMode="auto">
          <a:xfrm>
            <a:off x="971600" y="908720"/>
            <a:ext cx="6984776" cy="4194752"/>
          </a:xfrm>
          <a:prstGeom prst="rect">
            <a:avLst/>
          </a:prstGeom>
          <a:noFill/>
        </p:spPr>
      </p:pic>
      <p:sp>
        <p:nvSpPr>
          <p:cNvPr id="4" name="Rounded Rectangle 3"/>
          <p:cNvSpPr/>
          <p:nvPr/>
        </p:nvSpPr>
        <p:spPr>
          <a:xfrm>
            <a:off x="1043608" y="260648"/>
            <a:ext cx="6768752" cy="50405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Micronodular Hepatic Cirrhosis - MRI</a:t>
            </a:r>
            <a:endParaRPr lang="en-US" sz="2800" b="1" i="1" dirty="0"/>
          </a:p>
        </p:txBody>
      </p:sp>
      <p:sp>
        <p:nvSpPr>
          <p:cNvPr id="5" name="Rectangle 4"/>
          <p:cNvSpPr/>
          <p:nvPr/>
        </p:nvSpPr>
        <p:spPr>
          <a:xfrm>
            <a:off x="611560" y="5301208"/>
            <a:ext cx="7344816" cy="1477328"/>
          </a:xfrm>
          <a:prstGeom prst="rect">
            <a:avLst/>
          </a:prstGeom>
        </p:spPr>
        <p:txBody>
          <a:bodyPr wrap="square">
            <a:spAutoFit/>
          </a:bodyPr>
          <a:lstStyle/>
          <a:p>
            <a:pPr algn="ctr"/>
            <a:r>
              <a:rPr lang="en-US" b="1" i="1" dirty="0" smtClean="0"/>
              <a:t>This is an example of a micronodular cirrhosis. </a:t>
            </a:r>
          </a:p>
          <a:p>
            <a:pPr algn="ctr"/>
            <a:r>
              <a:rPr lang="en-US" b="1" i="1" dirty="0" smtClean="0"/>
              <a:t>The regenerative nodules are quite small, averaging less than 3 mm in size. The most common cause for this is chronic alcoholism. The process of cirrhosis develops over many years.</a:t>
            </a:r>
            <a:endParaRPr lang="en-US" b="1" i="1" dirty="0"/>
          </a:p>
        </p:txBody>
      </p:sp>
      <p:sp>
        <p:nvSpPr>
          <p:cNvPr id="6" name="TextBox 5"/>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8226" name="Picture 2" descr="http://library.med.utah.edu/WebPath/jpeg4/LIVER013.jpg"/>
          <p:cNvPicPr>
            <a:picLocks noChangeAspect="1" noChangeArrowheads="1"/>
          </p:cNvPicPr>
          <p:nvPr/>
        </p:nvPicPr>
        <p:blipFill>
          <a:blip r:embed="rId2" cstate="print"/>
          <a:srcRect/>
          <a:stretch>
            <a:fillRect/>
          </a:stretch>
        </p:blipFill>
        <p:spPr bwMode="auto">
          <a:xfrm>
            <a:off x="1043608" y="836712"/>
            <a:ext cx="6984776" cy="4392488"/>
          </a:xfrm>
          <a:prstGeom prst="rect">
            <a:avLst/>
          </a:prstGeom>
          <a:noFill/>
          <a:ln>
            <a:solidFill>
              <a:srgbClr val="1010C6"/>
            </a:solidFill>
          </a:ln>
        </p:spPr>
      </p:pic>
      <p:sp>
        <p:nvSpPr>
          <p:cNvPr id="4" name="Rounded Rectangle 3"/>
          <p:cNvSpPr/>
          <p:nvPr/>
        </p:nvSpPr>
        <p:spPr>
          <a:xfrm>
            <a:off x="971600" y="260648"/>
            <a:ext cx="7128792" cy="501352"/>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Micronodular cirrhosis with fatty liver- Gross</a:t>
            </a:r>
            <a:endParaRPr lang="en-US" sz="2800" b="1" i="1" dirty="0"/>
          </a:p>
        </p:txBody>
      </p:sp>
      <p:sp>
        <p:nvSpPr>
          <p:cNvPr id="5" name="Rectangle 4"/>
          <p:cNvSpPr/>
          <p:nvPr/>
        </p:nvSpPr>
        <p:spPr>
          <a:xfrm>
            <a:off x="971600" y="5301208"/>
            <a:ext cx="6840760" cy="1477328"/>
          </a:xfrm>
          <a:prstGeom prst="rect">
            <a:avLst/>
          </a:prstGeom>
        </p:spPr>
        <p:txBody>
          <a:bodyPr wrap="square">
            <a:spAutoFit/>
          </a:bodyPr>
          <a:lstStyle/>
          <a:p>
            <a:pPr algn="ctr"/>
            <a:r>
              <a:rPr lang="en-US" b="1" i="1" dirty="0" smtClean="0"/>
              <a:t>A close-up view of a micronodular cirrhosis in a liver with fatty change demonstrates the small, yellow nodules. Micronodular cirrhosis may also be seen with Wilson's disease, primary biliary cirrhosis, and hemochromatosis.</a:t>
            </a:r>
            <a:endParaRPr lang="en-US"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05000"/>
            <a:ext cx="6947127" cy="1278467"/>
          </a:xfrm>
        </p:spPr>
        <p:txBody>
          <a:bodyPr/>
          <a:lstStyle/>
          <a:p>
            <a:pPr algn="ctr"/>
            <a:r>
              <a:rPr lang="en-US" b="1" dirty="0" err="1" smtClean="0"/>
              <a:t>Hepatobiliary</a:t>
            </a:r>
            <a:r>
              <a:rPr lang="en-US" b="1" dirty="0" smtClean="0"/>
              <a:t> system</a:t>
            </a:r>
            <a:endParaRPr lang="en-US" b="1" dirty="0"/>
          </a:p>
        </p:txBody>
      </p:sp>
      <p:sp>
        <p:nvSpPr>
          <p:cNvPr id="3" name="Subtitle 2"/>
          <p:cNvSpPr>
            <a:spLocks noGrp="1"/>
          </p:cNvSpPr>
          <p:nvPr>
            <p:ph type="subTitle" idx="1"/>
          </p:nvPr>
        </p:nvSpPr>
        <p:spPr>
          <a:xfrm>
            <a:off x="1143000" y="3733800"/>
            <a:ext cx="5762563" cy="1364531"/>
          </a:xfrm>
        </p:spPr>
        <p:txBody>
          <a:bodyPr/>
          <a:lstStyle/>
          <a:p>
            <a:pPr algn="ctr"/>
            <a:r>
              <a:rPr lang="en-US" b="1" dirty="0" smtClean="0"/>
              <a:t>Integrated practical</a:t>
            </a:r>
          </a:p>
          <a:p>
            <a:pPr algn="ctr"/>
            <a:r>
              <a:rPr lang="en-US" b="1" dirty="0" smtClean="0"/>
              <a:t>27-12-2017</a:t>
            </a:r>
            <a:endParaRPr lang="en-US" b="1" dirty="0"/>
          </a:p>
        </p:txBody>
      </p:sp>
    </p:spTree>
    <p:extLst>
      <p:ext uri="{BB962C8B-B14F-4D97-AF65-F5344CB8AC3E}">
        <p14:creationId xmlns:p14="http://schemas.microsoft.com/office/powerpoint/2010/main" val="1054046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3568" y="5602014"/>
            <a:ext cx="7488832" cy="923330"/>
          </a:xfrm>
          <a:prstGeom prst="rect">
            <a:avLst/>
          </a:prstGeom>
        </p:spPr>
        <p:txBody>
          <a:bodyPr wrap="square">
            <a:spAutoFit/>
          </a:bodyPr>
          <a:lstStyle/>
          <a:p>
            <a:pPr algn="ctr"/>
            <a:r>
              <a:rPr lang="en-US" b="1" i="1" dirty="0" smtClean="0"/>
              <a:t>Gross picture shows multiple nodules of variable sizes with fibrosis. The major complications are  portal hypertension ,hepatic failure and  hepatocellular carcinoma.</a:t>
            </a:r>
            <a:endParaRPr lang="en-US" b="1" i="1" dirty="0"/>
          </a:p>
        </p:txBody>
      </p:sp>
      <p:sp>
        <p:nvSpPr>
          <p:cNvPr id="6" name="Rounded Rectangle 5"/>
          <p:cNvSpPr/>
          <p:nvPr/>
        </p:nvSpPr>
        <p:spPr>
          <a:xfrm>
            <a:off x="971600" y="188640"/>
            <a:ext cx="7056784" cy="50405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Hepatic Macronodular Cirrhosis – Gross</a:t>
            </a:r>
            <a:endParaRPr lang="en-US" sz="2800" b="1" i="1" dirty="0"/>
          </a:p>
        </p:txBody>
      </p:sp>
      <p:pic>
        <p:nvPicPr>
          <p:cNvPr id="84993" name="Picture 1"/>
          <p:cNvPicPr>
            <a:picLocks noChangeAspect="1" noChangeArrowheads="1"/>
          </p:cNvPicPr>
          <p:nvPr/>
        </p:nvPicPr>
        <p:blipFill>
          <a:blip r:embed="rId3" cstate="print"/>
          <a:srcRect/>
          <a:stretch>
            <a:fillRect/>
          </a:stretch>
        </p:blipFill>
        <p:spPr bwMode="auto">
          <a:xfrm>
            <a:off x="971600" y="908720"/>
            <a:ext cx="7056783" cy="4620543"/>
          </a:xfrm>
          <a:prstGeom prst="rect">
            <a:avLst/>
          </a:prstGeom>
          <a:noFill/>
          <a:ln w="9525">
            <a:solidFill>
              <a:schemeClr val="accent4">
                <a:lumMod val="50000"/>
              </a:schemeClr>
            </a:solidFill>
            <a:miter lim="800000"/>
            <a:headEnd/>
            <a:tailEnd/>
          </a:ln>
        </p:spPr>
      </p:pic>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971600" y="908720"/>
            <a:ext cx="6912768" cy="5040560"/>
          </a:xfrm>
          <a:prstGeom prst="rect">
            <a:avLst/>
          </a:prstGeom>
          <a:noFill/>
          <a:ln w="9525">
            <a:solidFill>
              <a:srgbClr val="1010C6"/>
            </a:solidFill>
            <a:miter lim="800000"/>
            <a:headEnd/>
            <a:tailEnd/>
          </a:ln>
        </p:spPr>
      </p:pic>
      <p:sp>
        <p:nvSpPr>
          <p:cNvPr id="36867" name="Text Box 5"/>
          <p:cNvSpPr txBox="1">
            <a:spLocks noChangeArrowheads="1"/>
          </p:cNvSpPr>
          <p:nvPr/>
        </p:nvSpPr>
        <p:spPr bwMode="auto">
          <a:xfrm>
            <a:off x="539552" y="6156012"/>
            <a:ext cx="7560840" cy="400110"/>
          </a:xfrm>
          <a:prstGeom prst="rect">
            <a:avLst/>
          </a:prstGeom>
          <a:noFill/>
          <a:ln w="9525">
            <a:noFill/>
            <a:miter lim="800000"/>
            <a:headEnd/>
            <a:tailEnd/>
          </a:ln>
        </p:spPr>
        <p:txBody>
          <a:bodyPr wrap="square">
            <a:spAutoFit/>
          </a:bodyPr>
          <a:lstStyle/>
          <a:p>
            <a:pPr algn="ctr">
              <a:spcBef>
                <a:spcPct val="50000"/>
              </a:spcBef>
            </a:pPr>
            <a:r>
              <a:rPr lang="en-US" sz="2000" b="1" i="1" dirty="0" smtClean="0"/>
              <a:t>Irregular nodules separated by Portal to Portal fibrous bands  </a:t>
            </a:r>
            <a:endParaRPr lang="en-US" sz="2000" b="1" i="1" dirty="0"/>
          </a:p>
        </p:txBody>
      </p:sp>
      <p:sp>
        <p:nvSpPr>
          <p:cNvPr id="6" name="Rounded Rectangle 5"/>
          <p:cNvSpPr/>
          <p:nvPr/>
        </p:nvSpPr>
        <p:spPr>
          <a:xfrm>
            <a:off x="1187624" y="260648"/>
            <a:ext cx="6696744" cy="50405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Hepatic cirrhosis – LPF</a:t>
            </a:r>
            <a:endParaRPr lang="en-US" sz="28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radiology.uchc.edu/eatlas/images/GI/7253b.gif"/>
          <p:cNvPicPr>
            <a:picLocks noChangeAspect="1" noChangeArrowheads="1"/>
          </p:cNvPicPr>
          <p:nvPr/>
        </p:nvPicPr>
        <p:blipFill>
          <a:blip r:embed="rId3" cstate="print"/>
          <a:srcRect/>
          <a:stretch>
            <a:fillRect/>
          </a:stretch>
        </p:blipFill>
        <p:spPr bwMode="auto">
          <a:xfrm>
            <a:off x="1259632" y="980728"/>
            <a:ext cx="6552728" cy="4320480"/>
          </a:xfrm>
          <a:prstGeom prst="rect">
            <a:avLst/>
          </a:prstGeom>
          <a:no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p:cNvSpPr/>
          <p:nvPr/>
        </p:nvSpPr>
        <p:spPr>
          <a:xfrm>
            <a:off x="395536" y="5541039"/>
            <a:ext cx="7525344" cy="1323439"/>
          </a:xfrm>
          <a:prstGeom prst="rect">
            <a:avLst/>
          </a:prstGeom>
        </p:spPr>
        <p:txBody>
          <a:bodyPr wrap="square">
            <a:spAutoFit/>
          </a:bodyPr>
          <a:lstStyle/>
          <a:p>
            <a:pPr algn="ctr"/>
            <a:r>
              <a:rPr lang="en-US" sz="2000" b="1" i="1" dirty="0" smtClean="0"/>
              <a:t>Hepatic Cirrhosis - LPF</a:t>
            </a:r>
          </a:p>
          <a:p>
            <a:pPr algn="ctr"/>
            <a:r>
              <a:rPr lang="en-US" b="1" i="1" dirty="0" smtClean="0"/>
              <a:t>• </a:t>
            </a:r>
            <a:r>
              <a:rPr lang="en-US" sz="2000" b="1" i="1" dirty="0" smtClean="0"/>
              <a:t>The parenchyma shows darker tan nodules of varying sizes.</a:t>
            </a:r>
          </a:p>
          <a:p>
            <a:pPr algn="ctr"/>
            <a:r>
              <a:rPr lang="en-US" sz="2000" b="1" i="1" dirty="0" smtClean="0"/>
              <a:t>• These nodules are composed of hepatocytes. </a:t>
            </a:r>
          </a:p>
          <a:p>
            <a:pPr algn="ctr"/>
            <a:r>
              <a:rPr lang="en-US" sz="2000" b="1" i="1" dirty="0" smtClean="0"/>
              <a:t>• The paler areas in between are collagen. </a:t>
            </a:r>
          </a:p>
        </p:txBody>
      </p:sp>
      <p:sp>
        <p:nvSpPr>
          <p:cNvPr id="4" name="Rounded Rectangle 3"/>
          <p:cNvSpPr/>
          <p:nvPr/>
        </p:nvSpPr>
        <p:spPr>
          <a:xfrm>
            <a:off x="1187624" y="260648"/>
            <a:ext cx="6696744" cy="50405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Hepatic cirrhosis – LPF</a:t>
            </a:r>
            <a:endParaRPr lang="en-US" sz="2800" b="1" i="1" dirty="0"/>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4275" name="TextBox 2"/>
          <p:cNvSpPr txBox="1">
            <a:spLocks noChangeArrowheads="1"/>
          </p:cNvSpPr>
          <p:nvPr/>
        </p:nvSpPr>
        <p:spPr bwMode="auto">
          <a:xfrm>
            <a:off x="179512" y="5181600"/>
            <a:ext cx="8136904" cy="1631216"/>
          </a:xfrm>
          <a:prstGeom prst="rect">
            <a:avLst/>
          </a:prstGeom>
          <a:noFill/>
          <a:ln w="9525">
            <a:noFill/>
            <a:miter lim="800000"/>
            <a:headEnd/>
            <a:tailEnd/>
          </a:ln>
        </p:spPr>
        <p:txBody>
          <a:bodyPr wrap="square">
            <a:spAutoFit/>
          </a:bodyPr>
          <a:lstStyle/>
          <a:p>
            <a:pPr marL="533400" indent="-533400" algn="ctr"/>
            <a:r>
              <a:rPr lang="en-US" sz="2000" b="1" i="1" dirty="0"/>
              <a:t>Loss of lobular architecture and formation of regenerative nodules of variable size and shape, surrounded by fibrous tissue.</a:t>
            </a:r>
          </a:p>
          <a:p>
            <a:pPr marL="533400" indent="-533400" algn="ctr"/>
            <a:r>
              <a:rPr lang="en-US" sz="2000" b="1" i="1" dirty="0" smtClean="0"/>
              <a:t>Each </a:t>
            </a:r>
            <a:r>
              <a:rPr lang="en-US" sz="2000" b="1" i="1" dirty="0"/>
              <a:t>nodules consists of liver cells without any arrangement and with no central vein</a:t>
            </a:r>
            <a:r>
              <a:rPr lang="en-US" sz="2000" b="1" i="1" dirty="0" smtClean="0"/>
              <a:t>. Large </a:t>
            </a:r>
            <a:r>
              <a:rPr lang="en-US" sz="2000" b="1" i="1" dirty="0"/>
              <a:t>number of proliferated bile ducts and chronic inflammatory cells are present in fibrous tissue.</a:t>
            </a:r>
          </a:p>
        </p:txBody>
      </p:sp>
      <p:pic>
        <p:nvPicPr>
          <p:cNvPr id="5" name="Picture 2"/>
          <p:cNvPicPr>
            <a:picLocks noChangeAspect="1" noChangeArrowheads="1"/>
          </p:cNvPicPr>
          <p:nvPr/>
        </p:nvPicPr>
        <p:blipFill>
          <a:blip r:embed="rId3" cstate="print"/>
          <a:srcRect/>
          <a:stretch>
            <a:fillRect/>
          </a:stretch>
        </p:blipFill>
        <p:spPr bwMode="auto">
          <a:xfrm>
            <a:off x="899592" y="764704"/>
            <a:ext cx="7200800" cy="4340696"/>
          </a:xfrm>
          <a:prstGeom prst="rect">
            <a:avLst/>
          </a:prstGeom>
          <a:noFill/>
          <a:ln w="9525">
            <a:solidFill>
              <a:srgbClr val="1010C6"/>
            </a:solidFill>
            <a:miter lim="800000"/>
            <a:headEnd/>
            <a:tailEnd/>
          </a:ln>
        </p:spPr>
      </p:pic>
      <p:sp>
        <p:nvSpPr>
          <p:cNvPr id="6" name="Rounded Rectangle 5"/>
          <p:cNvSpPr/>
          <p:nvPr/>
        </p:nvSpPr>
        <p:spPr>
          <a:xfrm>
            <a:off x="1187624" y="188640"/>
            <a:ext cx="6696744" cy="432048"/>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Hepatic cirrhosis – Trichrome stain</a:t>
            </a:r>
            <a:endParaRPr lang="en-US" sz="2800" b="1" i="1" dirty="0"/>
          </a:p>
        </p:txBody>
      </p:sp>
      <p:sp>
        <p:nvSpPr>
          <p:cNvPr id="7" name="TextBox 6"/>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9552" y="5733256"/>
            <a:ext cx="7632848" cy="1015663"/>
          </a:xfrm>
          <a:prstGeom prst="rect">
            <a:avLst/>
          </a:prstGeom>
        </p:spPr>
        <p:txBody>
          <a:bodyPr wrap="square">
            <a:spAutoFit/>
          </a:bodyPr>
          <a:lstStyle/>
          <a:p>
            <a:pPr algn="ctr"/>
            <a:r>
              <a:rPr lang="en-US" sz="2000" b="1" i="1" dirty="0" smtClean="0"/>
              <a:t>Micronodular cirrhosis is seen along with moderate fatty change. Note the regenerative nodule surrounded by fibrous connective tissue extending between portal regions.</a:t>
            </a:r>
            <a:endParaRPr lang="en-US" sz="2000" b="1" i="1" dirty="0"/>
          </a:p>
        </p:txBody>
      </p:sp>
      <p:pic>
        <p:nvPicPr>
          <p:cNvPr id="310274" name="Picture 2" descr="http://library.med.utah.edu/WebPath/jpeg4/LIVER063.jpg"/>
          <p:cNvPicPr>
            <a:picLocks noChangeAspect="1" noChangeArrowheads="1"/>
          </p:cNvPicPr>
          <p:nvPr/>
        </p:nvPicPr>
        <p:blipFill>
          <a:blip r:embed="rId2" cstate="print"/>
          <a:srcRect/>
          <a:stretch>
            <a:fillRect/>
          </a:stretch>
        </p:blipFill>
        <p:spPr bwMode="auto">
          <a:xfrm>
            <a:off x="930701" y="836712"/>
            <a:ext cx="7103118" cy="4808960"/>
          </a:xfrm>
          <a:prstGeom prst="rect">
            <a:avLst/>
          </a:prstGeom>
          <a:noFill/>
          <a:ln>
            <a:solidFill>
              <a:srgbClr val="1010C6"/>
            </a:solidFill>
          </a:ln>
        </p:spPr>
      </p:pic>
      <p:sp>
        <p:nvSpPr>
          <p:cNvPr id="5" name="Rounded Rectangle 4"/>
          <p:cNvSpPr/>
          <p:nvPr/>
        </p:nvSpPr>
        <p:spPr>
          <a:xfrm>
            <a:off x="930700" y="152400"/>
            <a:ext cx="7103119" cy="54029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Micronodular cirrhosis with fatty liver- LPF</a:t>
            </a:r>
            <a:endParaRPr lang="en-US" sz="2800" b="1" i="1" dirty="0"/>
          </a:p>
        </p:txBody>
      </p:sp>
      <p:sp>
        <p:nvSpPr>
          <p:cNvPr id="6" name="TextBox 5"/>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9250" name="Picture 2" descr="http://library.med.utah.edu/WebPath/jpeg4/LIVER014.jpg"/>
          <p:cNvPicPr>
            <a:picLocks noChangeAspect="1" noChangeArrowheads="1"/>
          </p:cNvPicPr>
          <p:nvPr/>
        </p:nvPicPr>
        <p:blipFill>
          <a:blip r:embed="rId2" cstate="print"/>
          <a:srcRect/>
          <a:stretch>
            <a:fillRect/>
          </a:stretch>
        </p:blipFill>
        <p:spPr bwMode="auto">
          <a:xfrm>
            <a:off x="971600" y="908720"/>
            <a:ext cx="6984776" cy="4304904"/>
          </a:xfrm>
          <a:prstGeom prst="rect">
            <a:avLst/>
          </a:prstGeom>
          <a:noFill/>
          <a:ln>
            <a:solidFill>
              <a:srgbClr val="1010C6"/>
            </a:solidFill>
          </a:ln>
        </p:spPr>
      </p:pic>
      <p:sp>
        <p:nvSpPr>
          <p:cNvPr id="4" name="Rectangle 3"/>
          <p:cNvSpPr/>
          <p:nvPr/>
        </p:nvSpPr>
        <p:spPr>
          <a:xfrm>
            <a:off x="755576" y="5264040"/>
            <a:ext cx="7128792" cy="1323439"/>
          </a:xfrm>
          <a:prstGeom prst="rect">
            <a:avLst/>
          </a:prstGeom>
        </p:spPr>
        <p:txBody>
          <a:bodyPr wrap="square">
            <a:spAutoFit/>
          </a:bodyPr>
          <a:lstStyle/>
          <a:p>
            <a:pPr algn="ctr"/>
            <a:r>
              <a:rPr lang="en-US" sz="2000" b="1" i="1" dirty="0" smtClean="0"/>
              <a:t>Microscopically with cirrhosis, the regenerative nodules of hepatocytes are surrounded by fibrous connective tissue that bridges between portal tracts. Within this collagenous tissue are scattered lymphocytes as well as a proliferation of bile ducts</a:t>
            </a:r>
            <a:endParaRPr lang="en-US" sz="2000" b="1" i="1" dirty="0"/>
          </a:p>
        </p:txBody>
      </p:sp>
      <p:sp>
        <p:nvSpPr>
          <p:cNvPr id="5" name="Rounded Rectangle 4"/>
          <p:cNvSpPr/>
          <p:nvPr/>
        </p:nvSpPr>
        <p:spPr>
          <a:xfrm>
            <a:off x="1187624" y="228600"/>
            <a:ext cx="6696744" cy="533400"/>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Hepatic cirrhosis – LPF</a:t>
            </a:r>
            <a:endParaRPr lang="en-US" sz="2800"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33600" y="3200400"/>
            <a:ext cx="6172200" cy="880864"/>
          </a:xfrm>
        </p:spPr>
        <p:txBody>
          <a:bodyPr>
            <a:noAutofit/>
          </a:bodyPr>
          <a:lstStyle/>
          <a:p>
            <a:pPr algn="ctr"/>
            <a:r>
              <a:rPr lang="en-US" sz="4800" b="1" i="1" dirty="0" smtClean="0">
                <a:solidFill>
                  <a:srgbClr val="006600"/>
                </a:solidFill>
                <a:effectLst>
                  <a:outerShdw blurRad="38100" dist="38100" dir="2700000" algn="tl">
                    <a:srgbClr val="000000">
                      <a:alpha val="43137"/>
                    </a:srgbClr>
                  </a:outerShdw>
                </a:effectLst>
              </a:rPr>
              <a:t>HEPATIC ADENOMA</a:t>
            </a:r>
            <a:endParaRPr lang="en-US" sz="4800" b="1" i="1" dirty="0">
              <a:solidFill>
                <a:srgbClr val="006600"/>
              </a:solidFill>
              <a:effectLst>
                <a:outerShdw blurRad="38100" dist="38100" dir="2700000" algn="tl">
                  <a:srgbClr val="000000">
                    <a:alpha val="43137"/>
                  </a:srgbClr>
                </a:outerShdw>
              </a:effectLst>
            </a:endParaRP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4370" name="Picture 2" descr="http://library.med.utah.edu/WebPath/jpeg4/LIVER023.jpg"/>
          <p:cNvPicPr>
            <a:picLocks noChangeAspect="1" noChangeArrowheads="1"/>
          </p:cNvPicPr>
          <p:nvPr/>
        </p:nvPicPr>
        <p:blipFill>
          <a:blip r:embed="rId2" cstate="print"/>
          <a:srcRect/>
          <a:stretch>
            <a:fillRect/>
          </a:stretch>
        </p:blipFill>
        <p:spPr bwMode="auto">
          <a:xfrm>
            <a:off x="1115616" y="1052736"/>
            <a:ext cx="6696744" cy="4608512"/>
          </a:xfrm>
          <a:prstGeom prst="rect">
            <a:avLst/>
          </a:prstGeom>
          <a:noFill/>
        </p:spPr>
      </p:pic>
      <p:sp>
        <p:nvSpPr>
          <p:cNvPr id="4" name="Rounded Rectangle 3"/>
          <p:cNvSpPr/>
          <p:nvPr/>
        </p:nvSpPr>
        <p:spPr>
          <a:xfrm>
            <a:off x="1259632" y="332656"/>
            <a:ext cx="6336704" cy="504056"/>
          </a:xfrm>
          <a:prstGeom prst="roundRect">
            <a:avLst/>
          </a:prstGeom>
          <a:solidFill>
            <a:srgbClr val="0033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Hepatic Adenoma - Gross</a:t>
            </a:r>
            <a:endParaRPr lang="en-US" sz="2800" b="1" i="1" dirty="0"/>
          </a:p>
        </p:txBody>
      </p:sp>
      <p:sp>
        <p:nvSpPr>
          <p:cNvPr id="5" name="Rectangle 4"/>
          <p:cNvSpPr/>
          <p:nvPr/>
        </p:nvSpPr>
        <p:spPr>
          <a:xfrm>
            <a:off x="971600" y="5805264"/>
            <a:ext cx="6840760" cy="707886"/>
          </a:xfrm>
          <a:prstGeom prst="rect">
            <a:avLst/>
          </a:prstGeom>
        </p:spPr>
        <p:txBody>
          <a:bodyPr wrap="square">
            <a:spAutoFit/>
          </a:bodyPr>
          <a:lstStyle/>
          <a:p>
            <a:pPr algn="ctr"/>
            <a:r>
              <a:rPr lang="en-US" sz="2000" b="1" i="1" dirty="0" smtClean="0"/>
              <a:t>At the upper right is a well-circumscribed neoplasm that is arising in liver. This is an hepatic adenoma.</a:t>
            </a:r>
            <a:endParaRPr lang="en-US" sz="2000"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87624" y="332656"/>
            <a:ext cx="6552728" cy="504056"/>
          </a:xfrm>
          <a:prstGeom prst="roundRect">
            <a:avLst/>
          </a:prstGeom>
          <a:solidFill>
            <a:srgbClr val="0033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Hepatic Adenoma – Cut Section Gross</a:t>
            </a:r>
            <a:endParaRPr lang="en-US" sz="2800" b="1" i="1" dirty="0"/>
          </a:p>
        </p:txBody>
      </p:sp>
      <p:pic>
        <p:nvPicPr>
          <p:cNvPr id="316418" name="Picture 2" descr="http://library.med.utah.edu/WebPath/jpeg4/LIVER058.jpg"/>
          <p:cNvPicPr>
            <a:picLocks noChangeAspect="1" noChangeArrowheads="1"/>
          </p:cNvPicPr>
          <p:nvPr/>
        </p:nvPicPr>
        <p:blipFill>
          <a:blip r:embed="rId2" cstate="print"/>
          <a:srcRect/>
          <a:stretch>
            <a:fillRect/>
          </a:stretch>
        </p:blipFill>
        <p:spPr bwMode="auto">
          <a:xfrm>
            <a:off x="1043609" y="980728"/>
            <a:ext cx="6969764" cy="4577365"/>
          </a:xfrm>
          <a:prstGeom prst="rect">
            <a:avLst/>
          </a:prstGeom>
          <a:noFill/>
        </p:spPr>
      </p:pic>
      <p:sp>
        <p:nvSpPr>
          <p:cNvPr id="5" name="Rectangle 4"/>
          <p:cNvSpPr/>
          <p:nvPr/>
        </p:nvSpPr>
        <p:spPr>
          <a:xfrm>
            <a:off x="971600" y="5613047"/>
            <a:ext cx="7128792" cy="1015663"/>
          </a:xfrm>
          <a:prstGeom prst="rect">
            <a:avLst/>
          </a:prstGeom>
        </p:spPr>
        <p:txBody>
          <a:bodyPr wrap="square">
            <a:spAutoFit/>
          </a:bodyPr>
          <a:lstStyle/>
          <a:p>
            <a:pPr algn="ctr"/>
            <a:r>
              <a:rPr lang="en-US" sz="2000" b="1" i="1" dirty="0" smtClean="0"/>
              <a:t>The cut surface of the liver reveals the hepatic adenoma. Note how well circumscribed it is. The remaining liver is a pale yellow brown because of fatty change from chronic alcoholism.</a:t>
            </a:r>
            <a:endParaRPr lang="en-US" sz="2000"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87624" y="188640"/>
            <a:ext cx="6480720" cy="576064"/>
          </a:xfrm>
          <a:prstGeom prst="roundRect">
            <a:avLst/>
          </a:prstGeom>
          <a:solidFill>
            <a:srgbClr val="0033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Hepatic Adenoma – Microscopic view</a:t>
            </a:r>
            <a:endParaRPr lang="en-US" sz="2800" b="1" i="1" dirty="0"/>
          </a:p>
        </p:txBody>
      </p:sp>
      <p:pic>
        <p:nvPicPr>
          <p:cNvPr id="315394" name="Picture 2" descr="http://library.med.utah.edu/WebPath/jpeg4/LIVER025.jpg"/>
          <p:cNvPicPr>
            <a:picLocks noChangeAspect="1" noChangeArrowheads="1"/>
          </p:cNvPicPr>
          <p:nvPr/>
        </p:nvPicPr>
        <p:blipFill>
          <a:blip r:embed="rId2" cstate="print"/>
          <a:srcRect/>
          <a:stretch>
            <a:fillRect/>
          </a:stretch>
        </p:blipFill>
        <p:spPr bwMode="auto">
          <a:xfrm>
            <a:off x="1043608" y="914400"/>
            <a:ext cx="6768752" cy="4248472"/>
          </a:xfrm>
          <a:prstGeom prst="rect">
            <a:avLst/>
          </a:prstGeom>
          <a:noFill/>
          <a:ln>
            <a:solidFill>
              <a:schemeClr val="accent4">
                <a:lumMod val="50000"/>
              </a:schemeClr>
            </a:solidFill>
          </a:ln>
        </p:spPr>
      </p:pic>
      <p:sp>
        <p:nvSpPr>
          <p:cNvPr id="5" name="Rectangle 4"/>
          <p:cNvSpPr/>
          <p:nvPr/>
        </p:nvSpPr>
        <p:spPr>
          <a:xfrm>
            <a:off x="827584" y="5181600"/>
            <a:ext cx="7128792" cy="1631216"/>
          </a:xfrm>
          <a:prstGeom prst="rect">
            <a:avLst/>
          </a:prstGeom>
        </p:spPr>
        <p:txBody>
          <a:bodyPr wrap="square">
            <a:spAutoFit/>
          </a:bodyPr>
          <a:lstStyle/>
          <a:p>
            <a:pPr algn="ctr"/>
            <a:r>
              <a:rPr lang="en-US" sz="2000" b="1" i="1" dirty="0" smtClean="0"/>
              <a:t>Normal liver tissue with a portal tract is seen on the left. The hepatic adenoma is on the right and is composed of cells that closely resemble normal hepatocytes, but the neoplastic liver tissue is disorganized hepatocyte cords and does not contain a normal lobular architecture.</a:t>
            </a:r>
            <a:endParaRPr lang="en-US" sz="2000"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352800"/>
            <a:ext cx="6534472" cy="1219200"/>
          </a:xfrm>
        </p:spPr>
        <p:txBody>
          <a:bodyPr>
            <a:noAutofit/>
          </a:bodyPr>
          <a:lstStyle/>
          <a:p>
            <a:pPr algn="ctr"/>
            <a:r>
              <a:rPr lang="en-US" sz="5400" b="1" i="1" dirty="0" smtClean="0">
                <a:solidFill>
                  <a:schemeClr val="bg2">
                    <a:lumMod val="25000"/>
                  </a:schemeClr>
                </a:solidFill>
                <a:effectLst>
                  <a:outerShdw blurRad="38100" dist="38100" dir="2700000" algn="tl">
                    <a:srgbClr val="000000">
                      <a:alpha val="43137"/>
                    </a:srgbClr>
                  </a:outerShdw>
                </a:effectLst>
              </a:rPr>
              <a:t>Hepatobiliary system</a:t>
            </a:r>
            <a:endParaRPr lang="en-US" sz="5400" b="1" i="1" dirty="0">
              <a:solidFill>
                <a:schemeClr val="bg2">
                  <a:lumMod val="25000"/>
                </a:schemeClr>
              </a:solidFill>
              <a:effectLst>
                <a:outerShdw blurRad="38100" dist="38100" dir="2700000" algn="tl">
                  <a:srgbClr val="000000">
                    <a:alpha val="43137"/>
                  </a:srgbClr>
                </a:outerShdw>
              </a:effectLst>
            </a:endParaRPr>
          </a:p>
        </p:txBody>
      </p:sp>
      <p:pic>
        <p:nvPicPr>
          <p:cNvPr id="108548" name="Picture 4" descr="https://encrypted-tbn0.gstatic.com/images?q=tbn:ANd9GcR-5L-2rw0Lcsl37mxvI4MJRpLT5Ly0C8fTtlUd3hhgJKYbMcHqrSNcYokI">
            <a:hlinkClick r:id="rId2"/>
          </p:cNvPr>
          <p:cNvPicPr>
            <a:picLocks noChangeAspect="1" noChangeArrowheads="1"/>
          </p:cNvPicPr>
          <p:nvPr/>
        </p:nvPicPr>
        <p:blipFill>
          <a:blip r:embed="rId3" cstate="print"/>
          <a:srcRect/>
          <a:stretch>
            <a:fillRect/>
          </a:stretch>
        </p:blipFill>
        <p:spPr bwMode="auto">
          <a:xfrm>
            <a:off x="2906688" y="217436"/>
            <a:ext cx="3240360" cy="3283952"/>
          </a:xfrm>
          <a:prstGeom prst="rect">
            <a:avLst/>
          </a:prstGeom>
          <a:noFill/>
        </p:spPr>
      </p:pic>
      <p:sp>
        <p:nvSpPr>
          <p:cNvPr id="4" name="TextBox 3"/>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33600" y="2743200"/>
            <a:ext cx="6172200" cy="1584176"/>
          </a:xfrm>
        </p:spPr>
        <p:txBody>
          <a:bodyPr>
            <a:noAutofit/>
          </a:bodyPr>
          <a:lstStyle/>
          <a:p>
            <a:pPr algn="ctr"/>
            <a:r>
              <a:rPr lang="en-US" sz="4800" b="1" i="1" dirty="0" smtClean="0">
                <a:solidFill>
                  <a:srgbClr val="0B0B8F"/>
                </a:solidFill>
                <a:effectLst>
                  <a:outerShdw blurRad="38100" dist="38100" dir="2700000" algn="tl">
                    <a:srgbClr val="000000">
                      <a:alpha val="43137"/>
                    </a:srgbClr>
                  </a:outerShdw>
                </a:effectLst>
              </a:rPr>
              <a:t>HEPATOCELLULAR CARCINOMA</a:t>
            </a:r>
            <a:endParaRPr lang="en-US" sz="4800" b="1" i="1" dirty="0">
              <a:solidFill>
                <a:srgbClr val="0B0B8F"/>
              </a:solidFill>
              <a:effectLst>
                <a:outerShdw blurRad="38100" dist="38100" dir="2700000" algn="tl">
                  <a:srgbClr val="000000">
                    <a:alpha val="43137"/>
                  </a:srgbClr>
                </a:outerShdw>
              </a:effectLst>
            </a:endParaRPr>
          </a:p>
        </p:txBody>
      </p:sp>
      <p:sp>
        <p:nvSpPr>
          <p:cNvPr id="4" name="TextBox 3"/>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8610" name="Picture 2" descr="http://library.med.utah.edu/WebPath/jpeg4/LIVER026.jpg"/>
          <p:cNvPicPr>
            <a:picLocks noChangeAspect="1" noChangeArrowheads="1"/>
          </p:cNvPicPr>
          <p:nvPr/>
        </p:nvPicPr>
        <p:blipFill>
          <a:blip r:embed="rId2" cstate="print"/>
          <a:srcRect/>
          <a:stretch>
            <a:fillRect/>
          </a:stretch>
        </p:blipFill>
        <p:spPr bwMode="auto">
          <a:xfrm>
            <a:off x="971600" y="836712"/>
            <a:ext cx="6984776" cy="4032448"/>
          </a:xfrm>
          <a:prstGeom prst="rect">
            <a:avLst/>
          </a:prstGeom>
          <a:noFill/>
        </p:spPr>
      </p:pic>
      <p:sp>
        <p:nvSpPr>
          <p:cNvPr id="4" name="Rectangle 3"/>
          <p:cNvSpPr/>
          <p:nvPr/>
        </p:nvSpPr>
        <p:spPr>
          <a:xfrm>
            <a:off x="683568" y="4876800"/>
            <a:ext cx="7344816" cy="1938992"/>
          </a:xfrm>
          <a:prstGeom prst="rect">
            <a:avLst/>
          </a:prstGeom>
        </p:spPr>
        <p:txBody>
          <a:bodyPr wrap="square">
            <a:spAutoFit/>
          </a:bodyPr>
          <a:lstStyle/>
          <a:p>
            <a:pPr algn="ctr"/>
            <a:r>
              <a:rPr lang="en-US" sz="2000" b="1" i="1" dirty="0" smtClean="0"/>
              <a:t>Here is an hepatocellular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smaller satellite nodules.</a:t>
            </a:r>
            <a:endParaRPr lang="en-US" sz="2000" b="1" i="1" dirty="0"/>
          </a:p>
        </p:txBody>
      </p:sp>
      <p:sp>
        <p:nvSpPr>
          <p:cNvPr id="5" name="Rounded Rectangle 4"/>
          <p:cNvSpPr/>
          <p:nvPr/>
        </p:nvSpPr>
        <p:spPr>
          <a:xfrm>
            <a:off x="1403648" y="188640"/>
            <a:ext cx="5904656"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Hepatocellular Carcinoma - Gross</a:t>
            </a:r>
            <a:endParaRPr lang="en-US" sz="2800"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1298" name="Picture 2" descr="http://library.med.utah.edu/WebPath/jpeg4/LIVER028.jpg"/>
          <p:cNvPicPr>
            <a:picLocks noChangeAspect="1" noChangeArrowheads="1"/>
          </p:cNvPicPr>
          <p:nvPr/>
        </p:nvPicPr>
        <p:blipFill>
          <a:blip r:embed="rId2" cstate="print"/>
          <a:srcRect/>
          <a:stretch>
            <a:fillRect/>
          </a:stretch>
        </p:blipFill>
        <p:spPr bwMode="auto">
          <a:xfrm>
            <a:off x="1043608" y="908720"/>
            <a:ext cx="6912768" cy="4248472"/>
          </a:xfrm>
          <a:prstGeom prst="rect">
            <a:avLst/>
          </a:prstGeom>
          <a:noFill/>
        </p:spPr>
      </p:pic>
      <p:sp>
        <p:nvSpPr>
          <p:cNvPr id="5" name="Rounded Rectangle 4"/>
          <p:cNvSpPr/>
          <p:nvPr/>
        </p:nvSpPr>
        <p:spPr>
          <a:xfrm>
            <a:off x="1403648" y="188640"/>
            <a:ext cx="5904656"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Hepatocellular Carcinoma - Gross</a:t>
            </a:r>
            <a:endParaRPr lang="en-US" sz="2800" b="1" i="1" dirty="0"/>
          </a:p>
        </p:txBody>
      </p:sp>
      <p:sp>
        <p:nvSpPr>
          <p:cNvPr id="6" name="Rectangle 5"/>
          <p:cNvSpPr/>
          <p:nvPr/>
        </p:nvSpPr>
        <p:spPr>
          <a:xfrm>
            <a:off x="971600" y="5229200"/>
            <a:ext cx="7128792" cy="1323439"/>
          </a:xfrm>
          <a:prstGeom prst="rect">
            <a:avLst/>
          </a:prstGeom>
        </p:spPr>
        <p:txBody>
          <a:bodyPr wrap="square">
            <a:spAutoFit/>
          </a:bodyPr>
          <a:lstStyle/>
          <a:p>
            <a:pPr algn="ctr"/>
            <a:r>
              <a:rPr lang="en-US" sz="2000" b="1" i="1" dirty="0" smtClean="0"/>
              <a:t>Here is another hepatocellular carcinoma with a greenish yellow hue. One clue to the presence of such a neoplasm is an elevated serum alpha-fetoprotein. Such masses may also focally obstruct the biliary tract and lead to an elevated alkaline phosphatase</a:t>
            </a:r>
            <a:endParaRPr lang="en-US" sz="2000" b="1" i="1" dirty="0"/>
          </a:p>
        </p:txBody>
      </p:sp>
      <p:sp>
        <p:nvSpPr>
          <p:cNvPr id="7" name="TextBox 6"/>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27584" y="6021288"/>
            <a:ext cx="7056784" cy="707886"/>
          </a:xfrm>
          <a:prstGeom prst="rect">
            <a:avLst/>
          </a:prstGeom>
        </p:spPr>
        <p:txBody>
          <a:bodyPr wrap="square">
            <a:spAutoFit/>
          </a:bodyPr>
          <a:lstStyle/>
          <a:p>
            <a:pPr algn="ctr"/>
            <a:r>
              <a:rPr lang="en-US" sz="2000" b="1" i="1" dirty="0" smtClean="0"/>
              <a:t>This example of well-differentiated HCC shows </a:t>
            </a:r>
          </a:p>
          <a:p>
            <a:pPr algn="ctr"/>
            <a:r>
              <a:rPr lang="en-US" sz="2000" b="1" i="1" dirty="0" smtClean="0"/>
              <a:t>a trabecular pattern with intervening sinusoids.</a:t>
            </a:r>
            <a:endParaRPr lang="en-US" sz="2000" b="1" i="1" dirty="0"/>
          </a:p>
        </p:txBody>
      </p:sp>
      <p:pic>
        <p:nvPicPr>
          <p:cNvPr id="66561" name="Picture 1"/>
          <p:cNvPicPr>
            <a:picLocks noChangeAspect="1" noChangeArrowheads="1"/>
          </p:cNvPicPr>
          <p:nvPr/>
        </p:nvPicPr>
        <p:blipFill>
          <a:blip r:embed="rId3" cstate="print"/>
          <a:srcRect/>
          <a:stretch>
            <a:fillRect/>
          </a:stretch>
        </p:blipFill>
        <p:spPr bwMode="auto">
          <a:xfrm>
            <a:off x="899592" y="908720"/>
            <a:ext cx="7056784" cy="5040560"/>
          </a:xfrm>
          <a:prstGeom prst="rect">
            <a:avLst/>
          </a:prstGeom>
          <a:noFill/>
          <a:ln w="9525">
            <a:solidFill>
              <a:srgbClr val="1010C6"/>
            </a:solidFill>
            <a:miter lim="800000"/>
            <a:headEnd/>
            <a:tailEnd/>
          </a:ln>
        </p:spPr>
      </p:pic>
      <p:sp>
        <p:nvSpPr>
          <p:cNvPr id="5" name="Rounded Rectangle 4"/>
          <p:cNvSpPr/>
          <p:nvPr/>
        </p:nvSpPr>
        <p:spPr>
          <a:xfrm>
            <a:off x="1403648" y="188640"/>
            <a:ext cx="5904656"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Hepatocellular Carcinoma - LPF</a:t>
            </a:r>
            <a:endParaRPr lang="en-US" sz="2800" b="1" i="1" dirty="0"/>
          </a:p>
        </p:txBody>
      </p:sp>
      <p:sp>
        <p:nvSpPr>
          <p:cNvPr id="6" name="TextBox 5"/>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5234" name="Picture 2" descr="Hepatocellular carcinoma, histopathology image"/>
          <p:cNvPicPr>
            <a:picLocks noChangeAspect="1" noChangeArrowheads="1"/>
          </p:cNvPicPr>
          <p:nvPr/>
        </p:nvPicPr>
        <p:blipFill>
          <a:blip r:embed="rId3" cstate="print"/>
          <a:srcRect/>
          <a:stretch>
            <a:fillRect/>
          </a:stretch>
        </p:blipFill>
        <p:spPr bwMode="auto">
          <a:xfrm>
            <a:off x="971600" y="836712"/>
            <a:ext cx="7056784" cy="4320480"/>
          </a:xfrm>
          <a:prstGeom prst="rect">
            <a:avLst/>
          </a:prstGeom>
          <a:noFill/>
          <a:ln>
            <a:solidFill>
              <a:srgbClr val="1010C6"/>
            </a:solidFill>
          </a:ln>
        </p:spPr>
      </p:pic>
      <p:sp>
        <p:nvSpPr>
          <p:cNvPr id="3" name="Rectangle 2"/>
          <p:cNvSpPr/>
          <p:nvPr/>
        </p:nvSpPr>
        <p:spPr>
          <a:xfrm>
            <a:off x="539552" y="5229200"/>
            <a:ext cx="7560840" cy="1323439"/>
          </a:xfrm>
          <a:prstGeom prst="rect">
            <a:avLst/>
          </a:prstGeom>
        </p:spPr>
        <p:txBody>
          <a:bodyPr wrap="square">
            <a:spAutoFit/>
          </a:bodyPr>
          <a:lstStyle/>
          <a:p>
            <a:pPr algn="ctr"/>
            <a:r>
              <a:rPr lang="en-US" sz="2000" b="1" i="1" dirty="0" smtClean="0"/>
              <a:t>The key to the identification of HCC is its resemblance to hepatocytes, the presence of more than 2-3 cell-thick hepatocellular plates/cords, nuclear atypia, and absence of portal tracts. Note the hepatic plates are separated from each other by sinusoids. </a:t>
            </a:r>
            <a:endParaRPr lang="en-US" sz="2000" b="1" i="1" dirty="0"/>
          </a:p>
        </p:txBody>
      </p:sp>
      <p:sp>
        <p:nvSpPr>
          <p:cNvPr id="4" name="Rounded Rectangle 3"/>
          <p:cNvSpPr/>
          <p:nvPr/>
        </p:nvSpPr>
        <p:spPr>
          <a:xfrm>
            <a:off x="1187624" y="260648"/>
            <a:ext cx="6624736" cy="4320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Hepatocellular Carcinoma - MPF</a:t>
            </a:r>
            <a:endParaRPr lang="en-US" sz="28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11560" y="5486400"/>
            <a:ext cx="7560840" cy="1323439"/>
          </a:xfrm>
          <a:prstGeom prst="rect">
            <a:avLst/>
          </a:prstGeom>
        </p:spPr>
        <p:txBody>
          <a:bodyPr wrap="square">
            <a:spAutoFit/>
          </a:bodyPr>
          <a:lstStyle/>
          <a:p>
            <a:pPr algn="ctr"/>
            <a:r>
              <a:rPr lang="en-US" sz="2000" b="1" i="1" dirty="0" smtClean="0"/>
              <a:t>Note that this hepatocellular carcinoma is composed of liver cords that are much wider than the normal liver plate that is two cells thick. There is no discernable normal lobular architecture, though vascular structures are present.</a:t>
            </a:r>
            <a:endParaRPr lang="en-US" sz="2000" b="1" i="1" dirty="0"/>
          </a:p>
        </p:txBody>
      </p:sp>
      <p:pic>
        <p:nvPicPr>
          <p:cNvPr id="313346" name="Picture 2" descr="http://library.med.utah.edu/WebPath/jpeg4/LIVER030.jpg"/>
          <p:cNvPicPr>
            <a:picLocks noChangeAspect="1" noChangeArrowheads="1"/>
          </p:cNvPicPr>
          <p:nvPr/>
        </p:nvPicPr>
        <p:blipFill>
          <a:blip r:embed="rId2" cstate="print"/>
          <a:srcRect/>
          <a:stretch>
            <a:fillRect/>
          </a:stretch>
        </p:blipFill>
        <p:spPr bwMode="auto">
          <a:xfrm>
            <a:off x="827584" y="937156"/>
            <a:ext cx="7193180" cy="4473044"/>
          </a:xfrm>
          <a:prstGeom prst="rect">
            <a:avLst/>
          </a:prstGeom>
          <a:noFill/>
          <a:ln>
            <a:solidFill>
              <a:srgbClr val="1010C6"/>
            </a:solidFill>
          </a:ln>
        </p:spPr>
      </p:pic>
      <p:sp>
        <p:nvSpPr>
          <p:cNvPr id="4" name="Rounded Rectangle 3"/>
          <p:cNvSpPr/>
          <p:nvPr/>
        </p:nvSpPr>
        <p:spPr>
          <a:xfrm>
            <a:off x="1403648" y="260648"/>
            <a:ext cx="5904656"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Hepatocellular Carcinoma - MPF</a:t>
            </a:r>
            <a:endParaRPr lang="en-US" sz="28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27584" y="5410200"/>
            <a:ext cx="7344816" cy="1323439"/>
          </a:xfrm>
          <a:prstGeom prst="rect">
            <a:avLst/>
          </a:prstGeom>
        </p:spPr>
        <p:txBody>
          <a:bodyPr wrap="square">
            <a:spAutoFit/>
          </a:bodyPr>
          <a:lstStyle/>
          <a:p>
            <a:pPr algn="ctr"/>
            <a:r>
              <a:rPr lang="en-US" sz="2000" b="1" i="1" dirty="0" smtClean="0"/>
              <a:t>Anaplastic tumor giant cells can be seen in poorly differentiated HCC (arrow). Mitoses are numerous.</a:t>
            </a:r>
          </a:p>
          <a:p>
            <a:pPr algn="ctr"/>
            <a:r>
              <a:rPr lang="en-US" sz="2000" b="1" i="1" dirty="0" smtClean="0"/>
              <a:t>Malignant liver cells are  pleomorphic, binucleated or forming giant cells with hyperchromatic nuclei.</a:t>
            </a:r>
            <a:endParaRPr lang="en-US" sz="2000" b="1" i="1" dirty="0"/>
          </a:p>
        </p:txBody>
      </p:sp>
      <p:sp>
        <p:nvSpPr>
          <p:cNvPr id="4" name="Rounded Rectangle 3"/>
          <p:cNvSpPr/>
          <p:nvPr/>
        </p:nvSpPr>
        <p:spPr>
          <a:xfrm>
            <a:off x="1187624" y="260648"/>
            <a:ext cx="6624736"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Hepatocellular Carcinoma - Microscopic</a:t>
            </a:r>
            <a:endParaRPr lang="en-US" sz="2800" b="1" i="1" dirty="0"/>
          </a:p>
        </p:txBody>
      </p:sp>
      <p:pic>
        <p:nvPicPr>
          <p:cNvPr id="61441" name="Picture 1"/>
          <p:cNvPicPr>
            <a:picLocks noChangeAspect="1" noChangeArrowheads="1"/>
          </p:cNvPicPr>
          <p:nvPr/>
        </p:nvPicPr>
        <p:blipFill>
          <a:blip r:embed="rId3" cstate="print"/>
          <a:srcRect/>
          <a:stretch>
            <a:fillRect/>
          </a:stretch>
        </p:blipFill>
        <p:spPr bwMode="auto">
          <a:xfrm>
            <a:off x="971600" y="1052737"/>
            <a:ext cx="6984776" cy="4205063"/>
          </a:xfrm>
          <a:prstGeom prst="rect">
            <a:avLst/>
          </a:prstGeom>
          <a:noFill/>
          <a:ln w="9525">
            <a:solidFill>
              <a:schemeClr val="accent4">
                <a:lumMod val="50000"/>
              </a:schemeClr>
            </a:solidFill>
            <a:miter lim="800000"/>
            <a:headEnd/>
            <a:tailEnd/>
          </a:ln>
        </p:spPr>
      </p:pic>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57400" y="1828800"/>
            <a:ext cx="6172200" cy="3048000"/>
          </a:xfrm>
        </p:spPr>
        <p:txBody>
          <a:bodyPr>
            <a:noAutofit/>
          </a:bodyPr>
          <a:lstStyle/>
          <a:p>
            <a:pPr algn="ctr"/>
            <a:r>
              <a:rPr lang="en-US" b="1" i="1" dirty="0">
                <a:solidFill>
                  <a:srgbClr val="FF9900"/>
                </a:solidFill>
                <a:effectLst>
                  <a:outerShdw blurRad="38100" dist="38100" dir="2700000" algn="tl">
                    <a:srgbClr val="000000">
                      <a:alpha val="43137"/>
                    </a:srgbClr>
                  </a:outerShdw>
                </a:effectLst>
              </a:rPr>
              <a:t>CHRONIC CHOLECYSTITIS WITH STONES</a:t>
            </a: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11560" y="5445224"/>
            <a:ext cx="7488832" cy="1015663"/>
          </a:xfrm>
          <a:prstGeom prst="rect">
            <a:avLst/>
          </a:prstGeom>
        </p:spPr>
        <p:txBody>
          <a:bodyPr wrap="square">
            <a:spAutoFit/>
          </a:bodyPr>
          <a:lstStyle/>
          <a:p>
            <a:pPr algn="ctr"/>
            <a:r>
              <a:rPr lang="en-US" sz="2000" b="1" i="1" dirty="0" smtClean="0"/>
              <a:t>Gross appearance of gallbladder after sectioning longitudinally. Notice thickness of gallbladder wall, abundant polyhedric stones and small papillary tumor in the cystic duct. </a:t>
            </a:r>
            <a:endParaRPr lang="en-US" sz="2000" b="1" i="1" dirty="0"/>
          </a:p>
        </p:txBody>
      </p:sp>
      <p:pic>
        <p:nvPicPr>
          <p:cNvPr id="55298" name="Picture 2" descr="Gallbladder with Papillary Adenocarcinoma (gross)"/>
          <p:cNvPicPr>
            <a:picLocks noChangeAspect="1" noChangeArrowheads="1"/>
          </p:cNvPicPr>
          <p:nvPr/>
        </p:nvPicPr>
        <p:blipFill>
          <a:blip r:embed="rId3" cstate="print"/>
          <a:srcRect/>
          <a:stretch>
            <a:fillRect/>
          </a:stretch>
        </p:blipFill>
        <p:spPr bwMode="auto">
          <a:xfrm>
            <a:off x="1043608" y="980728"/>
            <a:ext cx="6840760" cy="4338812"/>
          </a:xfrm>
          <a:prstGeom prst="rect">
            <a:avLst/>
          </a:prstGeom>
          <a:noFill/>
        </p:spPr>
      </p:pic>
      <p:sp>
        <p:nvSpPr>
          <p:cNvPr id="5" name="Rounded Rectangle 4"/>
          <p:cNvSpPr/>
          <p:nvPr/>
        </p:nvSpPr>
        <p:spPr>
          <a:xfrm>
            <a:off x="838200" y="260648"/>
            <a:ext cx="7239000"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Chronic Cholecystitis with Gall stones - Gross</a:t>
            </a:r>
            <a:endParaRPr lang="en-US" sz="2800"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02" name="Picture 2" descr="File:Gallbladder cholesterolosis micro.jpg">
            <a:hlinkClick r:id="rId3"/>
          </p:cNvPr>
          <p:cNvPicPr>
            <a:picLocks noChangeAspect="1" noChangeArrowheads="1"/>
          </p:cNvPicPr>
          <p:nvPr/>
        </p:nvPicPr>
        <p:blipFill>
          <a:blip r:embed="rId4" cstate="print"/>
          <a:srcRect/>
          <a:stretch>
            <a:fillRect/>
          </a:stretch>
        </p:blipFill>
        <p:spPr bwMode="auto">
          <a:xfrm>
            <a:off x="827584" y="836712"/>
            <a:ext cx="7344816" cy="4268688"/>
          </a:xfrm>
          <a:prstGeom prst="rect">
            <a:avLst/>
          </a:prstGeom>
          <a:noFill/>
          <a:ln>
            <a:solidFill>
              <a:srgbClr val="1010C6"/>
            </a:solidFill>
          </a:ln>
        </p:spPr>
      </p:pic>
      <p:sp>
        <p:nvSpPr>
          <p:cNvPr id="4" name="Rectangle 3"/>
          <p:cNvSpPr/>
          <p:nvPr/>
        </p:nvSpPr>
        <p:spPr>
          <a:xfrm>
            <a:off x="323528" y="5181600"/>
            <a:ext cx="7848872" cy="1631216"/>
          </a:xfrm>
          <a:prstGeom prst="rect">
            <a:avLst/>
          </a:prstGeom>
        </p:spPr>
        <p:txBody>
          <a:bodyPr wrap="square">
            <a:spAutoFit/>
          </a:bodyPr>
          <a:lstStyle/>
          <a:p>
            <a:pPr algn="ctr"/>
            <a:r>
              <a:rPr lang="en-US" sz="2000" b="1" i="1" dirty="0" smtClean="0"/>
              <a:t> Dead lipid laden macrophages (foam cells) are seen in the finger-like projections into the gallbladder lumen. It should be apparent that this is gallbladder, as no muscularis mucosae is present (as elsewhere in the gastrointestinal tract). The blood vessels are congested and the subserosa edematous.</a:t>
            </a:r>
          </a:p>
        </p:txBody>
      </p:sp>
      <p:sp>
        <p:nvSpPr>
          <p:cNvPr id="5" name="Rounded Rectangle 4"/>
          <p:cNvSpPr/>
          <p:nvPr/>
        </p:nvSpPr>
        <p:spPr>
          <a:xfrm>
            <a:off x="971600" y="188640"/>
            <a:ext cx="7128792"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Chronic Cholecystitis – Microscopic view</a:t>
            </a:r>
            <a:endParaRPr lang="en-US" sz="2800"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4419600"/>
            <a:ext cx="6172200" cy="1614264"/>
          </a:xfrm>
        </p:spPr>
        <p:txBody>
          <a:bodyPr>
            <a:normAutofit fontScale="90000"/>
          </a:bodyPr>
          <a:lstStyle/>
          <a:p>
            <a:pPr algn="ctr"/>
            <a:r>
              <a:rPr lang="en-US" b="1" i="1" dirty="0" smtClean="0">
                <a:solidFill>
                  <a:srgbClr val="669900"/>
                </a:solidFill>
                <a:effectLst>
                  <a:outerShdw blurRad="38100" dist="38100" dir="2700000" algn="tl">
                    <a:srgbClr val="000000">
                      <a:alpha val="43137"/>
                    </a:srgbClr>
                  </a:outerShdw>
                </a:effectLst>
              </a:rPr>
              <a:t>Normal anatomy and histology</a:t>
            </a:r>
            <a:endParaRPr lang="en-US" b="1" i="1" dirty="0">
              <a:solidFill>
                <a:srgbClr val="669900"/>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s://secure.health.utas.edu.au/intranet/cds/pathprac/Files/Cases/Liver/Case22/Pictures22/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08720"/>
            <a:ext cx="6858000" cy="43924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405438" y="188640"/>
            <a:ext cx="6262905"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Chronic Cholecystitis – Microscopic view</a:t>
            </a:r>
            <a:endParaRPr lang="en-US" sz="2800" b="1" i="1" dirty="0"/>
          </a:p>
        </p:txBody>
      </p:sp>
      <p:sp>
        <p:nvSpPr>
          <p:cNvPr id="5" name="TextBox 2"/>
          <p:cNvSpPr txBox="1">
            <a:spLocks noChangeArrowheads="1"/>
          </p:cNvSpPr>
          <p:nvPr/>
        </p:nvSpPr>
        <p:spPr bwMode="auto">
          <a:xfrm>
            <a:off x="251520" y="5373216"/>
            <a:ext cx="8280920" cy="1323439"/>
          </a:xfrm>
          <a:prstGeom prst="rect">
            <a:avLst/>
          </a:prstGeom>
          <a:noFill/>
          <a:ln w="9525">
            <a:noFill/>
            <a:miter lim="800000"/>
            <a:headEnd/>
            <a:tailEnd/>
          </a:ln>
        </p:spPr>
        <p:txBody>
          <a:bodyPr wrap="square">
            <a:spAutoFit/>
          </a:bodyPr>
          <a:lstStyle/>
          <a:p>
            <a:pPr marL="533400" indent="-533400" algn="ctr"/>
            <a:r>
              <a:rPr lang="en-US" sz="2000" b="1" i="1" dirty="0"/>
              <a:t>Irregular mucosal folds and foci of ulceration in mucosa.</a:t>
            </a:r>
          </a:p>
          <a:p>
            <a:pPr marL="533400" indent="-533400" algn="ctr"/>
            <a:r>
              <a:rPr lang="en-US" sz="2000" b="1" i="1" dirty="0" smtClean="0"/>
              <a:t>Wall </a:t>
            </a:r>
            <a:r>
              <a:rPr lang="en-US" sz="2000" b="1" i="1" dirty="0"/>
              <a:t>is penetrated by mucosal glands which are present in </a:t>
            </a:r>
            <a:endParaRPr lang="en-US" sz="2000" b="1" i="1" dirty="0" smtClean="0"/>
          </a:p>
          <a:p>
            <a:pPr marL="533400" indent="-533400" algn="ctr"/>
            <a:r>
              <a:rPr lang="en-US" sz="2000" b="1" i="1" dirty="0" smtClean="0"/>
              <a:t>muscle </a:t>
            </a:r>
            <a:r>
              <a:rPr lang="en-US" sz="2000" b="1" i="1" dirty="0"/>
              <a:t>coat ( Rokitansky- Aschoff sinuses).</a:t>
            </a:r>
          </a:p>
          <a:p>
            <a:pPr marL="533400" indent="-533400" algn="ctr"/>
            <a:r>
              <a:rPr lang="en-US" sz="2000" b="1" i="1" dirty="0" smtClean="0"/>
              <a:t>All </a:t>
            </a:r>
            <a:r>
              <a:rPr lang="en-US" sz="2000" b="1" i="1" dirty="0"/>
              <a:t>layers show chronic inflammatory cells infiltration and fibrosis. </a:t>
            </a:r>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576241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path.utah.edu/casepath/gi%20cases/gicase3/G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888251"/>
            <a:ext cx="7162800" cy="467434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405438" y="188640"/>
            <a:ext cx="6262905"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Chronic Cholecystitis – Microscopic view</a:t>
            </a:r>
            <a:endParaRPr lang="en-US" sz="2800" b="1" i="1" dirty="0"/>
          </a:p>
        </p:txBody>
      </p:sp>
      <p:sp>
        <p:nvSpPr>
          <p:cNvPr id="5" name="TextBox 2"/>
          <p:cNvSpPr txBox="1">
            <a:spLocks noChangeArrowheads="1"/>
          </p:cNvSpPr>
          <p:nvPr/>
        </p:nvSpPr>
        <p:spPr bwMode="auto">
          <a:xfrm>
            <a:off x="251520" y="5715000"/>
            <a:ext cx="8280920" cy="1015663"/>
          </a:xfrm>
          <a:prstGeom prst="rect">
            <a:avLst/>
          </a:prstGeom>
          <a:noFill/>
          <a:ln w="9525">
            <a:noFill/>
            <a:miter lim="800000"/>
            <a:headEnd/>
            <a:tailEnd/>
          </a:ln>
        </p:spPr>
        <p:txBody>
          <a:bodyPr wrap="square">
            <a:spAutoFit/>
          </a:bodyPr>
          <a:lstStyle/>
          <a:p>
            <a:pPr marL="533400" indent="-533400" algn="ctr"/>
            <a:r>
              <a:rPr lang="en-US" sz="2000" b="1" i="1" dirty="0" smtClean="0"/>
              <a:t>Mucosa wall </a:t>
            </a:r>
            <a:r>
              <a:rPr lang="en-US" sz="2000" b="1" i="1" dirty="0"/>
              <a:t>is penetrated by mucosal glands which are present in </a:t>
            </a:r>
            <a:endParaRPr lang="en-US" sz="2000" b="1" i="1" dirty="0" smtClean="0"/>
          </a:p>
          <a:p>
            <a:pPr marL="533400" indent="-533400" algn="ctr"/>
            <a:r>
              <a:rPr lang="en-US" sz="2000" b="1" i="1" dirty="0" smtClean="0"/>
              <a:t>muscle </a:t>
            </a:r>
            <a:r>
              <a:rPr lang="en-US" sz="2000" b="1" i="1" dirty="0"/>
              <a:t>coat ( Rokitansky- Aschoff sinuses).</a:t>
            </a:r>
          </a:p>
          <a:p>
            <a:pPr marL="533400" indent="-533400" algn="ctr"/>
            <a:r>
              <a:rPr lang="en-US" sz="2000" b="1" i="1" dirty="0" smtClean="0"/>
              <a:t>All </a:t>
            </a:r>
            <a:r>
              <a:rPr lang="en-US" sz="2000" b="1" i="1" dirty="0"/>
              <a:t>layers show chronic inflammatory cells infiltration and fibrosis. </a:t>
            </a:r>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038777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2780928"/>
            <a:ext cx="6048672" cy="1152128"/>
          </a:xfrm>
        </p:spPr>
        <p:txBody>
          <a:bodyPr>
            <a:normAutofit/>
          </a:bodyPr>
          <a:lstStyle/>
          <a:p>
            <a:pPr marL="0" indent="0" algn="ctr">
              <a:buNone/>
            </a:pPr>
            <a:r>
              <a:rPr lang="en-US" sz="6600" b="1" i="1" dirty="0" smtClean="0"/>
              <a:t>THE END</a:t>
            </a:r>
            <a:endParaRPr lang="en-US" sz="6600" b="1" i="1" dirty="0"/>
          </a:p>
        </p:txBody>
      </p:sp>
    </p:spTree>
    <p:extLst>
      <p:ext uri="{BB962C8B-B14F-4D97-AF65-F5344CB8AC3E}">
        <p14:creationId xmlns:p14="http://schemas.microsoft.com/office/powerpoint/2010/main" val="324695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3828" name="Picture 4" descr="http://library.med.utah.edu/WebPath/jpeg4/LIVER002.jpg"/>
          <p:cNvPicPr>
            <a:picLocks noChangeAspect="1" noChangeArrowheads="1"/>
          </p:cNvPicPr>
          <p:nvPr/>
        </p:nvPicPr>
        <p:blipFill>
          <a:blip r:embed="rId2" cstate="print"/>
          <a:srcRect/>
          <a:stretch>
            <a:fillRect/>
          </a:stretch>
        </p:blipFill>
        <p:spPr bwMode="auto">
          <a:xfrm>
            <a:off x="107504" y="1484784"/>
            <a:ext cx="4464496" cy="3312368"/>
          </a:xfrm>
          <a:prstGeom prst="rect">
            <a:avLst/>
          </a:prstGeom>
          <a:noFill/>
        </p:spPr>
      </p:pic>
      <p:sp>
        <p:nvSpPr>
          <p:cNvPr id="6" name="Rectangle 5"/>
          <p:cNvSpPr/>
          <p:nvPr/>
        </p:nvSpPr>
        <p:spPr>
          <a:xfrm>
            <a:off x="179512" y="4869160"/>
            <a:ext cx="4104456" cy="1477328"/>
          </a:xfrm>
          <a:prstGeom prst="rect">
            <a:avLst/>
          </a:prstGeom>
        </p:spPr>
        <p:txBody>
          <a:bodyPr wrap="square">
            <a:spAutoFit/>
          </a:bodyPr>
          <a:lstStyle/>
          <a:p>
            <a:pPr algn="ctr"/>
            <a:r>
              <a:rPr lang="en-US" b="1" i="1" dirty="0" smtClean="0"/>
              <a:t>This is the external surface of a normal liver. The color is brown and the surface is smooth. A normal liver is about 1200 to 1600 grams.</a:t>
            </a:r>
            <a:endParaRPr lang="en-US" b="1" i="1" dirty="0"/>
          </a:p>
        </p:txBody>
      </p:sp>
      <p:sp>
        <p:nvSpPr>
          <p:cNvPr id="7" name="Rounded Rectangle 6"/>
          <p:cNvSpPr/>
          <p:nvPr/>
        </p:nvSpPr>
        <p:spPr>
          <a:xfrm>
            <a:off x="755576" y="332656"/>
            <a:ext cx="7416824" cy="50405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Normal Liver anatomy  - Gross &amp; Cut surface</a:t>
            </a:r>
            <a:endParaRPr lang="en-US" sz="2800" b="1" i="1" dirty="0">
              <a:effectLst>
                <a:outerShdw blurRad="38100" dist="38100" dir="2700000" algn="tl">
                  <a:srgbClr val="000000">
                    <a:alpha val="43137"/>
                  </a:srgbClr>
                </a:outerShdw>
              </a:effectLst>
            </a:endParaRPr>
          </a:p>
        </p:txBody>
      </p:sp>
      <p:pic>
        <p:nvPicPr>
          <p:cNvPr id="333830" name="Picture 6" descr="http://library.med.utah.edu/WebPath/jpeg4/LIVER083.jpg"/>
          <p:cNvPicPr>
            <a:picLocks noChangeAspect="1" noChangeArrowheads="1"/>
          </p:cNvPicPr>
          <p:nvPr/>
        </p:nvPicPr>
        <p:blipFill>
          <a:blip r:embed="rId3" cstate="print"/>
          <a:srcRect/>
          <a:stretch>
            <a:fillRect/>
          </a:stretch>
        </p:blipFill>
        <p:spPr bwMode="auto">
          <a:xfrm>
            <a:off x="4644008" y="1484784"/>
            <a:ext cx="4080520" cy="3296791"/>
          </a:xfrm>
          <a:prstGeom prst="rect">
            <a:avLst/>
          </a:prstGeom>
          <a:noFill/>
        </p:spPr>
      </p:pic>
      <p:sp>
        <p:nvSpPr>
          <p:cNvPr id="9" name="TextBox 8"/>
          <p:cNvSpPr txBox="1"/>
          <p:nvPr/>
        </p:nvSpPr>
        <p:spPr>
          <a:xfrm>
            <a:off x="1115616" y="980728"/>
            <a:ext cx="2448272" cy="400110"/>
          </a:xfrm>
          <a:prstGeom prst="rect">
            <a:avLst/>
          </a:prstGeom>
          <a:noFill/>
        </p:spPr>
        <p:txBody>
          <a:bodyPr wrap="square" rtlCol="0">
            <a:spAutoFit/>
          </a:bodyPr>
          <a:lstStyle/>
          <a:p>
            <a:pPr algn="ctr"/>
            <a:r>
              <a:rPr lang="en-US" sz="2000" b="1" i="1" dirty="0" smtClean="0"/>
              <a:t>External surface</a:t>
            </a:r>
            <a:endParaRPr lang="en-US" sz="2000" b="1" i="1" dirty="0"/>
          </a:p>
        </p:txBody>
      </p:sp>
      <p:sp>
        <p:nvSpPr>
          <p:cNvPr id="10" name="TextBox 9"/>
          <p:cNvSpPr txBox="1"/>
          <p:nvPr/>
        </p:nvSpPr>
        <p:spPr>
          <a:xfrm>
            <a:off x="5508104" y="980728"/>
            <a:ext cx="2448272" cy="400110"/>
          </a:xfrm>
          <a:prstGeom prst="rect">
            <a:avLst/>
          </a:prstGeom>
          <a:noFill/>
        </p:spPr>
        <p:txBody>
          <a:bodyPr wrap="square" rtlCol="0">
            <a:spAutoFit/>
          </a:bodyPr>
          <a:lstStyle/>
          <a:p>
            <a:pPr algn="ctr"/>
            <a:r>
              <a:rPr lang="en-US" sz="2000" b="1" i="1" dirty="0" smtClean="0"/>
              <a:t>Cut surface</a:t>
            </a:r>
            <a:endParaRPr lang="en-US" sz="2000" b="1" i="1" dirty="0"/>
          </a:p>
        </p:txBody>
      </p:sp>
      <p:sp>
        <p:nvSpPr>
          <p:cNvPr id="11" name="Rectangle 10"/>
          <p:cNvSpPr/>
          <p:nvPr/>
        </p:nvSpPr>
        <p:spPr>
          <a:xfrm>
            <a:off x="4499992" y="4915034"/>
            <a:ext cx="4415408" cy="1477328"/>
          </a:xfrm>
          <a:prstGeom prst="rect">
            <a:avLst/>
          </a:prstGeom>
        </p:spPr>
        <p:txBody>
          <a:bodyPr wrap="square">
            <a:spAutoFit/>
          </a:bodyPr>
          <a:lstStyle/>
          <a:p>
            <a:pPr algn="ctr"/>
            <a:r>
              <a:rPr lang="en-US" b="1" i="1" dirty="0" smtClean="0"/>
              <a:t>Near the hilum, note the portal vein, which branches at center left, with accompanying hepatic artery and bile ducts. </a:t>
            </a:r>
          </a:p>
          <a:p>
            <a:pPr algn="ctr"/>
            <a:r>
              <a:rPr lang="en-US" b="1" i="1" dirty="0" smtClean="0"/>
              <a:t>At the lower right is a branch</a:t>
            </a:r>
          </a:p>
          <a:p>
            <a:pPr algn="ctr"/>
            <a:r>
              <a:rPr lang="en-US" b="1" i="1" dirty="0" smtClean="0"/>
              <a:t> of hepatic vein</a:t>
            </a:r>
            <a:endParaRPr lang="en-US" b="1" i="1" dirty="0"/>
          </a:p>
        </p:txBody>
      </p:sp>
      <p:sp>
        <p:nvSpPr>
          <p:cNvPr id="12" name="TextBox 11"/>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13" name="TextBox 12"/>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4" descr="liver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218" name="Picture 4" descr="Liver2"/>
          <p:cNvPicPr>
            <a:picLocks noChangeAspect="1" noChangeArrowheads="1"/>
          </p:cNvPicPr>
          <p:nvPr/>
        </p:nvPicPr>
        <p:blipFill>
          <a:blip r:embed="rId3" cstate="print"/>
          <a:srcRect/>
          <a:stretch>
            <a:fillRect/>
          </a:stretch>
        </p:blipFill>
        <p:spPr bwMode="auto">
          <a:xfrm>
            <a:off x="827584" y="908719"/>
            <a:ext cx="7200800" cy="5040561"/>
          </a:xfrm>
          <a:prstGeom prst="rect">
            <a:avLst/>
          </a:prstGeom>
          <a:noFill/>
          <a:ln w="9525">
            <a:solidFill>
              <a:schemeClr val="tx1"/>
            </a:solidFill>
            <a:miter lim="800000"/>
            <a:headEnd/>
            <a:tailEnd/>
          </a:ln>
        </p:spPr>
      </p:pic>
      <p:sp>
        <p:nvSpPr>
          <p:cNvPr id="5" name="Rectangle 4"/>
          <p:cNvSpPr/>
          <p:nvPr/>
        </p:nvSpPr>
        <p:spPr>
          <a:xfrm>
            <a:off x="899592" y="5949280"/>
            <a:ext cx="7056784" cy="646331"/>
          </a:xfrm>
          <a:prstGeom prst="rect">
            <a:avLst/>
          </a:prstGeom>
        </p:spPr>
        <p:txBody>
          <a:bodyPr wrap="square">
            <a:spAutoFit/>
          </a:bodyPr>
          <a:lstStyle/>
          <a:p>
            <a:pPr algn="ctr"/>
            <a:r>
              <a:rPr lang="en-US" b="1" i="1" dirty="0" smtClean="0"/>
              <a:t>The classical view of liver tissue from a liver biopsy, H&amp;E stained</a:t>
            </a:r>
            <a:endParaRPr lang="en-US" b="1" i="1" dirty="0"/>
          </a:p>
        </p:txBody>
      </p:sp>
      <p:sp>
        <p:nvSpPr>
          <p:cNvPr id="6" name="Rounded Rectangle 5"/>
          <p:cNvSpPr/>
          <p:nvPr/>
        </p:nvSpPr>
        <p:spPr>
          <a:xfrm>
            <a:off x="1691680" y="260648"/>
            <a:ext cx="5544616" cy="50405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Normal Liver Histology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2018" name="Picture 2" descr="http://library.med.utah.edu/WebPath/jpeg4/LIVER003.jpg"/>
          <p:cNvPicPr>
            <a:picLocks noChangeAspect="1" noChangeArrowheads="1"/>
          </p:cNvPicPr>
          <p:nvPr/>
        </p:nvPicPr>
        <p:blipFill>
          <a:blip r:embed="rId2" cstate="print"/>
          <a:srcRect/>
          <a:stretch>
            <a:fillRect/>
          </a:stretch>
        </p:blipFill>
        <p:spPr bwMode="auto">
          <a:xfrm>
            <a:off x="1043608" y="908720"/>
            <a:ext cx="6984776" cy="4501070"/>
          </a:xfrm>
          <a:prstGeom prst="rect">
            <a:avLst/>
          </a:prstGeom>
          <a:noFill/>
        </p:spPr>
      </p:pic>
      <p:sp>
        <p:nvSpPr>
          <p:cNvPr id="3" name="Rectangle 2"/>
          <p:cNvSpPr/>
          <p:nvPr/>
        </p:nvSpPr>
        <p:spPr>
          <a:xfrm>
            <a:off x="1066800" y="5445224"/>
            <a:ext cx="7041976" cy="1200329"/>
          </a:xfrm>
          <a:prstGeom prst="rect">
            <a:avLst/>
          </a:prstGeom>
        </p:spPr>
        <p:txBody>
          <a:bodyPr wrap="square">
            <a:spAutoFit/>
          </a:bodyPr>
          <a:lstStyle/>
          <a:p>
            <a:pPr algn="ctr"/>
            <a:r>
              <a:rPr lang="en-US" b="1" i="1" dirty="0" smtClean="0"/>
              <a:t>Liver is divided histologically into lobules. The center of the lobule is the central vein. At the periphery of the lobule are portal triads. Functionally, the liver can be divided into three zones, based upon oxygen supply.</a:t>
            </a:r>
            <a:endParaRPr lang="en-US" b="1" i="1" dirty="0"/>
          </a:p>
        </p:txBody>
      </p:sp>
      <p:sp>
        <p:nvSpPr>
          <p:cNvPr id="4" name="Rounded Rectangle 3"/>
          <p:cNvSpPr/>
          <p:nvPr/>
        </p:nvSpPr>
        <p:spPr>
          <a:xfrm>
            <a:off x="1691680" y="260648"/>
            <a:ext cx="5544616" cy="50405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Normal Liver Histology</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6627192"/>
            <a:ext cx="14478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1" name="Picture 3" descr="unlabeled gallbladder and extrahepatic bile ducts"/>
          <p:cNvPicPr>
            <a:picLocks noChangeArrowheads="1"/>
          </p:cNvPicPr>
          <p:nvPr/>
        </p:nvPicPr>
        <p:blipFill>
          <a:blip r:embed="rId2" cstate="print"/>
          <a:srcRect/>
          <a:stretch>
            <a:fillRect/>
          </a:stretch>
        </p:blipFill>
        <p:spPr bwMode="auto">
          <a:xfrm>
            <a:off x="285720" y="428604"/>
            <a:ext cx="4000497" cy="3427413"/>
          </a:xfrm>
          <a:prstGeom prst="rect">
            <a:avLst/>
          </a:prstGeom>
          <a:noFill/>
        </p:spPr>
      </p:pic>
      <p:pic>
        <p:nvPicPr>
          <p:cNvPr id="7172" name="Picture 4" descr="gallbladder and extrahepatic bile ducts - sectioned"/>
          <p:cNvPicPr>
            <a:picLocks noChangeArrowheads="1"/>
          </p:cNvPicPr>
          <p:nvPr/>
        </p:nvPicPr>
        <p:blipFill>
          <a:blip r:embed="rId3" cstate="print"/>
          <a:srcRect/>
          <a:stretch>
            <a:fillRect/>
          </a:stretch>
        </p:blipFill>
        <p:spPr bwMode="auto">
          <a:xfrm>
            <a:off x="4500562" y="357166"/>
            <a:ext cx="3929058" cy="3286148"/>
          </a:xfrm>
          <a:prstGeom prst="rect">
            <a:avLst/>
          </a:prstGeom>
          <a:noFill/>
        </p:spPr>
      </p:pic>
      <p:sp>
        <p:nvSpPr>
          <p:cNvPr id="7173" name="Text Box 5"/>
          <p:cNvSpPr txBox="1">
            <a:spLocks noChangeArrowheads="1"/>
          </p:cNvSpPr>
          <p:nvPr/>
        </p:nvSpPr>
        <p:spPr bwMode="auto">
          <a:xfrm>
            <a:off x="3659187" y="0"/>
            <a:ext cx="5484813" cy="4648200"/>
          </a:xfrm>
          <a:prstGeom prst="rect">
            <a:avLst/>
          </a:prstGeom>
          <a:noFill/>
          <a:ln w="9525">
            <a:noFill/>
            <a:miter lim="800000"/>
            <a:headEnd/>
            <a:tailEnd/>
          </a:ln>
          <a:effectLst/>
        </p:spPr>
        <p:txBody>
          <a:bodyPr/>
          <a:lstStyle/>
          <a:p>
            <a:pPr>
              <a:spcBef>
                <a:spcPct val="50000"/>
              </a:spcBef>
              <a:buFontTx/>
              <a:buChar char="-"/>
            </a:pPr>
            <a:endParaRPr lang="en-US" sz="1400" dirty="0"/>
          </a:p>
        </p:txBody>
      </p:sp>
      <p:pic>
        <p:nvPicPr>
          <p:cNvPr id="7174" name="Picture 6" descr="gall bladder  H&amp;E"/>
          <p:cNvPicPr>
            <a:picLocks noChangeArrowheads="1"/>
          </p:cNvPicPr>
          <p:nvPr/>
        </p:nvPicPr>
        <p:blipFill>
          <a:blip r:embed="rId4" cstate="print"/>
          <a:srcRect/>
          <a:stretch>
            <a:fillRect/>
          </a:stretch>
        </p:blipFill>
        <p:spPr bwMode="auto">
          <a:xfrm>
            <a:off x="539552" y="4077072"/>
            <a:ext cx="3613163" cy="2285992"/>
          </a:xfrm>
          <a:prstGeom prst="rect">
            <a:avLst/>
          </a:prstGeom>
          <a:noFill/>
        </p:spPr>
      </p:pic>
      <p:pic>
        <p:nvPicPr>
          <p:cNvPr id="7175" name="Picture 7" descr="L2019"/>
          <p:cNvPicPr>
            <a:picLocks noChangeArrowheads="1"/>
          </p:cNvPicPr>
          <p:nvPr/>
        </p:nvPicPr>
        <p:blipFill>
          <a:blip r:embed="rId5" cstate="print"/>
          <a:srcRect/>
          <a:stretch>
            <a:fillRect/>
          </a:stretch>
        </p:blipFill>
        <p:spPr bwMode="auto">
          <a:xfrm>
            <a:off x="5004048" y="4214818"/>
            <a:ext cx="3238258" cy="2166510"/>
          </a:xfrm>
          <a:prstGeom prst="rect">
            <a:avLst/>
          </a:prstGeom>
          <a:noFill/>
        </p:spPr>
      </p:pic>
      <p:sp>
        <p:nvSpPr>
          <p:cNvPr id="7" name="TextBox 6"/>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3594</TotalTime>
  <Words>1561</Words>
  <Application>Microsoft Office PowerPoint</Application>
  <PresentationFormat>On-screen Show (4:3)</PresentationFormat>
  <Paragraphs>193</Paragraphs>
  <Slides>42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Corbel</vt:lpstr>
      <vt:lpstr>Franklin Gothic Demi</vt:lpstr>
      <vt:lpstr>Theme1</vt:lpstr>
      <vt:lpstr>GIT BLOCK   PATHOLOGY  PRACTICAL</vt:lpstr>
      <vt:lpstr>Hepatobiliary system</vt:lpstr>
      <vt:lpstr>Hepatobiliary system</vt:lpstr>
      <vt:lpstr>Normal anatomy and histology</vt:lpstr>
      <vt:lpstr>PowerPoint Presentation</vt:lpstr>
      <vt:lpstr>PowerPoint Presentation</vt:lpstr>
      <vt:lpstr>PowerPoint Presentation</vt:lpstr>
      <vt:lpstr>PowerPoint Presentation</vt:lpstr>
      <vt:lpstr>PowerPoint Presentation</vt:lpstr>
      <vt:lpstr>Gross and histopathology</vt:lpstr>
      <vt:lpstr>Chronic VIRAL hepatitis  (HBV &amp; HCV)</vt:lpstr>
      <vt:lpstr>PowerPoint Presentation</vt:lpstr>
      <vt:lpstr>PowerPoint Presentation</vt:lpstr>
      <vt:lpstr>PowerPoint Presentation</vt:lpstr>
      <vt:lpstr>PowerPoint Presentation</vt:lpstr>
      <vt:lpstr>PowerPoint Presentation</vt:lpstr>
      <vt:lpstr>Hepatic cirrhosis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HEPATIC ADENOMA</vt:lpstr>
      <vt:lpstr>PowerPoint Presentation</vt:lpstr>
      <vt:lpstr>PowerPoint Presentation</vt:lpstr>
      <vt:lpstr>PowerPoint Presentation</vt:lpstr>
      <vt:lpstr>HEPATOCELLULAR CARCINOMA</vt:lpstr>
      <vt:lpstr>PowerPoint Presentation</vt:lpstr>
      <vt:lpstr>PowerPoint Presentation</vt:lpstr>
      <vt:lpstr>PowerPoint Presentation</vt:lpstr>
      <vt:lpstr>PowerPoint Presentation</vt:lpstr>
      <vt:lpstr>PowerPoint Presentation</vt:lpstr>
      <vt:lpstr>PowerPoint Presentation</vt:lpstr>
      <vt:lpstr>CHRONIC CHOLECYSTITIS WITH STONES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Alimentary system             practical block</dc:title>
  <dc:creator>Dr. Sayed Esawy</dc:creator>
  <cp:lastModifiedBy>Abdullah Basabein</cp:lastModifiedBy>
  <cp:revision>295</cp:revision>
  <dcterms:created xsi:type="dcterms:W3CDTF">2010-07-19T08:53:06Z</dcterms:created>
  <dcterms:modified xsi:type="dcterms:W3CDTF">2017-12-26T19:21:03Z</dcterms:modified>
</cp:coreProperties>
</file>